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46"/>
  </p:notesMasterIdLst>
  <p:sldIdLst>
    <p:sldId id="256" r:id="rId2"/>
    <p:sldId id="505" r:id="rId3"/>
    <p:sldId id="498" r:id="rId4"/>
    <p:sldId id="445" r:id="rId5"/>
    <p:sldId id="496" r:id="rId6"/>
    <p:sldId id="446" r:id="rId7"/>
    <p:sldId id="512" r:id="rId8"/>
    <p:sldId id="522" r:id="rId9"/>
    <p:sldId id="523" r:id="rId10"/>
    <p:sldId id="525" r:id="rId11"/>
    <p:sldId id="526" r:id="rId12"/>
    <p:sldId id="517" r:id="rId13"/>
    <p:sldId id="531" r:id="rId14"/>
    <p:sldId id="530" r:id="rId15"/>
    <p:sldId id="262" r:id="rId16"/>
    <p:sldId id="518" r:id="rId17"/>
    <p:sldId id="532" r:id="rId18"/>
    <p:sldId id="515" r:id="rId19"/>
    <p:sldId id="516" r:id="rId20"/>
    <p:sldId id="423" r:id="rId21"/>
    <p:sldId id="497" r:id="rId22"/>
    <p:sldId id="490" r:id="rId23"/>
    <p:sldId id="450" r:id="rId24"/>
    <p:sldId id="447" r:id="rId25"/>
    <p:sldId id="482" r:id="rId26"/>
    <p:sldId id="456" r:id="rId27"/>
    <p:sldId id="420" r:id="rId28"/>
    <p:sldId id="508" r:id="rId29"/>
    <p:sldId id="509" r:id="rId30"/>
    <p:sldId id="504" r:id="rId31"/>
    <p:sldId id="305" r:id="rId32"/>
    <p:sldId id="315" r:id="rId33"/>
    <p:sldId id="533" r:id="rId34"/>
    <p:sldId id="320" r:id="rId35"/>
    <p:sldId id="322" r:id="rId36"/>
    <p:sldId id="294" r:id="rId37"/>
    <p:sldId id="297" r:id="rId38"/>
    <p:sldId id="534" r:id="rId39"/>
    <p:sldId id="481" r:id="rId40"/>
    <p:sldId id="529" r:id="rId41"/>
    <p:sldId id="422" r:id="rId42"/>
    <p:sldId id="527" r:id="rId43"/>
    <p:sldId id="438" r:id="rId44"/>
    <p:sldId id="462" r:id="rId45"/>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17/10/2022</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17/10/2022</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17/10/2022</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17/10/2022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17/10/2022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17/10/2022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17/10/2022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17/10/2022</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17/10/2022</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17/10/2022</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search?q=+%CE%2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ogle.com/url?sa=i&amp;url=https%3A%2F%2Fbionews.gr" TargetMode="External"/><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youtube.com/watch?v=PwnfWMNbg48-" TargetMode="External"/><Relationship Id="rId2" Type="http://schemas.openxmlformats.org/officeDocument/2006/relationships/hyperlink" Target="http://e-psychotherapia.blogspot.com/2010/10/dw-winnicott.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dirty="0">
                <a:solidFill>
                  <a:schemeClr val="tx1"/>
                </a:solidFill>
              </a:rPr>
              <a:t> </a:t>
            </a: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200" dirty="0">
                <a:solidFill>
                  <a:schemeClr val="tx1"/>
                </a:solidFill>
                <a:effectLst/>
                <a:ea typeface="Times New Roman" panose="02020603050405020304" pitchFamily="18" charset="0"/>
              </a:rPr>
            </a:b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200" dirty="0">
                <a:solidFill>
                  <a:schemeClr val="tx1"/>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dirty="0">
                <a:solidFill>
                  <a:srgbClr val="FF0000"/>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dirty="0">
                <a:solidFill>
                  <a:srgbClr val="FF0000"/>
                </a:solidFill>
                <a:effectLst/>
                <a:ea typeface="Times New Roman" panose="02020603050405020304" pitchFamily="18" charset="0"/>
              </a:rPr>
            </a:br>
            <a:r>
              <a:rPr lang="el-GR" sz="1200" b="1" dirty="0" err="1">
                <a:solidFill>
                  <a:schemeClr val="tx1"/>
                </a:solidFill>
              </a:rPr>
              <a:t>Ακαδ</a:t>
            </a:r>
            <a:r>
              <a:rPr lang="el-GR" sz="1200" b="1" dirty="0">
                <a:solidFill>
                  <a:schemeClr val="tx1"/>
                </a:solidFill>
              </a:rPr>
              <a:t>. </a:t>
            </a:r>
            <a:r>
              <a:rPr lang="el-GR" sz="1200" b="1" dirty="0" err="1">
                <a:solidFill>
                  <a:schemeClr val="tx1"/>
                </a:solidFill>
              </a:rPr>
              <a:t>ετος</a:t>
            </a:r>
            <a:r>
              <a:rPr lang="el-GR" sz="1200" b="1" dirty="0">
                <a:solidFill>
                  <a:schemeClr val="tx1"/>
                </a:solidFill>
              </a:rPr>
              <a:t> 202</a:t>
            </a:r>
            <a:r>
              <a:rPr lang="en-US" sz="1200" b="1" dirty="0">
                <a:solidFill>
                  <a:schemeClr val="tx1"/>
                </a:solidFill>
              </a:rPr>
              <a:t>2</a:t>
            </a:r>
            <a:r>
              <a:rPr lang="el-GR" sz="1200" b="1" dirty="0">
                <a:solidFill>
                  <a:schemeClr val="tx1"/>
                </a:solidFill>
              </a:rPr>
              <a:t>-2</a:t>
            </a:r>
            <a:r>
              <a:rPr lang="en-US" sz="1200" b="1" dirty="0">
                <a:solidFill>
                  <a:schemeClr val="tx1"/>
                </a:solidFill>
              </a:rPr>
              <a:t>3</a:t>
            </a:r>
            <a:r>
              <a:rPr lang="el-GR" sz="1200" b="1" dirty="0">
                <a:solidFill>
                  <a:schemeClr val="tx1"/>
                </a:solidFill>
              </a:rPr>
              <a:t> </a:t>
            </a:r>
            <a:r>
              <a:rPr lang="en-US" sz="1200" b="1" dirty="0">
                <a:solidFill>
                  <a:schemeClr val="tx1"/>
                </a:solidFill>
              </a:rPr>
              <a:t> </a:t>
            </a:r>
            <a:r>
              <a:rPr lang="el-GR" sz="1200" b="1" dirty="0">
                <a:solidFill>
                  <a:schemeClr val="tx1"/>
                </a:solidFill>
              </a:rPr>
              <a:t> </a:t>
            </a:r>
            <a:r>
              <a:rPr lang="en-US" sz="1200" b="1" dirty="0">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40000" lnSpcReduction="20000"/>
          </a:bodyPr>
          <a:lstStyle/>
          <a:p>
            <a:endParaRPr lang="el-GR" altLang="el-GR" sz="3200" b="1" dirty="0">
              <a:solidFill>
                <a:srgbClr val="FF0000"/>
              </a:solidFill>
            </a:endParaRPr>
          </a:p>
          <a:p>
            <a:pPr>
              <a:lnSpc>
                <a:spcPct val="120000"/>
              </a:lnSpc>
            </a:pPr>
            <a:r>
              <a:rPr lang="el-GR" sz="7400" b="1" i="0" dirty="0">
                <a:solidFill>
                  <a:schemeClr val="tx1"/>
                </a:solidFill>
                <a:effectLst/>
              </a:rPr>
              <a:t> </a:t>
            </a:r>
            <a:r>
              <a:rPr lang="el-GR" sz="7000" b="1" i="0" dirty="0">
                <a:solidFill>
                  <a:srgbClr val="FF0000"/>
                </a:solidFill>
                <a:effectLst/>
              </a:rPr>
              <a:t>Εισαγωγή στην Ομαδική Συμβουλευτική</a:t>
            </a:r>
          </a:p>
          <a:p>
            <a:pPr>
              <a:lnSpc>
                <a:spcPct val="120000"/>
              </a:lnSpc>
            </a:pPr>
            <a:r>
              <a:rPr lang="el-GR" sz="7000" b="1" i="0" dirty="0">
                <a:solidFill>
                  <a:srgbClr val="FF0000"/>
                </a:solidFill>
                <a:effectLst/>
              </a:rPr>
              <a:t> και Ψυχοθεραπεία</a:t>
            </a:r>
            <a:r>
              <a:rPr lang="el-GR" sz="7000" b="1" dirty="0">
                <a:solidFill>
                  <a:schemeClr val="tx1"/>
                </a:solidFill>
              </a:rPr>
              <a:t> </a:t>
            </a:r>
          </a:p>
          <a:p>
            <a:pPr>
              <a:lnSpc>
                <a:spcPct val="120000"/>
              </a:lnSpc>
            </a:pPr>
            <a:r>
              <a:rPr lang="el-GR" altLang="el-GR" sz="5500" b="1" dirty="0">
                <a:solidFill>
                  <a:schemeClr val="bg1"/>
                </a:solidFill>
              </a:rPr>
              <a:t>Δώρα Σκαλή</a:t>
            </a:r>
            <a:endParaRPr lang="en-US" altLang="el-GR" sz="5500" b="1" dirty="0">
              <a:solidFill>
                <a:schemeClr val="bg1"/>
              </a:solidFill>
            </a:endParaRPr>
          </a:p>
          <a:p>
            <a:pPr algn="r"/>
            <a:r>
              <a:rPr lang="el-GR" altLang="el-GR" sz="7000" b="1" dirty="0">
                <a:solidFill>
                  <a:srgbClr val="002060"/>
                </a:solidFill>
              </a:rPr>
              <a:t>Δώρα Σκαλή </a:t>
            </a:r>
          </a:p>
          <a:p>
            <a:pPr algn="r"/>
            <a:r>
              <a:rPr lang="el-GR" altLang="el-GR" sz="5500" b="1" dirty="0">
                <a:solidFill>
                  <a:schemeClr val="tx1"/>
                </a:solidFill>
              </a:rPr>
              <a:t>ΕΔΙΠ Ψυχολογίας</a:t>
            </a:r>
            <a:r>
              <a:rPr lang="en-US" altLang="el-GR" sz="5500" b="1" dirty="0">
                <a:solidFill>
                  <a:schemeClr val="tx1"/>
                </a:solidFill>
              </a:rPr>
              <a:t>,</a:t>
            </a:r>
            <a:r>
              <a:rPr lang="en-US" altLang="el-GR" sz="5500" b="1" i="1" dirty="0">
                <a:solidFill>
                  <a:schemeClr val="tx1"/>
                </a:solidFill>
              </a:rPr>
              <a:t> MSc,</a:t>
            </a:r>
            <a:r>
              <a:rPr lang="el-GR" altLang="el-GR" sz="5500" b="1" i="1" dirty="0">
                <a:solidFill>
                  <a:schemeClr val="tx1"/>
                </a:solidFill>
              </a:rPr>
              <a:t> </a:t>
            </a:r>
            <a:r>
              <a:rPr lang="en-US" altLang="el-GR" sz="5500" b="1" i="1" dirty="0">
                <a:solidFill>
                  <a:schemeClr val="tx1"/>
                </a:solidFill>
              </a:rPr>
              <a:t>PhD</a:t>
            </a:r>
            <a:endParaRPr lang="el-GR" altLang="el-GR" sz="5500" b="1" dirty="0">
              <a:solidFill>
                <a:schemeClr val="tx1"/>
              </a:solidFill>
            </a:endParaRPr>
          </a:p>
          <a:p>
            <a:pPr algn="r"/>
            <a:r>
              <a:rPr lang="el-GR" altLang="el-GR" sz="5500" b="1" dirty="0">
                <a:solidFill>
                  <a:schemeClr val="tx1"/>
                </a:solidFill>
              </a:rPr>
              <a:t>Ιατρική Σχολή</a:t>
            </a:r>
          </a:p>
          <a:p>
            <a:pPr algn="r"/>
            <a:r>
              <a:rPr lang="el-GR" altLang="el-GR" sz="5500" b="1" dirty="0">
                <a:solidFill>
                  <a:schemeClr val="tx1"/>
                </a:solidFill>
              </a:rPr>
              <a:t>Α΄ Ψυχιατρική Κλινική ΕΚΠΑ</a:t>
            </a:r>
          </a:p>
          <a:p>
            <a:pPr algn="r"/>
            <a:endParaRPr lang="el-GR" altLang="el-GR" sz="5500" b="1" dirty="0">
              <a:solidFill>
                <a:schemeClr val="tx1"/>
              </a:solidFill>
            </a:endParaRPr>
          </a:p>
          <a:p>
            <a:pPr algn="r"/>
            <a:r>
              <a:rPr lang="el-GR" altLang="el-GR" sz="5500" b="1" dirty="0">
                <a:solidFill>
                  <a:schemeClr val="tx1"/>
                </a:solidFill>
              </a:rPr>
              <a:t> </a:t>
            </a:r>
            <a:r>
              <a:rPr lang="el-GR" altLang="el-GR" sz="5500" b="1" dirty="0" err="1">
                <a:solidFill>
                  <a:schemeClr val="tx1"/>
                </a:solidFill>
              </a:rPr>
              <a:t>Συστημική&amp;ΟμαδικήΨυχοθεραπεύτρια</a:t>
            </a:r>
            <a:r>
              <a:rPr lang="el-GR" altLang="el-GR" sz="5500" b="1" dirty="0">
                <a:solidFill>
                  <a:schemeClr val="tx1"/>
                </a:solidFill>
              </a:rPr>
              <a:t>, Ε</a:t>
            </a:r>
            <a:r>
              <a:rPr lang="en-US" altLang="el-GR" sz="5500" b="1" dirty="0">
                <a:solidFill>
                  <a:schemeClr val="tx1"/>
                </a:solidFill>
              </a:rPr>
              <a:t>CP, GCP</a:t>
            </a:r>
            <a:endParaRPr lang="el-GR" altLang="el-GR" sz="5500" b="1" dirty="0">
              <a:solidFill>
                <a:schemeClr val="tx1"/>
              </a:solidFill>
            </a:endParaRPr>
          </a:p>
          <a:p>
            <a:pPr algn="r"/>
            <a:r>
              <a:rPr lang="en-US" altLang="el-GR" sz="5500" b="1" dirty="0">
                <a:solidFill>
                  <a:schemeClr val="tx1"/>
                </a:solidFill>
              </a:rPr>
              <a:t>dskalis@yahoo.gr</a:t>
            </a:r>
            <a:endParaRPr lang="el-GR" altLang="el-GR" sz="5500" b="1" dirty="0">
              <a:solidFill>
                <a:schemeClr val="tx1"/>
              </a:solidFill>
            </a:endParaRPr>
          </a:p>
          <a:p>
            <a:pPr algn="r"/>
            <a:endParaRPr lang="el-GR" altLang="el-GR" sz="6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2076450" y="6523617"/>
            <a:ext cx="6096000" cy="276999"/>
          </a:xfrm>
          <a:prstGeom prst="rect">
            <a:avLst/>
          </a:prstGeom>
          <a:noFill/>
        </p:spPr>
        <p:txBody>
          <a:bodyPr wrap="square">
            <a:spAutoFit/>
          </a:bodyPr>
          <a:lstStyle/>
          <a:p>
            <a:r>
              <a:rPr lang="en-US" sz="1200" b="1" dirty="0">
                <a:hlinkClick r:id="rId3">
                  <a:extLst>
                    <a:ext uri="{A12FA001-AC4F-418D-AE19-62706E023703}">
                      <ahyp:hlinkClr xmlns:ahyp="http://schemas.microsoft.com/office/drawing/2018/hyperlinkcolor" val="tx"/>
                    </a:ext>
                  </a:extLst>
                </a:hlinkClick>
              </a:rPr>
              <a:t>https://www.google.com/search?q=+%CE%</a:t>
            </a:r>
            <a:r>
              <a:rPr lang="en-US" sz="1200" b="1" dirty="0"/>
              <a:t> </a:t>
            </a:r>
            <a:endParaRPr lang="el-GR" sz="1200" b="1" dirty="0"/>
          </a:p>
        </p:txBody>
      </p:sp>
      <p:pic>
        <p:nvPicPr>
          <p:cNvPr id="2050" name="Picture 2" descr="Ψυχόδραμα - Ομαδική">
            <a:extLst>
              <a:ext uri="{FF2B5EF4-FFF2-40B4-BE49-F238E27FC236}">
                <a16:creationId xmlns:a16="http://schemas.microsoft.com/office/drawing/2014/main" id="{8D4907E4-0E5E-3BAE-CAEF-A86B8C7E0E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
            <a:off x="503135" y="3509428"/>
            <a:ext cx="2743010" cy="24318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Ομαδική Ψυχοθεραπεία – ομάδες κλειστού/ ανοιχτού τύπου – Αιμιλία Κουρή –  Ψυχολόγος, MSc">
            <a:extLst>
              <a:ext uri="{FF2B5EF4-FFF2-40B4-BE49-F238E27FC236}">
                <a16:creationId xmlns:a16="http://schemas.microsoft.com/office/drawing/2014/main" id="{BAB59AE8-B4C9-653A-6D70-A5F202A92137}"/>
              </a:ext>
            </a:extLst>
          </p:cNvPr>
          <p:cNvPicPr>
            <a:picLocks noChangeAspect="1"/>
          </p:cNvPicPr>
          <p:nvPr/>
        </p:nvPicPr>
        <p:blipFill>
          <a:blip r:embed="rId5"/>
          <a:srcRect/>
          <a:stretch>
            <a:fillRect/>
          </a:stretch>
        </p:blipFill>
        <p:spPr>
          <a:xfrm rot="1140000">
            <a:off x="9230885" y="262122"/>
            <a:ext cx="2970664" cy="23068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A06EA-3729-0704-18AA-9A4C6161DD93}"/>
              </a:ext>
            </a:extLst>
          </p:cNvPr>
          <p:cNvSpPr>
            <a:spLocks noGrp="1"/>
          </p:cNvSpPr>
          <p:nvPr>
            <p:ph type="title"/>
          </p:nvPr>
        </p:nvSpPr>
        <p:spPr>
          <a:xfrm>
            <a:off x="1021655" y="387433"/>
            <a:ext cx="10058400" cy="893243"/>
          </a:xfrm>
        </p:spPr>
        <p:txBody>
          <a:bodyPr>
            <a:normAutofit fontScale="90000"/>
          </a:bodyPr>
          <a:lstStyle/>
          <a:p>
            <a:r>
              <a:rPr lang="el-GR" sz="4000" dirty="0"/>
              <a:t>Κριτήρια επιλογής μελών σε μια ομάδα (Ι</a:t>
            </a:r>
            <a:r>
              <a:rPr lang="en-US" sz="4000" dirty="0"/>
              <a:t>V</a:t>
            </a:r>
            <a:r>
              <a:rPr lang="el-GR" sz="4000" dirty="0"/>
              <a:t>)</a:t>
            </a:r>
            <a:br>
              <a:rPr lang="en-US" sz="4000" dirty="0"/>
            </a:br>
            <a:r>
              <a:rPr lang="en-US" sz="4000" dirty="0"/>
              <a:t>9 </a:t>
            </a:r>
            <a:r>
              <a:rPr lang="el-GR" sz="4000" dirty="0"/>
              <a:t>βασικοί λόγοι αποχώρησης </a:t>
            </a:r>
          </a:p>
        </p:txBody>
      </p:sp>
      <p:sp>
        <p:nvSpPr>
          <p:cNvPr id="3" name="Θέση περιεχομένου 2">
            <a:extLst>
              <a:ext uri="{FF2B5EF4-FFF2-40B4-BE49-F238E27FC236}">
                <a16:creationId xmlns:a16="http://schemas.microsoft.com/office/drawing/2014/main" id="{4A0E76AC-3FB0-3B10-B5EA-951A227AB5FA}"/>
              </a:ext>
            </a:extLst>
          </p:cNvPr>
          <p:cNvSpPr>
            <a:spLocks noGrp="1"/>
          </p:cNvSpPr>
          <p:nvPr>
            <p:ph idx="1"/>
          </p:nvPr>
        </p:nvSpPr>
        <p:spPr>
          <a:xfrm>
            <a:off x="1021655" y="1577040"/>
            <a:ext cx="10491926" cy="5280960"/>
          </a:xfrm>
        </p:spPr>
        <p:txBody>
          <a:bodyPr>
            <a:normAutofit fontScale="85000" lnSpcReduction="10000"/>
          </a:bodyPr>
          <a:lstStyle/>
          <a:p>
            <a:r>
              <a:rPr lang="el-GR" sz="2400" dirty="0"/>
              <a:t>Εξωτερικοί παράγοντες (ωράριο, απόσταση, εργασία, υγεία, εξωγενές στρες, κ.λπ.)</a:t>
            </a:r>
          </a:p>
          <a:p>
            <a:r>
              <a:rPr lang="el-GR" sz="2400" dirty="0"/>
              <a:t>Απόκλιση </a:t>
            </a:r>
            <a:r>
              <a:rPr lang="el-GR" sz="2400" b="1" dirty="0"/>
              <a:t>σημαντική </a:t>
            </a:r>
            <a:r>
              <a:rPr lang="el-GR" sz="2400" dirty="0"/>
              <a:t>από την ομάδα </a:t>
            </a:r>
            <a:r>
              <a:rPr lang="el-GR" sz="2400" b="1" dirty="0"/>
              <a:t>σε τομείς κρίσιμους για τη συμμετοχή στην ομάδα </a:t>
            </a:r>
            <a:r>
              <a:rPr lang="el-GR" sz="2400" dirty="0"/>
              <a:t>που τα μέλη και ο θεραπευτής νιώθουν ότι εμποδίζεται η πρόοδος (πολύ ήσυχοι, πολύ θορυβώδεις, κ.λπ.). Αποκλίνοντα μέλη λόγω διαπροσωπικής τους συμπεριφοράς και όχι λόγω τρόπου ζωής ή ιστορικού τους. </a:t>
            </a:r>
          </a:p>
          <a:p>
            <a:r>
              <a:rPr lang="el-GR" sz="2400" dirty="0"/>
              <a:t>Προβλήματα εγγύτητας</a:t>
            </a:r>
          </a:p>
          <a:p>
            <a:r>
              <a:rPr lang="el-GR" sz="2400" dirty="0"/>
              <a:t>Φόβος συγκινησιακής μετάδοσης</a:t>
            </a:r>
          </a:p>
          <a:p>
            <a:r>
              <a:rPr lang="el-GR" sz="2400" dirty="0"/>
              <a:t>Ανικανότητα να μοιραστούν τον θεραπευτή</a:t>
            </a:r>
          </a:p>
          <a:p>
            <a:r>
              <a:rPr lang="el-GR" sz="2400" dirty="0"/>
              <a:t>Επιπλοκές λόγω παράλληλης ομαδικής και ατομικής θεραπείας</a:t>
            </a:r>
          </a:p>
          <a:p>
            <a:r>
              <a:rPr lang="el-GR" sz="2400" dirty="0"/>
              <a:t>Συμπεριφορά «προβοκάτορα» στα αρχικά στάδια</a:t>
            </a:r>
          </a:p>
          <a:p>
            <a:r>
              <a:rPr lang="el-GR" sz="2400" dirty="0"/>
              <a:t>Ανεπαρκής προετοιμασία για τη θεραπεία</a:t>
            </a:r>
          </a:p>
          <a:p>
            <a:r>
              <a:rPr lang="el-GR" sz="2400" dirty="0"/>
              <a:t>Επιπλοκές που προέκυψαν από το σχηματισμό υποομάδων</a:t>
            </a:r>
          </a:p>
          <a:p>
            <a:endParaRPr lang="el-GR" sz="2400" b="1" dirty="0"/>
          </a:p>
          <a:p>
            <a:pPr marL="0" indent="0">
              <a:buNone/>
            </a:pPr>
            <a:endParaRPr lang="el-GR" sz="2400" b="1" i="1" dirty="0"/>
          </a:p>
          <a:p>
            <a:pPr marL="274320" lvl="1" indent="0">
              <a:buNone/>
            </a:pPr>
            <a:r>
              <a:rPr lang="en-US" sz="2400" dirty="0"/>
              <a:t> </a:t>
            </a:r>
            <a:endParaRPr lang="el-GR" sz="2400" b="1" dirty="0"/>
          </a:p>
        </p:txBody>
      </p:sp>
      <p:sp>
        <p:nvSpPr>
          <p:cNvPr id="4" name="Θέση αριθμού διαφάνειας 3">
            <a:extLst>
              <a:ext uri="{FF2B5EF4-FFF2-40B4-BE49-F238E27FC236}">
                <a16:creationId xmlns:a16="http://schemas.microsoft.com/office/drawing/2014/main" id="{0AACDE57-293C-1D87-3CAE-7E8A2BA07297}"/>
              </a:ext>
            </a:extLst>
          </p:cNvPr>
          <p:cNvSpPr>
            <a:spLocks noGrp="1"/>
          </p:cNvSpPr>
          <p:nvPr>
            <p:ph type="sldNum" sz="quarter" idx="12"/>
          </p:nvPr>
        </p:nvSpPr>
        <p:spPr/>
        <p:txBody>
          <a:bodyPr/>
          <a:lstStyle/>
          <a:p>
            <a:fld id="{29A67EF4-6AD0-4895-A677-9D84EEBBB660}" type="slidenum">
              <a:rPr lang="el-GR" smtClean="0"/>
              <a:t>10</a:t>
            </a:fld>
            <a:endParaRPr lang="el-GR"/>
          </a:p>
        </p:txBody>
      </p:sp>
    </p:spTree>
    <p:extLst>
      <p:ext uri="{BB962C8B-B14F-4D97-AF65-F5344CB8AC3E}">
        <p14:creationId xmlns:p14="http://schemas.microsoft.com/office/powerpoint/2010/main" val="25731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A06EA-3729-0704-18AA-9A4C6161DD93}"/>
              </a:ext>
            </a:extLst>
          </p:cNvPr>
          <p:cNvSpPr>
            <a:spLocks noGrp="1"/>
          </p:cNvSpPr>
          <p:nvPr>
            <p:ph type="title"/>
          </p:nvPr>
        </p:nvSpPr>
        <p:spPr>
          <a:xfrm>
            <a:off x="1066800" y="683797"/>
            <a:ext cx="10058400" cy="893243"/>
          </a:xfrm>
        </p:spPr>
        <p:txBody>
          <a:bodyPr>
            <a:normAutofit fontScale="90000"/>
          </a:bodyPr>
          <a:lstStyle/>
          <a:p>
            <a:r>
              <a:rPr lang="el-GR" sz="4000" dirty="0"/>
              <a:t>Κριτήρια επιλογής μελών σε μια ομάδα (</a:t>
            </a:r>
            <a:r>
              <a:rPr lang="en-US" sz="4000" dirty="0"/>
              <a:t>V</a:t>
            </a:r>
            <a:r>
              <a:rPr lang="el-GR" sz="4000" dirty="0"/>
              <a:t>)</a:t>
            </a:r>
            <a:br>
              <a:rPr lang="en-US" sz="4000" dirty="0"/>
            </a:br>
            <a:r>
              <a:rPr lang="el-GR" sz="4000" dirty="0"/>
              <a:t> </a:t>
            </a:r>
          </a:p>
        </p:txBody>
      </p:sp>
      <p:sp>
        <p:nvSpPr>
          <p:cNvPr id="3" name="Θέση περιεχομένου 2">
            <a:extLst>
              <a:ext uri="{FF2B5EF4-FFF2-40B4-BE49-F238E27FC236}">
                <a16:creationId xmlns:a16="http://schemas.microsoft.com/office/drawing/2014/main" id="{4A0E76AC-3FB0-3B10-B5EA-951A227AB5FA}"/>
              </a:ext>
            </a:extLst>
          </p:cNvPr>
          <p:cNvSpPr>
            <a:spLocks noGrp="1"/>
          </p:cNvSpPr>
          <p:nvPr>
            <p:ph idx="1"/>
          </p:nvPr>
        </p:nvSpPr>
        <p:spPr>
          <a:xfrm>
            <a:off x="1021655" y="1577040"/>
            <a:ext cx="10491926" cy="5280960"/>
          </a:xfrm>
        </p:spPr>
        <p:txBody>
          <a:bodyPr>
            <a:normAutofit/>
          </a:bodyPr>
          <a:lstStyle/>
          <a:p>
            <a:r>
              <a:rPr lang="el-GR" sz="2400" dirty="0"/>
              <a:t>Κανένας παράγοντας προγνωστικός – μόνο ένδειξη</a:t>
            </a:r>
          </a:p>
          <a:p>
            <a:r>
              <a:rPr lang="el-GR" sz="2400" dirty="0"/>
              <a:t>Δύο μόνο και προγνωστικοί:</a:t>
            </a:r>
          </a:p>
          <a:p>
            <a:pPr lvl="1"/>
            <a:r>
              <a:rPr lang="el-GR" sz="2200" dirty="0"/>
              <a:t>Η έλξη για την ομάδα</a:t>
            </a:r>
          </a:p>
          <a:p>
            <a:pPr lvl="1"/>
            <a:r>
              <a:rPr lang="el-GR" sz="2200" dirty="0"/>
              <a:t>Και η δημοτικότητα του μέλους μέσα σε αυτήν</a:t>
            </a:r>
          </a:p>
          <a:p>
            <a:r>
              <a:rPr lang="el-GR" sz="2400" dirty="0"/>
              <a:t>Αδρά τα κριτήρια επιλογής. </a:t>
            </a:r>
          </a:p>
          <a:p>
            <a:endParaRPr lang="el-GR" sz="2400" b="1" dirty="0"/>
          </a:p>
          <a:p>
            <a:pPr marL="0" indent="0">
              <a:buNone/>
            </a:pPr>
            <a:endParaRPr lang="el-GR" sz="2400" b="1" i="1" dirty="0"/>
          </a:p>
          <a:p>
            <a:pPr marL="274320" lvl="1" indent="0">
              <a:buNone/>
            </a:pPr>
            <a:r>
              <a:rPr lang="en-US" sz="2400" dirty="0"/>
              <a:t> </a:t>
            </a:r>
            <a:endParaRPr lang="el-GR" sz="2400" b="1" dirty="0"/>
          </a:p>
        </p:txBody>
      </p:sp>
      <p:sp>
        <p:nvSpPr>
          <p:cNvPr id="4" name="Θέση αριθμού διαφάνειας 3">
            <a:extLst>
              <a:ext uri="{FF2B5EF4-FFF2-40B4-BE49-F238E27FC236}">
                <a16:creationId xmlns:a16="http://schemas.microsoft.com/office/drawing/2014/main" id="{0AACDE57-293C-1D87-3CAE-7E8A2BA07297}"/>
              </a:ext>
            </a:extLst>
          </p:cNvPr>
          <p:cNvSpPr>
            <a:spLocks noGrp="1"/>
          </p:cNvSpPr>
          <p:nvPr>
            <p:ph type="sldNum" sz="quarter" idx="12"/>
          </p:nvPr>
        </p:nvSpPr>
        <p:spPr/>
        <p:txBody>
          <a:bodyPr/>
          <a:lstStyle/>
          <a:p>
            <a:fld id="{29A67EF4-6AD0-4895-A677-9D84EEBBB660}" type="slidenum">
              <a:rPr lang="el-GR" smtClean="0"/>
              <a:t>11</a:t>
            </a:fld>
            <a:endParaRPr lang="el-GR"/>
          </a:p>
        </p:txBody>
      </p:sp>
    </p:spTree>
    <p:extLst>
      <p:ext uri="{BB962C8B-B14F-4D97-AF65-F5344CB8AC3E}">
        <p14:creationId xmlns:p14="http://schemas.microsoft.com/office/powerpoint/2010/main" val="271210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AC58F-0BBB-304F-01C6-F516FB5AA48E}"/>
              </a:ext>
            </a:extLst>
          </p:cNvPr>
          <p:cNvSpPr>
            <a:spLocks noGrp="1"/>
          </p:cNvSpPr>
          <p:nvPr>
            <p:ph type="title"/>
          </p:nvPr>
        </p:nvSpPr>
        <p:spPr>
          <a:xfrm>
            <a:off x="737586" y="428278"/>
            <a:ext cx="10058400" cy="422725"/>
          </a:xfrm>
        </p:spPr>
        <p:txBody>
          <a:bodyPr>
            <a:normAutofit fontScale="90000"/>
          </a:bodyPr>
          <a:lstStyle/>
          <a:p>
            <a:r>
              <a:rPr lang="el-GR" sz="4000" dirty="0"/>
              <a:t>1</a:t>
            </a:r>
            <a:r>
              <a:rPr lang="el-GR" sz="4000" baseline="30000" dirty="0"/>
              <a:t>η</a:t>
            </a:r>
            <a:r>
              <a:rPr lang="el-GR" sz="4000" dirty="0"/>
              <a:t> συνέντευξη (Ι)  </a:t>
            </a:r>
          </a:p>
        </p:txBody>
      </p:sp>
      <p:sp>
        <p:nvSpPr>
          <p:cNvPr id="3" name="Θέση περιεχομένου 2">
            <a:extLst>
              <a:ext uri="{FF2B5EF4-FFF2-40B4-BE49-F238E27FC236}">
                <a16:creationId xmlns:a16="http://schemas.microsoft.com/office/drawing/2014/main" id="{AA3C1E61-A14D-2E5B-5002-5445679E8D42}"/>
              </a:ext>
            </a:extLst>
          </p:cNvPr>
          <p:cNvSpPr>
            <a:spLocks noGrp="1"/>
          </p:cNvSpPr>
          <p:nvPr>
            <p:ph idx="1"/>
          </p:nvPr>
        </p:nvSpPr>
        <p:spPr>
          <a:xfrm>
            <a:off x="559293" y="985422"/>
            <a:ext cx="10414987" cy="5619564"/>
          </a:xfrm>
        </p:spPr>
        <p:txBody>
          <a:bodyPr>
            <a:normAutofit fontScale="85000" lnSpcReduction="20000"/>
          </a:bodyPr>
          <a:lstStyle/>
          <a:p>
            <a:r>
              <a:rPr lang="el-GR" sz="2200" b="1" dirty="0">
                <a:solidFill>
                  <a:srgbClr val="000000"/>
                </a:solidFill>
                <a:effectLst/>
                <a:ea typeface="Calibri" panose="020F0502020204030204" pitchFamily="34" charset="0"/>
                <a:cs typeface="Times New Roman" panose="02020603050405020304" pitchFamily="18" charset="0"/>
              </a:rPr>
              <a:t>Το πλαίσιο </a:t>
            </a:r>
            <a:r>
              <a:rPr lang="el-GR" sz="2200" dirty="0">
                <a:solidFill>
                  <a:srgbClr val="000000"/>
                </a:solidFill>
                <a:effectLst/>
                <a:ea typeface="Calibri" panose="020F0502020204030204" pitchFamily="34" charset="0"/>
                <a:cs typeface="Times New Roman" panose="02020603050405020304" pitchFamily="18" charset="0"/>
              </a:rPr>
              <a:t>(setting)  - εννοούμε το </a:t>
            </a:r>
            <a:r>
              <a:rPr lang="el-GR" sz="2200" b="1" dirty="0">
                <a:solidFill>
                  <a:srgbClr val="000000"/>
                </a:solidFill>
                <a:effectLst/>
                <a:ea typeface="Calibri" panose="020F0502020204030204" pitchFamily="34" charset="0"/>
                <a:cs typeface="Times New Roman" panose="02020603050405020304" pitchFamily="18" charset="0"/>
              </a:rPr>
              <a:t>χώρο και το χρόνο </a:t>
            </a:r>
            <a:r>
              <a:rPr lang="el-GR" sz="2200" dirty="0">
                <a:solidFill>
                  <a:srgbClr val="000000"/>
                </a:solidFill>
                <a:effectLst/>
                <a:ea typeface="Calibri" panose="020F0502020204030204" pitchFamily="34" charset="0"/>
                <a:cs typeface="Times New Roman" panose="02020603050405020304" pitchFamily="18" charset="0"/>
              </a:rPr>
              <a:t>διεξαγωγής μιας συνέντευξης – στοιχεία  που λειτουργούν μακροπρόθεσμα υπέρ του θεραπευόμενου. </a:t>
            </a:r>
            <a:endParaRPr lang="el-GR" sz="2200" dirty="0">
              <a:solidFill>
                <a:srgbClr val="000000"/>
              </a:solidFill>
              <a:ea typeface="Calibri" panose="020F0502020204030204" pitchFamily="34" charset="0"/>
              <a:cs typeface="Times New Roman" panose="02020603050405020304" pitchFamily="18" charset="0"/>
            </a:endParaRPr>
          </a:p>
          <a:p>
            <a:pPr lvl="1"/>
            <a:r>
              <a:rPr lang="el-GR" sz="2200" dirty="0">
                <a:solidFill>
                  <a:srgbClr val="000000"/>
                </a:solidFill>
                <a:effectLst/>
                <a:ea typeface="Calibri" panose="020F0502020204030204" pitchFamily="34" charset="0"/>
                <a:cs typeface="Times New Roman" panose="02020603050405020304" pitchFamily="18" charset="0"/>
              </a:rPr>
              <a:t>Ο </a:t>
            </a:r>
            <a:r>
              <a:rPr lang="el-GR" sz="2200" b="1" dirty="0">
                <a:solidFill>
                  <a:srgbClr val="000000"/>
                </a:solidFill>
                <a:effectLst/>
                <a:ea typeface="Calibri" panose="020F0502020204030204" pitchFamily="34" charset="0"/>
                <a:cs typeface="Times New Roman" panose="02020603050405020304" pitchFamily="18" charset="0"/>
              </a:rPr>
              <a:t>χώρος</a:t>
            </a:r>
            <a:r>
              <a:rPr lang="el-GR" sz="2200" dirty="0">
                <a:solidFill>
                  <a:srgbClr val="000000"/>
                </a:solidFill>
                <a:effectLst/>
                <a:ea typeface="Calibri" panose="020F0502020204030204" pitchFamily="34" charset="0"/>
                <a:cs typeface="Times New Roman" panose="02020603050405020304" pitchFamily="18" charset="0"/>
              </a:rPr>
              <a:t> είναι αναγκαίο να είναι ήσυχος, να είναι οικείος, να μας εκφράζει κατά το δυνατόν. </a:t>
            </a:r>
          </a:p>
          <a:p>
            <a:r>
              <a:rPr lang="el-GR" sz="2200" dirty="0">
                <a:solidFill>
                  <a:srgbClr val="000000"/>
                </a:solidFill>
                <a:ea typeface="Calibri" panose="020F0502020204030204" pitchFamily="34" charset="0"/>
                <a:cs typeface="Times New Roman" panose="02020603050405020304" pitchFamily="18" charset="0"/>
              </a:rPr>
              <a:t>Ν</a:t>
            </a:r>
            <a:r>
              <a:rPr lang="el-GR" sz="2200" dirty="0">
                <a:solidFill>
                  <a:srgbClr val="000000"/>
                </a:solidFill>
                <a:effectLst/>
                <a:ea typeface="Calibri" panose="020F0502020204030204" pitchFamily="34" charset="0"/>
                <a:cs typeface="Times New Roman" panose="02020603050405020304" pitchFamily="18" charset="0"/>
              </a:rPr>
              <a:t>α είναι απλός, χωρίς πολλά ερεθίσματα που θα διασπούν την προσοχή του </a:t>
            </a:r>
            <a:r>
              <a:rPr lang="el-GR" sz="2200" dirty="0" err="1">
                <a:solidFill>
                  <a:srgbClr val="000000"/>
                </a:solidFill>
                <a:effectLst/>
                <a:ea typeface="Calibri" panose="020F0502020204030204" pitchFamily="34" charset="0"/>
                <a:cs typeface="Times New Roman" panose="02020603050405020304" pitchFamily="18" charset="0"/>
              </a:rPr>
              <a:t>θεραπευόμενού</a:t>
            </a:r>
            <a:r>
              <a:rPr lang="el-GR" sz="2200" dirty="0">
                <a:solidFill>
                  <a:srgbClr val="000000"/>
                </a:solidFill>
                <a:effectLst/>
                <a:ea typeface="Calibri" panose="020F0502020204030204" pitchFamily="34" charset="0"/>
                <a:cs typeface="Times New Roman" panose="02020603050405020304" pitchFamily="18" charset="0"/>
              </a:rPr>
              <a:t> και κατάλληλα φωτισμένος, όχι δηλαδή έντονα και κουραστικά φώτα, ούτε βέβαια τόσο χαμηλό φωτισμό που να χαλαρώνει υπέρ του δέοντος. </a:t>
            </a:r>
          </a:p>
          <a:p>
            <a:pPr lvl="1"/>
            <a:r>
              <a:rPr lang="el-GR" sz="2200" dirty="0">
                <a:solidFill>
                  <a:srgbClr val="000000"/>
                </a:solidFill>
                <a:ea typeface="Calibri" panose="020F0502020204030204" pitchFamily="34" charset="0"/>
                <a:cs typeface="Times New Roman" panose="02020603050405020304" pitchFamily="18" charset="0"/>
              </a:rPr>
              <a:t>Σε </a:t>
            </a:r>
            <a:r>
              <a:rPr lang="el-GR" sz="2200" dirty="0">
                <a:solidFill>
                  <a:srgbClr val="000000"/>
                </a:solidFill>
                <a:effectLst/>
                <a:ea typeface="Calibri" panose="020F0502020204030204" pitchFamily="34" charset="0"/>
                <a:cs typeface="Times New Roman" panose="02020603050405020304" pitchFamily="18" charset="0"/>
              </a:rPr>
              <a:t>έναν δημόσιο φορέα? (νοσοκομείο, Κέντρο </a:t>
            </a:r>
            <a:r>
              <a:rPr lang="el-GR" sz="2200" dirty="0" err="1">
                <a:solidFill>
                  <a:srgbClr val="000000"/>
                </a:solidFill>
                <a:effectLst/>
                <a:ea typeface="Calibri" panose="020F0502020204030204" pitchFamily="34" charset="0"/>
                <a:cs typeface="Times New Roman" panose="02020603050405020304" pitchFamily="18" charset="0"/>
              </a:rPr>
              <a:t>Κοινοιτική</a:t>
            </a:r>
            <a:r>
              <a:rPr lang="el-GR" sz="2200" dirty="0" err="1">
                <a:solidFill>
                  <a:srgbClr val="000000"/>
                </a:solidFill>
                <a:ea typeface="Calibri" panose="020F0502020204030204" pitchFamily="34" charset="0"/>
                <a:cs typeface="Times New Roman" panose="02020603050405020304" pitchFamily="18" charset="0"/>
              </a:rPr>
              <a:t>ς</a:t>
            </a:r>
            <a:r>
              <a:rPr lang="el-GR" sz="2200" dirty="0">
                <a:solidFill>
                  <a:srgbClr val="000000"/>
                </a:solidFill>
                <a:ea typeface="Calibri" panose="020F0502020204030204" pitchFamily="34" charset="0"/>
                <a:cs typeface="Times New Roman" panose="02020603050405020304" pitchFamily="18" charset="0"/>
              </a:rPr>
              <a:t> </a:t>
            </a:r>
            <a:r>
              <a:rPr lang="el-GR" sz="2200" dirty="0">
                <a:solidFill>
                  <a:srgbClr val="000000"/>
                </a:solidFill>
                <a:effectLst/>
                <a:ea typeface="Calibri" panose="020F0502020204030204" pitchFamily="34" charset="0"/>
                <a:cs typeface="Times New Roman" panose="02020603050405020304" pitchFamily="18" charset="0"/>
              </a:rPr>
              <a:t>Ψυχικής Υγιεινής)?  - κάτι δικό μας/ κάτι που να δίνει ταυτότητα και χρώμα στο χώρο  </a:t>
            </a:r>
            <a:endParaRPr lang="el-GR" sz="2200" dirty="0">
              <a:solidFill>
                <a:srgbClr val="000000"/>
              </a:solidFill>
              <a:ea typeface="Calibri" panose="020F0502020204030204" pitchFamily="34" charset="0"/>
              <a:cs typeface="Times New Roman" panose="02020603050405020304" pitchFamily="18" charset="0"/>
            </a:endParaRPr>
          </a:p>
          <a:p>
            <a:r>
              <a:rPr lang="el-GR" sz="2200" dirty="0">
                <a:solidFill>
                  <a:srgbClr val="000000"/>
                </a:solidFill>
                <a:effectLst/>
                <a:ea typeface="Calibri" panose="020F0502020204030204" pitchFamily="34" charset="0"/>
                <a:cs typeface="Times New Roman" panose="02020603050405020304" pitchFamily="18" charset="0"/>
              </a:rPr>
              <a:t>Ο </a:t>
            </a:r>
            <a:r>
              <a:rPr lang="el-GR" sz="2200" b="1" dirty="0">
                <a:solidFill>
                  <a:srgbClr val="000000"/>
                </a:solidFill>
                <a:effectLst/>
                <a:ea typeface="Calibri" panose="020F0502020204030204" pitchFamily="34" charset="0"/>
                <a:cs typeface="Times New Roman" panose="02020603050405020304" pitchFamily="18" charset="0"/>
              </a:rPr>
              <a:t>χρόνος</a:t>
            </a:r>
            <a:r>
              <a:rPr lang="el-GR" sz="2200" dirty="0">
                <a:solidFill>
                  <a:srgbClr val="000000"/>
                </a:solidFill>
                <a:effectLst/>
                <a:ea typeface="Calibri" panose="020F0502020204030204" pitchFamily="34" charset="0"/>
                <a:cs typeface="Times New Roman" panose="02020603050405020304" pitchFamily="18" charset="0"/>
              </a:rPr>
              <a:t> διεξαγωγής της συνέντευξης κυμαίνεται στα 45-50 λεπτά της ώρας.</a:t>
            </a:r>
          </a:p>
          <a:p>
            <a:pPr lvl="1"/>
            <a:r>
              <a:rPr lang="el-GR" sz="2200" dirty="0">
                <a:solidFill>
                  <a:srgbClr val="000000"/>
                </a:solidFill>
                <a:ea typeface="Calibri" panose="020F0502020204030204" pitchFamily="34" charset="0"/>
                <a:cs typeface="Times New Roman" panose="02020603050405020304" pitchFamily="18" charset="0"/>
              </a:rPr>
              <a:t>Σημειώσεις? Αρκεί να μην τον «χάνεις».</a:t>
            </a:r>
          </a:p>
          <a:p>
            <a:pPr lvl="1"/>
            <a:r>
              <a:rPr lang="el-GR" sz="2200" dirty="0">
                <a:solidFill>
                  <a:srgbClr val="000000"/>
                </a:solidFill>
                <a:ea typeface="Calibri" panose="020F0502020204030204" pitchFamily="34" charset="0"/>
                <a:cs typeface="Times New Roman" panose="02020603050405020304" pitchFamily="18" charset="0"/>
              </a:rPr>
              <a:t>Κενό </a:t>
            </a:r>
            <a:r>
              <a:rPr lang="el-GR" sz="2200" dirty="0">
                <a:solidFill>
                  <a:srgbClr val="000000"/>
                </a:solidFill>
                <a:effectLst/>
                <a:ea typeface="Calibri" panose="020F0502020204030204" pitchFamily="34" charset="0"/>
                <a:cs typeface="Times New Roman" panose="02020603050405020304" pitchFamily="18" charset="0"/>
              </a:rPr>
              <a:t>5-10΄πριν κάποιο άλλο περιστατικό – καταγραφή και ξεκούραση!</a:t>
            </a:r>
          </a:p>
          <a:p>
            <a:r>
              <a:rPr lang="el-GR" sz="2200" dirty="0">
                <a:solidFill>
                  <a:srgbClr val="000000"/>
                </a:solidFill>
                <a:ea typeface="Calibri" panose="020F0502020204030204" pitchFamily="34" charset="0"/>
                <a:cs typeface="Times New Roman" panose="02020603050405020304" pitchFamily="18" charset="0"/>
              </a:rPr>
              <a:t>Μόνοι μας έστω και για λίγο- </a:t>
            </a:r>
            <a:r>
              <a:rPr lang="el-GR" sz="2200" dirty="0">
                <a:solidFill>
                  <a:srgbClr val="000000"/>
                </a:solidFill>
                <a:effectLst/>
                <a:ea typeface="Calibri" panose="020F0502020204030204" pitchFamily="34" charset="0"/>
                <a:cs typeface="Times New Roman" panose="02020603050405020304" pitchFamily="18" charset="0"/>
              </a:rPr>
              <a:t> ώστε να δημιουργηθεί μια σχέση εμπιστοσύνης που θα επιτρέψει την επικοινωνία χωρίς κάποιον τρίτο στο δωμάτιο.</a:t>
            </a:r>
          </a:p>
          <a:p>
            <a:pPr lvl="1"/>
            <a:r>
              <a:rPr lang="el-GR" sz="2200" dirty="0">
                <a:solidFill>
                  <a:srgbClr val="000000"/>
                </a:solidFill>
                <a:ea typeface="Calibri" panose="020F0502020204030204" pitchFamily="34" charset="0"/>
                <a:cs typeface="Times New Roman" panose="02020603050405020304" pitchFamily="18" charset="0"/>
              </a:rPr>
              <a:t>Η </a:t>
            </a:r>
            <a:r>
              <a:rPr lang="el-GR" sz="2200" dirty="0">
                <a:solidFill>
                  <a:srgbClr val="000000"/>
                </a:solidFill>
                <a:effectLst/>
                <a:ea typeface="Calibri" panose="020F0502020204030204" pitchFamily="34" charset="0"/>
                <a:cs typeface="Times New Roman" panose="02020603050405020304" pitchFamily="18" charset="0"/>
              </a:rPr>
              <a:t>παραχώρηση πληροφοριών και οδηγιών σε οικείους του θεραπευόμενου, εκτός πλαισίου. Όση και αν είναι η πίεση που υφιστάμεθα, τα αποτελέσματα είναι πολύ χειρότερα αν υποκύψουμε σ' αυτές τις πιέσεις μ' έναν τρόπο πρόχειρο, βιαστικό, εν αγνοία του άμεσα ενδιαφερόμενου. </a:t>
            </a:r>
          </a:p>
          <a:p>
            <a:pPr lvl="1"/>
            <a:r>
              <a:rPr lang="el-GR" sz="2200" dirty="0">
                <a:solidFill>
                  <a:srgbClr val="000000"/>
                </a:solidFill>
                <a:effectLst/>
                <a:ea typeface="Calibri" panose="020F0502020204030204" pitchFamily="34" charset="0"/>
                <a:cs typeface="Times New Roman" panose="02020603050405020304" pitchFamily="18" charset="0"/>
              </a:rPr>
              <a:t>Αυξάνει δραματικά η πιθανότητα σ' αυτή την περίπτωση να "χάσουμε" το περιστατικό.</a:t>
            </a:r>
            <a:br>
              <a:rPr lang="el-GR" sz="2200" dirty="0">
                <a:solidFill>
                  <a:srgbClr val="000000"/>
                </a:solidFill>
                <a:effectLst/>
                <a:ea typeface="Calibri" panose="020F0502020204030204" pitchFamily="34" charset="0"/>
              </a:rPr>
            </a:br>
            <a:r>
              <a:rPr lang="el-GR" sz="2200" dirty="0">
                <a:solidFill>
                  <a:srgbClr val="000000"/>
                </a:solidFill>
                <a:effectLst/>
                <a:ea typeface="Calibri" panose="020F0502020204030204" pitchFamily="34" charset="0"/>
                <a:cs typeface="Times New Roman" panose="02020603050405020304" pitchFamily="18" charset="0"/>
              </a:rPr>
              <a:t> </a:t>
            </a:r>
            <a:br>
              <a:rPr lang="el-GR" sz="2200" dirty="0">
                <a:solidFill>
                  <a:srgbClr val="000000"/>
                </a:solidFill>
                <a:effectLst/>
                <a:ea typeface="Calibri" panose="020F0502020204030204" pitchFamily="34" charset="0"/>
              </a:rPr>
            </a:br>
            <a:r>
              <a:rPr lang="el-GR"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sp>
        <p:nvSpPr>
          <p:cNvPr id="4" name="Θέση αριθμού διαφάνειας 3">
            <a:extLst>
              <a:ext uri="{FF2B5EF4-FFF2-40B4-BE49-F238E27FC236}">
                <a16:creationId xmlns:a16="http://schemas.microsoft.com/office/drawing/2014/main" id="{5CDC4547-C25E-4E84-1D13-8F9464CF9165}"/>
              </a:ext>
            </a:extLst>
          </p:cNvPr>
          <p:cNvSpPr>
            <a:spLocks noGrp="1"/>
          </p:cNvSpPr>
          <p:nvPr>
            <p:ph type="sldNum" sz="quarter" idx="12"/>
          </p:nvPr>
        </p:nvSpPr>
        <p:spPr/>
        <p:txBody>
          <a:bodyPr/>
          <a:lstStyle/>
          <a:p>
            <a:fld id="{29A67EF4-6AD0-4895-A677-9D84EEBBB660}" type="slidenum">
              <a:rPr lang="el-GR" smtClean="0"/>
              <a:t>12</a:t>
            </a:fld>
            <a:endParaRPr lang="el-GR"/>
          </a:p>
        </p:txBody>
      </p:sp>
    </p:spTree>
    <p:extLst>
      <p:ext uri="{BB962C8B-B14F-4D97-AF65-F5344CB8AC3E}">
        <p14:creationId xmlns:p14="http://schemas.microsoft.com/office/powerpoint/2010/main" val="115423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AC58F-0BBB-304F-01C6-F516FB5AA48E}"/>
              </a:ext>
            </a:extLst>
          </p:cNvPr>
          <p:cNvSpPr>
            <a:spLocks noGrp="1"/>
          </p:cNvSpPr>
          <p:nvPr>
            <p:ph type="title"/>
          </p:nvPr>
        </p:nvSpPr>
        <p:spPr>
          <a:xfrm>
            <a:off x="915880" y="387433"/>
            <a:ext cx="10058400" cy="680179"/>
          </a:xfrm>
        </p:spPr>
        <p:txBody>
          <a:bodyPr>
            <a:normAutofit/>
          </a:bodyPr>
          <a:lstStyle/>
          <a:p>
            <a:r>
              <a:rPr lang="el-GR" sz="4000" dirty="0"/>
              <a:t>1</a:t>
            </a:r>
            <a:r>
              <a:rPr lang="el-GR" sz="4000" baseline="30000" dirty="0"/>
              <a:t>η</a:t>
            </a:r>
            <a:r>
              <a:rPr lang="el-GR" sz="4000" dirty="0"/>
              <a:t> συνέντευξη (ΙΙ)  </a:t>
            </a:r>
          </a:p>
        </p:txBody>
      </p:sp>
      <p:sp>
        <p:nvSpPr>
          <p:cNvPr id="3" name="Θέση περιεχομένου 2">
            <a:extLst>
              <a:ext uri="{FF2B5EF4-FFF2-40B4-BE49-F238E27FC236}">
                <a16:creationId xmlns:a16="http://schemas.microsoft.com/office/drawing/2014/main" id="{AA3C1E61-A14D-2E5B-5002-5445679E8D42}"/>
              </a:ext>
            </a:extLst>
          </p:cNvPr>
          <p:cNvSpPr>
            <a:spLocks noGrp="1"/>
          </p:cNvSpPr>
          <p:nvPr>
            <p:ph idx="1"/>
          </p:nvPr>
        </p:nvSpPr>
        <p:spPr>
          <a:xfrm>
            <a:off x="676923" y="919624"/>
            <a:ext cx="11014968" cy="5442900"/>
          </a:xfrm>
        </p:spPr>
        <p:txBody>
          <a:bodyPr>
            <a:noAutofit/>
          </a:bodyPr>
          <a:lstStyle/>
          <a:p>
            <a:pPr marL="0" indent="0">
              <a:buNone/>
            </a:pPr>
            <a:r>
              <a:rPr lang="el-GR" sz="2400" b="1" dirty="0">
                <a:solidFill>
                  <a:srgbClr val="000000"/>
                </a:solidFill>
                <a:effectLst/>
                <a:ea typeface="Calibri" panose="020F0502020204030204" pitchFamily="34" charset="0"/>
                <a:cs typeface="Times New Roman" panose="02020603050405020304" pitchFamily="18" charset="0"/>
              </a:rPr>
              <a:t>Υποδοχή </a:t>
            </a:r>
            <a:r>
              <a:rPr lang="el-GR" sz="2400" dirty="0">
                <a:solidFill>
                  <a:srgbClr val="000000"/>
                </a:solidFill>
                <a:effectLst/>
                <a:ea typeface="Calibri" panose="020F0502020204030204" pitchFamily="34" charset="0"/>
                <a:cs typeface="Times New Roman" panose="02020603050405020304" pitchFamily="18" charset="0"/>
              </a:rPr>
              <a:t>-  εκπέμπεις ένα μήνυμα σεβασμού, επαγγελματισμού, σοβαρότητας και σταθερότητας</a:t>
            </a:r>
          </a:p>
          <a:p>
            <a:r>
              <a:rPr lang="el-GR" sz="2000" dirty="0">
                <a:solidFill>
                  <a:srgbClr val="000000"/>
                </a:solidFill>
                <a:effectLst/>
                <a:ea typeface="Calibri" panose="020F0502020204030204" pitchFamily="34" charset="0"/>
                <a:cs typeface="Times New Roman" panose="02020603050405020304" pitchFamily="18" charset="0"/>
              </a:rPr>
              <a:t>Πρώτο μέλημα-  να αισθανθεί ο θεραπευόμενος, είτε είναι παιδί, είτε ενήλικας, άνετα. </a:t>
            </a:r>
          </a:p>
          <a:p>
            <a:r>
              <a:rPr lang="el-GR" sz="2000" dirty="0">
                <a:solidFill>
                  <a:srgbClr val="000000"/>
                </a:solidFill>
                <a:effectLst/>
                <a:ea typeface="Calibri" panose="020F0502020204030204" pitchFamily="34" charset="0"/>
                <a:cs typeface="Times New Roman" panose="02020603050405020304" pitchFamily="18" charset="0"/>
              </a:rPr>
              <a:t>Αφού καθίσει, θα καθίσουμε και εμείς με έναν ήρεμο τρόπο, προσπαθώντας κυρίως </a:t>
            </a:r>
            <a:r>
              <a:rPr lang="el-GR" sz="2000" dirty="0" err="1">
                <a:solidFill>
                  <a:srgbClr val="000000"/>
                </a:solidFill>
                <a:effectLst/>
                <a:ea typeface="Calibri" panose="020F0502020204030204" pitchFamily="34" charset="0"/>
                <a:cs typeface="Times New Roman" panose="02020603050405020304" pitchFamily="18" charset="0"/>
              </a:rPr>
              <a:t>εξωλεκτικά</a:t>
            </a:r>
            <a:r>
              <a:rPr lang="el-GR" sz="2000" dirty="0">
                <a:solidFill>
                  <a:srgbClr val="000000"/>
                </a:solidFill>
                <a:effectLst/>
                <a:ea typeface="Calibri" panose="020F0502020204030204" pitchFamily="34" charset="0"/>
                <a:cs typeface="Times New Roman" panose="02020603050405020304" pitchFamily="18" charset="0"/>
              </a:rPr>
              <a:t> να τον ενθαρρύνουμε στο να μπορέσει να μιλήσει, να εκφράσει το οποιοδήποτε αίτημα του.</a:t>
            </a:r>
          </a:p>
          <a:p>
            <a:pPr lvl="1"/>
            <a:r>
              <a:rPr lang="el-GR" sz="2000" b="1" dirty="0">
                <a:solidFill>
                  <a:srgbClr val="FF0000"/>
                </a:solidFill>
                <a:ea typeface="Calibri" panose="020F0502020204030204" pitchFamily="34" charset="0"/>
                <a:cs typeface="Times New Roman" panose="02020603050405020304" pitchFamily="18" charset="0"/>
              </a:rPr>
              <a:t>«τι σας φέρνει εδώ?»</a:t>
            </a:r>
            <a:endParaRPr lang="el-GR" sz="2000" b="1" dirty="0">
              <a:solidFill>
                <a:srgbClr val="FF0000"/>
              </a:solidFill>
              <a:effectLst/>
              <a:ea typeface="Calibri" panose="020F0502020204030204" pitchFamily="34" charset="0"/>
              <a:cs typeface="Times New Roman" panose="02020603050405020304" pitchFamily="18" charset="0"/>
            </a:endParaRPr>
          </a:p>
          <a:p>
            <a:r>
              <a:rPr lang="el-GR" sz="2000" dirty="0">
                <a:solidFill>
                  <a:srgbClr val="000000"/>
                </a:solidFill>
                <a:effectLst/>
                <a:ea typeface="Calibri" panose="020F0502020204030204" pitchFamily="34" charset="0"/>
                <a:cs typeface="Times New Roman" panose="02020603050405020304" pitchFamily="18" charset="0"/>
              </a:rPr>
              <a:t>Στην περίπτωση που κοντεύουμε στο τέλος της συνέντευξης και διαισθανόμαστε ότι δεν έχουμε τη δυνατότητα για μια δεύτερη διερευνητική συνέντευξη, τότε μπορούμε να ρωτήσουμε ορισμένα σημαντικά στοιχεία που μας λείπουν, μ' έναν ήπιο τρόπο.</a:t>
            </a:r>
          </a:p>
          <a:p>
            <a:pPr lvl="1"/>
            <a:r>
              <a:rPr lang="el-GR" sz="2000" b="1" dirty="0">
                <a:solidFill>
                  <a:srgbClr val="FF0000"/>
                </a:solidFill>
                <a:ea typeface="Calibri" panose="020F0502020204030204" pitchFamily="34" charset="0"/>
                <a:cs typeface="Times New Roman" panose="02020603050405020304" pitchFamily="18" charset="0"/>
              </a:rPr>
              <a:t>«Να σας ρωτήσω κάποια στοιχεία ακόμη που θα με βοηθήσουν να καταλάβω λίγο καλύτερα…»</a:t>
            </a:r>
          </a:p>
          <a:p>
            <a:pPr marL="274320" lvl="1" indent="0">
              <a:buNone/>
            </a:pPr>
            <a:r>
              <a:rPr lang="el-GR" sz="1800" b="1" dirty="0">
                <a:solidFill>
                  <a:srgbClr val="002060"/>
                </a:solidFill>
                <a:effectLst/>
                <a:ea typeface="Calibri" panose="020F0502020204030204" pitchFamily="34" charset="0"/>
                <a:cs typeface="Times New Roman" panose="02020603050405020304" pitchFamily="18" charset="0"/>
              </a:rPr>
              <a:t>Αυτόματα και χωρίς να το επιδιώκουμε, με βάση την εμπειρία μας για την ανθρώπινη συμπεριφορά και επικοινωνία, θα κάνουμε μια </a:t>
            </a:r>
            <a:r>
              <a:rPr lang="el-GR" sz="1800" b="1" dirty="0">
                <a:solidFill>
                  <a:srgbClr val="FF0000"/>
                </a:solidFill>
                <a:effectLst/>
                <a:ea typeface="Calibri" panose="020F0502020204030204" pitchFamily="34" charset="0"/>
                <a:cs typeface="Times New Roman" panose="02020603050405020304" pitchFamily="18" charset="0"/>
              </a:rPr>
              <a:t>αδρή εκτίμηση </a:t>
            </a:r>
            <a:r>
              <a:rPr lang="el-GR" sz="1800" b="1" dirty="0">
                <a:solidFill>
                  <a:srgbClr val="002060"/>
                </a:solidFill>
                <a:effectLst/>
                <a:ea typeface="Calibri" panose="020F0502020204030204" pitchFamily="34" charset="0"/>
                <a:cs typeface="Times New Roman" panose="02020603050405020304" pitchFamily="18" charset="0"/>
              </a:rPr>
              <a:t>για το ποιο είναι το επίπεδο της αντίληψης, της προσοχής, της νοημοσύνης, αν υπάρχει κάποια διαταραχή ή ελλειμματικότητα σ' αυτούς τους τομείς.</a:t>
            </a:r>
          </a:p>
          <a:p>
            <a:pPr marL="274320" lvl="1" indent="0">
              <a:buNone/>
            </a:pPr>
            <a:r>
              <a:rPr lang="el-GR" sz="1800" b="1" dirty="0">
                <a:solidFill>
                  <a:srgbClr val="002060"/>
                </a:solidFill>
                <a:effectLst/>
                <a:ea typeface="Calibri" panose="020F0502020204030204" pitchFamily="34" charset="0"/>
                <a:cs typeface="Times New Roman" panose="02020603050405020304" pitchFamily="18" charset="0"/>
              </a:rPr>
              <a:t>Όλα αυτά που διαπιστώσαμε πρέπει στη συνέχεια, μετά το πέρας της συνεδρίας, να τα </a:t>
            </a:r>
            <a:r>
              <a:rPr lang="el-GR" sz="1800" b="1" dirty="0">
                <a:solidFill>
                  <a:srgbClr val="FF0000"/>
                </a:solidFill>
                <a:effectLst/>
                <a:ea typeface="Calibri" panose="020F0502020204030204" pitchFamily="34" charset="0"/>
                <a:cs typeface="Times New Roman" panose="02020603050405020304" pitchFamily="18" charset="0"/>
              </a:rPr>
              <a:t>καταγράψουμε μ' έναν επιστημονικό λόγο,</a:t>
            </a:r>
            <a:r>
              <a:rPr lang="el-GR" sz="1800" b="1" dirty="0">
                <a:solidFill>
                  <a:srgbClr val="002060"/>
                </a:solidFill>
                <a:effectLst/>
                <a:ea typeface="Calibri" panose="020F0502020204030204" pitchFamily="34" charset="0"/>
                <a:cs typeface="Times New Roman" panose="02020603050405020304" pitchFamily="18" charset="0"/>
              </a:rPr>
              <a:t> χρησιμοποιώντας δηλαδή την ορολογία που αποτελεί τον κώδικα επικοινωνίας μεταξύ των ειδικών. </a:t>
            </a:r>
          </a:p>
          <a:p>
            <a:pPr marL="0" indent="0">
              <a:buNone/>
            </a:pPr>
            <a:r>
              <a:rPr lang="el-GR" sz="2000" dirty="0">
                <a:solidFill>
                  <a:srgbClr val="000000"/>
                </a:solidFill>
                <a:effectLst/>
                <a:ea typeface="Calibri" panose="020F0502020204030204" pitchFamily="34" charset="0"/>
                <a:cs typeface="Times New Roman" panose="02020603050405020304" pitchFamily="18" charset="0"/>
              </a:rPr>
              <a:t> </a:t>
            </a:r>
            <a:br>
              <a:rPr lang="el-GR" sz="2400" dirty="0">
                <a:solidFill>
                  <a:srgbClr val="000000"/>
                </a:solidFill>
                <a:effectLst/>
                <a:ea typeface="Calibri" panose="020F0502020204030204" pitchFamily="34" charset="0"/>
              </a:rPr>
            </a:br>
            <a:r>
              <a:rPr lang="el-GR" sz="2400" b="1" dirty="0">
                <a:solidFill>
                  <a:srgbClr val="000000"/>
                </a:solidFill>
                <a:effectLst/>
                <a:ea typeface="Calibri" panose="020F0502020204030204" pitchFamily="34" charset="0"/>
                <a:cs typeface="Times New Roman" panose="02020603050405020304" pitchFamily="18" charset="0"/>
              </a:rPr>
              <a:t> </a:t>
            </a:r>
            <a:endParaRPr lang="el-GR" sz="2400" dirty="0"/>
          </a:p>
        </p:txBody>
      </p:sp>
      <p:sp>
        <p:nvSpPr>
          <p:cNvPr id="4" name="Θέση αριθμού διαφάνειας 3">
            <a:extLst>
              <a:ext uri="{FF2B5EF4-FFF2-40B4-BE49-F238E27FC236}">
                <a16:creationId xmlns:a16="http://schemas.microsoft.com/office/drawing/2014/main" id="{5CDC4547-C25E-4E84-1D13-8F9464CF9165}"/>
              </a:ext>
            </a:extLst>
          </p:cNvPr>
          <p:cNvSpPr>
            <a:spLocks noGrp="1"/>
          </p:cNvSpPr>
          <p:nvPr>
            <p:ph type="sldNum" sz="quarter" idx="12"/>
          </p:nvPr>
        </p:nvSpPr>
        <p:spPr/>
        <p:txBody>
          <a:bodyPr/>
          <a:lstStyle/>
          <a:p>
            <a:fld id="{29A67EF4-6AD0-4895-A677-9D84EEBBB660}" type="slidenum">
              <a:rPr lang="el-GR" smtClean="0"/>
              <a:t>13</a:t>
            </a:fld>
            <a:endParaRPr lang="el-GR"/>
          </a:p>
        </p:txBody>
      </p:sp>
    </p:spTree>
    <p:extLst>
      <p:ext uri="{BB962C8B-B14F-4D97-AF65-F5344CB8AC3E}">
        <p14:creationId xmlns:p14="http://schemas.microsoft.com/office/powerpoint/2010/main" val="399520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AC58F-0BBB-304F-01C6-F516FB5AA48E}"/>
              </a:ext>
            </a:extLst>
          </p:cNvPr>
          <p:cNvSpPr>
            <a:spLocks noGrp="1"/>
          </p:cNvSpPr>
          <p:nvPr>
            <p:ph type="title"/>
          </p:nvPr>
        </p:nvSpPr>
        <p:spPr>
          <a:xfrm>
            <a:off x="1066800" y="642594"/>
            <a:ext cx="10058400" cy="680179"/>
          </a:xfrm>
        </p:spPr>
        <p:txBody>
          <a:bodyPr>
            <a:normAutofit fontScale="90000"/>
          </a:bodyPr>
          <a:lstStyle/>
          <a:p>
            <a:r>
              <a:rPr lang="el-GR" dirty="0"/>
              <a:t>1</a:t>
            </a:r>
            <a:r>
              <a:rPr lang="el-GR" baseline="30000" dirty="0"/>
              <a:t>η</a:t>
            </a:r>
            <a:r>
              <a:rPr lang="el-GR" dirty="0"/>
              <a:t> συνέντευξη (ΙΙΙ)  </a:t>
            </a:r>
          </a:p>
        </p:txBody>
      </p:sp>
      <p:sp>
        <p:nvSpPr>
          <p:cNvPr id="3" name="Θέση περιεχομένου 2">
            <a:extLst>
              <a:ext uri="{FF2B5EF4-FFF2-40B4-BE49-F238E27FC236}">
                <a16:creationId xmlns:a16="http://schemas.microsoft.com/office/drawing/2014/main" id="{AA3C1E61-A14D-2E5B-5002-5445679E8D42}"/>
              </a:ext>
            </a:extLst>
          </p:cNvPr>
          <p:cNvSpPr>
            <a:spLocks noGrp="1"/>
          </p:cNvSpPr>
          <p:nvPr>
            <p:ph idx="1"/>
          </p:nvPr>
        </p:nvSpPr>
        <p:spPr>
          <a:xfrm>
            <a:off x="1066800" y="1570460"/>
            <a:ext cx="10058400" cy="3931920"/>
          </a:xfrm>
        </p:spPr>
        <p:txBody>
          <a:bodyPr>
            <a:noAutofit/>
          </a:bodyPr>
          <a:lstStyle/>
          <a:p>
            <a:r>
              <a:rPr lang="el-GR" sz="2400" b="1" dirty="0">
                <a:solidFill>
                  <a:srgbClr val="000000"/>
                </a:solidFill>
                <a:effectLst/>
                <a:ea typeface="Calibri" panose="020F0502020204030204" pitchFamily="34" charset="0"/>
                <a:cs typeface="Times New Roman" panose="02020603050405020304" pitchFamily="18" charset="0"/>
              </a:rPr>
              <a:t>Κίνητρο  - </a:t>
            </a:r>
            <a:r>
              <a:rPr lang="el-GR" sz="2400" dirty="0">
                <a:solidFill>
                  <a:srgbClr val="000000"/>
                </a:solidFill>
                <a:effectLst/>
                <a:ea typeface="Calibri" panose="020F0502020204030204" pitchFamily="34" charset="0"/>
                <a:cs typeface="Times New Roman" panose="02020603050405020304" pitchFamily="18" charset="0"/>
              </a:rPr>
              <a:t>Από τα πρώτα πράγματα που θα διερευνήσουμε είναι το κίνητρο και το αίτημα.</a:t>
            </a:r>
          </a:p>
          <a:p>
            <a:r>
              <a:rPr lang="el-GR" sz="2400" dirty="0">
                <a:solidFill>
                  <a:srgbClr val="000000"/>
                </a:solidFill>
                <a:effectLst/>
                <a:ea typeface="Calibri" panose="020F0502020204030204" pitchFamily="34" charset="0"/>
                <a:cs typeface="Times New Roman" panose="02020603050405020304" pitchFamily="18" charset="0"/>
              </a:rPr>
              <a:t>Είναι σημαντικό να διαχωρίσουμε το </a:t>
            </a:r>
            <a:r>
              <a:rPr lang="el-GR" sz="2400" b="1" dirty="0">
                <a:solidFill>
                  <a:srgbClr val="000000"/>
                </a:solidFill>
                <a:effectLst/>
                <a:ea typeface="Calibri" panose="020F0502020204030204" pitchFamily="34" charset="0"/>
                <a:cs typeface="Times New Roman" panose="02020603050405020304" pitchFamily="18" charset="0"/>
              </a:rPr>
              <a:t>επιφανειακό</a:t>
            </a:r>
            <a:r>
              <a:rPr lang="el-GR" sz="2400" dirty="0">
                <a:solidFill>
                  <a:srgbClr val="000000"/>
                </a:solidFill>
                <a:effectLst/>
                <a:ea typeface="Calibri" panose="020F0502020204030204" pitchFamily="34" charset="0"/>
                <a:cs typeface="Times New Roman" panose="02020603050405020304" pitchFamily="18" charset="0"/>
              </a:rPr>
              <a:t> από το </a:t>
            </a:r>
            <a:r>
              <a:rPr lang="el-GR" sz="2400" b="1" dirty="0">
                <a:solidFill>
                  <a:srgbClr val="000000"/>
                </a:solidFill>
                <a:effectLst/>
                <a:ea typeface="Calibri" panose="020F0502020204030204" pitchFamily="34" charset="0"/>
                <a:cs typeface="Times New Roman" panose="02020603050405020304" pitchFamily="18" charset="0"/>
              </a:rPr>
              <a:t>βαθύτερο</a:t>
            </a:r>
            <a:r>
              <a:rPr lang="el-GR" sz="2400" dirty="0">
                <a:solidFill>
                  <a:srgbClr val="000000"/>
                </a:solidFill>
                <a:effectLst/>
                <a:ea typeface="Calibri" panose="020F0502020204030204" pitchFamily="34" charset="0"/>
                <a:cs typeface="Times New Roman" panose="02020603050405020304" pitchFamily="18" charset="0"/>
              </a:rPr>
              <a:t>, το οποίο είναι αυτό που μας ενδιαφέρει κυρίως. </a:t>
            </a:r>
          </a:p>
          <a:p>
            <a:r>
              <a:rPr lang="el-GR" sz="2400" dirty="0">
                <a:solidFill>
                  <a:srgbClr val="000000"/>
                </a:solidFill>
                <a:effectLst/>
                <a:ea typeface="Calibri" panose="020F0502020204030204" pitchFamily="34" charset="0"/>
                <a:cs typeface="Times New Roman" panose="02020603050405020304" pitchFamily="18" charset="0"/>
              </a:rPr>
              <a:t>Απλές, σύντομες ερωτήσεις όπως:</a:t>
            </a:r>
          </a:p>
          <a:p>
            <a:pPr lvl="1"/>
            <a:r>
              <a:rPr lang="el-GR" sz="2200" b="1" i="1" dirty="0">
                <a:solidFill>
                  <a:srgbClr val="FF0000"/>
                </a:solidFill>
                <a:ea typeface="Calibri" panose="020F0502020204030204" pitchFamily="34" charset="0"/>
                <a:cs typeface="Times New Roman" panose="02020603050405020304" pitchFamily="18" charset="0"/>
              </a:rPr>
              <a:t>Ποιο είναι το παρόν πρόβλημα? </a:t>
            </a:r>
            <a:endParaRPr lang="el-GR" sz="2200" b="1" i="1" dirty="0">
              <a:solidFill>
                <a:srgbClr val="FF0000"/>
              </a:solidFill>
              <a:effectLst/>
              <a:ea typeface="Calibri" panose="020F0502020204030204" pitchFamily="34" charset="0"/>
              <a:cs typeface="Times New Roman" panose="02020603050405020304" pitchFamily="18" charset="0"/>
            </a:endParaRPr>
          </a:p>
          <a:p>
            <a:pPr lvl="1"/>
            <a:r>
              <a:rPr lang="el-GR" sz="2200" b="1" i="1" dirty="0">
                <a:solidFill>
                  <a:srgbClr val="FF0000"/>
                </a:solidFill>
                <a:effectLst/>
                <a:ea typeface="Calibri" panose="020F0502020204030204" pitchFamily="34" charset="0"/>
                <a:cs typeface="Times New Roman" panose="02020603050405020304" pitchFamily="18" charset="0"/>
              </a:rPr>
              <a:t>Γιατί τώρα?</a:t>
            </a:r>
          </a:p>
          <a:p>
            <a:pPr lvl="1"/>
            <a:r>
              <a:rPr lang="el-GR" sz="2200" b="1" i="1" dirty="0">
                <a:solidFill>
                  <a:srgbClr val="FF0000"/>
                </a:solidFill>
                <a:effectLst/>
                <a:ea typeface="Calibri" panose="020F0502020204030204" pitchFamily="34" charset="0"/>
                <a:cs typeface="Times New Roman" panose="02020603050405020304" pitchFamily="18" charset="0"/>
              </a:rPr>
              <a:t>Ποιο το αίτημά σας? </a:t>
            </a:r>
            <a:br>
              <a:rPr lang="el-GR" sz="2200" dirty="0">
                <a:solidFill>
                  <a:srgbClr val="000000"/>
                </a:solidFill>
                <a:effectLst/>
                <a:ea typeface="Calibri" panose="020F0502020204030204" pitchFamily="34" charset="0"/>
              </a:rPr>
            </a:br>
            <a:r>
              <a:rPr lang="el-GR" sz="2200" dirty="0">
                <a:solidFill>
                  <a:srgbClr val="000000"/>
                </a:solidFill>
                <a:effectLst/>
                <a:ea typeface="Calibri" panose="020F0502020204030204" pitchFamily="34" charset="0"/>
                <a:cs typeface="Times New Roman" panose="02020603050405020304" pitchFamily="18" charset="0"/>
              </a:rPr>
              <a:t> </a:t>
            </a:r>
            <a:br>
              <a:rPr lang="el-GR" sz="2200" dirty="0">
                <a:solidFill>
                  <a:srgbClr val="000000"/>
                </a:solidFill>
                <a:effectLst/>
                <a:ea typeface="Calibri" panose="020F0502020204030204" pitchFamily="34" charset="0"/>
              </a:rPr>
            </a:br>
            <a:endParaRPr lang="el-GR" sz="2200" dirty="0"/>
          </a:p>
        </p:txBody>
      </p:sp>
      <p:sp>
        <p:nvSpPr>
          <p:cNvPr id="4" name="Θέση αριθμού διαφάνειας 3">
            <a:extLst>
              <a:ext uri="{FF2B5EF4-FFF2-40B4-BE49-F238E27FC236}">
                <a16:creationId xmlns:a16="http://schemas.microsoft.com/office/drawing/2014/main" id="{5CDC4547-C25E-4E84-1D13-8F9464CF9165}"/>
              </a:ext>
            </a:extLst>
          </p:cNvPr>
          <p:cNvSpPr>
            <a:spLocks noGrp="1"/>
          </p:cNvSpPr>
          <p:nvPr>
            <p:ph type="sldNum" sz="quarter" idx="12"/>
          </p:nvPr>
        </p:nvSpPr>
        <p:spPr/>
        <p:txBody>
          <a:bodyPr/>
          <a:lstStyle/>
          <a:p>
            <a:fld id="{29A67EF4-6AD0-4895-A677-9D84EEBBB660}" type="slidenum">
              <a:rPr lang="el-GR" smtClean="0"/>
              <a:t>14</a:t>
            </a:fld>
            <a:endParaRPr lang="el-GR"/>
          </a:p>
        </p:txBody>
      </p:sp>
    </p:spTree>
    <p:extLst>
      <p:ext uri="{BB962C8B-B14F-4D97-AF65-F5344CB8AC3E}">
        <p14:creationId xmlns:p14="http://schemas.microsoft.com/office/powerpoint/2010/main" val="2605100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C9AC00-A575-9801-D1D8-03BAAFB5FE2E}"/>
              </a:ext>
            </a:extLst>
          </p:cNvPr>
          <p:cNvSpPr txBox="1">
            <a:spLocks noGrp="1"/>
          </p:cNvSpPr>
          <p:nvPr>
            <p:ph type="title"/>
          </p:nvPr>
        </p:nvSpPr>
        <p:spPr>
          <a:xfrm>
            <a:off x="604669" y="412744"/>
            <a:ext cx="10515600" cy="727076"/>
          </a:xfrm>
        </p:spPr>
        <p:txBody>
          <a:bodyPr>
            <a:normAutofit/>
          </a:bodyPr>
          <a:lstStyle/>
          <a:p>
            <a:pPr lvl="0"/>
            <a:r>
              <a:rPr lang="el-GR" sz="3600" dirty="0"/>
              <a:t>Ομάδα- περιβάλλον</a:t>
            </a:r>
          </a:p>
        </p:txBody>
      </p:sp>
      <p:sp>
        <p:nvSpPr>
          <p:cNvPr id="3" name="Θέση περιεχομένου 2">
            <a:extLst>
              <a:ext uri="{FF2B5EF4-FFF2-40B4-BE49-F238E27FC236}">
                <a16:creationId xmlns:a16="http://schemas.microsoft.com/office/drawing/2014/main" id="{6E389AB5-1EB7-2B10-245F-F09FD8CA2168}"/>
              </a:ext>
            </a:extLst>
          </p:cNvPr>
          <p:cNvSpPr txBox="1">
            <a:spLocks noGrp="1"/>
          </p:cNvSpPr>
          <p:nvPr>
            <p:ph idx="1"/>
          </p:nvPr>
        </p:nvSpPr>
        <p:spPr>
          <a:xfrm>
            <a:off x="604669" y="1364461"/>
            <a:ext cx="10735011" cy="5357019"/>
          </a:xfrm>
        </p:spPr>
        <p:txBody>
          <a:bodyPr>
            <a:normAutofit/>
          </a:bodyPr>
          <a:lstStyle/>
          <a:p>
            <a:pPr lvl="0"/>
            <a:r>
              <a:rPr lang="en-US" sz="2400" dirty="0"/>
              <a:t>T</a:t>
            </a:r>
            <a:r>
              <a:rPr lang="el-GR" sz="2400" dirty="0"/>
              <a:t>ο </a:t>
            </a:r>
            <a:r>
              <a:rPr lang="el-GR" sz="2400" b="1" dirty="0"/>
              <a:t>περιβάλλον</a:t>
            </a:r>
            <a:r>
              <a:rPr lang="en-US" sz="2400" b="1" dirty="0"/>
              <a:t>/ O </a:t>
            </a:r>
            <a:r>
              <a:rPr lang="el-GR" sz="2400" b="1" dirty="0"/>
              <a:t>«χώρος»</a:t>
            </a:r>
            <a:r>
              <a:rPr lang="el-GR" sz="2400" dirty="0"/>
              <a:t> είναι πρωταρχικής σημασίας. </a:t>
            </a:r>
            <a:endParaRPr lang="en-US" sz="2400" dirty="0"/>
          </a:p>
          <a:p>
            <a:pPr lvl="1"/>
            <a:r>
              <a:rPr lang="el-GR" sz="2400" dirty="0"/>
              <a:t>Ένας χώρος που σε βοηθά να αναπτύξεις την ικανότητα να μιλάς, να μένεις σιωπηλός, να μένεις μόνος (η </a:t>
            </a:r>
            <a:r>
              <a:rPr lang="el-GR" sz="2400" b="1" dirty="0"/>
              <a:t>μητέρα-περιβάλλον</a:t>
            </a:r>
            <a:r>
              <a:rPr lang="el-GR" sz="2400" dirty="0"/>
              <a:t> (</a:t>
            </a:r>
            <a:r>
              <a:rPr lang="el-GR" sz="2400" b="1" dirty="0"/>
              <a:t>το πλαίσιο</a:t>
            </a:r>
            <a:r>
              <a:rPr lang="el-GR" sz="2400" dirty="0"/>
              <a:t>), με την οποία το παιδί μπορεί να αναπτύξει την ικανότητά του </a:t>
            </a:r>
            <a:r>
              <a:rPr lang="el-GR" sz="2400" b="1" dirty="0"/>
              <a:t>να είναι μόνο του</a:t>
            </a:r>
            <a:r>
              <a:rPr lang="en-US" sz="2400" b="1" dirty="0"/>
              <a:t>,</a:t>
            </a:r>
            <a:r>
              <a:rPr lang="el-GR" sz="2400" b="1" dirty="0"/>
              <a:t> ενώ εκείνη είναι παρούσα, </a:t>
            </a:r>
            <a:r>
              <a:rPr lang="en-US" sz="2400" dirty="0"/>
              <a:t>Winnicott, </a:t>
            </a:r>
            <a:r>
              <a:rPr lang="el-GR" sz="2400" dirty="0"/>
              <a:t> </a:t>
            </a:r>
            <a:r>
              <a:rPr lang="en-US" sz="2400" dirty="0"/>
              <a:t>1947)</a:t>
            </a:r>
            <a:r>
              <a:rPr lang="el-GR" sz="2400" dirty="0"/>
              <a:t>, στην παρουσία άλλων, ενώ ταυτόχρονα σκέφτεσαι ή/και δεν σκέφτεσαι </a:t>
            </a:r>
            <a:endParaRPr lang="en-US" sz="2400" dirty="0"/>
          </a:p>
          <a:p>
            <a:pPr lvl="2"/>
            <a:r>
              <a:rPr lang="en-US" sz="2200" dirty="0"/>
              <a:t>“</a:t>
            </a:r>
            <a:r>
              <a:rPr lang="el-GR" sz="2200" dirty="0" err="1"/>
              <a:t>basic</a:t>
            </a:r>
            <a:r>
              <a:rPr lang="el-GR" sz="2200" dirty="0"/>
              <a:t> </a:t>
            </a:r>
            <a:r>
              <a:rPr lang="el-GR" sz="2200" dirty="0" err="1"/>
              <a:t>ego</a:t>
            </a:r>
            <a:r>
              <a:rPr lang="el-GR" sz="2200" dirty="0"/>
              <a:t> </a:t>
            </a:r>
            <a:r>
              <a:rPr lang="el-GR" sz="2200" dirty="0" err="1"/>
              <a:t>relatedness</a:t>
            </a:r>
            <a:r>
              <a:rPr lang="en-US" sz="2200" dirty="0"/>
              <a:t>” (</a:t>
            </a:r>
            <a:r>
              <a:rPr lang="el-GR" sz="2200" b="1" dirty="0"/>
              <a:t>βασικό σχετίζεσθαι του Εγώ</a:t>
            </a:r>
            <a:r>
              <a:rPr lang="en-US" sz="2200" b="1" dirty="0"/>
              <a:t>), </a:t>
            </a:r>
            <a:r>
              <a:rPr lang="el-GR" sz="2200" dirty="0" err="1"/>
              <a:t>Winnicott</a:t>
            </a:r>
            <a:endParaRPr lang="en-US" sz="2200" dirty="0"/>
          </a:p>
          <a:p>
            <a:pPr lvl="2"/>
            <a:r>
              <a:rPr lang="en-US" sz="2200" dirty="0"/>
              <a:t>“</a:t>
            </a:r>
            <a:r>
              <a:rPr lang="el-GR" sz="2200" dirty="0"/>
              <a:t>Ε</a:t>
            </a:r>
            <a:r>
              <a:rPr lang="en-US" sz="2200" dirty="0"/>
              <a:t>go training in action”, Foulkes</a:t>
            </a:r>
            <a:r>
              <a:rPr lang="el-GR" sz="2200" dirty="0"/>
              <a:t> </a:t>
            </a:r>
          </a:p>
          <a:p>
            <a:pPr lvl="2" indent="0">
              <a:buNone/>
            </a:pPr>
            <a:r>
              <a:rPr lang="el-GR" sz="2200" dirty="0"/>
              <a:t> </a:t>
            </a:r>
          </a:p>
          <a:p>
            <a:pPr lvl="0"/>
            <a:r>
              <a:rPr lang="el-GR" sz="2400" dirty="0"/>
              <a:t>Ένας </a:t>
            </a:r>
            <a:r>
              <a:rPr lang="el-GR" sz="2400" b="1" dirty="0"/>
              <a:t>χώρος</a:t>
            </a:r>
            <a:r>
              <a:rPr lang="el-GR" sz="2400" dirty="0"/>
              <a:t>, ο οποίος καθιστά το άτομο ικανό </a:t>
            </a:r>
            <a:r>
              <a:rPr lang="el-GR" sz="2400" b="1" dirty="0"/>
              <a:t>να μεταβεί από τη </a:t>
            </a:r>
            <a:r>
              <a:rPr lang="el-GR" sz="2400" b="1" dirty="0">
                <a:solidFill>
                  <a:srgbClr val="FF0000"/>
                </a:solidFill>
              </a:rPr>
              <a:t>συμβίωση</a:t>
            </a:r>
            <a:r>
              <a:rPr lang="el-GR" sz="2400" b="1" dirty="0"/>
              <a:t> στην </a:t>
            </a:r>
            <a:r>
              <a:rPr lang="el-GR" sz="2400" b="1" dirty="0">
                <a:solidFill>
                  <a:srgbClr val="FF0000"/>
                </a:solidFill>
              </a:rPr>
              <a:t>εξάρτηση</a:t>
            </a:r>
            <a:r>
              <a:rPr lang="el-GR" sz="2400" b="1" dirty="0"/>
              <a:t> και </a:t>
            </a:r>
            <a:r>
              <a:rPr lang="el-GR" sz="2400" dirty="0"/>
              <a:t>στη συνέχεια </a:t>
            </a:r>
            <a:r>
              <a:rPr lang="el-GR" sz="2400" b="1" dirty="0"/>
              <a:t>στον κόσμο των </a:t>
            </a:r>
            <a:r>
              <a:rPr lang="el-GR" sz="2400" b="1" dirty="0">
                <a:solidFill>
                  <a:srgbClr val="FF0000"/>
                </a:solidFill>
              </a:rPr>
              <a:t>ενήλικων σχέσεων</a:t>
            </a:r>
            <a:r>
              <a:rPr lang="en-US" sz="2400" b="1" dirty="0">
                <a:solidFill>
                  <a:srgbClr val="FF0000"/>
                </a:solidFill>
              </a:rPr>
              <a:t>- </a:t>
            </a:r>
            <a:r>
              <a:rPr lang="en-US" sz="2400" b="1" i="1" dirty="0">
                <a:solidFill>
                  <a:srgbClr val="FF0000"/>
                </a:solidFill>
              </a:rPr>
              <a:t>“I position”</a:t>
            </a:r>
            <a:r>
              <a:rPr lang="el-GR" sz="2400" b="1" dirty="0"/>
              <a:t>.</a:t>
            </a:r>
            <a:endParaRPr lang="el-GR" sz="2400" dirty="0"/>
          </a:p>
        </p:txBody>
      </p:sp>
      <p:sp>
        <p:nvSpPr>
          <p:cNvPr id="4" name="Θέση αριθμού διαφάνειας 4">
            <a:extLst>
              <a:ext uri="{FF2B5EF4-FFF2-40B4-BE49-F238E27FC236}">
                <a16:creationId xmlns:a16="http://schemas.microsoft.com/office/drawing/2014/main" id="{6997A015-DC4C-D5AD-79E3-EDD56CB8FC3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8E2BAB-42DA-4F7A-868A-E424166CDD24}" type="slidenum">
              <a:t>15</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C8589462-5402-D290-8B3F-0C9EB367CF5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8BEC175-DF24-48D5-81F0-C54A4021A9CD}" type="slidenum">
              <a:t>15</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7017447-CCBB-0E3C-364F-BF671215355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EEE240-727B-49E2-8DC0-D97D11836EAF}" type="slidenum">
              <a:t>15</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3158936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E4EFC-BA67-AF6B-352A-A1931D55440C}"/>
              </a:ext>
            </a:extLst>
          </p:cNvPr>
          <p:cNvSpPr>
            <a:spLocks noGrp="1"/>
          </p:cNvSpPr>
          <p:nvPr>
            <p:ph type="title"/>
          </p:nvPr>
        </p:nvSpPr>
        <p:spPr>
          <a:xfrm>
            <a:off x="1021655" y="387433"/>
            <a:ext cx="10058400" cy="1371600"/>
          </a:xfrm>
        </p:spPr>
        <p:txBody>
          <a:bodyPr>
            <a:normAutofit/>
          </a:bodyPr>
          <a:lstStyle/>
          <a:p>
            <a:r>
              <a:rPr lang="el-GR" sz="4000" dirty="0"/>
              <a:t>Συνεκτικότητα ομάδας (</a:t>
            </a:r>
            <a:r>
              <a:rPr lang="en-US" sz="4000" dirty="0"/>
              <a:t>cohesiveness)</a:t>
            </a:r>
            <a:r>
              <a:rPr lang="el-GR" sz="4000" dirty="0"/>
              <a:t> (Ι)</a:t>
            </a:r>
            <a:br>
              <a:rPr lang="el-GR" sz="4000" dirty="0"/>
            </a:br>
            <a:r>
              <a:rPr lang="en-US" sz="4000" dirty="0"/>
              <a:t>Yalom, </a:t>
            </a:r>
            <a:r>
              <a:rPr lang="el-GR" sz="4000" dirty="0"/>
              <a:t>κεφ.3,5</a:t>
            </a:r>
          </a:p>
        </p:txBody>
      </p:sp>
      <p:sp>
        <p:nvSpPr>
          <p:cNvPr id="3" name="Θέση περιεχομένου 2">
            <a:extLst>
              <a:ext uri="{FF2B5EF4-FFF2-40B4-BE49-F238E27FC236}">
                <a16:creationId xmlns:a16="http://schemas.microsoft.com/office/drawing/2014/main" id="{730EA931-012F-EA2A-E7C8-34D729A972F6}"/>
              </a:ext>
            </a:extLst>
          </p:cNvPr>
          <p:cNvSpPr>
            <a:spLocks noGrp="1"/>
          </p:cNvSpPr>
          <p:nvPr>
            <p:ph idx="1"/>
          </p:nvPr>
        </p:nvSpPr>
        <p:spPr>
          <a:xfrm>
            <a:off x="1021655" y="1759033"/>
            <a:ext cx="10058400" cy="4615134"/>
          </a:xfrm>
        </p:spPr>
        <p:txBody>
          <a:bodyPr>
            <a:normAutofit fontScale="92500" lnSpcReduction="20000"/>
          </a:bodyPr>
          <a:lstStyle/>
          <a:p>
            <a:r>
              <a:rPr lang="el-GR" sz="2400" dirty="0"/>
              <a:t> Αφορά την έλξη που νιώθουν τα μέλη  προς την ομάδα και μεταξύ τους.</a:t>
            </a:r>
          </a:p>
          <a:p>
            <a:r>
              <a:rPr lang="el-GR" sz="2400" dirty="0"/>
              <a:t>«Συστατικά» της:</a:t>
            </a:r>
          </a:p>
          <a:p>
            <a:pPr lvl="1"/>
            <a:r>
              <a:rPr lang="el-GR" sz="2400" dirty="0"/>
              <a:t>Σταθερότητα χώρου, χρόνου, κανόνων</a:t>
            </a:r>
          </a:p>
          <a:p>
            <a:pPr lvl="1"/>
            <a:r>
              <a:rPr lang="el-GR" sz="2400" dirty="0"/>
              <a:t>Συστηματική παρουσία μελών- όχι αργοπορίες</a:t>
            </a:r>
          </a:p>
          <a:p>
            <a:pPr lvl="1"/>
            <a:r>
              <a:rPr lang="el-GR" sz="2400" dirty="0"/>
              <a:t>Όχι υποομάδες</a:t>
            </a:r>
          </a:p>
          <a:p>
            <a:pPr lvl="1"/>
            <a:r>
              <a:rPr lang="el-GR" sz="2400" dirty="0"/>
              <a:t>Όχι κοινωνική επαφή</a:t>
            </a:r>
          </a:p>
          <a:p>
            <a:pPr lvl="1"/>
            <a:r>
              <a:rPr lang="el-GR" sz="2400" dirty="0"/>
              <a:t>Σταθερή και συνεχής αποδοχή</a:t>
            </a:r>
          </a:p>
          <a:p>
            <a:pPr lvl="1"/>
            <a:r>
              <a:rPr lang="el-GR" sz="2400" dirty="0"/>
              <a:t>Υποστήριξη</a:t>
            </a:r>
          </a:p>
          <a:p>
            <a:pPr lvl="1"/>
            <a:r>
              <a:rPr lang="el-GR" sz="2400" dirty="0"/>
              <a:t>«με το μέρος μου»!</a:t>
            </a:r>
          </a:p>
          <a:p>
            <a:r>
              <a:rPr lang="el-GR" sz="2400" dirty="0"/>
              <a:t>Ευνοεί:</a:t>
            </a:r>
          </a:p>
          <a:p>
            <a:pPr lvl="1"/>
            <a:r>
              <a:rPr lang="el-GR" sz="2400" dirty="0"/>
              <a:t>Την αυτοαποκάλυψη</a:t>
            </a:r>
          </a:p>
          <a:p>
            <a:pPr lvl="1"/>
            <a:r>
              <a:rPr lang="el-GR" sz="2400" dirty="0"/>
              <a:t>Την ανάληψη ρίσκου</a:t>
            </a:r>
          </a:p>
          <a:p>
            <a:pPr lvl="1"/>
            <a:r>
              <a:rPr lang="el-GR" sz="2400" dirty="0"/>
              <a:t>Την εποικοδομητική έκφραση συγκρούσεων στην ομάδα</a:t>
            </a:r>
          </a:p>
          <a:p>
            <a:endParaRPr lang="el-GR" dirty="0"/>
          </a:p>
        </p:txBody>
      </p:sp>
      <p:sp>
        <p:nvSpPr>
          <p:cNvPr id="4" name="Θέση αριθμού διαφάνειας 3">
            <a:extLst>
              <a:ext uri="{FF2B5EF4-FFF2-40B4-BE49-F238E27FC236}">
                <a16:creationId xmlns:a16="http://schemas.microsoft.com/office/drawing/2014/main" id="{C0DCF2B6-67C8-3ACE-20A0-209D851EF715}"/>
              </a:ext>
            </a:extLst>
          </p:cNvPr>
          <p:cNvSpPr>
            <a:spLocks noGrp="1"/>
          </p:cNvSpPr>
          <p:nvPr>
            <p:ph type="sldNum" sz="quarter" idx="12"/>
          </p:nvPr>
        </p:nvSpPr>
        <p:spPr/>
        <p:txBody>
          <a:bodyPr/>
          <a:lstStyle/>
          <a:p>
            <a:fld id="{29A67EF4-6AD0-4895-A677-9D84EEBBB660}" type="slidenum">
              <a:rPr lang="el-GR" smtClean="0"/>
              <a:t>16</a:t>
            </a:fld>
            <a:endParaRPr lang="el-GR"/>
          </a:p>
        </p:txBody>
      </p:sp>
    </p:spTree>
    <p:extLst>
      <p:ext uri="{BB962C8B-B14F-4D97-AF65-F5344CB8AC3E}">
        <p14:creationId xmlns:p14="http://schemas.microsoft.com/office/powerpoint/2010/main" val="164526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E4EFC-BA67-AF6B-352A-A1931D55440C}"/>
              </a:ext>
            </a:extLst>
          </p:cNvPr>
          <p:cNvSpPr>
            <a:spLocks noGrp="1"/>
          </p:cNvSpPr>
          <p:nvPr>
            <p:ph type="title"/>
          </p:nvPr>
        </p:nvSpPr>
        <p:spPr>
          <a:xfrm>
            <a:off x="1066800" y="605291"/>
            <a:ext cx="10058400" cy="1371600"/>
          </a:xfrm>
        </p:spPr>
        <p:txBody>
          <a:bodyPr>
            <a:normAutofit/>
          </a:bodyPr>
          <a:lstStyle/>
          <a:p>
            <a:r>
              <a:rPr lang="el-GR" sz="4000" dirty="0"/>
              <a:t>Συνεκτικότητα ομάδας (</a:t>
            </a:r>
            <a:r>
              <a:rPr lang="en-US" sz="4000" dirty="0"/>
              <a:t>cohesiveness)</a:t>
            </a:r>
            <a:r>
              <a:rPr lang="el-GR" sz="4000" dirty="0"/>
              <a:t> (ΙΙ)</a:t>
            </a:r>
            <a:br>
              <a:rPr lang="el-GR" sz="4000" dirty="0"/>
            </a:br>
            <a:r>
              <a:rPr lang="en-US" sz="4000" dirty="0"/>
              <a:t>Yalom, </a:t>
            </a:r>
            <a:r>
              <a:rPr lang="el-GR" sz="4000" dirty="0"/>
              <a:t>κεφ.3,5</a:t>
            </a:r>
          </a:p>
        </p:txBody>
      </p:sp>
      <p:sp>
        <p:nvSpPr>
          <p:cNvPr id="3" name="Θέση περιεχομένου 2">
            <a:extLst>
              <a:ext uri="{FF2B5EF4-FFF2-40B4-BE49-F238E27FC236}">
                <a16:creationId xmlns:a16="http://schemas.microsoft.com/office/drawing/2014/main" id="{730EA931-012F-EA2A-E7C8-34D729A972F6}"/>
              </a:ext>
            </a:extLst>
          </p:cNvPr>
          <p:cNvSpPr>
            <a:spLocks noGrp="1"/>
          </p:cNvSpPr>
          <p:nvPr>
            <p:ph idx="1"/>
          </p:nvPr>
        </p:nvSpPr>
        <p:spPr>
          <a:xfrm>
            <a:off x="1066800" y="2129753"/>
            <a:ext cx="10058400" cy="3931920"/>
          </a:xfrm>
        </p:spPr>
        <p:txBody>
          <a:bodyPr/>
          <a:lstStyle/>
          <a:p>
            <a:r>
              <a:rPr lang="el-GR" sz="2400" dirty="0"/>
              <a:t>Συμμαχία που διευκολύνει την ωρίμανση των μελών! Και όχι </a:t>
            </a:r>
            <a:r>
              <a:rPr lang="el-GR" sz="2400" dirty="0" err="1"/>
              <a:t>ψευδοσυμμαχία</a:t>
            </a:r>
            <a:r>
              <a:rPr lang="el-GR" sz="2400" dirty="0"/>
              <a:t> που βασίζεται σε εικασίες που οδηγούν σε συμμόρφωση και ομοφωνία.  </a:t>
            </a:r>
          </a:p>
          <a:p>
            <a:pPr lvl="1"/>
            <a:r>
              <a:rPr lang="el-GR" sz="2400" dirty="0"/>
              <a:t>Δεν σημαίνει όχι κριτική και αναλυτική σκέψη των μελών. </a:t>
            </a:r>
          </a:p>
          <a:p>
            <a:endParaRPr lang="el-GR" sz="2400" dirty="0"/>
          </a:p>
          <a:p>
            <a:pPr lvl="1"/>
            <a:endParaRPr lang="el-GR" dirty="0"/>
          </a:p>
          <a:p>
            <a:endParaRPr lang="el-GR" dirty="0"/>
          </a:p>
        </p:txBody>
      </p:sp>
      <p:sp>
        <p:nvSpPr>
          <p:cNvPr id="4" name="Θέση αριθμού διαφάνειας 3">
            <a:extLst>
              <a:ext uri="{FF2B5EF4-FFF2-40B4-BE49-F238E27FC236}">
                <a16:creationId xmlns:a16="http://schemas.microsoft.com/office/drawing/2014/main" id="{C0DCF2B6-67C8-3ACE-20A0-209D851EF715}"/>
              </a:ext>
            </a:extLst>
          </p:cNvPr>
          <p:cNvSpPr>
            <a:spLocks noGrp="1"/>
          </p:cNvSpPr>
          <p:nvPr>
            <p:ph type="sldNum" sz="quarter" idx="12"/>
          </p:nvPr>
        </p:nvSpPr>
        <p:spPr/>
        <p:txBody>
          <a:bodyPr/>
          <a:lstStyle/>
          <a:p>
            <a:fld id="{29A67EF4-6AD0-4895-A677-9D84EEBBB660}" type="slidenum">
              <a:rPr lang="el-GR" smtClean="0"/>
              <a:t>17</a:t>
            </a:fld>
            <a:endParaRPr lang="el-GR"/>
          </a:p>
        </p:txBody>
      </p:sp>
    </p:spTree>
    <p:extLst>
      <p:ext uri="{BB962C8B-B14F-4D97-AF65-F5344CB8AC3E}">
        <p14:creationId xmlns:p14="http://schemas.microsoft.com/office/powerpoint/2010/main" val="488164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F13F4-ACB9-B2FB-8977-DA06F58CFC5F}"/>
              </a:ext>
            </a:extLst>
          </p:cNvPr>
          <p:cNvSpPr>
            <a:spLocks noGrp="1"/>
          </p:cNvSpPr>
          <p:nvPr>
            <p:ph type="title"/>
          </p:nvPr>
        </p:nvSpPr>
        <p:spPr>
          <a:xfrm>
            <a:off x="1066800" y="642594"/>
            <a:ext cx="10058400" cy="795589"/>
          </a:xfrm>
        </p:spPr>
        <p:txBody>
          <a:bodyPr>
            <a:normAutofit/>
          </a:bodyPr>
          <a:lstStyle/>
          <a:p>
            <a:r>
              <a:rPr lang="el-GR" sz="4000" dirty="0"/>
              <a:t>Θεραπευτικό συμβόλαιο (Ι)</a:t>
            </a:r>
          </a:p>
        </p:txBody>
      </p:sp>
      <p:sp>
        <p:nvSpPr>
          <p:cNvPr id="3" name="Θέση περιεχομένου 2">
            <a:extLst>
              <a:ext uri="{FF2B5EF4-FFF2-40B4-BE49-F238E27FC236}">
                <a16:creationId xmlns:a16="http://schemas.microsoft.com/office/drawing/2014/main" id="{4F70664E-2917-73CD-6224-24130039CFF2}"/>
              </a:ext>
            </a:extLst>
          </p:cNvPr>
          <p:cNvSpPr>
            <a:spLocks noGrp="1"/>
          </p:cNvSpPr>
          <p:nvPr>
            <p:ph idx="1"/>
          </p:nvPr>
        </p:nvSpPr>
        <p:spPr>
          <a:xfrm>
            <a:off x="969146" y="1561581"/>
            <a:ext cx="10058400" cy="4652953"/>
          </a:xfrm>
        </p:spPr>
        <p:txBody>
          <a:bodyPr>
            <a:normAutofit/>
          </a:bodyPr>
          <a:lstStyle/>
          <a:p>
            <a:r>
              <a:rPr lang="el-GR" sz="2400" dirty="0">
                <a:effectLst/>
                <a:ea typeface="Times New Roman" panose="02020603050405020304" pitchFamily="18" charset="0"/>
              </a:rPr>
              <a:t>Η «εντολή» στον θεραπευτή από τα μέλη: </a:t>
            </a:r>
          </a:p>
          <a:p>
            <a:pPr lvl="1"/>
            <a:r>
              <a:rPr lang="el-GR" sz="2200" dirty="0">
                <a:effectLst/>
                <a:ea typeface="Times New Roman" panose="02020603050405020304" pitchFamily="18" charset="0"/>
              </a:rPr>
              <a:t>Να τα βοηθάει να παραμένουν ενήμερα των σκοπών τους και του γεγονότος ότι οι επιθυμίες τους δεν είναι πάντα ταιριαστές με τις ανάγκες τους.</a:t>
            </a:r>
          </a:p>
          <a:p>
            <a:pPr lvl="1"/>
            <a:r>
              <a:rPr lang="el-GR" sz="2200" dirty="0">
                <a:effectLst/>
                <a:ea typeface="Times New Roman" panose="02020603050405020304" pitchFamily="18" charset="0"/>
              </a:rPr>
              <a:t>Να γίνει ένας «καταλύτης-ρυθμιστής»  που θα κρατάει την συναλλαγή πάντα σύντονη με τους σκοπούς και στόχους τους. </a:t>
            </a:r>
          </a:p>
          <a:p>
            <a:r>
              <a:rPr lang="el-GR" sz="2400" b="1" i="1" dirty="0">
                <a:effectLst/>
                <a:ea typeface="Times New Roman" panose="02020603050405020304" pitchFamily="18" charset="0"/>
              </a:rPr>
              <a:t> </a:t>
            </a:r>
            <a:r>
              <a:rPr lang="el-GR" sz="2400" dirty="0">
                <a:effectLst/>
                <a:ea typeface="Times New Roman" panose="02020603050405020304" pitchFamily="18" charset="0"/>
              </a:rPr>
              <a:t>Στην περίπτωση, και σύμφωνα με την εμπειρία του θεραπευτή, που το αποτέλεσμα δεν οδηγεί στην εκπλήρωση των στόχων,  ο θεραπευτής  </a:t>
            </a:r>
            <a:r>
              <a:rPr lang="el-GR" sz="2400" dirty="0">
                <a:ea typeface="Times New Roman" panose="02020603050405020304" pitchFamily="18" charset="0"/>
              </a:rPr>
              <a:t>υ</a:t>
            </a:r>
            <a:r>
              <a:rPr lang="el-GR" sz="2400" dirty="0">
                <a:effectLst/>
                <a:ea typeface="Times New Roman" panose="02020603050405020304" pitchFamily="18" charset="0"/>
              </a:rPr>
              <a:t>ποδεικνύει/μαρτυρεί την εκπλήρωση των στόχων.</a:t>
            </a:r>
            <a:endParaRPr lang="el-GR" sz="2400" dirty="0"/>
          </a:p>
        </p:txBody>
      </p:sp>
      <p:sp>
        <p:nvSpPr>
          <p:cNvPr id="4" name="Θέση αριθμού διαφάνειας 3">
            <a:extLst>
              <a:ext uri="{FF2B5EF4-FFF2-40B4-BE49-F238E27FC236}">
                <a16:creationId xmlns:a16="http://schemas.microsoft.com/office/drawing/2014/main" id="{6E01DBBC-A989-9A66-ACED-1C0AE9C750B4}"/>
              </a:ext>
            </a:extLst>
          </p:cNvPr>
          <p:cNvSpPr>
            <a:spLocks noGrp="1"/>
          </p:cNvSpPr>
          <p:nvPr>
            <p:ph type="sldNum" sz="quarter" idx="12"/>
          </p:nvPr>
        </p:nvSpPr>
        <p:spPr/>
        <p:txBody>
          <a:bodyPr/>
          <a:lstStyle/>
          <a:p>
            <a:fld id="{29A67EF4-6AD0-4895-A677-9D84EEBBB660}" type="slidenum">
              <a:rPr lang="el-GR" smtClean="0"/>
              <a:t>18</a:t>
            </a:fld>
            <a:endParaRPr lang="el-GR"/>
          </a:p>
        </p:txBody>
      </p:sp>
    </p:spTree>
    <p:extLst>
      <p:ext uri="{BB962C8B-B14F-4D97-AF65-F5344CB8AC3E}">
        <p14:creationId xmlns:p14="http://schemas.microsoft.com/office/powerpoint/2010/main" val="4116384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EFA3E3-25F8-BC57-CE4F-31D3BADD39FC}"/>
              </a:ext>
            </a:extLst>
          </p:cNvPr>
          <p:cNvSpPr>
            <a:spLocks noGrp="1"/>
          </p:cNvSpPr>
          <p:nvPr>
            <p:ph type="title"/>
          </p:nvPr>
        </p:nvSpPr>
        <p:spPr>
          <a:xfrm>
            <a:off x="880369" y="387433"/>
            <a:ext cx="10058400" cy="715689"/>
          </a:xfrm>
        </p:spPr>
        <p:txBody>
          <a:bodyPr>
            <a:normAutofit/>
          </a:bodyPr>
          <a:lstStyle/>
          <a:p>
            <a:r>
              <a:rPr lang="el-GR" sz="4000" dirty="0"/>
              <a:t>Θεραπευτικό συμβόλαιο (ΙΙ)</a:t>
            </a:r>
          </a:p>
        </p:txBody>
      </p:sp>
      <p:sp>
        <p:nvSpPr>
          <p:cNvPr id="3" name="Θέση περιεχομένου 2">
            <a:extLst>
              <a:ext uri="{FF2B5EF4-FFF2-40B4-BE49-F238E27FC236}">
                <a16:creationId xmlns:a16="http://schemas.microsoft.com/office/drawing/2014/main" id="{281605B8-E573-EAAF-4850-D81A952EAF0F}"/>
              </a:ext>
            </a:extLst>
          </p:cNvPr>
          <p:cNvSpPr>
            <a:spLocks noGrp="1"/>
          </p:cNvSpPr>
          <p:nvPr>
            <p:ph idx="1"/>
          </p:nvPr>
        </p:nvSpPr>
        <p:spPr>
          <a:xfrm>
            <a:off x="747203" y="1103122"/>
            <a:ext cx="10058400" cy="4856973"/>
          </a:xfrm>
        </p:spPr>
        <p:txBody>
          <a:bodyPr>
            <a:noAutofit/>
          </a:bodyPr>
          <a:lstStyle/>
          <a:p>
            <a:pPr marL="0" marR="0" algn="just"/>
            <a:r>
              <a:rPr lang="el-GR" sz="2400" dirty="0">
                <a:effectLst/>
                <a:ea typeface="Times New Roman" panose="02020603050405020304" pitchFamily="18" charset="0"/>
              </a:rPr>
              <a:t>Τα μέλη της ομάδας για κάποια διαστήματα </a:t>
            </a:r>
            <a:r>
              <a:rPr lang="el-GR" sz="2400" b="1" dirty="0" err="1">
                <a:effectLst/>
                <a:ea typeface="Times New Roman" panose="02020603050405020304" pitchFamily="18" charset="0"/>
              </a:rPr>
              <a:t>ομοιοστατούν</a:t>
            </a:r>
            <a:r>
              <a:rPr lang="el-GR" sz="2400" b="1" dirty="0">
                <a:effectLst/>
                <a:ea typeface="Times New Roman" panose="02020603050405020304" pitchFamily="18" charset="0"/>
              </a:rPr>
              <a:t> </a:t>
            </a:r>
            <a:r>
              <a:rPr lang="el-GR" sz="2400" dirty="0">
                <a:effectLst/>
                <a:ea typeface="Times New Roman" panose="02020603050405020304" pitchFamily="18" charset="0"/>
              </a:rPr>
              <a:t>στη  συναλλαγή τους στην ομάδα, που για αυτά είναι αυτό που διευθετεί τη διεργασία και αφομοίωση του συσσωρευμένου αποτελέσματος. </a:t>
            </a:r>
          </a:p>
          <a:p>
            <a:pPr marL="274320" lvl="1" algn="just"/>
            <a:r>
              <a:rPr lang="el-GR" sz="2000" dirty="0">
                <a:effectLst/>
                <a:ea typeface="Times New Roman" panose="02020603050405020304" pitchFamily="18" charset="0"/>
              </a:rPr>
              <a:t>Η ομοιόσταση άλλοτε οδηγεί σε στασιμότητα, «ξεπεσμό» της ομάδας- μη λειτουργικά  </a:t>
            </a:r>
            <a:r>
              <a:rPr lang="en-US" sz="2000" dirty="0">
                <a:effectLst/>
                <a:ea typeface="Times New Roman" panose="02020603050405020304" pitchFamily="18" charset="0"/>
              </a:rPr>
              <a:t>patterns</a:t>
            </a:r>
            <a:r>
              <a:rPr lang="el-GR" sz="2000" dirty="0">
                <a:effectLst/>
                <a:ea typeface="Times New Roman" panose="02020603050405020304" pitchFamily="18" charset="0"/>
              </a:rPr>
              <a:t> συναλλαγής (αυτό-</a:t>
            </a:r>
            <a:r>
              <a:rPr lang="el-GR" sz="2000" dirty="0" err="1">
                <a:effectLst/>
                <a:ea typeface="Times New Roman" panose="02020603050405020304" pitchFamily="18" charset="0"/>
              </a:rPr>
              <a:t>κατατροπωτικοί</a:t>
            </a:r>
            <a:r>
              <a:rPr lang="el-GR" sz="2000" dirty="0">
                <a:effectLst/>
                <a:ea typeface="Times New Roman" panose="02020603050405020304" pitchFamily="18" charset="0"/>
              </a:rPr>
              <a:t> φαύλοι κύκλοι διαστρεβλωμένων αυτό-υποθέσεων και αντιλήψεων σε σχέση με την πραγματικότητα/ χωρίς νόημα ξόδεμα του χρόνου με θέματα που περισπασμού προσοχής).</a:t>
            </a:r>
          </a:p>
          <a:p>
            <a:pPr marL="0" marR="0" algn="just"/>
            <a:r>
              <a:rPr lang="el-GR" sz="2400" dirty="0">
                <a:effectLst/>
                <a:ea typeface="Times New Roman" panose="02020603050405020304" pitchFamily="18" charset="0"/>
              </a:rPr>
              <a:t>  Σε τέτοιες στιγμές ο θεραπευτής πρέπει να κάνει τα μέλη της ομάδας ενήμερα για το θεραπευτικό τους συμβόλαιο. </a:t>
            </a:r>
          </a:p>
          <a:p>
            <a:pPr marL="274320" lvl="1" algn="just"/>
            <a:r>
              <a:rPr lang="el-GR" sz="2200" dirty="0">
                <a:effectLst/>
                <a:ea typeface="Times New Roman" panose="02020603050405020304" pitchFamily="18" charset="0"/>
              </a:rPr>
              <a:t>Απαραίτητη μια αποφασιστική παρέμβαση. </a:t>
            </a:r>
          </a:p>
          <a:p>
            <a:pPr marL="274320" lvl="1" algn="just"/>
            <a:r>
              <a:rPr lang="el-GR" sz="2200" dirty="0">
                <a:effectLst/>
                <a:ea typeface="Times New Roman" panose="02020603050405020304" pitchFamily="18" charset="0"/>
              </a:rPr>
              <a:t>Ο θ. θα βάλει στο σύστημα αν-ισορροπία. </a:t>
            </a:r>
          </a:p>
          <a:p>
            <a:pPr marL="274320" lvl="1" algn="just"/>
            <a:r>
              <a:rPr lang="el-GR" sz="2200" dirty="0">
                <a:effectLst/>
                <a:ea typeface="Times New Roman" panose="02020603050405020304" pitchFamily="18" charset="0"/>
              </a:rPr>
              <a:t>Μπορεί να αποδειχθεί θεραπευτικό ή επιζήμιο - </a:t>
            </a:r>
            <a:r>
              <a:rPr lang="el-GR" sz="2200" b="1" dirty="0">
                <a:effectLst/>
                <a:ea typeface="Times New Roman" panose="02020603050405020304" pitchFamily="18" charset="0"/>
              </a:rPr>
              <a:t>θα </a:t>
            </a:r>
            <a:r>
              <a:rPr lang="el-GR" sz="2200" b="1" dirty="0" err="1">
                <a:effectLst/>
                <a:ea typeface="Times New Roman" panose="02020603050405020304" pitchFamily="18" charset="0"/>
              </a:rPr>
              <a:t>επαν</a:t>
            </a:r>
            <a:r>
              <a:rPr lang="el-GR" sz="2200" b="1" dirty="0">
                <a:effectLst/>
                <a:ea typeface="Times New Roman" panose="02020603050405020304" pitchFamily="18" charset="0"/>
              </a:rPr>
              <a:t>-ενεργοποιήσει </a:t>
            </a:r>
            <a:r>
              <a:rPr lang="el-GR" sz="2200" dirty="0">
                <a:effectLst/>
                <a:ea typeface="Times New Roman" panose="02020603050405020304" pitchFamily="18" charset="0"/>
              </a:rPr>
              <a:t>την αυτό-καθοδηγητική διεργασία ή  </a:t>
            </a:r>
            <a:r>
              <a:rPr lang="el-GR" sz="2200" b="1" dirty="0">
                <a:effectLst/>
                <a:ea typeface="Times New Roman" panose="02020603050405020304" pitchFamily="18" charset="0"/>
              </a:rPr>
              <a:t>θα οδηγήσει σε μια αυξανόμενη «κλειστότητα»</a:t>
            </a:r>
            <a:r>
              <a:rPr lang="el-GR" sz="2200" dirty="0">
                <a:effectLst/>
                <a:ea typeface="Times New Roman" panose="02020603050405020304" pitchFamily="18" charset="0"/>
              </a:rPr>
              <a:t> τα μέλη και την ομάδα ως όλον.</a:t>
            </a:r>
            <a:endParaRPr lang="el-GR" sz="2200" dirty="0"/>
          </a:p>
        </p:txBody>
      </p:sp>
      <p:sp>
        <p:nvSpPr>
          <p:cNvPr id="4" name="Θέση αριθμού διαφάνειας 3">
            <a:extLst>
              <a:ext uri="{FF2B5EF4-FFF2-40B4-BE49-F238E27FC236}">
                <a16:creationId xmlns:a16="http://schemas.microsoft.com/office/drawing/2014/main" id="{06CBA290-F739-A215-52FC-E77BDD0B628C}"/>
              </a:ext>
            </a:extLst>
          </p:cNvPr>
          <p:cNvSpPr>
            <a:spLocks noGrp="1"/>
          </p:cNvSpPr>
          <p:nvPr>
            <p:ph type="sldNum" sz="quarter" idx="12"/>
          </p:nvPr>
        </p:nvSpPr>
        <p:spPr/>
        <p:txBody>
          <a:bodyPr/>
          <a:lstStyle/>
          <a:p>
            <a:fld id="{29A67EF4-6AD0-4895-A677-9D84EEBBB660}" type="slidenum">
              <a:rPr lang="el-GR" smtClean="0"/>
              <a:t>19</a:t>
            </a:fld>
            <a:endParaRPr lang="el-GR"/>
          </a:p>
        </p:txBody>
      </p:sp>
    </p:spTree>
    <p:extLst>
      <p:ext uri="{BB962C8B-B14F-4D97-AF65-F5344CB8AC3E}">
        <p14:creationId xmlns:p14="http://schemas.microsoft.com/office/powerpoint/2010/main" val="163405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3600" b="1" dirty="0"/>
              <a:t>Συστάσεις</a:t>
            </a:r>
          </a:p>
          <a:p>
            <a:pPr algn="ctr"/>
            <a:endParaRPr lang="el-GR" sz="3600" b="1" dirty="0"/>
          </a:p>
          <a:p>
            <a:pPr algn="ctr"/>
            <a:endParaRPr lang="el-GR" sz="3600" b="1" dirty="0"/>
          </a:p>
          <a:p>
            <a:pPr algn="ctr"/>
            <a:r>
              <a:rPr lang="el-GR" sz="3600" b="1" dirty="0"/>
              <a:t>Πώς έρχεστε?</a:t>
            </a:r>
          </a:p>
          <a:p>
            <a:pPr algn="ctr"/>
            <a:r>
              <a:rPr lang="el-GR" sz="2400" b="1" dirty="0"/>
              <a:t>Εμπειρία ομάδας? </a:t>
            </a:r>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EB5A08-9A82-9790-15A1-1A47CAB2B00E}"/>
              </a:ext>
            </a:extLst>
          </p:cNvPr>
          <p:cNvSpPr txBox="1">
            <a:spLocks noGrp="1"/>
          </p:cNvSpPr>
          <p:nvPr>
            <p:ph type="title"/>
          </p:nvPr>
        </p:nvSpPr>
        <p:spPr>
          <a:xfrm>
            <a:off x="781049" y="474162"/>
            <a:ext cx="10348605" cy="687345"/>
          </a:xfrm>
        </p:spPr>
        <p:txBody>
          <a:bodyPr/>
          <a:lstStyle/>
          <a:p>
            <a:pPr lvl="0"/>
            <a:r>
              <a:rPr lang="el-GR" sz="4000" dirty="0"/>
              <a:t>Θεραπευτικό συμβόλαιο (ΙΙ</a:t>
            </a:r>
            <a:r>
              <a:rPr lang="en-US" sz="4000" dirty="0"/>
              <a:t>I</a:t>
            </a:r>
            <a:r>
              <a:rPr lang="el-GR" sz="4000" dirty="0"/>
              <a:t>)</a:t>
            </a:r>
            <a:r>
              <a:rPr lang="en-US" sz="4000" dirty="0"/>
              <a:t>- </a:t>
            </a:r>
            <a:r>
              <a:rPr lang="el-GR" sz="4000" dirty="0"/>
              <a:t>Το νόημα </a:t>
            </a:r>
          </a:p>
        </p:txBody>
      </p:sp>
      <p:sp>
        <p:nvSpPr>
          <p:cNvPr id="3" name="Θέση περιεχομένου 2">
            <a:extLst>
              <a:ext uri="{FF2B5EF4-FFF2-40B4-BE49-F238E27FC236}">
                <a16:creationId xmlns:a16="http://schemas.microsoft.com/office/drawing/2014/main" id="{DA2D9072-B914-1E81-92A6-679B46ABE3B4}"/>
              </a:ext>
            </a:extLst>
          </p:cNvPr>
          <p:cNvSpPr txBox="1">
            <a:spLocks noGrp="1"/>
          </p:cNvSpPr>
          <p:nvPr>
            <p:ph idx="1"/>
          </p:nvPr>
        </p:nvSpPr>
        <p:spPr>
          <a:xfrm>
            <a:off x="614055" y="1161507"/>
            <a:ext cx="10675419" cy="5441173"/>
          </a:xfrm>
        </p:spPr>
        <p:txBody>
          <a:bodyPr/>
          <a:lstStyle/>
          <a:p>
            <a:pPr lvl="0"/>
            <a:r>
              <a:rPr lang="el-GR" sz="2400" dirty="0"/>
              <a:t>Η απόδοση ενός νοήματος στις επικοινωνίες που παρατηρούνται σε μία ομάδα είναι το χαρακτηριστικό που </a:t>
            </a:r>
            <a:r>
              <a:rPr lang="el-GR" sz="2400" b="1" dirty="0"/>
              <a:t>διαφοροποιεί </a:t>
            </a:r>
            <a:r>
              <a:rPr lang="el-GR" sz="2400" dirty="0"/>
              <a:t>μία</a:t>
            </a:r>
            <a:r>
              <a:rPr lang="el-GR" sz="2400" b="1" dirty="0"/>
              <a:t> κοινωνική </a:t>
            </a:r>
            <a:r>
              <a:rPr lang="el-GR" sz="2400" dirty="0"/>
              <a:t>από μία </a:t>
            </a:r>
            <a:r>
              <a:rPr lang="el-GR" sz="2400" b="1" dirty="0"/>
              <a:t>θεραπευτική-αναλυτική ομάδα</a:t>
            </a:r>
            <a:r>
              <a:rPr lang="el-GR" sz="2400" dirty="0"/>
              <a:t>. </a:t>
            </a:r>
          </a:p>
          <a:p>
            <a:pPr lvl="1"/>
            <a:r>
              <a:rPr lang="el-GR" sz="2400" b="1" i="1" dirty="0">
                <a:solidFill>
                  <a:srgbClr val="FF0000"/>
                </a:solidFill>
              </a:rPr>
              <a:t>«Τι συζητάμε τώρα;», «Πού με αφορά?», «Γιατί τώρα?»</a:t>
            </a:r>
          </a:p>
          <a:p>
            <a:pPr lvl="2"/>
            <a:r>
              <a:rPr lang="el-GR" sz="2200" b="1" i="1" dirty="0">
                <a:solidFill>
                  <a:srgbClr val="FF0000"/>
                </a:solidFill>
              </a:rPr>
              <a:t>Σε σχέση με την ομάδα </a:t>
            </a:r>
          </a:p>
          <a:p>
            <a:pPr lvl="2"/>
            <a:r>
              <a:rPr lang="el-GR" sz="2200" b="1" i="1" dirty="0">
                <a:solidFill>
                  <a:srgbClr val="FF0000"/>
                </a:solidFill>
              </a:rPr>
              <a:t>Σε σχέση με τον στόχο μου</a:t>
            </a:r>
          </a:p>
          <a:p>
            <a:pPr lvl="2"/>
            <a:r>
              <a:rPr lang="el-GR" sz="2200" b="1" i="1" dirty="0">
                <a:solidFill>
                  <a:srgbClr val="FF0000"/>
                </a:solidFill>
              </a:rPr>
              <a:t>Σε σχέση με τον ρόλο μου  </a:t>
            </a:r>
            <a:endParaRPr lang="el-GR" sz="2400" b="1" dirty="0">
              <a:solidFill>
                <a:srgbClr val="FF0000"/>
              </a:solidFill>
            </a:endParaRPr>
          </a:p>
          <a:p>
            <a:pPr marL="0" lvl="0" indent="0">
              <a:buNone/>
            </a:pPr>
            <a:endParaRPr lang="el-GR" sz="2400" dirty="0"/>
          </a:p>
          <a:p>
            <a:pPr lvl="1"/>
            <a:endParaRPr lang="el-GR" sz="2800" dirty="0"/>
          </a:p>
        </p:txBody>
      </p:sp>
      <p:sp>
        <p:nvSpPr>
          <p:cNvPr id="4" name="Θέση αριθμού διαφάνειας 3">
            <a:extLst>
              <a:ext uri="{FF2B5EF4-FFF2-40B4-BE49-F238E27FC236}">
                <a16:creationId xmlns:a16="http://schemas.microsoft.com/office/drawing/2014/main" id="{AEEE104D-1E28-51BD-BA1C-F2CF8A206BF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542B7E-A7D1-4EA7-8D3D-5149E68EE1E8}" type="slidenum">
              <a:t>20</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1AA71AF-5F4E-0E8B-1841-3A552AED7D6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2D7DA9-33C2-49A0-82A8-C3CCC8BC54EE}" type="slidenum">
              <a:t>20</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58D71AD-811C-B67B-D207-77D9CDEEEA5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1CE18F7-3076-4AD0-909A-48338249C708}" type="slidenum">
              <a:t>20</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673700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376DF0A5-C3D3-A049-E0F7-F20A8F781306}"/>
              </a:ext>
            </a:extLst>
          </p:cNvPr>
          <p:cNvSpPr>
            <a:spLocks noGrp="1"/>
          </p:cNvSpPr>
          <p:nvPr>
            <p:ph type="title"/>
          </p:nvPr>
        </p:nvSpPr>
        <p:spPr>
          <a:xfrm>
            <a:off x="1066800" y="480669"/>
            <a:ext cx="10058400" cy="1371600"/>
          </a:xfrm>
        </p:spPr>
        <p:txBody>
          <a:bodyPr>
            <a:normAutofit/>
          </a:bodyPr>
          <a:lstStyle/>
          <a:p>
            <a:r>
              <a:rPr lang="el-GR" sz="3600" dirty="0"/>
              <a:t>Συνδεδεμένοι</a:t>
            </a:r>
            <a:br>
              <a:rPr lang="el-GR" sz="3600" dirty="0"/>
            </a:br>
            <a:r>
              <a:rPr lang="el-GR" sz="3600" dirty="0"/>
              <a:t>Ν.Α. Χρηστάκης, </a:t>
            </a:r>
            <a:r>
              <a:rPr lang="en-US" sz="3600" dirty="0"/>
              <a:t>Fowler H. James </a:t>
            </a:r>
            <a:endParaRPr lang="el-GR" sz="3600" dirty="0">
              <a:solidFill>
                <a:schemeClr val="tx1"/>
              </a:solidFill>
            </a:endParaRPr>
          </a:p>
        </p:txBody>
      </p:sp>
      <p:pic>
        <p:nvPicPr>
          <p:cNvPr id="6" name="Θέση περιεχομένου 5">
            <a:extLst>
              <a:ext uri="{FF2B5EF4-FFF2-40B4-BE49-F238E27FC236}">
                <a16:creationId xmlns:a16="http://schemas.microsoft.com/office/drawing/2014/main" id="{8C64C9A0-B148-DA28-5A4D-70E4AC75368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38250" y="1933575"/>
            <a:ext cx="3522049" cy="4714875"/>
          </a:xfrm>
        </p:spPr>
      </p:pic>
      <p:sp>
        <p:nvSpPr>
          <p:cNvPr id="5" name="Θέση περιεχομένου 4">
            <a:extLst>
              <a:ext uri="{FF2B5EF4-FFF2-40B4-BE49-F238E27FC236}">
                <a16:creationId xmlns:a16="http://schemas.microsoft.com/office/drawing/2014/main" id="{B09E60CC-38C3-EF00-3213-BDCA9C823939}"/>
              </a:ext>
            </a:extLst>
          </p:cNvPr>
          <p:cNvSpPr>
            <a:spLocks noGrp="1"/>
          </p:cNvSpPr>
          <p:nvPr>
            <p:ph sz="half" idx="2"/>
          </p:nvPr>
        </p:nvSpPr>
        <p:spPr>
          <a:xfrm>
            <a:off x="5991225" y="2103120"/>
            <a:ext cx="5133975" cy="3749040"/>
          </a:xfrm>
        </p:spPr>
        <p:txBody>
          <a:bodyPr>
            <a:normAutofit/>
          </a:bodyPr>
          <a:lstStyle/>
          <a:p>
            <a:r>
              <a:rPr lang="el-GR" sz="2400" b="0" i="0" dirty="0">
                <a:solidFill>
                  <a:srgbClr val="000000"/>
                </a:solidFill>
                <a:effectLst/>
              </a:rPr>
              <a:t>Αφορά </a:t>
            </a:r>
            <a:r>
              <a:rPr lang="el-GR" sz="2400" b="0" i="0" dirty="0">
                <a:effectLst/>
              </a:rPr>
              <a:t>στον κόσμο των </a:t>
            </a:r>
            <a:r>
              <a:rPr lang="el-GR" sz="2400" b="1" i="0" dirty="0">
                <a:effectLst/>
              </a:rPr>
              <a:t>κοινωνικών δικτύων </a:t>
            </a:r>
            <a:r>
              <a:rPr lang="el-GR" sz="2400" dirty="0"/>
              <a:t>κ</a:t>
            </a:r>
            <a:r>
              <a:rPr lang="el-GR" sz="2400" b="0" i="0" dirty="0">
                <a:effectLst/>
              </a:rPr>
              <a:t>αι της σημασίας τους για την ζωή μας: Προσωπική, επαγγελματική και γενικότερα για την πορεία μας στη ζωή, την κατανόηση της ύπαρξής μας μέσα στην κοινωνία και ως εκ τούτου την επιλογή της αλλαγής.  </a:t>
            </a:r>
            <a:endParaRPr lang="el-GR" sz="2400" dirty="0"/>
          </a:p>
        </p:txBody>
      </p:sp>
      <p:sp>
        <p:nvSpPr>
          <p:cNvPr id="4" name="Θέση αριθμού διαφάνειας 3">
            <a:extLst>
              <a:ext uri="{FF2B5EF4-FFF2-40B4-BE49-F238E27FC236}">
                <a16:creationId xmlns:a16="http://schemas.microsoft.com/office/drawing/2014/main" id="{D1416CB2-9AB4-BC37-DDF6-4B40F25C9A7A}"/>
              </a:ext>
            </a:extLst>
          </p:cNvPr>
          <p:cNvSpPr>
            <a:spLocks noGrp="1"/>
          </p:cNvSpPr>
          <p:nvPr>
            <p:ph type="sldNum" sz="quarter" idx="12"/>
          </p:nvPr>
        </p:nvSpPr>
        <p:spPr/>
        <p:txBody>
          <a:bodyPr/>
          <a:lstStyle/>
          <a:p>
            <a:fld id="{29A67EF4-6AD0-4895-A677-9D84EEBBB660}" type="slidenum">
              <a:rPr lang="el-GR" smtClean="0"/>
              <a:t>21</a:t>
            </a:fld>
            <a:endParaRPr lang="el-GR"/>
          </a:p>
        </p:txBody>
      </p:sp>
    </p:spTree>
    <p:extLst>
      <p:ext uri="{BB962C8B-B14F-4D97-AF65-F5344CB8AC3E}">
        <p14:creationId xmlns:p14="http://schemas.microsoft.com/office/powerpoint/2010/main" val="360974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C4A1D2-D0F3-2CBE-1461-D69146623380}"/>
              </a:ext>
            </a:extLst>
          </p:cNvPr>
          <p:cNvSpPr txBox="1">
            <a:spLocks noGrp="1"/>
          </p:cNvSpPr>
          <p:nvPr>
            <p:ph type="title"/>
          </p:nvPr>
        </p:nvSpPr>
        <p:spPr>
          <a:xfrm>
            <a:off x="911921" y="416966"/>
            <a:ext cx="10654140" cy="580561"/>
          </a:xfrm>
        </p:spPr>
        <p:txBody>
          <a:bodyPr>
            <a:noAutofit/>
          </a:bodyPr>
          <a:lstStyle/>
          <a:p>
            <a:pPr lvl="0"/>
            <a:r>
              <a:rPr lang="el-GR" sz="4000" dirty="0"/>
              <a:t>Θεραπευτικοί παράγοντες (Υ</a:t>
            </a:r>
            <a:r>
              <a:rPr lang="en-US" sz="4000" dirty="0" err="1"/>
              <a:t>alom</a:t>
            </a:r>
            <a:r>
              <a:rPr lang="el-GR" sz="4000" dirty="0"/>
              <a:t>, 2005) (Ι)</a:t>
            </a:r>
          </a:p>
        </p:txBody>
      </p:sp>
      <p:sp>
        <p:nvSpPr>
          <p:cNvPr id="3" name="Θέση περιεχομένου 2">
            <a:extLst>
              <a:ext uri="{FF2B5EF4-FFF2-40B4-BE49-F238E27FC236}">
                <a16:creationId xmlns:a16="http://schemas.microsoft.com/office/drawing/2014/main" id="{93956B9D-CF68-B65C-4C83-527B647DA8A4}"/>
              </a:ext>
            </a:extLst>
          </p:cNvPr>
          <p:cNvSpPr txBox="1">
            <a:spLocks noGrp="1"/>
          </p:cNvSpPr>
          <p:nvPr>
            <p:ph idx="1"/>
          </p:nvPr>
        </p:nvSpPr>
        <p:spPr>
          <a:xfrm>
            <a:off x="768928" y="1283726"/>
            <a:ext cx="10940137" cy="5437708"/>
          </a:xfrm>
        </p:spPr>
        <p:txBody>
          <a:bodyPr/>
          <a:lstStyle/>
          <a:p>
            <a:pPr marL="0" lvl="0" indent="0">
              <a:buNone/>
            </a:pPr>
            <a:r>
              <a:rPr lang="el-GR" sz="2200" b="1"/>
              <a:t>1.Ενστάλαξη ελπίδας: </a:t>
            </a:r>
            <a:r>
              <a:rPr lang="el-GR" sz="2200"/>
              <a:t>«θα βοηθηθώ» και «η ψυχοθεραπεία βοηθάει»(«p</a:t>
            </a:r>
            <a:r>
              <a:rPr lang="en-US" sz="2200">
                <a:latin typeface="Gill Sans MT"/>
              </a:rPr>
              <a:t>lacebo effect</a:t>
            </a:r>
            <a:r>
              <a:rPr lang="el-GR" sz="2200"/>
              <a:t>»)</a:t>
            </a:r>
          </a:p>
          <a:p>
            <a:pPr marL="0" lvl="0" indent="0">
              <a:buNone/>
            </a:pPr>
            <a:r>
              <a:rPr lang="el-GR" sz="2200" b="1"/>
              <a:t>2.Καθολικότητα: </a:t>
            </a:r>
            <a:r>
              <a:rPr lang="el-GR" sz="2200"/>
              <a:t>Διάψευση των αισθημάτων μοναδικότητας της εμπειρίας </a:t>
            </a:r>
          </a:p>
          <a:p>
            <a:pPr marL="0" lvl="0" indent="0">
              <a:buNone/>
            </a:pPr>
            <a:r>
              <a:rPr lang="el-GR" sz="2200" b="1"/>
              <a:t>3.Μετάδοση πληροφοριών: </a:t>
            </a:r>
            <a:r>
              <a:rPr lang="el-GR" sz="2200"/>
              <a:t>Διδακτική καθοδήγηση τόσο από τον θεραπευτή όσο και μεταξύ μελών </a:t>
            </a:r>
          </a:p>
          <a:p>
            <a:pPr marL="0" lvl="0" indent="0">
              <a:buNone/>
            </a:pPr>
            <a:r>
              <a:rPr lang="el-GR" sz="2200" b="1"/>
              <a:t>4.Αλτρουισμός: </a:t>
            </a:r>
            <a:r>
              <a:rPr lang="el-GR" sz="2200"/>
              <a:t>Επιτρέπει στο άτομο να αποκτήσει μία αίσθηση αξίας και σπουδαιότητας μέσα από την προσφορά βοήθειας στα υπόλοιπα μέλη της ομάδας. </a:t>
            </a:r>
          </a:p>
          <a:p>
            <a:pPr marL="0" lvl="0" indent="0">
              <a:buNone/>
            </a:pPr>
            <a:r>
              <a:rPr lang="el-GR" sz="2000" b="1"/>
              <a:t>5. Διορθωτική αναβίωση της αρχικής ομάδας της οικογένειας</a:t>
            </a:r>
            <a:r>
              <a:rPr lang="el-GR" sz="2000"/>
              <a:t>:  στο «εδώ και τώρα»</a:t>
            </a:r>
            <a:r>
              <a:rPr lang="el-GR" sz="2000" b="1"/>
              <a:t> </a:t>
            </a:r>
            <a:endParaRPr lang="el-GR" sz="2000"/>
          </a:p>
          <a:p>
            <a:pPr marL="0" lvl="0" indent="0">
              <a:buNone/>
            </a:pPr>
            <a:r>
              <a:rPr lang="el-GR" sz="2000" b="1"/>
              <a:t>6. Τεχνικές κοινωνικοποίησης: </a:t>
            </a:r>
            <a:r>
              <a:rPr lang="el-GR" sz="2000"/>
              <a:t> Προωθούν την κοινωνική ανάπτυξη, την ανεκτικότητα, την ενσυναίσθηση και την καλλιέργεια διαπροσωπικών δεξιοτήτων.  </a:t>
            </a:r>
          </a:p>
          <a:p>
            <a:pPr marL="0" lvl="0" indent="0">
              <a:buNone/>
            </a:pPr>
            <a:r>
              <a:rPr lang="el-GR" sz="2000" b="1"/>
              <a:t>7. Μιμητική συμπεριφορά: </a:t>
            </a:r>
            <a:r>
              <a:rPr lang="el-GR" sz="2000"/>
              <a:t>Φαινόμενο της θεραπείας δι’ αντιπροσώπου (</a:t>
            </a:r>
            <a:r>
              <a:rPr lang="en-GB" sz="2000">
                <a:latin typeface="Gill Sans MT"/>
              </a:rPr>
              <a:t>vicarious learning</a:t>
            </a:r>
            <a:r>
              <a:rPr lang="el-GR" sz="2000"/>
              <a:t>) ή της θεραπείας του θεατή (</a:t>
            </a:r>
            <a:r>
              <a:rPr lang="en-GB" sz="2000">
                <a:latin typeface="Gill Sans MT"/>
              </a:rPr>
              <a:t>spectator therapy</a:t>
            </a:r>
            <a:r>
              <a:rPr lang="el-GR" sz="2000"/>
              <a:t>)</a:t>
            </a:r>
          </a:p>
          <a:p>
            <a:pPr lvl="0"/>
            <a:r>
              <a:rPr lang="el-GR" sz="2000"/>
              <a:t>Μάθηση μέσω μίμησης και ταύτισης: Το κάθε μέλος βλέπει  τους τρόπους που αντιμετωπίζουν τα διάφορα προβλήματά τους τα υπόλοιπα μέλη της ομάδας και ταυτιζόμενο επιλέγει.</a:t>
            </a:r>
          </a:p>
          <a:p>
            <a:pPr marL="457200" lvl="0" indent="-457200">
              <a:buFont typeface="Gill Sans MT"/>
              <a:buAutoNum type="arabicPeriod"/>
            </a:pPr>
            <a:endParaRPr lang="el-GR" sz="2200"/>
          </a:p>
          <a:p>
            <a:pPr marL="0" lvl="0" indent="0">
              <a:buNone/>
            </a:pPr>
            <a:endParaRPr lang="el-GR" sz="1700"/>
          </a:p>
        </p:txBody>
      </p:sp>
      <p:sp>
        <p:nvSpPr>
          <p:cNvPr id="4" name="Θέση αριθμού διαφάνειας 4">
            <a:extLst>
              <a:ext uri="{FF2B5EF4-FFF2-40B4-BE49-F238E27FC236}">
                <a16:creationId xmlns:a16="http://schemas.microsoft.com/office/drawing/2014/main" id="{FA6E7E4F-EBFC-F123-C9BB-29056FAB163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F9AF20F-4638-4E21-AAB1-D10F7648598D}" type="slidenum">
              <a:t>22</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5D35246-A83D-0B40-E32F-53F7EDF6FAE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D83D619-F2D8-4EDD-860E-AFD5CD2DD7EC}" type="slidenum">
              <a:t>22</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0850A8FF-C6D8-BDD0-9444-1243791402E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8FF784-E615-4484-8F67-8C0D74B4381E}" type="slidenum">
              <a:t>22</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2829995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4208C-A634-BA08-B28F-A7D36E0D2E1E}"/>
              </a:ext>
            </a:extLst>
          </p:cNvPr>
          <p:cNvSpPr txBox="1">
            <a:spLocks noGrp="1"/>
          </p:cNvSpPr>
          <p:nvPr>
            <p:ph type="title"/>
          </p:nvPr>
        </p:nvSpPr>
        <p:spPr>
          <a:xfrm>
            <a:off x="911821" y="301633"/>
            <a:ext cx="10727402" cy="721260"/>
          </a:xfrm>
        </p:spPr>
        <p:txBody>
          <a:bodyPr/>
          <a:lstStyle/>
          <a:p>
            <a:pPr lvl="0"/>
            <a:r>
              <a:rPr lang="el-GR" sz="4000" dirty="0"/>
              <a:t>Θεραπευτικοί παράγοντες (Υ</a:t>
            </a:r>
            <a:r>
              <a:rPr lang="en-US" sz="4000" dirty="0" err="1"/>
              <a:t>alom</a:t>
            </a:r>
            <a:r>
              <a:rPr lang="el-GR" sz="4000" dirty="0"/>
              <a:t>, 2005) (ΙΙ)</a:t>
            </a:r>
          </a:p>
        </p:txBody>
      </p:sp>
      <p:sp>
        <p:nvSpPr>
          <p:cNvPr id="3" name="Θέση περιεχομένου 2">
            <a:extLst>
              <a:ext uri="{FF2B5EF4-FFF2-40B4-BE49-F238E27FC236}">
                <a16:creationId xmlns:a16="http://schemas.microsoft.com/office/drawing/2014/main" id="{54E2CDCF-EA0C-0D25-09F1-B421CF825BF4}"/>
              </a:ext>
            </a:extLst>
          </p:cNvPr>
          <p:cNvSpPr txBox="1">
            <a:spLocks noGrp="1"/>
          </p:cNvSpPr>
          <p:nvPr>
            <p:ph idx="1"/>
          </p:nvPr>
        </p:nvSpPr>
        <p:spPr>
          <a:xfrm>
            <a:off x="552773" y="1022884"/>
            <a:ext cx="11334426" cy="5424403"/>
          </a:xfrm>
        </p:spPr>
        <p:txBody>
          <a:bodyPr/>
          <a:lstStyle/>
          <a:p>
            <a:pPr marL="0" lvl="0" indent="0">
              <a:buNone/>
            </a:pPr>
            <a:r>
              <a:rPr lang="el-GR" sz="2400" b="1"/>
              <a:t>8. Διαπροσωπική μάθηση: </a:t>
            </a:r>
            <a:r>
              <a:rPr lang="el-GR" sz="2400"/>
              <a:t> Πώς να αναπτύσσει υποστηρικτικές διαπροσωπικές σχέσεις </a:t>
            </a:r>
          </a:p>
          <a:p>
            <a:pPr marL="0" lvl="0" indent="0">
              <a:buNone/>
            </a:pPr>
            <a:r>
              <a:rPr lang="el-GR" sz="2400" b="1"/>
              <a:t>9. Η συνεκτικότητα της ομάδας: </a:t>
            </a:r>
            <a:r>
              <a:rPr lang="el-GR" sz="2400"/>
              <a:t> Καλλιεργεί στα μέλη της ομάδας το αίσθημα του ανήκειν, την έννοια της αποδοχής, της αξίας του εαυτού και της ασφάλειας.</a:t>
            </a:r>
          </a:p>
          <a:p>
            <a:pPr marL="0" lvl="0" indent="0">
              <a:buNone/>
            </a:pPr>
            <a:r>
              <a:rPr lang="el-GR" sz="2400" b="1"/>
              <a:t>10. Κάθαρση: </a:t>
            </a:r>
            <a:r>
              <a:rPr lang="el-GR" sz="2400"/>
              <a:t>Αποκάλυψη καταπιεσμένων συναισθημάτων και  ενδόμυχων σκέψεων και πληροφοριών.</a:t>
            </a:r>
          </a:p>
          <a:p>
            <a:pPr marL="0" lvl="0" indent="0">
              <a:buNone/>
            </a:pPr>
            <a:r>
              <a:rPr lang="el-GR" sz="2400" b="1"/>
              <a:t>11. Υπαρξιακοί παράγοντες: </a:t>
            </a:r>
            <a:r>
              <a:rPr lang="el-GR" sz="2400"/>
              <a:t>Η ομάδα συζητά  βασικά ζητήματα ανθρώπινης  ύπαρξης: θάνατος, μοναξιά, ματαιότητα ζωής, κλπ. Το άτομο μαθαίνει να υπάρχει απλώς και μόνο ως μέρος ενός ευρύτερου συνόλου που ξεπερνά τα όρια του εαυτού, ότι είναι φυσικό να περνά μέσα τα στάδια του πόνου, του θανάτου, της θλίψης και της χαράς, κλπ</a:t>
            </a:r>
          </a:p>
          <a:p>
            <a:pPr lvl="0"/>
            <a:endParaRPr lang="el-GR"/>
          </a:p>
        </p:txBody>
      </p:sp>
      <p:sp>
        <p:nvSpPr>
          <p:cNvPr id="4" name="Θέση αριθμού διαφάνειας 4">
            <a:extLst>
              <a:ext uri="{FF2B5EF4-FFF2-40B4-BE49-F238E27FC236}">
                <a16:creationId xmlns:a16="http://schemas.microsoft.com/office/drawing/2014/main" id="{D40D3BF3-985A-DA41-AC22-B2332F516F7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1629BC-8C22-41E9-B53F-EDF2DB12CBD3}" type="slidenum">
              <a:t>23</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31D5FA5D-4C92-3D13-2085-84613FAC1E9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919F6B-9EF1-430C-A09A-22602793C3A2}" type="slidenum">
              <a:t>23</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F5AA97AA-CF7F-88E6-0E01-18C1D65B19C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4AA387-9DB3-40AC-833E-6109F167A231}" type="slidenum">
              <a:t>23</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651459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33E88-CA5C-D256-2180-F06DA82C8769}"/>
              </a:ext>
            </a:extLst>
          </p:cNvPr>
          <p:cNvSpPr txBox="1">
            <a:spLocks noGrp="1"/>
          </p:cNvSpPr>
          <p:nvPr>
            <p:ph type="title"/>
          </p:nvPr>
        </p:nvSpPr>
        <p:spPr>
          <a:xfrm>
            <a:off x="568170" y="388592"/>
            <a:ext cx="11088211" cy="521189"/>
          </a:xfrm>
        </p:spPr>
        <p:txBody>
          <a:bodyPr>
            <a:noAutofit/>
          </a:bodyPr>
          <a:lstStyle/>
          <a:p>
            <a:pPr lvl="0"/>
            <a:r>
              <a:rPr lang="el-GR" sz="4000" dirty="0"/>
              <a:t>Θεραπευτικοί παράγοντες/Παράγοντες αλλαγής (ΙΙΙ)</a:t>
            </a:r>
          </a:p>
        </p:txBody>
      </p:sp>
      <p:sp>
        <p:nvSpPr>
          <p:cNvPr id="3" name="Θέση περιεχομένου 2">
            <a:extLst>
              <a:ext uri="{FF2B5EF4-FFF2-40B4-BE49-F238E27FC236}">
                <a16:creationId xmlns:a16="http://schemas.microsoft.com/office/drawing/2014/main" id="{451FFB46-0DFA-7E1D-CF1E-A6F5AF1E57D3}"/>
              </a:ext>
            </a:extLst>
          </p:cNvPr>
          <p:cNvSpPr txBox="1">
            <a:spLocks noGrp="1"/>
          </p:cNvSpPr>
          <p:nvPr>
            <p:ph idx="1"/>
          </p:nvPr>
        </p:nvSpPr>
        <p:spPr>
          <a:xfrm>
            <a:off x="568170" y="1116098"/>
            <a:ext cx="10910319" cy="5142659"/>
          </a:xfrm>
        </p:spPr>
        <p:txBody>
          <a:bodyPr/>
          <a:lstStyle/>
          <a:p>
            <a:pPr lvl="0"/>
            <a:r>
              <a:rPr lang="el-GR" sz="2400" dirty="0"/>
              <a:t>Ποικίλα ερευνητικά δεδομένα ευθυγραμμίζονται με την κλασική πλέον κατηγοριοποίηση των θεραπευτικών παραγόντων του </a:t>
            </a:r>
            <a:r>
              <a:rPr lang="en-US" sz="2400" dirty="0"/>
              <a:t>Yalom</a:t>
            </a:r>
            <a:r>
              <a:rPr lang="el-GR" sz="2400" dirty="0"/>
              <a:t> (2005). </a:t>
            </a:r>
          </a:p>
          <a:p>
            <a:pPr lvl="0"/>
            <a:r>
              <a:rPr lang="el-GR" sz="2400" dirty="0"/>
              <a:t>Οι θεραπευτικοί παράγοντες είναι </a:t>
            </a:r>
            <a:r>
              <a:rPr lang="el-GR" sz="2400" b="1" dirty="0"/>
              <a:t>αλληλεξαρτώμενοι και αλληλοσυμπληρούμενοι </a:t>
            </a:r>
            <a:r>
              <a:rPr lang="el-GR" sz="2400" dirty="0"/>
              <a:t>και με </a:t>
            </a:r>
            <a:r>
              <a:rPr lang="el-GR" sz="2400" b="1" dirty="0"/>
              <a:t>ποικίλη σημασία</a:t>
            </a:r>
            <a:r>
              <a:rPr lang="el-GR" sz="2400" dirty="0"/>
              <a:t> από ομάδα σε ομάδα και από άτομο σε άτομο. </a:t>
            </a:r>
          </a:p>
          <a:p>
            <a:pPr lvl="0"/>
            <a:endParaRPr lang="en-US" sz="2400" dirty="0"/>
          </a:p>
          <a:p>
            <a:pPr lvl="0"/>
            <a:r>
              <a:rPr lang="el-GR" sz="2400" dirty="0"/>
              <a:t>Συνολικά, το καθοριστικό σε μια θεραπευτική ομαδική διαδικασία, όπου εγκαθίσταται </a:t>
            </a:r>
            <a:r>
              <a:rPr lang="el-GR" sz="2400" b="1" dirty="0"/>
              <a:t>κλίμα εμπιστοσύνης και υποστήριξης</a:t>
            </a:r>
            <a:r>
              <a:rPr lang="el-GR" sz="2400" dirty="0"/>
              <a:t>, είναι:</a:t>
            </a:r>
          </a:p>
          <a:p>
            <a:pPr lvl="1"/>
            <a:r>
              <a:rPr lang="el-GR" sz="2400" dirty="0"/>
              <a:t>Η </a:t>
            </a:r>
            <a:r>
              <a:rPr lang="el-GR" sz="2400" b="1" dirty="0"/>
              <a:t>διαπροσωπική αλληλεπίδραση</a:t>
            </a:r>
            <a:r>
              <a:rPr lang="el-GR" sz="2400" dirty="0"/>
              <a:t>, </a:t>
            </a:r>
            <a:r>
              <a:rPr lang="el-GR" sz="2400" b="1" dirty="0"/>
              <a:t>συναισθηματικά επενδυμένη</a:t>
            </a:r>
            <a:r>
              <a:rPr lang="el-GR" sz="2400" dirty="0"/>
              <a:t> </a:t>
            </a:r>
            <a:r>
              <a:rPr lang="el-GR" sz="2400" b="1" dirty="0"/>
              <a:t>και νοητικά επεξεργασμένη</a:t>
            </a:r>
            <a:r>
              <a:rPr lang="el-GR" sz="2400" dirty="0"/>
              <a:t>. </a:t>
            </a:r>
          </a:p>
          <a:p>
            <a:pPr lvl="1"/>
            <a:r>
              <a:rPr lang="el-GR" sz="2400" b="1" dirty="0"/>
              <a:t>Στο «εδώ και τώρα» </a:t>
            </a:r>
            <a:r>
              <a:rPr lang="el-GR" sz="2400" dirty="0"/>
              <a:t>μιας θεραπευτικής ομαδικής διεργασίας.</a:t>
            </a:r>
          </a:p>
          <a:p>
            <a:pPr marL="0" lvl="0" indent="0">
              <a:buNone/>
            </a:pPr>
            <a:endParaRPr lang="el-GR" dirty="0"/>
          </a:p>
        </p:txBody>
      </p:sp>
      <p:sp>
        <p:nvSpPr>
          <p:cNvPr id="4" name="Θέση αριθμού διαφάνειας 4">
            <a:extLst>
              <a:ext uri="{FF2B5EF4-FFF2-40B4-BE49-F238E27FC236}">
                <a16:creationId xmlns:a16="http://schemas.microsoft.com/office/drawing/2014/main" id="{3385442C-F409-7EA7-478A-8AD20E1EEB0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C327DD-BC77-42D5-A897-E5B6B8E9265D}" type="slidenum">
              <a:t>24</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082F2BE-2505-0F81-DBF0-2B65A59CD22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A4FAB2-B4ED-4B4B-A719-4EFAAF921013}" type="slidenum">
              <a:t>24</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A5741340-EB4F-4AD2-D9BD-CF1003F3429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D8FB83-592D-4B5E-A278-E2B5394C3C4A}" type="slidenum">
              <a:t>24</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2277368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θεραπευόμενος Archives | Εύη Μεσσαριτάκη - Ψυχολόγος Ψυχοθεραπεύτρια |  Παλαιό Φάληρο"/>
          <p:cNvPicPr>
            <a:picLocks noGrp="1" noChangeAspect="1"/>
          </p:cNvPicPr>
          <p:nvPr>
            <p:ph idx="1"/>
          </p:nvPr>
        </p:nvPicPr>
        <p:blipFill>
          <a:blip r:embed="rId2"/>
          <a:stretch>
            <a:fillRect/>
          </a:stretch>
        </p:blipFill>
        <p:spPr>
          <a:xfrm>
            <a:off x="463988" y="892946"/>
            <a:ext cx="5010537" cy="4822627"/>
          </a:xfrm>
        </p:spPr>
      </p:pic>
      <p:sp>
        <p:nvSpPr>
          <p:cNvPr id="3" name="Θέση περιεχομένου 4"/>
          <p:cNvSpPr txBox="1">
            <a:spLocks noGrp="1"/>
          </p:cNvSpPr>
          <p:nvPr>
            <p:ph idx="2"/>
          </p:nvPr>
        </p:nvSpPr>
        <p:spPr>
          <a:xfrm>
            <a:off x="5474526" y="428625"/>
            <a:ext cx="6126924" cy="5991225"/>
          </a:xfrm>
        </p:spPr>
        <p:txBody>
          <a:bodyPr anchorCtr="1"/>
          <a:lstStyle/>
          <a:p>
            <a:pPr marL="0" lvl="0" indent="0" algn="ctr">
              <a:buNone/>
            </a:pPr>
            <a:r>
              <a:rPr lang="el-GR" sz="3600" dirty="0"/>
              <a:t>Θεραπευτικοί παράγοντες (Ι</a:t>
            </a:r>
            <a:r>
              <a:rPr lang="en-US" sz="3600" dirty="0"/>
              <a:t>V</a:t>
            </a:r>
            <a:r>
              <a:rPr lang="el-GR" sz="3600" dirty="0"/>
              <a:t>)</a:t>
            </a:r>
          </a:p>
          <a:p>
            <a:pPr marL="0" lvl="0" indent="0" algn="ctr">
              <a:buNone/>
            </a:pPr>
            <a:endParaRPr lang="el-GR" sz="2400" b="1" dirty="0"/>
          </a:p>
          <a:p>
            <a:pPr lvl="0" algn="ctr"/>
            <a:r>
              <a:rPr lang="el-GR" sz="2400" dirty="0"/>
              <a:t>Μαζί!!!</a:t>
            </a:r>
          </a:p>
          <a:p>
            <a:pPr lvl="0" algn="ctr"/>
            <a:r>
              <a:rPr lang="el-GR" sz="2400" dirty="0"/>
              <a:t>Στο «εδώ και τώρα»!</a:t>
            </a:r>
          </a:p>
          <a:p>
            <a:pPr lvl="0" algn="ctr"/>
            <a:r>
              <a:rPr lang="en-US" sz="2400" dirty="0"/>
              <a:t>Modeling </a:t>
            </a:r>
          </a:p>
          <a:p>
            <a:pPr lvl="0" algn="ctr"/>
            <a:r>
              <a:rPr lang="en-US" sz="2400" dirty="0"/>
              <a:t>H </a:t>
            </a:r>
            <a:r>
              <a:rPr lang="el-GR" sz="2400" dirty="0"/>
              <a:t>σχέση</a:t>
            </a:r>
          </a:p>
          <a:p>
            <a:pPr marL="0" lvl="0" indent="0" algn="ctr">
              <a:buNone/>
            </a:pPr>
            <a:endParaRPr lang="el-GR" sz="2400" dirty="0"/>
          </a:p>
          <a:p>
            <a:pPr lvl="0" algn="ctr"/>
            <a:r>
              <a:rPr lang="el-GR" sz="2400" dirty="0"/>
              <a:t>Παρουσία </a:t>
            </a:r>
          </a:p>
          <a:p>
            <a:pPr lvl="0" algn="ctr"/>
            <a:r>
              <a:rPr lang="el-GR" sz="2400" dirty="0"/>
              <a:t>Σταθερότητα </a:t>
            </a:r>
          </a:p>
          <a:p>
            <a:pPr lvl="0" algn="ctr"/>
            <a:r>
              <a:rPr lang="el-GR" sz="2400" dirty="0"/>
              <a:t>Μοίρασμα!</a:t>
            </a:r>
          </a:p>
        </p:txBody>
      </p:sp>
      <p:sp>
        <p:nvSpPr>
          <p:cNvPr id="4"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45D431E-E61C-43D5-8E97-90AA483A9B4D}" type="slidenum">
              <a:t>25</a:t>
            </a:fld>
            <a:endParaRPr lang="el-GR" sz="1000" b="0" i="0" u="none" strike="noStrike" kern="1200" cap="none" spc="0" baseline="0">
              <a:solidFill>
                <a:srgbClr val="404040"/>
              </a:solidFill>
              <a:uFillTx/>
              <a:latin typeface="Century Gothic"/>
            </a:endParaRPr>
          </a:p>
        </p:txBody>
      </p:sp>
      <p:sp>
        <p:nvSpPr>
          <p:cNvPr id="6" name="TextBox 5">
            <a:extLst>
              <a:ext uri="{FF2B5EF4-FFF2-40B4-BE49-F238E27FC236}">
                <a16:creationId xmlns:a16="http://schemas.microsoft.com/office/drawing/2014/main" id="{A01DB54A-9F76-C77C-635E-EAF5A8867A2A}"/>
              </a:ext>
            </a:extLst>
          </p:cNvPr>
          <p:cNvSpPr txBox="1"/>
          <p:nvPr/>
        </p:nvSpPr>
        <p:spPr>
          <a:xfrm>
            <a:off x="463988" y="5829055"/>
            <a:ext cx="5457825" cy="271998"/>
          </a:xfrm>
          <a:prstGeom prst="rect">
            <a:avLst/>
          </a:prstGeom>
          <a:noFill/>
        </p:spPr>
        <p:txBody>
          <a:bodyPr wrap="square">
            <a:spAutoFit/>
          </a:bodyPr>
          <a:lstStyle/>
          <a:p>
            <a:pPr lvl="0">
              <a:lnSpc>
                <a:spcPct val="80000"/>
              </a:lnSpc>
            </a:pPr>
            <a:r>
              <a:rPr lang="en-US" sz="1400" dirty="0">
                <a:solidFill>
                  <a:srgbClr val="F7A115"/>
                </a:solidFill>
                <a:hlinkClick r:id="rId3">
                  <a:extLst>
                    <a:ext uri="{A12FA001-AC4F-418D-AE19-62706E023703}">
                      <ahyp:hlinkClr xmlns:ahyp="http://schemas.microsoft.com/office/drawing/2018/hyperlinkcolor" val="tx"/>
                    </a:ext>
                  </a:extLst>
                </a:hlinkClick>
              </a:rPr>
              <a:t>https</a:t>
            </a:r>
            <a:r>
              <a:rPr lang="en-US" sz="1400" dirty="0">
                <a:hlinkClick r:id="rId3">
                  <a:extLst>
                    <a:ext uri="{A12FA001-AC4F-418D-AE19-62706E023703}">
                      <ahyp:hlinkClr xmlns:ahyp="http://schemas.microsoft.com/office/drawing/2018/hyperlinkcolor" val="tx"/>
                    </a:ext>
                  </a:extLst>
                </a:hlinkClick>
              </a:rPr>
              <a:t>://www.google.com/url?sa=i&amp;url=https%3A%2F%2Fbionews.gr</a:t>
            </a:r>
            <a:r>
              <a:rPr lang="en-US" sz="1400" dirty="0"/>
              <a:t> </a:t>
            </a:r>
            <a:endParaRPr lang="el-GR" sz="1400" dirty="0"/>
          </a:p>
        </p:txBody>
      </p:sp>
    </p:spTree>
    <p:extLst>
      <p:ext uri="{BB962C8B-B14F-4D97-AF65-F5344CB8AC3E}">
        <p14:creationId xmlns:p14="http://schemas.microsoft.com/office/powerpoint/2010/main" val="583221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3">
                                            <p:txEl>
                                              <p:pRg st="2" end="2"/>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1000" fill="hold"/>
                                        <p:tgtEl>
                                          <p:spTgt spid="3">
                                            <p:txEl>
                                              <p:pRg st="0" end="0"/>
                                            </p:txEl>
                                          </p:spTgt>
                                        </p:tgtEl>
                                      </p:cBhvr>
                                      <p:by x="150000" y="150000"/>
                                    </p:animScale>
                                  </p:childTnLst>
                                </p:cTn>
                              </p:par>
                              <p:par>
                                <p:cTn id="11" presetID="6" presetClass="emph" presetSubtype="0" fill="hold" nodeType="withEffect">
                                  <p:stCondLst>
                                    <p:cond delay="0"/>
                                  </p:stCondLst>
                                  <p:childTnLst>
                                    <p:animScale>
                                      <p:cBhvr>
                                        <p:cTn id="12" dur="1000" fill="hold"/>
                                        <p:tgtEl>
                                          <p:spTgt spid="3">
                                            <p:txEl>
                                              <p:pRg st="3" end="3"/>
                                            </p:txEl>
                                          </p:spTgt>
                                        </p:tgtEl>
                                      </p:cBhvr>
                                      <p:by x="150000" y="150000"/>
                                    </p:animScale>
                                  </p:childTnLst>
                                </p:cTn>
                              </p:par>
                              <p:par>
                                <p:cTn id="13" presetID="6" presetClass="emph" presetSubtype="0" fill="hold" nodeType="withEffect">
                                  <p:stCondLst>
                                    <p:cond delay="0"/>
                                  </p:stCondLst>
                                  <p:childTnLst>
                                    <p:animScale>
                                      <p:cBhvr>
                                        <p:cTn id="14" dur="1000" fill="hold"/>
                                        <p:tgtEl>
                                          <p:spTgt spid="3">
                                            <p:txEl>
                                              <p:pRg st="4" end="4"/>
                                            </p:txEl>
                                          </p:spTgt>
                                        </p:tgtEl>
                                      </p:cBhvr>
                                      <p:by x="150000" y="150000"/>
                                    </p:animScale>
                                  </p:childTnLst>
                                </p:cTn>
                              </p:par>
                              <p:par>
                                <p:cTn id="15" presetID="6" presetClass="emph" presetSubtype="0" fill="hold" nodeType="withEffect">
                                  <p:stCondLst>
                                    <p:cond delay="0"/>
                                  </p:stCondLst>
                                  <p:childTnLst>
                                    <p:animScale>
                                      <p:cBhvr>
                                        <p:cTn id="16" dur="1000" fill="hold"/>
                                        <p:tgtEl>
                                          <p:spTgt spid="3">
                                            <p:txEl>
                                              <p:pRg st="5" end="5"/>
                                            </p:txEl>
                                          </p:spTgt>
                                        </p:tgtEl>
                                      </p:cBhvr>
                                      <p:by x="150000" y="150000"/>
                                    </p:animScale>
                                  </p:childTnLst>
                                </p:cTn>
                              </p:par>
                              <p:par>
                                <p:cTn id="17" presetID="6" presetClass="emph" presetSubtype="0" fill="hold" nodeType="withEffect">
                                  <p:stCondLst>
                                    <p:cond delay="0"/>
                                  </p:stCondLst>
                                  <p:childTnLst>
                                    <p:animScale>
                                      <p:cBhvr>
                                        <p:cTn id="18" dur="1000" fill="hold"/>
                                        <p:tgtEl>
                                          <p:spTgt spid="3">
                                            <p:txEl>
                                              <p:pRg st="7" end="7"/>
                                            </p:txEl>
                                          </p:spTgt>
                                        </p:tgtEl>
                                      </p:cBhvr>
                                      <p:by x="150000" y="150000"/>
                                    </p:animScale>
                                  </p:childTnLst>
                                </p:cTn>
                              </p:par>
                              <p:par>
                                <p:cTn id="19" presetID="6" presetClass="emph" presetSubtype="0" fill="hold" nodeType="withEffect">
                                  <p:stCondLst>
                                    <p:cond delay="0"/>
                                  </p:stCondLst>
                                  <p:childTnLst>
                                    <p:animScale>
                                      <p:cBhvr>
                                        <p:cTn id="20" dur="1000" fill="hold"/>
                                        <p:tgtEl>
                                          <p:spTgt spid="3">
                                            <p:txEl>
                                              <p:pRg st="8" end="8"/>
                                            </p:txEl>
                                          </p:spTgt>
                                        </p:tgtEl>
                                      </p:cBhvr>
                                      <p:by x="150000" y="150000"/>
                                    </p:animScale>
                                  </p:childTnLst>
                                </p:cTn>
                              </p:par>
                              <p:par>
                                <p:cTn id="21" presetID="6" presetClass="emph" presetSubtype="0" fill="hold" nodeType="withEffect">
                                  <p:stCondLst>
                                    <p:cond delay="0"/>
                                  </p:stCondLst>
                                  <p:childTnLst>
                                    <p:animScale>
                                      <p:cBhvr>
                                        <p:cTn id="22" dur="1000" fill="hold"/>
                                        <p:tgtEl>
                                          <p:spTgt spid="3">
                                            <p:txEl>
                                              <p:pRg st="9" end="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1A6B66-68AF-C710-228E-D137679BEBFF}"/>
              </a:ext>
            </a:extLst>
          </p:cNvPr>
          <p:cNvSpPr txBox="1">
            <a:spLocks noGrp="1"/>
          </p:cNvSpPr>
          <p:nvPr>
            <p:ph type="title"/>
          </p:nvPr>
        </p:nvSpPr>
        <p:spPr>
          <a:xfrm>
            <a:off x="1066800" y="642594"/>
            <a:ext cx="10058400" cy="862356"/>
          </a:xfrm>
        </p:spPr>
        <p:txBody>
          <a:bodyPr>
            <a:normAutofit/>
          </a:bodyPr>
          <a:lstStyle/>
          <a:p>
            <a:pPr lvl="0"/>
            <a:r>
              <a:rPr lang="el-GR" sz="3600" b="1" dirty="0"/>
              <a:t> </a:t>
            </a:r>
            <a:r>
              <a:rPr lang="el-GR" sz="3600" dirty="0"/>
              <a:t>Ο ρόλος του ομαδικού συντονιστή (Ι)</a:t>
            </a:r>
            <a:endParaRPr lang="el-GR" sz="3600" b="1" dirty="0"/>
          </a:p>
        </p:txBody>
      </p:sp>
      <p:sp>
        <p:nvSpPr>
          <p:cNvPr id="3" name="Θέση περιεχομένου 2">
            <a:extLst>
              <a:ext uri="{FF2B5EF4-FFF2-40B4-BE49-F238E27FC236}">
                <a16:creationId xmlns:a16="http://schemas.microsoft.com/office/drawing/2014/main" id="{1FE7DB44-A94E-C123-099B-B9C0DD248566}"/>
              </a:ext>
            </a:extLst>
          </p:cNvPr>
          <p:cNvSpPr txBox="1">
            <a:spLocks noGrp="1"/>
          </p:cNvSpPr>
          <p:nvPr>
            <p:ph idx="1"/>
          </p:nvPr>
        </p:nvSpPr>
        <p:spPr>
          <a:xfrm>
            <a:off x="891469" y="1504950"/>
            <a:ext cx="11144003" cy="4351336"/>
          </a:xfrm>
        </p:spPr>
        <p:txBody>
          <a:bodyPr/>
          <a:lstStyle/>
          <a:p>
            <a:pPr lvl="0"/>
            <a:r>
              <a:rPr lang="el-GR" sz="2400" b="1" dirty="0"/>
              <a:t>Κρίσιμο/Απαραίτητο</a:t>
            </a:r>
          </a:p>
          <a:p>
            <a:pPr marL="971550" lvl="1" indent="-514350">
              <a:buFont typeface="Calibri Light"/>
              <a:buAutoNum type="arabicPeriod"/>
            </a:pPr>
            <a:r>
              <a:rPr lang="el-GR" sz="2400" dirty="0"/>
              <a:t>Η θεραπεία- </a:t>
            </a:r>
            <a:r>
              <a:rPr lang="el-GR" sz="2400" b="1" i="1" dirty="0"/>
              <a:t>δουλειά με τον εαυτό του </a:t>
            </a:r>
          </a:p>
          <a:p>
            <a:pPr marL="971550" lvl="1" indent="-514350">
              <a:buFont typeface="Calibri Light"/>
              <a:buAutoNum type="arabicPeriod"/>
            </a:pPr>
            <a:r>
              <a:rPr lang="el-GR" sz="2400" dirty="0"/>
              <a:t>Η εποπτεία (ατομική, ομαδική ή </a:t>
            </a:r>
            <a:r>
              <a:rPr lang="en-US" sz="2400" dirty="0"/>
              <a:t>peer)</a:t>
            </a:r>
            <a:endParaRPr lang="el-GR" sz="2400" dirty="0"/>
          </a:p>
          <a:p>
            <a:pPr marL="514350" lvl="0" indent="-514350">
              <a:buFont typeface="Calibri Light"/>
              <a:buAutoNum type="arabicPeriod"/>
            </a:pPr>
            <a:endParaRPr lang="el-GR" sz="2400" dirty="0"/>
          </a:p>
          <a:p>
            <a:pPr lvl="1"/>
            <a:r>
              <a:rPr lang="el-GR" sz="2400" dirty="0"/>
              <a:t>Η γνώση του εαυτού του έχει θεμελιώδη ρόλο</a:t>
            </a:r>
          </a:p>
          <a:p>
            <a:pPr lvl="1"/>
            <a:r>
              <a:rPr lang="el-GR" sz="2400" dirty="0"/>
              <a:t>Η επίγνωση των κινήτρων του </a:t>
            </a:r>
            <a:endParaRPr lang="en-US" sz="2400" dirty="0"/>
          </a:p>
          <a:p>
            <a:pPr lvl="1"/>
            <a:endParaRPr lang="en-US" sz="2400" dirty="0"/>
          </a:p>
          <a:p>
            <a:pPr lvl="0"/>
            <a:r>
              <a:rPr lang="el-GR" sz="2400" dirty="0"/>
              <a:t>Κρίσιμο: Η </a:t>
            </a:r>
            <a:r>
              <a:rPr lang="el-GR" sz="2400" b="1" dirty="0"/>
              <a:t>διαρκής εξέλιξή του</a:t>
            </a:r>
            <a:r>
              <a:rPr lang="el-GR" sz="2400" dirty="0"/>
              <a:t>,  ως ατόμου και ως επαγγελματία.</a:t>
            </a:r>
            <a:endParaRPr lang="en-US" sz="2400" dirty="0"/>
          </a:p>
        </p:txBody>
      </p:sp>
      <p:sp>
        <p:nvSpPr>
          <p:cNvPr id="4" name="Θέση αριθμού διαφάνειας 3">
            <a:extLst>
              <a:ext uri="{FF2B5EF4-FFF2-40B4-BE49-F238E27FC236}">
                <a16:creationId xmlns:a16="http://schemas.microsoft.com/office/drawing/2014/main" id="{61627D36-1107-DBEC-8EFF-4364EE49FD1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84039D5-1504-47B4-A82D-A2046E0FC657}" type="slidenum">
              <a:t>26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4D19CE3-50BB-B5BE-077E-C8451193CF8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73939E-1C59-463E-8920-2C2911F7977B}" type="slidenum">
              <a:t>26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A98A436E-9E4D-0AE1-F533-313FB11EA3E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8CAEFF-20B4-4DAA-A0DB-CC35661F33E6}" type="slidenum">
              <a:t>26</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281259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D11E5A-E103-6C3C-1D54-69F2E9BD8CB1}"/>
              </a:ext>
            </a:extLst>
          </p:cNvPr>
          <p:cNvSpPr txBox="1">
            <a:spLocks noGrp="1"/>
          </p:cNvSpPr>
          <p:nvPr>
            <p:ph type="title"/>
          </p:nvPr>
        </p:nvSpPr>
        <p:spPr>
          <a:xfrm>
            <a:off x="838197" y="410364"/>
            <a:ext cx="11060881" cy="765288"/>
          </a:xfrm>
        </p:spPr>
        <p:txBody>
          <a:bodyPr/>
          <a:lstStyle/>
          <a:p>
            <a:pPr lvl="0"/>
            <a:r>
              <a:rPr lang="el-GR" sz="4000" b="1" dirty="0"/>
              <a:t> </a:t>
            </a:r>
            <a:r>
              <a:rPr lang="el-GR" sz="3600" dirty="0"/>
              <a:t>Ο ρόλος του ομαδικού συντονιστή (ΙΙ)</a:t>
            </a:r>
            <a:endParaRPr lang="el-GR" sz="3600" b="1" dirty="0"/>
          </a:p>
        </p:txBody>
      </p:sp>
      <p:sp>
        <p:nvSpPr>
          <p:cNvPr id="3" name="Θέση περιεχομένου 2">
            <a:extLst>
              <a:ext uri="{FF2B5EF4-FFF2-40B4-BE49-F238E27FC236}">
                <a16:creationId xmlns:a16="http://schemas.microsoft.com/office/drawing/2014/main" id="{C3FD6177-A87B-1E4C-D76D-A78CE433BBE1}"/>
              </a:ext>
            </a:extLst>
          </p:cNvPr>
          <p:cNvSpPr txBox="1">
            <a:spLocks noGrp="1"/>
          </p:cNvSpPr>
          <p:nvPr>
            <p:ph idx="1"/>
          </p:nvPr>
        </p:nvSpPr>
        <p:spPr>
          <a:xfrm>
            <a:off x="838197" y="1402616"/>
            <a:ext cx="10515606" cy="5318854"/>
          </a:xfrm>
        </p:spPr>
        <p:txBody>
          <a:bodyPr/>
          <a:lstStyle/>
          <a:p>
            <a:pPr lvl="0" algn="just"/>
            <a:r>
              <a:rPr lang="el-GR" sz="2400" b="1" dirty="0"/>
              <a:t>Παρατηρείς και προσπαθείς να καταλάβεις </a:t>
            </a:r>
            <a:r>
              <a:rPr lang="el-GR" sz="2400" dirty="0"/>
              <a:t>τις </a:t>
            </a:r>
            <a:r>
              <a:rPr lang="el-GR" sz="2400" b="1" dirty="0"/>
              <a:t>διαδικασίες επικοινωνίας, </a:t>
            </a:r>
            <a:r>
              <a:rPr lang="el-GR" sz="2400" dirty="0"/>
              <a:t>δηλαδή τη διαδικασία ανταλλαγής πληροφορίας μεταξύ δύο ή περισσοτέρων μερών, για τα οποία η πληροφορία έχει νόημα, οπότε αποκτά </a:t>
            </a:r>
            <a:r>
              <a:rPr lang="el-GR" sz="2400" b="1" dirty="0"/>
              <a:t>νόημα και η ανταλλαγή ως πράξη </a:t>
            </a:r>
            <a:r>
              <a:rPr lang="el-GR" sz="2400" dirty="0"/>
              <a:t>και </a:t>
            </a:r>
            <a:r>
              <a:rPr lang="el-GR" sz="2400" b="1" dirty="0"/>
              <a:t>ο τρόπος </a:t>
            </a:r>
            <a:r>
              <a:rPr lang="el-GR" sz="2400" dirty="0"/>
              <a:t>με τον οποίο τα άτομα </a:t>
            </a:r>
            <a:r>
              <a:rPr lang="el-GR" sz="2400" b="1" dirty="0"/>
              <a:t>εκδηλώνουν την προσωπικότητά τους, συνδεόμενα μεταξύ τους και με την ομάδα</a:t>
            </a:r>
            <a:r>
              <a:rPr lang="el-GR" sz="2400" dirty="0"/>
              <a:t>.</a:t>
            </a:r>
          </a:p>
          <a:p>
            <a:pPr lvl="0" algn="just"/>
            <a:r>
              <a:rPr lang="el-GR" sz="2400" dirty="0"/>
              <a:t>Βάζει και προστατεύει τους κανόνες</a:t>
            </a:r>
          </a:p>
          <a:p>
            <a:pPr lvl="0" algn="just"/>
            <a:r>
              <a:rPr lang="el-GR" sz="2400" dirty="0"/>
              <a:t>Λειτουργεί ως μοντέλο</a:t>
            </a:r>
          </a:p>
          <a:p>
            <a:pPr lvl="0" algn="just"/>
            <a:r>
              <a:rPr lang="el-GR" sz="2400" dirty="0"/>
              <a:t>Αποφασίζει ποιος μπαίνει και ποιος φεύγει από την ομάδα.</a:t>
            </a:r>
          </a:p>
          <a:p>
            <a:pPr lvl="0"/>
            <a:endParaRPr lang="el-GR" dirty="0"/>
          </a:p>
        </p:txBody>
      </p:sp>
      <p:sp>
        <p:nvSpPr>
          <p:cNvPr id="4" name="Θέση αριθμού διαφάνειας 4">
            <a:extLst>
              <a:ext uri="{FF2B5EF4-FFF2-40B4-BE49-F238E27FC236}">
                <a16:creationId xmlns:a16="http://schemas.microsoft.com/office/drawing/2014/main" id="{7C7248DA-D68D-5EC9-19DB-D4C93E0FD69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B29631-4653-442B-92C3-F5FFEDDC6484}" type="slidenum">
              <a:t>27</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11A733E1-EEF7-1AD8-392E-81F8CC5A1FD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CB7530-0E04-463D-99DC-A869FD48EA87}" type="slidenum">
              <a:t>27</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8298C423-ED47-1F0A-8C07-AB2B44764BE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BBF4CC2-CFF1-4AB8-8668-EA42088628D5}" type="slidenum">
              <a:t>27</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4226400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B7E4AF-D9CA-0283-9365-25BF16866490}"/>
              </a:ext>
            </a:extLst>
          </p:cNvPr>
          <p:cNvSpPr>
            <a:spLocks noGrp="1"/>
          </p:cNvSpPr>
          <p:nvPr>
            <p:ph type="title"/>
          </p:nvPr>
        </p:nvSpPr>
        <p:spPr>
          <a:xfrm>
            <a:off x="866775" y="514349"/>
            <a:ext cx="10058400" cy="1090269"/>
          </a:xfrm>
        </p:spPr>
        <p:txBody>
          <a:bodyPr>
            <a:normAutofit/>
          </a:bodyPr>
          <a:lstStyle/>
          <a:p>
            <a:r>
              <a:rPr lang="el-GR" sz="4000" dirty="0"/>
              <a:t>Η θεραπευτική σχέση</a:t>
            </a:r>
          </a:p>
        </p:txBody>
      </p:sp>
      <p:sp>
        <p:nvSpPr>
          <p:cNvPr id="6" name="Θέση περιεχομένου 5">
            <a:extLst>
              <a:ext uri="{FF2B5EF4-FFF2-40B4-BE49-F238E27FC236}">
                <a16:creationId xmlns:a16="http://schemas.microsoft.com/office/drawing/2014/main" id="{FB3D962A-4995-5B95-7919-DD8E9F7CC780}"/>
              </a:ext>
            </a:extLst>
          </p:cNvPr>
          <p:cNvSpPr>
            <a:spLocks noGrp="1"/>
          </p:cNvSpPr>
          <p:nvPr>
            <p:ph idx="1"/>
          </p:nvPr>
        </p:nvSpPr>
        <p:spPr>
          <a:xfrm>
            <a:off x="866775" y="1604617"/>
            <a:ext cx="10058400" cy="4609917"/>
          </a:xfrm>
        </p:spPr>
        <p:txBody>
          <a:bodyPr>
            <a:normAutofit/>
          </a:bodyPr>
          <a:lstStyle/>
          <a:p>
            <a:pPr marL="0" marR="0" algn="just">
              <a:lnSpc>
                <a:spcPct val="150000"/>
              </a:lnSpc>
              <a:spcBef>
                <a:spcPts val="0"/>
              </a:spcBef>
              <a:spcAft>
                <a:spcPts val="0"/>
              </a:spcAft>
            </a:pPr>
            <a:r>
              <a:rPr lang="el-GR" sz="2400" dirty="0">
                <a:ea typeface="Times New Roman" panose="02020603050405020304" pitchFamily="18" charset="0"/>
                <a:cs typeface="Times New Roman" panose="02020603050405020304" pitchFamily="18" charset="0"/>
              </a:rPr>
              <a:t>Π</a:t>
            </a:r>
            <a:r>
              <a:rPr lang="el-GR" sz="2400" dirty="0">
                <a:effectLst/>
                <a:ea typeface="Times New Roman" panose="02020603050405020304" pitchFamily="18" charset="0"/>
                <a:cs typeface="Times New Roman" panose="02020603050405020304" pitchFamily="18" charset="0"/>
              </a:rPr>
              <a:t>εριλαμβάνει,  τρεις παράγοντες: </a:t>
            </a:r>
          </a:p>
          <a:p>
            <a:pPr marL="274320" lvl="1" algn="just">
              <a:lnSpc>
                <a:spcPct val="150000"/>
              </a:lnSpc>
              <a:spcBef>
                <a:spcPts val="0"/>
              </a:spcBef>
            </a:pPr>
            <a:r>
              <a:rPr lang="el-GR" sz="2200" dirty="0">
                <a:ea typeface="Times New Roman" panose="02020603050405020304" pitchFamily="18" charset="0"/>
                <a:cs typeface="Times New Roman" panose="02020603050405020304" pitchFamily="18" charset="0"/>
              </a:rPr>
              <a:t>Τ</a:t>
            </a:r>
            <a:r>
              <a:rPr lang="el-GR" sz="2200" dirty="0">
                <a:effectLst/>
                <a:ea typeface="Times New Roman" panose="02020603050405020304" pitchFamily="18" charset="0"/>
                <a:cs typeface="Times New Roman" panose="02020603050405020304" pitchFamily="18" charset="0"/>
              </a:rPr>
              <a:t>η συμφωνία ως προς τους θεραπευτικούς στόχους, το πλαίσιο, τους κανόνες, κ.λπ.</a:t>
            </a:r>
          </a:p>
          <a:p>
            <a:pPr marL="274320" lvl="1" algn="just">
              <a:lnSpc>
                <a:spcPct val="150000"/>
              </a:lnSpc>
              <a:spcBef>
                <a:spcPts val="0"/>
              </a:spcBef>
            </a:pPr>
            <a:r>
              <a:rPr lang="el-GR" sz="2200" dirty="0">
                <a:ea typeface="Times New Roman" panose="02020603050405020304" pitchFamily="18" charset="0"/>
                <a:cs typeface="Times New Roman" panose="02020603050405020304" pitchFamily="18" charset="0"/>
              </a:rPr>
              <a:t>Το </a:t>
            </a:r>
            <a:r>
              <a:rPr lang="en-US" sz="2200" dirty="0">
                <a:ea typeface="Times New Roman" panose="02020603050405020304" pitchFamily="18" charset="0"/>
                <a:cs typeface="Times New Roman" panose="02020603050405020304" pitchFamily="18" charset="0"/>
              </a:rPr>
              <a:t>join! (</a:t>
            </a:r>
            <a:r>
              <a:rPr lang="el-GR" sz="2200" dirty="0">
                <a:ea typeface="Times New Roman" panose="02020603050405020304" pitchFamily="18" charset="0"/>
                <a:cs typeface="Times New Roman" panose="02020603050405020304" pitchFamily="18" charset="0"/>
              </a:rPr>
              <a:t>ακόμη και από το τηλέφωνο). </a:t>
            </a:r>
          </a:p>
          <a:p>
            <a:pPr marL="548640" lvl="2" algn="just">
              <a:lnSpc>
                <a:spcPct val="150000"/>
              </a:lnSpc>
              <a:spcBef>
                <a:spcPts val="0"/>
              </a:spcBef>
            </a:pPr>
            <a:r>
              <a:rPr lang="el-GR" sz="2000" dirty="0">
                <a:effectLst/>
                <a:ea typeface="Times New Roman" panose="02020603050405020304" pitchFamily="18" charset="0"/>
                <a:cs typeface="Times New Roman" panose="02020603050405020304" pitchFamily="18" charset="0"/>
              </a:rPr>
              <a:t>Τι ονειρεύτηκες για αυτόν/</a:t>
            </a:r>
            <a:r>
              <a:rPr lang="el-GR" sz="2000" dirty="0" err="1">
                <a:effectLst/>
                <a:ea typeface="Times New Roman" panose="02020603050405020304" pitchFamily="18" charset="0"/>
                <a:cs typeface="Times New Roman" panose="02020603050405020304" pitchFamily="18" charset="0"/>
              </a:rPr>
              <a:t>ήν</a:t>
            </a:r>
            <a:r>
              <a:rPr lang="el-GR" sz="2000" dirty="0">
                <a:effectLst/>
                <a:ea typeface="Times New Roman" panose="02020603050405020304" pitchFamily="18" charset="0"/>
                <a:cs typeface="Times New Roman" panose="02020603050405020304" pitchFamily="18" charset="0"/>
              </a:rPr>
              <a:t>/την οικογένεια?</a:t>
            </a:r>
          </a:p>
          <a:p>
            <a:pPr marL="274320" lvl="1" algn="just">
              <a:lnSpc>
                <a:spcPct val="150000"/>
              </a:lnSpc>
              <a:spcBef>
                <a:spcPts val="0"/>
              </a:spcBef>
            </a:pPr>
            <a:r>
              <a:rPr lang="el-GR" sz="2200" dirty="0">
                <a:ea typeface="Times New Roman" panose="02020603050405020304" pitchFamily="18" charset="0"/>
                <a:cs typeface="Times New Roman" panose="02020603050405020304" pitchFamily="18" charset="0"/>
              </a:rPr>
              <a:t>Τ</a:t>
            </a:r>
            <a:r>
              <a:rPr lang="el-GR" sz="2200" dirty="0">
                <a:effectLst/>
                <a:ea typeface="Times New Roman" panose="02020603050405020304" pitchFamily="18" charset="0"/>
                <a:cs typeface="Times New Roman" panose="02020603050405020304" pitchFamily="18" charset="0"/>
              </a:rPr>
              <a:t>ην ανάπτυξη θεραπευτικού δεσμού, ο οποίος περιλαμβάνει ένα δίκτυο από θετικές προσωπικές προσκολλήσεις μεταξύ θεραπευτή και θεραπευόμενου και περικλείει θέματα όπως είναι, η αμοιβαία εμπιστοσύνη, η αποδοχή και η εχεμύθεια. </a:t>
            </a:r>
            <a:endParaRPr lang="el-GR" sz="22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l-GR" sz="2400" dirty="0">
                <a:effectLst/>
                <a:ea typeface="Calibri" panose="020F0502020204030204" pitchFamily="34" charset="0"/>
                <a:cs typeface="Times New Roman" panose="02020603050405020304" pitchFamily="18" charset="0"/>
              </a:rPr>
              <a:t> </a:t>
            </a:r>
          </a:p>
          <a:p>
            <a:endParaRPr lang="el-GR" dirty="0"/>
          </a:p>
        </p:txBody>
      </p:sp>
      <p:sp>
        <p:nvSpPr>
          <p:cNvPr id="5" name="Θέση αριθμού διαφάνειας 4">
            <a:extLst>
              <a:ext uri="{FF2B5EF4-FFF2-40B4-BE49-F238E27FC236}">
                <a16:creationId xmlns:a16="http://schemas.microsoft.com/office/drawing/2014/main" id="{1F19DACB-22FB-BD47-E10F-DFED8CF5CC0D}"/>
              </a:ext>
            </a:extLst>
          </p:cNvPr>
          <p:cNvSpPr>
            <a:spLocks noGrp="1"/>
          </p:cNvSpPr>
          <p:nvPr>
            <p:ph type="sldNum" sz="quarter" idx="12"/>
          </p:nvPr>
        </p:nvSpPr>
        <p:spPr/>
        <p:txBody>
          <a:bodyPr/>
          <a:lstStyle/>
          <a:p>
            <a:fld id="{29A67EF4-6AD0-4895-A677-9D84EEBBB660}" type="slidenum">
              <a:rPr lang="el-GR" smtClean="0"/>
              <a:t>28</a:t>
            </a:fld>
            <a:endParaRPr lang="el-GR"/>
          </a:p>
        </p:txBody>
      </p:sp>
    </p:spTree>
    <p:extLst>
      <p:ext uri="{BB962C8B-B14F-4D97-AF65-F5344CB8AC3E}">
        <p14:creationId xmlns:p14="http://schemas.microsoft.com/office/powerpoint/2010/main" val="483561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182566-2A1A-D45C-ED8F-C25B807DBA2B}"/>
              </a:ext>
            </a:extLst>
          </p:cNvPr>
          <p:cNvSpPr>
            <a:spLocks noGrp="1"/>
          </p:cNvSpPr>
          <p:nvPr>
            <p:ph type="title"/>
          </p:nvPr>
        </p:nvSpPr>
        <p:spPr/>
        <p:txBody>
          <a:bodyPr>
            <a:normAutofit fontScale="90000"/>
          </a:bodyPr>
          <a:lstStyle/>
          <a:p>
            <a:r>
              <a:rPr lang="el-GR" sz="4000" i="0" dirty="0">
                <a:solidFill>
                  <a:srgbClr val="444444"/>
                </a:solidFill>
                <a:effectLst/>
                <a:latin typeface="+mn-lt"/>
              </a:rPr>
              <a:t>Παράγοντες που ενδέχεται να επηρεάσουν τη δημιουργία μιας καλής θεραπευτικής σχέσης</a:t>
            </a:r>
            <a:br>
              <a:rPr lang="el-GR" b="1" i="0" dirty="0">
                <a:solidFill>
                  <a:srgbClr val="444444"/>
                </a:solidFill>
                <a:effectLst/>
                <a:latin typeface="Open Sans" panose="020B0606030504020204" pitchFamily="34" charset="0"/>
              </a:rPr>
            </a:br>
            <a:endParaRPr lang="el-GR" dirty="0"/>
          </a:p>
        </p:txBody>
      </p:sp>
      <p:sp>
        <p:nvSpPr>
          <p:cNvPr id="3" name="Θέση περιεχομένου 2">
            <a:extLst>
              <a:ext uri="{FF2B5EF4-FFF2-40B4-BE49-F238E27FC236}">
                <a16:creationId xmlns:a16="http://schemas.microsoft.com/office/drawing/2014/main" id="{B67AB5D2-9439-97CF-4A1B-54E03A554F6B}"/>
              </a:ext>
            </a:extLst>
          </p:cNvPr>
          <p:cNvSpPr>
            <a:spLocks noGrp="1"/>
          </p:cNvSpPr>
          <p:nvPr>
            <p:ph idx="1"/>
          </p:nvPr>
        </p:nvSpPr>
        <p:spPr>
          <a:xfrm>
            <a:off x="895350" y="1684019"/>
            <a:ext cx="10058400" cy="4786548"/>
          </a:xfrm>
        </p:spPr>
        <p:txBody>
          <a:bodyPr>
            <a:normAutofit fontScale="92500" lnSpcReduction="10000"/>
          </a:bodyPr>
          <a:lstStyle/>
          <a:p>
            <a:pPr algn="l">
              <a:buFont typeface="Courier New" panose="02070309020205020404" pitchFamily="49" charset="0"/>
              <a:buChar char="o"/>
            </a:pPr>
            <a:r>
              <a:rPr lang="el-GR" sz="2400" b="1" i="0" dirty="0">
                <a:solidFill>
                  <a:srgbClr val="444444"/>
                </a:solidFill>
                <a:effectLst/>
              </a:rPr>
              <a:t>Τα χαρακτηριστικά της προσωπικότητας του θεραπευτή</a:t>
            </a:r>
            <a:r>
              <a:rPr lang="el-GR" sz="2400" dirty="0">
                <a:solidFill>
                  <a:srgbClr val="444444"/>
                </a:solidFill>
              </a:rPr>
              <a:t>.</a:t>
            </a:r>
          </a:p>
          <a:p>
            <a:pPr lvl="1">
              <a:buFont typeface="Courier New" panose="02070309020205020404" pitchFamily="49" charset="0"/>
              <a:buChar char="o"/>
            </a:pPr>
            <a:r>
              <a:rPr lang="el-GR" sz="2200" dirty="0">
                <a:solidFill>
                  <a:srgbClr val="444444"/>
                </a:solidFill>
              </a:rPr>
              <a:t>Ζ</a:t>
            </a:r>
            <a:r>
              <a:rPr lang="el-GR" sz="2200" b="0" i="0" dirty="0">
                <a:solidFill>
                  <a:srgbClr val="444444"/>
                </a:solidFill>
                <a:effectLst/>
              </a:rPr>
              <a:t>εστασιά, η γνησιότητα, η αμεσότητα, η ενσυναίσθηση και η άνευ όρων αποδοχή του θεραπευόμενου (Ευσταθίου, κ.α. 2014). </a:t>
            </a:r>
          </a:p>
          <a:p>
            <a:pPr lvl="1">
              <a:buFont typeface="Courier New" panose="02070309020205020404" pitchFamily="49" charset="0"/>
              <a:buChar char="o"/>
            </a:pPr>
            <a:r>
              <a:rPr lang="el-GR" sz="2200" b="0" i="0" dirty="0">
                <a:solidFill>
                  <a:srgbClr val="444444"/>
                </a:solidFill>
                <a:effectLst/>
              </a:rPr>
              <a:t>Η χρήση χιούμορ μπορεί να βοηθήσει με σκοπό να μειωθεί η αμηχανία που μπορεί να υπάρχει κατά τη διάρκεια της συνεδρίας- </a:t>
            </a:r>
            <a:r>
              <a:rPr lang="el-GR" sz="2200" b="1" i="0" dirty="0">
                <a:solidFill>
                  <a:srgbClr val="444444"/>
                </a:solidFill>
                <a:effectLst/>
              </a:rPr>
              <a:t>με κριτήριο όχι την αμηχανία του θεραπευτή</a:t>
            </a:r>
          </a:p>
          <a:p>
            <a:pPr lvl="2">
              <a:buFont typeface="Courier New" panose="02070309020205020404" pitchFamily="49" charset="0"/>
              <a:buChar char="o"/>
            </a:pPr>
            <a:r>
              <a:rPr lang="el-GR" sz="2000" b="1" dirty="0">
                <a:solidFill>
                  <a:srgbClr val="444444"/>
                </a:solidFill>
              </a:rPr>
              <a:t>Μη θεραπευτικό</a:t>
            </a:r>
            <a:r>
              <a:rPr lang="el-GR" sz="2000" b="0" i="0" dirty="0">
                <a:solidFill>
                  <a:srgbClr val="444444"/>
                </a:solidFill>
                <a:effectLst/>
              </a:rPr>
              <a:t>: Η κριτική, η μη αποδοχή, η έλλειψη επικοινωνιακών δεξιοτήτων, η μη θεραπεία του συντονιστή/θεραπευτή</a:t>
            </a:r>
          </a:p>
          <a:p>
            <a:pPr algn="l">
              <a:buFont typeface="Courier New" panose="02070309020205020404" pitchFamily="49" charset="0"/>
              <a:buChar char="o"/>
            </a:pPr>
            <a:r>
              <a:rPr lang="el-GR" sz="2400" b="1" i="0" dirty="0">
                <a:solidFill>
                  <a:srgbClr val="444444"/>
                </a:solidFill>
                <a:effectLst/>
              </a:rPr>
              <a:t>Τα χαρακτηριστικά της προσωπικότητας του θεραπευόμενου.</a:t>
            </a:r>
          </a:p>
          <a:p>
            <a:pPr lvl="1">
              <a:buFont typeface="Courier New" panose="02070309020205020404" pitchFamily="49" charset="0"/>
              <a:buChar char="o"/>
            </a:pPr>
            <a:r>
              <a:rPr lang="el-GR" sz="2200" dirty="0">
                <a:solidFill>
                  <a:srgbClr val="444444"/>
                </a:solidFill>
              </a:rPr>
              <a:t>Θ</a:t>
            </a:r>
            <a:r>
              <a:rPr lang="el-GR" sz="2200" b="0" i="0" dirty="0">
                <a:solidFill>
                  <a:srgbClr val="444444"/>
                </a:solidFill>
                <a:effectLst/>
              </a:rPr>
              <a:t>εραπευόμενοι, οι οποίοι δυσκολεύονται να ανοιχτούν και να εξωτερικεύσουν τα προβλήματα που αντιμετωπίζουν. </a:t>
            </a:r>
          </a:p>
          <a:p>
            <a:pPr lvl="2">
              <a:buFont typeface="Courier New" panose="02070309020205020404" pitchFamily="49" charset="0"/>
              <a:buChar char="o"/>
            </a:pPr>
            <a:r>
              <a:rPr lang="el-GR" sz="2000" b="0" i="0" dirty="0">
                <a:solidFill>
                  <a:srgbClr val="444444"/>
                </a:solidFill>
                <a:effectLst/>
              </a:rPr>
              <a:t>Πρόκληση ή αρνητικό?  </a:t>
            </a:r>
          </a:p>
          <a:p>
            <a:pPr lvl="1">
              <a:buFont typeface="Courier New" panose="02070309020205020404" pitchFamily="49" charset="0"/>
              <a:buChar char="o"/>
            </a:pPr>
            <a:r>
              <a:rPr lang="el-GR" sz="2200" b="0" i="0" dirty="0">
                <a:solidFill>
                  <a:srgbClr val="444444"/>
                </a:solidFill>
                <a:effectLst/>
              </a:rPr>
              <a:t>«απροθυμία»/μη ενεργητική συμμετοχή</a:t>
            </a:r>
          </a:p>
          <a:p>
            <a:pPr lvl="2">
              <a:buFont typeface="Courier New" panose="02070309020205020404" pitchFamily="49" charset="0"/>
              <a:buChar char="o"/>
            </a:pPr>
            <a:r>
              <a:rPr lang="el-GR" sz="2000" dirty="0">
                <a:solidFill>
                  <a:srgbClr val="444444"/>
                </a:solidFill>
              </a:rPr>
              <a:t>Η σιωπή? </a:t>
            </a:r>
            <a:r>
              <a:rPr lang="el-GR" sz="2000" b="0" i="0" dirty="0">
                <a:solidFill>
                  <a:srgbClr val="444444"/>
                </a:solidFill>
                <a:effectLst/>
              </a:rPr>
              <a:t> </a:t>
            </a:r>
          </a:p>
          <a:p>
            <a:pPr lvl="1">
              <a:buFont typeface="Courier New" panose="02070309020205020404" pitchFamily="49" charset="0"/>
              <a:buChar char="o"/>
            </a:pPr>
            <a:r>
              <a:rPr lang="el-GR" sz="2200" b="1" dirty="0">
                <a:solidFill>
                  <a:srgbClr val="FF0000"/>
                </a:solidFill>
              </a:rPr>
              <a:t>«βοήθησέ με να αλλάξω χωρίς να αλλάξω τίποτα»!</a:t>
            </a:r>
            <a:endParaRPr lang="el-GR" sz="2200" b="1" i="0" dirty="0">
              <a:solidFill>
                <a:srgbClr val="FF0000"/>
              </a:solidFill>
              <a:effectLst/>
            </a:endParaRPr>
          </a:p>
          <a:p>
            <a:endParaRPr lang="el-GR" dirty="0"/>
          </a:p>
        </p:txBody>
      </p:sp>
      <p:sp>
        <p:nvSpPr>
          <p:cNvPr id="4" name="Θέση αριθμού διαφάνειας 3">
            <a:extLst>
              <a:ext uri="{FF2B5EF4-FFF2-40B4-BE49-F238E27FC236}">
                <a16:creationId xmlns:a16="http://schemas.microsoft.com/office/drawing/2014/main" id="{7B22A745-8ED4-5956-6132-1D1EB8451B89}"/>
              </a:ext>
            </a:extLst>
          </p:cNvPr>
          <p:cNvSpPr>
            <a:spLocks noGrp="1"/>
          </p:cNvSpPr>
          <p:nvPr>
            <p:ph type="sldNum" sz="quarter" idx="12"/>
          </p:nvPr>
        </p:nvSpPr>
        <p:spPr/>
        <p:txBody>
          <a:bodyPr/>
          <a:lstStyle/>
          <a:p>
            <a:fld id="{29A67EF4-6AD0-4895-A677-9D84EEBBB660}" type="slidenum">
              <a:rPr lang="el-GR" smtClean="0"/>
              <a:t>29</a:t>
            </a:fld>
            <a:endParaRPr lang="el-GR"/>
          </a:p>
        </p:txBody>
      </p:sp>
    </p:spTree>
    <p:extLst>
      <p:ext uri="{BB962C8B-B14F-4D97-AF65-F5344CB8AC3E}">
        <p14:creationId xmlns:p14="http://schemas.microsoft.com/office/powerpoint/2010/main" val="129904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a:xfrm>
            <a:off x="480875" y="642594"/>
            <a:ext cx="5081150" cy="813344"/>
          </a:xfrm>
        </p:spPr>
        <p:txBody>
          <a:bodyPr>
            <a:normAutofit fontScale="90000"/>
          </a:bodyPr>
          <a:lstStyle/>
          <a:p>
            <a:r>
              <a:rPr lang="el-GR" sz="3600" b="1"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1"/>
          </p:nvPr>
        </p:nvSpPr>
        <p:spPr>
          <a:xfrm>
            <a:off x="480874" y="2094242"/>
            <a:ext cx="4754880" cy="3749040"/>
          </a:xfrm>
        </p:spPr>
        <p:txBody>
          <a:bodyPr>
            <a:normAutofit/>
          </a:bodyPr>
          <a:lstStyle/>
          <a:p>
            <a:pPr indent="90170" algn="ctr"/>
            <a:r>
              <a:rPr lang="el-GR" sz="2400" b="1" i="0" dirty="0">
                <a:solidFill>
                  <a:srgbClr val="000000"/>
                </a:solidFill>
                <a:effectLst/>
              </a:rPr>
              <a:t>15:30 – 17.00</a:t>
            </a:r>
          </a:p>
          <a:p>
            <a:pPr indent="90170" algn="ctr"/>
            <a:r>
              <a:rPr lang="el-GR" sz="2400" b="1" i="0" dirty="0">
                <a:solidFill>
                  <a:srgbClr val="FF0000"/>
                </a:solidFill>
                <a:effectLst/>
              </a:rPr>
              <a:t>Διάλειμμα: 17:00-17:15</a:t>
            </a:r>
          </a:p>
          <a:p>
            <a:pPr indent="90170" algn="ctr"/>
            <a:endParaRPr lang="el-GR" sz="2400" b="1" i="0" dirty="0">
              <a:solidFill>
                <a:srgbClr val="000000"/>
              </a:solidFill>
              <a:effectLst/>
            </a:endParaRPr>
          </a:p>
          <a:p>
            <a:pPr indent="90170" algn="ctr"/>
            <a:r>
              <a:rPr lang="el-GR" sz="2400" b="1" i="0" dirty="0">
                <a:solidFill>
                  <a:srgbClr val="000000"/>
                </a:solidFill>
                <a:effectLst/>
              </a:rPr>
              <a:t>17.15-18.45</a:t>
            </a:r>
          </a:p>
          <a:p>
            <a:pPr indent="90170" algn="ctr"/>
            <a:r>
              <a:rPr lang="el-GR" sz="2400" b="1" i="0" dirty="0">
                <a:solidFill>
                  <a:srgbClr val="FF0000"/>
                </a:solidFill>
                <a:effectLst/>
              </a:rPr>
              <a:t>Διάλειμμα: 18:45-19:00</a:t>
            </a:r>
          </a:p>
          <a:p>
            <a:pPr indent="90170" algn="ctr"/>
            <a:r>
              <a:rPr lang="el-GR" sz="2400" b="1" i="0" dirty="0">
                <a:solidFill>
                  <a:srgbClr val="000000"/>
                </a:solidFill>
                <a:effectLst/>
              </a:rPr>
              <a:t>19.00-20:30</a:t>
            </a:r>
          </a:p>
          <a:p>
            <a:endParaRPr lang="el-GR" dirty="0"/>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half" idx="2"/>
          </p:nvPr>
        </p:nvSpPr>
        <p:spPr>
          <a:xfrm>
            <a:off x="5726097" y="642593"/>
            <a:ext cx="5921405" cy="5827973"/>
          </a:xfrm>
        </p:spPr>
        <p:txBody>
          <a:bodyPr>
            <a:normAutofit/>
          </a:bodyPr>
          <a:lstStyle/>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Κριτήρια επιλογής μελών</a:t>
            </a:r>
          </a:p>
          <a:p>
            <a:pPr lvl="1">
              <a:spcBef>
                <a:spcPts val="0"/>
              </a:spcBef>
              <a:buFont typeface="Wingdings" panose="05000000000000000000" pitchFamily="2" charset="2"/>
              <a:buChar char="v"/>
            </a:pPr>
            <a:r>
              <a:rPr lang="el-GR" sz="2200" dirty="0">
                <a:solidFill>
                  <a:srgbClr val="000000"/>
                </a:solidFill>
                <a:effectLst/>
                <a:ea typeface="Calibri" panose="020F0502020204030204" pitchFamily="34" charset="0"/>
              </a:rPr>
              <a:t>1</a:t>
            </a:r>
            <a:r>
              <a:rPr lang="el-GR" sz="2200" baseline="30000" dirty="0">
                <a:solidFill>
                  <a:srgbClr val="000000"/>
                </a:solidFill>
                <a:effectLst/>
                <a:ea typeface="Calibri" panose="020F0502020204030204" pitchFamily="34" charset="0"/>
              </a:rPr>
              <a:t>η</a:t>
            </a:r>
            <a:r>
              <a:rPr lang="el-GR" sz="2200" dirty="0">
                <a:solidFill>
                  <a:srgbClr val="000000"/>
                </a:solidFill>
                <a:effectLst/>
                <a:ea typeface="Calibri" panose="020F0502020204030204" pitchFamily="34" charset="0"/>
              </a:rPr>
              <a:t> συνέντευξη</a:t>
            </a:r>
          </a:p>
          <a:p>
            <a:pPr lvl="2">
              <a:spcBef>
                <a:spcPts val="0"/>
              </a:spcBef>
              <a:buFont typeface="Wingdings" panose="05000000000000000000" pitchFamily="2" charset="2"/>
              <a:buChar char="ü"/>
            </a:pPr>
            <a:r>
              <a:rPr lang="el-GR" sz="2000" dirty="0">
                <a:solidFill>
                  <a:srgbClr val="000000"/>
                </a:solidFill>
                <a:effectLst/>
                <a:ea typeface="Calibri" panose="020F0502020204030204" pitchFamily="34" charset="0"/>
              </a:rPr>
              <a:t>Ομάδα-Περιβάλλον</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Συνεκτικότητα ομάδας</a:t>
            </a:r>
          </a:p>
          <a:p>
            <a:pPr marL="742950" marR="0" lvl="1" indent="-28575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a:t>
            </a:r>
            <a:r>
              <a:rPr lang="el-GR" sz="2400" dirty="0">
                <a:solidFill>
                  <a:srgbClr val="000000"/>
                </a:solidFill>
                <a:ea typeface="Calibri" panose="020F0502020204030204" pitchFamily="34" charset="0"/>
              </a:rPr>
              <a:t>Θ</a:t>
            </a:r>
            <a:r>
              <a:rPr lang="el-GR" sz="2400" dirty="0">
                <a:solidFill>
                  <a:srgbClr val="000000"/>
                </a:solidFill>
                <a:effectLst/>
                <a:ea typeface="Calibri" panose="020F0502020204030204" pitchFamily="34" charset="0"/>
              </a:rPr>
              <a:t>εραπευτικό συμβόλαιο»</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Θεραπευτικοί παράγοντες στη συμβουλευτική ομάδων   </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 ρόλος του ομαδικού θεραπευτή /συντονιστή</a:t>
            </a:r>
          </a:p>
          <a:p>
            <a:pPr marL="342900" indent="-342900">
              <a:spcBef>
                <a:spcPts val="0"/>
              </a:spcBef>
              <a:buFont typeface="Courier New" panose="02070309020205020404" pitchFamily="49" charset="0"/>
              <a:buChar char="o"/>
            </a:pPr>
            <a:r>
              <a:rPr lang="el-GR" sz="2400" dirty="0">
                <a:solidFill>
                  <a:srgbClr val="000000"/>
                </a:solidFill>
                <a:effectLst/>
                <a:ea typeface="Calibri" panose="020F0502020204030204" pitchFamily="34" charset="0"/>
              </a:rPr>
              <a:t>Η θεραπευτική σχέση</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Οι ρόλοι στο ομαδικό σχετίζεσθαι </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Οι υποομάδες στη δυναμική των Ομάδων</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Στάδια εξέλιξης της ομάδας </a:t>
            </a:r>
          </a:p>
          <a:p>
            <a:pPr lvl="1">
              <a:spcBef>
                <a:spcPts val="0"/>
              </a:spcBef>
              <a:buFont typeface="Wingdings" panose="05000000000000000000" pitchFamily="2" charset="2"/>
              <a:buChar char="ü"/>
            </a:pPr>
            <a:r>
              <a:rPr lang="el-GR" sz="2200">
                <a:solidFill>
                  <a:srgbClr val="000000"/>
                </a:solidFill>
                <a:effectLst/>
                <a:ea typeface="Calibri" panose="020F0502020204030204" pitchFamily="34" charset="0"/>
              </a:rPr>
              <a:t>1</a:t>
            </a:r>
            <a:r>
              <a:rPr lang="el-GR" sz="2200" baseline="30000">
                <a:solidFill>
                  <a:srgbClr val="000000"/>
                </a:solidFill>
                <a:effectLst/>
                <a:ea typeface="Calibri" panose="020F0502020204030204" pitchFamily="34" charset="0"/>
              </a:rPr>
              <a:t>η</a:t>
            </a:r>
            <a:r>
              <a:rPr lang="el-GR" sz="2200">
                <a:solidFill>
                  <a:srgbClr val="000000"/>
                </a:solidFill>
                <a:effectLst/>
                <a:ea typeface="Calibri" panose="020F0502020204030204" pitchFamily="34" charset="0"/>
              </a:rPr>
              <a:t> συνάντηση</a:t>
            </a:r>
            <a:endParaRPr lang="el-GR" sz="2200">
              <a:solidFill>
                <a:srgbClr val="000000"/>
              </a:solidFill>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4121220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304B58AE-C1FC-1D60-AA8D-0832618BC216}"/>
              </a:ext>
            </a:extLst>
          </p:cNvPr>
          <p:cNvSpPr>
            <a:spLocks noGrp="1"/>
          </p:cNvSpPr>
          <p:nvPr>
            <p:ph type="sldNum" sz="quarter" idx="12"/>
          </p:nvPr>
        </p:nvSpPr>
        <p:spPr/>
        <p:txBody>
          <a:bodyPr/>
          <a:lstStyle/>
          <a:p>
            <a:fld id="{29A67EF4-6AD0-4895-A677-9D84EEBBB660}" type="slidenum">
              <a:rPr lang="el-GR" smtClean="0"/>
              <a:t>30</a:t>
            </a:fld>
            <a:endParaRPr lang="el-GR"/>
          </a:p>
        </p:txBody>
      </p:sp>
      <p:sp>
        <p:nvSpPr>
          <p:cNvPr id="3" name="Θέση περιεχομένου 2">
            <a:extLst>
              <a:ext uri="{FF2B5EF4-FFF2-40B4-BE49-F238E27FC236}">
                <a16:creationId xmlns:a16="http://schemas.microsoft.com/office/drawing/2014/main" id="{1425F639-A223-91C9-9CEB-D74D610181AA}"/>
              </a:ext>
            </a:extLst>
          </p:cNvPr>
          <p:cNvSpPr>
            <a:spLocks noGrp="1"/>
          </p:cNvSpPr>
          <p:nvPr>
            <p:ph idx="4294967295"/>
          </p:nvPr>
        </p:nvSpPr>
        <p:spPr>
          <a:xfrm>
            <a:off x="1638299" y="1770063"/>
            <a:ext cx="8639175" cy="3932237"/>
          </a:xfrm>
        </p:spPr>
        <p:txBody>
          <a:bodyPr/>
          <a:lstStyle/>
          <a:p>
            <a:pPr algn="ctr"/>
            <a:endParaRPr lang="el-GR" dirty="0"/>
          </a:p>
          <a:p>
            <a:pPr algn="ctr"/>
            <a:endParaRPr lang="el-GR" dirty="0"/>
          </a:p>
          <a:p>
            <a:pPr algn="ctr"/>
            <a:r>
              <a:rPr lang="el-GR" sz="3600" b="1" dirty="0"/>
              <a:t>Οι ρόλοι στο ομαδικό σχετίζεσθαι </a:t>
            </a:r>
          </a:p>
        </p:txBody>
      </p:sp>
    </p:spTree>
    <p:extLst>
      <p:ext uri="{BB962C8B-B14F-4D97-AF65-F5344CB8AC3E}">
        <p14:creationId xmlns:p14="http://schemas.microsoft.com/office/powerpoint/2010/main" val="468663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F7C511F-CCC6-382C-1FD3-EFFF769EAC0E}"/>
              </a:ext>
            </a:extLst>
          </p:cNvPr>
          <p:cNvSpPr txBox="1">
            <a:spLocks noGrp="1"/>
          </p:cNvSpPr>
          <p:nvPr>
            <p:ph type="title"/>
          </p:nvPr>
        </p:nvSpPr>
        <p:spPr>
          <a:xfrm>
            <a:off x="733425" y="593920"/>
            <a:ext cx="10477500" cy="647358"/>
          </a:xfrm>
        </p:spPr>
        <p:txBody>
          <a:bodyPr>
            <a:normAutofit fontScale="90000"/>
          </a:bodyPr>
          <a:lstStyle/>
          <a:p>
            <a:pPr lvl="0"/>
            <a:r>
              <a:rPr lang="en-US" sz="4000" dirty="0"/>
              <a:t>Systems Centered Theory</a:t>
            </a:r>
            <a:r>
              <a:rPr lang="el-GR" sz="4000" dirty="0"/>
              <a:t> (</a:t>
            </a:r>
            <a:r>
              <a:rPr lang="en-US" sz="4000" dirty="0"/>
              <a:t>SCT)</a:t>
            </a:r>
            <a:r>
              <a:rPr lang="el-GR" sz="4000" dirty="0"/>
              <a:t>,  </a:t>
            </a:r>
            <a:r>
              <a:rPr lang="en-US" sz="4000" dirty="0"/>
              <a:t>Yvonne Agazarian</a:t>
            </a:r>
            <a:endParaRPr lang="el-GR" sz="4000" dirty="0"/>
          </a:p>
        </p:txBody>
      </p:sp>
      <p:sp>
        <p:nvSpPr>
          <p:cNvPr id="3" name="Rectangle 3">
            <a:extLst>
              <a:ext uri="{FF2B5EF4-FFF2-40B4-BE49-F238E27FC236}">
                <a16:creationId xmlns:a16="http://schemas.microsoft.com/office/drawing/2014/main" id="{40A5B8A2-DBC8-3023-7DB7-0BBAD0384FC8}"/>
              </a:ext>
            </a:extLst>
          </p:cNvPr>
          <p:cNvSpPr txBox="1">
            <a:spLocks noGrp="1"/>
          </p:cNvSpPr>
          <p:nvPr>
            <p:ph idx="1"/>
          </p:nvPr>
        </p:nvSpPr>
        <p:spPr>
          <a:xfrm>
            <a:off x="615500" y="1535835"/>
            <a:ext cx="11451314" cy="4525959"/>
          </a:xfrm>
        </p:spPr>
        <p:txBody>
          <a:bodyPr>
            <a:normAutofit/>
          </a:bodyPr>
          <a:lstStyle/>
          <a:p>
            <a:pPr marL="571500" lvl="0" indent="-571500">
              <a:buNone/>
            </a:pPr>
            <a:r>
              <a:rPr lang="el-GR" sz="2400" b="1" dirty="0"/>
              <a:t>Τα επίπεδα σε κάθε είδους ομαδικής εργασίας είναι:</a:t>
            </a:r>
          </a:p>
          <a:p>
            <a:pPr marL="571500" lvl="0" indent="-571500"/>
            <a:r>
              <a:rPr lang="el-GR" sz="2400" dirty="0"/>
              <a:t>Άτομο ως</a:t>
            </a:r>
            <a:r>
              <a:rPr lang="el-GR" sz="2400" b="1" dirty="0"/>
              <a:t> πρόσωπο</a:t>
            </a:r>
            <a:r>
              <a:rPr lang="el-GR" sz="2400" dirty="0"/>
              <a:t> (προσωπικό σύστημα ανθρώπου/ </a:t>
            </a:r>
            <a:r>
              <a:rPr lang="en-US" sz="2400" dirty="0"/>
              <a:t>Personalizing the world</a:t>
            </a:r>
            <a:r>
              <a:rPr lang="el-GR" sz="2400" dirty="0"/>
              <a:t> = </a:t>
            </a:r>
            <a:r>
              <a:rPr lang="en-US" sz="2400" dirty="0"/>
              <a:t>De</a:t>
            </a:r>
            <a:r>
              <a:rPr lang="el-GR" sz="2400" dirty="0"/>
              <a:t>-</a:t>
            </a:r>
            <a:r>
              <a:rPr lang="en-US" sz="2400" dirty="0"/>
              <a:t>humanizing the world</a:t>
            </a:r>
            <a:r>
              <a:rPr lang="el-GR" sz="2400" dirty="0"/>
              <a:t>)</a:t>
            </a:r>
          </a:p>
          <a:p>
            <a:pPr marL="571500" lvl="0" indent="-571500"/>
            <a:r>
              <a:rPr lang="el-GR" sz="2400" dirty="0"/>
              <a:t>Άτομο ως</a:t>
            </a:r>
            <a:r>
              <a:rPr lang="el-GR" sz="2400" b="1" dirty="0"/>
              <a:t> μέλος</a:t>
            </a:r>
            <a:r>
              <a:rPr lang="el-GR" sz="2400" dirty="0"/>
              <a:t> της</a:t>
            </a:r>
            <a:r>
              <a:rPr lang="el-GR" sz="2400" b="1" dirty="0"/>
              <a:t> ομάδας</a:t>
            </a:r>
            <a:r>
              <a:rPr lang="el-GR" sz="2400" dirty="0"/>
              <a:t> (</a:t>
            </a:r>
            <a:r>
              <a:rPr lang="en-US" sz="2400" dirty="0"/>
              <a:t>membership</a:t>
            </a:r>
            <a:r>
              <a:rPr lang="el-GR" sz="2400" dirty="0"/>
              <a:t>)</a:t>
            </a:r>
          </a:p>
          <a:p>
            <a:pPr marL="571500" lvl="0" indent="-571500"/>
            <a:r>
              <a:rPr lang="el-GR" sz="2400" dirty="0"/>
              <a:t>Άτομο ως </a:t>
            </a:r>
            <a:r>
              <a:rPr lang="el-GR" sz="2400" b="1" dirty="0"/>
              <a:t>μέλος υποομάδας</a:t>
            </a:r>
            <a:r>
              <a:rPr lang="el-GR" sz="2400" dirty="0"/>
              <a:t> (</a:t>
            </a:r>
            <a:r>
              <a:rPr lang="en-US" sz="2400" dirty="0"/>
              <a:t>subgroup</a:t>
            </a:r>
            <a:r>
              <a:rPr lang="el-GR" sz="2400" dirty="0"/>
              <a:t>)</a:t>
            </a:r>
          </a:p>
          <a:p>
            <a:pPr marL="571500" lvl="0" indent="-571500"/>
            <a:r>
              <a:rPr lang="el-GR" sz="2400" dirty="0"/>
              <a:t>Η</a:t>
            </a:r>
            <a:r>
              <a:rPr lang="en-GB" sz="2400" b="1" dirty="0"/>
              <a:t> </a:t>
            </a:r>
            <a:r>
              <a:rPr lang="el-GR" sz="2400" b="1" dirty="0"/>
              <a:t>ομάδα</a:t>
            </a:r>
            <a:r>
              <a:rPr lang="en-GB" sz="2400" b="1" dirty="0"/>
              <a:t> </a:t>
            </a:r>
            <a:r>
              <a:rPr lang="el-GR" sz="2400" b="1" dirty="0"/>
              <a:t>ως</a:t>
            </a:r>
            <a:r>
              <a:rPr lang="en-GB" sz="2400" b="1" dirty="0"/>
              <a:t> </a:t>
            </a:r>
            <a:r>
              <a:rPr lang="el-GR" sz="2400" b="1" dirty="0"/>
              <a:t>όλον</a:t>
            </a:r>
            <a:r>
              <a:rPr lang="en-GB" sz="2400" dirty="0"/>
              <a:t>  (the group</a:t>
            </a:r>
            <a:r>
              <a:rPr lang="el-GR" sz="2400" dirty="0"/>
              <a:t> </a:t>
            </a:r>
            <a:r>
              <a:rPr lang="en-GB" sz="2400" dirty="0"/>
              <a:t>as</a:t>
            </a:r>
            <a:r>
              <a:rPr lang="el-GR" sz="2400" dirty="0"/>
              <a:t> </a:t>
            </a:r>
            <a:r>
              <a:rPr lang="en-GB" sz="2400" dirty="0"/>
              <a:t>a</a:t>
            </a:r>
            <a:r>
              <a:rPr lang="el-GR" sz="2400" dirty="0"/>
              <a:t> </a:t>
            </a:r>
            <a:r>
              <a:rPr lang="en-GB" sz="2400" dirty="0"/>
              <a:t>whole)  </a:t>
            </a:r>
            <a:endParaRPr lang="el-GR" sz="2400" dirty="0"/>
          </a:p>
          <a:p>
            <a:pPr marL="571500" lvl="0" indent="-571500"/>
            <a:r>
              <a:rPr lang="el-GR" sz="2400" dirty="0"/>
              <a:t>Το </a:t>
            </a:r>
            <a:r>
              <a:rPr lang="el-GR" sz="2400" b="1" dirty="0"/>
              <a:t>ευρύτερο σύστημα</a:t>
            </a:r>
            <a:r>
              <a:rPr lang="el-GR" sz="2400" dirty="0"/>
              <a:t> (κοινότητα, κοινωνία, επαγγελματικός οργανισμός, κ.λπ.) που είναι ενταγμένη η ομάδα και ανήκει και το Άτομο.</a:t>
            </a:r>
          </a:p>
        </p:txBody>
      </p:sp>
      <p:sp>
        <p:nvSpPr>
          <p:cNvPr id="4" name="Θέση αριθμού διαφάνειας 5">
            <a:extLst>
              <a:ext uri="{FF2B5EF4-FFF2-40B4-BE49-F238E27FC236}">
                <a16:creationId xmlns:a16="http://schemas.microsoft.com/office/drawing/2014/main" id="{D6797E21-D75F-0762-71B5-9A0002530CD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73F93E5-75A1-4657-BBDA-125DB5F23E1C}" type="slidenum">
              <a:t>31</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9E881-EA82-7B61-1DAD-68154A6B9F4F}"/>
              </a:ext>
            </a:extLst>
          </p:cNvPr>
          <p:cNvSpPr txBox="1">
            <a:spLocks noGrp="1"/>
          </p:cNvSpPr>
          <p:nvPr>
            <p:ph type="title"/>
          </p:nvPr>
        </p:nvSpPr>
        <p:spPr>
          <a:xfrm>
            <a:off x="715844" y="462784"/>
            <a:ext cx="10058400" cy="614705"/>
          </a:xfrm>
        </p:spPr>
        <p:txBody>
          <a:bodyPr>
            <a:normAutofit/>
          </a:bodyPr>
          <a:lstStyle/>
          <a:p>
            <a:pPr lvl="0"/>
            <a:r>
              <a:rPr lang="el-GR" sz="3600" dirty="0"/>
              <a:t>Ρόλοι/Φωνές/Εαυτοί σε κάθε ομαδική διεργασία (Ι)</a:t>
            </a:r>
          </a:p>
        </p:txBody>
      </p:sp>
      <p:sp>
        <p:nvSpPr>
          <p:cNvPr id="3" name="Θέση περιεχομένου 2">
            <a:extLst>
              <a:ext uri="{FF2B5EF4-FFF2-40B4-BE49-F238E27FC236}">
                <a16:creationId xmlns:a16="http://schemas.microsoft.com/office/drawing/2014/main" id="{70A17E33-421E-21D7-D71C-33EA93358232}"/>
              </a:ext>
            </a:extLst>
          </p:cNvPr>
          <p:cNvSpPr txBox="1">
            <a:spLocks noGrp="1"/>
          </p:cNvSpPr>
          <p:nvPr>
            <p:ph idx="1"/>
          </p:nvPr>
        </p:nvSpPr>
        <p:spPr>
          <a:xfrm>
            <a:off x="781050" y="1288595"/>
            <a:ext cx="10330546" cy="5019074"/>
          </a:xfrm>
        </p:spPr>
        <p:txBody>
          <a:bodyPr/>
          <a:lstStyle/>
          <a:p>
            <a:pPr lvl="0"/>
            <a:r>
              <a:rPr lang="el-GR" sz="2400" dirty="0"/>
              <a:t>Η ομάδα γίνεται </a:t>
            </a:r>
            <a:r>
              <a:rPr lang="el-GR" sz="2400" b="1" dirty="0"/>
              <a:t>χώρος διαμεσολάβησης και συναλλαγής </a:t>
            </a:r>
            <a:r>
              <a:rPr lang="el-GR" sz="2400" dirty="0"/>
              <a:t> όπου:</a:t>
            </a:r>
          </a:p>
          <a:p>
            <a:pPr lvl="1"/>
            <a:r>
              <a:rPr lang="el-GR" sz="2000" dirty="0"/>
              <a:t>Λειτουργεί μια </a:t>
            </a:r>
            <a:r>
              <a:rPr lang="el-GR" sz="2000" b="1" dirty="0"/>
              <a:t>ομαδική διεργασία </a:t>
            </a:r>
            <a:r>
              <a:rPr lang="el-GR" sz="2000" dirty="0"/>
              <a:t>και πλήθος μεταβιβαστικών και </a:t>
            </a:r>
            <a:r>
              <a:rPr lang="el-GR" sz="2000" dirty="0" err="1"/>
              <a:t>αντιμεταβιβαστικών</a:t>
            </a:r>
            <a:r>
              <a:rPr lang="el-GR" sz="2000" dirty="0"/>
              <a:t> φαινομένων/συνηχήσεων και ενσυναίσθησης. </a:t>
            </a:r>
          </a:p>
          <a:p>
            <a:pPr lvl="1"/>
            <a:r>
              <a:rPr lang="el-GR" sz="2400" dirty="0"/>
              <a:t>Το </a:t>
            </a:r>
            <a:r>
              <a:rPr lang="el-GR" sz="2400" b="1" dirty="0">
                <a:solidFill>
                  <a:srgbClr val="FF0000"/>
                </a:solidFill>
              </a:rPr>
              <a:t>σημείο συνάντησης </a:t>
            </a:r>
            <a:r>
              <a:rPr lang="el-GR" sz="2400" b="1" i="1" dirty="0">
                <a:solidFill>
                  <a:srgbClr val="FF0000"/>
                </a:solidFill>
              </a:rPr>
              <a:t>(«πού, πώς με αφορά?» Και «τι θέλω να κάνω?</a:t>
            </a:r>
            <a:r>
              <a:rPr lang="el-GR" sz="2400" b="1" dirty="0">
                <a:solidFill>
                  <a:srgbClr val="FF0000"/>
                </a:solidFill>
              </a:rPr>
              <a:t>») </a:t>
            </a:r>
            <a:r>
              <a:rPr lang="el-GR" sz="2400" dirty="0"/>
              <a:t>των συνειρμών, ονείρων, σκέψεων και επιθυμιών του κάθε μέλους της ομάδας είναι η </a:t>
            </a:r>
            <a:r>
              <a:rPr lang="el-GR" sz="2400" b="1" dirty="0"/>
              <a:t>εργασία</a:t>
            </a:r>
            <a:r>
              <a:rPr lang="el-GR" sz="2400" dirty="0"/>
              <a:t> μιας ομαδικής τέτοιας διεργασίας.</a:t>
            </a:r>
          </a:p>
          <a:p>
            <a:pPr lvl="2"/>
            <a:r>
              <a:rPr lang="el-GR" sz="2000" dirty="0"/>
              <a:t>Το </a:t>
            </a:r>
            <a:r>
              <a:rPr lang="el-GR" sz="2000" b="1" dirty="0"/>
              <a:t>κάθε μέλος </a:t>
            </a:r>
            <a:r>
              <a:rPr lang="el-GR" sz="2000" dirty="0"/>
              <a:t>αποτελεί</a:t>
            </a:r>
            <a:r>
              <a:rPr lang="el-GR" sz="2000" b="1" dirty="0"/>
              <a:t> «φωνή» της ομάδας </a:t>
            </a:r>
            <a:r>
              <a:rPr lang="el-GR" sz="2000" dirty="0"/>
              <a:t>και</a:t>
            </a:r>
            <a:r>
              <a:rPr lang="el-GR" sz="2000" b="1" dirty="0"/>
              <a:t> επιτελεί </a:t>
            </a:r>
            <a:r>
              <a:rPr lang="el-GR" sz="2000" dirty="0"/>
              <a:t>και έναν </a:t>
            </a:r>
            <a:r>
              <a:rPr lang="el-GR" sz="2000" b="1" dirty="0"/>
              <a:t>ρόλο </a:t>
            </a:r>
            <a:r>
              <a:rPr lang="el-GR" sz="2000" dirty="0"/>
              <a:t>για αυτήν</a:t>
            </a:r>
            <a:r>
              <a:rPr lang="el-GR" sz="2000" b="1" dirty="0"/>
              <a:t> σε κάθε χρονική στιγμή της ζωής της </a:t>
            </a:r>
            <a:r>
              <a:rPr lang="el-GR" sz="2000" dirty="0"/>
              <a:t>κάθε ομάδας.  </a:t>
            </a:r>
          </a:p>
          <a:p>
            <a:pPr marL="548640" lvl="2" indent="0" algn="r">
              <a:buNone/>
            </a:pPr>
            <a:r>
              <a:rPr lang="el-GR" sz="2000" dirty="0"/>
              <a:t> </a:t>
            </a:r>
          </a:p>
          <a:p>
            <a:pPr marL="548640" lvl="2" indent="0" algn="r">
              <a:buNone/>
            </a:pPr>
            <a:r>
              <a:rPr lang="el-GR" sz="2000" dirty="0"/>
              <a:t>Α</a:t>
            </a:r>
            <a:r>
              <a:rPr lang="en-US" sz="2000" dirty="0" err="1"/>
              <a:t>gazarian</a:t>
            </a:r>
            <a:r>
              <a:rPr lang="en-US" sz="2000" dirty="0"/>
              <a:t>, 2016</a:t>
            </a:r>
            <a:r>
              <a:rPr lang="el-GR" sz="2000" dirty="0"/>
              <a:t>; </a:t>
            </a:r>
            <a:r>
              <a:rPr lang="el-GR" sz="2000" dirty="0" err="1"/>
              <a:t>Ναυρίδης</a:t>
            </a:r>
            <a:r>
              <a:rPr lang="el-GR" sz="2000" dirty="0"/>
              <a:t>, 2011</a:t>
            </a:r>
          </a:p>
          <a:p>
            <a:pPr lvl="0"/>
            <a:endParaRPr lang="el-GR" dirty="0"/>
          </a:p>
        </p:txBody>
      </p:sp>
      <p:sp>
        <p:nvSpPr>
          <p:cNvPr id="4" name="Θέση υποσέλιδου 3">
            <a:extLst>
              <a:ext uri="{FF2B5EF4-FFF2-40B4-BE49-F238E27FC236}">
                <a16:creationId xmlns:a16="http://schemas.microsoft.com/office/drawing/2014/main" id="{47EAAD21-6F61-719C-C6B2-5F037033B89E}"/>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7" name="Θέση υποσέλιδου 7">
            <a:extLst>
              <a:ext uri="{FF2B5EF4-FFF2-40B4-BE49-F238E27FC236}">
                <a16:creationId xmlns:a16="http://schemas.microsoft.com/office/drawing/2014/main" id="{AECC2765-ECE6-25E9-7318-62DAD90665F8}"/>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4F5A2A2F-7D62-7C77-158A-F95C2582A5BB}"/>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8FCB5BCC-D610-416F-8D46-479C071630C2}" type="slidenum">
              <a:t>32</a:t>
            </a:fld>
            <a:endParaRPr lang="el-GR" sz="3600" b="0" i="0" u="none" strike="noStrike" kern="1200" cap="none" spc="0" baseline="0">
              <a:solidFill>
                <a:srgbClr val="8E8E94"/>
              </a:solidFill>
              <a:uFillTx/>
              <a:latin typeface="Century Schoolbook"/>
            </a:endParaRPr>
          </a:p>
        </p:txBody>
      </p:sp>
    </p:spTree>
    <p:extLst>
      <p:ext uri="{BB962C8B-B14F-4D97-AF65-F5344CB8AC3E}">
        <p14:creationId xmlns:p14="http://schemas.microsoft.com/office/powerpoint/2010/main" val="2647391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9E881-EA82-7B61-1DAD-68154A6B9F4F}"/>
              </a:ext>
            </a:extLst>
          </p:cNvPr>
          <p:cNvSpPr txBox="1">
            <a:spLocks noGrp="1"/>
          </p:cNvSpPr>
          <p:nvPr>
            <p:ph type="title"/>
          </p:nvPr>
        </p:nvSpPr>
        <p:spPr>
          <a:xfrm>
            <a:off x="781050" y="480624"/>
            <a:ext cx="10058400" cy="614705"/>
          </a:xfrm>
        </p:spPr>
        <p:txBody>
          <a:bodyPr>
            <a:normAutofit/>
          </a:bodyPr>
          <a:lstStyle/>
          <a:p>
            <a:pPr lvl="0"/>
            <a:r>
              <a:rPr lang="el-GR" sz="3600" dirty="0"/>
              <a:t>Ρόλοι/Φωνές/Εαυτοί σε κάθε ομαδική διεργασία (ΙΙ)</a:t>
            </a:r>
          </a:p>
        </p:txBody>
      </p:sp>
      <p:sp>
        <p:nvSpPr>
          <p:cNvPr id="3" name="Θέση περιεχομένου 2">
            <a:extLst>
              <a:ext uri="{FF2B5EF4-FFF2-40B4-BE49-F238E27FC236}">
                <a16:creationId xmlns:a16="http://schemas.microsoft.com/office/drawing/2014/main" id="{70A17E33-421E-21D7-D71C-33EA93358232}"/>
              </a:ext>
            </a:extLst>
          </p:cNvPr>
          <p:cNvSpPr txBox="1">
            <a:spLocks noGrp="1"/>
          </p:cNvSpPr>
          <p:nvPr>
            <p:ph idx="1"/>
          </p:nvPr>
        </p:nvSpPr>
        <p:spPr>
          <a:xfrm>
            <a:off x="781050" y="1288595"/>
            <a:ext cx="10330546" cy="5019074"/>
          </a:xfrm>
        </p:spPr>
        <p:txBody>
          <a:bodyPr>
            <a:normAutofit fontScale="92500" lnSpcReduction="10000"/>
          </a:bodyPr>
          <a:lstStyle/>
          <a:p>
            <a:pPr lvl="0"/>
            <a:r>
              <a:rPr lang="en-US" altLang="el-GR" sz="2600" dirty="0"/>
              <a:t>P</a:t>
            </a:r>
            <a:r>
              <a:rPr lang="el-GR" altLang="el-GR" sz="2600" dirty="0"/>
              <a:t>όλοι - «Φωνές/ Πλευρές» σε κάθε ομάδα</a:t>
            </a:r>
          </a:p>
          <a:p>
            <a:r>
              <a:rPr lang="el-GR" altLang="el-GR" sz="2600" dirty="0"/>
              <a:t>Συμπληρωματικές και σε αλληλεπίδραση</a:t>
            </a:r>
          </a:p>
          <a:p>
            <a:r>
              <a:rPr lang="el-GR" altLang="el-GR" sz="2600" dirty="0"/>
              <a:t>Μεταξύ ατόμων/ μελών ομάδας</a:t>
            </a:r>
          </a:p>
          <a:p>
            <a:r>
              <a:rPr lang="el-GR" altLang="el-GR" sz="2600" dirty="0"/>
              <a:t>Εντός του ιδίου ατόμου</a:t>
            </a:r>
          </a:p>
          <a:p>
            <a:r>
              <a:rPr lang="el-GR" altLang="el-GR" sz="2600" dirty="0"/>
              <a:t>Αφορούν όλα τα μέλη μιας ομάδας, ασχέτως του ποιος τον υλοποιεί περισσότερο.</a:t>
            </a:r>
          </a:p>
          <a:p>
            <a:pPr eaLnBrk="1" hangingPunct="1"/>
            <a:endParaRPr lang="el-GR" altLang="el-GR" sz="2600" b="1" dirty="0"/>
          </a:p>
          <a:p>
            <a:pPr eaLnBrk="1" hangingPunct="1"/>
            <a:r>
              <a:rPr lang="el-GR" altLang="el-GR" sz="2600" b="1" dirty="0"/>
              <a:t>Οι ρόλοι</a:t>
            </a:r>
            <a:r>
              <a:rPr lang="el-GR" altLang="el-GR" sz="2600" dirty="0"/>
              <a:t>, όπως αναδύονται,   σηματοδοτούν τις</a:t>
            </a:r>
            <a:r>
              <a:rPr lang="el-GR" altLang="el-GR" sz="2600" b="1" dirty="0"/>
              <a:t> ανάγκες της ομάδας</a:t>
            </a:r>
            <a:r>
              <a:rPr lang="el-GR" altLang="el-GR" sz="2600" dirty="0"/>
              <a:t> σε εκείνη την </a:t>
            </a:r>
            <a:r>
              <a:rPr lang="el-GR" altLang="el-GR" sz="2600" b="1" dirty="0"/>
              <a:t>φάση</a:t>
            </a:r>
            <a:r>
              <a:rPr lang="el-GR" altLang="el-GR" sz="2600" dirty="0"/>
              <a:t> εξέλιξής της. </a:t>
            </a:r>
            <a:endParaRPr lang="en-US" altLang="el-GR" sz="2600" dirty="0"/>
          </a:p>
          <a:p>
            <a:pPr eaLnBrk="1" hangingPunct="1"/>
            <a:endParaRPr lang="en-US" altLang="el-GR" sz="2400" dirty="0"/>
          </a:p>
          <a:p>
            <a:pPr algn="r" eaLnBrk="1" hangingPunct="1">
              <a:buFontTx/>
              <a:buNone/>
            </a:pPr>
            <a:r>
              <a:rPr lang="en-US" altLang="el-GR" sz="2400" dirty="0"/>
              <a:t>   </a:t>
            </a:r>
            <a:r>
              <a:rPr lang="en-US" altLang="el-GR" sz="1800" b="1" dirty="0"/>
              <a:t>Beck</a:t>
            </a:r>
            <a:r>
              <a:rPr lang="el-GR" altLang="el-GR" sz="1800" b="1" dirty="0"/>
              <a:t>. Α. , </a:t>
            </a:r>
            <a:r>
              <a:rPr lang="en-US" altLang="el-GR" sz="1800" b="1" dirty="0"/>
              <a:t>Lewis</a:t>
            </a:r>
            <a:r>
              <a:rPr lang="el-GR" altLang="el-GR" sz="1800" b="1" dirty="0"/>
              <a:t>. </a:t>
            </a:r>
            <a:r>
              <a:rPr lang="en-US" altLang="el-GR" sz="1800" b="1" dirty="0"/>
              <a:t>C. (2000).</a:t>
            </a:r>
            <a:r>
              <a:rPr lang="en-US" altLang="el-GR" sz="1800" dirty="0"/>
              <a:t> </a:t>
            </a:r>
            <a:r>
              <a:rPr lang="en-US" altLang="el-GR" sz="1800" i="1" dirty="0"/>
              <a:t>T</a:t>
            </a:r>
            <a:r>
              <a:rPr lang="el-GR" altLang="el-GR" sz="1800" i="1" dirty="0" err="1"/>
              <a:t>he</a:t>
            </a:r>
            <a:r>
              <a:rPr lang="el-GR" altLang="el-GR" sz="1800" i="1" dirty="0"/>
              <a:t> </a:t>
            </a:r>
            <a:r>
              <a:rPr lang="el-GR" altLang="el-GR" sz="1800" i="1" dirty="0" err="1"/>
              <a:t>Process</a:t>
            </a:r>
            <a:r>
              <a:rPr lang="el-GR" altLang="el-GR" sz="1800" i="1" dirty="0"/>
              <a:t> of Group </a:t>
            </a:r>
            <a:r>
              <a:rPr lang="el-GR" altLang="el-GR" sz="1800" i="1" dirty="0" err="1"/>
              <a:t>Psychotherapy</a:t>
            </a:r>
            <a:r>
              <a:rPr lang="el-GR" altLang="el-GR" sz="1800" i="1" dirty="0"/>
              <a:t>: Systems for </a:t>
            </a:r>
            <a:r>
              <a:rPr lang="el-GR" altLang="el-GR" sz="1800" i="1" dirty="0" err="1"/>
              <a:t>Analyzing</a:t>
            </a:r>
            <a:r>
              <a:rPr lang="el-GR" altLang="el-GR" sz="1800" i="1" dirty="0"/>
              <a:t> </a:t>
            </a:r>
            <a:r>
              <a:rPr lang="el-GR" altLang="el-GR" sz="1800" i="1" dirty="0" err="1"/>
              <a:t>Change</a:t>
            </a:r>
            <a:r>
              <a:rPr lang="en-US" altLang="el-GR" sz="1800" dirty="0"/>
              <a:t>.</a:t>
            </a:r>
            <a:r>
              <a:rPr lang="el-GR" altLang="el-GR" sz="1800" dirty="0"/>
              <a:t> </a:t>
            </a:r>
          </a:p>
          <a:p>
            <a:pPr algn="r" eaLnBrk="1" hangingPunct="1">
              <a:buFontTx/>
              <a:buNone/>
            </a:pPr>
            <a:r>
              <a:rPr lang="el-GR" altLang="el-GR" sz="1800" dirty="0" err="1"/>
              <a:t>Washington</a:t>
            </a:r>
            <a:r>
              <a:rPr lang="el-GR" altLang="el-GR" sz="1800" dirty="0"/>
              <a:t>, DC: APA </a:t>
            </a:r>
            <a:r>
              <a:rPr lang="el-GR" altLang="el-GR" sz="1800" dirty="0" err="1"/>
              <a:t>Books</a:t>
            </a:r>
            <a:r>
              <a:rPr lang="el-GR" altLang="el-GR" sz="1800" dirty="0"/>
              <a:t> </a:t>
            </a:r>
          </a:p>
          <a:p>
            <a:r>
              <a:rPr lang="el-GR" altLang="el-GR" sz="2400" dirty="0"/>
              <a:t> </a:t>
            </a:r>
          </a:p>
          <a:p>
            <a:pPr lvl="0"/>
            <a:endParaRPr lang="el-GR" dirty="0"/>
          </a:p>
        </p:txBody>
      </p:sp>
      <p:sp>
        <p:nvSpPr>
          <p:cNvPr id="4" name="Θέση υποσέλιδου 3">
            <a:extLst>
              <a:ext uri="{FF2B5EF4-FFF2-40B4-BE49-F238E27FC236}">
                <a16:creationId xmlns:a16="http://schemas.microsoft.com/office/drawing/2014/main" id="{47EAAD21-6F61-719C-C6B2-5F037033B89E}"/>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7" name="Θέση υποσέλιδου 7">
            <a:extLst>
              <a:ext uri="{FF2B5EF4-FFF2-40B4-BE49-F238E27FC236}">
                <a16:creationId xmlns:a16="http://schemas.microsoft.com/office/drawing/2014/main" id="{AECC2765-ECE6-25E9-7318-62DAD90665F8}"/>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4F5A2A2F-7D62-7C77-158A-F95C2582A5BB}"/>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8FCB5BCC-D610-416F-8D46-479C071630C2}" type="slidenum">
              <a:t>33</a:t>
            </a:fld>
            <a:endParaRPr lang="el-GR" sz="3600" b="0" i="0" u="none" strike="noStrike" kern="1200" cap="none" spc="0" baseline="0">
              <a:solidFill>
                <a:srgbClr val="8E8E94"/>
              </a:solidFill>
              <a:uFillTx/>
              <a:latin typeface="Century Schoolbook"/>
            </a:endParaRPr>
          </a:p>
        </p:txBody>
      </p:sp>
    </p:spTree>
    <p:extLst>
      <p:ext uri="{BB962C8B-B14F-4D97-AF65-F5344CB8AC3E}">
        <p14:creationId xmlns:p14="http://schemas.microsoft.com/office/powerpoint/2010/main" val="124418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D0FF4C71-301E-2669-ADD2-CAC419175759}"/>
              </a:ext>
            </a:extLst>
          </p:cNvPr>
          <p:cNvSpPr>
            <a:spLocks noGrp="1"/>
          </p:cNvSpPr>
          <p:nvPr>
            <p:ph type="sldNum" sz="quarter" idx="12"/>
          </p:nvPr>
        </p:nvSpPr>
        <p:spPr/>
        <p:txBody>
          <a:bodyPr/>
          <a:lstStyle/>
          <a:p>
            <a:fld id="{7702BB86-B951-4157-8D98-84000483AC4B}" type="slidenum">
              <a:rPr lang="el-GR" altLang="el-GR"/>
              <a:pPr/>
              <a:t>34</a:t>
            </a:fld>
            <a:endParaRPr lang="el-GR" altLang="el-GR"/>
          </a:p>
        </p:txBody>
      </p:sp>
      <p:sp>
        <p:nvSpPr>
          <p:cNvPr id="104450" name="5 - Θέση αριθμού διαφάνειας">
            <a:extLst>
              <a:ext uri="{FF2B5EF4-FFF2-40B4-BE49-F238E27FC236}">
                <a16:creationId xmlns:a16="http://schemas.microsoft.com/office/drawing/2014/main" id="{36B1C092-E6FC-0352-BF42-B385CF0E405E}"/>
              </a:ext>
            </a:extLst>
          </p:cNvPr>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BF79EA98-5C9B-4FFC-A90D-FE5E68C31BC0}" type="slidenum">
              <a:rPr lang="el-GR" altLang="el-GR" sz="1400"/>
              <a:pPr algn="r"/>
              <a:t>34</a:t>
            </a:fld>
            <a:endParaRPr lang="el-GR" altLang="el-GR" sz="1400"/>
          </a:p>
        </p:txBody>
      </p:sp>
      <p:sp>
        <p:nvSpPr>
          <p:cNvPr id="104451" name="Rectangle 2">
            <a:extLst>
              <a:ext uri="{FF2B5EF4-FFF2-40B4-BE49-F238E27FC236}">
                <a16:creationId xmlns:a16="http://schemas.microsoft.com/office/drawing/2014/main" id="{BE0746F4-5083-5598-89C0-D92CB2785996}"/>
              </a:ext>
            </a:extLst>
          </p:cNvPr>
          <p:cNvSpPr>
            <a:spLocks noGrp="1" noChangeArrowheads="1"/>
          </p:cNvSpPr>
          <p:nvPr>
            <p:ph type="title" idx="4294967295"/>
          </p:nvPr>
        </p:nvSpPr>
        <p:spPr>
          <a:xfrm>
            <a:off x="1021655" y="482795"/>
            <a:ext cx="10058400" cy="1371600"/>
          </a:xfrm>
        </p:spPr>
        <p:txBody>
          <a:bodyPr/>
          <a:lstStyle/>
          <a:p>
            <a:r>
              <a:rPr lang="el-GR" altLang="el-GR" sz="4000" dirty="0">
                <a:solidFill>
                  <a:schemeClr val="tx1"/>
                </a:solidFill>
              </a:rPr>
              <a:t>Ρόλοι στην ομαδική διεργασία (ΙΙΙ) </a:t>
            </a:r>
            <a:endParaRPr lang="el-GR" altLang="el-GR" sz="3200" i="1" dirty="0">
              <a:solidFill>
                <a:schemeClr val="tx1"/>
              </a:solidFill>
            </a:endParaRPr>
          </a:p>
        </p:txBody>
      </p:sp>
      <p:sp>
        <p:nvSpPr>
          <p:cNvPr id="104452" name="Rectangle 3">
            <a:extLst>
              <a:ext uri="{FF2B5EF4-FFF2-40B4-BE49-F238E27FC236}">
                <a16:creationId xmlns:a16="http://schemas.microsoft.com/office/drawing/2014/main" id="{2B6F77F4-33C5-DDA2-BEDB-D470CD7BBE95}"/>
              </a:ext>
            </a:extLst>
          </p:cNvPr>
          <p:cNvSpPr>
            <a:spLocks noGrp="1" noChangeArrowheads="1"/>
          </p:cNvSpPr>
          <p:nvPr>
            <p:ph type="body" idx="4294967295"/>
          </p:nvPr>
        </p:nvSpPr>
        <p:spPr>
          <a:xfrm>
            <a:off x="1111945" y="1700214"/>
            <a:ext cx="9556055" cy="4514321"/>
          </a:xfrm>
        </p:spPr>
        <p:txBody>
          <a:bodyPr>
            <a:normAutofit fontScale="85000" lnSpcReduction="20000"/>
          </a:bodyPr>
          <a:lstStyle/>
          <a:p>
            <a:pPr marL="609600" indent="-609600">
              <a:lnSpc>
                <a:spcPct val="90000"/>
              </a:lnSpc>
              <a:buFontTx/>
              <a:buAutoNum type="arabicPeriod"/>
            </a:pPr>
            <a:r>
              <a:rPr lang="el-GR" altLang="el-GR" sz="2800" b="1" dirty="0"/>
              <a:t>Ηγέτης έργου:</a:t>
            </a:r>
            <a:r>
              <a:rPr lang="el-GR" altLang="el-GR" sz="2800" dirty="0"/>
              <a:t>  Το έργο.</a:t>
            </a:r>
            <a:endParaRPr lang="el-GR" altLang="el-GR" sz="2800" b="1" dirty="0"/>
          </a:p>
          <a:p>
            <a:pPr marL="609600" indent="-609600">
              <a:lnSpc>
                <a:spcPct val="90000"/>
              </a:lnSpc>
              <a:buFontTx/>
              <a:buAutoNum type="arabicPeriod"/>
            </a:pPr>
            <a:r>
              <a:rPr lang="el-GR" altLang="el-GR" sz="2800" b="1" dirty="0"/>
              <a:t>Συναισθηματικός/ Συγκινησιακός ηγέτης</a:t>
            </a:r>
            <a:r>
              <a:rPr lang="el-GR" altLang="el-GR" sz="2800" dirty="0"/>
              <a:t>: Οι  σχέσεις </a:t>
            </a:r>
          </a:p>
          <a:p>
            <a:pPr marL="609600" indent="-609600">
              <a:lnSpc>
                <a:spcPct val="90000"/>
              </a:lnSpc>
              <a:buFontTx/>
              <a:buAutoNum type="arabicPeriod"/>
            </a:pPr>
            <a:r>
              <a:rPr lang="el-GR" altLang="el-GR" sz="2800" b="1" dirty="0"/>
              <a:t>Αμφισβητίας</a:t>
            </a:r>
            <a:r>
              <a:rPr lang="el-GR" altLang="el-GR" sz="2800" dirty="0"/>
              <a:t>: Η διεύρυνση του αντιληπτικού πλαισίου, ανάγκη για αυτόνομη ανάπτυξη και για αλλαγή</a:t>
            </a:r>
          </a:p>
          <a:p>
            <a:pPr marL="609600" indent="-609600">
              <a:lnSpc>
                <a:spcPct val="90000"/>
              </a:lnSpc>
              <a:buFontTx/>
              <a:buAutoNum type="arabicPeriod"/>
            </a:pPr>
            <a:r>
              <a:rPr lang="el-GR" altLang="el-GR" sz="2800" b="1" dirty="0"/>
              <a:t>Αποδιοπομπαίος τράγος</a:t>
            </a:r>
            <a:r>
              <a:rPr lang="el-GR" altLang="el-GR" sz="2800" dirty="0"/>
              <a:t>: Απορροφά τους κραδασμούς μιας ομάδας, την φόρτιση. </a:t>
            </a:r>
          </a:p>
          <a:p>
            <a:pPr lvl="1">
              <a:lnSpc>
                <a:spcPct val="90000"/>
              </a:lnSpc>
              <a:buFont typeface="Wingdings" panose="05000000000000000000" pitchFamily="2" charset="2"/>
              <a:buChar char="ü"/>
            </a:pPr>
            <a:r>
              <a:rPr lang="el-GR" altLang="el-GR" sz="2600" dirty="0"/>
              <a:t>«Εκπροσωπεί» την αδυναμία μιας ομάδας. </a:t>
            </a:r>
          </a:p>
          <a:p>
            <a:pPr lvl="1">
              <a:lnSpc>
                <a:spcPct val="90000"/>
              </a:lnSpc>
              <a:buFont typeface="Wingdings" panose="05000000000000000000" pitchFamily="2" charset="2"/>
              <a:buChar char="ü"/>
            </a:pPr>
            <a:r>
              <a:rPr lang="el-GR" altLang="el-GR" sz="2600" dirty="0"/>
              <a:t>Υποδέχεται το φορτίο της αποτυχίας, του τι δεν πήγε καλά, ώστε να επαναπροσδιοριστούν οι στόχοι. </a:t>
            </a:r>
          </a:p>
          <a:p>
            <a:pPr marL="0" indent="0" algn="r">
              <a:lnSpc>
                <a:spcPct val="90000"/>
              </a:lnSpc>
              <a:buNone/>
            </a:pPr>
            <a:r>
              <a:rPr lang="el-GR" altLang="el-GR" sz="2800" i="1" dirty="0">
                <a:solidFill>
                  <a:schemeClr val="tx1"/>
                </a:solidFill>
              </a:rPr>
              <a:t>Α</a:t>
            </a:r>
            <a:r>
              <a:rPr lang="en-US" altLang="el-GR" sz="2800" i="1" dirty="0" err="1">
                <a:solidFill>
                  <a:schemeClr val="tx1"/>
                </a:solidFill>
              </a:rPr>
              <a:t>riadne</a:t>
            </a:r>
            <a:r>
              <a:rPr lang="en-US" altLang="el-GR" sz="2800" i="1" dirty="0">
                <a:solidFill>
                  <a:schemeClr val="tx1"/>
                </a:solidFill>
              </a:rPr>
              <a:t> </a:t>
            </a:r>
            <a:r>
              <a:rPr lang="el-GR" altLang="el-GR" sz="2800" i="1" dirty="0">
                <a:solidFill>
                  <a:schemeClr val="tx1"/>
                </a:solidFill>
              </a:rPr>
              <a:t>Β</a:t>
            </a:r>
            <a:r>
              <a:rPr lang="en-US" altLang="el-GR" sz="2800" i="1" dirty="0" err="1">
                <a:solidFill>
                  <a:schemeClr val="tx1"/>
                </a:solidFill>
              </a:rPr>
              <a:t>eck</a:t>
            </a:r>
            <a:r>
              <a:rPr lang="en-US" altLang="el-GR" sz="2800" i="1" dirty="0">
                <a:solidFill>
                  <a:schemeClr val="tx1"/>
                </a:solidFill>
              </a:rPr>
              <a:t>, 1981</a:t>
            </a:r>
            <a:endParaRPr lang="el-GR" altLang="el-GR" sz="2800" dirty="0"/>
          </a:p>
          <a:p>
            <a:pPr lvl="1">
              <a:lnSpc>
                <a:spcPct val="90000"/>
              </a:lnSpc>
              <a:buFont typeface="Wingdings" panose="05000000000000000000" pitchFamily="2" charset="2"/>
              <a:buChar char="ü"/>
            </a:pPr>
            <a:r>
              <a:rPr lang="el-GR" altLang="el-GR" sz="2600" dirty="0"/>
              <a:t>Εισάγει πρόωρα μια διαφορά που η ομάδα δεν είναι έτοιμη ακόμη να πάει/ακούσει/πράξει </a:t>
            </a:r>
          </a:p>
          <a:p>
            <a:pPr marL="0" indent="0" algn="r">
              <a:lnSpc>
                <a:spcPct val="90000"/>
              </a:lnSpc>
              <a:buNone/>
            </a:pPr>
            <a:r>
              <a:rPr lang="en-US" altLang="el-GR" sz="2800" i="1" dirty="0"/>
              <a:t>Agazarian, 199</a:t>
            </a:r>
            <a:r>
              <a:rPr lang="en-US" altLang="el-GR" sz="2800" dirty="0"/>
              <a:t>4</a:t>
            </a:r>
            <a:endParaRPr lang="el-GR" altLang="el-G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3BA87D6-0F21-3CC5-38EB-176952FF6F11}"/>
              </a:ext>
            </a:extLst>
          </p:cNvPr>
          <p:cNvSpPr>
            <a:spLocks noGrp="1"/>
          </p:cNvSpPr>
          <p:nvPr>
            <p:ph type="sldNum" sz="quarter" idx="12"/>
          </p:nvPr>
        </p:nvSpPr>
        <p:spPr/>
        <p:txBody>
          <a:bodyPr/>
          <a:lstStyle/>
          <a:p>
            <a:fld id="{D87E8BD1-D861-4005-817B-B59E972708DE}" type="slidenum">
              <a:rPr lang="el-GR" altLang="el-GR"/>
              <a:pPr/>
              <a:t>35</a:t>
            </a:fld>
            <a:endParaRPr lang="el-GR" altLang="el-GR"/>
          </a:p>
        </p:txBody>
      </p:sp>
      <p:sp>
        <p:nvSpPr>
          <p:cNvPr id="106498" name="5 - Θέση αριθμού διαφάνειας">
            <a:extLst>
              <a:ext uri="{FF2B5EF4-FFF2-40B4-BE49-F238E27FC236}">
                <a16:creationId xmlns:a16="http://schemas.microsoft.com/office/drawing/2014/main" id="{BC4B61F3-1172-797D-20D6-2789F3C272E5}"/>
              </a:ext>
            </a:extLst>
          </p:cNvPr>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E4D376FD-8910-475E-BB71-E19D7A874E6A}" type="slidenum">
              <a:rPr lang="el-GR" altLang="el-GR" sz="1400"/>
              <a:pPr algn="r"/>
              <a:t>35</a:t>
            </a:fld>
            <a:endParaRPr lang="el-GR" altLang="el-GR" sz="1400"/>
          </a:p>
        </p:txBody>
      </p:sp>
      <p:sp>
        <p:nvSpPr>
          <p:cNvPr id="106499" name="Rectangle 2">
            <a:extLst>
              <a:ext uri="{FF2B5EF4-FFF2-40B4-BE49-F238E27FC236}">
                <a16:creationId xmlns:a16="http://schemas.microsoft.com/office/drawing/2014/main" id="{5212723A-0678-F280-1E63-3F9A0440D4F1}"/>
              </a:ext>
            </a:extLst>
          </p:cNvPr>
          <p:cNvSpPr>
            <a:spLocks noGrp="1" noChangeArrowheads="1"/>
          </p:cNvSpPr>
          <p:nvPr>
            <p:ph type="title" idx="4294967295"/>
          </p:nvPr>
        </p:nvSpPr>
        <p:spPr>
          <a:xfrm>
            <a:off x="1066800" y="642594"/>
            <a:ext cx="10058400" cy="838546"/>
          </a:xfrm>
        </p:spPr>
        <p:txBody>
          <a:bodyPr>
            <a:normAutofit/>
          </a:bodyPr>
          <a:lstStyle/>
          <a:p>
            <a:r>
              <a:rPr lang="el-GR" altLang="el-GR" sz="4000" dirty="0">
                <a:solidFill>
                  <a:schemeClr val="tx1"/>
                </a:solidFill>
              </a:rPr>
              <a:t>Ρόλοι στην ομαδική διεργασία (Ι</a:t>
            </a:r>
            <a:r>
              <a:rPr lang="en-US" altLang="el-GR" sz="4000" dirty="0">
                <a:solidFill>
                  <a:schemeClr val="tx1"/>
                </a:solidFill>
              </a:rPr>
              <a:t>V</a:t>
            </a:r>
            <a:r>
              <a:rPr lang="el-GR" altLang="el-GR" sz="4000" dirty="0">
                <a:solidFill>
                  <a:schemeClr val="tx1"/>
                </a:solidFill>
              </a:rPr>
              <a:t>) </a:t>
            </a:r>
            <a:endParaRPr lang="el-GR" altLang="el-GR" sz="4000" b="1" dirty="0">
              <a:solidFill>
                <a:srgbClr val="FF33CC"/>
              </a:solidFill>
            </a:endParaRPr>
          </a:p>
        </p:txBody>
      </p:sp>
      <p:sp>
        <p:nvSpPr>
          <p:cNvPr id="106500" name="Rectangle 3">
            <a:extLst>
              <a:ext uri="{FF2B5EF4-FFF2-40B4-BE49-F238E27FC236}">
                <a16:creationId xmlns:a16="http://schemas.microsoft.com/office/drawing/2014/main" id="{8389AEFF-6A9F-F83E-B59F-A1F950A20183}"/>
              </a:ext>
            </a:extLst>
          </p:cNvPr>
          <p:cNvSpPr>
            <a:spLocks noGrp="1" noChangeArrowheads="1"/>
          </p:cNvSpPr>
          <p:nvPr>
            <p:ph type="body" idx="4294967295"/>
          </p:nvPr>
        </p:nvSpPr>
        <p:spPr>
          <a:xfrm>
            <a:off x="1066800" y="1481140"/>
            <a:ext cx="8964612" cy="4525963"/>
          </a:xfrm>
        </p:spPr>
        <p:txBody>
          <a:bodyPr/>
          <a:lstStyle/>
          <a:p>
            <a:r>
              <a:rPr lang="el-GR" altLang="el-GR" sz="2400" dirty="0"/>
              <a:t>Πότε ο κάθε ρόλος αναδύεται;</a:t>
            </a:r>
          </a:p>
          <a:p>
            <a:r>
              <a:rPr lang="el-GR" altLang="el-GR" sz="2400" dirty="0"/>
              <a:t>Τι μορφές παίρνει;</a:t>
            </a:r>
          </a:p>
          <a:p>
            <a:r>
              <a:rPr lang="el-GR" altLang="el-GR" sz="2400" dirty="0"/>
              <a:t>Τι υπηρετεί;</a:t>
            </a:r>
          </a:p>
          <a:p>
            <a:r>
              <a:rPr lang="el-GR" altLang="el-GR" sz="2400" dirty="0"/>
              <a:t>Σε ποιες περιπτώσεις;</a:t>
            </a:r>
          </a:p>
          <a:p>
            <a:r>
              <a:rPr lang="el-GR" altLang="el-GR" sz="2400" b="1" i="1" dirty="0"/>
              <a:t>«Κολλάμε»</a:t>
            </a:r>
            <a:r>
              <a:rPr lang="el-GR" altLang="el-GR" sz="2400" i="1" dirty="0"/>
              <a:t> </a:t>
            </a:r>
            <a:r>
              <a:rPr lang="el-GR" altLang="el-GR" sz="2400" b="1" i="1" dirty="0"/>
              <a:t>σε έναν ρόλο για πάντα;</a:t>
            </a:r>
          </a:p>
          <a:p>
            <a:pPr>
              <a:buFontTx/>
              <a:buNone/>
            </a:pPr>
            <a:endParaRPr lang="el-GR" altLang="el-GR" b="1"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5 - Θέση αριθμού διαφάνειας">
            <a:extLst>
              <a:ext uri="{FF2B5EF4-FFF2-40B4-BE49-F238E27FC236}">
                <a16:creationId xmlns:a16="http://schemas.microsoft.com/office/drawing/2014/main" id="{2F1566EC-9E3E-7D7C-83D4-FB63965194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B92126-FC89-4C98-9D6C-6BA2EAB696B4}" type="slidenum">
              <a:rPr lang="el-GR" altLang="el-GR"/>
              <a:pPr eaLnBrk="1" hangingPunct="1"/>
              <a:t>36</a:t>
            </a:fld>
            <a:endParaRPr lang="el-GR" altLang="el-GR"/>
          </a:p>
        </p:txBody>
      </p:sp>
      <p:sp>
        <p:nvSpPr>
          <p:cNvPr id="25603" name="Rectangle 2">
            <a:extLst>
              <a:ext uri="{FF2B5EF4-FFF2-40B4-BE49-F238E27FC236}">
                <a16:creationId xmlns:a16="http://schemas.microsoft.com/office/drawing/2014/main" id="{81553B40-B2A6-846A-1533-D754054827FC}"/>
              </a:ext>
            </a:extLst>
          </p:cNvPr>
          <p:cNvSpPr>
            <a:spLocks noGrp="1" noChangeArrowheads="1"/>
          </p:cNvSpPr>
          <p:nvPr>
            <p:ph type="title"/>
          </p:nvPr>
        </p:nvSpPr>
        <p:spPr>
          <a:xfrm>
            <a:off x="1015014" y="513764"/>
            <a:ext cx="9921520" cy="1143000"/>
          </a:xfrm>
        </p:spPr>
        <p:txBody>
          <a:bodyPr>
            <a:normAutofit fontScale="90000"/>
          </a:bodyPr>
          <a:lstStyle/>
          <a:p>
            <a:pPr eaLnBrk="1" hangingPunct="1"/>
            <a:r>
              <a:rPr lang="en-US" altLang="el-GR" sz="4000" dirty="0"/>
              <a:t>H </a:t>
            </a:r>
            <a:r>
              <a:rPr lang="el-GR" altLang="el-GR" sz="4000" dirty="0"/>
              <a:t>ανάδειξη των ρόλων: Ανάλογα με την φάση ανάπτυξης της ομάδας</a:t>
            </a:r>
            <a:br>
              <a:rPr lang="el-GR" altLang="el-GR" sz="3200" b="1" dirty="0"/>
            </a:br>
            <a:endParaRPr lang="el-GR" altLang="el-GR" sz="3200" b="1" dirty="0"/>
          </a:p>
        </p:txBody>
      </p:sp>
      <p:sp>
        <p:nvSpPr>
          <p:cNvPr id="25604" name="Rectangle 3">
            <a:extLst>
              <a:ext uri="{FF2B5EF4-FFF2-40B4-BE49-F238E27FC236}">
                <a16:creationId xmlns:a16="http://schemas.microsoft.com/office/drawing/2014/main" id="{19D3F1C8-473D-C904-839D-5A3FACE6EE84}"/>
              </a:ext>
            </a:extLst>
          </p:cNvPr>
          <p:cNvSpPr>
            <a:spLocks noGrp="1" noChangeArrowheads="1"/>
          </p:cNvSpPr>
          <p:nvPr>
            <p:ph type="body" idx="1"/>
          </p:nvPr>
        </p:nvSpPr>
        <p:spPr>
          <a:xfrm>
            <a:off x="1015014" y="1736664"/>
            <a:ext cx="10425344" cy="4527674"/>
          </a:xfrm>
        </p:spPr>
        <p:txBody>
          <a:bodyPr/>
          <a:lstStyle/>
          <a:p>
            <a:pPr eaLnBrk="1" hangingPunct="1"/>
            <a:r>
              <a:rPr lang="el-GR" altLang="el-GR" sz="2400" dirty="0"/>
              <a:t>Ο </a:t>
            </a:r>
            <a:r>
              <a:rPr lang="el-GR" altLang="el-GR" sz="2400" b="1" dirty="0"/>
              <a:t>ηγέτης του έργου</a:t>
            </a:r>
            <a:r>
              <a:rPr lang="el-GR" altLang="el-GR" sz="2400" dirty="0"/>
              <a:t> εμφανίζεται νωρίτερα</a:t>
            </a:r>
            <a:r>
              <a:rPr lang="en-US" altLang="el-GR" sz="2400" dirty="0"/>
              <a:t>.</a:t>
            </a:r>
          </a:p>
          <a:p>
            <a:pPr eaLnBrk="1" hangingPunct="1"/>
            <a:r>
              <a:rPr lang="en-US" altLang="el-GR" sz="2400" dirty="0"/>
              <a:t>O </a:t>
            </a:r>
            <a:r>
              <a:rPr lang="el-GR" altLang="el-GR" sz="2400" b="1" dirty="0"/>
              <a:t>συγκινησιακός ηγέτης </a:t>
            </a:r>
            <a:r>
              <a:rPr lang="el-GR" altLang="el-GR" sz="2400" dirty="0"/>
              <a:t>προβάλλεται μέσα από τις συμπεριφορές των μελών, όταν η  ομάδα διαπραγματεύεται το επίπεδο της οικειότητας.</a:t>
            </a:r>
          </a:p>
          <a:p>
            <a:pPr eaLnBrk="1" hangingPunct="1"/>
            <a:r>
              <a:rPr lang="el-GR" altLang="el-GR" sz="2400" dirty="0"/>
              <a:t>Ο </a:t>
            </a:r>
            <a:r>
              <a:rPr lang="el-GR" altLang="el-GR" sz="2400" b="1" dirty="0"/>
              <a:t>αποδιοπομπαίος τράγος</a:t>
            </a:r>
            <a:r>
              <a:rPr lang="el-GR" altLang="el-GR" sz="2400" dirty="0"/>
              <a:t> φέρνει στο προσκήνιο την ανάγκη να εξεταστεί η σύγκλιση αναγκών και να αποσαφηνιστούν οι όροι ύπαρξης στην ομάδα.</a:t>
            </a:r>
          </a:p>
          <a:p>
            <a:pPr eaLnBrk="1" hangingPunct="1"/>
            <a:r>
              <a:rPr lang="el-GR" altLang="el-GR" sz="2400" b="1" dirty="0"/>
              <a:t>Ο αμφισβητίας</a:t>
            </a:r>
            <a:r>
              <a:rPr lang="el-GR" altLang="el-GR" sz="2400" dirty="0"/>
              <a:t> εμφανίζεται στη φάση της επαναδιαπραγμάτευσης του συμβολαίου και της σχέσης με το πρόσωπο κύρους και της δέσμευσης.</a:t>
            </a:r>
          </a:p>
          <a:p>
            <a:pPr eaLnBrk="1" hangingPunct="1"/>
            <a:endParaRPr lang="el-GR" altLang="el-GR" sz="2400" dirty="0"/>
          </a:p>
          <a:p>
            <a:pPr eaLnBrk="1" hangingPunct="1"/>
            <a:endParaRPr lang="el-GR" altLang="el-GR" dirty="0"/>
          </a:p>
          <a:p>
            <a:pPr eaLnBrk="1" hangingPunct="1"/>
            <a:endParaRPr lang="el-GR" alt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 Θέση αριθμού διαφάνειας">
            <a:extLst>
              <a:ext uri="{FF2B5EF4-FFF2-40B4-BE49-F238E27FC236}">
                <a16:creationId xmlns:a16="http://schemas.microsoft.com/office/drawing/2014/main" id="{9E2186D5-92BF-D08B-D846-E6FCE1CDB7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44565E-DCC4-4F1D-855C-295735EEE7B5}" type="slidenum">
              <a:rPr lang="el-GR" altLang="el-GR"/>
              <a:pPr eaLnBrk="1" hangingPunct="1"/>
              <a:t>37</a:t>
            </a:fld>
            <a:endParaRPr lang="el-GR" altLang="el-GR"/>
          </a:p>
        </p:txBody>
      </p:sp>
      <p:sp>
        <p:nvSpPr>
          <p:cNvPr id="27651" name="Rectangle 2">
            <a:extLst>
              <a:ext uri="{FF2B5EF4-FFF2-40B4-BE49-F238E27FC236}">
                <a16:creationId xmlns:a16="http://schemas.microsoft.com/office/drawing/2014/main" id="{B351E209-8574-061C-FEFE-F68A1195798B}"/>
              </a:ext>
            </a:extLst>
          </p:cNvPr>
          <p:cNvSpPr>
            <a:spLocks noGrp="1" noChangeArrowheads="1"/>
          </p:cNvSpPr>
          <p:nvPr>
            <p:ph type="title"/>
          </p:nvPr>
        </p:nvSpPr>
        <p:spPr>
          <a:xfrm>
            <a:off x="757561" y="296696"/>
            <a:ext cx="9144000" cy="1143000"/>
          </a:xfrm>
        </p:spPr>
        <p:txBody>
          <a:bodyPr/>
          <a:lstStyle/>
          <a:p>
            <a:pPr eaLnBrk="1" hangingPunct="1"/>
            <a:r>
              <a:rPr lang="el-GR" altLang="el-GR" sz="4000" dirty="0">
                <a:solidFill>
                  <a:schemeClr val="tx1"/>
                </a:solidFill>
              </a:rPr>
              <a:t>«Κέρδος» από την οπτική των  ρόλων</a:t>
            </a:r>
          </a:p>
        </p:txBody>
      </p:sp>
      <p:sp>
        <p:nvSpPr>
          <p:cNvPr id="27652" name="Rectangle 3">
            <a:extLst>
              <a:ext uri="{FF2B5EF4-FFF2-40B4-BE49-F238E27FC236}">
                <a16:creationId xmlns:a16="http://schemas.microsoft.com/office/drawing/2014/main" id="{AD505757-B223-39CE-EB3B-B6B26A27BA1E}"/>
              </a:ext>
            </a:extLst>
          </p:cNvPr>
          <p:cNvSpPr>
            <a:spLocks noGrp="1" noChangeArrowheads="1"/>
          </p:cNvSpPr>
          <p:nvPr>
            <p:ph type="body" idx="1"/>
          </p:nvPr>
        </p:nvSpPr>
        <p:spPr>
          <a:xfrm>
            <a:off x="725009" y="1375469"/>
            <a:ext cx="10709430" cy="4614335"/>
          </a:xfrm>
        </p:spPr>
        <p:txBody>
          <a:bodyPr>
            <a:normAutofit/>
          </a:bodyPr>
          <a:lstStyle/>
          <a:p>
            <a:pPr eaLnBrk="1" hangingPunct="1"/>
            <a:r>
              <a:rPr lang="el-GR" altLang="el-GR" sz="2400" b="1" dirty="0"/>
              <a:t>Δεν παγιώνονται</a:t>
            </a:r>
            <a:r>
              <a:rPr lang="el-GR" altLang="el-GR" sz="2400" dirty="0"/>
              <a:t> κάποια μέλη στο ρόλο του αμφισβητία και κάποια άλλα στο ρόλο του «καλού μαθητή», κ.λπ. </a:t>
            </a:r>
          </a:p>
          <a:p>
            <a:pPr lvl="1"/>
            <a:r>
              <a:rPr lang="el-GR" altLang="el-GR" sz="2200" b="1" dirty="0"/>
              <a:t>«Απελευθερώνονται»</a:t>
            </a:r>
            <a:r>
              <a:rPr lang="el-GR" altLang="el-GR" sz="2200" dirty="0"/>
              <a:t> από αυτό το φορτίο και μπορούν να είναι στην ομάδα περισσότερο «ο εαυτός τους». </a:t>
            </a:r>
          </a:p>
          <a:p>
            <a:pPr eaLnBrk="1" hangingPunct="1"/>
            <a:r>
              <a:rPr lang="el-GR" altLang="el-GR" sz="2400" dirty="0"/>
              <a:t>Αποτελεί </a:t>
            </a:r>
            <a:r>
              <a:rPr lang="el-GR" altLang="el-GR" sz="2400" b="1" dirty="0"/>
              <a:t>κλειδί στην διαχείριση δύσκολων συμπεριφορών</a:t>
            </a:r>
            <a:r>
              <a:rPr lang="el-GR" altLang="el-GR" sz="2400" dirty="0"/>
              <a:t> και στη δημιουργία καλού συγκινησιακού κλίματος στη λειτουργία μιας ομάδας.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CF40E1-AB8D-9830-251C-DD40366596E5}"/>
              </a:ext>
            </a:extLst>
          </p:cNvPr>
          <p:cNvSpPr>
            <a:spLocks noGrp="1"/>
          </p:cNvSpPr>
          <p:nvPr>
            <p:ph type="title"/>
          </p:nvPr>
        </p:nvSpPr>
        <p:spPr>
          <a:xfrm>
            <a:off x="1066800" y="642594"/>
            <a:ext cx="10058400" cy="857732"/>
          </a:xfrm>
        </p:spPr>
        <p:txBody>
          <a:bodyPr>
            <a:normAutofit/>
          </a:bodyPr>
          <a:lstStyle/>
          <a:p>
            <a:r>
              <a:rPr lang="el-GR" sz="4000" dirty="0"/>
              <a:t>Υποομάδες – εχθρικότητα προς τον συντονιστή   </a:t>
            </a:r>
          </a:p>
        </p:txBody>
      </p:sp>
      <p:sp>
        <p:nvSpPr>
          <p:cNvPr id="3" name="Θέση περιεχομένου 2">
            <a:extLst>
              <a:ext uri="{FF2B5EF4-FFF2-40B4-BE49-F238E27FC236}">
                <a16:creationId xmlns:a16="http://schemas.microsoft.com/office/drawing/2014/main" id="{63FD3674-A247-9053-61EE-72890A92C89C}"/>
              </a:ext>
            </a:extLst>
          </p:cNvPr>
          <p:cNvSpPr>
            <a:spLocks noGrp="1"/>
          </p:cNvSpPr>
          <p:nvPr>
            <p:ph idx="1"/>
          </p:nvPr>
        </p:nvSpPr>
        <p:spPr>
          <a:xfrm>
            <a:off x="951390" y="1605969"/>
            <a:ext cx="10058400" cy="4608565"/>
          </a:xfrm>
        </p:spPr>
        <p:txBody>
          <a:bodyPr>
            <a:normAutofit fontScale="92500" lnSpcReduction="20000"/>
          </a:bodyPr>
          <a:lstStyle/>
          <a:p>
            <a:r>
              <a:rPr lang="el-GR" sz="2400" b="1" dirty="0"/>
              <a:t>Δυσλειτουργικές.</a:t>
            </a:r>
            <a:r>
              <a:rPr lang="el-GR" sz="2400" dirty="0"/>
              <a:t> Διασπαστικές </a:t>
            </a:r>
            <a:r>
              <a:rPr lang="el-GR" sz="2400" dirty="0" err="1"/>
              <a:t>ενδοομαδικές</a:t>
            </a:r>
            <a:r>
              <a:rPr lang="el-GR" sz="2400" dirty="0"/>
              <a:t> και </a:t>
            </a:r>
            <a:r>
              <a:rPr lang="el-GR" sz="2400" dirty="0" err="1"/>
              <a:t>εξωομαδικές</a:t>
            </a:r>
            <a:r>
              <a:rPr lang="el-GR" sz="2400" dirty="0"/>
              <a:t> φατρίες – «Κρυφές σχέσεις»*</a:t>
            </a:r>
          </a:p>
          <a:p>
            <a:pPr marL="731520" lvl="1" indent="-457200">
              <a:buFont typeface="+mj-lt"/>
              <a:buAutoNum type="arabicPeriod"/>
            </a:pPr>
            <a:r>
              <a:rPr lang="el-GR" sz="2400" dirty="0"/>
              <a:t>Αυταρχικός συντονιστής - Ματαίωση από τον θεραπευτή</a:t>
            </a:r>
          </a:p>
          <a:p>
            <a:pPr marL="731520" lvl="1" indent="-457200">
              <a:buFont typeface="+mj-lt"/>
              <a:buAutoNum type="arabicPeriod"/>
            </a:pPr>
            <a:r>
              <a:rPr lang="el-GR" sz="2400" dirty="0"/>
              <a:t>Έλλειψη συνοχής στην ομάδα</a:t>
            </a:r>
          </a:p>
          <a:p>
            <a:pPr lvl="1"/>
            <a:endParaRPr lang="el-GR" sz="2400" dirty="0"/>
          </a:p>
          <a:p>
            <a:pPr lvl="2"/>
            <a:r>
              <a:rPr lang="el-GR" sz="2200" i="1" dirty="0"/>
              <a:t>«Δεν υπάρχει δεσμός που να συνδέει ομάδα/φυλή/εθνικότητα/κοινωνική τάξη/θρησκευτική πίστη, κ.λπ., που να μην απειλείται από την τεράστια σπουδαιότητα που αποκτούν ο ένας για τον άλλον δύο ερωτευμένοι άνθρωποι»,</a:t>
            </a:r>
            <a:r>
              <a:rPr lang="el-GR" sz="2200" dirty="0"/>
              <a:t> </a:t>
            </a:r>
          </a:p>
          <a:p>
            <a:pPr marL="0" indent="0" algn="r">
              <a:buNone/>
            </a:pPr>
            <a:r>
              <a:rPr lang="en-US" sz="2600" dirty="0"/>
              <a:t>Freud </a:t>
            </a:r>
            <a:r>
              <a:rPr lang="el-GR" sz="2600" dirty="0"/>
              <a:t>(στο </a:t>
            </a:r>
            <a:r>
              <a:rPr lang="en-US" sz="2600" dirty="0"/>
              <a:t>Yalom, 2005, </a:t>
            </a:r>
            <a:r>
              <a:rPr lang="el-GR" sz="2600" dirty="0"/>
              <a:t>σελ. 471)</a:t>
            </a:r>
          </a:p>
          <a:p>
            <a:endParaRPr lang="el-GR" sz="2400" b="1" dirty="0"/>
          </a:p>
          <a:p>
            <a:r>
              <a:rPr lang="el-GR" sz="2400" b="1" dirty="0"/>
              <a:t>Μη δυσλειτουργικές</a:t>
            </a:r>
            <a:r>
              <a:rPr lang="el-GR" sz="2400" dirty="0"/>
              <a:t>. Έρχονται στην ομάδα και υφίστανται  θεραπευτική διεργασία!</a:t>
            </a:r>
          </a:p>
          <a:p>
            <a:pPr lvl="1"/>
            <a:r>
              <a:rPr lang="el-GR" sz="2200" dirty="0"/>
              <a:t>Κάθε επαφή μπορεί να αποδειχθεί ωφέλιμη αρκεί να μην εγκαταλείπονται οι στόχοι της ομάδας!</a:t>
            </a:r>
          </a:p>
          <a:p>
            <a:pPr lvl="1"/>
            <a:r>
              <a:rPr lang="el-GR" sz="2200" dirty="0"/>
              <a:t>ΔΕΝ ΤΟ ΕΝΘΑΡΡΎΝΟΥΜΕ!</a:t>
            </a:r>
          </a:p>
        </p:txBody>
      </p:sp>
      <p:sp>
        <p:nvSpPr>
          <p:cNvPr id="4" name="Θέση αριθμού διαφάνειας 3">
            <a:extLst>
              <a:ext uri="{FF2B5EF4-FFF2-40B4-BE49-F238E27FC236}">
                <a16:creationId xmlns:a16="http://schemas.microsoft.com/office/drawing/2014/main" id="{3575D8A8-43A6-E423-ECA7-CEA272D5EA30}"/>
              </a:ext>
            </a:extLst>
          </p:cNvPr>
          <p:cNvSpPr>
            <a:spLocks noGrp="1"/>
          </p:cNvSpPr>
          <p:nvPr>
            <p:ph type="sldNum" sz="quarter" idx="12"/>
          </p:nvPr>
        </p:nvSpPr>
        <p:spPr/>
        <p:txBody>
          <a:bodyPr/>
          <a:lstStyle/>
          <a:p>
            <a:fld id="{29A67EF4-6AD0-4895-A677-9D84EEBBB660}" type="slidenum">
              <a:rPr lang="el-GR" smtClean="0"/>
              <a:t>38</a:t>
            </a:fld>
            <a:endParaRPr lang="el-GR"/>
          </a:p>
        </p:txBody>
      </p:sp>
    </p:spTree>
    <p:extLst>
      <p:ext uri="{BB962C8B-B14F-4D97-AF65-F5344CB8AC3E}">
        <p14:creationId xmlns:p14="http://schemas.microsoft.com/office/powerpoint/2010/main" val="778023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57390-EBB3-32B2-0B02-9E7D420A5879}"/>
              </a:ext>
            </a:extLst>
          </p:cNvPr>
          <p:cNvSpPr txBox="1">
            <a:spLocks noGrp="1"/>
          </p:cNvSpPr>
          <p:nvPr>
            <p:ph type="title"/>
          </p:nvPr>
        </p:nvSpPr>
        <p:spPr>
          <a:xfrm>
            <a:off x="1066803" y="642594"/>
            <a:ext cx="10058400" cy="617037"/>
          </a:xfrm>
        </p:spPr>
        <p:txBody>
          <a:bodyPr>
            <a:normAutofit fontScale="90000"/>
          </a:bodyPr>
          <a:lstStyle/>
          <a:p>
            <a:pPr lvl="0"/>
            <a:r>
              <a:rPr lang="el-GR" sz="3200" dirty="0"/>
              <a:t>Υποομάδες - </a:t>
            </a:r>
            <a:r>
              <a:rPr lang="en-US" sz="2900" dirty="0">
                <a:solidFill>
                  <a:srgbClr val="000000"/>
                </a:solidFill>
                <a:cs typeface="Times New Roman" pitchFamily="18"/>
              </a:rPr>
              <a:t>Functional Subgrouping</a:t>
            </a:r>
            <a:r>
              <a:rPr lang="el-GR" sz="2900" dirty="0">
                <a:solidFill>
                  <a:srgbClr val="000000"/>
                </a:solidFill>
                <a:cs typeface="Times New Roman" pitchFamily="18"/>
              </a:rPr>
              <a:t>, </a:t>
            </a:r>
            <a:r>
              <a:rPr lang="en-US" sz="2900" dirty="0">
                <a:solidFill>
                  <a:srgbClr val="000000"/>
                </a:solidFill>
                <a:cs typeface="Times New Roman" pitchFamily="18"/>
              </a:rPr>
              <a:t>Agazarian, 2008</a:t>
            </a:r>
            <a:br>
              <a:rPr lang="el-GR" sz="1400" dirty="0">
                <a:latin typeface="Calibri" pitchFamily="34"/>
                <a:cs typeface="Times New Roman" pitchFamily="18"/>
              </a:rPr>
            </a:br>
            <a:endParaRPr lang="el-GR" sz="3900" dirty="0"/>
          </a:p>
        </p:txBody>
      </p:sp>
      <p:sp>
        <p:nvSpPr>
          <p:cNvPr id="3" name="Θέση περιεχομένου 2">
            <a:extLst>
              <a:ext uri="{FF2B5EF4-FFF2-40B4-BE49-F238E27FC236}">
                <a16:creationId xmlns:a16="http://schemas.microsoft.com/office/drawing/2014/main" id="{C635BD1D-A969-409B-1B30-AEA78F12E283}"/>
              </a:ext>
            </a:extLst>
          </p:cNvPr>
          <p:cNvSpPr txBox="1">
            <a:spLocks noGrp="1"/>
          </p:cNvSpPr>
          <p:nvPr>
            <p:ph idx="1"/>
          </p:nvPr>
        </p:nvSpPr>
        <p:spPr>
          <a:xfrm>
            <a:off x="656948" y="1259631"/>
            <a:ext cx="10209320" cy="5458410"/>
          </a:xfrm>
        </p:spPr>
        <p:txBody>
          <a:bodyPr/>
          <a:lstStyle/>
          <a:p>
            <a:pPr algn="just">
              <a:lnSpc>
                <a:spcPct val="87000"/>
              </a:lnSpc>
              <a:spcBef>
                <a:spcPts val="0"/>
              </a:spcBef>
            </a:pPr>
            <a:r>
              <a:rPr lang="en-US" sz="2200" dirty="0">
                <a:cs typeface="Times New Roman" pitchFamily="18"/>
              </a:rPr>
              <a:t>T</a:t>
            </a:r>
            <a:r>
              <a:rPr lang="el-GR" sz="2200" dirty="0" err="1">
                <a:cs typeface="Times New Roman" pitchFamily="18"/>
              </a:rPr>
              <a:t>εχνική</a:t>
            </a:r>
            <a:r>
              <a:rPr lang="el-GR" sz="2200" dirty="0">
                <a:cs typeface="Times New Roman" pitchFamily="18"/>
              </a:rPr>
              <a:t> </a:t>
            </a:r>
            <a:r>
              <a:rPr lang="el-GR" sz="2200" b="1" dirty="0">
                <a:cs typeface="Times New Roman" pitchFamily="18"/>
              </a:rPr>
              <a:t>«</a:t>
            </a:r>
            <a:r>
              <a:rPr lang="en-GB" sz="2200" b="1" dirty="0">
                <a:cs typeface="Times New Roman" pitchFamily="18"/>
              </a:rPr>
              <a:t>functional subgroups</a:t>
            </a:r>
            <a:r>
              <a:rPr lang="el-GR" sz="2200" b="1" dirty="0">
                <a:cs typeface="Times New Roman" pitchFamily="18"/>
              </a:rPr>
              <a:t>».</a:t>
            </a:r>
            <a:r>
              <a:rPr lang="el-GR" sz="2200" dirty="0">
                <a:cs typeface="Times New Roman" pitchFamily="18"/>
              </a:rPr>
              <a:t> Οι υποομάδες συστήνονται με κριτήριο τις δύο αντίθετες πλευρές («μαύρο-άσπρο») κάθε θέματος που αναφύεται στην </a:t>
            </a:r>
            <a:r>
              <a:rPr lang="el-GR" sz="2200" b="1" dirty="0">
                <a:cs typeface="Times New Roman" pitchFamily="18"/>
              </a:rPr>
              <a:t>«ομάδα ως όλον»</a:t>
            </a:r>
            <a:r>
              <a:rPr lang="el-GR" sz="2200" dirty="0">
                <a:cs typeface="Times New Roman" pitchFamily="18"/>
              </a:rPr>
              <a:t>  (</a:t>
            </a:r>
            <a:r>
              <a:rPr lang="en-GB" sz="2200" dirty="0">
                <a:cs typeface="Times New Roman" pitchFamily="18"/>
              </a:rPr>
              <a:t>the group</a:t>
            </a:r>
            <a:r>
              <a:rPr lang="el-GR" sz="2200" dirty="0">
                <a:cs typeface="Times New Roman" pitchFamily="18"/>
              </a:rPr>
              <a:t>-</a:t>
            </a:r>
            <a:r>
              <a:rPr lang="en-GB" sz="2200" dirty="0">
                <a:cs typeface="Times New Roman" pitchFamily="18"/>
              </a:rPr>
              <a:t>as</a:t>
            </a:r>
            <a:r>
              <a:rPr lang="el-GR" sz="2200" dirty="0">
                <a:cs typeface="Times New Roman" pitchFamily="18"/>
              </a:rPr>
              <a:t>-</a:t>
            </a:r>
            <a:r>
              <a:rPr lang="en-GB" sz="2200" dirty="0">
                <a:cs typeface="Times New Roman" pitchFamily="18"/>
              </a:rPr>
              <a:t>a</a:t>
            </a:r>
            <a:r>
              <a:rPr lang="el-GR" sz="2200" dirty="0">
                <a:cs typeface="Times New Roman" pitchFamily="18"/>
              </a:rPr>
              <a:t>-</a:t>
            </a:r>
            <a:r>
              <a:rPr lang="en-GB" sz="2200" dirty="0">
                <a:cs typeface="Times New Roman" pitchFamily="18"/>
              </a:rPr>
              <a:t>whole</a:t>
            </a:r>
            <a:r>
              <a:rPr lang="el-GR" sz="2200" dirty="0">
                <a:cs typeface="Times New Roman" pitchFamily="18"/>
              </a:rPr>
              <a:t>), πράγμα που επιτρέπει στα </a:t>
            </a:r>
            <a:r>
              <a:rPr lang="el-GR" sz="2200" b="1" dirty="0">
                <a:cs typeface="Times New Roman" pitchFamily="18"/>
              </a:rPr>
              <a:t>άτομα </a:t>
            </a:r>
            <a:r>
              <a:rPr lang="el-GR" sz="2200" dirty="0">
                <a:cs typeface="Times New Roman" pitchFamily="18"/>
              </a:rPr>
              <a:t>να διαλέξουν ποια πλευρά της σύγκρουσης έχει θεραπευτική αξία για τη δουλειά τους.  </a:t>
            </a:r>
          </a:p>
          <a:p>
            <a:pPr marL="617220" lvl="1" indent="-342900" algn="just">
              <a:lnSpc>
                <a:spcPct val="87000"/>
              </a:lnSpc>
              <a:spcBef>
                <a:spcPts val="0"/>
              </a:spcBef>
              <a:buFont typeface="Courier New" pitchFamily="49"/>
              <a:buChar char="o"/>
            </a:pPr>
            <a:r>
              <a:rPr lang="el-GR" sz="2000" dirty="0">
                <a:cs typeface="Times New Roman" pitchFamily="18"/>
              </a:rPr>
              <a:t>Οι “Α” σε μια ομάδα θέλουν να κάνουν τους “Β” “Α” και το αντίστροφο. Και, αν δεν κατορθωθεί αυτό, αρχίζουν οι συγκρούσεις, οι απορρίψεις και οι φυγές. </a:t>
            </a:r>
          </a:p>
          <a:p>
            <a:pPr marL="617220" lvl="1" indent="-342900" algn="just">
              <a:lnSpc>
                <a:spcPct val="87000"/>
              </a:lnSpc>
              <a:spcBef>
                <a:spcPts val="0"/>
              </a:spcBef>
              <a:buFont typeface="Courier New" pitchFamily="49"/>
              <a:buChar char="o"/>
            </a:pPr>
            <a:r>
              <a:rPr lang="el-GR" sz="2000" dirty="0">
                <a:cs typeface="Times New Roman" pitchFamily="18"/>
              </a:rPr>
              <a:t>Η λύση είναι οι “Β” να μιλούν μόνο στους “Β” και οι “Α” μόνο στους “Α”. </a:t>
            </a:r>
          </a:p>
          <a:p>
            <a:pPr marL="342900" lvl="0" indent="-342900" algn="just">
              <a:lnSpc>
                <a:spcPct val="87000"/>
              </a:lnSpc>
              <a:spcBef>
                <a:spcPts val="0"/>
              </a:spcBef>
              <a:buFont typeface="Courier New" pitchFamily="49"/>
              <a:buChar char="o"/>
            </a:pPr>
            <a:endParaRPr lang="en-US" sz="2200" dirty="0">
              <a:cs typeface="Times New Roman" pitchFamily="18"/>
            </a:endParaRPr>
          </a:p>
          <a:p>
            <a:pPr marL="342900" lvl="0" indent="-342900" algn="just">
              <a:lnSpc>
                <a:spcPct val="87000"/>
              </a:lnSpc>
              <a:spcBef>
                <a:spcPts val="0"/>
              </a:spcBef>
              <a:buFont typeface="Courier New" pitchFamily="49"/>
              <a:buChar char="o"/>
            </a:pPr>
            <a:r>
              <a:rPr lang="el-GR" sz="2200" dirty="0">
                <a:cs typeface="Times New Roman" pitchFamily="18"/>
              </a:rPr>
              <a:t>Μέσα σε αυτήν την «εσωτερική συνομιλία» υποομάδων, οι “Α” ανακαλύπτουν πολύ γρήγορα ότι είναι “Α1”, “Α2”, “Α3”, κ.τ.λ. και πολλές φορές ότι δεν είναι καν “Α”, ίσως είναι και “</a:t>
            </a:r>
            <a:r>
              <a:rPr lang="en-US" sz="2200" dirty="0">
                <a:cs typeface="Times New Roman" pitchFamily="18"/>
              </a:rPr>
              <a:t>B</a:t>
            </a:r>
            <a:r>
              <a:rPr lang="el-GR" sz="2200" dirty="0">
                <a:cs typeface="Times New Roman" pitchFamily="18"/>
              </a:rPr>
              <a:t>” και οι “Β” το ίδιο, κ.τ.λ. Και τότε κάποιοι “Β” βρίσκουν κοινά με κάποιους “Α” και τότε αρχίζει πραγματικά κάποια σύγκλιση και αρχίζεις και φτιάχνεις σύστημα με </a:t>
            </a:r>
            <a:r>
              <a:rPr lang="el-GR" sz="2200" b="1" dirty="0">
                <a:cs typeface="Times New Roman" pitchFamily="18"/>
              </a:rPr>
              <a:t>περισσότερη πολυπλοκότητα</a:t>
            </a:r>
            <a:r>
              <a:rPr lang="el-GR" sz="2200" dirty="0">
                <a:cs typeface="Times New Roman" pitchFamily="18"/>
              </a:rPr>
              <a:t> και </a:t>
            </a:r>
            <a:r>
              <a:rPr lang="el-GR" sz="2200" b="1" dirty="0">
                <a:cs typeface="Times New Roman" pitchFamily="18"/>
              </a:rPr>
              <a:t>μεγαλύτερη πηγή</a:t>
            </a:r>
            <a:r>
              <a:rPr lang="el-GR" sz="2200" dirty="0">
                <a:cs typeface="Times New Roman" pitchFamily="18"/>
              </a:rPr>
              <a:t> λύσεων.</a:t>
            </a:r>
          </a:p>
          <a:p>
            <a:pPr marL="0" lvl="0" algn="just">
              <a:lnSpc>
                <a:spcPct val="87000"/>
              </a:lnSpc>
              <a:spcBef>
                <a:spcPts val="0"/>
              </a:spcBef>
            </a:pPr>
            <a:endParaRPr lang="el-GR" sz="2200" dirty="0">
              <a:cs typeface="Times New Roman" pitchFamily="18"/>
            </a:endParaRPr>
          </a:p>
          <a:p>
            <a:pPr marL="0" lvl="0" algn="just">
              <a:lnSpc>
                <a:spcPct val="87000"/>
              </a:lnSpc>
              <a:spcBef>
                <a:spcPts val="0"/>
              </a:spcBef>
            </a:pPr>
            <a:r>
              <a:rPr lang="el-GR" sz="2200" dirty="0">
                <a:cs typeface="Times New Roman" pitchFamily="18"/>
              </a:rPr>
              <a:t>Το </a:t>
            </a:r>
            <a:r>
              <a:rPr lang="en-US" sz="2200" b="1" dirty="0">
                <a:cs typeface="Times New Roman" pitchFamily="18"/>
              </a:rPr>
              <a:t>functional subgrouping</a:t>
            </a:r>
            <a:r>
              <a:rPr lang="el-GR" sz="2200" dirty="0">
                <a:cs typeface="Times New Roman" pitchFamily="18"/>
              </a:rPr>
              <a:t>  αυξάνει το </a:t>
            </a:r>
            <a:r>
              <a:rPr lang="en-US" sz="2200" dirty="0">
                <a:cs typeface="Times New Roman" pitchFamily="18"/>
              </a:rPr>
              <a:t>social engagement state </a:t>
            </a:r>
            <a:r>
              <a:rPr lang="el-GR" sz="2200" dirty="0">
                <a:cs typeface="Times New Roman" pitchFamily="18"/>
              </a:rPr>
              <a:t>του μέλους μιας ομάδας.</a:t>
            </a:r>
          </a:p>
          <a:p>
            <a:pPr lvl="0">
              <a:lnSpc>
                <a:spcPct val="80000"/>
              </a:lnSpc>
            </a:pPr>
            <a:endParaRPr lang="el-GR" sz="1700" dirty="0"/>
          </a:p>
        </p:txBody>
      </p:sp>
      <p:sp>
        <p:nvSpPr>
          <p:cNvPr id="4" name="Θέση αριθμού διαφάνειας 3">
            <a:extLst>
              <a:ext uri="{FF2B5EF4-FFF2-40B4-BE49-F238E27FC236}">
                <a16:creationId xmlns:a16="http://schemas.microsoft.com/office/drawing/2014/main" id="{03FD34B3-10FF-C1C5-3B8C-506883747D6A}"/>
              </a:ext>
            </a:extLst>
          </p:cNvPr>
          <p:cNvSpPr txBox="1"/>
          <p:nvPr/>
        </p:nvSpPr>
        <p:spPr>
          <a:xfrm>
            <a:off x="10469880" y="6307668"/>
            <a:ext cx="1463040" cy="274320"/>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34B271-2800-4508-9357-F59392F893C8}" type="slidenum">
              <a:t>39</a:t>
            </a:fld>
            <a:endParaRPr lang="el-GR" sz="1000" b="0" i="0" u="none" strike="noStrike" kern="1200" cap="none" spc="0" baseline="0">
              <a:solidFill>
                <a:srgbClr val="404040"/>
              </a:solidFill>
              <a:uFillTx/>
              <a:latin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70373F-9508-F1A7-2145-B109D3056BFF}"/>
              </a:ext>
            </a:extLst>
          </p:cNvPr>
          <p:cNvSpPr txBox="1">
            <a:spLocks noGrp="1"/>
          </p:cNvSpPr>
          <p:nvPr>
            <p:ph type="title"/>
          </p:nvPr>
        </p:nvSpPr>
        <p:spPr>
          <a:xfrm>
            <a:off x="638171" y="554038"/>
            <a:ext cx="10515600" cy="739777"/>
          </a:xfrm>
        </p:spPr>
        <p:txBody>
          <a:bodyPr>
            <a:noAutofit/>
          </a:bodyPr>
          <a:lstStyle/>
          <a:p>
            <a:pPr lvl="0"/>
            <a:r>
              <a:rPr lang="el-GR" sz="3600" dirty="0"/>
              <a:t>Σύγχρονα ερευνητικά δεδομένα</a:t>
            </a:r>
            <a:r>
              <a:rPr lang="en-US" sz="3600" dirty="0"/>
              <a:t>. </a:t>
            </a:r>
            <a:br>
              <a:rPr lang="el-GR" sz="3600" dirty="0"/>
            </a:br>
            <a:r>
              <a:rPr lang="el-GR" sz="3600" dirty="0"/>
              <a:t>Νευροβιολογία και (ομαδική) ψυχοθεραπεία</a:t>
            </a:r>
          </a:p>
        </p:txBody>
      </p:sp>
      <p:sp>
        <p:nvSpPr>
          <p:cNvPr id="3" name="Θέση περιεχομένου 2">
            <a:extLst>
              <a:ext uri="{FF2B5EF4-FFF2-40B4-BE49-F238E27FC236}">
                <a16:creationId xmlns:a16="http://schemas.microsoft.com/office/drawing/2014/main" id="{7F349ACC-6F3C-6C5A-9BC2-1868F8383F94}"/>
              </a:ext>
            </a:extLst>
          </p:cNvPr>
          <p:cNvSpPr txBox="1">
            <a:spLocks noGrp="1"/>
          </p:cNvSpPr>
          <p:nvPr>
            <p:ph idx="1"/>
          </p:nvPr>
        </p:nvSpPr>
        <p:spPr>
          <a:xfrm>
            <a:off x="559293" y="1460497"/>
            <a:ext cx="10594477" cy="5260972"/>
          </a:xfrm>
        </p:spPr>
        <p:txBody>
          <a:bodyPr>
            <a:normAutofit lnSpcReduction="10000"/>
          </a:bodyPr>
          <a:lstStyle/>
          <a:p>
            <a:pPr marL="0" lvl="0" indent="0" algn="just">
              <a:lnSpc>
                <a:spcPct val="60000"/>
              </a:lnSpc>
              <a:buNone/>
            </a:pPr>
            <a:r>
              <a:rPr lang="el-GR" sz="3100" dirty="0"/>
              <a:t> </a:t>
            </a:r>
          </a:p>
          <a:p>
            <a:pPr marL="0" lvl="0" algn="just">
              <a:spcBef>
                <a:spcPts val="0"/>
              </a:spcBef>
            </a:pPr>
            <a:r>
              <a:rPr lang="el-GR" sz="2400" dirty="0"/>
              <a:t>Η ανακάλυψη του </a:t>
            </a:r>
            <a:r>
              <a:rPr lang="el-GR" sz="2400" dirty="0" err="1"/>
              <a:t>νευρωνικού</a:t>
            </a:r>
            <a:r>
              <a:rPr lang="el-GR" sz="2400" dirty="0"/>
              <a:t> κατοπτρικού συστήματος στον προκινητικό φλοιό και άλλες εγκεφαλικές περιοχής υπογράμμισε τη </a:t>
            </a:r>
            <a:r>
              <a:rPr lang="el-GR" sz="2400" b="1" dirty="0" err="1"/>
              <a:t>διυποκειμενική</a:t>
            </a:r>
            <a:r>
              <a:rPr lang="el-GR" sz="2400" b="1" dirty="0"/>
              <a:t>, την «κοινωνική» φύση </a:t>
            </a:r>
            <a:r>
              <a:rPr lang="el-GR" sz="2400" dirty="0"/>
              <a:t>του </a:t>
            </a:r>
            <a:r>
              <a:rPr lang="el-GR" sz="2400" b="1" dirty="0"/>
              <a:t>εγκεφάλου</a:t>
            </a:r>
            <a:r>
              <a:rPr lang="el-GR" sz="2400" dirty="0"/>
              <a:t>. </a:t>
            </a:r>
          </a:p>
          <a:p>
            <a:pPr marL="0" lvl="0" indent="0" algn="r">
              <a:spcBef>
                <a:spcPts val="0"/>
              </a:spcBef>
              <a:buNone/>
            </a:pPr>
            <a:r>
              <a:rPr lang="en-US" sz="2400" dirty="0" err="1"/>
              <a:t>Cosolino</a:t>
            </a:r>
            <a:r>
              <a:rPr lang="el-GR" sz="2400" dirty="0"/>
              <a:t>, 2017</a:t>
            </a:r>
          </a:p>
          <a:p>
            <a:pPr marL="0" lvl="0" indent="0" algn="r">
              <a:spcBef>
                <a:spcPts val="0"/>
              </a:spcBef>
              <a:buNone/>
            </a:pPr>
            <a:r>
              <a:rPr lang="en-US" sz="2400" dirty="0"/>
              <a:t>Gantt</a:t>
            </a:r>
            <a:r>
              <a:rPr lang="el-GR" sz="2400" dirty="0"/>
              <a:t> &amp; </a:t>
            </a:r>
            <a:r>
              <a:rPr lang="en-US" sz="2400" dirty="0"/>
              <a:t>Badenoch</a:t>
            </a:r>
            <a:r>
              <a:rPr lang="el-GR" sz="2400" dirty="0"/>
              <a:t>, 2013</a:t>
            </a:r>
          </a:p>
          <a:p>
            <a:pPr marL="0" lvl="0" indent="0" algn="just">
              <a:spcBef>
                <a:spcPts val="0"/>
              </a:spcBef>
              <a:buNone/>
            </a:pPr>
            <a:endParaRPr lang="el-GR" sz="2400" dirty="0"/>
          </a:p>
          <a:p>
            <a:pPr marL="0" lvl="0" algn="just">
              <a:spcBef>
                <a:spcPts val="0"/>
              </a:spcBef>
            </a:pPr>
            <a:r>
              <a:rPr lang="el-GR" sz="2400" dirty="0"/>
              <a:t>Το εύρημα της ικανότητας των </a:t>
            </a:r>
            <a:r>
              <a:rPr lang="el-GR" sz="2400" dirty="0" err="1"/>
              <a:t>καθρεπτικών</a:t>
            </a:r>
            <a:r>
              <a:rPr lang="el-GR" sz="2400" dirty="0"/>
              <a:t> νευρώνων να εκφορτίζονται τόσο όταν  το άτομο εκτελεί μια ενέργεια όσο και όταν απλώς παρατηρεί ένα άλλο άτομο να εκτελεί μια παρόμοια ενέργεια οδήγησε στην </a:t>
            </a:r>
            <a:r>
              <a:rPr lang="el-GR" sz="2400" b="1" dirty="0" err="1"/>
              <a:t>νευροβιολογικό</a:t>
            </a:r>
            <a:r>
              <a:rPr lang="el-GR" sz="2400" b="1" dirty="0"/>
              <a:t> συσχετισμό </a:t>
            </a:r>
            <a:r>
              <a:rPr lang="el-GR" sz="2400" dirty="0"/>
              <a:t>της κατανόησης της </a:t>
            </a:r>
            <a:r>
              <a:rPr lang="el-GR" sz="2400" b="1" dirty="0"/>
              <a:t>δράσης</a:t>
            </a:r>
            <a:r>
              <a:rPr lang="el-GR" sz="2400" dirty="0"/>
              <a:t>, της </a:t>
            </a:r>
            <a:r>
              <a:rPr lang="el-GR" sz="2400" b="1" dirty="0"/>
              <a:t>μη λεκτικής επικοινωνίας </a:t>
            </a:r>
            <a:r>
              <a:rPr lang="el-GR" sz="2400" dirty="0"/>
              <a:t>και της </a:t>
            </a:r>
            <a:r>
              <a:rPr lang="el-GR" sz="2400" b="1" dirty="0"/>
              <a:t>ενσυναίσθησης</a:t>
            </a:r>
            <a:r>
              <a:rPr lang="el-GR" sz="2400" dirty="0"/>
              <a:t> και ως εκ τούτου στην τεκμηρίωση των αλλαγών που επιφέρει </a:t>
            </a:r>
            <a:r>
              <a:rPr lang="el-GR" sz="2400" dirty="0" err="1"/>
              <a:t>νευροβιολογικά</a:t>
            </a:r>
            <a:r>
              <a:rPr lang="el-GR" sz="2400" dirty="0"/>
              <a:t> μια ψυχοθεραπευτική συνθήκη.</a:t>
            </a:r>
          </a:p>
          <a:p>
            <a:pPr marL="0" lvl="0" indent="0" algn="just">
              <a:spcBef>
                <a:spcPts val="0"/>
              </a:spcBef>
              <a:buNone/>
            </a:pPr>
            <a:endParaRPr lang="el-GR" sz="2400" dirty="0"/>
          </a:p>
          <a:p>
            <a:pPr marL="0" lvl="0" indent="0" algn="r">
              <a:spcBef>
                <a:spcPts val="0"/>
              </a:spcBef>
              <a:buNone/>
            </a:pPr>
            <a:r>
              <a:rPr lang="el-GR" sz="2400" dirty="0"/>
              <a:t> </a:t>
            </a:r>
          </a:p>
          <a:p>
            <a:pPr marL="0" lvl="0" indent="0" algn="r">
              <a:spcBef>
                <a:spcPts val="0"/>
              </a:spcBef>
              <a:buNone/>
            </a:pPr>
            <a:r>
              <a:rPr lang="en-US" sz="2400" dirty="0" err="1"/>
              <a:t>Cozolino</a:t>
            </a:r>
            <a:r>
              <a:rPr lang="el-GR" sz="2400" dirty="0"/>
              <a:t>, 2017 </a:t>
            </a:r>
          </a:p>
          <a:p>
            <a:pPr lvl="0">
              <a:lnSpc>
                <a:spcPct val="60000"/>
              </a:lnSpc>
            </a:pPr>
            <a:endParaRPr lang="el-GR" sz="1300" dirty="0"/>
          </a:p>
        </p:txBody>
      </p:sp>
      <p:sp>
        <p:nvSpPr>
          <p:cNvPr id="4" name="Θέση αριθμού διαφάνειας 4">
            <a:extLst>
              <a:ext uri="{FF2B5EF4-FFF2-40B4-BE49-F238E27FC236}">
                <a16:creationId xmlns:a16="http://schemas.microsoft.com/office/drawing/2014/main" id="{945A597E-B1BB-172D-4E5E-472F0187278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6A545E-AC1C-4936-84BF-045E03B1C824}" type="slidenum">
              <a:t>4</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CBB44B1F-819C-9E35-4862-3F8C08519EF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530931-54E4-4052-8AFC-5DFCC387017E}" type="slidenum">
              <a:t>4</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C02EF29C-8186-E07D-EABA-CE0A50A5BDB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0676DD-3603-46B7-A8F7-B1677DD92D79}" type="slidenum">
              <a:t>4</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1F5CAF-B1F4-A665-63CE-69D01F7F3CBC}"/>
              </a:ext>
            </a:extLst>
          </p:cNvPr>
          <p:cNvSpPr>
            <a:spLocks noGrp="1"/>
          </p:cNvSpPr>
          <p:nvPr>
            <p:ph type="title"/>
          </p:nvPr>
        </p:nvSpPr>
        <p:spPr>
          <a:xfrm>
            <a:off x="1021655" y="482796"/>
            <a:ext cx="10058400" cy="768956"/>
          </a:xfrm>
        </p:spPr>
        <p:txBody>
          <a:bodyPr>
            <a:normAutofit/>
          </a:bodyPr>
          <a:lstStyle/>
          <a:p>
            <a:r>
              <a:rPr lang="el-GR" sz="4000" dirty="0"/>
              <a:t>Στάδια εξέλιξης της ομάδας, </a:t>
            </a:r>
            <a:r>
              <a:rPr lang="en-US" sz="4000" dirty="0"/>
              <a:t>Yalom, </a:t>
            </a:r>
            <a:r>
              <a:rPr lang="el-GR" sz="4000" dirty="0"/>
              <a:t>κεφ.11</a:t>
            </a:r>
          </a:p>
        </p:txBody>
      </p:sp>
      <p:sp>
        <p:nvSpPr>
          <p:cNvPr id="3" name="Θέση περιεχομένου 2">
            <a:extLst>
              <a:ext uri="{FF2B5EF4-FFF2-40B4-BE49-F238E27FC236}">
                <a16:creationId xmlns:a16="http://schemas.microsoft.com/office/drawing/2014/main" id="{347F92EF-0999-2B5C-454B-C2BC67272991}"/>
              </a:ext>
            </a:extLst>
          </p:cNvPr>
          <p:cNvSpPr>
            <a:spLocks noGrp="1"/>
          </p:cNvSpPr>
          <p:nvPr>
            <p:ph idx="1"/>
          </p:nvPr>
        </p:nvSpPr>
        <p:spPr>
          <a:xfrm>
            <a:off x="880369" y="1251752"/>
            <a:ext cx="10058400" cy="5059017"/>
          </a:xfrm>
        </p:spPr>
        <p:txBody>
          <a:bodyPr>
            <a:normAutofit lnSpcReduction="10000"/>
          </a:bodyPr>
          <a:lstStyle/>
          <a:p>
            <a:r>
              <a:rPr lang="el-GR" sz="2400" b="1" dirty="0"/>
              <a:t>Αρχικό στάδιο</a:t>
            </a:r>
            <a:r>
              <a:rPr lang="el-GR" sz="2400" dirty="0"/>
              <a:t>: Προσανατολισμός, διστακτική συμμετοχή, αναζήτηση νοήματος, εξάρτηση</a:t>
            </a:r>
            <a:r>
              <a:rPr lang="en-US" sz="2400" dirty="0"/>
              <a:t> (</a:t>
            </a:r>
            <a:r>
              <a:rPr lang="en-US" sz="2400" b="1" dirty="0"/>
              <a:t>f</a:t>
            </a:r>
            <a:r>
              <a:rPr lang="el-GR" sz="2400" b="1" dirty="0"/>
              <a:t>ο</a:t>
            </a:r>
            <a:r>
              <a:rPr lang="en-US" sz="2400" b="1" dirty="0" err="1"/>
              <a:t>rming</a:t>
            </a:r>
            <a:r>
              <a:rPr lang="en-US" sz="2400" b="1" dirty="0"/>
              <a:t>)</a:t>
            </a:r>
            <a:r>
              <a:rPr lang="el-GR" sz="2400" b="1" dirty="0"/>
              <a:t>, </a:t>
            </a:r>
            <a:r>
              <a:rPr lang="el-GR" sz="2400" dirty="0"/>
              <a:t>δίνονται συμβουλές, κ.λπ.</a:t>
            </a:r>
          </a:p>
          <a:p>
            <a:pPr lvl="1"/>
            <a:r>
              <a:rPr lang="el-GR" sz="2400" b="1" dirty="0">
                <a:solidFill>
                  <a:srgbClr val="FF0000"/>
                </a:solidFill>
              </a:rPr>
              <a:t>Μέσα ή έξω?</a:t>
            </a:r>
          </a:p>
          <a:p>
            <a:r>
              <a:rPr lang="el-GR" sz="2400" b="1" dirty="0"/>
              <a:t>Δεύτερο στάδιο</a:t>
            </a:r>
            <a:r>
              <a:rPr lang="el-GR" sz="2400" dirty="0"/>
              <a:t>: Σύγκρουση κυριαρχία, </a:t>
            </a:r>
            <a:r>
              <a:rPr lang="el-GR" sz="2400" dirty="0" err="1"/>
              <a:t>εξέργεση</a:t>
            </a:r>
            <a:r>
              <a:rPr lang="el-GR" sz="2400" dirty="0"/>
              <a:t> (</a:t>
            </a:r>
            <a:r>
              <a:rPr lang="en-US" sz="2400" b="1" dirty="0"/>
              <a:t>storming</a:t>
            </a:r>
            <a:r>
              <a:rPr lang="en-US" sz="2400" dirty="0"/>
              <a:t>)- </a:t>
            </a:r>
            <a:r>
              <a:rPr lang="el-GR" sz="2400" dirty="0"/>
              <a:t>μεταξύ μελών ή μεταξύ μέλους/μελών και θεραπευτή*. Τα μέλη νιώθουν ελεύθερα να ασκούν κριτική, αναδεικνύεται μια </a:t>
            </a:r>
            <a:r>
              <a:rPr lang="el-GR" sz="2400" dirty="0" err="1"/>
              <a:t>ίεραρχία</a:t>
            </a:r>
            <a:r>
              <a:rPr lang="el-GR" sz="2400" dirty="0"/>
              <a:t> ελέγχου/μια κοινωνική ιεραρχία – «πρέπει», «οφείλεις», κ.λπ. – *</a:t>
            </a:r>
            <a:r>
              <a:rPr lang="el-GR" sz="2400" b="1" dirty="0"/>
              <a:t>επίθεση στο ρόλο του θ και όχι επίθεση στο πρόσωπο </a:t>
            </a:r>
          </a:p>
          <a:p>
            <a:pPr lvl="1"/>
            <a:r>
              <a:rPr lang="el-GR" sz="2400" b="1" dirty="0">
                <a:solidFill>
                  <a:srgbClr val="FF0000"/>
                </a:solidFill>
              </a:rPr>
              <a:t>«από πάνω ή από κάτω»?</a:t>
            </a:r>
            <a:endParaRPr lang="en-US" sz="2400" b="1" dirty="0">
              <a:solidFill>
                <a:srgbClr val="FF0000"/>
              </a:solidFill>
            </a:endParaRPr>
          </a:p>
          <a:p>
            <a:r>
              <a:rPr lang="el-GR" sz="2400" b="1" dirty="0"/>
              <a:t>Τρίτο στάδιο: Ανάπτυξη συνεκτικότητας (</a:t>
            </a:r>
            <a:r>
              <a:rPr lang="en-US" sz="2400" b="1" dirty="0"/>
              <a:t>pairing)</a:t>
            </a:r>
            <a:endParaRPr lang="el-GR" sz="2400" b="1" dirty="0"/>
          </a:p>
          <a:p>
            <a:pPr lvl="1"/>
            <a:r>
              <a:rPr lang="el-GR" sz="2400" b="1" dirty="0">
                <a:solidFill>
                  <a:srgbClr val="FF0000"/>
                </a:solidFill>
              </a:rPr>
              <a:t>Κοντά ή μακριά?</a:t>
            </a:r>
            <a:endParaRPr lang="en-US" sz="2400" b="1" dirty="0">
              <a:solidFill>
                <a:srgbClr val="FF0000"/>
              </a:solidFill>
            </a:endParaRPr>
          </a:p>
          <a:p>
            <a:pPr lvl="1"/>
            <a:r>
              <a:rPr lang="el-GR" sz="2000" b="1" dirty="0">
                <a:solidFill>
                  <a:srgbClr val="FF0000"/>
                </a:solidFill>
              </a:rPr>
              <a:t>ΝΑΙ χωρίς θυμό και ΌΧΙ χωρίς ενοχή!</a:t>
            </a:r>
            <a:endParaRPr lang="en-US" sz="2000" b="1" dirty="0">
              <a:solidFill>
                <a:srgbClr val="FF0000"/>
              </a:solidFill>
            </a:endParaRPr>
          </a:p>
          <a:p>
            <a:pPr marL="0" indent="0">
              <a:buNone/>
            </a:pPr>
            <a:r>
              <a:rPr lang="el-GR" sz="2200" b="1" dirty="0">
                <a:solidFill>
                  <a:srgbClr val="002060"/>
                </a:solidFill>
              </a:rPr>
              <a:t>Τα όρια μεταξύ φάσεων όχι σαφώς διακριτά. Άλλοτε γραμμική ανάπτυξη, άλλοτε κυκλική με επαναληπτικό χαρακτήρα. </a:t>
            </a:r>
          </a:p>
          <a:p>
            <a:endParaRPr lang="el-GR" dirty="0"/>
          </a:p>
        </p:txBody>
      </p:sp>
      <p:sp>
        <p:nvSpPr>
          <p:cNvPr id="4" name="Θέση αριθμού διαφάνειας 3">
            <a:extLst>
              <a:ext uri="{FF2B5EF4-FFF2-40B4-BE49-F238E27FC236}">
                <a16:creationId xmlns:a16="http://schemas.microsoft.com/office/drawing/2014/main" id="{9BB6945F-C636-1DA3-973B-0EEACF8DEC7F}"/>
              </a:ext>
            </a:extLst>
          </p:cNvPr>
          <p:cNvSpPr>
            <a:spLocks noGrp="1"/>
          </p:cNvSpPr>
          <p:nvPr>
            <p:ph type="sldNum" sz="quarter" idx="12"/>
          </p:nvPr>
        </p:nvSpPr>
        <p:spPr/>
        <p:txBody>
          <a:bodyPr/>
          <a:lstStyle/>
          <a:p>
            <a:fld id="{29A67EF4-6AD0-4895-A677-9D84EEBBB660}" type="slidenum">
              <a:rPr lang="el-GR" smtClean="0"/>
              <a:t>40</a:t>
            </a:fld>
            <a:endParaRPr lang="el-GR"/>
          </a:p>
        </p:txBody>
      </p:sp>
    </p:spTree>
    <p:extLst>
      <p:ext uri="{BB962C8B-B14F-4D97-AF65-F5344CB8AC3E}">
        <p14:creationId xmlns:p14="http://schemas.microsoft.com/office/powerpoint/2010/main" val="509882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3E2FB9-ADF6-4DAF-8DB6-0BA5F201FB54}"/>
              </a:ext>
            </a:extLst>
          </p:cNvPr>
          <p:cNvSpPr txBox="1">
            <a:spLocks noGrp="1"/>
          </p:cNvSpPr>
          <p:nvPr>
            <p:ph type="title"/>
          </p:nvPr>
        </p:nvSpPr>
        <p:spPr>
          <a:xfrm>
            <a:off x="558798" y="276221"/>
            <a:ext cx="10515600" cy="727076"/>
          </a:xfrm>
        </p:spPr>
        <p:txBody>
          <a:bodyPr>
            <a:normAutofit/>
          </a:bodyPr>
          <a:lstStyle/>
          <a:p>
            <a:pPr lvl="0"/>
            <a:r>
              <a:rPr lang="el-GR" sz="3200" b="1" dirty="0"/>
              <a:t>Ομάδα: </a:t>
            </a:r>
            <a:r>
              <a:rPr lang="en-US" sz="3200" b="1" dirty="0"/>
              <a:t>Fight, Flight, Pairing</a:t>
            </a:r>
            <a:r>
              <a:rPr lang="el-GR" sz="3200" b="1" dirty="0"/>
              <a:t> </a:t>
            </a:r>
          </a:p>
        </p:txBody>
      </p:sp>
      <p:sp>
        <p:nvSpPr>
          <p:cNvPr id="3" name="Θέση περιεχομένου 2">
            <a:extLst>
              <a:ext uri="{FF2B5EF4-FFF2-40B4-BE49-F238E27FC236}">
                <a16:creationId xmlns:a16="http://schemas.microsoft.com/office/drawing/2014/main" id="{D3ECEAC8-F1A4-4155-99D8-B9981B49E05B}"/>
              </a:ext>
            </a:extLst>
          </p:cNvPr>
          <p:cNvSpPr txBox="1">
            <a:spLocks noGrp="1"/>
          </p:cNvSpPr>
          <p:nvPr>
            <p:ph idx="1"/>
          </p:nvPr>
        </p:nvSpPr>
        <p:spPr>
          <a:xfrm>
            <a:off x="558798" y="1070771"/>
            <a:ext cx="11067145" cy="5787228"/>
          </a:xfrm>
        </p:spPr>
        <p:txBody>
          <a:bodyPr>
            <a:normAutofit lnSpcReduction="10000"/>
          </a:bodyPr>
          <a:lstStyle/>
          <a:p>
            <a:pPr lvl="0" algn="just">
              <a:spcBef>
                <a:spcPts val="0"/>
              </a:spcBef>
            </a:pPr>
            <a:r>
              <a:rPr lang="el-GR" sz="2400" b="1" dirty="0"/>
              <a:t>Προηγείται μία περίοδος κατά την οποία τα μέλη φοβούνται την οικειότητα</a:t>
            </a:r>
            <a:r>
              <a:rPr lang="el-GR" sz="2400" dirty="0"/>
              <a:t>, την αποκάλυψη και την εξερεύνηση του εαυτού τους. Ο θεραπευτής  </a:t>
            </a:r>
            <a:r>
              <a:rPr lang="el-GR" sz="2400" b="1" dirty="0"/>
              <a:t>εξιδανικεύεται</a:t>
            </a:r>
            <a:r>
              <a:rPr lang="el-GR" sz="2400" dirty="0"/>
              <a:t> και γίνεται ένα ιδεώδες με το οποίο κάθε μέλος ταυτίζεται κι επιθυμεί να έχει μία ιδιαίτερη, μυστική σχέση, </a:t>
            </a:r>
          </a:p>
          <a:p>
            <a:pPr lvl="0" algn="just">
              <a:spcBef>
                <a:spcPts val="0"/>
              </a:spcBef>
            </a:pPr>
            <a:r>
              <a:rPr lang="el-GR" sz="2400" dirty="0"/>
              <a:t>Μετά, αρχίζουν να αναπτύσσονται </a:t>
            </a:r>
            <a:r>
              <a:rPr lang="el-GR" sz="2400" b="1" dirty="0"/>
              <a:t>αλληλεπιδράσεις.</a:t>
            </a:r>
          </a:p>
          <a:p>
            <a:pPr lvl="0" algn="just">
              <a:spcBef>
                <a:spcPts val="0"/>
              </a:spcBef>
            </a:pPr>
            <a:r>
              <a:rPr lang="el-GR" sz="2400" dirty="0"/>
              <a:t>Χτίζονται </a:t>
            </a:r>
            <a:r>
              <a:rPr lang="el-GR" sz="2400" b="1" dirty="0"/>
              <a:t>σχέσεις.</a:t>
            </a:r>
          </a:p>
          <a:p>
            <a:pPr lvl="0" algn="just">
              <a:spcBef>
                <a:spcPts val="0"/>
              </a:spcBef>
            </a:pPr>
            <a:r>
              <a:rPr lang="el-GR" sz="2400" dirty="0"/>
              <a:t>Αρχίζει να εγκαθίσταται αυτό που ο </a:t>
            </a:r>
            <a:r>
              <a:rPr lang="el-GR" sz="2400" b="1" dirty="0" err="1"/>
              <a:t>Erikson</a:t>
            </a:r>
            <a:r>
              <a:rPr lang="el-GR" sz="2400" dirty="0"/>
              <a:t> ονομάζει </a:t>
            </a:r>
            <a:r>
              <a:rPr lang="el-GR" sz="2400" b="1" dirty="0"/>
              <a:t>βασική εμπιστοσύνη  </a:t>
            </a:r>
          </a:p>
          <a:p>
            <a:pPr marL="0" lvl="0" indent="0" algn="just">
              <a:spcBef>
                <a:spcPts val="0"/>
              </a:spcBef>
              <a:buNone/>
            </a:pPr>
            <a:endParaRPr lang="el-GR" sz="2400" dirty="0"/>
          </a:p>
          <a:p>
            <a:pPr lvl="0" algn="just">
              <a:spcBef>
                <a:spcPts val="0"/>
              </a:spcBef>
            </a:pPr>
            <a:r>
              <a:rPr lang="el-GR" sz="2400" dirty="0"/>
              <a:t>Απαιτείται </a:t>
            </a:r>
            <a:r>
              <a:rPr lang="el-GR" sz="2400" b="1" dirty="0"/>
              <a:t>χρόνος</a:t>
            </a:r>
            <a:r>
              <a:rPr lang="el-GR" sz="2400" b="1" dirty="0">
                <a:solidFill>
                  <a:srgbClr val="FFFF00"/>
                </a:solidFill>
              </a:rPr>
              <a:t>…………………………………..</a:t>
            </a:r>
          </a:p>
          <a:p>
            <a:pPr lvl="1" algn="just">
              <a:spcBef>
                <a:spcPts val="0"/>
              </a:spcBef>
            </a:pPr>
            <a:endParaRPr lang="el-GR" sz="2400" dirty="0"/>
          </a:p>
          <a:p>
            <a:pPr lvl="0" algn="just">
              <a:spcBef>
                <a:spcPts val="0"/>
              </a:spcBef>
            </a:pPr>
            <a:r>
              <a:rPr lang="el-GR" sz="2400" dirty="0"/>
              <a:t>Η στάση/τεχνική/επιστημοσύνη/σοφία του </a:t>
            </a:r>
            <a:r>
              <a:rPr lang="el-GR" sz="2400" b="1" dirty="0"/>
              <a:t>θεραπευτή: Σταδιακά ενθαρρύνει την επικοινωνία μεταξύ των μελών της ομάδας</a:t>
            </a:r>
            <a:r>
              <a:rPr lang="el-GR" sz="2400" dirty="0"/>
              <a:t>, ούτως ώστε να αναπτυχθεί μία </a:t>
            </a:r>
            <a:r>
              <a:rPr lang="el-GR" sz="2400" b="1" dirty="0"/>
              <a:t>συζήτηση,</a:t>
            </a:r>
            <a:r>
              <a:rPr lang="el-GR" sz="2400" dirty="0"/>
              <a:t> που ο </a:t>
            </a:r>
            <a:r>
              <a:rPr lang="el-GR" sz="2400" b="1" dirty="0" err="1"/>
              <a:t>Foulkes</a:t>
            </a:r>
            <a:r>
              <a:rPr lang="el-GR" sz="2400" dirty="0"/>
              <a:t> χαρακτηρίζει ως </a:t>
            </a:r>
            <a:r>
              <a:rPr lang="el-GR" sz="2400" b="1" dirty="0"/>
              <a:t>«ελευθέρως ρέουσα»,</a:t>
            </a:r>
            <a:r>
              <a:rPr lang="el-GR" sz="2400" dirty="0"/>
              <a:t> με απώτερο στόχο </a:t>
            </a:r>
            <a:r>
              <a:rPr lang="el-GR" sz="2400" b="1" dirty="0"/>
              <a:t>την κατανόηση της σε ένα βαθύτερο-ασυνείδητο επίπεδο</a:t>
            </a:r>
            <a:r>
              <a:rPr lang="el-GR" sz="2400" dirty="0"/>
              <a:t> και </a:t>
            </a:r>
            <a:r>
              <a:rPr lang="el-GR" sz="2400" b="1" dirty="0"/>
              <a:t>την απόδοση νοήματος σε αυτήν</a:t>
            </a:r>
            <a:r>
              <a:rPr lang="el-GR" sz="2400" dirty="0"/>
              <a:t> (</a:t>
            </a:r>
            <a:r>
              <a:rPr lang="el-GR" sz="2400" dirty="0" err="1"/>
              <a:t>Pines</a:t>
            </a:r>
            <a:r>
              <a:rPr lang="el-GR" sz="2400" dirty="0"/>
              <a:t>, 2015).  </a:t>
            </a:r>
          </a:p>
          <a:p>
            <a:pPr lvl="1" algn="just">
              <a:spcBef>
                <a:spcPts val="0"/>
              </a:spcBef>
            </a:pPr>
            <a:r>
              <a:rPr lang="el-GR" sz="2200" b="1" dirty="0"/>
              <a:t>Ελευθέρως ρέουσα συζήτηση: </a:t>
            </a:r>
            <a:r>
              <a:rPr lang="el-GR" sz="2200" dirty="0"/>
              <a:t>Στην πράξη είναι μία ελεύθερη, από τη συνήθη κοινωνική λογοκρισία, συζήτηση σχετικά με τις σκέψεις και τα συναισθήματα των μελών μιας ομάδας.</a:t>
            </a:r>
          </a:p>
        </p:txBody>
      </p:sp>
      <p:sp>
        <p:nvSpPr>
          <p:cNvPr id="4" name="Θέση αριθμού διαφάνειας 3">
            <a:extLst>
              <a:ext uri="{FF2B5EF4-FFF2-40B4-BE49-F238E27FC236}">
                <a16:creationId xmlns:a16="http://schemas.microsoft.com/office/drawing/2014/main" id="{16B7C114-15AC-49DF-AD23-1B21E23BDA8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842E89-4370-444B-90C7-EFE40ED9EF76}" type="slidenum">
              <a:rPr lang="el-GR" sz="1200" b="0" i="0" u="none" strike="noStrike" kern="1200" cap="none" spc="0" baseline="0">
                <a:solidFill>
                  <a:srgbClr val="898989"/>
                </a:solidFill>
                <a:uFillTx/>
                <a:latin typeface="Calibri"/>
              </a:rPr>
              <a:t>41</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6E22E1D4-3E52-4231-9F05-75146BBD71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59C9925-DDF5-4C3D-8363-204B11160671}" type="slidenum">
              <a:rPr lang="el-GR" sz="1200" b="0" i="0" u="none" strike="noStrike" kern="1200" cap="none" spc="0" baseline="0">
                <a:solidFill>
                  <a:srgbClr val="898989"/>
                </a:solidFill>
                <a:uFillTx/>
                <a:latin typeface="Calibri"/>
              </a:rPr>
              <a:t>41</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8C0FFF30-3622-4687-8C01-953CD32B8B9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99D7A6-260B-49AB-B1A1-80EA94B4B99B}" type="slidenum">
              <a:rPr lang="el-GR" sz="1200" b="0" i="0" u="none" strike="noStrike" kern="1200" cap="none" spc="0" baseline="0">
                <a:solidFill>
                  <a:srgbClr val="898989"/>
                </a:solidFill>
                <a:uFillTx/>
                <a:latin typeface="Calibri"/>
              </a:rPr>
              <a:t>41</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AC58F-0BBB-304F-01C6-F516FB5AA48E}"/>
              </a:ext>
            </a:extLst>
          </p:cNvPr>
          <p:cNvSpPr>
            <a:spLocks noGrp="1"/>
          </p:cNvSpPr>
          <p:nvPr>
            <p:ph type="title"/>
          </p:nvPr>
        </p:nvSpPr>
        <p:spPr>
          <a:xfrm>
            <a:off x="1066800" y="642594"/>
            <a:ext cx="10058400" cy="751200"/>
          </a:xfrm>
        </p:spPr>
        <p:txBody>
          <a:bodyPr>
            <a:normAutofit fontScale="90000"/>
          </a:bodyPr>
          <a:lstStyle/>
          <a:p>
            <a:r>
              <a:rPr lang="el-GR" dirty="0"/>
              <a:t> </a:t>
            </a:r>
            <a:r>
              <a:rPr lang="el-GR" sz="4000" dirty="0"/>
              <a:t>1</a:t>
            </a:r>
            <a:r>
              <a:rPr lang="el-GR" sz="4000" baseline="30000" dirty="0"/>
              <a:t>η</a:t>
            </a:r>
            <a:r>
              <a:rPr lang="el-GR" sz="4000" dirty="0"/>
              <a:t> συνάντηση</a:t>
            </a:r>
          </a:p>
        </p:txBody>
      </p:sp>
      <p:sp>
        <p:nvSpPr>
          <p:cNvPr id="3" name="Θέση περιεχομένου 2">
            <a:extLst>
              <a:ext uri="{FF2B5EF4-FFF2-40B4-BE49-F238E27FC236}">
                <a16:creationId xmlns:a16="http://schemas.microsoft.com/office/drawing/2014/main" id="{AA3C1E61-A14D-2E5B-5002-5445679E8D42}"/>
              </a:ext>
            </a:extLst>
          </p:cNvPr>
          <p:cNvSpPr>
            <a:spLocks noGrp="1"/>
          </p:cNvSpPr>
          <p:nvPr>
            <p:ph idx="1"/>
          </p:nvPr>
        </p:nvSpPr>
        <p:spPr>
          <a:xfrm>
            <a:off x="1021655" y="1437461"/>
            <a:ext cx="10058400" cy="4777074"/>
          </a:xfrm>
        </p:spPr>
        <p:txBody>
          <a:bodyPr/>
          <a:lstStyle/>
          <a:p>
            <a:r>
              <a:rPr lang="el-GR" sz="2400" b="1" dirty="0"/>
              <a:t>Η πρώτη συνεδρία είναι πάντα επιτυχημένη!</a:t>
            </a:r>
          </a:p>
          <a:p>
            <a:r>
              <a:rPr lang="el-GR" sz="2400" dirty="0"/>
              <a:t>Σύντομη εισαγωγή δήλωση για τον σκοπό, τη μέθοδο και τους στόχους, ζητήματα εχεμύθειας, πληρωμές, απουσίες, χρήση ενικού ή πληθυντικού (πολιτισμικό)</a:t>
            </a:r>
          </a:p>
          <a:p>
            <a:r>
              <a:rPr lang="el-GR" sz="2400" dirty="0"/>
              <a:t>κ.λπ.</a:t>
            </a:r>
          </a:p>
          <a:p>
            <a:r>
              <a:rPr lang="el-GR" sz="2400" dirty="0"/>
              <a:t>Πρόταση να αυτοσυστηθούν ή αν μείνει ο θ σιωπηλός κάποιος άλλος το προτείνει.</a:t>
            </a:r>
          </a:p>
          <a:p>
            <a:r>
              <a:rPr lang="el-GR" sz="2400" dirty="0"/>
              <a:t>Ηχηρή σιωπή</a:t>
            </a:r>
          </a:p>
          <a:p>
            <a:r>
              <a:rPr lang="el-GR" sz="2400" dirty="0"/>
              <a:t>Ξεκινά αυτός/ή που προορίζεται να κυριαρχήσει στα πρώτα στάδια της ομάδας λέγοντας «μάλλον θα κάνω εγώ την αρχή» ή κάτι τέτοιο.</a:t>
            </a:r>
          </a:p>
          <a:p>
            <a:pPr marL="0" indent="0">
              <a:buNone/>
            </a:pPr>
            <a:r>
              <a:rPr lang="el-GR" sz="2400" dirty="0"/>
              <a:t> </a:t>
            </a:r>
          </a:p>
          <a:p>
            <a:endParaRPr lang="el-GR" dirty="0"/>
          </a:p>
        </p:txBody>
      </p:sp>
      <p:sp>
        <p:nvSpPr>
          <p:cNvPr id="4" name="Θέση αριθμού διαφάνειας 3">
            <a:extLst>
              <a:ext uri="{FF2B5EF4-FFF2-40B4-BE49-F238E27FC236}">
                <a16:creationId xmlns:a16="http://schemas.microsoft.com/office/drawing/2014/main" id="{5CDC4547-C25E-4E84-1D13-8F9464CF9165}"/>
              </a:ext>
            </a:extLst>
          </p:cNvPr>
          <p:cNvSpPr>
            <a:spLocks noGrp="1"/>
          </p:cNvSpPr>
          <p:nvPr>
            <p:ph type="sldNum" sz="quarter" idx="12"/>
          </p:nvPr>
        </p:nvSpPr>
        <p:spPr/>
        <p:txBody>
          <a:bodyPr/>
          <a:lstStyle/>
          <a:p>
            <a:fld id="{29A67EF4-6AD0-4895-A677-9D84EEBBB660}" type="slidenum">
              <a:rPr lang="el-GR" smtClean="0"/>
              <a:t>42</a:t>
            </a:fld>
            <a:endParaRPr lang="el-GR"/>
          </a:p>
        </p:txBody>
      </p:sp>
    </p:spTree>
    <p:extLst>
      <p:ext uri="{BB962C8B-B14F-4D97-AF65-F5344CB8AC3E}">
        <p14:creationId xmlns:p14="http://schemas.microsoft.com/office/powerpoint/2010/main" val="807611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066803" y="491060"/>
            <a:ext cx="10058400" cy="449848"/>
          </a:xfrm>
        </p:spPr>
        <p:txBody>
          <a:bodyPr>
            <a:normAutofit fontScale="90000"/>
          </a:bodyPr>
          <a:lstStyle/>
          <a:p>
            <a:pPr lvl="0"/>
            <a:r>
              <a:rPr lang="el-GR" sz="3200" b="1"/>
              <a:t>Βιβλιογραφία  </a:t>
            </a:r>
          </a:p>
        </p:txBody>
      </p:sp>
      <p:sp>
        <p:nvSpPr>
          <p:cNvPr id="3" name="Θέση περιεχομένου 2"/>
          <p:cNvSpPr txBox="1">
            <a:spLocks noGrp="1"/>
          </p:cNvSpPr>
          <p:nvPr>
            <p:ph idx="1"/>
          </p:nvPr>
        </p:nvSpPr>
        <p:spPr>
          <a:xfrm>
            <a:off x="496958" y="1007595"/>
            <a:ext cx="11270976" cy="5850404"/>
          </a:xfrm>
        </p:spPr>
        <p:txBody>
          <a:bodyPr>
            <a:normAutofit fontScale="85000" lnSpcReduction="10000"/>
          </a:bodyPr>
          <a:lstStyle/>
          <a:p>
            <a:pPr marL="0" lvl="0" indent="0">
              <a:lnSpc>
                <a:spcPct val="60000"/>
              </a:lnSpc>
              <a:buNone/>
            </a:pPr>
            <a:endParaRPr lang="en-US" sz="2200" dirty="0">
              <a:latin typeface="Gill Sans MT"/>
            </a:endParaRPr>
          </a:p>
          <a:p>
            <a:pPr marL="0" marR="190500" lvl="0" indent="0" algn="just" fontAlgn="base">
              <a:spcBef>
                <a:spcPts val="0"/>
              </a:spcBef>
              <a:spcAft>
                <a:spcPts val="0"/>
              </a:spcAft>
              <a:buNone/>
            </a:pPr>
            <a:r>
              <a:rPr lang="el-GR" sz="1900" b="1" dirty="0">
                <a:effectLst/>
                <a:ea typeface="Times New Roman" panose="02020603050405020304" pitchFamily="18" charset="0"/>
                <a:cs typeface="Calibri" panose="020F0502020204030204" pitchFamily="34" charset="0"/>
              </a:rPr>
              <a:t>Ελληνική </a:t>
            </a:r>
          </a:p>
          <a:p>
            <a:pPr marL="342900" marR="190500" lvl="0" indent="-342900" algn="just" fontAlgn="base">
              <a:spcBef>
                <a:spcPts val="0"/>
              </a:spcBef>
              <a:spcAft>
                <a:spcPts val="0"/>
              </a:spcAft>
              <a:buFont typeface="+mj-lt"/>
              <a:buAutoNum type="arabicPeriod"/>
            </a:pPr>
            <a:r>
              <a:rPr lang="el-GR" sz="1900" dirty="0">
                <a:effectLst/>
                <a:ea typeface="Times New Roman" panose="02020603050405020304" pitchFamily="18" charset="0"/>
                <a:cs typeface="Calibri" panose="020F0502020204030204" pitchFamily="34" charset="0"/>
              </a:rPr>
              <a:t>Βασιλείου, Γ. (1987). Ο άνθρωπος ως σύστημα: μια παρουσίαση για τον παιδοψυχίατρο. Στο </a:t>
            </a:r>
            <a:r>
              <a:rPr lang="el-GR" sz="1900" dirty="0" err="1">
                <a:effectLst/>
                <a:ea typeface="Times New Roman" panose="02020603050405020304" pitchFamily="18" charset="0"/>
                <a:cs typeface="Calibri" panose="020F0502020204030204" pitchFamily="34" charset="0"/>
              </a:rPr>
              <a:t>Τσιάντης</a:t>
            </a:r>
            <a:r>
              <a:rPr lang="el-GR" sz="1900" dirty="0">
                <a:effectLst/>
                <a:ea typeface="Times New Roman" panose="02020603050405020304" pitchFamily="18" charset="0"/>
                <a:cs typeface="Calibri" panose="020F0502020204030204" pitchFamily="34" charset="0"/>
              </a:rPr>
              <a:t>, Ι., Μανωλόπουλος, Σ., </a:t>
            </a:r>
            <a:r>
              <a:rPr lang="el-GR" sz="1900" i="1" dirty="0">
                <a:effectLst/>
                <a:ea typeface="Times New Roman" panose="02020603050405020304" pitchFamily="18" charset="0"/>
                <a:cs typeface="Calibri" panose="020F0502020204030204" pitchFamily="34" charset="0"/>
              </a:rPr>
              <a:t>Σύγχρονα Θέματα Παιδοψυχιατρικής</a:t>
            </a:r>
            <a:r>
              <a:rPr lang="el-GR" sz="1900" dirty="0">
                <a:effectLst/>
                <a:ea typeface="Times New Roman" panose="02020603050405020304" pitchFamily="18" charset="0"/>
                <a:cs typeface="Calibri" panose="020F0502020204030204" pitchFamily="34" charset="0"/>
              </a:rPr>
              <a:t>, 1</a:t>
            </a:r>
            <a:r>
              <a:rPr lang="el-GR" sz="1900" baseline="30000" dirty="0">
                <a:effectLst/>
                <a:ea typeface="Times New Roman" panose="02020603050405020304" pitchFamily="18" charset="0"/>
                <a:cs typeface="Calibri" panose="020F0502020204030204" pitchFamily="34" charset="0"/>
              </a:rPr>
              <a:t>ος</a:t>
            </a:r>
            <a:r>
              <a:rPr lang="el-GR" sz="1900" dirty="0">
                <a:effectLst/>
                <a:ea typeface="Times New Roman" panose="02020603050405020304" pitchFamily="18" charset="0"/>
                <a:cs typeface="Calibri" panose="020F0502020204030204" pitchFamily="34" charset="0"/>
              </a:rPr>
              <a:t> τόμος, </a:t>
            </a:r>
            <a:r>
              <a:rPr lang="el-GR" sz="1900" dirty="0" err="1">
                <a:effectLst/>
                <a:ea typeface="Times New Roman" panose="02020603050405020304" pitchFamily="18" charset="0"/>
                <a:cs typeface="Calibri" panose="020F0502020204030204" pitchFamily="34" charset="0"/>
              </a:rPr>
              <a:t>Γ΄μέρος</a:t>
            </a:r>
            <a:r>
              <a:rPr lang="el-GR" sz="1900" dirty="0">
                <a:effectLst/>
                <a:ea typeface="Times New Roman" panose="02020603050405020304" pitchFamily="18" charset="0"/>
                <a:cs typeface="Calibri" panose="020F0502020204030204" pitchFamily="34" charset="0"/>
              </a:rPr>
              <a:t>, 259-273. Αθήνα: Καστανιώτης</a:t>
            </a:r>
            <a:r>
              <a:rPr lang="el-GR" sz="1900" b="1" dirty="0">
                <a:effectLst/>
                <a:ea typeface="Times New Roman" panose="02020603050405020304" pitchFamily="18" charset="0"/>
                <a:cs typeface="Calibri" panose="020F0502020204030204" pitchFamily="34" charset="0"/>
              </a:rPr>
              <a:t>.</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l-GR" sz="1900" dirty="0" err="1">
                <a:effectLst/>
                <a:highlight>
                  <a:srgbClr val="FFFF00"/>
                </a:highlight>
                <a:ea typeface="Times New Roman" panose="02020603050405020304" pitchFamily="18" charset="0"/>
                <a:cs typeface="Calibri" panose="020F0502020204030204" pitchFamily="34" charset="0"/>
              </a:rPr>
              <a:t>Κυβέλου</a:t>
            </a:r>
            <a:r>
              <a:rPr lang="el-GR" sz="1900" dirty="0">
                <a:effectLst/>
                <a:highlight>
                  <a:srgbClr val="FFFF00"/>
                </a:highlight>
                <a:ea typeface="Times New Roman" panose="02020603050405020304" pitchFamily="18" charset="0"/>
                <a:cs typeface="Calibri" panose="020F0502020204030204" pitchFamily="34" charset="0"/>
              </a:rPr>
              <a:t> Ευ. (2010). Ψυχοσυναισθηματική εξέλιξη και ψυχική παραμόρφωση.  </a:t>
            </a:r>
            <a:r>
              <a:rPr lang="el-GR" sz="1900" u="sng" dirty="0">
                <a:effectLst/>
                <a:highlight>
                  <a:srgbClr val="FFFF00"/>
                </a:highlight>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http://e-psychotherapia.blogspot.com/2010/10/dw-winnicott.html</a:t>
            </a:r>
            <a:endParaRPr lang="el-GR" sz="1900" dirty="0">
              <a:effectLst/>
              <a:ea typeface="Times New Roman" panose="02020603050405020304" pitchFamily="18" charset="0"/>
            </a:endParaRPr>
          </a:p>
          <a:p>
            <a:pPr marL="342900" marR="190500" lvl="0" indent="-342900" algn="just" fontAlgn="base">
              <a:spcBef>
                <a:spcPts val="0"/>
              </a:spcBef>
              <a:spcAft>
                <a:spcPts val="0"/>
              </a:spcAft>
              <a:buFont typeface="+mj-lt"/>
              <a:buAutoNum type="arabicPeriod"/>
            </a:pPr>
            <a:r>
              <a:rPr lang="el-GR" sz="1900" dirty="0" err="1">
                <a:effectLst/>
                <a:ea typeface="Times New Roman" panose="02020603050405020304" pitchFamily="18" charset="0"/>
                <a:cs typeface="Calibri" panose="020F0502020204030204" pitchFamily="34" charset="0"/>
              </a:rPr>
              <a:t>Ναυρίδης</a:t>
            </a:r>
            <a:r>
              <a:rPr lang="el-GR" sz="1900" dirty="0">
                <a:effectLst/>
                <a:ea typeface="Times New Roman" panose="02020603050405020304" pitchFamily="18" charset="0"/>
                <a:cs typeface="Calibri" panose="020F0502020204030204" pitchFamily="34" charset="0"/>
              </a:rPr>
              <a:t>, </a:t>
            </a:r>
            <a:r>
              <a:rPr lang="en-US" sz="1900" dirty="0">
                <a:effectLst/>
                <a:ea typeface="Times New Roman" panose="02020603050405020304" pitchFamily="18" charset="0"/>
                <a:cs typeface="Calibri" panose="020F0502020204030204" pitchFamily="34" charset="0"/>
              </a:rPr>
              <a:t>K</a:t>
            </a:r>
            <a:r>
              <a:rPr lang="el-GR" sz="1900" dirty="0">
                <a:effectLst/>
                <a:ea typeface="Times New Roman" panose="02020603050405020304" pitchFamily="18" charset="0"/>
                <a:cs typeface="Calibri" panose="020F0502020204030204" pitchFamily="34" charset="0"/>
              </a:rPr>
              <a:t>. (2005).  Ψυχολογία των ομάδων. </a:t>
            </a:r>
            <a:r>
              <a:rPr lang="en-US" sz="1900" dirty="0">
                <a:effectLst/>
                <a:ea typeface="Times New Roman" panose="02020603050405020304" pitchFamily="18" charset="0"/>
                <a:cs typeface="Calibri" panose="020F0502020204030204" pitchFamily="34" charset="0"/>
              </a:rPr>
              <a:t>A</a:t>
            </a:r>
            <a:r>
              <a:rPr lang="el-GR" sz="1900" dirty="0" err="1">
                <a:effectLst/>
                <a:ea typeface="Times New Roman" panose="02020603050405020304" pitchFamily="18" charset="0"/>
                <a:cs typeface="Calibri" panose="020F0502020204030204" pitchFamily="34" charset="0"/>
              </a:rPr>
              <a:t>θήνα</a:t>
            </a:r>
            <a:r>
              <a:rPr lang="el-GR" sz="1900" dirty="0">
                <a:effectLst/>
                <a:ea typeface="Times New Roman" panose="02020603050405020304" pitchFamily="18" charset="0"/>
                <a:cs typeface="Calibri" panose="020F0502020204030204" pitchFamily="34" charset="0"/>
              </a:rPr>
              <a:t>: </a:t>
            </a:r>
            <a:r>
              <a:rPr lang="el-GR" sz="1900" dirty="0" err="1">
                <a:effectLst/>
                <a:ea typeface="Times New Roman" panose="02020603050405020304" pitchFamily="18" charset="0"/>
                <a:cs typeface="Calibri" panose="020F0502020204030204" pitchFamily="34" charset="0"/>
              </a:rPr>
              <a:t>Παπαζήση</a:t>
            </a:r>
            <a:r>
              <a:rPr lang="el-GR" sz="1900" dirty="0">
                <a:effectLst/>
                <a:ea typeface="Times New Roman" panose="02020603050405020304" pitchFamily="18" charset="0"/>
                <a:cs typeface="Calibri" panose="020F0502020204030204" pitchFamily="34" charset="0"/>
              </a:rPr>
              <a:t>.</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l-GR" sz="1900" b="1" kern="1200" dirty="0">
                <a:effectLst/>
                <a:highlight>
                  <a:srgbClr val="FFFF00"/>
                </a:highlight>
                <a:ea typeface="+mn-ea"/>
                <a:cs typeface="Calibri" panose="020F0502020204030204" pitchFamily="34" charset="0"/>
              </a:rPr>
              <a:t>Σκαλή, Θ., </a:t>
            </a:r>
            <a:r>
              <a:rPr lang="el-GR" sz="1900" b="1" kern="1200" dirty="0" err="1">
                <a:effectLst/>
                <a:highlight>
                  <a:srgbClr val="FFFF00"/>
                </a:highlight>
                <a:ea typeface="+mn-ea"/>
                <a:cs typeface="Calibri" panose="020F0502020204030204" pitchFamily="34" charset="0"/>
              </a:rPr>
              <a:t>Μωρόγιαννης</a:t>
            </a:r>
            <a:r>
              <a:rPr lang="el-GR" sz="1900" b="1" kern="1200" dirty="0">
                <a:effectLst/>
                <a:highlight>
                  <a:srgbClr val="FFFF00"/>
                </a:highlight>
                <a:ea typeface="+mn-ea"/>
                <a:cs typeface="Calibri" panose="020F0502020204030204" pitchFamily="34" charset="0"/>
              </a:rPr>
              <a:t>, Κ. (2021), </a:t>
            </a:r>
            <a:r>
              <a:rPr lang="el-GR" sz="1900" b="1" kern="1200" dirty="0" err="1">
                <a:effectLst/>
                <a:highlight>
                  <a:srgbClr val="FFFF00"/>
                </a:highlight>
                <a:ea typeface="+mn-ea"/>
                <a:cs typeface="Calibri" panose="020F0502020204030204" pitchFamily="34" charset="0"/>
              </a:rPr>
              <a:t>επιμ</a:t>
            </a:r>
            <a:r>
              <a:rPr lang="el-GR" sz="1900" b="1" kern="1200" dirty="0">
                <a:effectLst/>
                <a:highlight>
                  <a:srgbClr val="FFFF00"/>
                </a:highlight>
                <a:ea typeface="+mn-ea"/>
                <a:cs typeface="Calibri" panose="020F0502020204030204" pitchFamily="34" charset="0"/>
              </a:rPr>
              <a:t>. Ομαδική Ψυχοθεραπεία και Διαπροσωπική Νευροβιολογία  Αθήνα: Τόπος.</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l-GR" sz="1900" dirty="0">
                <a:effectLst/>
                <a:highlight>
                  <a:srgbClr val="FFFF00"/>
                </a:highlight>
                <a:ea typeface="Times New Roman" panose="02020603050405020304" pitchFamily="18" charset="0"/>
                <a:cs typeface="Calibri" panose="020F0502020204030204" pitchFamily="34" charset="0"/>
              </a:rPr>
              <a:t>Τελώνη, Λ. (2018). Γιατί η Ομάδα?</a:t>
            </a:r>
          </a:p>
          <a:p>
            <a:pPr marL="342900" indent="-342900" algn="just">
              <a:spcBef>
                <a:spcPts val="0"/>
              </a:spcBef>
              <a:buFont typeface="+mj-lt"/>
              <a:buAutoNum type="arabicPeriod"/>
            </a:pPr>
            <a:r>
              <a:rPr lang="en-US" sz="1900" dirty="0"/>
              <a:t>X</a:t>
            </a:r>
            <a:r>
              <a:rPr lang="el-GR" sz="1900" dirty="0" err="1"/>
              <a:t>ρηστάκης</a:t>
            </a:r>
            <a:r>
              <a:rPr lang="el-GR" sz="1900" dirty="0"/>
              <a:t>, Α,Ν., </a:t>
            </a:r>
            <a:r>
              <a:rPr lang="en-US" sz="1900" dirty="0"/>
              <a:t>Fowler, </a:t>
            </a:r>
            <a:r>
              <a:rPr lang="el-GR" sz="1900" dirty="0"/>
              <a:t>Η. </a:t>
            </a:r>
            <a:r>
              <a:rPr lang="en-US" sz="1900" dirty="0"/>
              <a:t>J. (20</a:t>
            </a:r>
            <a:r>
              <a:rPr lang="el-GR" sz="1900" dirty="0"/>
              <a:t>10</a:t>
            </a:r>
            <a:r>
              <a:rPr lang="en-US" sz="1900" dirty="0"/>
              <a:t>). </a:t>
            </a:r>
            <a:r>
              <a:rPr lang="el-GR" sz="1900" dirty="0"/>
              <a:t>Συνδεδεμένοι. Αθήνα: Κάτοπτρο.</a:t>
            </a:r>
            <a:endParaRPr lang="en-US" sz="1900" dirty="0"/>
          </a:p>
          <a:p>
            <a:pPr marL="0" marR="0" indent="0" algn="just">
              <a:spcBef>
                <a:spcPts val="0"/>
              </a:spcBef>
              <a:spcAft>
                <a:spcPts val="0"/>
              </a:spcAft>
              <a:buNone/>
            </a:pPr>
            <a:endParaRPr lang="el-GR" sz="1900" b="1" dirty="0">
              <a:effectLst/>
              <a:ea typeface="Times New Roman" panose="02020603050405020304" pitchFamily="18" charset="0"/>
              <a:cs typeface="Calibri" panose="020F0502020204030204" pitchFamily="34" charset="0"/>
            </a:endParaRPr>
          </a:p>
          <a:p>
            <a:pPr marL="0" marR="0" indent="0" algn="just">
              <a:spcBef>
                <a:spcPts val="0"/>
              </a:spcBef>
              <a:spcAft>
                <a:spcPts val="0"/>
              </a:spcAft>
              <a:buNone/>
            </a:pPr>
            <a:r>
              <a:rPr lang="el-GR" sz="1900" b="1" dirty="0">
                <a:effectLst/>
                <a:ea typeface="Times New Roman" panose="02020603050405020304" pitchFamily="18" charset="0"/>
                <a:cs typeface="Calibri" panose="020F0502020204030204" pitchFamily="34" charset="0"/>
              </a:rPr>
              <a:t>Ξ</a:t>
            </a:r>
            <a:r>
              <a:rPr lang="el-GR" sz="1900" b="1" dirty="0">
                <a:effectLst/>
                <a:ea typeface="Times New Roman" panose="02020603050405020304" pitchFamily="18" charset="0"/>
              </a:rPr>
              <a:t>ένη </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n-US" sz="1900" dirty="0">
                <a:effectLst/>
                <a:ea typeface="Times New Roman" panose="02020603050405020304" pitchFamily="18" charset="0"/>
                <a:cs typeface="Calibri" panose="020F0502020204030204" pitchFamily="34" charset="0"/>
              </a:rPr>
              <a:t>Foulkes, S. H. (1964). Therapeutic group analysis. Reprinted 1984. London: </a:t>
            </a:r>
            <a:r>
              <a:rPr lang="en-US" sz="1900" dirty="0" err="1">
                <a:effectLst/>
                <a:ea typeface="Times New Roman" panose="02020603050405020304" pitchFamily="18" charset="0"/>
                <a:cs typeface="Calibri" panose="020F0502020204030204" pitchFamily="34" charset="0"/>
              </a:rPr>
              <a:t>Karnac</a:t>
            </a:r>
            <a:r>
              <a:rPr lang="en-US" sz="1900" dirty="0">
                <a:effectLst/>
                <a:ea typeface="Times New Roman" panose="02020603050405020304" pitchFamily="18" charset="0"/>
                <a:cs typeface="Calibri" panose="020F0502020204030204" pitchFamily="34" charset="0"/>
              </a:rPr>
              <a:t> Books. </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n-US" sz="1900" kern="1200" dirty="0">
                <a:effectLst/>
                <a:ea typeface="+mn-ea"/>
                <a:cs typeface="Calibri" panose="020F0502020204030204" pitchFamily="34" charset="0"/>
              </a:rPr>
              <a:t>Holmes, J. (1993).  </a:t>
            </a:r>
            <a:r>
              <a:rPr lang="en-US" sz="1900" kern="1200" dirty="0" err="1">
                <a:effectLst/>
                <a:ea typeface="+mn-ea"/>
                <a:cs typeface="Calibri" panose="020F0502020204030204" pitchFamily="34" charset="0"/>
              </a:rPr>
              <a:t>Jonh</a:t>
            </a:r>
            <a:r>
              <a:rPr lang="en-US" sz="1900" kern="1200" dirty="0">
                <a:effectLst/>
                <a:ea typeface="+mn-ea"/>
                <a:cs typeface="Calibri" panose="020F0502020204030204" pitchFamily="34" charset="0"/>
              </a:rPr>
              <a:t> Bowlby and </a:t>
            </a:r>
            <a:r>
              <a:rPr lang="el-GR" sz="1900" kern="1200" dirty="0">
                <a:effectLst/>
                <a:ea typeface="+mn-ea"/>
                <a:cs typeface="Calibri" panose="020F0502020204030204" pitchFamily="34" charset="0"/>
              </a:rPr>
              <a:t>Α</a:t>
            </a:r>
            <a:r>
              <a:rPr lang="en-US" sz="1900" kern="1200" dirty="0" err="1">
                <a:effectLst/>
                <a:ea typeface="+mn-ea"/>
                <a:cs typeface="Calibri" panose="020F0502020204030204" pitchFamily="34" charset="0"/>
              </a:rPr>
              <a:t>ttachment</a:t>
            </a:r>
            <a:r>
              <a:rPr lang="en-US" sz="1900" kern="1200" dirty="0">
                <a:effectLst/>
                <a:ea typeface="+mn-ea"/>
                <a:cs typeface="Calibri" panose="020F0502020204030204" pitchFamily="34" charset="0"/>
              </a:rPr>
              <a:t> </a:t>
            </a:r>
            <a:r>
              <a:rPr lang="el-GR" sz="1900" kern="1200" dirty="0">
                <a:effectLst/>
                <a:ea typeface="+mn-ea"/>
                <a:cs typeface="Calibri" panose="020F0502020204030204" pitchFamily="34" charset="0"/>
              </a:rPr>
              <a:t>Τ</a:t>
            </a:r>
            <a:r>
              <a:rPr lang="en-US" sz="1900" kern="1200" dirty="0" err="1">
                <a:effectLst/>
                <a:ea typeface="+mn-ea"/>
                <a:cs typeface="Calibri" panose="020F0502020204030204" pitchFamily="34" charset="0"/>
              </a:rPr>
              <a:t>heory</a:t>
            </a:r>
            <a:r>
              <a:rPr lang="en-US" sz="1900" kern="1200" dirty="0">
                <a:effectLst/>
                <a:ea typeface="+mn-ea"/>
                <a:cs typeface="Calibri" panose="020F0502020204030204" pitchFamily="34" charset="0"/>
              </a:rPr>
              <a:t>. London: </a:t>
            </a:r>
            <a:r>
              <a:rPr lang="el-GR" sz="1900" kern="1200" dirty="0" err="1">
                <a:effectLst/>
                <a:ea typeface="+mn-ea"/>
                <a:cs typeface="Calibri" panose="020F0502020204030204" pitchFamily="34" charset="0"/>
              </a:rPr>
              <a:t>London</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n-US" sz="1900" dirty="0" err="1">
                <a:effectLst/>
                <a:highlight>
                  <a:srgbClr val="FFFF00"/>
                </a:highlight>
                <a:ea typeface="Times New Roman" panose="02020603050405020304" pitchFamily="18" charset="0"/>
              </a:rPr>
              <a:t>Vassiliou</a:t>
            </a:r>
            <a:r>
              <a:rPr lang="en-US" sz="1900" dirty="0">
                <a:effectLst/>
                <a:highlight>
                  <a:srgbClr val="FFFF00"/>
                </a:highlight>
                <a:ea typeface="Times New Roman" panose="02020603050405020304" pitchFamily="18" charset="0"/>
              </a:rPr>
              <a:t> G., </a:t>
            </a:r>
            <a:r>
              <a:rPr lang="en-US" sz="1900" dirty="0" err="1">
                <a:effectLst/>
                <a:highlight>
                  <a:srgbClr val="FFFF00"/>
                </a:highlight>
                <a:ea typeface="Times New Roman" panose="02020603050405020304" pitchFamily="18" charset="0"/>
              </a:rPr>
              <a:t>Vassiliou</a:t>
            </a:r>
            <a:r>
              <a:rPr lang="en-US" sz="1900" dirty="0">
                <a:effectLst/>
                <a:highlight>
                  <a:srgbClr val="FFFF00"/>
                </a:highlight>
                <a:ea typeface="Times New Roman" panose="02020603050405020304" pitchFamily="18" charset="0"/>
              </a:rPr>
              <a:t>, V. (1983): On the Diogenes Search: Outlining a Dialectic-Systemic Approach Concerning the Functioning of Anthropos and his </a:t>
            </a:r>
            <a:r>
              <a:rPr lang="en-US" sz="1900" dirty="0" err="1">
                <a:effectLst/>
                <a:highlight>
                  <a:srgbClr val="FFFF00"/>
                </a:highlight>
                <a:ea typeface="Times New Roman" panose="02020603050405020304" pitchFamily="18" charset="0"/>
              </a:rPr>
              <a:t>Syprasystems</a:t>
            </a:r>
            <a:r>
              <a:rPr lang="en-US" sz="1900" dirty="0">
                <a:effectLst/>
                <a:highlight>
                  <a:srgbClr val="FFFF00"/>
                </a:highlight>
                <a:ea typeface="Times New Roman" panose="02020603050405020304" pitchFamily="18" charset="0"/>
              </a:rPr>
              <a:t>. In “The Evolution of Group Analysis”, Ed M. Pines, Routledge and Kegan Paul, London</a:t>
            </a:r>
            <a:endParaRPr lang="el-GR" sz="1900" dirty="0">
              <a:effectLst/>
              <a:ea typeface="Times New Roman" panose="02020603050405020304" pitchFamily="18" charset="0"/>
            </a:endParaRPr>
          </a:p>
          <a:p>
            <a:pPr marL="342900" marR="0" lvl="0" indent="-342900" algn="just">
              <a:spcBef>
                <a:spcPts val="0"/>
              </a:spcBef>
              <a:spcAft>
                <a:spcPts val="0"/>
              </a:spcAft>
              <a:buFont typeface="+mj-lt"/>
              <a:buAutoNum type="arabicPeriod"/>
            </a:pPr>
            <a:r>
              <a:rPr lang="en-US" sz="1900" kern="1200" dirty="0">
                <a:effectLst/>
                <a:ea typeface="+mn-ea"/>
                <a:cs typeface="Calibri" panose="020F0502020204030204" pitchFamily="34" charset="0"/>
              </a:rPr>
              <a:t> </a:t>
            </a:r>
            <a:r>
              <a:rPr lang="en-US" sz="1900" kern="1200" dirty="0">
                <a:effectLst/>
                <a:highlight>
                  <a:srgbClr val="FFFF00"/>
                </a:highlight>
                <a:ea typeface="+mn-ea"/>
                <a:cs typeface="Calibri" panose="020F0502020204030204" pitchFamily="34" charset="0"/>
              </a:rPr>
              <a:t>Yalom, I.D., </a:t>
            </a:r>
            <a:r>
              <a:rPr lang="en-US" sz="1900" kern="1200" dirty="0" err="1">
                <a:effectLst/>
                <a:highlight>
                  <a:srgbClr val="FFFF00"/>
                </a:highlight>
                <a:ea typeface="+mn-ea"/>
                <a:cs typeface="Calibri" panose="020F0502020204030204" pitchFamily="34" charset="0"/>
              </a:rPr>
              <a:t>Leszcz</a:t>
            </a:r>
            <a:r>
              <a:rPr lang="en-US" sz="1900" kern="1200" dirty="0">
                <a:effectLst/>
                <a:highlight>
                  <a:srgbClr val="FFFF00"/>
                </a:highlight>
                <a:ea typeface="+mn-ea"/>
                <a:cs typeface="Calibri" panose="020F0502020204030204" pitchFamily="34" charset="0"/>
              </a:rPr>
              <a:t>, M. (2006). </a:t>
            </a:r>
            <a:r>
              <a:rPr lang="el-GR" sz="1900" kern="1200" dirty="0">
                <a:effectLst/>
                <a:highlight>
                  <a:srgbClr val="FFFF00"/>
                </a:highlight>
                <a:ea typeface="+mn-ea"/>
                <a:cs typeface="Calibri" panose="020F0502020204030204" pitchFamily="34" charset="0"/>
              </a:rPr>
              <a:t>Θεωρία και πράξη της ομαδικής ψυχοθεραπείας, </a:t>
            </a:r>
            <a:r>
              <a:rPr lang="el-GR" sz="1900" kern="1200" dirty="0" err="1">
                <a:effectLst/>
                <a:highlight>
                  <a:srgbClr val="FFFF00"/>
                </a:highlight>
                <a:ea typeface="+mn-ea"/>
                <a:cs typeface="Calibri" panose="020F0502020204030204" pitchFamily="34" charset="0"/>
              </a:rPr>
              <a:t>επιμ</a:t>
            </a:r>
            <a:r>
              <a:rPr lang="el-GR" sz="1900" kern="1200" dirty="0">
                <a:effectLst/>
                <a:highlight>
                  <a:srgbClr val="FFFF00"/>
                </a:highlight>
                <a:ea typeface="+mn-ea"/>
                <a:cs typeface="Calibri" panose="020F0502020204030204" pitchFamily="34" charset="0"/>
              </a:rPr>
              <a:t>. Γ. Ζέρβας. Αθήνα: Άγρα.</a:t>
            </a:r>
            <a:endParaRPr lang="el-GR" sz="1900" dirty="0">
              <a:effectLst/>
              <a:ea typeface="Times New Roman" panose="02020603050405020304" pitchFamily="18" charset="0"/>
            </a:endParaRPr>
          </a:p>
          <a:p>
            <a:pPr marL="45720" marR="0" indent="0" algn="just">
              <a:spcBef>
                <a:spcPts val="0"/>
              </a:spcBef>
              <a:spcAft>
                <a:spcPts val="0"/>
              </a:spcAft>
              <a:buNone/>
            </a:pPr>
            <a:r>
              <a:rPr lang="el-GR" sz="1900" dirty="0">
                <a:effectLst/>
                <a:ea typeface="Calibri" panose="020F0502020204030204" pitchFamily="34" charset="0"/>
                <a:cs typeface="Calibri" panose="020F0502020204030204" pitchFamily="34" charset="0"/>
              </a:rPr>
              <a:t> </a:t>
            </a:r>
            <a:r>
              <a:rPr lang="el-GR" sz="1900" dirty="0">
                <a:effectLst/>
                <a:ea typeface="Times New Roman" panose="02020603050405020304" pitchFamily="18" charset="0"/>
                <a:cs typeface="Calibri" panose="020F0502020204030204" pitchFamily="34" charset="0"/>
              </a:rPr>
              <a:t> </a:t>
            </a:r>
            <a:endParaRPr lang="el-GR" sz="1900" dirty="0">
              <a:effectLst/>
              <a:ea typeface="Times New Roman" panose="02020603050405020304" pitchFamily="18" charset="0"/>
            </a:endParaRPr>
          </a:p>
          <a:p>
            <a:pPr marL="0" marR="0" algn="just">
              <a:spcBef>
                <a:spcPts val="0"/>
              </a:spcBef>
              <a:spcAft>
                <a:spcPts val="0"/>
              </a:spcAft>
            </a:pPr>
            <a:r>
              <a:rPr lang="en-US" sz="1900" b="1" dirty="0">
                <a:effectLst/>
                <a:ea typeface="Calibri" panose="020F0502020204030204" pitchFamily="34" charset="0"/>
                <a:cs typeface="Calibri" panose="020F0502020204030204" pitchFamily="34" charset="0"/>
              </a:rPr>
              <a:t>Video </a:t>
            </a:r>
            <a:r>
              <a:rPr lang="el-GR" sz="1900" dirty="0">
                <a:effectLst/>
                <a:ea typeface="Calibri" panose="020F0502020204030204" pitchFamily="34" charset="0"/>
                <a:cs typeface="Calibri" panose="020F0502020204030204" pitchFamily="34" charset="0"/>
              </a:rPr>
              <a:t>(ενδεικτικά) </a:t>
            </a:r>
            <a:endParaRPr lang="el-GR" sz="1900" dirty="0">
              <a:effectLst/>
              <a:ea typeface="Calibri" panose="020F0502020204030204" pitchFamily="34" charset="0"/>
            </a:endParaRPr>
          </a:p>
          <a:p>
            <a:pPr marL="914400" marR="0" algn="just">
              <a:spcBef>
                <a:spcPts val="0"/>
              </a:spcBef>
              <a:spcAft>
                <a:spcPts val="0"/>
              </a:spcAft>
            </a:pPr>
            <a:r>
              <a:rPr lang="en-US"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err="1">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youtube</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com</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watch</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v</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US" sz="1900" u="sng" dirty="0" err="1">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PwnfWMNbg</a:t>
            </a:r>
            <a:r>
              <a:rPr lang="el-GR" sz="1900" u="sng" dirty="0">
                <a:solidFill>
                  <a:srgbClr val="0070C0"/>
                </a:solidFill>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48-</a:t>
            </a:r>
            <a:endParaRPr lang="el-GR" sz="1900" dirty="0">
              <a:solidFill>
                <a:srgbClr val="0070C0"/>
              </a:solidFill>
              <a:effectLst/>
              <a:ea typeface="Calibri" panose="020F0502020204030204" pitchFamily="34" charset="0"/>
            </a:endParaRPr>
          </a:p>
          <a:p>
            <a:pPr marL="457200" marR="0" algn="just">
              <a:spcBef>
                <a:spcPts val="0"/>
              </a:spcBef>
              <a:spcAft>
                <a:spcPts val="0"/>
              </a:spcAft>
            </a:pPr>
            <a:r>
              <a:rPr lang="el-GR" sz="1900" dirty="0">
                <a:effectLst/>
                <a:ea typeface="Calibri" panose="020F0502020204030204" pitchFamily="34" charset="0"/>
                <a:cs typeface="Calibri" panose="020F0502020204030204" pitchFamily="34" charset="0"/>
              </a:rPr>
              <a:t>Στάση συντονιστή/θεραπευτή</a:t>
            </a:r>
            <a:endParaRPr lang="el-GR" sz="1900" dirty="0">
              <a:effectLst/>
              <a:ea typeface="Calibri" panose="020F0502020204030204" pitchFamily="34" charset="0"/>
            </a:endParaRPr>
          </a:p>
          <a:p>
            <a:pPr marL="457200" marR="0" algn="just">
              <a:spcBef>
                <a:spcPts val="0"/>
              </a:spcBef>
              <a:spcAft>
                <a:spcPts val="0"/>
              </a:spcAft>
            </a:pPr>
            <a:endParaRPr lang="el-GR" sz="1900" dirty="0">
              <a:effectLst/>
              <a:ea typeface="Calibri" panose="020F0502020204030204" pitchFamily="34" charset="0"/>
            </a:endParaRPr>
          </a:p>
          <a:p>
            <a:pPr lvl="0">
              <a:lnSpc>
                <a:spcPct val="60000"/>
              </a:lnSpc>
            </a:pPr>
            <a:endParaRPr lang="en-US" sz="1500" dirty="0"/>
          </a:p>
          <a:p>
            <a:pPr marL="0" lvl="0" indent="0">
              <a:spcBef>
                <a:spcPts val="0"/>
              </a:spcBef>
              <a:buNone/>
            </a:pPr>
            <a:endParaRPr lang="el-GR" sz="1500" dirty="0"/>
          </a:p>
          <a:p>
            <a:pPr lvl="0">
              <a:lnSpc>
                <a:spcPct val="60000"/>
              </a:lnSpc>
            </a:pPr>
            <a:endParaRPr lang="el-GR" sz="1500" dirty="0"/>
          </a:p>
          <a:p>
            <a:pPr marL="0" lvl="0" indent="0">
              <a:lnSpc>
                <a:spcPct val="60000"/>
              </a:lnSpc>
              <a:buNone/>
            </a:pPr>
            <a:r>
              <a:rPr lang="el-GR" sz="1900" dirty="0"/>
              <a:t> </a:t>
            </a:r>
            <a:endParaRPr lang="en-US" sz="1900" dirty="0"/>
          </a:p>
          <a:p>
            <a:pPr lvl="0">
              <a:lnSpc>
                <a:spcPct val="60000"/>
              </a:lnSpc>
            </a:pPr>
            <a:endParaRPr lang="el-GR" sz="2200" dirty="0"/>
          </a:p>
          <a:p>
            <a:pPr lvl="0">
              <a:lnSpc>
                <a:spcPct val="60000"/>
              </a:lnSpc>
            </a:pPr>
            <a:endParaRPr lang="el-GR" sz="800" dirty="0"/>
          </a:p>
        </p:txBody>
      </p:sp>
      <p:sp>
        <p:nvSpPr>
          <p:cNvPr id="4" name="Θέση αριθμού διαφάνειας 7"/>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F4480B-2244-4638-B055-7DC1F21E0257}" type="slidenum">
              <a:t>43</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b="1" dirty="0"/>
              <a:t>Unfinished business?</a:t>
            </a:r>
            <a:endParaRPr lang="el-GR" sz="2800" b="1" dirty="0"/>
          </a:p>
          <a:p>
            <a:pPr lvl="1" algn="ctr"/>
            <a:r>
              <a:rPr lang="en-US" sz="2800" b="1" dirty="0" err="1"/>
              <a:t>Surprisings</a:t>
            </a:r>
            <a:r>
              <a:rPr lang="en-US" sz="2800" b="1" dirty="0"/>
              <a:t> and learnings?</a:t>
            </a:r>
            <a:endParaRPr lang="el-GR" sz="2800" b="1" dirty="0"/>
          </a:p>
          <a:p>
            <a:pPr lvl="1" algn="ctr"/>
            <a:r>
              <a:rPr lang="en-US" sz="2800" b="1" dirty="0"/>
              <a:t>Generalization</a:t>
            </a:r>
            <a:r>
              <a:rPr lang="el-GR" sz="2800" b="1" dirty="0"/>
              <a:t>?</a:t>
            </a:r>
            <a:endParaRPr lang="en-US" sz="2800" b="1" dirty="0"/>
          </a:p>
          <a:p>
            <a:pPr lvl="1" algn="ctr"/>
            <a:r>
              <a:rPr lang="en-US" sz="2800" b="1" dirty="0"/>
              <a:t>Emotions? </a:t>
            </a:r>
            <a:endParaRPr lang="el-GR" sz="2800" b="1" dirty="0"/>
          </a:p>
          <a:p>
            <a:pPr lvl="1" algn="ctr"/>
            <a:endParaRPr lang="en-US" sz="2800" b="1" dirty="0"/>
          </a:p>
          <a:p>
            <a:pPr lvl="1" algn="ctr"/>
            <a:r>
              <a:rPr lang="el-GR" sz="2800" b="1" dirty="0"/>
              <a:t>Τι παίρνεις μαζί σου</a:t>
            </a:r>
            <a:r>
              <a:rPr lang="en-US" sz="2800" b="1" dirty="0"/>
              <a:t>?</a:t>
            </a:r>
            <a:endParaRPr lang="el-GR" sz="2800" b="1"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6" y="4425955"/>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t>44</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t>44</a:t>
            </a:fld>
            <a:endParaRPr lang="el-GR" sz="1200" b="0" i="0" u="none" strike="noStrike" kern="1200" cap="none" spc="0" baseline="0">
              <a:solidFill>
                <a:srgbClr val="898989"/>
              </a:solidFill>
              <a:uFillTx/>
              <a:latin typeface="Calibri"/>
            </a:endParaRPr>
          </a:p>
        </p:txBody>
      </p:sp>
      <p:pic>
        <p:nvPicPr>
          <p:cNvPr id="8194" name="Picture 2" descr="omadiki psixotherapeia - Κωνσταντίνος Ζαμπάς">
            <a:extLst>
              <a:ext uri="{FF2B5EF4-FFF2-40B4-BE49-F238E27FC236}">
                <a16:creationId xmlns:a16="http://schemas.microsoft.com/office/drawing/2014/main" id="{EBAA5F66-8A1B-90C1-16D2-64383259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307" y="542925"/>
            <a:ext cx="3671887" cy="3476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F39ED2-D6E2-6648-ED68-B30865AD15F9}"/>
              </a:ext>
            </a:extLst>
          </p:cNvPr>
          <p:cNvSpPr txBox="1"/>
          <p:nvPr/>
        </p:nvSpPr>
        <p:spPr>
          <a:xfrm>
            <a:off x="347659" y="6598369"/>
            <a:ext cx="6467475" cy="246221"/>
          </a:xfrm>
          <a:prstGeom prst="rect">
            <a:avLst/>
          </a:prstGeom>
          <a:noFill/>
        </p:spPr>
        <p:txBody>
          <a:bodyPr wrap="square">
            <a:spAutoFit/>
          </a:bodyPr>
          <a:lstStyle/>
          <a:p>
            <a:r>
              <a:rPr lang="en-US" sz="1000" dirty="0"/>
              <a:t>https://www.google.com/search?q=%CE%BF%CE%BC%CE%B1%CE%B4%CE%B9%CE%BA%CE%AE</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801BDB33-88A5-6E4E-C981-97E5A4F205FF}"/>
              </a:ext>
            </a:extLst>
          </p:cNvPr>
          <p:cNvSpPr>
            <a:spLocks noGrp="1"/>
          </p:cNvSpPr>
          <p:nvPr>
            <p:ph type="sldNum" sz="quarter" idx="12"/>
          </p:nvPr>
        </p:nvSpPr>
        <p:spPr/>
        <p:txBody>
          <a:bodyPr/>
          <a:lstStyle/>
          <a:p>
            <a:fld id="{29A67EF4-6AD0-4895-A677-9D84EEBBB660}" type="slidenum">
              <a:rPr lang="el-GR" smtClean="0"/>
              <a:t>5</a:t>
            </a:fld>
            <a:endParaRPr lang="el-GR"/>
          </a:p>
        </p:txBody>
      </p:sp>
      <p:pic>
        <p:nvPicPr>
          <p:cNvPr id="7172" name="Picture 4" descr="Οµαδική Ψυχοθεραπεία και ∆ιαπροσωπική Νευροβιολογία">
            <a:extLst>
              <a:ext uri="{FF2B5EF4-FFF2-40B4-BE49-F238E27FC236}">
                <a16:creationId xmlns:a16="http://schemas.microsoft.com/office/drawing/2014/main" id="{7CD44A1B-F387-B2E0-9CA7-94805C86604F}"/>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628775" y="-161926"/>
            <a:ext cx="8143875" cy="745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14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7757E1-A1B1-5CAF-1636-AD865CAAD026}"/>
              </a:ext>
            </a:extLst>
          </p:cNvPr>
          <p:cNvSpPr txBox="1">
            <a:spLocks noGrp="1"/>
          </p:cNvSpPr>
          <p:nvPr>
            <p:ph type="title"/>
          </p:nvPr>
        </p:nvSpPr>
        <p:spPr>
          <a:xfrm>
            <a:off x="807868" y="311481"/>
            <a:ext cx="10154050" cy="786777"/>
          </a:xfrm>
        </p:spPr>
        <p:txBody>
          <a:bodyPr>
            <a:normAutofit/>
          </a:bodyPr>
          <a:lstStyle/>
          <a:p>
            <a:pPr lvl="0"/>
            <a:r>
              <a:rPr lang="el-GR" sz="3600" dirty="0"/>
              <a:t>Ερευνητικά δεδομένα αποτελεσματικότητας </a:t>
            </a:r>
            <a:r>
              <a:rPr lang="en-US" sz="3600" dirty="0"/>
              <a:t>O</a:t>
            </a:r>
            <a:r>
              <a:rPr lang="el-GR" sz="3600" dirty="0" err="1"/>
              <a:t>μάδας</a:t>
            </a:r>
            <a:endParaRPr lang="el-GR" sz="3600" dirty="0"/>
          </a:p>
        </p:txBody>
      </p:sp>
      <p:sp>
        <p:nvSpPr>
          <p:cNvPr id="3" name="Θέση περιεχομένου 2">
            <a:extLst>
              <a:ext uri="{FF2B5EF4-FFF2-40B4-BE49-F238E27FC236}">
                <a16:creationId xmlns:a16="http://schemas.microsoft.com/office/drawing/2014/main" id="{FF462340-C4E7-1E85-322B-97C769D1D044}"/>
              </a:ext>
            </a:extLst>
          </p:cNvPr>
          <p:cNvSpPr txBox="1">
            <a:spLocks noGrp="1"/>
          </p:cNvSpPr>
          <p:nvPr>
            <p:ph idx="1"/>
          </p:nvPr>
        </p:nvSpPr>
        <p:spPr>
          <a:xfrm>
            <a:off x="676275" y="1460497"/>
            <a:ext cx="10753725" cy="4895853"/>
          </a:xfrm>
        </p:spPr>
        <p:txBody>
          <a:bodyPr>
            <a:normAutofit/>
          </a:bodyPr>
          <a:lstStyle/>
          <a:p>
            <a:pPr lvl="0"/>
            <a:r>
              <a:rPr lang="el-GR" sz="2400" dirty="0"/>
              <a:t>Ποικίλα ερευνητικά δεδομένα υποδεικνύουν σαφώς πια ότι η ομαδική διεργασία/θεραπεία είναι μια αποτελεσματική μορφή σχετίζεσθαι/ψυχοθεραπείας,  σε ό,τι αφορά το ουσιαστικό όφελος του ατόμου/ασθενούς, βάσει:</a:t>
            </a:r>
          </a:p>
          <a:p>
            <a:pPr marL="731520" lvl="1" indent="-457200">
              <a:buFont typeface="+mj-lt"/>
              <a:buAutoNum type="arabicPeriod"/>
            </a:pPr>
            <a:r>
              <a:rPr lang="el-GR" sz="2400" dirty="0"/>
              <a:t>Των </a:t>
            </a:r>
            <a:r>
              <a:rPr lang="el-GR" sz="2400" b="1" dirty="0"/>
              <a:t>απόψεων των θεραπ</a:t>
            </a:r>
            <a:r>
              <a:rPr lang="el-GR" sz="2400" dirty="0"/>
              <a:t>ευτών και των αξιολογήσεων των ασθενών. </a:t>
            </a:r>
          </a:p>
          <a:p>
            <a:pPr marL="731520" lvl="1" indent="-457200">
              <a:buFont typeface="+mj-lt"/>
              <a:buAutoNum type="arabicPeriod"/>
            </a:pPr>
            <a:r>
              <a:rPr lang="el-GR" sz="2400" dirty="0"/>
              <a:t>Της </a:t>
            </a:r>
            <a:r>
              <a:rPr lang="el-GR" sz="2400" b="1" dirty="0"/>
              <a:t>ερευνητικής μεθόδου συσχέτισης </a:t>
            </a:r>
            <a:r>
              <a:rPr lang="el-GR" sz="2400" b="1" dirty="0" err="1"/>
              <a:t>ενδοθεραπευτικών</a:t>
            </a:r>
            <a:r>
              <a:rPr lang="el-GR" sz="2400" b="1" dirty="0"/>
              <a:t> μεταβλητών </a:t>
            </a:r>
            <a:r>
              <a:rPr lang="el-GR" sz="2400" dirty="0"/>
              <a:t>αναφορικά με το θεραπευτικό αποτέλεσμα (</a:t>
            </a:r>
            <a:r>
              <a:rPr lang="el-GR" sz="2400" dirty="0" err="1"/>
              <a:t>Siegel</a:t>
            </a:r>
            <a:r>
              <a:rPr lang="el-GR" sz="2400" dirty="0"/>
              <a:t>, 2012. </a:t>
            </a:r>
            <a:r>
              <a:rPr lang="el-GR" sz="2400" dirty="0" err="1"/>
              <a:t>Schore</a:t>
            </a:r>
            <a:r>
              <a:rPr lang="el-GR" sz="2400" dirty="0"/>
              <a:t>, 2012. </a:t>
            </a:r>
            <a:r>
              <a:rPr lang="en-US" sz="2400" dirty="0"/>
              <a:t>C</a:t>
            </a:r>
            <a:r>
              <a:rPr lang="el-GR" sz="2400" dirty="0" err="1"/>
              <a:t>ozolino</a:t>
            </a:r>
            <a:r>
              <a:rPr lang="el-GR" sz="2400" dirty="0"/>
              <a:t>, 2017).  </a:t>
            </a:r>
          </a:p>
          <a:p>
            <a:pPr marL="731520" lvl="1" indent="-457200">
              <a:buFont typeface="+mj-lt"/>
              <a:buAutoNum type="arabicPeriod"/>
            </a:pPr>
            <a:r>
              <a:rPr lang="el-GR" sz="2400" dirty="0"/>
              <a:t>Των </a:t>
            </a:r>
            <a:r>
              <a:rPr lang="el-GR" sz="2400" dirty="0" err="1"/>
              <a:t>νευροεπιστημών</a:t>
            </a:r>
            <a:r>
              <a:rPr lang="el-GR" sz="2400" dirty="0"/>
              <a:t> και των όσων απέδειξαν</a:t>
            </a:r>
          </a:p>
        </p:txBody>
      </p:sp>
      <p:sp>
        <p:nvSpPr>
          <p:cNvPr id="4" name="Θέση αριθμού διαφάνειας 4">
            <a:extLst>
              <a:ext uri="{FF2B5EF4-FFF2-40B4-BE49-F238E27FC236}">
                <a16:creationId xmlns:a16="http://schemas.microsoft.com/office/drawing/2014/main" id="{ECF10EB3-22E4-8BCA-B85F-2790DE0D9F1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63999D-83D4-4697-8E4E-F8B4F7C9E327}" type="slidenum">
              <a:t>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E51A8971-3945-30B4-A8F7-DF41493A59C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F5C5FD-4B55-43F3-965C-9ABC91D81339}" type="slidenum">
              <a:t>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EAB3CBEC-4F14-B4EA-8323-AD935D13CA4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24708C8-F3EA-4814-8F14-6C7B78D0324F}" type="slidenum">
              <a:t>6</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2927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A06EA-3729-0704-18AA-9A4C6161DD93}"/>
              </a:ext>
            </a:extLst>
          </p:cNvPr>
          <p:cNvSpPr>
            <a:spLocks noGrp="1"/>
          </p:cNvSpPr>
          <p:nvPr>
            <p:ph type="title"/>
          </p:nvPr>
        </p:nvSpPr>
        <p:spPr>
          <a:xfrm>
            <a:off x="1066800" y="642594"/>
            <a:ext cx="10058400" cy="893243"/>
          </a:xfrm>
        </p:spPr>
        <p:txBody>
          <a:bodyPr>
            <a:normAutofit/>
          </a:bodyPr>
          <a:lstStyle/>
          <a:p>
            <a:r>
              <a:rPr lang="el-GR" sz="4000" dirty="0"/>
              <a:t>Κριτήρια επιλογής μελών σε μια ομάδα (Ι)</a:t>
            </a:r>
          </a:p>
        </p:txBody>
      </p:sp>
      <p:sp>
        <p:nvSpPr>
          <p:cNvPr id="3" name="Θέση περιεχομένου 2">
            <a:extLst>
              <a:ext uri="{FF2B5EF4-FFF2-40B4-BE49-F238E27FC236}">
                <a16:creationId xmlns:a16="http://schemas.microsoft.com/office/drawing/2014/main" id="{4A0E76AC-3FB0-3B10-B5EA-951A227AB5FA}"/>
              </a:ext>
            </a:extLst>
          </p:cNvPr>
          <p:cNvSpPr>
            <a:spLocks noGrp="1"/>
          </p:cNvSpPr>
          <p:nvPr>
            <p:ph idx="1"/>
          </p:nvPr>
        </p:nvSpPr>
        <p:spPr>
          <a:xfrm>
            <a:off x="1066800" y="1535837"/>
            <a:ext cx="10058400" cy="4678698"/>
          </a:xfrm>
        </p:spPr>
        <p:txBody>
          <a:bodyPr>
            <a:normAutofit/>
          </a:bodyPr>
          <a:lstStyle/>
          <a:p>
            <a:pPr marL="0" indent="0">
              <a:buNone/>
            </a:pPr>
            <a:r>
              <a:rPr lang="el-GR" sz="2400" b="1" dirty="0"/>
              <a:t>Γενικά </a:t>
            </a:r>
          </a:p>
          <a:p>
            <a:pPr lvl="1"/>
            <a:r>
              <a:rPr lang="el-GR" sz="2400" dirty="0"/>
              <a:t>Το μέλος να έχει την ικανότητα και την προθυμία να εξετάζει τη διαπροσωπική του συμπεριφορά, να αυτοαποκαλύπτεται, να προσφέρει και να δέχεται ανατροφοδότηση. </a:t>
            </a:r>
          </a:p>
          <a:p>
            <a:pPr lvl="1"/>
            <a:r>
              <a:rPr lang="el-GR" sz="2400" dirty="0"/>
              <a:t>Τακτική παρουσία- αποκλείονται τα μέλη που - για οποιοδήποτε λόγο - ενδέχεται να κάνουν τακτικές απουσίες.</a:t>
            </a:r>
          </a:p>
          <a:p>
            <a:pPr marL="0" indent="0">
              <a:buNone/>
            </a:pPr>
            <a:r>
              <a:rPr lang="el-GR" sz="2400" b="1" dirty="0"/>
              <a:t> </a:t>
            </a:r>
            <a:endParaRPr lang="el-GR" sz="2000" dirty="0"/>
          </a:p>
        </p:txBody>
      </p:sp>
      <p:sp>
        <p:nvSpPr>
          <p:cNvPr id="4" name="Θέση αριθμού διαφάνειας 3">
            <a:extLst>
              <a:ext uri="{FF2B5EF4-FFF2-40B4-BE49-F238E27FC236}">
                <a16:creationId xmlns:a16="http://schemas.microsoft.com/office/drawing/2014/main" id="{0AACDE57-293C-1D87-3CAE-7E8A2BA07297}"/>
              </a:ext>
            </a:extLst>
          </p:cNvPr>
          <p:cNvSpPr>
            <a:spLocks noGrp="1"/>
          </p:cNvSpPr>
          <p:nvPr>
            <p:ph type="sldNum" sz="quarter" idx="12"/>
          </p:nvPr>
        </p:nvSpPr>
        <p:spPr/>
        <p:txBody>
          <a:bodyPr/>
          <a:lstStyle/>
          <a:p>
            <a:fld id="{29A67EF4-6AD0-4895-A677-9D84EEBBB660}" type="slidenum">
              <a:rPr lang="el-GR" smtClean="0"/>
              <a:t>7</a:t>
            </a:fld>
            <a:endParaRPr lang="el-GR"/>
          </a:p>
        </p:txBody>
      </p:sp>
    </p:spTree>
    <p:extLst>
      <p:ext uri="{BB962C8B-B14F-4D97-AF65-F5344CB8AC3E}">
        <p14:creationId xmlns:p14="http://schemas.microsoft.com/office/powerpoint/2010/main" val="229138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A06EA-3729-0704-18AA-9A4C6161DD93}"/>
              </a:ext>
            </a:extLst>
          </p:cNvPr>
          <p:cNvSpPr>
            <a:spLocks noGrp="1"/>
          </p:cNvSpPr>
          <p:nvPr>
            <p:ph type="title"/>
          </p:nvPr>
        </p:nvSpPr>
        <p:spPr>
          <a:xfrm>
            <a:off x="1021655" y="387433"/>
            <a:ext cx="10058400" cy="893243"/>
          </a:xfrm>
        </p:spPr>
        <p:txBody>
          <a:bodyPr>
            <a:normAutofit/>
          </a:bodyPr>
          <a:lstStyle/>
          <a:p>
            <a:r>
              <a:rPr lang="el-GR" sz="4000" dirty="0"/>
              <a:t>Κριτήρια επιλογής μελών σε μια ομάδα (ΙΙ)</a:t>
            </a:r>
          </a:p>
        </p:txBody>
      </p:sp>
      <p:sp>
        <p:nvSpPr>
          <p:cNvPr id="3" name="Θέση περιεχομένου 2">
            <a:extLst>
              <a:ext uri="{FF2B5EF4-FFF2-40B4-BE49-F238E27FC236}">
                <a16:creationId xmlns:a16="http://schemas.microsoft.com/office/drawing/2014/main" id="{4A0E76AC-3FB0-3B10-B5EA-951A227AB5FA}"/>
              </a:ext>
            </a:extLst>
          </p:cNvPr>
          <p:cNvSpPr>
            <a:spLocks noGrp="1"/>
          </p:cNvSpPr>
          <p:nvPr>
            <p:ph idx="1"/>
          </p:nvPr>
        </p:nvSpPr>
        <p:spPr>
          <a:xfrm>
            <a:off x="1021655" y="1189607"/>
            <a:ext cx="10491926" cy="5280960"/>
          </a:xfrm>
        </p:spPr>
        <p:txBody>
          <a:bodyPr>
            <a:normAutofit fontScale="92500" lnSpcReduction="20000"/>
          </a:bodyPr>
          <a:lstStyle/>
          <a:p>
            <a:pPr marL="0" indent="0">
              <a:buNone/>
            </a:pPr>
            <a:r>
              <a:rPr lang="el-GR" sz="2400" b="1" dirty="0"/>
              <a:t> Ειδικότερα- οι μελέτες αποχώρησης μελών υποδεικνύουν</a:t>
            </a:r>
          </a:p>
          <a:p>
            <a:pPr marL="0" indent="0">
              <a:buNone/>
            </a:pPr>
            <a:r>
              <a:rPr lang="el-GR" sz="2400" b="1" i="1" dirty="0">
                <a:solidFill>
                  <a:srgbClr val="FF0000"/>
                </a:solidFill>
              </a:rPr>
              <a:t>ΠΡΟΣΟΧΗ ΣΤΟ ΚΟΙΝΩΝΙΚΟ-ΠΟΛΙΤΙΣΜΙΚΟ ΠΛΑΙΣΙΟ ΤΩΝ ΕΡΕΥΝΩΝ</a:t>
            </a:r>
          </a:p>
          <a:p>
            <a:pPr lvl="1"/>
            <a:r>
              <a:rPr lang="el-GR" sz="2000" dirty="0"/>
              <a:t>Μειωμένη ψυχολογική σκέψη</a:t>
            </a:r>
          </a:p>
          <a:p>
            <a:pPr lvl="1"/>
            <a:r>
              <a:rPr lang="el-GR" sz="2000" dirty="0"/>
              <a:t>Μειωμένη ικανότητα διανοητικής επεξεργασίας των συναισθημάτων χωρίς δράση.</a:t>
            </a:r>
          </a:p>
          <a:p>
            <a:pPr lvl="1"/>
            <a:r>
              <a:rPr lang="el-GR" sz="2000" dirty="0"/>
              <a:t>Ασθενέστερα κίνητρα</a:t>
            </a:r>
          </a:p>
          <a:p>
            <a:pPr lvl="1"/>
            <a:r>
              <a:rPr lang="el-GR" sz="2000" dirty="0"/>
              <a:t>Ετοιμότητα για δράση παρά για στοχασμό</a:t>
            </a:r>
          </a:p>
          <a:p>
            <a:pPr lvl="1"/>
            <a:r>
              <a:rPr lang="el-GR" sz="2000" dirty="0"/>
              <a:t>Περιορισμένα θετικά συναισθήματα</a:t>
            </a:r>
          </a:p>
          <a:p>
            <a:pPr lvl="1"/>
            <a:r>
              <a:rPr lang="el-GR" sz="2000" dirty="0"/>
              <a:t>Μεγαλύτερη άρνηση</a:t>
            </a:r>
          </a:p>
          <a:p>
            <a:pPr lvl="1"/>
            <a:r>
              <a:rPr lang="el-GR" sz="2000" dirty="0"/>
              <a:t>Περισσότερη σωματοποίηση</a:t>
            </a:r>
          </a:p>
          <a:p>
            <a:pPr lvl="1"/>
            <a:r>
              <a:rPr lang="el-GR" sz="2000" dirty="0"/>
              <a:t>Χρήση ουσιών</a:t>
            </a:r>
          </a:p>
          <a:p>
            <a:pPr lvl="1"/>
            <a:r>
              <a:rPr lang="el-GR" sz="2000" dirty="0"/>
              <a:t>Μεγαλύτερο θυμό και εχθρικότητα</a:t>
            </a:r>
          </a:p>
          <a:p>
            <a:pPr lvl="1"/>
            <a:r>
              <a:rPr lang="el-GR" sz="2000" dirty="0"/>
              <a:t>Χαμηλότερη κοινωνικοοικονομική τάξη και δυνατότητα επίδρασης σε κοινωνικό επίπεδο</a:t>
            </a:r>
          </a:p>
          <a:p>
            <a:pPr lvl="1"/>
            <a:r>
              <a:rPr lang="el-GR" sz="2000" dirty="0"/>
              <a:t>Χαμηλότερη ευφυία</a:t>
            </a:r>
          </a:p>
          <a:p>
            <a:pPr lvl="1"/>
            <a:r>
              <a:rPr lang="el-GR" sz="2000" dirty="0"/>
              <a:t>Έλλειψη κατανόησης του τρόπου που λειτουργεί η ομαδική θεραπεία</a:t>
            </a:r>
          </a:p>
          <a:p>
            <a:pPr lvl="1"/>
            <a:r>
              <a:rPr lang="el-GR" sz="2000" dirty="0"/>
              <a:t>Εμπειρίες ή προσδοκία </a:t>
            </a:r>
            <a:r>
              <a:rPr lang="el-GR" sz="2000" dirty="0" err="1"/>
              <a:t>πολιτιμσιμής</a:t>
            </a:r>
            <a:r>
              <a:rPr lang="el-GR" sz="2000" dirty="0"/>
              <a:t> αναισθησίας</a:t>
            </a:r>
          </a:p>
          <a:p>
            <a:pPr lvl="1"/>
            <a:r>
              <a:rPr lang="el-GR" sz="2000" dirty="0"/>
              <a:t>Λιγότερο συμπαθείς (βάσει της άποψης των θεραπευτών)</a:t>
            </a:r>
          </a:p>
        </p:txBody>
      </p:sp>
      <p:sp>
        <p:nvSpPr>
          <p:cNvPr id="4" name="Θέση αριθμού διαφάνειας 3">
            <a:extLst>
              <a:ext uri="{FF2B5EF4-FFF2-40B4-BE49-F238E27FC236}">
                <a16:creationId xmlns:a16="http://schemas.microsoft.com/office/drawing/2014/main" id="{0AACDE57-293C-1D87-3CAE-7E8A2BA07297}"/>
              </a:ext>
            </a:extLst>
          </p:cNvPr>
          <p:cNvSpPr>
            <a:spLocks noGrp="1"/>
          </p:cNvSpPr>
          <p:nvPr>
            <p:ph type="sldNum" sz="quarter" idx="12"/>
          </p:nvPr>
        </p:nvSpPr>
        <p:spPr/>
        <p:txBody>
          <a:bodyPr/>
          <a:lstStyle/>
          <a:p>
            <a:fld id="{29A67EF4-6AD0-4895-A677-9D84EEBBB660}" type="slidenum">
              <a:rPr lang="el-GR" smtClean="0"/>
              <a:t>8</a:t>
            </a:fld>
            <a:endParaRPr lang="el-GR"/>
          </a:p>
        </p:txBody>
      </p:sp>
    </p:spTree>
    <p:extLst>
      <p:ext uri="{BB962C8B-B14F-4D97-AF65-F5344CB8AC3E}">
        <p14:creationId xmlns:p14="http://schemas.microsoft.com/office/powerpoint/2010/main" val="175554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A06EA-3729-0704-18AA-9A4C6161DD93}"/>
              </a:ext>
            </a:extLst>
          </p:cNvPr>
          <p:cNvSpPr>
            <a:spLocks noGrp="1"/>
          </p:cNvSpPr>
          <p:nvPr>
            <p:ph type="title"/>
          </p:nvPr>
        </p:nvSpPr>
        <p:spPr>
          <a:xfrm>
            <a:off x="1021655" y="387433"/>
            <a:ext cx="10058400" cy="893243"/>
          </a:xfrm>
        </p:spPr>
        <p:txBody>
          <a:bodyPr>
            <a:normAutofit/>
          </a:bodyPr>
          <a:lstStyle/>
          <a:p>
            <a:r>
              <a:rPr lang="el-GR" sz="4000" dirty="0"/>
              <a:t>Κριτήρια επιλογής μελών σε μια ομάδα (ΙΙΙ)</a:t>
            </a:r>
          </a:p>
        </p:txBody>
      </p:sp>
      <p:sp>
        <p:nvSpPr>
          <p:cNvPr id="3" name="Θέση περιεχομένου 2">
            <a:extLst>
              <a:ext uri="{FF2B5EF4-FFF2-40B4-BE49-F238E27FC236}">
                <a16:creationId xmlns:a16="http://schemas.microsoft.com/office/drawing/2014/main" id="{4A0E76AC-3FB0-3B10-B5EA-951A227AB5FA}"/>
              </a:ext>
            </a:extLst>
          </p:cNvPr>
          <p:cNvSpPr>
            <a:spLocks noGrp="1"/>
          </p:cNvSpPr>
          <p:nvPr>
            <p:ph idx="1"/>
          </p:nvPr>
        </p:nvSpPr>
        <p:spPr>
          <a:xfrm>
            <a:off x="1021655" y="1189607"/>
            <a:ext cx="10491926" cy="5280960"/>
          </a:xfrm>
        </p:spPr>
        <p:txBody>
          <a:bodyPr>
            <a:normAutofit/>
          </a:bodyPr>
          <a:lstStyle/>
          <a:p>
            <a:pPr marL="0" indent="0">
              <a:buNone/>
            </a:pPr>
            <a:r>
              <a:rPr lang="el-GR" sz="2400" b="1" dirty="0"/>
              <a:t>  </a:t>
            </a:r>
          </a:p>
          <a:p>
            <a:pPr marL="0" indent="0">
              <a:buNone/>
            </a:pPr>
            <a:endParaRPr lang="el-GR" sz="2400" b="1" i="1" dirty="0"/>
          </a:p>
          <a:p>
            <a:pPr lvl="1"/>
            <a:r>
              <a:rPr lang="el-GR" sz="2400" dirty="0"/>
              <a:t>Προσοχή στο </a:t>
            </a:r>
            <a:r>
              <a:rPr lang="el-GR" sz="2400" dirty="0" err="1"/>
              <a:t>κοινωνικο</a:t>
            </a:r>
            <a:r>
              <a:rPr lang="el-GR" sz="2400" dirty="0"/>
              <a:t>-πολιτισμικό πλαίσιο των ερευνών!</a:t>
            </a:r>
          </a:p>
          <a:p>
            <a:pPr lvl="1"/>
            <a:r>
              <a:rPr lang="el-GR" sz="2400" dirty="0"/>
              <a:t>Περισσότερο προειδοποιητικά σημάδια παρά απόλυτες αντενδείξεις</a:t>
            </a:r>
            <a:r>
              <a:rPr lang="el-GR" sz="2000" dirty="0"/>
              <a:t>!</a:t>
            </a:r>
          </a:p>
          <a:p>
            <a:pPr lvl="1"/>
            <a:endParaRPr lang="el-GR" sz="2000" dirty="0"/>
          </a:p>
          <a:p>
            <a:pPr lvl="2"/>
            <a:r>
              <a:rPr lang="el-GR" sz="2400" b="1" dirty="0"/>
              <a:t>Οδήγησαν σε τροποποίηση της ομαδικής θεραπευτικής εμπειρίας με διαφορετικές δομές, τεχνικές, κ.λπ. </a:t>
            </a:r>
          </a:p>
        </p:txBody>
      </p:sp>
      <p:sp>
        <p:nvSpPr>
          <p:cNvPr id="4" name="Θέση αριθμού διαφάνειας 3">
            <a:extLst>
              <a:ext uri="{FF2B5EF4-FFF2-40B4-BE49-F238E27FC236}">
                <a16:creationId xmlns:a16="http://schemas.microsoft.com/office/drawing/2014/main" id="{0AACDE57-293C-1D87-3CAE-7E8A2BA07297}"/>
              </a:ext>
            </a:extLst>
          </p:cNvPr>
          <p:cNvSpPr>
            <a:spLocks noGrp="1"/>
          </p:cNvSpPr>
          <p:nvPr>
            <p:ph type="sldNum" sz="quarter" idx="12"/>
          </p:nvPr>
        </p:nvSpPr>
        <p:spPr/>
        <p:txBody>
          <a:bodyPr/>
          <a:lstStyle/>
          <a:p>
            <a:fld id="{29A67EF4-6AD0-4895-A677-9D84EEBBB660}" type="slidenum">
              <a:rPr lang="el-GR" smtClean="0"/>
              <a:t>9</a:t>
            </a:fld>
            <a:endParaRPr lang="el-GR"/>
          </a:p>
        </p:txBody>
      </p:sp>
    </p:spTree>
    <p:extLst>
      <p:ext uri="{BB962C8B-B14F-4D97-AF65-F5344CB8AC3E}">
        <p14:creationId xmlns:p14="http://schemas.microsoft.com/office/powerpoint/2010/main" val="1436231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7977</TotalTime>
  <Words>4360</Words>
  <Application>Microsoft Office PowerPoint</Application>
  <PresentationFormat>Ευρεία οθόνη</PresentationFormat>
  <Paragraphs>451</Paragraphs>
  <Slides>44</Slides>
  <Notes>1</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44</vt:i4>
      </vt:variant>
    </vt:vector>
  </HeadingPairs>
  <TitlesOfParts>
    <vt:vector size="56" baseType="lpstr">
      <vt:lpstr>Arial</vt:lpstr>
      <vt:lpstr>Calibri</vt:lpstr>
      <vt:lpstr>Calibri Light</vt:lpstr>
      <vt:lpstr>Century Gothic</vt:lpstr>
      <vt:lpstr>Century Schoolbook</vt:lpstr>
      <vt:lpstr>Comic Sans MS</vt:lpstr>
      <vt:lpstr>Courier New</vt:lpstr>
      <vt:lpstr>Garamond</vt:lpstr>
      <vt:lpstr>Gill Sans MT</vt:lpstr>
      <vt:lpstr>Open Sans</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2022-23    </vt:lpstr>
      <vt:lpstr>Παρουσίαση του PowerPoint</vt:lpstr>
      <vt:lpstr>Δομή χρόνου και μαθήματος </vt:lpstr>
      <vt:lpstr>Σύγχρονα ερευνητικά δεδομένα.  Νευροβιολογία και (ομαδική) ψυχοθεραπεία</vt:lpstr>
      <vt:lpstr>Παρουσίαση του PowerPoint</vt:lpstr>
      <vt:lpstr>Ερευνητικά δεδομένα αποτελεσματικότητας Oμάδας</vt:lpstr>
      <vt:lpstr>Κριτήρια επιλογής μελών σε μια ομάδα (Ι)</vt:lpstr>
      <vt:lpstr>Κριτήρια επιλογής μελών σε μια ομάδα (ΙΙ)</vt:lpstr>
      <vt:lpstr>Κριτήρια επιλογής μελών σε μια ομάδα (ΙΙΙ)</vt:lpstr>
      <vt:lpstr>Κριτήρια επιλογής μελών σε μια ομάδα (ΙV) 9 βασικοί λόγοι αποχώρησης </vt:lpstr>
      <vt:lpstr>Κριτήρια επιλογής μελών σε μια ομάδα (V)  </vt:lpstr>
      <vt:lpstr>1η συνέντευξη (Ι)  </vt:lpstr>
      <vt:lpstr>1η συνέντευξη (ΙΙ)  </vt:lpstr>
      <vt:lpstr>1η συνέντευξη (ΙΙΙ)  </vt:lpstr>
      <vt:lpstr>Ομάδα- περιβάλλον</vt:lpstr>
      <vt:lpstr>Συνεκτικότητα ομάδας (cohesiveness) (Ι) Yalom, κεφ.3,5</vt:lpstr>
      <vt:lpstr>Συνεκτικότητα ομάδας (cohesiveness) (ΙΙ) Yalom, κεφ.3,5</vt:lpstr>
      <vt:lpstr>Θεραπευτικό συμβόλαιο (Ι)</vt:lpstr>
      <vt:lpstr>Θεραπευτικό συμβόλαιο (ΙΙ)</vt:lpstr>
      <vt:lpstr>Θεραπευτικό συμβόλαιο (ΙΙI)- Το νόημα </vt:lpstr>
      <vt:lpstr>Συνδεδεμένοι Ν.Α. Χρηστάκης, Fowler H. James </vt:lpstr>
      <vt:lpstr>Θεραπευτικοί παράγοντες (Υalom, 2005) (Ι)</vt:lpstr>
      <vt:lpstr>Θεραπευτικοί παράγοντες (Υalom, 2005) (ΙΙ)</vt:lpstr>
      <vt:lpstr>Θεραπευτικοί παράγοντες/Παράγοντες αλλαγής (ΙΙΙ)</vt:lpstr>
      <vt:lpstr>Παρουσίαση του PowerPoint</vt:lpstr>
      <vt:lpstr> Ο ρόλος του ομαδικού συντονιστή (Ι)</vt:lpstr>
      <vt:lpstr> Ο ρόλος του ομαδικού συντονιστή (ΙΙ)</vt:lpstr>
      <vt:lpstr>Η θεραπευτική σχέση</vt:lpstr>
      <vt:lpstr>Παράγοντες που ενδέχεται να επηρεάσουν τη δημιουργία μιας καλής θεραπευτικής σχέσης </vt:lpstr>
      <vt:lpstr>Παρουσίαση του PowerPoint</vt:lpstr>
      <vt:lpstr>Systems Centered Theory (SCT),  Yvonne Agazarian</vt:lpstr>
      <vt:lpstr>Ρόλοι/Φωνές/Εαυτοί σε κάθε ομαδική διεργασία (Ι)</vt:lpstr>
      <vt:lpstr>Ρόλοι/Φωνές/Εαυτοί σε κάθε ομαδική διεργασία (ΙΙ)</vt:lpstr>
      <vt:lpstr>Ρόλοι στην ομαδική διεργασία (ΙΙΙ) </vt:lpstr>
      <vt:lpstr>Ρόλοι στην ομαδική διεργασία (ΙV) </vt:lpstr>
      <vt:lpstr>H ανάδειξη των ρόλων: Ανάλογα με την φάση ανάπτυξης της ομάδας </vt:lpstr>
      <vt:lpstr>«Κέρδος» από την οπτική των  ρόλων</vt:lpstr>
      <vt:lpstr>Υποομάδες – εχθρικότητα προς τον συντονιστή   </vt:lpstr>
      <vt:lpstr>Υποομάδες - Functional Subgrouping, Agazarian, 2008 </vt:lpstr>
      <vt:lpstr>Στάδια εξέλιξης της ομάδας, Yalom, κεφ.11</vt:lpstr>
      <vt:lpstr>Ομάδα: Fight, Flight, Pairing </vt:lpstr>
      <vt:lpstr> 1η συνάντηση</vt:lpstr>
      <vt:lpstr>Βιβλιογραφία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Γεώργιος Σπύρου</cp:lastModifiedBy>
  <cp:revision>343</cp:revision>
  <cp:lastPrinted>2022-09-30T08:27:34Z</cp:lastPrinted>
  <dcterms:created xsi:type="dcterms:W3CDTF">2020-03-30T09:53:51Z</dcterms:created>
  <dcterms:modified xsi:type="dcterms:W3CDTF">2022-10-16T21:46:22Z</dcterms:modified>
</cp:coreProperties>
</file>