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4056" r:id="rId1"/>
  </p:sldMasterIdLst>
  <p:notesMasterIdLst>
    <p:notesMasterId r:id="rId45"/>
  </p:notesMasterIdLst>
  <p:sldIdLst>
    <p:sldId id="256" r:id="rId2"/>
    <p:sldId id="505" r:id="rId3"/>
    <p:sldId id="507" r:id="rId4"/>
    <p:sldId id="498" r:id="rId5"/>
    <p:sldId id="494" r:id="rId6"/>
    <p:sldId id="480" r:id="rId7"/>
    <p:sldId id="476" r:id="rId8"/>
    <p:sldId id="484" r:id="rId9"/>
    <p:sldId id="402" r:id="rId10"/>
    <p:sldId id="495" r:id="rId11"/>
    <p:sldId id="358" r:id="rId12"/>
    <p:sldId id="257" r:id="rId13"/>
    <p:sldId id="400" r:id="rId14"/>
    <p:sldId id="412" r:id="rId15"/>
    <p:sldId id="264" r:id="rId16"/>
    <p:sldId id="263" r:id="rId17"/>
    <p:sldId id="407" r:id="rId18"/>
    <p:sldId id="459" r:id="rId19"/>
    <p:sldId id="314" r:id="rId20"/>
    <p:sldId id="436" r:id="rId21"/>
    <p:sldId id="501" r:id="rId22"/>
    <p:sldId id="445" r:id="rId23"/>
    <p:sldId id="496" r:id="rId24"/>
    <p:sldId id="503" r:id="rId25"/>
    <p:sldId id="451" r:id="rId26"/>
    <p:sldId id="443" r:id="rId27"/>
    <p:sldId id="326" r:id="rId28"/>
    <p:sldId id="321" r:id="rId29"/>
    <p:sldId id="347" r:id="rId30"/>
    <p:sldId id="324" r:id="rId31"/>
    <p:sldId id="332" r:id="rId32"/>
    <p:sldId id="333" r:id="rId33"/>
    <p:sldId id="339" r:id="rId34"/>
    <p:sldId id="341" r:id="rId35"/>
    <p:sldId id="342" r:id="rId36"/>
    <p:sldId id="300" r:id="rId37"/>
    <p:sldId id="506" r:id="rId38"/>
    <p:sldId id="393" r:id="rId39"/>
    <p:sldId id="510" r:id="rId40"/>
    <p:sldId id="438" r:id="rId41"/>
    <p:sldId id="511" r:id="rId42"/>
    <p:sldId id="386" r:id="rId43"/>
    <p:sldId id="462" r:id="rId44"/>
  </p:sldIdLst>
  <p:sldSz cx="12192000" cy="6858000"/>
  <p:notesSz cx="6886575" cy="100187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ΣΠΥΡΟΥ ΓΕΩΡΓΙΟΣ" initials="ΣΓ" lastIdx="1" clrIdx="0">
    <p:extLst>
      <p:ext uri="{19B8F6BF-5375-455C-9EA6-DF929625EA0E}">
        <p15:presenceInfo xmlns:p15="http://schemas.microsoft.com/office/powerpoint/2012/main" userId="ΣΠΥΡΟΥ ΓΕΩΡΓΙΟΣ" providerId="None"/>
      </p:ext>
    </p:extLst>
  </p:cmAuthor>
  <p:cmAuthor id="2" name="Δώρα Σκαλή" initials="ΔΣ" lastIdx="2" clrIdx="1">
    <p:extLst>
      <p:ext uri="{19B8F6BF-5375-455C-9EA6-DF929625EA0E}">
        <p15:presenceInfo xmlns:p15="http://schemas.microsoft.com/office/powerpoint/2012/main" userId="d0711b4514aae3bc" providerId="Windows Live"/>
      </p:ext>
    </p:extLst>
  </p:cmAuthor>
  <p:cmAuthor id="3" name="Γεώργιος Σπύρου" initials="ΓΣ" lastIdx="1" clrIdx="2">
    <p:extLst>
      <p:ext uri="{19B8F6BF-5375-455C-9EA6-DF929625EA0E}">
        <p15:presenceInfo xmlns:p15="http://schemas.microsoft.com/office/powerpoint/2012/main" userId="Γεώργιος Σπύρου"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FF00"/>
    <a:srgbClr val="FF3300"/>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86" d="100"/>
          <a:sy n="86" d="100"/>
        </p:scale>
        <p:origin x="562"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84183" cy="502676"/>
          </a:xfrm>
          <a:prstGeom prst="rect">
            <a:avLst/>
          </a:prstGeom>
        </p:spPr>
        <p:txBody>
          <a:bodyPr vert="horz" lIns="96597" tIns="48299" rIns="96597" bIns="48299" rtlCol="0"/>
          <a:lstStyle>
            <a:lvl1pPr algn="l">
              <a:defRPr sz="1300"/>
            </a:lvl1pPr>
          </a:lstStyle>
          <a:p>
            <a:endParaRPr lang="el-GR"/>
          </a:p>
        </p:txBody>
      </p:sp>
      <p:sp>
        <p:nvSpPr>
          <p:cNvPr id="3" name="Θέση ημερομηνίας 2"/>
          <p:cNvSpPr>
            <a:spLocks noGrp="1"/>
          </p:cNvSpPr>
          <p:nvPr>
            <p:ph type="dt" idx="1"/>
          </p:nvPr>
        </p:nvSpPr>
        <p:spPr>
          <a:xfrm>
            <a:off x="3900799" y="0"/>
            <a:ext cx="2984183" cy="502676"/>
          </a:xfrm>
          <a:prstGeom prst="rect">
            <a:avLst/>
          </a:prstGeom>
        </p:spPr>
        <p:txBody>
          <a:bodyPr vert="horz" lIns="96597" tIns="48299" rIns="96597" bIns="48299" rtlCol="0"/>
          <a:lstStyle>
            <a:lvl1pPr algn="r">
              <a:defRPr sz="1300"/>
            </a:lvl1pPr>
          </a:lstStyle>
          <a:p>
            <a:fld id="{D3A85D4E-D211-4474-8638-DBB897AB8495}" type="datetimeFigureOut">
              <a:rPr lang="el-GR" smtClean="0"/>
              <a:t>21/10/2022</a:t>
            </a:fld>
            <a:endParaRPr lang="el-GR"/>
          </a:p>
        </p:txBody>
      </p:sp>
      <p:sp>
        <p:nvSpPr>
          <p:cNvPr id="4" name="Θέση εικόνας διαφάνειας 3"/>
          <p:cNvSpPr>
            <a:spLocks noGrp="1" noRot="1" noChangeAspect="1"/>
          </p:cNvSpPr>
          <p:nvPr>
            <p:ph type="sldImg" idx="2"/>
          </p:nvPr>
        </p:nvSpPr>
        <p:spPr>
          <a:xfrm>
            <a:off x="438150" y="1252538"/>
            <a:ext cx="6010275" cy="3381375"/>
          </a:xfrm>
          <a:prstGeom prst="rect">
            <a:avLst/>
          </a:prstGeom>
          <a:noFill/>
          <a:ln w="12700">
            <a:solidFill>
              <a:prstClr val="black"/>
            </a:solidFill>
          </a:ln>
        </p:spPr>
        <p:txBody>
          <a:bodyPr vert="horz" lIns="96597" tIns="48299" rIns="96597" bIns="48299" rtlCol="0" anchor="ctr"/>
          <a:lstStyle/>
          <a:p>
            <a:endParaRPr lang="el-GR"/>
          </a:p>
        </p:txBody>
      </p:sp>
      <p:sp>
        <p:nvSpPr>
          <p:cNvPr id="5" name="Θέση σημειώσεων 4"/>
          <p:cNvSpPr>
            <a:spLocks noGrp="1"/>
          </p:cNvSpPr>
          <p:nvPr>
            <p:ph type="body" sz="quarter" idx="3"/>
          </p:nvPr>
        </p:nvSpPr>
        <p:spPr>
          <a:xfrm>
            <a:off x="688658" y="4821506"/>
            <a:ext cx="5509260" cy="3944868"/>
          </a:xfrm>
          <a:prstGeom prst="rect">
            <a:avLst/>
          </a:prstGeom>
        </p:spPr>
        <p:txBody>
          <a:bodyPr vert="horz" lIns="96597" tIns="48299" rIns="96597" bIns="48299" rtlCol="0"/>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6" name="Θέση υποσέλιδου 5"/>
          <p:cNvSpPr>
            <a:spLocks noGrp="1"/>
          </p:cNvSpPr>
          <p:nvPr>
            <p:ph type="ftr" sz="quarter" idx="4"/>
          </p:nvPr>
        </p:nvSpPr>
        <p:spPr>
          <a:xfrm>
            <a:off x="0" y="9516039"/>
            <a:ext cx="2984183" cy="502674"/>
          </a:xfrm>
          <a:prstGeom prst="rect">
            <a:avLst/>
          </a:prstGeom>
        </p:spPr>
        <p:txBody>
          <a:bodyPr vert="horz" lIns="96597" tIns="48299" rIns="96597" bIns="48299" rtlCol="0" anchor="b"/>
          <a:lstStyle>
            <a:lvl1pPr algn="l">
              <a:defRPr sz="1300"/>
            </a:lvl1pPr>
          </a:lstStyle>
          <a:p>
            <a:endParaRPr lang="el-GR"/>
          </a:p>
        </p:txBody>
      </p:sp>
      <p:sp>
        <p:nvSpPr>
          <p:cNvPr id="7" name="Θέση αριθμού διαφάνειας 6"/>
          <p:cNvSpPr>
            <a:spLocks noGrp="1"/>
          </p:cNvSpPr>
          <p:nvPr>
            <p:ph type="sldNum" sz="quarter" idx="5"/>
          </p:nvPr>
        </p:nvSpPr>
        <p:spPr>
          <a:xfrm>
            <a:off x="3900799" y="9516039"/>
            <a:ext cx="2984183" cy="502674"/>
          </a:xfrm>
          <a:prstGeom prst="rect">
            <a:avLst/>
          </a:prstGeom>
        </p:spPr>
        <p:txBody>
          <a:bodyPr vert="horz" lIns="96597" tIns="48299" rIns="96597" bIns="48299" rtlCol="0" anchor="b"/>
          <a:lstStyle>
            <a:lvl1pPr algn="r">
              <a:defRPr sz="1300"/>
            </a:lvl1pPr>
          </a:lstStyle>
          <a:p>
            <a:fld id="{CF59313C-69BC-4B5A-ABDA-CA0E273E529A}" type="slidenum">
              <a:rPr lang="el-GR" smtClean="0"/>
              <a:t>‹#›</a:t>
            </a:fld>
            <a:endParaRPr lang="el-GR"/>
          </a:p>
        </p:txBody>
      </p:sp>
    </p:spTree>
    <p:extLst>
      <p:ext uri="{BB962C8B-B14F-4D97-AF65-F5344CB8AC3E}">
        <p14:creationId xmlns:p14="http://schemas.microsoft.com/office/powerpoint/2010/main" val="22971647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fld id="{586D00E8-B8F6-4AB9-9D46-3F4609D9B2C9}" type="slidenum">
              <a:rPr lang="el-GR" smtClean="0"/>
              <a:t>1</a:t>
            </a:fld>
            <a:endParaRPr lang="el-GR"/>
          </a:p>
        </p:txBody>
      </p:sp>
    </p:spTree>
    <p:extLst>
      <p:ext uri="{BB962C8B-B14F-4D97-AF65-F5344CB8AC3E}">
        <p14:creationId xmlns:p14="http://schemas.microsoft.com/office/powerpoint/2010/main" val="29967299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7">
            <a:extLst>
              <a:ext uri="{FF2B5EF4-FFF2-40B4-BE49-F238E27FC236}">
                <a16:creationId xmlns:a16="http://schemas.microsoft.com/office/drawing/2014/main" id="{9F90D25F-FD9C-5824-3804-98D48152B6A4}"/>
              </a:ext>
            </a:extLst>
          </p:cNvPr>
          <p:cNvSpPr txBox="1"/>
          <p:nvPr/>
        </p:nvSpPr>
        <p:spPr>
          <a:xfrm>
            <a:off x="3884608" y="8685208"/>
            <a:ext cx="2971800" cy="458791"/>
          </a:xfrm>
          <a:prstGeom prst="rect">
            <a:avLst/>
          </a:prstGeom>
          <a:noFill/>
          <a:ln cap="flat">
            <a:noFill/>
          </a:ln>
        </p:spPr>
        <p:txBody>
          <a:bodyPr vert="horz" wrap="square" lIns="91440" tIns="45720" rIns="91440" bIns="45720" anchor="b" anchorCtr="0" compatLnSpc="1">
            <a:noAutofit/>
          </a:bodyPr>
          <a:lstStyle/>
          <a:p>
            <a:pPr marL="0" marR="0" lvl="0" indent="0" algn="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69E26679-AF19-43CC-985E-4B9012032AD5}" type="slidenum">
              <a:t>34</a:t>
            </a:fld>
            <a:endParaRPr lang="el-GR" sz="1200" b="0" i="0" u="none" strike="noStrike" kern="1200" cap="none" spc="0" baseline="0">
              <a:solidFill>
                <a:srgbClr val="000000"/>
              </a:solidFill>
              <a:uFillTx/>
              <a:latin typeface="Calibri"/>
            </a:endParaRPr>
          </a:p>
        </p:txBody>
      </p:sp>
      <p:sp>
        <p:nvSpPr>
          <p:cNvPr id="3" name="Rectangle 2">
            <a:extLst>
              <a:ext uri="{FF2B5EF4-FFF2-40B4-BE49-F238E27FC236}">
                <a16:creationId xmlns:a16="http://schemas.microsoft.com/office/drawing/2014/main" id="{DBCB7909-4789-036B-7883-9B209A490A80}"/>
              </a:ext>
            </a:extLst>
          </p:cNvPr>
          <p:cNvSpPr>
            <a:spLocks noGrp="1" noRot="1" noChangeAspect="1"/>
          </p:cNvSpPr>
          <p:nvPr>
            <p:ph type="sldImg"/>
          </p:nvPr>
        </p:nvSpPr>
        <p:spPr/>
      </p:sp>
      <p:sp>
        <p:nvSpPr>
          <p:cNvPr id="4" name="Rectangle 3">
            <a:extLst>
              <a:ext uri="{FF2B5EF4-FFF2-40B4-BE49-F238E27FC236}">
                <a16:creationId xmlns:a16="http://schemas.microsoft.com/office/drawing/2014/main" id="{7DC1AC51-AA5F-C35F-D7A0-780257E29F51}"/>
              </a:ext>
            </a:extLst>
          </p:cNvPr>
          <p:cNvSpPr txBox="1">
            <a:spLocks noGrp="1"/>
          </p:cNvSpPr>
          <p:nvPr>
            <p:ph type="body" sz="quarter" idx="1"/>
          </p:nvPr>
        </p:nvSpPr>
        <p:spPr/>
        <p:txBody>
          <a:bodyPr/>
          <a:lstStyle/>
          <a:p>
            <a:pPr lvl="0"/>
            <a:r>
              <a:rPr lang="el-GR"/>
              <a:t>Παράδειγμα: στρατός, Θεσσαλονίκη, Άννα Καρένινα, αδέρφια - </a:t>
            </a:r>
            <a:r>
              <a:rPr lang="en-US"/>
              <a:t>Harvard</a:t>
            </a:r>
            <a:endParaRPr lang="el-G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bg>
      <p:bgRef idx="1001">
        <a:schemeClr val="bg2"/>
      </p:bgRef>
    </p:bg>
    <p:spTree>
      <p:nvGrpSpPr>
        <p:cNvPr id="1" name=""/>
        <p:cNvGrpSpPr/>
        <p:nvPr/>
      </p:nvGrpSpPr>
      <p:grpSpPr>
        <a:xfrm>
          <a:off x="0" y="0"/>
          <a:ext cx="0" cy="0"/>
          <a:chOff x="0" y="0"/>
          <a:chExt cx="0" cy="0"/>
        </a:xfrm>
      </p:grpSpPr>
      <p:sp>
        <p:nvSpPr>
          <p:cNvPr id="16" name="Rectangle 15"/>
          <p:cNvSpPr/>
          <p:nvPr/>
        </p:nvSpPr>
        <p:spPr>
          <a:xfrm>
            <a:off x="1" y="0"/>
            <a:ext cx="12192000" cy="6858000"/>
          </a:xfrm>
          <a:prstGeom prst="rect">
            <a:avLst/>
          </a:prstGeom>
          <a:blipFill dpi="0" rotWithShape="1">
            <a:blip r:embed="rId2">
              <a:alphaModFix amt="40000"/>
              <a:duotone>
                <a:schemeClr val="accent1">
                  <a:shade val="45000"/>
                  <a:satMod val="135000"/>
                </a:schemeClr>
                <a:prstClr val="white"/>
              </a:duotone>
            </a:blip>
            <a:srcRect/>
            <a:tile tx="-133350" ty="330200" sx="85000" sy="85000" flip="xy"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5135880" y="1267730"/>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4" name="Group 3"/>
          <p:cNvGrpSpPr/>
          <p:nvPr/>
        </p:nvGrpSpPr>
        <p:grpSpPr>
          <a:xfrm>
            <a:off x="5250180" y="1267730"/>
            <a:ext cx="1691640" cy="645295"/>
            <a:chOff x="5318306" y="1386268"/>
            <a:chExt cx="1567331" cy="645295"/>
          </a:xfrm>
        </p:grpSpPr>
        <p:cxnSp>
          <p:nvCxnSpPr>
            <p:cNvPr id="17" name="Straight Connector 16"/>
            <p:cNvCxnSpPr/>
            <p:nvPr/>
          </p:nvCxnSpPr>
          <p:spPr>
            <a:xfrm>
              <a:off x="5318306" y="1386268"/>
              <a:ext cx="0" cy="640080"/>
            </a:xfrm>
            <a:prstGeom prst="line">
              <a:avLst/>
            </a:prstGeom>
            <a:solidFill>
              <a:schemeClr val="tx1">
                <a:lumMod val="85000"/>
                <a:lumOff val="15000"/>
              </a:schemeClr>
            </a:solidFill>
            <a:ln>
              <a:solidFill>
                <a:schemeClr val="tx1">
                  <a:lumMod val="85000"/>
                  <a:lumOff val="15000"/>
                </a:schemeClr>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885637" y="1386268"/>
              <a:ext cx="0" cy="640080"/>
            </a:xfrm>
            <a:prstGeom prst="line">
              <a:avLst/>
            </a:prstGeom>
            <a:solidFill>
              <a:schemeClr val="tx1">
                <a:lumMod val="85000"/>
                <a:lumOff val="15000"/>
              </a:schemeClr>
            </a:solidFill>
            <a:ln>
              <a:solidFill>
                <a:schemeClr val="tx1">
                  <a:lumMod val="85000"/>
                  <a:lumOff val="15000"/>
                </a:schemeClr>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318306" y="2031563"/>
              <a:ext cx="1567331" cy="0"/>
            </a:xfrm>
            <a:prstGeom prst="line">
              <a:avLst/>
            </a:prstGeom>
            <a:solidFill>
              <a:schemeClr val="tx1">
                <a:lumMod val="85000"/>
                <a:lumOff val="15000"/>
              </a:schemeClr>
            </a:solidFill>
            <a:ln>
              <a:solidFill>
                <a:schemeClr val="tx1">
                  <a:lumMod val="85000"/>
                  <a:lumOff val="15000"/>
                </a:schemeClr>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561708" y="2091263"/>
            <a:ext cx="9068586" cy="2590800"/>
          </a:xfrm>
        </p:spPr>
        <p:txBody>
          <a:bodyPr tIns="45720" bIns="45720" anchor="ctr">
            <a:noAutofit/>
          </a:bodyPr>
          <a:lstStyle>
            <a:lvl1pPr algn="ctr">
              <a:lnSpc>
                <a:spcPct val="83000"/>
              </a:lnSpc>
              <a:defRPr lang="en-US" sz="7200" b="0" kern="1200" cap="all" spc="-100" baseline="0" dirty="0">
                <a:solidFill>
                  <a:schemeClr val="tx1">
                    <a:lumMod val="85000"/>
                    <a:lumOff val="15000"/>
                  </a:schemeClr>
                </a:solidFill>
                <a:effectLst/>
                <a:latin typeface="+mj-lt"/>
                <a:ea typeface="+mn-ea"/>
                <a:cs typeface="+mn-cs"/>
              </a:defRPr>
            </a:lvl1pPr>
          </a:lstStyle>
          <a:p>
            <a:r>
              <a:rPr lang="el-GR"/>
              <a:t>Κάντε κλικ για να επεξεργαστείτε τον τίτλο υποδείγματος</a:t>
            </a:r>
            <a:endParaRPr lang="en-US" dirty="0"/>
          </a:p>
        </p:txBody>
      </p:sp>
      <p:sp>
        <p:nvSpPr>
          <p:cNvPr id="3" name="Subtitle 2"/>
          <p:cNvSpPr>
            <a:spLocks noGrp="1"/>
          </p:cNvSpPr>
          <p:nvPr>
            <p:ph type="subTitle" idx="1"/>
          </p:nvPr>
        </p:nvSpPr>
        <p:spPr>
          <a:xfrm>
            <a:off x="1562100" y="4682062"/>
            <a:ext cx="9070848" cy="457201"/>
          </a:xfrm>
        </p:spPr>
        <p:txBody>
          <a:bodyPr>
            <a:normAutofit/>
          </a:bodyPr>
          <a:lstStyle>
            <a:lvl1pPr marL="0" indent="0" algn="ctr">
              <a:spcBef>
                <a:spcPts val="0"/>
              </a:spcBef>
              <a:buNone/>
              <a:defRPr sz="1600" spc="80" baseline="0">
                <a:solidFill>
                  <a:schemeClr val="tx2">
                    <a:lumMod val="75000"/>
                  </a:schemeClr>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a:t>Κάντε κλικ για να επεξεργαστείτε τον υπότιτλο του υποδείγματος</a:t>
            </a:r>
            <a:endParaRPr lang="en-US" dirty="0"/>
          </a:p>
        </p:txBody>
      </p:sp>
      <p:sp>
        <p:nvSpPr>
          <p:cNvPr id="20" name="Date Placeholder 19"/>
          <p:cNvSpPr>
            <a:spLocks noGrp="1"/>
          </p:cNvSpPr>
          <p:nvPr>
            <p:ph type="dt" sz="half" idx="10"/>
          </p:nvPr>
        </p:nvSpPr>
        <p:spPr>
          <a:xfrm>
            <a:off x="5318760" y="1341255"/>
            <a:ext cx="1554480" cy="527213"/>
          </a:xfrm>
        </p:spPr>
        <p:txBody>
          <a:bodyPr/>
          <a:lstStyle>
            <a:lvl1pPr algn="ctr">
              <a:defRPr sz="1300" spc="0" baseline="0">
                <a:solidFill>
                  <a:srgbClr val="FFFFFF"/>
                </a:solidFill>
                <a:latin typeface="+mn-lt"/>
              </a:defRPr>
            </a:lvl1pPr>
          </a:lstStyle>
          <a:p>
            <a:fld id="{5DB5D425-F89E-4F43-B9E6-1FC92C21D4C5}" type="datetime1">
              <a:rPr lang="el-GR" smtClean="0"/>
              <a:t>21/10/2022</a:t>
            </a:fld>
            <a:endParaRPr lang="el-GR"/>
          </a:p>
        </p:txBody>
      </p:sp>
      <p:sp>
        <p:nvSpPr>
          <p:cNvPr id="21" name="Footer Placeholder 20"/>
          <p:cNvSpPr>
            <a:spLocks noGrp="1"/>
          </p:cNvSpPr>
          <p:nvPr>
            <p:ph type="ftr" sz="quarter" idx="11"/>
          </p:nvPr>
        </p:nvSpPr>
        <p:spPr>
          <a:xfrm>
            <a:off x="1453896" y="5212080"/>
            <a:ext cx="5905500" cy="228600"/>
          </a:xfrm>
        </p:spPr>
        <p:txBody>
          <a:bodyPr/>
          <a:lstStyle>
            <a:lvl1pPr algn="l">
              <a:defRPr>
                <a:solidFill>
                  <a:schemeClr val="tx1">
                    <a:lumMod val="75000"/>
                    <a:lumOff val="25000"/>
                  </a:schemeClr>
                </a:solidFill>
              </a:defRPr>
            </a:lvl1pPr>
          </a:lstStyle>
          <a:p>
            <a:endParaRPr lang="el-GR"/>
          </a:p>
        </p:txBody>
      </p:sp>
      <p:sp>
        <p:nvSpPr>
          <p:cNvPr id="22" name="Slide Number Placeholder 21"/>
          <p:cNvSpPr>
            <a:spLocks noGrp="1"/>
          </p:cNvSpPr>
          <p:nvPr>
            <p:ph type="sldNum" sz="quarter" idx="12"/>
          </p:nvPr>
        </p:nvSpPr>
        <p:spPr>
          <a:xfrm>
            <a:off x="8606919" y="5212080"/>
            <a:ext cx="2111881" cy="228600"/>
          </a:xfrm>
        </p:spPr>
        <p:txBody>
          <a:bodyPr/>
          <a:lstStyle>
            <a:lvl1pPr>
              <a:defRPr>
                <a:solidFill>
                  <a:schemeClr val="tx1">
                    <a:lumMod val="75000"/>
                    <a:lumOff val="25000"/>
                  </a:schemeClr>
                </a:solidFill>
              </a:defRPr>
            </a:lvl1pPr>
          </a:lstStyle>
          <a:p>
            <a:fld id="{29A67EF4-6AD0-4895-A677-9D84EEBBB660}" type="slidenum">
              <a:rPr lang="el-GR" smtClean="0"/>
              <a:t>‹#›</a:t>
            </a:fld>
            <a:endParaRPr lang="el-GR"/>
          </a:p>
        </p:txBody>
      </p:sp>
    </p:spTree>
    <p:extLst>
      <p:ext uri="{BB962C8B-B14F-4D97-AF65-F5344CB8AC3E}">
        <p14:creationId xmlns:p14="http://schemas.microsoft.com/office/powerpoint/2010/main" val="4002406880"/>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AE654CDB-84CF-4FF4-9255-44114D68E7A6}" type="datetime1">
              <a:rPr lang="el-GR" smtClean="0"/>
              <a:t>21/10/2022</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29A67EF4-6AD0-4895-A677-9D84EEBBB660}" type="slidenum">
              <a:rPr lang="el-GR" smtClean="0"/>
              <a:t>‹#›</a:t>
            </a:fld>
            <a:endParaRPr lang="el-GR"/>
          </a:p>
        </p:txBody>
      </p:sp>
    </p:spTree>
    <p:extLst>
      <p:ext uri="{BB962C8B-B14F-4D97-AF65-F5344CB8AC3E}">
        <p14:creationId xmlns:p14="http://schemas.microsoft.com/office/powerpoint/2010/main" val="30528310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0"/>
            <a:ext cx="2362200" cy="5257800"/>
          </a:xfrm>
        </p:spPr>
        <p:txBody>
          <a:bodyPr vert="eaVert"/>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a:xfrm>
            <a:off x="838200" y="762000"/>
            <a:ext cx="8077200" cy="5257800"/>
          </a:xfrm>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DD8B0B09-C1EB-4652-A5FC-B559E7EFBD2E}" type="datetime1">
              <a:rPr lang="el-GR" smtClean="0"/>
              <a:t>21/10/2022</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29A67EF4-6AD0-4895-A677-9D84EEBBB660}" type="slidenum">
              <a:rPr lang="el-GR" smtClean="0"/>
              <a:t>‹#›</a:t>
            </a:fld>
            <a:endParaRPr lang="el-GR"/>
          </a:p>
        </p:txBody>
      </p:sp>
    </p:spTree>
    <p:extLst>
      <p:ext uri="{BB962C8B-B14F-4D97-AF65-F5344CB8AC3E}">
        <p14:creationId xmlns:p14="http://schemas.microsoft.com/office/powerpoint/2010/main" val="35304221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3F4C02C6-DAE3-4E19-811D-4191F086D690}" type="datetime1">
              <a:rPr lang="el-GR" smtClean="0"/>
              <a:t>21/10/2022</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29A67EF4-6AD0-4895-A677-9D84EEBBB660}" type="slidenum">
              <a:rPr lang="el-GR" smtClean="0"/>
              <a:t>‹#›</a:t>
            </a:fld>
            <a:endParaRPr lang="el-GR"/>
          </a:p>
        </p:txBody>
      </p:sp>
    </p:spTree>
    <p:extLst>
      <p:ext uri="{BB962C8B-B14F-4D97-AF65-F5344CB8AC3E}">
        <p14:creationId xmlns:p14="http://schemas.microsoft.com/office/powerpoint/2010/main" val="18435510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bg>
      <p:bgRef idx="1001">
        <a:schemeClr val="bg2"/>
      </p:bgRef>
    </p:bg>
    <p:spTree>
      <p:nvGrpSpPr>
        <p:cNvPr id="1" name=""/>
        <p:cNvGrpSpPr/>
        <p:nvPr/>
      </p:nvGrpSpPr>
      <p:grpSpPr>
        <a:xfrm>
          <a:off x="0" y="0"/>
          <a:ext cx="0" cy="0"/>
          <a:chOff x="0" y="0"/>
          <a:chExt cx="0" cy="0"/>
        </a:xfrm>
      </p:grpSpPr>
      <p:sp>
        <p:nvSpPr>
          <p:cNvPr id="16" name="Rectangle 15"/>
          <p:cNvSpPr/>
          <p:nvPr/>
        </p:nvSpPr>
        <p:spPr>
          <a:xfrm>
            <a:off x="11784" y="0"/>
            <a:ext cx="12192000" cy="6858000"/>
          </a:xfrm>
          <a:prstGeom prst="rect">
            <a:avLst/>
          </a:prstGeom>
          <a:blipFill dpi="0" rotWithShape="1">
            <a:blip r:embed="rId2">
              <a:alphaModFix amt="40000"/>
              <a:duotone>
                <a:schemeClr val="accent2">
                  <a:shade val="45000"/>
                  <a:satMod val="135000"/>
                </a:schemeClr>
                <a:prstClr val="white"/>
              </a:duotone>
            </a:blip>
            <a:srcRect/>
            <a:tile tx="-133350" ty="330200" sx="85000" sy="85000" flip="xy"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3" name="Rectangle 22"/>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5135880" y="1267730"/>
            <a:ext cx="1920240" cy="73152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31" name="Group 30"/>
          <p:cNvGrpSpPr/>
          <p:nvPr/>
        </p:nvGrpSpPr>
        <p:grpSpPr>
          <a:xfrm>
            <a:off x="5250180" y="1267730"/>
            <a:ext cx="1691640" cy="645295"/>
            <a:chOff x="5318306" y="1386268"/>
            <a:chExt cx="1567331" cy="645295"/>
          </a:xfrm>
        </p:grpSpPr>
        <p:cxnSp>
          <p:nvCxnSpPr>
            <p:cNvPr id="32" name="Straight Connector 31"/>
            <p:cNvCxnSpPr/>
            <p:nvPr/>
          </p:nvCxnSpPr>
          <p:spPr>
            <a:xfrm>
              <a:off x="5318306" y="1386268"/>
              <a:ext cx="0" cy="640080"/>
            </a:xfrm>
            <a:prstGeom prst="line">
              <a:avLst/>
            </a:prstGeom>
            <a:solidFill>
              <a:schemeClr val="tx1">
                <a:lumMod val="85000"/>
                <a:lumOff val="15000"/>
              </a:schemeClr>
            </a:solidFill>
            <a:ln>
              <a:solidFill>
                <a:schemeClr val="accent2">
                  <a:lumMod val="50000"/>
                </a:schemeClr>
              </a:solidFill>
              <a:miter lim="800000"/>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6885637" y="1386268"/>
              <a:ext cx="0" cy="640080"/>
            </a:xfrm>
            <a:prstGeom prst="line">
              <a:avLst/>
            </a:prstGeom>
            <a:solidFill>
              <a:schemeClr val="tx1">
                <a:lumMod val="85000"/>
                <a:lumOff val="15000"/>
              </a:schemeClr>
            </a:solidFill>
            <a:ln>
              <a:solidFill>
                <a:schemeClr val="accent2">
                  <a:lumMod val="50000"/>
                </a:schemeClr>
              </a:solidFill>
              <a:miter lim="800000"/>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5318306" y="2031563"/>
              <a:ext cx="1567331" cy="0"/>
            </a:xfrm>
            <a:prstGeom prst="line">
              <a:avLst/>
            </a:prstGeom>
            <a:solidFill>
              <a:schemeClr val="tx1">
                <a:lumMod val="85000"/>
                <a:lumOff val="15000"/>
              </a:schemeClr>
            </a:solidFill>
            <a:ln>
              <a:solidFill>
                <a:schemeClr val="accent2">
                  <a:lumMod val="50000"/>
                </a:schemeClr>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1563623" y="2094309"/>
            <a:ext cx="9070848" cy="2587752"/>
          </a:xfrm>
        </p:spPr>
        <p:txBody>
          <a:bodyPr anchor="ctr">
            <a:noAutofit/>
          </a:bodyPr>
          <a:lstStyle>
            <a:lvl1pPr algn="ctr">
              <a:lnSpc>
                <a:spcPct val="83000"/>
              </a:lnSpc>
              <a:defRPr lang="en-US" sz="7200" kern="1200" cap="all" spc="-100" baseline="0" dirty="0">
                <a:solidFill>
                  <a:schemeClr val="tx1">
                    <a:lumMod val="85000"/>
                    <a:lumOff val="15000"/>
                  </a:schemeClr>
                </a:solidFill>
                <a:effectLst/>
                <a:latin typeface="+mj-lt"/>
                <a:ea typeface="+mn-ea"/>
                <a:cs typeface="+mn-cs"/>
              </a:defRPr>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1563624" y="4682062"/>
            <a:ext cx="9070848" cy="457200"/>
          </a:xfrm>
        </p:spPr>
        <p:txBody>
          <a:bodyPr anchor="t">
            <a:normAutofit/>
          </a:bodyPr>
          <a:lstStyle>
            <a:lvl1pPr marL="0" indent="0" algn="ctr">
              <a:buNone/>
              <a:tabLst>
                <a:tab pos="2633663" algn="l"/>
              </a:tabLst>
              <a:defRPr sz="1600">
                <a:solidFill>
                  <a:schemeClr val="tx2"/>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κειμένου υποδείγματος</a:t>
            </a:r>
          </a:p>
        </p:txBody>
      </p:sp>
      <p:sp>
        <p:nvSpPr>
          <p:cNvPr id="4" name="Date Placeholder 3"/>
          <p:cNvSpPr>
            <a:spLocks noGrp="1"/>
          </p:cNvSpPr>
          <p:nvPr>
            <p:ph type="dt" sz="half" idx="10"/>
          </p:nvPr>
        </p:nvSpPr>
        <p:spPr>
          <a:xfrm>
            <a:off x="5321808" y="1344502"/>
            <a:ext cx="1554480" cy="530352"/>
          </a:xfrm>
        </p:spPr>
        <p:txBody>
          <a:bodyPr/>
          <a:lstStyle>
            <a:lvl1pPr algn="ctr">
              <a:defRPr lang="en-US" sz="1300" kern="1200" spc="0" baseline="0">
                <a:solidFill>
                  <a:srgbClr val="FFFFFF"/>
                </a:solidFill>
                <a:latin typeface="+mn-lt"/>
                <a:ea typeface="+mn-ea"/>
                <a:cs typeface="+mn-cs"/>
              </a:defRPr>
            </a:lvl1pPr>
          </a:lstStyle>
          <a:p>
            <a:fld id="{18C27C0B-5CBB-4412-B9B6-B55579AD2E4D}" type="datetime1">
              <a:rPr lang="el-GR" smtClean="0"/>
              <a:t>21/10/2022</a:t>
            </a:fld>
            <a:endParaRPr lang="el-GR"/>
          </a:p>
        </p:txBody>
      </p:sp>
      <p:sp>
        <p:nvSpPr>
          <p:cNvPr id="5" name="Footer Placeholder 4"/>
          <p:cNvSpPr>
            <a:spLocks noGrp="1"/>
          </p:cNvSpPr>
          <p:nvPr>
            <p:ph type="ftr" sz="quarter" idx="11"/>
          </p:nvPr>
        </p:nvSpPr>
        <p:spPr>
          <a:xfrm>
            <a:off x="1453896" y="5212080"/>
            <a:ext cx="5907024" cy="228600"/>
          </a:xfrm>
        </p:spPr>
        <p:txBody>
          <a:bodyPr/>
          <a:lstStyle>
            <a:lvl1pPr algn="l">
              <a:defRPr/>
            </a:lvl1pPr>
          </a:lstStyle>
          <a:p>
            <a:endParaRPr lang="el-GR"/>
          </a:p>
        </p:txBody>
      </p:sp>
      <p:sp>
        <p:nvSpPr>
          <p:cNvPr id="6" name="Slide Number Placeholder 5"/>
          <p:cNvSpPr>
            <a:spLocks noGrp="1"/>
          </p:cNvSpPr>
          <p:nvPr>
            <p:ph type="sldNum" sz="quarter" idx="12"/>
          </p:nvPr>
        </p:nvSpPr>
        <p:spPr>
          <a:xfrm>
            <a:off x="8604504" y="5212080"/>
            <a:ext cx="2112264" cy="228600"/>
          </a:xfrm>
        </p:spPr>
        <p:txBody>
          <a:bodyPr/>
          <a:lstStyle/>
          <a:p>
            <a:fld id="{29A67EF4-6AD0-4895-A677-9D84EEBBB660}" type="slidenum">
              <a:rPr lang="el-GR" smtClean="0"/>
              <a:t>‹#›</a:t>
            </a:fld>
            <a:endParaRPr lang="el-GR"/>
          </a:p>
        </p:txBody>
      </p:sp>
    </p:spTree>
    <p:extLst>
      <p:ext uri="{BB962C8B-B14F-4D97-AF65-F5344CB8AC3E}">
        <p14:creationId xmlns:p14="http://schemas.microsoft.com/office/powerpoint/2010/main" val="2024265270"/>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sz="half" idx="1"/>
          </p:nvPr>
        </p:nvSpPr>
        <p:spPr>
          <a:xfrm>
            <a:off x="106680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Content Placeholder 3"/>
          <p:cNvSpPr>
            <a:spLocks noGrp="1"/>
          </p:cNvSpPr>
          <p:nvPr>
            <p:ph sz="half" idx="2"/>
          </p:nvPr>
        </p:nvSpPr>
        <p:spPr>
          <a:xfrm>
            <a:off x="637032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5" name="Date Placeholder 4"/>
          <p:cNvSpPr>
            <a:spLocks noGrp="1"/>
          </p:cNvSpPr>
          <p:nvPr>
            <p:ph type="dt" sz="half" idx="10"/>
          </p:nvPr>
        </p:nvSpPr>
        <p:spPr/>
        <p:txBody>
          <a:bodyPr/>
          <a:lstStyle/>
          <a:p>
            <a:fld id="{432D10A6-2ADC-4A74-A0A6-1190F897C19A}" type="datetime1">
              <a:rPr lang="el-GR" smtClean="0"/>
              <a:t>21/10/2022</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29A67EF4-6AD0-4895-A677-9D84EEBBB660}" type="slidenum">
              <a:rPr lang="el-GR" smtClean="0"/>
              <a:t>‹#›</a:t>
            </a:fld>
            <a:endParaRPr lang="el-GR"/>
          </a:p>
        </p:txBody>
      </p:sp>
    </p:spTree>
    <p:extLst>
      <p:ext uri="{BB962C8B-B14F-4D97-AF65-F5344CB8AC3E}">
        <p14:creationId xmlns:p14="http://schemas.microsoft.com/office/powerpoint/2010/main" val="40328971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1069848" y="2074334"/>
            <a:ext cx="4754880" cy="640080"/>
          </a:xfrm>
        </p:spPr>
        <p:txBody>
          <a:bodyPr anchor="ctr">
            <a:normAutofit/>
          </a:bodyPr>
          <a:lstStyle>
            <a:lvl1pPr marL="0" indent="0" algn="ctr">
              <a:spcBef>
                <a:spcPts val="0"/>
              </a:spcBef>
              <a:buNone/>
              <a:defRPr sz="1800" b="0">
                <a:solidFill>
                  <a:schemeClr val="tx2"/>
                </a:solidFill>
                <a:latin typeface="+mn-lt"/>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4" name="Content Placeholder 3"/>
          <p:cNvSpPr>
            <a:spLocks noGrp="1"/>
          </p:cNvSpPr>
          <p:nvPr>
            <p:ph sz="half" idx="2"/>
          </p:nvPr>
        </p:nvSpPr>
        <p:spPr>
          <a:xfrm>
            <a:off x="1069848" y="2755898"/>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5" name="Text Placeholder 4"/>
          <p:cNvSpPr>
            <a:spLocks noGrp="1"/>
          </p:cNvSpPr>
          <p:nvPr>
            <p:ph type="body" sz="quarter" idx="3"/>
          </p:nvPr>
        </p:nvSpPr>
        <p:spPr>
          <a:xfrm>
            <a:off x="6373368" y="2074334"/>
            <a:ext cx="4754880" cy="640080"/>
          </a:xfrm>
        </p:spPr>
        <p:txBody>
          <a:bodyPr anchor="ctr">
            <a:normAutofit/>
          </a:bodyPr>
          <a:lstStyle>
            <a:lvl1pPr marL="0" indent="0" algn="ctr">
              <a:spcBef>
                <a:spcPts val="0"/>
              </a:spcBef>
              <a:buNone/>
              <a:defRPr sz="1800" b="0">
                <a:solidFill>
                  <a:schemeClr val="tx2"/>
                </a:solidFill>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6" name="Content Placeholder 5"/>
          <p:cNvSpPr>
            <a:spLocks noGrp="1"/>
          </p:cNvSpPr>
          <p:nvPr>
            <p:ph sz="quarter" idx="4"/>
          </p:nvPr>
        </p:nvSpPr>
        <p:spPr>
          <a:xfrm>
            <a:off x="6373368" y="2756581"/>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7" name="Date Placeholder 6"/>
          <p:cNvSpPr>
            <a:spLocks noGrp="1"/>
          </p:cNvSpPr>
          <p:nvPr>
            <p:ph type="dt" sz="half" idx="10"/>
          </p:nvPr>
        </p:nvSpPr>
        <p:spPr/>
        <p:txBody>
          <a:bodyPr/>
          <a:lstStyle/>
          <a:p>
            <a:fld id="{F5184F65-1E6C-4F66-AE20-EDE0D12CE956}" type="datetime1">
              <a:rPr lang="el-GR" smtClean="0"/>
              <a:t>21/10/2022</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29A67EF4-6AD0-4895-A677-9D84EEBBB660}" type="slidenum">
              <a:rPr lang="el-GR" smtClean="0"/>
              <a:t>‹#›</a:t>
            </a:fld>
            <a:endParaRPr lang="el-GR"/>
          </a:p>
        </p:txBody>
      </p:sp>
    </p:spTree>
    <p:extLst>
      <p:ext uri="{BB962C8B-B14F-4D97-AF65-F5344CB8AC3E}">
        <p14:creationId xmlns:p14="http://schemas.microsoft.com/office/powerpoint/2010/main" val="3257846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Date Placeholder 2"/>
          <p:cNvSpPr>
            <a:spLocks noGrp="1"/>
          </p:cNvSpPr>
          <p:nvPr>
            <p:ph type="dt" sz="half" idx="10"/>
          </p:nvPr>
        </p:nvSpPr>
        <p:spPr/>
        <p:txBody>
          <a:bodyPr/>
          <a:lstStyle/>
          <a:p>
            <a:fld id="{F2996104-A47B-422E-9CED-585313F01677}" type="datetime1">
              <a:rPr lang="el-GR" smtClean="0"/>
              <a:t>21/10/2022</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29A67EF4-6AD0-4895-A677-9D84EEBBB660}" type="slidenum">
              <a:rPr lang="el-GR" smtClean="0"/>
              <a:t>‹#›</a:t>
            </a:fld>
            <a:endParaRPr lang="el-GR"/>
          </a:p>
        </p:txBody>
      </p:sp>
    </p:spTree>
    <p:extLst>
      <p:ext uri="{BB962C8B-B14F-4D97-AF65-F5344CB8AC3E}">
        <p14:creationId xmlns:p14="http://schemas.microsoft.com/office/powerpoint/2010/main" val="12280806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7D73F5A-8B95-449C-89B6-8D20DBE935D5}" type="datetime1">
              <a:rPr lang="el-GR" smtClean="0"/>
              <a:t>21/10/2022</a:t>
            </a:fld>
            <a:endParaRPr lang="el-GR"/>
          </a:p>
        </p:txBody>
      </p:sp>
      <p:sp>
        <p:nvSpPr>
          <p:cNvPr id="3" name="Footer Placeholder 2"/>
          <p:cNvSpPr>
            <a:spLocks noGrp="1"/>
          </p:cNvSpPr>
          <p:nvPr>
            <p:ph type="ftr" sz="quarter" idx="11"/>
          </p:nvPr>
        </p:nvSpPr>
        <p:spPr/>
        <p:txBody>
          <a:bodyPr/>
          <a:lstStyle/>
          <a:p>
            <a:endParaRPr lang="el-GR"/>
          </a:p>
        </p:txBody>
      </p:sp>
      <p:sp>
        <p:nvSpPr>
          <p:cNvPr id="4" name="Slide Number Placeholder 3"/>
          <p:cNvSpPr>
            <a:spLocks noGrp="1"/>
          </p:cNvSpPr>
          <p:nvPr>
            <p:ph type="sldNum" sz="quarter" idx="12"/>
          </p:nvPr>
        </p:nvSpPr>
        <p:spPr/>
        <p:txBody>
          <a:bodyPr/>
          <a:lstStyle/>
          <a:p>
            <a:fld id="{29A67EF4-6AD0-4895-A677-9D84EEBBB660}" type="slidenum">
              <a:rPr lang="el-GR" smtClean="0"/>
              <a:t>‹#›</a:t>
            </a:fld>
            <a:endParaRPr lang="el-GR"/>
          </a:p>
        </p:txBody>
      </p:sp>
    </p:spTree>
    <p:extLst>
      <p:ext uri="{BB962C8B-B14F-4D97-AF65-F5344CB8AC3E}">
        <p14:creationId xmlns:p14="http://schemas.microsoft.com/office/powerpoint/2010/main" val="27245991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spTree>
      <p:nvGrpSpPr>
        <p:cNvPr id="1" name=""/>
        <p:cNvGrpSpPr/>
        <p:nvPr/>
      </p:nvGrpSpPr>
      <p:grpSpPr>
        <a:xfrm>
          <a:off x="0" y="0"/>
          <a:ext cx="0" cy="0"/>
          <a:chOff x="0" y="0"/>
          <a:chExt cx="0" cy="0"/>
        </a:xfrm>
      </p:grpSpPr>
      <p:sp>
        <p:nvSpPr>
          <p:cNvPr id="15" name="Rectangle 14"/>
          <p:cNvSpPr/>
          <p:nvPr/>
        </p:nvSpPr>
        <p:spPr>
          <a:xfrm>
            <a:off x="9020386" y="237744"/>
            <a:ext cx="2926080" cy="638251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7392"/>
            <a:ext cx="2430780" cy="1645920"/>
          </a:xfrm>
        </p:spPr>
        <p:txBody>
          <a:bodyPr anchor="b">
            <a:normAutofit/>
          </a:bodyPr>
          <a:lstStyle>
            <a:lvl1pPr algn="l" defTabSz="914400" rtl="0" eaLnBrk="1" latinLnBrk="0" hangingPunct="1">
              <a:lnSpc>
                <a:spcPct val="90000"/>
              </a:lnSpc>
              <a:spcBef>
                <a:spcPct val="0"/>
              </a:spcBef>
              <a:buNone/>
              <a:defRPr lang="en-US" sz="2800" b="0" kern="1200" cap="none" spc="0" baseline="0" dirty="0">
                <a:solidFill>
                  <a:schemeClr val="tx1"/>
                </a:solidFill>
                <a:effectLst/>
                <a:latin typeface="+mj-lt"/>
                <a:ea typeface="+mn-ea"/>
                <a:cs typeface="+mn-cs"/>
              </a:defRPr>
            </a:lvl1p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a:xfrm>
            <a:off x="685800" y="609600"/>
            <a:ext cx="7772400" cy="5334000"/>
          </a:xfrm>
        </p:spPr>
        <p:txBody>
          <a:bodyPr/>
          <a:lstStyle>
            <a:lvl1pPr>
              <a:defRPr sz="19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Text Placeholder 3"/>
          <p:cNvSpPr>
            <a:spLocks noGrp="1"/>
          </p:cNvSpPr>
          <p:nvPr>
            <p:ph type="body" sz="half" idx="2"/>
          </p:nvPr>
        </p:nvSpPr>
        <p:spPr>
          <a:xfrm>
            <a:off x="9296400" y="2286000"/>
            <a:ext cx="2430780" cy="3505200"/>
          </a:xfrm>
        </p:spPr>
        <p:txBody>
          <a:bodyPr>
            <a:normAutofit/>
          </a:bodyPr>
          <a:lstStyle>
            <a:lvl1pPr marL="0" indent="0">
              <a:lnSpc>
                <a:spcPct val="110000"/>
              </a:lnSpc>
              <a:spcBef>
                <a:spcPts val="800"/>
              </a:spcBef>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8" name="Date Placeholder 7"/>
          <p:cNvSpPr>
            <a:spLocks noGrp="1"/>
          </p:cNvSpPr>
          <p:nvPr>
            <p:ph type="dt" sz="half" idx="10"/>
          </p:nvPr>
        </p:nvSpPr>
        <p:spPr/>
        <p:txBody>
          <a:bodyPr/>
          <a:lstStyle/>
          <a:p>
            <a:fld id="{C7F52478-F6F2-4A8A-AE53-1270DA78E845}" type="datetime1">
              <a:rPr lang="el-GR" smtClean="0"/>
              <a:t>21/10/2022</a:t>
            </a:fld>
            <a:endParaRPr lang="el-GR"/>
          </a:p>
        </p:txBody>
      </p:sp>
      <p:sp>
        <p:nvSpPr>
          <p:cNvPr id="9" name="Footer Placeholder 8"/>
          <p:cNvSpPr>
            <a:spLocks noGrp="1"/>
          </p:cNvSpPr>
          <p:nvPr>
            <p:ph type="ftr" sz="quarter" idx="11"/>
          </p:nvPr>
        </p:nvSpPr>
        <p:spPr/>
        <p:txBody>
          <a:bodyPr/>
          <a:lstStyle>
            <a:lvl1pPr algn="r">
              <a:defRPr/>
            </a:lvl1pPr>
          </a:lstStyle>
          <a:p>
            <a:endParaRPr lang="el-GR"/>
          </a:p>
        </p:txBody>
      </p:sp>
      <p:sp>
        <p:nvSpPr>
          <p:cNvPr id="11" name="Slide Number Placeholder 10"/>
          <p:cNvSpPr>
            <a:spLocks noGrp="1"/>
          </p:cNvSpPr>
          <p:nvPr>
            <p:ph type="sldNum" sz="quarter" idx="12"/>
          </p:nvPr>
        </p:nvSpPr>
        <p:spPr>
          <a:xfrm>
            <a:off x="10396728" y="6227064"/>
            <a:ext cx="1463040" cy="256032"/>
          </a:xfrm>
        </p:spPr>
        <p:txBody>
          <a:bodyPr/>
          <a:lstStyle/>
          <a:p>
            <a:fld id="{29A67EF4-6AD0-4895-A677-9D84EEBBB660}" type="slidenum">
              <a:rPr lang="el-GR" smtClean="0"/>
              <a:t>‹#›</a:t>
            </a:fld>
            <a:endParaRPr lang="el-GR"/>
          </a:p>
        </p:txBody>
      </p:sp>
      <p:sp>
        <p:nvSpPr>
          <p:cNvPr id="12" name="Rectangle 11"/>
          <p:cNvSpPr/>
          <p:nvPr/>
        </p:nvSpPr>
        <p:spPr>
          <a:xfrm>
            <a:off x="9157546" y="374904"/>
            <a:ext cx="2651760"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0380840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14" name="Rectangle 13"/>
          <p:cNvSpPr/>
          <p:nvPr/>
        </p:nvSpPr>
        <p:spPr>
          <a:xfrm>
            <a:off x="9020386" y="237744"/>
            <a:ext cx="2926080" cy="638251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3504"/>
            <a:ext cx="2432304" cy="1645920"/>
          </a:xfrm>
        </p:spPr>
        <p:txBody>
          <a:bodyPr anchor="b">
            <a:noAutofit/>
          </a:bodyPr>
          <a:lstStyle>
            <a:lvl1pPr algn="l">
              <a:defRPr sz="2800" b="0">
                <a:solidFill>
                  <a:schemeClr val="tx1"/>
                </a:solidFill>
                <a:latin typeface="+mj-lt"/>
              </a:defRPr>
            </a:lvl1pPr>
          </a:lstStyle>
          <a:p>
            <a:r>
              <a:rPr lang="el-GR"/>
              <a:t>Κάντε κλικ για να επεξεργαστείτε τον τίτλο υποδείγματος</a:t>
            </a:r>
            <a:endParaRPr lang="en-US" dirty="0"/>
          </a:p>
        </p:txBody>
      </p:sp>
      <p:sp>
        <p:nvSpPr>
          <p:cNvPr id="3" name="Picture Placeholder 2"/>
          <p:cNvSpPr>
            <a:spLocks noGrp="1" noChangeAspect="1"/>
          </p:cNvSpPr>
          <p:nvPr>
            <p:ph type="pic" idx="1"/>
          </p:nvPr>
        </p:nvSpPr>
        <p:spPr>
          <a:xfrm>
            <a:off x="228599" y="237744"/>
            <a:ext cx="8531352" cy="6382512"/>
          </a:xfrm>
          <a:solidFill>
            <a:schemeClr val="accent6">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l-GR"/>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9296400" y="2286000"/>
            <a:ext cx="2432304" cy="3502152"/>
          </a:xfrm>
        </p:spPr>
        <p:txBody>
          <a:bodyPr>
            <a:normAutofit/>
          </a:bodyPr>
          <a:lstStyle>
            <a:lvl1pPr marL="0" indent="0" algn="l">
              <a:lnSpc>
                <a:spcPct val="110000"/>
              </a:lnSpc>
              <a:spcBef>
                <a:spcPts val="800"/>
              </a:spcBef>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lvl1pPr>
              <a:defRPr>
                <a:solidFill>
                  <a:srgbClr val="FFFFFF"/>
                </a:solidFill>
                <a:effectLst>
                  <a:outerShdw blurRad="19050" dist="6350" dir="2700000" algn="tl" rotWithShape="0">
                    <a:prstClr val="black">
                      <a:alpha val="40000"/>
                    </a:prstClr>
                  </a:outerShdw>
                </a:effectLst>
              </a:defRPr>
            </a:lvl1pPr>
          </a:lstStyle>
          <a:p>
            <a:fld id="{A96D81FB-2E3B-4CB7-B5A3-23921BB7AF7B}" type="datetime1">
              <a:rPr lang="el-GR" smtClean="0"/>
              <a:t>21/10/2022</a:t>
            </a:fld>
            <a:endParaRPr lang="el-GR"/>
          </a:p>
        </p:txBody>
      </p:sp>
      <p:sp>
        <p:nvSpPr>
          <p:cNvPr id="6" name="Footer Placeholder 5"/>
          <p:cNvSpPr>
            <a:spLocks noGrp="1"/>
          </p:cNvSpPr>
          <p:nvPr>
            <p:ph type="ftr" sz="quarter" idx="11"/>
          </p:nvPr>
        </p:nvSpPr>
        <p:spPr/>
        <p:txBody>
          <a:bodyPr/>
          <a:lstStyle>
            <a:lvl1pPr marL="0" algn="r" defTabSz="914400" rtl="0" eaLnBrk="1" latinLnBrk="0" hangingPunct="1">
              <a:defRPr lang="en-US" sz="1000" kern="1200" dirty="0">
                <a:solidFill>
                  <a:srgbClr val="FFFFFF"/>
                </a:solidFill>
                <a:effectLst>
                  <a:outerShdw blurRad="19050" dist="6350" dir="2700000" algn="tl" rotWithShape="0">
                    <a:prstClr val="black">
                      <a:alpha val="40000"/>
                    </a:prstClr>
                  </a:outerShdw>
                </a:effectLst>
                <a:latin typeface="+mn-lt"/>
                <a:ea typeface="+mn-ea"/>
                <a:cs typeface="+mn-cs"/>
              </a:defRPr>
            </a:lvl1pPr>
          </a:lstStyle>
          <a:p>
            <a:endParaRPr lang="el-GR"/>
          </a:p>
        </p:txBody>
      </p:sp>
      <p:sp>
        <p:nvSpPr>
          <p:cNvPr id="7" name="Slide Number Placeholder 6"/>
          <p:cNvSpPr>
            <a:spLocks noGrp="1"/>
          </p:cNvSpPr>
          <p:nvPr>
            <p:ph type="sldNum" sz="quarter" idx="12"/>
          </p:nvPr>
        </p:nvSpPr>
        <p:spPr>
          <a:xfrm>
            <a:off x="10396728" y="6227064"/>
            <a:ext cx="1463040" cy="256032"/>
          </a:xfrm>
        </p:spPr>
        <p:txBody>
          <a:bodyPr/>
          <a:lstStyle/>
          <a:p>
            <a:fld id="{29A67EF4-6AD0-4895-A677-9D84EEBBB660}" type="slidenum">
              <a:rPr lang="el-GR" smtClean="0"/>
              <a:t>‹#›</a:t>
            </a:fld>
            <a:endParaRPr lang="el-GR"/>
          </a:p>
        </p:txBody>
      </p:sp>
      <p:sp>
        <p:nvSpPr>
          <p:cNvPr id="10" name="Rectangle 9"/>
          <p:cNvSpPr/>
          <p:nvPr/>
        </p:nvSpPr>
        <p:spPr>
          <a:xfrm>
            <a:off x="9157546" y="374904"/>
            <a:ext cx="2651760"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3029716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4696" y="237744"/>
            <a:ext cx="11722608" cy="6382512"/>
          </a:xfrm>
          <a:prstGeom prst="rect">
            <a:avLst/>
          </a:prstGeom>
          <a:solidFill>
            <a:schemeClr val="bg2"/>
          </a:solidFill>
          <a:ln w="6350" cap="flat" cmpd="sng" algn="ctr">
            <a:noFill/>
            <a:prstDash val="solid"/>
          </a:ln>
          <a:effectLst>
            <a:softEdge rad="0"/>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1066800" y="2103120"/>
            <a:ext cx="10058400" cy="3931920"/>
          </a:xfrm>
          <a:prstGeom prst="rect">
            <a:avLst/>
          </a:prstGeom>
        </p:spPr>
        <p:txBody>
          <a:bodyPr vert="horz" lIns="91440" tIns="45720" rIns="91440" bIns="45720" rtlCol="0">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2"/>
          </p:nvPr>
        </p:nvSpPr>
        <p:spPr>
          <a:xfrm>
            <a:off x="389464" y="6214535"/>
            <a:ext cx="2743200" cy="256032"/>
          </a:xfrm>
          <a:prstGeom prst="rect">
            <a:avLst/>
          </a:prstGeom>
        </p:spPr>
        <p:txBody>
          <a:bodyPr vert="horz" lIns="91440" tIns="45720" rIns="91440" bIns="45720" rtlCol="0" anchor="b"/>
          <a:lstStyle>
            <a:lvl1pPr algn="l">
              <a:defRPr sz="1000">
                <a:solidFill>
                  <a:schemeClr val="tx1">
                    <a:lumMod val="75000"/>
                    <a:lumOff val="25000"/>
                  </a:schemeClr>
                </a:solidFill>
              </a:defRPr>
            </a:lvl1pPr>
          </a:lstStyle>
          <a:p>
            <a:fld id="{752B8742-F5C7-4153-830A-84F34D8FEB91}" type="datetime1">
              <a:rPr lang="el-GR" smtClean="0"/>
              <a:t>21/10/2022</a:t>
            </a:fld>
            <a:endParaRPr lang="el-GR"/>
          </a:p>
        </p:txBody>
      </p:sp>
      <p:sp>
        <p:nvSpPr>
          <p:cNvPr id="5" name="Footer Placeholder 4"/>
          <p:cNvSpPr>
            <a:spLocks noGrp="1"/>
          </p:cNvSpPr>
          <p:nvPr>
            <p:ph type="ftr" sz="quarter" idx="3"/>
          </p:nvPr>
        </p:nvSpPr>
        <p:spPr>
          <a:xfrm>
            <a:off x="3489960" y="6214535"/>
            <a:ext cx="5212080" cy="256032"/>
          </a:xfrm>
          <a:prstGeom prst="rect">
            <a:avLst/>
          </a:prstGeom>
        </p:spPr>
        <p:txBody>
          <a:bodyPr vert="horz" lIns="91440" tIns="45720" rIns="91440" bIns="45720" rtlCol="0" anchor="b"/>
          <a:lstStyle>
            <a:lvl1pPr algn="ctr">
              <a:defRPr sz="1000">
                <a:solidFill>
                  <a:schemeClr val="tx1">
                    <a:lumMod val="75000"/>
                    <a:lumOff val="25000"/>
                  </a:schemeClr>
                </a:solidFill>
              </a:defRPr>
            </a:lvl1pPr>
          </a:lstStyle>
          <a:p>
            <a:endParaRPr lang="el-GR"/>
          </a:p>
        </p:txBody>
      </p:sp>
      <p:sp>
        <p:nvSpPr>
          <p:cNvPr id="6" name="Slide Number Placeholder 5"/>
          <p:cNvSpPr>
            <a:spLocks noGrp="1"/>
          </p:cNvSpPr>
          <p:nvPr>
            <p:ph type="sldNum" sz="quarter" idx="4"/>
          </p:nvPr>
        </p:nvSpPr>
        <p:spPr>
          <a:xfrm>
            <a:off x="10348535" y="6214535"/>
            <a:ext cx="1463040" cy="256032"/>
          </a:xfrm>
          <a:prstGeom prst="rect">
            <a:avLst/>
          </a:prstGeom>
        </p:spPr>
        <p:txBody>
          <a:bodyPr vert="horz" lIns="91440" tIns="45720" rIns="91440" bIns="45720" rtlCol="0" anchor="b"/>
          <a:lstStyle>
            <a:lvl1pPr algn="r">
              <a:defRPr sz="1000">
                <a:solidFill>
                  <a:schemeClr val="tx1">
                    <a:lumMod val="75000"/>
                    <a:lumOff val="25000"/>
                  </a:schemeClr>
                </a:solidFill>
              </a:defRPr>
            </a:lvl1pPr>
          </a:lstStyle>
          <a:p>
            <a:fld id="{29A67EF4-6AD0-4895-A677-9D84EEBBB660}" type="slidenum">
              <a:rPr lang="el-GR" smtClean="0"/>
              <a:t>‹#›</a:t>
            </a:fld>
            <a:endParaRPr lang="el-GR"/>
          </a:p>
        </p:txBody>
      </p:sp>
      <p:sp>
        <p:nvSpPr>
          <p:cNvPr id="8" name="Rectangle 7"/>
          <p:cNvSpPr/>
          <p:nvPr/>
        </p:nvSpPr>
        <p:spPr>
          <a:xfrm>
            <a:off x="371856" y="374904"/>
            <a:ext cx="11448288" cy="6108192"/>
          </a:xfrm>
          <a:prstGeom prst="rect">
            <a:avLst/>
          </a:prstGeom>
          <a:noFill/>
          <a:ln w="6350" cap="sq" cmpd="sng" algn="ctr">
            <a:solidFill>
              <a:schemeClr val="tx1">
                <a:lumMod val="75000"/>
                <a:lumOff val="25000"/>
              </a:schemeClr>
            </a:solidFill>
            <a:prstDash val="solid"/>
            <a:miter lim="800000"/>
          </a:ln>
          <a:effectLst/>
        </p:spPr>
      </p:sp>
    </p:spTree>
    <p:extLst>
      <p:ext uri="{BB962C8B-B14F-4D97-AF65-F5344CB8AC3E}">
        <p14:creationId xmlns:p14="http://schemas.microsoft.com/office/powerpoint/2010/main" val="1683325594"/>
      </p:ext>
    </p:extLst>
  </p:cSld>
  <p:clrMap bg1="lt1" tx1="dk1" bg2="lt2" tx2="dk2" accent1="accent1" accent2="accent2" accent3="accent3" accent4="accent4" accent5="accent5" accent6="accent6" hlink="hlink" folHlink="folHlink"/>
  <p:sldLayoutIdLst>
    <p:sldLayoutId id="2147484057" r:id="rId1"/>
    <p:sldLayoutId id="2147484058" r:id="rId2"/>
    <p:sldLayoutId id="2147484059" r:id="rId3"/>
    <p:sldLayoutId id="2147484060" r:id="rId4"/>
    <p:sldLayoutId id="2147484061" r:id="rId5"/>
    <p:sldLayoutId id="2147484062" r:id="rId6"/>
    <p:sldLayoutId id="2147484063" r:id="rId7"/>
    <p:sldLayoutId id="2147484064" r:id="rId8"/>
    <p:sldLayoutId id="2147484065" r:id="rId9"/>
    <p:sldLayoutId id="2147484066" r:id="rId10"/>
    <p:sldLayoutId id="2147484067" r:id="rId11"/>
  </p:sldLayoutIdLst>
  <p:hf hdr="0" ftr="0" dt="0"/>
  <p:txStyles>
    <p:titleStyle>
      <a:lvl1pPr algn="l" defTabSz="914400" rtl="0" eaLnBrk="1" latinLnBrk="0" hangingPunct="1">
        <a:lnSpc>
          <a:spcPct val="90000"/>
        </a:lnSpc>
        <a:spcBef>
          <a:spcPct val="0"/>
        </a:spcBef>
        <a:buNone/>
        <a:defRPr lang="en-US" sz="480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00000"/>
        </a:lnSpc>
        <a:spcBef>
          <a:spcPts val="900"/>
        </a:spcBef>
        <a:spcAft>
          <a:spcPts val="0"/>
        </a:spcAft>
        <a:buClr>
          <a:schemeClr val="tx1">
            <a:lumMod val="85000"/>
            <a:lumOff val="15000"/>
          </a:schemeClr>
        </a:buClr>
        <a:buFont typeface="Garamond" pitchFamily="18" charset="0"/>
        <a:buChar char="◦"/>
        <a:defRPr sz="18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6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3" Type="http://schemas.openxmlformats.org/officeDocument/2006/relationships/hyperlink" Target="https://www.google.com/search?q=+%CE%25"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4.jpeg"/><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www.google.com/search?q=%CE%BD%25" TargetMode="External"/><Relationship Id="rId2" Type="http://schemas.openxmlformats.org/officeDocument/2006/relationships/image" Target="../media/image7.jpeg"/><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s://pubmed.ncbi.nlm.nih.gov/17985533/"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hyperlink" Target="https://en.wikipedia.org/wiki/Therapeutic_community"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0.xml.rels><?xml version="1.0" encoding="UTF-8" standalone="yes"?>
<Relationships xmlns="http://schemas.openxmlformats.org/package/2006/relationships"><Relationship Id="rId2" Type="http://schemas.openxmlformats.org/officeDocument/2006/relationships/hyperlink" Target="https://doi.org/10.1080/00797308.1963.11822932" TargetMode="Externa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hyperlink" Target="https://www.google.com/search?q=+%CE%25" TargetMode="Externa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3" Type="http://schemas.openxmlformats.org/officeDocument/2006/relationships/hyperlink" Target="https://www.google.com/imgres?imgurl" TargetMode="External"/><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1757909" y="1436255"/>
            <a:ext cx="8481390" cy="751383"/>
          </a:xfrm>
        </p:spPr>
        <p:txBody>
          <a:bodyPr>
            <a:noAutofit/>
          </a:bodyPr>
          <a:lstStyle/>
          <a:p>
            <a:pPr marL="0" marR="0" algn="ctr">
              <a:spcBef>
                <a:spcPts val="0"/>
              </a:spcBef>
              <a:spcAft>
                <a:spcPts val="0"/>
              </a:spcAft>
              <a:tabLst>
                <a:tab pos="6301105" algn="l"/>
              </a:tabLst>
            </a:pPr>
            <a:r>
              <a:rPr lang="en-US" sz="1200" b="1" dirty="0">
                <a:solidFill>
                  <a:schemeClr val="tx1"/>
                </a:solidFill>
              </a:rPr>
              <a:t> </a:t>
            </a:r>
            <a:r>
              <a:rPr lang="el-GR" sz="1200" b="1" spc="200" dirty="0">
                <a:ln w="9525" cap="flat" cmpd="sng" algn="ctr">
                  <a:solidFill>
                    <a:srgbClr val="BFBFBF">
                      <a:alpha val="50000"/>
                    </a:srgbClr>
                  </a:solidFill>
                  <a:prstDash val="solid"/>
                  <a:round/>
                </a:ln>
                <a:solidFill>
                  <a:schemeClr val="tx1"/>
                </a:solidFill>
                <a:effectLst>
                  <a:outerShdw dist="25400" dir="13500000" sx="0" sy="0">
                    <a:srgbClr val="000000">
                      <a:alpha val="50000"/>
                    </a:srgbClr>
                  </a:outerShdw>
                </a:effectLst>
                <a:ea typeface="Times New Roman" panose="02020603050405020304" pitchFamily="18" charset="0"/>
              </a:rPr>
              <a:t>ΣΧΟΛΗ ΑΝΘΡΩΠΙΣΤΙΚΩΝ &amp; ΚΟΙΝΩΝΙΚΩΝ ΕΠΙΣΤΗΜΩΝ</a:t>
            </a:r>
            <a:br>
              <a:rPr lang="el-GR" sz="1200" dirty="0">
                <a:solidFill>
                  <a:schemeClr val="tx1"/>
                </a:solidFill>
                <a:effectLst/>
                <a:ea typeface="Times New Roman" panose="02020603050405020304" pitchFamily="18" charset="0"/>
              </a:rPr>
            </a:br>
            <a:r>
              <a:rPr lang="el-GR" sz="1200" b="1" spc="200" dirty="0">
                <a:ln w="9525" cap="flat" cmpd="sng" algn="ctr">
                  <a:solidFill>
                    <a:srgbClr val="BFBFBF">
                      <a:alpha val="50000"/>
                    </a:srgbClr>
                  </a:solidFill>
                  <a:prstDash val="solid"/>
                  <a:round/>
                </a:ln>
                <a:solidFill>
                  <a:schemeClr val="tx1"/>
                </a:solidFill>
                <a:effectLst>
                  <a:outerShdw dist="25400" dir="13500000" sx="0" sy="0">
                    <a:srgbClr val="000000">
                      <a:alpha val="50000"/>
                    </a:srgbClr>
                  </a:outerShdw>
                </a:effectLst>
                <a:ea typeface="Times New Roman" panose="02020603050405020304" pitchFamily="18" charset="0"/>
              </a:rPr>
              <a:t>ΠΑΙΔΑΓΩΓΙΚΟ ΤΜΗΜΑ ΕΙΔΙΚΗΣ ΑΓΩΓΗΣ</a:t>
            </a:r>
            <a:br>
              <a:rPr lang="el-GR" sz="1200" dirty="0">
                <a:solidFill>
                  <a:schemeClr val="tx1"/>
                </a:solidFill>
                <a:effectLst/>
                <a:ea typeface="Times New Roman" panose="02020603050405020304" pitchFamily="18" charset="0"/>
              </a:rPr>
            </a:br>
            <a:r>
              <a:rPr lang="el-GR" sz="1200" b="1" dirty="0">
                <a:solidFill>
                  <a:srgbClr val="FF0000"/>
                </a:solidFill>
                <a:effectLst>
                  <a:outerShdw blurRad="50800" dist="38100" dir="2700000" algn="tl">
                    <a:srgbClr val="000000">
                      <a:alpha val="40000"/>
                    </a:srgbClr>
                  </a:outerShdw>
                </a:effectLst>
                <a:ea typeface="Times New Roman" panose="02020603050405020304" pitchFamily="18" charset="0"/>
              </a:rPr>
              <a:t>Πρόγραμμα Μεταπτυχιακών Σπουδών</a:t>
            </a:r>
            <a:br>
              <a:rPr lang="el-GR" sz="1200" dirty="0">
                <a:solidFill>
                  <a:srgbClr val="FF0000"/>
                </a:solidFill>
                <a:effectLst/>
                <a:ea typeface="Times New Roman" panose="02020603050405020304" pitchFamily="18" charset="0"/>
              </a:rPr>
            </a:br>
            <a:r>
              <a:rPr lang="el-GR" sz="1200" b="1" dirty="0">
                <a:solidFill>
                  <a:srgbClr val="FF0000"/>
                </a:solidFill>
                <a:effectLst>
                  <a:outerShdw blurRad="50800" dist="38100" dir="2700000" algn="tl">
                    <a:srgbClr val="000000">
                      <a:alpha val="40000"/>
                    </a:srgbClr>
                  </a:outerShdw>
                </a:effectLst>
                <a:ea typeface="Times New Roman" panose="02020603050405020304" pitchFamily="18" charset="0"/>
              </a:rPr>
              <a:t>Συμβουλευτική στην Ειδική Αγωγή, την Εκπαίδευση και την Υγεία</a:t>
            </a:r>
            <a:br>
              <a:rPr lang="el-GR" sz="1200" dirty="0">
                <a:solidFill>
                  <a:srgbClr val="FF0000"/>
                </a:solidFill>
                <a:effectLst/>
                <a:ea typeface="Times New Roman" panose="02020603050405020304" pitchFamily="18" charset="0"/>
              </a:rPr>
            </a:br>
            <a:r>
              <a:rPr lang="el-GR" sz="1200" b="1" dirty="0" err="1">
                <a:solidFill>
                  <a:schemeClr val="tx1"/>
                </a:solidFill>
              </a:rPr>
              <a:t>Ακαδ</a:t>
            </a:r>
            <a:r>
              <a:rPr lang="el-GR" sz="1200" b="1" dirty="0">
                <a:solidFill>
                  <a:schemeClr val="tx1"/>
                </a:solidFill>
              </a:rPr>
              <a:t>. </a:t>
            </a:r>
            <a:r>
              <a:rPr lang="el-GR" sz="1200" b="1" dirty="0" err="1">
                <a:solidFill>
                  <a:schemeClr val="tx1"/>
                </a:solidFill>
              </a:rPr>
              <a:t>ετος</a:t>
            </a:r>
            <a:r>
              <a:rPr lang="el-GR" sz="1200" b="1" dirty="0">
                <a:solidFill>
                  <a:schemeClr val="tx1"/>
                </a:solidFill>
              </a:rPr>
              <a:t> 202</a:t>
            </a:r>
            <a:r>
              <a:rPr lang="en-US" sz="1200" b="1" dirty="0">
                <a:solidFill>
                  <a:schemeClr val="tx1"/>
                </a:solidFill>
              </a:rPr>
              <a:t>2</a:t>
            </a:r>
            <a:r>
              <a:rPr lang="el-GR" sz="1200" b="1" dirty="0">
                <a:solidFill>
                  <a:schemeClr val="tx1"/>
                </a:solidFill>
              </a:rPr>
              <a:t>-2</a:t>
            </a:r>
            <a:r>
              <a:rPr lang="en-US" sz="1200" b="1" dirty="0">
                <a:solidFill>
                  <a:schemeClr val="tx1"/>
                </a:solidFill>
              </a:rPr>
              <a:t>3</a:t>
            </a:r>
            <a:r>
              <a:rPr lang="el-GR" sz="1200" b="1" dirty="0">
                <a:solidFill>
                  <a:schemeClr val="tx1"/>
                </a:solidFill>
              </a:rPr>
              <a:t> </a:t>
            </a:r>
            <a:r>
              <a:rPr lang="en-US" sz="1200" b="1" dirty="0">
                <a:solidFill>
                  <a:schemeClr val="tx1"/>
                </a:solidFill>
              </a:rPr>
              <a:t> </a:t>
            </a:r>
            <a:r>
              <a:rPr lang="el-GR" sz="1200" b="1" dirty="0">
                <a:solidFill>
                  <a:schemeClr val="tx1"/>
                </a:solidFill>
              </a:rPr>
              <a:t> </a:t>
            </a:r>
            <a:r>
              <a:rPr lang="en-US" sz="1200" b="1" dirty="0">
                <a:solidFill>
                  <a:schemeClr val="tx1"/>
                </a:solidFill>
              </a:rPr>
              <a:t> </a:t>
            </a:r>
            <a:endParaRPr lang="el-GR" sz="1200" b="1" dirty="0">
              <a:solidFill>
                <a:schemeClr val="tx1"/>
              </a:solidFill>
            </a:endParaRPr>
          </a:p>
        </p:txBody>
      </p:sp>
      <p:sp>
        <p:nvSpPr>
          <p:cNvPr id="3" name="2 - Υπότιτλος"/>
          <p:cNvSpPr>
            <a:spLocks noGrp="1"/>
          </p:cNvSpPr>
          <p:nvPr>
            <p:ph type="subTitle" idx="1"/>
          </p:nvPr>
        </p:nvSpPr>
        <p:spPr>
          <a:xfrm>
            <a:off x="1254353" y="2232372"/>
            <a:ext cx="9524010" cy="4568244"/>
          </a:xfrm>
        </p:spPr>
        <p:txBody>
          <a:bodyPr>
            <a:normAutofit fontScale="40000" lnSpcReduction="20000"/>
          </a:bodyPr>
          <a:lstStyle/>
          <a:p>
            <a:endParaRPr lang="el-GR" altLang="el-GR" sz="3200" b="1" dirty="0">
              <a:solidFill>
                <a:srgbClr val="FF0000"/>
              </a:solidFill>
            </a:endParaRPr>
          </a:p>
          <a:p>
            <a:pPr>
              <a:lnSpc>
                <a:spcPct val="120000"/>
              </a:lnSpc>
            </a:pPr>
            <a:r>
              <a:rPr lang="el-GR" sz="7400" b="1" i="0" dirty="0">
                <a:solidFill>
                  <a:schemeClr val="tx1"/>
                </a:solidFill>
                <a:effectLst/>
              </a:rPr>
              <a:t> </a:t>
            </a:r>
            <a:r>
              <a:rPr lang="el-GR" sz="7000" b="1" i="0" dirty="0">
                <a:solidFill>
                  <a:srgbClr val="FF0000"/>
                </a:solidFill>
                <a:effectLst/>
              </a:rPr>
              <a:t>Εισαγωγή στην Ομαδική Συμβουλευτική</a:t>
            </a:r>
          </a:p>
          <a:p>
            <a:pPr>
              <a:lnSpc>
                <a:spcPct val="120000"/>
              </a:lnSpc>
            </a:pPr>
            <a:r>
              <a:rPr lang="el-GR" sz="7000" b="1" i="0" dirty="0">
                <a:solidFill>
                  <a:srgbClr val="FF0000"/>
                </a:solidFill>
                <a:effectLst/>
              </a:rPr>
              <a:t> και Ψυχοθεραπεία</a:t>
            </a:r>
            <a:r>
              <a:rPr lang="el-GR" sz="7000" b="1" dirty="0">
                <a:solidFill>
                  <a:schemeClr val="tx1"/>
                </a:solidFill>
              </a:rPr>
              <a:t> </a:t>
            </a:r>
          </a:p>
          <a:p>
            <a:pPr>
              <a:lnSpc>
                <a:spcPct val="120000"/>
              </a:lnSpc>
            </a:pPr>
            <a:r>
              <a:rPr lang="el-GR" altLang="el-GR" sz="5500" b="1" dirty="0">
                <a:solidFill>
                  <a:schemeClr val="bg1"/>
                </a:solidFill>
              </a:rPr>
              <a:t>Δώρα Σκαλή</a:t>
            </a:r>
            <a:endParaRPr lang="en-US" altLang="el-GR" sz="5500" b="1" dirty="0">
              <a:solidFill>
                <a:schemeClr val="bg1"/>
              </a:solidFill>
            </a:endParaRPr>
          </a:p>
          <a:p>
            <a:pPr algn="r"/>
            <a:r>
              <a:rPr lang="el-GR" altLang="el-GR" sz="7000" b="1" dirty="0">
                <a:solidFill>
                  <a:srgbClr val="002060"/>
                </a:solidFill>
              </a:rPr>
              <a:t>Δώρα Σκαλή </a:t>
            </a:r>
          </a:p>
          <a:p>
            <a:pPr algn="r"/>
            <a:r>
              <a:rPr lang="el-GR" altLang="el-GR" sz="5500" b="1" dirty="0">
                <a:solidFill>
                  <a:schemeClr val="tx1"/>
                </a:solidFill>
              </a:rPr>
              <a:t>ΕΔΙΠ Ψυχολογίας</a:t>
            </a:r>
            <a:r>
              <a:rPr lang="en-US" altLang="el-GR" sz="5500" b="1" dirty="0">
                <a:solidFill>
                  <a:schemeClr val="tx1"/>
                </a:solidFill>
              </a:rPr>
              <a:t>,</a:t>
            </a:r>
            <a:r>
              <a:rPr lang="en-US" altLang="el-GR" sz="5500" b="1" i="1" dirty="0">
                <a:solidFill>
                  <a:schemeClr val="tx1"/>
                </a:solidFill>
              </a:rPr>
              <a:t> MSc,</a:t>
            </a:r>
            <a:r>
              <a:rPr lang="el-GR" altLang="el-GR" sz="5500" b="1" i="1" dirty="0">
                <a:solidFill>
                  <a:schemeClr val="tx1"/>
                </a:solidFill>
              </a:rPr>
              <a:t> </a:t>
            </a:r>
            <a:r>
              <a:rPr lang="en-US" altLang="el-GR" sz="5500" b="1" i="1" dirty="0">
                <a:solidFill>
                  <a:schemeClr val="tx1"/>
                </a:solidFill>
              </a:rPr>
              <a:t>PhD</a:t>
            </a:r>
            <a:endParaRPr lang="el-GR" altLang="el-GR" sz="5500" b="1" dirty="0">
              <a:solidFill>
                <a:schemeClr val="tx1"/>
              </a:solidFill>
            </a:endParaRPr>
          </a:p>
          <a:p>
            <a:pPr algn="r"/>
            <a:r>
              <a:rPr lang="el-GR" altLang="el-GR" sz="5500" b="1" dirty="0">
                <a:solidFill>
                  <a:schemeClr val="tx1"/>
                </a:solidFill>
              </a:rPr>
              <a:t>Ιατρική Σχολή</a:t>
            </a:r>
          </a:p>
          <a:p>
            <a:pPr algn="r"/>
            <a:r>
              <a:rPr lang="el-GR" altLang="el-GR" sz="5500" b="1" dirty="0">
                <a:solidFill>
                  <a:schemeClr val="tx1"/>
                </a:solidFill>
              </a:rPr>
              <a:t>Α΄ Ψυχιατρική Κλινική ΕΚΠΑ</a:t>
            </a:r>
          </a:p>
          <a:p>
            <a:pPr algn="r"/>
            <a:endParaRPr lang="el-GR" altLang="el-GR" sz="5500" b="1" dirty="0">
              <a:solidFill>
                <a:schemeClr val="tx1"/>
              </a:solidFill>
            </a:endParaRPr>
          </a:p>
          <a:p>
            <a:pPr algn="r"/>
            <a:r>
              <a:rPr lang="el-GR" altLang="el-GR" sz="5500" b="1" dirty="0">
                <a:solidFill>
                  <a:schemeClr val="tx1"/>
                </a:solidFill>
              </a:rPr>
              <a:t> </a:t>
            </a:r>
            <a:r>
              <a:rPr lang="el-GR" altLang="el-GR" sz="5500" b="1" dirty="0" err="1">
                <a:solidFill>
                  <a:schemeClr val="tx1"/>
                </a:solidFill>
              </a:rPr>
              <a:t>Συστημική&amp;ΟμαδικήΨυχοθεραπεύτρια</a:t>
            </a:r>
            <a:r>
              <a:rPr lang="el-GR" altLang="el-GR" sz="5500" b="1" dirty="0">
                <a:solidFill>
                  <a:schemeClr val="tx1"/>
                </a:solidFill>
              </a:rPr>
              <a:t>, Ε</a:t>
            </a:r>
            <a:r>
              <a:rPr lang="en-US" altLang="el-GR" sz="5500" b="1" dirty="0">
                <a:solidFill>
                  <a:schemeClr val="tx1"/>
                </a:solidFill>
              </a:rPr>
              <a:t>CP, GCP</a:t>
            </a:r>
            <a:endParaRPr lang="el-GR" altLang="el-GR" sz="5500" b="1" dirty="0">
              <a:solidFill>
                <a:schemeClr val="tx1"/>
              </a:solidFill>
            </a:endParaRPr>
          </a:p>
          <a:p>
            <a:pPr algn="r"/>
            <a:r>
              <a:rPr lang="en-US" altLang="el-GR" sz="5500" b="1" dirty="0">
                <a:solidFill>
                  <a:schemeClr val="tx1"/>
                </a:solidFill>
              </a:rPr>
              <a:t>dskalis@yahoo.gr</a:t>
            </a:r>
            <a:endParaRPr lang="el-GR" altLang="el-GR" sz="5500" b="1" dirty="0">
              <a:solidFill>
                <a:schemeClr val="tx1"/>
              </a:solidFill>
            </a:endParaRPr>
          </a:p>
          <a:p>
            <a:pPr algn="r"/>
            <a:endParaRPr lang="el-GR" altLang="el-GR" sz="6200" b="1" dirty="0">
              <a:solidFill>
                <a:schemeClr val="tx1"/>
              </a:solidFill>
            </a:endParaRPr>
          </a:p>
          <a:p>
            <a:pPr algn="r"/>
            <a:r>
              <a:rPr lang="el-GR" altLang="el-GR" sz="6200" b="1" dirty="0"/>
              <a:t> </a:t>
            </a:r>
            <a:endParaRPr lang="el-GR" altLang="el-GR" sz="6200" b="1" i="1" dirty="0"/>
          </a:p>
          <a:p>
            <a:endParaRPr lang="el-GR" dirty="0"/>
          </a:p>
        </p:txBody>
      </p:sp>
      <p:sp>
        <p:nvSpPr>
          <p:cNvPr id="12" name="TextBox 11">
            <a:extLst>
              <a:ext uri="{FF2B5EF4-FFF2-40B4-BE49-F238E27FC236}">
                <a16:creationId xmlns:a16="http://schemas.microsoft.com/office/drawing/2014/main" id="{4C59A4ED-06F8-497E-823A-7CC1EBBCC8CA}"/>
              </a:ext>
            </a:extLst>
          </p:cNvPr>
          <p:cNvSpPr txBox="1"/>
          <p:nvPr/>
        </p:nvSpPr>
        <p:spPr>
          <a:xfrm>
            <a:off x="2076450" y="6523617"/>
            <a:ext cx="6096000" cy="276999"/>
          </a:xfrm>
          <a:prstGeom prst="rect">
            <a:avLst/>
          </a:prstGeom>
          <a:noFill/>
        </p:spPr>
        <p:txBody>
          <a:bodyPr wrap="square">
            <a:spAutoFit/>
          </a:bodyPr>
          <a:lstStyle/>
          <a:p>
            <a:r>
              <a:rPr lang="en-US" sz="1200" b="1" dirty="0">
                <a:hlinkClick r:id="rId3">
                  <a:extLst>
                    <a:ext uri="{A12FA001-AC4F-418D-AE19-62706E023703}">
                      <ahyp:hlinkClr xmlns:ahyp="http://schemas.microsoft.com/office/drawing/2018/hyperlinkcolor" val="tx"/>
                    </a:ext>
                  </a:extLst>
                </a:hlinkClick>
              </a:rPr>
              <a:t>https://www.google.com/search?q=+%CE%</a:t>
            </a:r>
            <a:r>
              <a:rPr lang="en-US" sz="1200" b="1" dirty="0"/>
              <a:t> </a:t>
            </a:r>
            <a:endParaRPr lang="el-GR" sz="1200" b="1" dirty="0"/>
          </a:p>
        </p:txBody>
      </p:sp>
      <p:pic>
        <p:nvPicPr>
          <p:cNvPr id="2050" name="Picture 2" descr="Ψυχόδραμα - Ομαδική">
            <a:extLst>
              <a:ext uri="{FF2B5EF4-FFF2-40B4-BE49-F238E27FC236}">
                <a16:creationId xmlns:a16="http://schemas.microsoft.com/office/drawing/2014/main" id="{8D4907E4-0E5E-3BAE-CAEF-A86B8C7E0E6D}"/>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rot="-1080000">
            <a:off x="503135" y="3509428"/>
            <a:ext cx="2743010" cy="2431828"/>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6" descr="Ομαδική Ψυχοθεραπεία – ομάδες κλειστού/ ανοιχτού τύπου – Αιμιλία Κουρή –  Ψυχολόγος, MSc">
            <a:extLst>
              <a:ext uri="{FF2B5EF4-FFF2-40B4-BE49-F238E27FC236}">
                <a16:creationId xmlns:a16="http://schemas.microsoft.com/office/drawing/2014/main" id="{BAB59AE8-B4C9-653A-6D70-A5F202A92137}"/>
              </a:ext>
            </a:extLst>
          </p:cNvPr>
          <p:cNvPicPr>
            <a:picLocks noChangeAspect="1"/>
          </p:cNvPicPr>
          <p:nvPr/>
        </p:nvPicPr>
        <p:blipFill>
          <a:blip r:embed="rId5"/>
          <a:srcRect/>
          <a:stretch>
            <a:fillRect/>
          </a:stretch>
        </p:blipFill>
        <p:spPr>
          <a:xfrm rot="1140000">
            <a:off x="9230885" y="262122"/>
            <a:ext cx="2970664" cy="2306882"/>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txBox="1">
            <a:spLocks noGrp="1"/>
          </p:cNvSpPr>
          <p:nvPr>
            <p:ph type="title"/>
          </p:nvPr>
        </p:nvSpPr>
        <p:spPr>
          <a:xfrm>
            <a:off x="714150" y="643777"/>
            <a:ext cx="11370125" cy="864793"/>
          </a:xfrm>
        </p:spPr>
        <p:txBody>
          <a:bodyPr/>
          <a:lstStyle/>
          <a:p>
            <a:pPr lvl="0"/>
            <a:r>
              <a:rPr lang="el-GR" sz="3600" b="1" dirty="0"/>
              <a:t>Ομάδα και Κοινότητα (1)</a:t>
            </a:r>
          </a:p>
        </p:txBody>
      </p:sp>
      <p:sp>
        <p:nvSpPr>
          <p:cNvPr id="3" name="Θέση περιεχομένου 2"/>
          <p:cNvSpPr txBox="1">
            <a:spLocks noGrp="1"/>
          </p:cNvSpPr>
          <p:nvPr>
            <p:ph idx="1"/>
          </p:nvPr>
        </p:nvSpPr>
        <p:spPr>
          <a:xfrm>
            <a:off x="838197" y="1215667"/>
            <a:ext cx="10620378" cy="5366320"/>
          </a:xfrm>
        </p:spPr>
        <p:txBody>
          <a:bodyPr/>
          <a:lstStyle/>
          <a:p>
            <a:pPr marL="0" lvl="0" indent="0">
              <a:buNone/>
            </a:pPr>
            <a:endParaRPr lang="el-GR" sz="2600" b="1" i="1" dirty="0"/>
          </a:p>
          <a:p>
            <a:pPr marL="0" lvl="0" indent="0">
              <a:buNone/>
            </a:pPr>
            <a:r>
              <a:rPr lang="el-GR" sz="2800" b="1" i="1" dirty="0"/>
              <a:t>Αν σκεφτούμε τον εαυτό μας σαν υποκείμενο αλλά και σαν μέλος ενός συστήματος </a:t>
            </a:r>
            <a:r>
              <a:rPr lang="el-GR" sz="2800" i="1" dirty="0"/>
              <a:t>ταυτόχρονα, μπορεί να γίνουμε ενήμεροι για τις πολλές και διαφορετικές όψεις του κόσμου και </a:t>
            </a:r>
            <a:r>
              <a:rPr lang="el-GR" sz="2800" b="1" i="1" dirty="0"/>
              <a:t>να κατανοήσουμε </a:t>
            </a:r>
            <a:r>
              <a:rPr lang="el-GR" sz="2800" i="1" dirty="0"/>
              <a:t>– </a:t>
            </a:r>
            <a:r>
              <a:rPr lang="el-GR" sz="2800" b="1" i="1" dirty="0"/>
              <a:t>ίσως- πώς εμείς επηρεάζουμε τον κόσμο και πώς ο κόσμος εμάς</a:t>
            </a:r>
            <a:r>
              <a:rPr lang="el-GR" sz="2800" i="1" dirty="0"/>
              <a:t>. Έτσι, θα κατανοήσουμε ότι δεν υπάρχουμε μόνο ως υποκείμενα, ως </a:t>
            </a:r>
            <a:r>
              <a:rPr lang="el-GR" sz="2800" i="1" dirty="0" err="1"/>
              <a:t>ενδοψυχική</a:t>
            </a:r>
            <a:r>
              <a:rPr lang="el-GR" sz="2800" i="1" dirty="0"/>
              <a:t> οργάνωση, υπάρχουμε και ως μέρος μιας μικρής ομάδας, ότι αυτή η μικρή ομάδα αποτελεί μέρος μιας μεγαλύτερης, κ.λπ., που μας επηρεάζει την ίδια στιγμή που την επηρεάζουμε!</a:t>
            </a:r>
          </a:p>
          <a:p>
            <a:pPr marL="0" lvl="0" indent="0">
              <a:buNone/>
            </a:pPr>
            <a:r>
              <a:rPr lang="el-GR" sz="2600" b="1" i="1" dirty="0"/>
              <a:t>                             </a:t>
            </a:r>
          </a:p>
          <a:p>
            <a:pPr marL="0" lvl="0" indent="0" algn="r">
              <a:buNone/>
            </a:pPr>
            <a:r>
              <a:rPr lang="en-US" sz="2200" dirty="0"/>
              <a:t>Yvonne Agazarian</a:t>
            </a:r>
            <a:endParaRPr lang="el-GR" sz="2200" dirty="0"/>
          </a:p>
          <a:p>
            <a:pPr marL="0" lvl="0" indent="0" algn="r">
              <a:buNone/>
            </a:pPr>
            <a:r>
              <a:rPr lang="en-US" sz="2200" dirty="0"/>
              <a:t>Systems Centered Theory</a:t>
            </a:r>
            <a:r>
              <a:rPr lang="el-GR" sz="2200" dirty="0"/>
              <a:t> </a:t>
            </a:r>
            <a:r>
              <a:rPr lang="en-US" sz="2200" dirty="0"/>
              <a:t>(SCT)</a:t>
            </a:r>
            <a:r>
              <a:rPr lang="el-GR" sz="2200" dirty="0"/>
              <a:t>, 2009</a:t>
            </a:r>
          </a:p>
          <a:p>
            <a:pPr lvl="0"/>
            <a:endParaRPr lang="el-GR" sz="1700" dirty="0"/>
          </a:p>
        </p:txBody>
      </p:sp>
      <p:sp>
        <p:nvSpPr>
          <p:cNvPr id="4" name="Θέση υποσέλιδου 3"/>
          <p:cNvSpPr txBox="1"/>
          <p:nvPr/>
        </p:nvSpPr>
        <p:spPr>
          <a:xfrm>
            <a:off x="3489963" y="6307668"/>
            <a:ext cx="5212080" cy="274320"/>
          </a:xfrm>
          <a:prstGeom prst="rect">
            <a:avLst/>
          </a:prstGeom>
          <a:noFill/>
          <a:ln>
            <a:noFill/>
          </a:ln>
        </p:spPr>
        <p:txBody>
          <a:bodyPr vert="horz" wrap="square" lIns="91440" tIns="45720" rIns="91440" bIns="45720" anchor="b" anchorCtr="1" compatLnSpc="1"/>
          <a:lstStyle/>
          <a:p>
            <a:pPr marL="0" marR="0" lvl="0" indent="0" algn="ct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l-GR" sz="1000" b="0" i="0" u="none" strike="noStrike" kern="1200" cap="none" spc="0" baseline="0">
              <a:solidFill>
                <a:srgbClr val="404040"/>
              </a:solidFill>
              <a:uFillTx/>
              <a:latin typeface="Century Gothic"/>
            </a:endParaRPr>
          </a:p>
        </p:txBody>
      </p:sp>
      <p:sp>
        <p:nvSpPr>
          <p:cNvPr id="5" name="Θέση υποσέλιδου 7"/>
          <p:cNvSpPr txBox="1"/>
          <p:nvPr/>
        </p:nvSpPr>
        <p:spPr>
          <a:xfrm>
            <a:off x="2589215" y="6135806"/>
            <a:ext cx="7619996" cy="365129"/>
          </a:xfrm>
          <a:prstGeom prst="rect">
            <a:avLst/>
          </a:prstGeom>
          <a:noFill/>
          <a:ln>
            <a:noFill/>
          </a:ln>
        </p:spPr>
        <p:txBody>
          <a:bodyPr vert="horz" wrap="square" lIns="91440" tIns="45720" rIns="91440" bIns="45720" anchor="ctr" anchorCtr="0" compatLnSpc="1"/>
          <a:lstStyle/>
          <a:p>
            <a:pPr marL="0" marR="0" lvl="0" indent="0" algn="l"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l-GR" sz="900" b="0" i="0" u="none" strike="noStrike" kern="1200" cap="none" spc="0" baseline="0">
              <a:solidFill>
                <a:srgbClr val="898989"/>
              </a:solidFill>
              <a:uFillTx/>
              <a:latin typeface="Century Gothic"/>
            </a:endParaRPr>
          </a:p>
        </p:txBody>
      </p:sp>
      <p:sp>
        <p:nvSpPr>
          <p:cNvPr id="6" name="Θέση αριθμού διαφάνειας 8"/>
          <p:cNvSpPr txBox="1"/>
          <p:nvPr/>
        </p:nvSpPr>
        <p:spPr>
          <a:xfrm>
            <a:off x="8610603" y="6356351"/>
            <a:ext cx="2743200" cy="365129"/>
          </a:xfrm>
          <a:prstGeom prst="rect">
            <a:avLst/>
          </a:prstGeom>
          <a:noFill/>
          <a:ln>
            <a:noFill/>
          </a:ln>
        </p:spPr>
        <p:txBody>
          <a:bodyPr vert="horz" wrap="square" lIns="91440" tIns="45720" rIns="91440" bIns="45720" anchor="ctr" anchorCtr="0" compatLnSpc="1"/>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5D19B7F9-C497-4B80-AC5A-7B43489A856C}" type="slidenum">
              <a:t>10</a:t>
            </a:fld>
            <a:endParaRPr lang="el-GR" sz="1200" b="0" i="0" u="none" strike="noStrike" kern="1200" cap="none" spc="0" baseline="0">
              <a:solidFill>
                <a:srgbClr val="898989"/>
              </a:solidFill>
              <a:uFillTx/>
              <a:latin typeface="Calibri"/>
            </a:endParaRPr>
          </a:p>
        </p:txBody>
      </p:sp>
    </p:spTree>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5">
            <a:extLst>
              <a:ext uri="{FF2B5EF4-FFF2-40B4-BE49-F238E27FC236}">
                <a16:creationId xmlns:a16="http://schemas.microsoft.com/office/drawing/2014/main" id="{26F7D216-F64C-5D65-C1E9-B5A1D0FEC89F}"/>
              </a:ext>
            </a:extLst>
          </p:cNvPr>
          <p:cNvSpPr txBox="1">
            <a:spLocks noGrp="1"/>
          </p:cNvSpPr>
          <p:nvPr>
            <p:ph type="title"/>
          </p:nvPr>
        </p:nvSpPr>
        <p:spPr>
          <a:xfrm>
            <a:off x="531815" y="318211"/>
            <a:ext cx="10515600" cy="718599"/>
          </a:xfrm>
        </p:spPr>
        <p:txBody>
          <a:bodyPr>
            <a:normAutofit/>
          </a:bodyPr>
          <a:lstStyle/>
          <a:p>
            <a:pPr lvl="0"/>
            <a:r>
              <a:rPr lang="el-GR" sz="3600" b="1" dirty="0"/>
              <a:t>Ομάδα και Κοινότητα? (2)</a:t>
            </a:r>
            <a:endParaRPr lang="el-GR" sz="3600" dirty="0"/>
          </a:p>
        </p:txBody>
      </p:sp>
      <p:sp>
        <p:nvSpPr>
          <p:cNvPr id="3" name="Θέση περιεχομένου 2">
            <a:extLst>
              <a:ext uri="{FF2B5EF4-FFF2-40B4-BE49-F238E27FC236}">
                <a16:creationId xmlns:a16="http://schemas.microsoft.com/office/drawing/2014/main" id="{03F85FB8-06DF-BA71-44C8-54481F5D0A26}"/>
              </a:ext>
            </a:extLst>
          </p:cNvPr>
          <p:cNvSpPr txBox="1">
            <a:spLocks noGrp="1"/>
          </p:cNvSpPr>
          <p:nvPr>
            <p:ph idx="1"/>
          </p:nvPr>
        </p:nvSpPr>
        <p:spPr>
          <a:xfrm>
            <a:off x="601885" y="936107"/>
            <a:ext cx="10988235" cy="6431752"/>
          </a:xfrm>
        </p:spPr>
        <p:txBody>
          <a:bodyPr/>
          <a:lstStyle/>
          <a:p>
            <a:pPr lvl="0">
              <a:spcBef>
                <a:spcPts val="0"/>
              </a:spcBef>
            </a:pPr>
            <a:r>
              <a:rPr lang="el-GR" sz="2400" i="1" dirty="0"/>
              <a:t>«…να επιχειρήσει </a:t>
            </a:r>
            <a:r>
              <a:rPr lang="el-GR" sz="2400" b="1" i="1" dirty="0"/>
              <a:t>να βρει ο καθένας τη φωνή του</a:t>
            </a:r>
            <a:r>
              <a:rPr lang="el-GR" sz="2400" i="1" dirty="0"/>
              <a:t>, μέσα σε μια  ευρύτερη, κοινοτική ή κοινωνική δυναμική σχέσεων, να ζήσει το ρίσκο  του μοιράσματος και της συνακόλουθης απόρριψης…»</a:t>
            </a:r>
          </a:p>
          <a:p>
            <a:pPr marL="0" lvl="0" indent="0">
              <a:spcBef>
                <a:spcPts val="0"/>
              </a:spcBef>
              <a:buNone/>
            </a:pPr>
            <a:r>
              <a:rPr lang="el-GR" sz="2400" i="1" dirty="0"/>
              <a:t>                                       </a:t>
            </a:r>
            <a:r>
              <a:rPr lang="en-US" sz="2400" i="1" dirty="0"/>
              <a:t> </a:t>
            </a:r>
            <a:endParaRPr lang="el-GR" sz="2400" i="1" dirty="0"/>
          </a:p>
          <a:p>
            <a:pPr marL="0" lvl="0" indent="0">
              <a:spcBef>
                <a:spcPts val="0"/>
              </a:spcBef>
              <a:buNone/>
            </a:pPr>
            <a:endParaRPr lang="el-GR" sz="2400" i="1" dirty="0"/>
          </a:p>
          <a:p>
            <a:pPr lvl="0">
              <a:spcBef>
                <a:spcPts val="0"/>
              </a:spcBef>
            </a:pPr>
            <a:r>
              <a:rPr lang="el-GR" sz="2400" i="1" dirty="0"/>
              <a:t>«Να βρει το άτομο την </a:t>
            </a:r>
            <a:r>
              <a:rPr lang="el-GR" sz="2400" b="1" i="1" dirty="0"/>
              <a:t>κοινωνική του ταυτότητα</a:t>
            </a:r>
            <a:r>
              <a:rPr lang="el-GR" sz="2400" i="1" dirty="0"/>
              <a:t>:  από τις συνειδητές ή ασυνείδητες κοινωνικές τους ταυτότητες τα άτομα  μετακινούνται στη δική τους θέση, φωνή και εξουσία»</a:t>
            </a:r>
            <a:r>
              <a:rPr lang="el-GR" sz="2400" dirty="0"/>
              <a:t>. </a:t>
            </a:r>
          </a:p>
          <a:p>
            <a:pPr marL="0" lvl="0" indent="0">
              <a:spcBef>
                <a:spcPts val="0"/>
              </a:spcBef>
              <a:buNone/>
            </a:pPr>
            <a:r>
              <a:rPr lang="el-GR" sz="2400" i="1" dirty="0"/>
              <a:t>                                                          </a:t>
            </a:r>
          </a:p>
          <a:p>
            <a:pPr marL="0" lvl="0" indent="0">
              <a:spcBef>
                <a:spcPts val="0"/>
              </a:spcBef>
              <a:buNone/>
            </a:pPr>
            <a:endParaRPr lang="el-GR" sz="2400" i="1" dirty="0"/>
          </a:p>
          <a:p>
            <a:pPr marL="0" lvl="0" indent="0" algn="r">
              <a:spcBef>
                <a:spcPts val="0"/>
              </a:spcBef>
              <a:buNone/>
            </a:pPr>
            <a:r>
              <a:rPr lang="el-GR" i="1" dirty="0"/>
              <a:t>                                                                               </a:t>
            </a:r>
            <a:r>
              <a:rPr lang="en-US" i="1" dirty="0"/>
              <a:t>Robbie Friedman</a:t>
            </a:r>
            <a:r>
              <a:rPr lang="el-GR" i="1" dirty="0"/>
              <a:t>, 2015</a:t>
            </a:r>
          </a:p>
          <a:p>
            <a:pPr marL="0" lvl="0" indent="0" algn="r">
              <a:spcBef>
                <a:spcPts val="0"/>
              </a:spcBef>
              <a:buNone/>
            </a:pPr>
            <a:r>
              <a:rPr lang="el-GR" i="1" dirty="0"/>
              <a:t>                                                                                  </a:t>
            </a:r>
            <a:r>
              <a:rPr lang="en-US" i="1" dirty="0"/>
              <a:t>Theodora Skali, 2016</a:t>
            </a:r>
            <a:endParaRPr lang="el-GR" i="1" dirty="0"/>
          </a:p>
          <a:p>
            <a:pPr marL="0" lvl="0" indent="0" algn="just">
              <a:spcBef>
                <a:spcPts val="0"/>
              </a:spcBef>
              <a:buNone/>
            </a:pPr>
            <a:endParaRPr lang="el-GR" sz="900" i="1" dirty="0"/>
          </a:p>
          <a:p>
            <a:pPr marL="0" lvl="0" indent="0">
              <a:spcBef>
                <a:spcPts val="0"/>
              </a:spcBef>
              <a:buNone/>
            </a:pPr>
            <a:endParaRPr lang="el-GR" sz="400" i="1" dirty="0"/>
          </a:p>
          <a:p>
            <a:pPr marL="0" lvl="0" indent="0">
              <a:spcBef>
                <a:spcPts val="0"/>
              </a:spcBef>
              <a:buNone/>
            </a:pPr>
            <a:endParaRPr lang="el-GR" sz="400" b="1" dirty="0"/>
          </a:p>
          <a:p>
            <a:pPr marL="0" lvl="0" indent="0" algn="r">
              <a:spcBef>
                <a:spcPts val="0"/>
              </a:spcBef>
              <a:buNone/>
            </a:pPr>
            <a:endParaRPr lang="el-GR" sz="1600" b="1" dirty="0"/>
          </a:p>
          <a:p>
            <a:pPr marL="0" lvl="0" indent="0" algn="r">
              <a:spcBef>
                <a:spcPts val="0"/>
              </a:spcBef>
              <a:buNone/>
            </a:pPr>
            <a:endParaRPr lang="el-GR" sz="1600" b="1" dirty="0"/>
          </a:p>
          <a:p>
            <a:pPr marL="0" lvl="0" indent="0" algn="r">
              <a:spcBef>
                <a:spcPts val="0"/>
              </a:spcBef>
              <a:buNone/>
            </a:pPr>
            <a:endParaRPr lang="el-GR" sz="1600" b="1" dirty="0"/>
          </a:p>
          <a:p>
            <a:pPr marL="0" lvl="0" indent="0" algn="r">
              <a:spcBef>
                <a:spcPts val="0"/>
              </a:spcBef>
              <a:buNone/>
            </a:pPr>
            <a:r>
              <a:rPr lang="en-US" sz="1600" b="1" dirty="0"/>
              <a:t>Skali, Th. </a:t>
            </a:r>
            <a:r>
              <a:rPr lang="en-US" sz="1600" dirty="0"/>
              <a:t>(2016). A Large Group in Athens. </a:t>
            </a:r>
            <a:r>
              <a:rPr lang="en-US" sz="1600" i="1" dirty="0"/>
              <a:t>Group Analytic Society International: Contexts </a:t>
            </a:r>
            <a:r>
              <a:rPr lang="en-US" sz="1600" dirty="0"/>
              <a:t>(June)</a:t>
            </a:r>
            <a:endParaRPr lang="el-GR" sz="1600" dirty="0"/>
          </a:p>
          <a:p>
            <a:pPr marL="0" lvl="0" indent="0" algn="r">
              <a:spcBef>
                <a:spcPts val="0"/>
              </a:spcBef>
              <a:buNone/>
            </a:pPr>
            <a:r>
              <a:rPr lang="en-US" sz="1600" b="1" dirty="0"/>
              <a:t>Friedman, R. </a:t>
            </a:r>
            <a:r>
              <a:rPr lang="en-US" sz="1600" dirty="0"/>
              <a:t>(2015). Towards a More User-Friendly Setting in the AGPA’s Large Group:  Developing an Internal and Social Dialogue. </a:t>
            </a:r>
            <a:r>
              <a:rPr lang="en-US" sz="1600" i="1" dirty="0"/>
              <a:t>The Group Circle: The Newsletter of the American Group Psychotherapy Association and the International   Board for Certification of Group Psychotherapists.</a:t>
            </a:r>
            <a:r>
              <a:rPr lang="en-US" sz="1600" dirty="0"/>
              <a:t> N.Y.: AGPA</a:t>
            </a:r>
            <a:endParaRPr lang="el-GR" sz="1600" dirty="0"/>
          </a:p>
          <a:p>
            <a:pPr marL="0" lvl="0" indent="0" algn="r">
              <a:spcBef>
                <a:spcPts val="0"/>
              </a:spcBef>
              <a:buNone/>
            </a:pPr>
            <a:r>
              <a:rPr lang="el-GR" sz="1600" dirty="0"/>
              <a:t> </a:t>
            </a:r>
          </a:p>
          <a:p>
            <a:pPr lvl="0">
              <a:lnSpc>
                <a:spcPct val="40000"/>
              </a:lnSpc>
            </a:pPr>
            <a:endParaRPr lang="el-GR" sz="200" dirty="0"/>
          </a:p>
        </p:txBody>
      </p:sp>
      <p:sp>
        <p:nvSpPr>
          <p:cNvPr id="4" name="Θέση αριθμού διαφάνειας 4">
            <a:extLst>
              <a:ext uri="{FF2B5EF4-FFF2-40B4-BE49-F238E27FC236}">
                <a16:creationId xmlns:a16="http://schemas.microsoft.com/office/drawing/2014/main" id="{A1FAC9BE-A783-DE66-05A4-13BF09C97072}"/>
              </a:ext>
            </a:extLst>
          </p:cNvPr>
          <p:cNvSpPr txBox="1"/>
          <p:nvPr/>
        </p:nvSpPr>
        <p:spPr>
          <a:xfrm>
            <a:off x="8610603" y="6356351"/>
            <a:ext cx="2743200" cy="365129"/>
          </a:xfrm>
          <a:prstGeom prst="rect">
            <a:avLst/>
          </a:prstGeom>
          <a:noFill/>
          <a:ln cap="flat">
            <a:noFill/>
          </a:ln>
        </p:spPr>
        <p:txBody>
          <a:bodyPr vert="horz" wrap="square" lIns="91440" tIns="45720" rIns="91440" bIns="45720" anchor="ctr"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9A558E02-ED3C-4331-8ABD-DADCC8FD977F}" type="slidenum">
              <a:t>11</a:t>
            </a:fld>
            <a:endParaRPr lang="el-GR" sz="1200" b="0" i="0" u="none" strike="noStrike" kern="1200" cap="none" spc="0" baseline="0">
              <a:solidFill>
                <a:srgbClr val="898989"/>
              </a:solidFill>
              <a:uFillTx/>
              <a:latin typeface="Calibri"/>
            </a:endParaRPr>
          </a:p>
        </p:txBody>
      </p:sp>
      <p:sp>
        <p:nvSpPr>
          <p:cNvPr id="5" name="Θέση υποσέλιδου 2">
            <a:extLst>
              <a:ext uri="{FF2B5EF4-FFF2-40B4-BE49-F238E27FC236}">
                <a16:creationId xmlns:a16="http://schemas.microsoft.com/office/drawing/2014/main" id="{3F1CE1AF-C698-51C0-054C-8F953A809244}"/>
              </a:ext>
            </a:extLst>
          </p:cNvPr>
          <p:cNvSpPr txBox="1"/>
          <p:nvPr/>
        </p:nvSpPr>
        <p:spPr>
          <a:xfrm>
            <a:off x="2589215" y="6135806"/>
            <a:ext cx="7619996" cy="365129"/>
          </a:xfrm>
          <a:prstGeom prst="rect">
            <a:avLst/>
          </a:prstGeom>
          <a:noFill/>
          <a:ln cap="flat">
            <a:noFill/>
          </a:ln>
        </p:spPr>
        <p:txBody>
          <a:bodyPr vert="horz" wrap="square" lIns="91440" tIns="45720" rIns="91440" bIns="45720" anchor="ctr" anchorCtr="0" compatLnSpc="1">
            <a:noAutofit/>
          </a:bodyPr>
          <a:lstStyle/>
          <a:p>
            <a:pPr marL="0" marR="0" lvl="0" indent="0" algn="l"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l-GR" sz="900" b="0" i="0" u="none" strike="noStrike" kern="1200" cap="none" spc="0" baseline="0">
              <a:solidFill>
                <a:srgbClr val="898989"/>
              </a:solidFill>
              <a:uFillTx/>
              <a:latin typeface="Century Gothic"/>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fade">
                                      <p:cBhvr>
                                        <p:cTn id="27" dur="500"/>
                                        <p:tgtEl>
                                          <p:spTgt spid="3">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animEffect transition="in" filter="fade">
                                      <p:cBhvr>
                                        <p:cTn id="32" dur="500"/>
                                        <p:tgtEl>
                                          <p:spTgt spid="3">
                                            <p:txEl>
                                              <p:pRg st="7" end="7"/>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14" end="14"/>
                                            </p:txEl>
                                          </p:spTgt>
                                        </p:tgtEl>
                                        <p:attrNameLst>
                                          <p:attrName>style.visibility</p:attrName>
                                        </p:attrNameLst>
                                      </p:cBhvr>
                                      <p:to>
                                        <p:strVal val="visible"/>
                                      </p:to>
                                    </p:set>
                                    <p:animEffect transition="in" filter="fade">
                                      <p:cBhvr>
                                        <p:cTn id="37" dur="500"/>
                                        <p:tgtEl>
                                          <p:spTgt spid="3">
                                            <p:txEl>
                                              <p:pRg st="14" end="1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15" end="15"/>
                                            </p:txEl>
                                          </p:spTgt>
                                        </p:tgtEl>
                                        <p:attrNameLst>
                                          <p:attrName>style.visibility</p:attrName>
                                        </p:attrNameLst>
                                      </p:cBhvr>
                                      <p:to>
                                        <p:strVal val="visible"/>
                                      </p:to>
                                    </p:set>
                                    <p:animEffect transition="in" filter="fade">
                                      <p:cBhvr>
                                        <p:cTn id="42" dur="500"/>
                                        <p:tgtEl>
                                          <p:spTgt spid="3">
                                            <p:txEl>
                                              <p:pRg st="15" end="15"/>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
                                            <p:txEl>
                                              <p:pRg st="16" end="16"/>
                                            </p:txEl>
                                          </p:spTgt>
                                        </p:tgtEl>
                                        <p:attrNameLst>
                                          <p:attrName>style.visibility</p:attrName>
                                        </p:attrNameLst>
                                      </p:cBhvr>
                                      <p:to>
                                        <p:strVal val="visible"/>
                                      </p:to>
                                    </p:set>
                                    <p:animEffect transition="in" filter="fade">
                                      <p:cBhvr>
                                        <p:cTn id="47" dur="500"/>
                                        <p:tgtEl>
                                          <p:spTgt spid="3">
                                            <p:txEl>
                                              <p:pRg st="16" end="1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F339CCD-DBAC-70E9-FD83-D97E2A30A3D1}"/>
              </a:ext>
            </a:extLst>
          </p:cNvPr>
          <p:cNvSpPr txBox="1">
            <a:spLocks noGrp="1"/>
          </p:cNvSpPr>
          <p:nvPr>
            <p:ph type="title"/>
          </p:nvPr>
        </p:nvSpPr>
        <p:spPr>
          <a:xfrm>
            <a:off x="838203" y="238813"/>
            <a:ext cx="10515600" cy="681035"/>
          </a:xfrm>
        </p:spPr>
        <p:txBody>
          <a:bodyPr>
            <a:normAutofit/>
          </a:bodyPr>
          <a:lstStyle/>
          <a:p>
            <a:pPr lvl="0"/>
            <a:r>
              <a:rPr lang="el-GR" sz="3600" b="1" dirty="0"/>
              <a:t>Απαρχές ιστορίας ψυχοθεραπείας  </a:t>
            </a:r>
          </a:p>
        </p:txBody>
      </p:sp>
      <p:sp>
        <p:nvSpPr>
          <p:cNvPr id="3" name="Θέση περιεχομένου 2">
            <a:extLst>
              <a:ext uri="{FF2B5EF4-FFF2-40B4-BE49-F238E27FC236}">
                <a16:creationId xmlns:a16="http://schemas.microsoft.com/office/drawing/2014/main" id="{9A8FB14D-EEC1-ED65-53EC-96E16BF90DF8}"/>
              </a:ext>
            </a:extLst>
          </p:cNvPr>
          <p:cNvSpPr txBox="1">
            <a:spLocks noGrp="1"/>
          </p:cNvSpPr>
          <p:nvPr>
            <p:ph idx="1"/>
          </p:nvPr>
        </p:nvSpPr>
        <p:spPr>
          <a:xfrm>
            <a:off x="723903" y="1061243"/>
            <a:ext cx="10515601" cy="5406232"/>
          </a:xfrm>
        </p:spPr>
        <p:txBody>
          <a:bodyPr>
            <a:normAutofit/>
          </a:bodyPr>
          <a:lstStyle/>
          <a:p>
            <a:pPr lvl="0">
              <a:lnSpc>
                <a:spcPct val="80000"/>
              </a:lnSpc>
            </a:pPr>
            <a:r>
              <a:rPr lang="el-GR" sz="2400" b="1" dirty="0">
                <a:solidFill>
                  <a:srgbClr val="FF0000"/>
                </a:solidFill>
              </a:rPr>
              <a:t>Τέλη του 19</a:t>
            </a:r>
            <a:r>
              <a:rPr lang="el-GR" sz="2400" b="1" baseline="30000" dirty="0">
                <a:solidFill>
                  <a:srgbClr val="FF0000"/>
                </a:solidFill>
              </a:rPr>
              <a:t>ου</a:t>
            </a:r>
            <a:r>
              <a:rPr lang="el-GR" sz="2400" baseline="30000" dirty="0"/>
              <a:t>: </a:t>
            </a:r>
            <a:r>
              <a:rPr lang="el-GR" sz="2400" dirty="0"/>
              <a:t>Ο ψυχιατρικός ασθενής στην ψυχιατρική σκηνή: Κάτι </a:t>
            </a:r>
            <a:r>
              <a:rPr lang="el-GR" sz="2400" b="1" dirty="0"/>
              <a:t>περίεργο</a:t>
            </a:r>
            <a:r>
              <a:rPr lang="el-GR" sz="2400" dirty="0"/>
              <a:t> κοινωνικά ή/και οικογενειακή </a:t>
            </a:r>
            <a:r>
              <a:rPr lang="el-GR" sz="2400" b="1" dirty="0"/>
              <a:t>«ενόχληση». </a:t>
            </a:r>
          </a:p>
          <a:p>
            <a:pPr lvl="0">
              <a:lnSpc>
                <a:spcPct val="80000"/>
              </a:lnSpc>
            </a:pPr>
            <a:endParaRPr lang="el-GR" sz="2400" dirty="0"/>
          </a:p>
          <a:p>
            <a:pPr lvl="0">
              <a:lnSpc>
                <a:spcPct val="80000"/>
              </a:lnSpc>
            </a:pPr>
            <a:r>
              <a:rPr lang="en-US" sz="2400" b="1" dirty="0">
                <a:solidFill>
                  <a:srgbClr val="FF0000"/>
                </a:solidFill>
              </a:rPr>
              <a:t>S. Freud</a:t>
            </a:r>
            <a:r>
              <a:rPr lang="el-GR" sz="2400" dirty="0"/>
              <a:t>: Βγάζει τον ασθενή από το </a:t>
            </a:r>
            <a:r>
              <a:rPr lang="el-GR" sz="2400" b="1" dirty="0"/>
              <a:t>κοινωνικό του πλαίσιο</a:t>
            </a:r>
            <a:r>
              <a:rPr lang="el-GR" sz="2400" dirty="0"/>
              <a:t> και να τον τοποθετεί σε ένα </a:t>
            </a:r>
            <a:r>
              <a:rPr lang="el-GR" sz="2400" b="1" dirty="0"/>
              <a:t>θεραπευτικό πλαίσιο</a:t>
            </a:r>
            <a:r>
              <a:rPr lang="el-GR" sz="2400" dirty="0"/>
              <a:t>. Αυτή είναι η </a:t>
            </a:r>
            <a:r>
              <a:rPr lang="el-GR" sz="2400" b="1" dirty="0"/>
              <a:t>αναλυτική κατάσταση</a:t>
            </a:r>
            <a:r>
              <a:rPr lang="el-GR" sz="2400" dirty="0"/>
              <a:t>.  </a:t>
            </a:r>
          </a:p>
          <a:p>
            <a:pPr lvl="1">
              <a:lnSpc>
                <a:spcPct val="80000"/>
              </a:lnSpc>
            </a:pPr>
            <a:r>
              <a:rPr lang="el-GR" sz="2400" dirty="0"/>
              <a:t>Δημιουργεί μία συνθήκη, στην οποία </a:t>
            </a:r>
            <a:r>
              <a:rPr lang="el-GR" sz="2400" b="1" dirty="0"/>
              <a:t>ασθενής και αναλυτής εργάζονταν μαζί με σκοπό την κατανόηση της ασθένειας του ασθενούς,</a:t>
            </a:r>
            <a:r>
              <a:rPr lang="el-GR" sz="2400" dirty="0"/>
              <a:t> γεγονός το οποίο σταδιακά οδηγούσε στην ενσωμάτωση και αφομοίωση της ασθένειας από την προσωπικότητα του ασθενούς.</a:t>
            </a:r>
          </a:p>
          <a:p>
            <a:pPr lvl="0">
              <a:lnSpc>
                <a:spcPct val="80000"/>
              </a:lnSpc>
            </a:pPr>
            <a:endParaRPr lang="el-GR" sz="2400" b="1" dirty="0"/>
          </a:p>
          <a:p>
            <a:pPr lvl="0">
              <a:lnSpc>
                <a:spcPct val="80000"/>
              </a:lnSpc>
            </a:pPr>
            <a:r>
              <a:rPr lang="en-US" sz="2400" b="1" dirty="0">
                <a:solidFill>
                  <a:srgbClr val="FF0000"/>
                </a:solidFill>
              </a:rPr>
              <a:t>Klein, </a:t>
            </a:r>
            <a:r>
              <a:rPr lang="el-GR" sz="2400" b="1" dirty="0" err="1">
                <a:solidFill>
                  <a:srgbClr val="FF0000"/>
                </a:solidFill>
              </a:rPr>
              <a:t>Winnicott</a:t>
            </a:r>
            <a:r>
              <a:rPr lang="el-GR" sz="2400" b="1" dirty="0">
                <a:solidFill>
                  <a:srgbClr val="FF0000"/>
                </a:solidFill>
              </a:rPr>
              <a:t>, </a:t>
            </a:r>
            <a:r>
              <a:rPr lang="el-GR" sz="2400" b="1" dirty="0" err="1">
                <a:solidFill>
                  <a:srgbClr val="FF0000"/>
                </a:solidFill>
              </a:rPr>
              <a:t>Fairbairn</a:t>
            </a:r>
            <a:r>
              <a:rPr lang="el-GR" sz="2400" b="1" dirty="0">
                <a:solidFill>
                  <a:srgbClr val="FF0000"/>
                </a:solidFill>
              </a:rPr>
              <a:t>, </a:t>
            </a:r>
            <a:r>
              <a:rPr lang="en-US" sz="2400" b="1" dirty="0">
                <a:solidFill>
                  <a:srgbClr val="FF0000"/>
                </a:solidFill>
              </a:rPr>
              <a:t>Foulkes, </a:t>
            </a:r>
            <a:r>
              <a:rPr lang="el-GR" sz="2400" b="1" dirty="0" err="1">
                <a:solidFill>
                  <a:srgbClr val="FF0000"/>
                </a:solidFill>
              </a:rPr>
              <a:t>Balint</a:t>
            </a:r>
            <a:r>
              <a:rPr lang="en-US" sz="2400" b="1" dirty="0">
                <a:solidFill>
                  <a:srgbClr val="FF0000"/>
                </a:solidFill>
              </a:rPr>
              <a:t>, </a:t>
            </a:r>
            <a:r>
              <a:rPr lang="el-GR" sz="2400" b="1" dirty="0" err="1">
                <a:solidFill>
                  <a:srgbClr val="FF0000"/>
                </a:solidFill>
              </a:rPr>
              <a:t>κλπ</a:t>
            </a:r>
            <a:r>
              <a:rPr lang="el-GR" sz="2400" b="1" dirty="0">
                <a:solidFill>
                  <a:srgbClr val="FF0000"/>
                </a:solidFill>
              </a:rPr>
              <a:t> </a:t>
            </a:r>
            <a:r>
              <a:rPr lang="en-US" sz="2400" b="1" dirty="0">
                <a:solidFill>
                  <a:srgbClr val="FF0000"/>
                </a:solidFill>
              </a:rPr>
              <a:t>Klein, </a:t>
            </a:r>
            <a:r>
              <a:rPr lang="el-GR" sz="2400" b="1" dirty="0" err="1">
                <a:solidFill>
                  <a:srgbClr val="FF0000"/>
                </a:solidFill>
              </a:rPr>
              <a:t>Winnicott</a:t>
            </a:r>
            <a:r>
              <a:rPr lang="el-GR" sz="2400" b="1" dirty="0">
                <a:solidFill>
                  <a:srgbClr val="FF0000"/>
                </a:solidFill>
              </a:rPr>
              <a:t>, </a:t>
            </a:r>
            <a:r>
              <a:rPr lang="el-GR" sz="2400" b="1" dirty="0" err="1">
                <a:solidFill>
                  <a:srgbClr val="FF0000"/>
                </a:solidFill>
              </a:rPr>
              <a:t>Fairbairn</a:t>
            </a:r>
            <a:r>
              <a:rPr lang="el-GR" sz="2400" b="1" dirty="0">
                <a:solidFill>
                  <a:srgbClr val="FF0000"/>
                </a:solidFill>
              </a:rPr>
              <a:t>, </a:t>
            </a:r>
            <a:r>
              <a:rPr lang="en-US" sz="2400" b="1" dirty="0">
                <a:solidFill>
                  <a:srgbClr val="FF0000"/>
                </a:solidFill>
              </a:rPr>
              <a:t>Foulkes, </a:t>
            </a:r>
            <a:r>
              <a:rPr lang="el-GR" sz="2400" b="1" dirty="0" err="1">
                <a:solidFill>
                  <a:srgbClr val="FF0000"/>
                </a:solidFill>
              </a:rPr>
              <a:t>Balint</a:t>
            </a:r>
            <a:r>
              <a:rPr lang="en-US" sz="2400" b="1" dirty="0">
                <a:solidFill>
                  <a:srgbClr val="FF0000"/>
                </a:solidFill>
              </a:rPr>
              <a:t>, </a:t>
            </a:r>
            <a:r>
              <a:rPr lang="el-GR" sz="2400" b="1" dirty="0" err="1">
                <a:solidFill>
                  <a:srgbClr val="FF0000"/>
                </a:solidFill>
              </a:rPr>
              <a:t>κλπ</a:t>
            </a:r>
            <a:r>
              <a:rPr lang="el-GR" sz="2400" b="1" dirty="0">
                <a:solidFill>
                  <a:srgbClr val="FF0000"/>
                </a:solidFill>
              </a:rPr>
              <a:t>: </a:t>
            </a:r>
            <a:r>
              <a:rPr lang="el-GR" sz="2400" b="1" dirty="0"/>
              <a:t>Μετατόπιση* </a:t>
            </a:r>
            <a:r>
              <a:rPr lang="el-GR" sz="2400" dirty="0"/>
              <a:t>από το απόλυτο της </a:t>
            </a:r>
            <a:r>
              <a:rPr lang="el-GR" sz="2400" b="1" dirty="0" err="1"/>
              <a:t>ενόρμησης</a:t>
            </a:r>
            <a:r>
              <a:rPr lang="el-GR" sz="2400" b="1" dirty="0"/>
              <a:t>** </a:t>
            </a:r>
            <a:r>
              <a:rPr lang="el-GR" sz="2400" dirty="0"/>
              <a:t>στο </a:t>
            </a:r>
            <a:r>
              <a:rPr lang="el-GR" sz="2400" b="1" dirty="0"/>
              <a:t>έξωθεν περιβάλλον </a:t>
            </a:r>
            <a:r>
              <a:rPr lang="el-GR" sz="2400" dirty="0"/>
              <a:t>(άλλος, μητέρα, κοινωνία, κ.λπ.)</a:t>
            </a:r>
          </a:p>
          <a:p>
            <a:pPr marL="274320" lvl="1" indent="0">
              <a:lnSpc>
                <a:spcPct val="80000"/>
              </a:lnSpc>
              <a:buNone/>
            </a:pPr>
            <a:r>
              <a:rPr lang="el-GR" sz="2200" dirty="0"/>
              <a:t> ** εν – ορμή (ενστικτώδες/βιολογικό)</a:t>
            </a:r>
          </a:p>
        </p:txBody>
      </p:sp>
      <p:sp>
        <p:nvSpPr>
          <p:cNvPr id="4" name="Θέση αριθμού διαφάνειας 4">
            <a:extLst>
              <a:ext uri="{FF2B5EF4-FFF2-40B4-BE49-F238E27FC236}">
                <a16:creationId xmlns:a16="http://schemas.microsoft.com/office/drawing/2014/main" id="{81DBB219-3E24-8254-2FFC-BC045D8825D0}"/>
              </a:ext>
            </a:extLst>
          </p:cNvPr>
          <p:cNvSpPr txBox="1"/>
          <p:nvPr/>
        </p:nvSpPr>
        <p:spPr>
          <a:xfrm>
            <a:off x="8610603" y="6356351"/>
            <a:ext cx="2743200" cy="365129"/>
          </a:xfrm>
          <a:prstGeom prst="rect">
            <a:avLst/>
          </a:prstGeom>
          <a:noFill/>
          <a:ln cap="flat">
            <a:noFill/>
          </a:ln>
        </p:spPr>
        <p:txBody>
          <a:bodyPr vert="horz" wrap="square" lIns="91440" tIns="45720" rIns="91440" bIns="45720" anchor="ctr"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3CE6F0F5-73F7-46D1-8138-EFAB8B8D5419}" type="slidenum">
              <a:t>12</a:t>
            </a:fld>
            <a:endParaRPr lang="el-GR" sz="1200" b="0" i="0" u="none" strike="noStrike" kern="1200" cap="none" spc="0" baseline="0">
              <a:solidFill>
                <a:srgbClr val="898989"/>
              </a:solidFill>
              <a:uFillTx/>
              <a:latin typeface="Calibri"/>
            </a:endParaRPr>
          </a:p>
        </p:txBody>
      </p:sp>
      <p:sp>
        <p:nvSpPr>
          <p:cNvPr id="5" name="Θέση αριθμού διαφάνειας 4">
            <a:extLst>
              <a:ext uri="{FF2B5EF4-FFF2-40B4-BE49-F238E27FC236}">
                <a16:creationId xmlns:a16="http://schemas.microsoft.com/office/drawing/2014/main" id="{EEF07704-55B5-DD74-42EA-624752F823E5}"/>
              </a:ext>
            </a:extLst>
          </p:cNvPr>
          <p:cNvSpPr txBox="1"/>
          <p:nvPr/>
        </p:nvSpPr>
        <p:spPr>
          <a:xfrm>
            <a:off x="8610603" y="6356351"/>
            <a:ext cx="2743200" cy="365129"/>
          </a:xfrm>
          <a:prstGeom prst="rect">
            <a:avLst/>
          </a:prstGeom>
          <a:noFill/>
          <a:ln cap="flat">
            <a:noFill/>
          </a:ln>
        </p:spPr>
        <p:txBody>
          <a:bodyPr vert="horz" wrap="square" lIns="91440" tIns="45720" rIns="91440" bIns="45720" anchor="ctr"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F71EF141-B1E8-4760-ACF6-26ABDF917B05}" type="slidenum">
              <a:t>12</a:t>
            </a:fld>
            <a:endParaRPr lang="el-GR" sz="1200" b="0" i="0" u="none" strike="noStrike" kern="1200" cap="none" spc="0" baseline="0">
              <a:solidFill>
                <a:srgbClr val="898989"/>
              </a:solidFill>
              <a:uFillTx/>
              <a:latin typeface="Calibri"/>
            </a:endParaRPr>
          </a:p>
        </p:txBody>
      </p:sp>
      <p:sp>
        <p:nvSpPr>
          <p:cNvPr id="6" name="Θέση αριθμού διαφάνειας 5">
            <a:extLst>
              <a:ext uri="{FF2B5EF4-FFF2-40B4-BE49-F238E27FC236}">
                <a16:creationId xmlns:a16="http://schemas.microsoft.com/office/drawing/2014/main" id="{67C9637E-5BBA-72B0-5224-B3D4D636238D}"/>
              </a:ext>
            </a:extLst>
          </p:cNvPr>
          <p:cNvSpPr txBox="1"/>
          <p:nvPr/>
        </p:nvSpPr>
        <p:spPr>
          <a:xfrm>
            <a:off x="8610603" y="6356351"/>
            <a:ext cx="2743200" cy="365129"/>
          </a:xfrm>
          <a:prstGeom prst="rect">
            <a:avLst/>
          </a:prstGeom>
          <a:noFill/>
          <a:ln cap="flat">
            <a:noFill/>
          </a:ln>
        </p:spPr>
        <p:txBody>
          <a:bodyPr vert="horz" wrap="square" lIns="91440" tIns="45720" rIns="91440" bIns="45720" anchor="ctr"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125A1C90-0B87-4AD8-9338-B2E2FB8B8CF9}" type="slidenum">
              <a:t>12</a:t>
            </a:fld>
            <a:endParaRPr lang="el-GR" sz="1200" b="0" i="0" u="none" strike="noStrike" kern="1200" cap="none" spc="0" baseline="0">
              <a:solidFill>
                <a:srgbClr val="898989"/>
              </a:solidFill>
              <a:uFillTx/>
              <a:latin typeface="Calibri"/>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fade">
                                      <p:cBhvr>
                                        <p:cTn id="15" dur="500"/>
                                        <p:tgtEl>
                                          <p:spTgt spid="3">
                                            <p:txEl>
                                              <p:pRg st="3" end="3"/>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3">
                                            <p:txEl>
                                              <p:pRg st="5" end="5"/>
                                            </p:txEl>
                                          </p:spTgt>
                                        </p:tgtEl>
                                        <p:attrNameLst>
                                          <p:attrName>style.visibility</p:attrName>
                                        </p:attrNameLst>
                                      </p:cBhvr>
                                      <p:to>
                                        <p:strVal val="visible"/>
                                      </p:to>
                                    </p:set>
                                    <p:animEffect transition="in" filter="fade">
                                      <p:cBhvr>
                                        <p:cTn id="20" dur="500"/>
                                        <p:tgtEl>
                                          <p:spTgt spid="3">
                                            <p:txEl>
                                              <p:pRg st="5" end="5"/>
                                            </p:txEl>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animEffect transition="in" filter="fade">
                                      <p:cBhvr>
                                        <p:cTn id="23"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a:extLst>
              <a:ext uri="{FF2B5EF4-FFF2-40B4-BE49-F238E27FC236}">
                <a16:creationId xmlns:a16="http://schemas.microsoft.com/office/drawing/2014/main" id="{640993C2-8D40-358C-0FFE-51B9649B01B9}"/>
              </a:ext>
            </a:extLst>
          </p:cNvPr>
          <p:cNvSpPr txBox="1">
            <a:spLocks noGrp="1"/>
          </p:cNvSpPr>
          <p:nvPr>
            <p:ph type="title"/>
          </p:nvPr>
        </p:nvSpPr>
        <p:spPr>
          <a:xfrm>
            <a:off x="616295" y="624941"/>
            <a:ext cx="11347365" cy="780888"/>
          </a:xfrm>
        </p:spPr>
        <p:txBody>
          <a:bodyPr>
            <a:normAutofit fontScale="90000"/>
          </a:bodyPr>
          <a:lstStyle/>
          <a:p>
            <a:pPr lvl="0"/>
            <a:r>
              <a:rPr lang="el-GR" sz="3600" b="1" dirty="0"/>
              <a:t>Στη μετατόπιση αυτή*  βοήθησαν π</a:t>
            </a:r>
            <a:r>
              <a:rPr lang="el-GR" sz="3100" b="1" dirty="0"/>
              <a:t>οικίλες διατυπώσεις </a:t>
            </a:r>
            <a:br>
              <a:rPr lang="el-GR" sz="3100" b="1" dirty="0"/>
            </a:br>
            <a:r>
              <a:rPr lang="el-GR" sz="3100" b="1" dirty="0"/>
              <a:t>(βάσει κοινωνικών και πολιτικών αλλαγών) </a:t>
            </a:r>
          </a:p>
        </p:txBody>
      </p:sp>
      <p:sp>
        <p:nvSpPr>
          <p:cNvPr id="3" name="Rectangle 3">
            <a:extLst>
              <a:ext uri="{FF2B5EF4-FFF2-40B4-BE49-F238E27FC236}">
                <a16:creationId xmlns:a16="http://schemas.microsoft.com/office/drawing/2014/main" id="{2F97DA36-0840-A382-6877-1CB227B3F6A3}"/>
              </a:ext>
            </a:extLst>
          </p:cNvPr>
          <p:cNvSpPr txBox="1">
            <a:spLocks noGrp="1"/>
          </p:cNvSpPr>
          <p:nvPr>
            <p:ph idx="1"/>
          </p:nvPr>
        </p:nvSpPr>
        <p:spPr>
          <a:xfrm>
            <a:off x="543198" y="1543050"/>
            <a:ext cx="10963002" cy="5038938"/>
          </a:xfrm>
        </p:spPr>
        <p:txBody>
          <a:bodyPr/>
          <a:lstStyle/>
          <a:p>
            <a:pPr lvl="0">
              <a:lnSpc>
                <a:spcPct val="70000"/>
              </a:lnSpc>
            </a:pPr>
            <a:r>
              <a:rPr lang="el-GR" sz="2400" b="1" dirty="0"/>
              <a:t>Εγώ ο άλλος:</a:t>
            </a:r>
            <a:r>
              <a:rPr lang="en-US" sz="2400" b="1" dirty="0"/>
              <a:t> </a:t>
            </a:r>
            <a:r>
              <a:rPr lang="el-GR" sz="2400" dirty="0"/>
              <a:t>«η ατομική ψυχολογία είναι, στο βαθμό που λαμβάνει υπόψη τη σχέση του ατόμου με τους άλλους, και ομαδική ψυχολογία» (</a:t>
            </a:r>
            <a:r>
              <a:rPr lang="en-US" sz="2400" dirty="0"/>
              <a:t>Freud</a:t>
            </a:r>
            <a:r>
              <a:rPr lang="el-GR" sz="2400" dirty="0"/>
              <a:t>, 1921)</a:t>
            </a:r>
          </a:p>
          <a:p>
            <a:pPr lvl="0">
              <a:lnSpc>
                <a:spcPct val="70000"/>
              </a:lnSpc>
            </a:pPr>
            <a:endParaRPr lang="el-GR" sz="2400" b="1" dirty="0"/>
          </a:p>
          <a:p>
            <a:pPr lvl="0">
              <a:lnSpc>
                <a:spcPct val="70000"/>
              </a:lnSpc>
            </a:pPr>
            <a:r>
              <a:rPr lang="el-GR" sz="2400" b="1" dirty="0"/>
              <a:t>Εγώ και ο άλλος:</a:t>
            </a:r>
            <a:r>
              <a:rPr lang="el-GR" sz="2400" dirty="0"/>
              <a:t> Τάση να συνδεόμαστε με ένα αντικείμενο.  Θεωρία </a:t>
            </a:r>
            <a:r>
              <a:rPr lang="el-GR" sz="2400" dirty="0" err="1"/>
              <a:t>αντικειμενοτρόπων</a:t>
            </a:r>
            <a:r>
              <a:rPr lang="el-GR" sz="2400" dirty="0"/>
              <a:t> σχέσεων (Μ. Κ</a:t>
            </a:r>
            <a:r>
              <a:rPr lang="en-US" sz="2400" dirty="0" err="1"/>
              <a:t>lein</a:t>
            </a:r>
            <a:r>
              <a:rPr lang="el-GR" sz="2400" dirty="0"/>
              <a:t>, 1932)</a:t>
            </a:r>
          </a:p>
          <a:p>
            <a:pPr lvl="0">
              <a:lnSpc>
                <a:spcPct val="70000"/>
              </a:lnSpc>
            </a:pPr>
            <a:r>
              <a:rPr lang="el-GR" sz="2400" b="1" dirty="0"/>
              <a:t>Εγώ ο άλλος:</a:t>
            </a:r>
            <a:r>
              <a:rPr lang="el-GR" sz="2400" dirty="0"/>
              <a:t> Πρώιμος ναρκισσισμός. Αρχικά: παιδί – μητέρα «ένα»: αναγκαίο.  (</a:t>
            </a:r>
            <a:r>
              <a:rPr lang="en-US" sz="2400" dirty="0"/>
              <a:t>Winnicott, 19</a:t>
            </a:r>
            <a:r>
              <a:rPr lang="el-GR" sz="2400" dirty="0"/>
              <a:t>47)</a:t>
            </a:r>
          </a:p>
          <a:p>
            <a:pPr lvl="0">
              <a:lnSpc>
                <a:spcPct val="70000"/>
              </a:lnSpc>
            </a:pPr>
            <a:endParaRPr lang="el-GR" sz="2400" dirty="0"/>
          </a:p>
          <a:p>
            <a:pPr lvl="0">
              <a:lnSpc>
                <a:spcPct val="70000"/>
              </a:lnSpc>
            </a:pPr>
            <a:r>
              <a:rPr lang="el-GR" sz="2400" b="1" dirty="0"/>
              <a:t>Εγώ και οι άλλοι (Κοινωνία):</a:t>
            </a:r>
            <a:r>
              <a:rPr lang="el-GR" sz="2400" dirty="0"/>
              <a:t> «… κάθε άτομο</a:t>
            </a:r>
            <a:r>
              <a:rPr lang="en-US" sz="2400" dirty="0"/>
              <a:t>…, </a:t>
            </a:r>
            <a:r>
              <a:rPr lang="el-GR" sz="2400" dirty="0"/>
              <a:t>προσδιορίζεται ουσιαστικά, από τον κόσμο στον οποίο ζει, από την κοινότητα και την ομάδα, της οποίας αποτελεί μέρος …» (</a:t>
            </a:r>
            <a:r>
              <a:rPr lang="en-US" sz="2400" dirty="0"/>
              <a:t>Foulkes, 1948</a:t>
            </a:r>
            <a:r>
              <a:rPr lang="el-GR" sz="2400" dirty="0"/>
              <a:t>)</a:t>
            </a:r>
          </a:p>
          <a:p>
            <a:pPr lvl="0">
              <a:lnSpc>
                <a:spcPct val="70000"/>
              </a:lnSpc>
            </a:pPr>
            <a:endParaRPr lang="el-GR" sz="2400" dirty="0"/>
          </a:p>
          <a:p>
            <a:pPr lvl="0">
              <a:lnSpc>
                <a:spcPct val="70000"/>
              </a:lnSpc>
            </a:pPr>
            <a:r>
              <a:rPr lang="el-GR" sz="2400" b="1" dirty="0"/>
              <a:t>Εγώ ως Όλον</a:t>
            </a:r>
            <a:r>
              <a:rPr lang="el-GR" sz="2400" dirty="0"/>
              <a:t>: Τα ανθρώπινα συστήματα επιβιώνουν, αναπτύσσονται, εξελίσσονται και μετασχηματίζονται από το απλό στο πολύπλοκο, μέσω μιας </a:t>
            </a:r>
            <a:r>
              <a:rPr lang="el-GR" sz="2400" b="1" dirty="0"/>
              <a:t>εξελικτικής  ικανότητας</a:t>
            </a:r>
            <a:r>
              <a:rPr lang="el-GR" sz="2400" dirty="0"/>
              <a:t>  να </a:t>
            </a:r>
            <a:r>
              <a:rPr lang="el-GR" sz="2400" b="1" dirty="0"/>
              <a:t>αναγνωρίζουν διαφορές και να τις συνθέτουν </a:t>
            </a:r>
            <a:r>
              <a:rPr lang="el-GR" sz="2400" b="1" dirty="0">
                <a:solidFill>
                  <a:srgbClr val="FF0000"/>
                </a:solidFill>
              </a:rPr>
              <a:t>εντός σχέσεων</a:t>
            </a:r>
            <a:r>
              <a:rPr lang="el-GR" sz="2400" dirty="0"/>
              <a:t> (</a:t>
            </a:r>
            <a:r>
              <a:rPr lang="en-US" sz="2400" dirty="0"/>
              <a:t>Agazarian, 2004</a:t>
            </a:r>
            <a:r>
              <a:rPr lang="el-GR" sz="2400" dirty="0"/>
              <a:t>)</a:t>
            </a:r>
          </a:p>
          <a:p>
            <a:pPr marL="0" lvl="0" indent="0">
              <a:lnSpc>
                <a:spcPct val="70000"/>
              </a:lnSpc>
              <a:buNone/>
            </a:pPr>
            <a:endParaRPr lang="el-GR" sz="2400" dirty="0"/>
          </a:p>
          <a:p>
            <a:pPr lvl="0">
              <a:lnSpc>
                <a:spcPct val="70000"/>
              </a:lnSpc>
            </a:pPr>
            <a:endParaRPr lang="el-GR" sz="2400" i="1" dirty="0"/>
          </a:p>
          <a:p>
            <a:pPr lvl="0">
              <a:lnSpc>
                <a:spcPct val="70000"/>
              </a:lnSpc>
            </a:pPr>
            <a:endParaRPr lang="el-GR" sz="2600" i="1" dirty="0"/>
          </a:p>
        </p:txBody>
      </p:sp>
      <p:sp>
        <p:nvSpPr>
          <p:cNvPr id="4" name="Θέση υποσέλιδου 4">
            <a:extLst>
              <a:ext uri="{FF2B5EF4-FFF2-40B4-BE49-F238E27FC236}">
                <a16:creationId xmlns:a16="http://schemas.microsoft.com/office/drawing/2014/main" id="{3360E967-29C9-14C1-25BC-47CCBA5A88D9}"/>
              </a:ext>
            </a:extLst>
          </p:cNvPr>
          <p:cNvSpPr txBox="1"/>
          <p:nvPr/>
        </p:nvSpPr>
        <p:spPr>
          <a:xfrm>
            <a:off x="3489963" y="6307668"/>
            <a:ext cx="5212080" cy="274320"/>
          </a:xfrm>
          <a:prstGeom prst="rect">
            <a:avLst/>
          </a:prstGeom>
          <a:noFill/>
          <a:ln cap="flat">
            <a:noFill/>
          </a:ln>
        </p:spPr>
        <p:txBody>
          <a:bodyPr vert="horz" wrap="square" lIns="91440" tIns="45720" rIns="91440" bIns="45720" anchor="b" anchorCtr="1" compatLnSpc="1">
            <a:noAutofit/>
          </a:bodyPr>
          <a:lstStyle/>
          <a:p>
            <a:pPr marL="0" marR="0" lvl="0" indent="0" algn="ct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l-GR" sz="1000" b="0" i="0" u="none" strike="noStrike" kern="1200" cap="none" spc="0" baseline="0">
              <a:solidFill>
                <a:srgbClr val="404040"/>
              </a:solidFill>
              <a:uFillTx/>
              <a:latin typeface="Century Gothic"/>
            </a:endParaRPr>
          </a:p>
        </p:txBody>
      </p:sp>
      <p:sp>
        <p:nvSpPr>
          <p:cNvPr id="5" name="Θέση αριθμού διαφάνειας 6">
            <a:extLst>
              <a:ext uri="{FF2B5EF4-FFF2-40B4-BE49-F238E27FC236}">
                <a16:creationId xmlns:a16="http://schemas.microsoft.com/office/drawing/2014/main" id="{7A3CC865-EF97-6E4F-8881-1BE8893F603E}"/>
              </a:ext>
            </a:extLst>
          </p:cNvPr>
          <p:cNvSpPr txBox="1"/>
          <p:nvPr/>
        </p:nvSpPr>
        <p:spPr>
          <a:xfrm>
            <a:off x="8610603" y="6356351"/>
            <a:ext cx="2743200" cy="365129"/>
          </a:xfrm>
          <a:prstGeom prst="rect">
            <a:avLst/>
          </a:prstGeom>
          <a:noFill/>
          <a:ln cap="flat">
            <a:noFill/>
          </a:ln>
        </p:spPr>
        <p:txBody>
          <a:bodyPr vert="horz" wrap="square" lIns="91440" tIns="45720" rIns="91440" bIns="45720" anchor="ctr"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FB7475AB-F5E0-48A8-8B0E-DEC1E8E4B96B}" type="slidenum">
              <a:t>13</a:t>
            </a:fld>
            <a:endParaRPr lang="el-GR" sz="1200" b="0" i="0" u="none" strike="noStrike" kern="1200" cap="none" spc="0" baseline="0">
              <a:solidFill>
                <a:srgbClr val="898989"/>
              </a:solidFill>
              <a:uFillTx/>
              <a:latin typeface="Calibri"/>
            </a:endParaRPr>
          </a:p>
        </p:txBody>
      </p:sp>
      <p:sp>
        <p:nvSpPr>
          <p:cNvPr id="6" name="Θέση αριθμού διαφάνειας 6">
            <a:extLst>
              <a:ext uri="{FF2B5EF4-FFF2-40B4-BE49-F238E27FC236}">
                <a16:creationId xmlns:a16="http://schemas.microsoft.com/office/drawing/2014/main" id="{DC36C32A-1A85-2749-9C28-32F5B922CD71}"/>
              </a:ext>
            </a:extLst>
          </p:cNvPr>
          <p:cNvSpPr txBox="1"/>
          <p:nvPr/>
        </p:nvSpPr>
        <p:spPr>
          <a:xfrm>
            <a:off x="8610603" y="6356351"/>
            <a:ext cx="2743200" cy="365129"/>
          </a:xfrm>
          <a:prstGeom prst="rect">
            <a:avLst/>
          </a:prstGeom>
          <a:noFill/>
          <a:ln cap="flat">
            <a:noFill/>
          </a:ln>
        </p:spPr>
        <p:txBody>
          <a:bodyPr vert="horz" wrap="square" lIns="91440" tIns="45720" rIns="91440" bIns="45720" anchor="ctr"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816A3AA1-FB3C-48AC-9B34-9AB7B844AFE9}" type="slidenum">
              <a:t>13</a:t>
            </a:fld>
            <a:endParaRPr lang="el-GR" sz="1200" b="0" i="0" u="none" strike="noStrike" kern="1200" cap="none" spc="0" baseline="0">
              <a:solidFill>
                <a:srgbClr val="898989"/>
              </a:solidFill>
              <a:uFillTx/>
              <a:latin typeface="Calibri"/>
            </a:endParaRPr>
          </a:p>
        </p:txBody>
      </p:sp>
      <p:sp>
        <p:nvSpPr>
          <p:cNvPr id="7" name="Θέση αριθμού διαφάνειας 6">
            <a:extLst>
              <a:ext uri="{FF2B5EF4-FFF2-40B4-BE49-F238E27FC236}">
                <a16:creationId xmlns:a16="http://schemas.microsoft.com/office/drawing/2014/main" id="{325256C1-AABC-49BC-6F22-7767BA6A02A4}"/>
              </a:ext>
            </a:extLst>
          </p:cNvPr>
          <p:cNvSpPr txBox="1"/>
          <p:nvPr/>
        </p:nvSpPr>
        <p:spPr>
          <a:xfrm>
            <a:off x="8610603" y="6356351"/>
            <a:ext cx="2743200" cy="365129"/>
          </a:xfrm>
          <a:prstGeom prst="rect">
            <a:avLst/>
          </a:prstGeom>
          <a:noFill/>
          <a:ln cap="flat">
            <a:noFill/>
          </a:ln>
        </p:spPr>
        <p:txBody>
          <a:bodyPr vert="horz" wrap="square" lIns="91440" tIns="45720" rIns="91440" bIns="45720" anchor="ctr"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CF93B75E-6639-4D2B-AC91-47E14904287D}" type="slidenum">
              <a:t>13</a:t>
            </a:fld>
            <a:endParaRPr lang="el-GR" sz="1200" b="0" i="0" u="none" strike="noStrike" kern="1200" cap="none" spc="0" baseline="0">
              <a:solidFill>
                <a:srgbClr val="898989"/>
              </a:solidFill>
              <a:uFillTx/>
              <a:latin typeface="Calibri"/>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500"/>
                                        <p:tgtEl>
                                          <p:spTgt spid="3">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animEffect transition="in" filter="fade">
                                      <p:cBhvr>
                                        <p:cTn id="27"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CED675C-EB6C-BF05-09B1-BB477AD60B83}"/>
              </a:ext>
            </a:extLst>
          </p:cNvPr>
          <p:cNvSpPr txBox="1">
            <a:spLocks noGrp="1"/>
          </p:cNvSpPr>
          <p:nvPr>
            <p:ph type="title"/>
          </p:nvPr>
        </p:nvSpPr>
        <p:spPr>
          <a:xfrm>
            <a:off x="487137" y="359688"/>
            <a:ext cx="11704859" cy="1098029"/>
          </a:xfrm>
        </p:spPr>
        <p:txBody>
          <a:bodyPr>
            <a:noAutofit/>
          </a:bodyPr>
          <a:lstStyle/>
          <a:p>
            <a:pPr lvl="0"/>
            <a:r>
              <a:rPr lang="el-GR" sz="3200" dirty="0">
                <a:cs typeface="Calibri" pitchFamily="34"/>
              </a:rPr>
              <a:t>Η πρώτη άτυπη θεραπευτική ομάδα</a:t>
            </a:r>
            <a:r>
              <a:rPr lang="en-US" sz="3200" dirty="0">
                <a:cs typeface="Calibri" pitchFamily="34"/>
              </a:rPr>
              <a:t> </a:t>
            </a:r>
            <a:r>
              <a:rPr lang="el-GR" sz="3200" dirty="0">
                <a:cs typeface="Calibri" pitchFamily="34"/>
              </a:rPr>
              <a:t>με φυματικούς ασθενείς: γιατρός  </a:t>
            </a:r>
            <a:r>
              <a:rPr lang="en-US" sz="3200" b="1" dirty="0">
                <a:cs typeface="Calibri" pitchFamily="34"/>
              </a:rPr>
              <a:t>Josef</a:t>
            </a:r>
            <a:r>
              <a:rPr lang="el-GR" sz="3200" b="1" dirty="0">
                <a:cs typeface="Calibri" pitchFamily="34"/>
              </a:rPr>
              <a:t> </a:t>
            </a:r>
            <a:r>
              <a:rPr lang="el-GR" sz="3200" b="1" dirty="0" err="1">
                <a:cs typeface="Calibri" pitchFamily="34"/>
              </a:rPr>
              <a:t>Pratt</a:t>
            </a:r>
            <a:r>
              <a:rPr lang="el-GR" sz="3200" b="1" dirty="0">
                <a:cs typeface="Calibri" pitchFamily="34"/>
              </a:rPr>
              <a:t> </a:t>
            </a:r>
            <a:r>
              <a:rPr lang="el-GR" sz="2400" dirty="0"/>
              <a:t>(παθολόγος, 1906, ευαγγελιστής)</a:t>
            </a:r>
          </a:p>
        </p:txBody>
      </p:sp>
      <p:sp>
        <p:nvSpPr>
          <p:cNvPr id="3" name="Θέση περιεχομένου 2">
            <a:extLst>
              <a:ext uri="{FF2B5EF4-FFF2-40B4-BE49-F238E27FC236}">
                <a16:creationId xmlns:a16="http://schemas.microsoft.com/office/drawing/2014/main" id="{9880565D-D993-5F3C-A106-9EB1A72F27CD}"/>
              </a:ext>
            </a:extLst>
          </p:cNvPr>
          <p:cNvSpPr txBox="1">
            <a:spLocks noGrp="1"/>
          </p:cNvSpPr>
          <p:nvPr>
            <p:ph idx="1"/>
          </p:nvPr>
        </p:nvSpPr>
        <p:spPr>
          <a:xfrm>
            <a:off x="487137" y="1740624"/>
            <a:ext cx="10866665" cy="5117375"/>
          </a:xfrm>
        </p:spPr>
        <p:txBody>
          <a:bodyPr/>
          <a:lstStyle/>
          <a:p>
            <a:pPr lvl="0" algn="just">
              <a:lnSpc>
                <a:spcPct val="70000"/>
              </a:lnSpc>
            </a:pPr>
            <a:r>
              <a:rPr lang="el-GR" sz="2400" dirty="0"/>
              <a:t>Παθολόγος που τον διέκρινε μια ενορατική κατανόηση για την </a:t>
            </a:r>
            <a:r>
              <a:rPr lang="el-GR" sz="2400" b="1" dirty="0"/>
              <a:t>αλληλεπίδραση πνεύματος, σώματος και ψυχής</a:t>
            </a:r>
            <a:r>
              <a:rPr lang="el-GR" sz="2400" dirty="0"/>
              <a:t>. </a:t>
            </a:r>
          </a:p>
          <a:p>
            <a:pPr lvl="0" algn="just">
              <a:lnSpc>
                <a:spcPct val="70000"/>
              </a:lnSpc>
            </a:pPr>
            <a:endParaRPr lang="el-GR" sz="2400" dirty="0"/>
          </a:p>
          <a:p>
            <a:pPr lvl="0" algn="just">
              <a:lnSpc>
                <a:spcPct val="70000"/>
              </a:lnSpc>
            </a:pPr>
            <a:r>
              <a:rPr lang="el-GR" sz="2400" dirty="0"/>
              <a:t>Είχε παρατηρήσει ότι η διάθεση των ασθενών όταν συνευρίσκονταν στην αναμονή των γιατρών και </a:t>
            </a:r>
            <a:r>
              <a:rPr lang="el-GR" sz="2400" b="1" dirty="0"/>
              <a:t>συζητούσαν μεταξύ τους </a:t>
            </a:r>
            <a:r>
              <a:rPr lang="el-GR" sz="2400" dirty="0"/>
              <a:t>διακρινόταν από </a:t>
            </a:r>
            <a:r>
              <a:rPr lang="el-GR" sz="2400" b="1" dirty="0"/>
              <a:t>αίσθημα απόλαυσης της συζήτησης</a:t>
            </a:r>
            <a:r>
              <a:rPr lang="el-GR" sz="2400" dirty="0"/>
              <a:t>, η οποία γινόταν σε </a:t>
            </a:r>
            <a:r>
              <a:rPr lang="el-GR" sz="2400" b="1" dirty="0"/>
              <a:t>ζωηρό τόνο</a:t>
            </a:r>
            <a:r>
              <a:rPr lang="el-GR" sz="2400" dirty="0"/>
              <a:t>. Συνήθως, ελλείψει και των αντιβιοτικών την εποχή εκείνη, οι φυματικοί ασθενείς χαρακτηρίζονταν από καταθλιπτική διάθεση και απάθεια, μια και η μόνη αντιμετώπιση της φυματίωσης περιοριζόταν σε απομόνωση και ξεκούραση. </a:t>
            </a:r>
          </a:p>
          <a:p>
            <a:pPr lvl="0" algn="just">
              <a:lnSpc>
                <a:spcPct val="70000"/>
              </a:lnSpc>
            </a:pPr>
            <a:endParaRPr lang="el-GR" sz="2400" dirty="0"/>
          </a:p>
          <a:p>
            <a:pPr lvl="0" algn="just">
              <a:lnSpc>
                <a:spcPct val="70000"/>
              </a:lnSpc>
            </a:pPr>
            <a:r>
              <a:rPr lang="el-GR" sz="2400" dirty="0"/>
              <a:t>Αυτή η τυχαία παρατήρηση τον έκανε να σκεφθεί ότι θα μπορούσε να χρησιμοποιήσει αυτή την «συνεύρεση» ασθενών πιο οργανωμένα για θεραπευτικούς σκοπούς, το οποίο και έπραξε με επιτυχία στη συνέχεια.</a:t>
            </a:r>
          </a:p>
          <a:p>
            <a:pPr lvl="0">
              <a:lnSpc>
                <a:spcPct val="70000"/>
              </a:lnSpc>
            </a:pPr>
            <a:endParaRPr lang="el-GR" dirty="0"/>
          </a:p>
        </p:txBody>
      </p:sp>
      <p:sp>
        <p:nvSpPr>
          <p:cNvPr id="4" name="Θέση αριθμού διαφάνειας 4">
            <a:extLst>
              <a:ext uri="{FF2B5EF4-FFF2-40B4-BE49-F238E27FC236}">
                <a16:creationId xmlns:a16="http://schemas.microsoft.com/office/drawing/2014/main" id="{079B1CA0-5FF1-1E5A-4ACA-ABB7C00A4D9A}"/>
              </a:ext>
            </a:extLst>
          </p:cNvPr>
          <p:cNvSpPr txBox="1"/>
          <p:nvPr/>
        </p:nvSpPr>
        <p:spPr>
          <a:xfrm>
            <a:off x="8610603" y="6356351"/>
            <a:ext cx="2743200" cy="365129"/>
          </a:xfrm>
          <a:prstGeom prst="rect">
            <a:avLst/>
          </a:prstGeom>
          <a:noFill/>
          <a:ln cap="flat">
            <a:noFill/>
          </a:ln>
        </p:spPr>
        <p:txBody>
          <a:bodyPr vert="horz" wrap="square" lIns="91440" tIns="45720" rIns="91440" bIns="45720" anchor="ctr"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36CF13F9-BD1F-4249-B1BA-A28A4694686F}" type="slidenum">
              <a:t>14</a:t>
            </a:fld>
            <a:endParaRPr lang="el-GR" sz="1200" b="0" i="0" u="none" strike="noStrike" kern="1200" cap="none" spc="0" baseline="0">
              <a:solidFill>
                <a:srgbClr val="898989"/>
              </a:solidFill>
              <a:uFillTx/>
              <a:latin typeface="Calibri"/>
            </a:endParaRPr>
          </a:p>
        </p:txBody>
      </p:sp>
      <p:sp>
        <p:nvSpPr>
          <p:cNvPr id="5" name="Θέση αριθμού διαφάνειας 4">
            <a:extLst>
              <a:ext uri="{FF2B5EF4-FFF2-40B4-BE49-F238E27FC236}">
                <a16:creationId xmlns:a16="http://schemas.microsoft.com/office/drawing/2014/main" id="{1A743051-D367-9BE1-93DA-B74BF074AF3F}"/>
              </a:ext>
            </a:extLst>
          </p:cNvPr>
          <p:cNvSpPr txBox="1"/>
          <p:nvPr/>
        </p:nvSpPr>
        <p:spPr>
          <a:xfrm>
            <a:off x="8610603" y="6356351"/>
            <a:ext cx="2743200" cy="365129"/>
          </a:xfrm>
          <a:prstGeom prst="rect">
            <a:avLst/>
          </a:prstGeom>
          <a:noFill/>
          <a:ln cap="flat">
            <a:noFill/>
          </a:ln>
        </p:spPr>
        <p:txBody>
          <a:bodyPr vert="horz" wrap="square" lIns="91440" tIns="45720" rIns="91440" bIns="45720" anchor="ctr"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1E335D80-F2E6-4086-9EED-8D3C59DD0BB7}" type="slidenum">
              <a:t>14</a:t>
            </a:fld>
            <a:endParaRPr lang="el-GR" sz="1200" b="0" i="0" u="none" strike="noStrike" kern="1200" cap="none" spc="0" baseline="0">
              <a:solidFill>
                <a:srgbClr val="898989"/>
              </a:solidFill>
              <a:uFillTx/>
              <a:latin typeface="Calibri"/>
            </a:endParaRPr>
          </a:p>
        </p:txBody>
      </p:sp>
      <p:sp>
        <p:nvSpPr>
          <p:cNvPr id="6" name="Θέση αριθμού διαφάνειας 5">
            <a:extLst>
              <a:ext uri="{FF2B5EF4-FFF2-40B4-BE49-F238E27FC236}">
                <a16:creationId xmlns:a16="http://schemas.microsoft.com/office/drawing/2014/main" id="{002BD0BB-801C-6BC8-BAF6-1B9FAA381C63}"/>
              </a:ext>
            </a:extLst>
          </p:cNvPr>
          <p:cNvSpPr txBox="1"/>
          <p:nvPr/>
        </p:nvSpPr>
        <p:spPr>
          <a:xfrm>
            <a:off x="8610603" y="6356351"/>
            <a:ext cx="2743200" cy="365129"/>
          </a:xfrm>
          <a:prstGeom prst="rect">
            <a:avLst/>
          </a:prstGeom>
          <a:noFill/>
          <a:ln cap="flat">
            <a:noFill/>
          </a:ln>
        </p:spPr>
        <p:txBody>
          <a:bodyPr vert="horz" wrap="square" lIns="91440" tIns="45720" rIns="91440" bIns="45720" anchor="ctr"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3964E1ED-6462-4D1B-91BC-E7BCB6C72DFA}" type="slidenum">
              <a:t>14</a:t>
            </a:fld>
            <a:endParaRPr lang="el-GR" sz="1200" b="0" i="0" u="none" strike="noStrike" kern="1200" cap="none" spc="0" baseline="0">
              <a:solidFill>
                <a:srgbClr val="898989"/>
              </a:solidFill>
              <a:uFillTx/>
              <a:latin typeface="Calibri"/>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a:extLst>
              <a:ext uri="{FF2B5EF4-FFF2-40B4-BE49-F238E27FC236}">
                <a16:creationId xmlns:a16="http://schemas.microsoft.com/office/drawing/2014/main" id="{1F678C14-06A9-C69D-0BA2-AD8CAFC4F406}"/>
              </a:ext>
            </a:extLst>
          </p:cNvPr>
          <p:cNvSpPr txBox="1">
            <a:spLocks noGrp="1"/>
          </p:cNvSpPr>
          <p:nvPr>
            <p:ph type="title"/>
          </p:nvPr>
        </p:nvSpPr>
        <p:spPr>
          <a:xfrm>
            <a:off x="493541" y="807896"/>
            <a:ext cx="10656280" cy="729005"/>
          </a:xfrm>
        </p:spPr>
        <p:txBody>
          <a:bodyPr>
            <a:normAutofit fontScale="90000"/>
          </a:bodyPr>
          <a:lstStyle/>
          <a:p>
            <a:pPr lvl="0"/>
            <a:br>
              <a:rPr lang="el-GR" sz="1900" dirty="0"/>
            </a:br>
            <a:br>
              <a:rPr lang="el-GR" sz="1500" dirty="0"/>
            </a:br>
            <a:r>
              <a:rPr lang="en-US" sz="3600" b="1" dirty="0"/>
              <a:t>H </a:t>
            </a:r>
            <a:r>
              <a:rPr lang="el-GR" sz="3600" b="1" dirty="0"/>
              <a:t>πρώτη θεραπευτική αναλυτική ομάδα (1)</a:t>
            </a:r>
            <a:br>
              <a:rPr lang="el-GR" sz="3600" b="1" dirty="0"/>
            </a:br>
            <a:r>
              <a:rPr lang="en-US" sz="3600" b="1" dirty="0"/>
              <a:t>S</a:t>
            </a:r>
            <a:r>
              <a:rPr lang="el-GR" sz="3600" b="1" dirty="0" err="1"/>
              <a:t>iegmund</a:t>
            </a:r>
            <a:r>
              <a:rPr lang="el-GR" sz="3600" b="1" dirty="0"/>
              <a:t> </a:t>
            </a:r>
            <a:r>
              <a:rPr lang="el-GR" sz="3600" b="1" dirty="0" err="1"/>
              <a:t>Heinrich</a:t>
            </a:r>
            <a:r>
              <a:rPr lang="el-GR" sz="3600" b="1" dirty="0"/>
              <a:t> (</a:t>
            </a:r>
            <a:r>
              <a:rPr lang="el-GR" sz="3600" b="1" dirty="0" err="1"/>
              <a:t>Fuchs</a:t>
            </a:r>
            <a:r>
              <a:rPr lang="el-GR" sz="3600" b="1" dirty="0"/>
              <a:t>) </a:t>
            </a:r>
            <a:r>
              <a:rPr lang="en-US" sz="3200" b="1" dirty="0"/>
              <a:t>Foulkes </a:t>
            </a:r>
            <a:br>
              <a:rPr lang="en-US" sz="3200" b="1" dirty="0"/>
            </a:br>
            <a:r>
              <a:rPr lang="en-US" sz="3200" b="1" dirty="0"/>
              <a:t> </a:t>
            </a:r>
            <a:r>
              <a:rPr lang="en-US" sz="2300" dirty="0"/>
              <a:t>1898-1976, </a:t>
            </a:r>
            <a:r>
              <a:rPr lang="el-GR" sz="2300" dirty="0" err="1"/>
              <a:t>German</a:t>
            </a:r>
            <a:r>
              <a:rPr lang="el-GR" sz="2300" dirty="0"/>
              <a:t>-British </a:t>
            </a:r>
            <a:r>
              <a:rPr lang="el-GR" sz="2300" dirty="0" err="1"/>
              <a:t>psychiatrist</a:t>
            </a:r>
            <a:r>
              <a:rPr lang="el-GR" sz="2300" dirty="0"/>
              <a:t> and </a:t>
            </a:r>
            <a:r>
              <a:rPr lang="el-GR" sz="2300" dirty="0" err="1"/>
              <a:t>psychoanalyst</a:t>
            </a:r>
            <a:r>
              <a:rPr lang="el-GR" sz="2300" dirty="0"/>
              <a:t>                       </a:t>
            </a:r>
            <a:r>
              <a:rPr lang="en-US" sz="2300" dirty="0"/>
              <a:t> </a:t>
            </a:r>
            <a:br>
              <a:rPr lang="el-GR" sz="3200" dirty="0"/>
            </a:br>
            <a:br>
              <a:rPr lang="el-GR" sz="3200" dirty="0"/>
            </a:br>
            <a:r>
              <a:rPr lang="el-GR" sz="1900" dirty="0"/>
              <a:t> </a:t>
            </a:r>
          </a:p>
        </p:txBody>
      </p:sp>
      <p:sp>
        <p:nvSpPr>
          <p:cNvPr id="3" name="Rectangle 3">
            <a:extLst>
              <a:ext uri="{FF2B5EF4-FFF2-40B4-BE49-F238E27FC236}">
                <a16:creationId xmlns:a16="http://schemas.microsoft.com/office/drawing/2014/main" id="{E9A1080E-E969-1C32-F43F-A0F7E08F09F9}"/>
              </a:ext>
            </a:extLst>
          </p:cNvPr>
          <p:cNvSpPr txBox="1">
            <a:spLocks noGrp="1"/>
          </p:cNvSpPr>
          <p:nvPr>
            <p:ph idx="1"/>
          </p:nvPr>
        </p:nvSpPr>
        <p:spPr>
          <a:xfrm>
            <a:off x="697523" y="1948050"/>
            <a:ext cx="10656280" cy="4408302"/>
          </a:xfrm>
        </p:spPr>
        <p:txBody>
          <a:bodyPr>
            <a:normAutofit/>
          </a:bodyPr>
          <a:lstStyle/>
          <a:p>
            <a:pPr lvl="0" algn="just">
              <a:lnSpc>
                <a:spcPct val="80000"/>
              </a:lnSpc>
            </a:pPr>
            <a:r>
              <a:rPr lang="el-GR" sz="2400" dirty="0"/>
              <a:t>Παρά την κλασική ψυχαναλυτική του εκπαίδευση, έβαλε τους ατομικούς του ασθενείς μαζί, σε μια ομάδα, ούτως ώστε: </a:t>
            </a:r>
          </a:p>
          <a:p>
            <a:pPr lvl="1" algn="just">
              <a:lnSpc>
                <a:spcPct val="80000"/>
              </a:lnSpc>
            </a:pPr>
            <a:r>
              <a:rPr lang="el-GR" sz="2400" i="1" dirty="0"/>
              <a:t>«Να </a:t>
            </a:r>
            <a:r>
              <a:rPr lang="el-GR" sz="2400" b="1" i="1" dirty="0"/>
              <a:t>ακούσει </a:t>
            </a:r>
            <a:r>
              <a:rPr lang="el-GR" sz="2400" i="1" dirty="0"/>
              <a:t>τον</a:t>
            </a:r>
            <a:r>
              <a:rPr lang="el-GR" sz="2400" b="1" i="1" dirty="0"/>
              <a:t> τρόπο </a:t>
            </a:r>
            <a:r>
              <a:rPr lang="el-GR" sz="2400" i="1" dirty="0"/>
              <a:t>με τον οποίο</a:t>
            </a:r>
            <a:r>
              <a:rPr lang="el-GR" sz="2400" b="1" i="1" dirty="0"/>
              <a:t> </a:t>
            </a:r>
            <a:r>
              <a:rPr lang="el-GR" sz="2400" i="1" dirty="0"/>
              <a:t>αυτοί</a:t>
            </a:r>
            <a:r>
              <a:rPr lang="el-GR" sz="2400" b="1" i="1" dirty="0"/>
              <a:t> επικοινωνούσαν </a:t>
            </a:r>
            <a:r>
              <a:rPr lang="el-GR" sz="2400" i="1" dirty="0"/>
              <a:t>μεταξύ τους</a:t>
            </a:r>
            <a:r>
              <a:rPr lang="el-GR" sz="2400" b="1" i="1" dirty="0"/>
              <a:t> και </a:t>
            </a:r>
            <a:r>
              <a:rPr lang="el-GR" sz="2400" i="1" dirty="0"/>
              <a:t>να δει τον</a:t>
            </a:r>
            <a:r>
              <a:rPr lang="el-GR" sz="2400" b="1" i="1" dirty="0"/>
              <a:t> δικό του ρόλο </a:t>
            </a:r>
            <a:r>
              <a:rPr lang="el-GR" sz="2400" i="1" dirty="0"/>
              <a:t>σαν εκείνον</a:t>
            </a:r>
            <a:r>
              <a:rPr lang="el-GR" sz="2400" b="1" i="1" dirty="0"/>
              <a:t> </a:t>
            </a:r>
            <a:r>
              <a:rPr lang="el-GR" sz="2400" i="1" dirty="0"/>
              <a:t>που</a:t>
            </a:r>
            <a:r>
              <a:rPr lang="el-GR" sz="2400" b="1" i="1" dirty="0"/>
              <a:t> διευκολύνει την επικοινωνία </a:t>
            </a:r>
            <a:r>
              <a:rPr lang="el-GR" sz="2400" i="1" dirty="0"/>
              <a:t>και την</a:t>
            </a:r>
            <a:r>
              <a:rPr lang="el-GR" sz="2400" b="1" i="1" dirty="0"/>
              <a:t> επίγνωση </a:t>
            </a:r>
            <a:r>
              <a:rPr lang="el-GR" sz="2400" i="1" dirty="0"/>
              <a:t>μεταξύ των </a:t>
            </a:r>
            <a:r>
              <a:rPr lang="el-GR" sz="2400" b="1" i="1" dirty="0"/>
              <a:t>μελών </a:t>
            </a:r>
            <a:r>
              <a:rPr lang="el-GR" sz="2400" i="1" dirty="0"/>
              <a:t>της ομάδας»</a:t>
            </a:r>
            <a:r>
              <a:rPr lang="el-GR" sz="2400" dirty="0"/>
              <a:t> (</a:t>
            </a:r>
            <a:r>
              <a:rPr lang="en-US" sz="2400" dirty="0"/>
              <a:t>Pines</a:t>
            </a:r>
            <a:r>
              <a:rPr lang="el-GR" sz="2400" dirty="0"/>
              <a:t>,1</a:t>
            </a:r>
            <a:r>
              <a:rPr lang="en-US" sz="2400" dirty="0"/>
              <a:t>983</a:t>
            </a:r>
            <a:r>
              <a:rPr lang="el-GR" sz="2400" dirty="0"/>
              <a:t>)</a:t>
            </a:r>
          </a:p>
          <a:p>
            <a:pPr lvl="1" algn="just">
              <a:lnSpc>
                <a:spcPct val="80000"/>
              </a:lnSpc>
            </a:pPr>
            <a:r>
              <a:rPr lang="en-US" sz="2200" b="1" dirty="0">
                <a:solidFill>
                  <a:srgbClr val="FF0000"/>
                </a:solidFill>
              </a:rPr>
              <a:t>To </a:t>
            </a:r>
            <a:r>
              <a:rPr lang="el-GR" sz="2200" b="1" dirty="0">
                <a:solidFill>
                  <a:srgbClr val="FF0000"/>
                </a:solidFill>
              </a:rPr>
              <a:t>άτομο επηρεάζει την ομάδα και ταυτόχρονα η κοινωνία επηρεάζει το άτομο</a:t>
            </a:r>
            <a:r>
              <a:rPr lang="el-GR" sz="2200" dirty="0">
                <a:solidFill>
                  <a:srgbClr val="FF0000"/>
                </a:solidFill>
              </a:rPr>
              <a:t>!!!</a:t>
            </a:r>
            <a:r>
              <a:rPr lang="el-GR" sz="2200" dirty="0"/>
              <a:t>  </a:t>
            </a:r>
          </a:p>
          <a:p>
            <a:pPr marL="0" lvl="0" indent="0" algn="just">
              <a:lnSpc>
                <a:spcPct val="80000"/>
              </a:lnSpc>
              <a:buNone/>
            </a:pPr>
            <a:endParaRPr lang="el-GR" sz="2400" dirty="0"/>
          </a:p>
          <a:p>
            <a:pPr lvl="0" algn="just">
              <a:lnSpc>
                <a:spcPct val="80000"/>
              </a:lnSpc>
            </a:pPr>
            <a:r>
              <a:rPr lang="el-GR" sz="2400" dirty="0"/>
              <a:t>Δημιουργία της </a:t>
            </a:r>
            <a:r>
              <a:rPr lang="el-GR" sz="2400" b="1" dirty="0"/>
              <a:t>πρώτης θεραπευτικής </a:t>
            </a:r>
            <a:r>
              <a:rPr lang="el-GR" sz="2400" dirty="0"/>
              <a:t>αναλυτικής ομάδας (</a:t>
            </a:r>
            <a:r>
              <a:rPr lang="en-US" sz="2400" dirty="0"/>
              <a:t>Exeter</a:t>
            </a:r>
            <a:r>
              <a:rPr lang="el-GR" sz="2400" dirty="0"/>
              <a:t>,</a:t>
            </a:r>
            <a:r>
              <a:rPr lang="en-US" sz="2400" dirty="0"/>
              <a:t> southwest England, 1940</a:t>
            </a:r>
            <a:r>
              <a:rPr lang="el-GR" sz="2400" dirty="0"/>
              <a:t>)</a:t>
            </a:r>
          </a:p>
          <a:p>
            <a:pPr algn="just">
              <a:lnSpc>
                <a:spcPct val="80000"/>
              </a:lnSpc>
            </a:pPr>
            <a:r>
              <a:rPr lang="el-GR" sz="2400" dirty="0"/>
              <a:t>«Κληρονομιά» η δουλειά των: </a:t>
            </a:r>
            <a:endParaRPr lang="en-US" sz="2400" dirty="0"/>
          </a:p>
          <a:p>
            <a:pPr lvl="2" algn="just">
              <a:lnSpc>
                <a:spcPct val="80000"/>
              </a:lnSpc>
            </a:pPr>
            <a:r>
              <a:rPr lang="en-US" sz="2000" b="1" dirty="0"/>
              <a:t>Kurt Goldstein</a:t>
            </a:r>
          </a:p>
          <a:p>
            <a:pPr lvl="2" algn="just">
              <a:lnSpc>
                <a:spcPct val="80000"/>
              </a:lnSpc>
            </a:pPr>
            <a:r>
              <a:rPr lang="en-US" sz="2000" b="1" dirty="0"/>
              <a:t>Sigmund Freud</a:t>
            </a:r>
          </a:p>
          <a:p>
            <a:pPr lvl="2" algn="just">
              <a:lnSpc>
                <a:spcPct val="80000"/>
              </a:lnSpc>
            </a:pPr>
            <a:r>
              <a:rPr lang="en-US" sz="2000" b="1" dirty="0"/>
              <a:t>Norbert Elias</a:t>
            </a:r>
            <a:endParaRPr lang="el-GR" sz="2000" dirty="0"/>
          </a:p>
        </p:txBody>
      </p:sp>
      <p:sp>
        <p:nvSpPr>
          <p:cNvPr id="4" name="Θέση αριθμού διαφάνειας 5">
            <a:extLst>
              <a:ext uri="{FF2B5EF4-FFF2-40B4-BE49-F238E27FC236}">
                <a16:creationId xmlns:a16="http://schemas.microsoft.com/office/drawing/2014/main" id="{85A5CD9A-FB5F-CDD8-BF8A-3793D06DD441}"/>
              </a:ext>
            </a:extLst>
          </p:cNvPr>
          <p:cNvSpPr txBox="1"/>
          <p:nvPr/>
        </p:nvSpPr>
        <p:spPr>
          <a:xfrm>
            <a:off x="8610603" y="6356351"/>
            <a:ext cx="2743200" cy="365129"/>
          </a:xfrm>
          <a:prstGeom prst="rect">
            <a:avLst/>
          </a:prstGeom>
          <a:noFill/>
          <a:ln cap="flat">
            <a:noFill/>
          </a:ln>
        </p:spPr>
        <p:txBody>
          <a:bodyPr vert="horz" wrap="square" lIns="91440" tIns="45720" rIns="91440" bIns="45720" anchor="ctr"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42110013-A908-440A-8BED-F7273CFF00A3}" type="slidenum">
              <a:t>15</a:t>
            </a:fld>
            <a:endParaRPr lang="el-GR" sz="1200" b="0" i="0" u="none" strike="noStrike" kern="1200" cap="none" spc="0" baseline="0">
              <a:solidFill>
                <a:srgbClr val="898989"/>
              </a:solidFill>
              <a:uFillTx/>
              <a:latin typeface="Calibri"/>
            </a:endParaRPr>
          </a:p>
        </p:txBody>
      </p:sp>
      <p:sp>
        <p:nvSpPr>
          <p:cNvPr id="5" name="Θέση αριθμού διαφάνειας 5">
            <a:extLst>
              <a:ext uri="{FF2B5EF4-FFF2-40B4-BE49-F238E27FC236}">
                <a16:creationId xmlns:a16="http://schemas.microsoft.com/office/drawing/2014/main" id="{9B82BCA4-9A29-9466-756F-678A12C169B8}"/>
              </a:ext>
            </a:extLst>
          </p:cNvPr>
          <p:cNvSpPr txBox="1"/>
          <p:nvPr/>
        </p:nvSpPr>
        <p:spPr>
          <a:xfrm>
            <a:off x="8610603" y="6356351"/>
            <a:ext cx="2743200" cy="365129"/>
          </a:xfrm>
          <a:prstGeom prst="rect">
            <a:avLst/>
          </a:prstGeom>
          <a:noFill/>
          <a:ln cap="flat">
            <a:noFill/>
          </a:ln>
        </p:spPr>
        <p:txBody>
          <a:bodyPr vert="horz" wrap="square" lIns="91440" tIns="45720" rIns="91440" bIns="45720" anchor="ctr"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62E13DE1-F501-4025-A5B4-BA1390F5FA04}" type="slidenum">
              <a:t>15</a:t>
            </a:fld>
            <a:endParaRPr lang="el-GR" sz="1200" b="0" i="0" u="none" strike="noStrike" kern="1200" cap="none" spc="0" baseline="0">
              <a:solidFill>
                <a:srgbClr val="898989"/>
              </a:solidFill>
              <a:uFillTx/>
              <a:latin typeface="Calibri"/>
            </a:endParaRPr>
          </a:p>
        </p:txBody>
      </p:sp>
      <p:sp>
        <p:nvSpPr>
          <p:cNvPr id="6" name="Θέση αριθμού διαφάνειας 5">
            <a:extLst>
              <a:ext uri="{FF2B5EF4-FFF2-40B4-BE49-F238E27FC236}">
                <a16:creationId xmlns:a16="http://schemas.microsoft.com/office/drawing/2014/main" id="{D48F368A-DEBD-4592-F9B5-70396F6E3E5A}"/>
              </a:ext>
            </a:extLst>
          </p:cNvPr>
          <p:cNvSpPr txBox="1"/>
          <p:nvPr/>
        </p:nvSpPr>
        <p:spPr>
          <a:xfrm>
            <a:off x="8610603" y="6356351"/>
            <a:ext cx="2743200" cy="365129"/>
          </a:xfrm>
          <a:prstGeom prst="rect">
            <a:avLst/>
          </a:prstGeom>
          <a:noFill/>
          <a:ln cap="flat">
            <a:noFill/>
          </a:ln>
        </p:spPr>
        <p:txBody>
          <a:bodyPr vert="horz" wrap="square" lIns="91440" tIns="45720" rIns="91440" bIns="45720" anchor="ctr"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2E81510C-2942-4A84-AD79-2798B52CE0C0}" type="slidenum">
              <a:t>15</a:t>
            </a:fld>
            <a:endParaRPr lang="el-GR" sz="1200" b="0" i="0" u="none" strike="noStrike" kern="1200" cap="none" spc="0" baseline="0">
              <a:solidFill>
                <a:srgbClr val="898989"/>
              </a:solidFill>
              <a:uFillTx/>
              <a:latin typeface="Calibri"/>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fade">
                                      <p:cBhvr>
                                        <p:cTn id="18" dur="500"/>
                                        <p:tgtEl>
                                          <p:spTgt spid="3">
                                            <p:txEl>
                                              <p:pRg st="4" end="4"/>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animEffect transition="in" filter="fade">
                                      <p:cBhvr>
                                        <p:cTn id="23" dur="500"/>
                                        <p:tgtEl>
                                          <p:spTgt spid="3">
                                            <p:txEl>
                                              <p:pRg st="5" end="5"/>
                                            </p:txEl>
                                          </p:spTgt>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3">
                                            <p:txEl>
                                              <p:pRg st="6" end="6"/>
                                            </p:txEl>
                                          </p:spTgt>
                                        </p:tgtEl>
                                        <p:attrNameLst>
                                          <p:attrName>style.visibility</p:attrName>
                                        </p:attrNameLst>
                                      </p:cBhvr>
                                      <p:to>
                                        <p:strVal val="visible"/>
                                      </p:to>
                                    </p:set>
                                    <p:animEffect transition="in" filter="fade">
                                      <p:cBhvr>
                                        <p:cTn id="26" dur="500"/>
                                        <p:tgtEl>
                                          <p:spTgt spid="3">
                                            <p:txEl>
                                              <p:pRg st="6" end="6"/>
                                            </p:txEl>
                                          </p:spTgt>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3">
                                            <p:txEl>
                                              <p:pRg st="7" end="7"/>
                                            </p:txEl>
                                          </p:spTgt>
                                        </p:tgtEl>
                                        <p:attrNameLst>
                                          <p:attrName>style.visibility</p:attrName>
                                        </p:attrNameLst>
                                      </p:cBhvr>
                                      <p:to>
                                        <p:strVal val="visible"/>
                                      </p:to>
                                    </p:set>
                                    <p:animEffect transition="in" filter="fade">
                                      <p:cBhvr>
                                        <p:cTn id="29" dur="500"/>
                                        <p:tgtEl>
                                          <p:spTgt spid="3">
                                            <p:txEl>
                                              <p:pRg st="7" end="7"/>
                                            </p:txEl>
                                          </p:spTgt>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3">
                                            <p:txEl>
                                              <p:pRg st="8" end="8"/>
                                            </p:txEl>
                                          </p:spTgt>
                                        </p:tgtEl>
                                        <p:attrNameLst>
                                          <p:attrName>style.visibility</p:attrName>
                                        </p:attrNameLst>
                                      </p:cBhvr>
                                      <p:to>
                                        <p:strVal val="visible"/>
                                      </p:to>
                                    </p:set>
                                    <p:animEffect transition="in" filter="fade">
                                      <p:cBhvr>
                                        <p:cTn id="32"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2C73864-6256-1136-9D18-12C2196448F4}"/>
              </a:ext>
            </a:extLst>
          </p:cNvPr>
          <p:cNvSpPr txBox="1">
            <a:spLocks noGrp="1"/>
          </p:cNvSpPr>
          <p:nvPr>
            <p:ph type="title"/>
          </p:nvPr>
        </p:nvSpPr>
        <p:spPr>
          <a:xfrm>
            <a:off x="622298" y="580003"/>
            <a:ext cx="10515600" cy="473567"/>
          </a:xfrm>
        </p:spPr>
        <p:txBody>
          <a:bodyPr>
            <a:normAutofit fontScale="90000"/>
          </a:bodyPr>
          <a:lstStyle/>
          <a:p>
            <a:pPr lvl="0">
              <a:lnSpc>
                <a:spcPct val="80000"/>
              </a:lnSpc>
            </a:pPr>
            <a:br>
              <a:rPr lang="en-US" sz="1900" dirty="0">
                <a:latin typeface="Gill Sans MT"/>
              </a:rPr>
            </a:br>
            <a:br>
              <a:rPr lang="el-GR" sz="1900" b="1" dirty="0"/>
            </a:br>
            <a:r>
              <a:rPr lang="el-GR" sz="1900" dirty="0"/>
              <a:t>   </a:t>
            </a:r>
            <a:r>
              <a:rPr lang="en-US" sz="1900" dirty="0">
                <a:latin typeface="Gill Sans MT"/>
              </a:rPr>
              <a:t>                     </a:t>
            </a:r>
            <a:br>
              <a:rPr lang="en-US" sz="1900" dirty="0">
                <a:latin typeface="Gill Sans MT"/>
              </a:rPr>
            </a:br>
            <a:r>
              <a:rPr lang="en-US" sz="1900" dirty="0">
                <a:latin typeface="Gill Sans MT"/>
              </a:rPr>
              <a:t>                           </a:t>
            </a:r>
            <a:br>
              <a:rPr lang="el-GR" sz="1900" dirty="0"/>
            </a:br>
            <a:br>
              <a:rPr lang="el-GR" sz="1900" dirty="0"/>
            </a:br>
            <a:r>
              <a:rPr lang="en-US" sz="3600" b="1" dirty="0"/>
              <a:t>H </a:t>
            </a:r>
            <a:r>
              <a:rPr lang="el-GR" sz="3600" b="1" dirty="0"/>
              <a:t>πρώτη θεραπευτική αναλυτική ομάδα (2)</a:t>
            </a:r>
            <a:br>
              <a:rPr lang="el-GR" sz="3600" dirty="0"/>
            </a:br>
            <a:br>
              <a:rPr lang="el-GR" sz="3600" dirty="0"/>
            </a:br>
            <a:br>
              <a:rPr lang="el-GR" sz="3600" dirty="0"/>
            </a:br>
            <a:br>
              <a:rPr lang="el-GR" sz="1900" dirty="0"/>
            </a:br>
            <a:br>
              <a:rPr lang="el-GR" sz="1900" dirty="0"/>
            </a:br>
            <a:r>
              <a:rPr lang="el-GR" sz="2300" dirty="0"/>
              <a:t> </a:t>
            </a:r>
            <a:endParaRPr lang="el-GR" sz="1900" dirty="0"/>
          </a:p>
        </p:txBody>
      </p:sp>
      <p:sp>
        <p:nvSpPr>
          <p:cNvPr id="3" name="Θέση περιεχομένου 2">
            <a:extLst>
              <a:ext uri="{FF2B5EF4-FFF2-40B4-BE49-F238E27FC236}">
                <a16:creationId xmlns:a16="http://schemas.microsoft.com/office/drawing/2014/main" id="{0F49034C-3401-7D44-88A8-7EDE2437C6D6}"/>
              </a:ext>
            </a:extLst>
          </p:cNvPr>
          <p:cNvSpPr txBox="1">
            <a:spLocks noGrp="1"/>
          </p:cNvSpPr>
          <p:nvPr>
            <p:ph idx="1"/>
          </p:nvPr>
        </p:nvSpPr>
        <p:spPr>
          <a:xfrm>
            <a:off x="495222" y="1273987"/>
            <a:ext cx="11201555" cy="4898213"/>
          </a:xfrm>
        </p:spPr>
        <p:txBody>
          <a:bodyPr/>
          <a:lstStyle/>
          <a:p>
            <a:pPr lvl="0" algn="just">
              <a:spcBef>
                <a:spcPts val="0"/>
              </a:spcBef>
            </a:pPr>
            <a:r>
              <a:rPr lang="el-GR" sz="2400" dirty="0"/>
              <a:t>Ο </a:t>
            </a:r>
            <a:r>
              <a:rPr lang="en-US" sz="2400" b="1" dirty="0"/>
              <a:t>Kurt Goldstein</a:t>
            </a:r>
            <a:r>
              <a:rPr lang="el-GR" sz="2400" b="1" dirty="0"/>
              <a:t>* </a:t>
            </a:r>
            <a:r>
              <a:rPr lang="en-US" sz="2400" b="1" dirty="0">
                <a:solidFill>
                  <a:srgbClr val="FF0000"/>
                </a:solidFill>
              </a:rPr>
              <a:t>“</a:t>
            </a:r>
            <a:r>
              <a:rPr lang="en-US" sz="2400" b="1" i="1" dirty="0">
                <a:solidFill>
                  <a:srgbClr val="FF0000"/>
                </a:solidFill>
              </a:rPr>
              <a:t>The Organism”</a:t>
            </a:r>
            <a:r>
              <a:rPr lang="el-GR" sz="2400" b="1" i="1" dirty="0">
                <a:solidFill>
                  <a:srgbClr val="FF0000"/>
                </a:solidFill>
              </a:rPr>
              <a:t> </a:t>
            </a:r>
            <a:r>
              <a:rPr lang="el-GR" sz="2400" dirty="0"/>
              <a:t>(1934): Μια </a:t>
            </a:r>
            <a:r>
              <a:rPr lang="el-GR" sz="2400" b="1" dirty="0"/>
              <a:t>ολιστική θεωρία </a:t>
            </a:r>
            <a:r>
              <a:rPr lang="el-GR" sz="2400" dirty="0"/>
              <a:t>για τον εγκέφαλο</a:t>
            </a:r>
            <a:r>
              <a:rPr lang="el-GR" sz="2400" b="1" dirty="0"/>
              <a:t>: «</a:t>
            </a:r>
            <a:r>
              <a:rPr lang="en-US" sz="2400" b="1" i="1" dirty="0"/>
              <a:t>O </a:t>
            </a:r>
            <a:r>
              <a:rPr lang="el-GR" sz="2400" b="1" i="1" dirty="0"/>
              <a:t> εγκέφαλος αποτελείται από ένα δίκτυο νευρώνων που δημιουργούν  ένα όλον»</a:t>
            </a:r>
          </a:p>
          <a:p>
            <a:pPr marL="0" lvl="0" indent="0" algn="just">
              <a:spcBef>
                <a:spcPts val="0"/>
              </a:spcBef>
              <a:buNone/>
            </a:pPr>
            <a:endParaRPr lang="el-GR" sz="2400" b="1" i="1" dirty="0"/>
          </a:p>
          <a:p>
            <a:pPr lvl="1" algn="just">
              <a:spcBef>
                <a:spcPts val="0"/>
              </a:spcBef>
            </a:pPr>
            <a:r>
              <a:rPr lang="en-US" sz="2400" dirty="0"/>
              <a:t>E</a:t>
            </a:r>
            <a:r>
              <a:rPr lang="el-GR" sz="2400" dirty="0" err="1"/>
              <a:t>ισάγει</a:t>
            </a:r>
            <a:r>
              <a:rPr lang="el-GR" sz="2400" dirty="0"/>
              <a:t> την έννοια του </a:t>
            </a:r>
            <a:r>
              <a:rPr lang="el-GR" sz="2400" b="1" dirty="0"/>
              <a:t>αλληλένδετου των μερών </a:t>
            </a:r>
            <a:r>
              <a:rPr lang="el-GR" sz="2400" dirty="0"/>
              <a:t>και </a:t>
            </a:r>
            <a:r>
              <a:rPr lang="el-GR" sz="2400" b="1" dirty="0"/>
              <a:t>του δικτύου των συνδέσεων </a:t>
            </a:r>
            <a:r>
              <a:rPr lang="el-GR" sz="2400" dirty="0"/>
              <a:t>και την  χρήση του </a:t>
            </a:r>
            <a:r>
              <a:rPr lang="el-GR" sz="2400" i="1" dirty="0"/>
              <a:t>όρου </a:t>
            </a:r>
            <a:r>
              <a:rPr lang="en-US" sz="2400" b="1" dirty="0"/>
              <a:t>matrix</a:t>
            </a:r>
            <a:r>
              <a:rPr lang="el-GR" sz="2400" b="1" dirty="0"/>
              <a:t> </a:t>
            </a:r>
            <a:r>
              <a:rPr lang="el-GR" sz="2400" dirty="0"/>
              <a:t>ως </a:t>
            </a:r>
            <a:r>
              <a:rPr lang="el-GR" sz="2400" b="1" dirty="0"/>
              <a:t>δικτύου.</a:t>
            </a:r>
          </a:p>
          <a:p>
            <a:pPr lvl="2" algn="just">
              <a:spcBef>
                <a:spcPts val="0"/>
              </a:spcBef>
            </a:pPr>
            <a:r>
              <a:rPr lang="el-GR" sz="2200" dirty="0"/>
              <a:t>Αντίθετα με τις </a:t>
            </a:r>
            <a:r>
              <a:rPr lang="el-GR" sz="2200" dirty="0" err="1"/>
              <a:t>προϋπάρχουσες</a:t>
            </a:r>
            <a:r>
              <a:rPr lang="el-GR" sz="2200" dirty="0"/>
              <a:t>  απόψεις της εποχής που μιλούν για εγκέφαλο χωρισμένο σε τμήματα επιφορτισμένα αποκλειστικά με κάποιες λειτουργίες)</a:t>
            </a:r>
            <a:endParaRPr lang="el-GR" sz="2200" b="1" dirty="0"/>
          </a:p>
          <a:p>
            <a:pPr lvl="0" algn="just">
              <a:spcBef>
                <a:spcPts val="0"/>
              </a:spcBef>
            </a:pPr>
            <a:endParaRPr lang="el-GR" sz="2400" b="1" dirty="0"/>
          </a:p>
          <a:p>
            <a:pPr marL="0" lvl="0" indent="0" algn="just">
              <a:spcBef>
                <a:spcPts val="0"/>
              </a:spcBef>
              <a:buNone/>
            </a:pPr>
            <a:endParaRPr lang="el-GR" sz="2400" dirty="0"/>
          </a:p>
          <a:p>
            <a:pPr lvl="0" algn="just">
              <a:spcBef>
                <a:spcPts val="0"/>
              </a:spcBef>
            </a:pPr>
            <a:endParaRPr lang="el-GR" sz="2400" b="1" dirty="0"/>
          </a:p>
          <a:p>
            <a:pPr marL="0" lvl="0" indent="0" algn="just">
              <a:spcBef>
                <a:spcPts val="0"/>
              </a:spcBef>
              <a:buNone/>
            </a:pPr>
            <a:endParaRPr lang="el-GR" sz="2400" b="1" dirty="0"/>
          </a:p>
          <a:p>
            <a:pPr marL="0" lvl="0" indent="0" algn="just">
              <a:spcBef>
                <a:spcPts val="0"/>
              </a:spcBef>
              <a:buNone/>
            </a:pPr>
            <a:endParaRPr lang="el-GR" sz="600" b="1" dirty="0"/>
          </a:p>
          <a:p>
            <a:pPr marL="0" lvl="0" indent="0" algn="just">
              <a:spcBef>
                <a:spcPts val="0"/>
              </a:spcBef>
              <a:buNone/>
            </a:pPr>
            <a:r>
              <a:rPr lang="el-GR" sz="600" b="1" dirty="0"/>
              <a:t> </a:t>
            </a:r>
          </a:p>
          <a:p>
            <a:pPr lvl="0" algn="just">
              <a:lnSpc>
                <a:spcPct val="40000"/>
              </a:lnSpc>
            </a:pPr>
            <a:endParaRPr lang="el-GR" sz="600" b="1" dirty="0"/>
          </a:p>
          <a:p>
            <a:pPr lvl="0">
              <a:lnSpc>
                <a:spcPct val="60000"/>
              </a:lnSpc>
            </a:pPr>
            <a:endParaRPr lang="el-GR" sz="600" dirty="0"/>
          </a:p>
        </p:txBody>
      </p:sp>
      <p:sp>
        <p:nvSpPr>
          <p:cNvPr id="4" name="Θέση αριθμού διαφάνειας 4">
            <a:extLst>
              <a:ext uri="{FF2B5EF4-FFF2-40B4-BE49-F238E27FC236}">
                <a16:creationId xmlns:a16="http://schemas.microsoft.com/office/drawing/2014/main" id="{738B72C7-EC94-DFB3-ADC7-E7D672D37941}"/>
              </a:ext>
            </a:extLst>
          </p:cNvPr>
          <p:cNvSpPr txBox="1"/>
          <p:nvPr/>
        </p:nvSpPr>
        <p:spPr>
          <a:xfrm>
            <a:off x="8610603" y="6356351"/>
            <a:ext cx="2743200" cy="365129"/>
          </a:xfrm>
          <a:prstGeom prst="rect">
            <a:avLst/>
          </a:prstGeom>
          <a:noFill/>
          <a:ln cap="flat">
            <a:noFill/>
          </a:ln>
        </p:spPr>
        <p:txBody>
          <a:bodyPr vert="horz" wrap="square" lIns="91440" tIns="45720" rIns="91440" bIns="45720" anchor="ctr"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36EB8CA1-0151-442C-B5C6-D231F336021C}" type="slidenum">
              <a:t>16</a:t>
            </a:fld>
            <a:endParaRPr lang="el-GR" sz="1200" b="0" i="0" u="none" strike="noStrike" kern="1200" cap="none" spc="0" baseline="0">
              <a:solidFill>
                <a:srgbClr val="898989"/>
              </a:solidFill>
              <a:uFillTx/>
              <a:latin typeface="Calibri"/>
            </a:endParaRPr>
          </a:p>
        </p:txBody>
      </p:sp>
      <p:sp>
        <p:nvSpPr>
          <p:cNvPr id="5" name="Θέση αριθμού διαφάνειας 4">
            <a:extLst>
              <a:ext uri="{FF2B5EF4-FFF2-40B4-BE49-F238E27FC236}">
                <a16:creationId xmlns:a16="http://schemas.microsoft.com/office/drawing/2014/main" id="{FAD437EB-1D20-7FED-2A57-4E5E27D39AFC}"/>
              </a:ext>
            </a:extLst>
          </p:cNvPr>
          <p:cNvSpPr txBox="1"/>
          <p:nvPr/>
        </p:nvSpPr>
        <p:spPr>
          <a:xfrm>
            <a:off x="8610603" y="6356351"/>
            <a:ext cx="2743200" cy="365129"/>
          </a:xfrm>
          <a:prstGeom prst="rect">
            <a:avLst/>
          </a:prstGeom>
          <a:noFill/>
          <a:ln cap="flat">
            <a:noFill/>
          </a:ln>
        </p:spPr>
        <p:txBody>
          <a:bodyPr vert="horz" wrap="square" lIns="91440" tIns="45720" rIns="91440" bIns="45720" anchor="ctr"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96266306-4A84-4112-AEA2-B6423657EF9D}" type="slidenum">
              <a:t>16</a:t>
            </a:fld>
            <a:endParaRPr lang="el-GR" sz="1200" b="0" i="0" u="none" strike="noStrike" kern="1200" cap="none" spc="0" baseline="0">
              <a:solidFill>
                <a:srgbClr val="898989"/>
              </a:solidFill>
              <a:uFillTx/>
              <a:latin typeface="Calibri"/>
            </a:endParaRPr>
          </a:p>
        </p:txBody>
      </p:sp>
      <p:sp>
        <p:nvSpPr>
          <p:cNvPr id="6" name="Θέση αριθμού διαφάνειας 5">
            <a:extLst>
              <a:ext uri="{FF2B5EF4-FFF2-40B4-BE49-F238E27FC236}">
                <a16:creationId xmlns:a16="http://schemas.microsoft.com/office/drawing/2014/main" id="{EB9165D9-DE21-216F-B9F0-C1223C28E2A2}"/>
              </a:ext>
            </a:extLst>
          </p:cNvPr>
          <p:cNvSpPr txBox="1"/>
          <p:nvPr/>
        </p:nvSpPr>
        <p:spPr>
          <a:xfrm>
            <a:off x="8610603" y="6356351"/>
            <a:ext cx="2743200" cy="365129"/>
          </a:xfrm>
          <a:prstGeom prst="rect">
            <a:avLst/>
          </a:prstGeom>
          <a:noFill/>
          <a:ln cap="flat">
            <a:noFill/>
          </a:ln>
        </p:spPr>
        <p:txBody>
          <a:bodyPr vert="horz" wrap="square" lIns="91440" tIns="45720" rIns="91440" bIns="45720" anchor="ctr"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E7A76204-19B9-4F26-A9F6-0CB23F32D328}" type="slidenum">
              <a:t>16</a:t>
            </a:fld>
            <a:endParaRPr lang="el-GR" sz="1200" b="0" i="0" u="none" strike="noStrike" kern="1200" cap="none" spc="0" baseline="0">
              <a:solidFill>
                <a:srgbClr val="898989"/>
              </a:solidFill>
              <a:uFillTx/>
              <a:latin typeface="Calibri"/>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a:extLst>
              <a:ext uri="{FF2B5EF4-FFF2-40B4-BE49-F238E27FC236}">
                <a16:creationId xmlns:a16="http://schemas.microsoft.com/office/drawing/2014/main" id="{E26E65B7-506E-36E0-210B-48D11533FC44}"/>
              </a:ext>
            </a:extLst>
          </p:cNvPr>
          <p:cNvSpPr txBox="1">
            <a:spLocks noGrp="1"/>
          </p:cNvSpPr>
          <p:nvPr>
            <p:ph type="title"/>
          </p:nvPr>
        </p:nvSpPr>
        <p:spPr/>
        <p:txBody>
          <a:bodyPr>
            <a:noAutofit/>
          </a:bodyPr>
          <a:lstStyle/>
          <a:p>
            <a:pPr lvl="0"/>
            <a:r>
              <a:rPr lang="el-GR" sz="2800" dirty="0">
                <a:latin typeface="+mn-lt"/>
              </a:rPr>
              <a:t>Ομάδα:</a:t>
            </a:r>
            <a:r>
              <a:rPr lang="en-US" sz="2800" dirty="0">
                <a:latin typeface="+mn-lt"/>
              </a:rPr>
              <a:t> …</a:t>
            </a:r>
            <a:r>
              <a:rPr lang="el-GR" sz="2800" dirty="0">
                <a:latin typeface="+mn-lt"/>
              </a:rPr>
              <a:t> </a:t>
            </a:r>
            <a:r>
              <a:rPr lang="el-GR" sz="2800" i="1" dirty="0">
                <a:latin typeface="+mn-lt"/>
              </a:rPr>
              <a:t>ένα κοινό μοιραζόμενο έδαφος</a:t>
            </a:r>
            <a:r>
              <a:rPr lang="en-US" sz="2800" i="1" dirty="0">
                <a:latin typeface="+mn-lt"/>
              </a:rPr>
              <a:t> </a:t>
            </a:r>
            <a:r>
              <a:rPr lang="el-GR" sz="2800" i="1" dirty="0">
                <a:latin typeface="+mn-lt"/>
              </a:rPr>
              <a:t>(</a:t>
            </a:r>
            <a:r>
              <a:rPr lang="en-US" sz="2800" i="1" dirty="0">
                <a:latin typeface="+mn-lt"/>
              </a:rPr>
              <a:t>common shared ground), </a:t>
            </a:r>
            <a:r>
              <a:rPr lang="el-GR" sz="2800" i="1" dirty="0">
                <a:latin typeface="+mn-lt"/>
              </a:rPr>
              <a:t>που συγκροτείται κάθε φορά στη βάση ενός υποθετικού ιστού</a:t>
            </a:r>
            <a:r>
              <a:rPr lang="en-US" sz="2800" i="1" dirty="0">
                <a:latin typeface="+mn-lt"/>
              </a:rPr>
              <a:t>…</a:t>
            </a:r>
            <a:r>
              <a:rPr lang="el-GR" sz="2800" i="1" dirty="0">
                <a:latin typeface="+mn-lt"/>
              </a:rPr>
              <a:t>, </a:t>
            </a:r>
            <a:r>
              <a:rPr lang="en-US" sz="2800" dirty="0">
                <a:latin typeface="+mn-lt"/>
              </a:rPr>
              <a:t>Foulkes, 1957</a:t>
            </a:r>
            <a:r>
              <a:rPr lang="el-GR" sz="2800" dirty="0">
                <a:latin typeface="+mn-lt"/>
              </a:rPr>
              <a:t>, Κουκής, 2004</a:t>
            </a:r>
          </a:p>
        </p:txBody>
      </p:sp>
      <p:sp>
        <p:nvSpPr>
          <p:cNvPr id="3" name="Line 3">
            <a:extLst>
              <a:ext uri="{FF2B5EF4-FFF2-40B4-BE49-F238E27FC236}">
                <a16:creationId xmlns:a16="http://schemas.microsoft.com/office/drawing/2014/main" id="{28C3A5B8-18C0-17DE-A804-8CC2CF8A5A32}"/>
              </a:ext>
            </a:extLst>
          </p:cNvPr>
          <p:cNvSpPr/>
          <p:nvPr/>
        </p:nvSpPr>
        <p:spPr>
          <a:xfrm flipV="1">
            <a:off x="3314992" y="2374888"/>
            <a:ext cx="863595" cy="669130"/>
          </a:xfrm>
          <a:custGeom>
            <a:avLst/>
            <a:gdLst>
              <a:gd name="f0" fmla="val 10800000"/>
              <a:gd name="f1" fmla="val 5400000"/>
              <a:gd name="f2" fmla="val 180"/>
              <a:gd name="f3" fmla="val w"/>
              <a:gd name="f4" fmla="val h"/>
              <a:gd name="f5" fmla="val ss"/>
              <a:gd name="f6" fmla="val 0"/>
              <a:gd name="f7" fmla="+- 0 0 -180"/>
              <a:gd name="f8" fmla="+- 0 0 -360"/>
              <a:gd name="f9" fmla="abs f3"/>
              <a:gd name="f10" fmla="abs f4"/>
              <a:gd name="f11" fmla="abs f5"/>
              <a:gd name="f12" fmla="*/ f7 f0 1"/>
              <a:gd name="f13" fmla="*/ f8 f0 1"/>
              <a:gd name="f14" fmla="?: f9 f3 1"/>
              <a:gd name="f15" fmla="?: f10 f4 1"/>
              <a:gd name="f16" fmla="?: f11 f5 1"/>
              <a:gd name="f17" fmla="*/ f12 1 f2"/>
              <a:gd name="f18" fmla="*/ f13 1 f2"/>
              <a:gd name="f19" fmla="*/ f14 1 21600"/>
              <a:gd name="f20" fmla="*/ f15 1 21600"/>
              <a:gd name="f21" fmla="*/ 21600 f14 1"/>
              <a:gd name="f22" fmla="*/ 21600 f15 1"/>
              <a:gd name="f23" fmla="+- f17 0 f1"/>
              <a:gd name="f24" fmla="+- f18 0 f1"/>
              <a:gd name="f25" fmla="min f20 f19"/>
              <a:gd name="f26" fmla="*/ f21 1 f16"/>
              <a:gd name="f27" fmla="*/ f22 1 f16"/>
              <a:gd name="f28" fmla="val f26"/>
              <a:gd name="f29" fmla="val f27"/>
              <a:gd name="f30" fmla="*/ f6 f25 1"/>
              <a:gd name="f31" fmla="*/ f28 f25 1"/>
              <a:gd name="f32" fmla="*/ f29 f25 1"/>
            </a:gdLst>
            <a:ahLst/>
            <a:cxnLst>
              <a:cxn ang="3cd4">
                <a:pos x="hc" y="t"/>
              </a:cxn>
              <a:cxn ang="0">
                <a:pos x="r" y="vc"/>
              </a:cxn>
              <a:cxn ang="cd4">
                <a:pos x="hc" y="b"/>
              </a:cxn>
              <a:cxn ang="cd2">
                <a:pos x="l" y="vc"/>
              </a:cxn>
              <a:cxn ang="f23">
                <a:pos x="f30" y="f30"/>
              </a:cxn>
              <a:cxn ang="f24">
                <a:pos x="f31" y="f32"/>
              </a:cxn>
            </a:cxnLst>
            <a:rect l="f30" t="f30" r="f31" b="f32"/>
            <a:pathLst>
              <a:path>
                <a:moveTo>
                  <a:pt x="f30" y="f30"/>
                </a:moveTo>
                <a:lnTo>
                  <a:pt x="f31" y="f32"/>
                </a:lnTo>
              </a:path>
            </a:pathLst>
          </a:custGeom>
          <a:noFill/>
          <a:ln w="9528" cap="flat">
            <a:solidFill>
              <a:srgbClr val="000000"/>
            </a:solidFill>
            <a:prstDash val="solid"/>
            <a:round/>
            <a:tailEnd type="arrow"/>
          </a:ln>
        </p:spPr>
        <p:txBody>
          <a:bodyPr vert="horz" wrap="square" lIns="91440" tIns="45720" rIns="91440" bIns="45720" anchor="t" anchorCtr="0" compatLnSpc="1">
            <a:noAutofit/>
          </a:bodyPr>
          <a:lstStyle/>
          <a:p>
            <a:pPr marL="0" marR="0" lvl="0" indent="0" algn="l"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l-GR" sz="1800" b="1" i="0" u="none" strike="noStrike" kern="1200" cap="none" spc="0" baseline="0">
              <a:solidFill>
                <a:srgbClr val="000000"/>
              </a:solidFill>
              <a:uFillTx/>
              <a:latin typeface="Century Gothic"/>
            </a:endParaRPr>
          </a:p>
        </p:txBody>
      </p:sp>
      <p:sp>
        <p:nvSpPr>
          <p:cNvPr id="4" name="Line 4">
            <a:extLst>
              <a:ext uri="{FF2B5EF4-FFF2-40B4-BE49-F238E27FC236}">
                <a16:creationId xmlns:a16="http://schemas.microsoft.com/office/drawing/2014/main" id="{0EF8BC51-4F59-405F-5F7B-696171DA5E8A}"/>
              </a:ext>
            </a:extLst>
          </p:cNvPr>
          <p:cNvSpPr/>
          <p:nvPr/>
        </p:nvSpPr>
        <p:spPr>
          <a:xfrm flipH="1">
            <a:off x="4018577" y="2520159"/>
            <a:ext cx="288922" cy="2303465"/>
          </a:xfrm>
          <a:custGeom>
            <a:avLst/>
            <a:gdLst>
              <a:gd name="f0" fmla="val 10800000"/>
              <a:gd name="f1" fmla="val 5400000"/>
              <a:gd name="f2" fmla="val 180"/>
              <a:gd name="f3" fmla="val w"/>
              <a:gd name="f4" fmla="val h"/>
              <a:gd name="f5" fmla="val ss"/>
              <a:gd name="f6" fmla="val 0"/>
              <a:gd name="f7" fmla="+- 0 0 -180"/>
              <a:gd name="f8" fmla="+- 0 0 -360"/>
              <a:gd name="f9" fmla="abs f3"/>
              <a:gd name="f10" fmla="abs f4"/>
              <a:gd name="f11" fmla="abs f5"/>
              <a:gd name="f12" fmla="*/ f7 f0 1"/>
              <a:gd name="f13" fmla="*/ f8 f0 1"/>
              <a:gd name="f14" fmla="?: f9 f3 1"/>
              <a:gd name="f15" fmla="?: f10 f4 1"/>
              <a:gd name="f16" fmla="?: f11 f5 1"/>
              <a:gd name="f17" fmla="*/ f12 1 f2"/>
              <a:gd name="f18" fmla="*/ f13 1 f2"/>
              <a:gd name="f19" fmla="*/ f14 1 21600"/>
              <a:gd name="f20" fmla="*/ f15 1 21600"/>
              <a:gd name="f21" fmla="*/ 21600 f14 1"/>
              <a:gd name="f22" fmla="*/ 21600 f15 1"/>
              <a:gd name="f23" fmla="+- f17 0 f1"/>
              <a:gd name="f24" fmla="+- f18 0 f1"/>
              <a:gd name="f25" fmla="min f20 f19"/>
              <a:gd name="f26" fmla="*/ f21 1 f16"/>
              <a:gd name="f27" fmla="*/ f22 1 f16"/>
              <a:gd name="f28" fmla="val f26"/>
              <a:gd name="f29" fmla="val f27"/>
              <a:gd name="f30" fmla="*/ f6 f25 1"/>
              <a:gd name="f31" fmla="*/ f28 f25 1"/>
              <a:gd name="f32" fmla="*/ f29 f25 1"/>
            </a:gdLst>
            <a:ahLst/>
            <a:cxnLst>
              <a:cxn ang="3cd4">
                <a:pos x="hc" y="t"/>
              </a:cxn>
              <a:cxn ang="0">
                <a:pos x="r" y="vc"/>
              </a:cxn>
              <a:cxn ang="cd4">
                <a:pos x="hc" y="b"/>
              </a:cxn>
              <a:cxn ang="cd2">
                <a:pos x="l" y="vc"/>
              </a:cxn>
              <a:cxn ang="f23">
                <a:pos x="f30" y="f30"/>
              </a:cxn>
              <a:cxn ang="f24">
                <a:pos x="f31" y="f32"/>
              </a:cxn>
            </a:cxnLst>
            <a:rect l="f30" t="f30" r="f31" b="f32"/>
            <a:pathLst>
              <a:path>
                <a:moveTo>
                  <a:pt x="f30" y="f30"/>
                </a:moveTo>
                <a:lnTo>
                  <a:pt x="f31" y="f32"/>
                </a:lnTo>
              </a:path>
            </a:pathLst>
          </a:custGeom>
          <a:noFill/>
          <a:ln w="9528" cap="flat">
            <a:solidFill>
              <a:srgbClr val="000000"/>
            </a:solidFill>
            <a:prstDash val="solid"/>
            <a:round/>
            <a:tailEnd type="arrow"/>
          </a:ln>
        </p:spPr>
        <p:txBody>
          <a:bodyPr vert="horz" wrap="square" lIns="91440" tIns="45720" rIns="91440" bIns="45720" anchor="t" anchorCtr="0" compatLnSpc="1">
            <a:noAutofit/>
          </a:bodyPr>
          <a:lstStyle/>
          <a:p>
            <a:pPr marL="0" marR="0" lvl="0" indent="0" algn="l"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l-GR" sz="1800" b="1" i="0" u="none" strike="noStrike" kern="1200" cap="none" spc="0" baseline="0">
              <a:solidFill>
                <a:srgbClr val="000000"/>
              </a:solidFill>
              <a:uFillTx/>
              <a:latin typeface="Century Gothic"/>
            </a:endParaRPr>
          </a:p>
        </p:txBody>
      </p:sp>
      <p:sp>
        <p:nvSpPr>
          <p:cNvPr id="5" name="Line 5">
            <a:extLst>
              <a:ext uri="{FF2B5EF4-FFF2-40B4-BE49-F238E27FC236}">
                <a16:creationId xmlns:a16="http://schemas.microsoft.com/office/drawing/2014/main" id="{EDE06393-828E-2638-3891-A981321ECA14}"/>
              </a:ext>
            </a:extLst>
          </p:cNvPr>
          <p:cNvSpPr/>
          <p:nvPr/>
        </p:nvSpPr>
        <p:spPr>
          <a:xfrm>
            <a:off x="5905981" y="2667688"/>
            <a:ext cx="358773" cy="647696"/>
          </a:xfrm>
          <a:custGeom>
            <a:avLst/>
            <a:gdLst>
              <a:gd name="f0" fmla="val 10800000"/>
              <a:gd name="f1" fmla="val 5400000"/>
              <a:gd name="f2" fmla="val 180"/>
              <a:gd name="f3" fmla="val w"/>
              <a:gd name="f4" fmla="val h"/>
              <a:gd name="f5" fmla="val ss"/>
              <a:gd name="f6" fmla="val 0"/>
              <a:gd name="f7" fmla="+- 0 0 -180"/>
              <a:gd name="f8" fmla="+- 0 0 -360"/>
              <a:gd name="f9" fmla="abs f3"/>
              <a:gd name="f10" fmla="abs f4"/>
              <a:gd name="f11" fmla="abs f5"/>
              <a:gd name="f12" fmla="*/ f7 f0 1"/>
              <a:gd name="f13" fmla="*/ f8 f0 1"/>
              <a:gd name="f14" fmla="?: f9 f3 1"/>
              <a:gd name="f15" fmla="?: f10 f4 1"/>
              <a:gd name="f16" fmla="?: f11 f5 1"/>
              <a:gd name="f17" fmla="*/ f12 1 f2"/>
              <a:gd name="f18" fmla="*/ f13 1 f2"/>
              <a:gd name="f19" fmla="*/ f14 1 21600"/>
              <a:gd name="f20" fmla="*/ f15 1 21600"/>
              <a:gd name="f21" fmla="*/ 21600 f14 1"/>
              <a:gd name="f22" fmla="*/ 21600 f15 1"/>
              <a:gd name="f23" fmla="+- f17 0 f1"/>
              <a:gd name="f24" fmla="+- f18 0 f1"/>
              <a:gd name="f25" fmla="min f20 f19"/>
              <a:gd name="f26" fmla="*/ f21 1 f16"/>
              <a:gd name="f27" fmla="*/ f22 1 f16"/>
              <a:gd name="f28" fmla="val f26"/>
              <a:gd name="f29" fmla="val f27"/>
              <a:gd name="f30" fmla="*/ f6 f25 1"/>
              <a:gd name="f31" fmla="*/ f28 f25 1"/>
              <a:gd name="f32" fmla="*/ f29 f25 1"/>
            </a:gdLst>
            <a:ahLst/>
            <a:cxnLst>
              <a:cxn ang="3cd4">
                <a:pos x="hc" y="t"/>
              </a:cxn>
              <a:cxn ang="0">
                <a:pos x="r" y="vc"/>
              </a:cxn>
              <a:cxn ang="cd4">
                <a:pos x="hc" y="b"/>
              </a:cxn>
              <a:cxn ang="cd2">
                <a:pos x="l" y="vc"/>
              </a:cxn>
              <a:cxn ang="f23">
                <a:pos x="f30" y="f30"/>
              </a:cxn>
              <a:cxn ang="f24">
                <a:pos x="f31" y="f32"/>
              </a:cxn>
            </a:cxnLst>
            <a:rect l="f30" t="f30" r="f31" b="f32"/>
            <a:pathLst>
              <a:path>
                <a:moveTo>
                  <a:pt x="f30" y="f30"/>
                </a:moveTo>
                <a:lnTo>
                  <a:pt x="f31" y="f32"/>
                </a:lnTo>
              </a:path>
            </a:pathLst>
          </a:custGeom>
          <a:noFill/>
          <a:ln w="9528" cap="flat">
            <a:solidFill>
              <a:srgbClr val="000000"/>
            </a:solidFill>
            <a:prstDash val="solid"/>
            <a:round/>
            <a:tailEnd type="arrow"/>
          </a:ln>
        </p:spPr>
        <p:txBody>
          <a:bodyPr vert="horz" wrap="square" lIns="91440" tIns="45720" rIns="91440" bIns="45720" anchor="t" anchorCtr="0" compatLnSpc="1">
            <a:noAutofit/>
          </a:bodyPr>
          <a:lstStyle/>
          <a:p>
            <a:pPr marL="0" marR="0" lvl="0" indent="0" algn="l"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l-GR" sz="1800" b="1" i="0" u="none" strike="noStrike" kern="1200" cap="none" spc="0" baseline="0">
              <a:solidFill>
                <a:srgbClr val="000000"/>
              </a:solidFill>
              <a:uFillTx/>
              <a:latin typeface="Century Gothic"/>
            </a:endParaRPr>
          </a:p>
        </p:txBody>
      </p:sp>
      <p:sp>
        <p:nvSpPr>
          <p:cNvPr id="6" name="Line 6">
            <a:extLst>
              <a:ext uri="{FF2B5EF4-FFF2-40B4-BE49-F238E27FC236}">
                <a16:creationId xmlns:a16="http://schemas.microsoft.com/office/drawing/2014/main" id="{1465220C-C402-CB6B-B1C5-E7048595F02A}"/>
              </a:ext>
            </a:extLst>
          </p:cNvPr>
          <p:cNvSpPr/>
          <p:nvPr/>
        </p:nvSpPr>
        <p:spPr>
          <a:xfrm flipH="1">
            <a:off x="6309295" y="3802815"/>
            <a:ext cx="74038" cy="632664"/>
          </a:xfrm>
          <a:custGeom>
            <a:avLst/>
            <a:gdLst>
              <a:gd name="f0" fmla="val 10800000"/>
              <a:gd name="f1" fmla="val 5400000"/>
              <a:gd name="f2" fmla="val 180"/>
              <a:gd name="f3" fmla="val w"/>
              <a:gd name="f4" fmla="val h"/>
              <a:gd name="f5" fmla="val ss"/>
              <a:gd name="f6" fmla="val 0"/>
              <a:gd name="f7" fmla="+- 0 0 -180"/>
              <a:gd name="f8" fmla="+- 0 0 -360"/>
              <a:gd name="f9" fmla="abs f3"/>
              <a:gd name="f10" fmla="abs f4"/>
              <a:gd name="f11" fmla="abs f5"/>
              <a:gd name="f12" fmla="*/ f7 f0 1"/>
              <a:gd name="f13" fmla="*/ f8 f0 1"/>
              <a:gd name="f14" fmla="?: f9 f3 1"/>
              <a:gd name="f15" fmla="?: f10 f4 1"/>
              <a:gd name="f16" fmla="?: f11 f5 1"/>
              <a:gd name="f17" fmla="*/ f12 1 f2"/>
              <a:gd name="f18" fmla="*/ f13 1 f2"/>
              <a:gd name="f19" fmla="*/ f14 1 21600"/>
              <a:gd name="f20" fmla="*/ f15 1 21600"/>
              <a:gd name="f21" fmla="*/ 21600 f14 1"/>
              <a:gd name="f22" fmla="*/ 21600 f15 1"/>
              <a:gd name="f23" fmla="+- f17 0 f1"/>
              <a:gd name="f24" fmla="+- f18 0 f1"/>
              <a:gd name="f25" fmla="min f20 f19"/>
              <a:gd name="f26" fmla="*/ f21 1 f16"/>
              <a:gd name="f27" fmla="*/ f22 1 f16"/>
              <a:gd name="f28" fmla="val f26"/>
              <a:gd name="f29" fmla="val f27"/>
              <a:gd name="f30" fmla="*/ f6 f25 1"/>
              <a:gd name="f31" fmla="*/ f28 f25 1"/>
              <a:gd name="f32" fmla="*/ f29 f25 1"/>
            </a:gdLst>
            <a:ahLst/>
            <a:cxnLst>
              <a:cxn ang="3cd4">
                <a:pos x="hc" y="t"/>
              </a:cxn>
              <a:cxn ang="0">
                <a:pos x="r" y="vc"/>
              </a:cxn>
              <a:cxn ang="cd4">
                <a:pos x="hc" y="b"/>
              </a:cxn>
              <a:cxn ang="cd2">
                <a:pos x="l" y="vc"/>
              </a:cxn>
              <a:cxn ang="f23">
                <a:pos x="f30" y="f30"/>
              </a:cxn>
              <a:cxn ang="f24">
                <a:pos x="f31" y="f32"/>
              </a:cxn>
            </a:cxnLst>
            <a:rect l="f30" t="f30" r="f31" b="f32"/>
            <a:pathLst>
              <a:path>
                <a:moveTo>
                  <a:pt x="f30" y="f30"/>
                </a:moveTo>
                <a:lnTo>
                  <a:pt x="f31" y="f32"/>
                </a:lnTo>
              </a:path>
            </a:pathLst>
          </a:custGeom>
          <a:noFill/>
          <a:ln w="9528" cap="flat">
            <a:solidFill>
              <a:srgbClr val="000000"/>
            </a:solidFill>
            <a:prstDash val="solid"/>
            <a:round/>
            <a:tailEnd type="arrow"/>
          </a:ln>
        </p:spPr>
        <p:txBody>
          <a:bodyPr vert="horz" wrap="square" lIns="91440" tIns="45720" rIns="91440" bIns="45720" anchor="t" anchorCtr="0" compatLnSpc="1">
            <a:noAutofit/>
          </a:bodyPr>
          <a:lstStyle/>
          <a:p>
            <a:pPr marL="0" marR="0" lvl="0" indent="0" algn="l"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l-GR" sz="1800" b="1" i="0" u="none" strike="noStrike" kern="1200" cap="none" spc="0" baseline="0">
              <a:solidFill>
                <a:srgbClr val="000000"/>
              </a:solidFill>
              <a:uFillTx/>
              <a:latin typeface="Century Gothic"/>
            </a:endParaRPr>
          </a:p>
        </p:txBody>
      </p:sp>
      <p:sp>
        <p:nvSpPr>
          <p:cNvPr id="7" name="Line 7">
            <a:extLst>
              <a:ext uri="{FF2B5EF4-FFF2-40B4-BE49-F238E27FC236}">
                <a16:creationId xmlns:a16="http://schemas.microsoft.com/office/drawing/2014/main" id="{92DDD3B2-CE9C-6DD0-B2DD-4D2291374D96}"/>
              </a:ext>
            </a:extLst>
          </p:cNvPr>
          <p:cNvSpPr/>
          <p:nvPr/>
        </p:nvSpPr>
        <p:spPr>
          <a:xfrm>
            <a:off x="3359148" y="3429000"/>
            <a:ext cx="2736854" cy="71442"/>
          </a:xfrm>
          <a:custGeom>
            <a:avLst/>
            <a:gdLst>
              <a:gd name="f0" fmla="val 10800000"/>
              <a:gd name="f1" fmla="val 5400000"/>
              <a:gd name="f2" fmla="val 180"/>
              <a:gd name="f3" fmla="val w"/>
              <a:gd name="f4" fmla="val h"/>
              <a:gd name="f5" fmla="val ss"/>
              <a:gd name="f6" fmla="val 0"/>
              <a:gd name="f7" fmla="+- 0 0 -180"/>
              <a:gd name="f8" fmla="+- 0 0 -360"/>
              <a:gd name="f9" fmla="abs f3"/>
              <a:gd name="f10" fmla="abs f4"/>
              <a:gd name="f11" fmla="abs f5"/>
              <a:gd name="f12" fmla="*/ f7 f0 1"/>
              <a:gd name="f13" fmla="*/ f8 f0 1"/>
              <a:gd name="f14" fmla="?: f9 f3 1"/>
              <a:gd name="f15" fmla="?: f10 f4 1"/>
              <a:gd name="f16" fmla="?: f11 f5 1"/>
              <a:gd name="f17" fmla="*/ f12 1 f2"/>
              <a:gd name="f18" fmla="*/ f13 1 f2"/>
              <a:gd name="f19" fmla="*/ f14 1 21600"/>
              <a:gd name="f20" fmla="*/ f15 1 21600"/>
              <a:gd name="f21" fmla="*/ 21600 f14 1"/>
              <a:gd name="f22" fmla="*/ 21600 f15 1"/>
              <a:gd name="f23" fmla="+- f17 0 f1"/>
              <a:gd name="f24" fmla="+- f18 0 f1"/>
              <a:gd name="f25" fmla="min f20 f19"/>
              <a:gd name="f26" fmla="*/ f21 1 f16"/>
              <a:gd name="f27" fmla="*/ f22 1 f16"/>
              <a:gd name="f28" fmla="val f26"/>
              <a:gd name="f29" fmla="val f27"/>
              <a:gd name="f30" fmla="*/ f6 f25 1"/>
              <a:gd name="f31" fmla="*/ f28 f25 1"/>
              <a:gd name="f32" fmla="*/ f29 f25 1"/>
            </a:gdLst>
            <a:ahLst/>
            <a:cxnLst>
              <a:cxn ang="3cd4">
                <a:pos x="hc" y="t"/>
              </a:cxn>
              <a:cxn ang="0">
                <a:pos x="r" y="vc"/>
              </a:cxn>
              <a:cxn ang="cd4">
                <a:pos x="hc" y="b"/>
              </a:cxn>
              <a:cxn ang="cd2">
                <a:pos x="l" y="vc"/>
              </a:cxn>
              <a:cxn ang="f23">
                <a:pos x="f30" y="f30"/>
              </a:cxn>
              <a:cxn ang="f24">
                <a:pos x="f31" y="f32"/>
              </a:cxn>
            </a:cxnLst>
            <a:rect l="f30" t="f30" r="f31" b="f32"/>
            <a:pathLst>
              <a:path>
                <a:moveTo>
                  <a:pt x="f30" y="f30"/>
                </a:moveTo>
                <a:lnTo>
                  <a:pt x="f31" y="f32"/>
                </a:lnTo>
              </a:path>
            </a:pathLst>
          </a:custGeom>
          <a:noFill/>
          <a:ln w="9528" cap="flat">
            <a:solidFill>
              <a:srgbClr val="000000"/>
            </a:solidFill>
            <a:prstDash val="solid"/>
            <a:round/>
            <a:tailEnd type="arrow"/>
          </a:ln>
        </p:spPr>
        <p:txBody>
          <a:bodyPr vert="horz" wrap="square" lIns="91440" tIns="45720" rIns="91440" bIns="45720" anchor="t" anchorCtr="0" compatLnSpc="1">
            <a:noAutofit/>
          </a:bodyPr>
          <a:lstStyle/>
          <a:p>
            <a:pPr marL="0" marR="0" lvl="0" indent="0" algn="l"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l-GR" sz="1800" b="1" i="0" u="none" strike="noStrike" kern="1200" cap="none" spc="0" baseline="0">
              <a:solidFill>
                <a:srgbClr val="000000"/>
              </a:solidFill>
              <a:uFillTx/>
              <a:latin typeface="Century Gothic"/>
            </a:endParaRPr>
          </a:p>
        </p:txBody>
      </p:sp>
      <p:sp>
        <p:nvSpPr>
          <p:cNvPr id="8" name="Line 8">
            <a:extLst>
              <a:ext uri="{FF2B5EF4-FFF2-40B4-BE49-F238E27FC236}">
                <a16:creationId xmlns:a16="http://schemas.microsoft.com/office/drawing/2014/main" id="{B061D1E7-9E98-ED71-312D-E097C2137ABC}"/>
              </a:ext>
            </a:extLst>
          </p:cNvPr>
          <p:cNvSpPr/>
          <p:nvPr/>
        </p:nvSpPr>
        <p:spPr>
          <a:xfrm flipH="1" flipV="1">
            <a:off x="3398010" y="3149879"/>
            <a:ext cx="2735263" cy="288922"/>
          </a:xfrm>
          <a:custGeom>
            <a:avLst/>
            <a:gdLst>
              <a:gd name="f0" fmla="val 10800000"/>
              <a:gd name="f1" fmla="val 5400000"/>
              <a:gd name="f2" fmla="val 180"/>
              <a:gd name="f3" fmla="val w"/>
              <a:gd name="f4" fmla="val h"/>
              <a:gd name="f5" fmla="val ss"/>
              <a:gd name="f6" fmla="val 0"/>
              <a:gd name="f7" fmla="+- 0 0 -180"/>
              <a:gd name="f8" fmla="+- 0 0 -360"/>
              <a:gd name="f9" fmla="abs f3"/>
              <a:gd name="f10" fmla="abs f4"/>
              <a:gd name="f11" fmla="abs f5"/>
              <a:gd name="f12" fmla="*/ f7 f0 1"/>
              <a:gd name="f13" fmla="*/ f8 f0 1"/>
              <a:gd name="f14" fmla="?: f9 f3 1"/>
              <a:gd name="f15" fmla="?: f10 f4 1"/>
              <a:gd name="f16" fmla="?: f11 f5 1"/>
              <a:gd name="f17" fmla="*/ f12 1 f2"/>
              <a:gd name="f18" fmla="*/ f13 1 f2"/>
              <a:gd name="f19" fmla="*/ f14 1 21600"/>
              <a:gd name="f20" fmla="*/ f15 1 21600"/>
              <a:gd name="f21" fmla="*/ 21600 f14 1"/>
              <a:gd name="f22" fmla="*/ 21600 f15 1"/>
              <a:gd name="f23" fmla="+- f17 0 f1"/>
              <a:gd name="f24" fmla="+- f18 0 f1"/>
              <a:gd name="f25" fmla="min f20 f19"/>
              <a:gd name="f26" fmla="*/ f21 1 f16"/>
              <a:gd name="f27" fmla="*/ f22 1 f16"/>
              <a:gd name="f28" fmla="val f26"/>
              <a:gd name="f29" fmla="val f27"/>
              <a:gd name="f30" fmla="*/ f6 f25 1"/>
              <a:gd name="f31" fmla="*/ f28 f25 1"/>
              <a:gd name="f32" fmla="*/ f29 f25 1"/>
            </a:gdLst>
            <a:ahLst/>
            <a:cxnLst>
              <a:cxn ang="3cd4">
                <a:pos x="hc" y="t"/>
              </a:cxn>
              <a:cxn ang="0">
                <a:pos x="r" y="vc"/>
              </a:cxn>
              <a:cxn ang="cd4">
                <a:pos x="hc" y="b"/>
              </a:cxn>
              <a:cxn ang="cd2">
                <a:pos x="l" y="vc"/>
              </a:cxn>
              <a:cxn ang="f23">
                <a:pos x="f30" y="f30"/>
              </a:cxn>
              <a:cxn ang="f24">
                <a:pos x="f31" y="f32"/>
              </a:cxn>
            </a:cxnLst>
            <a:rect l="f30" t="f30" r="f31" b="f32"/>
            <a:pathLst>
              <a:path>
                <a:moveTo>
                  <a:pt x="f30" y="f30"/>
                </a:moveTo>
                <a:lnTo>
                  <a:pt x="f31" y="f32"/>
                </a:lnTo>
              </a:path>
            </a:pathLst>
          </a:custGeom>
          <a:noFill/>
          <a:ln w="9528" cap="flat">
            <a:solidFill>
              <a:srgbClr val="000000"/>
            </a:solidFill>
            <a:prstDash val="solid"/>
            <a:round/>
            <a:tailEnd type="arrow"/>
          </a:ln>
        </p:spPr>
        <p:txBody>
          <a:bodyPr vert="horz" wrap="square" lIns="91440" tIns="45720" rIns="91440" bIns="45720" anchor="t" anchorCtr="0" compatLnSpc="1">
            <a:noAutofit/>
          </a:bodyPr>
          <a:lstStyle/>
          <a:p>
            <a:pPr marL="0" marR="0" lvl="0" indent="0" algn="l"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l-GR" sz="1800" b="1" i="0" u="none" strike="noStrike" kern="1200" cap="none" spc="0" baseline="0">
              <a:solidFill>
                <a:srgbClr val="000000"/>
              </a:solidFill>
              <a:uFillTx/>
              <a:latin typeface="Century Gothic"/>
            </a:endParaRPr>
          </a:p>
        </p:txBody>
      </p:sp>
      <p:sp>
        <p:nvSpPr>
          <p:cNvPr id="9" name="Line 9">
            <a:extLst>
              <a:ext uri="{FF2B5EF4-FFF2-40B4-BE49-F238E27FC236}">
                <a16:creationId xmlns:a16="http://schemas.microsoft.com/office/drawing/2014/main" id="{7E6116D9-D63C-009A-0283-C64540517469}"/>
              </a:ext>
            </a:extLst>
          </p:cNvPr>
          <p:cNvSpPr/>
          <p:nvPr/>
        </p:nvSpPr>
        <p:spPr>
          <a:xfrm>
            <a:off x="3398843" y="3302684"/>
            <a:ext cx="2736854" cy="865186"/>
          </a:xfrm>
          <a:custGeom>
            <a:avLst/>
            <a:gdLst>
              <a:gd name="f0" fmla="val 10800000"/>
              <a:gd name="f1" fmla="val 5400000"/>
              <a:gd name="f2" fmla="val 180"/>
              <a:gd name="f3" fmla="val w"/>
              <a:gd name="f4" fmla="val h"/>
              <a:gd name="f5" fmla="val ss"/>
              <a:gd name="f6" fmla="val 0"/>
              <a:gd name="f7" fmla="+- 0 0 -180"/>
              <a:gd name="f8" fmla="+- 0 0 -360"/>
              <a:gd name="f9" fmla="abs f3"/>
              <a:gd name="f10" fmla="abs f4"/>
              <a:gd name="f11" fmla="abs f5"/>
              <a:gd name="f12" fmla="*/ f7 f0 1"/>
              <a:gd name="f13" fmla="*/ f8 f0 1"/>
              <a:gd name="f14" fmla="?: f9 f3 1"/>
              <a:gd name="f15" fmla="?: f10 f4 1"/>
              <a:gd name="f16" fmla="?: f11 f5 1"/>
              <a:gd name="f17" fmla="*/ f12 1 f2"/>
              <a:gd name="f18" fmla="*/ f13 1 f2"/>
              <a:gd name="f19" fmla="*/ f14 1 21600"/>
              <a:gd name="f20" fmla="*/ f15 1 21600"/>
              <a:gd name="f21" fmla="*/ 21600 f14 1"/>
              <a:gd name="f22" fmla="*/ 21600 f15 1"/>
              <a:gd name="f23" fmla="+- f17 0 f1"/>
              <a:gd name="f24" fmla="+- f18 0 f1"/>
              <a:gd name="f25" fmla="min f20 f19"/>
              <a:gd name="f26" fmla="*/ f21 1 f16"/>
              <a:gd name="f27" fmla="*/ f22 1 f16"/>
              <a:gd name="f28" fmla="val f26"/>
              <a:gd name="f29" fmla="val f27"/>
              <a:gd name="f30" fmla="*/ f6 f25 1"/>
              <a:gd name="f31" fmla="*/ f28 f25 1"/>
              <a:gd name="f32" fmla="*/ f29 f25 1"/>
            </a:gdLst>
            <a:ahLst/>
            <a:cxnLst>
              <a:cxn ang="3cd4">
                <a:pos x="hc" y="t"/>
              </a:cxn>
              <a:cxn ang="0">
                <a:pos x="r" y="vc"/>
              </a:cxn>
              <a:cxn ang="cd4">
                <a:pos x="hc" y="b"/>
              </a:cxn>
              <a:cxn ang="cd2">
                <a:pos x="l" y="vc"/>
              </a:cxn>
              <a:cxn ang="f23">
                <a:pos x="f30" y="f30"/>
              </a:cxn>
              <a:cxn ang="f24">
                <a:pos x="f31" y="f32"/>
              </a:cxn>
            </a:cxnLst>
            <a:rect l="f30" t="f30" r="f31" b="f32"/>
            <a:pathLst>
              <a:path>
                <a:moveTo>
                  <a:pt x="f30" y="f30"/>
                </a:moveTo>
                <a:lnTo>
                  <a:pt x="f31" y="f32"/>
                </a:lnTo>
              </a:path>
            </a:pathLst>
          </a:custGeom>
          <a:noFill/>
          <a:ln w="9528" cap="flat">
            <a:solidFill>
              <a:srgbClr val="000000"/>
            </a:solidFill>
            <a:prstDash val="solid"/>
            <a:round/>
            <a:tailEnd type="arrow"/>
          </a:ln>
        </p:spPr>
        <p:txBody>
          <a:bodyPr vert="horz" wrap="square" lIns="91440" tIns="45720" rIns="91440" bIns="45720" anchor="t" anchorCtr="0" compatLnSpc="1">
            <a:noAutofit/>
          </a:bodyPr>
          <a:lstStyle/>
          <a:p>
            <a:pPr marL="0" marR="0" lvl="0" indent="0" algn="l"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l-GR" sz="1800" b="1" i="0" u="none" strike="noStrike" kern="1200" cap="none" spc="0" baseline="0">
              <a:solidFill>
                <a:srgbClr val="000000"/>
              </a:solidFill>
              <a:uFillTx/>
              <a:latin typeface="Century Gothic"/>
            </a:endParaRPr>
          </a:p>
        </p:txBody>
      </p:sp>
      <p:sp>
        <p:nvSpPr>
          <p:cNvPr id="10" name="Line 10">
            <a:extLst>
              <a:ext uri="{FF2B5EF4-FFF2-40B4-BE49-F238E27FC236}">
                <a16:creationId xmlns:a16="http://schemas.microsoft.com/office/drawing/2014/main" id="{DB954ABF-B1F7-8B93-26E0-AE30ADD1A6CB}"/>
              </a:ext>
            </a:extLst>
          </p:cNvPr>
          <p:cNvSpPr/>
          <p:nvPr/>
        </p:nvSpPr>
        <p:spPr>
          <a:xfrm flipH="1" flipV="1">
            <a:off x="3359148" y="3500442"/>
            <a:ext cx="2808286" cy="1008061"/>
          </a:xfrm>
          <a:custGeom>
            <a:avLst/>
            <a:gdLst>
              <a:gd name="f0" fmla="val 10800000"/>
              <a:gd name="f1" fmla="val 5400000"/>
              <a:gd name="f2" fmla="val 180"/>
              <a:gd name="f3" fmla="val w"/>
              <a:gd name="f4" fmla="val h"/>
              <a:gd name="f5" fmla="val ss"/>
              <a:gd name="f6" fmla="val 0"/>
              <a:gd name="f7" fmla="+- 0 0 -180"/>
              <a:gd name="f8" fmla="+- 0 0 -360"/>
              <a:gd name="f9" fmla="abs f3"/>
              <a:gd name="f10" fmla="abs f4"/>
              <a:gd name="f11" fmla="abs f5"/>
              <a:gd name="f12" fmla="*/ f7 f0 1"/>
              <a:gd name="f13" fmla="*/ f8 f0 1"/>
              <a:gd name="f14" fmla="?: f9 f3 1"/>
              <a:gd name="f15" fmla="?: f10 f4 1"/>
              <a:gd name="f16" fmla="?: f11 f5 1"/>
              <a:gd name="f17" fmla="*/ f12 1 f2"/>
              <a:gd name="f18" fmla="*/ f13 1 f2"/>
              <a:gd name="f19" fmla="*/ f14 1 21600"/>
              <a:gd name="f20" fmla="*/ f15 1 21600"/>
              <a:gd name="f21" fmla="*/ 21600 f14 1"/>
              <a:gd name="f22" fmla="*/ 21600 f15 1"/>
              <a:gd name="f23" fmla="+- f17 0 f1"/>
              <a:gd name="f24" fmla="+- f18 0 f1"/>
              <a:gd name="f25" fmla="min f20 f19"/>
              <a:gd name="f26" fmla="*/ f21 1 f16"/>
              <a:gd name="f27" fmla="*/ f22 1 f16"/>
              <a:gd name="f28" fmla="val f26"/>
              <a:gd name="f29" fmla="val f27"/>
              <a:gd name="f30" fmla="*/ f6 f25 1"/>
              <a:gd name="f31" fmla="*/ f28 f25 1"/>
              <a:gd name="f32" fmla="*/ f29 f25 1"/>
            </a:gdLst>
            <a:ahLst/>
            <a:cxnLst>
              <a:cxn ang="3cd4">
                <a:pos x="hc" y="t"/>
              </a:cxn>
              <a:cxn ang="0">
                <a:pos x="r" y="vc"/>
              </a:cxn>
              <a:cxn ang="cd4">
                <a:pos x="hc" y="b"/>
              </a:cxn>
              <a:cxn ang="cd2">
                <a:pos x="l" y="vc"/>
              </a:cxn>
              <a:cxn ang="f23">
                <a:pos x="f30" y="f30"/>
              </a:cxn>
              <a:cxn ang="f24">
                <a:pos x="f31" y="f32"/>
              </a:cxn>
            </a:cxnLst>
            <a:rect l="f30" t="f30" r="f31" b="f32"/>
            <a:pathLst>
              <a:path>
                <a:moveTo>
                  <a:pt x="f30" y="f30"/>
                </a:moveTo>
                <a:lnTo>
                  <a:pt x="f31" y="f32"/>
                </a:lnTo>
              </a:path>
            </a:pathLst>
          </a:custGeom>
          <a:noFill/>
          <a:ln w="9528" cap="flat">
            <a:solidFill>
              <a:srgbClr val="000000"/>
            </a:solidFill>
            <a:prstDash val="solid"/>
            <a:round/>
            <a:tailEnd type="arrow"/>
          </a:ln>
        </p:spPr>
        <p:txBody>
          <a:bodyPr vert="horz" wrap="square" lIns="91440" tIns="45720" rIns="91440" bIns="45720" anchor="t" anchorCtr="0" compatLnSpc="1">
            <a:noAutofit/>
          </a:bodyPr>
          <a:lstStyle/>
          <a:p>
            <a:pPr marL="0" marR="0" lvl="0" indent="0" algn="l"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l-GR" sz="1800" b="1" i="0" u="none" strike="noStrike" kern="1200" cap="none" spc="0" baseline="0">
              <a:solidFill>
                <a:srgbClr val="000000"/>
              </a:solidFill>
              <a:uFillTx/>
              <a:latin typeface="Century Gothic"/>
            </a:endParaRPr>
          </a:p>
        </p:txBody>
      </p:sp>
      <p:sp>
        <p:nvSpPr>
          <p:cNvPr id="11" name="Line 11">
            <a:extLst>
              <a:ext uri="{FF2B5EF4-FFF2-40B4-BE49-F238E27FC236}">
                <a16:creationId xmlns:a16="http://schemas.microsoft.com/office/drawing/2014/main" id="{E49E1A44-67B6-F449-3232-9E8DD4D33443}"/>
              </a:ext>
            </a:extLst>
          </p:cNvPr>
          <p:cNvSpPr/>
          <p:nvPr/>
        </p:nvSpPr>
        <p:spPr>
          <a:xfrm>
            <a:off x="3359148" y="3500442"/>
            <a:ext cx="649288" cy="1728782"/>
          </a:xfrm>
          <a:custGeom>
            <a:avLst/>
            <a:gdLst>
              <a:gd name="f0" fmla="val 10800000"/>
              <a:gd name="f1" fmla="val 5400000"/>
              <a:gd name="f2" fmla="val 180"/>
              <a:gd name="f3" fmla="val w"/>
              <a:gd name="f4" fmla="val h"/>
              <a:gd name="f5" fmla="val ss"/>
              <a:gd name="f6" fmla="val 0"/>
              <a:gd name="f7" fmla="+- 0 0 -180"/>
              <a:gd name="f8" fmla="+- 0 0 -360"/>
              <a:gd name="f9" fmla="abs f3"/>
              <a:gd name="f10" fmla="abs f4"/>
              <a:gd name="f11" fmla="abs f5"/>
              <a:gd name="f12" fmla="*/ f7 f0 1"/>
              <a:gd name="f13" fmla="*/ f8 f0 1"/>
              <a:gd name="f14" fmla="?: f9 f3 1"/>
              <a:gd name="f15" fmla="?: f10 f4 1"/>
              <a:gd name="f16" fmla="?: f11 f5 1"/>
              <a:gd name="f17" fmla="*/ f12 1 f2"/>
              <a:gd name="f18" fmla="*/ f13 1 f2"/>
              <a:gd name="f19" fmla="*/ f14 1 21600"/>
              <a:gd name="f20" fmla="*/ f15 1 21600"/>
              <a:gd name="f21" fmla="*/ 21600 f14 1"/>
              <a:gd name="f22" fmla="*/ 21600 f15 1"/>
              <a:gd name="f23" fmla="+- f17 0 f1"/>
              <a:gd name="f24" fmla="+- f18 0 f1"/>
              <a:gd name="f25" fmla="min f20 f19"/>
              <a:gd name="f26" fmla="*/ f21 1 f16"/>
              <a:gd name="f27" fmla="*/ f22 1 f16"/>
              <a:gd name="f28" fmla="val f26"/>
              <a:gd name="f29" fmla="val f27"/>
              <a:gd name="f30" fmla="*/ f6 f25 1"/>
              <a:gd name="f31" fmla="*/ f28 f25 1"/>
              <a:gd name="f32" fmla="*/ f29 f25 1"/>
            </a:gdLst>
            <a:ahLst/>
            <a:cxnLst>
              <a:cxn ang="3cd4">
                <a:pos x="hc" y="t"/>
              </a:cxn>
              <a:cxn ang="0">
                <a:pos x="r" y="vc"/>
              </a:cxn>
              <a:cxn ang="cd4">
                <a:pos x="hc" y="b"/>
              </a:cxn>
              <a:cxn ang="cd2">
                <a:pos x="l" y="vc"/>
              </a:cxn>
              <a:cxn ang="f23">
                <a:pos x="f30" y="f30"/>
              </a:cxn>
              <a:cxn ang="f24">
                <a:pos x="f31" y="f32"/>
              </a:cxn>
            </a:cxnLst>
            <a:rect l="f30" t="f30" r="f31" b="f32"/>
            <a:pathLst>
              <a:path>
                <a:moveTo>
                  <a:pt x="f30" y="f30"/>
                </a:moveTo>
                <a:lnTo>
                  <a:pt x="f31" y="f32"/>
                </a:lnTo>
              </a:path>
            </a:pathLst>
          </a:custGeom>
          <a:noFill/>
          <a:ln w="9528" cap="flat">
            <a:solidFill>
              <a:srgbClr val="000000"/>
            </a:solidFill>
            <a:prstDash val="solid"/>
            <a:round/>
            <a:tailEnd type="arrow"/>
          </a:ln>
        </p:spPr>
        <p:txBody>
          <a:bodyPr vert="horz" wrap="square" lIns="91440" tIns="45720" rIns="91440" bIns="45720" anchor="t" anchorCtr="0" compatLnSpc="1">
            <a:noAutofit/>
          </a:bodyPr>
          <a:lstStyle/>
          <a:p>
            <a:pPr marL="0" marR="0" lvl="0" indent="0" algn="l"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l-GR" sz="1800" b="1" i="0" u="none" strike="noStrike" kern="1200" cap="none" spc="0" baseline="0">
              <a:solidFill>
                <a:srgbClr val="000000"/>
              </a:solidFill>
              <a:uFillTx/>
              <a:latin typeface="Century Gothic"/>
            </a:endParaRPr>
          </a:p>
        </p:txBody>
      </p:sp>
      <p:sp>
        <p:nvSpPr>
          <p:cNvPr id="12" name="Line 12">
            <a:extLst>
              <a:ext uri="{FF2B5EF4-FFF2-40B4-BE49-F238E27FC236}">
                <a16:creationId xmlns:a16="http://schemas.microsoft.com/office/drawing/2014/main" id="{2CC57A2F-2DC4-4EC6-4350-88934AF5D862}"/>
              </a:ext>
            </a:extLst>
          </p:cNvPr>
          <p:cNvSpPr/>
          <p:nvPr/>
        </p:nvSpPr>
        <p:spPr>
          <a:xfrm>
            <a:off x="4605659" y="2329406"/>
            <a:ext cx="936309" cy="212177"/>
          </a:xfrm>
          <a:custGeom>
            <a:avLst/>
            <a:gdLst>
              <a:gd name="f0" fmla="val 10800000"/>
              <a:gd name="f1" fmla="val 5400000"/>
              <a:gd name="f2" fmla="val 180"/>
              <a:gd name="f3" fmla="val w"/>
              <a:gd name="f4" fmla="val h"/>
              <a:gd name="f5" fmla="val ss"/>
              <a:gd name="f6" fmla="val 0"/>
              <a:gd name="f7" fmla="+- 0 0 -180"/>
              <a:gd name="f8" fmla="+- 0 0 -360"/>
              <a:gd name="f9" fmla="abs f3"/>
              <a:gd name="f10" fmla="abs f4"/>
              <a:gd name="f11" fmla="abs f5"/>
              <a:gd name="f12" fmla="*/ f7 f0 1"/>
              <a:gd name="f13" fmla="*/ f8 f0 1"/>
              <a:gd name="f14" fmla="?: f9 f3 1"/>
              <a:gd name="f15" fmla="?: f10 f4 1"/>
              <a:gd name="f16" fmla="?: f11 f5 1"/>
              <a:gd name="f17" fmla="*/ f12 1 f2"/>
              <a:gd name="f18" fmla="*/ f13 1 f2"/>
              <a:gd name="f19" fmla="*/ f14 1 21600"/>
              <a:gd name="f20" fmla="*/ f15 1 21600"/>
              <a:gd name="f21" fmla="*/ 21600 f14 1"/>
              <a:gd name="f22" fmla="*/ 21600 f15 1"/>
              <a:gd name="f23" fmla="+- f17 0 f1"/>
              <a:gd name="f24" fmla="+- f18 0 f1"/>
              <a:gd name="f25" fmla="min f20 f19"/>
              <a:gd name="f26" fmla="*/ f21 1 f16"/>
              <a:gd name="f27" fmla="*/ f22 1 f16"/>
              <a:gd name="f28" fmla="val f26"/>
              <a:gd name="f29" fmla="val f27"/>
              <a:gd name="f30" fmla="*/ f6 f25 1"/>
              <a:gd name="f31" fmla="*/ f28 f25 1"/>
              <a:gd name="f32" fmla="*/ f29 f25 1"/>
            </a:gdLst>
            <a:ahLst/>
            <a:cxnLst>
              <a:cxn ang="3cd4">
                <a:pos x="hc" y="t"/>
              </a:cxn>
              <a:cxn ang="0">
                <a:pos x="r" y="vc"/>
              </a:cxn>
              <a:cxn ang="cd4">
                <a:pos x="hc" y="b"/>
              </a:cxn>
              <a:cxn ang="cd2">
                <a:pos x="l" y="vc"/>
              </a:cxn>
              <a:cxn ang="f23">
                <a:pos x="f30" y="f30"/>
              </a:cxn>
              <a:cxn ang="f24">
                <a:pos x="f31" y="f32"/>
              </a:cxn>
            </a:cxnLst>
            <a:rect l="f30" t="f30" r="f31" b="f32"/>
            <a:pathLst>
              <a:path>
                <a:moveTo>
                  <a:pt x="f30" y="f30"/>
                </a:moveTo>
                <a:lnTo>
                  <a:pt x="f31" y="f32"/>
                </a:lnTo>
              </a:path>
            </a:pathLst>
          </a:custGeom>
          <a:noFill/>
          <a:ln w="9528" cap="flat">
            <a:solidFill>
              <a:srgbClr val="000000"/>
            </a:solidFill>
            <a:prstDash val="solid"/>
            <a:round/>
            <a:tailEnd type="arrow"/>
          </a:ln>
        </p:spPr>
        <p:txBody>
          <a:bodyPr vert="horz" wrap="square" lIns="91440" tIns="45720" rIns="91440" bIns="45720" anchor="t" anchorCtr="0" compatLnSpc="1">
            <a:noAutofit/>
          </a:bodyPr>
          <a:lstStyle/>
          <a:p>
            <a:pPr marL="0" marR="0" lvl="0" indent="0" algn="l"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l-GR" sz="1800" b="1" i="0" u="none" strike="noStrike" kern="1200" cap="none" spc="0" baseline="0">
              <a:solidFill>
                <a:srgbClr val="000000"/>
              </a:solidFill>
              <a:uFillTx/>
              <a:latin typeface="Century Gothic"/>
            </a:endParaRPr>
          </a:p>
        </p:txBody>
      </p:sp>
      <p:sp>
        <p:nvSpPr>
          <p:cNvPr id="13" name="Line 13">
            <a:extLst>
              <a:ext uri="{FF2B5EF4-FFF2-40B4-BE49-F238E27FC236}">
                <a16:creationId xmlns:a16="http://schemas.microsoft.com/office/drawing/2014/main" id="{A27A6FC3-9F3C-DE5B-4E79-00379BAFEEE5}"/>
              </a:ext>
            </a:extLst>
          </p:cNvPr>
          <p:cNvSpPr/>
          <p:nvPr/>
        </p:nvSpPr>
        <p:spPr>
          <a:xfrm flipV="1">
            <a:off x="5519739" y="4652960"/>
            <a:ext cx="649288" cy="576264"/>
          </a:xfrm>
          <a:custGeom>
            <a:avLst/>
            <a:gdLst>
              <a:gd name="f0" fmla="val 10800000"/>
              <a:gd name="f1" fmla="val 5400000"/>
              <a:gd name="f2" fmla="val 180"/>
              <a:gd name="f3" fmla="val w"/>
              <a:gd name="f4" fmla="val h"/>
              <a:gd name="f5" fmla="val ss"/>
              <a:gd name="f6" fmla="val 0"/>
              <a:gd name="f7" fmla="+- 0 0 -180"/>
              <a:gd name="f8" fmla="+- 0 0 -360"/>
              <a:gd name="f9" fmla="abs f3"/>
              <a:gd name="f10" fmla="abs f4"/>
              <a:gd name="f11" fmla="abs f5"/>
              <a:gd name="f12" fmla="*/ f7 f0 1"/>
              <a:gd name="f13" fmla="*/ f8 f0 1"/>
              <a:gd name="f14" fmla="?: f9 f3 1"/>
              <a:gd name="f15" fmla="?: f10 f4 1"/>
              <a:gd name="f16" fmla="?: f11 f5 1"/>
              <a:gd name="f17" fmla="*/ f12 1 f2"/>
              <a:gd name="f18" fmla="*/ f13 1 f2"/>
              <a:gd name="f19" fmla="*/ f14 1 21600"/>
              <a:gd name="f20" fmla="*/ f15 1 21600"/>
              <a:gd name="f21" fmla="*/ 21600 f14 1"/>
              <a:gd name="f22" fmla="*/ 21600 f15 1"/>
              <a:gd name="f23" fmla="+- f17 0 f1"/>
              <a:gd name="f24" fmla="+- f18 0 f1"/>
              <a:gd name="f25" fmla="min f20 f19"/>
              <a:gd name="f26" fmla="*/ f21 1 f16"/>
              <a:gd name="f27" fmla="*/ f22 1 f16"/>
              <a:gd name="f28" fmla="val f26"/>
              <a:gd name="f29" fmla="val f27"/>
              <a:gd name="f30" fmla="*/ f6 f25 1"/>
              <a:gd name="f31" fmla="*/ f28 f25 1"/>
              <a:gd name="f32" fmla="*/ f29 f25 1"/>
            </a:gdLst>
            <a:ahLst/>
            <a:cxnLst>
              <a:cxn ang="3cd4">
                <a:pos x="hc" y="t"/>
              </a:cxn>
              <a:cxn ang="0">
                <a:pos x="r" y="vc"/>
              </a:cxn>
              <a:cxn ang="cd4">
                <a:pos x="hc" y="b"/>
              </a:cxn>
              <a:cxn ang="cd2">
                <a:pos x="l" y="vc"/>
              </a:cxn>
              <a:cxn ang="f23">
                <a:pos x="f30" y="f30"/>
              </a:cxn>
              <a:cxn ang="f24">
                <a:pos x="f31" y="f32"/>
              </a:cxn>
            </a:cxnLst>
            <a:rect l="f30" t="f30" r="f31" b="f32"/>
            <a:pathLst>
              <a:path>
                <a:moveTo>
                  <a:pt x="f30" y="f30"/>
                </a:moveTo>
                <a:lnTo>
                  <a:pt x="f31" y="f32"/>
                </a:lnTo>
              </a:path>
            </a:pathLst>
          </a:custGeom>
          <a:noFill/>
          <a:ln w="9528" cap="flat">
            <a:solidFill>
              <a:srgbClr val="000000"/>
            </a:solidFill>
            <a:prstDash val="solid"/>
            <a:round/>
            <a:tailEnd type="arrow"/>
          </a:ln>
        </p:spPr>
        <p:txBody>
          <a:bodyPr vert="horz" wrap="square" lIns="91440" tIns="45720" rIns="91440" bIns="45720" anchor="t" anchorCtr="0" compatLnSpc="1">
            <a:noAutofit/>
          </a:bodyPr>
          <a:lstStyle/>
          <a:p>
            <a:pPr marL="0" marR="0" lvl="0" indent="0" algn="l"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l-GR" sz="1800" b="1" i="0" u="none" strike="noStrike" kern="1200" cap="none" spc="0" baseline="0">
              <a:solidFill>
                <a:srgbClr val="000000"/>
              </a:solidFill>
              <a:uFillTx/>
              <a:latin typeface="Century Gothic"/>
            </a:endParaRPr>
          </a:p>
        </p:txBody>
      </p:sp>
      <p:sp>
        <p:nvSpPr>
          <p:cNvPr id="14" name="Line 14">
            <a:extLst>
              <a:ext uri="{FF2B5EF4-FFF2-40B4-BE49-F238E27FC236}">
                <a16:creationId xmlns:a16="http://schemas.microsoft.com/office/drawing/2014/main" id="{3E250E6C-6FE6-EC21-D264-5C6E3E5470D7}"/>
              </a:ext>
            </a:extLst>
          </p:cNvPr>
          <p:cNvSpPr/>
          <p:nvPr/>
        </p:nvSpPr>
        <p:spPr>
          <a:xfrm flipH="1" flipV="1">
            <a:off x="6017620" y="2573478"/>
            <a:ext cx="464140" cy="739630"/>
          </a:xfrm>
          <a:custGeom>
            <a:avLst/>
            <a:gdLst>
              <a:gd name="f0" fmla="val 10800000"/>
              <a:gd name="f1" fmla="val 5400000"/>
              <a:gd name="f2" fmla="val 180"/>
              <a:gd name="f3" fmla="val w"/>
              <a:gd name="f4" fmla="val h"/>
              <a:gd name="f5" fmla="val ss"/>
              <a:gd name="f6" fmla="val 0"/>
              <a:gd name="f7" fmla="+- 0 0 -180"/>
              <a:gd name="f8" fmla="+- 0 0 -360"/>
              <a:gd name="f9" fmla="abs f3"/>
              <a:gd name="f10" fmla="abs f4"/>
              <a:gd name="f11" fmla="abs f5"/>
              <a:gd name="f12" fmla="*/ f7 f0 1"/>
              <a:gd name="f13" fmla="*/ f8 f0 1"/>
              <a:gd name="f14" fmla="?: f9 f3 1"/>
              <a:gd name="f15" fmla="?: f10 f4 1"/>
              <a:gd name="f16" fmla="?: f11 f5 1"/>
              <a:gd name="f17" fmla="*/ f12 1 f2"/>
              <a:gd name="f18" fmla="*/ f13 1 f2"/>
              <a:gd name="f19" fmla="*/ f14 1 21600"/>
              <a:gd name="f20" fmla="*/ f15 1 21600"/>
              <a:gd name="f21" fmla="*/ 21600 f14 1"/>
              <a:gd name="f22" fmla="*/ 21600 f15 1"/>
              <a:gd name="f23" fmla="+- f17 0 f1"/>
              <a:gd name="f24" fmla="+- f18 0 f1"/>
              <a:gd name="f25" fmla="min f20 f19"/>
              <a:gd name="f26" fmla="*/ f21 1 f16"/>
              <a:gd name="f27" fmla="*/ f22 1 f16"/>
              <a:gd name="f28" fmla="val f26"/>
              <a:gd name="f29" fmla="val f27"/>
              <a:gd name="f30" fmla="*/ f6 f25 1"/>
              <a:gd name="f31" fmla="*/ f28 f25 1"/>
              <a:gd name="f32" fmla="*/ f29 f25 1"/>
            </a:gdLst>
            <a:ahLst/>
            <a:cxnLst>
              <a:cxn ang="3cd4">
                <a:pos x="hc" y="t"/>
              </a:cxn>
              <a:cxn ang="0">
                <a:pos x="r" y="vc"/>
              </a:cxn>
              <a:cxn ang="cd4">
                <a:pos x="hc" y="b"/>
              </a:cxn>
              <a:cxn ang="cd2">
                <a:pos x="l" y="vc"/>
              </a:cxn>
              <a:cxn ang="f23">
                <a:pos x="f30" y="f30"/>
              </a:cxn>
              <a:cxn ang="f24">
                <a:pos x="f31" y="f32"/>
              </a:cxn>
            </a:cxnLst>
            <a:rect l="f30" t="f30" r="f31" b="f32"/>
            <a:pathLst>
              <a:path>
                <a:moveTo>
                  <a:pt x="f30" y="f30"/>
                </a:moveTo>
                <a:lnTo>
                  <a:pt x="f31" y="f32"/>
                </a:lnTo>
              </a:path>
            </a:pathLst>
          </a:custGeom>
          <a:noFill/>
          <a:ln w="9528" cap="flat">
            <a:solidFill>
              <a:srgbClr val="000000"/>
            </a:solidFill>
            <a:prstDash val="solid"/>
            <a:round/>
            <a:tailEnd type="arrow"/>
          </a:ln>
        </p:spPr>
        <p:txBody>
          <a:bodyPr vert="horz" wrap="square" lIns="91440" tIns="45720" rIns="91440" bIns="45720" anchor="t" anchorCtr="0" compatLnSpc="1">
            <a:noAutofit/>
          </a:bodyPr>
          <a:lstStyle/>
          <a:p>
            <a:pPr marL="0" marR="0" lvl="0" indent="0" algn="l"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l-GR" sz="1800" b="1" i="0" u="none" strike="noStrike" kern="1200" cap="none" spc="0" baseline="0">
              <a:solidFill>
                <a:srgbClr val="000000"/>
              </a:solidFill>
              <a:uFillTx/>
              <a:latin typeface="Century Gothic"/>
            </a:endParaRPr>
          </a:p>
        </p:txBody>
      </p:sp>
      <p:sp>
        <p:nvSpPr>
          <p:cNvPr id="15" name="Line 15">
            <a:extLst>
              <a:ext uri="{FF2B5EF4-FFF2-40B4-BE49-F238E27FC236}">
                <a16:creationId xmlns:a16="http://schemas.microsoft.com/office/drawing/2014/main" id="{091D3FF1-70D0-5951-0D6E-1013A16154F0}"/>
              </a:ext>
            </a:extLst>
          </p:cNvPr>
          <p:cNvSpPr/>
          <p:nvPr/>
        </p:nvSpPr>
        <p:spPr>
          <a:xfrm flipV="1">
            <a:off x="4151311" y="2852735"/>
            <a:ext cx="1512883" cy="2232022"/>
          </a:xfrm>
          <a:custGeom>
            <a:avLst/>
            <a:gdLst>
              <a:gd name="f0" fmla="val 10800000"/>
              <a:gd name="f1" fmla="val 5400000"/>
              <a:gd name="f2" fmla="val 180"/>
              <a:gd name="f3" fmla="val w"/>
              <a:gd name="f4" fmla="val h"/>
              <a:gd name="f5" fmla="val ss"/>
              <a:gd name="f6" fmla="val 0"/>
              <a:gd name="f7" fmla="+- 0 0 -180"/>
              <a:gd name="f8" fmla="+- 0 0 -360"/>
              <a:gd name="f9" fmla="abs f3"/>
              <a:gd name="f10" fmla="abs f4"/>
              <a:gd name="f11" fmla="abs f5"/>
              <a:gd name="f12" fmla="*/ f7 f0 1"/>
              <a:gd name="f13" fmla="*/ f8 f0 1"/>
              <a:gd name="f14" fmla="?: f9 f3 1"/>
              <a:gd name="f15" fmla="?: f10 f4 1"/>
              <a:gd name="f16" fmla="?: f11 f5 1"/>
              <a:gd name="f17" fmla="*/ f12 1 f2"/>
              <a:gd name="f18" fmla="*/ f13 1 f2"/>
              <a:gd name="f19" fmla="*/ f14 1 21600"/>
              <a:gd name="f20" fmla="*/ f15 1 21600"/>
              <a:gd name="f21" fmla="*/ 21600 f14 1"/>
              <a:gd name="f22" fmla="*/ 21600 f15 1"/>
              <a:gd name="f23" fmla="+- f17 0 f1"/>
              <a:gd name="f24" fmla="+- f18 0 f1"/>
              <a:gd name="f25" fmla="min f20 f19"/>
              <a:gd name="f26" fmla="*/ f21 1 f16"/>
              <a:gd name="f27" fmla="*/ f22 1 f16"/>
              <a:gd name="f28" fmla="val f26"/>
              <a:gd name="f29" fmla="val f27"/>
              <a:gd name="f30" fmla="*/ f6 f25 1"/>
              <a:gd name="f31" fmla="*/ f28 f25 1"/>
              <a:gd name="f32" fmla="*/ f29 f25 1"/>
            </a:gdLst>
            <a:ahLst/>
            <a:cxnLst>
              <a:cxn ang="3cd4">
                <a:pos x="hc" y="t"/>
              </a:cxn>
              <a:cxn ang="0">
                <a:pos x="r" y="vc"/>
              </a:cxn>
              <a:cxn ang="cd4">
                <a:pos x="hc" y="b"/>
              </a:cxn>
              <a:cxn ang="cd2">
                <a:pos x="l" y="vc"/>
              </a:cxn>
              <a:cxn ang="f23">
                <a:pos x="f30" y="f30"/>
              </a:cxn>
              <a:cxn ang="f24">
                <a:pos x="f31" y="f32"/>
              </a:cxn>
            </a:cxnLst>
            <a:rect l="f30" t="f30" r="f31" b="f32"/>
            <a:pathLst>
              <a:path>
                <a:moveTo>
                  <a:pt x="f30" y="f30"/>
                </a:moveTo>
                <a:lnTo>
                  <a:pt x="f31" y="f32"/>
                </a:lnTo>
              </a:path>
            </a:pathLst>
          </a:custGeom>
          <a:noFill/>
          <a:ln w="9528" cap="flat">
            <a:solidFill>
              <a:srgbClr val="000000"/>
            </a:solidFill>
            <a:prstDash val="solid"/>
            <a:round/>
            <a:tailEnd type="arrow"/>
          </a:ln>
        </p:spPr>
        <p:txBody>
          <a:bodyPr vert="horz" wrap="square" lIns="91440" tIns="45720" rIns="91440" bIns="45720" anchor="t" anchorCtr="0" compatLnSpc="1">
            <a:noAutofit/>
          </a:bodyPr>
          <a:lstStyle/>
          <a:p>
            <a:pPr marL="0" marR="0" lvl="0" indent="0" algn="l"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l-GR" sz="1800" b="1" i="0" u="none" strike="noStrike" kern="1200" cap="none" spc="0" baseline="0">
              <a:solidFill>
                <a:srgbClr val="000000"/>
              </a:solidFill>
              <a:uFillTx/>
              <a:latin typeface="Century Gothic"/>
            </a:endParaRPr>
          </a:p>
        </p:txBody>
      </p:sp>
      <p:sp>
        <p:nvSpPr>
          <p:cNvPr id="16" name="Line 16">
            <a:extLst>
              <a:ext uri="{FF2B5EF4-FFF2-40B4-BE49-F238E27FC236}">
                <a16:creationId xmlns:a16="http://schemas.microsoft.com/office/drawing/2014/main" id="{B16F144B-040A-144A-B584-3A1CA6A00897}"/>
              </a:ext>
            </a:extLst>
          </p:cNvPr>
          <p:cNvSpPr/>
          <p:nvPr/>
        </p:nvSpPr>
        <p:spPr>
          <a:xfrm flipH="1">
            <a:off x="4113556" y="2900915"/>
            <a:ext cx="1512883" cy="2232022"/>
          </a:xfrm>
          <a:custGeom>
            <a:avLst/>
            <a:gdLst>
              <a:gd name="f0" fmla="val 10800000"/>
              <a:gd name="f1" fmla="val 5400000"/>
              <a:gd name="f2" fmla="val 180"/>
              <a:gd name="f3" fmla="val w"/>
              <a:gd name="f4" fmla="val h"/>
              <a:gd name="f5" fmla="val ss"/>
              <a:gd name="f6" fmla="val 0"/>
              <a:gd name="f7" fmla="+- 0 0 -180"/>
              <a:gd name="f8" fmla="+- 0 0 -360"/>
              <a:gd name="f9" fmla="abs f3"/>
              <a:gd name="f10" fmla="abs f4"/>
              <a:gd name="f11" fmla="abs f5"/>
              <a:gd name="f12" fmla="*/ f7 f0 1"/>
              <a:gd name="f13" fmla="*/ f8 f0 1"/>
              <a:gd name="f14" fmla="?: f9 f3 1"/>
              <a:gd name="f15" fmla="?: f10 f4 1"/>
              <a:gd name="f16" fmla="?: f11 f5 1"/>
              <a:gd name="f17" fmla="*/ f12 1 f2"/>
              <a:gd name="f18" fmla="*/ f13 1 f2"/>
              <a:gd name="f19" fmla="*/ f14 1 21600"/>
              <a:gd name="f20" fmla="*/ f15 1 21600"/>
              <a:gd name="f21" fmla="*/ 21600 f14 1"/>
              <a:gd name="f22" fmla="*/ 21600 f15 1"/>
              <a:gd name="f23" fmla="+- f17 0 f1"/>
              <a:gd name="f24" fmla="+- f18 0 f1"/>
              <a:gd name="f25" fmla="min f20 f19"/>
              <a:gd name="f26" fmla="*/ f21 1 f16"/>
              <a:gd name="f27" fmla="*/ f22 1 f16"/>
              <a:gd name="f28" fmla="val f26"/>
              <a:gd name="f29" fmla="val f27"/>
              <a:gd name="f30" fmla="*/ f6 f25 1"/>
              <a:gd name="f31" fmla="*/ f28 f25 1"/>
              <a:gd name="f32" fmla="*/ f29 f25 1"/>
            </a:gdLst>
            <a:ahLst/>
            <a:cxnLst>
              <a:cxn ang="3cd4">
                <a:pos x="hc" y="t"/>
              </a:cxn>
              <a:cxn ang="0">
                <a:pos x="r" y="vc"/>
              </a:cxn>
              <a:cxn ang="cd4">
                <a:pos x="hc" y="b"/>
              </a:cxn>
              <a:cxn ang="cd2">
                <a:pos x="l" y="vc"/>
              </a:cxn>
              <a:cxn ang="f23">
                <a:pos x="f30" y="f30"/>
              </a:cxn>
              <a:cxn ang="f24">
                <a:pos x="f31" y="f32"/>
              </a:cxn>
            </a:cxnLst>
            <a:rect l="f30" t="f30" r="f31" b="f32"/>
            <a:pathLst>
              <a:path>
                <a:moveTo>
                  <a:pt x="f30" y="f30"/>
                </a:moveTo>
                <a:lnTo>
                  <a:pt x="f31" y="f32"/>
                </a:lnTo>
              </a:path>
            </a:pathLst>
          </a:custGeom>
          <a:noFill/>
          <a:ln w="9528" cap="flat">
            <a:solidFill>
              <a:srgbClr val="000000"/>
            </a:solidFill>
            <a:prstDash val="solid"/>
            <a:round/>
            <a:tailEnd type="arrow"/>
          </a:ln>
        </p:spPr>
        <p:txBody>
          <a:bodyPr vert="horz" wrap="square" lIns="91440" tIns="45720" rIns="91440" bIns="45720" anchor="t" anchorCtr="0" compatLnSpc="1">
            <a:noAutofit/>
          </a:bodyPr>
          <a:lstStyle/>
          <a:p>
            <a:pPr marL="0" marR="0" lvl="0" indent="0" algn="l"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l-GR" sz="1800" b="1" i="0" u="none" strike="noStrike" kern="1200" cap="none" spc="0" baseline="0">
              <a:solidFill>
                <a:srgbClr val="000000"/>
              </a:solidFill>
              <a:uFillTx/>
              <a:latin typeface="Century Gothic"/>
            </a:endParaRPr>
          </a:p>
        </p:txBody>
      </p:sp>
      <p:sp>
        <p:nvSpPr>
          <p:cNvPr id="17" name="Line 17">
            <a:extLst>
              <a:ext uri="{FF2B5EF4-FFF2-40B4-BE49-F238E27FC236}">
                <a16:creationId xmlns:a16="http://schemas.microsoft.com/office/drawing/2014/main" id="{9FDF60E1-AF0A-567C-0644-09F110296929}"/>
              </a:ext>
            </a:extLst>
          </p:cNvPr>
          <p:cNvSpPr/>
          <p:nvPr/>
        </p:nvSpPr>
        <p:spPr>
          <a:xfrm flipH="1" flipV="1">
            <a:off x="4800600" y="3789365"/>
            <a:ext cx="574672" cy="1296984"/>
          </a:xfrm>
          <a:custGeom>
            <a:avLst/>
            <a:gdLst>
              <a:gd name="f0" fmla="val 10800000"/>
              <a:gd name="f1" fmla="val 5400000"/>
              <a:gd name="f2" fmla="val 180"/>
              <a:gd name="f3" fmla="val w"/>
              <a:gd name="f4" fmla="val h"/>
              <a:gd name="f5" fmla="val ss"/>
              <a:gd name="f6" fmla="val 0"/>
              <a:gd name="f7" fmla="+- 0 0 -180"/>
              <a:gd name="f8" fmla="+- 0 0 -360"/>
              <a:gd name="f9" fmla="abs f3"/>
              <a:gd name="f10" fmla="abs f4"/>
              <a:gd name="f11" fmla="abs f5"/>
              <a:gd name="f12" fmla="*/ f7 f0 1"/>
              <a:gd name="f13" fmla="*/ f8 f0 1"/>
              <a:gd name="f14" fmla="?: f9 f3 1"/>
              <a:gd name="f15" fmla="?: f10 f4 1"/>
              <a:gd name="f16" fmla="?: f11 f5 1"/>
              <a:gd name="f17" fmla="*/ f12 1 f2"/>
              <a:gd name="f18" fmla="*/ f13 1 f2"/>
              <a:gd name="f19" fmla="*/ f14 1 21600"/>
              <a:gd name="f20" fmla="*/ f15 1 21600"/>
              <a:gd name="f21" fmla="*/ 21600 f14 1"/>
              <a:gd name="f22" fmla="*/ 21600 f15 1"/>
              <a:gd name="f23" fmla="+- f17 0 f1"/>
              <a:gd name="f24" fmla="+- f18 0 f1"/>
              <a:gd name="f25" fmla="min f20 f19"/>
              <a:gd name="f26" fmla="*/ f21 1 f16"/>
              <a:gd name="f27" fmla="*/ f22 1 f16"/>
              <a:gd name="f28" fmla="val f26"/>
              <a:gd name="f29" fmla="val f27"/>
              <a:gd name="f30" fmla="*/ f6 f25 1"/>
              <a:gd name="f31" fmla="*/ f28 f25 1"/>
              <a:gd name="f32" fmla="*/ f29 f25 1"/>
            </a:gdLst>
            <a:ahLst/>
            <a:cxnLst>
              <a:cxn ang="3cd4">
                <a:pos x="hc" y="t"/>
              </a:cxn>
              <a:cxn ang="0">
                <a:pos x="r" y="vc"/>
              </a:cxn>
              <a:cxn ang="cd4">
                <a:pos x="hc" y="b"/>
              </a:cxn>
              <a:cxn ang="cd2">
                <a:pos x="l" y="vc"/>
              </a:cxn>
              <a:cxn ang="f23">
                <a:pos x="f30" y="f30"/>
              </a:cxn>
              <a:cxn ang="f24">
                <a:pos x="f31" y="f32"/>
              </a:cxn>
            </a:cxnLst>
            <a:rect l="f30" t="f30" r="f31" b="f32"/>
            <a:pathLst>
              <a:path>
                <a:moveTo>
                  <a:pt x="f30" y="f30"/>
                </a:moveTo>
                <a:lnTo>
                  <a:pt x="f31" y="f32"/>
                </a:lnTo>
              </a:path>
            </a:pathLst>
          </a:custGeom>
          <a:noFill/>
          <a:ln w="9528" cap="flat">
            <a:solidFill>
              <a:srgbClr val="000000"/>
            </a:solidFill>
            <a:prstDash val="solid"/>
            <a:round/>
            <a:tailEnd type="arrow"/>
          </a:ln>
        </p:spPr>
        <p:txBody>
          <a:bodyPr vert="horz" wrap="square" lIns="91440" tIns="45720" rIns="91440" bIns="45720" anchor="t" anchorCtr="0" compatLnSpc="1">
            <a:noAutofit/>
          </a:bodyPr>
          <a:lstStyle/>
          <a:p>
            <a:pPr marL="0" marR="0" lvl="0" indent="0" algn="l"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l-GR" sz="1800" b="1" i="0" u="none" strike="noStrike" kern="1200" cap="none" spc="0" baseline="0">
              <a:solidFill>
                <a:srgbClr val="000000"/>
              </a:solidFill>
              <a:uFillTx/>
              <a:latin typeface="Century Gothic"/>
            </a:endParaRPr>
          </a:p>
        </p:txBody>
      </p:sp>
      <p:sp>
        <p:nvSpPr>
          <p:cNvPr id="18" name="Line 18">
            <a:extLst>
              <a:ext uri="{FF2B5EF4-FFF2-40B4-BE49-F238E27FC236}">
                <a16:creationId xmlns:a16="http://schemas.microsoft.com/office/drawing/2014/main" id="{09498204-FE8F-EAEA-ADA5-3295604C8840}"/>
              </a:ext>
            </a:extLst>
          </p:cNvPr>
          <p:cNvSpPr/>
          <p:nvPr/>
        </p:nvSpPr>
        <p:spPr>
          <a:xfrm>
            <a:off x="3465511" y="3277648"/>
            <a:ext cx="1441451" cy="287341"/>
          </a:xfrm>
          <a:custGeom>
            <a:avLst/>
            <a:gdLst>
              <a:gd name="f0" fmla="val 10800000"/>
              <a:gd name="f1" fmla="val 5400000"/>
              <a:gd name="f2" fmla="val 180"/>
              <a:gd name="f3" fmla="val w"/>
              <a:gd name="f4" fmla="val h"/>
              <a:gd name="f5" fmla="val ss"/>
              <a:gd name="f6" fmla="val 0"/>
              <a:gd name="f7" fmla="+- 0 0 -180"/>
              <a:gd name="f8" fmla="+- 0 0 -360"/>
              <a:gd name="f9" fmla="abs f3"/>
              <a:gd name="f10" fmla="abs f4"/>
              <a:gd name="f11" fmla="abs f5"/>
              <a:gd name="f12" fmla="*/ f7 f0 1"/>
              <a:gd name="f13" fmla="*/ f8 f0 1"/>
              <a:gd name="f14" fmla="?: f9 f3 1"/>
              <a:gd name="f15" fmla="?: f10 f4 1"/>
              <a:gd name="f16" fmla="?: f11 f5 1"/>
              <a:gd name="f17" fmla="*/ f12 1 f2"/>
              <a:gd name="f18" fmla="*/ f13 1 f2"/>
              <a:gd name="f19" fmla="*/ f14 1 21600"/>
              <a:gd name="f20" fmla="*/ f15 1 21600"/>
              <a:gd name="f21" fmla="*/ 21600 f14 1"/>
              <a:gd name="f22" fmla="*/ 21600 f15 1"/>
              <a:gd name="f23" fmla="+- f17 0 f1"/>
              <a:gd name="f24" fmla="+- f18 0 f1"/>
              <a:gd name="f25" fmla="min f20 f19"/>
              <a:gd name="f26" fmla="*/ f21 1 f16"/>
              <a:gd name="f27" fmla="*/ f22 1 f16"/>
              <a:gd name="f28" fmla="val f26"/>
              <a:gd name="f29" fmla="val f27"/>
              <a:gd name="f30" fmla="*/ f6 f25 1"/>
              <a:gd name="f31" fmla="*/ f28 f25 1"/>
              <a:gd name="f32" fmla="*/ f29 f25 1"/>
            </a:gdLst>
            <a:ahLst/>
            <a:cxnLst>
              <a:cxn ang="3cd4">
                <a:pos x="hc" y="t"/>
              </a:cxn>
              <a:cxn ang="0">
                <a:pos x="r" y="vc"/>
              </a:cxn>
              <a:cxn ang="cd4">
                <a:pos x="hc" y="b"/>
              </a:cxn>
              <a:cxn ang="cd2">
                <a:pos x="l" y="vc"/>
              </a:cxn>
              <a:cxn ang="f23">
                <a:pos x="f30" y="f30"/>
              </a:cxn>
              <a:cxn ang="f24">
                <a:pos x="f31" y="f32"/>
              </a:cxn>
            </a:cxnLst>
            <a:rect l="f30" t="f30" r="f31" b="f32"/>
            <a:pathLst>
              <a:path>
                <a:moveTo>
                  <a:pt x="f30" y="f30"/>
                </a:moveTo>
                <a:lnTo>
                  <a:pt x="f31" y="f32"/>
                </a:lnTo>
              </a:path>
            </a:pathLst>
          </a:custGeom>
          <a:noFill/>
          <a:ln w="9528" cap="flat">
            <a:solidFill>
              <a:srgbClr val="000000"/>
            </a:solidFill>
            <a:prstDash val="solid"/>
            <a:round/>
            <a:tailEnd type="arrow"/>
          </a:ln>
        </p:spPr>
        <p:txBody>
          <a:bodyPr vert="horz" wrap="square" lIns="91440" tIns="45720" rIns="91440" bIns="45720" anchor="t" anchorCtr="0" compatLnSpc="1">
            <a:noAutofit/>
          </a:bodyPr>
          <a:lstStyle/>
          <a:p>
            <a:pPr marL="0" marR="0" lvl="0" indent="0" algn="l"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l-GR" sz="1800" b="1" i="0" u="none" strike="noStrike" kern="1200" cap="none" spc="0" baseline="0">
              <a:solidFill>
                <a:srgbClr val="000000"/>
              </a:solidFill>
              <a:uFillTx/>
              <a:latin typeface="Century Gothic"/>
            </a:endParaRPr>
          </a:p>
        </p:txBody>
      </p:sp>
      <p:sp>
        <p:nvSpPr>
          <p:cNvPr id="19" name="Line 19">
            <a:extLst>
              <a:ext uri="{FF2B5EF4-FFF2-40B4-BE49-F238E27FC236}">
                <a16:creationId xmlns:a16="http://schemas.microsoft.com/office/drawing/2014/main" id="{0497159F-D83E-E8E7-1844-589774849751}"/>
              </a:ext>
            </a:extLst>
          </p:cNvPr>
          <p:cNvSpPr/>
          <p:nvPr/>
        </p:nvSpPr>
        <p:spPr>
          <a:xfrm flipH="1" flipV="1">
            <a:off x="5232397" y="3716341"/>
            <a:ext cx="935038" cy="792163"/>
          </a:xfrm>
          <a:custGeom>
            <a:avLst/>
            <a:gdLst>
              <a:gd name="f0" fmla="val 10800000"/>
              <a:gd name="f1" fmla="val 5400000"/>
              <a:gd name="f2" fmla="val 180"/>
              <a:gd name="f3" fmla="val w"/>
              <a:gd name="f4" fmla="val h"/>
              <a:gd name="f5" fmla="val ss"/>
              <a:gd name="f6" fmla="val 0"/>
              <a:gd name="f7" fmla="+- 0 0 -180"/>
              <a:gd name="f8" fmla="+- 0 0 -360"/>
              <a:gd name="f9" fmla="abs f3"/>
              <a:gd name="f10" fmla="abs f4"/>
              <a:gd name="f11" fmla="abs f5"/>
              <a:gd name="f12" fmla="*/ f7 f0 1"/>
              <a:gd name="f13" fmla="*/ f8 f0 1"/>
              <a:gd name="f14" fmla="?: f9 f3 1"/>
              <a:gd name="f15" fmla="?: f10 f4 1"/>
              <a:gd name="f16" fmla="?: f11 f5 1"/>
              <a:gd name="f17" fmla="*/ f12 1 f2"/>
              <a:gd name="f18" fmla="*/ f13 1 f2"/>
              <a:gd name="f19" fmla="*/ f14 1 21600"/>
              <a:gd name="f20" fmla="*/ f15 1 21600"/>
              <a:gd name="f21" fmla="*/ 21600 f14 1"/>
              <a:gd name="f22" fmla="*/ 21600 f15 1"/>
              <a:gd name="f23" fmla="+- f17 0 f1"/>
              <a:gd name="f24" fmla="+- f18 0 f1"/>
              <a:gd name="f25" fmla="min f20 f19"/>
              <a:gd name="f26" fmla="*/ f21 1 f16"/>
              <a:gd name="f27" fmla="*/ f22 1 f16"/>
              <a:gd name="f28" fmla="val f26"/>
              <a:gd name="f29" fmla="val f27"/>
              <a:gd name="f30" fmla="*/ f6 f25 1"/>
              <a:gd name="f31" fmla="*/ f28 f25 1"/>
              <a:gd name="f32" fmla="*/ f29 f25 1"/>
            </a:gdLst>
            <a:ahLst/>
            <a:cxnLst>
              <a:cxn ang="3cd4">
                <a:pos x="hc" y="t"/>
              </a:cxn>
              <a:cxn ang="0">
                <a:pos x="r" y="vc"/>
              </a:cxn>
              <a:cxn ang="cd4">
                <a:pos x="hc" y="b"/>
              </a:cxn>
              <a:cxn ang="cd2">
                <a:pos x="l" y="vc"/>
              </a:cxn>
              <a:cxn ang="f23">
                <a:pos x="f30" y="f30"/>
              </a:cxn>
              <a:cxn ang="f24">
                <a:pos x="f31" y="f32"/>
              </a:cxn>
            </a:cxnLst>
            <a:rect l="f30" t="f30" r="f31" b="f32"/>
            <a:pathLst>
              <a:path>
                <a:moveTo>
                  <a:pt x="f30" y="f30"/>
                </a:moveTo>
                <a:lnTo>
                  <a:pt x="f31" y="f32"/>
                </a:lnTo>
              </a:path>
            </a:pathLst>
          </a:custGeom>
          <a:noFill/>
          <a:ln w="9528" cap="flat">
            <a:solidFill>
              <a:srgbClr val="000000"/>
            </a:solidFill>
            <a:prstDash val="solid"/>
            <a:round/>
            <a:tailEnd type="arrow"/>
          </a:ln>
        </p:spPr>
        <p:txBody>
          <a:bodyPr vert="horz" wrap="square" lIns="91440" tIns="45720" rIns="91440" bIns="45720" anchor="t" anchorCtr="0" compatLnSpc="1">
            <a:noAutofit/>
          </a:bodyPr>
          <a:lstStyle/>
          <a:p>
            <a:pPr marL="0" marR="0" lvl="0" indent="0" algn="l"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l-GR" sz="1800" b="1" i="0" u="none" strike="noStrike" kern="1200" cap="none" spc="0" baseline="0">
              <a:solidFill>
                <a:srgbClr val="000000"/>
              </a:solidFill>
              <a:uFillTx/>
              <a:latin typeface="Century Gothic"/>
            </a:endParaRPr>
          </a:p>
        </p:txBody>
      </p:sp>
      <p:sp>
        <p:nvSpPr>
          <p:cNvPr id="20" name="Text Box 20">
            <a:extLst>
              <a:ext uri="{FF2B5EF4-FFF2-40B4-BE49-F238E27FC236}">
                <a16:creationId xmlns:a16="http://schemas.microsoft.com/office/drawing/2014/main" id="{B38E7520-FB94-9EDF-63EE-357FA8606046}"/>
              </a:ext>
            </a:extLst>
          </p:cNvPr>
          <p:cNvSpPr txBox="1"/>
          <p:nvPr/>
        </p:nvSpPr>
        <p:spPr>
          <a:xfrm>
            <a:off x="6148389" y="3305171"/>
            <a:ext cx="351376" cy="369335"/>
          </a:xfrm>
          <a:prstGeom prst="rect">
            <a:avLst/>
          </a:prstGeom>
          <a:noFill/>
          <a:ln cap="flat">
            <a:noFill/>
          </a:ln>
        </p:spPr>
        <p:txBody>
          <a:bodyPr vert="horz" wrap="none" lIns="91440" tIns="45720" rIns="91440" bIns="45720" anchor="t" anchorCtr="0" compatLnSpc="1">
            <a:spAutoFit/>
          </a:bodyPr>
          <a:lstStyle/>
          <a:p>
            <a:pPr marL="0" marR="0" lvl="0" indent="0" algn="l"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l-GR" sz="1800" b="1" i="0" u="none" strike="noStrike" kern="1200" cap="none" spc="0" baseline="0">
                <a:solidFill>
                  <a:srgbClr val="000000"/>
                </a:solidFill>
                <a:uFillTx/>
                <a:latin typeface="Arial" pitchFamily="34"/>
              </a:rPr>
              <a:t>Δ</a:t>
            </a:r>
          </a:p>
        </p:txBody>
      </p:sp>
      <p:sp>
        <p:nvSpPr>
          <p:cNvPr id="21" name="Text Box 21">
            <a:extLst>
              <a:ext uri="{FF2B5EF4-FFF2-40B4-BE49-F238E27FC236}">
                <a16:creationId xmlns:a16="http://schemas.microsoft.com/office/drawing/2014/main" id="{579B2169-A683-FDCA-595E-A4155CF42802}"/>
              </a:ext>
            </a:extLst>
          </p:cNvPr>
          <p:cNvSpPr txBox="1"/>
          <p:nvPr/>
        </p:nvSpPr>
        <p:spPr>
          <a:xfrm>
            <a:off x="5303840" y="5084758"/>
            <a:ext cx="323853" cy="366710"/>
          </a:xfrm>
          <a:prstGeom prst="rect">
            <a:avLst/>
          </a:prstGeom>
          <a:noFill/>
          <a:ln cap="flat">
            <a:noFill/>
          </a:ln>
        </p:spPr>
        <p:txBody>
          <a:bodyPr vert="horz" wrap="none" lIns="91440" tIns="45720" rIns="91440" bIns="45720" anchor="t" anchorCtr="0" compatLnSpc="1">
            <a:spAutoFit/>
          </a:bodyPr>
          <a:lstStyle/>
          <a:p>
            <a:pPr marL="0" marR="0" lvl="0" indent="0" algn="l"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l-GR" sz="1800" b="1" i="0" u="none" strike="noStrike" kern="1200" cap="none" spc="0" baseline="0">
                <a:solidFill>
                  <a:srgbClr val="000000"/>
                </a:solidFill>
                <a:uFillTx/>
                <a:latin typeface="Arial" pitchFamily="34"/>
              </a:rPr>
              <a:t>Ζ</a:t>
            </a:r>
          </a:p>
        </p:txBody>
      </p:sp>
      <p:sp>
        <p:nvSpPr>
          <p:cNvPr id="22" name="Text Box 22">
            <a:extLst>
              <a:ext uri="{FF2B5EF4-FFF2-40B4-BE49-F238E27FC236}">
                <a16:creationId xmlns:a16="http://schemas.microsoft.com/office/drawing/2014/main" id="{EC227F53-4747-BAF3-11C5-377B405A3A9A}"/>
              </a:ext>
            </a:extLst>
          </p:cNvPr>
          <p:cNvSpPr txBox="1"/>
          <p:nvPr/>
        </p:nvSpPr>
        <p:spPr>
          <a:xfrm>
            <a:off x="3935413" y="5157792"/>
            <a:ext cx="349245" cy="366710"/>
          </a:xfrm>
          <a:prstGeom prst="rect">
            <a:avLst/>
          </a:prstGeom>
          <a:noFill/>
          <a:ln cap="flat">
            <a:noFill/>
          </a:ln>
        </p:spPr>
        <p:txBody>
          <a:bodyPr vert="horz" wrap="none" lIns="91440" tIns="45720" rIns="91440" bIns="45720" anchor="t" anchorCtr="0" compatLnSpc="1">
            <a:spAutoFit/>
          </a:bodyPr>
          <a:lstStyle/>
          <a:p>
            <a:pPr marL="0" marR="0" lvl="0" indent="0" algn="l"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l-GR" sz="1800" b="1" i="0" u="none" strike="noStrike" kern="1200" cap="none" spc="0" baseline="0">
                <a:solidFill>
                  <a:srgbClr val="000000"/>
                </a:solidFill>
                <a:uFillTx/>
                <a:latin typeface="Arial" pitchFamily="34"/>
              </a:rPr>
              <a:t>Η</a:t>
            </a:r>
          </a:p>
        </p:txBody>
      </p:sp>
      <p:sp>
        <p:nvSpPr>
          <p:cNvPr id="23" name="Oval 23">
            <a:extLst>
              <a:ext uri="{FF2B5EF4-FFF2-40B4-BE49-F238E27FC236}">
                <a16:creationId xmlns:a16="http://schemas.microsoft.com/office/drawing/2014/main" id="{ABAB480D-9550-AF68-AAE1-DF0382348D2F}"/>
              </a:ext>
            </a:extLst>
          </p:cNvPr>
          <p:cNvSpPr/>
          <p:nvPr/>
        </p:nvSpPr>
        <p:spPr>
          <a:xfrm>
            <a:off x="4151311" y="2142713"/>
            <a:ext cx="358773" cy="288922"/>
          </a:xfrm>
          <a:custGeom>
            <a:avLst/>
            <a:gdLst>
              <a:gd name="f0" fmla="val 21600000"/>
              <a:gd name="f1" fmla="val 10800000"/>
              <a:gd name="f2" fmla="val 54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 2700000 f2 0"/>
              <a:gd name="f15" fmla="*/ f9 f1 1"/>
              <a:gd name="f16" fmla="*/ f10 f1 1"/>
              <a:gd name="f17" fmla="?: f11 f4 1"/>
              <a:gd name="f18" fmla="?: f12 f5 1"/>
              <a:gd name="f19" fmla="?: f13 f6 1"/>
              <a:gd name="f20" fmla="+- f14 0 f2"/>
              <a:gd name="f21" fmla="*/ f15 1 f3"/>
              <a:gd name="f22" fmla="*/ f16 1 f3"/>
              <a:gd name="f23" fmla="*/ f17 1 21600"/>
              <a:gd name="f24" fmla="*/ f18 1 21600"/>
              <a:gd name="f25" fmla="*/ 21600 f17 1"/>
              <a:gd name="f26" fmla="*/ 21600 f18 1"/>
              <a:gd name="f27" fmla="+- f20 f2 0"/>
              <a:gd name="f28" fmla="+- f21 0 f2"/>
              <a:gd name="f29" fmla="+- f22 0 f2"/>
              <a:gd name="f30" fmla="min f24 f23"/>
              <a:gd name="f31" fmla="*/ f25 1 f19"/>
              <a:gd name="f32" fmla="*/ f26 1 f19"/>
              <a:gd name="f33" fmla="*/ f27 f8 1"/>
              <a:gd name="f34" fmla="val f31"/>
              <a:gd name="f35" fmla="val f32"/>
              <a:gd name="f36" fmla="*/ f33 1 f1"/>
              <a:gd name="f37" fmla="*/ f7 f30 1"/>
              <a:gd name="f38" fmla="+- f35 0 f7"/>
              <a:gd name="f39" fmla="+- f34 0 f7"/>
              <a:gd name="f40" fmla="+- 0 0 f36"/>
              <a:gd name="f41" fmla="*/ f38 1 2"/>
              <a:gd name="f42" fmla="*/ f39 1 2"/>
              <a:gd name="f43" fmla="+- 0 0 f40"/>
              <a:gd name="f44" fmla="+- f7 f41 0"/>
              <a:gd name="f45" fmla="+- f7 f42 0"/>
              <a:gd name="f46" fmla="*/ f43 f1 1"/>
              <a:gd name="f47" fmla="*/ f42 f30 1"/>
              <a:gd name="f48" fmla="*/ f41 f30 1"/>
              <a:gd name="f49" fmla="*/ f46 1 f8"/>
              <a:gd name="f50" fmla="*/ f44 f30 1"/>
              <a:gd name="f51" fmla="+- f49 0 f2"/>
              <a:gd name="f52" fmla="cos 1 f51"/>
              <a:gd name="f53" fmla="sin 1 f51"/>
              <a:gd name="f54" fmla="+- 0 0 f52"/>
              <a:gd name="f55" fmla="+- 0 0 f53"/>
              <a:gd name="f56" fmla="+- 0 0 f54"/>
              <a:gd name="f57" fmla="+- 0 0 f55"/>
              <a:gd name="f58" fmla="val f56"/>
              <a:gd name="f59" fmla="val f57"/>
              <a:gd name="f60" fmla="*/ f58 f42 1"/>
              <a:gd name="f61" fmla="*/ f59 f41 1"/>
              <a:gd name="f62" fmla="+- f45 0 f60"/>
              <a:gd name="f63" fmla="+- f45 f60 0"/>
              <a:gd name="f64" fmla="+- f44 0 f61"/>
              <a:gd name="f65" fmla="+- f44 f61 0"/>
              <a:gd name="f66" fmla="*/ f62 f30 1"/>
              <a:gd name="f67" fmla="*/ f64 f30 1"/>
              <a:gd name="f68" fmla="*/ f63 f30 1"/>
              <a:gd name="f69" fmla="*/ f65 f30 1"/>
            </a:gdLst>
            <a:ahLst/>
            <a:cxnLst>
              <a:cxn ang="3cd4">
                <a:pos x="hc" y="t"/>
              </a:cxn>
              <a:cxn ang="0">
                <a:pos x="r" y="vc"/>
              </a:cxn>
              <a:cxn ang="cd4">
                <a:pos x="hc" y="b"/>
              </a:cxn>
              <a:cxn ang="cd2">
                <a:pos x="l" y="vc"/>
              </a:cxn>
              <a:cxn ang="f28">
                <a:pos x="f66" y="f67"/>
              </a:cxn>
              <a:cxn ang="f29">
                <a:pos x="f66" y="f69"/>
              </a:cxn>
              <a:cxn ang="f29">
                <a:pos x="f68" y="f69"/>
              </a:cxn>
              <a:cxn ang="f28">
                <a:pos x="f68" y="f67"/>
              </a:cxn>
            </a:cxnLst>
            <a:rect l="f66" t="f67" r="f68" b="f69"/>
            <a:pathLst>
              <a:path>
                <a:moveTo>
                  <a:pt x="f37" y="f50"/>
                </a:moveTo>
                <a:arcTo wR="f47" hR="f48" stAng="f1" swAng="f0"/>
                <a:close/>
              </a:path>
            </a:pathLst>
          </a:custGeom>
          <a:solidFill>
            <a:srgbClr val="1CADE4"/>
          </a:solidFill>
          <a:ln w="9528" cap="flat">
            <a:solidFill>
              <a:srgbClr val="000000"/>
            </a:solidFill>
            <a:prstDash val="solid"/>
            <a:round/>
          </a:ln>
        </p:spPr>
        <p:txBody>
          <a:bodyPr vert="horz" wrap="none" lIns="91440" tIns="45720" rIns="91440" bIns="45720" anchor="ctr" anchorCtr="0" compatLnSpc="1">
            <a:noAutofit/>
          </a:bodyPr>
          <a:lstStyle/>
          <a:p>
            <a:pPr marL="0" marR="0" lvl="0" indent="0" algn="l"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l-GR" sz="1800" b="0" i="0" u="none" strike="noStrike" kern="1200" cap="none" spc="0" baseline="0">
              <a:solidFill>
                <a:srgbClr val="000000"/>
              </a:solidFill>
              <a:uFillTx/>
              <a:latin typeface="Arial" pitchFamily="34"/>
            </a:endParaRPr>
          </a:p>
        </p:txBody>
      </p:sp>
      <p:sp>
        <p:nvSpPr>
          <p:cNvPr id="24" name="Oval 24">
            <a:extLst>
              <a:ext uri="{FF2B5EF4-FFF2-40B4-BE49-F238E27FC236}">
                <a16:creationId xmlns:a16="http://schemas.microsoft.com/office/drawing/2014/main" id="{C316F216-52C0-F553-1481-74E984722B05}"/>
              </a:ext>
            </a:extLst>
          </p:cNvPr>
          <p:cNvSpPr/>
          <p:nvPr/>
        </p:nvSpPr>
        <p:spPr>
          <a:xfrm>
            <a:off x="5600407" y="2420938"/>
            <a:ext cx="358773" cy="288922"/>
          </a:xfrm>
          <a:custGeom>
            <a:avLst/>
            <a:gdLst>
              <a:gd name="f0" fmla="val 21600000"/>
              <a:gd name="f1" fmla="val 10800000"/>
              <a:gd name="f2" fmla="val 54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 2700000 f2 0"/>
              <a:gd name="f15" fmla="*/ f9 f1 1"/>
              <a:gd name="f16" fmla="*/ f10 f1 1"/>
              <a:gd name="f17" fmla="?: f11 f4 1"/>
              <a:gd name="f18" fmla="?: f12 f5 1"/>
              <a:gd name="f19" fmla="?: f13 f6 1"/>
              <a:gd name="f20" fmla="+- f14 0 f2"/>
              <a:gd name="f21" fmla="*/ f15 1 f3"/>
              <a:gd name="f22" fmla="*/ f16 1 f3"/>
              <a:gd name="f23" fmla="*/ f17 1 21600"/>
              <a:gd name="f24" fmla="*/ f18 1 21600"/>
              <a:gd name="f25" fmla="*/ 21600 f17 1"/>
              <a:gd name="f26" fmla="*/ 21600 f18 1"/>
              <a:gd name="f27" fmla="+- f20 f2 0"/>
              <a:gd name="f28" fmla="+- f21 0 f2"/>
              <a:gd name="f29" fmla="+- f22 0 f2"/>
              <a:gd name="f30" fmla="min f24 f23"/>
              <a:gd name="f31" fmla="*/ f25 1 f19"/>
              <a:gd name="f32" fmla="*/ f26 1 f19"/>
              <a:gd name="f33" fmla="*/ f27 f8 1"/>
              <a:gd name="f34" fmla="val f31"/>
              <a:gd name="f35" fmla="val f32"/>
              <a:gd name="f36" fmla="*/ f33 1 f1"/>
              <a:gd name="f37" fmla="*/ f7 f30 1"/>
              <a:gd name="f38" fmla="+- f35 0 f7"/>
              <a:gd name="f39" fmla="+- f34 0 f7"/>
              <a:gd name="f40" fmla="+- 0 0 f36"/>
              <a:gd name="f41" fmla="*/ f38 1 2"/>
              <a:gd name="f42" fmla="*/ f39 1 2"/>
              <a:gd name="f43" fmla="+- 0 0 f40"/>
              <a:gd name="f44" fmla="+- f7 f41 0"/>
              <a:gd name="f45" fmla="+- f7 f42 0"/>
              <a:gd name="f46" fmla="*/ f43 f1 1"/>
              <a:gd name="f47" fmla="*/ f42 f30 1"/>
              <a:gd name="f48" fmla="*/ f41 f30 1"/>
              <a:gd name="f49" fmla="*/ f46 1 f8"/>
              <a:gd name="f50" fmla="*/ f44 f30 1"/>
              <a:gd name="f51" fmla="+- f49 0 f2"/>
              <a:gd name="f52" fmla="cos 1 f51"/>
              <a:gd name="f53" fmla="sin 1 f51"/>
              <a:gd name="f54" fmla="+- 0 0 f52"/>
              <a:gd name="f55" fmla="+- 0 0 f53"/>
              <a:gd name="f56" fmla="+- 0 0 f54"/>
              <a:gd name="f57" fmla="+- 0 0 f55"/>
              <a:gd name="f58" fmla="val f56"/>
              <a:gd name="f59" fmla="val f57"/>
              <a:gd name="f60" fmla="*/ f58 f42 1"/>
              <a:gd name="f61" fmla="*/ f59 f41 1"/>
              <a:gd name="f62" fmla="+- f45 0 f60"/>
              <a:gd name="f63" fmla="+- f45 f60 0"/>
              <a:gd name="f64" fmla="+- f44 0 f61"/>
              <a:gd name="f65" fmla="+- f44 f61 0"/>
              <a:gd name="f66" fmla="*/ f62 f30 1"/>
              <a:gd name="f67" fmla="*/ f64 f30 1"/>
              <a:gd name="f68" fmla="*/ f63 f30 1"/>
              <a:gd name="f69" fmla="*/ f65 f30 1"/>
            </a:gdLst>
            <a:ahLst/>
            <a:cxnLst>
              <a:cxn ang="3cd4">
                <a:pos x="hc" y="t"/>
              </a:cxn>
              <a:cxn ang="0">
                <a:pos x="r" y="vc"/>
              </a:cxn>
              <a:cxn ang="cd4">
                <a:pos x="hc" y="b"/>
              </a:cxn>
              <a:cxn ang="cd2">
                <a:pos x="l" y="vc"/>
              </a:cxn>
              <a:cxn ang="f28">
                <a:pos x="f66" y="f67"/>
              </a:cxn>
              <a:cxn ang="f29">
                <a:pos x="f66" y="f69"/>
              </a:cxn>
              <a:cxn ang="f29">
                <a:pos x="f68" y="f69"/>
              </a:cxn>
              <a:cxn ang="f28">
                <a:pos x="f68" y="f67"/>
              </a:cxn>
            </a:cxnLst>
            <a:rect l="f66" t="f67" r="f68" b="f69"/>
            <a:pathLst>
              <a:path>
                <a:moveTo>
                  <a:pt x="f37" y="f50"/>
                </a:moveTo>
                <a:arcTo wR="f47" hR="f48" stAng="f1" swAng="f0"/>
                <a:close/>
              </a:path>
            </a:pathLst>
          </a:custGeom>
          <a:solidFill>
            <a:srgbClr val="1CADE4"/>
          </a:solidFill>
          <a:ln w="9528" cap="flat">
            <a:solidFill>
              <a:srgbClr val="000000"/>
            </a:solidFill>
            <a:prstDash val="solid"/>
            <a:round/>
          </a:ln>
        </p:spPr>
        <p:txBody>
          <a:bodyPr vert="horz" wrap="none" lIns="91440" tIns="45720" rIns="91440" bIns="45720" anchor="ctr" anchorCtr="0" compatLnSpc="1">
            <a:noAutofit/>
          </a:bodyPr>
          <a:lstStyle/>
          <a:p>
            <a:pPr marL="0" marR="0" lvl="0" indent="0" algn="l"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l-GR" sz="1800" b="1" i="0" u="none" strike="noStrike" kern="1200" cap="none" spc="0" baseline="0">
              <a:solidFill>
                <a:srgbClr val="000000"/>
              </a:solidFill>
              <a:uFillTx/>
              <a:latin typeface="Arial" pitchFamily="34"/>
            </a:endParaRPr>
          </a:p>
        </p:txBody>
      </p:sp>
      <p:sp>
        <p:nvSpPr>
          <p:cNvPr id="25" name="Oval 25">
            <a:extLst>
              <a:ext uri="{FF2B5EF4-FFF2-40B4-BE49-F238E27FC236}">
                <a16:creationId xmlns:a16="http://schemas.microsoft.com/office/drawing/2014/main" id="{1BE7CE59-3B85-9DE4-EFB9-AC5B69049605}"/>
              </a:ext>
            </a:extLst>
          </p:cNvPr>
          <p:cNvSpPr/>
          <p:nvPr/>
        </p:nvSpPr>
        <p:spPr>
          <a:xfrm>
            <a:off x="6167435" y="3357567"/>
            <a:ext cx="358773" cy="288922"/>
          </a:xfrm>
          <a:custGeom>
            <a:avLst/>
            <a:gdLst>
              <a:gd name="f0" fmla="val 21600000"/>
              <a:gd name="f1" fmla="val 10800000"/>
              <a:gd name="f2" fmla="val 54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 2700000 f2 0"/>
              <a:gd name="f15" fmla="*/ f9 f1 1"/>
              <a:gd name="f16" fmla="*/ f10 f1 1"/>
              <a:gd name="f17" fmla="?: f11 f4 1"/>
              <a:gd name="f18" fmla="?: f12 f5 1"/>
              <a:gd name="f19" fmla="?: f13 f6 1"/>
              <a:gd name="f20" fmla="+- f14 0 f2"/>
              <a:gd name="f21" fmla="*/ f15 1 f3"/>
              <a:gd name="f22" fmla="*/ f16 1 f3"/>
              <a:gd name="f23" fmla="*/ f17 1 21600"/>
              <a:gd name="f24" fmla="*/ f18 1 21600"/>
              <a:gd name="f25" fmla="*/ 21600 f17 1"/>
              <a:gd name="f26" fmla="*/ 21600 f18 1"/>
              <a:gd name="f27" fmla="+- f20 f2 0"/>
              <a:gd name="f28" fmla="+- f21 0 f2"/>
              <a:gd name="f29" fmla="+- f22 0 f2"/>
              <a:gd name="f30" fmla="min f24 f23"/>
              <a:gd name="f31" fmla="*/ f25 1 f19"/>
              <a:gd name="f32" fmla="*/ f26 1 f19"/>
              <a:gd name="f33" fmla="*/ f27 f8 1"/>
              <a:gd name="f34" fmla="val f31"/>
              <a:gd name="f35" fmla="val f32"/>
              <a:gd name="f36" fmla="*/ f33 1 f1"/>
              <a:gd name="f37" fmla="*/ f7 f30 1"/>
              <a:gd name="f38" fmla="+- f35 0 f7"/>
              <a:gd name="f39" fmla="+- f34 0 f7"/>
              <a:gd name="f40" fmla="+- 0 0 f36"/>
              <a:gd name="f41" fmla="*/ f38 1 2"/>
              <a:gd name="f42" fmla="*/ f39 1 2"/>
              <a:gd name="f43" fmla="+- 0 0 f40"/>
              <a:gd name="f44" fmla="+- f7 f41 0"/>
              <a:gd name="f45" fmla="+- f7 f42 0"/>
              <a:gd name="f46" fmla="*/ f43 f1 1"/>
              <a:gd name="f47" fmla="*/ f42 f30 1"/>
              <a:gd name="f48" fmla="*/ f41 f30 1"/>
              <a:gd name="f49" fmla="*/ f46 1 f8"/>
              <a:gd name="f50" fmla="*/ f44 f30 1"/>
              <a:gd name="f51" fmla="+- f49 0 f2"/>
              <a:gd name="f52" fmla="cos 1 f51"/>
              <a:gd name="f53" fmla="sin 1 f51"/>
              <a:gd name="f54" fmla="+- 0 0 f52"/>
              <a:gd name="f55" fmla="+- 0 0 f53"/>
              <a:gd name="f56" fmla="+- 0 0 f54"/>
              <a:gd name="f57" fmla="+- 0 0 f55"/>
              <a:gd name="f58" fmla="val f56"/>
              <a:gd name="f59" fmla="val f57"/>
              <a:gd name="f60" fmla="*/ f58 f42 1"/>
              <a:gd name="f61" fmla="*/ f59 f41 1"/>
              <a:gd name="f62" fmla="+- f45 0 f60"/>
              <a:gd name="f63" fmla="+- f45 f60 0"/>
              <a:gd name="f64" fmla="+- f44 0 f61"/>
              <a:gd name="f65" fmla="+- f44 f61 0"/>
              <a:gd name="f66" fmla="*/ f62 f30 1"/>
              <a:gd name="f67" fmla="*/ f64 f30 1"/>
              <a:gd name="f68" fmla="*/ f63 f30 1"/>
              <a:gd name="f69" fmla="*/ f65 f30 1"/>
            </a:gdLst>
            <a:ahLst/>
            <a:cxnLst>
              <a:cxn ang="3cd4">
                <a:pos x="hc" y="t"/>
              </a:cxn>
              <a:cxn ang="0">
                <a:pos x="r" y="vc"/>
              </a:cxn>
              <a:cxn ang="cd4">
                <a:pos x="hc" y="b"/>
              </a:cxn>
              <a:cxn ang="cd2">
                <a:pos x="l" y="vc"/>
              </a:cxn>
              <a:cxn ang="f28">
                <a:pos x="f66" y="f67"/>
              </a:cxn>
              <a:cxn ang="f29">
                <a:pos x="f66" y="f69"/>
              </a:cxn>
              <a:cxn ang="f29">
                <a:pos x="f68" y="f69"/>
              </a:cxn>
              <a:cxn ang="f28">
                <a:pos x="f68" y="f67"/>
              </a:cxn>
            </a:cxnLst>
            <a:rect l="f66" t="f67" r="f68" b="f69"/>
            <a:pathLst>
              <a:path>
                <a:moveTo>
                  <a:pt x="f37" y="f50"/>
                </a:moveTo>
                <a:arcTo wR="f47" hR="f48" stAng="f1" swAng="f0"/>
                <a:close/>
              </a:path>
            </a:pathLst>
          </a:custGeom>
          <a:solidFill>
            <a:srgbClr val="1CADE4"/>
          </a:solidFill>
          <a:ln w="9528" cap="flat">
            <a:solidFill>
              <a:srgbClr val="000000"/>
            </a:solidFill>
            <a:prstDash val="solid"/>
            <a:round/>
          </a:ln>
        </p:spPr>
        <p:txBody>
          <a:bodyPr vert="horz" wrap="none" lIns="91440" tIns="45720" rIns="91440" bIns="45720" anchor="ctr" anchorCtr="0" compatLnSpc="1">
            <a:noAutofit/>
          </a:bodyPr>
          <a:lstStyle/>
          <a:p>
            <a:pPr marL="0" marR="0" lvl="0" indent="0" algn="l"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l-GR" sz="1800" b="1" i="0" u="none" strike="noStrike" kern="1200" cap="none" spc="0" baseline="0">
              <a:solidFill>
                <a:srgbClr val="000000"/>
              </a:solidFill>
              <a:uFillTx/>
              <a:latin typeface="Arial" pitchFamily="34"/>
            </a:endParaRPr>
          </a:p>
        </p:txBody>
      </p:sp>
      <p:sp>
        <p:nvSpPr>
          <p:cNvPr id="26" name="Oval 26">
            <a:extLst>
              <a:ext uri="{FF2B5EF4-FFF2-40B4-BE49-F238E27FC236}">
                <a16:creationId xmlns:a16="http://schemas.microsoft.com/office/drawing/2014/main" id="{B107C132-A517-5395-CB8C-A56CA7174705}"/>
              </a:ext>
            </a:extLst>
          </p:cNvPr>
          <p:cNvSpPr/>
          <p:nvPr/>
        </p:nvSpPr>
        <p:spPr>
          <a:xfrm>
            <a:off x="6167435" y="4508504"/>
            <a:ext cx="358773" cy="288922"/>
          </a:xfrm>
          <a:custGeom>
            <a:avLst/>
            <a:gdLst>
              <a:gd name="f0" fmla="val 21600000"/>
              <a:gd name="f1" fmla="val 10800000"/>
              <a:gd name="f2" fmla="val 54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 2700000 f2 0"/>
              <a:gd name="f15" fmla="*/ f9 f1 1"/>
              <a:gd name="f16" fmla="*/ f10 f1 1"/>
              <a:gd name="f17" fmla="?: f11 f4 1"/>
              <a:gd name="f18" fmla="?: f12 f5 1"/>
              <a:gd name="f19" fmla="?: f13 f6 1"/>
              <a:gd name="f20" fmla="+- f14 0 f2"/>
              <a:gd name="f21" fmla="*/ f15 1 f3"/>
              <a:gd name="f22" fmla="*/ f16 1 f3"/>
              <a:gd name="f23" fmla="*/ f17 1 21600"/>
              <a:gd name="f24" fmla="*/ f18 1 21600"/>
              <a:gd name="f25" fmla="*/ 21600 f17 1"/>
              <a:gd name="f26" fmla="*/ 21600 f18 1"/>
              <a:gd name="f27" fmla="+- f20 f2 0"/>
              <a:gd name="f28" fmla="+- f21 0 f2"/>
              <a:gd name="f29" fmla="+- f22 0 f2"/>
              <a:gd name="f30" fmla="min f24 f23"/>
              <a:gd name="f31" fmla="*/ f25 1 f19"/>
              <a:gd name="f32" fmla="*/ f26 1 f19"/>
              <a:gd name="f33" fmla="*/ f27 f8 1"/>
              <a:gd name="f34" fmla="val f31"/>
              <a:gd name="f35" fmla="val f32"/>
              <a:gd name="f36" fmla="*/ f33 1 f1"/>
              <a:gd name="f37" fmla="*/ f7 f30 1"/>
              <a:gd name="f38" fmla="+- f35 0 f7"/>
              <a:gd name="f39" fmla="+- f34 0 f7"/>
              <a:gd name="f40" fmla="+- 0 0 f36"/>
              <a:gd name="f41" fmla="*/ f38 1 2"/>
              <a:gd name="f42" fmla="*/ f39 1 2"/>
              <a:gd name="f43" fmla="+- 0 0 f40"/>
              <a:gd name="f44" fmla="+- f7 f41 0"/>
              <a:gd name="f45" fmla="+- f7 f42 0"/>
              <a:gd name="f46" fmla="*/ f43 f1 1"/>
              <a:gd name="f47" fmla="*/ f42 f30 1"/>
              <a:gd name="f48" fmla="*/ f41 f30 1"/>
              <a:gd name="f49" fmla="*/ f46 1 f8"/>
              <a:gd name="f50" fmla="*/ f44 f30 1"/>
              <a:gd name="f51" fmla="+- f49 0 f2"/>
              <a:gd name="f52" fmla="cos 1 f51"/>
              <a:gd name="f53" fmla="sin 1 f51"/>
              <a:gd name="f54" fmla="+- 0 0 f52"/>
              <a:gd name="f55" fmla="+- 0 0 f53"/>
              <a:gd name="f56" fmla="+- 0 0 f54"/>
              <a:gd name="f57" fmla="+- 0 0 f55"/>
              <a:gd name="f58" fmla="val f56"/>
              <a:gd name="f59" fmla="val f57"/>
              <a:gd name="f60" fmla="*/ f58 f42 1"/>
              <a:gd name="f61" fmla="*/ f59 f41 1"/>
              <a:gd name="f62" fmla="+- f45 0 f60"/>
              <a:gd name="f63" fmla="+- f45 f60 0"/>
              <a:gd name="f64" fmla="+- f44 0 f61"/>
              <a:gd name="f65" fmla="+- f44 f61 0"/>
              <a:gd name="f66" fmla="*/ f62 f30 1"/>
              <a:gd name="f67" fmla="*/ f64 f30 1"/>
              <a:gd name="f68" fmla="*/ f63 f30 1"/>
              <a:gd name="f69" fmla="*/ f65 f30 1"/>
            </a:gdLst>
            <a:ahLst/>
            <a:cxnLst>
              <a:cxn ang="3cd4">
                <a:pos x="hc" y="t"/>
              </a:cxn>
              <a:cxn ang="0">
                <a:pos x="r" y="vc"/>
              </a:cxn>
              <a:cxn ang="cd4">
                <a:pos x="hc" y="b"/>
              </a:cxn>
              <a:cxn ang="cd2">
                <a:pos x="l" y="vc"/>
              </a:cxn>
              <a:cxn ang="f28">
                <a:pos x="f66" y="f67"/>
              </a:cxn>
              <a:cxn ang="f29">
                <a:pos x="f66" y="f69"/>
              </a:cxn>
              <a:cxn ang="f29">
                <a:pos x="f68" y="f69"/>
              </a:cxn>
              <a:cxn ang="f28">
                <a:pos x="f68" y="f67"/>
              </a:cxn>
            </a:cxnLst>
            <a:rect l="f66" t="f67" r="f68" b="f69"/>
            <a:pathLst>
              <a:path>
                <a:moveTo>
                  <a:pt x="f37" y="f50"/>
                </a:moveTo>
                <a:arcTo wR="f47" hR="f48" stAng="f1" swAng="f0"/>
                <a:close/>
              </a:path>
            </a:pathLst>
          </a:custGeom>
          <a:solidFill>
            <a:srgbClr val="1CADE4"/>
          </a:solidFill>
          <a:ln w="9528" cap="flat">
            <a:solidFill>
              <a:srgbClr val="000000"/>
            </a:solidFill>
            <a:prstDash val="solid"/>
            <a:round/>
          </a:ln>
        </p:spPr>
        <p:txBody>
          <a:bodyPr vert="horz" wrap="none" lIns="91440" tIns="45720" rIns="91440" bIns="45720" anchor="ctr" anchorCtr="0" compatLnSpc="1">
            <a:noAutofit/>
          </a:bodyPr>
          <a:lstStyle/>
          <a:p>
            <a:pPr marL="0" marR="0" lvl="0" indent="0" algn="l"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l-GR" sz="1800" b="1" i="0" u="none" strike="noStrike" kern="1200" cap="none" spc="0" baseline="0">
              <a:solidFill>
                <a:srgbClr val="000000"/>
              </a:solidFill>
              <a:uFillTx/>
              <a:latin typeface="Arial" pitchFamily="34"/>
            </a:endParaRPr>
          </a:p>
        </p:txBody>
      </p:sp>
      <p:sp>
        <p:nvSpPr>
          <p:cNvPr id="27" name="Oval 27">
            <a:extLst>
              <a:ext uri="{FF2B5EF4-FFF2-40B4-BE49-F238E27FC236}">
                <a16:creationId xmlns:a16="http://schemas.microsoft.com/office/drawing/2014/main" id="{7BFF8A4A-2E89-4E4D-60D1-946EAAE0E5E8}"/>
              </a:ext>
            </a:extLst>
          </p:cNvPr>
          <p:cNvSpPr/>
          <p:nvPr/>
        </p:nvSpPr>
        <p:spPr>
          <a:xfrm>
            <a:off x="3000375" y="3068634"/>
            <a:ext cx="358773" cy="288922"/>
          </a:xfrm>
          <a:custGeom>
            <a:avLst/>
            <a:gdLst>
              <a:gd name="f0" fmla="val 21600000"/>
              <a:gd name="f1" fmla="val 10800000"/>
              <a:gd name="f2" fmla="val 54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 2700000 f2 0"/>
              <a:gd name="f15" fmla="*/ f9 f1 1"/>
              <a:gd name="f16" fmla="*/ f10 f1 1"/>
              <a:gd name="f17" fmla="?: f11 f4 1"/>
              <a:gd name="f18" fmla="?: f12 f5 1"/>
              <a:gd name="f19" fmla="?: f13 f6 1"/>
              <a:gd name="f20" fmla="+- f14 0 f2"/>
              <a:gd name="f21" fmla="*/ f15 1 f3"/>
              <a:gd name="f22" fmla="*/ f16 1 f3"/>
              <a:gd name="f23" fmla="*/ f17 1 21600"/>
              <a:gd name="f24" fmla="*/ f18 1 21600"/>
              <a:gd name="f25" fmla="*/ 21600 f17 1"/>
              <a:gd name="f26" fmla="*/ 21600 f18 1"/>
              <a:gd name="f27" fmla="+- f20 f2 0"/>
              <a:gd name="f28" fmla="+- f21 0 f2"/>
              <a:gd name="f29" fmla="+- f22 0 f2"/>
              <a:gd name="f30" fmla="min f24 f23"/>
              <a:gd name="f31" fmla="*/ f25 1 f19"/>
              <a:gd name="f32" fmla="*/ f26 1 f19"/>
              <a:gd name="f33" fmla="*/ f27 f8 1"/>
              <a:gd name="f34" fmla="val f31"/>
              <a:gd name="f35" fmla="val f32"/>
              <a:gd name="f36" fmla="*/ f33 1 f1"/>
              <a:gd name="f37" fmla="*/ f7 f30 1"/>
              <a:gd name="f38" fmla="+- f35 0 f7"/>
              <a:gd name="f39" fmla="+- f34 0 f7"/>
              <a:gd name="f40" fmla="+- 0 0 f36"/>
              <a:gd name="f41" fmla="*/ f38 1 2"/>
              <a:gd name="f42" fmla="*/ f39 1 2"/>
              <a:gd name="f43" fmla="+- 0 0 f40"/>
              <a:gd name="f44" fmla="+- f7 f41 0"/>
              <a:gd name="f45" fmla="+- f7 f42 0"/>
              <a:gd name="f46" fmla="*/ f43 f1 1"/>
              <a:gd name="f47" fmla="*/ f42 f30 1"/>
              <a:gd name="f48" fmla="*/ f41 f30 1"/>
              <a:gd name="f49" fmla="*/ f46 1 f8"/>
              <a:gd name="f50" fmla="*/ f44 f30 1"/>
              <a:gd name="f51" fmla="+- f49 0 f2"/>
              <a:gd name="f52" fmla="cos 1 f51"/>
              <a:gd name="f53" fmla="sin 1 f51"/>
              <a:gd name="f54" fmla="+- 0 0 f52"/>
              <a:gd name="f55" fmla="+- 0 0 f53"/>
              <a:gd name="f56" fmla="+- 0 0 f54"/>
              <a:gd name="f57" fmla="+- 0 0 f55"/>
              <a:gd name="f58" fmla="val f56"/>
              <a:gd name="f59" fmla="val f57"/>
              <a:gd name="f60" fmla="*/ f58 f42 1"/>
              <a:gd name="f61" fmla="*/ f59 f41 1"/>
              <a:gd name="f62" fmla="+- f45 0 f60"/>
              <a:gd name="f63" fmla="+- f45 f60 0"/>
              <a:gd name="f64" fmla="+- f44 0 f61"/>
              <a:gd name="f65" fmla="+- f44 f61 0"/>
              <a:gd name="f66" fmla="*/ f62 f30 1"/>
              <a:gd name="f67" fmla="*/ f64 f30 1"/>
              <a:gd name="f68" fmla="*/ f63 f30 1"/>
              <a:gd name="f69" fmla="*/ f65 f30 1"/>
            </a:gdLst>
            <a:ahLst/>
            <a:cxnLst>
              <a:cxn ang="3cd4">
                <a:pos x="hc" y="t"/>
              </a:cxn>
              <a:cxn ang="0">
                <a:pos x="r" y="vc"/>
              </a:cxn>
              <a:cxn ang="cd4">
                <a:pos x="hc" y="b"/>
              </a:cxn>
              <a:cxn ang="cd2">
                <a:pos x="l" y="vc"/>
              </a:cxn>
              <a:cxn ang="f28">
                <a:pos x="f66" y="f67"/>
              </a:cxn>
              <a:cxn ang="f29">
                <a:pos x="f66" y="f69"/>
              </a:cxn>
              <a:cxn ang="f29">
                <a:pos x="f68" y="f69"/>
              </a:cxn>
              <a:cxn ang="f28">
                <a:pos x="f68" y="f67"/>
              </a:cxn>
            </a:cxnLst>
            <a:rect l="f66" t="f67" r="f68" b="f69"/>
            <a:pathLst>
              <a:path>
                <a:moveTo>
                  <a:pt x="f37" y="f50"/>
                </a:moveTo>
                <a:arcTo wR="f47" hR="f48" stAng="f1" swAng="f0"/>
                <a:close/>
              </a:path>
            </a:pathLst>
          </a:custGeom>
          <a:solidFill>
            <a:srgbClr val="1CADE4"/>
          </a:solidFill>
          <a:ln w="9528" cap="flat">
            <a:solidFill>
              <a:srgbClr val="000000"/>
            </a:solidFill>
            <a:prstDash val="solid"/>
            <a:round/>
          </a:ln>
        </p:spPr>
        <p:txBody>
          <a:bodyPr vert="horz" wrap="none" lIns="91440" tIns="45720" rIns="91440" bIns="45720" anchor="ctr" anchorCtr="0" compatLnSpc="1">
            <a:noAutofit/>
          </a:bodyPr>
          <a:lstStyle/>
          <a:p>
            <a:pPr marL="0" marR="0" lvl="0" indent="0" algn="l"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l-GR" sz="1800" b="0" i="0" u="none" strike="noStrike" kern="1200" cap="none" spc="0" baseline="0">
              <a:solidFill>
                <a:srgbClr val="000000"/>
              </a:solidFill>
              <a:uFillTx/>
              <a:latin typeface="Arial" pitchFamily="34"/>
            </a:endParaRPr>
          </a:p>
        </p:txBody>
      </p:sp>
      <p:sp>
        <p:nvSpPr>
          <p:cNvPr id="28" name="Oval 28">
            <a:extLst>
              <a:ext uri="{FF2B5EF4-FFF2-40B4-BE49-F238E27FC236}">
                <a16:creationId xmlns:a16="http://schemas.microsoft.com/office/drawing/2014/main" id="{4BBC14DA-FC86-3E67-F280-4003ADCAEAFA}"/>
              </a:ext>
            </a:extLst>
          </p:cNvPr>
          <p:cNvSpPr/>
          <p:nvPr/>
        </p:nvSpPr>
        <p:spPr>
          <a:xfrm>
            <a:off x="3863980" y="5229225"/>
            <a:ext cx="358773" cy="288922"/>
          </a:xfrm>
          <a:custGeom>
            <a:avLst/>
            <a:gdLst>
              <a:gd name="f0" fmla="val 21600000"/>
              <a:gd name="f1" fmla="val 10800000"/>
              <a:gd name="f2" fmla="val 54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 2700000 f2 0"/>
              <a:gd name="f15" fmla="*/ f9 f1 1"/>
              <a:gd name="f16" fmla="*/ f10 f1 1"/>
              <a:gd name="f17" fmla="?: f11 f4 1"/>
              <a:gd name="f18" fmla="?: f12 f5 1"/>
              <a:gd name="f19" fmla="?: f13 f6 1"/>
              <a:gd name="f20" fmla="+- f14 0 f2"/>
              <a:gd name="f21" fmla="*/ f15 1 f3"/>
              <a:gd name="f22" fmla="*/ f16 1 f3"/>
              <a:gd name="f23" fmla="*/ f17 1 21600"/>
              <a:gd name="f24" fmla="*/ f18 1 21600"/>
              <a:gd name="f25" fmla="*/ 21600 f17 1"/>
              <a:gd name="f26" fmla="*/ 21600 f18 1"/>
              <a:gd name="f27" fmla="+- f20 f2 0"/>
              <a:gd name="f28" fmla="+- f21 0 f2"/>
              <a:gd name="f29" fmla="+- f22 0 f2"/>
              <a:gd name="f30" fmla="min f24 f23"/>
              <a:gd name="f31" fmla="*/ f25 1 f19"/>
              <a:gd name="f32" fmla="*/ f26 1 f19"/>
              <a:gd name="f33" fmla="*/ f27 f8 1"/>
              <a:gd name="f34" fmla="val f31"/>
              <a:gd name="f35" fmla="val f32"/>
              <a:gd name="f36" fmla="*/ f33 1 f1"/>
              <a:gd name="f37" fmla="*/ f7 f30 1"/>
              <a:gd name="f38" fmla="+- f35 0 f7"/>
              <a:gd name="f39" fmla="+- f34 0 f7"/>
              <a:gd name="f40" fmla="+- 0 0 f36"/>
              <a:gd name="f41" fmla="*/ f38 1 2"/>
              <a:gd name="f42" fmla="*/ f39 1 2"/>
              <a:gd name="f43" fmla="+- 0 0 f40"/>
              <a:gd name="f44" fmla="+- f7 f41 0"/>
              <a:gd name="f45" fmla="+- f7 f42 0"/>
              <a:gd name="f46" fmla="*/ f43 f1 1"/>
              <a:gd name="f47" fmla="*/ f42 f30 1"/>
              <a:gd name="f48" fmla="*/ f41 f30 1"/>
              <a:gd name="f49" fmla="*/ f46 1 f8"/>
              <a:gd name="f50" fmla="*/ f44 f30 1"/>
              <a:gd name="f51" fmla="+- f49 0 f2"/>
              <a:gd name="f52" fmla="cos 1 f51"/>
              <a:gd name="f53" fmla="sin 1 f51"/>
              <a:gd name="f54" fmla="+- 0 0 f52"/>
              <a:gd name="f55" fmla="+- 0 0 f53"/>
              <a:gd name="f56" fmla="+- 0 0 f54"/>
              <a:gd name="f57" fmla="+- 0 0 f55"/>
              <a:gd name="f58" fmla="val f56"/>
              <a:gd name="f59" fmla="val f57"/>
              <a:gd name="f60" fmla="*/ f58 f42 1"/>
              <a:gd name="f61" fmla="*/ f59 f41 1"/>
              <a:gd name="f62" fmla="+- f45 0 f60"/>
              <a:gd name="f63" fmla="+- f45 f60 0"/>
              <a:gd name="f64" fmla="+- f44 0 f61"/>
              <a:gd name="f65" fmla="+- f44 f61 0"/>
              <a:gd name="f66" fmla="*/ f62 f30 1"/>
              <a:gd name="f67" fmla="*/ f64 f30 1"/>
              <a:gd name="f68" fmla="*/ f63 f30 1"/>
              <a:gd name="f69" fmla="*/ f65 f30 1"/>
            </a:gdLst>
            <a:ahLst/>
            <a:cxnLst>
              <a:cxn ang="3cd4">
                <a:pos x="hc" y="t"/>
              </a:cxn>
              <a:cxn ang="0">
                <a:pos x="r" y="vc"/>
              </a:cxn>
              <a:cxn ang="cd4">
                <a:pos x="hc" y="b"/>
              </a:cxn>
              <a:cxn ang="cd2">
                <a:pos x="l" y="vc"/>
              </a:cxn>
              <a:cxn ang="f28">
                <a:pos x="f66" y="f67"/>
              </a:cxn>
              <a:cxn ang="f29">
                <a:pos x="f66" y="f69"/>
              </a:cxn>
              <a:cxn ang="f29">
                <a:pos x="f68" y="f69"/>
              </a:cxn>
              <a:cxn ang="f28">
                <a:pos x="f68" y="f67"/>
              </a:cxn>
            </a:cxnLst>
            <a:rect l="f66" t="f67" r="f68" b="f69"/>
            <a:pathLst>
              <a:path>
                <a:moveTo>
                  <a:pt x="f37" y="f50"/>
                </a:moveTo>
                <a:arcTo wR="f47" hR="f48" stAng="f1" swAng="f0"/>
                <a:close/>
              </a:path>
            </a:pathLst>
          </a:custGeom>
          <a:solidFill>
            <a:srgbClr val="1CADE4"/>
          </a:solidFill>
          <a:ln w="9528" cap="flat">
            <a:solidFill>
              <a:srgbClr val="000000"/>
            </a:solidFill>
            <a:prstDash val="solid"/>
            <a:round/>
          </a:ln>
        </p:spPr>
        <p:txBody>
          <a:bodyPr vert="horz" wrap="none" lIns="91440" tIns="45720" rIns="91440" bIns="45720" anchor="ctr" anchorCtr="0" compatLnSpc="1">
            <a:noAutofit/>
          </a:bodyPr>
          <a:lstStyle/>
          <a:p>
            <a:pPr marL="0" marR="0" lvl="0" indent="0" algn="l"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l-GR" sz="1800" b="1" i="0" u="none" strike="noStrike" kern="1200" cap="none" spc="0" baseline="0">
              <a:solidFill>
                <a:srgbClr val="000000"/>
              </a:solidFill>
              <a:uFillTx/>
              <a:latin typeface="Arial" pitchFamily="34"/>
            </a:endParaRPr>
          </a:p>
        </p:txBody>
      </p:sp>
      <p:sp>
        <p:nvSpPr>
          <p:cNvPr id="29" name="Oval 29">
            <a:extLst>
              <a:ext uri="{FF2B5EF4-FFF2-40B4-BE49-F238E27FC236}">
                <a16:creationId xmlns:a16="http://schemas.microsoft.com/office/drawing/2014/main" id="{2079819A-6DBD-AD3C-5F1B-707E56AD1ABA}"/>
              </a:ext>
            </a:extLst>
          </p:cNvPr>
          <p:cNvSpPr/>
          <p:nvPr/>
        </p:nvSpPr>
        <p:spPr>
          <a:xfrm>
            <a:off x="5303840" y="5157792"/>
            <a:ext cx="358773" cy="288922"/>
          </a:xfrm>
          <a:custGeom>
            <a:avLst/>
            <a:gdLst>
              <a:gd name="f0" fmla="val 21600000"/>
              <a:gd name="f1" fmla="val 10800000"/>
              <a:gd name="f2" fmla="val 54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 2700000 f2 0"/>
              <a:gd name="f15" fmla="*/ f9 f1 1"/>
              <a:gd name="f16" fmla="*/ f10 f1 1"/>
              <a:gd name="f17" fmla="?: f11 f4 1"/>
              <a:gd name="f18" fmla="?: f12 f5 1"/>
              <a:gd name="f19" fmla="?: f13 f6 1"/>
              <a:gd name="f20" fmla="+- f14 0 f2"/>
              <a:gd name="f21" fmla="*/ f15 1 f3"/>
              <a:gd name="f22" fmla="*/ f16 1 f3"/>
              <a:gd name="f23" fmla="*/ f17 1 21600"/>
              <a:gd name="f24" fmla="*/ f18 1 21600"/>
              <a:gd name="f25" fmla="*/ 21600 f17 1"/>
              <a:gd name="f26" fmla="*/ 21600 f18 1"/>
              <a:gd name="f27" fmla="+- f20 f2 0"/>
              <a:gd name="f28" fmla="+- f21 0 f2"/>
              <a:gd name="f29" fmla="+- f22 0 f2"/>
              <a:gd name="f30" fmla="min f24 f23"/>
              <a:gd name="f31" fmla="*/ f25 1 f19"/>
              <a:gd name="f32" fmla="*/ f26 1 f19"/>
              <a:gd name="f33" fmla="*/ f27 f8 1"/>
              <a:gd name="f34" fmla="val f31"/>
              <a:gd name="f35" fmla="val f32"/>
              <a:gd name="f36" fmla="*/ f33 1 f1"/>
              <a:gd name="f37" fmla="*/ f7 f30 1"/>
              <a:gd name="f38" fmla="+- f35 0 f7"/>
              <a:gd name="f39" fmla="+- f34 0 f7"/>
              <a:gd name="f40" fmla="+- 0 0 f36"/>
              <a:gd name="f41" fmla="*/ f38 1 2"/>
              <a:gd name="f42" fmla="*/ f39 1 2"/>
              <a:gd name="f43" fmla="+- 0 0 f40"/>
              <a:gd name="f44" fmla="+- f7 f41 0"/>
              <a:gd name="f45" fmla="+- f7 f42 0"/>
              <a:gd name="f46" fmla="*/ f43 f1 1"/>
              <a:gd name="f47" fmla="*/ f42 f30 1"/>
              <a:gd name="f48" fmla="*/ f41 f30 1"/>
              <a:gd name="f49" fmla="*/ f46 1 f8"/>
              <a:gd name="f50" fmla="*/ f44 f30 1"/>
              <a:gd name="f51" fmla="+- f49 0 f2"/>
              <a:gd name="f52" fmla="cos 1 f51"/>
              <a:gd name="f53" fmla="sin 1 f51"/>
              <a:gd name="f54" fmla="+- 0 0 f52"/>
              <a:gd name="f55" fmla="+- 0 0 f53"/>
              <a:gd name="f56" fmla="+- 0 0 f54"/>
              <a:gd name="f57" fmla="+- 0 0 f55"/>
              <a:gd name="f58" fmla="val f56"/>
              <a:gd name="f59" fmla="val f57"/>
              <a:gd name="f60" fmla="*/ f58 f42 1"/>
              <a:gd name="f61" fmla="*/ f59 f41 1"/>
              <a:gd name="f62" fmla="+- f45 0 f60"/>
              <a:gd name="f63" fmla="+- f45 f60 0"/>
              <a:gd name="f64" fmla="+- f44 0 f61"/>
              <a:gd name="f65" fmla="+- f44 f61 0"/>
              <a:gd name="f66" fmla="*/ f62 f30 1"/>
              <a:gd name="f67" fmla="*/ f64 f30 1"/>
              <a:gd name="f68" fmla="*/ f63 f30 1"/>
              <a:gd name="f69" fmla="*/ f65 f30 1"/>
            </a:gdLst>
            <a:ahLst/>
            <a:cxnLst>
              <a:cxn ang="3cd4">
                <a:pos x="hc" y="t"/>
              </a:cxn>
              <a:cxn ang="0">
                <a:pos x="r" y="vc"/>
              </a:cxn>
              <a:cxn ang="cd4">
                <a:pos x="hc" y="b"/>
              </a:cxn>
              <a:cxn ang="cd2">
                <a:pos x="l" y="vc"/>
              </a:cxn>
              <a:cxn ang="f28">
                <a:pos x="f66" y="f67"/>
              </a:cxn>
              <a:cxn ang="f29">
                <a:pos x="f66" y="f69"/>
              </a:cxn>
              <a:cxn ang="f29">
                <a:pos x="f68" y="f69"/>
              </a:cxn>
              <a:cxn ang="f28">
                <a:pos x="f68" y="f67"/>
              </a:cxn>
            </a:cxnLst>
            <a:rect l="f66" t="f67" r="f68" b="f69"/>
            <a:pathLst>
              <a:path>
                <a:moveTo>
                  <a:pt x="f37" y="f50"/>
                </a:moveTo>
                <a:arcTo wR="f47" hR="f48" stAng="f1" swAng="f0"/>
                <a:close/>
              </a:path>
            </a:pathLst>
          </a:custGeom>
          <a:solidFill>
            <a:srgbClr val="1CADE4"/>
          </a:solidFill>
          <a:ln w="9528" cap="flat">
            <a:solidFill>
              <a:srgbClr val="000000"/>
            </a:solidFill>
            <a:prstDash val="solid"/>
            <a:round/>
          </a:ln>
        </p:spPr>
        <p:txBody>
          <a:bodyPr vert="horz" wrap="none" lIns="91440" tIns="45720" rIns="91440" bIns="45720" anchor="ctr" anchorCtr="0" compatLnSpc="1">
            <a:noAutofit/>
          </a:bodyPr>
          <a:lstStyle/>
          <a:p>
            <a:pPr marL="0" marR="0" lvl="0" indent="0" algn="l"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l-GR" sz="1800" b="1" i="0" u="none" strike="noStrike" kern="1200" cap="none" spc="0" baseline="0">
              <a:solidFill>
                <a:srgbClr val="000000"/>
              </a:solidFill>
              <a:uFillTx/>
              <a:latin typeface="Arial" pitchFamily="34"/>
            </a:endParaRPr>
          </a:p>
        </p:txBody>
      </p:sp>
      <p:sp>
        <p:nvSpPr>
          <p:cNvPr id="30" name="Oval 30">
            <a:extLst>
              <a:ext uri="{FF2B5EF4-FFF2-40B4-BE49-F238E27FC236}">
                <a16:creationId xmlns:a16="http://schemas.microsoft.com/office/drawing/2014/main" id="{D538651A-CE55-DEB1-1FFC-B6EE619EAF9E}"/>
              </a:ext>
            </a:extLst>
          </p:cNvPr>
          <p:cNvSpPr/>
          <p:nvPr/>
        </p:nvSpPr>
        <p:spPr>
          <a:xfrm>
            <a:off x="2907609" y="4325870"/>
            <a:ext cx="358773" cy="288922"/>
          </a:xfrm>
          <a:custGeom>
            <a:avLst/>
            <a:gdLst>
              <a:gd name="f0" fmla="val 21600000"/>
              <a:gd name="f1" fmla="val 10800000"/>
              <a:gd name="f2" fmla="val 54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 2700000 f2 0"/>
              <a:gd name="f15" fmla="*/ f9 f1 1"/>
              <a:gd name="f16" fmla="*/ f10 f1 1"/>
              <a:gd name="f17" fmla="?: f11 f4 1"/>
              <a:gd name="f18" fmla="?: f12 f5 1"/>
              <a:gd name="f19" fmla="?: f13 f6 1"/>
              <a:gd name="f20" fmla="+- f14 0 f2"/>
              <a:gd name="f21" fmla="*/ f15 1 f3"/>
              <a:gd name="f22" fmla="*/ f16 1 f3"/>
              <a:gd name="f23" fmla="*/ f17 1 21600"/>
              <a:gd name="f24" fmla="*/ f18 1 21600"/>
              <a:gd name="f25" fmla="*/ 21600 f17 1"/>
              <a:gd name="f26" fmla="*/ 21600 f18 1"/>
              <a:gd name="f27" fmla="+- f20 f2 0"/>
              <a:gd name="f28" fmla="+- f21 0 f2"/>
              <a:gd name="f29" fmla="+- f22 0 f2"/>
              <a:gd name="f30" fmla="min f24 f23"/>
              <a:gd name="f31" fmla="*/ f25 1 f19"/>
              <a:gd name="f32" fmla="*/ f26 1 f19"/>
              <a:gd name="f33" fmla="*/ f27 f8 1"/>
              <a:gd name="f34" fmla="val f31"/>
              <a:gd name="f35" fmla="val f32"/>
              <a:gd name="f36" fmla="*/ f33 1 f1"/>
              <a:gd name="f37" fmla="*/ f7 f30 1"/>
              <a:gd name="f38" fmla="+- f35 0 f7"/>
              <a:gd name="f39" fmla="+- f34 0 f7"/>
              <a:gd name="f40" fmla="+- 0 0 f36"/>
              <a:gd name="f41" fmla="*/ f38 1 2"/>
              <a:gd name="f42" fmla="*/ f39 1 2"/>
              <a:gd name="f43" fmla="+- 0 0 f40"/>
              <a:gd name="f44" fmla="+- f7 f41 0"/>
              <a:gd name="f45" fmla="+- f7 f42 0"/>
              <a:gd name="f46" fmla="*/ f43 f1 1"/>
              <a:gd name="f47" fmla="*/ f42 f30 1"/>
              <a:gd name="f48" fmla="*/ f41 f30 1"/>
              <a:gd name="f49" fmla="*/ f46 1 f8"/>
              <a:gd name="f50" fmla="*/ f44 f30 1"/>
              <a:gd name="f51" fmla="+- f49 0 f2"/>
              <a:gd name="f52" fmla="cos 1 f51"/>
              <a:gd name="f53" fmla="sin 1 f51"/>
              <a:gd name="f54" fmla="+- 0 0 f52"/>
              <a:gd name="f55" fmla="+- 0 0 f53"/>
              <a:gd name="f56" fmla="+- 0 0 f54"/>
              <a:gd name="f57" fmla="+- 0 0 f55"/>
              <a:gd name="f58" fmla="val f56"/>
              <a:gd name="f59" fmla="val f57"/>
              <a:gd name="f60" fmla="*/ f58 f42 1"/>
              <a:gd name="f61" fmla="*/ f59 f41 1"/>
              <a:gd name="f62" fmla="+- f45 0 f60"/>
              <a:gd name="f63" fmla="+- f45 f60 0"/>
              <a:gd name="f64" fmla="+- f44 0 f61"/>
              <a:gd name="f65" fmla="+- f44 f61 0"/>
              <a:gd name="f66" fmla="*/ f62 f30 1"/>
              <a:gd name="f67" fmla="*/ f64 f30 1"/>
              <a:gd name="f68" fmla="*/ f63 f30 1"/>
              <a:gd name="f69" fmla="*/ f65 f30 1"/>
            </a:gdLst>
            <a:ahLst/>
            <a:cxnLst>
              <a:cxn ang="3cd4">
                <a:pos x="hc" y="t"/>
              </a:cxn>
              <a:cxn ang="0">
                <a:pos x="r" y="vc"/>
              </a:cxn>
              <a:cxn ang="cd4">
                <a:pos x="hc" y="b"/>
              </a:cxn>
              <a:cxn ang="cd2">
                <a:pos x="l" y="vc"/>
              </a:cxn>
              <a:cxn ang="f28">
                <a:pos x="f66" y="f67"/>
              </a:cxn>
              <a:cxn ang="f29">
                <a:pos x="f66" y="f69"/>
              </a:cxn>
              <a:cxn ang="f29">
                <a:pos x="f68" y="f69"/>
              </a:cxn>
              <a:cxn ang="f28">
                <a:pos x="f68" y="f67"/>
              </a:cxn>
            </a:cxnLst>
            <a:rect l="f66" t="f67" r="f68" b="f69"/>
            <a:pathLst>
              <a:path>
                <a:moveTo>
                  <a:pt x="f37" y="f50"/>
                </a:moveTo>
                <a:arcTo wR="f47" hR="f48" stAng="f1" swAng="f0"/>
                <a:close/>
              </a:path>
            </a:pathLst>
          </a:custGeom>
          <a:solidFill>
            <a:srgbClr val="1CADE4"/>
          </a:solidFill>
          <a:ln w="9528" cap="flat">
            <a:solidFill>
              <a:srgbClr val="000000"/>
            </a:solidFill>
            <a:prstDash val="solid"/>
            <a:round/>
          </a:ln>
        </p:spPr>
        <p:txBody>
          <a:bodyPr vert="horz" wrap="none" lIns="91440" tIns="45720" rIns="91440" bIns="45720" anchor="ctr" anchorCtr="0" compatLnSpc="1">
            <a:noAutofit/>
          </a:bodyPr>
          <a:lstStyle/>
          <a:p>
            <a:pPr marL="0" marR="0" lvl="0" indent="0" algn="l"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l-GR" sz="1800" b="0" i="0" u="none" strike="noStrike" kern="1200" cap="none" spc="0" baseline="0">
              <a:solidFill>
                <a:srgbClr val="000000"/>
              </a:solidFill>
              <a:uFillTx/>
              <a:latin typeface="Arial" pitchFamily="34"/>
            </a:endParaRPr>
          </a:p>
        </p:txBody>
      </p:sp>
      <p:sp>
        <p:nvSpPr>
          <p:cNvPr id="31" name="Line 31">
            <a:extLst>
              <a:ext uri="{FF2B5EF4-FFF2-40B4-BE49-F238E27FC236}">
                <a16:creationId xmlns:a16="http://schemas.microsoft.com/office/drawing/2014/main" id="{7E966B89-A990-6AAF-6E60-57F155A402C7}"/>
              </a:ext>
            </a:extLst>
          </p:cNvPr>
          <p:cNvSpPr/>
          <p:nvPr/>
        </p:nvSpPr>
        <p:spPr>
          <a:xfrm flipH="1">
            <a:off x="3124989" y="3350105"/>
            <a:ext cx="71442" cy="1008061"/>
          </a:xfrm>
          <a:custGeom>
            <a:avLst/>
            <a:gdLst>
              <a:gd name="f0" fmla="val 10800000"/>
              <a:gd name="f1" fmla="val 5400000"/>
              <a:gd name="f2" fmla="val 180"/>
              <a:gd name="f3" fmla="val w"/>
              <a:gd name="f4" fmla="val h"/>
              <a:gd name="f5" fmla="val ss"/>
              <a:gd name="f6" fmla="val 0"/>
              <a:gd name="f7" fmla="+- 0 0 -180"/>
              <a:gd name="f8" fmla="+- 0 0 -360"/>
              <a:gd name="f9" fmla="abs f3"/>
              <a:gd name="f10" fmla="abs f4"/>
              <a:gd name="f11" fmla="abs f5"/>
              <a:gd name="f12" fmla="*/ f7 f0 1"/>
              <a:gd name="f13" fmla="*/ f8 f0 1"/>
              <a:gd name="f14" fmla="?: f9 f3 1"/>
              <a:gd name="f15" fmla="?: f10 f4 1"/>
              <a:gd name="f16" fmla="?: f11 f5 1"/>
              <a:gd name="f17" fmla="*/ f12 1 f2"/>
              <a:gd name="f18" fmla="*/ f13 1 f2"/>
              <a:gd name="f19" fmla="*/ f14 1 21600"/>
              <a:gd name="f20" fmla="*/ f15 1 21600"/>
              <a:gd name="f21" fmla="*/ 21600 f14 1"/>
              <a:gd name="f22" fmla="*/ 21600 f15 1"/>
              <a:gd name="f23" fmla="+- f17 0 f1"/>
              <a:gd name="f24" fmla="+- f18 0 f1"/>
              <a:gd name="f25" fmla="min f20 f19"/>
              <a:gd name="f26" fmla="*/ f21 1 f16"/>
              <a:gd name="f27" fmla="*/ f22 1 f16"/>
              <a:gd name="f28" fmla="val f26"/>
              <a:gd name="f29" fmla="val f27"/>
              <a:gd name="f30" fmla="*/ f6 f25 1"/>
              <a:gd name="f31" fmla="*/ f28 f25 1"/>
              <a:gd name="f32" fmla="*/ f29 f25 1"/>
            </a:gdLst>
            <a:ahLst/>
            <a:cxnLst>
              <a:cxn ang="3cd4">
                <a:pos x="hc" y="t"/>
              </a:cxn>
              <a:cxn ang="0">
                <a:pos x="r" y="vc"/>
              </a:cxn>
              <a:cxn ang="cd4">
                <a:pos x="hc" y="b"/>
              </a:cxn>
              <a:cxn ang="cd2">
                <a:pos x="l" y="vc"/>
              </a:cxn>
              <a:cxn ang="f23">
                <a:pos x="f30" y="f30"/>
              </a:cxn>
              <a:cxn ang="f24">
                <a:pos x="f31" y="f32"/>
              </a:cxn>
            </a:cxnLst>
            <a:rect l="f30" t="f30" r="f31" b="f32"/>
            <a:pathLst>
              <a:path>
                <a:moveTo>
                  <a:pt x="f30" y="f30"/>
                </a:moveTo>
                <a:lnTo>
                  <a:pt x="f31" y="f32"/>
                </a:lnTo>
              </a:path>
            </a:pathLst>
          </a:custGeom>
          <a:noFill/>
          <a:ln w="9528" cap="flat">
            <a:solidFill>
              <a:srgbClr val="000000"/>
            </a:solidFill>
            <a:prstDash val="solid"/>
            <a:round/>
            <a:tailEnd type="arrow"/>
          </a:ln>
        </p:spPr>
        <p:txBody>
          <a:bodyPr vert="horz" wrap="square" lIns="91440" tIns="45720" rIns="91440" bIns="45720" anchor="t" anchorCtr="0" compatLnSpc="1">
            <a:noAutofit/>
          </a:bodyPr>
          <a:lstStyle/>
          <a:p>
            <a:pPr marL="0" marR="0" lvl="0" indent="0" algn="l"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l-GR" sz="1800" b="0" i="0" u="none" strike="noStrike" kern="1200" cap="none" spc="0" baseline="0">
              <a:solidFill>
                <a:srgbClr val="000000"/>
              </a:solidFill>
              <a:uFillTx/>
              <a:latin typeface="Century Gothic"/>
            </a:endParaRPr>
          </a:p>
        </p:txBody>
      </p:sp>
      <p:sp>
        <p:nvSpPr>
          <p:cNvPr id="32" name="Line 32">
            <a:extLst>
              <a:ext uri="{FF2B5EF4-FFF2-40B4-BE49-F238E27FC236}">
                <a16:creationId xmlns:a16="http://schemas.microsoft.com/office/drawing/2014/main" id="{CB821203-833C-3F70-806D-459BC8715FBA}"/>
              </a:ext>
            </a:extLst>
          </p:cNvPr>
          <p:cNvSpPr/>
          <p:nvPr/>
        </p:nvSpPr>
        <p:spPr>
          <a:xfrm flipV="1">
            <a:off x="3216273" y="2708279"/>
            <a:ext cx="2447921" cy="1728792"/>
          </a:xfrm>
          <a:custGeom>
            <a:avLst/>
            <a:gdLst>
              <a:gd name="f0" fmla="val 10800000"/>
              <a:gd name="f1" fmla="val 5400000"/>
              <a:gd name="f2" fmla="val 180"/>
              <a:gd name="f3" fmla="val w"/>
              <a:gd name="f4" fmla="val h"/>
              <a:gd name="f5" fmla="val ss"/>
              <a:gd name="f6" fmla="val 0"/>
              <a:gd name="f7" fmla="+- 0 0 -180"/>
              <a:gd name="f8" fmla="+- 0 0 -360"/>
              <a:gd name="f9" fmla="abs f3"/>
              <a:gd name="f10" fmla="abs f4"/>
              <a:gd name="f11" fmla="abs f5"/>
              <a:gd name="f12" fmla="*/ f7 f0 1"/>
              <a:gd name="f13" fmla="*/ f8 f0 1"/>
              <a:gd name="f14" fmla="?: f9 f3 1"/>
              <a:gd name="f15" fmla="?: f10 f4 1"/>
              <a:gd name="f16" fmla="?: f11 f5 1"/>
              <a:gd name="f17" fmla="*/ f12 1 f2"/>
              <a:gd name="f18" fmla="*/ f13 1 f2"/>
              <a:gd name="f19" fmla="*/ f14 1 21600"/>
              <a:gd name="f20" fmla="*/ f15 1 21600"/>
              <a:gd name="f21" fmla="*/ 21600 f14 1"/>
              <a:gd name="f22" fmla="*/ 21600 f15 1"/>
              <a:gd name="f23" fmla="+- f17 0 f1"/>
              <a:gd name="f24" fmla="+- f18 0 f1"/>
              <a:gd name="f25" fmla="min f20 f19"/>
              <a:gd name="f26" fmla="*/ f21 1 f16"/>
              <a:gd name="f27" fmla="*/ f22 1 f16"/>
              <a:gd name="f28" fmla="val f26"/>
              <a:gd name="f29" fmla="val f27"/>
              <a:gd name="f30" fmla="*/ f6 f25 1"/>
              <a:gd name="f31" fmla="*/ f28 f25 1"/>
              <a:gd name="f32" fmla="*/ f29 f25 1"/>
            </a:gdLst>
            <a:ahLst/>
            <a:cxnLst>
              <a:cxn ang="3cd4">
                <a:pos x="hc" y="t"/>
              </a:cxn>
              <a:cxn ang="0">
                <a:pos x="r" y="vc"/>
              </a:cxn>
              <a:cxn ang="cd4">
                <a:pos x="hc" y="b"/>
              </a:cxn>
              <a:cxn ang="cd2">
                <a:pos x="l" y="vc"/>
              </a:cxn>
              <a:cxn ang="f23">
                <a:pos x="f30" y="f30"/>
              </a:cxn>
              <a:cxn ang="f24">
                <a:pos x="f31" y="f32"/>
              </a:cxn>
            </a:cxnLst>
            <a:rect l="f30" t="f30" r="f31" b="f32"/>
            <a:pathLst>
              <a:path>
                <a:moveTo>
                  <a:pt x="f30" y="f30"/>
                </a:moveTo>
                <a:lnTo>
                  <a:pt x="f31" y="f32"/>
                </a:lnTo>
              </a:path>
            </a:pathLst>
          </a:custGeom>
          <a:noFill/>
          <a:ln w="9528" cap="flat">
            <a:solidFill>
              <a:srgbClr val="000000"/>
            </a:solidFill>
            <a:prstDash val="solid"/>
            <a:round/>
            <a:tailEnd type="arrow"/>
          </a:ln>
        </p:spPr>
        <p:txBody>
          <a:bodyPr vert="horz" wrap="square" lIns="91440" tIns="45720" rIns="91440" bIns="45720" anchor="t" anchorCtr="0" compatLnSpc="1">
            <a:noAutofit/>
          </a:bodyPr>
          <a:lstStyle/>
          <a:p>
            <a:pPr marL="0" marR="0" lvl="0" indent="0" algn="l"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l-GR" sz="1800" b="1" i="0" u="none" strike="noStrike" kern="1200" cap="none" spc="0" baseline="0">
              <a:solidFill>
                <a:srgbClr val="000000"/>
              </a:solidFill>
              <a:uFillTx/>
              <a:latin typeface="Century Gothic"/>
            </a:endParaRPr>
          </a:p>
        </p:txBody>
      </p:sp>
      <p:sp>
        <p:nvSpPr>
          <p:cNvPr id="33" name="Line 33">
            <a:extLst>
              <a:ext uri="{FF2B5EF4-FFF2-40B4-BE49-F238E27FC236}">
                <a16:creationId xmlns:a16="http://schemas.microsoft.com/office/drawing/2014/main" id="{641600E4-2B6F-963F-A311-6E8616A38821}"/>
              </a:ext>
            </a:extLst>
          </p:cNvPr>
          <p:cNvSpPr/>
          <p:nvPr/>
        </p:nvSpPr>
        <p:spPr>
          <a:xfrm flipV="1">
            <a:off x="3359148" y="3716341"/>
            <a:ext cx="1439859" cy="719139"/>
          </a:xfrm>
          <a:custGeom>
            <a:avLst/>
            <a:gdLst>
              <a:gd name="f0" fmla="val 10800000"/>
              <a:gd name="f1" fmla="val 5400000"/>
              <a:gd name="f2" fmla="val 180"/>
              <a:gd name="f3" fmla="val w"/>
              <a:gd name="f4" fmla="val h"/>
              <a:gd name="f5" fmla="val ss"/>
              <a:gd name="f6" fmla="val 0"/>
              <a:gd name="f7" fmla="+- 0 0 -180"/>
              <a:gd name="f8" fmla="+- 0 0 -360"/>
              <a:gd name="f9" fmla="abs f3"/>
              <a:gd name="f10" fmla="abs f4"/>
              <a:gd name="f11" fmla="abs f5"/>
              <a:gd name="f12" fmla="*/ f7 f0 1"/>
              <a:gd name="f13" fmla="*/ f8 f0 1"/>
              <a:gd name="f14" fmla="?: f9 f3 1"/>
              <a:gd name="f15" fmla="?: f10 f4 1"/>
              <a:gd name="f16" fmla="?: f11 f5 1"/>
              <a:gd name="f17" fmla="*/ f12 1 f2"/>
              <a:gd name="f18" fmla="*/ f13 1 f2"/>
              <a:gd name="f19" fmla="*/ f14 1 21600"/>
              <a:gd name="f20" fmla="*/ f15 1 21600"/>
              <a:gd name="f21" fmla="*/ 21600 f14 1"/>
              <a:gd name="f22" fmla="*/ 21600 f15 1"/>
              <a:gd name="f23" fmla="+- f17 0 f1"/>
              <a:gd name="f24" fmla="+- f18 0 f1"/>
              <a:gd name="f25" fmla="min f20 f19"/>
              <a:gd name="f26" fmla="*/ f21 1 f16"/>
              <a:gd name="f27" fmla="*/ f22 1 f16"/>
              <a:gd name="f28" fmla="val f26"/>
              <a:gd name="f29" fmla="val f27"/>
              <a:gd name="f30" fmla="*/ f6 f25 1"/>
              <a:gd name="f31" fmla="*/ f28 f25 1"/>
              <a:gd name="f32" fmla="*/ f29 f25 1"/>
            </a:gdLst>
            <a:ahLst/>
            <a:cxnLst>
              <a:cxn ang="3cd4">
                <a:pos x="hc" y="t"/>
              </a:cxn>
              <a:cxn ang="0">
                <a:pos x="r" y="vc"/>
              </a:cxn>
              <a:cxn ang="cd4">
                <a:pos x="hc" y="b"/>
              </a:cxn>
              <a:cxn ang="cd2">
                <a:pos x="l" y="vc"/>
              </a:cxn>
              <a:cxn ang="f23">
                <a:pos x="f30" y="f30"/>
              </a:cxn>
              <a:cxn ang="f24">
                <a:pos x="f31" y="f32"/>
              </a:cxn>
            </a:cxnLst>
            <a:rect l="f30" t="f30" r="f31" b="f32"/>
            <a:pathLst>
              <a:path>
                <a:moveTo>
                  <a:pt x="f30" y="f30"/>
                </a:moveTo>
                <a:lnTo>
                  <a:pt x="f31" y="f32"/>
                </a:lnTo>
              </a:path>
            </a:pathLst>
          </a:custGeom>
          <a:noFill/>
          <a:ln w="9528" cap="flat">
            <a:solidFill>
              <a:srgbClr val="000000"/>
            </a:solidFill>
            <a:prstDash val="solid"/>
            <a:round/>
            <a:tailEnd type="arrow"/>
          </a:ln>
        </p:spPr>
        <p:txBody>
          <a:bodyPr vert="horz" wrap="square" lIns="91440" tIns="45720" rIns="91440" bIns="45720" anchor="t" anchorCtr="0" compatLnSpc="1">
            <a:noAutofit/>
          </a:bodyPr>
          <a:lstStyle/>
          <a:p>
            <a:pPr marL="0" marR="0" lvl="0" indent="0" algn="l"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l-GR" sz="1800" b="1" i="0" u="none" strike="noStrike" kern="1200" cap="none" spc="0" baseline="0">
              <a:solidFill>
                <a:srgbClr val="000000"/>
              </a:solidFill>
              <a:uFillTx/>
              <a:latin typeface="Century Gothic"/>
            </a:endParaRPr>
          </a:p>
        </p:txBody>
      </p:sp>
      <p:sp>
        <p:nvSpPr>
          <p:cNvPr id="34" name="Line 34">
            <a:extLst>
              <a:ext uri="{FF2B5EF4-FFF2-40B4-BE49-F238E27FC236}">
                <a16:creationId xmlns:a16="http://schemas.microsoft.com/office/drawing/2014/main" id="{8518D3A6-57C7-965B-D9DC-21C2187DF349}"/>
              </a:ext>
            </a:extLst>
          </p:cNvPr>
          <p:cNvSpPr/>
          <p:nvPr/>
        </p:nvSpPr>
        <p:spPr>
          <a:xfrm flipH="1" flipV="1">
            <a:off x="4449470" y="2447921"/>
            <a:ext cx="918871" cy="2632082"/>
          </a:xfrm>
          <a:custGeom>
            <a:avLst/>
            <a:gdLst>
              <a:gd name="f0" fmla="val 10800000"/>
              <a:gd name="f1" fmla="val 5400000"/>
              <a:gd name="f2" fmla="val 180"/>
              <a:gd name="f3" fmla="val w"/>
              <a:gd name="f4" fmla="val h"/>
              <a:gd name="f5" fmla="val ss"/>
              <a:gd name="f6" fmla="val 0"/>
              <a:gd name="f7" fmla="+- 0 0 -180"/>
              <a:gd name="f8" fmla="+- 0 0 -360"/>
              <a:gd name="f9" fmla="abs f3"/>
              <a:gd name="f10" fmla="abs f4"/>
              <a:gd name="f11" fmla="abs f5"/>
              <a:gd name="f12" fmla="*/ f7 f0 1"/>
              <a:gd name="f13" fmla="*/ f8 f0 1"/>
              <a:gd name="f14" fmla="?: f9 f3 1"/>
              <a:gd name="f15" fmla="?: f10 f4 1"/>
              <a:gd name="f16" fmla="?: f11 f5 1"/>
              <a:gd name="f17" fmla="*/ f12 1 f2"/>
              <a:gd name="f18" fmla="*/ f13 1 f2"/>
              <a:gd name="f19" fmla="*/ f14 1 21600"/>
              <a:gd name="f20" fmla="*/ f15 1 21600"/>
              <a:gd name="f21" fmla="*/ 21600 f14 1"/>
              <a:gd name="f22" fmla="*/ 21600 f15 1"/>
              <a:gd name="f23" fmla="+- f17 0 f1"/>
              <a:gd name="f24" fmla="+- f18 0 f1"/>
              <a:gd name="f25" fmla="min f20 f19"/>
              <a:gd name="f26" fmla="*/ f21 1 f16"/>
              <a:gd name="f27" fmla="*/ f22 1 f16"/>
              <a:gd name="f28" fmla="val f26"/>
              <a:gd name="f29" fmla="val f27"/>
              <a:gd name="f30" fmla="*/ f6 f25 1"/>
              <a:gd name="f31" fmla="*/ f28 f25 1"/>
              <a:gd name="f32" fmla="*/ f29 f25 1"/>
            </a:gdLst>
            <a:ahLst/>
            <a:cxnLst>
              <a:cxn ang="3cd4">
                <a:pos x="hc" y="t"/>
              </a:cxn>
              <a:cxn ang="0">
                <a:pos x="r" y="vc"/>
              </a:cxn>
              <a:cxn ang="cd4">
                <a:pos x="hc" y="b"/>
              </a:cxn>
              <a:cxn ang="cd2">
                <a:pos x="l" y="vc"/>
              </a:cxn>
              <a:cxn ang="f23">
                <a:pos x="f30" y="f30"/>
              </a:cxn>
              <a:cxn ang="f24">
                <a:pos x="f31" y="f32"/>
              </a:cxn>
            </a:cxnLst>
            <a:rect l="f30" t="f30" r="f31" b="f32"/>
            <a:pathLst>
              <a:path>
                <a:moveTo>
                  <a:pt x="f30" y="f30"/>
                </a:moveTo>
                <a:lnTo>
                  <a:pt x="f31" y="f32"/>
                </a:lnTo>
              </a:path>
            </a:pathLst>
          </a:custGeom>
          <a:noFill/>
          <a:ln w="9528" cap="flat">
            <a:solidFill>
              <a:srgbClr val="000000"/>
            </a:solidFill>
            <a:prstDash val="solid"/>
            <a:round/>
            <a:tailEnd type="arrow"/>
          </a:ln>
        </p:spPr>
        <p:txBody>
          <a:bodyPr vert="horz" wrap="square" lIns="91440" tIns="45720" rIns="91440" bIns="45720" anchor="t" anchorCtr="0" compatLnSpc="1">
            <a:noAutofit/>
          </a:bodyPr>
          <a:lstStyle/>
          <a:p>
            <a:pPr marL="0" marR="0" lvl="0" indent="0" algn="l"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l-GR" sz="1800" b="1" i="0" u="none" strike="noStrike" kern="1200" cap="none" spc="0" baseline="0">
              <a:solidFill>
                <a:srgbClr val="000000"/>
              </a:solidFill>
              <a:uFillTx/>
              <a:latin typeface="Century Gothic"/>
            </a:endParaRPr>
          </a:p>
        </p:txBody>
      </p:sp>
      <p:sp>
        <p:nvSpPr>
          <p:cNvPr id="35" name="Line 35">
            <a:extLst>
              <a:ext uri="{FF2B5EF4-FFF2-40B4-BE49-F238E27FC236}">
                <a16:creationId xmlns:a16="http://schemas.microsoft.com/office/drawing/2014/main" id="{B206E402-7B24-4A4B-D857-AA9BFE43ADDD}"/>
              </a:ext>
            </a:extLst>
          </p:cNvPr>
          <p:cNvSpPr/>
          <p:nvPr/>
        </p:nvSpPr>
        <p:spPr>
          <a:xfrm flipH="1">
            <a:off x="5456233" y="2720074"/>
            <a:ext cx="334963" cy="2412854"/>
          </a:xfrm>
          <a:custGeom>
            <a:avLst/>
            <a:gdLst>
              <a:gd name="f0" fmla="val 10800000"/>
              <a:gd name="f1" fmla="val 5400000"/>
              <a:gd name="f2" fmla="val 180"/>
              <a:gd name="f3" fmla="val w"/>
              <a:gd name="f4" fmla="val h"/>
              <a:gd name="f5" fmla="val ss"/>
              <a:gd name="f6" fmla="val 0"/>
              <a:gd name="f7" fmla="+- 0 0 -180"/>
              <a:gd name="f8" fmla="+- 0 0 -360"/>
              <a:gd name="f9" fmla="abs f3"/>
              <a:gd name="f10" fmla="abs f4"/>
              <a:gd name="f11" fmla="abs f5"/>
              <a:gd name="f12" fmla="*/ f7 f0 1"/>
              <a:gd name="f13" fmla="*/ f8 f0 1"/>
              <a:gd name="f14" fmla="?: f9 f3 1"/>
              <a:gd name="f15" fmla="?: f10 f4 1"/>
              <a:gd name="f16" fmla="?: f11 f5 1"/>
              <a:gd name="f17" fmla="*/ f12 1 f2"/>
              <a:gd name="f18" fmla="*/ f13 1 f2"/>
              <a:gd name="f19" fmla="*/ f14 1 21600"/>
              <a:gd name="f20" fmla="*/ f15 1 21600"/>
              <a:gd name="f21" fmla="*/ 21600 f14 1"/>
              <a:gd name="f22" fmla="*/ 21600 f15 1"/>
              <a:gd name="f23" fmla="+- f17 0 f1"/>
              <a:gd name="f24" fmla="+- f18 0 f1"/>
              <a:gd name="f25" fmla="min f20 f19"/>
              <a:gd name="f26" fmla="*/ f21 1 f16"/>
              <a:gd name="f27" fmla="*/ f22 1 f16"/>
              <a:gd name="f28" fmla="val f26"/>
              <a:gd name="f29" fmla="val f27"/>
              <a:gd name="f30" fmla="*/ f6 f25 1"/>
              <a:gd name="f31" fmla="*/ f28 f25 1"/>
              <a:gd name="f32" fmla="*/ f29 f25 1"/>
            </a:gdLst>
            <a:ahLst/>
            <a:cxnLst>
              <a:cxn ang="3cd4">
                <a:pos x="hc" y="t"/>
              </a:cxn>
              <a:cxn ang="0">
                <a:pos x="r" y="vc"/>
              </a:cxn>
              <a:cxn ang="cd4">
                <a:pos x="hc" y="b"/>
              </a:cxn>
              <a:cxn ang="cd2">
                <a:pos x="l" y="vc"/>
              </a:cxn>
              <a:cxn ang="f23">
                <a:pos x="f30" y="f30"/>
              </a:cxn>
              <a:cxn ang="f24">
                <a:pos x="f31" y="f32"/>
              </a:cxn>
            </a:cxnLst>
            <a:rect l="f30" t="f30" r="f31" b="f32"/>
            <a:pathLst>
              <a:path>
                <a:moveTo>
                  <a:pt x="f30" y="f30"/>
                </a:moveTo>
                <a:lnTo>
                  <a:pt x="f31" y="f32"/>
                </a:lnTo>
              </a:path>
            </a:pathLst>
          </a:custGeom>
          <a:noFill/>
          <a:ln w="9528" cap="flat">
            <a:solidFill>
              <a:srgbClr val="000000"/>
            </a:solidFill>
            <a:prstDash val="solid"/>
            <a:round/>
            <a:tailEnd type="arrow"/>
          </a:ln>
        </p:spPr>
        <p:txBody>
          <a:bodyPr vert="horz" wrap="square" lIns="91440" tIns="45720" rIns="91440" bIns="45720" anchor="t" anchorCtr="0" compatLnSpc="1">
            <a:noAutofit/>
          </a:bodyPr>
          <a:lstStyle/>
          <a:p>
            <a:pPr marL="0" marR="0" lvl="0" indent="0" algn="l"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l-GR" sz="1800" b="1" i="0" u="none" strike="noStrike" kern="1200" cap="none" spc="0" baseline="0">
              <a:solidFill>
                <a:srgbClr val="000000"/>
              </a:solidFill>
              <a:uFillTx/>
              <a:latin typeface="Century Gothic"/>
            </a:endParaRPr>
          </a:p>
        </p:txBody>
      </p:sp>
      <p:sp>
        <p:nvSpPr>
          <p:cNvPr id="36" name="Line 36">
            <a:extLst>
              <a:ext uri="{FF2B5EF4-FFF2-40B4-BE49-F238E27FC236}">
                <a16:creationId xmlns:a16="http://schemas.microsoft.com/office/drawing/2014/main" id="{E4E574BC-A7AC-4096-81E2-AECD9885FB43}"/>
              </a:ext>
            </a:extLst>
          </p:cNvPr>
          <p:cNvSpPr/>
          <p:nvPr/>
        </p:nvSpPr>
        <p:spPr>
          <a:xfrm>
            <a:off x="4378942" y="2490789"/>
            <a:ext cx="1784094" cy="1912805"/>
          </a:xfrm>
          <a:custGeom>
            <a:avLst/>
            <a:gdLst>
              <a:gd name="f0" fmla="val 10800000"/>
              <a:gd name="f1" fmla="val 5400000"/>
              <a:gd name="f2" fmla="val 180"/>
              <a:gd name="f3" fmla="val w"/>
              <a:gd name="f4" fmla="val h"/>
              <a:gd name="f5" fmla="val ss"/>
              <a:gd name="f6" fmla="val 0"/>
              <a:gd name="f7" fmla="+- 0 0 -180"/>
              <a:gd name="f8" fmla="+- 0 0 -360"/>
              <a:gd name="f9" fmla="abs f3"/>
              <a:gd name="f10" fmla="abs f4"/>
              <a:gd name="f11" fmla="abs f5"/>
              <a:gd name="f12" fmla="*/ f7 f0 1"/>
              <a:gd name="f13" fmla="*/ f8 f0 1"/>
              <a:gd name="f14" fmla="?: f9 f3 1"/>
              <a:gd name="f15" fmla="?: f10 f4 1"/>
              <a:gd name="f16" fmla="?: f11 f5 1"/>
              <a:gd name="f17" fmla="*/ f12 1 f2"/>
              <a:gd name="f18" fmla="*/ f13 1 f2"/>
              <a:gd name="f19" fmla="*/ f14 1 21600"/>
              <a:gd name="f20" fmla="*/ f15 1 21600"/>
              <a:gd name="f21" fmla="*/ 21600 f14 1"/>
              <a:gd name="f22" fmla="*/ 21600 f15 1"/>
              <a:gd name="f23" fmla="+- f17 0 f1"/>
              <a:gd name="f24" fmla="+- f18 0 f1"/>
              <a:gd name="f25" fmla="min f20 f19"/>
              <a:gd name="f26" fmla="*/ f21 1 f16"/>
              <a:gd name="f27" fmla="*/ f22 1 f16"/>
              <a:gd name="f28" fmla="val f26"/>
              <a:gd name="f29" fmla="val f27"/>
              <a:gd name="f30" fmla="*/ f6 f25 1"/>
              <a:gd name="f31" fmla="*/ f28 f25 1"/>
              <a:gd name="f32" fmla="*/ f29 f25 1"/>
            </a:gdLst>
            <a:ahLst/>
            <a:cxnLst>
              <a:cxn ang="3cd4">
                <a:pos x="hc" y="t"/>
              </a:cxn>
              <a:cxn ang="0">
                <a:pos x="r" y="vc"/>
              </a:cxn>
              <a:cxn ang="cd4">
                <a:pos x="hc" y="b"/>
              </a:cxn>
              <a:cxn ang="cd2">
                <a:pos x="l" y="vc"/>
              </a:cxn>
              <a:cxn ang="f23">
                <a:pos x="f30" y="f30"/>
              </a:cxn>
              <a:cxn ang="f24">
                <a:pos x="f31" y="f32"/>
              </a:cxn>
            </a:cxnLst>
            <a:rect l="f30" t="f30" r="f31" b="f32"/>
            <a:pathLst>
              <a:path>
                <a:moveTo>
                  <a:pt x="f30" y="f30"/>
                </a:moveTo>
                <a:lnTo>
                  <a:pt x="f31" y="f32"/>
                </a:lnTo>
              </a:path>
            </a:pathLst>
          </a:custGeom>
          <a:noFill/>
          <a:ln w="9528" cap="flat">
            <a:solidFill>
              <a:srgbClr val="000000"/>
            </a:solidFill>
            <a:prstDash val="solid"/>
            <a:round/>
            <a:tailEnd type="arrow"/>
          </a:ln>
        </p:spPr>
        <p:txBody>
          <a:bodyPr vert="horz" wrap="square" lIns="91440" tIns="45720" rIns="91440" bIns="45720" anchor="t" anchorCtr="0" compatLnSpc="1">
            <a:noAutofit/>
          </a:bodyPr>
          <a:lstStyle/>
          <a:p>
            <a:pPr marL="0" marR="0" lvl="0" indent="0" algn="l"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l-GR" sz="1800" b="1" i="0" u="none" strike="noStrike" kern="1200" cap="none" spc="0" baseline="0">
              <a:solidFill>
                <a:srgbClr val="000000"/>
              </a:solidFill>
              <a:uFillTx/>
              <a:latin typeface="Century Gothic"/>
            </a:endParaRPr>
          </a:p>
        </p:txBody>
      </p:sp>
      <p:sp>
        <p:nvSpPr>
          <p:cNvPr id="37" name="Line 37">
            <a:extLst>
              <a:ext uri="{FF2B5EF4-FFF2-40B4-BE49-F238E27FC236}">
                <a16:creationId xmlns:a16="http://schemas.microsoft.com/office/drawing/2014/main" id="{12D4161D-4C9D-310D-F306-F03AC19E4D0B}"/>
              </a:ext>
            </a:extLst>
          </p:cNvPr>
          <p:cNvSpPr/>
          <p:nvPr/>
        </p:nvSpPr>
        <p:spPr>
          <a:xfrm flipV="1">
            <a:off x="2351086" y="2060572"/>
            <a:ext cx="4824410" cy="0"/>
          </a:xfrm>
          <a:custGeom>
            <a:avLst/>
            <a:gdLst>
              <a:gd name="f0" fmla="val 10800000"/>
              <a:gd name="f1" fmla="val 5400000"/>
              <a:gd name="f2" fmla="val 180"/>
              <a:gd name="f3" fmla="val w"/>
              <a:gd name="f4" fmla="val h"/>
              <a:gd name="f5" fmla="val ss"/>
              <a:gd name="f6" fmla="val 0"/>
              <a:gd name="f7" fmla="+- 0 0 -180"/>
              <a:gd name="f8" fmla="+- 0 0 -360"/>
              <a:gd name="f9" fmla="abs f3"/>
              <a:gd name="f10" fmla="abs f4"/>
              <a:gd name="f11" fmla="abs f5"/>
              <a:gd name="f12" fmla="*/ f7 f0 1"/>
              <a:gd name="f13" fmla="*/ f8 f0 1"/>
              <a:gd name="f14" fmla="?: f9 f3 1"/>
              <a:gd name="f15" fmla="?: f10 f4 1"/>
              <a:gd name="f16" fmla="?: f11 f5 1"/>
              <a:gd name="f17" fmla="*/ f12 1 f2"/>
              <a:gd name="f18" fmla="*/ f13 1 f2"/>
              <a:gd name="f19" fmla="*/ f14 1 21600"/>
              <a:gd name="f20" fmla="*/ f15 1 21600"/>
              <a:gd name="f21" fmla="*/ 21600 f14 1"/>
              <a:gd name="f22" fmla="*/ 21600 f15 1"/>
              <a:gd name="f23" fmla="+- f17 0 f1"/>
              <a:gd name="f24" fmla="+- f18 0 f1"/>
              <a:gd name="f25" fmla="min f20 f19"/>
              <a:gd name="f26" fmla="*/ f21 1 f16"/>
              <a:gd name="f27" fmla="*/ f22 1 f16"/>
              <a:gd name="f28" fmla="val f26"/>
              <a:gd name="f29" fmla="val f27"/>
              <a:gd name="f30" fmla="*/ f6 f25 1"/>
              <a:gd name="f31" fmla="*/ f28 f25 1"/>
              <a:gd name="f32" fmla="*/ f29 f25 1"/>
            </a:gdLst>
            <a:ahLst/>
            <a:cxnLst>
              <a:cxn ang="3cd4">
                <a:pos x="hc" y="t"/>
              </a:cxn>
              <a:cxn ang="0">
                <a:pos x="r" y="vc"/>
              </a:cxn>
              <a:cxn ang="cd4">
                <a:pos x="hc" y="b"/>
              </a:cxn>
              <a:cxn ang="cd2">
                <a:pos x="l" y="vc"/>
              </a:cxn>
              <a:cxn ang="f23">
                <a:pos x="f30" y="f30"/>
              </a:cxn>
              <a:cxn ang="f24">
                <a:pos x="f31" y="f32"/>
              </a:cxn>
            </a:cxnLst>
            <a:rect l="f30" t="f30" r="f31" b="f32"/>
            <a:pathLst>
              <a:path>
                <a:moveTo>
                  <a:pt x="f30" y="f30"/>
                </a:moveTo>
                <a:lnTo>
                  <a:pt x="f31" y="f32"/>
                </a:lnTo>
              </a:path>
            </a:pathLst>
          </a:custGeom>
          <a:noFill/>
          <a:ln w="9528" cap="flat">
            <a:solidFill>
              <a:srgbClr val="000000"/>
            </a:solidFill>
            <a:prstDash val="solid"/>
            <a:round/>
          </a:ln>
        </p:spPr>
        <p:txBody>
          <a:bodyPr vert="horz" wrap="square" lIns="91440" tIns="45720" rIns="91440" bIns="45720" anchor="t" anchorCtr="0" compatLnSpc="1">
            <a:noAutofit/>
          </a:bodyPr>
          <a:lstStyle/>
          <a:p>
            <a:pPr marL="0" marR="0" lvl="0" indent="0" algn="l"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l-GR" sz="1800" b="0" i="0" u="none" strike="noStrike" kern="1200" cap="none" spc="0" baseline="0">
              <a:solidFill>
                <a:srgbClr val="000000"/>
              </a:solidFill>
              <a:uFillTx/>
              <a:latin typeface="Century Gothic"/>
            </a:endParaRPr>
          </a:p>
        </p:txBody>
      </p:sp>
      <p:sp>
        <p:nvSpPr>
          <p:cNvPr id="38" name="Line 38">
            <a:extLst>
              <a:ext uri="{FF2B5EF4-FFF2-40B4-BE49-F238E27FC236}">
                <a16:creationId xmlns:a16="http://schemas.microsoft.com/office/drawing/2014/main" id="{0776BFD2-B55E-361D-E85C-B2D7F27B502A}"/>
              </a:ext>
            </a:extLst>
          </p:cNvPr>
          <p:cNvSpPr/>
          <p:nvPr/>
        </p:nvSpPr>
        <p:spPr>
          <a:xfrm>
            <a:off x="7129778" y="2060572"/>
            <a:ext cx="45719" cy="3816348"/>
          </a:xfrm>
          <a:custGeom>
            <a:avLst/>
            <a:gdLst>
              <a:gd name="f0" fmla="val 10800000"/>
              <a:gd name="f1" fmla="val 5400000"/>
              <a:gd name="f2" fmla="val 180"/>
              <a:gd name="f3" fmla="val w"/>
              <a:gd name="f4" fmla="val h"/>
              <a:gd name="f5" fmla="val ss"/>
              <a:gd name="f6" fmla="val 0"/>
              <a:gd name="f7" fmla="+- 0 0 -180"/>
              <a:gd name="f8" fmla="+- 0 0 -360"/>
              <a:gd name="f9" fmla="abs f3"/>
              <a:gd name="f10" fmla="abs f4"/>
              <a:gd name="f11" fmla="abs f5"/>
              <a:gd name="f12" fmla="*/ f7 f0 1"/>
              <a:gd name="f13" fmla="*/ f8 f0 1"/>
              <a:gd name="f14" fmla="?: f9 f3 1"/>
              <a:gd name="f15" fmla="?: f10 f4 1"/>
              <a:gd name="f16" fmla="?: f11 f5 1"/>
              <a:gd name="f17" fmla="*/ f12 1 f2"/>
              <a:gd name="f18" fmla="*/ f13 1 f2"/>
              <a:gd name="f19" fmla="*/ f14 1 21600"/>
              <a:gd name="f20" fmla="*/ f15 1 21600"/>
              <a:gd name="f21" fmla="*/ 21600 f14 1"/>
              <a:gd name="f22" fmla="*/ 21600 f15 1"/>
              <a:gd name="f23" fmla="+- f17 0 f1"/>
              <a:gd name="f24" fmla="+- f18 0 f1"/>
              <a:gd name="f25" fmla="min f20 f19"/>
              <a:gd name="f26" fmla="*/ f21 1 f16"/>
              <a:gd name="f27" fmla="*/ f22 1 f16"/>
              <a:gd name="f28" fmla="val f26"/>
              <a:gd name="f29" fmla="val f27"/>
              <a:gd name="f30" fmla="*/ f6 f25 1"/>
              <a:gd name="f31" fmla="*/ f28 f25 1"/>
              <a:gd name="f32" fmla="*/ f29 f25 1"/>
            </a:gdLst>
            <a:ahLst/>
            <a:cxnLst>
              <a:cxn ang="3cd4">
                <a:pos x="hc" y="t"/>
              </a:cxn>
              <a:cxn ang="0">
                <a:pos x="r" y="vc"/>
              </a:cxn>
              <a:cxn ang="cd4">
                <a:pos x="hc" y="b"/>
              </a:cxn>
              <a:cxn ang="cd2">
                <a:pos x="l" y="vc"/>
              </a:cxn>
              <a:cxn ang="f23">
                <a:pos x="f30" y="f30"/>
              </a:cxn>
              <a:cxn ang="f24">
                <a:pos x="f31" y="f32"/>
              </a:cxn>
            </a:cxnLst>
            <a:rect l="f30" t="f30" r="f31" b="f32"/>
            <a:pathLst>
              <a:path>
                <a:moveTo>
                  <a:pt x="f30" y="f30"/>
                </a:moveTo>
                <a:lnTo>
                  <a:pt x="f31" y="f32"/>
                </a:lnTo>
              </a:path>
            </a:pathLst>
          </a:custGeom>
          <a:noFill/>
          <a:ln w="9528" cap="flat">
            <a:solidFill>
              <a:srgbClr val="000000"/>
            </a:solidFill>
            <a:prstDash val="solid"/>
            <a:round/>
          </a:ln>
        </p:spPr>
        <p:txBody>
          <a:bodyPr vert="horz" wrap="square" lIns="91440" tIns="45720" rIns="91440" bIns="45720" anchor="t" anchorCtr="0" compatLnSpc="1">
            <a:noAutofit/>
          </a:bodyPr>
          <a:lstStyle/>
          <a:p>
            <a:pPr marL="0" marR="0" lvl="0" indent="0" algn="l"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l-GR" sz="1800" b="0" i="0" u="none" strike="noStrike" kern="1200" cap="none" spc="0" baseline="0">
              <a:solidFill>
                <a:srgbClr val="000000"/>
              </a:solidFill>
              <a:uFillTx/>
              <a:latin typeface="Century Gothic"/>
            </a:endParaRPr>
          </a:p>
        </p:txBody>
      </p:sp>
      <p:sp>
        <p:nvSpPr>
          <p:cNvPr id="39" name="Line 39">
            <a:extLst>
              <a:ext uri="{FF2B5EF4-FFF2-40B4-BE49-F238E27FC236}">
                <a16:creationId xmlns:a16="http://schemas.microsoft.com/office/drawing/2014/main" id="{03F33CCB-5EBA-301D-C94E-3283BFC14FD9}"/>
              </a:ext>
            </a:extLst>
          </p:cNvPr>
          <p:cNvSpPr/>
          <p:nvPr/>
        </p:nvSpPr>
        <p:spPr>
          <a:xfrm>
            <a:off x="2351086" y="2060572"/>
            <a:ext cx="0" cy="3816348"/>
          </a:xfrm>
          <a:custGeom>
            <a:avLst/>
            <a:gdLst>
              <a:gd name="f0" fmla="val 10800000"/>
              <a:gd name="f1" fmla="val 5400000"/>
              <a:gd name="f2" fmla="val 180"/>
              <a:gd name="f3" fmla="val w"/>
              <a:gd name="f4" fmla="val h"/>
              <a:gd name="f5" fmla="val ss"/>
              <a:gd name="f6" fmla="val 0"/>
              <a:gd name="f7" fmla="+- 0 0 -180"/>
              <a:gd name="f8" fmla="+- 0 0 -360"/>
              <a:gd name="f9" fmla="abs f3"/>
              <a:gd name="f10" fmla="abs f4"/>
              <a:gd name="f11" fmla="abs f5"/>
              <a:gd name="f12" fmla="*/ f7 f0 1"/>
              <a:gd name="f13" fmla="*/ f8 f0 1"/>
              <a:gd name="f14" fmla="?: f9 f3 1"/>
              <a:gd name="f15" fmla="?: f10 f4 1"/>
              <a:gd name="f16" fmla="?: f11 f5 1"/>
              <a:gd name="f17" fmla="*/ f12 1 f2"/>
              <a:gd name="f18" fmla="*/ f13 1 f2"/>
              <a:gd name="f19" fmla="*/ f14 1 21600"/>
              <a:gd name="f20" fmla="*/ f15 1 21600"/>
              <a:gd name="f21" fmla="*/ 21600 f14 1"/>
              <a:gd name="f22" fmla="*/ 21600 f15 1"/>
              <a:gd name="f23" fmla="+- f17 0 f1"/>
              <a:gd name="f24" fmla="+- f18 0 f1"/>
              <a:gd name="f25" fmla="min f20 f19"/>
              <a:gd name="f26" fmla="*/ f21 1 f16"/>
              <a:gd name="f27" fmla="*/ f22 1 f16"/>
              <a:gd name="f28" fmla="val f26"/>
              <a:gd name="f29" fmla="val f27"/>
              <a:gd name="f30" fmla="*/ f6 f25 1"/>
              <a:gd name="f31" fmla="*/ f28 f25 1"/>
              <a:gd name="f32" fmla="*/ f29 f25 1"/>
            </a:gdLst>
            <a:ahLst/>
            <a:cxnLst>
              <a:cxn ang="3cd4">
                <a:pos x="hc" y="t"/>
              </a:cxn>
              <a:cxn ang="0">
                <a:pos x="r" y="vc"/>
              </a:cxn>
              <a:cxn ang="cd4">
                <a:pos x="hc" y="b"/>
              </a:cxn>
              <a:cxn ang="cd2">
                <a:pos x="l" y="vc"/>
              </a:cxn>
              <a:cxn ang="f23">
                <a:pos x="f30" y="f30"/>
              </a:cxn>
              <a:cxn ang="f24">
                <a:pos x="f31" y="f32"/>
              </a:cxn>
            </a:cxnLst>
            <a:rect l="f30" t="f30" r="f31" b="f32"/>
            <a:pathLst>
              <a:path>
                <a:moveTo>
                  <a:pt x="f30" y="f30"/>
                </a:moveTo>
                <a:lnTo>
                  <a:pt x="f31" y="f32"/>
                </a:lnTo>
              </a:path>
            </a:pathLst>
          </a:custGeom>
          <a:noFill/>
          <a:ln w="9528" cap="flat">
            <a:solidFill>
              <a:srgbClr val="000000"/>
            </a:solidFill>
            <a:prstDash val="solid"/>
            <a:round/>
          </a:ln>
        </p:spPr>
        <p:txBody>
          <a:bodyPr vert="horz" wrap="square" lIns="91440" tIns="45720" rIns="91440" bIns="45720" anchor="t" anchorCtr="0" compatLnSpc="1">
            <a:noAutofit/>
          </a:bodyPr>
          <a:lstStyle/>
          <a:p>
            <a:pPr marL="0" marR="0" lvl="0" indent="0" algn="l"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l-GR" sz="1800" b="0" i="0" u="none" strike="noStrike" kern="1200" cap="none" spc="0" baseline="0">
              <a:solidFill>
                <a:srgbClr val="000000"/>
              </a:solidFill>
              <a:uFillTx/>
              <a:latin typeface="Century Gothic"/>
            </a:endParaRPr>
          </a:p>
        </p:txBody>
      </p:sp>
      <p:sp>
        <p:nvSpPr>
          <p:cNvPr id="40" name="Line 40">
            <a:extLst>
              <a:ext uri="{FF2B5EF4-FFF2-40B4-BE49-F238E27FC236}">
                <a16:creationId xmlns:a16="http://schemas.microsoft.com/office/drawing/2014/main" id="{B9C7C6D0-AC2C-D3CF-2906-AE0B2BE824F6}"/>
              </a:ext>
            </a:extLst>
          </p:cNvPr>
          <p:cNvSpPr/>
          <p:nvPr/>
        </p:nvSpPr>
        <p:spPr>
          <a:xfrm>
            <a:off x="2351086" y="5876921"/>
            <a:ext cx="4824410" cy="0"/>
          </a:xfrm>
          <a:custGeom>
            <a:avLst/>
            <a:gdLst>
              <a:gd name="f0" fmla="val 10800000"/>
              <a:gd name="f1" fmla="val 5400000"/>
              <a:gd name="f2" fmla="val 180"/>
              <a:gd name="f3" fmla="val w"/>
              <a:gd name="f4" fmla="val h"/>
              <a:gd name="f5" fmla="val ss"/>
              <a:gd name="f6" fmla="val 0"/>
              <a:gd name="f7" fmla="+- 0 0 -180"/>
              <a:gd name="f8" fmla="+- 0 0 -360"/>
              <a:gd name="f9" fmla="abs f3"/>
              <a:gd name="f10" fmla="abs f4"/>
              <a:gd name="f11" fmla="abs f5"/>
              <a:gd name="f12" fmla="*/ f7 f0 1"/>
              <a:gd name="f13" fmla="*/ f8 f0 1"/>
              <a:gd name="f14" fmla="?: f9 f3 1"/>
              <a:gd name="f15" fmla="?: f10 f4 1"/>
              <a:gd name="f16" fmla="?: f11 f5 1"/>
              <a:gd name="f17" fmla="*/ f12 1 f2"/>
              <a:gd name="f18" fmla="*/ f13 1 f2"/>
              <a:gd name="f19" fmla="*/ f14 1 21600"/>
              <a:gd name="f20" fmla="*/ f15 1 21600"/>
              <a:gd name="f21" fmla="*/ 21600 f14 1"/>
              <a:gd name="f22" fmla="*/ 21600 f15 1"/>
              <a:gd name="f23" fmla="+- f17 0 f1"/>
              <a:gd name="f24" fmla="+- f18 0 f1"/>
              <a:gd name="f25" fmla="min f20 f19"/>
              <a:gd name="f26" fmla="*/ f21 1 f16"/>
              <a:gd name="f27" fmla="*/ f22 1 f16"/>
              <a:gd name="f28" fmla="val f26"/>
              <a:gd name="f29" fmla="val f27"/>
              <a:gd name="f30" fmla="*/ f6 f25 1"/>
              <a:gd name="f31" fmla="*/ f28 f25 1"/>
              <a:gd name="f32" fmla="*/ f29 f25 1"/>
            </a:gdLst>
            <a:ahLst/>
            <a:cxnLst>
              <a:cxn ang="3cd4">
                <a:pos x="hc" y="t"/>
              </a:cxn>
              <a:cxn ang="0">
                <a:pos x="r" y="vc"/>
              </a:cxn>
              <a:cxn ang="cd4">
                <a:pos x="hc" y="b"/>
              </a:cxn>
              <a:cxn ang="cd2">
                <a:pos x="l" y="vc"/>
              </a:cxn>
              <a:cxn ang="f23">
                <a:pos x="f30" y="f30"/>
              </a:cxn>
              <a:cxn ang="f24">
                <a:pos x="f31" y="f32"/>
              </a:cxn>
            </a:cxnLst>
            <a:rect l="f30" t="f30" r="f31" b="f32"/>
            <a:pathLst>
              <a:path>
                <a:moveTo>
                  <a:pt x="f30" y="f30"/>
                </a:moveTo>
                <a:lnTo>
                  <a:pt x="f31" y="f32"/>
                </a:lnTo>
              </a:path>
            </a:pathLst>
          </a:custGeom>
          <a:noFill/>
          <a:ln w="9528" cap="flat">
            <a:solidFill>
              <a:srgbClr val="000000"/>
            </a:solidFill>
            <a:prstDash val="solid"/>
            <a:round/>
          </a:ln>
        </p:spPr>
        <p:txBody>
          <a:bodyPr vert="horz" wrap="square" lIns="91440" tIns="45720" rIns="91440" bIns="45720" anchor="t" anchorCtr="0" compatLnSpc="1">
            <a:noAutofit/>
          </a:bodyPr>
          <a:lstStyle/>
          <a:p>
            <a:pPr marL="0" marR="0" lvl="0" indent="0" algn="l"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l-GR" sz="1800" b="0" i="0" u="none" strike="noStrike" kern="1200" cap="none" spc="0" baseline="0">
              <a:solidFill>
                <a:srgbClr val="000000"/>
              </a:solidFill>
              <a:uFillTx/>
              <a:latin typeface="Century Gothic"/>
            </a:endParaRPr>
          </a:p>
        </p:txBody>
      </p:sp>
      <p:sp>
        <p:nvSpPr>
          <p:cNvPr id="41" name="Line 12">
            <a:extLst>
              <a:ext uri="{FF2B5EF4-FFF2-40B4-BE49-F238E27FC236}">
                <a16:creationId xmlns:a16="http://schemas.microsoft.com/office/drawing/2014/main" id="{CCEA1F07-EF66-D5DA-D6F3-7D4A8E815592}"/>
              </a:ext>
            </a:extLst>
          </p:cNvPr>
          <p:cNvSpPr/>
          <p:nvPr/>
        </p:nvSpPr>
        <p:spPr>
          <a:xfrm>
            <a:off x="3173626" y="4638266"/>
            <a:ext cx="772905" cy="662391"/>
          </a:xfrm>
          <a:custGeom>
            <a:avLst/>
            <a:gdLst>
              <a:gd name="f0" fmla="val 10800000"/>
              <a:gd name="f1" fmla="val 5400000"/>
              <a:gd name="f2" fmla="val 180"/>
              <a:gd name="f3" fmla="val w"/>
              <a:gd name="f4" fmla="val h"/>
              <a:gd name="f5" fmla="val ss"/>
              <a:gd name="f6" fmla="val 0"/>
              <a:gd name="f7" fmla="+- 0 0 -180"/>
              <a:gd name="f8" fmla="+- 0 0 -360"/>
              <a:gd name="f9" fmla="abs f3"/>
              <a:gd name="f10" fmla="abs f4"/>
              <a:gd name="f11" fmla="abs f5"/>
              <a:gd name="f12" fmla="*/ f7 f0 1"/>
              <a:gd name="f13" fmla="*/ f8 f0 1"/>
              <a:gd name="f14" fmla="?: f9 f3 1"/>
              <a:gd name="f15" fmla="?: f10 f4 1"/>
              <a:gd name="f16" fmla="?: f11 f5 1"/>
              <a:gd name="f17" fmla="*/ f12 1 f2"/>
              <a:gd name="f18" fmla="*/ f13 1 f2"/>
              <a:gd name="f19" fmla="*/ f14 1 21600"/>
              <a:gd name="f20" fmla="*/ f15 1 21600"/>
              <a:gd name="f21" fmla="*/ 21600 f14 1"/>
              <a:gd name="f22" fmla="*/ 21600 f15 1"/>
              <a:gd name="f23" fmla="+- f17 0 f1"/>
              <a:gd name="f24" fmla="+- f18 0 f1"/>
              <a:gd name="f25" fmla="min f20 f19"/>
              <a:gd name="f26" fmla="*/ f21 1 f16"/>
              <a:gd name="f27" fmla="*/ f22 1 f16"/>
              <a:gd name="f28" fmla="val f26"/>
              <a:gd name="f29" fmla="val f27"/>
              <a:gd name="f30" fmla="*/ f6 f25 1"/>
              <a:gd name="f31" fmla="*/ f28 f25 1"/>
              <a:gd name="f32" fmla="*/ f29 f25 1"/>
            </a:gdLst>
            <a:ahLst/>
            <a:cxnLst>
              <a:cxn ang="3cd4">
                <a:pos x="hc" y="t"/>
              </a:cxn>
              <a:cxn ang="0">
                <a:pos x="r" y="vc"/>
              </a:cxn>
              <a:cxn ang="cd4">
                <a:pos x="hc" y="b"/>
              </a:cxn>
              <a:cxn ang="cd2">
                <a:pos x="l" y="vc"/>
              </a:cxn>
              <a:cxn ang="f23">
                <a:pos x="f30" y="f30"/>
              </a:cxn>
              <a:cxn ang="f24">
                <a:pos x="f31" y="f32"/>
              </a:cxn>
            </a:cxnLst>
            <a:rect l="f30" t="f30" r="f31" b="f32"/>
            <a:pathLst>
              <a:path>
                <a:moveTo>
                  <a:pt x="f30" y="f30"/>
                </a:moveTo>
                <a:lnTo>
                  <a:pt x="f31" y="f32"/>
                </a:lnTo>
              </a:path>
            </a:pathLst>
          </a:custGeom>
          <a:noFill/>
          <a:ln w="9528" cap="flat">
            <a:solidFill>
              <a:srgbClr val="000000"/>
            </a:solidFill>
            <a:prstDash val="solid"/>
            <a:round/>
            <a:tailEnd type="arrow"/>
          </a:ln>
        </p:spPr>
        <p:txBody>
          <a:bodyPr vert="horz" wrap="square" lIns="91440" tIns="45720" rIns="91440" bIns="45720" anchor="t" anchorCtr="0" compatLnSpc="1">
            <a:noAutofit/>
          </a:bodyPr>
          <a:lstStyle/>
          <a:p>
            <a:pPr marL="0" marR="0" lvl="0" indent="0" algn="l"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l-GR" sz="1800" b="1" i="0" u="none" strike="noStrike" kern="1200" cap="none" spc="0" baseline="0">
              <a:solidFill>
                <a:srgbClr val="000000"/>
              </a:solidFill>
              <a:uFillTx/>
              <a:latin typeface="Century Gothic"/>
            </a:endParaRPr>
          </a:p>
        </p:txBody>
      </p:sp>
      <p:sp>
        <p:nvSpPr>
          <p:cNvPr id="42" name="Line 12">
            <a:extLst>
              <a:ext uri="{FF2B5EF4-FFF2-40B4-BE49-F238E27FC236}">
                <a16:creationId xmlns:a16="http://schemas.microsoft.com/office/drawing/2014/main" id="{D69529E6-0109-09B3-9A54-9FA0A3D66BED}"/>
              </a:ext>
            </a:extLst>
          </p:cNvPr>
          <p:cNvSpPr/>
          <p:nvPr/>
        </p:nvSpPr>
        <p:spPr>
          <a:xfrm>
            <a:off x="4303715" y="5383209"/>
            <a:ext cx="1152528" cy="69851"/>
          </a:xfrm>
          <a:custGeom>
            <a:avLst/>
            <a:gdLst>
              <a:gd name="f0" fmla="val 10800000"/>
              <a:gd name="f1" fmla="val 5400000"/>
              <a:gd name="f2" fmla="val 180"/>
              <a:gd name="f3" fmla="val w"/>
              <a:gd name="f4" fmla="val h"/>
              <a:gd name="f5" fmla="val ss"/>
              <a:gd name="f6" fmla="val 0"/>
              <a:gd name="f7" fmla="+- 0 0 -180"/>
              <a:gd name="f8" fmla="+- 0 0 -360"/>
              <a:gd name="f9" fmla="abs f3"/>
              <a:gd name="f10" fmla="abs f4"/>
              <a:gd name="f11" fmla="abs f5"/>
              <a:gd name="f12" fmla="*/ f7 f0 1"/>
              <a:gd name="f13" fmla="*/ f8 f0 1"/>
              <a:gd name="f14" fmla="?: f9 f3 1"/>
              <a:gd name="f15" fmla="?: f10 f4 1"/>
              <a:gd name="f16" fmla="?: f11 f5 1"/>
              <a:gd name="f17" fmla="*/ f12 1 f2"/>
              <a:gd name="f18" fmla="*/ f13 1 f2"/>
              <a:gd name="f19" fmla="*/ f14 1 21600"/>
              <a:gd name="f20" fmla="*/ f15 1 21600"/>
              <a:gd name="f21" fmla="*/ 21600 f14 1"/>
              <a:gd name="f22" fmla="*/ 21600 f15 1"/>
              <a:gd name="f23" fmla="+- f17 0 f1"/>
              <a:gd name="f24" fmla="+- f18 0 f1"/>
              <a:gd name="f25" fmla="min f20 f19"/>
              <a:gd name="f26" fmla="*/ f21 1 f16"/>
              <a:gd name="f27" fmla="*/ f22 1 f16"/>
              <a:gd name="f28" fmla="val f26"/>
              <a:gd name="f29" fmla="val f27"/>
              <a:gd name="f30" fmla="*/ f6 f25 1"/>
              <a:gd name="f31" fmla="*/ f28 f25 1"/>
              <a:gd name="f32" fmla="*/ f29 f25 1"/>
            </a:gdLst>
            <a:ahLst/>
            <a:cxnLst>
              <a:cxn ang="3cd4">
                <a:pos x="hc" y="t"/>
              </a:cxn>
              <a:cxn ang="0">
                <a:pos x="r" y="vc"/>
              </a:cxn>
              <a:cxn ang="cd4">
                <a:pos x="hc" y="b"/>
              </a:cxn>
              <a:cxn ang="cd2">
                <a:pos x="l" y="vc"/>
              </a:cxn>
              <a:cxn ang="f23">
                <a:pos x="f30" y="f30"/>
              </a:cxn>
              <a:cxn ang="f24">
                <a:pos x="f31" y="f32"/>
              </a:cxn>
            </a:cxnLst>
            <a:rect l="f30" t="f30" r="f31" b="f32"/>
            <a:pathLst>
              <a:path>
                <a:moveTo>
                  <a:pt x="f30" y="f30"/>
                </a:moveTo>
                <a:lnTo>
                  <a:pt x="f31" y="f32"/>
                </a:lnTo>
              </a:path>
            </a:pathLst>
          </a:custGeom>
          <a:noFill/>
          <a:ln w="9528" cap="flat">
            <a:solidFill>
              <a:srgbClr val="000000"/>
            </a:solidFill>
            <a:prstDash val="solid"/>
            <a:round/>
            <a:tailEnd type="arrow"/>
          </a:ln>
        </p:spPr>
        <p:txBody>
          <a:bodyPr vert="horz" wrap="square" lIns="91440" tIns="45720" rIns="91440" bIns="45720" anchor="t" anchorCtr="0" compatLnSpc="1">
            <a:noAutofit/>
          </a:bodyPr>
          <a:lstStyle/>
          <a:p>
            <a:pPr marL="0" marR="0" lvl="0" indent="0" algn="l"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l-GR" sz="1800" b="1" i="0" u="none" strike="noStrike" kern="1200" cap="none" spc="0" baseline="0">
              <a:solidFill>
                <a:srgbClr val="000000"/>
              </a:solidFill>
              <a:uFillTx/>
              <a:latin typeface="Century Gothic"/>
            </a:endParaRPr>
          </a:p>
        </p:txBody>
      </p:sp>
      <p:cxnSp>
        <p:nvCxnSpPr>
          <p:cNvPr id="43" name="Ευθύγραμμο βέλος σύνδεσης 2">
            <a:extLst>
              <a:ext uri="{FF2B5EF4-FFF2-40B4-BE49-F238E27FC236}">
                <a16:creationId xmlns:a16="http://schemas.microsoft.com/office/drawing/2014/main" id="{64A84287-8B1D-613C-48E1-11FF1A2E8462}"/>
              </a:ext>
            </a:extLst>
          </p:cNvPr>
          <p:cNvCxnSpPr/>
          <p:nvPr/>
        </p:nvCxnSpPr>
        <p:spPr>
          <a:xfrm flipH="1">
            <a:off x="3247820" y="2300081"/>
            <a:ext cx="770757" cy="604839"/>
          </a:xfrm>
          <a:prstGeom prst="straightConnector1">
            <a:avLst/>
          </a:prstGeom>
          <a:noFill/>
          <a:ln w="6345" cap="flat">
            <a:solidFill>
              <a:srgbClr val="1CADE4"/>
            </a:solidFill>
            <a:prstDash val="solid"/>
            <a:miter/>
            <a:tailEnd type="arrow"/>
          </a:ln>
        </p:spPr>
      </p:cxnSp>
      <p:cxnSp>
        <p:nvCxnSpPr>
          <p:cNvPr id="44" name="Ευθύγραμμο βέλος σύνδεσης 5">
            <a:extLst>
              <a:ext uri="{FF2B5EF4-FFF2-40B4-BE49-F238E27FC236}">
                <a16:creationId xmlns:a16="http://schemas.microsoft.com/office/drawing/2014/main" id="{031E68FF-5E3C-0621-3C08-2F34EC4AA7F8}"/>
              </a:ext>
            </a:extLst>
          </p:cNvPr>
          <p:cNvCxnSpPr/>
          <p:nvPr/>
        </p:nvCxnSpPr>
        <p:spPr>
          <a:xfrm flipV="1">
            <a:off x="3000375" y="3464716"/>
            <a:ext cx="36722" cy="703155"/>
          </a:xfrm>
          <a:prstGeom prst="straightConnector1">
            <a:avLst/>
          </a:prstGeom>
          <a:noFill/>
          <a:ln w="6345" cap="flat">
            <a:solidFill>
              <a:srgbClr val="1CADE4"/>
            </a:solidFill>
            <a:prstDash val="solid"/>
            <a:miter/>
            <a:tailEnd type="arrow"/>
          </a:ln>
        </p:spPr>
      </p:cxnSp>
      <p:cxnSp>
        <p:nvCxnSpPr>
          <p:cNvPr id="45" name="Ευθύγραμμο βέλος σύνδεσης 10">
            <a:extLst>
              <a:ext uri="{FF2B5EF4-FFF2-40B4-BE49-F238E27FC236}">
                <a16:creationId xmlns:a16="http://schemas.microsoft.com/office/drawing/2014/main" id="{EB214908-58FB-2402-EE73-0448ACEE949C}"/>
              </a:ext>
            </a:extLst>
          </p:cNvPr>
          <p:cNvCxnSpPr/>
          <p:nvPr/>
        </p:nvCxnSpPr>
        <p:spPr>
          <a:xfrm flipH="1" flipV="1">
            <a:off x="3124989" y="4842671"/>
            <a:ext cx="620987" cy="544544"/>
          </a:xfrm>
          <a:prstGeom prst="straightConnector1">
            <a:avLst/>
          </a:prstGeom>
          <a:noFill/>
          <a:ln w="6345" cap="flat">
            <a:solidFill>
              <a:srgbClr val="1CADE4"/>
            </a:solidFill>
            <a:prstDash val="solid"/>
            <a:miter/>
            <a:tailEnd type="arrow"/>
          </a:ln>
        </p:spPr>
      </p:cxnSp>
      <p:cxnSp>
        <p:nvCxnSpPr>
          <p:cNvPr id="46" name="Ευθύγραμμο βέλος σύνδεσης 12">
            <a:extLst>
              <a:ext uri="{FF2B5EF4-FFF2-40B4-BE49-F238E27FC236}">
                <a16:creationId xmlns:a16="http://schemas.microsoft.com/office/drawing/2014/main" id="{8FCF0449-6BD4-46EF-3F6D-91622C4726F7}"/>
              </a:ext>
            </a:extLst>
          </p:cNvPr>
          <p:cNvCxnSpPr>
            <a:stCxn id="29" idx="3"/>
          </p:cNvCxnSpPr>
          <p:nvPr/>
        </p:nvCxnSpPr>
        <p:spPr>
          <a:xfrm flipH="1" flipV="1">
            <a:off x="4284658" y="5221443"/>
            <a:ext cx="1019182" cy="80805"/>
          </a:xfrm>
          <a:prstGeom prst="straightConnector1">
            <a:avLst/>
          </a:prstGeom>
          <a:noFill/>
          <a:ln w="6345" cap="flat">
            <a:solidFill>
              <a:srgbClr val="1CADE4"/>
            </a:solidFill>
            <a:prstDash val="solid"/>
            <a:miter/>
            <a:tailEnd type="arrow"/>
          </a:ln>
        </p:spPr>
      </p:cxnSp>
      <p:sp>
        <p:nvSpPr>
          <p:cNvPr id="47" name="Θέση αριθμού διαφάνειας 1">
            <a:extLst>
              <a:ext uri="{FF2B5EF4-FFF2-40B4-BE49-F238E27FC236}">
                <a16:creationId xmlns:a16="http://schemas.microsoft.com/office/drawing/2014/main" id="{8BA1338B-5507-843D-DCFB-AB8FBCDAE3C2}"/>
              </a:ext>
            </a:extLst>
          </p:cNvPr>
          <p:cNvSpPr txBox="1"/>
          <p:nvPr/>
        </p:nvSpPr>
        <p:spPr>
          <a:xfrm>
            <a:off x="10469880" y="6307668"/>
            <a:ext cx="1463040" cy="274320"/>
          </a:xfrm>
          <a:prstGeom prst="rect">
            <a:avLst/>
          </a:prstGeom>
          <a:noFill/>
          <a:ln cap="flat">
            <a:noFill/>
          </a:ln>
        </p:spPr>
        <p:txBody>
          <a:bodyPr vert="horz" wrap="square" lIns="91440" tIns="45720" rIns="91440" bIns="45720" anchor="b" anchorCtr="0" compatLnSpc="1">
            <a:noAutofit/>
          </a:bodyPr>
          <a:lstStyle/>
          <a:p>
            <a:pPr marL="0" marR="0" lvl="0" indent="0" algn="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E9D2B2E2-72FA-4ACC-A34A-6A9ADA9211CF}" type="slidenum">
              <a:t>17</a:t>
            </a:fld>
            <a:endParaRPr lang="en-US" sz="1000" b="0" i="0" u="none" strike="noStrike" kern="1200" cap="none" spc="0" baseline="0">
              <a:solidFill>
                <a:srgbClr val="404040"/>
              </a:solidFill>
              <a:uFillTx/>
              <a:latin typeface="Century Gothic"/>
            </a:endParaRPr>
          </a:p>
        </p:txBody>
      </p:sp>
      <p:cxnSp>
        <p:nvCxnSpPr>
          <p:cNvPr id="48" name="Ευθύγραμμο βέλος σύνδεσης 48">
            <a:extLst>
              <a:ext uri="{FF2B5EF4-FFF2-40B4-BE49-F238E27FC236}">
                <a16:creationId xmlns:a16="http://schemas.microsoft.com/office/drawing/2014/main" id="{522A6334-C12E-B9AC-81A4-8922EB5A3541}"/>
              </a:ext>
            </a:extLst>
          </p:cNvPr>
          <p:cNvCxnSpPr>
            <a:endCxn id="21" idx="0"/>
          </p:cNvCxnSpPr>
          <p:nvPr/>
        </p:nvCxnSpPr>
        <p:spPr>
          <a:xfrm flipV="1">
            <a:off x="5303840" y="5084758"/>
            <a:ext cx="161931" cy="73034"/>
          </a:xfrm>
          <a:prstGeom prst="straightConnector1">
            <a:avLst/>
          </a:prstGeom>
          <a:noFill/>
          <a:ln w="6345" cap="flat">
            <a:solidFill>
              <a:srgbClr val="DDDDDD"/>
            </a:solidFill>
            <a:prstDash val="solid"/>
            <a:miter/>
            <a:tailEnd type="arrow"/>
          </a:ln>
        </p:spPr>
      </p:cxnSp>
      <p:cxnSp>
        <p:nvCxnSpPr>
          <p:cNvPr id="49" name="Ευθύγραμμο βέλος σύνδεσης 51">
            <a:extLst>
              <a:ext uri="{FF2B5EF4-FFF2-40B4-BE49-F238E27FC236}">
                <a16:creationId xmlns:a16="http://schemas.microsoft.com/office/drawing/2014/main" id="{C4DB263D-7840-B844-C56A-DED2DF55A1A9}"/>
              </a:ext>
            </a:extLst>
          </p:cNvPr>
          <p:cNvCxnSpPr>
            <a:stCxn id="32" idx="4"/>
          </p:cNvCxnSpPr>
          <p:nvPr/>
        </p:nvCxnSpPr>
        <p:spPr>
          <a:xfrm>
            <a:off x="3216273" y="4437071"/>
            <a:ext cx="2016124" cy="695858"/>
          </a:xfrm>
          <a:prstGeom prst="straightConnector1">
            <a:avLst/>
          </a:prstGeom>
          <a:noFill/>
          <a:ln w="6345" cap="flat">
            <a:solidFill>
              <a:srgbClr val="DDDDDD"/>
            </a:solidFill>
            <a:prstDash val="solid"/>
            <a:miter/>
            <a:tailEnd type="arrow"/>
          </a:ln>
        </p:spPr>
      </p:cxnSp>
      <p:cxnSp>
        <p:nvCxnSpPr>
          <p:cNvPr id="50" name="Ευθύγραμμο βέλος σύνδεσης 53">
            <a:extLst>
              <a:ext uri="{FF2B5EF4-FFF2-40B4-BE49-F238E27FC236}">
                <a16:creationId xmlns:a16="http://schemas.microsoft.com/office/drawing/2014/main" id="{F253A5F0-CCD8-8AC7-C233-8B902FA59315}"/>
              </a:ext>
            </a:extLst>
          </p:cNvPr>
          <p:cNvCxnSpPr/>
          <p:nvPr/>
        </p:nvCxnSpPr>
        <p:spPr>
          <a:xfrm>
            <a:off x="3240103" y="4509473"/>
            <a:ext cx="1997232" cy="691606"/>
          </a:xfrm>
          <a:prstGeom prst="straightConnector1">
            <a:avLst/>
          </a:prstGeom>
          <a:noFill/>
          <a:ln w="6345" cap="flat">
            <a:solidFill>
              <a:srgbClr val="000000"/>
            </a:solidFill>
            <a:prstDash val="solid"/>
            <a:miter/>
            <a:tailEnd type="arrow"/>
          </a:ln>
        </p:spPr>
      </p:cxnSp>
      <p:cxnSp>
        <p:nvCxnSpPr>
          <p:cNvPr id="51" name="Ευθύγραμμο βέλος σύνδεσης 55">
            <a:extLst>
              <a:ext uri="{FF2B5EF4-FFF2-40B4-BE49-F238E27FC236}">
                <a16:creationId xmlns:a16="http://schemas.microsoft.com/office/drawing/2014/main" id="{12B7A878-851D-8F12-BE7A-579D5B4D0678}"/>
              </a:ext>
            </a:extLst>
          </p:cNvPr>
          <p:cNvCxnSpPr>
            <a:stCxn id="27" idx="1"/>
            <a:endCxn id="32" idx="5"/>
          </p:cNvCxnSpPr>
          <p:nvPr/>
        </p:nvCxnSpPr>
        <p:spPr>
          <a:xfrm flipV="1">
            <a:off x="3359148" y="2708279"/>
            <a:ext cx="2305046" cy="504816"/>
          </a:xfrm>
          <a:prstGeom prst="straightConnector1">
            <a:avLst/>
          </a:prstGeom>
          <a:noFill/>
          <a:ln w="6345" cap="flat">
            <a:solidFill>
              <a:srgbClr val="000000"/>
            </a:solidFill>
            <a:prstDash val="solid"/>
            <a:miter/>
            <a:tailEnd type="arrow"/>
          </a:ln>
        </p:spPr>
      </p:cxnSp>
      <p:cxnSp>
        <p:nvCxnSpPr>
          <p:cNvPr id="52" name="Ευθύγραμμο βέλος σύνδεσης 57">
            <a:extLst>
              <a:ext uri="{FF2B5EF4-FFF2-40B4-BE49-F238E27FC236}">
                <a16:creationId xmlns:a16="http://schemas.microsoft.com/office/drawing/2014/main" id="{2314CCCF-CA2E-DEEA-50A2-DF2A9622BB4A}"/>
              </a:ext>
            </a:extLst>
          </p:cNvPr>
          <p:cNvCxnSpPr/>
          <p:nvPr/>
        </p:nvCxnSpPr>
        <p:spPr>
          <a:xfrm flipH="1" flipV="1">
            <a:off x="4510085" y="2150202"/>
            <a:ext cx="1051094" cy="289060"/>
          </a:xfrm>
          <a:prstGeom prst="straightConnector1">
            <a:avLst/>
          </a:prstGeom>
          <a:noFill/>
          <a:ln w="6345" cap="flat">
            <a:solidFill>
              <a:srgbClr val="000000"/>
            </a:solidFill>
            <a:prstDash val="solid"/>
            <a:miter/>
            <a:tailEnd type="arrow"/>
          </a:ln>
        </p:spPr>
      </p:cxnSp>
      <p:cxnSp>
        <p:nvCxnSpPr>
          <p:cNvPr id="53" name="Ευθύγραμμο βέλος σύνδεσης 60">
            <a:extLst>
              <a:ext uri="{FF2B5EF4-FFF2-40B4-BE49-F238E27FC236}">
                <a16:creationId xmlns:a16="http://schemas.microsoft.com/office/drawing/2014/main" id="{B5B983C9-2FC8-3991-00A9-47560ED08D3C}"/>
              </a:ext>
            </a:extLst>
          </p:cNvPr>
          <p:cNvCxnSpPr/>
          <p:nvPr/>
        </p:nvCxnSpPr>
        <p:spPr>
          <a:xfrm flipV="1">
            <a:off x="6478258" y="3624672"/>
            <a:ext cx="3502" cy="891348"/>
          </a:xfrm>
          <a:prstGeom prst="straightConnector1">
            <a:avLst/>
          </a:prstGeom>
          <a:noFill/>
          <a:ln w="6345" cap="flat">
            <a:solidFill>
              <a:srgbClr val="000000"/>
            </a:solidFill>
            <a:prstDash val="solid"/>
            <a:miter/>
            <a:tailEnd type="arrow"/>
          </a:ln>
        </p:spPr>
      </p:cxnSp>
      <p:sp>
        <p:nvSpPr>
          <p:cNvPr id="54" name="Θέση αριθμού διαφάνειας 53">
            <a:extLst>
              <a:ext uri="{FF2B5EF4-FFF2-40B4-BE49-F238E27FC236}">
                <a16:creationId xmlns:a16="http://schemas.microsoft.com/office/drawing/2014/main" id="{C24D79D1-A7F6-F077-4C7E-F61E236B0F05}"/>
              </a:ext>
            </a:extLst>
          </p:cNvPr>
          <p:cNvSpPr txBox="1"/>
          <p:nvPr/>
        </p:nvSpPr>
        <p:spPr>
          <a:xfrm>
            <a:off x="8610603" y="6356351"/>
            <a:ext cx="2743200" cy="365129"/>
          </a:xfrm>
          <a:prstGeom prst="rect">
            <a:avLst/>
          </a:prstGeom>
          <a:noFill/>
          <a:ln cap="flat">
            <a:noFill/>
          </a:ln>
        </p:spPr>
        <p:txBody>
          <a:bodyPr vert="horz" wrap="square" lIns="91440" tIns="45720" rIns="91440" bIns="45720" anchor="ctr"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D10B50DC-9B92-4E4C-AA81-D3C0ABF65A28}" type="slidenum">
              <a:t>17</a:t>
            </a:fld>
            <a:endParaRPr lang="el-GR" sz="1200" b="0" i="0" u="none" strike="noStrike" kern="1200" cap="none" spc="0" baseline="0">
              <a:solidFill>
                <a:srgbClr val="898989"/>
              </a:solidFill>
              <a:uFillTx/>
              <a:latin typeface="Calibri"/>
            </a:endParaRPr>
          </a:p>
        </p:txBody>
      </p:sp>
      <p:sp>
        <p:nvSpPr>
          <p:cNvPr id="55" name="Θέση αριθμού διαφάνειας 54">
            <a:extLst>
              <a:ext uri="{FF2B5EF4-FFF2-40B4-BE49-F238E27FC236}">
                <a16:creationId xmlns:a16="http://schemas.microsoft.com/office/drawing/2014/main" id="{8E1BFB23-A762-9FF6-5C6F-D485841BEDFD}"/>
              </a:ext>
            </a:extLst>
          </p:cNvPr>
          <p:cNvSpPr txBox="1"/>
          <p:nvPr/>
        </p:nvSpPr>
        <p:spPr>
          <a:xfrm>
            <a:off x="8610603" y="6356351"/>
            <a:ext cx="2743200" cy="365129"/>
          </a:xfrm>
          <a:prstGeom prst="rect">
            <a:avLst/>
          </a:prstGeom>
          <a:noFill/>
          <a:ln cap="flat">
            <a:noFill/>
          </a:ln>
        </p:spPr>
        <p:txBody>
          <a:bodyPr vert="horz" wrap="square" lIns="91440" tIns="45720" rIns="91440" bIns="45720" anchor="ctr"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7A9BC37C-7E7F-44A3-89F5-9CD8018BBEE9}" type="slidenum">
              <a:t>17</a:t>
            </a:fld>
            <a:endParaRPr lang="el-GR" sz="1200" b="0" i="0" u="none" strike="noStrike" kern="1200" cap="none" spc="0" baseline="0">
              <a:solidFill>
                <a:srgbClr val="898989"/>
              </a:solidFill>
              <a:uFillTx/>
              <a:latin typeface="Calibri"/>
            </a:endParaRPr>
          </a:p>
        </p:txBody>
      </p:sp>
      <p:sp>
        <p:nvSpPr>
          <p:cNvPr id="56" name="Θέση αριθμού διαφάνειας 55">
            <a:extLst>
              <a:ext uri="{FF2B5EF4-FFF2-40B4-BE49-F238E27FC236}">
                <a16:creationId xmlns:a16="http://schemas.microsoft.com/office/drawing/2014/main" id="{058F6829-17CF-28DC-CBB1-645ED997205C}"/>
              </a:ext>
            </a:extLst>
          </p:cNvPr>
          <p:cNvSpPr txBox="1"/>
          <p:nvPr/>
        </p:nvSpPr>
        <p:spPr>
          <a:xfrm>
            <a:off x="8610603" y="6356351"/>
            <a:ext cx="2743200" cy="365129"/>
          </a:xfrm>
          <a:prstGeom prst="rect">
            <a:avLst/>
          </a:prstGeom>
          <a:noFill/>
          <a:ln cap="flat">
            <a:noFill/>
          </a:ln>
        </p:spPr>
        <p:txBody>
          <a:bodyPr vert="horz" wrap="square" lIns="91440" tIns="45720" rIns="91440" bIns="45720" anchor="ctr"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3E3AC796-062A-48F3-BA70-19B29BB34C4E}" type="slidenum">
              <a:t>17</a:t>
            </a:fld>
            <a:endParaRPr lang="el-GR" sz="1200" b="0" i="0" u="none" strike="noStrike" kern="1200" cap="none" spc="0" baseline="0">
              <a:solidFill>
                <a:srgbClr val="898989"/>
              </a:solidFill>
              <a:uFillTx/>
              <a:latin typeface="Calibri"/>
            </a:endParaRPr>
          </a:p>
        </p:txBody>
      </p:sp>
      <p:pic>
        <p:nvPicPr>
          <p:cNvPr id="1026" name="Picture 2" descr="Νευροπλαστικότητα – Τι είναι και με ποιο τρόπο λειτουργεί; - Healthaction">
            <a:extLst>
              <a:ext uri="{FF2B5EF4-FFF2-40B4-BE49-F238E27FC236}">
                <a16:creationId xmlns:a16="http://schemas.microsoft.com/office/drawing/2014/main" id="{CB8F7B82-88D0-2514-EF6A-775C28D38947}"/>
              </a:ext>
            </a:extLst>
          </p:cNvPr>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7364933" y="2088637"/>
            <a:ext cx="4206042" cy="3788283"/>
          </a:xfrm>
          <a:prstGeom prst="rect">
            <a:avLst/>
          </a:prstGeom>
          <a:noFill/>
          <a:extLst>
            <a:ext uri="{909E8E84-426E-40DD-AFC4-6F175D3DCCD1}">
              <a14:hiddenFill xmlns:a14="http://schemas.microsoft.com/office/drawing/2010/main">
                <a:solidFill>
                  <a:srgbClr val="FFFFFF"/>
                </a:solidFill>
              </a14:hiddenFill>
            </a:ext>
          </a:extLst>
        </p:spPr>
      </p:pic>
      <p:sp>
        <p:nvSpPr>
          <p:cNvPr id="62" name="TextBox 61">
            <a:extLst>
              <a:ext uri="{FF2B5EF4-FFF2-40B4-BE49-F238E27FC236}">
                <a16:creationId xmlns:a16="http://schemas.microsoft.com/office/drawing/2014/main" id="{992C4249-B7DC-A253-87E2-F05353811B37}"/>
              </a:ext>
            </a:extLst>
          </p:cNvPr>
          <p:cNvSpPr txBox="1"/>
          <p:nvPr/>
        </p:nvSpPr>
        <p:spPr>
          <a:xfrm>
            <a:off x="7312650" y="5869960"/>
            <a:ext cx="4391680" cy="276999"/>
          </a:xfrm>
          <a:prstGeom prst="rect">
            <a:avLst/>
          </a:prstGeom>
          <a:noFill/>
        </p:spPr>
        <p:txBody>
          <a:bodyPr wrap="square">
            <a:spAutoFit/>
          </a:bodyPr>
          <a:lstStyle/>
          <a:p>
            <a:r>
              <a:rPr lang="en-US" sz="1200" dirty="0">
                <a:hlinkClick r:id="rId3"/>
              </a:rPr>
              <a:t>https://www.google.com/search?q=%CE%BD%</a:t>
            </a:r>
            <a:r>
              <a:rPr lang="el-GR" sz="1200" dirty="0"/>
              <a:t> </a:t>
            </a:r>
          </a:p>
        </p:txBody>
      </p:sp>
    </p:spTree>
    <p:extLst>
      <p:ext uri="{BB962C8B-B14F-4D97-AF65-F5344CB8AC3E}">
        <p14:creationId xmlns:p14="http://schemas.microsoft.com/office/powerpoint/2010/main" val="121968474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9BEC353-67BF-E8D9-8E13-05D916BDF615}"/>
              </a:ext>
            </a:extLst>
          </p:cNvPr>
          <p:cNvSpPr txBox="1">
            <a:spLocks noGrp="1"/>
          </p:cNvSpPr>
          <p:nvPr>
            <p:ph type="title"/>
          </p:nvPr>
        </p:nvSpPr>
        <p:spPr>
          <a:xfrm>
            <a:off x="624443" y="320680"/>
            <a:ext cx="10515600" cy="645365"/>
          </a:xfrm>
        </p:spPr>
        <p:txBody>
          <a:bodyPr/>
          <a:lstStyle/>
          <a:p>
            <a:pPr lvl="0"/>
            <a:r>
              <a:rPr lang="en-US" sz="3600" b="1" dirty="0"/>
              <a:t>H </a:t>
            </a:r>
            <a:r>
              <a:rPr lang="el-GR" sz="3600" b="1" dirty="0"/>
              <a:t>πρώτη θεραπευτική αναλυτική ομάδα (3)</a:t>
            </a:r>
            <a:endParaRPr lang="el-GR" sz="3600" dirty="0"/>
          </a:p>
        </p:txBody>
      </p:sp>
      <p:sp>
        <p:nvSpPr>
          <p:cNvPr id="3" name="Θέση περιεχομένου 2">
            <a:extLst>
              <a:ext uri="{FF2B5EF4-FFF2-40B4-BE49-F238E27FC236}">
                <a16:creationId xmlns:a16="http://schemas.microsoft.com/office/drawing/2014/main" id="{A5AE0012-4A85-1AAA-387B-DF57E3531843}"/>
              </a:ext>
            </a:extLst>
          </p:cNvPr>
          <p:cNvSpPr txBox="1">
            <a:spLocks noGrp="1"/>
          </p:cNvSpPr>
          <p:nvPr>
            <p:ph idx="1"/>
          </p:nvPr>
        </p:nvSpPr>
        <p:spPr>
          <a:xfrm>
            <a:off x="560115" y="1175488"/>
            <a:ext cx="10515600" cy="5111012"/>
          </a:xfrm>
        </p:spPr>
        <p:txBody>
          <a:bodyPr>
            <a:normAutofit fontScale="92500"/>
          </a:bodyPr>
          <a:lstStyle/>
          <a:p>
            <a:pPr lvl="0" algn="just"/>
            <a:r>
              <a:rPr lang="el-GR" sz="2400" b="1" dirty="0"/>
              <a:t>Ν</a:t>
            </a:r>
            <a:r>
              <a:rPr lang="en-US" sz="2400" b="1" dirty="0" err="1"/>
              <a:t>orbert</a:t>
            </a:r>
            <a:r>
              <a:rPr lang="en-US" sz="2400" b="1" dirty="0"/>
              <a:t> Elias</a:t>
            </a:r>
            <a:r>
              <a:rPr lang="el-GR" sz="2400" dirty="0"/>
              <a:t>:  Ξεκινάμε από το ατομικό, που αφενός προϋποθέτει αλλά έχει και ως κατάληξη το κοινωνικό (μέσω της ταυτόχρονης διαδικασίας κοινωνικοποίησης και εξατομίκευσης). Το κοινωνικό δεν βρίσκεται μόνο εκτός του ατόμου, για να το καθορίσει έξωθεν. </a:t>
            </a:r>
            <a:r>
              <a:rPr lang="el-GR" sz="2400" b="1" dirty="0"/>
              <a:t>Το κοινωνικό διαποτίζει το άτομο και το άτομο συν-διαμορφώνει το κοινωνικό</a:t>
            </a:r>
            <a:r>
              <a:rPr lang="el-GR" sz="2400" dirty="0"/>
              <a:t>.      </a:t>
            </a:r>
          </a:p>
          <a:p>
            <a:pPr marL="0" lvl="0" indent="0" algn="r">
              <a:buNone/>
            </a:pPr>
            <a:endParaRPr lang="en-US" sz="2400" b="1" i="1" dirty="0"/>
          </a:p>
          <a:p>
            <a:pPr marL="0" lvl="0" indent="0" algn="r">
              <a:buNone/>
            </a:pPr>
            <a:r>
              <a:rPr lang="en-US" sz="2400" b="1" i="1" dirty="0"/>
              <a:t>Elias, N. (1939). The Society of Individuals. Oxford: Blackwell, 1991</a:t>
            </a:r>
            <a:endParaRPr lang="el-GR" sz="2400" b="1" i="1" dirty="0"/>
          </a:p>
          <a:p>
            <a:pPr marL="0" lvl="0" indent="0">
              <a:buNone/>
            </a:pPr>
            <a:endParaRPr lang="el-GR" sz="2400" dirty="0"/>
          </a:p>
          <a:p>
            <a:pPr marL="0" lvl="0" indent="0">
              <a:buNone/>
            </a:pPr>
            <a:endParaRPr lang="el-GR" sz="2000" dirty="0"/>
          </a:p>
          <a:p>
            <a:pPr marL="0" lvl="0" indent="0">
              <a:buNone/>
            </a:pPr>
            <a:endParaRPr lang="el-GR" sz="2000" dirty="0"/>
          </a:p>
          <a:p>
            <a:pPr marL="0" lvl="0" indent="0">
              <a:buNone/>
            </a:pPr>
            <a:endParaRPr lang="el-GR" sz="2000" dirty="0"/>
          </a:p>
          <a:p>
            <a:pPr marL="0" lvl="0" indent="0">
              <a:buNone/>
            </a:pPr>
            <a:endParaRPr lang="el-GR" sz="2000" dirty="0"/>
          </a:p>
          <a:p>
            <a:pPr marL="0" lvl="0" indent="0">
              <a:buNone/>
            </a:pPr>
            <a:r>
              <a:rPr lang="en-US" sz="2000" dirty="0"/>
              <a:t>N. Elias, 22 June 1897 – 1 August 1990</a:t>
            </a:r>
            <a:r>
              <a:rPr lang="el-GR" sz="2000" dirty="0"/>
              <a:t>, </a:t>
            </a:r>
            <a:r>
              <a:rPr lang="en-US" sz="2000" dirty="0"/>
              <a:t>a German sociologist, who later became a British citizen. He is especially famous for his theory of civilizing/decivilizing processes.</a:t>
            </a:r>
            <a:endParaRPr lang="el-GR" sz="2000" dirty="0"/>
          </a:p>
          <a:p>
            <a:pPr lvl="0"/>
            <a:endParaRPr lang="el-GR" dirty="0"/>
          </a:p>
        </p:txBody>
      </p:sp>
      <p:sp>
        <p:nvSpPr>
          <p:cNvPr id="4" name="Θέση αριθμού διαφάνειας 3">
            <a:extLst>
              <a:ext uri="{FF2B5EF4-FFF2-40B4-BE49-F238E27FC236}">
                <a16:creationId xmlns:a16="http://schemas.microsoft.com/office/drawing/2014/main" id="{FB6892A7-2AE7-76D3-F9E1-68ABD7B8BBD3}"/>
              </a:ext>
            </a:extLst>
          </p:cNvPr>
          <p:cNvSpPr txBox="1"/>
          <p:nvPr/>
        </p:nvSpPr>
        <p:spPr>
          <a:xfrm>
            <a:off x="8610603" y="6356351"/>
            <a:ext cx="2743200" cy="365129"/>
          </a:xfrm>
          <a:prstGeom prst="rect">
            <a:avLst/>
          </a:prstGeom>
          <a:noFill/>
          <a:ln cap="flat">
            <a:noFill/>
          </a:ln>
        </p:spPr>
        <p:txBody>
          <a:bodyPr vert="horz" wrap="square" lIns="91440" tIns="45720" rIns="91440" bIns="45720" anchor="ctr"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94E066DB-452E-42DF-A78C-EE0FE8229B73}" type="slidenum">
              <a:t>18</a:t>
            </a:fld>
            <a:endParaRPr lang="el-GR" sz="1200" b="0" i="0" u="none" strike="noStrike" kern="1200" cap="none" spc="0" baseline="0">
              <a:solidFill>
                <a:srgbClr val="898989"/>
              </a:solidFill>
              <a:uFillTx/>
              <a:latin typeface="Calibri"/>
            </a:endParaRPr>
          </a:p>
        </p:txBody>
      </p:sp>
      <p:sp>
        <p:nvSpPr>
          <p:cNvPr id="5" name="Θέση αριθμού διαφάνειας 4">
            <a:extLst>
              <a:ext uri="{FF2B5EF4-FFF2-40B4-BE49-F238E27FC236}">
                <a16:creationId xmlns:a16="http://schemas.microsoft.com/office/drawing/2014/main" id="{D1D2C0C8-3269-4914-6B76-26F6F7A6711C}"/>
              </a:ext>
            </a:extLst>
          </p:cNvPr>
          <p:cNvSpPr txBox="1"/>
          <p:nvPr/>
        </p:nvSpPr>
        <p:spPr>
          <a:xfrm>
            <a:off x="8610603" y="6356351"/>
            <a:ext cx="2743200" cy="365129"/>
          </a:xfrm>
          <a:prstGeom prst="rect">
            <a:avLst/>
          </a:prstGeom>
          <a:noFill/>
          <a:ln cap="flat">
            <a:noFill/>
          </a:ln>
        </p:spPr>
        <p:txBody>
          <a:bodyPr vert="horz" wrap="square" lIns="91440" tIns="45720" rIns="91440" bIns="45720" anchor="ctr"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549C161C-DAB2-42DF-94F4-4A0F092E2A96}" type="slidenum">
              <a:t>18</a:t>
            </a:fld>
            <a:endParaRPr lang="el-GR" sz="1200" b="0" i="0" u="none" strike="noStrike" kern="1200" cap="none" spc="0" baseline="0">
              <a:solidFill>
                <a:srgbClr val="898989"/>
              </a:solidFill>
              <a:uFillTx/>
              <a:latin typeface="Calibri"/>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2FCC588-D73A-F95B-2730-5BE1B3A20BFA}"/>
              </a:ext>
            </a:extLst>
          </p:cNvPr>
          <p:cNvSpPr txBox="1">
            <a:spLocks noGrp="1"/>
          </p:cNvSpPr>
          <p:nvPr>
            <p:ph type="title"/>
          </p:nvPr>
        </p:nvSpPr>
        <p:spPr>
          <a:xfrm>
            <a:off x="531815" y="297632"/>
            <a:ext cx="11011223" cy="859920"/>
          </a:xfrm>
        </p:spPr>
        <p:txBody>
          <a:bodyPr/>
          <a:lstStyle/>
          <a:p>
            <a:pPr lvl="0"/>
            <a:r>
              <a:rPr lang="el-GR" sz="4000" b="1" dirty="0"/>
              <a:t> </a:t>
            </a:r>
            <a:r>
              <a:rPr lang="el-GR" sz="3200" b="1" dirty="0"/>
              <a:t> </a:t>
            </a:r>
            <a:r>
              <a:rPr lang="el-GR" sz="3600" b="1" dirty="0"/>
              <a:t>Σύγχρονες ομαδικές θεωρίες (1)</a:t>
            </a:r>
          </a:p>
        </p:txBody>
      </p:sp>
      <p:sp>
        <p:nvSpPr>
          <p:cNvPr id="3" name="Θέση περιεχομένου 2">
            <a:extLst>
              <a:ext uri="{FF2B5EF4-FFF2-40B4-BE49-F238E27FC236}">
                <a16:creationId xmlns:a16="http://schemas.microsoft.com/office/drawing/2014/main" id="{6EDC5239-628E-00B1-964C-E6625346CADB}"/>
              </a:ext>
            </a:extLst>
          </p:cNvPr>
          <p:cNvSpPr txBox="1">
            <a:spLocks noGrp="1"/>
          </p:cNvSpPr>
          <p:nvPr>
            <p:ph idx="1"/>
          </p:nvPr>
        </p:nvSpPr>
        <p:spPr>
          <a:xfrm>
            <a:off x="638469" y="1327032"/>
            <a:ext cx="10904569" cy="4999783"/>
          </a:xfrm>
        </p:spPr>
        <p:txBody>
          <a:bodyPr>
            <a:noAutofit/>
          </a:bodyPr>
          <a:lstStyle/>
          <a:p>
            <a:pPr lvl="0"/>
            <a:r>
              <a:rPr lang="el-GR" sz="2400" b="1" dirty="0"/>
              <a:t>Ομαδικό ψυχικό όργανο: </a:t>
            </a:r>
            <a:r>
              <a:rPr lang="el-GR" sz="2400" dirty="0"/>
              <a:t>Μη αναγώγιμο στο ατομικό ψυχικό όργανο, του οποίου δεν συνιστά προέκταση. </a:t>
            </a:r>
          </a:p>
          <a:p>
            <a:pPr lvl="1"/>
            <a:r>
              <a:rPr lang="el-GR" sz="2400" dirty="0"/>
              <a:t>Εκτελεί μια ιδιόμορφη ψυχική εργασία, εκείνη της </a:t>
            </a:r>
            <a:r>
              <a:rPr lang="el-GR" sz="2400" b="1" dirty="0"/>
              <a:t>παραγωγής και της επεξεργασίας της ψυχικής πραγματικότητας εντός της ομάδας</a:t>
            </a:r>
            <a:r>
              <a:rPr lang="el-GR" sz="2400" dirty="0"/>
              <a:t>. Η </a:t>
            </a:r>
            <a:r>
              <a:rPr lang="el-GR" sz="2400" b="1" dirty="0"/>
              <a:t>συγκεκριμένη συναρμογή και διευθέτηση των </a:t>
            </a:r>
            <a:r>
              <a:rPr lang="el-GR" sz="2400" b="1" dirty="0" err="1"/>
              <a:t>ψυχισμών</a:t>
            </a:r>
            <a:r>
              <a:rPr lang="el-GR" sz="2400" dirty="0"/>
              <a:t> ορίζει την ψυχική πραγματικότητα ή την «ψυχή» της ομάδας. </a:t>
            </a:r>
          </a:p>
          <a:p>
            <a:pPr lvl="1"/>
            <a:endParaRPr lang="el-GR" sz="2400" dirty="0"/>
          </a:p>
          <a:p>
            <a:pPr marL="457200" lvl="1" indent="0">
              <a:buNone/>
            </a:pPr>
            <a:r>
              <a:rPr lang="el-GR" sz="2400" i="1" dirty="0"/>
              <a:t>                                  </a:t>
            </a:r>
          </a:p>
          <a:p>
            <a:pPr marL="457200" lvl="1" indent="0" algn="r">
              <a:buNone/>
            </a:pPr>
            <a:r>
              <a:rPr lang="el-GR" sz="2400" i="1" dirty="0"/>
              <a:t> </a:t>
            </a:r>
            <a:r>
              <a:rPr lang="fr-FR" sz="2400" dirty="0"/>
              <a:t>René Kaës </a:t>
            </a:r>
            <a:r>
              <a:rPr lang="el-GR" sz="2400" dirty="0"/>
              <a:t>(2009), </a:t>
            </a:r>
            <a:r>
              <a:rPr lang="el-GR" sz="2400" i="1" dirty="0"/>
              <a:t>Ένας πληθυντικός ενικός</a:t>
            </a:r>
          </a:p>
          <a:p>
            <a:pPr marL="457200" lvl="1" indent="0">
              <a:buNone/>
            </a:pPr>
            <a:endParaRPr lang="el-GR" dirty="0"/>
          </a:p>
        </p:txBody>
      </p:sp>
      <p:sp>
        <p:nvSpPr>
          <p:cNvPr id="4" name="Θέση υποσέλιδου 3">
            <a:extLst>
              <a:ext uri="{FF2B5EF4-FFF2-40B4-BE49-F238E27FC236}">
                <a16:creationId xmlns:a16="http://schemas.microsoft.com/office/drawing/2014/main" id="{EE1EA791-3B82-A5BB-DB64-FBD0D2BF5053}"/>
              </a:ext>
            </a:extLst>
          </p:cNvPr>
          <p:cNvSpPr txBox="1"/>
          <p:nvPr/>
        </p:nvSpPr>
        <p:spPr>
          <a:xfrm>
            <a:off x="3489963" y="6307668"/>
            <a:ext cx="5212080" cy="274320"/>
          </a:xfrm>
          <a:prstGeom prst="rect">
            <a:avLst/>
          </a:prstGeom>
          <a:noFill/>
          <a:ln cap="flat">
            <a:noFill/>
          </a:ln>
        </p:spPr>
        <p:txBody>
          <a:bodyPr vert="horz" wrap="square" lIns="91440" tIns="45720" rIns="91440" bIns="45720" anchor="b" anchorCtr="1" compatLnSpc="1">
            <a:noAutofit/>
          </a:bodyPr>
          <a:lstStyle/>
          <a:p>
            <a:pPr marL="0" marR="0" lvl="0" indent="0" algn="ct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l-GR" sz="1000" b="0" i="0" u="none" strike="noStrike" kern="1200" cap="none" spc="0" baseline="0">
              <a:solidFill>
                <a:srgbClr val="404040"/>
              </a:solidFill>
              <a:uFillTx/>
              <a:latin typeface="Century Gothic"/>
            </a:endParaRPr>
          </a:p>
        </p:txBody>
      </p:sp>
      <p:sp>
        <p:nvSpPr>
          <p:cNvPr id="7" name="Θέση υποσέλιδου 7">
            <a:extLst>
              <a:ext uri="{FF2B5EF4-FFF2-40B4-BE49-F238E27FC236}">
                <a16:creationId xmlns:a16="http://schemas.microsoft.com/office/drawing/2014/main" id="{7BB07E41-D466-7DD5-0635-C364E04D8932}"/>
              </a:ext>
            </a:extLst>
          </p:cNvPr>
          <p:cNvSpPr txBox="1"/>
          <p:nvPr/>
        </p:nvSpPr>
        <p:spPr>
          <a:xfrm>
            <a:off x="2589215" y="6135806"/>
            <a:ext cx="7619996" cy="365129"/>
          </a:xfrm>
          <a:prstGeom prst="rect">
            <a:avLst/>
          </a:prstGeom>
          <a:noFill/>
          <a:ln cap="flat">
            <a:noFill/>
          </a:ln>
        </p:spPr>
        <p:txBody>
          <a:bodyPr vert="horz" wrap="square" lIns="91440" tIns="45720" rIns="91440" bIns="45720" anchor="ctr" anchorCtr="0" compatLnSpc="1">
            <a:noAutofit/>
          </a:bodyPr>
          <a:lstStyle/>
          <a:p>
            <a:pPr marL="0" marR="0" lvl="0" indent="0" algn="l"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l-GR" sz="900" b="0" i="0" u="none" strike="noStrike" kern="1200" cap="none" spc="0" baseline="0">
              <a:solidFill>
                <a:srgbClr val="898989"/>
              </a:solidFill>
              <a:uFillTx/>
              <a:latin typeface="Century Gothic"/>
            </a:endParaRPr>
          </a:p>
        </p:txBody>
      </p:sp>
      <p:sp>
        <p:nvSpPr>
          <p:cNvPr id="9" name="Θέση αριθμού διαφάνειας 8">
            <a:extLst>
              <a:ext uri="{FF2B5EF4-FFF2-40B4-BE49-F238E27FC236}">
                <a16:creationId xmlns:a16="http://schemas.microsoft.com/office/drawing/2014/main" id="{9B6F4184-7B8B-7954-E2B3-F94CB53B05DD}"/>
              </a:ext>
            </a:extLst>
          </p:cNvPr>
          <p:cNvSpPr txBox="1"/>
          <p:nvPr/>
        </p:nvSpPr>
        <p:spPr>
          <a:xfrm>
            <a:off x="8610603" y="6356351"/>
            <a:ext cx="2743200" cy="365129"/>
          </a:xfrm>
          <a:prstGeom prst="rect">
            <a:avLst/>
          </a:prstGeom>
          <a:noFill/>
          <a:ln cap="flat">
            <a:noFill/>
          </a:ln>
        </p:spPr>
        <p:txBody>
          <a:bodyPr vert="horz" wrap="square" lIns="91440" tIns="45720" rIns="91440" bIns="45720" anchor="ctr"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0CC62F4B-2F4F-41A0-827D-2A41739CC529}" type="slidenum">
              <a:t>19</a:t>
            </a:fld>
            <a:endParaRPr lang="el-GR" sz="1200" b="0" i="0" u="none" strike="noStrike" kern="1200" cap="none" spc="0" baseline="0">
              <a:solidFill>
                <a:srgbClr val="898989"/>
              </a:solidFill>
              <a:uFillTx/>
              <a:latin typeface="Calibri"/>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97ECD7C7-0329-937D-F5B7-0251BAE9BEC9}"/>
              </a:ext>
            </a:extLst>
          </p:cNvPr>
          <p:cNvSpPr>
            <a:spLocks noGrp="1"/>
          </p:cNvSpPr>
          <p:nvPr>
            <p:ph sz="half" idx="1"/>
          </p:nvPr>
        </p:nvSpPr>
        <p:spPr>
          <a:xfrm>
            <a:off x="1057275" y="1371600"/>
            <a:ext cx="4754880" cy="4391023"/>
          </a:xfrm>
        </p:spPr>
        <p:txBody>
          <a:bodyPr>
            <a:normAutofit/>
          </a:bodyPr>
          <a:lstStyle/>
          <a:p>
            <a:pPr algn="ctr"/>
            <a:endParaRPr lang="el-GR" sz="3600" b="1" dirty="0"/>
          </a:p>
          <a:p>
            <a:pPr algn="ctr"/>
            <a:r>
              <a:rPr lang="el-GR" sz="3600" b="1" dirty="0"/>
              <a:t>Συστάσεις</a:t>
            </a:r>
          </a:p>
          <a:p>
            <a:pPr algn="ctr"/>
            <a:endParaRPr lang="el-GR" sz="3600" b="1" dirty="0"/>
          </a:p>
          <a:p>
            <a:pPr algn="ctr"/>
            <a:endParaRPr lang="el-GR" sz="3600" b="1" dirty="0"/>
          </a:p>
          <a:p>
            <a:pPr algn="ctr"/>
            <a:r>
              <a:rPr lang="el-GR" sz="3600" b="1" dirty="0"/>
              <a:t>Πώς έρχεστε?</a:t>
            </a:r>
          </a:p>
          <a:p>
            <a:pPr algn="ctr"/>
            <a:r>
              <a:rPr lang="el-GR" sz="2400" b="1" dirty="0"/>
              <a:t>Εμπειρία ομάδας? </a:t>
            </a:r>
          </a:p>
        </p:txBody>
      </p:sp>
      <p:sp>
        <p:nvSpPr>
          <p:cNvPr id="4" name="Θέση αριθμού διαφάνειας 3">
            <a:extLst>
              <a:ext uri="{FF2B5EF4-FFF2-40B4-BE49-F238E27FC236}">
                <a16:creationId xmlns:a16="http://schemas.microsoft.com/office/drawing/2014/main" id="{D9C86AA1-AF81-DCA9-E807-CF865C14DAE2}"/>
              </a:ext>
            </a:extLst>
          </p:cNvPr>
          <p:cNvSpPr>
            <a:spLocks noGrp="1"/>
          </p:cNvSpPr>
          <p:nvPr>
            <p:ph type="sldNum" sz="quarter" idx="12"/>
          </p:nvPr>
        </p:nvSpPr>
        <p:spPr/>
        <p:txBody>
          <a:bodyPr/>
          <a:lstStyle/>
          <a:p>
            <a:fld id="{29A67EF4-6AD0-4895-A677-9D84EEBBB660}" type="slidenum">
              <a:rPr lang="el-GR" smtClean="0"/>
              <a:t>2</a:t>
            </a:fld>
            <a:endParaRPr lang="el-GR"/>
          </a:p>
        </p:txBody>
      </p:sp>
      <p:pic>
        <p:nvPicPr>
          <p:cNvPr id="2050" name="Picture 2" descr="Παγκόσμιο συνδέοντας δίκτυο ανθρώπων Διανυσματική απεικόνιση - εικονογραφία  από teamwork: 42911019">
            <a:extLst>
              <a:ext uri="{FF2B5EF4-FFF2-40B4-BE49-F238E27FC236}">
                <a16:creationId xmlns:a16="http://schemas.microsoft.com/office/drawing/2014/main" id="{5E37B8B5-65A2-FDD6-15BC-7363BCA40110}"/>
              </a:ext>
            </a:extLst>
          </p:cNvPr>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6677025" y="1371601"/>
            <a:ext cx="4667250" cy="4391024"/>
          </a:xfrm>
          <a:prstGeom prst="rect">
            <a:avLst/>
          </a:prstGeom>
          <a:noFill/>
          <a:extLst>
            <a:ext uri="{909E8E84-426E-40DD-AFC4-6F175D3DCCD1}">
              <a14:hiddenFill xmlns:a14="http://schemas.microsoft.com/office/drawing/2010/main">
                <a:solidFill>
                  <a:srgbClr val="FFFFFF"/>
                </a:solidFill>
              </a14:hiddenFill>
            </a:ext>
          </a:extLst>
        </p:spPr>
      </p:pic>
      <p:sp>
        <p:nvSpPr>
          <p:cNvPr id="10" name="TextBox 9">
            <a:extLst>
              <a:ext uri="{FF2B5EF4-FFF2-40B4-BE49-F238E27FC236}">
                <a16:creationId xmlns:a16="http://schemas.microsoft.com/office/drawing/2014/main" id="{3587F49D-FFB5-CA23-2BAD-08D628E5D4B3}"/>
              </a:ext>
            </a:extLst>
          </p:cNvPr>
          <p:cNvSpPr txBox="1"/>
          <p:nvPr/>
        </p:nvSpPr>
        <p:spPr>
          <a:xfrm>
            <a:off x="6543674" y="5824236"/>
            <a:ext cx="4867275" cy="461665"/>
          </a:xfrm>
          <a:prstGeom prst="rect">
            <a:avLst/>
          </a:prstGeom>
          <a:noFill/>
        </p:spPr>
        <p:txBody>
          <a:bodyPr wrap="square">
            <a:spAutoFit/>
          </a:bodyPr>
          <a:lstStyle/>
          <a:p>
            <a:r>
              <a:rPr lang="en-US" sz="1200" dirty="0"/>
              <a:t>https://www.google.com/search?q=++%CE%B4%CE%AF%CE%BA%CF%84%CF%85%CE%B1</a:t>
            </a:r>
            <a:endParaRPr lang="el-GR" sz="1200" dirty="0"/>
          </a:p>
        </p:txBody>
      </p:sp>
    </p:spTree>
    <p:extLst>
      <p:ext uri="{BB962C8B-B14F-4D97-AF65-F5344CB8AC3E}">
        <p14:creationId xmlns:p14="http://schemas.microsoft.com/office/powerpoint/2010/main" val="262082865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3473CA8-EF6B-0D7F-4AC2-30CA5F6AD366}"/>
              </a:ext>
            </a:extLst>
          </p:cNvPr>
          <p:cNvSpPr txBox="1">
            <a:spLocks noGrp="1"/>
          </p:cNvSpPr>
          <p:nvPr>
            <p:ph type="title"/>
          </p:nvPr>
        </p:nvSpPr>
        <p:spPr>
          <a:xfrm>
            <a:off x="1066800" y="356844"/>
            <a:ext cx="10058400" cy="1371600"/>
          </a:xfrm>
        </p:spPr>
        <p:txBody>
          <a:bodyPr>
            <a:normAutofit fontScale="90000"/>
          </a:bodyPr>
          <a:lstStyle/>
          <a:p>
            <a:pPr lvl="0"/>
            <a:r>
              <a:rPr lang="el-GR" sz="3600" b="1" dirty="0"/>
              <a:t>Σύγχρονες ομαδικές θεωρίες (2)</a:t>
            </a:r>
            <a:br>
              <a:rPr lang="el-GR" sz="3600" b="1" dirty="0"/>
            </a:br>
            <a:r>
              <a:rPr lang="el-GR" sz="3600" b="1" dirty="0"/>
              <a:t> Ομαδικό δίκτυο επικοινωνίας</a:t>
            </a:r>
            <a:br>
              <a:rPr lang="el-GR" sz="3200" dirty="0"/>
            </a:br>
            <a:endParaRPr lang="el-GR" sz="3200" dirty="0"/>
          </a:p>
        </p:txBody>
      </p:sp>
      <p:sp>
        <p:nvSpPr>
          <p:cNvPr id="3" name="Θέση περιεχομένου 2">
            <a:extLst>
              <a:ext uri="{FF2B5EF4-FFF2-40B4-BE49-F238E27FC236}">
                <a16:creationId xmlns:a16="http://schemas.microsoft.com/office/drawing/2014/main" id="{01B9E162-B875-C7A9-A2A8-8E05CBF1BCA2}"/>
              </a:ext>
            </a:extLst>
          </p:cNvPr>
          <p:cNvSpPr txBox="1">
            <a:spLocks noGrp="1"/>
          </p:cNvSpPr>
          <p:nvPr>
            <p:ph idx="1"/>
          </p:nvPr>
        </p:nvSpPr>
        <p:spPr>
          <a:xfrm>
            <a:off x="723899" y="1576400"/>
            <a:ext cx="10401301" cy="4924756"/>
          </a:xfrm>
        </p:spPr>
        <p:txBody>
          <a:bodyPr>
            <a:normAutofit/>
          </a:bodyPr>
          <a:lstStyle/>
          <a:p>
            <a:pPr lvl="0"/>
            <a:r>
              <a:rPr lang="el-GR" sz="2400" dirty="0"/>
              <a:t>Μία </a:t>
            </a:r>
            <a:r>
              <a:rPr lang="el-GR" sz="2400" b="1" dirty="0"/>
              <a:t>ομάδα που αναπτύσσει το δίκτυο επικοινωνίας </a:t>
            </a:r>
            <a:r>
              <a:rPr lang="el-GR" sz="2400" dirty="0"/>
              <a:t>της δίνει τη δυνατότητα στα μέλη της να </a:t>
            </a:r>
            <a:r>
              <a:rPr lang="el-GR" sz="2400" b="1" dirty="0"/>
              <a:t>«διορθώσουν» </a:t>
            </a:r>
            <a:r>
              <a:rPr lang="el-GR" sz="2400" dirty="0"/>
              <a:t>τις αλλοιώσεις που έχουν συμβεί κατά την </a:t>
            </a:r>
            <a:r>
              <a:rPr lang="el-GR" sz="2400" b="1" dirty="0"/>
              <a:t>πορεία της εξέλιξης τους </a:t>
            </a:r>
            <a:r>
              <a:rPr lang="el-GR" sz="2400" dirty="0"/>
              <a:t>(η έννοια της συνήχησης ή αντήχησης*), να </a:t>
            </a:r>
            <a:r>
              <a:rPr lang="el-GR" sz="2400" b="1" dirty="0"/>
              <a:t>επαναπροσδιορίσουν</a:t>
            </a:r>
            <a:r>
              <a:rPr lang="el-GR" sz="2400" dirty="0"/>
              <a:t> τους εαυτούς τους και να </a:t>
            </a:r>
            <a:r>
              <a:rPr lang="el-GR" sz="2400" b="1" dirty="0"/>
              <a:t>συμφιλιώσουν την ατομική με την κοινωνική </a:t>
            </a:r>
            <a:r>
              <a:rPr lang="el-GR" sz="2400" dirty="0"/>
              <a:t>τους πλευρά. </a:t>
            </a:r>
          </a:p>
          <a:p>
            <a:pPr lvl="0"/>
            <a:endParaRPr lang="el-GR" sz="2400" dirty="0"/>
          </a:p>
          <a:p>
            <a:pPr lvl="0"/>
            <a:r>
              <a:rPr lang="el-GR" sz="2400" dirty="0"/>
              <a:t>Έτσι το άτομο βοηθιέται  να αντιληφθεί τον εαυτό του μέσα από τα  δυναμικά της ομάδας και να εστιάσει τόσο στην </a:t>
            </a:r>
            <a:r>
              <a:rPr lang="el-GR" sz="2400" dirty="0" err="1"/>
              <a:t>ενδοατομική</a:t>
            </a:r>
            <a:r>
              <a:rPr lang="el-GR" sz="2400" dirty="0"/>
              <a:t> συγκρότησή του όσο και στην κοινωνική </a:t>
            </a:r>
            <a:r>
              <a:rPr lang="el-GR" sz="2400" dirty="0" err="1"/>
              <a:t>διάδραση</a:t>
            </a:r>
            <a:r>
              <a:rPr lang="el-GR" sz="2400" dirty="0"/>
              <a:t> και αλληλεπίδραση</a:t>
            </a:r>
            <a:r>
              <a:rPr lang="en-US" sz="2400" dirty="0"/>
              <a:t>.</a:t>
            </a:r>
            <a:r>
              <a:rPr lang="el-GR" sz="2400" dirty="0"/>
              <a:t> </a:t>
            </a:r>
            <a:endParaRPr lang="en-US" sz="2400" dirty="0"/>
          </a:p>
          <a:p>
            <a:pPr marL="0" lvl="0" indent="0" algn="r">
              <a:buNone/>
            </a:pPr>
            <a:r>
              <a:rPr lang="en-US" sz="2400" dirty="0"/>
              <a:t>Gantt</a:t>
            </a:r>
            <a:r>
              <a:rPr lang="el-GR" sz="2400" dirty="0"/>
              <a:t> &amp; </a:t>
            </a:r>
            <a:r>
              <a:rPr lang="en-US" sz="2400" dirty="0"/>
              <a:t>Badenoch</a:t>
            </a:r>
            <a:r>
              <a:rPr lang="el-GR" sz="2400" dirty="0"/>
              <a:t>, 2013</a:t>
            </a:r>
            <a:endParaRPr lang="en-US" sz="2400" dirty="0"/>
          </a:p>
          <a:p>
            <a:pPr marL="0" lvl="0" indent="0">
              <a:buNone/>
            </a:pPr>
            <a:endParaRPr lang="el-GR" sz="2400" i="1" dirty="0"/>
          </a:p>
          <a:p>
            <a:pPr lvl="0"/>
            <a:endParaRPr lang="el-GR" dirty="0"/>
          </a:p>
        </p:txBody>
      </p:sp>
      <p:sp>
        <p:nvSpPr>
          <p:cNvPr id="4" name="Θέση αριθμού διαφάνειας 3">
            <a:extLst>
              <a:ext uri="{FF2B5EF4-FFF2-40B4-BE49-F238E27FC236}">
                <a16:creationId xmlns:a16="http://schemas.microsoft.com/office/drawing/2014/main" id="{5074C1E2-6D07-EEF5-DA26-A65F52272447}"/>
              </a:ext>
            </a:extLst>
          </p:cNvPr>
          <p:cNvSpPr txBox="1"/>
          <p:nvPr/>
        </p:nvSpPr>
        <p:spPr>
          <a:xfrm>
            <a:off x="8610603" y="6356351"/>
            <a:ext cx="2743200" cy="365129"/>
          </a:xfrm>
          <a:prstGeom prst="rect">
            <a:avLst/>
          </a:prstGeom>
          <a:noFill/>
          <a:ln cap="flat">
            <a:noFill/>
          </a:ln>
        </p:spPr>
        <p:txBody>
          <a:bodyPr vert="horz" wrap="square" lIns="91440" tIns="45720" rIns="91440" bIns="45720" anchor="ctr"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A6392AE8-0CF5-4822-B96B-922725C244EF}" type="slidenum">
              <a:t>20</a:t>
            </a:fld>
            <a:endParaRPr lang="el-GR" sz="1200" b="0" i="0" u="none" strike="noStrike" kern="1200" cap="none" spc="0" baseline="0">
              <a:solidFill>
                <a:srgbClr val="898989"/>
              </a:solidFill>
              <a:uFillTx/>
              <a:latin typeface="Calibri"/>
            </a:endParaRPr>
          </a:p>
        </p:txBody>
      </p:sp>
      <p:sp>
        <p:nvSpPr>
          <p:cNvPr id="5" name="Θέση αριθμού διαφάνειας 4">
            <a:extLst>
              <a:ext uri="{FF2B5EF4-FFF2-40B4-BE49-F238E27FC236}">
                <a16:creationId xmlns:a16="http://schemas.microsoft.com/office/drawing/2014/main" id="{88905C77-22E1-1CA6-3636-D4F6AFDB21B1}"/>
              </a:ext>
            </a:extLst>
          </p:cNvPr>
          <p:cNvSpPr txBox="1"/>
          <p:nvPr/>
        </p:nvSpPr>
        <p:spPr>
          <a:xfrm>
            <a:off x="8610603" y="6356351"/>
            <a:ext cx="2743200" cy="365129"/>
          </a:xfrm>
          <a:prstGeom prst="rect">
            <a:avLst/>
          </a:prstGeom>
          <a:noFill/>
          <a:ln cap="flat">
            <a:noFill/>
          </a:ln>
        </p:spPr>
        <p:txBody>
          <a:bodyPr vert="horz" wrap="square" lIns="91440" tIns="45720" rIns="91440" bIns="45720" anchor="ctr"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43F5C1EB-C75B-4E0A-BD8D-3091DA93BEA5}" type="slidenum">
              <a:t>20</a:t>
            </a:fld>
            <a:endParaRPr lang="el-GR" sz="1200" b="0" i="0" u="none" strike="noStrike" kern="1200" cap="none" spc="0" baseline="0">
              <a:solidFill>
                <a:srgbClr val="898989"/>
              </a:solidFill>
              <a:uFillTx/>
              <a:latin typeface="Calibri"/>
            </a:endParaRPr>
          </a:p>
        </p:txBody>
      </p:sp>
      <p:sp>
        <p:nvSpPr>
          <p:cNvPr id="6" name="Θέση αριθμού διαφάνειας 5">
            <a:extLst>
              <a:ext uri="{FF2B5EF4-FFF2-40B4-BE49-F238E27FC236}">
                <a16:creationId xmlns:a16="http://schemas.microsoft.com/office/drawing/2014/main" id="{96E7937D-D966-EC25-B22C-308E468AB977}"/>
              </a:ext>
            </a:extLst>
          </p:cNvPr>
          <p:cNvSpPr txBox="1"/>
          <p:nvPr/>
        </p:nvSpPr>
        <p:spPr>
          <a:xfrm>
            <a:off x="8610603" y="6356351"/>
            <a:ext cx="2743200" cy="365129"/>
          </a:xfrm>
          <a:prstGeom prst="rect">
            <a:avLst/>
          </a:prstGeom>
          <a:noFill/>
          <a:ln cap="flat">
            <a:noFill/>
          </a:ln>
        </p:spPr>
        <p:txBody>
          <a:bodyPr vert="horz" wrap="square" lIns="91440" tIns="45720" rIns="91440" bIns="45720" anchor="ctr"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AEFA20F3-0E64-4E06-AB9D-B83435958CBB}" type="slidenum">
              <a:t>20</a:t>
            </a:fld>
            <a:endParaRPr lang="el-GR" sz="1200" b="0" i="0" u="none" strike="noStrike" kern="1200" cap="none" spc="0" baseline="0">
              <a:solidFill>
                <a:srgbClr val="898989"/>
              </a:solidFill>
              <a:uFillTx/>
              <a:latin typeface="Calibri"/>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22ECA88-1245-655C-D3D2-C598CA71B9A1}"/>
              </a:ext>
            </a:extLst>
          </p:cNvPr>
          <p:cNvSpPr>
            <a:spLocks noGrp="1"/>
          </p:cNvSpPr>
          <p:nvPr>
            <p:ph type="title"/>
          </p:nvPr>
        </p:nvSpPr>
        <p:spPr>
          <a:xfrm>
            <a:off x="1066800" y="642594"/>
            <a:ext cx="10058400" cy="709956"/>
          </a:xfrm>
        </p:spPr>
        <p:txBody>
          <a:bodyPr>
            <a:normAutofit/>
          </a:bodyPr>
          <a:lstStyle/>
          <a:p>
            <a:r>
              <a:rPr lang="el-GR" sz="3600" b="1" dirty="0"/>
              <a:t>*Συνήχηση – Ενσυναίσθηση/Αντήχηση</a:t>
            </a:r>
          </a:p>
        </p:txBody>
      </p:sp>
      <p:sp>
        <p:nvSpPr>
          <p:cNvPr id="3" name="Θέση περιεχομένου 2">
            <a:extLst>
              <a:ext uri="{FF2B5EF4-FFF2-40B4-BE49-F238E27FC236}">
                <a16:creationId xmlns:a16="http://schemas.microsoft.com/office/drawing/2014/main" id="{4482A832-FDA5-5C97-AB87-73AC3F25C051}"/>
              </a:ext>
            </a:extLst>
          </p:cNvPr>
          <p:cNvSpPr>
            <a:spLocks noGrp="1"/>
          </p:cNvSpPr>
          <p:nvPr>
            <p:ph idx="1"/>
          </p:nvPr>
        </p:nvSpPr>
        <p:spPr>
          <a:xfrm>
            <a:off x="1021655" y="1607820"/>
            <a:ext cx="10058400" cy="4792980"/>
          </a:xfrm>
        </p:spPr>
        <p:txBody>
          <a:bodyPr>
            <a:normAutofit/>
          </a:bodyPr>
          <a:lstStyle/>
          <a:p>
            <a:r>
              <a:rPr lang="el-GR" sz="2400" b="1" dirty="0">
                <a:solidFill>
                  <a:srgbClr val="1C0B19"/>
                </a:solidFill>
                <a:effectLst/>
              </a:rPr>
              <a:t>Συνήχηση.</a:t>
            </a:r>
            <a:r>
              <a:rPr lang="el-GR" sz="2400" b="0" i="1" dirty="0">
                <a:solidFill>
                  <a:srgbClr val="1C0B19"/>
                </a:solidFill>
                <a:effectLst/>
              </a:rPr>
              <a:t> «το άτομο συνηχεί σ’ ένα «μουσικό τόνο», στον οποίο είναι «κουρδισμένο»</a:t>
            </a:r>
            <a:r>
              <a:rPr lang="en-US" sz="2400" b="0" i="1" dirty="0">
                <a:solidFill>
                  <a:srgbClr val="1C0B19"/>
                </a:solidFill>
                <a:effectLst/>
              </a:rPr>
              <a:t>  </a:t>
            </a:r>
            <a:r>
              <a:rPr lang="el-GR" sz="2400" b="0" i="1" dirty="0">
                <a:solidFill>
                  <a:srgbClr val="1C0B19"/>
                </a:solidFill>
                <a:effectLst/>
              </a:rPr>
              <a:t>η δομή προσωπικότητ</a:t>
            </a:r>
            <a:r>
              <a:rPr lang="el-GR" sz="2400" i="1" dirty="0">
                <a:solidFill>
                  <a:srgbClr val="1C0B19"/>
                </a:solidFill>
              </a:rPr>
              <a:t>άς του</a:t>
            </a:r>
            <a:r>
              <a:rPr lang="el-GR" sz="2400" b="0" i="1" dirty="0">
                <a:solidFill>
                  <a:srgbClr val="1C0B19"/>
                </a:solidFill>
                <a:effectLst/>
              </a:rPr>
              <a:t>», </a:t>
            </a:r>
            <a:r>
              <a:rPr lang="el-GR" sz="2400" b="0" i="0" dirty="0" err="1">
                <a:solidFill>
                  <a:srgbClr val="1C0B19"/>
                </a:solidFill>
                <a:effectLst/>
              </a:rPr>
              <a:t>Foulkes</a:t>
            </a:r>
            <a:r>
              <a:rPr lang="el-GR" sz="2400" b="0" i="0" dirty="0">
                <a:solidFill>
                  <a:srgbClr val="1C0B19"/>
                </a:solidFill>
                <a:effectLst/>
              </a:rPr>
              <a:t>, Ε</a:t>
            </a:r>
            <a:r>
              <a:rPr lang="en-US" sz="2400" b="0" i="0" dirty="0" err="1">
                <a:solidFill>
                  <a:srgbClr val="1C0B19"/>
                </a:solidFill>
                <a:effectLst/>
              </a:rPr>
              <a:t>lkaim</a:t>
            </a:r>
            <a:r>
              <a:rPr lang="el-GR" sz="2400" b="0" i="0" dirty="0">
                <a:solidFill>
                  <a:srgbClr val="1C0B19"/>
                </a:solidFill>
                <a:effectLst/>
              </a:rPr>
              <a:t> </a:t>
            </a:r>
            <a:endParaRPr lang="el-GR" sz="2400" i="1" dirty="0"/>
          </a:p>
          <a:p>
            <a:r>
              <a:rPr lang="el-GR" sz="2400" b="1" dirty="0">
                <a:solidFill>
                  <a:srgbClr val="222222"/>
                </a:solidFill>
              </a:rPr>
              <a:t>Ε</a:t>
            </a:r>
            <a:r>
              <a:rPr lang="el-GR" sz="2400" b="1" i="0" dirty="0">
                <a:solidFill>
                  <a:srgbClr val="222222"/>
                </a:solidFill>
                <a:effectLst/>
              </a:rPr>
              <a:t>νσυναίσθηση/(</a:t>
            </a:r>
            <a:r>
              <a:rPr lang="el-GR" sz="2400" b="1" i="0" dirty="0" err="1">
                <a:solidFill>
                  <a:srgbClr val="222222"/>
                </a:solidFill>
                <a:effectLst/>
              </a:rPr>
              <a:t>ενσυναισθητική</a:t>
            </a:r>
            <a:r>
              <a:rPr lang="el-GR" sz="2400" b="1" i="0" dirty="0">
                <a:solidFill>
                  <a:srgbClr val="222222"/>
                </a:solidFill>
                <a:effectLst/>
              </a:rPr>
              <a:t>) αντήχηση</a:t>
            </a:r>
            <a:r>
              <a:rPr lang="el-GR" sz="2400" b="0" i="0" dirty="0">
                <a:solidFill>
                  <a:srgbClr val="222222"/>
                </a:solidFill>
                <a:effectLst/>
              </a:rPr>
              <a:t>. Δεν είναι ταύτιση- απομάκρυνση από το </a:t>
            </a:r>
            <a:r>
              <a:rPr lang="el-GR" sz="2400" b="0" i="1" dirty="0">
                <a:solidFill>
                  <a:srgbClr val="222222"/>
                </a:solidFill>
                <a:effectLst/>
              </a:rPr>
              <a:t>ΕΓΩ</a:t>
            </a:r>
            <a:r>
              <a:rPr lang="el-GR" sz="2400" b="0" i="0" dirty="0">
                <a:solidFill>
                  <a:srgbClr val="222222"/>
                </a:solidFill>
                <a:effectLst/>
              </a:rPr>
              <a:t> για να βάλεις τον εαυτό σου «στα παπούτσια του άλλου» ατόμου. Χρησιμοποιώντας το </a:t>
            </a:r>
            <a:r>
              <a:rPr lang="el-GR" sz="2400" b="0" i="1" dirty="0">
                <a:solidFill>
                  <a:srgbClr val="222222"/>
                </a:solidFill>
                <a:effectLst/>
              </a:rPr>
              <a:t>ΕΓΩ</a:t>
            </a:r>
            <a:r>
              <a:rPr lang="el-GR" sz="2400" b="0" i="0" dirty="0">
                <a:solidFill>
                  <a:srgbClr val="222222"/>
                </a:solidFill>
                <a:effectLst/>
              </a:rPr>
              <a:t> συνδέεσαι με το άλλο άτομο- νιώθεις/υποδέχεσαι την εμπειρία, τα συναισθήματα και τις ιδέες του - ΧΩΡΙΣ να χάσεις τη θέση «τι νιώθω εγώ – τι ο άλλος», </a:t>
            </a:r>
            <a:r>
              <a:rPr lang="en-US" sz="2400" b="0" i="0" dirty="0">
                <a:solidFill>
                  <a:srgbClr val="222222"/>
                </a:solidFill>
                <a:effectLst/>
              </a:rPr>
              <a:t>C. Rogers</a:t>
            </a:r>
            <a:endParaRPr lang="en-US" sz="2400" dirty="0">
              <a:solidFill>
                <a:srgbClr val="222222"/>
              </a:solidFill>
            </a:endParaRPr>
          </a:p>
          <a:p>
            <a:pPr marL="0" indent="0">
              <a:buNone/>
            </a:pPr>
            <a:endParaRPr lang="en-US" sz="2400" b="0" i="0" dirty="0">
              <a:solidFill>
                <a:srgbClr val="222222"/>
              </a:solidFill>
              <a:effectLst/>
            </a:endParaRPr>
          </a:p>
          <a:p>
            <a:pPr marL="0" indent="0">
              <a:buNone/>
            </a:pPr>
            <a:endParaRPr lang="en-US" sz="2400" b="0" i="0" dirty="0">
              <a:solidFill>
                <a:srgbClr val="222222"/>
              </a:solidFill>
              <a:effectLst/>
            </a:endParaRPr>
          </a:p>
          <a:p>
            <a:pPr marL="0" indent="0" algn="r">
              <a:buNone/>
            </a:pPr>
            <a:r>
              <a:rPr lang="en-US" sz="2200" b="0" i="1" dirty="0" err="1">
                <a:solidFill>
                  <a:srgbClr val="222222"/>
                </a:solidFill>
                <a:effectLst/>
              </a:rPr>
              <a:t>Vanaerschot</a:t>
            </a:r>
            <a:r>
              <a:rPr lang="en-US" sz="2200" b="0" i="1" dirty="0">
                <a:solidFill>
                  <a:srgbClr val="222222"/>
                </a:solidFill>
                <a:effectLst/>
              </a:rPr>
              <a:t>, G. (2007). Empathic resonance and differential </a:t>
            </a:r>
            <a:r>
              <a:rPr lang="en-US" sz="2200" i="1" dirty="0">
                <a:solidFill>
                  <a:srgbClr val="222222"/>
                </a:solidFill>
              </a:rPr>
              <a:t>e</a:t>
            </a:r>
            <a:r>
              <a:rPr lang="en-US" sz="2200" b="0" i="1" dirty="0">
                <a:solidFill>
                  <a:srgbClr val="222222"/>
                </a:solidFill>
                <a:effectLst/>
              </a:rPr>
              <a:t>xperiential </a:t>
            </a:r>
            <a:r>
              <a:rPr lang="en-US" sz="2200" i="1" dirty="0">
                <a:solidFill>
                  <a:srgbClr val="222222"/>
                </a:solidFill>
              </a:rPr>
              <a:t>p</a:t>
            </a:r>
            <a:r>
              <a:rPr lang="en-US" sz="2200" b="0" i="1" dirty="0">
                <a:solidFill>
                  <a:srgbClr val="222222"/>
                </a:solidFill>
                <a:effectLst/>
              </a:rPr>
              <a:t>rocessing: an </a:t>
            </a:r>
            <a:r>
              <a:rPr lang="en-US" sz="2200" i="1" dirty="0">
                <a:solidFill>
                  <a:srgbClr val="222222"/>
                </a:solidFill>
              </a:rPr>
              <a:t>e</a:t>
            </a:r>
            <a:r>
              <a:rPr lang="en-US" sz="2200" b="0" i="1" dirty="0">
                <a:solidFill>
                  <a:srgbClr val="222222"/>
                </a:solidFill>
                <a:effectLst/>
              </a:rPr>
              <a:t>xperiential </a:t>
            </a:r>
            <a:r>
              <a:rPr lang="en-US" sz="2200" i="1" dirty="0">
                <a:solidFill>
                  <a:srgbClr val="222222"/>
                </a:solidFill>
              </a:rPr>
              <a:t>p</a:t>
            </a:r>
            <a:r>
              <a:rPr lang="en-US" sz="2200" b="0" i="1" dirty="0">
                <a:solidFill>
                  <a:srgbClr val="222222"/>
                </a:solidFill>
                <a:effectLst/>
              </a:rPr>
              <a:t>rocess-directive approach. </a:t>
            </a:r>
            <a:r>
              <a:rPr lang="en-US" sz="2200" b="0" i="1" u="none" strike="noStrike" dirty="0">
                <a:solidFill>
                  <a:srgbClr val="4DB2EC"/>
                </a:solidFill>
                <a:effectLst/>
                <a:hlinkClick r:id="rId2"/>
              </a:rPr>
              <a:t>American Journal of Psychotherapy</a:t>
            </a:r>
            <a:r>
              <a:rPr lang="en-US" sz="2200" b="0" i="1" dirty="0">
                <a:solidFill>
                  <a:srgbClr val="222222"/>
                </a:solidFill>
                <a:effectLst/>
              </a:rPr>
              <a:t>; 61 (3): 313-331.</a:t>
            </a:r>
            <a:r>
              <a:rPr lang="el-GR" sz="2400" b="0" i="0" dirty="0">
                <a:solidFill>
                  <a:srgbClr val="222222"/>
                </a:solidFill>
                <a:effectLst/>
              </a:rPr>
              <a:t> </a:t>
            </a:r>
            <a:endParaRPr lang="el-GR" sz="2400" dirty="0"/>
          </a:p>
        </p:txBody>
      </p:sp>
      <p:sp>
        <p:nvSpPr>
          <p:cNvPr id="4" name="Θέση αριθμού διαφάνειας 3">
            <a:extLst>
              <a:ext uri="{FF2B5EF4-FFF2-40B4-BE49-F238E27FC236}">
                <a16:creationId xmlns:a16="http://schemas.microsoft.com/office/drawing/2014/main" id="{60F9C880-8A92-410F-9487-3022BCC6DA5B}"/>
              </a:ext>
            </a:extLst>
          </p:cNvPr>
          <p:cNvSpPr>
            <a:spLocks noGrp="1"/>
          </p:cNvSpPr>
          <p:nvPr>
            <p:ph type="sldNum" sz="quarter" idx="12"/>
          </p:nvPr>
        </p:nvSpPr>
        <p:spPr/>
        <p:txBody>
          <a:bodyPr/>
          <a:lstStyle/>
          <a:p>
            <a:fld id="{29A67EF4-6AD0-4895-A677-9D84EEBBB660}" type="slidenum">
              <a:rPr lang="el-GR" smtClean="0"/>
              <a:t>21</a:t>
            </a:fld>
            <a:endParaRPr lang="el-GR"/>
          </a:p>
        </p:txBody>
      </p:sp>
    </p:spTree>
    <p:extLst>
      <p:ext uri="{BB962C8B-B14F-4D97-AF65-F5344CB8AC3E}">
        <p14:creationId xmlns:p14="http://schemas.microsoft.com/office/powerpoint/2010/main" val="115044589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270373F-9508-F1A7-2145-B109D3056BFF}"/>
              </a:ext>
            </a:extLst>
          </p:cNvPr>
          <p:cNvSpPr txBox="1">
            <a:spLocks noGrp="1"/>
          </p:cNvSpPr>
          <p:nvPr>
            <p:ph type="title"/>
          </p:nvPr>
        </p:nvSpPr>
        <p:spPr>
          <a:xfrm>
            <a:off x="638171" y="554038"/>
            <a:ext cx="10515600" cy="739777"/>
          </a:xfrm>
        </p:spPr>
        <p:txBody>
          <a:bodyPr>
            <a:noAutofit/>
          </a:bodyPr>
          <a:lstStyle/>
          <a:p>
            <a:pPr lvl="0"/>
            <a:r>
              <a:rPr lang="el-GR" sz="3600" b="1" dirty="0"/>
              <a:t>Σύγχρονα ερευνητικά δεδομένα</a:t>
            </a:r>
            <a:r>
              <a:rPr lang="en-US" sz="3600" b="1" dirty="0"/>
              <a:t>. </a:t>
            </a:r>
            <a:br>
              <a:rPr lang="el-GR" sz="3600" b="1" dirty="0"/>
            </a:br>
            <a:r>
              <a:rPr lang="el-GR" sz="3600" b="1" dirty="0"/>
              <a:t>Νευροβιολογία και (ομαδική) ψυχοθεραπεία</a:t>
            </a:r>
          </a:p>
        </p:txBody>
      </p:sp>
      <p:sp>
        <p:nvSpPr>
          <p:cNvPr id="3" name="Θέση περιεχομένου 2">
            <a:extLst>
              <a:ext uri="{FF2B5EF4-FFF2-40B4-BE49-F238E27FC236}">
                <a16:creationId xmlns:a16="http://schemas.microsoft.com/office/drawing/2014/main" id="{7F349ACC-6F3C-6C5A-9BC2-1868F8383F94}"/>
              </a:ext>
            </a:extLst>
          </p:cNvPr>
          <p:cNvSpPr txBox="1">
            <a:spLocks noGrp="1"/>
          </p:cNvSpPr>
          <p:nvPr>
            <p:ph idx="1"/>
          </p:nvPr>
        </p:nvSpPr>
        <p:spPr>
          <a:xfrm>
            <a:off x="406395" y="1460497"/>
            <a:ext cx="10747375" cy="5260972"/>
          </a:xfrm>
        </p:spPr>
        <p:txBody>
          <a:bodyPr>
            <a:normAutofit lnSpcReduction="10000"/>
          </a:bodyPr>
          <a:lstStyle/>
          <a:p>
            <a:pPr marL="0" lvl="0" indent="0" algn="just">
              <a:lnSpc>
                <a:spcPct val="60000"/>
              </a:lnSpc>
              <a:buNone/>
            </a:pPr>
            <a:r>
              <a:rPr lang="el-GR" sz="3100" dirty="0"/>
              <a:t> </a:t>
            </a:r>
          </a:p>
          <a:p>
            <a:pPr marL="0" lvl="0" algn="just">
              <a:spcBef>
                <a:spcPts val="0"/>
              </a:spcBef>
            </a:pPr>
            <a:r>
              <a:rPr lang="el-GR" sz="2400" dirty="0"/>
              <a:t>Η ανακάλυψη του </a:t>
            </a:r>
            <a:r>
              <a:rPr lang="el-GR" sz="2400" dirty="0" err="1"/>
              <a:t>νευρωνικού</a:t>
            </a:r>
            <a:r>
              <a:rPr lang="el-GR" sz="2400" dirty="0"/>
              <a:t> κατοπτρικού συστήματος στον προκινητικό φλοιό και άλλες εγκεφαλικές περιοχής υπογράμμισε τη </a:t>
            </a:r>
            <a:r>
              <a:rPr lang="el-GR" sz="2400" b="1" dirty="0" err="1"/>
              <a:t>διυποκειμενική</a:t>
            </a:r>
            <a:r>
              <a:rPr lang="el-GR" sz="2400" b="1" dirty="0"/>
              <a:t>, την «κοινωνική» φύση </a:t>
            </a:r>
            <a:r>
              <a:rPr lang="el-GR" sz="2400" dirty="0"/>
              <a:t>του </a:t>
            </a:r>
            <a:r>
              <a:rPr lang="el-GR" sz="2400" b="1" dirty="0"/>
              <a:t>εγκεφάλου</a:t>
            </a:r>
            <a:r>
              <a:rPr lang="el-GR" sz="2400" dirty="0"/>
              <a:t>. </a:t>
            </a:r>
          </a:p>
          <a:p>
            <a:pPr marL="0" lvl="0" indent="0" algn="r">
              <a:spcBef>
                <a:spcPts val="0"/>
              </a:spcBef>
              <a:buNone/>
            </a:pPr>
            <a:r>
              <a:rPr lang="en-US" sz="2400" dirty="0" err="1"/>
              <a:t>Cosolino</a:t>
            </a:r>
            <a:r>
              <a:rPr lang="el-GR" sz="2400" dirty="0"/>
              <a:t>, 2017</a:t>
            </a:r>
          </a:p>
          <a:p>
            <a:pPr marL="0" lvl="0" indent="0" algn="r">
              <a:spcBef>
                <a:spcPts val="0"/>
              </a:spcBef>
              <a:buNone/>
            </a:pPr>
            <a:r>
              <a:rPr lang="en-US" sz="2400" dirty="0"/>
              <a:t>Gantt</a:t>
            </a:r>
            <a:r>
              <a:rPr lang="el-GR" sz="2400" dirty="0"/>
              <a:t> &amp; </a:t>
            </a:r>
            <a:r>
              <a:rPr lang="en-US" sz="2400" dirty="0"/>
              <a:t>Badenoch</a:t>
            </a:r>
            <a:r>
              <a:rPr lang="el-GR" sz="2400" dirty="0"/>
              <a:t>, 2013</a:t>
            </a:r>
          </a:p>
          <a:p>
            <a:pPr marL="0" lvl="0" indent="0" algn="just">
              <a:spcBef>
                <a:spcPts val="0"/>
              </a:spcBef>
              <a:buNone/>
            </a:pPr>
            <a:endParaRPr lang="el-GR" sz="2400" dirty="0"/>
          </a:p>
          <a:p>
            <a:pPr marL="0" lvl="0" algn="just">
              <a:spcBef>
                <a:spcPts val="0"/>
              </a:spcBef>
            </a:pPr>
            <a:r>
              <a:rPr lang="el-GR" sz="2400" dirty="0"/>
              <a:t>Το εύρημα της ικανότητας των </a:t>
            </a:r>
            <a:r>
              <a:rPr lang="el-GR" sz="2400" dirty="0" err="1"/>
              <a:t>καθρεπτικών</a:t>
            </a:r>
            <a:r>
              <a:rPr lang="el-GR" sz="2400" dirty="0"/>
              <a:t> νευρώνων να εκφορτίζονται τόσο όταν  το άτομο εκτελεί μια ενέργεια όσο και όταν απλώς παρατηρεί ένα άλλο άτομο να εκτελεί μια παρόμοια ενέργεια οδήγησε στην </a:t>
            </a:r>
            <a:r>
              <a:rPr lang="el-GR" sz="2400" b="1" dirty="0" err="1"/>
              <a:t>νευροβιολογικό</a:t>
            </a:r>
            <a:r>
              <a:rPr lang="el-GR" sz="2400" b="1" dirty="0"/>
              <a:t> συσχετισμό </a:t>
            </a:r>
            <a:r>
              <a:rPr lang="el-GR" sz="2400" dirty="0"/>
              <a:t>της κατανόησης της </a:t>
            </a:r>
            <a:r>
              <a:rPr lang="el-GR" sz="2400" b="1" dirty="0"/>
              <a:t>δράσης</a:t>
            </a:r>
            <a:r>
              <a:rPr lang="el-GR" sz="2400" dirty="0"/>
              <a:t>, της </a:t>
            </a:r>
            <a:r>
              <a:rPr lang="el-GR" sz="2400" b="1" dirty="0"/>
              <a:t>μη λεκτικής επικοινωνίας </a:t>
            </a:r>
            <a:r>
              <a:rPr lang="el-GR" sz="2400" dirty="0"/>
              <a:t>και της </a:t>
            </a:r>
            <a:r>
              <a:rPr lang="el-GR" sz="2400" b="1" dirty="0"/>
              <a:t>ενσυναίσθησης</a:t>
            </a:r>
            <a:r>
              <a:rPr lang="el-GR" sz="2400" dirty="0"/>
              <a:t> και ως εκ τούτου στην τεκμηρίωση των αλλαγών που επιφέρει </a:t>
            </a:r>
            <a:r>
              <a:rPr lang="el-GR" sz="2400" dirty="0" err="1"/>
              <a:t>νευροβιολογικά</a:t>
            </a:r>
            <a:r>
              <a:rPr lang="el-GR" sz="2400" dirty="0"/>
              <a:t> μια ψυχοθεραπευτική συνθήκη.</a:t>
            </a:r>
          </a:p>
          <a:p>
            <a:pPr marL="0" lvl="0" indent="0" algn="just">
              <a:spcBef>
                <a:spcPts val="0"/>
              </a:spcBef>
              <a:buNone/>
            </a:pPr>
            <a:endParaRPr lang="el-GR" sz="2400" dirty="0"/>
          </a:p>
          <a:p>
            <a:pPr marL="0" lvl="0" indent="0" algn="r">
              <a:spcBef>
                <a:spcPts val="0"/>
              </a:spcBef>
              <a:buNone/>
            </a:pPr>
            <a:r>
              <a:rPr lang="el-GR" sz="2400" dirty="0"/>
              <a:t> </a:t>
            </a:r>
          </a:p>
          <a:p>
            <a:pPr marL="0" lvl="0" indent="0" algn="r">
              <a:spcBef>
                <a:spcPts val="0"/>
              </a:spcBef>
              <a:buNone/>
            </a:pPr>
            <a:r>
              <a:rPr lang="en-US" sz="2400" dirty="0" err="1"/>
              <a:t>Cozolino</a:t>
            </a:r>
            <a:r>
              <a:rPr lang="el-GR" sz="2400" dirty="0"/>
              <a:t>, 2017 </a:t>
            </a:r>
          </a:p>
          <a:p>
            <a:pPr lvl="0">
              <a:lnSpc>
                <a:spcPct val="60000"/>
              </a:lnSpc>
            </a:pPr>
            <a:endParaRPr lang="el-GR" sz="1300" dirty="0"/>
          </a:p>
        </p:txBody>
      </p:sp>
      <p:sp>
        <p:nvSpPr>
          <p:cNvPr id="4" name="Θέση αριθμού διαφάνειας 4">
            <a:extLst>
              <a:ext uri="{FF2B5EF4-FFF2-40B4-BE49-F238E27FC236}">
                <a16:creationId xmlns:a16="http://schemas.microsoft.com/office/drawing/2014/main" id="{945A597E-B1BB-172D-4E5E-472F01872783}"/>
              </a:ext>
            </a:extLst>
          </p:cNvPr>
          <p:cNvSpPr txBox="1"/>
          <p:nvPr/>
        </p:nvSpPr>
        <p:spPr>
          <a:xfrm>
            <a:off x="8610603" y="6356351"/>
            <a:ext cx="2743200" cy="365129"/>
          </a:xfrm>
          <a:prstGeom prst="rect">
            <a:avLst/>
          </a:prstGeom>
          <a:noFill/>
          <a:ln cap="flat">
            <a:noFill/>
          </a:ln>
        </p:spPr>
        <p:txBody>
          <a:bodyPr vert="horz" wrap="square" lIns="91440" tIns="45720" rIns="91440" bIns="45720" anchor="ctr"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8F6A545E-AC1C-4936-84BF-045E03B1C824}" type="slidenum">
              <a:t>22</a:t>
            </a:fld>
            <a:endParaRPr lang="el-GR" sz="1200" b="0" i="0" u="none" strike="noStrike" kern="1200" cap="none" spc="0" baseline="0">
              <a:solidFill>
                <a:srgbClr val="898989"/>
              </a:solidFill>
              <a:uFillTx/>
              <a:latin typeface="Calibri"/>
            </a:endParaRPr>
          </a:p>
        </p:txBody>
      </p:sp>
      <p:sp>
        <p:nvSpPr>
          <p:cNvPr id="5" name="Θέση αριθμού διαφάνειας 4">
            <a:extLst>
              <a:ext uri="{FF2B5EF4-FFF2-40B4-BE49-F238E27FC236}">
                <a16:creationId xmlns:a16="http://schemas.microsoft.com/office/drawing/2014/main" id="{CBB44B1F-819C-9E35-4862-3F8C08519EF4}"/>
              </a:ext>
            </a:extLst>
          </p:cNvPr>
          <p:cNvSpPr txBox="1"/>
          <p:nvPr/>
        </p:nvSpPr>
        <p:spPr>
          <a:xfrm>
            <a:off x="8610603" y="6356351"/>
            <a:ext cx="2743200" cy="365129"/>
          </a:xfrm>
          <a:prstGeom prst="rect">
            <a:avLst/>
          </a:prstGeom>
          <a:noFill/>
          <a:ln cap="flat">
            <a:noFill/>
          </a:ln>
        </p:spPr>
        <p:txBody>
          <a:bodyPr vert="horz" wrap="square" lIns="91440" tIns="45720" rIns="91440" bIns="45720" anchor="ctr"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33530931-54E4-4052-8AFC-5DFCC387017E}" type="slidenum">
              <a:t>22</a:t>
            </a:fld>
            <a:endParaRPr lang="el-GR" sz="1200" b="0" i="0" u="none" strike="noStrike" kern="1200" cap="none" spc="0" baseline="0">
              <a:solidFill>
                <a:srgbClr val="898989"/>
              </a:solidFill>
              <a:uFillTx/>
              <a:latin typeface="Calibri"/>
            </a:endParaRPr>
          </a:p>
        </p:txBody>
      </p:sp>
      <p:sp>
        <p:nvSpPr>
          <p:cNvPr id="6" name="Θέση αριθμού διαφάνειας 5">
            <a:extLst>
              <a:ext uri="{FF2B5EF4-FFF2-40B4-BE49-F238E27FC236}">
                <a16:creationId xmlns:a16="http://schemas.microsoft.com/office/drawing/2014/main" id="{C02EF29C-8186-E07D-EABA-CE0A50A5BDBA}"/>
              </a:ext>
            </a:extLst>
          </p:cNvPr>
          <p:cNvSpPr txBox="1"/>
          <p:nvPr/>
        </p:nvSpPr>
        <p:spPr>
          <a:xfrm>
            <a:off x="8610603" y="6356351"/>
            <a:ext cx="2743200" cy="365129"/>
          </a:xfrm>
          <a:prstGeom prst="rect">
            <a:avLst/>
          </a:prstGeom>
          <a:noFill/>
          <a:ln cap="flat">
            <a:noFill/>
          </a:ln>
        </p:spPr>
        <p:txBody>
          <a:bodyPr vert="horz" wrap="square" lIns="91440" tIns="45720" rIns="91440" bIns="45720" anchor="ctr"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CE0676DD-3603-46B7-A8F7-B1677DD92D79}" type="slidenum">
              <a:t>22</a:t>
            </a:fld>
            <a:endParaRPr lang="el-GR" sz="1200" b="0" i="0" u="none" strike="noStrike" kern="1200" cap="none" spc="0" baseline="0">
              <a:solidFill>
                <a:srgbClr val="898989"/>
              </a:solidFill>
              <a:uFillTx/>
              <a:latin typeface="Calibri"/>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Θέση αριθμού διαφάνειας 3">
            <a:extLst>
              <a:ext uri="{FF2B5EF4-FFF2-40B4-BE49-F238E27FC236}">
                <a16:creationId xmlns:a16="http://schemas.microsoft.com/office/drawing/2014/main" id="{801BDB33-88A5-6E4E-C981-97E5A4F205FF}"/>
              </a:ext>
            </a:extLst>
          </p:cNvPr>
          <p:cNvSpPr>
            <a:spLocks noGrp="1"/>
          </p:cNvSpPr>
          <p:nvPr>
            <p:ph type="sldNum" sz="quarter" idx="12"/>
          </p:nvPr>
        </p:nvSpPr>
        <p:spPr/>
        <p:txBody>
          <a:bodyPr/>
          <a:lstStyle/>
          <a:p>
            <a:fld id="{29A67EF4-6AD0-4895-A677-9D84EEBBB660}" type="slidenum">
              <a:rPr lang="el-GR" smtClean="0"/>
              <a:t>23</a:t>
            </a:fld>
            <a:endParaRPr lang="el-GR"/>
          </a:p>
        </p:txBody>
      </p:sp>
      <p:pic>
        <p:nvPicPr>
          <p:cNvPr id="7172" name="Picture 4" descr="Οµαδική Ψυχοθεραπεία και ∆ιαπροσωπική Νευροβιολογία">
            <a:extLst>
              <a:ext uri="{FF2B5EF4-FFF2-40B4-BE49-F238E27FC236}">
                <a16:creationId xmlns:a16="http://schemas.microsoft.com/office/drawing/2014/main" id="{7CD44A1B-F387-B2E0-9CA7-94805C86604F}"/>
              </a:ext>
            </a:extLst>
          </p:cNvPr>
          <p:cNvPicPr>
            <a:picLocks noGrp="1" noChangeAspect="1" noChangeArrowheads="1"/>
          </p:cNvPicPr>
          <p:nvPr>
            <p:ph idx="4294967295"/>
          </p:nvPr>
        </p:nvPicPr>
        <p:blipFill>
          <a:blip r:embed="rId2">
            <a:extLst>
              <a:ext uri="{28A0092B-C50C-407E-A947-70E740481C1C}">
                <a14:useLocalDpi xmlns:a14="http://schemas.microsoft.com/office/drawing/2010/main" val="0"/>
              </a:ext>
            </a:extLst>
          </a:blip>
          <a:srcRect/>
          <a:stretch>
            <a:fillRect/>
          </a:stretch>
        </p:blipFill>
        <p:spPr bwMode="auto">
          <a:xfrm>
            <a:off x="1628775" y="-161926"/>
            <a:ext cx="8143875" cy="74580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7681452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αριθμού διαφάνειας 1">
            <a:extLst>
              <a:ext uri="{FF2B5EF4-FFF2-40B4-BE49-F238E27FC236}">
                <a16:creationId xmlns:a16="http://schemas.microsoft.com/office/drawing/2014/main" id="{5E31E648-73A2-9F56-7986-9779FB1C22B4}"/>
              </a:ext>
            </a:extLst>
          </p:cNvPr>
          <p:cNvSpPr>
            <a:spLocks noGrp="1"/>
          </p:cNvSpPr>
          <p:nvPr>
            <p:ph type="sldNum" sz="quarter" idx="12"/>
          </p:nvPr>
        </p:nvSpPr>
        <p:spPr/>
        <p:txBody>
          <a:bodyPr/>
          <a:lstStyle/>
          <a:p>
            <a:fld id="{29A67EF4-6AD0-4895-A677-9D84EEBBB660}" type="slidenum">
              <a:rPr lang="el-GR" smtClean="0"/>
              <a:t>24</a:t>
            </a:fld>
            <a:endParaRPr lang="el-GR"/>
          </a:p>
        </p:txBody>
      </p:sp>
      <p:sp>
        <p:nvSpPr>
          <p:cNvPr id="4" name="Θέση περιεχομένου 3">
            <a:extLst>
              <a:ext uri="{FF2B5EF4-FFF2-40B4-BE49-F238E27FC236}">
                <a16:creationId xmlns:a16="http://schemas.microsoft.com/office/drawing/2014/main" id="{E36B4DCB-35F2-18A5-8537-A9D834217675}"/>
              </a:ext>
            </a:extLst>
          </p:cNvPr>
          <p:cNvSpPr>
            <a:spLocks noGrp="1"/>
          </p:cNvSpPr>
          <p:nvPr>
            <p:ph idx="4294967295"/>
          </p:nvPr>
        </p:nvSpPr>
        <p:spPr>
          <a:xfrm>
            <a:off x="1021655" y="1217613"/>
            <a:ext cx="10058400" cy="3932237"/>
          </a:xfrm>
        </p:spPr>
        <p:txBody>
          <a:bodyPr/>
          <a:lstStyle/>
          <a:p>
            <a:pPr algn="ctr"/>
            <a:endParaRPr lang="el-GR" sz="3600" b="1" dirty="0"/>
          </a:p>
          <a:p>
            <a:pPr algn="ctr"/>
            <a:endParaRPr lang="el-GR" sz="3600" b="1" dirty="0"/>
          </a:p>
          <a:p>
            <a:pPr algn="ctr"/>
            <a:r>
              <a:rPr lang="el-GR" sz="3600" b="1" dirty="0"/>
              <a:t>Χαρακτηριστικά ομάδας</a:t>
            </a:r>
          </a:p>
          <a:p>
            <a:endParaRPr lang="el-GR" dirty="0"/>
          </a:p>
        </p:txBody>
      </p:sp>
    </p:spTree>
    <p:extLst>
      <p:ext uri="{BB962C8B-B14F-4D97-AF65-F5344CB8AC3E}">
        <p14:creationId xmlns:p14="http://schemas.microsoft.com/office/powerpoint/2010/main" val="82513016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3DA27A6-8250-6D7C-DD53-FAAD92DCDCF4}"/>
              </a:ext>
            </a:extLst>
          </p:cNvPr>
          <p:cNvSpPr txBox="1">
            <a:spLocks noGrp="1"/>
          </p:cNvSpPr>
          <p:nvPr>
            <p:ph type="title"/>
          </p:nvPr>
        </p:nvSpPr>
        <p:spPr>
          <a:xfrm>
            <a:off x="661905" y="571463"/>
            <a:ext cx="11044480" cy="628265"/>
          </a:xfrm>
        </p:spPr>
        <p:txBody>
          <a:bodyPr>
            <a:noAutofit/>
          </a:bodyPr>
          <a:lstStyle/>
          <a:p>
            <a:pPr lvl="0"/>
            <a:r>
              <a:rPr lang="el-GR" sz="3200" b="1" dirty="0"/>
              <a:t>Είδη Ομάδων  </a:t>
            </a:r>
            <a:br>
              <a:rPr lang="en-US" sz="3200" b="1" dirty="0"/>
            </a:br>
            <a:endParaRPr lang="el-GR" sz="3200" dirty="0"/>
          </a:p>
        </p:txBody>
      </p:sp>
      <p:sp>
        <p:nvSpPr>
          <p:cNvPr id="3" name="Θέση περιεχομένου 2">
            <a:extLst>
              <a:ext uri="{FF2B5EF4-FFF2-40B4-BE49-F238E27FC236}">
                <a16:creationId xmlns:a16="http://schemas.microsoft.com/office/drawing/2014/main" id="{329043EC-F6D5-F98E-6A51-D11D94FE1053}"/>
              </a:ext>
            </a:extLst>
          </p:cNvPr>
          <p:cNvSpPr txBox="1">
            <a:spLocks noGrp="1"/>
          </p:cNvSpPr>
          <p:nvPr>
            <p:ph idx="1"/>
          </p:nvPr>
        </p:nvSpPr>
        <p:spPr>
          <a:xfrm>
            <a:off x="661905" y="1123721"/>
            <a:ext cx="11044480" cy="5343753"/>
          </a:xfrm>
        </p:spPr>
        <p:txBody>
          <a:bodyPr>
            <a:normAutofit/>
          </a:bodyPr>
          <a:lstStyle/>
          <a:p>
            <a:pPr lvl="0">
              <a:lnSpc>
                <a:spcPct val="80000"/>
              </a:lnSpc>
            </a:pPr>
            <a:r>
              <a:rPr lang="el-GR" sz="2400" b="1" dirty="0"/>
              <a:t>Με βάση τον αριθμό μελών: </a:t>
            </a:r>
            <a:r>
              <a:rPr lang="en-US" sz="2400" dirty="0"/>
              <a:t>Small- Median- Large Group</a:t>
            </a:r>
            <a:br>
              <a:rPr lang="el-GR" sz="2400" dirty="0">
                <a:cs typeface="Times New Roman" pitchFamily="18"/>
              </a:rPr>
            </a:br>
            <a:endParaRPr lang="el-GR" sz="2400" b="1" dirty="0"/>
          </a:p>
          <a:p>
            <a:pPr lvl="0">
              <a:lnSpc>
                <a:spcPct val="80000"/>
              </a:lnSpc>
            </a:pPr>
            <a:r>
              <a:rPr lang="el-GR" sz="2400" b="1" dirty="0"/>
              <a:t>Με βάση τη θεωρητική προσέγγιση</a:t>
            </a:r>
          </a:p>
          <a:p>
            <a:pPr marL="274320" lvl="1" indent="0" algn="just">
              <a:lnSpc>
                <a:spcPct val="87000"/>
              </a:lnSpc>
              <a:buNone/>
            </a:pPr>
            <a:r>
              <a:rPr lang="el-GR" sz="2200" dirty="0"/>
              <a:t>1.Ομαδικές ψυχοθεραπείες </a:t>
            </a:r>
            <a:r>
              <a:rPr lang="el-GR" sz="2200" b="1" dirty="0"/>
              <a:t>αναλυτικού τύπου</a:t>
            </a:r>
            <a:r>
              <a:rPr lang="el-GR" sz="2200" dirty="0"/>
              <a:t> (Ομάδα και Ψυχανάλυση, </a:t>
            </a:r>
            <a:r>
              <a:rPr lang="en-US" sz="2200" dirty="0"/>
              <a:t>Rene  </a:t>
            </a:r>
            <a:r>
              <a:rPr lang="en-US" sz="2200" dirty="0" err="1"/>
              <a:t>Caes</a:t>
            </a:r>
            <a:r>
              <a:rPr lang="el-GR" sz="2200" dirty="0"/>
              <a:t>, </a:t>
            </a:r>
            <a:endParaRPr lang="en-US" sz="2200" dirty="0"/>
          </a:p>
          <a:p>
            <a:pPr marL="274320" lvl="1" indent="0" algn="just">
              <a:lnSpc>
                <a:spcPct val="87000"/>
              </a:lnSpc>
              <a:buNone/>
            </a:pPr>
            <a:r>
              <a:rPr lang="en-US" sz="2200" dirty="0"/>
              <a:t>   </a:t>
            </a:r>
            <a:r>
              <a:rPr lang="el-GR" sz="2200" dirty="0"/>
              <a:t>Μοντέλο του </a:t>
            </a:r>
            <a:r>
              <a:rPr lang="el-GR" sz="2200" dirty="0" err="1"/>
              <a:t>Foulkes</a:t>
            </a:r>
            <a:r>
              <a:rPr lang="el-GR" sz="2200" dirty="0"/>
              <a:t>, Μοντέλο του </a:t>
            </a:r>
            <a:r>
              <a:rPr lang="el-GR" sz="2200" dirty="0" err="1"/>
              <a:t>Bion</a:t>
            </a:r>
            <a:r>
              <a:rPr lang="el-GR" sz="2200" dirty="0"/>
              <a:t>, Μοντέλο του </a:t>
            </a:r>
            <a:r>
              <a:rPr lang="el-GR" sz="2200" dirty="0" err="1"/>
              <a:t>Slavson</a:t>
            </a:r>
            <a:r>
              <a:rPr lang="el-GR" sz="2200" dirty="0"/>
              <a:t> κ.λπ.).</a:t>
            </a:r>
          </a:p>
          <a:p>
            <a:pPr marL="274320" lvl="1" indent="0" algn="just">
              <a:lnSpc>
                <a:spcPct val="87000"/>
              </a:lnSpc>
              <a:buNone/>
            </a:pPr>
            <a:r>
              <a:rPr lang="el-GR" sz="2200" dirty="0"/>
              <a:t>2.Ομαδικές ψυχοθεραπείες άλλου </a:t>
            </a:r>
            <a:r>
              <a:rPr lang="el-GR" sz="2200" b="1" dirty="0"/>
              <a:t>μη αναλυτικού τύπου </a:t>
            </a:r>
            <a:r>
              <a:rPr lang="el-GR" sz="2200" dirty="0"/>
              <a:t>(Συστημικό ομαδικό μοντέλο, Υπαρξιακό μοντέλο, μοντέλο </a:t>
            </a:r>
            <a:r>
              <a:rPr lang="el-GR" sz="2200" dirty="0" err="1"/>
              <a:t>Gestalt</a:t>
            </a:r>
            <a:r>
              <a:rPr lang="el-GR" sz="2200" dirty="0"/>
              <a:t>, </a:t>
            </a:r>
            <a:r>
              <a:rPr lang="el-GR" sz="2200" dirty="0" err="1"/>
              <a:t>Συμπεριφορικό</a:t>
            </a:r>
            <a:r>
              <a:rPr lang="el-GR" sz="2200" dirty="0"/>
              <a:t> μοντέλο</a:t>
            </a:r>
            <a:r>
              <a:rPr lang="en-US" sz="2200" dirty="0"/>
              <a:t>,</a:t>
            </a:r>
            <a:r>
              <a:rPr lang="el-GR" sz="2200" dirty="0"/>
              <a:t> κ</a:t>
            </a:r>
            <a:r>
              <a:rPr lang="en-US" sz="2200" dirty="0"/>
              <a:t>.</a:t>
            </a:r>
            <a:r>
              <a:rPr lang="el-GR" sz="2200" dirty="0" err="1"/>
              <a:t>λπ</a:t>
            </a:r>
            <a:r>
              <a:rPr lang="el-GR" sz="2200" dirty="0"/>
              <a:t>.).</a:t>
            </a:r>
          </a:p>
          <a:p>
            <a:pPr lvl="0" algn="just">
              <a:lnSpc>
                <a:spcPct val="87000"/>
              </a:lnSpc>
            </a:pPr>
            <a:r>
              <a:rPr lang="el-GR" sz="2400" b="1" dirty="0"/>
              <a:t>Με βάση την διάρκεια της θεραπείας</a:t>
            </a:r>
          </a:p>
          <a:p>
            <a:pPr marL="274320" lvl="1" indent="0" algn="just">
              <a:lnSpc>
                <a:spcPct val="87000"/>
              </a:lnSpc>
              <a:buNone/>
            </a:pPr>
            <a:r>
              <a:rPr lang="el-GR" sz="2200" dirty="0"/>
              <a:t>1. </a:t>
            </a:r>
            <a:r>
              <a:rPr lang="el-GR" sz="2200" b="1" dirty="0"/>
              <a:t>Μακράς</a:t>
            </a:r>
            <a:r>
              <a:rPr lang="el-GR" sz="2200" dirty="0"/>
              <a:t> διάρκειας (</a:t>
            </a:r>
            <a:r>
              <a:rPr lang="el-GR" sz="2200" dirty="0" err="1"/>
              <a:t>long-term</a:t>
            </a:r>
            <a:r>
              <a:rPr lang="el-GR" sz="2200" dirty="0"/>
              <a:t>) ομαδικές ψυχοθεραπείες.</a:t>
            </a:r>
          </a:p>
          <a:p>
            <a:pPr marL="274320" lvl="1" indent="0" algn="just">
              <a:lnSpc>
                <a:spcPct val="87000"/>
              </a:lnSpc>
              <a:buNone/>
            </a:pPr>
            <a:r>
              <a:rPr lang="el-GR" sz="2200" dirty="0"/>
              <a:t>2. </a:t>
            </a:r>
            <a:r>
              <a:rPr lang="el-GR" sz="2200" b="1" dirty="0"/>
              <a:t>Βραχείες</a:t>
            </a:r>
            <a:r>
              <a:rPr lang="el-GR" sz="2200" dirty="0"/>
              <a:t> (</a:t>
            </a:r>
            <a:r>
              <a:rPr lang="el-GR" sz="2200" dirty="0" err="1"/>
              <a:t>brief</a:t>
            </a:r>
            <a:r>
              <a:rPr lang="el-GR" sz="2200" dirty="0"/>
              <a:t>) ομαδικές ψυχοθεραπείες.</a:t>
            </a:r>
          </a:p>
          <a:p>
            <a:pPr lvl="0" algn="just">
              <a:lnSpc>
                <a:spcPct val="87000"/>
              </a:lnSpc>
            </a:pPr>
            <a:r>
              <a:rPr lang="el-GR" sz="2400" b="1" dirty="0"/>
              <a:t>Με βάση τον σταθερότητα των μελών</a:t>
            </a:r>
          </a:p>
          <a:p>
            <a:pPr marL="274320" lvl="1" indent="0" algn="just">
              <a:lnSpc>
                <a:spcPct val="87000"/>
              </a:lnSpc>
              <a:buNone/>
            </a:pPr>
            <a:r>
              <a:rPr lang="el-GR" sz="2200" dirty="0"/>
              <a:t>1. </a:t>
            </a:r>
            <a:r>
              <a:rPr lang="el-GR" sz="2200" b="1" dirty="0"/>
              <a:t>Ανοιχτού τύπου</a:t>
            </a:r>
            <a:r>
              <a:rPr lang="el-GR" sz="2200" dirty="0"/>
              <a:t>: Εισέρχονται νέα μέλη σε συγκεκριμένα χρονικά διαστήματα και </a:t>
            </a:r>
          </a:p>
          <a:p>
            <a:pPr marL="274320" lvl="1" indent="0" algn="just">
              <a:lnSpc>
                <a:spcPct val="87000"/>
              </a:lnSpc>
              <a:buNone/>
            </a:pPr>
            <a:r>
              <a:rPr lang="el-GR" sz="2200" dirty="0"/>
              <a:t>      βάσει της εξελικτικής φάσης της ομάδας. </a:t>
            </a:r>
          </a:p>
          <a:p>
            <a:pPr marL="274320" lvl="1" indent="0" algn="just">
              <a:lnSpc>
                <a:spcPct val="87000"/>
              </a:lnSpc>
              <a:buNone/>
            </a:pPr>
            <a:r>
              <a:rPr lang="el-GR" sz="2200" dirty="0"/>
              <a:t>2. </a:t>
            </a:r>
            <a:r>
              <a:rPr lang="el-GR" sz="2200" b="1" dirty="0"/>
              <a:t>Κλειστού τύπου</a:t>
            </a:r>
            <a:r>
              <a:rPr lang="el-GR" sz="2200" dirty="0"/>
              <a:t>: Τα ίδια μέλη </a:t>
            </a:r>
            <a:r>
              <a:rPr lang="el-GR" sz="2200" dirty="0" err="1"/>
              <a:t>καθόλη</a:t>
            </a:r>
            <a:r>
              <a:rPr lang="el-GR" sz="2200" dirty="0"/>
              <a:t> τη διάρκεια της ψυχοθεραπευτικής διαδικασίας</a:t>
            </a:r>
            <a:r>
              <a:rPr lang="el-GR" sz="2000" dirty="0"/>
              <a:t>. </a:t>
            </a:r>
            <a:endParaRPr lang="el-GR" sz="2000" dirty="0">
              <a:latin typeface="Calibri" pitchFamily="34"/>
              <a:cs typeface="Times New Roman" pitchFamily="18"/>
            </a:endParaRPr>
          </a:p>
          <a:p>
            <a:pPr lvl="0" algn="just">
              <a:lnSpc>
                <a:spcPct val="87000"/>
              </a:lnSpc>
            </a:pPr>
            <a:endParaRPr lang="el-GR" sz="1700" b="1" dirty="0">
              <a:latin typeface="Calibri" pitchFamily="34"/>
              <a:cs typeface="Times New Roman" pitchFamily="18"/>
            </a:endParaRPr>
          </a:p>
          <a:p>
            <a:pPr lvl="0" algn="just">
              <a:lnSpc>
                <a:spcPct val="87000"/>
              </a:lnSpc>
            </a:pPr>
            <a:endParaRPr lang="el-GR" sz="1700" dirty="0"/>
          </a:p>
          <a:p>
            <a:pPr lvl="0" algn="just">
              <a:lnSpc>
                <a:spcPct val="87000"/>
              </a:lnSpc>
            </a:pPr>
            <a:endParaRPr lang="el-GR" sz="1700" b="1" dirty="0">
              <a:latin typeface="Calibri" pitchFamily="34"/>
              <a:cs typeface="Times New Roman" pitchFamily="18"/>
            </a:endParaRPr>
          </a:p>
          <a:p>
            <a:pPr lvl="0" algn="just">
              <a:lnSpc>
                <a:spcPct val="87000"/>
              </a:lnSpc>
            </a:pPr>
            <a:endParaRPr lang="el-GR" sz="1700" dirty="0"/>
          </a:p>
          <a:p>
            <a:pPr marL="342900" lvl="0" indent="-342900" algn="just">
              <a:lnSpc>
                <a:spcPct val="87000"/>
              </a:lnSpc>
              <a:buFont typeface="Gill Sans MT"/>
              <a:buAutoNum type="arabicPeriod"/>
            </a:pPr>
            <a:endParaRPr lang="el-GR" sz="1700" dirty="0"/>
          </a:p>
          <a:p>
            <a:pPr marL="0" lvl="0" indent="0">
              <a:lnSpc>
                <a:spcPct val="80000"/>
              </a:lnSpc>
              <a:buNone/>
            </a:pPr>
            <a:endParaRPr lang="el-GR" sz="1700" dirty="0">
              <a:latin typeface="Calibri" pitchFamily="34"/>
              <a:cs typeface="Times New Roman" pitchFamily="18"/>
            </a:endParaRPr>
          </a:p>
          <a:p>
            <a:pPr marL="342900" lvl="0" indent="-342900">
              <a:lnSpc>
                <a:spcPct val="80000"/>
              </a:lnSpc>
              <a:buFont typeface="Gill Sans MT"/>
              <a:buAutoNum type="arabicPeriod"/>
            </a:pPr>
            <a:endParaRPr lang="el-GR" sz="1700" dirty="0"/>
          </a:p>
        </p:txBody>
      </p:sp>
      <p:sp>
        <p:nvSpPr>
          <p:cNvPr id="4" name="Θέση αριθμού διαφάνειας 4">
            <a:extLst>
              <a:ext uri="{FF2B5EF4-FFF2-40B4-BE49-F238E27FC236}">
                <a16:creationId xmlns:a16="http://schemas.microsoft.com/office/drawing/2014/main" id="{2989B40B-055B-19EF-4F37-0D3FB0881573}"/>
              </a:ext>
            </a:extLst>
          </p:cNvPr>
          <p:cNvSpPr txBox="1"/>
          <p:nvPr/>
        </p:nvSpPr>
        <p:spPr>
          <a:xfrm>
            <a:off x="8610603" y="6356351"/>
            <a:ext cx="2743200" cy="365129"/>
          </a:xfrm>
          <a:prstGeom prst="rect">
            <a:avLst/>
          </a:prstGeom>
          <a:noFill/>
          <a:ln cap="flat">
            <a:noFill/>
          </a:ln>
        </p:spPr>
        <p:txBody>
          <a:bodyPr vert="horz" wrap="square" lIns="91440" tIns="45720" rIns="91440" bIns="45720" anchor="ctr"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D44C1269-4239-4059-9007-49D922182055}" type="slidenum">
              <a:t>25</a:t>
            </a:fld>
            <a:endParaRPr lang="el-GR" sz="1200" b="0" i="0" u="none" strike="noStrike" kern="1200" cap="none" spc="0" baseline="0">
              <a:solidFill>
                <a:srgbClr val="898989"/>
              </a:solidFill>
              <a:uFillTx/>
              <a:latin typeface="Calibri"/>
            </a:endParaRPr>
          </a:p>
        </p:txBody>
      </p:sp>
      <p:sp>
        <p:nvSpPr>
          <p:cNvPr id="5" name="Θέση αριθμού διαφάνειας 4">
            <a:extLst>
              <a:ext uri="{FF2B5EF4-FFF2-40B4-BE49-F238E27FC236}">
                <a16:creationId xmlns:a16="http://schemas.microsoft.com/office/drawing/2014/main" id="{6366DC8D-1DBF-08E3-A360-B479ABA8D2B1}"/>
              </a:ext>
            </a:extLst>
          </p:cNvPr>
          <p:cNvSpPr txBox="1"/>
          <p:nvPr/>
        </p:nvSpPr>
        <p:spPr>
          <a:xfrm>
            <a:off x="8610603" y="6356351"/>
            <a:ext cx="2743200" cy="365129"/>
          </a:xfrm>
          <a:prstGeom prst="rect">
            <a:avLst/>
          </a:prstGeom>
          <a:noFill/>
          <a:ln cap="flat">
            <a:noFill/>
          </a:ln>
        </p:spPr>
        <p:txBody>
          <a:bodyPr vert="horz" wrap="square" lIns="91440" tIns="45720" rIns="91440" bIns="45720" anchor="ctr"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4A7BAF8F-6F59-4DFA-9319-1A79FAD6DF06}" type="slidenum">
              <a:t>25</a:t>
            </a:fld>
            <a:endParaRPr lang="el-GR" sz="1200" b="0" i="0" u="none" strike="noStrike" kern="1200" cap="none" spc="0" baseline="0">
              <a:solidFill>
                <a:srgbClr val="898989"/>
              </a:solidFill>
              <a:uFillTx/>
              <a:latin typeface="Calibri"/>
            </a:endParaRPr>
          </a:p>
        </p:txBody>
      </p:sp>
      <p:sp>
        <p:nvSpPr>
          <p:cNvPr id="6" name="Θέση αριθμού διαφάνειας 5">
            <a:extLst>
              <a:ext uri="{FF2B5EF4-FFF2-40B4-BE49-F238E27FC236}">
                <a16:creationId xmlns:a16="http://schemas.microsoft.com/office/drawing/2014/main" id="{C697007C-4A12-E02B-0D17-7594FFF0C89C}"/>
              </a:ext>
            </a:extLst>
          </p:cNvPr>
          <p:cNvSpPr txBox="1"/>
          <p:nvPr/>
        </p:nvSpPr>
        <p:spPr>
          <a:xfrm>
            <a:off x="8610603" y="6356351"/>
            <a:ext cx="2743200" cy="365129"/>
          </a:xfrm>
          <a:prstGeom prst="rect">
            <a:avLst/>
          </a:prstGeom>
          <a:noFill/>
          <a:ln cap="flat">
            <a:noFill/>
          </a:ln>
        </p:spPr>
        <p:txBody>
          <a:bodyPr vert="horz" wrap="square" lIns="91440" tIns="45720" rIns="91440" bIns="45720" anchor="ctr"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4BAA672A-150B-4AE2-958D-19D2168CF8DB}" type="slidenum">
              <a:t>25</a:t>
            </a:fld>
            <a:endParaRPr lang="el-GR" sz="1200" b="0" i="0" u="none" strike="noStrike" kern="1200" cap="none" spc="0" baseline="0">
              <a:solidFill>
                <a:srgbClr val="898989"/>
              </a:solidFill>
              <a:uFillTx/>
              <a:latin typeface="Calibri"/>
            </a:endParaRPr>
          </a:p>
        </p:txBody>
      </p:sp>
    </p:spTree>
    <p:extLst>
      <p:ext uri="{BB962C8B-B14F-4D97-AF65-F5344CB8AC3E}">
        <p14:creationId xmlns:p14="http://schemas.microsoft.com/office/powerpoint/2010/main" val="174595052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FDFAF84-8F6F-0A93-AC31-2B3E16D99368}"/>
              </a:ext>
            </a:extLst>
          </p:cNvPr>
          <p:cNvSpPr txBox="1">
            <a:spLocks noGrp="1"/>
          </p:cNvSpPr>
          <p:nvPr>
            <p:ph type="title"/>
          </p:nvPr>
        </p:nvSpPr>
        <p:spPr>
          <a:xfrm>
            <a:off x="609600" y="489686"/>
            <a:ext cx="12163421" cy="672362"/>
          </a:xfrm>
        </p:spPr>
        <p:txBody>
          <a:bodyPr>
            <a:noAutofit/>
          </a:bodyPr>
          <a:lstStyle/>
          <a:p>
            <a:pPr lvl="0"/>
            <a:br>
              <a:rPr lang="en-US" sz="3200" b="1" dirty="0"/>
            </a:br>
            <a:r>
              <a:rPr lang="el-GR" sz="3600" b="1" dirty="0"/>
              <a:t>Μέγεθος, «Τρόπος» θεραπευτή </a:t>
            </a:r>
            <a:br>
              <a:rPr lang="el-GR" sz="3200" dirty="0"/>
            </a:br>
            <a:r>
              <a:rPr lang="el-GR" sz="3200" dirty="0"/>
              <a:t> </a:t>
            </a:r>
          </a:p>
        </p:txBody>
      </p:sp>
      <p:sp>
        <p:nvSpPr>
          <p:cNvPr id="3" name="Θέση περιεχομένου 2">
            <a:extLst>
              <a:ext uri="{FF2B5EF4-FFF2-40B4-BE49-F238E27FC236}">
                <a16:creationId xmlns:a16="http://schemas.microsoft.com/office/drawing/2014/main" id="{50CF3DF1-A18B-1277-5A1C-3B0380A4BAAE}"/>
              </a:ext>
            </a:extLst>
          </p:cNvPr>
          <p:cNvSpPr txBox="1">
            <a:spLocks noGrp="1"/>
          </p:cNvSpPr>
          <p:nvPr>
            <p:ph idx="1"/>
          </p:nvPr>
        </p:nvSpPr>
        <p:spPr>
          <a:xfrm>
            <a:off x="609600" y="1495425"/>
            <a:ext cx="10477500" cy="4860925"/>
          </a:xfrm>
        </p:spPr>
        <p:txBody>
          <a:bodyPr>
            <a:normAutofit lnSpcReduction="10000"/>
          </a:bodyPr>
          <a:lstStyle/>
          <a:p>
            <a:pPr lvl="0">
              <a:lnSpc>
                <a:spcPct val="80000"/>
              </a:lnSpc>
            </a:pPr>
            <a:r>
              <a:rPr lang="el-GR" sz="2400" dirty="0"/>
              <a:t>Με βάση τον </a:t>
            </a:r>
            <a:r>
              <a:rPr lang="el-GR" sz="2400" b="1" dirty="0"/>
              <a:t>αριθμό</a:t>
            </a:r>
            <a:r>
              <a:rPr lang="el-GR" sz="2400" dirty="0"/>
              <a:t> των μελών</a:t>
            </a:r>
          </a:p>
          <a:p>
            <a:pPr lvl="1">
              <a:lnSpc>
                <a:spcPct val="80000"/>
              </a:lnSpc>
            </a:pPr>
            <a:r>
              <a:rPr lang="en-US" sz="2400" b="1" dirty="0"/>
              <a:t>Small</a:t>
            </a:r>
            <a:r>
              <a:rPr lang="el-GR" sz="2400" b="1" dirty="0"/>
              <a:t>*</a:t>
            </a:r>
            <a:r>
              <a:rPr lang="en-US" sz="2400" b="1" dirty="0"/>
              <a:t> </a:t>
            </a:r>
            <a:r>
              <a:rPr lang="en-US" sz="2400" dirty="0"/>
              <a:t>(8-10 Y)</a:t>
            </a:r>
            <a:r>
              <a:rPr lang="el-GR" sz="2400" dirty="0"/>
              <a:t>, </a:t>
            </a:r>
            <a:r>
              <a:rPr lang="en-US" sz="2400" b="1" dirty="0"/>
              <a:t>Median </a:t>
            </a:r>
            <a:r>
              <a:rPr lang="en-US" sz="2400" dirty="0"/>
              <a:t>(</a:t>
            </a:r>
            <a:r>
              <a:rPr lang="el-GR" sz="2400" dirty="0"/>
              <a:t>έως 25-30 Υ) </a:t>
            </a:r>
            <a:r>
              <a:rPr lang="el-GR" sz="2400" b="1" dirty="0"/>
              <a:t>ή </a:t>
            </a:r>
            <a:r>
              <a:rPr lang="en-US" sz="2400" b="1" dirty="0"/>
              <a:t>Large Group </a:t>
            </a:r>
            <a:r>
              <a:rPr lang="en-US" sz="2400" dirty="0"/>
              <a:t>(</a:t>
            </a:r>
            <a:r>
              <a:rPr lang="el-GR" sz="2400" dirty="0"/>
              <a:t>άνω των 25-30 Υ</a:t>
            </a:r>
            <a:r>
              <a:rPr lang="en-US" sz="2400" dirty="0"/>
              <a:t>- </a:t>
            </a:r>
            <a:r>
              <a:rPr lang="el-GR" sz="2400" dirty="0"/>
              <a:t>έως 500??? Υ) </a:t>
            </a:r>
          </a:p>
          <a:p>
            <a:pPr lvl="0">
              <a:lnSpc>
                <a:spcPct val="80000"/>
              </a:lnSpc>
            </a:pPr>
            <a:r>
              <a:rPr lang="el-GR" sz="2400" dirty="0"/>
              <a:t>Ο </a:t>
            </a:r>
            <a:r>
              <a:rPr lang="el-GR" sz="2400" b="1" dirty="0"/>
              <a:t>θεραπευτής</a:t>
            </a:r>
          </a:p>
          <a:p>
            <a:pPr lvl="1">
              <a:lnSpc>
                <a:spcPct val="80000"/>
              </a:lnSpc>
            </a:pPr>
            <a:r>
              <a:rPr lang="el-GR" sz="2400" dirty="0"/>
              <a:t>Πολύ ενεργός</a:t>
            </a:r>
          </a:p>
          <a:p>
            <a:pPr lvl="1">
              <a:lnSpc>
                <a:spcPct val="80000"/>
              </a:lnSpc>
            </a:pPr>
            <a:r>
              <a:rPr lang="el-GR" sz="2400" dirty="0"/>
              <a:t>Απλός συντονιστής (αναδεικνύει τα δυναμικά ή υπογραμμίζει κάτι)</a:t>
            </a:r>
          </a:p>
          <a:p>
            <a:pPr lvl="1">
              <a:lnSpc>
                <a:spcPct val="80000"/>
              </a:lnSpc>
            </a:pPr>
            <a:r>
              <a:rPr lang="el-GR" sz="2400" dirty="0"/>
              <a:t>Ένας ή δύο</a:t>
            </a:r>
          </a:p>
          <a:p>
            <a:pPr marL="0" lvl="0" indent="0">
              <a:lnSpc>
                <a:spcPct val="80000"/>
              </a:lnSpc>
              <a:buNone/>
            </a:pPr>
            <a:endParaRPr lang="el-GR" sz="2400" dirty="0"/>
          </a:p>
          <a:p>
            <a:pPr lvl="0">
              <a:lnSpc>
                <a:spcPct val="80000"/>
              </a:lnSpc>
            </a:pPr>
            <a:r>
              <a:rPr lang="el-GR" sz="2400" dirty="0"/>
              <a:t>Η </a:t>
            </a:r>
            <a:r>
              <a:rPr lang="el-GR" sz="2400" b="1" dirty="0"/>
              <a:t>σύγχρονη τάση </a:t>
            </a:r>
            <a:r>
              <a:rPr lang="el-GR" sz="2400" dirty="0"/>
              <a:t>βαίνει προς ένα </a:t>
            </a:r>
            <a:r>
              <a:rPr lang="el-GR" sz="2400" b="1" dirty="0"/>
              <a:t>συνδυαστικό μοντέλο </a:t>
            </a:r>
            <a:r>
              <a:rPr lang="el-GR" sz="2400" dirty="0"/>
              <a:t>ανάλογα με τον στόχο και την ιδιαίτερη προβληματική  των μελών της ομάδας.</a:t>
            </a:r>
          </a:p>
          <a:p>
            <a:pPr marL="0" lvl="0" indent="0">
              <a:lnSpc>
                <a:spcPct val="80000"/>
              </a:lnSpc>
              <a:buNone/>
            </a:pPr>
            <a:endParaRPr lang="el-GR" sz="2400" dirty="0"/>
          </a:p>
          <a:p>
            <a:pPr marL="548640" lvl="2" indent="0">
              <a:lnSpc>
                <a:spcPct val="80000"/>
              </a:lnSpc>
              <a:buNone/>
            </a:pPr>
            <a:r>
              <a:rPr lang="el-GR" sz="2400" dirty="0"/>
              <a:t>*Μικρή ψυχοθεραπευτική ομάδα: Αυστηρά 8-10 μέλη. Σχέση με  τη δυνατότητα </a:t>
            </a:r>
            <a:r>
              <a:rPr lang="el-GR" sz="2400" b="1" dirty="0"/>
              <a:t>οπτικής και λεκτικής επικοινωνίας </a:t>
            </a:r>
            <a:r>
              <a:rPr lang="el-GR" sz="2400" dirty="0"/>
              <a:t>ανάμεσα στα μέλη, την ανάπτυξη </a:t>
            </a:r>
            <a:r>
              <a:rPr lang="el-GR" sz="2400" b="1" dirty="0"/>
              <a:t>συνοχής</a:t>
            </a:r>
            <a:r>
              <a:rPr lang="el-GR" sz="2400" dirty="0"/>
              <a:t>, τη δυνατότητα ύπαρξης αρκετού </a:t>
            </a:r>
            <a:r>
              <a:rPr lang="el-GR" sz="2400" b="1" dirty="0"/>
              <a:t>χρόνου έκφρασης </a:t>
            </a:r>
            <a:r>
              <a:rPr lang="el-GR" sz="2400" dirty="0"/>
              <a:t>και την ανάπτυξη </a:t>
            </a:r>
            <a:r>
              <a:rPr lang="el-GR" sz="2400" b="1" dirty="0"/>
              <a:t>επαρκών αλληλεπιδράσεων </a:t>
            </a:r>
            <a:r>
              <a:rPr lang="el-GR" sz="2400" dirty="0"/>
              <a:t>μεταξύ των μελών.</a:t>
            </a:r>
          </a:p>
          <a:p>
            <a:pPr lvl="0">
              <a:lnSpc>
                <a:spcPct val="80000"/>
              </a:lnSpc>
            </a:pPr>
            <a:endParaRPr lang="el-GR" sz="2600" dirty="0"/>
          </a:p>
        </p:txBody>
      </p:sp>
      <p:sp>
        <p:nvSpPr>
          <p:cNvPr id="4" name="Θέση αριθμού διαφάνειας 4">
            <a:extLst>
              <a:ext uri="{FF2B5EF4-FFF2-40B4-BE49-F238E27FC236}">
                <a16:creationId xmlns:a16="http://schemas.microsoft.com/office/drawing/2014/main" id="{1AB345DC-E767-3FF0-8229-C9286E8FEBE6}"/>
              </a:ext>
            </a:extLst>
          </p:cNvPr>
          <p:cNvSpPr txBox="1"/>
          <p:nvPr/>
        </p:nvSpPr>
        <p:spPr>
          <a:xfrm>
            <a:off x="8610603" y="6356351"/>
            <a:ext cx="2743200" cy="365129"/>
          </a:xfrm>
          <a:prstGeom prst="rect">
            <a:avLst/>
          </a:prstGeom>
          <a:noFill/>
          <a:ln cap="flat">
            <a:noFill/>
          </a:ln>
        </p:spPr>
        <p:txBody>
          <a:bodyPr vert="horz" wrap="square" lIns="91440" tIns="45720" rIns="91440" bIns="45720" anchor="ctr"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E2D67450-AAF6-465F-930C-74A6209BD001}" type="slidenum">
              <a:t>26</a:t>
            </a:fld>
            <a:endParaRPr lang="el-GR" sz="1200" b="0" i="0" u="none" strike="noStrike" kern="1200" cap="none" spc="0" baseline="0">
              <a:solidFill>
                <a:srgbClr val="898989"/>
              </a:solidFill>
              <a:uFillTx/>
              <a:latin typeface="Calibri"/>
            </a:endParaRPr>
          </a:p>
        </p:txBody>
      </p:sp>
      <p:sp>
        <p:nvSpPr>
          <p:cNvPr id="5" name="Θέση αριθμού διαφάνειας 4">
            <a:extLst>
              <a:ext uri="{FF2B5EF4-FFF2-40B4-BE49-F238E27FC236}">
                <a16:creationId xmlns:a16="http://schemas.microsoft.com/office/drawing/2014/main" id="{F2DBBDBF-6B6A-32C0-18A6-4AF8D2318CA5}"/>
              </a:ext>
            </a:extLst>
          </p:cNvPr>
          <p:cNvSpPr txBox="1"/>
          <p:nvPr/>
        </p:nvSpPr>
        <p:spPr>
          <a:xfrm>
            <a:off x="8610603" y="6356351"/>
            <a:ext cx="2743200" cy="365129"/>
          </a:xfrm>
          <a:prstGeom prst="rect">
            <a:avLst/>
          </a:prstGeom>
          <a:noFill/>
          <a:ln cap="flat">
            <a:noFill/>
          </a:ln>
        </p:spPr>
        <p:txBody>
          <a:bodyPr vert="horz" wrap="square" lIns="91440" tIns="45720" rIns="91440" bIns="45720" anchor="ctr"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4045762F-14E1-45E6-A8B9-807705B397F7}" type="slidenum">
              <a:t>26</a:t>
            </a:fld>
            <a:endParaRPr lang="el-GR" sz="1200" b="0" i="0" u="none" strike="noStrike" kern="1200" cap="none" spc="0" baseline="0">
              <a:solidFill>
                <a:srgbClr val="898989"/>
              </a:solidFill>
              <a:uFillTx/>
              <a:latin typeface="Calibri"/>
            </a:endParaRPr>
          </a:p>
        </p:txBody>
      </p:sp>
      <p:sp>
        <p:nvSpPr>
          <p:cNvPr id="6" name="Θέση αριθμού διαφάνειας 5">
            <a:extLst>
              <a:ext uri="{FF2B5EF4-FFF2-40B4-BE49-F238E27FC236}">
                <a16:creationId xmlns:a16="http://schemas.microsoft.com/office/drawing/2014/main" id="{BB26F539-DB0F-DA3C-D8FE-88AEB23AEE19}"/>
              </a:ext>
            </a:extLst>
          </p:cNvPr>
          <p:cNvSpPr txBox="1"/>
          <p:nvPr/>
        </p:nvSpPr>
        <p:spPr>
          <a:xfrm>
            <a:off x="8610603" y="6356351"/>
            <a:ext cx="2743200" cy="365129"/>
          </a:xfrm>
          <a:prstGeom prst="rect">
            <a:avLst/>
          </a:prstGeom>
          <a:noFill/>
          <a:ln cap="flat">
            <a:noFill/>
          </a:ln>
        </p:spPr>
        <p:txBody>
          <a:bodyPr vert="horz" wrap="square" lIns="91440" tIns="45720" rIns="91440" bIns="45720" anchor="ctr"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4F475494-F94E-4FC7-87BC-DB3B6FC88878}" type="slidenum">
              <a:t>26</a:t>
            </a:fld>
            <a:endParaRPr lang="el-GR" sz="1200" b="0" i="0" u="none" strike="noStrike" kern="1200" cap="none" spc="0" baseline="0">
              <a:solidFill>
                <a:srgbClr val="898989"/>
              </a:solidFill>
              <a:uFillTx/>
              <a:latin typeface="Calibri"/>
            </a:endParaRPr>
          </a:p>
        </p:txBody>
      </p:sp>
    </p:spTree>
    <p:extLst>
      <p:ext uri="{BB962C8B-B14F-4D97-AF65-F5344CB8AC3E}">
        <p14:creationId xmlns:p14="http://schemas.microsoft.com/office/powerpoint/2010/main" val="248888414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02F4CCB-968F-4610-0642-A09C8028E386}"/>
              </a:ext>
            </a:extLst>
          </p:cNvPr>
          <p:cNvSpPr txBox="1">
            <a:spLocks noGrp="1"/>
          </p:cNvSpPr>
          <p:nvPr>
            <p:ph type="title"/>
          </p:nvPr>
        </p:nvSpPr>
        <p:spPr>
          <a:xfrm>
            <a:off x="701039" y="147336"/>
            <a:ext cx="9797662" cy="1142205"/>
          </a:xfrm>
        </p:spPr>
        <p:txBody>
          <a:bodyPr/>
          <a:lstStyle/>
          <a:p>
            <a:pPr lvl="0"/>
            <a:r>
              <a:rPr lang="el-GR" sz="3200" b="1" dirty="0"/>
              <a:t>Ποια ομάδα χαρακτηρίζεται </a:t>
            </a:r>
            <a:r>
              <a:rPr lang="en-US" sz="3200" b="1" dirty="0"/>
              <a:t>Large Group</a:t>
            </a:r>
            <a:r>
              <a:rPr lang="el-GR" sz="3200" b="1" dirty="0"/>
              <a:t>;</a:t>
            </a:r>
          </a:p>
        </p:txBody>
      </p:sp>
      <p:sp>
        <p:nvSpPr>
          <p:cNvPr id="3" name="Θέση περιεχομένου 2">
            <a:extLst>
              <a:ext uri="{FF2B5EF4-FFF2-40B4-BE49-F238E27FC236}">
                <a16:creationId xmlns:a16="http://schemas.microsoft.com/office/drawing/2014/main" id="{7578DDF6-B909-EB7F-A0E9-591160A87D71}"/>
              </a:ext>
            </a:extLst>
          </p:cNvPr>
          <p:cNvSpPr txBox="1">
            <a:spLocks noGrp="1"/>
          </p:cNvSpPr>
          <p:nvPr>
            <p:ph idx="1"/>
          </p:nvPr>
        </p:nvSpPr>
        <p:spPr>
          <a:xfrm>
            <a:off x="701039" y="1289542"/>
            <a:ext cx="10591801" cy="4780675"/>
          </a:xfrm>
        </p:spPr>
        <p:txBody>
          <a:bodyPr/>
          <a:lstStyle/>
          <a:p>
            <a:pPr lvl="0"/>
            <a:r>
              <a:rPr lang="en-US" sz="2400" dirty="0"/>
              <a:t>To</a:t>
            </a:r>
            <a:r>
              <a:rPr lang="el-GR" sz="2400" dirty="0"/>
              <a:t> όνομά της το αντλεί από το μέγεθός της: άνω των 30+ ατόμων.</a:t>
            </a:r>
          </a:p>
          <a:p>
            <a:pPr marL="0" lvl="0" indent="0">
              <a:buNone/>
            </a:pPr>
            <a:endParaRPr lang="el-GR" sz="2400" dirty="0"/>
          </a:p>
          <a:p>
            <a:pPr lvl="1"/>
            <a:r>
              <a:rPr lang="en-US" sz="2200" dirty="0"/>
              <a:t>H </a:t>
            </a:r>
            <a:r>
              <a:rPr lang="el-GR" sz="2200" b="1" dirty="0"/>
              <a:t>μεταβολή στην ποσότητα γίνεται μεταβολή ποιότητας* </a:t>
            </a:r>
            <a:r>
              <a:rPr lang="el-GR" sz="2200" dirty="0"/>
              <a:t>και η ομάδα γίνεται κάτι άλλο από αυτό που ήταν πριν – από «μικρή» γίνεται ξαφνικά, «μεγάλη». </a:t>
            </a:r>
          </a:p>
          <a:p>
            <a:pPr lvl="1"/>
            <a:r>
              <a:rPr lang="el-GR" sz="2400" b="1" dirty="0"/>
              <a:t>*</a:t>
            </a:r>
            <a:r>
              <a:rPr lang="el-GR" sz="2400" dirty="0"/>
              <a:t>Στον στόχο, στον ρόλο, στην αίσθηση του εαυτού, στις αγωνίες, στους φόβους, κ.λπ.  </a:t>
            </a:r>
          </a:p>
          <a:p>
            <a:pPr lvl="0"/>
            <a:endParaRPr lang="el-GR" sz="2800" dirty="0"/>
          </a:p>
          <a:p>
            <a:pPr lvl="0"/>
            <a:endParaRPr lang="el-GR" sz="2800" dirty="0"/>
          </a:p>
        </p:txBody>
      </p:sp>
      <p:sp>
        <p:nvSpPr>
          <p:cNvPr id="4" name="Θέση αριθμού διαφάνειας 5">
            <a:extLst>
              <a:ext uri="{FF2B5EF4-FFF2-40B4-BE49-F238E27FC236}">
                <a16:creationId xmlns:a16="http://schemas.microsoft.com/office/drawing/2014/main" id="{8860DAA6-14A1-C4E9-7DFA-9763A80B0EF4}"/>
              </a:ext>
            </a:extLst>
          </p:cNvPr>
          <p:cNvSpPr txBox="1"/>
          <p:nvPr/>
        </p:nvSpPr>
        <p:spPr>
          <a:xfrm>
            <a:off x="531815" y="787783"/>
            <a:ext cx="779763" cy="365129"/>
          </a:xfrm>
          <a:prstGeom prst="rect">
            <a:avLst/>
          </a:prstGeom>
          <a:noFill/>
          <a:ln cap="flat">
            <a:noFill/>
          </a:ln>
        </p:spPr>
        <p:txBody>
          <a:bodyPr vert="horz" wrap="square" lIns="91440" tIns="45720" rIns="91440" bIns="45720" anchor="ctr" anchorCtr="0" compatLnSpc="1">
            <a:noAutofit/>
          </a:bodyPr>
          <a:lstStyle/>
          <a:p>
            <a:pPr marL="0" marR="0" lvl="0" indent="0" algn="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l-GR" sz="2000" b="0" i="0" u="none" strike="noStrike" kern="1200" cap="none" spc="0" baseline="0" dirty="0">
                <a:solidFill>
                  <a:srgbClr val="FEFFFF"/>
                </a:solidFill>
                <a:uFillTx/>
                <a:latin typeface="Century Gothic"/>
              </a:rPr>
              <a:t> </a:t>
            </a:r>
          </a:p>
        </p:txBody>
      </p:sp>
      <p:sp>
        <p:nvSpPr>
          <p:cNvPr id="6" name="Θέση υποσέλιδου 5">
            <a:extLst>
              <a:ext uri="{FF2B5EF4-FFF2-40B4-BE49-F238E27FC236}">
                <a16:creationId xmlns:a16="http://schemas.microsoft.com/office/drawing/2014/main" id="{45F76318-86BA-D668-E1A2-193E6502C852}"/>
              </a:ext>
            </a:extLst>
          </p:cNvPr>
          <p:cNvSpPr txBox="1"/>
          <p:nvPr/>
        </p:nvSpPr>
        <p:spPr>
          <a:xfrm>
            <a:off x="2589215" y="6135806"/>
            <a:ext cx="7619996" cy="365129"/>
          </a:xfrm>
          <a:prstGeom prst="rect">
            <a:avLst/>
          </a:prstGeom>
          <a:noFill/>
          <a:ln cap="flat">
            <a:noFill/>
          </a:ln>
        </p:spPr>
        <p:txBody>
          <a:bodyPr vert="horz" wrap="square" lIns="91440" tIns="45720" rIns="91440" bIns="45720" anchor="ctr" anchorCtr="0" compatLnSpc="1">
            <a:noAutofit/>
          </a:bodyPr>
          <a:lstStyle/>
          <a:p>
            <a:pPr marL="0" marR="0" lvl="0" indent="0" algn="l"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l-GR" sz="900" b="0" i="0" u="none" strike="noStrike" kern="1200" cap="none" spc="0" baseline="0">
              <a:solidFill>
                <a:srgbClr val="898989"/>
              </a:solidFill>
              <a:uFillTx/>
              <a:latin typeface="Century Gothic"/>
            </a:endParaRPr>
          </a:p>
        </p:txBody>
      </p:sp>
      <p:sp>
        <p:nvSpPr>
          <p:cNvPr id="8" name="Θέση αριθμού διαφάνειας 7">
            <a:extLst>
              <a:ext uri="{FF2B5EF4-FFF2-40B4-BE49-F238E27FC236}">
                <a16:creationId xmlns:a16="http://schemas.microsoft.com/office/drawing/2014/main" id="{EB8B8A47-C8F8-50C1-FD54-0AEA716E7935}"/>
              </a:ext>
            </a:extLst>
          </p:cNvPr>
          <p:cNvSpPr txBox="1"/>
          <p:nvPr/>
        </p:nvSpPr>
        <p:spPr>
          <a:xfrm>
            <a:off x="11292840" y="6172200"/>
            <a:ext cx="914400" cy="593729"/>
          </a:xfrm>
          <a:prstGeom prst="rect">
            <a:avLst/>
          </a:prstGeom>
          <a:noFill/>
          <a:ln cap="flat">
            <a:noFill/>
          </a:ln>
        </p:spPr>
        <p:txBody>
          <a:bodyPr vert="horz" wrap="square" lIns="45720" tIns="45720" rIns="45720" bIns="45720" anchor="ctr" anchorCtr="1" compatLnSpc="1">
            <a:normAutofit/>
          </a:bodyPr>
          <a:lstStyle/>
          <a:p>
            <a:pPr marL="0" marR="0" lvl="0" indent="0" algn="ctr" defTabSz="457200" rtl="0" fontAlgn="auto" hangingPunct="1">
              <a:lnSpc>
                <a:spcPct val="90000"/>
              </a:lnSpc>
              <a:spcBef>
                <a:spcPts val="0"/>
              </a:spcBef>
              <a:spcAft>
                <a:spcPts val="0"/>
              </a:spcAft>
              <a:buNone/>
              <a:tabLst/>
              <a:defRPr sz="1800" b="0" i="0" u="none" strike="noStrike" kern="0" cap="none" spc="0" baseline="0">
                <a:solidFill>
                  <a:srgbClr val="000000"/>
                </a:solidFill>
                <a:uFillTx/>
              </a:defRPr>
            </a:pPr>
            <a:fld id="{E2AF0C0E-60CD-40E8-89C7-8B7FADA1A7B3}" type="slidenum">
              <a:t>27</a:t>
            </a:fld>
            <a:endParaRPr lang="el-GR" sz="3600" b="0" i="0" u="none" strike="noStrike" kern="1200" cap="none" spc="0" baseline="0">
              <a:solidFill>
                <a:srgbClr val="8E8E94"/>
              </a:solidFill>
              <a:uFillTx/>
              <a:latin typeface="Century Schoolbook"/>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73D8E9E-0B33-995C-D4C9-CE4285F4D176}"/>
              </a:ext>
            </a:extLst>
          </p:cNvPr>
          <p:cNvSpPr txBox="1">
            <a:spLocks noGrp="1"/>
          </p:cNvSpPr>
          <p:nvPr>
            <p:ph type="title"/>
          </p:nvPr>
        </p:nvSpPr>
        <p:spPr>
          <a:xfrm>
            <a:off x="774473" y="369183"/>
            <a:ext cx="8471088" cy="988731"/>
          </a:xfrm>
        </p:spPr>
        <p:txBody>
          <a:bodyPr/>
          <a:lstStyle/>
          <a:p>
            <a:pPr lvl="0"/>
            <a:r>
              <a:rPr lang="el-GR" sz="3200" b="1" i="1" dirty="0"/>
              <a:t>Τ</a:t>
            </a:r>
            <a:r>
              <a:rPr lang="en-US" sz="3200" b="1" i="1" dirty="0"/>
              <a:t>he </a:t>
            </a:r>
            <a:r>
              <a:rPr lang="en-US" sz="3200" b="1" i="1" dirty="0" err="1"/>
              <a:t>FaceLOOK</a:t>
            </a:r>
            <a:r>
              <a:rPr lang="el-GR" sz="3200" b="1" i="1" dirty="0"/>
              <a:t> </a:t>
            </a:r>
            <a:r>
              <a:rPr lang="en-US" sz="3200" b="1" i="1" dirty="0"/>
              <a:t>vs Facebook</a:t>
            </a:r>
            <a:endParaRPr lang="el-GR" sz="3200" dirty="0"/>
          </a:p>
        </p:txBody>
      </p:sp>
      <p:sp>
        <p:nvSpPr>
          <p:cNvPr id="3" name="Θέση περιεχομένου 2">
            <a:extLst>
              <a:ext uri="{FF2B5EF4-FFF2-40B4-BE49-F238E27FC236}">
                <a16:creationId xmlns:a16="http://schemas.microsoft.com/office/drawing/2014/main" id="{4EBA23DB-2F89-2368-EDAE-665B251910CC}"/>
              </a:ext>
            </a:extLst>
          </p:cNvPr>
          <p:cNvSpPr txBox="1">
            <a:spLocks noGrp="1"/>
          </p:cNvSpPr>
          <p:nvPr>
            <p:ph idx="1"/>
          </p:nvPr>
        </p:nvSpPr>
        <p:spPr>
          <a:xfrm>
            <a:off x="653144" y="1478968"/>
            <a:ext cx="10639696" cy="5009849"/>
          </a:xfrm>
        </p:spPr>
        <p:txBody>
          <a:bodyPr/>
          <a:lstStyle/>
          <a:p>
            <a:pPr lvl="0">
              <a:lnSpc>
                <a:spcPct val="90000"/>
              </a:lnSpc>
            </a:pPr>
            <a:r>
              <a:rPr lang="el-GR" sz="2800" dirty="0"/>
              <a:t>Το </a:t>
            </a:r>
            <a:r>
              <a:rPr lang="en-US" sz="2800" dirty="0"/>
              <a:t>Large Group </a:t>
            </a:r>
            <a:r>
              <a:rPr lang="el-GR" sz="2800" dirty="0"/>
              <a:t>αποτελεί μια μοναδική </a:t>
            </a:r>
            <a:r>
              <a:rPr lang="el-GR" sz="2800" b="1" dirty="0"/>
              <a:t>πραγματική</a:t>
            </a:r>
            <a:r>
              <a:rPr lang="el-GR" sz="2800" dirty="0"/>
              <a:t> (και όχι εικονική) δυνατότητα να συναντήσεις </a:t>
            </a:r>
            <a:r>
              <a:rPr lang="el-GR" sz="2800" b="1" dirty="0"/>
              <a:t>τόσους πολλούς ανθρώπους/</a:t>
            </a:r>
            <a:r>
              <a:rPr lang="el-GR" sz="2800" dirty="0"/>
              <a:t>τόσους </a:t>
            </a:r>
            <a:r>
              <a:rPr lang="el-GR" sz="2800" b="1" dirty="0"/>
              <a:t>Άλλους</a:t>
            </a:r>
            <a:r>
              <a:rPr lang="el-GR" sz="2800" dirty="0"/>
              <a:t> και να ακούσεις πολλές και διαφορετικές φωνές.</a:t>
            </a:r>
          </a:p>
          <a:p>
            <a:pPr marL="0" lvl="0" indent="0">
              <a:lnSpc>
                <a:spcPct val="90000"/>
              </a:lnSpc>
              <a:buNone/>
            </a:pPr>
            <a:r>
              <a:rPr lang="el-GR" sz="2800" dirty="0"/>
              <a:t> </a:t>
            </a:r>
            <a:endParaRPr lang="el-GR" sz="2800" b="1" dirty="0"/>
          </a:p>
          <a:p>
            <a:pPr lvl="0">
              <a:lnSpc>
                <a:spcPct val="90000"/>
              </a:lnSpc>
            </a:pPr>
            <a:r>
              <a:rPr lang="el-GR" sz="2800" dirty="0"/>
              <a:t>Σε αντίθεση με το </a:t>
            </a:r>
            <a:r>
              <a:rPr lang="en-US" sz="2800" dirty="0"/>
              <a:t>Facebook, </a:t>
            </a:r>
            <a:r>
              <a:rPr lang="el-GR" sz="2800" dirty="0"/>
              <a:t>οι συμμετέχοντες μπορούν να αισθάνονται</a:t>
            </a:r>
            <a:r>
              <a:rPr lang="en-US" sz="2800" dirty="0"/>
              <a:t> </a:t>
            </a:r>
            <a:r>
              <a:rPr lang="el-GR" sz="2800" b="1" dirty="0"/>
              <a:t>μαζί</a:t>
            </a:r>
            <a:r>
              <a:rPr lang="el-GR" sz="2800" dirty="0"/>
              <a:t>, να ανασαίνουν μαζί και να κοιτάζουν πολλούς ανθρώπους ταυτόχρονα, που δεν μπορεί να συμβεί σε καμία άλλη  ομαδική συνθήκη.</a:t>
            </a:r>
            <a:endParaRPr lang="en-US" sz="2800" dirty="0"/>
          </a:p>
          <a:p>
            <a:pPr marL="0" lvl="0" indent="0" algn="r">
              <a:lnSpc>
                <a:spcPct val="90000"/>
              </a:lnSpc>
              <a:buNone/>
            </a:pPr>
            <a:r>
              <a:rPr lang="el-GR" sz="2800" dirty="0"/>
              <a:t>       </a:t>
            </a:r>
            <a:r>
              <a:rPr lang="en-US" sz="2800" dirty="0"/>
              <a:t>                                                   </a:t>
            </a:r>
            <a:endParaRPr lang="el-GR" sz="2800" dirty="0"/>
          </a:p>
          <a:p>
            <a:pPr marL="0" lvl="0" indent="0" algn="r">
              <a:lnSpc>
                <a:spcPct val="90000"/>
              </a:lnSpc>
              <a:buNone/>
            </a:pPr>
            <a:r>
              <a:rPr lang="en-US" sz="2800" b="1" i="1" dirty="0"/>
              <a:t>Friedman, 2015</a:t>
            </a:r>
            <a:endParaRPr lang="el-GR" sz="2800" b="1" i="1" dirty="0"/>
          </a:p>
          <a:p>
            <a:pPr lvl="0">
              <a:lnSpc>
                <a:spcPct val="90000"/>
              </a:lnSpc>
            </a:pPr>
            <a:endParaRPr lang="el-GR" sz="2400" dirty="0"/>
          </a:p>
        </p:txBody>
      </p:sp>
      <p:sp>
        <p:nvSpPr>
          <p:cNvPr id="4" name="Θέση αριθμού διαφάνειας 5">
            <a:extLst>
              <a:ext uri="{FF2B5EF4-FFF2-40B4-BE49-F238E27FC236}">
                <a16:creationId xmlns:a16="http://schemas.microsoft.com/office/drawing/2014/main" id="{83C69BFF-DD38-718E-DF8A-1EFB3145D50D}"/>
              </a:ext>
            </a:extLst>
          </p:cNvPr>
          <p:cNvSpPr txBox="1"/>
          <p:nvPr/>
        </p:nvSpPr>
        <p:spPr>
          <a:xfrm>
            <a:off x="531815" y="787783"/>
            <a:ext cx="779763" cy="365129"/>
          </a:xfrm>
          <a:prstGeom prst="rect">
            <a:avLst/>
          </a:prstGeom>
          <a:noFill/>
          <a:ln cap="flat">
            <a:noFill/>
          </a:ln>
        </p:spPr>
        <p:txBody>
          <a:bodyPr vert="horz" wrap="square" lIns="91440" tIns="45720" rIns="91440" bIns="45720" anchor="ctr" anchorCtr="0" compatLnSpc="1">
            <a:noAutofit/>
          </a:bodyPr>
          <a:lstStyle/>
          <a:p>
            <a:pPr marL="0" marR="0" lvl="0" indent="0" algn="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l-GR" sz="2000" b="0" i="0" u="none" strike="noStrike" kern="1200" cap="none" spc="0" baseline="0" dirty="0">
                <a:solidFill>
                  <a:srgbClr val="FEFFFF"/>
                </a:solidFill>
                <a:uFillTx/>
                <a:latin typeface="Century Gothic"/>
              </a:rPr>
              <a:t> </a:t>
            </a:r>
          </a:p>
        </p:txBody>
      </p:sp>
      <p:sp>
        <p:nvSpPr>
          <p:cNvPr id="6" name="Θέση υποσέλιδου 5">
            <a:extLst>
              <a:ext uri="{FF2B5EF4-FFF2-40B4-BE49-F238E27FC236}">
                <a16:creationId xmlns:a16="http://schemas.microsoft.com/office/drawing/2014/main" id="{2A407C99-8D58-5E18-B32A-FACED2406EA7}"/>
              </a:ext>
            </a:extLst>
          </p:cNvPr>
          <p:cNvSpPr txBox="1"/>
          <p:nvPr/>
        </p:nvSpPr>
        <p:spPr>
          <a:xfrm>
            <a:off x="2589215" y="6135806"/>
            <a:ext cx="7619996" cy="365129"/>
          </a:xfrm>
          <a:prstGeom prst="rect">
            <a:avLst/>
          </a:prstGeom>
          <a:noFill/>
          <a:ln cap="flat">
            <a:noFill/>
          </a:ln>
        </p:spPr>
        <p:txBody>
          <a:bodyPr vert="horz" wrap="square" lIns="91440" tIns="45720" rIns="91440" bIns="45720" anchor="ctr" anchorCtr="0" compatLnSpc="1">
            <a:noAutofit/>
          </a:bodyPr>
          <a:lstStyle/>
          <a:p>
            <a:pPr marL="0" marR="0" lvl="0" indent="0" algn="l"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l-GR" sz="900" b="0" i="0" u="none" strike="noStrike" kern="1200" cap="none" spc="0" baseline="0">
              <a:solidFill>
                <a:srgbClr val="898989"/>
              </a:solidFill>
              <a:uFillTx/>
              <a:latin typeface="Century Gothic"/>
            </a:endParaRPr>
          </a:p>
        </p:txBody>
      </p:sp>
      <p:sp>
        <p:nvSpPr>
          <p:cNvPr id="8" name="Θέση αριθμού διαφάνειας 7">
            <a:extLst>
              <a:ext uri="{FF2B5EF4-FFF2-40B4-BE49-F238E27FC236}">
                <a16:creationId xmlns:a16="http://schemas.microsoft.com/office/drawing/2014/main" id="{615556FB-3FAF-9F7A-17C0-D6B0E55A4048}"/>
              </a:ext>
            </a:extLst>
          </p:cNvPr>
          <p:cNvSpPr txBox="1"/>
          <p:nvPr/>
        </p:nvSpPr>
        <p:spPr>
          <a:xfrm>
            <a:off x="11292840" y="6172200"/>
            <a:ext cx="914400" cy="593729"/>
          </a:xfrm>
          <a:prstGeom prst="rect">
            <a:avLst/>
          </a:prstGeom>
          <a:noFill/>
          <a:ln cap="flat">
            <a:noFill/>
          </a:ln>
        </p:spPr>
        <p:txBody>
          <a:bodyPr vert="horz" wrap="square" lIns="45720" tIns="45720" rIns="45720" bIns="45720" anchor="ctr" anchorCtr="1" compatLnSpc="1">
            <a:normAutofit/>
          </a:bodyPr>
          <a:lstStyle/>
          <a:p>
            <a:pPr marL="0" marR="0" lvl="0" indent="0" algn="ctr" defTabSz="457200" rtl="0" fontAlgn="auto" hangingPunct="1">
              <a:lnSpc>
                <a:spcPct val="90000"/>
              </a:lnSpc>
              <a:spcBef>
                <a:spcPts val="0"/>
              </a:spcBef>
              <a:spcAft>
                <a:spcPts val="0"/>
              </a:spcAft>
              <a:buNone/>
              <a:tabLst/>
              <a:defRPr sz="1800" b="0" i="0" u="none" strike="noStrike" kern="0" cap="none" spc="0" baseline="0">
                <a:solidFill>
                  <a:srgbClr val="000000"/>
                </a:solidFill>
                <a:uFillTx/>
              </a:defRPr>
            </a:pPr>
            <a:fld id="{969B4A64-689D-4BD5-949D-2D1D98DA5A61}" type="slidenum">
              <a:t>28</a:t>
            </a:fld>
            <a:endParaRPr lang="el-GR" sz="3600" b="0" i="0" u="none" strike="noStrike" kern="1200" cap="none" spc="0" baseline="0">
              <a:solidFill>
                <a:srgbClr val="8E8E94"/>
              </a:solidFill>
              <a:uFillTx/>
              <a:latin typeface="Century Schoolbook"/>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8C7AE40-B4C3-DA5F-2944-0735CE673239}"/>
              </a:ext>
            </a:extLst>
          </p:cNvPr>
          <p:cNvSpPr txBox="1">
            <a:spLocks noGrp="1"/>
          </p:cNvSpPr>
          <p:nvPr>
            <p:ph type="title"/>
          </p:nvPr>
        </p:nvSpPr>
        <p:spPr>
          <a:xfrm>
            <a:off x="742950" y="101480"/>
            <a:ext cx="10348602" cy="1051431"/>
          </a:xfrm>
        </p:spPr>
        <p:txBody>
          <a:bodyPr>
            <a:normAutofit/>
          </a:bodyPr>
          <a:lstStyle/>
          <a:p>
            <a:pPr lvl="0"/>
            <a:r>
              <a:rPr lang="en-US" sz="3600" b="1" dirty="0"/>
              <a:t>H </a:t>
            </a:r>
            <a:r>
              <a:rPr lang="el-GR" sz="3600" b="1" dirty="0"/>
              <a:t>θεωρία των Μεγάλων Ομάδων: Πώς ξεκίνησε; </a:t>
            </a:r>
          </a:p>
        </p:txBody>
      </p:sp>
      <p:sp>
        <p:nvSpPr>
          <p:cNvPr id="3" name="Θέση περιεχομένου 2">
            <a:extLst>
              <a:ext uri="{FF2B5EF4-FFF2-40B4-BE49-F238E27FC236}">
                <a16:creationId xmlns:a16="http://schemas.microsoft.com/office/drawing/2014/main" id="{EC835F07-E0CE-4D55-8613-273ECCCE5A44}"/>
              </a:ext>
            </a:extLst>
          </p:cNvPr>
          <p:cNvSpPr txBox="1">
            <a:spLocks noGrp="1"/>
          </p:cNvSpPr>
          <p:nvPr>
            <p:ph idx="1"/>
          </p:nvPr>
        </p:nvSpPr>
        <p:spPr>
          <a:xfrm>
            <a:off x="531815" y="1256989"/>
            <a:ext cx="10642866" cy="5601010"/>
          </a:xfrm>
        </p:spPr>
        <p:txBody>
          <a:bodyPr>
            <a:noAutofit/>
          </a:bodyPr>
          <a:lstStyle/>
          <a:p>
            <a:pPr lvl="0"/>
            <a:r>
              <a:rPr lang="el-GR" sz="2400" dirty="0"/>
              <a:t>Βασίστηκε στις </a:t>
            </a:r>
            <a:r>
              <a:rPr lang="el-GR" sz="2400" b="1" dirty="0"/>
              <a:t>παρατηρήσεις</a:t>
            </a:r>
            <a:r>
              <a:rPr lang="el-GR" sz="2400" dirty="0"/>
              <a:t> σε δομημένες ομάδες  εκκλησίας, στρατού, σε ομάδες συνελεύσεων, σε συγκεντρώσεις πλήθους. κ.λπ., ότι η </a:t>
            </a:r>
            <a:r>
              <a:rPr lang="el-GR" sz="2400" b="1" dirty="0"/>
              <a:t>μάζα</a:t>
            </a:r>
            <a:r>
              <a:rPr lang="el-GR" sz="2400" dirty="0"/>
              <a:t>:</a:t>
            </a:r>
          </a:p>
          <a:p>
            <a:pPr lvl="1"/>
            <a:r>
              <a:rPr lang="el-GR" sz="2400" dirty="0"/>
              <a:t>Στερείται ικανότητας λογικής σκέψης και κριτικής.</a:t>
            </a:r>
          </a:p>
          <a:p>
            <a:pPr lvl="1"/>
            <a:r>
              <a:rPr lang="el-GR" sz="2400" dirty="0"/>
              <a:t>Χειραγωγείται εύκολα, παρασύρεται, </a:t>
            </a:r>
            <a:r>
              <a:rPr lang="el-GR" sz="2400" dirty="0" err="1"/>
              <a:t>παραπλανάται</a:t>
            </a:r>
            <a:r>
              <a:rPr lang="el-GR" sz="2400" dirty="0"/>
              <a:t>.</a:t>
            </a:r>
          </a:p>
          <a:p>
            <a:pPr lvl="1"/>
            <a:r>
              <a:rPr lang="el-GR" sz="2400" dirty="0"/>
              <a:t>Είναι ευμετάβλητη, παρορμητική, οξύθυμη, υποχωρεί και ενδίδει.</a:t>
            </a:r>
          </a:p>
          <a:p>
            <a:pPr lvl="1"/>
            <a:r>
              <a:rPr lang="el-GR" sz="2400" b="1" dirty="0"/>
              <a:t>Το άτομο δεν είναι πλέον ο εαυτός του, χάνει την ικανότητα του να σκέφτεται και παύει να οδηγείται από τη βούλησή του.</a:t>
            </a:r>
            <a:r>
              <a:rPr lang="en-US" sz="2400" b="1" dirty="0"/>
              <a:t> </a:t>
            </a:r>
            <a:endParaRPr lang="el-GR" sz="2400" b="1" dirty="0"/>
          </a:p>
          <a:p>
            <a:pPr lvl="1" indent="0">
              <a:spcBef>
                <a:spcPts val="0"/>
              </a:spcBef>
              <a:buNone/>
            </a:pPr>
            <a:r>
              <a:rPr lang="el-GR" sz="2000" b="1" dirty="0"/>
              <a:t>         </a:t>
            </a:r>
            <a:endParaRPr lang="en-US" sz="2000" b="1" dirty="0"/>
          </a:p>
          <a:p>
            <a:pPr lvl="1" indent="0">
              <a:spcBef>
                <a:spcPts val="0"/>
              </a:spcBef>
              <a:buNone/>
            </a:pPr>
            <a:endParaRPr lang="el-GR" sz="1800" b="1" dirty="0"/>
          </a:p>
          <a:p>
            <a:pPr lvl="1" indent="0">
              <a:spcBef>
                <a:spcPts val="0"/>
              </a:spcBef>
              <a:buNone/>
            </a:pPr>
            <a:r>
              <a:rPr lang="el-GR" sz="1800" b="1" dirty="0" err="1"/>
              <a:t>Γκυστάβ</a:t>
            </a:r>
            <a:r>
              <a:rPr lang="el-GR" sz="1800" b="1" dirty="0"/>
              <a:t> </a:t>
            </a:r>
            <a:r>
              <a:rPr lang="el-GR" sz="1800" b="1" dirty="0" err="1"/>
              <a:t>Λε</a:t>
            </a:r>
            <a:r>
              <a:rPr lang="el-GR" sz="1800" b="1" dirty="0"/>
              <a:t> </a:t>
            </a:r>
            <a:r>
              <a:rPr lang="el-GR" sz="1800" b="1" dirty="0" err="1"/>
              <a:t>Μπον</a:t>
            </a:r>
            <a:r>
              <a:rPr lang="el-GR" sz="1800" b="1" dirty="0"/>
              <a:t>*(</a:t>
            </a:r>
            <a:r>
              <a:rPr lang="en-US" sz="1800" b="1" i="1" dirty="0"/>
              <a:t>Gustave</a:t>
            </a:r>
            <a:r>
              <a:rPr lang="en-US" sz="1800" i="1" dirty="0"/>
              <a:t> </a:t>
            </a:r>
            <a:r>
              <a:rPr lang="en-US" sz="1800" b="1" i="1" dirty="0"/>
              <a:t>Le Bon</a:t>
            </a:r>
            <a:r>
              <a:rPr lang="el-GR" sz="1800" b="1" i="1" dirty="0"/>
              <a:t>) </a:t>
            </a:r>
            <a:r>
              <a:rPr lang="el-GR" sz="1800" i="1" dirty="0"/>
              <a:t>(2010). </a:t>
            </a:r>
            <a:r>
              <a:rPr lang="el-GR" sz="1800" b="1" i="1" dirty="0"/>
              <a:t>Ψυχολογία των Μαζών</a:t>
            </a:r>
            <a:r>
              <a:rPr lang="el-GR" sz="1800" i="1" dirty="0"/>
              <a:t> </a:t>
            </a:r>
            <a:r>
              <a:rPr lang="en-US" sz="1800" i="1" dirty="0"/>
              <a:t>(1t ed.1895)</a:t>
            </a:r>
            <a:endParaRPr lang="el-GR" sz="1800" i="1" dirty="0"/>
          </a:p>
          <a:p>
            <a:pPr lvl="2" indent="0">
              <a:spcBef>
                <a:spcPts val="0"/>
              </a:spcBef>
              <a:buNone/>
            </a:pPr>
            <a:r>
              <a:rPr lang="el-GR" sz="1600" i="1" dirty="0"/>
              <a:t>*</a:t>
            </a:r>
            <a:r>
              <a:rPr lang="el-GR" sz="1600" dirty="0" err="1"/>
              <a:t>γάλλος</a:t>
            </a:r>
            <a:r>
              <a:rPr lang="el-GR" sz="1600" dirty="0"/>
              <a:t>, γιατρός και συγγραφέας που ασχολήθηκε συστηματικά με την ανθρωπολογία, ψυχολογία, την κοινωνιολογία, και την αρχαιολογία</a:t>
            </a:r>
            <a:r>
              <a:rPr lang="el-GR" sz="1600" i="1" dirty="0"/>
              <a:t>          </a:t>
            </a:r>
          </a:p>
        </p:txBody>
      </p:sp>
      <p:sp>
        <p:nvSpPr>
          <p:cNvPr id="4" name="Θέση υποσέλιδου 3">
            <a:extLst>
              <a:ext uri="{FF2B5EF4-FFF2-40B4-BE49-F238E27FC236}">
                <a16:creationId xmlns:a16="http://schemas.microsoft.com/office/drawing/2014/main" id="{14E5CAFE-1899-230B-597A-31E9BF3D9919}"/>
              </a:ext>
            </a:extLst>
          </p:cNvPr>
          <p:cNvSpPr txBox="1"/>
          <p:nvPr/>
        </p:nvSpPr>
        <p:spPr>
          <a:xfrm>
            <a:off x="3489963" y="6307668"/>
            <a:ext cx="5212080" cy="274320"/>
          </a:xfrm>
          <a:prstGeom prst="rect">
            <a:avLst/>
          </a:prstGeom>
          <a:noFill/>
          <a:ln cap="flat">
            <a:noFill/>
          </a:ln>
        </p:spPr>
        <p:txBody>
          <a:bodyPr vert="horz" wrap="square" lIns="91440" tIns="45720" rIns="91440" bIns="45720" anchor="b" anchorCtr="1" compatLnSpc="1">
            <a:noAutofit/>
          </a:bodyPr>
          <a:lstStyle/>
          <a:p>
            <a:pPr marL="0" marR="0" lvl="0" indent="0" algn="ct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l-GR" sz="1000" b="0" i="0" u="none" strike="noStrike" kern="1200" cap="none" spc="0" baseline="0">
              <a:solidFill>
                <a:srgbClr val="404040"/>
              </a:solidFill>
              <a:uFillTx/>
              <a:latin typeface="Century Gothic"/>
            </a:endParaRPr>
          </a:p>
        </p:txBody>
      </p:sp>
      <p:sp>
        <p:nvSpPr>
          <p:cNvPr id="5" name="Θέση αριθμού διαφάνειας 5">
            <a:extLst>
              <a:ext uri="{FF2B5EF4-FFF2-40B4-BE49-F238E27FC236}">
                <a16:creationId xmlns:a16="http://schemas.microsoft.com/office/drawing/2014/main" id="{162316CD-3632-B1C2-0FC8-8E1E460B8956}"/>
              </a:ext>
            </a:extLst>
          </p:cNvPr>
          <p:cNvSpPr txBox="1"/>
          <p:nvPr/>
        </p:nvSpPr>
        <p:spPr>
          <a:xfrm>
            <a:off x="531815" y="787783"/>
            <a:ext cx="779763" cy="365129"/>
          </a:xfrm>
          <a:prstGeom prst="rect">
            <a:avLst/>
          </a:prstGeom>
          <a:noFill/>
          <a:ln cap="flat">
            <a:noFill/>
          </a:ln>
        </p:spPr>
        <p:txBody>
          <a:bodyPr vert="horz" wrap="square" lIns="91440" tIns="45720" rIns="91440" bIns="45720" anchor="ctr" anchorCtr="0" compatLnSpc="1">
            <a:noAutofit/>
          </a:bodyPr>
          <a:lstStyle/>
          <a:p>
            <a:pPr marL="0" marR="0" lvl="0" indent="0" algn="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l-GR" sz="2000" b="0" i="0" u="none" strike="noStrike" kern="1200" cap="none" spc="0" baseline="0" dirty="0">
                <a:solidFill>
                  <a:srgbClr val="FEFFFF"/>
                </a:solidFill>
                <a:uFillTx/>
                <a:latin typeface="Century Gothic"/>
              </a:rPr>
              <a:t> </a:t>
            </a:r>
          </a:p>
        </p:txBody>
      </p:sp>
      <p:sp>
        <p:nvSpPr>
          <p:cNvPr id="6" name="Ορθογώνιο 8">
            <a:extLst>
              <a:ext uri="{FF2B5EF4-FFF2-40B4-BE49-F238E27FC236}">
                <a16:creationId xmlns:a16="http://schemas.microsoft.com/office/drawing/2014/main" id="{4B15BA4F-7CA1-36FF-496A-F9BFA8298452}"/>
              </a:ext>
            </a:extLst>
          </p:cNvPr>
          <p:cNvSpPr/>
          <p:nvPr/>
        </p:nvSpPr>
        <p:spPr>
          <a:xfrm>
            <a:off x="4373876" y="5455776"/>
            <a:ext cx="6096003" cy="369335"/>
          </a:xfrm>
          <a:prstGeom prst="rect">
            <a:avLst/>
          </a:prstGeom>
          <a:noFill/>
          <a:ln cap="flat">
            <a:noFill/>
            <a:prstDash val="solid"/>
          </a:ln>
        </p:spPr>
        <p:txBody>
          <a:bodyPr vert="horz" wrap="squar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l-GR" sz="1800" b="1" i="0" u="none" strike="noStrike" kern="1200" cap="none" spc="0" baseline="0">
                <a:solidFill>
                  <a:srgbClr val="000000"/>
                </a:solidFill>
                <a:uFillTx/>
                <a:latin typeface="Calibri"/>
              </a:rPr>
              <a:t> </a:t>
            </a:r>
            <a:endParaRPr lang="el-GR" sz="1800" b="0" i="0" u="none" strike="noStrike" kern="1200" cap="none" spc="0" baseline="0">
              <a:solidFill>
                <a:srgbClr val="000000"/>
              </a:solidFill>
              <a:uFillTx/>
              <a:latin typeface="Calibri"/>
            </a:endParaRPr>
          </a:p>
        </p:txBody>
      </p:sp>
      <p:sp>
        <p:nvSpPr>
          <p:cNvPr id="7" name="Θέση υποσέλιδου 7">
            <a:extLst>
              <a:ext uri="{FF2B5EF4-FFF2-40B4-BE49-F238E27FC236}">
                <a16:creationId xmlns:a16="http://schemas.microsoft.com/office/drawing/2014/main" id="{AEAA62FA-62E0-05C7-3E26-EBBFBAFB5B2C}"/>
              </a:ext>
            </a:extLst>
          </p:cNvPr>
          <p:cNvSpPr txBox="1"/>
          <p:nvPr/>
        </p:nvSpPr>
        <p:spPr>
          <a:xfrm>
            <a:off x="2589215" y="6135806"/>
            <a:ext cx="7619996" cy="365129"/>
          </a:xfrm>
          <a:prstGeom prst="rect">
            <a:avLst/>
          </a:prstGeom>
          <a:noFill/>
          <a:ln cap="flat">
            <a:noFill/>
          </a:ln>
        </p:spPr>
        <p:txBody>
          <a:bodyPr vert="horz" wrap="square" lIns="91440" tIns="45720" rIns="91440" bIns="45720" anchor="ctr" anchorCtr="0" compatLnSpc="1">
            <a:noAutofit/>
          </a:bodyPr>
          <a:lstStyle/>
          <a:p>
            <a:pPr marL="0" marR="0" lvl="0" indent="0" algn="l"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l-GR" sz="900" b="0" i="0" u="none" strike="noStrike" kern="1200" cap="none" spc="0" baseline="0">
              <a:solidFill>
                <a:srgbClr val="898989"/>
              </a:solidFill>
              <a:uFillTx/>
              <a:latin typeface="Century Gothic"/>
            </a:endParaRPr>
          </a:p>
        </p:txBody>
      </p:sp>
      <p:sp>
        <p:nvSpPr>
          <p:cNvPr id="9" name="Θέση αριθμού διαφάνειας 8">
            <a:extLst>
              <a:ext uri="{FF2B5EF4-FFF2-40B4-BE49-F238E27FC236}">
                <a16:creationId xmlns:a16="http://schemas.microsoft.com/office/drawing/2014/main" id="{2C3260D6-A30B-B775-811F-92459CB19CD2}"/>
              </a:ext>
            </a:extLst>
          </p:cNvPr>
          <p:cNvSpPr txBox="1"/>
          <p:nvPr/>
        </p:nvSpPr>
        <p:spPr>
          <a:xfrm>
            <a:off x="11292840" y="6172200"/>
            <a:ext cx="914400" cy="593729"/>
          </a:xfrm>
          <a:prstGeom prst="rect">
            <a:avLst/>
          </a:prstGeom>
          <a:noFill/>
          <a:ln cap="flat">
            <a:noFill/>
          </a:ln>
        </p:spPr>
        <p:txBody>
          <a:bodyPr vert="horz" wrap="square" lIns="45720" tIns="45720" rIns="45720" bIns="45720" anchor="ctr" anchorCtr="1" compatLnSpc="1">
            <a:normAutofit/>
          </a:bodyPr>
          <a:lstStyle/>
          <a:p>
            <a:pPr marL="0" marR="0" lvl="0" indent="0" algn="ctr" defTabSz="457200" rtl="0" fontAlgn="auto" hangingPunct="1">
              <a:lnSpc>
                <a:spcPct val="90000"/>
              </a:lnSpc>
              <a:spcBef>
                <a:spcPts val="0"/>
              </a:spcBef>
              <a:spcAft>
                <a:spcPts val="0"/>
              </a:spcAft>
              <a:buNone/>
              <a:tabLst/>
              <a:defRPr sz="1800" b="0" i="0" u="none" strike="noStrike" kern="0" cap="none" spc="0" baseline="0">
                <a:solidFill>
                  <a:srgbClr val="000000"/>
                </a:solidFill>
                <a:uFillTx/>
              </a:defRPr>
            </a:pPr>
            <a:fld id="{E1302692-ABDB-4062-BDD5-6E955D217457}" type="slidenum">
              <a:t>29</a:t>
            </a:fld>
            <a:endParaRPr lang="el-GR" sz="3600" b="0" i="0" u="none" strike="noStrike" kern="1200" cap="none" spc="0" baseline="0">
              <a:solidFill>
                <a:srgbClr val="8E8E94"/>
              </a:solidFill>
              <a:uFillTx/>
              <a:latin typeface="Century Schoolbook"/>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Τίτλος 6">
            <a:extLst>
              <a:ext uri="{FF2B5EF4-FFF2-40B4-BE49-F238E27FC236}">
                <a16:creationId xmlns:a16="http://schemas.microsoft.com/office/drawing/2014/main" id="{4DDE1C1C-CD86-95F5-73C9-5F9B73A7398A}"/>
              </a:ext>
            </a:extLst>
          </p:cNvPr>
          <p:cNvSpPr>
            <a:spLocks noGrp="1"/>
          </p:cNvSpPr>
          <p:nvPr>
            <p:ph type="title"/>
          </p:nvPr>
        </p:nvSpPr>
        <p:spPr>
          <a:xfrm>
            <a:off x="1066800" y="642594"/>
            <a:ext cx="10058400" cy="738531"/>
          </a:xfrm>
        </p:spPr>
        <p:txBody>
          <a:bodyPr>
            <a:normAutofit/>
          </a:bodyPr>
          <a:lstStyle/>
          <a:p>
            <a:r>
              <a:rPr lang="el-GR" sz="3600" b="1" dirty="0"/>
              <a:t>Μεταμοντερνισμός </a:t>
            </a:r>
          </a:p>
        </p:txBody>
      </p:sp>
      <p:sp>
        <p:nvSpPr>
          <p:cNvPr id="8" name="Θέση περιεχομένου 7">
            <a:extLst>
              <a:ext uri="{FF2B5EF4-FFF2-40B4-BE49-F238E27FC236}">
                <a16:creationId xmlns:a16="http://schemas.microsoft.com/office/drawing/2014/main" id="{BAFC16FE-9DAD-D6E4-FB1E-FCF4896A33B8}"/>
              </a:ext>
            </a:extLst>
          </p:cNvPr>
          <p:cNvSpPr>
            <a:spLocks noGrp="1"/>
          </p:cNvSpPr>
          <p:nvPr>
            <p:ph idx="1"/>
          </p:nvPr>
        </p:nvSpPr>
        <p:spPr>
          <a:xfrm>
            <a:off x="1021655" y="1463040"/>
            <a:ext cx="10789920" cy="4861560"/>
          </a:xfrm>
        </p:spPr>
        <p:txBody>
          <a:bodyPr>
            <a:normAutofit/>
          </a:bodyPr>
          <a:lstStyle/>
          <a:p>
            <a:r>
              <a:rPr lang="el-GR" sz="2400" dirty="0"/>
              <a:t>Δεν είναι ένα επιστημολογικό μοντέλο με την κλασική έννοια του όρου. Δεν αποτελεί ένα πλήρες μοντέλο γνωσιολογίας,  όπως ο εμπειρισμός ή ο ορθολογισμός/η λογικοκρατία (</a:t>
            </a:r>
            <a:r>
              <a:rPr lang="en-US" sz="2400" dirty="0"/>
              <a:t>rationalism)</a:t>
            </a:r>
            <a:r>
              <a:rPr lang="el-GR" sz="2400" dirty="0"/>
              <a:t>.</a:t>
            </a:r>
          </a:p>
          <a:p>
            <a:endParaRPr lang="el-GR" sz="2400" dirty="0"/>
          </a:p>
          <a:p>
            <a:r>
              <a:rPr lang="el-GR" sz="2400" dirty="0"/>
              <a:t>Αφορά μια θεωρητική ομπρέλα που περιλαμβάνει πολλές και διαφορετικές, προσεγγίσεις, που δεν μπορούν να αποδοθούν σε κάποια συγκεκριμένη επιστημολογική τεκμηρίωση.</a:t>
            </a:r>
          </a:p>
          <a:p>
            <a:endParaRPr lang="el-GR" sz="2400" dirty="0"/>
          </a:p>
          <a:p>
            <a:r>
              <a:rPr lang="el-GR" sz="2400" dirty="0"/>
              <a:t>Αποτέλεσμα της πολυπλοκότητας της εποχής μας. </a:t>
            </a:r>
          </a:p>
          <a:p>
            <a:endParaRPr lang="el-GR" sz="2400" dirty="0"/>
          </a:p>
        </p:txBody>
      </p:sp>
      <p:sp>
        <p:nvSpPr>
          <p:cNvPr id="5" name="Θέση αριθμού διαφάνειας 4">
            <a:extLst>
              <a:ext uri="{FF2B5EF4-FFF2-40B4-BE49-F238E27FC236}">
                <a16:creationId xmlns:a16="http://schemas.microsoft.com/office/drawing/2014/main" id="{51930209-F426-A659-1CDD-8E228070805D}"/>
              </a:ext>
            </a:extLst>
          </p:cNvPr>
          <p:cNvSpPr>
            <a:spLocks noGrp="1"/>
          </p:cNvSpPr>
          <p:nvPr>
            <p:ph type="sldNum" sz="quarter" idx="12"/>
          </p:nvPr>
        </p:nvSpPr>
        <p:spPr/>
        <p:txBody>
          <a:bodyPr/>
          <a:lstStyle/>
          <a:p>
            <a:fld id="{29A67EF4-6AD0-4895-A677-9D84EEBBB660}" type="slidenum">
              <a:rPr lang="el-GR" smtClean="0"/>
              <a:t>3</a:t>
            </a:fld>
            <a:endParaRPr lang="el-GR"/>
          </a:p>
        </p:txBody>
      </p:sp>
    </p:spTree>
    <p:extLst>
      <p:ext uri="{BB962C8B-B14F-4D97-AF65-F5344CB8AC3E}">
        <p14:creationId xmlns:p14="http://schemas.microsoft.com/office/powerpoint/2010/main" val="153416652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325A971-2E3E-5F5B-20B9-BDBDACB83F90}"/>
              </a:ext>
            </a:extLst>
          </p:cNvPr>
          <p:cNvSpPr txBox="1">
            <a:spLocks noGrp="1"/>
          </p:cNvSpPr>
          <p:nvPr>
            <p:ph type="title"/>
          </p:nvPr>
        </p:nvSpPr>
        <p:spPr>
          <a:xfrm>
            <a:off x="590403" y="707798"/>
            <a:ext cx="10287393" cy="664323"/>
          </a:xfrm>
        </p:spPr>
        <p:txBody>
          <a:bodyPr>
            <a:normAutofit fontScale="90000"/>
          </a:bodyPr>
          <a:lstStyle/>
          <a:p>
            <a:pPr lvl="0"/>
            <a:r>
              <a:rPr lang="el-GR" sz="4000" b="1" dirty="0"/>
              <a:t>Ομάδες κοινωνικού προσανατολισμού </a:t>
            </a:r>
            <a:br>
              <a:rPr lang="el-GR" sz="2900" b="1" dirty="0"/>
            </a:br>
            <a:br>
              <a:rPr lang="el-GR" sz="2900" b="1" dirty="0"/>
            </a:br>
            <a:r>
              <a:rPr lang="el-GR" sz="2900" b="1" dirty="0"/>
              <a:t> </a:t>
            </a:r>
            <a:r>
              <a:rPr lang="el-GR" sz="2600" b="1" dirty="0"/>
              <a:t>                                                                          </a:t>
            </a:r>
          </a:p>
        </p:txBody>
      </p:sp>
      <p:sp>
        <p:nvSpPr>
          <p:cNvPr id="3" name="Θέση περιεχομένου 2">
            <a:extLst>
              <a:ext uri="{FF2B5EF4-FFF2-40B4-BE49-F238E27FC236}">
                <a16:creationId xmlns:a16="http://schemas.microsoft.com/office/drawing/2014/main" id="{A0AB8C4B-3FD2-537F-F462-B7AB0CF21A67}"/>
              </a:ext>
            </a:extLst>
          </p:cNvPr>
          <p:cNvSpPr txBox="1">
            <a:spLocks noGrp="1"/>
          </p:cNvSpPr>
          <p:nvPr>
            <p:ph idx="1"/>
          </p:nvPr>
        </p:nvSpPr>
        <p:spPr>
          <a:xfrm>
            <a:off x="395157" y="1372121"/>
            <a:ext cx="10677887" cy="5128814"/>
          </a:xfrm>
        </p:spPr>
        <p:txBody>
          <a:bodyPr/>
          <a:lstStyle/>
          <a:p>
            <a:pPr lvl="0">
              <a:lnSpc>
                <a:spcPct val="90000"/>
              </a:lnSpc>
            </a:pPr>
            <a:r>
              <a:rPr lang="el-GR" sz="2400" dirty="0"/>
              <a:t>«</a:t>
            </a:r>
            <a:r>
              <a:rPr lang="en-US" sz="2400" dirty="0"/>
              <a:t>T</a:t>
            </a:r>
            <a:r>
              <a:rPr lang="el-GR" sz="2400" i="1" dirty="0"/>
              <a:t>ο πιο καίριο συστατικό του κοινωνικού ασυνειδήτου είναι η </a:t>
            </a:r>
            <a:r>
              <a:rPr lang="el-GR" sz="2400" b="1" i="1" dirty="0"/>
              <a:t>εσωτερίκευση της κοινωνικής εξουσίας</a:t>
            </a:r>
            <a:r>
              <a:rPr lang="el-GR" sz="2400" i="1" dirty="0"/>
              <a:t>, ο τρόπος που αυτή </a:t>
            </a:r>
            <a:r>
              <a:rPr lang="el-GR" sz="2400" b="1" i="1" dirty="0"/>
              <a:t>οργανώνει τις σκέψεις και τα συναισθήματά </a:t>
            </a:r>
            <a:r>
              <a:rPr lang="el-GR" sz="2400" i="1" dirty="0"/>
              <a:t>μας, καθώς και τις αμοιβαίες </a:t>
            </a:r>
            <a:r>
              <a:rPr lang="el-GR" sz="2400" b="1" i="1" dirty="0"/>
              <a:t>συναλλαγές </a:t>
            </a:r>
            <a:r>
              <a:rPr lang="el-GR" sz="2400" i="1" dirty="0"/>
              <a:t>μας</a:t>
            </a:r>
            <a:r>
              <a:rPr lang="en-US" sz="2400" i="1" dirty="0"/>
              <a:t>…</a:t>
            </a:r>
            <a:r>
              <a:rPr lang="el-GR" sz="2400" i="1" dirty="0"/>
              <a:t>»</a:t>
            </a:r>
            <a:endParaRPr lang="en-US" sz="2400" i="1" dirty="0"/>
          </a:p>
          <a:p>
            <a:pPr lvl="0">
              <a:lnSpc>
                <a:spcPct val="90000"/>
              </a:lnSpc>
            </a:pPr>
            <a:endParaRPr lang="el-GR" sz="2400" dirty="0"/>
          </a:p>
          <a:p>
            <a:pPr lvl="1"/>
            <a:r>
              <a:rPr lang="en-US" sz="2200" dirty="0"/>
              <a:t> </a:t>
            </a:r>
            <a:r>
              <a:rPr lang="el-GR" sz="2200" b="1" dirty="0"/>
              <a:t>Κοινωνία</a:t>
            </a:r>
            <a:r>
              <a:rPr lang="el-GR" sz="2200" dirty="0"/>
              <a:t>: </a:t>
            </a:r>
            <a:r>
              <a:rPr lang="en-US" sz="2200" dirty="0"/>
              <a:t> O</a:t>
            </a:r>
            <a:r>
              <a:rPr lang="el-GR" sz="2200" dirty="0" err="1"/>
              <a:t>ύτε</a:t>
            </a:r>
            <a:r>
              <a:rPr lang="el-GR" sz="2200" dirty="0"/>
              <a:t> ως αφαίρεση των χαρακτηριστικών των ατόμων που υπάρχουν χωρίς κοινωνία, ούτε ως «σύστημα» ή «ολότητα» πέρα από τα άτομα, αλλά </a:t>
            </a:r>
            <a:r>
              <a:rPr lang="el-GR" sz="2200" b="1" dirty="0"/>
              <a:t>ως δικτύων αλληλεξάρτησης </a:t>
            </a:r>
            <a:r>
              <a:rPr lang="el-GR" sz="2200" dirty="0"/>
              <a:t>που σχηματίζουν  άτομα.</a:t>
            </a:r>
            <a:r>
              <a:rPr lang="el-GR" sz="2200" b="1" i="1" dirty="0"/>
              <a:t> </a:t>
            </a:r>
          </a:p>
          <a:p>
            <a:pPr marL="0" lvl="0" indent="0" algn="r">
              <a:lnSpc>
                <a:spcPct val="90000"/>
              </a:lnSpc>
              <a:buNone/>
            </a:pPr>
            <a:r>
              <a:rPr lang="en-US" sz="2600" dirty="0"/>
              <a:t>Farad </a:t>
            </a:r>
            <a:r>
              <a:rPr lang="en-US" sz="2600" dirty="0" err="1"/>
              <a:t>Dalal</a:t>
            </a:r>
            <a:r>
              <a:rPr lang="en-US" sz="2600" dirty="0"/>
              <a:t>, 2007</a:t>
            </a:r>
            <a:endParaRPr lang="el-GR" sz="2600" dirty="0"/>
          </a:p>
        </p:txBody>
      </p:sp>
      <p:sp>
        <p:nvSpPr>
          <p:cNvPr id="4" name="Θέση υποσέλιδου 3">
            <a:extLst>
              <a:ext uri="{FF2B5EF4-FFF2-40B4-BE49-F238E27FC236}">
                <a16:creationId xmlns:a16="http://schemas.microsoft.com/office/drawing/2014/main" id="{AB352499-8E0B-6809-8896-DB57A4F793AA}"/>
              </a:ext>
            </a:extLst>
          </p:cNvPr>
          <p:cNvSpPr txBox="1"/>
          <p:nvPr/>
        </p:nvSpPr>
        <p:spPr>
          <a:xfrm>
            <a:off x="3489963" y="6307668"/>
            <a:ext cx="5212080" cy="274320"/>
          </a:xfrm>
          <a:prstGeom prst="rect">
            <a:avLst/>
          </a:prstGeom>
          <a:noFill/>
          <a:ln cap="flat">
            <a:noFill/>
          </a:ln>
        </p:spPr>
        <p:txBody>
          <a:bodyPr vert="horz" wrap="square" lIns="91440" tIns="45720" rIns="91440" bIns="45720" anchor="b" anchorCtr="1" compatLnSpc="1">
            <a:noAutofit/>
          </a:bodyPr>
          <a:lstStyle/>
          <a:p>
            <a:pPr marL="0" marR="0" lvl="0" indent="0" algn="ct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l-GR" sz="1000" b="0" i="0" u="none" strike="noStrike" kern="1200" cap="none" spc="0" baseline="0">
              <a:solidFill>
                <a:srgbClr val="404040"/>
              </a:solidFill>
              <a:uFillTx/>
              <a:latin typeface="Century Gothic"/>
            </a:endParaRPr>
          </a:p>
        </p:txBody>
      </p:sp>
      <p:sp>
        <p:nvSpPr>
          <p:cNvPr id="5" name="Θέση αριθμού διαφάνειας 7">
            <a:extLst>
              <a:ext uri="{FF2B5EF4-FFF2-40B4-BE49-F238E27FC236}">
                <a16:creationId xmlns:a16="http://schemas.microsoft.com/office/drawing/2014/main" id="{C4FE3E8F-14FD-11AB-5610-004F5C12311D}"/>
              </a:ext>
            </a:extLst>
          </p:cNvPr>
          <p:cNvSpPr txBox="1"/>
          <p:nvPr/>
        </p:nvSpPr>
        <p:spPr>
          <a:xfrm>
            <a:off x="531815" y="787783"/>
            <a:ext cx="779763" cy="365129"/>
          </a:xfrm>
          <a:prstGeom prst="rect">
            <a:avLst/>
          </a:prstGeom>
          <a:noFill/>
          <a:ln cap="flat">
            <a:noFill/>
          </a:ln>
        </p:spPr>
        <p:txBody>
          <a:bodyPr vert="horz" wrap="square" lIns="91440" tIns="45720" rIns="91440" bIns="45720" anchor="ctr" anchorCtr="0" compatLnSpc="1">
            <a:noAutofit/>
          </a:bodyPr>
          <a:lstStyle/>
          <a:p>
            <a:pPr marL="0" marR="0" lvl="0" indent="0" algn="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l-GR" sz="2000" b="0" i="0" u="none" strike="noStrike" kern="1200" cap="none" spc="0" baseline="0" dirty="0">
                <a:solidFill>
                  <a:srgbClr val="FEFFFF"/>
                </a:solidFill>
                <a:uFillTx/>
                <a:latin typeface="Century Gothic"/>
              </a:rPr>
              <a:t> </a:t>
            </a:r>
          </a:p>
        </p:txBody>
      </p:sp>
      <p:sp>
        <p:nvSpPr>
          <p:cNvPr id="7" name="Θέση υποσέλιδου 6">
            <a:extLst>
              <a:ext uri="{FF2B5EF4-FFF2-40B4-BE49-F238E27FC236}">
                <a16:creationId xmlns:a16="http://schemas.microsoft.com/office/drawing/2014/main" id="{8605F246-59FB-7F1A-4129-7D5A27823279}"/>
              </a:ext>
            </a:extLst>
          </p:cNvPr>
          <p:cNvSpPr txBox="1"/>
          <p:nvPr/>
        </p:nvSpPr>
        <p:spPr>
          <a:xfrm>
            <a:off x="2589215" y="6135806"/>
            <a:ext cx="7619996" cy="365129"/>
          </a:xfrm>
          <a:prstGeom prst="rect">
            <a:avLst/>
          </a:prstGeom>
          <a:noFill/>
          <a:ln cap="flat">
            <a:noFill/>
          </a:ln>
        </p:spPr>
        <p:txBody>
          <a:bodyPr vert="horz" wrap="square" lIns="91440" tIns="45720" rIns="91440" bIns="45720" anchor="ctr" anchorCtr="0" compatLnSpc="1">
            <a:noAutofit/>
          </a:bodyPr>
          <a:lstStyle/>
          <a:p>
            <a:pPr marL="0" marR="0" lvl="0" indent="0" algn="l"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l-GR" sz="900" b="0" i="0" u="none" strike="noStrike" kern="1200" cap="none" spc="0" baseline="0">
              <a:solidFill>
                <a:srgbClr val="898989"/>
              </a:solidFill>
              <a:uFillTx/>
              <a:latin typeface="Century Gothic"/>
            </a:endParaRPr>
          </a:p>
        </p:txBody>
      </p:sp>
      <p:sp>
        <p:nvSpPr>
          <p:cNvPr id="9" name="Θέση αριθμού διαφάνειας 8">
            <a:extLst>
              <a:ext uri="{FF2B5EF4-FFF2-40B4-BE49-F238E27FC236}">
                <a16:creationId xmlns:a16="http://schemas.microsoft.com/office/drawing/2014/main" id="{AAAB4465-F149-0E55-5AC6-A90C2C06FFE5}"/>
              </a:ext>
            </a:extLst>
          </p:cNvPr>
          <p:cNvSpPr txBox="1"/>
          <p:nvPr/>
        </p:nvSpPr>
        <p:spPr>
          <a:xfrm>
            <a:off x="11292840" y="6172200"/>
            <a:ext cx="914400" cy="593729"/>
          </a:xfrm>
          <a:prstGeom prst="rect">
            <a:avLst/>
          </a:prstGeom>
          <a:noFill/>
          <a:ln cap="flat">
            <a:noFill/>
          </a:ln>
        </p:spPr>
        <p:txBody>
          <a:bodyPr vert="horz" wrap="square" lIns="45720" tIns="45720" rIns="45720" bIns="45720" anchor="ctr" anchorCtr="1" compatLnSpc="1">
            <a:normAutofit/>
          </a:bodyPr>
          <a:lstStyle/>
          <a:p>
            <a:pPr marL="0" marR="0" lvl="0" indent="0" algn="ctr" defTabSz="457200" rtl="0" fontAlgn="auto" hangingPunct="1">
              <a:lnSpc>
                <a:spcPct val="90000"/>
              </a:lnSpc>
              <a:spcBef>
                <a:spcPts val="0"/>
              </a:spcBef>
              <a:spcAft>
                <a:spcPts val="0"/>
              </a:spcAft>
              <a:buNone/>
              <a:tabLst/>
              <a:defRPr sz="1800" b="0" i="0" u="none" strike="noStrike" kern="0" cap="none" spc="0" baseline="0">
                <a:solidFill>
                  <a:srgbClr val="000000"/>
                </a:solidFill>
                <a:uFillTx/>
              </a:defRPr>
            </a:pPr>
            <a:fld id="{798CD52C-1D9A-44B8-8A3E-065ACE8FE051}" type="slidenum">
              <a:t>30</a:t>
            </a:fld>
            <a:endParaRPr lang="el-GR" sz="3600" b="0" i="0" u="none" strike="noStrike" kern="1200" cap="none" spc="0" baseline="0">
              <a:solidFill>
                <a:srgbClr val="8E8E94"/>
              </a:solidFill>
              <a:uFillTx/>
              <a:latin typeface="Century Schoolbook"/>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a:extLst>
              <a:ext uri="{FF2B5EF4-FFF2-40B4-BE49-F238E27FC236}">
                <a16:creationId xmlns:a16="http://schemas.microsoft.com/office/drawing/2014/main" id="{86A942AD-3849-BC30-E97C-7747B6C9A994}"/>
              </a:ext>
            </a:extLst>
          </p:cNvPr>
          <p:cNvSpPr txBox="1">
            <a:spLocks noGrp="1"/>
          </p:cNvSpPr>
          <p:nvPr>
            <p:ph type="title"/>
          </p:nvPr>
        </p:nvSpPr>
        <p:spPr>
          <a:xfrm>
            <a:off x="822607" y="227703"/>
            <a:ext cx="10837578" cy="1199409"/>
          </a:xfrm>
        </p:spPr>
        <p:txBody>
          <a:bodyPr/>
          <a:lstStyle/>
          <a:p>
            <a:pPr lvl="0"/>
            <a:r>
              <a:rPr lang="el-GR" sz="3200" b="1" dirty="0"/>
              <a:t>Ρόλος της Μεγάλης Ομάδας </a:t>
            </a:r>
            <a:br>
              <a:rPr lang="en-US" sz="3200" b="1" dirty="0"/>
            </a:br>
            <a:r>
              <a:rPr lang="el-GR" sz="3200" b="1" dirty="0"/>
              <a:t>Εκπαιδευτικός:</a:t>
            </a:r>
            <a:r>
              <a:rPr lang="en-US" sz="3200" b="1" dirty="0"/>
              <a:t> M</a:t>
            </a:r>
            <a:r>
              <a:rPr lang="el-GR" sz="3200" b="1" dirty="0" err="1"/>
              <a:t>ελέτη</a:t>
            </a:r>
            <a:r>
              <a:rPr lang="el-GR" sz="3200" b="1" dirty="0"/>
              <a:t> του ατόμου (1)</a:t>
            </a:r>
          </a:p>
        </p:txBody>
      </p:sp>
      <p:sp>
        <p:nvSpPr>
          <p:cNvPr id="3" name="Rectangle 3">
            <a:extLst>
              <a:ext uri="{FF2B5EF4-FFF2-40B4-BE49-F238E27FC236}">
                <a16:creationId xmlns:a16="http://schemas.microsoft.com/office/drawing/2014/main" id="{942F6D31-870C-4F12-7598-4FF824F750C4}"/>
              </a:ext>
            </a:extLst>
          </p:cNvPr>
          <p:cNvSpPr txBox="1">
            <a:spLocks noGrp="1"/>
          </p:cNvSpPr>
          <p:nvPr>
            <p:ph idx="1"/>
          </p:nvPr>
        </p:nvSpPr>
        <p:spPr>
          <a:xfrm>
            <a:off x="164473" y="1508165"/>
            <a:ext cx="11768446" cy="5248893"/>
          </a:xfrm>
        </p:spPr>
        <p:txBody>
          <a:bodyPr/>
          <a:lstStyle/>
          <a:p>
            <a:pPr lvl="1">
              <a:lnSpc>
                <a:spcPct val="80000"/>
              </a:lnSpc>
              <a:spcBef>
                <a:spcPts val="0"/>
              </a:spcBef>
            </a:pPr>
            <a:r>
              <a:rPr lang="en-US" sz="2400" b="1" dirty="0"/>
              <a:t>Tom Main*</a:t>
            </a:r>
            <a:r>
              <a:rPr lang="el-GR" sz="2400" dirty="0"/>
              <a:t>: Τα μέλη, χρησιμοποιούν τις άμυνες της προβολής και της </a:t>
            </a:r>
            <a:r>
              <a:rPr lang="el-GR" sz="2400" dirty="0" err="1"/>
              <a:t>προβλητικής</a:t>
            </a:r>
            <a:r>
              <a:rPr lang="el-GR" sz="2400" dirty="0"/>
              <a:t> ταύτισης. Γίνονται δοχεία προβολών των άλλων. </a:t>
            </a:r>
            <a:r>
              <a:rPr lang="el-GR" sz="2400" b="1" dirty="0"/>
              <a:t>Συνεχής προσπάθεια να διατηρήσουν την ικανότητά τους για σκέψη, την αίσθηση του ξεχωριστού </a:t>
            </a:r>
            <a:r>
              <a:rPr lang="el-GR" sz="2400" dirty="0"/>
              <a:t>εαυτού και να διορθώσουν τις διαστρεβλωμένες προβολές τους και τις προβολές των άλλων πάνω τους.</a:t>
            </a:r>
          </a:p>
          <a:p>
            <a:pPr lvl="1">
              <a:lnSpc>
                <a:spcPct val="80000"/>
              </a:lnSpc>
              <a:spcBef>
                <a:spcPts val="0"/>
              </a:spcBef>
            </a:pPr>
            <a:endParaRPr lang="en-US" sz="2400" b="1" dirty="0"/>
          </a:p>
          <a:p>
            <a:pPr lvl="1">
              <a:lnSpc>
                <a:spcPct val="80000"/>
              </a:lnSpc>
              <a:spcBef>
                <a:spcPts val="0"/>
              </a:spcBef>
            </a:pPr>
            <a:r>
              <a:rPr lang="en-US" sz="2400" b="1" dirty="0"/>
              <a:t>Pierre </a:t>
            </a:r>
            <a:r>
              <a:rPr lang="en-US" sz="2400" b="1" dirty="0" err="1"/>
              <a:t>Turquet</a:t>
            </a:r>
            <a:r>
              <a:rPr lang="el-GR" sz="2400" b="1" dirty="0"/>
              <a:t>*: </a:t>
            </a:r>
            <a:r>
              <a:rPr lang="el-GR" sz="2400" dirty="0"/>
              <a:t>Το άτομο δεν μπορεί να αναπνεύσει πνευματικά και απειλείται η ταυτότητά του.</a:t>
            </a:r>
            <a:r>
              <a:rPr lang="el-GR" sz="2400" b="1" dirty="0"/>
              <a:t> </a:t>
            </a:r>
            <a:r>
              <a:rPr lang="el-GR" sz="2400" dirty="0"/>
              <a:t>Τρείς κατηγορίες προσαρμοστικών ρόλων</a:t>
            </a:r>
            <a:r>
              <a:rPr lang="en-US" sz="2400" dirty="0"/>
              <a:t>,</a:t>
            </a:r>
            <a:r>
              <a:rPr lang="el-GR" sz="2400" dirty="0"/>
              <a:t> όταν η ταυτότητα απειλείται: </a:t>
            </a:r>
            <a:endParaRPr lang="en-US" sz="2400" dirty="0"/>
          </a:p>
          <a:p>
            <a:pPr lvl="2">
              <a:lnSpc>
                <a:spcPct val="80000"/>
              </a:lnSpc>
              <a:spcBef>
                <a:spcPts val="0"/>
              </a:spcBef>
            </a:pPr>
            <a:endParaRPr lang="en-US" sz="2400" i="1" dirty="0"/>
          </a:p>
          <a:p>
            <a:pPr lvl="2">
              <a:lnSpc>
                <a:spcPct val="80000"/>
              </a:lnSpc>
              <a:spcBef>
                <a:spcPts val="0"/>
              </a:spcBef>
            </a:pPr>
            <a:r>
              <a:rPr lang="en-US" sz="2400" i="1" dirty="0"/>
              <a:t>Singleton</a:t>
            </a:r>
            <a:r>
              <a:rPr lang="el-GR" sz="2400" i="1" dirty="0"/>
              <a:t> (Μονάδα</a:t>
            </a:r>
            <a:r>
              <a:rPr lang="el-GR" sz="2400" dirty="0"/>
              <a:t>), α-συνέχεια της αίσθησης του εαυτού</a:t>
            </a:r>
            <a:endParaRPr lang="en-US" sz="2400" dirty="0"/>
          </a:p>
          <a:p>
            <a:pPr lvl="2">
              <a:lnSpc>
                <a:spcPct val="80000"/>
              </a:lnSpc>
              <a:spcBef>
                <a:spcPts val="0"/>
              </a:spcBef>
            </a:pPr>
            <a:r>
              <a:rPr lang="en-US" sz="2400" i="1" dirty="0"/>
              <a:t>Member</a:t>
            </a:r>
            <a:r>
              <a:rPr lang="el-GR" sz="2400" i="1" dirty="0"/>
              <a:t>-</a:t>
            </a:r>
            <a:r>
              <a:rPr lang="en-US" sz="2400" i="1" dirty="0"/>
              <a:t>Individual</a:t>
            </a:r>
            <a:r>
              <a:rPr lang="en-US" sz="2400" dirty="0"/>
              <a:t> </a:t>
            </a:r>
            <a:r>
              <a:rPr lang="el-GR" sz="2400" dirty="0"/>
              <a:t>(Μέλος - Άτομο), έρμαιο του συντονιστή </a:t>
            </a:r>
            <a:endParaRPr lang="en-US" sz="2400" dirty="0"/>
          </a:p>
          <a:p>
            <a:pPr lvl="2">
              <a:lnSpc>
                <a:spcPct val="80000"/>
              </a:lnSpc>
              <a:spcBef>
                <a:spcPts val="0"/>
              </a:spcBef>
            </a:pPr>
            <a:r>
              <a:rPr lang="en-US" sz="2400" dirty="0"/>
              <a:t>Individual</a:t>
            </a:r>
            <a:r>
              <a:rPr lang="el-GR" sz="2400" dirty="0"/>
              <a:t> - </a:t>
            </a:r>
            <a:r>
              <a:rPr lang="en-US" sz="2400" dirty="0"/>
              <a:t>Member</a:t>
            </a:r>
            <a:r>
              <a:rPr lang="el-GR" sz="2400" dirty="0"/>
              <a:t> (Πρόσωπο-Μέλος)</a:t>
            </a:r>
          </a:p>
          <a:p>
            <a:pPr marL="548640" lvl="2" indent="0">
              <a:lnSpc>
                <a:spcPct val="80000"/>
              </a:lnSpc>
              <a:spcBef>
                <a:spcPts val="0"/>
              </a:spcBef>
              <a:buNone/>
            </a:pPr>
            <a:endParaRPr lang="el-GR" sz="2400" dirty="0"/>
          </a:p>
          <a:p>
            <a:pPr marL="548640" lvl="2" indent="0" algn="r">
              <a:lnSpc>
                <a:spcPct val="80000"/>
              </a:lnSpc>
              <a:spcBef>
                <a:spcPts val="0"/>
              </a:spcBef>
              <a:buNone/>
            </a:pPr>
            <a:r>
              <a:rPr lang="el-GR" sz="1600" dirty="0"/>
              <a:t>*</a:t>
            </a:r>
            <a:r>
              <a:rPr lang="en-US" sz="1600" b="1" dirty="0"/>
              <a:t> </a:t>
            </a:r>
          </a:p>
          <a:p>
            <a:pPr marL="548640" lvl="2" indent="0" algn="r">
              <a:lnSpc>
                <a:spcPct val="80000"/>
              </a:lnSpc>
              <a:spcBef>
                <a:spcPts val="0"/>
              </a:spcBef>
              <a:buNone/>
            </a:pPr>
            <a:r>
              <a:rPr lang="en-US" sz="2000" b="1" i="0" dirty="0">
                <a:solidFill>
                  <a:srgbClr val="202122"/>
                </a:solidFill>
                <a:effectLst/>
                <a:latin typeface="Arial" panose="020B0604020202020204" pitchFamily="34" charset="0"/>
              </a:rPr>
              <a:t>*</a:t>
            </a:r>
            <a:r>
              <a:rPr lang="en-US" sz="1600" b="1" i="0" dirty="0">
                <a:effectLst/>
              </a:rPr>
              <a:t>Thomas Forrest Main</a:t>
            </a:r>
            <a:r>
              <a:rPr lang="en-US" sz="1600" b="0" i="0" dirty="0">
                <a:effectLst/>
              </a:rPr>
              <a:t> (1911–1990) was a psychiatrist and psychoanalyst who coined the term </a:t>
            </a:r>
            <a:r>
              <a:rPr lang="en-US" sz="1600" b="0" i="0" dirty="0">
                <a:effectLst/>
                <a:hlinkClick r:id="rId2" tooltip="Therapeutic community">
                  <a:extLst>
                    <a:ext uri="{A12FA001-AC4F-418D-AE19-62706E023703}">
                      <ahyp:hlinkClr xmlns:ahyp="http://schemas.microsoft.com/office/drawing/2018/hyperlinkcolor" val="tx"/>
                    </a:ext>
                  </a:extLst>
                </a:hlinkClick>
              </a:rPr>
              <a:t>“</a:t>
            </a:r>
            <a:r>
              <a:rPr lang="en-US" sz="1600" b="0" i="0" u="none" strike="noStrike" dirty="0">
                <a:effectLst/>
                <a:hlinkClick r:id="rId2" tooltip="Therapeutic community">
                  <a:extLst>
                    <a:ext uri="{A12FA001-AC4F-418D-AE19-62706E023703}">
                      <ahyp:hlinkClr xmlns:ahyp="http://schemas.microsoft.com/office/drawing/2018/hyperlinkcolor" val="tx"/>
                    </a:ext>
                  </a:extLst>
                </a:hlinkClick>
              </a:rPr>
              <a:t>therapeutic community</a:t>
            </a:r>
            <a:r>
              <a:rPr lang="en-US" sz="1600" b="0" i="0" u="none" strike="noStrike" dirty="0">
                <a:effectLst/>
              </a:rPr>
              <a:t>”</a:t>
            </a:r>
            <a:r>
              <a:rPr lang="en-US" sz="1600" b="0" i="0" dirty="0">
                <a:effectLst/>
              </a:rPr>
              <a:t>.</a:t>
            </a:r>
            <a:endParaRPr lang="en-US" sz="1600" b="1" dirty="0"/>
          </a:p>
          <a:p>
            <a:pPr marL="548640" lvl="2" indent="0" algn="r">
              <a:lnSpc>
                <a:spcPct val="80000"/>
              </a:lnSpc>
              <a:spcBef>
                <a:spcPts val="0"/>
              </a:spcBef>
              <a:buNone/>
            </a:pPr>
            <a:r>
              <a:rPr lang="en-US" sz="1600" b="1" dirty="0"/>
              <a:t>*Pierre Maurice </a:t>
            </a:r>
            <a:r>
              <a:rPr lang="en-US" sz="1600" b="1" dirty="0" err="1"/>
              <a:t>Turquet</a:t>
            </a:r>
            <a:r>
              <a:rPr lang="en-US" sz="1600" dirty="0"/>
              <a:t> (1913 –</a:t>
            </a:r>
            <a:r>
              <a:rPr lang="el-GR" sz="1600" dirty="0"/>
              <a:t>197</a:t>
            </a:r>
            <a:r>
              <a:rPr lang="en-US" sz="1600" dirty="0"/>
              <a:t>5)</a:t>
            </a:r>
            <a:r>
              <a:rPr lang="el-GR" sz="1600" dirty="0"/>
              <a:t>, </a:t>
            </a:r>
            <a:r>
              <a:rPr lang="en-US" sz="1600" dirty="0"/>
              <a:t>English psychiatrist and psychoanalyst at the </a:t>
            </a:r>
            <a:r>
              <a:rPr lang="el-GR" sz="1600" dirty="0"/>
              <a:t>Τ</a:t>
            </a:r>
            <a:r>
              <a:rPr lang="en-US" sz="1600" dirty="0" err="1"/>
              <a:t>avistock</a:t>
            </a:r>
            <a:r>
              <a:rPr lang="en-US" sz="1600" dirty="0"/>
              <a:t> Clinic with a special interest in group relations. He was also a British Olympic fencer, who competed in the team foil event at the 1948 Summer Olympics.</a:t>
            </a:r>
          </a:p>
          <a:p>
            <a:pPr marL="548640" lvl="2" indent="0">
              <a:lnSpc>
                <a:spcPct val="80000"/>
              </a:lnSpc>
              <a:spcBef>
                <a:spcPts val="0"/>
              </a:spcBef>
              <a:buNone/>
            </a:pPr>
            <a:endParaRPr lang="el-GR" sz="2000" dirty="0"/>
          </a:p>
        </p:txBody>
      </p:sp>
      <p:sp>
        <p:nvSpPr>
          <p:cNvPr id="4" name="Θέση υποσέλιδου 3">
            <a:extLst>
              <a:ext uri="{FF2B5EF4-FFF2-40B4-BE49-F238E27FC236}">
                <a16:creationId xmlns:a16="http://schemas.microsoft.com/office/drawing/2014/main" id="{59687280-83F6-24B9-554C-1B7AABB0579D}"/>
              </a:ext>
            </a:extLst>
          </p:cNvPr>
          <p:cNvSpPr txBox="1"/>
          <p:nvPr/>
        </p:nvSpPr>
        <p:spPr>
          <a:xfrm>
            <a:off x="3489963" y="6307668"/>
            <a:ext cx="5212080" cy="274320"/>
          </a:xfrm>
          <a:prstGeom prst="rect">
            <a:avLst/>
          </a:prstGeom>
          <a:noFill/>
          <a:ln cap="flat">
            <a:noFill/>
          </a:ln>
        </p:spPr>
        <p:txBody>
          <a:bodyPr vert="horz" wrap="square" lIns="91440" tIns="45720" rIns="91440" bIns="45720" anchor="b" anchorCtr="1" compatLnSpc="1">
            <a:noAutofit/>
          </a:bodyPr>
          <a:lstStyle/>
          <a:p>
            <a:pPr marL="0" marR="0" lvl="0" indent="0" algn="ct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l-GR" sz="1000" b="0" i="0" u="none" strike="noStrike" kern="1200" cap="none" spc="0" baseline="0">
              <a:solidFill>
                <a:srgbClr val="404040"/>
              </a:solidFill>
              <a:uFillTx/>
              <a:latin typeface="Century Gothic"/>
            </a:endParaRPr>
          </a:p>
        </p:txBody>
      </p:sp>
      <p:sp>
        <p:nvSpPr>
          <p:cNvPr id="5" name="Θέση αριθμού διαφάνειας 7">
            <a:extLst>
              <a:ext uri="{FF2B5EF4-FFF2-40B4-BE49-F238E27FC236}">
                <a16:creationId xmlns:a16="http://schemas.microsoft.com/office/drawing/2014/main" id="{6C5A6775-E1AD-5583-8596-8CCF8D47A68A}"/>
              </a:ext>
            </a:extLst>
          </p:cNvPr>
          <p:cNvSpPr txBox="1"/>
          <p:nvPr/>
        </p:nvSpPr>
        <p:spPr>
          <a:xfrm>
            <a:off x="531815" y="787783"/>
            <a:ext cx="779763" cy="365129"/>
          </a:xfrm>
          <a:prstGeom prst="rect">
            <a:avLst/>
          </a:prstGeom>
          <a:noFill/>
          <a:ln cap="flat">
            <a:noFill/>
          </a:ln>
        </p:spPr>
        <p:txBody>
          <a:bodyPr vert="horz" wrap="square" lIns="91440" tIns="45720" rIns="91440" bIns="45720" anchor="ctr" anchorCtr="0" compatLnSpc="1">
            <a:noAutofit/>
          </a:bodyPr>
          <a:lstStyle/>
          <a:p>
            <a:pPr marL="0" marR="0" lvl="0" indent="0" algn="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2000" b="0" i="0" u="none" strike="noStrike" kern="1200" cap="none" spc="0" baseline="0" dirty="0">
                <a:solidFill>
                  <a:srgbClr val="FEFFFF"/>
                </a:solidFill>
                <a:uFillTx/>
                <a:latin typeface="Century Gothic"/>
              </a:rPr>
              <a:t> </a:t>
            </a:r>
            <a:endParaRPr lang="el-GR" sz="2000" b="0" i="0" u="none" strike="noStrike" kern="1200" cap="none" spc="0" baseline="0" dirty="0">
              <a:solidFill>
                <a:srgbClr val="FEFFFF"/>
              </a:solidFill>
              <a:uFillTx/>
              <a:latin typeface="Century Gothic"/>
            </a:endParaRPr>
          </a:p>
        </p:txBody>
      </p:sp>
      <p:sp>
        <p:nvSpPr>
          <p:cNvPr id="7" name="Θέση υποσέλιδου 7">
            <a:extLst>
              <a:ext uri="{FF2B5EF4-FFF2-40B4-BE49-F238E27FC236}">
                <a16:creationId xmlns:a16="http://schemas.microsoft.com/office/drawing/2014/main" id="{55F85B86-0104-2AEC-44B2-ABB2C9EA75E0}"/>
              </a:ext>
            </a:extLst>
          </p:cNvPr>
          <p:cNvSpPr txBox="1"/>
          <p:nvPr/>
        </p:nvSpPr>
        <p:spPr>
          <a:xfrm>
            <a:off x="2589215" y="6135806"/>
            <a:ext cx="7619996" cy="365129"/>
          </a:xfrm>
          <a:prstGeom prst="rect">
            <a:avLst/>
          </a:prstGeom>
          <a:noFill/>
          <a:ln cap="flat">
            <a:noFill/>
          </a:ln>
        </p:spPr>
        <p:txBody>
          <a:bodyPr vert="horz" wrap="square" lIns="91440" tIns="45720" rIns="91440" bIns="45720" anchor="ctr" anchorCtr="0" compatLnSpc="1">
            <a:noAutofit/>
          </a:bodyPr>
          <a:lstStyle/>
          <a:p>
            <a:pPr marL="0" marR="0" lvl="0" indent="0" algn="l"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l-GR" sz="900" b="0" i="0" u="none" strike="noStrike" kern="1200" cap="none" spc="0" baseline="0">
              <a:solidFill>
                <a:srgbClr val="898989"/>
              </a:solidFill>
              <a:uFillTx/>
              <a:latin typeface="Century Gothic"/>
            </a:endParaRPr>
          </a:p>
        </p:txBody>
      </p:sp>
      <p:sp>
        <p:nvSpPr>
          <p:cNvPr id="9" name="Θέση αριθμού διαφάνειας 8">
            <a:extLst>
              <a:ext uri="{FF2B5EF4-FFF2-40B4-BE49-F238E27FC236}">
                <a16:creationId xmlns:a16="http://schemas.microsoft.com/office/drawing/2014/main" id="{A04BA776-2762-6686-539C-BE54B574C2F8}"/>
              </a:ext>
            </a:extLst>
          </p:cNvPr>
          <p:cNvSpPr txBox="1"/>
          <p:nvPr/>
        </p:nvSpPr>
        <p:spPr>
          <a:xfrm>
            <a:off x="11292840" y="6172200"/>
            <a:ext cx="914400" cy="593729"/>
          </a:xfrm>
          <a:prstGeom prst="rect">
            <a:avLst/>
          </a:prstGeom>
          <a:noFill/>
          <a:ln cap="flat">
            <a:noFill/>
          </a:ln>
        </p:spPr>
        <p:txBody>
          <a:bodyPr vert="horz" wrap="square" lIns="45720" tIns="45720" rIns="45720" bIns="45720" anchor="ctr" anchorCtr="1" compatLnSpc="1">
            <a:normAutofit/>
          </a:bodyPr>
          <a:lstStyle/>
          <a:p>
            <a:pPr marL="0" marR="0" lvl="0" indent="0" algn="ctr" defTabSz="457200" rtl="0" fontAlgn="auto" hangingPunct="1">
              <a:lnSpc>
                <a:spcPct val="90000"/>
              </a:lnSpc>
              <a:spcBef>
                <a:spcPts val="0"/>
              </a:spcBef>
              <a:spcAft>
                <a:spcPts val="0"/>
              </a:spcAft>
              <a:buNone/>
              <a:tabLst/>
              <a:defRPr sz="1800" b="0" i="0" u="none" strike="noStrike" kern="0" cap="none" spc="0" baseline="0">
                <a:solidFill>
                  <a:srgbClr val="000000"/>
                </a:solidFill>
                <a:uFillTx/>
              </a:defRPr>
            </a:pPr>
            <a:fld id="{DB1585E9-B62C-45CB-8D91-8913024FFE09}" type="slidenum">
              <a:t>31</a:t>
            </a:fld>
            <a:endParaRPr lang="el-GR" sz="3600" b="0" i="0" u="none" strike="noStrike" kern="1200" cap="none" spc="0" baseline="0">
              <a:solidFill>
                <a:srgbClr val="8E8E94"/>
              </a:solidFill>
              <a:uFillTx/>
              <a:latin typeface="Century Schoolbook"/>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a:extLst>
              <a:ext uri="{FF2B5EF4-FFF2-40B4-BE49-F238E27FC236}">
                <a16:creationId xmlns:a16="http://schemas.microsoft.com/office/drawing/2014/main" id="{24B1CC35-33CA-2921-D365-70B624E8ACBD}"/>
              </a:ext>
            </a:extLst>
          </p:cNvPr>
          <p:cNvSpPr txBox="1">
            <a:spLocks noGrp="1"/>
          </p:cNvSpPr>
          <p:nvPr>
            <p:ph type="title"/>
          </p:nvPr>
        </p:nvSpPr>
        <p:spPr>
          <a:xfrm>
            <a:off x="531815" y="274457"/>
            <a:ext cx="10697693" cy="1031827"/>
          </a:xfrm>
        </p:spPr>
        <p:txBody>
          <a:bodyPr/>
          <a:lstStyle/>
          <a:p>
            <a:pPr lvl="0"/>
            <a:r>
              <a:rPr lang="el-GR" sz="3200" b="1" dirty="0"/>
              <a:t>Ρόλος της Μεγάλης Ομάδας </a:t>
            </a:r>
            <a:br>
              <a:rPr lang="en-US" sz="3200" b="1" dirty="0"/>
            </a:br>
            <a:r>
              <a:rPr lang="el-GR" sz="3200" b="1" dirty="0"/>
              <a:t>Εκπαιδευτικός:</a:t>
            </a:r>
            <a:r>
              <a:rPr lang="en-US" sz="3200" b="1" dirty="0"/>
              <a:t> M</a:t>
            </a:r>
            <a:r>
              <a:rPr lang="el-GR" sz="3200" b="1" dirty="0" err="1"/>
              <a:t>ελέτη</a:t>
            </a:r>
            <a:r>
              <a:rPr lang="el-GR" sz="3200" b="1" dirty="0"/>
              <a:t> του ατόμου (2)</a:t>
            </a:r>
          </a:p>
        </p:txBody>
      </p:sp>
      <p:sp>
        <p:nvSpPr>
          <p:cNvPr id="3" name="Rectangle 3">
            <a:extLst>
              <a:ext uri="{FF2B5EF4-FFF2-40B4-BE49-F238E27FC236}">
                <a16:creationId xmlns:a16="http://schemas.microsoft.com/office/drawing/2014/main" id="{C4C82D12-34D9-C28C-BC94-A74D17CE0772}"/>
              </a:ext>
            </a:extLst>
          </p:cNvPr>
          <p:cNvSpPr txBox="1">
            <a:spLocks noGrp="1"/>
          </p:cNvSpPr>
          <p:nvPr>
            <p:ph idx="1"/>
          </p:nvPr>
        </p:nvSpPr>
        <p:spPr>
          <a:xfrm>
            <a:off x="531815" y="1646057"/>
            <a:ext cx="10697693" cy="4935931"/>
          </a:xfrm>
        </p:spPr>
        <p:txBody>
          <a:bodyPr/>
          <a:lstStyle/>
          <a:p>
            <a:pPr lvl="0">
              <a:lnSpc>
                <a:spcPct val="80000"/>
              </a:lnSpc>
            </a:pPr>
            <a:r>
              <a:rPr lang="en-US" sz="2400" b="1" dirty="0"/>
              <a:t>Foulkes</a:t>
            </a:r>
            <a:r>
              <a:rPr lang="el-GR" sz="2400" dirty="0"/>
              <a:t>:</a:t>
            </a:r>
            <a:r>
              <a:rPr lang="el-GR" sz="2400" b="1" dirty="0"/>
              <a:t> </a:t>
            </a:r>
            <a:r>
              <a:rPr lang="el-GR" sz="2400" i="1" dirty="0"/>
              <a:t>Η ομάδα δίνει την δυνατότητα γρήγορης παλινδρόμησης του Εγώ σε πρώιμα στάδια ανάπτυξης. </a:t>
            </a:r>
            <a:r>
              <a:rPr lang="el-GR" sz="2400" dirty="0"/>
              <a:t>Η συμμετοχή</a:t>
            </a:r>
            <a:r>
              <a:rPr lang="el-GR" sz="2400" b="1" dirty="0"/>
              <a:t> </a:t>
            </a:r>
            <a:r>
              <a:rPr lang="el-GR" sz="2400" dirty="0"/>
              <a:t>στην μεγάλη ομάδα αποσκοπεί στην </a:t>
            </a:r>
            <a:r>
              <a:rPr lang="el-GR" sz="2400" b="1" dirty="0"/>
              <a:t>εκπαίδευση του εγώ εν δράσει (</a:t>
            </a:r>
            <a:r>
              <a:rPr lang="en-US" sz="2400" b="1" dirty="0"/>
              <a:t>ego training in action</a:t>
            </a:r>
            <a:r>
              <a:rPr lang="el-GR" sz="2400" b="1" dirty="0"/>
              <a:t>). </a:t>
            </a:r>
          </a:p>
          <a:p>
            <a:pPr lvl="1">
              <a:lnSpc>
                <a:spcPct val="80000"/>
              </a:lnSpc>
            </a:pPr>
            <a:endParaRPr lang="el-GR" sz="2400" b="1" dirty="0"/>
          </a:p>
          <a:p>
            <a:pPr lvl="2">
              <a:lnSpc>
                <a:spcPct val="80000"/>
              </a:lnSpc>
            </a:pPr>
            <a:r>
              <a:rPr lang="el-GR" sz="2400" dirty="0"/>
              <a:t>Στόχος είναι η διερεύνηση του εαυτού</a:t>
            </a:r>
            <a:r>
              <a:rPr lang="en-US" sz="2400" dirty="0"/>
              <a:t> </a:t>
            </a:r>
            <a:r>
              <a:rPr lang="el-GR" sz="2400" dirty="0"/>
              <a:t>και όχι των ομαδικών δυναμικών.</a:t>
            </a:r>
          </a:p>
          <a:p>
            <a:pPr lvl="0">
              <a:lnSpc>
                <a:spcPct val="80000"/>
              </a:lnSpc>
            </a:pPr>
            <a:endParaRPr lang="en-US" sz="2800" b="1" dirty="0"/>
          </a:p>
          <a:p>
            <a:pPr marL="0" lvl="0" indent="0">
              <a:lnSpc>
                <a:spcPct val="80000"/>
              </a:lnSpc>
              <a:buNone/>
            </a:pPr>
            <a:endParaRPr lang="el-GR" sz="2200" dirty="0"/>
          </a:p>
        </p:txBody>
      </p:sp>
      <p:sp>
        <p:nvSpPr>
          <p:cNvPr id="4" name="Θέση υποσέλιδου 3">
            <a:extLst>
              <a:ext uri="{FF2B5EF4-FFF2-40B4-BE49-F238E27FC236}">
                <a16:creationId xmlns:a16="http://schemas.microsoft.com/office/drawing/2014/main" id="{8A17D648-1202-9BF3-E3AC-835981E51EA8}"/>
              </a:ext>
            </a:extLst>
          </p:cNvPr>
          <p:cNvSpPr txBox="1"/>
          <p:nvPr/>
        </p:nvSpPr>
        <p:spPr>
          <a:xfrm>
            <a:off x="3489963" y="6307668"/>
            <a:ext cx="5212080" cy="274320"/>
          </a:xfrm>
          <a:prstGeom prst="rect">
            <a:avLst/>
          </a:prstGeom>
          <a:noFill/>
          <a:ln cap="flat">
            <a:noFill/>
          </a:ln>
        </p:spPr>
        <p:txBody>
          <a:bodyPr vert="horz" wrap="square" lIns="91440" tIns="45720" rIns="91440" bIns="45720" anchor="b" anchorCtr="1" compatLnSpc="1">
            <a:noAutofit/>
          </a:bodyPr>
          <a:lstStyle/>
          <a:p>
            <a:pPr marL="0" marR="0" lvl="0" indent="0" algn="ct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l-GR" sz="1000" b="0" i="0" u="none" strike="noStrike" kern="1200" cap="none" spc="0" baseline="0">
              <a:solidFill>
                <a:srgbClr val="404040"/>
              </a:solidFill>
              <a:uFillTx/>
              <a:latin typeface="Century Gothic"/>
            </a:endParaRPr>
          </a:p>
        </p:txBody>
      </p:sp>
      <p:sp>
        <p:nvSpPr>
          <p:cNvPr id="5" name="Θέση αριθμού διαφάνειας 7">
            <a:extLst>
              <a:ext uri="{FF2B5EF4-FFF2-40B4-BE49-F238E27FC236}">
                <a16:creationId xmlns:a16="http://schemas.microsoft.com/office/drawing/2014/main" id="{EF993603-41AD-F2D7-B3F1-CEECE3328491}"/>
              </a:ext>
            </a:extLst>
          </p:cNvPr>
          <p:cNvSpPr txBox="1"/>
          <p:nvPr/>
        </p:nvSpPr>
        <p:spPr>
          <a:xfrm>
            <a:off x="531815" y="787783"/>
            <a:ext cx="779763" cy="365129"/>
          </a:xfrm>
          <a:prstGeom prst="rect">
            <a:avLst/>
          </a:prstGeom>
          <a:noFill/>
          <a:ln cap="flat">
            <a:noFill/>
          </a:ln>
        </p:spPr>
        <p:txBody>
          <a:bodyPr vert="horz" wrap="square" lIns="91440" tIns="45720" rIns="91440" bIns="45720" anchor="ctr" anchorCtr="0" compatLnSpc="1">
            <a:noAutofit/>
          </a:bodyPr>
          <a:lstStyle/>
          <a:p>
            <a:pPr marL="0" marR="0" lvl="0" indent="0" algn="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2000" b="0" i="0" u="none" strike="noStrike" kern="1200" cap="none" spc="0" baseline="0" dirty="0">
                <a:solidFill>
                  <a:srgbClr val="FEFFFF"/>
                </a:solidFill>
                <a:uFillTx/>
                <a:latin typeface="Century Gothic"/>
              </a:rPr>
              <a:t> </a:t>
            </a:r>
            <a:endParaRPr lang="el-GR" sz="2000" b="0" i="0" u="none" strike="noStrike" kern="1200" cap="none" spc="0" baseline="0" dirty="0">
              <a:solidFill>
                <a:srgbClr val="FEFFFF"/>
              </a:solidFill>
              <a:uFillTx/>
              <a:latin typeface="Century Gothic"/>
            </a:endParaRPr>
          </a:p>
        </p:txBody>
      </p:sp>
      <p:sp>
        <p:nvSpPr>
          <p:cNvPr id="7" name="Θέση υποσέλιδου 7">
            <a:extLst>
              <a:ext uri="{FF2B5EF4-FFF2-40B4-BE49-F238E27FC236}">
                <a16:creationId xmlns:a16="http://schemas.microsoft.com/office/drawing/2014/main" id="{18C72ED6-166A-C587-074B-81F1CC7CBF05}"/>
              </a:ext>
            </a:extLst>
          </p:cNvPr>
          <p:cNvSpPr txBox="1"/>
          <p:nvPr/>
        </p:nvSpPr>
        <p:spPr>
          <a:xfrm>
            <a:off x="2589215" y="6135806"/>
            <a:ext cx="7619996" cy="365129"/>
          </a:xfrm>
          <a:prstGeom prst="rect">
            <a:avLst/>
          </a:prstGeom>
          <a:noFill/>
          <a:ln cap="flat">
            <a:noFill/>
          </a:ln>
        </p:spPr>
        <p:txBody>
          <a:bodyPr vert="horz" wrap="square" lIns="91440" tIns="45720" rIns="91440" bIns="45720" anchor="ctr" anchorCtr="0" compatLnSpc="1">
            <a:noAutofit/>
          </a:bodyPr>
          <a:lstStyle/>
          <a:p>
            <a:pPr marL="0" marR="0" lvl="0" indent="0" algn="l"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l-GR" sz="900" b="0" i="0" u="none" strike="noStrike" kern="1200" cap="none" spc="0" baseline="0">
              <a:solidFill>
                <a:srgbClr val="898989"/>
              </a:solidFill>
              <a:uFillTx/>
              <a:latin typeface="Century Gothic"/>
            </a:endParaRPr>
          </a:p>
        </p:txBody>
      </p:sp>
      <p:sp>
        <p:nvSpPr>
          <p:cNvPr id="9" name="Θέση αριθμού διαφάνειας 8">
            <a:extLst>
              <a:ext uri="{FF2B5EF4-FFF2-40B4-BE49-F238E27FC236}">
                <a16:creationId xmlns:a16="http://schemas.microsoft.com/office/drawing/2014/main" id="{C16510E6-3BFD-3B4D-8C12-C613C42FFEBD}"/>
              </a:ext>
            </a:extLst>
          </p:cNvPr>
          <p:cNvSpPr txBox="1"/>
          <p:nvPr/>
        </p:nvSpPr>
        <p:spPr>
          <a:xfrm>
            <a:off x="11292840" y="6172200"/>
            <a:ext cx="914400" cy="593729"/>
          </a:xfrm>
          <a:prstGeom prst="rect">
            <a:avLst/>
          </a:prstGeom>
          <a:noFill/>
          <a:ln cap="flat">
            <a:noFill/>
          </a:ln>
        </p:spPr>
        <p:txBody>
          <a:bodyPr vert="horz" wrap="square" lIns="45720" tIns="45720" rIns="45720" bIns="45720" anchor="ctr" anchorCtr="1" compatLnSpc="1">
            <a:normAutofit/>
          </a:bodyPr>
          <a:lstStyle/>
          <a:p>
            <a:pPr marL="0" marR="0" lvl="0" indent="0" algn="ctr" defTabSz="457200" rtl="0" fontAlgn="auto" hangingPunct="1">
              <a:lnSpc>
                <a:spcPct val="90000"/>
              </a:lnSpc>
              <a:spcBef>
                <a:spcPts val="0"/>
              </a:spcBef>
              <a:spcAft>
                <a:spcPts val="0"/>
              </a:spcAft>
              <a:buNone/>
              <a:tabLst/>
              <a:defRPr sz="1800" b="0" i="0" u="none" strike="noStrike" kern="0" cap="none" spc="0" baseline="0">
                <a:solidFill>
                  <a:srgbClr val="000000"/>
                </a:solidFill>
                <a:uFillTx/>
              </a:defRPr>
            </a:pPr>
            <a:fld id="{142425B8-C73C-403D-832E-15B2A2109C1B}" type="slidenum">
              <a:t>32</a:t>
            </a:fld>
            <a:endParaRPr lang="el-GR" sz="3600" b="0" i="0" u="none" strike="noStrike" kern="1200" cap="none" spc="0" baseline="0">
              <a:solidFill>
                <a:srgbClr val="8E8E94"/>
              </a:solidFill>
              <a:uFillTx/>
              <a:latin typeface="Century Schoolbook"/>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a:extLst>
              <a:ext uri="{FF2B5EF4-FFF2-40B4-BE49-F238E27FC236}">
                <a16:creationId xmlns:a16="http://schemas.microsoft.com/office/drawing/2014/main" id="{CD98A2B1-9D4C-BA6D-F900-06A8663B7510}"/>
              </a:ext>
            </a:extLst>
          </p:cNvPr>
          <p:cNvSpPr txBox="1">
            <a:spLocks noGrp="1"/>
          </p:cNvSpPr>
          <p:nvPr>
            <p:ph type="title"/>
          </p:nvPr>
        </p:nvSpPr>
        <p:spPr>
          <a:xfrm>
            <a:off x="991218" y="380336"/>
            <a:ext cx="10448309" cy="937826"/>
          </a:xfrm>
        </p:spPr>
        <p:txBody>
          <a:bodyPr/>
          <a:lstStyle/>
          <a:p>
            <a:pPr lvl="0"/>
            <a:r>
              <a:rPr lang="el-GR" sz="3200" b="1" dirty="0"/>
              <a:t>Ρόλος της Μεγάλης Ομάδας: Θεραπευτικός (1)</a:t>
            </a:r>
          </a:p>
        </p:txBody>
      </p:sp>
      <p:sp>
        <p:nvSpPr>
          <p:cNvPr id="3" name="Rectangle 3">
            <a:extLst>
              <a:ext uri="{FF2B5EF4-FFF2-40B4-BE49-F238E27FC236}">
                <a16:creationId xmlns:a16="http://schemas.microsoft.com/office/drawing/2014/main" id="{10E7499B-F3D8-0743-58DF-2330FF7719EF}"/>
              </a:ext>
            </a:extLst>
          </p:cNvPr>
          <p:cNvSpPr txBox="1">
            <a:spLocks noGrp="1"/>
          </p:cNvSpPr>
          <p:nvPr>
            <p:ph idx="1"/>
          </p:nvPr>
        </p:nvSpPr>
        <p:spPr>
          <a:xfrm>
            <a:off x="752473" y="1318162"/>
            <a:ext cx="10170848" cy="4989506"/>
          </a:xfrm>
        </p:spPr>
        <p:txBody>
          <a:bodyPr/>
          <a:lstStyle/>
          <a:p>
            <a:pPr lvl="0">
              <a:lnSpc>
                <a:spcPct val="80000"/>
              </a:lnSpc>
            </a:pPr>
            <a:r>
              <a:rPr lang="en-US" sz="2400" b="1" dirty="0"/>
              <a:t>Foulkes</a:t>
            </a:r>
            <a:r>
              <a:rPr lang="el-GR" sz="2400" dirty="0"/>
              <a:t>: «Αυτό που μπορούμε να οραματιστούμε για το μέλλον είναι ότι η μεγάλη ομάδα βοηθάει στην περισσότερη ελευθερία έκφρασης, στην αυτονομία και στην καλύτερη προσαρμογή στην κοινότητα». </a:t>
            </a:r>
            <a:endParaRPr lang="en-US" sz="2400" dirty="0"/>
          </a:p>
          <a:p>
            <a:pPr lvl="0">
              <a:lnSpc>
                <a:spcPct val="80000"/>
              </a:lnSpc>
              <a:buNone/>
            </a:pPr>
            <a:r>
              <a:rPr lang="el-GR" sz="2400" dirty="0"/>
              <a:t> </a:t>
            </a:r>
            <a:endParaRPr lang="el-GR" sz="2400" b="1" dirty="0"/>
          </a:p>
          <a:p>
            <a:pPr lvl="0">
              <a:lnSpc>
                <a:spcPct val="80000"/>
              </a:lnSpc>
            </a:pPr>
            <a:r>
              <a:rPr lang="en-US" sz="2400" b="1" dirty="0"/>
              <a:t>Patrick de Mare</a:t>
            </a:r>
            <a:r>
              <a:rPr lang="el-GR" sz="2400" dirty="0"/>
              <a:t>: </a:t>
            </a:r>
            <a:r>
              <a:rPr lang="el-GR" sz="2400" i="1" dirty="0"/>
              <a:t>«Η μεγάλη ομάδα μπορεί να θεωρηθεί ως αυτόνομο θεραπευτικό εργαλείο, με το δικό της πλαίσιο, στόχους και λειτουργία, σαν ένα εξελισσόμενο και </a:t>
            </a:r>
            <a:r>
              <a:rPr lang="el-GR" sz="2400" i="1" dirty="0" err="1"/>
              <a:t>αυτοκανονιζόμενο</a:t>
            </a:r>
            <a:r>
              <a:rPr lang="el-GR" sz="2400" i="1" dirty="0"/>
              <a:t> σύστημα». </a:t>
            </a:r>
          </a:p>
          <a:p>
            <a:pPr lvl="1">
              <a:lnSpc>
                <a:spcPct val="80000"/>
              </a:lnSpc>
            </a:pPr>
            <a:endParaRPr lang="el-GR" sz="2400" dirty="0"/>
          </a:p>
          <a:p>
            <a:pPr lvl="1">
              <a:lnSpc>
                <a:spcPct val="80000"/>
              </a:lnSpc>
            </a:pPr>
            <a:r>
              <a:rPr lang="el-GR" sz="2400" dirty="0"/>
              <a:t>Προτείνει την </a:t>
            </a:r>
            <a:r>
              <a:rPr lang="el-GR" sz="2400" b="1" dirty="0"/>
              <a:t>κοινωνική θεραπεία</a:t>
            </a:r>
            <a:r>
              <a:rPr lang="el-GR" sz="2400" dirty="0"/>
              <a:t> και επίσης, στη μεγάλη ομάδα μπορούν να θεραπευτούν άτομα που πάσχουν από πανικό και φοβίες.</a:t>
            </a:r>
          </a:p>
          <a:p>
            <a:pPr lvl="1">
              <a:lnSpc>
                <a:spcPct val="80000"/>
              </a:lnSpc>
            </a:pPr>
            <a:r>
              <a:rPr lang="el-GR" sz="2400" dirty="0"/>
              <a:t>Στόχος του θεραπευτή και της ομάδας, </a:t>
            </a:r>
            <a:r>
              <a:rPr lang="el-GR" sz="2400" b="1" dirty="0">
                <a:solidFill>
                  <a:srgbClr val="FF0000"/>
                </a:solidFill>
              </a:rPr>
              <a:t>τη θέση του χάους να την αναλάβει η </a:t>
            </a:r>
            <a:r>
              <a:rPr lang="en-US" sz="2400" b="1" dirty="0">
                <a:solidFill>
                  <a:srgbClr val="FF0000"/>
                </a:solidFill>
              </a:rPr>
              <a:t>matrix</a:t>
            </a:r>
            <a:r>
              <a:rPr lang="el-GR" sz="2400" b="1" dirty="0">
                <a:solidFill>
                  <a:srgbClr val="FF0000"/>
                </a:solidFill>
              </a:rPr>
              <a:t>.</a:t>
            </a:r>
          </a:p>
          <a:p>
            <a:pPr lvl="0">
              <a:lnSpc>
                <a:spcPct val="80000"/>
              </a:lnSpc>
            </a:pPr>
            <a:endParaRPr lang="el-GR" sz="2400" dirty="0"/>
          </a:p>
          <a:p>
            <a:pPr lvl="0">
              <a:lnSpc>
                <a:spcPct val="80000"/>
              </a:lnSpc>
            </a:pPr>
            <a:endParaRPr lang="en-US" sz="2400" b="1" dirty="0"/>
          </a:p>
          <a:p>
            <a:pPr lvl="0">
              <a:lnSpc>
                <a:spcPct val="80000"/>
              </a:lnSpc>
            </a:pPr>
            <a:endParaRPr lang="el-GR" dirty="0"/>
          </a:p>
        </p:txBody>
      </p:sp>
      <p:sp>
        <p:nvSpPr>
          <p:cNvPr id="4" name="Θέση υποσέλιδου 3">
            <a:extLst>
              <a:ext uri="{FF2B5EF4-FFF2-40B4-BE49-F238E27FC236}">
                <a16:creationId xmlns:a16="http://schemas.microsoft.com/office/drawing/2014/main" id="{AD6BBD43-9CAD-9D0D-ACF1-D2AE997E8DC1}"/>
              </a:ext>
            </a:extLst>
          </p:cNvPr>
          <p:cNvSpPr txBox="1"/>
          <p:nvPr/>
        </p:nvSpPr>
        <p:spPr>
          <a:xfrm>
            <a:off x="3489963" y="6307668"/>
            <a:ext cx="5212080" cy="274320"/>
          </a:xfrm>
          <a:prstGeom prst="rect">
            <a:avLst/>
          </a:prstGeom>
          <a:noFill/>
          <a:ln cap="flat">
            <a:noFill/>
          </a:ln>
        </p:spPr>
        <p:txBody>
          <a:bodyPr vert="horz" wrap="square" lIns="91440" tIns="45720" rIns="91440" bIns="45720" anchor="b" anchorCtr="1" compatLnSpc="1">
            <a:noAutofit/>
          </a:bodyPr>
          <a:lstStyle/>
          <a:p>
            <a:pPr marL="0" marR="0" lvl="0" indent="0" algn="ct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l-GR" sz="1000" b="0" i="0" u="none" strike="noStrike" kern="1200" cap="none" spc="0" baseline="0">
              <a:solidFill>
                <a:srgbClr val="404040"/>
              </a:solidFill>
              <a:uFillTx/>
              <a:latin typeface="Century Gothic"/>
            </a:endParaRPr>
          </a:p>
        </p:txBody>
      </p:sp>
      <p:sp>
        <p:nvSpPr>
          <p:cNvPr id="5" name="Θέση αριθμού διαφάνειας 7">
            <a:extLst>
              <a:ext uri="{FF2B5EF4-FFF2-40B4-BE49-F238E27FC236}">
                <a16:creationId xmlns:a16="http://schemas.microsoft.com/office/drawing/2014/main" id="{473B6112-8932-9996-32B7-E053BB039089}"/>
              </a:ext>
            </a:extLst>
          </p:cNvPr>
          <p:cNvSpPr txBox="1"/>
          <p:nvPr/>
        </p:nvSpPr>
        <p:spPr>
          <a:xfrm>
            <a:off x="531815" y="787783"/>
            <a:ext cx="779763" cy="365129"/>
          </a:xfrm>
          <a:prstGeom prst="rect">
            <a:avLst/>
          </a:prstGeom>
          <a:noFill/>
          <a:ln cap="flat">
            <a:noFill/>
          </a:ln>
        </p:spPr>
        <p:txBody>
          <a:bodyPr vert="horz" wrap="square" lIns="91440" tIns="45720" rIns="91440" bIns="45720" anchor="ctr" anchorCtr="0" compatLnSpc="1">
            <a:noAutofit/>
          </a:bodyPr>
          <a:lstStyle/>
          <a:p>
            <a:pPr marL="0" marR="0" lvl="0" indent="0" algn="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2000" b="0" i="0" u="none" strike="noStrike" kern="1200" cap="none" spc="0" baseline="0" dirty="0">
                <a:solidFill>
                  <a:srgbClr val="FEFFFF"/>
                </a:solidFill>
                <a:uFillTx/>
                <a:latin typeface="Century Gothic"/>
              </a:rPr>
              <a:t> </a:t>
            </a:r>
            <a:endParaRPr lang="el-GR" sz="2000" b="0" i="0" u="none" strike="noStrike" kern="1200" cap="none" spc="0" baseline="0" dirty="0">
              <a:solidFill>
                <a:srgbClr val="FEFFFF"/>
              </a:solidFill>
              <a:uFillTx/>
              <a:latin typeface="Century Gothic"/>
            </a:endParaRPr>
          </a:p>
        </p:txBody>
      </p:sp>
      <p:sp>
        <p:nvSpPr>
          <p:cNvPr id="7" name="Θέση υποσέλιδου 7">
            <a:extLst>
              <a:ext uri="{FF2B5EF4-FFF2-40B4-BE49-F238E27FC236}">
                <a16:creationId xmlns:a16="http://schemas.microsoft.com/office/drawing/2014/main" id="{157C3F43-AD13-802E-1BAE-EA0DF32E29B0}"/>
              </a:ext>
            </a:extLst>
          </p:cNvPr>
          <p:cNvSpPr txBox="1"/>
          <p:nvPr/>
        </p:nvSpPr>
        <p:spPr>
          <a:xfrm>
            <a:off x="2589215" y="6135806"/>
            <a:ext cx="7619996" cy="365129"/>
          </a:xfrm>
          <a:prstGeom prst="rect">
            <a:avLst/>
          </a:prstGeom>
          <a:noFill/>
          <a:ln cap="flat">
            <a:noFill/>
          </a:ln>
        </p:spPr>
        <p:txBody>
          <a:bodyPr vert="horz" wrap="square" lIns="91440" tIns="45720" rIns="91440" bIns="45720" anchor="ctr" anchorCtr="0" compatLnSpc="1">
            <a:noAutofit/>
          </a:bodyPr>
          <a:lstStyle/>
          <a:p>
            <a:pPr marL="0" marR="0" lvl="0" indent="0" algn="l"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l-GR" sz="900" b="0" i="0" u="none" strike="noStrike" kern="1200" cap="none" spc="0" baseline="0">
              <a:solidFill>
                <a:srgbClr val="898989"/>
              </a:solidFill>
              <a:uFillTx/>
              <a:latin typeface="Century Gothic"/>
            </a:endParaRPr>
          </a:p>
        </p:txBody>
      </p:sp>
      <p:sp>
        <p:nvSpPr>
          <p:cNvPr id="9" name="Θέση αριθμού διαφάνειας 8">
            <a:extLst>
              <a:ext uri="{FF2B5EF4-FFF2-40B4-BE49-F238E27FC236}">
                <a16:creationId xmlns:a16="http://schemas.microsoft.com/office/drawing/2014/main" id="{E0B66B25-F244-EE00-7BED-683D3C8D943E}"/>
              </a:ext>
            </a:extLst>
          </p:cNvPr>
          <p:cNvSpPr txBox="1"/>
          <p:nvPr/>
        </p:nvSpPr>
        <p:spPr>
          <a:xfrm>
            <a:off x="11292840" y="6172200"/>
            <a:ext cx="914400" cy="593729"/>
          </a:xfrm>
          <a:prstGeom prst="rect">
            <a:avLst/>
          </a:prstGeom>
          <a:noFill/>
          <a:ln cap="flat">
            <a:noFill/>
          </a:ln>
        </p:spPr>
        <p:txBody>
          <a:bodyPr vert="horz" wrap="square" lIns="45720" tIns="45720" rIns="45720" bIns="45720" anchor="ctr" anchorCtr="1" compatLnSpc="1">
            <a:normAutofit/>
          </a:bodyPr>
          <a:lstStyle/>
          <a:p>
            <a:pPr marL="0" marR="0" lvl="0" indent="0" algn="ctr" defTabSz="457200" rtl="0" fontAlgn="auto" hangingPunct="1">
              <a:lnSpc>
                <a:spcPct val="90000"/>
              </a:lnSpc>
              <a:spcBef>
                <a:spcPts val="0"/>
              </a:spcBef>
              <a:spcAft>
                <a:spcPts val="0"/>
              </a:spcAft>
              <a:buNone/>
              <a:tabLst/>
              <a:defRPr sz="1800" b="0" i="0" u="none" strike="noStrike" kern="0" cap="none" spc="0" baseline="0">
                <a:solidFill>
                  <a:srgbClr val="000000"/>
                </a:solidFill>
                <a:uFillTx/>
              </a:defRPr>
            </a:pPr>
            <a:fld id="{BD007EDE-3C84-4F0A-B22D-576DCC3020A7}" type="slidenum">
              <a:t>33</a:t>
            </a:fld>
            <a:endParaRPr lang="el-GR" sz="3600" b="0" i="0" u="none" strike="noStrike" kern="1200" cap="none" spc="0" baseline="0">
              <a:solidFill>
                <a:srgbClr val="8E8E94"/>
              </a:solidFill>
              <a:uFillTx/>
              <a:latin typeface="Century Schoolbook"/>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a:extLst>
              <a:ext uri="{FF2B5EF4-FFF2-40B4-BE49-F238E27FC236}">
                <a16:creationId xmlns:a16="http://schemas.microsoft.com/office/drawing/2014/main" id="{55D32375-5831-E7C8-BB26-592D67348D5B}"/>
              </a:ext>
            </a:extLst>
          </p:cNvPr>
          <p:cNvSpPr txBox="1">
            <a:spLocks noGrp="1"/>
          </p:cNvSpPr>
          <p:nvPr>
            <p:ph type="title"/>
          </p:nvPr>
        </p:nvSpPr>
        <p:spPr>
          <a:xfrm>
            <a:off x="821498" y="531897"/>
            <a:ext cx="10549003" cy="876900"/>
          </a:xfrm>
        </p:spPr>
        <p:txBody>
          <a:bodyPr/>
          <a:lstStyle/>
          <a:p>
            <a:pPr lvl="0"/>
            <a:r>
              <a:rPr lang="el-GR" sz="3200" b="1" dirty="0"/>
              <a:t>Ρόλος της Μεγάλης Ομάδας: Θεραπευτικός (2)</a:t>
            </a:r>
          </a:p>
        </p:txBody>
      </p:sp>
      <p:sp>
        <p:nvSpPr>
          <p:cNvPr id="3" name="Rectangle 3">
            <a:extLst>
              <a:ext uri="{FF2B5EF4-FFF2-40B4-BE49-F238E27FC236}">
                <a16:creationId xmlns:a16="http://schemas.microsoft.com/office/drawing/2014/main" id="{2F29343A-E744-ABC1-E0B9-8D10A21EEB56}"/>
              </a:ext>
            </a:extLst>
          </p:cNvPr>
          <p:cNvSpPr txBox="1">
            <a:spLocks noGrp="1"/>
          </p:cNvSpPr>
          <p:nvPr>
            <p:ph idx="1"/>
          </p:nvPr>
        </p:nvSpPr>
        <p:spPr>
          <a:xfrm>
            <a:off x="531814" y="1796201"/>
            <a:ext cx="10549003" cy="4319589"/>
          </a:xfrm>
        </p:spPr>
        <p:txBody>
          <a:bodyPr/>
          <a:lstStyle/>
          <a:p>
            <a:pPr marL="914400" lvl="1" indent="-457200">
              <a:buClr>
                <a:srgbClr val="F49100"/>
              </a:buClr>
              <a:buFont typeface="Courier New" panose="02070309020205020404" pitchFamily="49" charset="0"/>
              <a:buChar char="o"/>
            </a:pPr>
            <a:r>
              <a:rPr lang="el-GR" sz="2400" dirty="0"/>
              <a:t>Η μεγάλη ομάδα συμβολίζει την κοινωνία, με κεντρικό θέμα το πολιτισμικό πλαίσιο.</a:t>
            </a:r>
            <a:endParaRPr lang="en-US" sz="2400" dirty="0"/>
          </a:p>
          <a:p>
            <a:pPr lvl="1" indent="0">
              <a:buNone/>
            </a:pPr>
            <a:endParaRPr lang="en-US" sz="2400" dirty="0"/>
          </a:p>
          <a:p>
            <a:pPr marL="1188720" lvl="2" indent="-457200">
              <a:buClr>
                <a:srgbClr val="F49100"/>
              </a:buClr>
              <a:buFont typeface="Courier New" panose="02070309020205020404" pitchFamily="49" charset="0"/>
              <a:buChar char="o"/>
            </a:pPr>
            <a:r>
              <a:rPr lang="el-GR" sz="2200" dirty="0"/>
              <a:t>Στη μεγάλη ομάδα προκύπτουν χαρακτηριστικά τα οποία εν πολλοίς </a:t>
            </a:r>
            <a:r>
              <a:rPr lang="el-GR" sz="2200" b="1" dirty="0"/>
              <a:t>εξαφανίζονται στην μικρή ομάδα</a:t>
            </a:r>
            <a:r>
              <a:rPr lang="el-GR" sz="2200" dirty="0"/>
              <a:t> (κλίμα, ατμόσφαιρα, ήθος, ιδεολογία κ.λπ.). Αυτά παίζουν </a:t>
            </a:r>
            <a:r>
              <a:rPr lang="el-GR" sz="2200" b="1" dirty="0"/>
              <a:t>καθοριστικό ρόλο</a:t>
            </a:r>
            <a:r>
              <a:rPr lang="el-GR" sz="2200" dirty="0"/>
              <a:t> στη ροή των πληροφοριών. </a:t>
            </a:r>
          </a:p>
          <a:p>
            <a:pPr marL="990596" lvl="1" indent="-533396">
              <a:buClr>
                <a:srgbClr val="F49100"/>
              </a:buClr>
            </a:pPr>
            <a:endParaRPr lang="el-GR" dirty="0"/>
          </a:p>
        </p:txBody>
      </p:sp>
      <p:sp>
        <p:nvSpPr>
          <p:cNvPr id="4" name="Θέση υποσέλιδου 3">
            <a:extLst>
              <a:ext uri="{FF2B5EF4-FFF2-40B4-BE49-F238E27FC236}">
                <a16:creationId xmlns:a16="http://schemas.microsoft.com/office/drawing/2014/main" id="{767E8FBA-FD8F-BCA8-F97A-9A4CD35EE248}"/>
              </a:ext>
            </a:extLst>
          </p:cNvPr>
          <p:cNvSpPr txBox="1"/>
          <p:nvPr/>
        </p:nvSpPr>
        <p:spPr>
          <a:xfrm>
            <a:off x="3489963" y="6307668"/>
            <a:ext cx="5212080" cy="274320"/>
          </a:xfrm>
          <a:prstGeom prst="rect">
            <a:avLst/>
          </a:prstGeom>
          <a:noFill/>
          <a:ln cap="flat">
            <a:noFill/>
          </a:ln>
        </p:spPr>
        <p:txBody>
          <a:bodyPr vert="horz" wrap="square" lIns="91440" tIns="45720" rIns="91440" bIns="45720" anchor="b" anchorCtr="1" compatLnSpc="1">
            <a:noAutofit/>
          </a:bodyPr>
          <a:lstStyle/>
          <a:p>
            <a:pPr marL="0" marR="0" lvl="0" indent="0" algn="ct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l-GR" sz="1000" b="0" i="0" u="none" strike="noStrike" kern="1200" cap="none" spc="0" baseline="0">
              <a:solidFill>
                <a:srgbClr val="404040"/>
              </a:solidFill>
              <a:uFillTx/>
              <a:latin typeface="Century Gothic"/>
            </a:endParaRPr>
          </a:p>
        </p:txBody>
      </p:sp>
      <p:sp>
        <p:nvSpPr>
          <p:cNvPr id="5" name="Θέση αριθμού διαφάνειας 7">
            <a:extLst>
              <a:ext uri="{FF2B5EF4-FFF2-40B4-BE49-F238E27FC236}">
                <a16:creationId xmlns:a16="http://schemas.microsoft.com/office/drawing/2014/main" id="{67E45F5B-7251-15C8-C4FC-66CDDD8E9E53}"/>
              </a:ext>
            </a:extLst>
          </p:cNvPr>
          <p:cNvSpPr txBox="1"/>
          <p:nvPr/>
        </p:nvSpPr>
        <p:spPr>
          <a:xfrm>
            <a:off x="531815" y="787783"/>
            <a:ext cx="779763" cy="365129"/>
          </a:xfrm>
          <a:prstGeom prst="rect">
            <a:avLst/>
          </a:prstGeom>
          <a:noFill/>
          <a:ln cap="flat">
            <a:noFill/>
          </a:ln>
        </p:spPr>
        <p:txBody>
          <a:bodyPr vert="horz" wrap="square" lIns="91440" tIns="45720" rIns="91440" bIns="45720" anchor="ctr" anchorCtr="0" compatLnSpc="1">
            <a:noAutofit/>
          </a:bodyPr>
          <a:lstStyle/>
          <a:p>
            <a:pPr marL="0" marR="0" lvl="0" indent="0" algn="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2000" b="0" i="0" u="none" strike="noStrike" kern="1200" cap="none" spc="0" baseline="0" dirty="0">
                <a:solidFill>
                  <a:srgbClr val="FEFFFF"/>
                </a:solidFill>
                <a:uFillTx/>
                <a:latin typeface="Century Gothic"/>
              </a:rPr>
              <a:t> </a:t>
            </a:r>
            <a:endParaRPr lang="el-GR" sz="2000" b="0" i="0" u="none" strike="noStrike" kern="1200" cap="none" spc="0" baseline="0" dirty="0">
              <a:solidFill>
                <a:srgbClr val="FEFFFF"/>
              </a:solidFill>
              <a:uFillTx/>
              <a:latin typeface="Century Gothic"/>
            </a:endParaRPr>
          </a:p>
        </p:txBody>
      </p:sp>
      <p:sp>
        <p:nvSpPr>
          <p:cNvPr id="7" name="Θέση υποσέλιδου 7">
            <a:extLst>
              <a:ext uri="{FF2B5EF4-FFF2-40B4-BE49-F238E27FC236}">
                <a16:creationId xmlns:a16="http://schemas.microsoft.com/office/drawing/2014/main" id="{3925260E-8590-4FED-EF01-2CFFBF467014}"/>
              </a:ext>
            </a:extLst>
          </p:cNvPr>
          <p:cNvSpPr txBox="1"/>
          <p:nvPr/>
        </p:nvSpPr>
        <p:spPr>
          <a:xfrm>
            <a:off x="2589215" y="6135806"/>
            <a:ext cx="7619996" cy="365129"/>
          </a:xfrm>
          <a:prstGeom prst="rect">
            <a:avLst/>
          </a:prstGeom>
          <a:noFill/>
          <a:ln cap="flat">
            <a:noFill/>
          </a:ln>
        </p:spPr>
        <p:txBody>
          <a:bodyPr vert="horz" wrap="square" lIns="91440" tIns="45720" rIns="91440" bIns="45720" anchor="ctr" anchorCtr="0" compatLnSpc="1">
            <a:noAutofit/>
          </a:bodyPr>
          <a:lstStyle/>
          <a:p>
            <a:pPr marL="0" marR="0" lvl="0" indent="0" algn="l"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l-GR" sz="900" b="0" i="0" u="none" strike="noStrike" kern="1200" cap="none" spc="0" baseline="0">
              <a:solidFill>
                <a:srgbClr val="898989"/>
              </a:solidFill>
              <a:uFillTx/>
              <a:latin typeface="Century Gothic"/>
            </a:endParaRPr>
          </a:p>
        </p:txBody>
      </p:sp>
      <p:sp>
        <p:nvSpPr>
          <p:cNvPr id="9" name="Θέση αριθμού διαφάνειας 8">
            <a:extLst>
              <a:ext uri="{FF2B5EF4-FFF2-40B4-BE49-F238E27FC236}">
                <a16:creationId xmlns:a16="http://schemas.microsoft.com/office/drawing/2014/main" id="{755FD8C1-CC6C-E713-4801-C2291BC46E0F}"/>
              </a:ext>
            </a:extLst>
          </p:cNvPr>
          <p:cNvSpPr txBox="1"/>
          <p:nvPr/>
        </p:nvSpPr>
        <p:spPr>
          <a:xfrm>
            <a:off x="11292840" y="6172200"/>
            <a:ext cx="914400" cy="593729"/>
          </a:xfrm>
          <a:prstGeom prst="rect">
            <a:avLst/>
          </a:prstGeom>
          <a:noFill/>
          <a:ln cap="flat">
            <a:noFill/>
          </a:ln>
        </p:spPr>
        <p:txBody>
          <a:bodyPr vert="horz" wrap="square" lIns="45720" tIns="45720" rIns="45720" bIns="45720" anchor="ctr" anchorCtr="1" compatLnSpc="1">
            <a:normAutofit/>
          </a:bodyPr>
          <a:lstStyle/>
          <a:p>
            <a:pPr marL="0" marR="0" lvl="0" indent="0" algn="ctr" defTabSz="457200" rtl="0" fontAlgn="auto" hangingPunct="1">
              <a:lnSpc>
                <a:spcPct val="90000"/>
              </a:lnSpc>
              <a:spcBef>
                <a:spcPts val="0"/>
              </a:spcBef>
              <a:spcAft>
                <a:spcPts val="0"/>
              </a:spcAft>
              <a:buNone/>
              <a:tabLst/>
              <a:defRPr sz="1800" b="0" i="0" u="none" strike="noStrike" kern="0" cap="none" spc="0" baseline="0">
                <a:solidFill>
                  <a:srgbClr val="000000"/>
                </a:solidFill>
                <a:uFillTx/>
              </a:defRPr>
            </a:pPr>
            <a:fld id="{186B6E3D-F7B7-4B7D-98A9-803FCDDB856E}" type="slidenum">
              <a:t>34</a:t>
            </a:fld>
            <a:endParaRPr lang="el-GR" sz="3600" b="0" i="0" u="none" strike="noStrike" kern="1200" cap="none" spc="0" baseline="0">
              <a:solidFill>
                <a:srgbClr val="8E8E94"/>
              </a:solidFill>
              <a:uFillTx/>
              <a:latin typeface="Century Schoolbook"/>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a:extLst>
              <a:ext uri="{FF2B5EF4-FFF2-40B4-BE49-F238E27FC236}">
                <a16:creationId xmlns:a16="http://schemas.microsoft.com/office/drawing/2014/main" id="{569479C1-60F1-9015-460E-448CDA8DFBAA}"/>
              </a:ext>
            </a:extLst>
          </p:cNvPr>
          <p:cNvSpPr txBox="1">
            <a:spLocks noGrp="1"/>
          </p:cNvSpPr>
          <p:nvPr>
            <p:ph type="title"/>
          </p:nvPr>
        </p:nvSpPr>
        <p:spPr>
          <a:xfrm>
            <a:off x="901900" y="588014"/>
            <a:ext cx="10698598" cy="663689"/>
          </a:xfrm>
        </p:spPr>
        <p:txBody>
          <a:bodyPr/>
          <a:lstStyle/>
          <a:p>
            <a:pPr lvl="0"/>
            <a:r>
              <a:rPr lang="el-GR" sz="3200" b="1" dirty="0"/>
              <a:t> Ρόλος της Μεγάλης Ομάδας: Θεραπευτικός (</a:t>
            </a:r>
            <a:r>
              <a:rPr lang="en-US" sz="3200" b="1" dirty="0"/>
              <a:t>3</a:t>
            </a:r>
            <a:r>
              <a:rPr lang="el-GR" sz="3200" b="1" dirty="0"/>
              <a:t>)</a:t>
            </a:r>
          </a:p>
        </p:txBody>
      </p:sp>
      <p:sp>
        <p:nvSpPr>
          <p:cNvPr id="3" name="Rectangle 3">
            <a:extLst>
              <a:ext uri="{FF2B5EF4-FFF2-40B4-BE49-F238E27FC236}">
                <a16:creationId xmlns:a16="http://schemas.microsoft.com/office/drawing/2014/main" id="{F6E5CDCC-E64D-FDE3-82E3-2154DC331E7B}"/>
              </a:ext>
            </a:extLst>
          </p:cNvPr>
          <p:cNvSpPr txBox="1">
            <a:spLocks noGrp="1"/>
          </p:cNvSpPr>
          <p:nvPr>
            <p:ph idx="1"/>
          </p:nvPr>
        </p:nvSpPr>
        <p:spPr>
          <a:xfrm>
            <a:off x="384861" y="1352681"/>
            <a:ext cx="10338563" cy="4997452"/>
          </a:xfrm>
        </p:spPr>
        <p:txBody>
          <a:bodyPr/>
          <a:lstStyle/>
          <a:p>
            <a:pPr marL="838203" lvl="1" indent="-381003">
              <a:buClr>
                <a:srgbClr val="000000"/>
              </a:buClr>
              <a:buAutoNum type="arabicPeriod" startAt="2"/>
            </a:pPr>
            <a:endParaRPr lang="el-GR" dirty="0"/>
          </a:p>
          <a:p>
            <a:pPr marL="838203" lvl="1" indent="-381003">
              <a:buClr>
                <a:srgbClr val="000000"/>
              </a:buClr>
            </a:pPr>
            <a:r>
              <a:rPr lang="el-GR" sz="2400" dirty="0"/>
              <a:t>Μέσον επικοινωνίας (ροή πληροφοριών) είναι ο </a:t>
            </a:r>
            <a:r>
              <a:rPr lang="el-GR" sz="2400" b="1" dirty="0"/>
              <a:t>ομαδικός αυθόρμητος διάλογος</a:t>
            </a:r>
            <a:r>
              <a:rPr lang="en-US" sz="2400" b="1" dirty="0"/>
              <a:t>.  </a:t>
            </a:r>
            <a:endParaRPr lang="el-GR" sz="2400" dirty="0"/>
          </a:p>
          <a:p>
            <a:pPr marL="838203" lvl="1" indent="-381003">
              <a:buClr>
                <a:srgbClr val="000000"/>
              </a:buClr>
            </a:pPr>
            <a:endParaRPr lang="el-GR" sz="2400" dirty="0"/>
          </a:p>
          <a:p>
            <a:pPr marL="1112523" lvl="2" indent="-381003">
              <a:buClr>
                <a:srgbClr val="000000"/>
              </a:buClr>
            </a:pPr>
            <a:r>
              <a:rPr lang="el-GR" sz="2400" dirty="0"/>
              <a:t>Το άτομο προσπαθεί να </a:t>
            </a:r>
            <a:r>
              <a:rPr lang="el-GR" sz="2400" b="1" i="1" dirty="0"/>
              <a:t>σκεφτεί αυθόρμητα</a:t>
            </a:r>
            <a:r>
              <a:rPr lang="el-GR" sz="2400" b="1" dirty="0"/>
              <a:t> </a:t>
            </a:r>
            <a:r>
              <a:rPr lang="el-GR" sz="2400" dirty="0"/>
              <a:t>και όχι να </a:t>
            </a:r>
            <a:r>
              <a:rPr lang="el-GR" sz="2400" b="1" i="1" dirty="0"/>
              <a:t>αισθανθεί</a:t>
            </a:r>
            <a:r>
              <a:rPr lang="el-GR" sz="2400" b="1" dirty="0"/>
              <a:t> </a:t>
            </a:r>
            <a:r>
              <a:rPr lang="el-GR" sz="2400" dirty="0"/>
              <a:t>αυθόρμητα, όπως στη μικρή ομάδα.</a:t>
            </a:r>
          </a:p>
        </p:txBody>
      </p:sp>
      <p:sp>
        <p:nvSpPr>
          <p:cNvPr id="4" name="Θέση υποσέλιδου 3">
            <a:extLst>
              <a:ext uri="{FF2B5EF4-FFF2-40B4-BE49-F238E27FC236}">
                <a16:creationId xmlns:a16="http://schemas.microsoft.com/office/drawing/2014/main" id="{C22724E1-D123-41BA-0146-21716B6CAFE3}"/>
              </a:ext>
            </a:extLst>
          </p:cNvPr>
          <p:cNvSpPr txBox="1"/>
          <p:nvPr/>
        </p:nvSpPr>
        <p:spPr>
          <a:xfrm>
            <a:off x="3489963" y="6307668"/>
            <a:ext cx="5212080" cy="274320"/>
          </a:xfrm>
          <a:prstGeom prst="rect">
            <a:avLst/>
          </a:prstGeom>
          <a:noFill/>
          <a:ln cap="flat">
            <a:noFill/>
          </a:ln>
        </p:spPr>
        <p:txBody>
          <a:bodyPr vert="horz" wrap="square" lIns="91440" tIns="45720" rIns="91440" bIns="45720" anchor="b" anchorCtr="1" compatLnSpc="1">
            <a:noAutofit/>
          </a:bodyPr>
          <a:lstStyle/>
          <a:p>
            <a:pPr marL="0" marR="0" lvl="0" indent="0" algn="ct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l-GR" sz="1000" b="0" i="0" u="none" strike="noStrike" kern="1200" cap="none" spc="0" baseline="0">
              <a:solidFill>
                <a:srgbClr val="404040"/>
              </a:solidFill>
              <a:uFillTx/>
              <a:latin typeface="Century Gothic"/>
            </a:endParaRPr>
          </a:p>
        </p:txBody>
      </p:sp>
      <p:sp>
        <p:nvSpPr>
          <p:cNvPr id="5" name="Θέση αριθμού διαφάνειας 7">
            <a:extLst>
              <a:ext uri="{FF2B5EF4-FFF2-40B4-BE49-F238E27FC236}">
                <a16:creationId xmlns:a16="http://schemas.microsoft.com/office/drawing/2014/main" id="{070759E6-8ED0-520A-7821-23620EB9380E}"/>
              </a:ext>
            </a:extLst>
          </p:cNvPr>
          <p:cNvSpPr txBox="1"/>
          <p:nvPr/>
        </p:nvSpPr>
        <p:spPr>
          <a:xfrm>
            <a:off x="384861" y="779411"/>
            <a:ext cx="779763" cy="365129"/>
          </a:xfrm>
          <a:prstGeom prst="rect">
            <a:avLst/>
          </a:prstGeom>
          <a:noFill/>
          <a:ln cap="flat">
            <a:noFill/>
          </a:ln>
        </p:spPr>
        <p:txBody>
          <a:bodyPr vert="horz" wrap="square" lIns="91440" tIns="45720" rIns="91440" bIns="45720" anchor="ctr" anchorCtr="0" compatLnSpc="1">
            <a:noAutofit/>
          </a:bodyPr>
          <a:lstStyle/>
          <a:p>
            <a:pPr marL="0" marR="0" lvl="0" indent="0" algn="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2000" b="0" i="0" u="none" strike="noStrike" kern="1200" cap="none" spc="0" baseline="0" dirty="0">
                <a:solidFill>
                  <a:srgbClr val="FEFFFF"/>
                </a:solidFill>
                <a:uFillTx/>
                <a:latin typeface="Century Gothic"/>
              </a:rPr>
              <a:t> </a:t>
            </a:r>
            <a:endParaRPr lang="el-GR" sz="2000" b="0" i="0" u="none" strike="noStrike" kern="1200" cap="none" spc="0" baseline="0" dirty="0">
              <a:solidFill>
                <a:srgbClr val="FEFFFF"/>
              </a:solidFill>
              <a:uFillTx/>
              <a:latin typeface="Century Gothic"/>
            </a:endParaRPr>
          </a:p>
        </p:txBody>
      </p:sp>
      <p:sp>
        <p:nvSpPr>
          <p:cNvPr id="7" name="Θέση υποσέλιδου 7">
            <a:extLst>
              <a:ext uri="{FF2B5EF4-FFF2-40B4-BE49-F238E27FC236}">
                <a16:creationId xmlns:a16="http://schemas.microsoft.com/office/drawing/2014/main" id="{FFA69B4C-3860-C4C1-2F6D-8B0E2BF14F29}"/>
              </a:ext>
            </a:extLst>
          </p:cNvPr>
          <p:cNvSpPr txBox="1"/>
          <p:nvPr/>
        </p:nvSpPr>
        <p:spPr>
          <a:xfrm>
            <a:off x="2589215" y="6135806"/>
            <a:ext cx="7619996" cy="365129"/>
          </a:xfrm>
          <a:prstGeom prst="rect">
            <a:avLst/>
          </a:prstGeom>
          <a:noFill/>
          <a:ln cap="flat">
            <a:noFill/>
          </a:ln>
        </p:spPr>
        <p:txBody>
          <a:bodyPr vert="horz" wrap="square" lIns="91440" tIns="45720" rIns="91440" bIns="45720" anchor="ctr" anchorCtr="0" compatLnSpc="1">
            <a:noAutofit/>
          </a:bodyPr>
          <a:lstStyle/>
          <a:p>
            <a:pPr marL="0" marR="0" lvl="0" indent="0" algn="l"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l-GR" sz="900" b="0" i="0" u="none" strike="noStrike" kern="1200" cap="none" spc="0" baseline="0">
              <a:solidFill>
                <a:srgbClr val="898989"/>
              </a:solidFill>
              <a:uFillTx/>
              <a:latin typeface="Century Gothic"/>
            </a:endParaRPr>
          </a:p>
        </p:txBody>
      </p:sp>
      <p:sp>
        <p:nvSpPr>
          <p:cNvPr id="9" name="Θέση αριθμού διαφάνειας 8">
            <a:extLst>
              <a:ext uri="{FF2B5EF4-FFF2-40B4-BE49-F238E27FC236}">
                <a16:creationId xmlns:a16="http://schemas.microsoft.com/office/drawing/2014/main" id="{B75D76B7-6B90-83ED-5BE2-0D18A6CF126E}"/>
              </a:ext>
            </a:extLst>
          </p:cNvPr>
          <p:cNvSpPr txBox="1"/>
          <p:nvPr/>
        </p:nvSpPr>
        <p:spPr>
          <a:xfrm>
            <a:off x="11292840" y="6172200"/>
            <a:ext cx="914400" cy="593729"/>
          </a:xfrm>
          <a:prstGeom prst="rect">
            <a:avLst/>
          </a:prstGeom>
          <a:noFill/>
          <a:ln cap="flat">
            <a:noFill/>
          </a:ln>
        </p:spPr>
        <p:txBody>
          <a:bodyPr vert="horz" wrap="square" lIns="45720" tIns="45720" rIns="45720" bIns="45720" anchor="ctr" anchorCtr="1" compatLnSpc="1">
            <a:normAutofit/>
          </a:bodyPr>
          <a:lstStyle/>
          <a:p>
            <a:pPr marL="0" marR="0" lvl="0" indent="0" algn="ctr" defTabSz="457200" rtl="0" fontAlgn="auto" hangingPunct="1">
              <a:lnSpc>
                <a:spcPct val="90000"/>
              </a:lnSpc>
              <a:spcBef>
                <a:spcPts val="0"/>
              </a:spcBef>
              <a:spcAft>
                <a:spcPts val="0"/>
              </a:spcAft>
              <a:buNone/>
              <a:tabLst/>
              <a:defRPr sz="1800" b="0" i="0" u="none" strike="noStrike" kern="0" cap="none" spc="0" baseline="0">
                <a:solidFill>
                  <a:srgbClr val="000000"/>
                </a:solidFill>
                <a:uFillTx/>
              </a:defRPr>
            </a:pPr>
            <a:fld id="{8202F881-75FA-456F-912F-0BEB6C3A6DBD}" type="slidenum">
              <a:t>35</a:t>
            </a:fld>
            <a:endParaRPr lang="el-GR" sz="3600" b="0" i="0" u="none" strike="noStrike" kern="1200" cap="none" spc="0" baseline="0">
              <a:solidFill>
                <a:srgbClr val="8E8E94"/>
              </a:solidFill>
              <a:uFillTx/>
              <a:latin typeface="Century Schoolbook"/>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a:extLst>
              <a:ext uri="{FF2B5EF4-FFF2-40B4-BE49-F238E27FC236}">
                <a16:creationId xmlns:a16="http://schemas.microsoft.com/office/drawing/2014/main" id="{9BDF28CB-AA80-991F-6D7E-859ECDF4CD45}"/>
              </a:ext>
            </a:extLst>
          </p:cNvPr>
          <p:cNvSpPr txBox="1">
            <a:spLocks noGrp="1"/>
          </p:cNvSpPr>
          <p:nvPr>
            <p:ph type="title"/>
          </p:nvPr>
        </p:nvSpPr>
        <p:spPr>
          <a:xfrm>
            <a:off x="742950" y="545705"/>
            <a:ext cx="10239252" cy="699314"/>
          </a:xfrm>
        </p:spPr>
        <p:txBody>
          <a:bodyPr>
            <a:noAutofit/>
          </a:bodyPr>
          <a:lstStyle/>
          <a:p>
            <a:pPr lvl="0"/>
            <a:r>
              <a:rPr lang="el-GR" sz="3200" b="1" dirty="0"/>
              <a:t> Ρόλος της Μεγάλης Ομάδας: Θεραπευτικός (</a:t>
            </a:r>
            <a:r>
              <a:rPr lang="en-US" sz="3200" b="1" dirty="0"/>
              <a:t>4</a:t>
            </a:r>
            <a:r>
              <a:rPr lang="el-GR" sz="3200" b="1" dirty="0"/>
              <a:t>)</a:t>
            </a:r>
          </a:p>
        </p:txBody>
      </p:sp>
      <p:sp>
        <p:nvSpPr>
          <p:cNvPr id="3" name="Rectangle 3">
            <a:extLst>
              <a:ext uri="{FF2B5EF4-FFF2-40B4-BE49-F238E27FC236}">
                <a16:creationId xmlns:a16="http://schemas.microsoft.com/office/drawing/2014/main" id="{5A024B5C-A284-4EF6-6F2E-E3F99B3A6D53}"/>
              </a:ext>
            </a:extLst>
          </p:cNvPr>
          <p:cNvSpPr txBox="1">
            <a:spLocks noGrp="1"/>
          </p:cNvSpPr>
          <p:nvPr>
            <p:ph idx="1"/>
          </p:nvPr>
        </p:nvSpPr>
        <p:spPr>
          <a:xfrm>
            <a:off x="742950" y="1245805"/>
            <a:ext cx="10431730" cy="4888428"/>
          </a:xfrm>
        </p:spPr>
        <p:txBody>
          <a:bodyPr/>
          <a:lstStyle/>
          <a:p>
            <a:pPr marL="0" lvl="0" indent="0">
              <a:lnSpc>
                <a:spcPct val="80000"/>
              </a:lnSpc>
              <a:buNone/>
            </a:pPr>
            <a:endParaRPr lang="el-GR" sz="2800" dirty="0"/>
          </a:p>
          <a:p>
            <a:pPr lvl="0">
              <a:lnSpc>
                <a:spcPct val="80000"/>
              </a:lnSpc>
            </a:pPr>
            <a:r>
              <a:rPr lang="el-GR" sz="2400" dirty="0"/>
              <a:t>Η μεγάλη ομάδα </a:t>
            </a:r>
            <a:r>
              <a:rPr lang="el-GR" sz="2400" b="1" dirty="0"/>
              <a:t>επιβάλλει</a:t>
            </a:r>
            <a:r>
              <a:rPr lang="el-GR" sz="2400" dirty="0"/>
              <a:t> την </a:t>
            </a:r>
            <a:r>
              <a:rPr lang="el-GR" sz="2400" b="1" dirty="0"/>
              <a:t>αμφισβήτηση</a:t>
            </a:r>
            <a:r>
              <a:rPr lang="el-GR" sz="2400" dirty="0"/>
              <a:t> των αυτονόητων</a:t>
            </a:r>
            <a:r>
              <a:rPr lang="en-US" sz="2400" dirty="0"/>
              <a:t> </a:t>
            </a:r>
            <a:r>
              <a:rPr lang="el-GR" sz="2400" dirty="0"/>
              <a:t>ασυνείδητων κοινωνικών σταθερών.</a:t>
            </a:r>
            <a:endParaRPr lang="en-US" sz="2400" dirty="0"/>
          </a:p>
          <a:p>
            <a:pPr lvl="1">
              <a:lnSpc>
                <a:spcPct val="80000"/>
              </a:lnSpc>
            </a:pPr>
            <a:r>
              <a:rPr lang="el-GR" sz="2200" dirty="0"/>
              <a:t>Το πολιτισμικό στοιχείο δεν είναι απαραίτητα προς αλλαγή, αλλά προς συνειδητοποίηση.</a:t>
            </a:r>
          </a:p>
          <a:p>
            <a:pPr lvl="0">
              <a:lnSpc>
                <a:spcPct val="80000"/>
              </a:lnSpc>
            </a:pPr>
            <a:endParaRPr lang="el-GR" sz="2800" dirty="0"/>
          </a:p>
        </p:txBody>
      </p:sp>
      <p:sp>
        <p:nvSpPr>
          <p:cNvPr id="4" name="Θέση υποσέλιδου 3">
            <a:extLst>
              <a:ext uri="{FF2B5EF4-FFF2-40B4-BE49-F238E27FC236}">
                <a16:creationId xmlns:a16="http://schemas.microsoft.com/office/drawing/2014/main" id="{CE940F02-9AC6-FD72-A3D4-5C3429891D2F}"/>
              </a:ext>
            </a:extLst>
          </p:cNvPr>
          <p:cNvSpPr txBox="1"/>
          <p:nvPr/>
        </p:nvSpPr>
        <p:spPr>
          <a:xfrm>
            <a:off x="3489963" y="6307668"/>
            <a:ext cx="5212080" cy="274320"/>
          </a:xfrm>
          <a:prstGeom prst="rect">
            <a:avLst/>
          </a:prstGeom>
          <a:noFill/>
          <a:ln cap="flat">
            <a:noFill/>
          </a:ln>
        </p:spPr>
        <p:txBody>
          <a:bodyPr vert="horz" wrap="square" lIns="91440" tIns="45720" rIns="91440" bIns="45720" anchor="b" anchorCtr="1" compatLnSpc="1">
            <a:noAutofit/>
          </a:bodyPr>
          <a:lstStyle/>
          <a:p>
            <a:pPr marL="0" marR="0" lvl="0" indent="0" algn="ct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l-GR" sz="1000" b="0" i="0" u="none" strike="noStrike" kern="1200" cap="none" spc="0" baseline="0">
              <a:solidFill>
                <a:srgbClr val="404040"/>
              </a:solidFill>
              <a:uFillTx/>
              <a:latin typeface="Century Gothic"/>
            </a:endParaRPr>
          </a:p>
        </p:txBody>
      </p:sp>
      <p:sp>
        <p:nvSpPr>
          <p:cNvPr id="5" name="Θέση αριθμού διαφάνειας 7">
            <a:extLst>
              <a:ext uri="{FF2B5EF4-FFF2-40B4-BE49-F238E27FC236}">
                <a16:creationId xmlns:a16="http://schemas.microsoft.com/office/drawing/2014/main" id="{9723F4F8-6956-2EEF-60AD-61E09FA1D872}"/>
              </a:ext>
            </a:extLst>
          </p:cNvPr>
          <p:cNvSpPr txBox="1"/>
          <p:nvPr/>
        </p:nvSpPr>
        <p:spPr>
          <a:xfrm>
            <a:off x="531815" y="787783"/>
            <a:ext cx="779763" cy="365129"/>
          </a:xfrm>
          <a:prstGeom prst="rect">
            <a:avLst/>
          </a:prstGeom>
          <a:noFill/>
          <a:ln cap="flat">
            <a:noFill/>
          </a:ln>
        </p:spPr>
        <p:txBody>
          <a:bodyPr vert="horz" wrap="square" lIns="91440" tIns="45720" rIns="91440" bIns="45720" anchor="ctr" anchorCtr="0" compatLnSpc="1">
            <a:noAutofit/>
          </a:bodyPr>
          <a:lstStyle/>
          <a:p>
            <a:pPr marL="0" marR="0" lvl="0" indent="0" algn="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2000" b="0" i="0" u="none" strike="noStrike" kern="1200" cap="none" spc="0" baseline="0" dirty="0">
                <a:solidFill>
                  <a:srgbClr val="FEFFFF"/>
                </a:solidFill>
                <a:uFillTx/>
                <a:latin typeface="Century Gothic"/>
              </a:rPr>
              <a:t> </a:t>
            </a:r>
            <a:endParaRPr lang="el-GR" sz="2000" b="0" i="0" u="none" strike="noStrike" kern="1200" cap="none" spc="0" baseline="0" dirty="0">
              <a:solidFill>
                <a:srgbClr val="FEFFFF"/>
              </a:solidFill>
              <a:uFillTx/>
              <a:latin typeface="Century Gothic"/>
            </a:endParaRPr>
          </a:p>
        </p:txBody>
      </p:sp>
      <p:sp>
        <p:nvSpPr>
          <p:cNvPr id="7" name="Θέση υποσέλιδου 7">
            <a:extLst>
              <a:ext uri="{FF2B5EF4-FFF2-40B4-BE49-F238E27FC236}">
                <a16:creationId xmlns:a16="http://schemas.microsoft.com/office/drawing/2014/main" id="{E071ECFF-4077-C1A8-115E-248BF853B13B}"/>
              </a:ext>
            </a:extLst>
          </p:cNvPr>
          <p:cNvSpPr txBox="1"/>
          <p:nvPr/>
        </p:nvSpPr>
        <p:spPr>
          <a:xfrm>
            <a:off x="2589215" y="6135806"/>
            <a:ext cx="7619996" cy="365129"/>
          </a:xfrm>
          <a:prstGeom prst="rect">
            <a:avLst/>
          </a:prstGeom>
          <a:noFill/>
          <a:ln cap="flat">
            <a:noFill/>
          </a:ln>
        </p:spPr>
        <p:txBody>
          <a:bodyPr vert="horz" wrap="square" lIns="91440" tIns="45720" rIns="91440" bIns="45720" anchor="ctr" anchorCtr="0" compatLnSpc="1">
            <a:noAutofit/>
          </a:bodyPr>
          <a:lstStyle/>
          <a:p>
            <a:pPr marL="0" marR="0" lvl="0" indent="0" algn="l"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l-GR" sz="900" b="0" i="0" u="none" strike="noStrike" kern="1200" cap="none" spc="0" baseline="0">
              <a:solidFill>
                <a:srgbClr val="898989"/>
              </a:solidFill>
              <a:uFillTx/>
              <a:latin typeface="Century Gothic"/>
            </a:endParaRPr>
          </a:p>
        </p:txBody>
      </p:sp>
      <p:sp>
        <p:nvSpPr>
          <p:cNvPr id="9" name="Θέση αριθμού διαφάνειας 8">
            <a:extLst>
              <a:ext uri="{FF2B5EF4-FFF2-40B4-BE49-F238E27FC236}">
                <a16:creationId xmlns:a16="http://schemas.microsoft.com/office/drawing/2014/main" id="{2F9B86AB-ECEC-9244-26B4-81A49AC4FF59}"/>
              </a:ext>
            </a:extLst>
          </p:cNvPr>
          <p:cNvSpPr txBox="1"/>
          <p:nvPr/>
        </p:nvSpPr>
        <p:spPr>
          <a:xfrm>
            <a:off x="11292840" y="6172200"/>
            <a:ext cx="914400" cy="593729"/>
          </a:xfrm>
          <a:prstGeom prst="rect">
            <a:avLst/>
          </a:prstGeom>
          <a:noFill/>
          <a:ln cap="flat">
            <a:noFill/>
          </a:ln>
        </p:spPr>
        <p:txBody>
          <a:bodyPr vert="horz" wrap="square" lIns="45720" tIns="45720" rIns="45720" bIns="45720" anchor="ctr" anchorCtr="1" compatLnSpc="1">
            <a:normAutofit/>
          </a:bodyPr>
          <a:lstStyle/>
          <a:p>
            <a:pPr marL="0" marR="0" lvl="0" indent="0" algn="ctr" defTabSz="457200" rtl="0" fontAlgn="auto" hangingPunct="1">
              <a:lnSpc>
                <a:spcPct val="90000"/>
              </a:lnSpc>
              <a:spcBef>
                <a:spcPts val="0"/>
              </a:spcBef>
              <a:spcAft>
                <a:spcPts val="0"/>
              </a:spcAft>
              <a:buNone/>
              <a:tabLst/>
              <a:defRPr sz="1800" b="0" i="0" u="none" strike="noStrike" kern="0" cap="none" spc="0" baseline="0">
                <a:solidFill>
                  <a:srgbClr val="000000"/>
                </a:solidFill>
                <a:uFillTx/>
              </a:defRPr>
            </a:pPr>
            <a:fld id="{B20B8FAC-AA5E-45CC-B57B-C5CF6718945F}" type="slidenum">
              <a:t>36</a:t>
            </a:fld>
            <a:endParaRPr lang="el-GR" sz="3600" b="0" i="0" u="none" strike="noStrike" kern="1200" cap="none" spc="0" baseline="0">
              <a:solidFill>
                <a:srgbClr val="8E8E94"/>
              </a:solidFill>
              <a:uFillTx/>
              <a:latin typeface="Century Schoolbook"/>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Θέση αριθμού διαφάνειας 3">
            <a:extLst>
              <a:ext uri="{FF2B5EF4-FFF2-40B4-BE49-F238E27FC236}">
                <a16:creationId xmlns:a16="http://schemas.microsoft.com/office/drawing/2014/main" id="{347C79F6-A795-66D8-8190-A36985C379E0}"/>
              </a:ext>
            </a:extLst>
          </p:cNvPr>
          <p:cNvSpPr>
            <a:spLocks noGrp="1"/>
          </p:cNvSpPr>
          <p:nvPr>
            <p:ph type="sldNum" sz="quarter" idx="12"/>
          </p:nvPr>
        </p:nvSpPr>
        <p:spPr/>
        <p:txBody>
          <a:bodyPr/>
          <a:lstStyle/>
          <a:p>
            <a:fld id="{29A67EF4-6AD0-4895-A677-9D84EEBBB660}" type="slidenum">
              <a:rPr lang="el-GR" smtClean="0"/>
              <a:t>37</a:t>
            </a:fld>
            <a:endParaRPr lang="el-GR"/>
          </a:p>
        </p:txBody>
      </p:sp>
      <p:sp>
        <p:nvSpPr>
          <p:cNvPr id="3" name="Θέση περιεχομένου 2">
            <a:extLst>
              <a:ext uri="{FF2B5EF4-FFF2-40B4-BE49-F238E27FC236}">
                <a16:creationId xmlns:a16="http://schemas.microsoft.com/office/drawing/2014/main" id="{8A087757-0F1A-24E8-D20A-96872393A415}"/>
              </a:ext>
            </a:extLst>
          </p:cNvPr>
          <p:cNvSpPr>
            <a:spLocks noGrp="1"/>
          </p:cNvSpPr>
          <p:nvPr>
            <p:ph idx="4294967295"/>
          </p:nvPr>
        </p:nvSpPr>
        <p:spPr>
          <a:xfrm>
            <a:off x="1021655" y="2410314"/>
            <a:ext cx="10058400" cy="3932237"/>
          </a:xfrm>
        </p:spPr>
        <p:txBody>
          <a:bodyPr>
            <a:normAutofit/>
          </a:bodyPr>
          <a:lstStyle/>
          <a:p>
            <a:pPr algn="ctr"/>
            <a:r>
              <a:rPr lang="el-GR" sz="3600" b="1" dirty="0"/>
              <a:t>Μελέτη περίπτωσης</a:t>
            </a:r>
          </a:p>
        </p:txBody>
      </p:sp>
    </p:spTree>
    <p:extLst>
      <p:ext uri="{BB962C8B-B14F-4D97-AF65-F5344CB8AC3E}">
        <p14:creationId xmlns:p14="http://schemas.microsoft.com/office/powerpoint/2010/main" val="363621820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D6CC86B-96DE-0DEC-31BF-507FB71CF85F}"/>
              </a:ext>
            </a:extLst>
          </p:cNvPr>
          <p:cNvSpPr txBox="1">
            <a:spLocks noGrp="1"/>
          </p:cNvSpPr>
          <p:nvPr>
            <p:ph type="title"/>
          </p:nvPr>
        </p:nvSpPr>
        <p:spPr>
          <a:xfrm>
            <a:off x="636813" y="643856"/>
            <a:ext cx="10918374" cy="745336"/>
          </a:xfrm>
        </p:spPr>
        <p:txBody>
          <a:bodyPr>
            <a:noAutofit/>
          </a:bodyPr>
          <a:lstStyle/>
          <a:p>
            <a:pPr lvl="0"/>
            <a:r>
              <a:rPr lang="el-GR" sz="3200" b="1" dirty="0"/>
              <a:t>Ομαδική Ψυχοθεραπεία στο ΚΚΨΥ Βύρωνα-Καισαριανής</a:t>
            </a:r>
            <a:br>
              <a:rPr lang="el-GR" sz="4000" b="1" dirty="0"/>
            </a:br>
            <a:r>
              <a:rPr lang="el-GR" sz="4000" b="1" dirty="0"/>
              <a:t>   </a:t>
            </a:r>
          </a:p>
        </p:txBody>
      </p:sp>
      <p:sp>
        <p:nvSpPr>
          <p:cNvPr id="3" name="Θέση περιεχομένου 2">
            <a:extLst>
              <a:ext uri="{FF2B5EF4-FFF2-40B4-BE49-F238E27FC236}">
                <a16:creationId xmlns:a16="http://schemas.microsoft.com/office/drawing/2014/main" id="{D75F35A2-990A-A324-45D7-E7424A0EECDC}"/>
              </a:ext>
            </a:extLst>
          </p:cNvPr>
          <p:cNvSpPr txBox="1">
            <a:spLocks noGrp="1"/>
          </p:cNvSpPr>
          <p:nvPr>
            <p:ph idx="1"/>
          </p:nvPr>
        </p:nvSpPr>
        <p:spPr>
          <a:xfrm>
            <a:off x="435428" y="1190625"/>
            <a:ext cx="10918374" cy="5348285"/>
          </a:xfrm>
        </p:spPr>
        <p:txBody>
          <a:bodyPr/>
          <a:lstStyle/>
          <a:p>
            <a:pPr lvl="0"/>
            <a:r>
              <a:rPr lang="el-GR" sz="2400" b="1" dirty="0"/>
              <a:t>4 μικρές ομάδες- σε εβδομαδιαία βάση- 1 ½-2 ωρών- </a:t>
            </a:r>
          </a:p>
          <a:p>
            <a:pPr lvl="1"/>
            <a:r>
              <a:rPr lang="el-GR" sz="2400" b="1" dirty="0"/>
              <a:t>Θεωρητικό υπόβαθρο</a:t>
            </a:r>
            <a:endParaRPr lang="en-US" sz="2400" b="1" dirty="0"/>
          </a:p>
          <a:p>
            <a:pPr lvl="2"/>
            <a:r>
              <a:rPr lang="el-GR" sz="2400" dirty="0"/>
              <a:t>Εξελικτική ψυχολογία</a:t>
            </a:r>
            <a:endParaRPr lang="en-US" sz="2400" dirty="0"/>
          </a:p>
          <a:p>
            <a:pPr lvl="2"/>
            <a:r>
              <a:rPr lang="el-GR" sz="2400" dirty="0"/>
              <a:t>Συστημική θεωρία/</a:t>
            </a:r>
            <a:r>
              <a:rPr lang="en-US" sz="2400" dirty="0"/>
              <a:t>Systems Centered Theory for Groups (SCT)</a:t>
            </a:r>
          </a:p>
          <a:p>
            <a:pPr lvl="2"/>
            <a:r>
              <a:rPr lang="el-GR" sz="2400" dirty="0"/>
              <a:t>Ψυχοδυναμική θεωρία</a:t>
            </a:r>
            <a:endParaRPr lang="en-US" sz="2400" dirty="0"/>
          </a:p>
          <a:p>
            <a:pPr lvl="2"/>
            <a:r>
              <a:rPr lang="en-US" sz="2400" dirty="0"/>
              <a:t>Group Analysis</a:t>
            </a:r>
            <a:r>
              <a:rPr lang="el-GR" sz="2400" dirty="0"/>
              <a:t>.</a:t>
            </a:r>
          </a:p>
          <a:p>
            <a:pPr lvl="1"/>
            <a:r>
              <a:rPr lang="el-GR" sz="2600" dirty="0"/>
              <a:t>Συμμετέχοντες: Από το γενικό πληθυσμό/με ή χωρίς φαρμακευτική αγωγή </a:t>
            </a:r>
          </a:p>
          <a:p>
            <a:pPr lvl="0"/>
            <a:endParaRPr lang="en-US" sz="2400" dirty="0"/>
          </a:p>
          <a:p>
            <a:pPr lvl="1"/>
            <a:r>
              <a:rPr lang="el-GR" sz="2200" dirty="0"/>
              <a:t>Μακράς διάρκειας (</a:t>
            </a:r>
            <a:r>
              <a:rPr lang="el-GR" sz="2200" dirty="0" err="1"/>
              <a:t>long-term</a:t>
            </a:r>
            <a:r>
              <a:rPr lang="el-GR" sz="2200" dirty="0"/>
              <a:t>), ανοιχτού τύπου, </a:t>
            </a:r>
            <a:r>
              <a:rPr lang="el-GR" sz="2200" dirty="0" err="1"/>
              <a:t>Συστημικο</a:t>
            </a:r>
            <a:r>
              <a:rPr lang="el-GR" sz="2200" dirty="0"/>
              <a:t>-Αναλυτικού μοντέλου μικρή ψυχοθεραπευτική ομάδα</a:t>
            </a:r>
            <a:r>
              <a:rPr lang="en-US" sz="2200" dirty="0"/>
              <a:t>.</a:t>
            </a:r>
            <a:endParaRPr lang="el-GR" sz="2200" dirty="0"/>
          </a:p>
          <a:p>
            <a:pPr lvl="0"/>
            <a:endParaRPr lang="el-GR" dirty="0"/>
          </a:p>
        </p:txBody>
      </p:sp>
      <p:sp>
        <p:nvSpPr>
          <p:cNvPr id="4" name="Θέση αριθμού διαφάνειας 4">
            <a:extLst>
              <a:ext uri="{FF2B5EF4-FFF2-40B4-BE49-F238E27FC236}">
                <a16:creationId xmlns:a16="http://schemas.microsoft.com/office/drawing/2014/main" id="{6019C818-02F6-C21A-388B-20802C70A4D5}"/>
              </a:ext>
            </a:extLst>
          </p:cNvPr>
          <p:cNvSpPr txBox="1"/>
          <p:nvPr/>
        </p:nvSpPr>
        <p:spPr>
          <a:xfrm>
            <a:off x="8610603" y="6356351"/>
            <a:ext cx="2743200" cy="365129"/>
          </a:xfrm>
          <a:prstGeom prst="rect">
            <a:avLst/>
          </a:prstGeom>
          <a:noFill/>
          <a:ln cap="flat">
            <a:noFill/>
          </a:ln>
        </p:spPr>
        <p:txBody>
          <a:bodyPr vert="horz" wrap="square" lIns="91440" tIns="45720" rIns="91440" bIns="45720" anchor="ctr"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DA90BE2A-2FDF-46CC-A5B5-1F9EEF39A8C9}" type="slidenum">
              <a:t>38</a:t>
            </a:fld>
            <a:endParaRPr lang="el-GR" sz="1200" b="0" i="0" u="none" strike="noStrike" kern="1200" cap="none" spc="0" baseline="0">
              <a:solidFill>
                <a:srgbClr val="898989"/>
              </a:solidFill>
              <a:uFillTx/>
              <a:latin typeface="Calibri"/>
            </a:endParaRPr>
          </a:p>
        </p:txBody>
      </p:sp>
      <p:sp>
        <p:nvSpPr>
          <p:cNvPr id="5" name="Θέση αριθμού διαφάνειας 4">
            <a:extLst>
              <a:ext uri="{FF2B5EF4-FFF2-40B4-BE49-F238E27FC236}">
                <a16:creationId xmlns:a16="http://schemas.microsoft.com/office/drawing/2014/main" id="{95D9E67C-E1C9-FA8D-8BD1-0E2EDA784765}"/>
              </a:ext>
            </a:extLst>
          </p:cNvPr>
          <p:cNvSpPr txBox="1"/>
          <p:nvPr/>
        </p:nvSpPr>
        <p:spPr>
          <a:xfrm>
            <a:off x="8610603" y="6356351"/>
            <a:ext cx="2743200" cy="365129"/>
          </a:xfrm>
          <a:prstGeom prst="rect">
            <a:avLst/>
          </a:prstGeom>
          <a:noFill/>
          <a:ln cap="flat">
            <a:noFill/>
          </a:ln>
        </p:spPr>
        <p:txBody>
          <a:bodyPr vert="horz" wrap="square" lIns="91440" tIns="45720" rIns="91440" bIns="45720" anchor="ctr"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3262FFC4-B887-418B-B73D-BC51AB2A5B14}" type="slidenum">
              <a:t>38</a:t>
            </a:fld>
            <a:endParaRPr lang="el-GR" sz="1200" b="0" i="0" u="none" strike="noStrike" kern="1200" cap="none" spc="0" baseline="0">
              <a:solidFill>
                <a:srgbClr val="898989"/>
              </a:solidFill>
              <a:uFillTx/>
              <a:latin typeface="Calibri"/>
            </a:endParaRPr>
          </a:p>
        </p:txBody>
      </p:sp>
      <p:sp>
        <p:nvSpPr>
          <p:cNvPr id="6" name="Θέση αριθμού διαφάνειας 5">
            <a:extLst>
              <a:ext uri="{FF2B5EF4-FFF2-40B4-BE49-F238E27FC236}">
                <a16:creationId xmlns:a16="http://schemas.microsoft.com/office/drawing/2014/main" id="{A1C665A4-0C1A-7F58-499E-9139AC011E8F}"/>
              </a:ext>
            </a:extLst>
          </p:cNvPr>
          <p:cNvSpPr txBox="1"/>
          <p:nvPr/>
        </p:nvSpPr>
        <p:spPr>
          <a:xfrm>
            <a:off x="8610603" y="6356351"/>
            <a:ext cx="2743200" cy="365129"/>
          </a:xfrm>
          <a:prstGeom prst="rect">
            <a:avLst/>
          </a:prstGeom>
          <a:noFill/>
          <a:ln cap="flat">
            <a:noFill/>
          </a:ln>
        </p:spPr>
        <p:txBody>
          <a:bodyPr vert="horz" wrap="square" lIns="91440" tIns="45720" rIns="91440" bIns="45720" anchor="ctr"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1B055C3E-F6A3-4EE8-8649-D3CBECA33B8F}" type="slidenum">
              <a:t>38</a:t>
            </a:fld>
            <a:endParaRPr lang="el-GR" sz="1200" b="0" i="0" u="none" strike="noStrike" kern="1200" cap="none" spc="0" baseline="0">
              <a:solidFill>
                <a:srgbClr val="898989"/>
              </a:solidFill>
              <a:uFillTx/>
              <a:latin typeface="Calibri"/>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A938762-99B8-912B-2A48-DCA235F00ABF}"/>
              </a:ext>
            </a:extLst>
          </p:cNvPr>
          <p:cNvSpPr>
            <a:spLocks noGrp="1"/>
          </p:cNvSpPr>
          <p:nvPr>
            <p:ph type="title"/>
          </p:nvPr>
        </p:nvSpPr>
        <p:spPr/>
        <p:txBody>
          <a:bodyPr>
            <a:noAutofit/>
          </a:bodyPr>
          <a:lstStyle/>
          <a:p>
            <a:pPr marL="0" marR="0" algn="ctr">
              <a:lnSpc>
                <a:spcPct val="107000"/>
              </a:lnSpc>
              <a:spcBef>
                <a:spcPts val="0"/>
              </a:spcBef>
              <a:spcAft>
                <a:spcPts val="0"/>
              </a:spcAft>
            </a:pPr>
            <a:br>
              <a:rPr lang="el-GR" sz="3600" b="1" dirty="0">
                <a:effectLst/>
                <a:latin typeface="+mn-lt"/>
                <a:ea typeface="Calibri" panose="020F0502020204030204" pitchFamily="34" charset="0"/>
                <a:cs typeface="Times New Roman" panose="02020603050405020304" pitchFamily="18" charset="0"/>
              </a:rPr>
            </a:br>
            <a:br>
              <a:rPr lang="el-GR" sz="3600" b="1" dirty="0">
                <a:effectLst/>
                <a:latin typeface="+mn-lt"/>
                <a:ea typeface="Calibri" panose="020F0502020204030204" pitchFamily="34" charset="0"/>
                <a:cs typeface="Times New Roman" panose="02020603050405020304" pitchFamily="18" charset="0"/>
              </a:rPr>
            </a:br>
            <a:br>
              <a:rPr lang="el-GR" sz="3600" b="1" dirty="0">
                <a:effectLst/>
                <a:latin typeface="+mn-lt"/>
                <a:ea typeface="Calibri" panose="020F0502020204030204" pitchFamily="34" charset="0"/>
                <a:cs typeface="Times New Roman" panose="02020603050405020304" pitchFamily="18" charset="0"/>
              </a:rPr>
            </a:br>
            <a:br>
              <a:rPr lang="el-GR" sz="3600" b="1" dirty="0">
                <a:effectLst/>
                <a:latin typeface="+mn-lt"/>
                <a:ea typeface="Calibri" panose="020F0502020204030204" pitchFamily="34" charset="0"/>
                <a:cs typeface="Times New Roman" panose="02020603050405020304" pitchFamily="18" charset="0"/>
              </a:rPr>
            </a:br>
            <a:br>
              <a:rPr lang="el-GR" sz="3600" b="1" dirty="0">
                <a:effectLst/>
                <a:latin typeface="+mn-lt"/>
                <a:ea typeface="Calibri" panose="020F0502020204030204" pitchFamily="34" charset="0"/>
                <a:cs typeface="Times New Roman" panose="02020603050405020304" pitchFamily="18" charset="0"/>
              </a:rPr>
            </a:br>
            <a:r>
              <a:rPr lang="el-GR" sz="3600" b="1" dirty="0">
                <a:effectLst/>
                <a:latin typeface="+mn-lt"/>
                <a:ea typeface="Calibri" panose="020F0502020204030204" pitchFamily="34" charset="0"/>
                <a:cs typeface="Times New Roman" panose="02020603050405020304" pitchFamily="18" charset="0"/>
              </a:rPr>
              <a:t>Ομάδα ΚΚΨΥ Βύρωνα-Καισαριανής</a:t>
            </a:r>
            <a:br>
              <a:rPr lang="el-GR" sz="3600" dirty="0">
                <a:effectLst/>
                <a:latin typeface="+mn-lt"/>
                <a:ea typeface="Calibri" panose="020F0502020204030204" pitchFamily="34" charset="0"/>
                <a:cs typeface="Times New Roman" panose="02020603050405020304" pitchFamily="18" charset="0"/>
              </a:rPr>
            </a:br>
            <a:r>
              <a:rPr lang="el-GR" sz="3600" b="1" dirty="0">
                <a:effectLst/>
                <a:latin typeface="+mn-lt"/>
                <a:ea typeface="Calibri" panose="020F0502020204030204" pitchFamily="34" charset="0"/>
                <a:cs typeface="Times New Roman" panose="02020603050405020304" pitchFamily="18" charset="0"/>
              </a:rPr>
              <a:t>(έναρξη 15-10-2019)</a:t>
            </a:r>
            <a:br>
              <a:rPr lang="el-GR" sz="3600" dirty="0">
                <a:effectLst/>
                <a:latin typeface="+mn-lt"/>
                <a:ea typeface="Calibri" panose="020F0502020204030204" pitchFamily="34" charset="0"/>
                <a:cs typeface="Times New Roman" panose="02020603050405020304" pitchFamily="18" charset="0"/>
              </a:rPr>
            </a:br>
            <a:r>
              <a:rPr lang="el-GR" sz="3600" b="1" dirty="0">
                <a:effectLst/>
                <a:latin typeface="+mn-lt"/>
                <a:ea typeface="Calibri" panose="020F0502020204030204" pitchFamily="34" charset="0"/>
                <a:cs typeface="Times New Roman" panose="02020603050405020304" pitchFamily="18" charset="0"/>
              </a:rPr>
              <a:t>13</a:t>
            </a:r>
            <a:r>
              <a:rPr lang="el-GR" sz="3600" b="1" baseline="30000" dirty="0">
                <a:effectLst/>
                <a:latin typeface="+mn-lt"/>
                <a:ea typeface="Calibri" panose="020F0502020204030204" pitchFamily="34" charset="0"/>
                <a:cs typeface="Times New Roman" panose="02020603050405020304" pitchFamily="18" charset="0"/>
              </a:rPr>
              <a:t>η</a:t>
            </a:r>
            <a:r>
              <a:rPr lang="el-GR" sz="3600" b="1" dirty="0">
                <a:effectLst/>
                <a:latin typeface="+mn-lt"/>
                <a:ea typeface="Calibri" panose="020F0502020204030204" pitchFamily="34" charset="0"/>
                <a:cs typeface="Times New Roman" panose="02020603050405020304" pitchFamily="18" charset="0"/>
              </a:rPr>
              <a:t> συνεδρία, 28-1-2020. Παρόντα όλα τα μέλη πλην ενός (που το περιμένουμε…)</a:t>
            </a:r>
            <a:br>
              <a:rPr lang="el-GR" sz="3600" dirty="0">
                <a:effectLst/>
                <a:latin typeface="+mn-lt"/>
                <a:ea typeface="Calibri" panose="020F0502020204030204" pitchFamily="34" charset="0"/>
                <a:cs typeface="Times New Roman" panose="02020603050405020304" pitchFamily="18" charset="0"/>
              </a:rPr>
            </a:br>
            <a:endParaRPr lang="el-GR" sz="3600" dirty="0">
              <a:latin typeface="+mn-lt"/>
            </a:endParaRPr>
          </a:p>
        </p:txBody>
      </p:sp>
      <p:sp>
        <p:nvSpPr>
          <p:cNvPr id="4" name="Θέση αριθμού διαφάνειας 3">
            <a:extLst>
              <a:ext uri="{FF2B5EF4-FFF2-40B4-BE49-F238E27FC236}">
                <a16:creationId xmlns:a16="http://schemas.microsoft.com/office/drawing/2014/main" id="{3985AF83-0DC9-E072-3760-B219EE57888E}"/>
              </a:ext>
            </a:extLst>
          </p:cNvPr>
          <p:cNvSpPr>
            <a:spLocks noGrp="1"/>
          </p:cNvSpPr>
          <p:nvPr>
            <p:ph type="sldNum" sz="quarter" idx="12"/>
          </p:nvPr>
        </p:nvSpPr>
        <p:spPr/>
        <p:txBody>
          <a:bodyPr/>
          <a:lstStyle/>
          <a:p>
            <a:fld id="{29A67EF4-6AD0-4895-A677-9D84EEBBB660}" type="slidenum">
              <a:rPr lang="el-GR" smtClean="0"/>
              <a:t>39</a:t>
            </a:fld>
            <a:endParaRPr lang="el-GR"/>
          </a:p>
        </p:txBody>
      </p:sp>
    </p:spTree>
    <p:extLst>
      <p:ext uri="{BB962C8B-B14F-4D97-AF65-F5344CB8AC3E}">
        <p14:creationId xmlns:p14="http://schemas.microsoft.com/office/powerpoint/2010/main" val="32473914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759E62B-8E4E-E5A6-8F92-606392125609}"/>
              </a:ext>
            </a:extLst>
          </p:cNvPr>
          <p:cNvSpPr>
            <a:spLocks noGrp="1"/>
          </p:cNvSpPr>
          <p:nvPr>
            <p:ph type="title"/>
          </p:nvPr>
        </p:nvSpPr>
        <p:spPr>
          <a:xfrm>
            <a:off x="480875" y="642594"/>
            <a:ext cx="5081150" cy="813344"/>
          </a:xfrm>
        </p:spPr>
        <p:txBody>
          <a:bodyPr>
            <a:normAutofit fontScale="90000"/>
          </a:bodyPr>
          <a:lstStyle/>
          <a:p>
            <a:r>
              <a:rPr lang="el-GR" sz="3600" b="1" dirty="0"/>
              <a:t>Δομή χρόνου και μαθήματος </a:t>
            </a:r>
          </a:p>
        </p:txBody>
      </p:sp>
      <p:sp>
        <p:nvSpPr>
          <p:cNvPr id="5" name="Θέση περιεχομένου 4">
            <a:extLst>
              <a:ext uri="{FF2B5EF4-FFF2-40B4-BE49-F238E27FC236}">
                <a16:creationId xmlns:a16="http://schemas.microsoft.com/office/drawing/2014/main" id="{3A9B980A-3144-8C87-B68B-150EC7DADCA0}"/>
              </a:ext>
            </a:extLst>
          </p:cNvPr>
          <p:cNvSpPr>
            <a:spLocks noGrp="1"/>
          </p:cNvSpPr>
          <p:nvPr>
            <p:ph sz="half" idx="1"/>
          </p:nvPr>
        </p:nvSpPr>
        <p:spPr>
          <a:xfrm>
            <a:off x="480874" y="2094242"/>
            <a:ext cx="4754880" cy="3749040"/>
          </a:xfrm>
        </p:spPr>
        <p:txBody>
          <a:bodyPr>
            <a:normAutofit/>
          </a:bodyPr>
          <a:lstStyle/>
          <a:p>
            <a:pPr indent="90170" algn="ctr"/>
            <a:r>
              <a:rPr lang="el-GR" sz="2400" b="1" i="0" dirty="0">
                <a:solidFill>
                  <a:srgbClr val="000000"/>
                </a:solidFill>
                <a:effectLst/>
              </a:rPr>
              <a:t>15:30 – 17.00</a:t>
            </a:r>
          </a:p>
          <a:p>
            <a:pPr indent="90170" algn="ctr"/>
            <a:r>
              <a:rPr lang="el-GR" sz="2400" b="1" i="0" dirty="0">
                <a:solidFill>
                  <a:srgbClr val="FF0000"/>
                </a:solidFill>
                <a:effectLst/>
              </a:rPr>
              <a:t>Διάλειμμα: 17:00-17:15</a:t>
            </a:r>
          </a:p>
          <a:p>
            <a:pPr indent="90170" algn="ctr"/>
            <a:endParaRPr lang="el-GR" sz="2400" b="1" i="0" dirty="0">
              <a:solidFill>
                <a:srgbClr val="000000"/>
              </a:solidFill>
              <a:effectLst/>
            </a:endParaRPr>
          </a:p>
          <a:p>
            <a:pPr indent="90170" algn="ctr"/>
            <a:r>
              <a:rPr lang="el-GR" sz="2400" b="1" i="0" dirty="0">
                <a:solidFill>
                  <a:srgbClr val="000000"/>
                </a:solidFill>
                <a:effectLst/>
              </a:rPr>
              <a:t>17.15-18.45</a:t>
            </a:r>
          </a:p>
          <a:p>
            <a:pPr indent="90170" algn="ctr"/>
            <a:r>
              <a:rPr lang="el-GR" sz="2400" b="1" i="0" dirty="0">
                <a:solidFill>
                  <a:srgbClr val="FF0000"/>
                </a:solidFill>
                <a:effectLst/>
              </a:rPr>
              <a:t>Διάλειμμα: 18:45-19:00</a:t>
            </a:r>
          </a:p>
          <a:p>
            <a:pPr indent="90170" algn="ctr"/>
            <a:r>
              <a:rPr lang="el-GR" sz="2400" b="1" i="0" dirty="0">
                <a:solidFill>
                  <a:srgbClr val="000000"/>
                </a:solidFill>
                <a:effectLst/>
              </a:rPr>
              <a:t>19.00-20:30</a:t>
            </a:r>
          </a:p>
          <a:p>
            <a:endParaRPr lang="el-GR" dirty="0"/>
          </a:p>
        </p:txBody>
      </p:sp>
      <p:sp>
        <p:nvSpPr>
          <p:cNvPr id="6" name="Θέση περιεχομένου 5">
            <a:extLst>
              <a:ext uri="{FF2B5EF4-FFF2-40B4-BE49-F238E27FC236}">
                <a16:creationId xmlns:a16="http://schemas.microsoft.com/office/drawing/2014/main" id="{911FD1E5-980E-78B9-DA9C-A80227FD4096}"/>
              </a:ext>
            </a:extLst>
          </p:cNvPr>
          <p:cNvSpPr>
            <a:spLocks noGrp="1"/>
          </p:cNvSpPr>
          <p:nvPr>
            <p:ph sz="half" idx="2"/>
          </p:nvPr>
        </p:nvSpPr>
        <p:spPr>
          <a:xfrm>
            <a:off x="5726097" y="642593"/>
            <a:ext cx="5921405" cy="5827973"/>
          </a:xfrm>
        </p:spPr>
        <p:txBody>
          <a:bodyPr>
            <a:normAutofit/>
          </a:bodyPr>
          <a:lstStyle/>
          <a:p>
            <a:pPr marL="342900" marR="0" lvl="0" indent="-342900">
              <a:spcBef>
                <a:spcPts val="0"/>
              </a:spcBef>
              <a:spcAft>
                <a:spcPts val="0"/>
              </a:spcAft>
              <a:buFont typeface="Wingdings" panose="05000000000000000000" pitchFamily="2" charset="2"/>
              <a:buChar char=""/>
            </a:pPr>
            <a:r>
              <a:rPr lang="el-GR" sz="2400" dirty="0">
                <a:solidFill>
                  <a:srgbClr val="000000"/>
                </a:solidFill>
                <a:effectLst/>
                <a:ea typeface="Calibri" panose="020F0502020204030204" pitchFamily="34" charset="0"/>
              </a:rPr>
              <a:t>Δυναμική ομάδων</a:t>
            </a:r>
          </a:p>
          <a:p>
            <a:pPr marL="742950" marR="0" lvl="1" indent="-285750">
              <a:spcBef>
                <a:spcPts val="0"/>
              </a:spcBef>
              <a:spcAft>
                <a:spcPts val="0"/>
              </a:spcAft>
              <a:buFont typeface="Courier New" panose="02070309020205020404" pitchFamily="49" charset="0"/>
              <a:buChar char="o"/>
            </a:pPr>
            <a:r>
              <a:rPr lang="el-GR" sz="2400" dirty="0">
                <a:solidFill>
                  <a:srgbClr val="000000"/>
                </a:solidFill>
                <a:effectLst/>
                <a:ea typeface="Calibri" panose="020F0502020204030204" pitchFamily="34" charset="0"/>
              </a:rPr>
              <a:t>Διεργασία ομάδας</a:t>
            </a:r>
          </a:p>
          <a:p>
            <a:pPr marL="640080" indent="-457200">
              <a:spcBef>
                <a:spcPts val="0"/>
              </a:spcBef>
              <a:buFont typeface="Wingdings" panose="05000000000000000000" pitchFamily="2" charset="2"/>
              <a:buChar char="§"/>
            </a:pPr>
            <a:r>
              <a:rPr lang="el-GR" sz="2600" dirty="0">
                <a:solidFill>
                  <a:srgbClr val="000000"/>
                </a:solidFill>
                <a:ea typeface="Calibri" panose="020F0502020204030204" pitchFamily="34" charset="0"/>
              </a:rPr>
              <a:t>Γιατί ομάδα?</a:t>
            </a:r>
          </a:p>
          <a:p>
            <a:pPr marL="640080" indent="-457200">
              <a:spcBef>
                <a:spcPts val="0"/>
              </a:spcBef>
              <a:buFont typeface="Wingdings" panose="05000000000000000000" pitchFamily="2" charset="2"/>
              <a:buChar char="§"/>
            </a:pPr>
            <a:r>
              <a:rPr lang="el-GR" sz="2600" dirty="0">
                <a:solidFill>
                  <a:srgbClr val="000000"/>
                </a:solidFill>
                <a:ea typeface="Calibri" panose="020F0502020204030204" pitchFamily="34" charset="0"/>
              </a:rPr>
              <a:t>Ιστορική αναδρομή (σύντομη)</a:t>
            </a:r>
          </a:p>
          <a:p>
            <a:pPr marL="640080" indent="-457200">
              <a:spcBef>
                <a:spcPts val="0"/>
              </a:spcBef>
              <a:buFont typeface="Wingdings" panose="05000000000000000000" pitchFamily="2" charset="2"/>
              <a:buChar char="§"/>
            </a:pPr>
            <a:r>
              <a:rPr lang="el-GR" sz="2800" dirty="0">
                <a:solidFill>
                  <a:srgbClr val="000000"/>
                </a:solidFill>
                <a:effectLst/>
                <a:ea typeface="Calibri" panose="020F0502020204030204" pitchFamily="34" charset="0"/>
              </a:rPr>
              <a:t>Σύγχρονες ομαδικές θεωρίες</a:t>
            </a:r>
          </a:p>
          <a:p>
            <a:pPr marL="342900" marR="0" lvl="0" indent="-342900">
              <a:spcBef>
                <a:spcPts val="0"/>
              </a:spcBef>
              <a:spcAft>
                <a:spcPts val="0"/>
              </a:spcAft>
              <a:buFont typeface="Wingdings" panose="05000000000000000000" pitchFamily="2" charset="2"/>
              <a:buChar char=""/>
            </a:pPr>
            <a:r>
              <a:rPr lang="el-GR" sz="2400" dirty="0">
                <a:solidFill>
                  <a:srgbClr val="000000"/>
                </a:solidFill>
                <a:effectLst/>
                <a:ea typeface="Calibri" panose="020F0502020204030204" pitchFamily="34" charset="0"/>
              </a:rPr>
              <a:t>Χαρακτηριστικά Ομάδας (είδη/μέγεθος/προσέγγιση/)</a:t>
            </a:r>
          </a:p>
          <a:p>
            <a:pPr marL="742950" marR="0" lvl="1" indent="-285750">
              <a:spcBef>
                <a:spcPts val="0"/>
              </a:spcBef>
              <a:spcAft>
                <a:spcPts val="0"/>
              </a:spcAft>
              <a:buFont typeface="Courier New" panose="02070309020205020404" pitchFamily="49" charset="0"/>
              <a:buChar char="o"/>
            </a:pPr>
            <a:r>
              <a:rPr lang="el-GR" sz="2400" dirty="0">
                <a:solidFill>
                  <a:srgbClr val="000000"/>
                </a:solidFill>
                <a:effectLst/>
                <a:ea typeface="Calibri" panose="020F0502020204030204" pitchFamily="34" charset="0"/>
              </a:rPr>
              <a:t>Η Μεγάλη Ομάδα-</a:t>
            </a:r>
            <a:r>
              <a:rPr lang="en-US" sz="2400" dirty="0">
                <a:solidFill>
                  <a:srgbClr val="000000"/>
                </a:solidFill>
                <a:effectLst/>
                <a:ea typeface="Calibri" panose="020F0502020204030204" pitchFamily="34" charset="0"/>
              </a:rPr>
              <a:t>Large Group</a:t>
            </a:r>
            <a:endParaRPr lang="el-GR" sz="2400" dirty="0">
              <a:solidFill>
                <a:srgbClr val="000000"/>
              </a:solidFill>
              <a:effectLst/>
              <a:ea typeface="Calibri" panose="020F0502020204030204" pitchFamily="34" charset="0"/>
            </a:endParaRPr>
          </a:p>
          <a:p>
            <a:pPr marL="342900" marR="0" lvl="0" indent="-342900">
              <a:spcBef>
                <a:spcPts val="0"/>
              </a:spcBef>
              <a:spcAft>
                <a:spcPts val="0"/>
              </a:spcAft>
              <a:buFont typeface="Wingdings" panose="05000000000000000000" pitchFamily="2" charset="2"/>
              <a:buChar char=""/>
            </a:pPr>
            <a:r>
              <a:rPr lang="el-GR" sz="2400">
                <a:solidFill>
                  <a:srgbClr val="000000"/>
                </a:solidFill>
                <a:effectLst/>
                <a:ea typeface="Calibri" panose="020F0502020204030204" pitchFamily="34" charset="0"/>
              </a:rPr>
              <a:t> Μελέτη </a:t>
            </a:r>
            <a:r>
              <a:rPr lang="el-GR" sz="2400" dirty="0">
                <a:solidFill>
                  <a:srgbClr val="000000"/>
                </a:solidFill>
                <a:effectLst/>
                <a:ea typeface="Calibri" panose="020F0502020204030204" pitchFamily="34" charset="0"/>
              </a:rPr>
              <a:t>περίπτωσης </a:t>
            </a:r>
          </a:p>
          <a:p>
            <a:pPr marL="342900" marR="0" lvl="0" indent="-342900">
              <a:spcBef>
                <a:spcPts val="0"/>
              </a:spcBef>
              <a:spcAft>
                <a:spcPts val="0"/>
              </a:spcAft>
              <a:buFont typeface="Wingdings" panose="05000000000000000000" pitchFamily="2" charset="2"/>
              <a:buChar char=""/>
            </a:pPr>
            <a:endParaRPr lang="el-GR" sz="2400" dirty="0">
              <a:solidFill>
                <a:srgbClr val="000000"/>
              </a:solidFill>
              <a:effectLst/>
              <a:ea typeface="Calibri" panose="020F0502020204030204" pitchFamily="34" charset="0"/>
            </a:endParaRPr>
          </a:p>
          <a:p>
            <a:endParaRPr lang="el-GR" dirty="0"/>
          </a:p>
        </p:txBody>
      </p:sp>
      <p:sp>
        <p:nvSpPr>
          <p:cNvPr id="4" name="Θέση αριθμού διαφάνειας 3">
            <a:extLst>
              <a:ext uri="{FF2B5EF4-FFF2-40B4-BE49-F238E27FC236}">
                <a16:creationId xmlns:a16="http://schemas.microsoft.com/office/drawing/2014/main" id="{D160B577-DA02-8C23-59CB-CE8629D1D108}"/>
              </a:ext>
            </a:extLst>
          </p:cNvPr>
          <p:cNvSpPr>
            <a:spLocks noGrp="1"/>
          </p:cNvSpPr>
          <p:nvPr>
            <p:ph type="sldNum" sz="quarter" idx="12"/>
          </p:nvPr>
        </p:nvSpPr>
        <p:spPr/>
        <p:txBody>
          <a:bodyPr/>
          <a:lstStyle/>
          <a:p>
            <a:fld id="{29A67EF4-6AD0-4895-A677-9D84EEBBB660}" type="slidenum">
              <a:rPr lang="el-GR" smtClean="0"/>
              <a:t>4</a:t>
            </a:fld>
            <a:endParaRPr lang="el-GR"/>
          </a:p>
        </p:txBody>
      </p:sp>
    </p:spTree>
    <p:extLst>
      <p:ext uri="{BB962C8B-B14F-4D97-AF65-F5344CB8AC3E}">
        <p14:creationId xmlns:p14="http://schemas.microsoft.com/office/powerpoint/2010/main" val="412122008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txBox="1">
            <a:spLocks noGrp="1"/>
          </p:cNvSpPr>
          <p:nvPr>
            <p:ph type="title"/>
          </p:nvPr>
        </p:nvSpPr>
        <p:spPr>
          <a:xfrm>
            <a:off x="1066803" y="491060"/>
            <a:ext cx="10058400" cy="449848"/>
          </a:xfrm>
        </p:spPr>
        <p:txBody>
          <a:bodyPr>
            <a:normAutofit fontScale="90000"/>
          </a:bodyPr>
          <a:lstStyle/>
          <a:p>
            <a:pPr lvl="0"/>
            <a:r>
              <a:rPr lang="el-GR" sz="3200" b="1"/>
              <a:t>Βιβλιογραφία  </a:t>
            </a:r>
          </a:p>
        </p:txBody>
      </p:sp>
      <p:sp>
        <p:nvSpPr>
          <p:cNvPr id="3" name="Θέση περιεχομένου 2"/>
          <p:cNvSpPr txBox="1">
            <a:spLocks noGrp="1"/>
          </p:cNvSpPr>
          <p:nvPr>
            <p:ph idx="1"/>
          </p:nvPr>
        </p:nvSpPr>
        <p:spPr>
          <a:xfrm>
            <a:off x="496958" y="1007595"/>
            <a:ext cx="11270976" cy="5850404"/>
          </a:xfrm>
        </p:spPr>
        <p:txBody>
          <a:bodyPr/>
          <a:lstStyle/>
          <a:p>
            <a:pPr marL="0" lvl="0" indent="0">
              <a:lnSpc>
                <a:spcPct val="60000"/>
              </a:lnSpc>
              <a:buNone/>
            </a:pPr>
            <a:endParaRPr lang="en-US" sz="2200" dirty="0">
              <a:latin typeface="Gill Sans MT"/>
            </a:endParaRPr>
          </a:p>
          <a:p>
            <a:pPr lvl="0">
              <a:lnSpc>
                <a:spcPct val="60000"/>
              </a:lnSpc>
            </a:pPr>
            <a:r>
              <a:rPr lang="en-US" sz="1500" dirty="0"/>
              <a:t>Balint M. (1969). Trauma and Object Relationship. International Journal of Psycho-Analysis, 50:429-435</a:t>
            </a:r>
            <a:endParaRPr lang="el-GR" sz="1500" dirty="0"/>
          </a:p>
          <a:p>
            <a:pPr lvl="0">
              <a:lnSpc>
                <a:spcPct val="60000"/>
              </a:lnSpc>
            </a:pPr>
            <a:r>
              <a:rPr lang="en-US" sz="1500" dirty="0"/>
              <a:t>Bertalanffy, L.(von)</a:t>
            </a:r>
            <a:r>
              <a:rPr lang="el-GR" sz="1500" dirty="0"/>
              <a:t>. </a:t>
            </a:r>
            <a:r>
              <a:rPr lang="en-US" sz="1500" dirty="0"/>
              <a:t>(1968). General Systems Theory. N</a:t>
            </a:r>
            <a:r>
              <a:rPr lang="el-GR" sz="1500" dirty="0"/>
              <a:t>.</a:t>
            </a:r>
            <a:r>
              <a:rPr lang="en-US" sz="1500" dirty="0"/>
              <a:t>Y</a:t>
            </a:r>
            <a:r>
              <a:rPr lang="el-GR" sz="1500" dirty="0"/>
              <a:t>.: </a:t>
            </a:r>
            <a:r>
              <a:rPr lang="en-US" sz="1500" dirty="0" err="1"/>
              <a:t>Braziller</a:t>
            </a:r>
            <a:endParaRPr lang="el-GR" sz="1500" dirty="0"/>
          </a:p>
          <a:p>
            <a:pPr lvl="0">
              <a:lnSpc>
                <a:spcPct val="60000"/>
              </a:lnSpc>
            </a:pPr>
            <a:r>
              <a:rPr lang="en-US" sz="1500" dirty="0" err="1"/>
              <a:t>Bion</a:t>
            </a:r>
            <a:r>
              <a:rPr lang="en-US" sz="1500" dirty="0"/>
              <a:t>, W. R. (1961). Experiences in Groups and Other Papers. London: Tavistock Publication. </a:t>
            </a:r>
            <a:endParaRPr lang="el-GR" sz="1500" dirty="0"/>
          </a:p>
          <a:p>
            <a:pPr lvl="0">
              <a:lnSpc>
                <a:spcPct val="60000"/>
              </a:lnSpc>
            </a:pPr>
            <a:r>
              <a:rPr lang="en-US" sz="1500" dirty="0" err="1"/>
              <a:t>Dalal</a:t>
            </a:r>
            <a:r>
              <a:rPr lang="el-GR" sz="1500" dirty="0"/>
              <a:t>, </a:t>
            </a:r>
            <a:r>
              <a:rPr lang="en-US" sz="1500" dirty="0"/>
              <a:t>F</a:t>
            </a:r>
            <a:r>
              <a:rPr lang="el-GR" sz="1500" dirty="0"/>
              <a:t>. (2007). Η Ομαδική Ανάλυση μετά τον </a:t>
            </a:r>
            <a:r>
              <a:rPr lang="en-US" sz="1500" dirty="0"/>
              <a:t>S</a:t>
            </a:r>
            <a:r>
              <a:rPr lang="el-GR" sz="1500" dirty="0"/>
              <a:t>.</a:t>
            </a:r>
            <a:r>
              <a:rPr lang="en-US" sz="1500" dirty="0"/>
              <a:t>H</a:t>
            </a:r>
            <a:r>
              <a:rPr lang="el-GR" sz="1500" dirty="0"/>
              <a:t>. </a:t>
            </a:r>
            <a:r>
              <a:rPr lang="en-US" sz="1500" dirty="0"/>
              <a:t>Foulkes</a:t>
            </a:r>
            <a:r>
              <a:rPr lang="el-GR" sz="1500" dirty="0"/>
              <a:t>. Ας (</a:t>
            </a:r>
            <a:r>
              <a:rPr lang="el-GR" sz="1500" dirty="0" err="1"/>
              <a:t>ξανα</a:t>
            </a:r>
            <a:r>
              <a:rPr lang="el-GR" sz="1500" dirty="0"/>
              <a:t>)μιλήσουμε σοβαρά για την Ομάδα. Αθήνα: Κανάκη</a:t>
            </a:r>
          </a:p>
          <a:p>
            <a:pPr lvl="0">
              <a:lnSpc>
                <a:spcPct val="60000"/>
              </a:lnSpc>
            </a:pPr>
            <a:r>
              <a:rPr lang="en-US" sz="1500" dirty="0"/>
              <a:t>Elias, N. (1939). The Society of Individuals. Oxford: Blackwell, 1991</a:t>
            </a:r>
            <a:endParaRPr lang="el-GR" sz="1500" dirty="0"/>
          </a:p>
          <a:p>
            <a:pPr lvl="0">
              <a:lnSpc>
                <a:spcPct val="60000"/>
              </a:lnSpc>
            </a:pPr>
            <a:r>
              <a:rPr lang="en-US" sz="1500" dirty="0"/>
              <a:t>Feldman</a:t>
            </a:r>
            <a:r>
              <a:rPr lang="el-GR" sz="1500" dirty="0"/>
              <a:t>, </a:t>
            </a:r>
            <a:r>
              <a:rPr lang="en-US" sz="1500" dirty="0"/>
              <a:t>R</a:t>
            </a:r>
            <a:r>
              <a:rPr lang="el-GR" sz="1500" dirty="0"/>
              <a:t>.</a:t>
            </a:r>
            <a:r>
              <a:rPr lang="en-US" sz="1500" dirty="0"/>
              <a:t>S</a:t>
            </a:r>
            <a:r>
              <a:rPr lang="el-GR" sz="1500" dirty="0"/>
              <a:t> </a:t>
            </a:r>
            <a:r>
              <a:rPr lang="en-US" sz="1500" dirty="0"/>
              <a:t>(2009). </a:t>
            </a:r>
            <a:r>
              <a:rPr lang="el-GR" sz="1500" dirty="0"/>
              <a:t>Εξελικτική Ψυχολογία</a:t>
            </a:r>
            <a:r>
              <a:rPr lang="en-US" sz="1500" dirty="0"/>
              <a:t>, </a:t>
            </a:r>
            <a:r>
              <a:rPr lang="el-GR" sz="1500" dirty="0"/>
              <a:t>Η. Μπεζεβέγκης (</a:t>
            </a:r>
            <a:r>
              <a:rPr lang="el-GR" sz="1500" dirty="0" err="1"/>
              <a:t>επιμ</a:t>
            </a:r>
            <a:r>
              <a:rPr lang="el-GR" sz="1500" dirty="0"/>
              <a:t>.)</a:t>
            </a:r>
            <a:r>
              <a:rPr lang="en-US" sz="1500" dirty="0"/>
              <a:t>. A</a:t>
            </a:r>
            <a:r>
              <a:rPr lang="el-GR" sz="1500" dirty="0" err="1"/>
              <a:t>θήνα</a:t>
            </a:r>
            <a:r>
              <a:rPr lang="el-GR" sz="1500" dirty="0"/>
              <a:t>: </a:t>
            </a:r>
            <a:r>
              <a:rPr lang="el-GR" sz="1500" dirty="0" err="1"/>
              <a:t>Δαρδανός</a:t>
            </a:r>
            <a:r>
              <a:rPr lang="el-GR" sz="1500" dirty="0"/>
              <a:t> </a:t>
            </a:r>
            <a:endParaRPr lang="en-US" sz="1500" dirty="0"/>
          </a:p>
          <a:p>
            <a:pPr lvl="0">
              <a:lnSpc>
                <a:spcPct val="60000"/>
              </a:lnSpc>
            </a:pPr>
            <a:r>
              <a:rPr lang="en-US" sz="1500" dirty="0"/>
              <a:t>Ferenczi S. (1949, [1932]). Confusion of the Tongues Between the Adults and the Child – ( The Language of Tenderness and of Passion). International 55 Journal of Psychoanalysis, 30, 225-230</a:t>
            </a:r>
            <a:endParaRPr lang="el-GR" sz="1500" dirty="0"/>
          </a:p>
          <a:p>
            <a:pPr lvl="0">
              <a:spcBef>
                <a:spcPts val="0"/>
              </a:spcBef>
            </a:pPr>
            <a:r>
              <a:rPr lang="en-US" sz="1500" dirty="0"/>
              <a:t>Foulkes, S.H. (1948). Introduction to Group Analytic Psychotherapy. London: </a:t>
            </a:r>
            <a:r>
              <a:rPr lang="en-US" sz="1500" dirty="0" err="1"/>
              <a:t>Karnac</a:t>
            </a:r>
            <a:r>
              <a:rPr lang="en-US" sz="1500" dirty="0"/>
              <a:t>, 1983</a:t>
            </a:r>
          </a:p>
          <a:p>
            <a:pPr lvl="0">
              <a:spcBef>
                <a:spcPts val="0"/>
              </a:spcBef>
            </a:pPr>
            <a:r>
              <a:rPr lang="en-US" sz="1500" dirty="0"/>
              <a:t>Holmes, J. </a:t>
            </a:r>
            <a:r>
              <a:rPr lang="el-GR" sz="1500" dirty="0"/>
              <a:t>(</a:t>
            </a:r>
            <a:r>
              <a:rPr lang="en-US" sz="1500" dirty="0"/>
              <a:t>1993).  </a:t>
            </a:r>
            <a:r>
              <a:rPr lang="en-US" sz="1500" dirty="0" err="1"/>
              <a:t>Jonh</a:t>
            </a:r>
            <a:r>
              <a:rPr lang="en-US" sz="1500" dirty="0"/>
              <a:t> Bowlby and </a:t>
            </a:r>
            <a:r>
              <a:rPr lang="el-GR" sz="1500" dirty="0"/>
              <a:t>Α</a:t>
            </a:r>
            <a:r>
              <a:rPr lang="en-US" sz="1500" dirty="0" err="1"/>
              <a:t>ttachment</a:t>
            </a:r>
            <a:r>
              <a:rPr lang="en-US" sz="1500" dirty="0"/>
              <a:t> </a:t>
            </a:r>
            <a:r>
              <a:rPr lang="el-GR" sz="1500" dirty="0"/>
              <a:t>Τ</a:t>
            </a:r>
            <a:r>
              <a:rPr lang="en-US" sz="1500" dirty="0" err="1"/>
              <a:t>heory</a:t>
            </a:r>
            <a:r>
              <a:rPr lang="en-US" sz="1500" dirty="0"/>
              <a:t>.</a:t>
            </a:r>
            <a:r>
              <a:rPr lang="el-GR" sz="1500" dirty="0"/>
              <a:t> </a:t>
            </a:r>
            <a:r>
              <a:rPr lang="en-US" sz="1500" dirty="0"/>
              <a:t>London: </a:t>
            </a:r>
            <a:r>
              <a:rPr lang="el-GR" sz="1500" dirty="0" err="1"/>
              <a:t>London</a:t>
            </a:r>
            <a:endParaRPr lang="en-US" sz="1500" dirty="0"/>
          </a:p>
          <a:p>
            <a:pPr lvl="0">
              <a:spcBef>
                <a:spcPts val="0"/>
              </a:spcBef>
            </a:pPr>
            <a:r>
              <a:rPr lang="en-US" sz="1500" dirty="0" err="1"/>
              <a:t>Masud</a:t>
            </a:r>
            <a:r>
              <a:rPr lang="en-US" sz="1500" dirty="0"/>
              <a:t> R.K. (1963). The Concept of Cumulative Trauma. Psychoanalytic Study of the Child, 18:286-306.</a:t>
            </a:r>
            <a:r>
              <a:rPr lang="en-US" sz="1500" dirty="0">
                <a:solidFill>
                  <a:srgbClr val="006DB4"/>
                </a:solidFill>
                <a:hlinkClick r:id="rId2"/>
              </a:rPr>
              <a:t> https://doi.org/10.1080/00797308.1963.11822932</a:t>
            </a:r>
            <a:endParaRPr lang="el-GR" sz="1500" dirty="0">
              <a:solidFill>
                <a:srgbClr val="006DB4"/>
              </a:solidFill>
            </a:endParaRPr>
          </a:p>
          <a:p>
            <a:pPr lvl="0">
              <a:spcBef>
                <a:spcPts val="0"/>
              </a:spcBef>
            </a:pPr>
            <a:r>
              <a:rPr lang="en-US" sz="1500" dirty="0"/>
              <a:t>Roussillon R. (2013). The Function of the Object in the Binding and</a:t>
            </a:r>
            <a:r>
              <a:rPr lang="el-GR" sz="1500" dirty="0"/>
              <a:t> </a:t>
            </a:r>
            <a:r>
              <a:rPr lang="en-US" sz="1500" dirty="0"/>
              <a:t>Unbinding of the Drives. International Journal of Psycho-Analysis, 94(2):257-</a:t>
            </a:r>
            <a:r>
              <a:rPr lang="el-GR" sz="1500" dirty="0"/>
              <a:t>276</a:t>
            </a:r>
          </a:p>
          <a:p>
            <a:pPr lvl="0">
              <a:spcBef>
                <a:spcPts val="0"/>
              </a:spcBef>
            </a:pPr>
            <a:r>
              <a:rPr lang="el-GR" sz="1500" dirty="0" err="1"/>
              <a:t>Hinshelwood</a:t>
            </a:r>
            <a:r>
              <a:rPr lang="el-GR" sz="1500" dirty="0"/>
              <a:t>, </a:t>
            </a:r>
            <a:r>
              <a:rPr lang="en-US" sz="1500" dirty="0"/>
              <a:t>R. </a:t>
            </a:r>
            <a:r>
              <a:rPr lang="el-GR" sz="1500" dirty="0"/>
              <a:t>Η Ομάδα ως σύνολο ψυχικών λειτουργιών. </a:t>
            </a:r>
            <a:r>
              <a:rPr lang="el-GR" sz="1500" i="1" dirty="0"/>
              <a:t>Διάλογοι για την Ψυχανάλυση. </a:t>
            </a:r>
          </a:p>
          <a:p>
            <a:pPr marL="0" lvl="0" indent="0">
              <a:spcBef>
                <a:spcPts val="0"/>
              </a:spcBef>
              <a:buNone/>
            </a:pPr>
            <a:r>
              <a:rPr lang="el-GR" sz="1500" i="1" dirty="0"/>
              <a:t>   </a:t>
            </a:r>
            <a:r>
              <a:rPr lang="el-GR" sz="1500" dirty="0"/>
              <a:t>Ελληνική Εταιρεία Ψυχαναλυτικής Ψυχοθεραπείας. 2014: Περίοδος Α’ (6).</a:t>
            </a:r>
          </a:p>
          <a:p>
            <a:pPr lvl="0">
              <a:spcBef>
                <a:spcPts val="0"/>
              </a:spcBef>
            </a:pPr>
            <a:r>
              <a:rPr lang="el-GR" sz="1500" dirty="0"/>
              <a:t>Σκαλή, Θ., </a:t>
            </a:r>
            <a:r>
              <a:rPr lang="el-GR" sz="1500" dirty="0" err="1"/>
              <a:t>Μωρόγιαννης</a:t>
            </a:r>
            <a:r>
              <a:rPr lang="el-GR" sz="1500" dirty="0"/>
              <a:t>, Κ. (2021), </a:t>
            </a:r>
            <a:r>
              <a:rPr lang="el-GR" sz="1500" dirty="0" err="1"/>
              <a:t>επιμ</a:t>
            </a:r>
            <a:r>
              <a:rPr lang="el-GR" sz="1500" dirty="0"/>
              <a:t>. Ομαδική Ψυχοθεραπεία και Διαπροσωπική Νευροβιολογία  Αθήνα: Τόπος  </a:t>
            </a:r>
          </a:p>
          <a:p>
            <a:pPr lvl="0">
              <a:spcBef>
                <a:spcPts val="0"/>
              </a:spcBef>
            </a:pPr>
            <a:r>
              <a:rPr lang="en-US" sz="1500" b="1" dirty="0">
                <a:solidFill>
                  <a:srgbClr val="FF0000"/>
                </a:solidFill>
              </a:rPr>
              <a:t>Yalom, I.D., </a:t>
            </a:r>
            <a:r>
              <a:rPr lang="en-US" sz="1500" b="1" dirty="0" err="1">
                <a:solidFill>
                  <a:srgbClr val="FF0000"/>
                </a:solidFill>
              </a:rPr>
              <a:t>Leszcz</a:t>
            </a:r>
            <a:r>
              <a:rPr lang="en-US" sz="1500" b="1" dirty="0">
                <a:solidFill>
                  <a:srgbClr val="FF0000"/>
                </a:solidFill>
              </a:rPr>
              <a:t>, M. (2006). </a:t>
            </a:r>
            <a:r>
              <a:rPr lang="el-GR" sz="1500" b="1" dirty="0">
                <a:solidFill>
                  <a:srgbClr val="FF0000"/>
                </a:solidFill>
              </a:rPr>
              <a:t>Θεωρία και πράξη της ομαδικής ψυχοθεραπείας, </a:t>
            </a:r>
            <a:r>
              <a:rPr lang="el-GR" sz="1500" b="1" dirty="0" err="1">
                <a:solidFill>
                  <a:srgbClr val="FF0000"/>
                </a:solidFill>
              </a:rPr>
              <a:t>επιμ</a:t>
            </a:r>
            <a:r>
              <a:rPr lang="el-GR" sz="1500" b="1" dirty="0">
                <a:solidFill>
                  <a:srgbClr val="FF0000"/>
                </a:solidFill>
              </a:rPr>
              <a:t>. Γ. Ζέρβας. Αθήνα: Άγρα.* </a:t>
            </a:r>
            <a:endParaRPr lang="en-US" sz="1500" b="1" dirty="0">
              <a:solidFill>
                <a:srgbClr val="FF0000"/>
              </a:solidFill>
            </a:endParaRPr>
          </a:p>
          <a:p>
            <a:pPr lvl="0">
              <a:spcBef>
                <a:spcPts val="0"/>
              </a:spcBef>
            </a:pPr>
            <a:r>
              <a:rPr lang="en-US" sz="1500" dirty="0"/>
              <a:t>X</a:t>
            </a:r>
            <a:r>
              <a:rPr lang="el-GR" sz="1500" dirty="0" err="1"/>
              <a:t>ρηστάκης</a:t>
            </a:r>
            <a:r>
              <a:rPr lang="el-GR" sz="1500" dirty="0"/>
              <a:t>, Α,Ν., </a:t>
            </a:r>
            <a:r>
              <a:rPr lang="en-US" sz="1500" dirty="0"/>
              <a:t>Fowler, </a:t>
            </a:r>
            <a:r>
              <a:rPr lang="el-GR" sz="1500" dirty="0"/>
              <a:t>Η. </a:t>
            </a:r>
            <a:r>
              <a:rPr lang="en-US" sz="1500" dirty="0"/>
              <a:t>J. (20</a:t>
            </a:r>
            <a:r>
              <a:rPr lang="el-GR" sz="1500" dirty="0"/>
              <a:t>10</a:t>
            </a:r>
            <a:r>
              <a:rPr lang="en-US" sz="1500" dirty="0"/>
              <a:t>). </a:t>
            </a:r>
            <a:r>
              <a:rPr lang="el-GR" sz="1500" dirty="0"/>
              <a:t>Συνδεδεμένοι. Αθήνα: Κάτοπτρο.</a:t>
            </a:r>
            <a:endParaRPr lang="en-US" sz="1500" dirty="0"/>
          </a:p>
          <a:p>
            <a:pPr lvl="0">
              <a:spcBef>
                <a:spcPts val="0"/>
              </a:spcBef>
            </a:pPr>
            <a:r>
              <a:rPr lang="el-GR" sz="1500" dirty="0" err="1"/>
              <a:t>Winnicott</a:t>
            </a:r>
            <a:r>
              <a:rPr lang="el-GR" sz="1500" dirty="0"/>
              <a:t> W.D. (2016, [1962]). «Η απαρτίωση του εγώ στην ανάπτυξη του παιδιού» στο Διαδικασίες ωρίμανσης και διευκολυντικό περιβάλλον. Τρίκαλα. Εκδόσεις Επέκεινα.</a:t>
            </a:r>
          </a:p>
          <a:p>
            <a:pPr lvl="0">
              <a:lnSpc>
                <a:spcPct val="60000"/>
              </a:lnSpc>
            </a:pPr>
            <a:endParaRPr lang="el-GR" sz="1500" dirty="0"/>
          </a:p>
          <a:p>
            <a:pPr marL="0" lvl="0" indent="0">
              <a:lnSpc>
                <a:spcPct val="60000"/>
              </a:lnSpc>
              <a:buNone/>
            </a:pPr>
            <a:r>
              <a:rPr lang="el-GR" sz="1900" dirty="0"/>
              <a:t> </a:t>
            </a:r>
            <a:endParaRPr lang="en-US" sz="1900" dirty="0"/>
          </a:p>
          <a:p>
            <a:pPr lvl="0">
              <a:lnSpc>
                <a:spcPct val="60000"/>
              </a:lnSpc>
            </a:pPr>
            <a:endParaRPr lang="el-GR" sz="2200" dirty="0"/>
          </a:p>
          <a:p>
            <a:pPr lvl="0">
              <a:lnSpc>
                <a:spcPct val="60000"/>
              </a:lnSpc>
            </a:pPr>
            <a:endParaRPr lang="el-GR" sz="800" dirty="0"/>
          </a:p>
        </p:txBody>
      </p:sp>
      <p:sp>
        <p:nvSpPr>
          <p:cNvPr id="4" name="Θέση αριθμού διαφάνειας 7"/>
          <p:cNvSpPr txBox="1"/>
          <p:nvPr/>
        </p:nvSpPr>
        <p:spPr>
          <a:xfrm>
            <a:off x="10469880" y="6307668"/>
            <a:ext cx="1463040" cy="274320"/>
          </a:xfrm>
          <a:prstGeom prst="rect">
            <a:avLst/>
          </a:prstGeom>
          <a:noFill/>
          <a:ln>
            <a:noFill/>
          </a:ln>
        </p:spPr>
        <p:txBody>
          <a:bodyPr vert="horz" wrap="square" lIns="91440" tIns="45720" rIns="91440" bIns="45720" anchor="b" anchorCtr="0" compatLnSpc="1"/>
          <a:lstStyle/>
          <a:p>
            <a:pPr marL="0" marR="0" lvl="0" indent="0" algn="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31F4480B-2244-4638-B055-7DC1F21E0257}" type="slidenum">
              <a:t>40</a:t>
            </a:fld>
            <a:endParaRPr lang="el-GR" sz="1000" b="0" i="0" u="none" strike="noStrike" kern="1200" cap="none" spc="0" baseline="0">
              <a:solidFill>
                <a:srgbClr val="404040"/>
              </a:solidFill>
              <a:uFillTx/>
              <a:latin typeface="Century Gothic"/>
            </a:endParaRPr>
          </a:p>
        </p:txBody>
      </p:sp>
    </p:spTree>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748C2C6-CBBE-C62A-1BDE-B530C637C40C}"/>
              </a:ext>
            </a:extLst>
          </p:cNvPr>
          <p:cNvSpPr>
            <a:spLocks noGrp="1"/>
          </p:cNvSpPr>
          <p:nvPr>
            <p:ph type="title"/>
          </p:nvPr>
        </p:nvSpPr>
        <p:spPr/>
        <p:txBody>
          <a:bodyPr>
            <a:normAutofit/>
          </a:bodyPr>
          <a:lstStyle/>
          <a:p>
            <a:r>
              <a:rPr lang="en-US" sz="2400" b="1" dirty="0">
                <a:solidFill>
                  <a:srgbClr val="FF0000"/>
                </a:solidFill>
              </a:rPr>
              <a:t>Yalom, I.D., </a:t>
            </a:r>
            <a:r>
              <a:rPr lang="en-US" sz="2400" b="1" dirty="0" err="1">
                <a:solidFill>
                  <a:srgbClr val="FF0000"/>
                </a:solidFill>
              </a:rPr>
              <a:t>Leszcz</a:t>
            </a:r>
            <a:r>
              <a:rPr lang="en-US" sz="2400" b="1" dirty="0">
                <a:solidFill>
                  <a:srgbClr val="FF0000"/>
                </a:solidFill>
              </a:rPr>
              <a:t>, M. (2006). </a:t>
            </a:r>
            <a:r>
              <a:rPr lang="el-GR" sz="2400" b="1" dirty="0">
                <a:solidFill>
                  <a:srgbClr val="FF0000"/>
                </a:solidFill>
              </a:rPr>
              <a:t>Θεωρία και πράξη της ομαδικής ψυχοθεραπείας </a:t>
            </a:r>
            <a:r>
              <a:rPr lang="el-GR" sz="2400" dirty="0"/>
              <a:t>Διάβασμα*</a:t>
            </a:r>
          </a:p>
        </p:txBody>
      </p:sp>
      <p:sp>
        <p:nvSpPr>
          <p:cNvPr id="3" name="Θέση περιεχομένου 2">
            <a:extLst>
              <a:ext uri="{FF2B5EF4-FFF2-40B4-BE49-F238E27FC236}">
                <a16:creationId xmlns:a16="http://schemas.microsoft.com/office/drawing/2014/main" id="{47890C2D-3A0F-F6DE-8A6F-BF1ADA7D6537}"/>
              </a:ext>
            </a:extLst>
          </p:cNvPr>
          <p:cNvSpPr>
            <a:spLocks noGrp="1"/>
          </p:cNvSpPr>
          <p:nvPr>
            <p:ph idx="1"/>
          </p:nvPr>
        </p:nvSpPr>
        <p:spPr/>
        <p:txBody>
          <a:bodyPr>
            <a:normAutofit fontScale="85000" lnSpcReduction="10000"/>
          </a:bodyPr>
          <a:lstStyle/>
          <a:p>
            <a:r>
              <a:rPr lang="el-GR" b="0" i="0" dirty="0">
                <a:solidFill>
                  <a:srgbClr val="000000"/>
                </a:solidFill>
                <a:effectLst/>
                <a:latin typeface="Helvetica" panose="020B0604020202020204" pitchFamily="34" charset="0"/>
              </a:rPr>
              <a:t>Ομαδική ΔΗΜΙΟΥΡΓΙΑ ΤΗΣ ΟΜΑΔΑΣ: ΧΩΡΟΣ, ΧΡΟΝΟΣ, ΜΕΓΕΘΟΣ, ΠΡΟΕΤΟΙΜΑΣΙΑ</a:t>
            </a:r>
          </a:p>
          <a:p>
            <a:r>
              <a:rPr lang="el-GR" b="0" i="0" dirty="0">
                <a:solidFill>
                  <a:srgbClr val="000000"/>
                </a:solidFill>
                <a:effectLst/>
                <a:latin typeface="Helvetica" panose="020B0604020202020204" pitchFamily="34" charset="0"/>
              </a:rPr>
              <a:t>ΟΙ ΘΕΡΑΠΕΥΤΙΚΟΙ ΠΑΡΑΓΟΝΤΕΣ</a:t>
            </a:r>
            <a:br>
              <a:rPr lang="el-GR" dirty="0"/>
            </a:br>
            <a:r>
              <a:rPr lang="el-GR" b="0" i="0" dirty="0">
                <a:solidFill>
                  <a:srgbClr val="000000"/>
                </a:solidFill>
                <a:effectLst/>
                <a:latin typeface="Helvetica" panose="020B0604020202020204" pitchFamily="34" charset="0"/>
              </a:rPr>
              <a:t>ΔΙΑΠΡΟΣΩΠΙΚΗ ΜΑΘΗΣΗ</a:t>
            </a:r>
            <a:br>
              <a:rPr lang="el-GR" dirty="0"/>
            </a:br>
            <a:r>
              <a:rPr lang="el-GR" b="0" i="0" dirty="0">
                <a:solidFill>
                  <a:srgbClr val="000000"/>
                </a:solidFill>
                <a:effectLst/>
                <a:latin typeface="Helvetica" panose="020B0604020202020204" pitchFamily="34" charset="0"/>
              </a:rPr>
              <a:t>Η ΣΥΝΕΚΤΙΚΟΤΗΤΑ ΤΗΣ ΟΜΑΔΑΣ</a:t>
            </a:r>
            <a:br>
              <a:rPr lang="el-GR" dirty="0"/>
            </a:br>
            <a:r>
              <a:rPr lang="el-GR" b="0" i="0" dirty="0">
                <a:solidFill>
                  <a:srgbClr val="000000"/>
                </a:solidFill>
                <a:effectLst/>
                <a:latin typeface="Helvetica" panose="020B0604020202020204" pitchFamily="34" charset="0"/>
              </a:rPr>
              <a:t>ΟΙ ΘΕΡΑΠΕΥΤΙΚΟΙ ΠΑΡΑΓΟΝΤΕΣ: ΜΙΑ ΕΝΟΠΟΙΗΣΗ</a:t>
            </a:r>
            <a:br>
              <a:rPr lang="el-GR" dirty="0"/>
            </a:br>
            <a:r>
              <a:rPr lang="el-GR" b="0" i="0" dirty="0">
                <a:solidFill>
                  <a:srgbClr val="000000"/>
                </a:solidFill>
                <a:effectLst/>
                <a:latin typeface="Helvetica" panose="020B0604020202020204" pitchFamily="34" charset="0"/>
              </a:rPr>
              <a:t>Ο ΘΕΡΑΠΕΥΤΗΣ: ΒΑΣΙΚΟΙ ΣΤΟΧΟΙ</a:t>
            </a:r>
            <a:br>
              <a:rPr lang="el-GR" dirty="0"/>
            </a:br>
            <a:r>
              <a:rPr lang="el-GR" b="0" i="0" dirty="0">
                <a:solidFill>
                  <a:srgbClr val="000000"/>
                </a:solidFill>
                <a:effectLst/>
                <a:latin typeface="Helvetica" panose="020B0604020202020204" pitchFamily="34" charset="0"/>
              </a:rPr>
              <a:t>ΤΟ ΕΡΓΟ ΤΟΥ ΘΕΡΑΠΕΥΤΗ ΣΤΟ "ΕΔΩ-ΚΑΙ-ΤΩΡΑ"</a:t>
            </a:r>
            <a:br>
              <a:rPr lang="el-GR" dirty="0"/>
            </a:br>
            <a:r>
              <a:rPr lang="el-GR" b="0" i="0" dirty="0">
                <a:solidFill>
                  <a:srgbClr val="000000"/>
                </a:solidFill>
                <a:effectLst/>
                <a:latin typeface="Helvetica" panose="020B0604020202020204" pitchFamily="34" charset="0"/>
              </a:rPr>
              <a:t>Ο ΘΕΡΑΠΕΥΤΗΣ: ΜΕΤΑΒΙΒΑΣΗ ΚΑΙ ΔΙΑΦΑΝΕΙΑ</a:t>
            </a:r>
            <a:br>
              <a:rPr lang="el-GR" dirty="0"/>
            </a:br>
            <a:r>
              <a:rPr lang="el-GR" b="0" i="0" dirty="0">
                <a:solidFill>
                  <a:srgbClr val="000000"/>
                </a:solidFill>
                <a:effectLst/>
                <a:latin typeface="Helvetica" panose="020B0604020202020204" pitchFamily="34" charset="0"/>
              </a:rPr>
              <a:t>Η ΕΠΙΛΟΓΗ ΤΩΝ ΘΕΡΑΠΕΥΟΜΕΝΩΝ</a:t>
            </a:r>
            <a:br>
              <a:rPr lang="el-GR" dirty="0"/>
            </a:br>
            <a:r>
              <a:rPr lang="el-GR" b="0" i="0" dirty="0">
                <a:solidFill>
                  <a:srgbClr val="000000"/>
                </a:solidFill>
                <a:effectLst/>
                <a:latin typeface="Helvetica" panose="020B0604020202020204" pitchFamily="34" charset="0"/>
              </a:rPr>
              <a:t>Η ΣΥΝΘΕΣΗ ΤΩΝ ΘΕΡΑΠΕΥΤΙΚΩΝ ΟΜΑΔΩΝ</a:t>
            </a:r>
            <a:br>
              <a:rPr lang="el-GR" dirty="0"/>
            </a:br>
            <a:r>
              <a:rPr lang="el-GR" b="0" i="0" dirty="0">
                <a:solidFill>
                  <a:srgbClr val="000000"/>
                </a:solidFill>
                <a:effectLst/>
                <a:latin typeface="Helvetica" panose="020B0604020202020204" pitchFamily="34" charset="0"/>
              </a:rPr>
              <a:t>ΔΗΜΙΟΥΡΓΙΑ ΤΗΣ ΟΜΑΔΑΣ: ΧΩΡΟΣ, ΧΡΟΝΟΣ, ΜΕΓΕΘΟΣ, ΠΡΟΕΤΟΙΜΑΣΙΑ</a:t>
            </a:r>
            <a:br>
              <a:rPr lang="el-GR" dirty="0"/>
            </a:br>
            <a:r>
              <a:rPr lang="el-GR" b="0" i="0" dirty="0">
                <a:solidFill>
                  <a:srgbClr val="000000"/>
                </a:solidFill>
                <a:effectLst/>
                <a:latin typeface="Helvetica" panose="020B0604020202020204" pitchFamily="34" charset="0"/>
              </a:rPr>
              <a:t>ΤΟ ΞΕΚΙΝΗΜΑ</a:t>
            </a:r>
            <a:br>
              <a:rPr lang="el-GR" dirty="0"/>
            </a:br>
            <a:r>
              <a:rPr lang="el-GR" b="0" i="0" dirty="0">
                <a:solidFill>
                  <a:srgbClr val="000000"/>
                </a:solidFill>
                <a:effectLst/>
                <a:latin typeface="Helvetica" panose="020B0604020202020204" pitchFamily="34" charset="0"/>
              </a:rPr>
              <a:t>Η ΠΡΟΧΩΡΗΜΕΝΗ ΟΜΑΔΑ</a:t>
            </a:r>
            <a:br>
              <a:rPr lang="el-GR" dirty="0"/>
            </a:br>
            <a:r>
              <a:rPr lang="el-GR" b="0" i="0" dirty="0">
                <a:solidFill>
                  <a:srgbClr val="000000"/>
                </a:solidFill>
                <a:effectLst/>
                <a:latin typeface="Helvetica" panose="020B0604020202020204" pitchFamily="34" charset="0"/>
              </a:rPr>
              <a:t>ΠΡΟΒΛΗΜΑΤΙΚΑ ΜΕΛΗ ΤΗΣ ΟΜΑΔΑΣ</a:t>
            </a:r>
            <a:br>
              <a:rPr lang="el-GR" dirty="0"/>
            </a:br>
            <a:r>
              <a:rPr lang="el-GR" b="0" i="0" dirty="0">
                <a:solidFill>
                  <a:srgbClr val="000000"/>
                </a:solidFill>
                <a:effectLst/>
                <a:latin typeface="Helvetica" panose="020B0604020202020204" pitchFamily="34" charset="0"/>
              </a:rPr>
              <a:t>Ο ΘΕΡΑΠΕΥΤΗΣ: ΕΙΔΙΚΑ ΘΕΡΑΠΕΥΤΙΚΑ ΣΧΗΜΑΤΑ ΚΑΙ ΔΙΑΔΙΚΑΣΤΙΚΑ ΒΟΗΘΗΜΑΤΑ</a:t>
            </a:r>
            <a:br>
              <a:rPr lang="el-GR" dirty="0"/>
            </a:br>
            <a:r>
              <a:rPr lang="el-GR" b="0" i="0" dirty="0">
                <a:solidFill>
                  <a:srgbClr val="000000"/>
                </a:solidFill>
                <a:effectLst/>
                <a:latin typeface="Helvetica" panose="020B0604020202020204" pitchFamily="34" charset="0"/>
              </a:rPr>
              <a:t>ΕΞΕΙΔΙΚΕΥΜΕΝΕΣ ΘΕΡΑΠΕΥΤΙΚΕΣ ΟΜΑΔΕΣ</a:t>
            </a:r>
            <a:br>
              <a:rPr lang="el-GR" dirty="0"/>
            </a:br>
            <a:r>
              <a:rPr lang="el-GR" b="0" i="0" dirty="0">
                <a:solidFill>
                  <a:srgbClr val="000000"/>
                </a:solidFill>
                <a:effectLst/>
                <a:latin typeface="Helvetica" panose="020B0604020202020204" pitchFamily="34" charset="0"/>
              </a:rPr>
              <a:t>ΟΜΑΔΙΚΗ ΘΕΡΑΠΕΙΑ: ΠΡΟΓΟΝΟΙ ΚΑΙ ΣΥΓΓΕΝΕΙΣ</a:t>
            </a:r>
            <a:br>
              <a:rPr lang="el-GR" dirty="0"/>
            </a:br>
            <a:r>
              <a:rPr lang="el-GR" b="0" i="0" dirty="0">
                <a:solidFill>
                  <a:srgbClr val="000000"/>
                </a:solidFill>
                <a:effectLst/>
                <a:latin typeface="Helvetica" panose="020B0604020202020204" pitchFamily="34" charset="0"/>
              </a:rPr>
              <a:t>Η ΕΚΠΑΙΔΕΥΣΗ ΤΟΥ ΟΜΑΔΙΚΟΥ ΘΕΡΑΠΕΥΤΗ</a:t>
            </a:r>
            <a:endParaRPr lang="el-GR" dirty="0"/>
          </a:p>
        </p:txBody>
      </p:sp>
      <p:sp>
        <p:nvSpPr>
          <p:cNvPr id="4" name="Θέση αριθμού διαφάνειας 3">
            <a:extLst>
              <a:ext uri="{FF2B5EF4-FFF2-40B4-BE49-F238E27FC236}">
                <a16:creationId xmlns:a16="http://schemas.microsoft.com/office/drawing/2014/main" id="{BC1EB89E-D79A-8FCA-FFFC-EEB72164BA13}"/>
              </a:ext>
            </a:extLst>
          </p:cNvPr>
          <p:cNvSpPr>
            <a:spLocks noGrp="1"/>
          </p:cNvSpPr>
          <p:nvPr>
            <p:ph type="sldNum" sz="quarter" idx="12"/>
          </p:nvPr>
        </p:nvSpPr>
        <p:spPr/>
        <p:txBody>
          <a:bodyPr/>
          <a:lstStyle/>
          <a:p>
            <a:fld id="{29A67EF4-6AD0-4895-A677-9D84EEBBB660}" type="slidenum">
              <a:rPr lang="el-GR" smtClean="0"/>
              <a:t>41</a:t>
            </a:fld>
            <a:endParaRPr lang="el-GR"/>
          </a:p>
        </p:txBody>
      </p:sp>
    </p:spTree>
    <p:extLst>
      <p:ext uri="{BB962C8B-B14F-4D97-AF65-F5344CB8AC3E}">
        <p14:creationId xmlns:p14="http://schemas.microsoft.com/office/powerpoint/2010/main" val="23384203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7D8F2D6-5EBA-7F26-D1F8-205370022633}"/>
              </a:ext>
            </a:extLst>
          </p:cNvPr>
          <p:cNvSpPr txBox="1">
            <a:spLocks noGrp="1"/>
          </p:cNvSpPr>
          <p:nvPr>
            <p:ph type="title"/>
          </p:nvPr>
        </p:nvSpPr>
        <p:spPr>
          <a:xfrm>
            <a:off x="1066803" y="642594"/>
            <a:ext cx="10058400" cy="461808"/>
          </a:xfrm>
        </p:spPr>
        <p:txBody>
          <a:bodyPr>
            <a:noAutofit/>
          </a:bodyPr>
          <a:lstStyle/>
          <a:p>
            <a:pPr lvl="0"/>
            <a:r>
              <a:rPr lang="el-GR" sz="3600" b="1" dirty="0"/>
              <a:t>Περιοδικά</a:t>
            </a:r>
          </a:p>
        </p:txBody>
      </p:sp>
      <p:sp>
        <p:nvSpPr>
          <p:cNvPr id="3" name="Rectangle 2">
            <a:extLst>
              <a:ext uri="{FF2B5EF4-FFF2-40B4-BE49-F238E27FC236}">
                <a16:creationId xmlns:a16="http://schemas.microsoft.com/office/drawing/2014/main" id="{C2FF9EDF-C47A-4AAF-0F2F-33F5384893A6}"/>
              </a:ext>
            </a:extLst>
          </p:cNvPr>
          <p:cNvSpPr txBox="1">
            <a:spLocks noGrp="1"/>
          </p:cNvSpPr>
          <p:nvPr>
            <p:ph idx="1"/>
          </p:nvPr>
        </p:nvSpPr>
        <p:spPr>
          <a:xfrm>
            <a:off x="1066803" y="1104403"/>
            <a:ext cx="10058400" cy="5111002"/>
          </a:xfrm>
        </p:spPr>
        <p:txBody>
          <a:bodyPr/>
          <a:lstStyle/>
          <a:p>
            <a:pPr marL="609603" lvl="0" indent="-609603">
              <a:lnSpc>
                <a:spcPct val="80000"/>
              </a:lnSpc>
              <a:buAutoNum type="arabicPeriod"/>
            </a:pPr>
            <a:endParaRPr lang="en-US" sz="800" b="1" dirty="0">
              <a:latin typeface="Gill Sans MT"/>
            </a:endParaRPr>
          </a:p>
          <a:p>
            <a:pPr lvl="0">
              <a:lnSpc>
                <a:spcPct val="80000"/>
              </a:lnSpc>
            </a:pPr>
            <a:r>
              <a:rPr lang="en-US" sz="2400" dirty="0"/>
              <a:t>e-Journal</a:t>
            </a:r>
            <a:r>
              <a:rPr lang="el-GR" sz="2400" dirty="0"/>
              <a:t>: </a:t>
            </a:r>
            <a:r>
              <a:rPr lang="el-GR" sz="2400" i="1" dirty="0"/>
              <a:t>Συστημική Σκέψη &amp; Ψυχοθεραπεία</a:t>
            </a:r>
            <a:r>
              <a:rPr lang="en-US" sz="2400" i="1" dirty="0"/>
              <a:t>. </a:t>
            </a:r>
            <a:r>
              <a:rPr lang="el-GR" sz="2400" dirty="0"/>
              <a:t>ΕΕΣΣΚΕΨΟ.</a:t>
            </a:r>
            <a:endParaRPr lang="en-US" sz="2400" dirty="0"/>
          </a:p>
          <a:p>
            <a:pPr lvl="0">
              <a:lnSpc>
                <a:spcPct val="80000"/>
              </a:lnSpc>
            </a:pPr>
            <a:r>
              <a:rPr lang="el-GR" sz="2400" dirty="0"/>
              <a:t>«</a:t>
            </a:r>
            <a:r>
              <a:rPr lang="el-GR" sz="2400" dirty="0" err="1"/>
              <a:t>μεταλογος</a:t>
            </a:r>
            <a:r>
              <a:rPr lang="el-GR" sz="2400" dirty="0"/>
              <a:t>». Συστημικές Προσεγγίσεις και Ψυχοθεραπεία. Συστημική Εταιρεία Βορείου Ελλάδος (ΜΕΤΑΛΟΓΟΣ, Τ.Θ. 50507, 54013 </a:t>
            </a:r>
            <a:r>
              <a:rPr lang="el-GR" sz="2400" dirty="0" err="1"/>
              <a:t>Θεσ</a:t>
            </a:r>
            <a:r>
              <a:rPr lang="el-GR" sz="2400" dirty="0"/>
              <a:t>/νίκη, υπεύθυνη </a:t>
            </a:r>
            <a:r>
              <a:rPr lang="el-GR" sz="2400" dirty="0" err="1"/>
              <a:t>Φ.Μουρελή</a:t>
            </a:r>
            <a:r>
              <a:rPr lang="el-GR" sz="2400" dirty="0"/>
              <a:t>, 2310 501284 / 211611). </a:t>
            </a:r>
            <a:endParaRPr lang="en-US" sz="2400" dirty="0"/>
          </a:p>
          <a:p>
            <a:pPr lvl="0">
              <a:lnSpc>
                <a:spcPct val="80000"/>
              </a:lnSpc>
            </a:pPr>
            <a:r>
              <a:rPr lang="en-US" sz="2400" dirty="0"/>
              <a:t>Family Process Journal</a:t>
            </a:r>
          </a:p>
          <a:p>
            <a:pPr lvl="0">
              <a:lnSpc>
                <a:spcPct val="80000"/>
              </a:lnSpc>
            </a:pPr>
            <a:r>
              <a:rPr lang="el-GR" sz="2400" dirty="0"/>
              <a:t>International Journal of Group </a:t>
            </a:r>
            <a:r>
              <a:rPr lang="el-GR" sz="2400" dirty="0" err="1"/>
              <a:t>Psychotherapy</a:t>
            </a:r>
            <a:r>
              <a:rPr lang="el-GR" sz="2400" dirty="0"/>
              <a:t> </a:t>
            </a:r>
            <a:r>
              <a:rPr lang="el-GR" sz="2400" dirty="0" err="1"/>
              <a:t>Vol</a:t>
            </a:r>
            <a:r>
              <a:rPr lang="el-GR" sz="2400" dirty="0"/>
              <a:t>. 60, Number </a:t>
            </a:r>
            <a:r>
              <a:rPr lang="en-US" sz="2400" dirty="0"/>
              <a:t>4</a:t>
            </a:r>
            <a:r>
              <a:rPr lang="el-GR" sz="2400" dirty="0"/>
              <a:t>, </a:t>
            </a:r>
            <a:r>
              <a:rPr lang="en-US" sz="2400" dirty="0"/>
              <a:t>October</a:t>
            </a:r>
            <a:r>
              <a:rPr lang="el-GR" sz="2400" dirty="0"/>
              <a:t> 2010</a:t>
            </a:r>
            <a:r>
              <a:rPr lang="en-US" sz="2400" dirty="0"/>
              <a:t>, Special Issue</a:t>
            </a:r>
          </a:p>
          <a:p>
            <a:pPr lvl="0">
              <a:lnSpc>
                <a:spcPct val="80000"/>
              </a:lnSpc>
            </a:pPr>
            <a:r>
              <a:rPr lang="en-US" sz="2400" dirty="0" err="1"/>
              <a:t>Psychoterapy</a:t>
            </a:r>
            <a:r>
              <a:rPr lang="en-US" sz="2400" dirty="0"/>
              <a:t> Networker Journal</a:t>
            </a:r>
            <a:r>
              <a:rPr lang="el-GR" sz="2400" dirty="0"/>
              <a:t> </a:t>
            </a:r>
            <a:endParaRPr lang="en-US" sz="2400" dirty="0"/>
          </a:p>
          <a:p>
            <a:pPr marL="0" lvl="0" indent="0">
              <a:lnSpc>
                <a:spcPct val="80000"/>
              </a:lnSpc>
              <a:buNone/>
            </a:pPr>
            <a:endParaRPr lang="el-GR" sz="2400" dirty="0"/>
          </a:p>
          <a:p>
            <a:pPr marL="0" lvl="0" indent="0">
              <a:lnSpc>
                <a:spcPct val="80000"/>
              </a:lnSpc>
              <a:buNone/>
            </a:pPr>
            <a:r>
              <a:rPr lang="en-US" sz="3600" b="1" dirty="0"/>
              <a:t>Link </a:t>
            </a:r>
            <a:r>
              <a:rPr lang="el-GR" sz="3600" b="1" dirty="0" err="1"/>
              <a:t>φωτο</a:t>
            </a:r>
            <a:endParaRPr lang="el-GR" sz="3600" b="1" dirty="0"/>
          </a:p>
          <a:p>
            <a:pPr marL="0" indent="0">
              <a:lnSpc>
                <a:spcPct val="80000"/>
              </a:lnSpc>
              <a:buNone/>
            </a:pPr>
            <a:r>
              <a:rPr lang="en-US" sz="2400" dirty="0">
                <a:hlinkClick r:id="rId2">
                  <a:extLst>
                    <a:ext uri="{A12FA001-AC4F-418D-AE19-62706E023703}">
                      <ahyp:hlinkClr xmlns:ahyp="http://schemas.microsoft.com/office/drawing/2018/hyperlinkcolor" val="tx"/>
                    </a:ext>
                  </a:extLst>
                </a:hlinkClick>
              </a:rPr>
              <a:t>https://www.google.com/search?q=+%CE%</a:t>
            </a:r>
            <a:r>
              <a:rPr lang="en-US" sz="2400" dirty="0"/>
              <a:t> </a:t>
            </a:r>
            <a:endParaRPr lang="el-GR" sz="2400" dirty="0"/>
          </a:p>
          <a:p>
            <a:pPr lvl="0">
              <a:lnSpc>
                <a:spcPct val="80000"/>
              </a:lnSpc>
            </a:pPr>
            <a:endParaRPr lang="el-GR" sz="2400" dirty="0"/>
          </a:p>
          <a:p>
            <a:pPr marL="609603" lvl="0" indent="-609603">
              <a:lnSpc>
                <a:spcPct val="80000"/>
              </a:lnSpc>
              <a:buNone/>
            </a:pPr>
            <a:endParaRPr lang="el-GR" sz="1900" b="1" dirty="0">
              <a:latin typeface="Times New Roman" pitchFamily="18"/>
            </a:endParaRPr>
          </a:p>
        </p:txBody>
      </p:sp>
      <p:sp>
        <p:nvSpPr>
          <p:cNvPr id="4" name="Θέση αριθμού διαφάνειας 6">
            <a:extLst>
              <a:ext uri="{FF2B5EF4-FFF2-40B4-BE49-F238E27FC236}">
                <a16:creationId xmlns:a16="http://schemas.microsoft.com/office/drawing/2014/main" id="{F2901CC3-D956-E867-FC2B-D8400CFC99A1}"/>
              </a:ext>
            </a:extLst>
          </p:cNvPr>
          <p:cNvSpPr txBox="1"/>
          <p:nvPr/>
        </p:nvSpPr>
        <p:spPr>
          <a:xfrm>
            <a:off x="8610603" y="6356351"/>
            <a:ext cx="2743200" cy="365129"/>
          </a:xfrm>
          <a:prstGeom prst="rect">
            <a:avLst/>
          </a:prstGeom>
          <a:noFill/>
          <a:ln cap="flat">
            <a:noFill/>
          </a:ln>
        </p:spPr>
        <p:txBody>
          <a:bodyPr vert="horz" wrap="square" lIns="91440" tIns="45720" rIns="91440" bIns="45720" anchor="ctr"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BFDDF261-4972-4690-AC49-7CC052EE3E7D}" type="slidenum">
              <a:t>42</a:t>
            </a:fld>
            <a:endParaRPr lang="el-GR" sz="1200" b="0" i="0" u="none" strike="noStrike" kern="1200" cap="none" spc="0" baseline="0">
              <a:solidFill>
                <a:srgbClr val="898989"/>
              </a:solidFill>
              <a:uFillTx/>
              <a:latin typeface="Calibri"/>
            </a:endParaRP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txBox="1">
            <a:spLocks noGrp="1"/>
          </p:cNvSpPr>
          <p:nvPr>
            <p:ph idx="1"/>
          </p:nvPr>
        </p:nvSpPr>
        <p:spPr>
          <a:xfrm>
            <a:off x="8286750" y="542925"/>
            <a:ext cx="3762376" cy="5334000"/>
          </a:xfrm>
        </p:spPr>
        <p:txBody>
          <a:bodyPr anchorCtr="1"/>
          <a:lstStyle/>
          <a:p>
            <a:pPr marL="0" lvl="0" indent="0" algn="ctr">
              <a:buNone/>
            </a:pPr>
            <a:endParaRPr lang="en-US" sz="4000" b="1" dirty="0"/>
          </a:p>
          <a:p>
            <a:pPr lvl="1" algn="ctr"/>
            <a:r>
              <a:rPr lang="en-US" sz="2800" b="1" dirty="0"/>
              <a:t>Unfinished business?</a:t>
            </a:r>
            <a:endParaRPr lang="el-GR" sz="2800" b="1" dirty="0"/>
          </a:p>
          <a:p>
            <a:pPr lvl="1" algn="ctr"/>
            <a:r>
              <a:rPr lang="en-US" sz="2800" b="1" dirty="0" err="1"/>
              <a:t>Surprisings</a:t>
            </a:r>
            <a:r>
              <a:rPr lang="en-US" sz="2800" b="1" dirty="0"/>
              <a:t> and learnings?</a:t>
            </a:r>
            <a:endParaRPr lang="el-GR" sz="2800" b="1" dirty="0"/>
          </a:p>
          <a:p>
            <a:pPr lvl="1" algn="ctr"/>
            <a:r>
              <a:rPr lang="en-US" sz="2800" b="1" dirty="0"/>
              <a:t>Generalization</a:t>
            </a:r>
            <a:r>
              <a:rPr lang="el-GR" sz="2800" b="1" dirty="0"/>
              <a:t>?</a:t>
            </a:r>
            <a:endParaRPr lang="en-US" sz="2800" b="1" dirty="0"/>
          </a:p>
          <a:p>
            <a:pPr lvl="1" algn="ctr"/>
            <a:r>
              <a:rPr lang="en-US" sz="2800" b="1" dirty="0"/>
              <a:t>Emotions? </a:t>
            </a:r>
            <a:endParaRPr lang="el-GR" sz="2800" b="1" dirty="0"/>
          </a:p>
          <a:p>
            <a:pPr lvl="1" algn="ctr"/>
            <a:endParaRPr lang="en-US" sz="2800" b="1" dirty="0"/>
          </a:p>
          <a:p>
            <a:pPr lvl="1" algn="ctr"/>
            <a:r>
              <a:rPr lang="el-GR" sz="2800" b="1" dirty="0"/>
              <a:t>Τι παίρνεις μαζί σου</a:t>
            </a:r>
            <a:r>
              <a:rPr lang="en-US" sz="2800" b="1" dirty="0"/>
              <a:t>?</a:t>
            </a:r>
            <a:endParaRPr lang="el-GR" sz="2800" b="1" dirty="0"/>
          </a:p>
          <a:p>
            <a:pPr lvl="0" algn="ctr"/>
            <a:endParaRPr lang="el-GR" sz="4000" b="1" dirty="0"/>
          </a:p>
          <a:p>
            <a:pPr marL="0" lvl="0" indent="0" algn="ctr">
              <a:buNone/>
            </a:pPr>
            <a:endParaRPr lang="el-GR" sz="4000" dirty="0"/>
          </a:p>
          <a:p>
            <a:pPr marL="0" lvl="0" indent="0" algn="ctr">
              <a:buNone/>
            </a:pPr>
            <a:endParaRPr lang="el-GR" sz="4000" dirty="0"/>
          </a:p>
        </p:txBody>
      </p:sp>
      <p:sp>
        <p:nvSpPr>
          <p:cNvPr id="10" name="Θέση κειμένου 9">
            <a:extLst>
              <a:ext uri="{FF2B5EF4-FFF2-40B4-BE49-F238E27FC236}">
                <a16:creationId xmlns:a16="http://schemas.microsoft.com/office/drawing/2014/main" id="{AF6C2A67-EB01-2E52-B070-3A3DE2AA80C3}"/>
              </a:ext>
            </a:extLst>
          </p:cNvPr>
          <p:cNvSpPr>
            <a:spLocks noGrp="1"/>
          </p:cNvSpPr>
          <p:nvPr>
            <p:ph type="body" sz="half" idx="2"/>
          </p:nvPr>
        </p:nvSpPr>
        <p:spPr>
          <a:xfrm>
            <a:off x="1506696" y="4425955"/>
            <a:ext cx="4149403" cy="4591050"/>
          </a:xfrm>
        </p:spPr>
        <p:txBody>
          <a:bodyPr/>
          <a:lstStyle/>
          <a:p>
            <a:pPr marL="0" indent="0" algn="ctr">
              <a:buNone/>
            </a:pPr>
            <a:r>
              <a:rPr lang="el-GR" sz="2400" b="1" dirty="0">
                <a:latin typeface="Comic Sans MS" panose="030F0702030302020204" pitchFamily="66" charset="0"/>
              </a:rPr>
              <a:t>Σας ευχαριστώ πολύ!!!</a:t>
            </a:r>
          </a:p>
          <a:p>
            <a:pPr marL="0" indent="0" algn="ctr">
              <a:buNone/>
            </a:pPr>
            <a:endParaRPr lang="en-US" sz="2400" dirty="0">
              <a:latin typeface="Comic Sans MS" panose="030F0702030302020204" pitchFamily="66" charset="0"/>
            </a:endParaRPr>
          </a:p>
          <a:p>
            <a:pPr marL="0" indent="0" algn="ctr">
              <a:buNone/>
            </a:pPr>
            <a:r>
              <a:rPr lang="el-GR" sz="2400" dirty="0">
                <a:latin typeface="Comic Sans MS" panose="030F0702030302020204" pitchFamily="66" charset="0"/>
              </a:rPr>
              <a:t>Δώρα Σκαλή</a:t>
            </a:r>
          </a:p>
          <a:p>
            <a:pPr marL="0" indent="0" algn="ctr">
              <a:buNone/>
            </a:pPr>
            <a:r>
              <a:rPr lang="en-US" sz="2400" dirty="0">
                <a:latin typeface="Comic Sans MS" panose="030F0702030302020204" pitchFamily="66" charset="0"/>
              </a:rPr>
              <a:t>dskalis@yahoo.gr</a:t>
            </a:r>
            <a:endParaRPr lang="el-GR" sz="2400" dirty="0">
              <a:latin typeface="Comic Sans MS" panose="030F0702030302020204" pitchFamily="66" charset="0"/>
            </a:endParaRPr>
          </a:p>
          <a:p>
            <a:pPr algn="ctr"/>
            <a:endParaRPr lang="el-GR" dirty="0"/>
          </a:p>
        </p:txBody>
      </p:sp>
      <p:sp>
        <p:nvSpPr>
          <p:cNvPr id="4" name="Θέση αριθμού διαφάνειας 3"/>
          <p:cNvSpPr txBox="1"/>
          <p:nvPr/>
        </p:nvSpPr>
        <p:spPr>
          <a:xfrm>
            <a:off x="8610603" y="6356351"/>
            <a:ext cx="2743200" cy="365129"/>
          </a:xfrm>
          <a:prstGeom prst="rect">
            <a:avLst/>
          </a:prstGeom>
          <a:noFill/>
          <a:ln>
            <a:noFill/>
          </a:ln>
        </p:spPr>
        <p:txBody>
          <a:bodyPr vert="horz" wrap="square" lIns="91440" tIns="45720" rIns="91440" bIns="45720" anchor="ctr" anchorCtr="0" compatLnSpc="1"/>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3169F12C-833B-408D-8CCA-79D6BE8590F5}" type="slidenum">
              <a:t>43</a:t>
            </a:fld>
            <a:endParaRPr lang="el-GR" sz="1200" b="0" i="0" u="none" strike="noStrike" kern="1200" cap="none" spc="0" baseline="0">
              <a:solidFill>
                <a:srgbClr val="898989"/>
              </a:solidFill>
              <a:uFillTx/>
              <a:latin typeface="Calibri"/>
            </a:endParaRPr>
          </a:p>
        </p:txBody>
      </p:sp>
      <p:sp>
        <p:nvSpPr>
          <p:cNvPr id="5" name="Θέση αριθμού διαφάνειας 4"/>
          <p:cNvSpPr txBox="1"/>
          <p:nvPr/>
        </p:nvSpPr>
        <p:spPr>
          <a:xfrm>
            <a:off x="8610603" y="6356351"/>
            <a:ext cx="2743200" cy="365129"/>
          </a:xfrm>
          <a:prstGeom prst="rect">
            <a:avLst/>
          </a:prstGeom>
          <a:noFill/>
          <a:ln>
            <a:noFill/>
          </a:ln>
        </p:spPr>
        <p:txBody>
          <a:bodyPr vert="horz" wrap="square" lIns="91440" tIns="45720" rIns="91440" bIns="45720" anchor="ctr" anchorCtr="0" compatLnSpc="1"/>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CA7C0733-833F-4B78-8EA7-022C3CD37980}" type="slidenum">
              <a:t>43</a:t>
            </a:fld>
            <a:endParaRPr lang="el-GR" sz="1200" b="0" i="0" u="none" strike="noStrike" kern="1200" cap="none" spc="0" baseline="0">
              <a:solidFill>
                <a:srgbClr val="898989"/>
              </a:solidFill>
              <a:uFillTx/>
              <a:latin typeface="Calibri"/>
            </a:endParaRPr>
          </a:p>
        </p:txBody>
      </p:sp>
      <p:pic>
        <p:nvPicPr>
          <p:cNvPr id="8194" name="Picture 2" descr="omadiki psixotherapeia - Κωνσταντίνος Ζαμπάς">
            <a:extLst>
              <a:ext uri="{FF2B5EF4-FFF2-40B4-BE49-F238E27FC236}">
                <a16:creationId xmlns:a16="http://schemas.microsoft.com/office/drawing/2014/main" id="{EBAA5F66-8A1B-90C1-16D2-6438325988D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69307" y="542925"/>
            <a:ext cx="3671887" cy="3476625"/>
          </a:xfrm>
          <a:prstGeom prst="rect">
            <a:avLst/>
          </a:prstGeom>
          <a:noFill/>
          <a:extLst>
            <a:ext uri="{909E8E84-426E-40DD-AFC4-6F175D3DCCD1}">
              <a14:hiddenFill xmlns:a14="http://schemas.microsoft.com/office/drawing/2010/main">
                <a:solidFill>
                  <a:srgbClr val="FFFFFF"/>
                </a:solidFill>
              </a14:hiddenFill>
            </a:ext>
          </a:extLst>
        </p:spPr>
      </p:pic>
      <p:sp>
        <p:nvSpPr>
          <p:cNvPr id="15" name="TextBox 14">
            <a:extLst>
              <a:ext uri="{FF2B5EF4-FFF2-40B4-BE49-F238E27FC236}">
                <a16:creationId xmlns:a16="http://schemas.microsoft.com/office/drawing/2014/main" id="{02F39ED2-D6E2-6648-ED68-B30865AD15F9}"/>
              </a:ext>
            </a:extLst>
          </p:cNvPr>
          <p:cNvSpPr txBox="1"/>
          <p:nvPr/>
        </p:nvSpPr>
        <p:spPr>
          <a:xfrm>
            <a:off x="347659" y="6598369"/>
            <a:ext cx="6467475" cy="246221"/>
          </a:xfrm>
          <a:prstGeom prst="rect">
            <a:avLst/>
          </a:prstGeom>
          <a:noFill/>
        </p:spPr>
        <p:txBody>
          <a:bodyPr wrap="square">
            <a:spAutoFit/>
          </a:bodyPr>
          <a:lstStyle/>
          <a:p>
            <a:r>
              <a:rPr lang="en-US" sz="1000" dirty="0"/>
              <a:t>https://www.google.com/search?q=%CE%BF%CE%BC%CE%B1%CE%B4%CE%B9%CE%BA%CE%AE</a:t>
            </a:r>
            <a:endParaRPr lang="el-GR" sz="1000" dirty="0"/>
          </a:p>
        </p:txBody>
      </p:sp>
    </p:spTree>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3">
                                            <p:txEl>
                                              <p:pRg st="1" end="1"/>
                                            </p:txEl>
                                          </p:spTgt>
                                        </p:tgtEl>
                                        <p:attrNameLst>
                                          <p:attrName>ppt_y</p:attrName>
                                        </p:attrNameLst>
                                      </p:cBhvr>
                                      <p:tavLst>
                                        <p:tav tm="0">
                                          <p:val>
                                            <p:strVal val="0-#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6" end="6"/>
                                            </p:txEl>
                                          </p:spTgt>
                                        </p:tgtEl>
                                        <p:attrNameLst>
                                          <p:attrName>style.visibility</p:attrName>
                                        </p:attrNameLst>
                                      </p:cBhvr>
                                      <p:to>
                                        <p:strVal val="visible"/>
                                      </p:to>
                                    </p:set>
                                    <p:anim calcmode="lin" valueType="num">
                                      <p:cBhvr additive="base">
                                        <p:cTn id="11"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12" dur="1000" fill="hold"/>
                                        <p:tgtEl>
                                          <p:spTgt spid="3">
                                            <p:txEl>
                                              <p:pRg st="6" end="6"/>
                                            </p:txEl>
                                          </p:spTgt>
                                        </p:tgtEl>
                                        <p:attrNameLst>
                                          <p:attrName>ppt_y</p:attrName>
                                        </p:attrNameLst>
                                      </p:cBhvr>
                                      <p:tavLst>
                                        <p:tav tm="0">
                                          <p:val>
                                            <p:strVal val="1+#ppt_h/2"/>
                                          </p:val>
                                        </p:tav>
                                        <p:tav tm="100000">
                                          <p:val>
                                            <p:strVal val="#ppt_y"/>
                                          </p:val>
                                        </p:tav>
                                      </p:tavLst>
                                    </p:anim>
                                  </p:childTnLst>
                                </p:cTn>
                              </p:par>
                              <p:par>
                                <p:cTn id="13" presetID="2" presetClass="entr" presetSubtype="2"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10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16" dur="1000" fill="hold"/>
                                        <p:tgtEl>
                                          <p:spTgt spid="3">
                                            <p:txEl>
                                              <p:pRg st="2" end="2"/>
                                            </p:txEl>
                                          </p:spTgt>
                                        </p:tgtEl>
                                        <p:attrNameLst>
                                          <p:attrName>ppt_y</p:attrName>
                                        </p:attrNameLst>
                                      </p:cBhvr>
                                      <p:tavLst>
                                        <p:tav tm="0">
                                          <p:val>
                                            <p:strVal val="#ppt_y"/>
                                          </p:val>
                                        </p:tav>
                                        <p:tav tm="100000">
                                          <p:val>
                                            <p:strVal val="#ppt_y"/>
                                          </p:val>
                                        </p:tav>
                                      </p:tavLst>
                                    </p:anim>
                                  </p:childTnLst>
                                </p:cTn>
                              </p:par>
                              <p:par>
                                <p:cTn id="17" presetID="2" presetClass="entr" presetSubtype="8" fill="hold"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10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0" dur="1000" fill="hold"/>
                                        <p:tgtEl>
                                          <p:spTgt spid="3">
                                            <p:txEl>
                                              <p:pRg st="3" end="3"/>
                                            </p:txEl>
                                          </p:spTgt>
                                        </p:tgtEl>
                                        <p:attrNameLst>
                                          <p:attrName>ppt_y</p:attrName>
                                        </p:attrNameLst>
                                      </p:cBhvr>
                                      <p:tavLst>
                                        <p:tav tm="0">
                                          <p:val>
                                            <p:strVal val="#ppt_y"/>
                                          </p:val>
                                        </p:tav>
                                        <p:tav tm="100000">
                                          <p:val>
                                            <p:strVal val="#ppt_y"/>
                                          </p:val>
                                        </p:tav>
                                      </p:tavLst>
                                    </p:anim>
                                  </p:childTnLst>
                                </p:cTn>
                              </p:par>
                              <p:par>
                                <p:cTn id="21" presetID="2" presetClass="entr" presetSubtype="8" fill="hold"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additive="base">
                                        <p:cTn id="23" dur="10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24" dur="10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8A30580-C495-4613-63F9-D79C6063EC6F}"/>
              </a:ext>
            </a:extLst>
          </p:cNvPr>
          <p:cNvSpPr>
            <a:spLocks noGrp="1"/>
          </p:cNvSpPr>
          <p:nvPr>
            <p:ph type="title"/>
          </p:nvPr>
        </p:nvSpPr>
        <p:spPr/>
        <p:txBody>
          <a:bodyPr>
            <a:normAutofit/>
          </a:bodyPr>
          <a:lstStyle/>
          <a:p>
            <a:r>
              <a:rPr lang="el-GR" sz="3600" b="1" dirty="0"/>
              <a:t>Δυναμική-Διεργασία-</a:t>
            </a:r>
            <a:r>
              <a:rPr lang="en-US" sz="3600" b="1" dirty="0"/>
              <a:t>Process </a:t>
            </a:r>
            <a:r>
              <a:rPr lang="el-GR" sz="3600" b="1" dirty="0"/>
              <a:t>Ομάδας</a:t>
            </a:r>
          </a:p>
        </p:txBody>
      </p:sp>
      <p:pic>
        <p:nvPicPr>
          <p:cNvPr id="5" name="Picture 2" descr="1o Παγκόσμιο Συνέδριο στην Έρευνα &amp; την Ομαδική Ψυχοθεραπεία και τις  Ομαδικές Διαδικασίες">
            <a:extLst>
              <a:ext uri="{FF2B5EF4-FFF2-40B4-BE49-F238E27FC236}">
                <a16:creationId xmlns:a16="http://schemas.microsoft.com/office/drawing/2014/main" id="{278B2875-6B08-F856-5F16-9621494DA85B}"/>
              </a:ext>
            </a:extLst>
          </p:cNvPr>
          <p:cNvPicPr>
            <a:picLocks noGrp="1" noChangeAspect="1"/>
          </p:cNvPicPr>
          <p:nvPr>
            <p:ph sz="half" idx="1"/>
          </p:nvPr>
        </p:nvPicPr>
        <p:blipFill>
          <a:blip r:embed="rId2"/>
          <a:stretch>
            <a:fillRect/>
          </a:stretch>
        </p:blipFill>
        <p:spPr>
          <a:xfrm>
            <a:off x="1220787" y="2014194"/>
            <a:ext cx="3494088" cy="3348381"/>
          </a:xfrm>
        </p:spPr>
      </p:pic>
      <p:sp>
        <p:nvSpPr>
          <p:cNvPr id="3" name="Θέση περιεχομένου 2">
            <a:extLst>
              <a:ext uri="{FF2B5EF4-FFF2-40B4-BE49-F238E27FC236}">
                <a16:creationId xmlns:a16="http://schemas.microsoft.com/office/drawing/2014/main" id="{DC1782B0-7039-212F-87CD-95D3C72CFDEA}"/>
              </a:ext>
            </a:extLst>
          </p:cNvPr>
          <p:cNvSpPr>
            <a:spLocks noGrp="1"/>
          </p:cNvSpPr>
          <p:nvPr>
            <p:ph sz="half" idx="2"/>
          </p:nvPr>
        </p:nvSpPr>
        <p:spPr>
          <a:xfrm>
            <a:off x="5780088" y="1781175"/>
            <a:ext cx="6096000" cy="4618026"/>
          </a:xfrm>
        </p:spPr>
        <p:txBody>
          <a:bodyPr>
            <a:normAutofit/>
          </a:bodyPr>
          <a:lstStyle/>
          <a:p>
            <a:r>
              <a:rPr lang="el-GR" sz="2400" dirty="0"/>
              <a:t>Το </a:t>
            </a:r>
            <a:r>
              <a:rPr lang="el-GR" sz="2400" b="0" i="0" dirty="0">
                <a:effectLst/>
              </a:rPr>
              <a:t>σύνολο των πράξεων, αντιδράσεων και συμπεριφορών</a:t>
            </a:r>
            <a:r>
              <a:rPr lang="en-US" sz="2400" b="0" i="0" dirty="0">
                <a:effectLst/>
              </a:rPr>
              <a:t> </a:t>
            </a:r>
            <a:r>
              <a:rPr lang="el-GR" sz="2400" b="0" i="0" dirty="0">
                <a:effectLst/>
              </a:rPr>
              <a:t>σε ένα ομαδικό σχετίζεσθαι.</a:t>
            </a:r>
          </a:p>
          <a:p>
            <a:pPr lvl="1"/>
            <a:r>
              <a:rPr lang="el-GR" sz="2400" dirty="0"/>
              <a:t>Ρόλοι</a:t>
            </a:r>
          </a:p>
          <a:p>
            <a:pPr lvl="1"/>
            <a:r>
              <a:rPr lang="el-GR" sz="2400" b="0" i="0" dirty="0">
                <a:effectLst/>
              </a:rPr>
              <a:t>Ιδέες</a:t>
            </a:r>
          </a:p>
          <a:p>
            <a:pPr lvl="1"/>
            <a:r>
              <a:rPr lang="el-GR" sz="2400" dirty="0"/>
              <a:t>Άτομα</a:t>
            </a:r>
          </a:p>
          <a:p>
            <a:pPr lvl="1"/>
            <a:r>
              <a:rPr lang="el-GR" sz="2400" b="0" i="0" dirty="0">
                <a:effectLst/>
              </a:rPr>
              <a:t>Υποομάδες</a:t>
            </a:r>
          </a:p>
          <a:p>
            <a:pPr marL="0" indent="0">
              <a:buNone/>
            </a:pPr>
            <a:endParaRPr lang="el-GR" sz="2400" b="0" i="0" dirty="0">
              <a:effectLst/>
            </a:endParaRPr>
          </a:p>
          <a:p>
            <a:r>
              <a:rPr lang="el-GR" sz="2400" dirty="0"/>
              <a:t>Λεκτική και </a:t>
            </a:r>
            <a:r>
              <a:rPr lang="el-GR" sz="2400" dirty="0" err="1"/>
              <a:t>εξωλεκτική</a:t>
            </a:r>
            <a:r>
              <a:rPr lang="el-GR" sz="2400" dirty="0"/>
              <a:t> επικοινωνία</a:t>
            </a:r>
          </a:p>
          <a:p>
            <a:r>
              <a:rPr lang="el-GR" sz="2400" dirty="0"/>
              <a:t>«Εδώ και τώρα»- «Εκεί και τότε»</a:t>
            </a:r>
          </a:p>
        </p:txBody>
      </p:sp>
      <p:sp>
        <p:nvSpPr>
          <p:cNvPr id="4" name="Θέση αριθμού διαφάνειας 3">
            <a:extLst>
              <a:ext uri="{FF2B5EF4-FFF2-40B4-BE49-F238E27FC236}">
                <a16:creationId xmlns:a16="http://schemas.microsoft.com/office/drawing/2014/main" id="{D49E5672-F6D7-1762-1245-31A2C1AA3E60}"/>
              </a:ext>
            </a:extLst>
          </p:cNvPr>
          <p:cNvSpPr>
            <a:spLocks noGrp="1"/>
          </p:cNvSpPr>
          <p:nvPr>
            <p:ph type="sldNum" sz="quarter" idx="12"/>
          </p:nvPr>
        </p:nvSpPr>
        <p:spPr/>
        <p:txBody>
          <a:bodyPr/>
          <a:lstStyle/>
          <a:p>
            <a:fld id="{29A67EF4-6AD0-4895-A677-9D84EEBBB660}" type="slidenum">
              <a:rPr lang="el-GR" smtClean="0"/>
              <a:t>5</a:t>
            </a:fld>
            <a:endParaRPr lang="el-GR"/>
          </a:p>
        </p:txBody>
      </p:sp>
      <p:sp>
        <p:nvSpPr>
          <p:cNvPr id="7" name="TextBox 6">
            <a:extLst>
              <a:ext uri="{FF2B5EF4-FFF2-40B4-BE49-F238E27FC236}">
                <a16:creationId xmlns:a16="http://schemas.microsoft.com/office/drawing/2014/main" id="{AB46FD4E-5B15-1E86-A005-D263820B4BDC}"/>
              </a:ext>
            </a:extLst>
          </p:cNvPr>
          <p:cNvSpPr txBox="1"/>
          <p:nvPr/>
        </p:nvSpPr>
        <p:spPr>
          <a:xfrm>
            <a:off x="315912" y="6029869"/>
            <a:ext cx="6096000" cy="369332"/>
          </a:xfrm>
          <a:prstGeom prst="rect">
            <a:avLst/>
          </a:prstGeom>
          <a:noFill/>
        </p:spPr>
        <p:txBody>
          <a:bodyPr wrap="square">
            <a:spAutoFit/>
          </a:bodyPr>
          <a:lstStyle/>
          <a:p>
            <a:r>
              <a:rPr lang="en-US" sz="1800" dirty="0">
                <a:hlinkClick r:id="rId3"/>
              </a:rPr>
              <a:t>https://www.google.com/imgres?imgurl</a:t>
            </a:r>
            <a:endParaRPr lang="el-GR" dirty="0"/>
          </a:p>
        </p:txBody>
      </p:sp>
    </p:spTree>
    <p:extLst>
      <p:ext uri="{BB962C8B-B14F-4D97-AF65-F5344CB8AC3E}">
        <p14:creationId xmlns:p14="http://schemas.microsoft.com/office/powerpoint/2010/main" val="17362070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txBox="1">
            <a:spLocks noGrp="1"/>
          </p:cNvSpPr>
          <p:nvPr>
            <p:ph type="title"/>
          </p:nvPr>
        </p:nvSpPr>
        <p:spPr>
          <a:xfrm>
            <a:off x="1143000" y="709224"/>
            <a:ext cx="10531153" cy="495540"/>
          </a:xfrm>
        </p:spPr>
        <p:txBody>
          <a:bodyPr>
            <a:normAutofit fontScale="90000"/>
          </a:bodyPr>
          <a:lstStyle/>
          <a:p>
            <a:pPr lvl="0"/>
            <a:r>
              <a:rPr lang="el-GR" sz="3600" b="1" dirty="0"/>
              <a:t>Ομαδική διεργασία: Τι </a:t>
            </a:r>
            <a:r>
              <a:rPr lang="el-GR" sz="3600" b="1" dirty="0" err="1"/>
              <a:t>πρ</a:t>
            </a:r>
            <a:r>
              <a:rPr lang="en-US" sz="3600" b="1" dirty="0"/>
              <a:t>o</a:t>
            </a:r>
            <a:r>
              <a:rPr lang="el-GR" sz="3600" b="1" dirty="0" err="1"/>
              <a:t>σφέρει</a:t>
            </a:r>
            <a:r>
              <a:rPr lang="el-GR" sz="3600" b="1" dirty="0"/>
              <a:t>;</a:t>
            </a:r>
            <a:r>
              <a:rPr lang="en-US" sz="3600" b="1" dirty="0"/>
              <a:t> </a:t>
            </a:r>
            <a:endParaRPr lang="el-GR" sz="3600" b="1" dirty="0"/>
          </a:p>
        </p:txBody>
      </p:sp>
      <p:sp>
        <p:nvSpPr>
          <p:cNvPr id="3" name="Θέση περιεχομένου 2"/>
          <p:cNvSpPr txBox="1">
            <a:spLocks noGrp="1"/>
          </p:cNvSpPr>
          <p:nvPr>
            <p:ph idx="1"/>
          </p:nvPr>
        </p:nvSpPr>
        <p:spPr>
          <a:xfrm>
            <a:off x="1143000" y="1516782"/>
            <a:ext cx="10058400" cy="4478868"/>
          </a:xfrm>
        </p:spPr>
        <p:txBody>
          <a:bodyPr/>
          <a:lstStyle/>
          <a:p>
            <a:pPr marL="0" lvl="0" indent="0">
              <a:buNone/>
            </a:pPr>
            <a:r>
              <a:rPr lang="el-GR" sz="2800" dirty="0"/>
              <a:t>Όταν δεν συνηχεί με τις κατά </a:t>
            </a:r>
            <a:r>
              <a:rPr lang="el-GR" sz="2800" dirty="0" err="1"/>
              <a:t>Balint</a:t>
            </a:r>
            <a:r>
              <a:rPr lang="el-GR" sz="2800" dirty="0"/>
              <a:t> (1969) </a:t>
            </a:r>
            <a:r>
              <a:rPr lang="el-GR" sz="2800" b="1" i="1" dirty="0"/>
              <a:t>«παρεξηγήσεις» </a:t>
            </a:r>
            <a:r>
              <a:rPr lang="el-GR" sz="2800" i="1" dirty="0"/>
              <a:t>στη σχέση μητέρας παιδιού κατά την </a:t>
            </a:r>
            <a:r>
              <a:rPr lang="el-GR" sz="2800" i="1" dirty="0" err="1"/>
              <a:t>προοιδιπόδεια</a:t>
            </a:r>
            <a:r>
              <a:rPr lang="el-GR" sz="2800" i="1" dirty="0"/>
              <a:t> φάση, δηλαδή το θεμελιώδες τραύμα</a:t>
            </a:r>
            <a:r>
              <a:rPr lang="el-GR" sz="2800" dirty="0"/>
              <a:t>»  (παλαιότερη αναφορά ως «αλλοιώσεις του Εγώ»),  </a:t>
            </a:r>
            <a:r>
              <a:rPr lang="el-GR" sz="2800" b="1" dirty="0"/>
              <a:t>κατανόηση των αναγκών του εαυτού/μέλους ομάδας </a:t>
            </a:r>
            <a:r>
              <a:rPr lang="el-GR" sz="2800" dirty="0"/>
              <a:t>στο «εδώ και τώρα» της ομάδας!</a:t>
            </a:r>
          </a:p>
          <a:p>
            <a:pPr lvl="0"/>
            <a:endParaRPr lang="el-GR" sz="2400" dirty="0"/>
          </a:p>
        </p:txBody>
      </p:sp>
      <p:sp>
        <p:nvSpPr>
          <p:cNvPr id="4" name="Θέση αριθμού διαφάνειας 3"/>
          <p:cNvSpPr txBox="1"/>
          <p:nvPr/>
        </p:nvSpPr>
        <p:spPr>
          <a:xfrm>
            <a:off x="10469880" y="6307668"/>
            <a:ext cx="1463040" cy="274320"/>
          </a:xfrm>
          <a:prstGeom prst="rect">
            <a:avLst/>
          </a:prstGeom>
          <a:noFill/>
          <a:ln>
            <a:noFill/>
          </a:ln>
        </p:spPr>
        <p:txBody>
          <a:bodyPr vert="horz" wrap="square" lIns="91440" tIns="45720" rIns="91440" bIns="45720" anchor="b" anchorCtr="0" compatLnSpc="1"/>
          <a:lstStyle/>
          <a:p>
            <a:pPr marL="0" marR="0" lvl="0" indent="0" algn="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93936102-13E5-4A6C-9523-E3C8D3573BF1}" type="slidenum">
              <a:t>6</a:t>
            </a:fld>
            <a:endParaRPr lang="el-GR" sz="1000" b="0" i="0" u="none" strike="noStrike" kern="1200" cap="none" spc="0" baseline="0">
              <a:solidFill>
                <a:srgbClr val="404040"/>
              </a:solidFill>
              <a:uFillTx/>
              <a:latin typeface="Century Gothic"/>
            </a:endParaRPr>
          </a:p>
        </p:txBody>
      </p:sp>
    </p:spTree>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a:extLst>
              <a:ext uri="{FF2B5EF4-FFF2-40B4-BE49-F238E27FC236}">
                <a16:creationId xmlns:a16="http://schemas.microsoft.com/office/drawing/2014/main" id="{CFEF2777-4409-1DA0-C75F-AAD934834ED1}"/>
              </a:ext>
            </a:extLst>
          </p:cNvPr>
          <p:cNvSpPr>
            <a:spLocks noGrp="1"/>
          </p:cNvSpPr>
          <p:nvPr>
            <p:ph type="title"/>
          </p:nvPr>
        </p:nvSpPr>
        <p:spPr>
          <a:xfrm>
            <a:off x="1066800" y="642594"/>
            <a:ext cx="10058400" cy="795681"/>
          </a:xfrm>
        </p:spPr>
        <p:txBody>
          <a:bodyPr/>
          <a:lstStyle/>
          <a:p>
            <a:r>
              <a:rPr lang="el-GR" dirty="0"/>
              <a:t>Ώστε … </a:t>
            </a:r>
          </a:p>
        </p:txBody>
      </p:sp>
      <p:sp>
        <p:nvSpPr>
          <p:cNvPr id="2" name="Θέση περιεχομένου 2"/>
          <p:cNvSpPr txBox="1">
            <a:spLocks noGrp="1"/>
          </p:cNvSpPr>
          <p:nvPr>
            <p:ph idx="1"/>
          </p:nvPr>
        </p:nvSpPr>
        <p:spPr>
          <a:xfrm>
            <a:off x="895350" y="1463040"/>
            <a:ext cx="10591800" cy="4844628"/>
          </a:xfrm>
        </p:spPr>
        <p:txBody>
          <a:bodyPr>
            <a:normAutofit lnSpcReduction="10000"/>
          </a:bodyPr>
          <a:lstStyle/>
          <a:p>
            <a:pPr lvl="0"/>
            <a:r>
              <a:rPr lang="el-GR" sz="2400" dirty="0"/>
              <a:t>Να προσαρμόζεται - σύμφωνα με τον </a:t>
            </a:r>
            <a:r>
              <a:rPr lang="el-GR" sz="2400" dirty="0" err="1"/>
              <a:t>Winnicott</a:t>
            </a:r>
            <a:r>
              <a:rPr lang="el-GR" sz="2400" dirty="0"/>
              <a:t> (1962) - ως μια </a:t>
            </a:r>
            <a:r>
              <a:rPr lang="el-GR" sz="2400" b="1" dirty="0"/>
              <a:t>«αρκετά καλή μητέρα» </a:t>
            </a:r>
            <a:r>
              <a:rPr lang="el-GR" sz="2400" dirty="0"/>
              <a:t>-</a:t>
            </a:r>
            <a:r>
              <a:rPr lang="el-GR" sz="2400" b="1" dirty="0"/>
              <a:t> </a:t>
            </a:r>
            <a:r>
              <a:rPr lang="el-GR" sz="2400" dirty="0"/>
              <a:t>σχεδόν απόλυτα στις ανάγκες των μελών.</a:t>
            </a:r>
          </a:p>
          <a:p>
            <a:pPr lvl="1"/>
            <a:r>
              <a:rPr lang="el-GR" sz="2200" dirty="0"/>
              <a:t>Καθώς προχωρά η ομάδα – χρειάζεται όλο και λιγότερο να προσαρμόζεται, γιατί αυξάνεται η ικανότητα των μελών για ψυχολογική σκέψη, κατανόηση και επεξεργασία. </a:t>
            </a:r>
          </a:p>
          <a:p>
            <a:pPr lvl="0"/>
            <a:r>
              <a:rPr lang="el-GR" sz="2400" dirty="0"/>
              <a:t>Να προσφέρει την </a:t>
            </a:r>
            <a:r>
              <a:rPr lang="el-GR" sz="2400" b="1" dirty="0"/>
              <a:t>«ευκαιρία της αυταπάτης»</a:t>
            </a:r>
          </a:p>
          <a:p>
            <a:pPr lvl="1"/>
            <a:r>
              <a:rPr lang="el-GR" sz="2200" dirty="0"/>
              <a:t>Είσαι/είναι στον «έλεγχό τους», ενισχύοντας έτσι μια αίσθηση ελέγχου. </a:t>
            </a:r>
          </a:p>
          <a:p>
            <a:pPr lvl="0"/>
            <a:r>
              <a:rPr lang="el-GR" sz="2400" dirty="0"/>
              <a:t>Να λειτουργεί - η ομάδα και ο θεραπευτής - ως </a:t>
            </a:r>
            <a:r>
              <a:rPr lang="el-GR" sz="2400" b="1" dirty="0" err="1"/>
              <a:t>αλεξιδιεγερτική</a:t>
            </a:r>
            <a:r>
              <a:rPr lang="el-GR" sz="2400" b="1" dirty="0"/>
              <a:t> ασπίδα </a:t>
            </a:r>
            <a:r>
              <a:rPr lang="el-GR" sz="2400" dirty="0"/>
              <a:t>στην παρατεταμένη έκθεσή τους σε συνθήκες αποστέρησης πολλών «μητρικών» φροντίδων.</a:t>
            </a:r>
          </a:p>
          <a:p>
            <a:pPr lvl="0"/>
            <a:r>
              <a:rPr lang="el-GR" sz="2400" dirty="0"/>
              <a:t>Να – πιθανώς - </a:t>
            </a:r>
            <a:r>
              <a:rPr lang="el-GR" sz="2400" b="1" dirty="0"/>
              <a:t>προλαμβάνεται αναζωπύρωση  αγχών </a:t>
            </a:r>
            <a:r>
              <a:rPr lang="el-GR" sz="2400" dirty="0"/>
              <a:t>κατακερματισμού (αδιανόητο άγχος, διαμελισμός, πτώση στο διηνεκές, απουσία σχέσης με το σώμα, απουσία προσανατολισμού).</a:t>
            </a:r>
          </a:p>
          <a:p>
            <a:pPr marL="0" lvl="0" indent="0" algn="r">
              <a:buNone/>
            </a:pPr>
            <a:r>
              <a:rPr lang="en-US" sz="2400" dirty="0"/>
              <a:t>Winnicott, 1962</a:t>
            </a:r>
            <a:r>
              <a:rPr lang="el-GR" sz="2400" dirty="0"/>
              <a:t> </a:t>
            </a:r>
          </a:p>
        </p:txBody>
      </p:sp>
      <p:sp>
        <p:nvSpPr>
          <p:cNvPr id="3" name="Θέση αριθμού διαφάνειας 3"/>
          <p:cNvSpPr txBox="1"/>
          <p:nvPr/>
        </p:nvSpPr>
        <p:spPr>
          <a:xfrm>
            <a:off x="10469880" y="6307668"/>
            <a:ext cx="1463040" cy="274320"/>
          </a:xfrm>
          <a:prstGeom prst="rect">
            <a:avLst/>
          </a:prstGeom>
          <a:noFill/>
          <a:ln>
            <a:noFill/>
          </a:ln>
        </p:spPr>
        <p:txBody>
          <a:bodyPr vert="horz" wrap="square" lIns="91440" tIns="45720" rIns="91440" bIns="45720" anchor="b" anchorCtr="0" compatLnSpc="1"/>
          <a:lstStyle/>
          <a:p>
            <a:pPr marL="0" marR="0" lvl="0" indent="0" algn="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495C754C-C2D3-437B-8F61-CCB9FF3A2F20}" type="slidenum">
              <a:t>7</a:t>
            </a:fld>
            <a:endParaRPr lang="el-GR" sz="1000" b="0" i="0" u="none" strike="noStrike" kern="1200" cap="none" spc="0" baseline="0">
              <a:solidFill>
                <a:srgbClr val="404040"/>
              </a:solidFill>
              <a:uFillTx/>
              <a:latin typeface="Century Gothic"/>
            </a:endParaRPr>
          </a:p>
        </p:txBody>
      </p:sp>
    </p:spTree>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arn(inVertical)">
                                      <p:cBhvr>
                                        <p:cTn id="7" dur="1000"/>
                                        <p:tgtEl>
                                          <p:spTgt spid="2">
                                            <p:txEl>
                                              <p:pRg st="0" end="0"/>
                                            </p:txEl>
                                          </p:spTgt>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2">
                                            <p:txEl>
                                              <p:pRg st="1" end="1"/>
                                            </p:txEl>
                                          </p:spTgt>
                                        </p:tgtEl>
                                        <p:attrNameLst>
                                          <p:attrName>style.visibility</p:attrName>
                                        </p:attrNameLst>
                                      </p:cBhvr>
                                      <p:to>
                                        <p:strVal val="visible"/>
                                      </p:to>
                                    </p:set>
                                    <p:animEffect transition="in" filter="barn(inVertical)">
                                      <p:cBhvr>
                                        <p:cTn id="10" dur="1000"/>
                                        <p:tgtEl>
                                          <p:spTgt spid="2">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grpId="0"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animEffect transition="in" filter="barn(inVertical)">
                                      <p:cBhvr>
                                        <p:cTn id="15" dur="1000"/>
                                        <p:tgtEl>
                                          <p:spTgt spid="2">
                                            <p:txEl>
                                              <p:pRg st="2" end="2"/>
                                            </p:txEl>
                                          </p:spTgt>
                                        </p:tgtEl>
                                      </p:cBhvr>
                                    </p:animEffect>
                                  </p:childTnLst>
                                </p:cTn>
                              </p:par>
                              <p:par>
                                <p:cTn id="16" presetID="16" presetClass="entr" presetSubtype="21" fill="hold" grpId="0" nodeType="withEffect">
                                  <p:stCondLst>
                                    <p:cond delay="0"/>
                                  </p:stCondLst>
                                  <p:childTnLst>
                                    <p:set>
                                      <p:cBhvr>
                                        <p:cTn id="17" dur="1" fill="hold">
                                          <p:stCondLst>
                                            <p:cond delay="0"/>
                                          </p:stCondLst>
                                        </p:cTn>
                                        <p:tgtEl>
                                          <p:spTgt spid="2">
                                            <p:txEl>
                                              <p:pRg st="3" end="3"/>
                                            </p:txEl>
                                          </p:spTgt>
                                        </p:tgtEl>
                                        <p:attrNameLst>
                                          <p:attrName>style.visibility</p:attrName>
                                        </p:attrNameLst>
                                      </p:cBhvr>
                                      <p:to>
                                        <p:strVal val="visible"/>
                                      </p:to>
                                    </p:set>
                                    <p:animEffect transition="in" filter="barn(inVertical)">
                                      <p:cBhvr>
                                        <p:cTn id="18" dur="1000"/>
                                        <p:tgtEl>
                                          <p:spTgt spid="2">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6" presetClass="entr" presetSubtype="21" fill="hold" grpId="0" nodeType="click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animEffect transition="in" filter="barn(inVertical)">
                                      <p:cBhvr>
                                        <p:cTn id="23" dur="1000"/>
                                        <p:tgtEl>
                                          <p:spTgt spid="2">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6" presetClass="entr" presetSubtype="21" fill="hold" grpId="0" nodeType="clickEffect">
                                  <p:stCondLst>
                                    <p:cond delay="0"/>
                                  </p:stCondLst>
                                  <p:childTnLst>
                                    <p:set>
                                      <p:cBhvr>
                                        <p:cTn id="27" dur="1" fill="hold">
                                          <p:stCondLst>
                                            <p:cond delay="0"/>
                                          </p:stCondLst>
                                        </p:cTn>
                                        <p:tgtEl>
                                          <p:spTgt spid="2">
                                            <p:txEl>
                                              <p:pRg st="5" end="5"/>
                                            </p:txEl>
                                          </p:spTgt>
                                        </p:tgtEl>
                                        <p:attrNameLst>
                                          <p:attrName>style.visibility</p:attrName>
                                        </p:attrNameLst>
                                      </p:cBhvr>
                                      <p:to>
                                        <p:strVal val="visible"/>
                                      </p:to>
                                    </p:set>
                                    <p:animEffect transition="in" filter="barn(inVertical)">
                                      <p:cBhvr>
                                        <p:cTn id="28" dur="1000"/>
                                        <p:tgtEl>
                                          <p:spTgt spid="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περιεχομένου 2"/>
          <p:cNvSpPr txBox="1">
            <a:spLocks noGrp="1"/>
          </p:cNvSpPr>
          <p:nvPr>
            <p:ph idx="1"/>
          </p:nvPr>
        </p:nvSpPr>
        <p:spPr>
          <a:xfrm>
            <a:off x="876300" y="1293495"/>
            <a:ext cx="10058400" cy="4754880"/>
          </a:xfrm>
        </p:spPr>
        <p:txBody>
          <a:bodyPr/>
          <a:lstStyle/>
          <a:p>
            <a:pPr marL="0" lvl="0" indent="0">
              <a:buNone/>
            </a:pPr>
            <a:r>
              <a:rPr lang="el-GR" sz="2800" dirty="0"/>
              <a:t>Βοηθά η Ομάδα να επεξεργαστούν και να μεταβολίσουν τα κατά </a:t>
            </a:r>
            <a:r>
              <a:rPr lang="el-GR" sz="2800" dirty="0" err="1"/>
              <a:t>Bion</a:t>
            </a:r>
            <a:r>
              <a:rPr lang="el-GR" sz="2800" dirty="0"/>
              <a:t> </a:t>
            </a:r>
            <a:r>
              <a:rPr lang="el-GR" sz="2800" b="1" dirty="0"/>
              <a:t>στοιχεία-β</a:t>
            </a:r>
            <a:r>
              <a:rPr lang="en-US" sz="2800" dirty="0"/>
              <a:t> (</a:t>
            </a:r>
            <a:r>
              <a:rPr lang="el-GR" sz="2800" dirty="0"/>
              <a:t>πρωτογενή αισθητήρια δεδομένα) σε </a:t>
            </a:r>
            <a:r>
              <a:rPr lang="el-GR" sz="2800" b="1" dirty="0"/>
              <a:t>στοιχεία-α </a:t>
            </a:r>
            <a:r>
              <a:rPr lang="el-GR" sz="2800" dirty="0"/>
              <a:t>(νοητικές διεργασίες), προάγοντας την ψυχική υγεία (λειτουργία του ψυχισμού - σχέση «περιέχοντος-περιεχόμενου)</a:t>
            </a:r>
            <a:r>
              <a:rPr lang="en-US" sz="2800" dirty="0"/>
              <a:t>.</a:t>
            </a:r>
          </a:p>
          <a:p>
            <a:pPr marL="0" lvl="0" indent="0">
              <a:buNone/>
            </a:pPr>
            <a:endParaRPr lang="en-US" sz="2400" dirty="0"/>
          </a:p>
          <a:p>
            <a:pPr marL="0" lvl="0" indent="0" algn="r">
              <a:buNone/>
            </a:pPr>
            <a:r>
              <a:rPr lang="en-US" sz="2400" dirty="0" err="1"/>
              <a:t>Bion</a:t>
            </a:r>
            <a:r>
              <a:rPr lang="en-US" sz="2400" dirty="0"/>
              <a:t>, 1962</a:t>
            </a:r>
          </a:p>
          <a:p>
            <a:pPr lvl="0"/>
            <a:endParaRPr lang="el-GR" sz="2000" dirty="0"/>
          </a:p>
        </p:txBody>
      </p:sp>
      <p:sp>
        <p:nvSpPr>
          <p:cNvPr id="3" name="Θέση αριθμού διαφάνειας 3"/>
          <p:cNvSpPr txBox="1"/>
          <p:nvPr/>
        </p:nvSpPr>
        <p:spPr>
          <a:xfrm>
            <a:off x="10469880" y="6307668"/>
            <a:ext cx="1463040" cy="274320"/>
          </a:xfrm>
          <a:prstGeom prst="rect">
            <a:avLst/>
          </a:prstGeom>
          <a:noFill/>
          <a:ln>
            <a:noFill/>
          </a:ln>
        </p:spPr>
        <p:txBody>
          <a:bodyPr vert="horz" wrap="square" lIns="91440" tIns="45720" rIns="91440" bIns="45720" anchor="b" anchorCtr="0" compatLnSpc="1"/>
          <a:lstStyle/>
          <a:p>
            <a:pPr marL="0" marR="0" lvl="0" indent="0" algn="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66FE742F-E707-4BFA-BA64-883A99D8C935}" type="slidenum">
              <a:t>8</a:t>
            </a:fld>
            <a:endParaRPr lang="el-GR" sz="1000" b="0" i="0" u="none" strike="noStrike" kern="1200" cap="none" spc="0" baseline="0">
              <a:solidFill>
                <a:srgbClr val="404040"/>
              </a:solidFill>
              <a:uFillTx/>
              <a:latin typeface="Century Gothic"/>
            </a:endParaRPr>
          </a:p>
        </p:txBody>
      </p:sp>
    </p:spTree>
  </p:cSld>
  <p:clrMapOvr>
    <a:masterClrMapping/>
  </p:clrMapOvr>
  <p:transition spd="slow">
    <p:push dir="u"/>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9DB219D-F7A1-7FD1-F93C-8C5775609364}"/>
              </a:ext>
            </a:extLst>
          </p:cNvPr>
          <p:cNvSpPr txBox="1">
            <a:spLocks noGrp="1"/>
          </p:cNvSpPr>
          <p:nvPr>
            <p:ph type="title"/>
          </p:nvPr>
        </p:nvSpPr>
        <p:spPr>
          <a:xfrm>
            <a:off x="698665" y="238941"/>
            <a:ext cx="10058400" cy="746662"/>
          </a:xfrm>
        </p:spPr>
        <p:txBody>
          <a:bodyPr/>
          <a:lstStyle/>
          <a:p>
            <a:pPr lvl="0"/>
            <a:r>
              <a:rPr lang="el-GR" sz="3200" dirty="0"/>
              <a:t> </a:t>
            </a:r>
            <a:r>
              <a:rPr lang="el-GR" sz="4000" b="1" dirty="0"/>
              <a:t>Γιατί ομάδα? </a:t>
            </a:r>
            <a:endParaRPr lang="el-GR" sz="2900" b="1" dirty="0"/>
          </a:p>
        </p:txBody>
      </p:sp>
      <p:sp>
        <p:nvSpPr>
          <p:cNvPr id="3" name="Θέση περιεχομένου 2">
            <a:extLst>
              <a:ext uri="{FF2B5EF4-FFF2-40B4-BE49-F238E27FC236}">
                <a16:creationId xmlns:a16="http://schemas.microsoft.com/office/drawing/2014/main" id="{C81E17DE-7619-C030-D0F9-D89414BEEA2C}"/>
              </a:ext>
            </a:extLst>
          </p:cNvPr>
          <p:cNvSpPr txBox="1">
            <a:spLocks noGrp="1"/>
          </p:cNvSpPr>
          <p:nvPr>
            <p:ph idx="1"/>
          </p:nvPr>
        </p:nvSpPr>
        <p:spPr>
          <a:xfrm>
            <a:off x="1095375" y="1159331"/>
            <a:ext cx="10258428" cy="5388422"/>
          </a:xfrm>
        </p:spPr>
        <p:txBody>
          <a:bodyPr/>
          <a:lstStyle/>
          <a:p>
            <a:pPr lvl="0"/>
            <a:r>
              <a:rPr lang="el-GR" sz="2400" dirty="0"/>
              <a:t>Γεννιόμαστε σε ομάδα, με πρώτη ομάδα την ομάδα «μητέρα-παιδί» και παραμένουμε εκεί ένα μεγάλο χρονικό διάστημα, μέχρι να μεταπηδήσουμε σε άλλες ομάδες και </a:t>
            </a:r>
            <a:r>
              <a:rPr lang="el-GR" sz="2400" b="1" dirty="0"/>
              <a:t>παραμένουμε σε ομάδες ως τον θάνατό </a:t>
            </a:r>
            <a:r>
              <a:rPr lang="el-GR" sz="2400" dirty="0"/>
              <a:t>μας. </a:t>
            </a:r>
          </a:p>
          <a:p>
            <a:pPr lvl="0"/>
            <a:endParaRPr lang="el-GR" sz="2400" dirty="0"/>
          </a:p>
          <a:p>
            <a:pPr lvl="0"/>
            <a:r>
              <a:rPr lang="el-GR" sz="2400" dirty="0"/>
              <a:t>Η ομαδοποίηση είναι βασική </a:t>
            </a:r>
            <a:r>
              <a:rPr lang="el-GR" sz="2400" b="1" dirty="0"/>
              <a:t>ενστικτώδης ανάγκη </a:t>
            </a:r>
            <a:r>
              <a:rPr lang="el-GR" sz="2400" dirty="0"/>
              <a:t>του ανθρώπου, γιατί </a:t>
            </a:r>
            <a:r>
              <a:rPr lang="el-GR" sz="2400" b="1" dirty="0"/>
              <a:t>ως είδος</a:t>
            </a:r>
            <a:r>
              <a:rPr lang="el-GR" sz="2400" dirty="0"/>
              <a:t> μόνο μέσα σε ομάδα επιβιώνουμε, με όρους ψυχικής υγείας. </a:t>
            </a:r>
          </a:p>
          <a:p>
            <a:pPr lvl="0"/>
            <a:endParaRPr lang="el-GR" sz="2400" dirty="0"/>
          </a:p>
          <a:p>
            <a:pPr lvl="0"/>
            <a:r>
              <a:rPr lang="el-GR" sz="2400" dirty="0"/>
              <a:t>Κανένας άνθρωπος δεν υπάρχει εκτός ομάδας, εκτός και αν: </a:t>
            </a:r>
          </a:p>
          <a:p>
            <a:pPr lvl="1" algn="ctr"/>
            <a:endParaRPr lang="el-GR" sz="2400" dirty="0"/>
          </a:p>
          <a:p>
            <a:pPr marL="274320" lvl="1" indent="0" algn="ctr">
              <a:buNone/>
            </a:pPr>
            <a:r>
              <a:rPr lang="el-GR" sz="2400" dirty="0"/>
              <a:t> «ὁ </a:t>
            </a:r>
            <a:r>
              <a:rPr lang="el-GR" sz="2400" dirty="0" err="1"/>
              <a:t>δὲ</a:t>
            </a:r>
            <a:r>
              <a:rPr lang="el-GR" sz="2400" dirty="0"/>
              <a:t> </a:t>
            </a:r>
            <a:r>
              <a:rPr lang="el-GR" sz="2400" dirty="0" err="1"/>
              <a:t>μὴ</a:t>
            </a:r>
            <a:r>
              <a:rPr lang="el-GR" sz="2400" dirty="0"/>
              <a:t> δυνάμενος </a:t>
            </a:r>
            <a:r>
              <a:rPr lang="el-GR" sz="2400" dirty="0" err="1"/>
              <a:t>κοινωνεῖν</a:t>
            </a:r>
            <a:r>
              <a:rPr lang="el-GR" sz="2400" dirty="0"/>
              <a:t> ἢ </a:t>
            </a:r>
            <a:r>
              <a:rPr lang="el-GR" sz="2400" dirty="0" err="1"/>
              <a:t>μηδὲν</a:t>
            </a:r>
            <a:r>
              <a:rPr lang="el-GR" sz="2400" dirty="0"/>
              <a:t> δεόμενος δι' </a:t>
            </a:r>
            <a:r>
              <a:rPr lang="el-GR" sz="2400" dirty="0" err="1"/>
              <a:t>αὐτάρκειαν</a:t>
            </a:r>
            <a:r>
              <a:rPr lang="el-GR" sz="2400" dirty="0"/>
              <a:t> </a:t>
            </a:r>
            <a:r>
              <a:rPr lang="el-GR" sz="2400" dirty="0" err="1"/>
              <a:t>οὐθὲν</a:t>
            </a:r>
            <a:r>
              <a:rPr lang="el-GR" sz="2400" dirty="0"/>
              <a:t> μέρος πόλεως, </a:t>
            </a:r>
            <a:r>
              <a:rPr lang="el-GR" sz="2400" b="1" dirty="0" err="1"/>
              <a:t>ὥστε</a:t>
            </a:r>
            <a:r>
              <a:rPr lang="el-GR" sz="2400" b="1" dirty="0"/>
              <a:t> ἢ </a:t>
            </a:r>
            <a:r>
              <a:rPr lang="el-GR" sz="2400" b="1" dirty="0" err="1"/>
              <a:t>θηρίον</a:t>
            </a:r>
            <a:r>
              <a:rPr lang="el-GR" sz="2400" b="1" dirty="0"/>
              <a:t> ἢ θεός», </a:t>
            </a:r>
          </a:p>
          <a:p>
            <a:pPr marL="274320" lvl="1" indent="0" algn="ctr">
              <a:buNone/>
            </a:pPr>
            <a:r>
              <a:rPr lang="el-GR" sz="2400" i="1" dirty="0"/>
              <a:t>                                                                        Αριστοτέλους Πολιτικά </a:t>
            </a:r>
            <a:endParaRPr lang="el-GR" sz="2400" dirty="0"/>
          </a:p>
          <a:p>
            <a:pPr lvl="1"/>
            <a:endParaRPr lang="el-GR" sz="2400" dirty="0"/>
          </a:p>
          <a:p>
            <a:pPr lvl="0"/>
            <a:endParaRPr lang="el-GR" dirty="0"/>
          </a:p>
        </p:txBody>
      </p:sp>
      <p:sp>
        <p:nvSpPr>
          <p:cNvPr id="4" name="Θέση υποσέλιδου 3">
            <a:extLst>
              <a:ext uri="{FF2B5EF4-FFF2-40B4-BE49-F238E27FC236}">
                <a16:creationId xmlns:a16="http://schemas.microsoft.com/office/drawing/2014/main" id="{0F2620E3-6AE8-8495-AF5B-45B665A615E7}"/>
              </a:ext>
            </a:extLst>
          </p:cNvPr>
          <p:cNvSpPr txBox="1"/>
          <p:nvPr/>
        </p:nvSpPr>
        <p:spPr>
          <a:xfrm>
            <a:off x="3489963" y="6307668"/>
            <a:ext cx="5212080" cy="274320"/>
          </a:xfrm>
          <a:prstGeom prst="rect">
            <a:avLst/>
          </a:prstGeom>
          <a:noFill/>
          <a:ln cap="flat">
            <a:noFill/>
          </a:ln>
        </p:spPr>
        <p:txBody>
          <a:bodyPr vert="horz" wrap="square" lIns="91440" tIns="45720" rIns="91440" bIns="45720" anchor="b" anchorCtr="1" compatLnSpc="1">
            <a:noAutofit/>
          </a:bodyPr>
          <a:lstStyle/>
          <a:p>
            <a:pPr marL="0" marR="0" lvl="0" indent="0" algn="ct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l-GR" sz="1000" b="0" i="0" u="none" strike="noStrike" kern="1200" cap="none" spc="0" baseline="0">
              <a:solidFill>
                <a:srgbClr val="404040"/>
              </a:solidFill>
              <a:uFillTx/>
              <a:latin typeface="Century Gothic"/>
            </a:endParaRPr>
          </a:p>
        </p:txBody>
      </p:sp>
      <p:sp>
        <p:nvSpPr>
          <p:cNvPr id="5" name="Θέση αριθμού διαφάνειας 5">
            <a:extLst>
              <a:ext uri="{FF2B5EF4-FFF2-40B4-BE49-F238E27FC236}">
                <a16:creationId xmlns:a16="http://schemas.microsoft.com/office/drawing/2014/main" id="{C6DE3F5E-A993-4286-2735-F29C6190B2EE}"/>
              </a:ext>
            </a:extLst>
          </p:cNvPr>
          <p:cNvSpPr txBox="1"/>
          <p:nvPr/>
        </p:nvSpPr>
        <p:spPr>
          <a:xfrm>
            <a:off x="8610603" y="6356351"/>
            <a:ext cx="2743200" cy="365129"/>
          </a:xfrm>
          <a:prstGeom prst="rect">
            <a:avLst/>
          </a:prstGeom>
          <a:noFill/>
          <a:ln cap="flat">
            <a:noFill/>
          </a:ln>
        </p:spPr>
        <p:txBody>
          <a:bodyPr vert="horz" wrap="square" lIns="91440" tIns="45720" rIns="91440" bIns="45720" anchor="ctr"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FF7DF4EA-EE4B-4CB5-A33A-58ED5A65B1B3}" type="slidenum">
              <a:t>9</a:t>
            </a:fld>
            <a:endParaRPr lang="el-GR" sz="1200" b="0" i="0" u="none" strike="noStrike" kern="1200" cap="none" spc="0" baseline="0">
              <a:solidFill>
                <a:srgbClr val="898989"/>
              </a:solidFill>
              <a:uFillTx/>
              <a:latin typeface="Calibri"/>
            </a:endParaRPr>
          </a:p>
        </p:txBody>
      </p:sp>
      <p:sp>
        <p:nvSpPr>
          <p:cNvPr id="6" name="Θέση αριθμού διαφάνειας 6">
            <a:extLst>
              <a:ext uri="{FF2B5EF4-FFF2-40B4-BE49-F238E27FC236}">
                <a16:creationId xmlns:a16="http://schemas.microsoft.com/office/drawing/2014/main" id="{A73CBEA1-2CA4-FAE5-70C9-DD8228C96ABD}"/>
              </a:ext>
            </a:extLst>
          </p:cNvPr>
          <p:cNvSpPr txBox="1"/>
          <p:nvPr/>
        </p:nvSpPr>
        <p:spPr>
          <a:xfrm>
            <a:off x="8610603" y="6356351"/>
            <a:ext cx="2743200" cy="365129"/>
          </a:xfrm>
          <a:prstGeom prst="rect">
            <a:avLst/>
          </a:prstGeom>
          <a:noFill/>
          <a:ln cap="flat">
            <a:noFill/>
          </a:ln>
        </p:spPr>
        <p:txBody>
          <a:bodyPr vert="horz" wrap="square" lIns="91440" tIns="45720" rIns="91440" bIns="45720" anchor="ctr"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292C8E82-4348-440D-8FA6-56AAD0B70ED0}" type="slidenum">
              <a:t>9</a:t>
            </a:fld>
            <a:endParaRPr lang="el-GR" sz="1200" b="0" i="0" u="none" strike="noStrike" kern="1200" cap="none" spc="0" baseline="0">
              <a:solidFill>
                <a:srgbClr val="898989"/>
              </a:solidFill>
              <a:uFillTx/>
              <a:latin typeface="Calibri"/>
            </a:endParaRPr>
          </a:p>
        </p:txBody>
      </p:sp>
      <p:sp>
        <p:nvSpPr>
          <p:cNvPr id="7" name="Θέση αριθμού διαφάνειας 6">
            <a:extLst>
              <a:ext uri="{FF2B5EF4-FFF2-40B4-BE49-F238E27FC236}">
                <a16:creationId xmlns:a16="http://schemas.microsoft.com/office/drawing/2014/main" id="{6C1D2C0D-ACE3-B92C-0AD1-9A63723E9357}"/>
              </a:ext>
            </a:extLst>
          </p:cNvPr>
          <p:cNvSpPr txBox="1"/>
          <p:nvPr/>
        </p:nvSpPr>
        <p:spPr>
          <a:xfrm>
            <a:off x="8610603" y="6356351"/>
            <a:ext cx="2743200" cy="365129"/>
          </a:xfrm>
          <a:prstGeom prst="rect">
            <a:avLst/>
          </a:prstGeom>
          <a:noFill/>
          <a:ln cap="flat">
            <a:noFill/>
          </a:ln>
        </p:spPr>
        <p:txBody>
          <a:bodyPr vert="horz" wrap="square" lIns="91440" tIns="45720" rIns="91440" bIns="45720" anchor="ctr"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381E291E-D8BD-4FB2-ACEA-CA0DA4422985}" type="slidenum">
              <a:t>9</a:t>
            </a:fld>
            <a:endParaRPr lang="el-GR" sz="1200" b="0" i="0" u="none" strike="noStrike" kern="1200" cap="none" spc="0" baseline="0">
              <a:solidFill>
                <a:srgbClr val="898989"/>
              </a:solidFill>
              <a:uFillTx/>
              <a:latin typeface="Calibri"/>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3">
                                            <p:txEl>
                                              <p:pRg st="6" end="6"/>
                                            </p:txEl>
                                          </p:spTgt>
                                        </p:tgtEl>
                                        <p:attrNameLst>
                                          <p:attrName>style.visibility</p:attrName>
                                        </p:attrNameLst>
                                      </p:cBhvr>
                                      <p:to>
                                        <p:strVal val="visible"/>
                                      </p:to>
                                    </p:set>
                                    <p:animEffect transition="in" filter="fade">
                                      <p:cBhvr>
                                        <p:cTn id="20" dur="500"/>
                                        <p:tgtEl>
                                          <p:spTgt spid="3">
                                            <p:txEl>
                                              <p:pRg st="6" end="6"/>
                                            </p:txEl>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animEffect transition="in" filter="fade">
                                      <p:cBhvr>
                                        <p:cTn id="23"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Σαπούνι">
  <a:themeElements>
    <a:clrScheme name="Σαπούνι">
      <a:dk1>
        <a:sysClr val="windowText" lastClr="000000"/>
      </a:dk1>
      <a:lt1>
        <a:sysClr val="window" lastClr="FFFFFF"/>
      </a:lt1>
      <a:dk2>
        <a:srgbClr val="736059"/>
      </a:dk2>
      <a:lt2>
        <a:srgbClr val="E7E0C7"/>
      </a:lt2>
      <a:accent1>
        <a:srgbClr val="92B0C8"/>
      </a:accent1>
      <a:accent2>
        <a:srgbClr val="E37C3D"/>
      </a:accent2>
      <a:accent3>
        <a:srgbClr val="A5AB81"/>
      </a:accent3>
      <a:accent4>
        <a:srgbClr val="E9B635"/>
      </a:accent4>
      <a:accent5>
        <a:srgbClr val="7BA79D"/>
      </a:accent5>
      <a:accent6>
        <a:srgbClr val="968C8C"/>
      </a:accent6>
      <a:hlink>
        <a:srgbClr val="F7A115"/>
      </a:hlink>
      <a:folHlink>
        <a:srgbClr val="969696"/>
      </a:folHlink>
    </a:clrScheme>
    <a:fontScheme name="Σαπούνι">
      <a:majorFont>
        <a:latin typeface="Garamond" panose="02020404030301010803"/>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aramond" panose="02020404030301010803"/>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Σαπούνι">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80000"/>
                <a:shade val="100000"/>
                <a:satMod val="300000"/>
              </a:schemeClr>
            </a:gs>
            <a:gs pos="100000">
              <a:schemeClr val="phClr">
                <a:tint val="100000"/>
                <a:shade val="30000"/>
                <a:satMod val="200000"/>
              </a:schemeClr>
            </a:gs>
          </a:gsLst>
          <a:path path="circle">
            <a:fillToRect l="50000" t="50000" r="50000" b="50000"/>
          </a:path>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 id="{1306E473-ED32-493B-A2D0-240A757EDD34}" vid="{3F20CFC1-E34F-405B-AA49-5BE0E194F1B3}"/>
    </a:ext>
  </a:ext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Σαπούνι</Template>
  <TotalTime>7632</TotalTime>
  <Words>4115</Words>
  <Application>Microsoft Office PowerPoint</Application>
  <PresentationFormat>Ευρεία οθόνη</PresentationFormat>
  <Paragraphs>423</Paragraphs>
  <Slides>43</Slides>
  <Notes>2</Notes>
  <HiddenSlides>0</HiddenSlides>
  <MMClips>0</MMClips>
  <ScaleCrop>false</ScaleCrop>
  <HeadingPairs>
    <vt:vector size="6" baseType="variant">
      <vt:variant>
        <vt:lpstr>Γραμματοσειρές που χρησιμοποιούνται</vt:lpstr>
      </vt:variant>
      <vt:variant>
        <vt:i4>11</vt:i4>
      </vt:variant>
      <vt:variant>
        <vt:lpstr>Θέμα</vt:lpstr>
      </vt:variant>
      <vt:variant>
        <vt:i4>1</vt:i4>
      </vt:variant>
      <vt:variant>
        <vt:lpstr>Τίτλοι διαφανειών</vt:lpstr>
      </vt:variant>
      <vt:variant>
        <vt:i4>43</vt:i4>
      </vt:variant>
    </vt:vector>
  </HeadingPairs>
  <TitlesOfParts>
    <vt:vector size="55" baseType="lpstr">
      <vt:lpstr>Arial</vt:lpstr>
      <vt:lpstr>Calibri</vt:lpstr>
      <vt:lpstr>Century Gothic</vt:lpstr>
      <vt:lpstr>Century Schoolbook</vt:lpstr>
      <vt:lpstr>Comic Sans MS</vt:lpstr>
      <vt:lpstr>Courier New</vt:lpstr>
      <vt:lpstr>Garamond</vt:lpstr>
      <vt:lpstr>Gill Sans MT</vt:lpstr>
      <vt:lpstr>Helvetica</vt:lpstr>
      <vt:lpstr>Times New Roman</vt:lpstr>
      <vt:lpstr>Wingdings</vt:lpstr>
      <vt:lpstr>Σαπούνι</vt:lpstr>
      <vt:lpstr> ΣΧΟΛΗ ΑΝΘΡΩΠΙΣΤΙΚΩΝ &amp; ΚΟΙΝΩΝΙΚΩΝ ΕΠΙΣΤΗΜΩΝ ΠΑΙΔΑΓΩΓΙΚΟ ΤΜΗΜΑ ΕΙΔΙΚΗΣ ΑΓΩΓΗΣ Πρόγραμμα Μεταπτυχιακών Σπουδών Συμβουλευτική στην Ειδική Αγωγή, την Εκπαίδευση και την Υγεία Ακαδ. ετος 2022-23    </vt:lpstr>
      <vt:lpstr>Παρουσίαση του PowerPoint</vt:lpstr>
      <vt:lpstr>Μεταμοντερνισμός </vt:lpstr>
      <vt:lpstr>Δομή χρόνου και μαθήματος </vt:lpstr>
      <vt:lpstr>Δυναμική-Διεργασία-Process Ομάδας</vt:lpstr>
      <vt:lpstr>Ομαδική διεργασία: Τι πρoσφέρει; </vt:lpstr>
      <vt:lpstr>Ώστε … </vt:lpstr>
      <vt:lpstr>Παρουσίαση του PowerPoint</vt:lpstr>
      <vt:lpstr> Γιατί ομάδα? </vt:lpstr>
      <vt:lpstr>Ομάδα και Κοινότητα (1)</vt:lpstr>
      <vt:lpstr>Ομάδα και Κοινότητα? (2)</vt:lpstr>
      <vt:lpstr>Απαρχές ιστορίας ψυχοθεραπείας  </vt:lpstr>
      <vt:lpstr>Στη μετατόπιση αυτή*  βοήθησαν ποικίλες διατυπώσεις  (βάσει κοινωνικών και πολιτικών αλλαγών) </vt:lpstr>
      <vt:lpstr>Η πρώτη άτυπη θεραπευτική ομάδα με φυματικούς ασθενείς: γιατρός  Josef Pratt (παθολόγος, 1906, ευαγγελιστής)</vt:lpstr>
      <vt:lpstr>  H πρώτη θεραπευτική αναλυτική ομάδα (1) Siegmund Heinrich (Fuchs) Foulkes   1898-1976, German-British psychiatrist and psychoanalyst                           </vt:lpstr>
      <vt:lpstr>                                                        H πρώτη θεραπευτική αναλυτική ομάδα (2)      </vt:lpstr>
      <vt:lpstr>Ομάδα: … ένα κοινό μοιραζόμενο έδαφος (common shared ground), που συγκροτείται κάθε φορά στη βάση ενός υποθετικού ιστού…, Foulkes, 1957, Κουκής, 2004</vt:lpstr>
      <vt:lpstr>H πρώτη θεραπευτική αναλυτική ομάδα (3)</vt:lpstr>
      <vt:lpstr>  Σύγχρονες ομαδικές θεωρίες (1)</vt:lpstr>
      <vt:lpstr>Σύγχρονες ομαδικές θεωρίες (2)  Ομαδικό δίκτυο επικοινωνίας </vt:lpstr>
      <vt:lpstr>*Συνήχηση – Ενσυναίσθηση/Αντήχηση</vt:lpstr>
      <vt:lpstr>Σύγχρονα ερευνητικά δεδομένα.  Νευροβιολογία και (ομαδική) ψυχοθεραπεία</vt:lpstr>
      <vt:lpstr>Παρουσίαση του PowerPoint</vt:lpstr>
      <vt:lpstr>Παρουσίαση του PowerPoint</vt:lpstr>
      <vt:lpstr>Είδη Ομάδων   </vt:lpstr>
      <vt:lpstr> Μέγεθος, «Τρόπος» θεραπευτή   </vt:lpstr>
      <vt:lpstr>Ποια ομάδα χαρακτηρίζεται Large Group;</vt:lpstr>
      <vt:lpstr>Τhe FaceLOOK vs Facebook</vt:lpstr>
      <vt:lpstr>H θεωρία των Μεγάλων Ομάδων: Πώς ξεκίνησε; </vt:lpstr>
      <vt:lpstr>Ομάδες κοινωνικού προσανατολισμού                                                                              </vt:lpstr>
      <vt:lpstr>Ρόλος της Μεγάλης Ομάδας  Εκπαιδευτικός: Mελέτη του ατόμου (1)</vt:lpstr>
      <vt:lpstr>Ρόλος της Μεγάλης Ομάδας  Εκπαιδευτικός: Mελέτη του ατόμου (2)</vt:lpstr>
      <vt:lpstr>Ρόλος της Μεγάλης Ομάδας: Θεραπευτικός (1)</vt:lpstr>
      <vt:lpstr>Ρόλος της Μεγάλης Ομάδας: Θεραπευτικός (2)</vt:lpstr>
      <vt:lpstr> Ρόλος της Μεγάλης Ομάδας: Θεραπευτικός (3)</vt:lpstr>
      <vt:lpstr> Ρόλος της Μεγάλης Ομάδας: Θεραπευτικός (4)</vt:lpstr>
      <vt:lpstr>Παρουσίαση του PowerPoint</vt:lpstr>
      <vt:lpstr>Ομαδική Ψυχοθεραπεία στο ΚΚΨΥ Βύρωνα-Καισαριανής    </vt:lpstr>
      <vt:lpstr>     Ομάδα ΚΚΨΥ Βύρωνα-Καισαριανής (έναρξη 15-10-2019) 13η συνεδρία, 28-1-2020. Παρόντα όλα τα μέλη πλην ενός (που το περιμένουμε…) </vt:lpstr>
      <vt:lpstr>Βιβλιογραφία  </vt:lpstr>
      <vt:lpstr>Yalom, I.D., Leszcz, M. (2006). Θεωρία και πράξη της ομαδικής ψυχοθεραπείας Διάβασμα*</vt:lpstr>
      <vt:lpstr>Περιοδικά</vt:lpstr>
      <vt:lpstr>Παρουσίαση του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ιατρικη σχολη, εκπα, 12ο εξαμηνο, Ακαδ. ετος 2019-20</dc:title>
  <dc:creator>Δώρα Σκαλή</dc:creator>
  <cp:lastModifiedBy>Γεώργιος Σπύρου</cp:lastModifiedBy>
  <cp:revision>290</cp:revision>
  <cp:lastPrinted>2022-09-30T08:27:34Z</cp:lastPrinted>
  <dcterms:created xsi:type="dcterms:W3CDTF">2020-03-30T09:53:51Z</dcterms:created>
  <dcterms:modified xsi:type="dcterms:W3CDTF">2022-10-21T19:38:32Z</dcterms:modified>
</cp:coreProperties>
</file>