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2" r:id="rId1"/>
  </p:sldMasterIdLst>
  <p:notesMasterIdLst>
    <p:notesMasterId r:id="rId8"/>
  </p:notesMasterIdLst>
  <p:sldIdLst>
    <p:sldId id="256" r:id="rId2"/>
    <p:sldId id="258" r:id="rId3"/>
    <p:sldId id="259" r:id="rId4"/>
    <p:sldId id="261" r:id="rId5"/>
    <p:sldId id="262" r:id="rId6"/>
    <p:sldId id="28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91"/>
    <p:restoredTop sz="94697"/>
  </p:normalViewPr>
  <p:slideViewPr>
    <p:cSldViewPr snapToGrid="0" snapToObjects="1">
      <p:cViewPr varScale="1">
        <p:scale>
          <a:sx n="119" d="100"/>
          <a:sy n="119" d="100"/>
        </p:scale>
        <p:origin x="167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C3A21-6119-0945-8234-9FC0B1A5F90B}" type="datetimeFigureOut">
              <a:rPr lang="en-GR" smtClean="0"/>
              <a:t>5/4/22</a:t>
            </a:fld>
            <a:endParaRPr lang="en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F7234-08BC-9B43-8F10-1CEFE0B33DE0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708900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1">
            <a:extLst>
              <a:ext uri="{FF2B5EF4-FFF2-40B4-BE49-F238E27FC236}">
                <a16:creationId xmlns:a16="http://schemas.microsoft.com/office/drawing/2014/main" id="{DA2FCAB7-A4E1-4E48-9D0A-CDC089E7C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GR" altLang="en-GR"/>
          </a:p>
        </p:txBody>
      </p:sp>
      <p:sp>
        <p:nvSpPr>
          <p:cNvPr id="82947" name="Text Box 2">
            <a:extLst>
              <a:ext uri="{FF2B5EF4-FFF2-40B4-BE49-F238E27FC236}">
                <a16:creationId xmlns:a16="http://schemas.microsoft.com/office/drawing/2014/main" id="{3ACAC7BC-FA04-734C-9BFF-0B24BFF84DF3}"/>
              </a:ext>
            </a:extLst>
          </p:cNvPr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R" altLang="en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3B23B712-FEAA-BD44-AFF2-5F6BAD10C583}" type="datetimeFigureOut">
              <a:rPr lang="en-US" smtClean="0"/>
              <a:t>4/5/22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D3F451-89AD-3948-8BA9-035D1302C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750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B712-FEAA-BD44-AFF2-5F6BAD10C583}" type="datetimeFigureOut">
              <a:rPr lang="en-US" smtClean="0"/>
              <a:t>4/5/22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F451-89AD-3948-8BA9-035D1302C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47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B712-FEAA-BD44-AFF2-5F6BAD10C583}" type="datetimeFigureOut">
              <a:rPr lang="en-US" smtClean="0"/>
              <a:t>4/5/22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F451-89AD-3948-8BA9-035D1302C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52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5613" y="1598613"/>
            <a:ext cx="8226425" cy="4497387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7E9A2-AA6D-4125-A4E2-B8A07E8A0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3743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B712-FEAA-BD44-AFF2-5F6BAD10C583}" type="datetimeFigureOut">
              <a:rPr lang="en-US" smtClean="0"/>
              <a:t>4/5/22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F451-89AD-3948-8BA9-035D1302C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985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B23B712-FEAA-BD44-AFF2-5F6BAD10C583}" type="datetimeFigureOut">
              <a:rPr lang="en-US" smtClean="0"/>
              <a:t>4/5/22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B8D3F451-89AD-3948-8BA9-035D1302C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859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B712-FEAA-BD44-AFF2-5F6BAD10C583}" type="datetimeFigureOut">
              <a:rPr lang="en-US" smtClean="0"/>
              <a:t>4/5/22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F451-89AD-3948-8BA9-035D1302C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613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B712-FEAA-BD44-AFF2-5F6BAD10C583}" type="datetimeFigureOut">
              <a:rPr lang="en-US" smtClean="0"/>
              <a:t>4/5/22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F451-89AD-3948-8BA9-035D1302C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85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B712-FEAA-BD44-AFF2-5F6BAD10C583}" type="datetimeFigureOut">
              <a:rPr lang="en-US" smtClean="0"/>
              <a:t>4/5/22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F451-89AD-3948-8BA9-035D1302C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51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B712-FEAA-BD44-AFF2-5F6BAD10C583}" type="datetimeFigureOut">
              <a:rPr lang="en-US" smtClean="0"/>
              <a:t>4/5/22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F451-89AD-3948-8BA9-035D1302C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63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B712-FEAA-BD44-AFF2-5F6BAD10C583}" type="datetimeFigureOut">
              <a:rPr lang="en-US" smtClean="0"/>
              <a:t>4/5/22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D3F451-89AD-3948-8BA9-035D1302CED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71861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B23B712-FEAA-BD44-AFF2-5F6BAD10C583}" type="datetimeFigureOut">
              <a:rPr lang="en-US" smtClean="0"/>
              <a:t>4/5/22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D3F451-89AD-3948-8BA9-035D1302CED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18049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B23B712-FEAA-BD44-AFF2-5F6BAD10C583}" type="datetimeFigureOut">
              <a:rPr lang="en-US" smtClean="0"/>
              <a:t>4/5/22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D3F451-89AD-3948-8BA9-035D1302C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813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Αποτελεσματικές τεχνικές διαχείρισης τάξης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736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5" name="Rectangle 11"/>
          <p:cNvSpPr>
            <a:spLocks noGrp="1" noChangeArrowheads="1"/>
          </p:cNvSpPr>
          <p:nvPr>
            <p:ph type="title"/>
          </p:nvPr>
        </p:nvSpPr>
        <p:spPr>
          <a:xfrm>
            <a:off x="455613" y="273051"/>
            <a:ext cx="8226425" cy="45812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FF0000"/>
                </a:solidFill>
              </a:rPr>
              <a:t>4 </a:t>
            </a:r>
            <a:r>
              <a:rPr lang="el-GR" sz="2800" b="1" dirty="0">
                <a:solidFill>
                  <a:srgbClr val="FF0000"/>
                </a:solidFill>
              </a:rPr>
              <a:t>Χαρακτηριστικά μιας πειθαρχημένης τάξης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2063" name="Group 79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155549927"/>
              </p:ext>
            </p:extLst>
          </p:nvPr>
        </p:nvGraphicFramePr>
        <p:xfrm>
          <a:off x="381000" y="855447"/>
          <a:ext cx="8482635" cy="5882734"/>
        </p:xfrm>
        <a:graphic>
          <a:graphicData uri="http://schemas.openxmlformats.org/drawingml/2006/table">
            <a:tbl>
              <a:tblPr/>
              <a:tblGrid>
                <a:gridCol w="2645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0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6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35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8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Χαρακτηριστικά</a:t>
                      </a:r>
                      <a:endParaRPr kumimoji="0" lang="en-US" sz="18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8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Αναποτελεσματικός εκπαιδευτικός</a:t>
                      </a:r>
                      <a:endParaRPr kumimoji="0" lang="en-US" sz="18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8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Αποτελεσματικός εκπαιδευτικός</a:t>
                      </a:r>
                      <a:endParaRPr kumimoji="0" lang="en-US" sz="18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65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1. </a:t>
                      </a: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Υψηλό επίπεδο συμμετοχής των μαθητών.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Ο εκπαιδευτικός δουλεύει ακατάπαυστα μέσα στην τάξη.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ΟΙ μαθητές δουλεύουν ακατάπαυστα μέσα στην τάξη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16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2. </a:t>
                      </a: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Ξεκάθαρες προσδοκίες για τους μαθητές.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Ο εκπαιδευτικός λέει: </a:t>
                      </a:r>
                      <a:r>
                        <a:rPr kumimoji="0" lang="el-GR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Να μάθετε ό,τι υπάρχει στη σελίδα 3 του βιβλίου σας</a:t>
                      </a: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Ο εκπαιδευτικός ενημερώνει τους μαθητές για τους στόχους του μαθήματος και για τον τρόπο αξιολόγησής τους.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34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3. </a:t>
                      </a: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Λίγος χαμένος χρόνος, ελάχιστη αναστάτωση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Τιμωρεί ανάλογα με τη διάθεσή σου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. </a:t>
                      </a: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Οι μαθητές συνεχώς ρωτούν να μάθουν τι πρέπει να κάνουν.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Ο εκπαιδευτικός έχει συγκεκριμένο πλάνο πειθαρχίας.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04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4. </a:t>
                      </a: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Εστίαση στην εργασία.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Ο εκπαιδευτικός λέει, αλλά δε δείχνει τη διαδικασία. Φωνάζει συνεχώς.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Ο εκπαιδευτικός έχει συγκεκριμένες διαδικασίες και γνωρίζει πώς να τραβήξει την προσοχή των μαθητών.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23585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20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4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b="1" dirty="0">
                <a:solidFill>
                  <a:srgbClr val="FF0000"/>
                </a:solidFill>
              </a:rPr>
              <a:t>Τα τρία πιο σημαντικά πράγματα που χρειάζεται να γνωρίζουν οι μαθητές από την αρχή της χρονιάς.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l-GR" dirty="0"/>
              <a:t>Οι απαιτήσεις του εκπαιδευτικού για τη συγκεκριμένη τάξη και τους μαθητές.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Η διαδιακασία του μαθήματος.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Η καθημερινή ρουτίνα της τάξης.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696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5550"/>
            <a:ext cx="8229600" cy="900252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el-GR" sz="4000" b="1" dirty="0">
                <a:solidFill>
                  <a:srgbClr val="FF0000"/>
                </a:solidFill>
                <a:effectLst/>
              </a:rPr>
            </a:br>
            <a:r>
              <a:rPr lang="el-GR" sz="4000" b="1" dirty="0">
                <a:solidFill>
                  <a:srgbClr val="FF0000"/>
                </a:solidFill>
                <a:effectLst/>
              </a:rPr>
              <a:t>Πειθαρχία και Διαδικασίες</a:t>
            </a:r>
            <a:br>
              <a:rPr lang="en-US" sz="4000" b="1" dirty="0">
                <a:solidFill>
                  <a:srgbClr val="FF0000"/>
                </a:solidFill>
                <a:effectLst/>
              </a:rPr>
            </a:br>
            <a:endParaRPr lang="en-US" sz="40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1629116"/>
            <a:ext cx="8226425" cy="4466884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800" dirty="0">
                <a:effectLst/>
              </a:rPr>
              <a:t> </a:t>
            </a:r>
            <a:r>
              <a:rPr lang="el-GR" sz="2800" dirty="0">
                <a:effectLst/>
              </a:rPr>
              <a:t>Η πειθαρχία αφορά τη συμπεριφορά των μαθητών</a:t>
            </a:r>
            <a:r>
              <a:rPr lang="en-US" sz="2800" dirty="0">
                <a:effectLst/>
              </a:rPr>
              <a:t>.</a:t>
            </a:r>
          </a:p>
          <a:p>
            <a:pPr eaLnBrk="1" hangingPunct="1">
              <a:defRPr/>
            </a:pPr>
            <a:r>
              <a:rPr lang="en-US" sz="2800" dirty="0">
                <a:effectLst/>
              </a:rPr>
              <a:t> </a:t>
            </a:r>
            <a:r>
              <a:rPr lang="el-GR" sz="2800" dirty="0">
                <a:effectLst/>
              </a:rPr>
              <a:t>Οι διαδικασίες αφορούν ό,τι συμβαίνει σε μια τάξη</a:t>
            </a:r>
            <a:r>
              <a:rPr lang="en-US" sz="2800" dirty="0">
                <a:effectLst/>
              </a:rPr>
              <a:t>.</a:t>
            </a:r>
          </a:p>
          <a:p>
            <a:pPr eaLnBrk="1" hangingPunct="1">
              <a:defRPr/>
            </a:pPr>
            <a:r>
              <a:rPr lang="en-US" sz="2800" dirty="0">
                <a:effectLst/>
              </a:rPr>
              <a:t> </a:t>
            </a:r>
            <a:r>
              <a:rPr lang="el-GR" sz="2800" dirty="0">
                <a:effectLst/>
              </a:rPr>
              <a:t>Η πειθαρχία συνεπάγεται τιμωρίες και ανταμοιβές</a:t>
            </a:r>
            <a:r>
              <a:rPr lang="en-US" sz="2800" dirty="0">
                <a:effectLst/>
              </a:rPr>
              <a:t>.</a:t>
            </a:r>
          </a:p>
          <a:p>
            <a:pPr eaLnBrk="1" hangingPunct="1">
              <a:defRPr/>
            </a:pPr>
            <a:r>
              <a:rPr lang="en-US" sz="2800" dirty="0">
                <a:effectLst/>
              </a:rPr>
              <a:t> </a:t>
            </a:r>
            <a:r>
              <a:rPr lang="el-GR" sz="2800" u="sng" dirty="0">
                <a:effectLst/>
              </a:rPr>
              <a:t>Οι διαδικασίες δε συνεπάγονται ούτε τιμωρίες, ούτε ανταμοιβές</a:t>
            </a:r>
            <a:r>
              <a:rPr lang="en-US" sz="2800" dirty="0">
                <a:effectLst/>
              </a:rPr>
              <a:t>.</a:t>
            </a:r>
          </a:p>
          <a:p>
            <a:pPr eaLnBrk="1" hangingPunct="1">
              <a:defRPr/>
            </a:pPr>
            <a:r>
              <a:rPr lang="el-GR" sz="2800" b="1" dirty="0">
                <a:effectLst/>
              </a:rPr>
              <a:t>Η ρουτίνα της τάξης</a:t>
            </a:r>
            <a:r>
              <a:rPr lang="en-US" sz="2800" b="1" dirty="0">
                <a:effectLst/>
              </a:rPr>
              <a:t>:</a:t>
            </a:r>
            <a:r>
              <a:rPr lang="en-US" sz="2800" dirty="0">
                <a:effectLst/>
              </a:rPr>
              <a:t>  </a:t>
            </a:r>
            <a:r>
              <a:rPr lang="el-GR" sz="2800" dirty="0"/>
              <a:t>Οι μαθημένες συμπεριφορές που συμβαίνουν αυτόματα. </a:t>
            </a:r>
            <a:endParaRPr lang="en-US" sz="2800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>
              <a:effectLst/>
            </a:endParaRPr>
          </a:p>
          <a:p>
            <a:pPr eaLnBrk="1" hangingPunct="1"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48937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sz="4000" b="1" dirty="0">
                <a:solidFill>
                  <a:srgbClr val="FF0000"/>
                </a:solidFill>
              </a:rPr>
              <a:t>Διαδικασίες που πρέπει να αποτελούν τη ρουτίνα της τάξης.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l-GR" dirty="0"/>
              <a:t>Το πώς ξεκινά το μάθημα.</a:t>
            </a:r>
            <a:endParaRPr lang="en-US" dirty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l-GR" dirty="0"/>
              <a:t>Πώς ησυχάζουν οι μαθητές.</a:t>
            </a:r>
            <a:endParaRPr lang="en-US" dirty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l-GR" dirty="0"/>
              <a:t>Πώς ζητούν βοήθεια στην εργασία τους οι μαθητές.</a:t>
            </a:r>
            <a:endParaRPr lang="en-US" dirty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l-GR" dirty="0"/>
              <a:t>Πώς κινούνται στο χώρο οι μαθητές. </a:t>
            </a:r>
            <a:endParaRPr lang="en-US" dirty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l-GR" dirty="0"/>
              <a:t>Πώς τελειώνει η ημέρα και ετοιμάζονται οι μαθητές για την αποχώρηση.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604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>
            <a:extLst>
              <a:ext uri="{FF2B5EF4-FFF2-40B4-BE49-F238E27FC236}">
                <a16:creationId xmlns:a16="http://schemas.microsoft.com/office/drawing/2014/main" id="{17F0E1E8-582A-754F-B5C3-8EE23B8E4C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05840" y="536911"/>
            <a:ext cx="6778625" cy="966788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/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n-GR" sz="2800" dirty="0">
                <a:solidFill>
                  <a:srgbClr val="FF0000"/>
                </a:solidFill>
                <a:latin typeface="Arial" panose="020B0604020202020204" pitchFamily="34" charset="0"/>
              </a:rPr>
              <a:t>Τα διλήμματα του εκπαιδευτικού</a:t>
            </a:r>
            <a:endParaRPr lang="en-CA" altLang="en-GR" sz="4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CD1A5907-85F1-2842-BD76-7BE840AAA8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989138"/>
            <a:ext cx="6767512" cy="405288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338138" indent="-338138" eaLnBrk="1" hangingPunct="1">
              <a:spcBef>
                <a:spcPts val="800"/>
              </a:spcBef>
              <a:buClr>
                <a:srgbClr val="E2BC5E"/>
              </a:buClr>
              <a:buFontTx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en-GR" sz="2400" dirty="0">
                <a:latin typeface="Arial" panose="020B0604020202020204" pitchFamily="34" charset="0"/>
              </a:rPr>
              <a:t>1. </a:t>
            </a:r>
            <a:r>
              <a:rPr lang="en-CA" altLang="en-GR" sz="2400" dirty="0" err="1">
                <a:latin typeface="Arial" panose="020B0604020202020204" pitchFamily="34" charset="0"/>
              </a:rPr>
              <a:t>Πειθ</a:t>
            </a:r>
            <a:r>
              <a:rPr lang="en-CA" altLang="en-GR" sz="2400" dirty="0">
                <a:latin typeface="Arial" panose="020B0604020202020204" pitchFamily="34" charset="0"/>
              </a:rPr>
              <a:t>α</a:t>
            </a:r>
            <a:r>
              <a:rPr lang="en-CA" altLang="en-GR" sz="2400" dirty="0" err="1">
                <a:latin typeface="Arial" panose="020B0604020202020204" pitchFamily="34" charset="0"/>
              </a:rPr>
              <a:t>ρχί</a:t>
            </a:r>
            <a:r>
              <a:rPr lang="en-CA" altLang="en-GR" sz="2400" dirty="0">
                <a:latin typeface="Arial" panose="020B0604020202020204" pitchFamily="34" charset="0"/>
              </a:rPr>
              <a:t>α </a:t>
            </a:r>
            <a:r>
              <a:rPr lang="en-CA" altLang="en-GR" sz="2400" dirty="0" err="1">
                <a:latin typeface="Arial" panose="020B0604020202020204" pitchFamily="34" charset="0"/>
              </a:rPr>
              <a:t>ή</a:t>
            </a:r>
            <a:r>
              <a:rPr lang="en-CA" altLang="en-GR" sz="2400" dirty="0">
                <a:latin typeface="Arial" panose="020B0604020202020204" pitchFamily="34" charset="0"/>
              </a:rPr>
              <a:t> </a:t>
            </a:r>
            <a:r>
              <a:rPr lang="en-CA" altLang="en-GR" sz="2400" dirty="0" err="1">
                <a:latin typeface="Arial" panose="020B0604020202020204" pitchFamily="34" charset="0"/>
              </a:rPr>
              <a:t>όχι</a:t>
            </a:r>
            <a:r>
              <a:rPr lang="el-GR" altLang="en-GR" sz="2400" dirty="0">
                <a:latin typeface="Arial" panose="020B0604020202020204" pitchFamily="34" charset="0"/>
              </a:rPr>
              <a:t>;</a:t>
            </a:r>
            <a:endParaRPr lang="en-CA" altLang="en-GR" sz="2400" dirty="0">
              <a:latin typeface="Arial" panose="020B0604020202020204" pitchFamily="34" charset="0"/>
            </a:endParaRPr>
          </a:p>
          <a:p>
            <a:pPr marL="338138" indent="-338138" eaLnBrk="1" hangingPunct="1">
              <a:spcBef>
                <a:spcPts val="800"/>
              </a:spcBef>
              <a:buClr>
                <a:srgbClr val="E2BC5E"/>
              </a:buClr>
              <a:buFontTx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en-GR" sz="2400" dirty="0">
                <a:latin typeface="Arial" panose="020B0604020202020204" pitchFamily="34" charset="0"/>
              </a:rPr>
              <a:t>2. </a:t>
            </a:r>
            <a:r>
              <a:rPr lang="en-CA" altLang="en-GR" sz="2400" dirty="0" err="1">
                <a:latin typeface="Arial" panose="020B0604020202020204" pitchFamily="34" charset="0"/>
              </a:rPr>
              <a:t>Τιμωρί</a:t>
            </a:r>
            <a:r>
              <a:rPr lang="en-CA" altLang="en-GR" sz="2400" dirty="0">
                <a:latin typeface="Arial" panose="020B0604020202020204" pitchFamily="34" charset="0"/>
              </a:rPr>
              <a:t>α </a:t>
            </a:r>
            <a:r>
              <a:rPr lang="en-CA" altLang="en-GR" sz="2400" dirty="0" err="1">
                <a:latin typeface="Arial" panose="020B0604020202020204" pitchFamily="34" charset="0"/>
              </a:rPr>
              <a:t>ή</a:t>
            </a:r>
            <a:r>
              <a:rPr lang="en-CA" altLang="en-GR" sz="2400" dirty="0">
                <a:latin typeface="Arial" panose="020B0604020202020204" pitchFamily="34" charset="0"/>
              </a:rPr>
              <a:t> </a:t>
            </a:r>
            <a:r>
              <a:rPr lang="en-CA" altLang="en-GR" sz="2400" dirty="0" err="1">
                <a:latin typeface="Arial" panose="020B0604020202020204" pitchFamily="34" charset="0"/>
              </a:rPr>
              <a:t>όχι</a:t>
            </a:r>
            <a:r>
              <a:rPr lang="el-GR" altLang="en-GR" sz="2400" dirty="0">
                <a:latin typeface="Arial" panose="020B0604020202020204" pitchFamily="34" charset="0"/>
              </a:rPr>
              <a:t>;</a:t>
            </a:r>
            <a:endParaRPr lang="en-CA" altLang="en-GR" sz="2400" dirty="0">
              <a:latin typeface="Arial" panose="020B0604020202020204" pitchFamily="34" charset="0"/>
            </a:endParaRPr>
          </a:p>
          <a:p>
            <a:pPr marL="338138" indent="-338138" eaLnBrk="1" hangingPunct="1">
              <a:spcBef>
                <a:spcPts val="800"/>
              </a:spcBef>
              <a:buClr>
                <a:srgbClr val="E2BC5E"/>
              </a:buClr>
              <a:buFontTx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en-GR" sz="2400" dirty="0">
                <a:latin typeface="Arial" panose="020B0604020202020204" pitchFamily="34" charset="0"/>
              </a:rPr>
              <a:t>3. </a:t>
            </a:r>
            <a:r>
              <a:rPr lang="en-CA" altLang="en-GR" sz="2400" dirty="0">
                <a:latin typeface="Arial" panose="020B0604020202020204" pitchFamily="34" charset="0"/>
              </a:rPr>
              <a:t>«</a:t>
            </a:r>
            <a:r>
              <a:rPr lang="en-CA" altLang="en-GR" sz="2400" dirty="0" err="1">
                <a:latin typeface="Arial" panose="020B0604020202020204" pitchFamily="34" charset="0"/>
              </a:rPr>
              <a:t>Οικειότητ</a:t>
            </a:r>
            <a:r>
              <a:rPr lang="en-CA" altLang="en-GR" sz="2400" dirty="0">
                <a:latin typeface="Arial" panose="020B0604020202020204" pitchFamily="34" charset="0"/>
              </a:rPr>
              <a:t>α» </a:t>
            </a:r>
            <a:r>
              <a:rPr lang="en-CA" altLang="en-GR" sz="2400" dirty="0" err="1">
                <a:latin typeface="Arial" panose="020B0604020202020204" pitchFamily="34" charset="0"/>
              </a:rPr>
              <a:t>με</a:t>
            </a:r>
            <a:r>
              <a:rPr lang="en-CA" altLang="en-GR" sz="2400" dirty="0">
                <a:latin typeface="Arial" panose="020B0604020202020204" pitchFamily="34" charset="0"/>
              </a:rPr>
              <a:t> </a:t>
            </a:r>
            <a:r>
              <a:rPr lang="en-CA" altLang="en-GR" sz="2400" dirty="0" err="1">
                <a:latin typeface="Arial" panose="020B0604020202020204" pitchFamily="34" charset="0"/>
              </a:rPr>
              <a:t>το</a:t>
            </a:r>
            <a:r>
              <a:rPr lang="en-CA" altLang="en-GR" sz="2400" dirty="0">
                <a:latin typeface="Arial" panose="020B0604020202020204" pitchFamily="34" charset="0"/>
              </a:rPr>
              <a:t> </a:t>
            </a:r>
            <a:r>
              <a:rPr lang="en-CA" altLang="en-GR" sz="2400" dirty="0" err="1">
                <a:latin typeface="Arial" panose="020B0604020202020204" pitchFamily="34" charset="0"/>
              </a:rPr>
              <a:t>μ</a:t>
            </a:r>
            <a:r>
              <a:rPr lang="en-CA" altLang="en-GR" sz="2400" dirty="0">
                <a:latin typeface="Arial" panose="020B0604020202020204" pitchFamily="34" charset="0"/>
              </a:rPr>
              <a:t>α</a:t>
            </a:r>
            <a:r>
              <a:rPr lang="en-CA" altLang="en-GR" sz="2400" dirty="0" err="1">
                <a:latin typeface="Arial" panose="020B0604020202020204" pitchFamily="34" charset="0"/>
              </a:rPr>
              <a:t>θητή</a:t>
            </a:r>
            <a:r>
              <a:rPr lang="en-CA" altLang="en-GR" sz="2400" dirty="0">
                <a:latin typeface="Arial" panose="020B0604020202020204" pitchFamily="34" charset="0"/>
              </a:rPr>
              <a:t> </a:t>
            </a:r>
            <a:r>
              <a:rPr lang="en-CA" altLang="en-GR" sz="2400" dirty="0" err="1">
                <a:latin typeface="Arial" panose="020B0604020202020204" pitchFamily="34" charset="0"/>
              </a:rPr>
              <a:t>ή</a:t>
            </a:r>
            <a:r>
              <a:rPr lang="en-CA" altLang="en-GR" sz="2400" dirty="0">
                <a:latin typeface="Arial" panose="020B0604020202020204" pitchFamily="34" charset="0"/>
              </a:rPr>
              <a:t> </a:t>
            </a:r>
            <a:r>
              <a:rPr lang="en-CA" altLang="en-GR" sz="2400" dirty="0" err="1">
                <a:latin typeface="Arial" panose="020B0604020202020204" pitchFamily="34" charset="0"/>
              </a:rPr>
              <a:t>όχι</a:t>
            </a:r>
            <a:r>
              <a:rPr lang="el-GR" altLang="en-GR" sz="2400" dirty="0">
                <a:latin typeface="Arial" panose="020B0604020202020204" pitchFamily="34" charset="0"/>
              </a:rPr>
              <a:t>;</a:t>
            </a:r>
          </a:p>
          <a:p>
            <a:pPr marL="338138" indent="-338138" eaLnBrk="1" hangingPunct="1">
              <a:spcBef>
                <a:spcPts val="800"/>
              </a:spcBef>
              <a:buClr>
                <a:srgbClr val="E2BC5E"/>
              </a:buClr>
              <a:buFontTx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el-GR" altLang="en-GR" sz="2400" dirty="0">
              <a:latin typeface="Arial" panose="020B0604020202020204" pitchFamily="34" charset="0"/>
            </a:endParaRPr>
          </a:p>
          <a:p>
            <a:pPr marL="338138" indent="-338138" eaLnBrk="1" hangingPunct="1">
              <a:spcBef>
                <a:spcPts val="800"/>
              </a:spcBef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en-CA" altLang="en-GR" sz="2400" dirty="0">
              <a:latin typeface="Arial" panose="020B0604020202020204" pitchFamily="34" charset="0"/>
            </a:endParaRPr>
          </a:p>
          <a:p>
            <a:pPr marL="338138" indent="-338138" eaLnBrk="1" hangingPunct="1">
              <a:spcBef>
                <a:spcPts val="800"/>
              </a:spcBef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en-CA" altLang="en-GR" sz="3200" dirty="0">
              <a:latin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FFF6F-3F59-EB43-B4E2-3C4C749F3D9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092673D-7498-D34E-952F-D2737569784A}" type="datetimeFigureOut">
              <a:rPr lang="en-GR"/>
              <a:pPr>
                <a:defRPr/>
              </a:pPr>
              <a:t>5/4/22</a:t>
            </a:fld>
            <a:endParaRPr lang="en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{44D77AF2-E53A-D343-81B0-B9D86EE6134F}tf10001067</Template>
  <TotalTime>30</TotalTime>
  <Words>322</Words>
  <Application>Microsoft Macintosh PowerPoint</Application>
  <PresentationFormat>On-screen Show (4:3)</PresentationFormat>
  <Paragraphs>39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Garamond</vt:lpstr>
      <vt:lpstr>Times New Roman</vt:lpstr>
      <vt:lpstr>Wingdings</vt:lpstr>
      <vt:lpstr>Savon</vt:lpstr>
      <vt:lpstr>Αποτελεσματικές τεχνικές διαχείρισης τάξης</vt:lpstr>
      <vt:lpstr>4 Χαρακτηριστικά μιας πειθαρχημένης τάξης</vt:lpstr>
      <vt:lpstr>Τα τρία πιο σημαντικά πράγματα που χρειάζεται να γνωρίζουν οι μαθητές από την αρχή της χρονιάς. </vt:lpstr>
      <vt:lpstr> Πειθαρχία και Διαδικασίες </vt:lpstr>
      <vt:lpstr>Διαδικασίες που πρέπει να αποτελούν τη ρουτίνα της τάξης.</vt:lpstr>
      <vt:lpstr>Τα διλήμματα του εκπαιδευτικού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Αποτελεσματικές τεχνικές διαχείρισης τάξης</dc:title>
  <dc:creator>AL</dc:creator>
  <cp:lastModifiedBy>Angeliki Lazaridou</cp:lastModifiedBy>
  <cp:revision>7</cp:revision>
  <dcterms:created xsi:type="dcterms:W3CDTF">2018-04-16T17:46:34Z</dcterms:created>
  <dcterms:modified xsi:type="dcterms:W3CDTF">2022-04-05T16:19:06Z</dcterms:modified>
</cp:coreProperties>
</file>