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59" r:id="rId17"/>
    <p:sldId id="260" r:id="rId18"/>
    <p:sldId id="261" r:id="rId19"/>
    <p:sldId id="262" r:id="rId20"/>
    <p:sldId id="264" r:id="rId21"/>
    <p:sldId id="266" r:id="rId22"/>
    <p:sldId id="281" r:id="rId23"/>
    <p:sldId id="257" r:id="rId2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5" autoAdjust="0"/>
    <p:restoredTop sz="94659"/>
  </p:normalViewPr>
  <p:slideViewPr>
    <p:cSldViewPr snapToGrid="0" snapToObjects="1">
      <p:cViewPr varScale="1">
        <p:scale>
          <a:sx n="96" d="100"/>
          <a:sy n="96" d="100"/>
        </p:scale>
        <p:origin x="-768"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F168CE-CFF1-594B-8CA8-5F5FBEE6B4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7529FFDA-AFE7-824B-87BC-155C2A78D6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1F0B525C-7072-2749-B14D-FBCCBF712AF1}"/>
              </a:ext>
            </a:extLst>
          </p:cNvPr>
          <p:cNvSpPr>
            <a:spLocks noGrp="1"/>
          </p:cNvSpPr>
          <p:nvPr>
            <p:ph type="dt" sz="half" idx="10"/>
          </p:nvPr>
        </p:nvSpPr>
        <p:spPr/>
        <p:txBody>
          <a:bodyPr/>
          <a:lstStyle/>
          <a:p>
            <a:fld id="{216788FD-B32F-034F-A44D-0B96D3FA5F09}" type="datetimeFigureOut">
              <a:rPr lang="x-none" smtClean="0"/>
              <a:t>4/6/21</a:t>
            </a:fld>
            <a:endParaRPr lang="x-none"/>
          </a:p>
        </p:txBody>
      </p:sp>
      <p:sp>
        <p:nvSpPr>
          <p:cNvPr id="5" name="Footer Placeholder 4">
            <a:extLst>
              <a:ext uri="{FF2B5EF4-FFF2-40B4-BE49-F238E27FC236}">
                <a16:creationId xmlns:a16="http://schemas.microsoft.com/office/drawing/2014/main" xmlns="" id="{5D71DF34-969B-2946-B09A-CFB3791CE10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54889A2-7166-714D-ADDB-3E790C2D6CAE}"/>
              </a:ext>
            </a:extLst>
          </p:cNvPr>
          <p:cNvSpPr>
            <a:spLocks noGrp="1"/>
          </p:cNvSpPr>
          <p:nvPr>
            <p:ph type="sldNum" sz="quarter" idx="12"/>
          </p:nvPr>
        </p:nvSpPr>
        <p:spPr/>
        <p:txBody>
          <a:bodyPr/>
          <a:lstStyle/>
          <a:p>
            <a:fld id="{E970D794-A458-8846-83CA-5272011A9460}" type="slidenum">
              <a:rPr lang="x-none" smtClean="0"/>
              <a:t>‹#›</a:t>
            </a:fld>
            <a:endParaRPr lang="x-none"/>
          </a:p>
        </p:txBody>
      </p:sp>
    </p:spTree>
    <p:extLst>
      <p:ext uri="{BB962C8B-B14F-4D97-AF65-F5344CB8AC3E}">
        <p14:creationId xmlns:p14="http://schemas.microsoft.com/office/powerpoint/2010/main" val="4014773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450542-C8B9-6646-9286-A6574FDF1BFA}"/>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0D96630A-A726-F145-8CC2-867C6A356F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4275389B-DD6D-734F-9419-B5707B519D40}"/>
              </a:ext>
            </a:extLst>
          </p:cNvPr>
          <p:cNvSpPr>
            <a:spLocks noGrp="1"/>
          </p:cNvSpPr>
          <p:nvPr>
            <p:ph type="dt" sz="half" idx="10"/>
          </p:nvPr>
        </p:nvSpPr>
        <p:spPr/>
        <p:txBody>
          <a:bodyPr/>
          <a:lstStyle/>
          <a:p>
            <a:fld id="{216788FD-B32F-034F-A44D-0B96D3FA5F09}" type="datetimeFigureOut">
              <a:rPr lang="x-none" smtClean="0"/>
              <a:t>4/6/21</a:t>
            </a:fld>
            <a:endParaRPr lang="x-none"/>
          </a:p>
        </p:txBody>
      </p:sp>
      <p:sp>
        <p:nvSpPr>
          <p:cNvPr id="5" name="Footer Placeholder 4">
            <a:extLst>
              <a:ext uri="{FF2B5EF4-FFF2-40B4-BE49-F238E27FC236}">
                <a16:creationId xmlns:a16="http://schemas.microsoft.com/office/drawing/2014/main" xmlns="" id="{9B88686D-F06F-6842-BE35-98D0E783A1C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DFB1E59-ACA5-BC46-A263-15F5C76A04CB}"/>
              </a:ext>
            </a:extLst>
          </p:cNvPr>
          <p:cNvSpPr>
            <a:spLocks noGrp="1"/>
          </p:cNvSpPr>
          <p:nvPr>
            <p:ph type="sldNum" sz="quarter" idx="12"/>
          </p:nvPr>
        </p:nvSpPr>
        <p:spPr/>
        <p:txBody>
          <a:bodyPr/>
          <a:lstStyle/>
          <a:p>
            <a:fld id="{E970D794-A458-8846-83CA-5272011A9460}" type="slidenum">
              <a:rPr lang="x-none" smtClean="0"/>
              <a:t>‹#›</a:t>
            </a:fld>
            <a:endParaRPr lang="x-none"/>
          </a:p>
        </p:txBody>
      </p:sp>
    </p:spTree>
    <p:extLst>
      <p:ext uri="{BB962C8B-B14F-4D97-AF65-F5344CB8AC3E}">
        <p14:creationId xmlns:p14="http://schemas.microsoft.com/office/powerpoint/2010/main" val="3575965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A2780D-0460-B345-9BB0-53BD407BF7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15AAD0F4-AB4B-F042-BE1C-304568E795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1D5A03AD-F837-5A46-B909-058FE764FC9B}"/>
              </a:ext>
            </a:extLst>
          </p:cNvPr>
          <p:cNvSpPr>
            <a:spLocks noGrp="1"/>
          </p:cNvSpPr>
          <p:nvPr>
            <p:ph type="dt" sz="half" idx="10"/>
          </p:nvPr>
        </p:nvSpPr>
        <p:spPr/>
        <p:txBody>
          <a:bodyPr/>
          <a:lstStyle/>
          <a:p>
            <a:fld id="{216788FD-B32F-034F-A44D-0B96D3FA5F09}" type="datetimeFigureOut">
              <a:rPr lang="x-none" smtClean="0"/>
              <a:t>4/6/21</a:t>
            </a:fld>
            <a:endParaRPr lang="x-none"/>
          </a:p>
        </p:txBody>
      </p:sp>
      <p:sp>
        <p:nvSpPr>
          <p:cNvPr id="5" name="Footer Placeholder 4">
            <a:extLst>
              <a:ext uri="{FF2B5EF4-FFF2-40B4-BE49-F238E27FC236}">
                <a16:creationId xmlns:a16="http://schemas.microsoft.com/office/drawing/2014/main" xmlns="" id="{412B6D68-6C75-9A48-8A3C-24A0D18B0F1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4F3FA12A-A26F-6843-93C2-951C225C3219}"/>
              </a:ext>
            </a:extLst>
          </p:cNvPr>
          <p:cNvSpPr>
            <a:spLocks noGrp="1"/>
          </p:cNvSpPr>
          <p:nvPr>
            <p:ph type="sldNum" sz="quarter" idx="12"/>
          </p:nvPr>
        </p:nvSpPr>
        <p:spPr/>
        <p:txBody>
          <a:bodyPr/>
          <a:lstStyle/>
          <a:p>
            <a:fld id="{E970D794-A458-8846-83CA-5272011A9460}" type="slidenum">
              <a:rPr lang="x-none" smtClean="0"/>
              <a:t>‹#›</a:t>
            </a:fld>
            <a:endParaRPr lang="x-none"/>
          </a:p>
        </p:txBody>
      </p:sp>
    </p:spTree>
    <p:extLst>
      <p:ext uri="{BB962C8B-B14F-4D97-AF65-F5344CB8AC3E}">
        <p14:creationId xmlns:p14="http://schemas.microsoft.com/office/powerpoint/2010/main" val="88535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D5C4B8-5954-7D49-BE2F-D44FE811BED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4D36C51F-39C5-6F4D-9E86-CA244E2698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E6EB2872-7A0D-9C42-85C3-5CDABAD05193}"/>
              </a:ext>
            </a:extLst>
          </p:cNvPr>
          <p:cNvSpPr>
            <a:spLocks noGrp="1"/>
          </p:cNvSpPr>
          <p:nvPr>
            <p:ph type="dt" sz="half" idx="10"/>
          </p:nvPr>
        </p:nvSpPr>
        <p:spPr/>
        <p:txBody>
          <a:bodyPr/>
          <a:lstStyle/>
          <a:p>
            <a:fld id="{216788FD-B32F-034F-A44D-0B96D3FA5F09}" type="datetimeFigureOut">
              <a:rPr lang="x-none" smtClean="0"/>
              <a:t>4/6/21</a:t>
            </a:fld>
            <a:endParaRPr lang="x-none"/>
          </a:p>
        </p:txBody>
      </p:sp>
      <p:sp>
        <p:nvSpPr>
          <p:cNvPr id="5" name="Footer Placeholder 4">
            <a:extLst>
              <a:ext uri="{FF2B5EF4-FFF2-40B4-BE49-F238E27FC236}">
                <a16:creationId xmlns:a16="http://schemas.microsoft.com/office/drawing/2014/main" xmlns="" id="{6E600D3F-EED8-BA43-A49D-4292A5B24E6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462B4AB-0534-ED48-A3E7-BF45CCAEF77A}"/>
              </a:ext>
            </a:extLst>
          </p:cNvPr>
          <p:cNvSpPr>
            <a:spLocks noGrp="1"/>
          </p:cNvSpPr>
          <p:nvPr>
            <p:ph type="sldNum" sz="quarter" idx="12"/>
          </p:nvPr>
        </p:nvSpPr>
        <p:spPr/>
        <p:txBody>
          <a:bodyPr/>
          <a:lstStyle/>
          <a:p>
            <a:fld id="{E970D794-A458-8846-83CA-5272011A9460}" type="slidenum">
              <a:rPr lang="x-none" smtClean="0"/>
              <a:t>‹#›</a:t>
            </a:fld>
            <a:endParaRPr lang="x-none"/>
          </a:p>
        </p:txBody>
      </p:sp>
    </p:spTree>
    <p:extLst>
      <p:ext uri="{BB962C8B-B14F-4D97-AF65-F5344CB8AC3E}">
        <p14:creationId xmlns:p14="http://schemas.microsoft.com/office/powerpoint/2010/main" val="160652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C7137B-2AA1-4A4B-8C25-2DADF70D1A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94523D69-A8F7-954B-9837-F802D0D8E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F549017-A7D5-CF44-9BAF-CF14544A9C5A}"/>
              </a:ext>
            </a:extLst>
          </p:cNvPr>
          <p:cNvSpPr>
            <a:spLocks noGrp="1"/>
          </p:cNvSpPr>
          <p:nvPr>
            <p:ph type="dt" sz="half" idx="10"/>
          </p:nvPr>
        </p:nvSpPr>
        <p:spPr/>
        <p:txBody>
          <a:bodyPr/>
          <a:lstStyle/>
          <a:p>
            <a:fld id="{216788FD-B32F-034F-A44D-0B96D3FA5F09}" type="datetimeFigureOut">
              <a:rPr lang="x-none" smtClean="0"/>
              <a:t>4/6/21</a:t>
            </a:fld>
            <a:endParaRPr lang="x-none"/>
          </a:p>
        </p:txBody>
      </p:sp>
      <p:sp>
        <p:nvSpPr>
          <p:cNvPr id="5" name="Footer Placeholder 4">
            <a:extLst>
              <a:ext uri="{FF2B5EF4-FFF2-40B4-BE49-F238E27FC236}">
                <a16:creationId xmlns:a16="http://schemas.microsoft.com/office/drawing/2014/main" xmlns="" id="{B25598DB-09D9-2A48-B404-CBE22D50628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499DCAF5-6076-6F47-BF02-2CACCEC13392}"/>
              </a:ext>
            </a:extLst>
          </p:cNvPr>
          <p:cNvSpPr>
            <a:spLocks noGrp="1"/>
          </p:cNvSpPr>
          <p:nvPr>
            <p:ph type="sldNum" sz="quarter" idx="12"/>
          </p:nvPr>
        </p:nvSpPr>
        <p:spPr/>
        <p:txBody>
          <a:bodyPr/>
          <a:lstStyle/>
          <a:p>
            <a:fld id="{E970D794-A458-8846-83CA-5272011A9460}" type="slidenum">
              <a:rPr lang="x-none" smtClean="0"/>
              <a:t>‹#›</a:t>
            </a:fld>
            <a:endParaRPr lang="x-none"/>
          </a:p>
        </p:txBody>
      </p:sp>
    </p:spTree>
    <p:extLst>
      <p:ext uri="{BB962C8B-B14F-4D97-AF65-F5344CB8AC3E}">
        <p14:creationId xmlns:p14="http://schemas.microsoft.com/office/powerpoint/2010/main" val="24443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B52C2-490B-F241-B37B-096E71B3B72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7E7D8176-F664-1741-AD3B-BB8E87CAE9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73DF3D68-4B04-8240-A0CE-5FFA049CD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8E461144-343E-A041-828E-41270277F957}"/>
              </a:ext>
            </a:extLst>
          </p:cNvPr>
          <p:cNvSpPr>
            <a:spLocks noGrp="1"/>
          </p:cNvSpPr>
          <p:nvPr>
            <p:ph type="dt" sz="half" idx="10"/>
          </p:nvPr>
        </p:nvSpPr>
        <p:spPr/>
        <p:txBody>
          <a:bodyPr/>
          <a:lstStyle/>
          <a:p>
            <a:fld id="{216788FD-B32F-034F-A44D-0B96D3FA5F09}" type="datetimeFigureOut">
              <a:rPr lang="x-none" smtClean="0"/>
              <a:t>4/6/21</a:t>
            </a:fld>
            <a:endParaRPr lang="x-none"/>
          </a:p>
        </p:txBody>
      </p:sp>
      <p:sp>
        <p:nvSpPr>
          <p:cNvPr id="6" name="Footer Placeholder 5">
            <a:extLst>
              <a:ext uri="{FF2B5EF4-FFF2-40B4-BE49-F238E27FC236}">
                <a16:creationId xmlns:a16="http://schemas.microsoft.com/office/drawing/2014/main" xmlns="" id="{95A94E19-97BA-1948-A8EC-EEEFEB8BA9C6}"/>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7ECEE87E-F9C9-B249-AAD9-4F2F728321E5}"/>
              </a:ext>
            </a:extLst>
          </p:cNvPr>
          <p:cNvSpPr>
            <a:spLocks noGrp="1"/>
          </p:cNvSpPr>
          <p:nvPr>
            <p:ph type="sldNum" sz="quarter" idx="12"/>
          </p:nvPr>
        </p:nvSpPr>
        <p:spPr/>
        <p:txBody>
          <a:bodyPr/>
          <a:lstStyle/>
          <a:p>
            <a:fld id="{E970D794-A458-8846-83CA-5272011A9460}" type="slidenum">
              <a:rPr lang="x-none" smtClean="0"/>
              <a:t>‹#›</a:t>
            </a:fld>
            <a:endParaRPr lang="x-none"/>
          </a:p>
        </p:txBody>
      </p:sp>
    </p:spTree>
    <p:extLst>
      <p:ext uri="{BB962C8B-B14F-4D97-AF65-F5344CB8AC3E}">
        <p14:creationId xmlns:p14="http://schemas.microsoft.com/office/powerpoint/2010/main" val="21519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30A6CE-DA3B-2246-80CA-588DB513E3B3}"/>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9CC70F02-3C78-454F-BFF8-9A0476AEFD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18FB286-1BE5-B04E-8E4A-5D7B7C45EE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0572B3B7-C325-8F40-B0CB-264EF2D46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DD71F88-C625-974C-B181-CE25B0985E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AE63A45C-22E7-D945-B2CE-6CA1410C0363}"/>
              </a:ext>
            </a:extLst>
          </p:cNvPr>
          <p:cNvSpPr>
            <a:spLocks noGrp="1"/>
          </p:cNvSpPr>
          <p:nvPr>
            <p:ph type="dt" sz="half" idx="10"/>
          </p:nvPr>
        </p:nvSpPr>
        <p:spPr/>
        <p:txBody>
          <a:bodyPr/>
          <a:lstStyle/>
          <a:p>
            <a:fld id="{216788FD-B32F-034F-A44D-0B96D3FA5F09}" type="datetimeFigureOut">
              <a:rPr lang="x-none" smtClean="0"/>
              <a:t>4/6/21</a:t>
            </a:fld>
            <a:endParaRPr lang="x-none"/>
          </a:p>
        </p:txBody>
      </p:sp>
      <p:sp>
        <p:nvSpPr>
          <p:cNvPr id="8" name="Footer Placeholder 7">
            <a:extLst>
              <a:ext uri="{FF2B5EF4-FFF2-40B4-BE49-F238E27FC236}">
                <a16:creationId xmlns:a16="http://schemas.microsoft.com/office/drawing/2014/main" xmlns="" id="{549E3BC6-FAA7-0347-BE32-D24E6D95B947}"/>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92FE49E3-F3BA-6E48-B20D-F8198DD4C068}"/>
              </a:ext>
            </a:extLst>
          </p:cNvPr>
          <p:cNvSpPr>
            <a:spLocks noGrp="1"/>
          </p:cNvSpPr>
          <p:nvPr>
            <p:ph type="sldNum" sz="quarter" idx="12"/>
          </p:nvPr>
        </p:nvSpPr>
        <p:spPr/>
        <p:txBody>
          <a:bodyPr/>
          <a:lstStyle/>
          <a:p>
            <a:fld id="{E970D794-A458-8846-83CA-5272011A9460}" type="slidenum">
              <a:rPr lang="x-none" smtClean="0"/>
              <a:t>‹#›</a:t>
            </a:fld>
            <a:endParaRPr lang="x-none"/>
          </a:p>
        </p:txBody>
      </p:sp>
    </p:spTree>
    <p:extLst>
      <p:ext uri="{BB962C8B-B14F-4D97-AF65-F5344CB8AC3E}">
        <p14:creationId xmlns:p14="http://schemas.microsoft.com/office/powerpoint/2010/main" val="25723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C8CB5-4B67-6340-B640-516B7D6EA6A9}"/>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6402F117-21A5-BA4F-AF73-2B11DE66ECD4}"/>
              </a:ext>
            </a:extLst>
          </p:cNvPr>
          <p:cNvSpPr>
            <a:spLocks noGrp="1"/>
          </p:cNvSpPr>
          <p:nvPr>
            <p:ph type="dt" sz="half" idx="10"/>
          </p:nvPr>
        </p:nvSpPr>
        <p:spPr/>
        <p:txBody>
          <a:bodyPr/>
          <a:lstStyle/>
          <a:p>
            <a:fld id="{216788FD-B32F-034F-A44D-0B96D3FA5F09}" type="datetimeFigureOut">
              <a:rPr lang="x-none" smtClean="0"/>
              <a:t>4/6/21</a:t>
            </a:fld>
            <a:endParaRPr lang="x-none"/>
          </a:p>
        </p:txBody>
      </p:sp>
      <p:sp>
        <p:nvSpPr>
          <p:cNvPr id="4" name="Footer Placeholder 3">
            <a:extLst>
              <a:ext uri="{FF2B5EF4-FFF2-40B4-BE49-F238E27FC236}">
                <a16:creationId xmlns:a16="http://schemas.microsoft.com/office/drawing/2014/main" xmlns="" id="{D2A984BE-26E6-3C40-B513-665E2C52DD69}"/>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84658B31-60F8-CE49-A799-6CFC60107599}"/>
              </a:ext>
            </a:extLst>
          </p:cNvPr>
          <p:cNvSpPr>
            <a:spLocks noGrp="1"/>
          </p:cNvSpPr>
          <p:nvPr>
            <p:ph type="sldNum" sz="quarter" idx="12"/>
          </p:nvPr>
        </p:nvSpPr>
        <p:spPr/>
        <p:txBody>
          <a:bodyPr/>
          <a:lstStyle/>
          <a:p>
            <a:fld id="{E970D794-A458-8846-83CA-5272011A9460}" type="slidenum">
              <a:rPr lang="x-none" smtClean="0"/>
              <a:t>‹#›</a:t>
            </a:fld>
            <a:endParaRPr lang="x-none"/>
          </a:p>
        </p:txBody>
      </p:sp>
    </p:spTree>
    <p:extLst>
      <p:ext uri="{BB962C8B-B14F-4D97-AF65-F5344CB8AC3E}">
        <p14:creationId xmlns:p14="http://schemas.microsoft.com/office/powerpoint/2010/main" val="262524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C40219A-CEF1-5D4B-9B61-0D9987E107BC}"/>
              </a:ext>
            </a:extLst>
          </p:cNvPr>
          <p:cNvSpPr>
            <a:spLocks noGrp="1"/>
          </p:cNvSpPr>
          <p:nvPr>
            <p:ph type="dt" sz="half" idx="10"/>
          </p:nvPr>
        </p:nvSpPr>
        <p:spPr/>
        <p:txBody>
          <a:bodyPr/>
          <a:lstStyle/>
          <a:p>
            <a:fld id="{216788FD-B32F-034F-A44D-0B96D3FA5F09}" type="datetimeFigureOut">
              <a:rPr lang="x-none" smtClean="0"/>
              <a:t>4/6/21</a:t>
            </a:fld>
            <a:endParaRPr lang="x-none"/>
          </a:p>
        </p:txBody>
      </p:sp>
      <p:sp>
        <p:nvSpPr>
          <p:cNvPr id="3" name="Footer Placeholder 2">
            <a:extLst>
              <a:ext uri="{FF2B5EF4-FFF2-40B4-BE49-F238E27FC236}">
                <a16:creationId xmlns:a16="http://schemas.microsoft.com/office/drawing/2014/main" xmlns="" id="{B925CCB3-9764-CE4F-B923-553910420C1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EFB4DC69-C4E0-2C46-BF73-F75188477363}"/>
              </a:ext>
            </a:extLst>
          </p:cNvPr>
          <p:cNvSpPr>
            <a:spLocks noGrp="1"/>
          </p:cNvSpPr>
          <p:nvPr>
            <p:ph type="sldNum" sz="quarter" idx="12"/>
          </p:nvPr>
        </p:nvSpPr>
        <p:spPr/>
        <p:txBody>
          <a:bodyPr/>
          <a:lstStyle/>
          <a:p>
            <a:fld id="{E970D794-A458-8846-83CA-5272011A9460}" type="slidenum">
              <a:rPr lang="x-none" smtClean="0"/>
              <a:t>‹#›</a:t>
            </a:fld>
            <a:endParaRPr lang="x-none"/>
          </a:p>
        </p:txBody>
      </p:sp>
    </p:spTree>
    <p:extLst>
      <p:ext uri="{BB962C8B-B14F-4D97-AF65-F5344CB8AC3E}">
        <p14:creationId xmlns:p14="http://schemas.microsoft.com/office/powerpoint/2010/main" val="380151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213C5-112E-F14C-B8CB-6D58D2D26B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938A846A-CA9B-BB4D-B09E-53F3C6626B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405D69B5-22FA-5344-895B-B89EF89EA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79C8296-E7EB-EF47-AF41-DE224955121D}"/>
              </a:ext>
            </a:extLst>
          </p:cNvPr>
          <p:cNvSpPr>
            <a:spLocks noGrp="1"/>
          </p:cNvSpPr>
          <p:nvPr>
            <p:ph type="dt" sz="half" idx="10"/>
          </p:nvPr>
        </p:nvSpPr>
        <p:spPr/>
        <p:txBody>
          <a:bodyPr/>
          <a:lstStyle/>
          <a:p>
            <a:fld id="{216788FD-B32F-034F-A44D-0B96D3FA5F09}" type="datetimeFigureOut">
              <a:rPr lang="x-none" smtClean="0"/>
              <a:t>4/6/21</a:t>
            </a:fld>
            <a:endParaRPr lang="x-none"/>
          </a:p>
        </p:txBody>
      </p:sp>
      <p:sp>
        <p:nvSpPr>
          <p:cNvPr id="6" name="Footer Placeholder 5">
            <a:extLst>
              <a:ext uri="{FF2B5EF4-FFF2-40B4-BE49-F238E27FC236}">
                <a16:creationId xmlns:a16="http://schemas.microsoft.com/office/drawing/2014/main" xmlns="" id="{22C07F6F-5BDE-4140-AEB8-3391460D78B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C2C0DBD-2053-7941-9387-33A365E459F0}"/>
              </a:ext>
            </a:extLst>
          </p:cNvPr>
          <p:cNvSpPr>
            <a:spLocks noGrp="1"/>
          </p:cNvSpPr>
          <p:nvPr>
            <p:ph type="sldNum" sz="quarter" idx="12"/>
          </p:nvPr>
        </p:nvSpPr>
        <p:spPr/>
        <p:txBody>
          <a:bodyPr/>
          <a:lstStyle/>
          <a:p>
            <a:fld id="{E970D794-A458-8846-83CA-5272011A9460}" type="slidenum">
              <a:rPr lang="x-none" smtClean="0"/>
              <a:t>‹#›</a:t>
            </a:fld>
            <a:endParaRPr lang="x-none"/>
          </a:p>
        </p:txBody>
      </p:sp>
    </p:spTree>
    <p:extLst>
      <p:ext uri="{BB962C8B-B14F-4D97-AF65-F5344CB8AC3E}">
        <p14:creationId xmlns:p14="http://schemas.microsoft.com/office/powerpoint/2010/main" val="233019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DB6752-8B4B-D24F-B974-2B8F07E7A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0EE0A6F7-A706-8241-9C53-F9D08E750B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D9CE723D-66A2-F14F-8D3D-4E9441265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A7256E-5DED-224C-969C-0FC9B05775FB}"/>
              </a:ext>
            </a:extLst>
          </p:cNvPr>
          <p:cNvSpPr>
            <a:spLocks noGrp="1"/>
          </p:cNvSpPr>
          <p:nvPr>
            <p:ph type="dt" sz="half" idx="10"/>
          </p:nvPr>
        </p:nvSpPr>
        <p:spPr/>
        <p:txBody>
          <a:bodyPr/>
          <a:lstStyle/>
          <a:p>
            <a:fld id="{216788FD-B32F-034F-A44D-0B96D3FA5F09}" type="datetimeFigureOut">
              <a:rPr lang="x-none" smtClean="0"/>
              <a:t>4/6/21</a:t>
            </a:fld>
            <a:endParaRPr lang="x-none"/>
          </a:p>
        </p:txBody>
      </p:sp>
      <p:sp>
        <p:nvSpPr>
          <p:cNvPr id="6" name="Footer Placeholder 5">
            <a:extLst>
              <a:ext uri="{FF2B5EF4-FFF2-40B4-BE49-F238E27FC236}">
                <a16:creationId xmlns:a16="http://schemas.microsoft.com/office/drawing/2014/main" xmlns="" id="{E8ACFE64-19A1-0048-9E6D-61C18DE677A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90FDC9D-36B4-A549-B6E0-0E3949C5270C}"/>
              </a:ext>
            </a:extLst>
          </p:cNvPr>
          <p:cNvSpPr>
            <a:spLocks noGrp="1"/>
          </p:cNvSpPr>
          <p:nvPr>
            <p:ph type="sldNum" sz="quarter" idx="12"/>
          </p:nvPr>
        </p:nvSpPr>
        <p:spPr/>
        <p:txBody>
          <a:bodyPr/>
          <a:lstStyle/>
          <a:p>
            <a:fld id="{E970D794-A458-8846-83CA-5272011A9460}" type="slidenum">
              <a:rPr lang="x-none" smtClean="0"/>
              <a:t>‹#›</a:t>
            </a:fld>
            <a:endParaRPr lang="x-none"/>
          </a:p>
        </p:txBody>
      </p:sp>
    </p:spTree>
    <p:extLst>
      <p:ext uri="{BB962C8B-B14F-4D97-AF65-F5344CB8AC3E}">
        <p14:creationId xmlns:p14="http://schemas.microsoft.com/office/powerpoint/2010/main" val="4702994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8609FDC-80F2-894E-AF23-E04FD7766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3F69569A-53F3-BE4E-AC7C-89B34925C4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BC585C68-6DD0-AB4F-9D63-C8E8942ED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788FD-B32F-034F-A44D-0B96D3FA5F09}" type="datetimeFigureOut">
              <a:rPr lang="x-none" smtClean="0"/>
              <a:t>4/6/21</a:t>
            </a:fld>
            <a:endParaRPr lang="x-none"/>
          </a:p>
        </p:txBody>
      </p:sp>
      <p:sp>
        <p:nvSpPr>
          <p:cNvPr id="5" name="Footer Placeholder 4">
            <a:extLst>
              <a:ext uri="{FF2B5EF4-FFF2-40B4-BE49-F238E27FC236}">
                <a16:creationId xmlns:a16="http://schemas.microsoft.com/office/drawing/2014/main" xmlns="" id="{F8D8C4DD-C9CD-8C49-8DCA-DDF4E731DE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82B59711-A7CD-8247-B300-4DF046818C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0D794-A458-8846-83CA-5272011A9460}" type="slidenum">
              <a:rPr lang="x-none" smtClean="0"/>
              <a:t>‹#›</a:t>
            </a:fld>
            <a:endParaRPr lang="x-none"/>
          </a:p>
        </p:txBody>
      </p:sp>
    </p:spTree>
    <p:extLst>
      <p:ext uri="{BB962C8B-B14F-4D97-AF65-F5344CB8AC3E}">
        <p14:creationId xmlns:p14="http://schemas.microsoft.com/office/powerpoint/2010/main" val="8885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6" Type="http://schemas.openxmlformats.org/officeDocument/2006/relationships/image" Target="../media/image8.tiff"/><Relationship Id="rId7"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31E19-3B06-FB4C-A689-47FE57AAC3FD}"/>
              </a:ext>
            </a:extLst>
          </p:cNvPr>
          <p:cNvSpPr>
            <a:spLocks noGrp="1"/>
          </p:cNvSpPr>
          <p:nvPr>
            <p:ph type="title"/>
          </p:nvPr>
        </p:nvSpPr>
        <p:spPr/>
        <p:txBody>
          <a:bodyPr>
            <a:normAutofit fontScale="90000"/>
          </a:bodyPr>
          <a:lstStyle/>
          <a:p>
            <a:pPr algn="ctr"/>
            <a:r>
              <a:rPr lang="el-GR" sz="3600" dirty="0"/>
              <a:t>Επικοινωνιακή Ικανότητα</a:t>
            </a:r>
            <a:br>
              <a:rPr lang="el-GR" sz="3600" dirty="0"/>
            </a:br>
            <a:r>
              <a:rPr lang="el-GR" sz="3600" dirty="0"/>
              <a:t>Δημιουργία Θετικού Κλίματος</a:t>
            </a:r>
            <a:r>
              <a:rPr lang="el-GR" dirty="0"/>
              <a:t/>
            </a:r>
            <a:br>
              <a:rPr lang="el-GR" dirty="0"/>
            </a:br>
            <a:endParaRPr lang="x-none" dirty="0"/>
          </a:p>
        </p:txBody>
      </p:sp>
      <p:pic>
        <p:nvPicPr>
          <p:cNvPr id="4" name="Content Placeholder 3">
            <a:extLst>
              <a:ext uri="{FF2B5EF4-FFF2-40B4-BE49-F238E27FC236}">
                <a16:creationId xmlns:a16="http://schemas.microsoft.com/office/drawing/2014/main" xmlns="" id="{D9B54294-DD00-7740-A193-B4384CC231C5}"/>
              </a:ext>
            </a:extLst>
          </p:cNvPr>
          <p:cNvPicPr>
            <a:picLocks noGrp="1" noChangeAspect="1"/>
          </p:cNvPicPr>
          <p:nvPr>
            <p:ph idx="1"/>
          </p:nvPr>
        </p:nvPicPr>
        <p:blipFill>
          <a:blip r:embed="rId2"/>
          <a:stretch>
            <a:fillRect/>
          </a:stretch>
        </p:blipFill>
        <p:spPr>
          <a:xfrm>
            <a:off x="952500" y="2069592"/>
            <a:ext cx="3009900" cy="2718816"/>
          </a:xfrm>
          <a:prstGeom prst="rect">
            <a:avLst/>
          </a:prstGeom>
        </p:spPr>
      </p:pic>
      <p:pic>
        <p:nvPicPr>
          <p:cNvPr id="5" name="Picture 4">
            <a:extLst>
              <a:ext uri="{FF2B5EF4-FFF2-40B4-BE49-F238E27FC236}">
                <a16:creationId xmlns:a16="http://schemas.microsoft.com/office/drawing/2014/main" xmlns="" id="{D5AB0EF1-4B5C-054C-BB23-5601A3513AB0}"/>
              </a:ext>
            </a:extLst>
          </p:cNvPr>
          <p:cNvPicPr>
            <a:picLocks noChangeAspect="1"/>
          </p:cNvPicPr>
          <p:nvPr/>
        </p:nvPicPr>
        <p:blipFill>
          <a:blip r:embed="rId3"/>
          <a:stretch>
            <a:fillRect/>
          </a:stretch>
        </p:blipFill>
        <p:spPr>
          <a:xfrm>
            <a:off x="4901946" y="2069592"/>
            <a:ext cx="2705862" cy="2718816"/>
          </a:xfrm>
          <a:prstGeom prst="rect">
            <a:avLst/>
          </a:prstGeom>
        </p:spPr>
      </p:pic>
      <p:pic>
        <p:nvPicPr>
          <p:cNvPr id="6" name="Picture 5">
            <a:extLst>
              <a:ext uri="{FF2B5EF4-FFF2-40B4-BE49-F238E27FC236}">
                <a16:creationId xmlns:a16="http://schemas.microsoft.com/office/drawing/2014/main" xmlns="" id="{1644B920-5518-6B4E-8B44-0020CCB53B58}"/>
              </a:ext>
            </a:extLst>
          </p:cNvPr>
          <p:cNvPicPr>
            <a:picLocks noChangeAspect="1"/>
          </p:cNvPicPr>
          <p:nvPr/>
        </p:nvPicPr>
        <p:blipFill>
          <a:blip r:embed="rId4"/>
          <a:stretch>
            <a:fillRect/>
          </a:stretch>
        </p:blipFill>
        <p:spPr>
          <a:xfrm>
            <a:off x="8647938" y="2069592"/>
            <a:ext cx="2705862" cy="2718816"/>
          </a:xfrm>
          <a:prstGeom prst="rect">
            <a:avLst/>
          </a:prstGeom>
        </p:spPr>
      </p:pic>
    </p:spTree>
    <p:extLst>
      <p:ext uri="{BB962C8B-B14F-4D97-AF65-F5344CB8AC3E}">
        <p14:creationId xmlns:p14="http://schemas.microsoft.com/office/powerpoint/2010/main" val="2963324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1BF6F0-41A1-504F-934A-45573EF09EA0}"/>
              </a:ext>
            </a:extLst>
          </p:cNvPr>
          <p:cNvSpPr>
            <a:spLocks noGrp="1"/>
          </p:cNvSpPr>
          <p:nvPr>
            <p:ph idx="1"/>
          </p:nvPr>
        </p:nvSpPr>
        <p:spPr/>
        <p:txBody>
          <a:bodyPr>
            <a:normAutofit/>
          </a:bodyPr>
          <a:lstStyle/>
          <a:p>
            <a:pPr marL="0" indent="0">
              <a:buNone/>
            </a:pPr>
            <a:r>
              <a:rPr lang="el-GR" dirty="0"/>
              <a:t>Η τιμωρία που σχετίζεται με το παράπτωμα συνήθως θεωρείται δίκαια, ακόμα και αν δεν είναι αρεστή.</a:t>
            </a:r>
          </a:p>
          <a:p>
            <a:pPr marL="0" indent="0">
              <a:buNone/>
            </a:pPr>
            <a:r>
              <a:rPr lang="el-GR" dirty="0"/>
              <a:t>•Οι μαθητές μπορούν μόνον να κατηγορήσουν τον εαυτό τους, επειδή έχασαν ένα προνόμιο στο οποίο είχαν κάνει κακή χρήση, αλλά εύκολα μπορούν να θεωρήσουν ότι αδικούνται, αν η τιμωρία δεν σχετίζεται με το παράπτωμα, (π.χ. χαμηλός βαθμός). </a:t>
            </a:r>
          </a:p>
          <a:p>
            <a:pPr marL="0" indent="0">
              <a:buNone/>
            </a:pPr>
            <a:endParaRPr lang="el-GR" dirty="0"/>
          </a:p>
          <a:p>
            <a:r>
              <a:rPr lang="el-GR" b="1" dirty="0"/>
              <a:t>☛ Επιπλήττουμε την πράξη και όχι το άτομο. </a:t>
            </a:r>
          </a:p>
          <a:p>
            <a:endParaRPr lang="x-none" dirty="0"/>
          </a:p>
        </p:txBody>
      </p:sp>
    </p:spTree>
    <p:extLst>
      <p:ext uri="{BB962C8B-B14F-4D97-AF65-F5344CB8AC3E}">
        <p14:creationId xmlns:p14="http://schemas.microsoft.com/office/powerpoint/2010/main" val="364564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D9DEBF7-9F4F-8640-9BB9-ABD54E9D22AD}"/>
              </a:ext>
            </a:extLst>
          </p:cNvPr>
          <p:cNvSpPr>
            <a:spLocks noGrp="1"/>
          </p:cNvSpPr>
          <p:nvPr>
            <p:ph idx="1"/>
          </p:nvPr>
        </p:nvSpPr>
        <p:spPr>
          <a:xfrm>
            <a:off x="838200" y="1267968"/>
            <a:ext cx="10515600" cy="4908995"/>
          </a:xfrm>
        </p:spPr>
        <p:txBody>
          <a:bodyPr>
            <a:normAutofit/>
          </a:bodyPr>
          <a:lstStyle/>
          <a:p>
            <a:r>
              <a:rPr lang="el-GR" dirty="0"/>
              <a:t>Επιπλέον, η τιμωρία πρέπει να είναι </a:t>
            </a:r>
          </a:p>
          <a:p>
            <a:r>
              <a:rPr lang="el-GR" dirty="0"/>
              <a:t>άμεση και ενθαρρυντική, </a:t>
            </a:r>
          </a:p>
          <a:p>
            <a:r>
              <a:rPr lang="el-GR" dirty="0"/>
              <a:t>απλή και σύντομη </a:t>
            </a:r>
          </a:p>
          <a:p>
            <a:r>
              <a:rPr lang="el-GR" dirty="0"/>
              <a:t>να εφαρμόζεται με συνέπεια. </a:t>
            </a:r>
            <a:br>
              <a:rPr lang="el-GR" dirty="0"/>
            </a:br>
            <a:endParaRPr lang="el-GR" dirty="0"/>
          </a:p>
          <a:p>
            <a:r>
              <a:rPr lang="el-GR" dirty="0"/>
              <a:t>Από τη στιγμή που θα επιβληθεί και θα λήξει είναι καλή ιδέα να κάνουμε δύο πράγματα. </a:t>
            </a:r>
          </a:p>
          <a:p>
            <a:r>
              <a:rPr lang="el-GR" dirty="0"/>
              <a:t>Δεν την μνημονεύουμε.</a:t>
            </a:r>
          </a:p>
          <a:p>
            <a:r>
              <a:rPr lang="el-GR" dirty="0"/>
              <a:t>Βρίσκουμε έγκαιρα ευκαιρία να πούμε στο μαθητή ότι  είμαστε σίγουροι ότι θα προσπαθήσει να γίνει καλύτερος. </a:t>
            </a:r>
          </a:p>
          <a:p>
            <a:endParaRPr lang="x-none" dirty="0"/>
          </a:p>
        </p:txBody>
      </p:sp>
    </p:spTree>
    <p:extLst>
      <p:ext uri="{BB962C8B-B14F-4D97-AF65-F5344CB8AC3E}">
        <p14:creationId xmlns:p14="http://schemas.microsoft.com/office/powerpoint/2010/main" val="2726341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4BEF8C-7ABD-C244-8239-B2355B283309}"/>
              </a:ext>
            </a:extLst>
          </p:cNvPr>
          <p:cNvSpPr>
            <a:spLocks noGrp="1"/>
          </p:cNvSpPr>
          <p:nvPr>
            <p:ph type="title"/>
          </p:nvPr>
        </p:nvSpPr>
        <p:spPr>
          <a:xfrm>
            <a:off x="838200" y="365125"/>
            <a:ext cx="10515600" cy="881783"/>
          </a:xfrm>
        </p:spPr>
        <p:txBody>
          <a:bodyPr>
            <a:normAutofit fontScale="90000"/>
          </a:bodyPr>
          <a:lstStyle/>
          <a:p>
            <a:pPr algn="ctr"/>
            <a:r>
              <a:rPr lang="el-GR" dirty="0"/>
              <a:t/>
            </a:r>
            <a:br>
              <a:rPr lang="el-GR" dirty="0"/>
            </a:br>
            <a:r>
              <a:rPr lang="el-GR" dirty="0"/>
              <a:t/>
            </a:r>
            <a:br>
              <a:rPr lang="el-GR" dirty="0"/>
            </a:br>
            <a:r>
              <a:rPr lang="el-GR" b="1" dirty="0">
                <a:solidFill>
                  <a:srgbClr val="FF0000"/>
                </a:solidFill>
              </a:rPr>
              <a:t>Ποινές που δεν συνιστώνται </a:t>
            </a:r>
            <a:r>
              <a:rPr lang="el-GR" dirty="0"/>
              <a:t/>
            </a:r>
            <a:br>
              <a:rPr lang="el-GR" dirty="0"/>
            </a:br>
            <a:endParaRPr lang="x-none" dirty="0"/>
          </a:p>
        </p:txBody>
      </p:sp>
      <p:sp>
        <p:nvSpPr>
          <p:cNvPr id="3" name="Content Placeholder 2">
            <a:extLst>
              <a:ext uri="{FF2B5EF4-FFF2-40B4-BE49-F238E27FC236}">
                <a16:creationId xmlns:a16="http://schemas.microsoft.com/office/drawing/2014/main" xmlns="" id="{BBEBA034-98A9-DF4F-A5C6-13BD53B42E4D}"/>
              </a:ext>
            </a:extLst>
          </p:cNvPr>
          <p:cNvSpPr>
            <a:spLocks noGrp="1"/>
          </p:cNvSpPr>
          <p:nvPr>
            <p:ph idx="1"/>
          </p:nvPr>
        </p:nvSpPr>
        <p:spPr>
          <a:xfrm>
            <a:off x="838200" y="2023871"/>
            <a:ext cx="10515600" cy="4153091"/>
          </a:xfrm>
        </p:spPr>
        <p:txBody>
          <a:bodyPr>
            <a:normAutofit/>
          </a:bodyPr>
          <a:lstStyle/>
          <a:p>
            <a:r>
              <a:rPr lang="el-GR" sz="3200" dirty="0"/>
              <a:t>Οι σωματικές ποινές </a:t>
            </a:r>
          </a:p>
          <a:p>
            <a:r>
              <a:rPr lang="el-GR" sz="3200" dirty="0"/>
              <a:t>Η προσβολή της προσωπικότητας, η ταπείνωση, η ψυχολογική βία </a:t>
            </a:r>
          </a:p>
          <a:p>
            <a:r>
              <a:rPr lang="el-GR" sz="3200" dirty="0"/>
              <a:t>Η επιβολή επιπλέον εργασιών </a:t>
            </a:r>
          </a:p>
          <a:p>
            <a:r>
              <a:rPr lang="el-GR" sz="3200" dirty="0"/>
              <a:t>Η ωριαία αποβολή </a:t>
            </a:r>
            <a:br>
              <a:rPr lang="el-GR" sz="3200" dirty="0"/>
            </a:br>
            <a:endParaRPr lang="el-GR" sz="3200" dirty="0"/>
          </a:p>
        </p:txBody>
      </p:sp>
    </p:spTree>
    <p:extLst>
      <p:ext uri="{BB962C8B-B14F-4D97-AF65-F5344CB8AC3E}">
        <p14:creationId xmlns:p14="http://schemas.microsoft.com/office/powerpoint/2010/main" val="272981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319A3C-BA35-2845-978A-8E36F646B253}"/>
              </a:ext>
            </a:extLst>
          </p:cNvPr>
          <p:cNvSpPr>
            <a:spLocks noGrp="1"/>
          </p:cNvSpPr>
          <p:nvPr>
            <p:ph type="title"/>
          </p:nvPr>
        </p:nvSpPr>
        <p:spPr/>
        <p:txBody>
          <a:bodyPr>
            <a:normAutofit fontScale="90000"/>
          </a:bodyPr>
          <a:lstStyle/>
          <a:p>
            <a:pPr algn="ctr"/>
            <a:r>
              <a:rPr lang="el-GR" dirty="0"/>
              <a:t/>
            </a:r>
            <a:br>
              <a:rPr lang="el-GR" dirty="0"/>
            </a:br>
            <a:r>
              <a:rPr lang="el-GR" dirty="0"/>
              <a:t/>
            </a:r>
            <a:br>
              <a:rPr lang="el-GR" dirty="0"/>
            </a:br>
            <a:r>
              <a:rPr lang="el-GR" b="1" dirty="0">
                <a:solidFill>
                  <a:srgbClr val="FF0000"/>
                </a:solidFill>
              </a:rPr>
              <a:t>Ποινές που συνιστώνται </a:t>
            </a:r>
            <a:r>
              <a:rPr lang="el-GR" dirty="0"/>
              <a:t/>
            </a:r>
            <a:br>
              <a:rPr lang="el-GR" dirty="0"/>
            </a:br>
            <a:endParaRPr lang="x-none" dirty="0"/>
          </a:p>
        </p:txBody>
      </p:sp>
      <p:sp>
        <p:nvSpPr>
          <p:cNvPr id="3" name="Content Placeholder 2">
            <a:extLst>
              <a:ext uri="{FF2B5EF4-FFF2-40B4-BE49-F238E27FC236}">
                <a16:creationId xmlns:a16="http://schemas.microsoft.com/office/drawing/2014/main" xmlns="" id="{93BFEAD1-59F0-E44F-98A6-544208750E46}"/>
              </a:ext>
            </a:extLst>
          </p:cNvPr>
          <p:cNvSpPr>
            <a:spLocks noGrp="1"/>
          </p:cNvSpPr>
          <p:nvPr>
            <p:ph idx="1"/>
          </p:nvPr>
        </p:nvSpPr>
        <p:spPr/>
        <p:txBody>
          <a:bodyPr>
            <a:normAutofit/>
          </a:bodyPr>
          <a:lstStyle/>
          <a:p>
            <a:r>
              <a:rPr lang="el-GR" dirty="0"/>
              <a:t>Περιορισμοί προνομίων </a:t>
            </a:r>
          </a:p>
          <a:p>
            <a:r>
              <a:rPr lang="el-GR" dirty="0"/>
              <a:t>Αποβολή από την ομάδα (όχι από την τάξη). </a:t>
            </a:r>
          </a:p>
          <a:p>
            <a:r>
              <a:rPr lang="el-GR" dirty="0"/>
              <a:t>Η υποχρέωση του μαθητή να αποκαταστήσει τις ζημιές που τυχόν προξένησε στη σχολική ή την ιδιωτική περιουσία των μαθητών. </a:t>
            </a:r>
          </a:p>
          <a:p>
            <a:r>
              <a:rPr lang="el-GR" dirty="0"/>
              <a:t>Όλες αυτές οι ποινές πρέπει να παρουσιάζονται ως φυσικό αποτέλεσμα της κατάχρησης κάποιου δικαιώματος ή προνομίου. </a:t>
            </a:r>
          </a:p>
          <a:p>
            <a:r>
              <a:rPr lang="el-GR" dirty="0"/>
              <a:t>Απαραίτητος όρος για την επαναφορά του προνομίου είναι η δέσμευση του μαθητή ότι δεν θα ξαναδημιουργήσει προβλήματα στην τάξη με παρόμοιες καταχρήσεις. </a:t>
            </a:r>
          </a:p>
          <a:p>
            <a:endParaRPr lang="x-none" dirty="0"/>
          </a:p>
        </p:txBody>
      </p:sp>
    </p:spTree>
    <p:extLst>
      <p:ext uri="{BB962C8B-B14F-4D97-AF65-F5344CB8AC3E}">
        <p14:creationId xmlns:p14="http://schemas.microsoft.com/office/powerpoint/2010/main" val="281930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06167E-2FCC-DE40-AB0E-311775E3CD7A}"/>
              </a:ext>
            </a:extLst>
          </p:cNvPr>
          <p:cNvSpPr>
            <a:spLocks noGrp="1"/>
          </p:cNvSpPr>
          <p:nvPr>
            <p:ph type="title"/>
          </p:nvPr>
        </p:nvSpPr>
        <p:spPr/>
        <p:txBody>
          <a:bodyPr>
            <a:normAutofit fontScale="90000"/>
          </a:bodyPr>
          <a:lstStyle/>
          <a:p>
            <a:pPr algn="ctr"/>
            <a:r>
              <a:rPr lang="el-GR" dirty="0"/>
              <a:t/>
            </a:r>
            <a:br>
              <a:rPr lang="el-GR" dirty="0"/>
            </a:br>
            <a:r>
              <a:rPr lang="el-GR" dirty="0"/>
              <a:t/>
            </a:r>
            <a:br>
              <a:rPr lang="el-GR" dirty="0"/>
            </a:br>
            <a:r>
              <a:rPr lang="el-GR" b="1" dirty="0">
                <a:solidFill>
                  <a:srgbClr val="FF0000"/>
                </a:solidFill>
              </a:rPr>
              <a:t>Η απειλή ποινής </a:t>
            </a:r>
            <a:r>
              <a:rPr lang="el-GR" dirty="0"/>
              <a:t/>
            </a:r>
            <a:br>
              <a:rPr lang="el-GR" dirty="0"/>
            </a:br>
            <a:endParaRPr lang="x-none" dirty="0"/>
          </a:p>
        </p:txBody>
      </p:sp>
      <p:sp>
        <p:nvSpPr>
          <p:cNvPr id="3" name="Content Placeholder 2">
            <a:extLst>
              <a:ext uri="{FF2B5EF4-FFF2-40B4-BE49-F238E27FC236}">
                <a16:creationId xmlns:a16="http://schemas.microsoft.com/office/drawing/2014/main" xmlns="" id="{47214537-C160-7543-BD3E-B84E9A1BC512}"/>
              </a:ext>
            </a:extLst>
          </p:cNvPr>
          <p:cNvSpPr>
            <a:spLocks noGrp="1"/>
          </p:cNvSpPr>
          <p:nvPr>
            <p:ph idx="1"/>
          </p:nvPr>
        </p:nvSpPr>
        <p:spPr/>
        <p:txBody>
          <a:bodyPr>
            <a:normAutofit/>
          </a:bodyPr>
          <a:lstStyle/>
          <a:p>
            <a:r>
              <a:rPr lang="el-GR" dirty="0"/>
              <a:t>Οι παραδοσιακοί παιδαγωγοί συνιστούν τη χρήση της απειλής, επειδή γεννά το φόβο, που τον θεωρούν αποδεκτό και αποτελεσματικό μέσο διαπαιδαγώγησης. </a:t>
            </a:r>
          </a:p>
          <a:p>
            <a:r>
              <a:rPr lang="el-GR" dirty="0"/>
              <a:t>•</a:t>
            </a:r>
            <a:r>
              <a:rPr lang="el-GR" b="1" dirty="0"/>
              <a:t>Ο φόβος όμως ως μέσο διαπαιδαγώγησης δεν είναι αποδεκτός από τη σύγχρονη παιδαγωγική. </a:t>
            </a:r>
            <a:endParaRPr lang="el-GR" dirty="0"/>
          </a:p>
          <a:p>
            <a:r>
              <a:rPr lang="el-GR" dirty="0"/>
              <a:t>Γι' αυτό, αντί για τον εκφοβισμό, είναι καλύτερα ο εκπαιδευτικός: </a:t>
            </a:r>
          </a:p>
          <a:p>
            <a:pPr lvl="1"/>
            <a:r>
              <a:rPr lang="el-GR" dirty="0"/>
              <a:t>να υπενθυμίζει ποια μορφή συμπεριφοράς αναμένει από το μαθητή </a:t>
            </a:r>
          </a:p>
          <a:p>
            <a:pPr lvl="1"/>
            <a:r>
              <a:rPr lang="el-GR" dirty="0"/>
              <a:t>να υπενθυμίζει τη δέσμευση του μαθητή να συμμορφώνεται προς τους κανονισμούς </a:t>
            </a:r>
          </a:p>
          <a:p>
            <a:pPr lvl="1"/>
            <a:r>
              <a:rPr lang="el-GR" dirty="0"/>
              <a:t>να αναφέρει τις επιπτώσεις που έχουν οι πράξεις του. </a:t>
            </a:r>
          </a:p>
          <a:p>
            <a:endParaRPr lang="x-none" dirty="0"/>
          </a:p>
        </p:txBody>
      </p:sp>
    </p:spTree>
    <p:extLst>
      <p:ext uri="{BB962C8B-B14F-4D97-AF65-F5344CB8AC3E}">
        <p14:creationId xmlns:p14="http://schemas.microsoft.com/office/powerpoint/2010/main" val="106441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01056-BA19-7E4F-A66A-58E2562AF8EE}"/>
              </a:ext>
            </a:extLst>
          </p:cNvPr>
          <p:cNvSpPr>
            <a:spLocks noGrp="1"/>
          </p:cNvSpPr>
          <p:nvPr>
            <p:ph type="title"/>
          </p:nvPr>
        </p:nvSpPr>
        <p:spPr>
          <a:xfrm>
            <a:off x="838200" y="365125"/>
            <a:ext cx="10515600" cy="829691"/>
          </a:xfrm>
        </p:spPr>
        <p:txBody>
          <a:bodyPr>
            <a:normAutofit fontScale="90000"/>
          </a:bodyPr>
          <a:lstStyle/>
          <a:p>
            <a:pPr algn="ctr"/>
            <a:r>
              <a:rPr lang="el-GR" dirty="0"/>
              <a:t/>
            </a:r>
            <a:br>
              <a:rPr lang="el-GR" dirty="0"/>
            </a:br>
            <a:r>
              <a:rPr lang="el-GR" dirty="0"/>
              <a:t/>
            </a:r>
            <a:br>
              <a:rPr lang="el-GR" dirty="0"/>
            </a:br>
            <a:r>
              <a:rPr lang="el-GR" b="1" dirty="0">
                <a:solidFill>
                  <a:srgbClr val="FF0000"/>
                </a:solidFill>
              </a:rPr>
              <a:t>Συναισθηματική επιρροή </a:t>
            </a:r>
            <a:r>
              <a:rPr lang="el-GR" dirty="0"/>
              <a:t/>
            </a:r>
            <a:br>
              <a:rPr lang="el-GR" dirty="0"/>
            </a:br>
            <a:endParaRPr lang="x-none" dirty="0"/>
          </a:p>
        </p:txBody>
      </p:sp>
      <p:sp>
        <p:nvSpPr>
          <p:cNvPr id="3" name="Content Placeholder 2">
            <a:extLst>
              <a:ext uri="{FF2B5EF4-FFF2-40B4-BE49-F238E27FC236}">
                <a16:creationId xmlns:a16="http://schemas.microsoft.com/office/drawing/2014/main" xmlns="" id="{8E97DF8C-1E68-9444-B986-7B144D7F75B5}"/>
              </a:ext>
            </a:extLst>
          </p:cNvPr>
          <p:cNvSpPr>
            <a:spLocks noGrp="1"/>
          </p:cNvSpPr>
          <p:nvPr>
            <p:ph idx="1"/>
          </p:nvPr>
        </p:nvSpPr>
        <p:spPr/>
        <p:txBody>
          <a:bodyPr>
            <a:normAutofit fontScale="85000" lnSpcReduction="20000"/>
          </a:bodyPr>
          <a:lstStyle/>
          <a:p>
            <a:r>
              <a:rPr lang="el-GR" dirty="0"/>
              <a:t>Βασική αρχή της επικοινωνίας είναι η ανταλλαγή συναισθηματικών μηνυμάτων μεταξύ εκπαιδευτικού – μαθητών, γι’ αυτό </a:t>
            </a:r>
          </a:p>
          <a:p>
            <a:r>
              <a:rPr lang="el-GR" dirty="0"/>
              <a:t>Εκφράστε τα προσωπικά σας συναισθήματα σχετικά με τη μη αποδεκτή κατάσταση που έχει δημιουργηθεί, παράλληλα </a:t>
            </a:r>
          </a:p>
          <a:p>
            <a:r>
              <a:rPr lang="el-GR" dirty="0"/>
              <a:t>Αναζητήστε εναλλακτικές εκτός της τιμωρίας. </a:t>
            </a:r>
          </a:p>
          <a:p>
            <a:r>
              <a:rPr lang="el-GR" dirty="0"/>
              <a:t>Μη μειώνετε τους μαθητές. </a:t>
            </a:r>
          </a:p>
          <a:p>
            <a:r>
              <a:rPr lang="el-GR" dirty="0"/>
              <a:t>Βρείτε λύση/διέξοδο στο πρόβλημα. </a:t>
            </a:r>
          </a:p>
          <a:p>
            <a:r>
              <a:rPr lang="el-GR" dirty="0"/>
              <a:t>Αναζητήστε λύσεις από κοινού με τους μαθητές σας – διαπραγματευτείτε. </a:t>
            </a:r>
          </a:p>
          <a:p>
            <a:r>
              <a:rPr lang="el-GR" dirty="0"/>
              <a:t>Π.χ. κάποιος πετάει ένα τσαλακωμένο φύλλο χαρτί στο πάτωμα. Αντί για «είσαι απαράδεκτος» πείτε «με ενοχλεί πολύ να βλέπω να συμπεριφέρεστε απρόσεκτα και να βρωμίζετε την τάξη μας. Παρακαλώ πολύ το Γιώργο να το μαζέψει και να το ρίξει στον κάδο. </a:t>
            </a:r>
          </a:p>
          <a:p>
            <a:endParaRPr lang="x-none" dirty="0"/>
          </a:p>
        </p:txBody>
      </p:sp>
    </p:spTree>
    <p:extLst>
      <p:ext uri="{BB962C8B-B14F-4D97-AF65-F5344CB8AC3E}">
        <p14:creationId xmlns:p14="http://schemas.microsoft.com/office/powerpoint/2010/main" val="21655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D246D-F1FE-554F-9836-C4981AA74661}"/>
              </a:ext>
            </a:extLst>
          </p:cNvPr>
          <p:cNvSpPr>
            <a:spLocks noGrp="1"/>
          </p:cNvSpPr>
          <p:nvPr>
            <p:ph type="title"/>
          </p:nvPr>
        </p:nvSpPr>
        <p:spPr/>
        <p:txBody>
          <a:bodyPr>
            <a:normAutofit fontScale="90000"/>
          </a:bodyPr>
          <a:lstStyle/>
          <a:p>
            <a:pPr algn="ctr"/>
            <a:r>
              <a:rPr lang="el-GR" dirty="0"/>
              <a:t/>
            </a:r>
            <a:br>
              <a:rPr lang="el-GR" dirty="0"/>
            </a:br>
            <a:r>
              <a:rPr lang="el-GR" sz="4000" b="1" dirty="0">
                <a:solidFill>
                  <a:srgbClr val="FF0000"/>
                </a:solidFill>
              </a:rPr>
              <a:t>Συνήθη επικοινωνιακά λάθη</a:t>
            </a:r>
            <a:br>
              <a:rPr lang="el-GR" sz="4000" b="1" dirty="0">
                <a:solidFill>
                  <a:srgbClr val="FF0000"/>
                </a:solidFill>
              </a:rPr>
            </a:br>
            <a:r>
              <a:rPr lang="el-GR" sz="4000" b="1" dirty="0">
                <a:solidFill>
                  <a:srgbClr val="FF0000"/>
                </a:solidFill>
              </a:rPr>
              <a:t>των εκπαιδευτικών</a:t>
            </a:r>
            <a:r>
              <a:rPr lang="el-GR" dirty="0"/>
              <a:t/>
            </a:r>
            <a:br>
              <a:rPr lang="el-GR" dirty="0"/>
            </a:br>
            <a:endParaRPr lang="x-none" dirty="0"/>
          </a:p>
        </p:txBody>
      </p:sp>
      <p:sp>
        <p:nvSpPr>
          <p:cNvPr id="3" name="Content Placeholder 2">
            <a:extLst>
              <a:ext uri="{FF2B5EF4-FFF2-40B4-BE49-F238E27FC236}">
                <a16:creationId xmlns:a16="http://schemas.microsoft.com/office/drawing/2014/main" xmlns="" id="{27ED9777-F7EC-B045-89BA-4F066506C73A}"/>
              </a:ext>
            </a:extLst>
          </p:cNvPr>
          <p:cNvSpPr>
            <a:spLocks noGrp="1"/>
          </p:cNvSpPr>
          <p:nvPr>
            <p:ph idx="1"/>
          </p:nvPr>
        </p:nvSpPr>
        <p:spPr/>
        <p:txBody>
          <a:bodyPr>
            <a:normAutofit/>
          </a:bodyPr>
          <a:lstStyle/>
          <a:p>
            <a:r>
              <a:rPr lang="el-GR" dirty="0"/>
              <a:t>Υπερβολικές προσταγές</a:t>
            </a:r>
          </a:p>
          <a:p>
            <a:r>
              <a:rPr lang="el-GR" dirty="0"/>
              <a:t>Χρήση απειλών</a:t>
            </a:r>
          </a:p>
          <a:p>
            <a:r>
              <a:rPr lang="el-GR" dirty="0"/>
              <a:t>Έλεγχος του μαθητή μπροστά στους συμμαθητές του</a:t>
            </a:r>
          </a:p>
          <a:p>
            <a:r>
              <a:rPr lang="el-GR" dirty="0"/>
              <a:t>Ψυχολογικές ερμηνείες στην κάθε συμπεριφορά των μαθητών</a:t>
            </a:r>
          </a:p>
          <a:p>
            <a:r>
              <a:rPr lang="el-GR" dirty="0"/>
              <a:t>Σαρκασμός, απόρριψη και η δημόσια γελοιοποίηση</a:t>
            </a:r>
          </a:p>
          <a:p>
            <a:r>
              <a:rPr lang="el-GR" dirty="0"/>
              <a:t>Προσπάθεια να αγνοήσουμε ή να υποβιβάσουμε τη σοβαρότητα προβλημάτων των μαθητών</a:t>
            </a:r>
          </a:p>
          <a:p>
            <a:r>
              <a:rPr lang="el-GR" dirty="0"/>
              <a:t>Η μη χρήση του πρώτου προσώπου όταν θέλουμε να πούμε πως αισθανόμαστε για μια κατάσταση</a:t>
            </a:r>
          </a:p>
          <a:p>
            <a:endParaRPr lang="x-none" dirty="0"/>
          </a:p>
        </p:txBody>
      </p:sp>
    </p:spTree>
    <p:extLst>
      <p:ext uri="{BB962C8B-B14F-4D97-AF65-F5344CB8AC3E}">
        <p14:creationId xmlns:p14="http://schemas.microsoft.com/office/powerpoint/2010/main" val="249010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39EF2F-BDCA-EB4A-A6EE-A122BDD4EF41}"/>
              </a:ext>
            </a:extLst>
          </p:cNvPr>
          <p:cNvSpPr>
            <a:spLocks noGrp="1"/>
          </p:cNvSpPr>
          <p:nvPr>
            <p:ph type="title"/>
          </p:nvPr>
        </p:nvSpPr>
        <p:spPr/>
        <p:txBody>
          <a:bodyPr>
            <a:normAutofit fontScale="90000"/>
          </a:bodyPr>
          <a:lstStyle/>
          <a:p>
            <a:pPr algn="ctr"/>
            <a:r>
              <a:rPr lang="el-GR" sz="3600" b="1" dirty="0"/>
              <a:t/>
            </a:r>
            <a:br>
              <a:rPr lang="el-GR" sz="3600" b="1" dirty="0"/>
            </a:br>
            <a:r>
              <a:rPr lang="el-GR" sz="3600" b="1" dirty="0">
                <a:solidFill>
                  <a:srgbClr val="FF0000"/>
                </a:solidFill>
              </a:rPr>
              <a:t>Μικρές συμβουλές για καλύτερη</a:t>
            </a:r>
            <a:br>
              <a:rPr lang="el-GR" sz="3600" b="1" dirty="0">
                <a:solidFill>
                  <a:srgbClr val="FF0000"/>
                </a:solidFill>
              </a:rPr>
            </a:br>
            <a:r>
              <a:rPr lang="el-GR" sz="3600" b="1" dirty="0">
                <a:solidFill>
                  <a:srgbClr val="FF0000"/>
                </a:solidFill>
              </a:rPr>
              <a:t>επικοινωνία με τους μαθητές</a:t>
            </a:r>
            <a:r>
              <a:rPr lang="el-GR" dirty="0"/>
              <a:t/>
            </a:r>
            <a:br>
              <a:rPr lang="el-GR" dirty="0"/>
            </a:br>
            <a:endParaRPr lang="x-none" dirty="0"/>
          </a:p>
        </p:txBody>
      </p:sp>
      <p:sp>
        <p:nvSpPr>
          <p:cNvPr id="3" name="Content Placeholder 2">
            <a:extLst>
              <a:ext uri="{FF2B5EF4-FFF2-40B4-BE49-F238E27FC236}">
                <a16:creationId xmlns:a16="http://schemas.microsoft.com/office/drawing/2014/main" xmlns="" id="{EC7BBF1B-5E54-D943-B8C6-088290CF4FDB}"/>
              </a:ext>
            </a:extLst>
          </p:cNvPr>
          <p:cNvSpPr>
            <a:spLocks noGrp="1"/>
          </p:cNvSpPr>
          <p:nvPr>
            <p:ph idx="1"/>
          </p:nvPr>
        </p:nvSpPr>
        <p:spPr/>
        <p:txBody>
          <a:bodyPr>
            <a:normAutofit/>
          </a:bodyPr>
          <a:lstStyle/>
          <a:p>
            <a:r>
              <a:rPr lang="el-GR" dirty="0"/>
              <a:t>Δείξε ενδιαφέρον σε αυτά που λένε τα παιδιά και δείξε το με τα λόγια αλλά και τη γλώσσα του σώματος (έκφραση του προσώπου, μια χειρονομία ή ένα γέλιο).</a:t>
            </a:r>
          </a:p>
          <a:p>
            <a:r>
              <a:rPr lang="el-GR" dirty="0"/>
              <a:t>Γίνε παράδειγμα προς μίμηση ενθάρρυνε τα παιδιά να συνεχίσουν να μιλούν με το να λες πράγματα όπως «</a:t>
            </a:r>
            <a:r>
              <a:rPr lang="el-GR" dirty="0" err="1"/>
              <a:t>χμ</a:t>
            </a:r>
            <a:r>
              <a:rPr lang="el-GR" dirty="0"/>
              <a:t> </a:t>
            </a:r>
            <a:r>
              <a:rPr lang="el-GR" dirty="0" err="1"/>
              <a:t>χμ</a:t>
            </a:r>
            <a:r>
              <a:rPr lang="el-GR" dirty="0"/>
              <a:t>», «και στη συνέχεια;» Με την κίνηση του κεφαλιού, με έκφραση που να δείχνει ενδιαφέρον. Μη διακόπτεις το παιδί πριν τελειώσει.</a:t>
            </a:r>
          </a:p>
          <a:p>
            <a:r>
              <a:rPr lang="el-GR" dirty="0"/>
              <a:t>Δείξε εμπάθεια - ικανότητα να μπαίνεις στη θέση του άλλου.</a:t>
            </a:r>
          </a:p>
          <a:p>
            <a:endParaRPr lang="x-none" dirty="0"/>
          </a:p>
        </p:txBody>
      </p:sp>
    </p:spTree>
    <p:extLst>
      <p:ext uri="{BB962C8B-B14F-4D97-AF65-F5344CB8AC3E}">
        <p14:creationId xmlns:p14="http://schemas.microsoft.com/office/powerpoint/2010/main" val="960058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DEFC2-8043-AE43-A52F-5596B57A876B}"/>
              </a:ext>
            </a:extLst>
          </p:cNvPr>
          <p:cNvSpPr>
            <a:spLocks noGrp="1"/>
          </p:cNvSpPr>
          <p:nvPr>
            <p:ph type="title"/>
          </p:nvPr>
        </p:nvSpPr>
        <p:spPr/>
        <p:txBody>
          <a:bodyPr/>
          <a:lstStyle/>
          <a:p>
            <a:pPr algn="ctr"/>
            <a:r>
              <a:rPr lang="el-GR" dirty="0">
                <a:solidFill>
                  <a:srgbClr val="FF0000"/>
                </a:solidFill>
              </a:rPr>
              <a:t>Δεξιότητα ενεργητικής ακρόασης</a:t>
            </a:r>
            <a:r>
              <a:rPr lang="el-GR" dirty="0"/>
              <a:t/>
            </a:r>
            <a:br>
              <a:rPr lang="el-GR" dirty="0"/>
            </a:br>
            <a:endParaRPr lang="x-none" dirty="0"/>
          </a:p>
        </p:txBody>
      </p:sp>
      <p:sp>
        <p:nvSpPr>
          <p:cNvPr id="3" name="Content Placeholder 2">
            <a:extLst>
              <a:ext uri="{FF2B5EF4-FFF2-40B4-BE49-F238E27FC236}">
                <a16:creationId xmlns:a16="http://schemas.microsoft.com/office/drawing/2014/main" xmlns="" id="{9CA75BC6-B0E4-6045-B82F-B3FEC1ECE7CB}"/>
              </a:ext>
            </a:extLst>
          </p:cNvPr>
          <p:cNvSpPr>
            <a:spLocks noGrp="1"/>
          </p:cNvSpPr>
          <p:nvPr>
            <p:ph idx="1"/>
          </p:nvPr>
        </p:nvSpPr>
        <p:spPr/>
        <p:txBody>
          <a:bodyPr/>
          <a:lstStyle/>
          <a:p>
            <a:pPr marL="0" indent="0" algn="ctr">
              <a:buNone/>
            </a:pPr>
            <a:r>
              <a:rPr lang="el-GR" i="1" dirty="0">
                <a:solidFill>
                  <a:srgbClr val="FF0000"/>
                </a:solidFill>
              </a:rPr>
              <a:t>«Το να μιλάς είναι μια συνήθεια. Το να ακούς είναι τέχνη»</a:t>
            </a:r>
          </a:p>
          <a:p>
            <a:r>
              <a:rPr lang="el-GR" dirty="0"/>
              <a:t>Άκουσε ενεργητικά, </a:t>
            </a:r>
          </a:p>
          <a:p>
            <a:r>
              <a:rPr lang="el-GR" dirty="0"/>
              <a:t>να είσαι διαθέσιμος, </a:t>
            </a:r>
          </a:p>
          <a:p>
            <a:r>
              <a:rPr lang="el-GR" dirty="0"/>
              <a:t>Δώσε τους χρόνο,</a:t>
            </a:r>
          </a:p>
          <a:p>
            <a:r>
              <a:rPr lang="el-GR" dirty="0"/>
              <a:t>χρειάζονται να νιώθουν ότι δεν είσαι πολύ απασχολημένος όταν έχουν να μοιραστούν μια ευχάριστη εμπειρία ή άλλα καλά νέα</a:t>
            </a:r>
          </a:p>
          <a:p>
            <a:endParaRPr lang="x-none" dirty="0"/>
          </a:p>
        </p:txBody>
      </p:sp>
    </p:spTree>
    <p:extLst>
      <p:ext uri="{BB962C8B-B14F-4D97-AF65-F5344CB8AC3E}">
        <p14:creationId xmlns:p14="http://schemas.microsoft.com/office/powerpoint/2010/main" val="3696434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EBBFA2-7624-BC4E-8642-914C0548EFBD}"/>
              </a:ext>
            </a:extLst>
          </p:cNvPr>
          <p:cNvSpPr>
            <a:spLocks noGrp="1"/>
          </p:cNvSpPr>
          <p:nvPr>
            <p:ph type="title"/>
          </p:nvPr>
        </p:nvSpPr>
        <p:spPr>
          <a:xfrm>
            <a:off x="838200" y="243841"/>
            <a:ext cx="10515600" cy="1446848"/>
          </a:xfrm>
        </p:spPr>
        <p:txBody>
          <a:bodyPr>
            <a:noAutofit/>
          </a:bodyPr>
          <a:lstStyle/>
          <a:p>
            <a:pPr algn="ctr"/>
            <a:r>
              <a:rPr lang="el-GR" sz="2800" b="1" dirty="0"/>
              <a:t/>
            </a:r>
            <a:br>
              <a:rPr lang="el-GR" sz="2800" b="1" dirty="0"/>
            </a:br>
            <a:r>
              <a:rPr lang="el-GR" sz="2800" b="1" dirty="0">
                <a:solidFill>
                  <a:srgbClr val="FF0000"/>
                </a:solidFill>
              </a:rPr>
              <a:t>Κερδίζοντας</a:t>
            </a:r>
            <a:br>
              <a:rPr lang="el-GR" sz="2800" b="1" dirty="0">
                <a:solidFill>
                  <a:srgbClr val="FF0000"/>
                </a:solidFill>
              </a:rPr>
            </a:br>
            <a:r>
              <a:rPr lang="el-GR" sz="2800" b="1" dirty="0">
                <a:solidFill>
                  <a:srgbClr val="FF0000"/>
                </a:solidFill>
              </a:rPr>
              <a:t>την προσοχή των μαθητών σε μια τάξη</a:t>
            </a:r>
            <a:br>
              <a:rPr lang="el-GR" sz="2800" b="1" dirty="0">
                <a:solidFill>
                  <a:srgbClr val="FF0000"/>
                </a:solidFill>
              </a:rPr>
            </a:br>
            <a:r>
              <a:rPr lang="el-GR" sz="2800" b="1" dirty="0">
                <a:solidFill>
                  <a:srgbClr val="FF0000"/>
                </a:solidFill>
              </a:rPr>
              <a:t>όπου επικρατεί θόρυβος</a:t>
            </a:r>
            <a:r>
              <a:rPr lang="el-GR" sz="2800" b="1" dirty="0"/>
              <a:t/>
            </a:r>
            <a:br>
              <a:rPr lang="el-GR" sz="2800" b="1" dirty="0"/>
            </a:br>
            <a:endParaRPr lang="x-none" sz="2800" b="1" dirty="0"/>
          </a:p>
        </p:txBody>
      </p:sp>
      <p:sp>
        <p:nvSpPr>
          <p:cNvPr id="3" name="Content Placeholder 2">
            <a:extLst>
              <a:ext uri="{FF2B5EF4-FFF2-40B4-BE49-F238E27FC236}">
                <a16:creationId xmlns:a16="http://schemas.microsoft.com/office/drawing/2014/main" xmlns="" id="{DC6A8B10-8483-B449-8DA7-2AA79A0783C2}"/>
              </a:ext>
            </a:extLst>
          </p:cNvPr>
          <p:cNvSpPr>
            <a:spLocks noGrp="1"/>
          </p:cNvSpPr>
          <p:nvPr>
            <p:ph idx="1"/>
          </p:nvPr>
        </p:nvSpPr>
        <p:spPr/>
        <p:txBody>
          <a:bodyPr>
            <a:normAutofit/>
          </a:bodyPr>
          <a:lstStyle/>
          <a:p>
            <a:r>
              <a:rPr lang="el-GR" dirty="0"/>
              <a:t>Σε μια τάξη οι μαθητές εργάζονται σε μια δραστηριότητα και έχουν αρχίσει να κάνουν υπερβολικό θόρυβο. Θέλουμε να μειώσουμε το θόρυβο και να καθοδηγήσουμε τους μαθητές να προχωρήσουν και να εργαστούν στην επόμενη δραστηριότητα</a:t>
            </a:r>
          </a:p>
          <a:p>
            <a:r>
              <a:rPr lang="el-GR" dirty="0"/>
              <a:t>Πώς είναι αυτό εφικτό;</a:t>
            </a:r>
          </a:p>
          <a:p>
            <a:pPr marL="0" indent="0">
              <a:buNone/>
            </a:pPr>
            <a:endParaRPr lang="x-none" dirty="0"/>
          </a:p>
        </p:txBody>
      </p:sp>
    </p:spTree>
    <p:extLst>
      <p:ext uri="{BB962C8B-B14F-4D97-AF65-F5344CB8AC3E}">
        <p14:creationId xmlns:p14="http://schemas.microsoft.com/office/powerpoint/2010/main" val="207389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2621A-9B85-7848-893D-67FA019F312C}"/>
              </a:ext>
            </a:extLst>
          </p:cNvPr>
          <p:cNvSpPr>
            <a:spLocks noGrp="1"/>
          </p:cNvSpPr>
          <p:nvPr>
            <p:ph type="title"/>
          </p:nvPr>
        </p:nvSpPr>
        <p:spPr>
          <a:xfrm>
            <a:off x="838200" y="365125"/>
            <a:ext cx="10515600" cy="1061893"/>
          </a:xfrm>
        </p:spPr>
        <p:txBody>
          <a:bodyPr>
            <a:normAutofit fontScale="90000"/>
          </a:bodyPr>
          <a:lstStyle/>
          <a:p>
            <a:pPr algn="ctr"/>
            <a:r>
              <a:rPr lang="el-GR" dirty="0"/>
              <a:t/>
            </a:r>
            <a:br>
              <a:rPr lang="el-GR" dirty="0"/>
            </a:br>
            <a:r>
              <a:rPr lang="el-GR" dirty="0"/>
              <a:t/>
            </a:r>
            <a:br>
              <a:rPr lang="el-GR" dirty="0"/>
            </a:br>
            <a:r>
              <a:rPr lang="el-GR" b="1" dirty="0">
                <a:solidFill>
                  <a:srgbClr val="FF0000"/>
                </a:solidFill>
              </a:rPr>
              <a:t>Θετικό μαθησιακό περιβάλλον </a:t>
            </a:r>
            <a:r>
              <a:rPr lang="el-GR" dirty="0">
                <a:solidFill>
                  <a:srgbClr val="FF0000"/>
                </a:solidFill>
              </a:rPr>
              <a:t/>
            </a:r>
            <a:br>
              <a:rPr lang="el-GR" dirty="0">
                <a:solidFill>
                  <a:srgbClr val="FF0000"/>
                </a:solidFill>
              </a:rPr>
            </a:br>
            <a:endParaRPr lang="x-none" dirty="0">
              <a:solidFill>
                <a:srgbClr val="FF0000"/>
              </a:solidFill>
            </a:endParaRPr>
          </a:p>
        </p:txBody>
      </p:sp>
      <p:sp>
        <p:nvSpPr>
          <p:cNvPr id="3" name="Content Placeholder 2">
            <a:extLst>
              <a:ext uri="{FF2B5EF4-FFF2-40B4-BE49-F238E27FC236}">
                <a16:creationId xmlns:a16="http://schemas.microsoft.com/office/drawing/2014/main" xmlns="" id="{59D97D21-96E7-364D-801D-64E3A5906A8A}"/>
              </a:ext>
            </a:extLst>
          </p:cNvPr>
          <p:cNvSpPr>
            <a:spLocks noGrp="1"/>
          </p:cNvSpPr>
          <p:nvPr>
            <p:ph idx="1"/>
          </p:nvPr>
        </p:nvSpPr>
        <p:spPr/>
        <p:txBody>
          <a:bodyPr>
            <a:normAutofit/>
          </a:bodyPr>
          <a:lstStyle/>
          <a:p>
            <a:r>
              <a:rPr lang="el-GR" dirty="0"/>
              <a:t>Αναγνώριση και ενθάρρυνση επιθυμητής συμπεριφοράς </a:t>
            </a:r>
          </a:p>
          <a:p>
            <a:r>
              <a:rPr lang="el-GR" dirty="0"/>
              <a:t>Σωστή χρήση επαίνου </a:t>
            </a:r>
          </a:p>
          <a:p>
            <a:r>
              <a:rPr lang="el-GR" dirty="0"/>
              <a:t>Χρήση θετικής γλώσσας </a:t>
            </a:r>
          </a:p>
          <a:p>
            <a:r>
              <a:rPr lang="el-GR" dirty="0"/>
              <a:t>Ενεργητική ακρόαση </a:t>
            </a:r>
          </a:p>
          <a:p>
            <a:r>
              <a:rPr lang="el-GR" dirty="0"/>
              <a:t>Ενδιαφέρουσες μαθησιακές δραστηριότητες </a:t>
            </a:r>
          </a:p>
          <a:p>
            <a:r>
              <a:rPr lang="el-GR" dirty="0"/>
              <a:t>Μεγιστοποίηση χρόνου εμπλοκής των μαθητών σε δραστηριότητες. </a:t>
            </a:r>
          </a:p>
          <a:p>
            <a:r>
              <a:rPr lang="el-GR" dirty="0"/>
              <a:t>Άμεση διευθέτηση </a:t>
            </a:r>
            <a:r>
              <a:rPr lang="el-GR" dirty="0" err="1"/>
              <a:t>μικρο</a:t>
            </a:r>
            <a:r>
              <a:rPr lang="el-GR" dirty="0"/>
              <a:t>-προβλημάτων (προτού εξελιχθούν σε μεγάλα). </a:t>
            </a:r>
          </a:p>
          <a:p>
            <a:endParaRPr lang="x-none" dirty="0"/>
          </a:p>
        </p:txBody>
      </p:sp>
    </p:spTree>
    <p:extLst>
      <p:ext uri="{BB962C8B-B14F-4D97-AF65-F5344CB8AC3E}">
        <p14:creationId xmlns:p14="http://schemas.microsoft.com/office/powerpoint/2010/main" val="3107786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B944A-E32C-624A-8D8B-1608AACDFB20}"/>
              </a:ext>
            </a:extLst>
          </p:cNvPr>
          <p:cNvSpPr>
            <a:spLocks noGrp="1"/>
          </p:cNvSpPr>
          <p:nvPr>
            <p:ph type="title"/>
          </p:nvPr>
        </p:nvSpPr>
        <p:spPr/>
        <p:txBody>
          <a:bodyPr>
            <a:normAutofit fontScale="90000"/>
          </a:bodyPr>
          <a:lstStyle/>
          <a:p>
            <a:pPr algn="ctr"/>
            <a:r>
              <a:rPr lang="el-GR" dirty="0"/>
              <a:t/>
            </a:r>
            <a:br>
              <a:rPr lang="el-GR" dirty="0"/>
            </a:br>
            <a:r>
              <a:rPr lang="el-GR" b="1" dirty="0">
                <a:solidFill>
                  <a:srgbClr val="FF0000"/>
                </a:solidFill>
              </a:rPr>
              <a:t>Ποιος από τους πιο κάτω τρόπους</a:t>
            </a:r>
            <a:br>
              <a:rPr lang="el-GR" b="1" dirty="0">
                <a:solidFill>
                  <a:srgbClr val="FF0000"/>
                </a:solidFill>
              </a:rPr>
            </a:br>
            <a:r>
              <a:rPr lang="el-GR" b="1" dirty="0">
                <a:solidFill>
                  <a:srgbClr val="FF0000"/>
                </a:solidFill>
              </a:rPr>
              <a:t>είναι ο καλύτερος;</a:t>
            </a:r>
            <a:br>
              <a:rPr lang="el-GR" b="1" dirty="0">
                <a:solidFill>
                  <a:srgbClr val="FF0000"/>
                </a:solidFill>
              </a:rPr>
            </a:br>
            <a:endParaRPr lang="x-none" b="1" dirty="0">
              <a:solidFill>
                <a:srgbClr val="FF0000"/>
              </a:solidFill>
            </a:endParaRPr>
          </a:p>
        </p:txBody>
      </p:sp>
      <p:sp>
        <p:nvSpPr>
          <p:cNvPr id="3" name="Content Placeholder 2">
            <a:extLst>
              <a:ext uri="{FF2B5EF4-FFF2-40B4-BE49-F238E27FC236}">
                <a16:creationId xmlns:a16="http://schemas.microsoft.com/office/drawing/2014/main" xmlns="" id="{32B5FB4C-2B2E-4D45-89A8-3F5967C54FCC}"/>
              </a:ext>
            </a:extLst>
          </p:cNvPr>
          <p:cNvSpPr>
            <a:spLocks noGrp="1"/>
          </p:cNvSpPr>
          <p:nvPr>
            <p:ph idx="1"/>
          </p:nvPr>
        </p:nvSpPr>
        <p:spPr/>
        <p:txBody>
          <a:bodyPr>
            <a:normAutofit fontScale="92500" lnSpcReduction="10000"/>
          </a:bodyPr>
          <a:lstStyle/>
          <a:p>
            <a:r>
              <a:rPr lang="el-GR" dirty="0"/>
              <a:t>Ρωτούμε δυνατά με στόχο να κερδίσουμε την προσοχή τους «Ποιος έχει τελειώσει την εργασία του»</a:t>
            </a:r>
          </a:p>
          <a:p>
            <a:r>
              <a:rPr lang="el-GR" dirty="0"/>
              <a:t>Γράφουμε την επόμενη δραστηριότητα στον πίνακα</a:t>
            </a:r>
          </a:p>
          <a:p>
            <a:r>
              <a:rPr lang="el-GR" dirty="0"/>
              <a:t>Επιλέγουμε τον πιο άτακτο ή το μαθητή που κάνει τον πιο πολύ θόρυβο και του ζητούμε να σταθεί και να ανακοινώσει στην τάξη τι έκανε στην εργασία του</a:t>
            </a:r>
          </a:p>
          <a:p>
            <a:r>
              <a:rPr lang="el-GR" dirty="0"/>
              <a:t>Μετακινούμαστε στις ομάδες και τους δίνουμε τις επόμενες δραστηριότητες</a:t>
            </a:r>
          </a:p>
          <a:p>
            <a:r>
              <a:rPr lang="el-GR" dirty="0"/>
              <a:t>Χτυπούμε παλαμάκια και λέμε «κάτω τα μολύβια και γυριστέ προς εμένα»</a:t>
            </a:r>
          </a:p>
          <a:p>
            <a:r>
              <a:rPr lang="el-GR" dirty="0"/>
              <a:t>Υψώνουμε τη φωνή μας και φωνάζουμε όσο πιο δυνατά μπορούμε «Ποιος είναι έτοιμος για την επόμενη δραστηριότητα;»</a:t>
            </a:r>
          </a:p>
          <a:p>
            <a:endParaRPr lang="x-none" dirty="0"/>
          </a:p>
        </p:txBody>
      </p:sp>
    </p:spTree>
    <p:extLst>
      <p:ext uri="{BB962C8B-B14F-4D97-AF65-F5344CB8AC3E}">
        <p14:creationId xmlns:p14="http://schemas.microsoft.com/office/powerpoint/2010/main" val="2834994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71D3A-AD83-C140-9D7A-D0E85B386993}"/>
              </a:ext>
            </a:extLst>
          </p:cNvPr>
          <p:cNvSpPr>
            <a:spLocks noGrp="1"/>
          </p:cNvSpPr>
          <p:nvPr>
            <p:ph type="title"/>
          </p:nvPr>
        </p:nvSpPr>
        <p:spPr/>
        <p:txBody>
          <a:bodyPr>
            <a:normAutofit fontScale="90000"/>
          </a:bodyPr>
          <a:lstStyle/>
          <a:p>
            <a:pPr algn="ctr"/>
            <a:r>
              <a:rPr lang="el-GR" sz="3600" b="1" dirty="0"/>
              <a:t/>
            </a:r>
            <a:br>
              <a:rPr lang="el-GR" sz="3600" b="1" dirty="0"/>
            </a:br>
            <a:r>
              <a:rPr lang="el-GR" sz="3600" b="1" dirty="0">
                <a:solidFill>
                  <a:srgbClr val="FF0000"/>
                </a:solidFill>
              </a:rPr>
              <a:t>Ίσως ο καλύτερος τρόπος αντιμετώπισης</a:t>
            </a:r>
            <a:br>
              <a:rPr lang="el-GR" sz="3600" b="1" dirty="0">
                <a:solidFill>
                  <a:srgbClr val="FF0000"/>
                </a:solidFill>
              </a:rPr>
            </a:br>
            <a:r>
              <a:rPr lang="el-GR" sz="3600" b="1" dirty="0">
                <a:solidFill>
                  <a:srgbClr val="FF0000"/>
                </a:solidFill>
              </a:rPr>
              <a:t>μιας τέτοιας συμπεριφοράς είναι να</a:t>
            </a:r>
            <a:r>
              <a:rPr lang="el-GR" dirty="0"/>
              <a:t/>
            </a:r>
            <a:br>
              <a:rPr lang="el-GR" dirty="0"/>
            </a:br>
            <a:endParaRPr lang="x-none" dirty="0"/>
          </a:p>
        </p:txBody>
      </p:sp>
      <p:sp>
        <p:nvSpPr>
          <p:cNvPr id="3" name="Content Placeholder 2">
            <a:extLst>
              <a:ext uri="{FF2B5EF4-FFF2-40B4-BE49-F238E27FC236}">
                <a16:creationId xmlns:a16="http://schemas.microsoft.com/office/drawing/2014/main" xmlns="" id="{CCA6E8D5-9C0C-C148-907A-1594526C5A2F}"/>
              </a:ext>
            </a:extLst>
          </p:cNvPr>
          <p:cNvSpPr>
            <a:spLocks noGrp="1"/>
          </p:cNvSpPr>
          <p:nvPr>
            <p:ph idx="1"/>
          </p:nvPr>
        </p:nvSpPr>
        <p:spPr/>
        <p:txBody>
          <a:bodyPr/>
          <a:lstStyle/>
          <a:p>
            <a:r>
              <a:rPr lang="el-GR" dirty="0"/>
              <a:t>Ρωτούμε δυνατά με στόχο να κερδίσουμε την προσοχή τους «Ποιος έχει τελειώσει την εργασία του»</a:t>
            </a:r>
          </a:p>
          <a:p>
            <a:endParaRPr lang="el-GR" dirty="0"/>
          </a:p>
          <a:p>
            <a:r>
              <a:rPr lang="el-GR" dirty="0"/>
              <a:t>Χτυπούμε παλαμάκια και λέμε «κάτω τα μολύβια και γυρίστε προς εμένα» (Μπορεί να χρησιμοποιηθεί κάποιο μουσικό Όργανο).</a:t>
            </a:r>
          </a:p>
          <a:p>
            <a:endParaRPr lang="x-none" dirty="0"/>
          </a:p>
        </p:txBody>
      </p:sp>
    </p:spTree>
    <p:extLst>
      <p:ext uri="{BB962C8B-B14F-4D97-AF65-F5344CB8AC3E}">
        <p14:creationId xmlns:p14="http://schemas.microsoft.com/office/powerpoint/2010/main" val="3629072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FED549-E095-5B4C-811B-2FCD881F9E15}"/>
              </a:ext>
            </a:extLst>
          </p:cNvPr>
          <p:cNvSpPr>
            <a:spLocks noGrp="1"/>
          </p:cNvSpPr>
          <p:nvPr>
            <p:ph type="title"/>
          </p:nvPr>
        </p:nvSpPr>
        <p:spPr>
          <a:xfrm>
            <a:off x="838200" y="365125"/>
            <a:ext cx="10515600" cy="1000379"/>
          </a:xfrm>
        </p:spPr>
        <p:txBody>
          <a:bodyPr>
            <a:normAutofit fontScale="90000"/>
          </a:bodyPr>
          <a:lstStyle/>
          <a:p>
            <a:pPr algn="ctr"/>
            <a:r>
              <a:rPr lang="el-GR" dirty="0"/>
              <a:t/>
            </a:r>
            <a:br>
              <a:rPr lang="el-GR" dirty="0"/>
            </a:br>
            <a:r>
              <a:rPr lang="el-GR" dirty="0"/>
              <a:t/>
            </a:r>
            <a:br>
              <a:rPr lang="el-GR" dirty="0"/>
            </a:br>
            <a:r>
              <a:rPr lang="el-GR" b="1" dirty="0">
                <a:solidFill>
                  <a:srgbClr val="FF0000"/>
                </a:solidFill>
              </a:rPr>
              <a:t>Άλλες προτάσεις </a:t>
            </a:r>
            <a:r>
              <a:rPr lang="el-GR" dirty="0"/>
              <a:t/>
            </a:r>
            <a:br>
              <a:rPr lang="el-GR" dirty="0"/>
            </a:br>
            <a:endParaRPr lang="x-none" dirty="0"/>
          </a:p>
        </p:txBody>
      </p:sp>
      <p:sp>
        <p:nvSpPr>
          <p:cNvPr id="3" name="Content Placeholder 2">
            <a:extLst>
              <a:ext uri="{FF2B5EF4-FFF2-40B4-BE49-F238E27FC236}">
                <a16:creationId xmlns:a16="http://schemas.microsoft.com/office/drawing/2014/main" xmlns="" id="{494E3518-C827-0045-9130-6173DFC82A99}"/>
              </a:ext>
            </a:extLst>
          </p:cNvPr>
          <p:cNvSpPr>
            <a:spLocks noGrp="1"/>
          </p:cNvSpPr>
          <p:nvPr>
            <p:ph idx="1"/>
          </p:nvPr>
        </p:nvSpPr>
        <p:spPr/>
        <p:txBody>
          <a:bodyPr>
            <a:normAutofit/>
          </a:bodyPr>
          <a:lstStyle/>
          <a:p>
            <a:r>
              <a:rPr lang="el-GR" dirty="0"/>
              <a:t>Κοινωνικοποιήστε το πρόβλημά σας (δεν είναι μόνο δικό σας!). </a:t>
            </a:r>
          </a:p>
          <a:p>
            <a:r>
              <a:rPr lang="el-GR" dirty="0"/>
              <a:t>Επικοινωνήστε με άλλους εκπαιδευτικούς. </a:t>
            </a:r>
          </a:p>
          <a:p>
            <a:r>
              <a:rPr lang="el-GR" dirty="0"/>
              <a:t>Επικοινωνήστε με τους γονείς. </a:t>
            </a:r>
          </a:p>
          <a:p>
            <a:r>
              <a:rPr lang="el-GR" dirty="0"/>
              <a:t>Ζητήστε επέμβαση της Διεύθυνσης. </a:t>
            </a:r>
          </a:p>
          <a:p>
            <a:r>
              <a:rPr lang="el-GR" dirty="0"/>
              <a:t>Απευθυνθείτε σε έναν ειδικότερο από εσάς. </a:t>
            </a:r>
          </a:p>
          <a:p>
            <a:r>
              <a:rPr lang="el-GR" dirty="0"/>
              <a:t>Συγκαλέστε συλλογικά όργανα </a:t>
            </a:r>
          </a:p>
          <a:p>
            <a:r>
              <a:rPr lang="el-GR"/>
              <a:t>Αλλάξτε </a:t>
            </a:r>
            <a:r>
              <a:rPr lang="el-GR" dirty="0"/>
              <a:t>διαθέσεις, κάνετε μια νέα αρχή </a:t>
            </a:r>
          </a:p>
          <a:p>
            <a:endParaRPr lang="x-none" dirty="0"/>
          </a:p>
        </p:txBody>
      </p:sp>
    </p:spTree>
    <p:extLst>
      <p:ext uri="{BB962C8B-B14F-4D97-AF65-F5344CB8AC3E}">
        <p14:creationId xmlns:p14="http://schemas.microsoft.com/office/powerpoint/2010/main" val="3015985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D7516C-8283-CA4C-AFBB-5376A11587E1}"/>
              </a:ext>
            </a:extLst>
          </p:cNvPr>
          <p:cNvSpPr>
            <a:spLocks noGrp="1"/>
          </p:cNvSpPr>
          <p:nvPr>
            <p:ph type="title"/>
          </p:nvPr>
        </p:nvSpPr>
        <p:spPr>
          <a:xfrm>
            <a:off x="838200" y="365125"/>
            <a:ext cx="9963912" cy="1036955"/>
          </a:xfrm>
        </p:spPr>
        <p:txBody>
          <a:bodyPr>
            <a:normAutofit/>
          </a:bodyPr>
          <a:lstStyle/>
          <a:p>
            <a:pPr algn="ctr"/>
            <a:r>
              <a:rPr lang="el-GR" sz="2800" dirty="0"/>
              <a:t>Μαθητικά τετράδια σε ώρα μαθήματος</a:t>
            </a:r>
            <a:endParaRPr lang="x-none" sz="2800" dirty="0"/>
          </a:p>
        </p:txBody>
      </p:sp>
      <p:pic>
        <p:nvPicPr>
          <p:cNvPr id="4" name="Content Placeholder 3">
            <a:extLst>
              <a:ext uri="{FF2B5EF4-FFF2-40B4-BE49-F238E27FC236}">
                <a16:creationId xmlns:a16="http://schemas.microsoft.com/office/drawing/2014/main" xmlns="" id="{C2AA59C7-55DA-FF49-A5AE-4DC299E5C754}"/>
              </a:ext>
            </a:extLst>
          </p:cNvPr>
          <p:cNvPicPr>
            <a:picLocks noGrp="1" noChangeAspect="1"/>
          </p:cNvPicPr>
          <p:nvPr>
            <p:ph idx="1"/>
          </p:nvPr>
        </p:nvPicPr>
        <p:blipFill>
          <a:blip r:embed="rId2"/>
          <a:stretch>
            <a:fillRect/>
          </a:stretch>
        </p:blipFill>
        <p:spPr>
          <a:xfrm>
            <a:off x="1376278" y="2252036"/>
            <a:ext cx="1955800" cy="1549400"/>
          </a:xfrm>
          <a:prstGeom prst="rect">
            <a:avLst/>
          </a:prstGeom>
        </p:spPr>
      </p:pic>
      <p:pic>
        <p:nvPicPr>
          <p:cNvPr id="5" name="Picture 4">
            <a:extLst>
              <a:ext uri="{FF2B5EF4-FFF2-40B4-BE49-F238E27FC236}">
                <a16:creationId xmlns:a16="http://schemas.microsoft.com/office/drawing/2014/main" xmlns="" id="{7ED9282A-711A-9B4C-ADF3-94393C63800F}"/>
              </a:ext>
            </a:extLst>
          </p:cNvPr>
          <p:cNvPicPr>
            <a:picLocks noChangeAspect="1"/>
          </p:cNvPicPr>
          <p:nvPr/>
        </p:nvPicPr>
        <p:blipFill>
          <a:blip r:embed="rId3"/>
          <a:stretch>
            <a:fillRect/>
          </a:stretch>
        </p:blipFill>
        <p:spPr>
          <a:xfrm>
            <a:off x="4674108" y="2230700"/>
            <a:ext cx="1409700" cy="1130300"/>
          </a:xfrm>
          <a:prstGeom prst="rect">
            <a:avLst/>
          </a:prstGeom>
        </p:spPr>
      </p:pic>
      <p:pic>
        <p:nvPicPr>
          <p:cNvPr id="6" name="Picture 5">
            <a:extLst>
              <a:ext uri="{FF2B5EF4-FFF2-40B4-BE49-F238E27FC236}">
                <a16:creationId xmlns:a16="http://schemas.microsoft.com/office/drawing/2014/main" xmlns="" id="{F6361196-9F33-C244-96F3-6280ED4147E5}"/>
              </a:ext>
            </a:extLst>
          </p:cNvPr>
          <p:cNvPicPr>
            <a:picLocks noChangeAspect="1"/>
          </p:cNvPicPr>
          <p:nvPr/>
        </p:nvPicPr>
        <p:blipFill>
          <a:blip r:embed="rId4"/>
          <a:stretch>
            <a:fillRect/>
          </a:stretch>
        </p:blipFill>
        <p:spPr>
          <a:xfrm>
            <a:off x="7697874" y="2343404"/>
            <a:ext cx="2324100" cy="1854200"/>
          </a:xfrm>
          <a:prstGeom prst="rect">
            <a:avLst/>
          </a:prstGeom>
        </p:spPr>
      </p:pic>
      <p:pic>
        <p:nvPicPr>
          <p:cNvPr id="7" name="Picture 6">
            <a:extLst>
              <a:ext uri="{FF2B5EF4-FFF2-40B4-BE49-F238E27FC236}">
                <a16:creationId xmlns:a16="http://schemas.microsoft.com/office/drawing/2014/main" xmlns="" id="{69B64DD3-188E-DF4C-BB06-E77176554F55}"/>
              </a:ext>
            </a:extLst>
          </p:cNvPr>
          <p:cNvPicPr>
            <a:picLocks noChangeAspect="1"/>
          </p:cNvPicPr>
          <p:nvPr/>
        </p:nvPicPr>
        <p:blipFill>
          <a:blip r:embed="rId5"/>
          <a:stretch>
            <a:fillRect/>
          </a:stretch>
        </p:blipFill>
        <p:spPr>
          <a:xfrm>
            <a:off x="3932174" y="3901012"/>
            <a:ext cx="3454400" cy="1752600"/>
          </a:xfrm>
          <a:prstGeom prst="rect">
            <a:avLst/>
          </a:prstGeom>
        </p:spPr>
      </p:pic>
      <p:pic>
        <p:nvPicPr>
          <p:cNvPr id="8" name="Picture 7">
            <a:extLst>
              <a:ext uri="{FF2B5EF4-FFF2-40B4-BE49-F238E27FC236}">
                <a16:creationId xmlns:a16="http://schemas.microsoft.com/office/drawing/2014/main" xmlns="" id="{91C55707-2B93-C449-BA1F-03446A38BCDA}"/>
              </a:ext>
            </a:extLst>
          </p:cNvPr>
          <p:cNvPicPr>
            <a:picLocks noChangeAspect="1"/>
          </p:cNvPicPr>
          <p:nvPr/>
        </p:nvPicPr>
        <p:blipFill>
          <a:blip r:embed="rId6"/>
          <a:stretch>
            <a:fillRect/>
          </a:stretch>
        </p:blipFill>
        <p:spPr>
          <a:xfrm>
            <a:off x="8566658" y="4609592"/>
            <a:ext cx="1739900" cy="1320800"/>
          </a:xfrm>
          <a:prstGeom prst="rect">
            <a:avLst/>
          </a:prstGeom>
        </p:spPr>
      </p:pic>
      <p:pic>
        <p:nvPicPr>
          <p:cNvPr id="9" name="Picture 8">
            <a:extLst>
              <a:ext uri="{FF2B5EF4-FFF2-40B4-BE49-F238E27FC236}">
                <a16:creationId xmlns:a16="http://schemas.microsoft.com/office/drawing/2014/main" xmlns="" id="{5C3E0A7E-422E-7843-93CF-CD310FB375FC}"/>
              </a:ext>
            </a:extLst>
          </p:cNvPr>
          <p:cNvPicPr>
            <a:picLocks noChangeAspect="1"/>
          </p:cNvPicPr>
          <p:nvPr/>
        </p:nvPicPr>
        <p:blipFill>
          <a:blip r:embed="rId7"/>
          <a:stretch>
            <a:fillRect/>
          </a:stretch>
        </p:blipFill>
        <p:spPr>
          <a:xfrm>
            <a:off x="792078" y="4022344"/>
            <a:ext cx="2540000" cy="2032000"/>
          </a:xfrm>
          <a:prstGeom prst="rect">
            <a:avLst/>
          </a:prstGeom>
        </p:spPr>
      </p:pic>
    </p:spTree>
    <p:extLst>
      <p:ext uri="{BB962C8B-B14F-4D97-AF65-F5344CB8AC3E}">
        <p14:creationId xmlns:p14="http://schemas.microsoft.com/office/powerpoint/2010/main" val="73902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AB840-479A-7143-B5C5-EB74EAA29E31}"/>
              </a:ext>
            </a:extLst>
          </p:cNvPr>
          <p:cNvSpPr>
            <a:spLocks noGrp="1"/>
          </p:cNvSpPr>
          <p:nvPr>
            <p:ph type="title"/>
          </p:nvPr>
        </p:nvSpPr>
        <p:spPr/>
        <p:txBody>
          <a:bodyPr>
            <a:normAutofit fontScale="90000"/>
          </a:bodyPr>
          <a:lstStyle/>
          <a:p>
            <a:pPr algn="ctr"/>
            <a:r>
              <a:rPr lang="el-GR" dirty="0"/>
              <a:t/>
            </a:r>
            <a:br>
              <a:rPr lang="el-GR" dirty="0"/>
            </a:br>
            <a:r>
              <a:rPr lang="el-GR" dirty="0"/>
              <a:t/>
            </a:r>
            <a:br>
              <a:rPr lang="el-GR" dirty="0"/>
            </a:br>
            <a:r>
              <a:rPr lang="el-GR" sz="3600" b="1" i="1" dirty="0">
                <a:solidFill>
                  <a:srgbClr val="FF0000"/>
                </a:solidFill>
              </a:rPr>
              <a:t>Αναγνώριση και ενθάρρυνση επιθυμητής συμπεριφοράς </a:t>
            </a:r>
            <a:r>
              <a:rPr lang="el-GR" dirty="0"/>
              <a:t/>
            </a:r>
            <a:br>
              <a:rPr lang="el-GR" dirty="0"/>
            </a:br>
            <a:endParaRPr lang="x-none" dirty="0"/>
          </a:p>
        </p:txBody>
      </p:sp>
      <p:sp>
        <p:nvSpPr>
          <p:cNvPr id="3" name="Content Placeholder 2">
            <a:extLst>
              <a:ext uri="{FF2B5EF4-FFF2-40B4-BE49-F238E27FC236}">
                <a16:creationId xmlns:a16="http://schemas.microsoft.com/office/drawing/2014/main" xmlns="" id="{4544BD2D-C8E4-2848-86CF-68B72F782FC5}"/>
              </a:ext>
            </a:extLst>
          </p:cNvPr>
          <p:cNvSpPr>
            <a:spLocks noGrp="1"/>
          </p:cNvSpPr>
          <p:nvPr>
            <p:ph idx="1"/>
          </p:nvPr>
        </p:nvSpPr>
        <p:spPr/>
        <p:txBody>
          <a:bodyPr>
            <a:normAutofit lnSpcReduction="10000"/>
          </a:bodyPr>
          <a:lstStyle/>
          <a:p>
            <a:r>
              <a:rPr lang="el-GR" dirty="0"/>
              <a:t>Στις περισσότερες περιπτώσεις οι μαθητές που κάνουν αταξίες είναι εκείνοι που δεν είχαν στη ζωή τους θετική ενίσχυση. </a:t>
            </a:r>
          </a:p>
          <a:p>
            <a:r>
              <a:rPr lang="el-GR" dirty="0"/>
              <a:t>Το να είναι άτακτοι είναι συχνά ένας τρόπος για να προσελκύσουν αυτό που τους λείπει, </a:t>
            </a:r>
            <a:r>
              <a:rPr lang="el-GR" b="1" dirty="0"/>
              <a:t>η προσοχή</a:t>
            </a:r>
            <a:r>
              <a:rPr lang="el-GR" dirty="0"/>
              <a:t>. </a:t>
            </a:r>
          </a:p>
          <a:p>
            <a:r>
              <a:rPr lang="el-GR" dirty="0"/>
              <a:t>Ακόμη και το αρνητικό ενδιαφέρον είναι προτιμότερο από την παντελή έλλειψη. </a:t>
            </a:r>
          </a:p>
          <a:p>
            <a:r>
              <a:rPr lang="el-GR" dirty="0"/>
              <a:t>Συνήθως όταν οι μαθητές αισθάνονται ικανοποιημένοι με τον εαυτό τους, συμπεριφέρονται καλά. </a:t>
            </a:r>
          </a:p>
          <a:p>
            <a:r>
              <a:rPr lang="el-GR" dirty="0"/>
              <a:t>Οι ενισχύσεις των εκπαιδευτικών μπορούν να εκδηλωθούν ποικιλοτρόπως. Λόγου χάρη: «Μπράβο», «Ωραία προσπάθεια». </a:t>
            </a:r>
          </a:p>
          <a:p>
            <a:endParaRPr lang="x-none" dirty="0"/>
          </a:p>
        </p:txBody>
      </p:sp>
    </p:spTree>
    <p:extLst>
      <p:ext uri="{BB962C8B-B14F-4D97-AF65-F5344CB8AC3E}">
        <p14:creationId xmlns:p14="http://schemas.microsoft.com/office/powerpoint/2010/main" val="218663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BE21C-22F1-EA4C-A32C-E363DECCCFA7}"/>
              </a:ext>
            </a:extLst>
          </p:cNvPr>
          <p:cNvSpPr>
            <a:spLocks noGrp="1"/>
          </p:cNvSpPr>
          <p:nvPr>
            <p:ph type="title"/>
          </p:nvPr>
        </p:nvSpPr>
        <p:spPr/>
        <p:txBody>
          <a:bodyPr>
            <a:normAutofit fontScale="90000"/>
          </a:bodyPr>
          <a:lstStyle/>
          <a:p>
            <a:pPr algn="ctr"/>
            <a:r>
              <a:rPr lang="el-GR" dirty="0"/>
              <a:t/>
            </a:r>
            <a:br>
              <a:rPr lang="el-GR" dirty="0"/>
            </a:br>
            <a:r>
              <a:rPr lang="el-GR" dirty="0"/>
              <a:t/>
            </a:r>
            <a:br>
              <a:rPr lang="el-GR" dirty="0"/>
            </a:br>
            <a:r>
              <a:rPr lang="el-GR" b="1" i="1" dirty="0">
                <a:solidFill>
                  <a:srgbClr val="FF0000"/>
                </a:solidFill>
              </a:rPr>
              <a:t>Χρήση θετικής γλώσσας </a:t>
            </a:r>
            <a:r>
              <a:rPr lang="el-GR" dirty="0"/>
              <a:t/>
            </a:r>
            <a:br>
              <a:rPr lang="el-GR" dirty="0"/>
            </a:br>
            <a:endParaRPr lang="x-none" dirty="0"/>
          </a:p>
        </p:txBody>
      </p:sp>
      <p:sp>
        <p:nvSpPr>
          <p:cNvPr id="3" name="Content Placeholder 2">
            <a:extLst>
              <a:ext uri="{FF2B5EF4-FFF2-40B4-BE49-F238E27FC236}">
                <a16:creationId xmlns:a16="http://schemas.microsoft.com/office/drawing/2014/main" xmlns="" id="{ECE776BA-054B-EE49-84F9-4FB6415A5A08}"/>
              </a:ext>
            </a:extLst>
          </p:cNvPr>
          <p:cNvSpPr>
            <a:spLocks noGrp="1"/>
          </p:cNvSpPr>
          <p:nvPr>
            <p:ph idx="1"/>
          </p:nvPr>
        </p:nvSpPr>
        <p:spPr/>
        <p:txBody>
          <a:bodyPr>
            <a:normAutofit/>
          </a:bodyPr>
          <a:lstStyle/>
          <a:p>
            <a:r>
              <a:rPr lang="el-GR" dirty="0"/>
              <a:t>Στους περισσότερους ανθρώπους δεν αρέσει να τους λένε τι να μην κάνουν. Αυτό τους κάνει να τηρούν αμυντική στάση και να είναι αντιδραστικοί. </a:t>
            </a:r>
          </a:p>
          <a:p>
            <a:r>
              <a:rPr lang="el-GR" dirty="0"/>
              <a:t>•Η αρνητική στάση του εκπαιδευτικού μπορεί να προκαλέσει αρνητικές αντιδράσεις. </a:t>
            </a:r>
          </a:p>
          <a:p>
            <a:r>
              <a:rPr lang="el-GR" dirty="0"/>
              <a:t>Οι απαγορεύσεις δημιουργούν επιθυμίες. </a:t>
            </a:r>
          </a:p>
          <a:p>
            <a:r>
              <a:rPr lang="el-GR" dirty="0"/>
              <a:t>Έτσι είναι καλύτερα να πούμε στο μαθητή «Κλείνε προσεκτικά την πόρτα», παρά «Μην κτυπάς δυνατά την πόρτα». «Προσπάθησε να λύσεις το πρόβλημα μόνος σου», παρά «Μην κοιτάς το γραπτό του διπλανού σου». </a:t>
            </a:r>
          </a:p>
          <a:p>
            <a:endParaRPr lang="x-none" dirty="0"/>
          </a:p>
        </p:txBody>
      </p:sp>
    </p:spTree>
    <p:extLst>
      <p:ext uri="{BB962C8B-B14F-4D97-AF65-F5344CB8AC3E}">
        <p14:creationId xmlns:p14="http://schemas.microsoft.com/office/powerpoint/2010/main" val="333139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87223-E600-5646-8E00-059DB764EF31}"/>
              </a:ext>
            </a:extLst>
          </p:cNvPr>
          <p:cNvSpPr>
            <a:spLocks noGrp="1"/>
          </p:cNvSpPr>
          <p:nvPr>
            <p:ph type="title"/>
          </p:nvPr>
        </p:nvSpPr>
        <p:spPr>
          <a:xfrm>
            <a:off x="838200" y="365126"/>
            <a:ext cx="10515600" cy="951610"/>
          </a:xfrm>
        </p:spPr>
        <p:txBody>
          <a:bodyPr>
            <a:noAutofit/>
          </a:bodyPr>
          <a:lstStyle/>
          <a:p>
            <a:pPr algn="ctr"/>
            <a:r>
              <a:rPr lang="el-GR" sz="3200" i="1" dirty="0">
                <a:solidFill>
                  <a:srgbClr val="FF0000"/>
                </a:solidFill>
              </a:rPr>
              <a:t/>
            </a:r>
            <a:br>
              <a:rPr lang="el-GR" sz="3200" i="1" dirty="0">
                <a:solidFill>
                  <a:srgbClr val="FF0000"/>
                </a:solidFill>
              </a:rPr>
            </a:br>
            <a:r>
              <a:rPr lang="el-GR" sz="3200" i="1" dirty="0">
                <a:solidFill>
                  <a:srgbClr val="FF0000"/>
                </a:solidFill>
              </a:rPr>
              <a:t/>
            </a:r>
            <a:br>
              <a:rPr lang="el-GR" sz="3200" i="1" dirty="0">
                <a:solidFill>
                  <a:srgbClr val="FF0000"/>
                </a:solidFill>
              </a:rPr>
            </a:br>
            <a:r>
              <a:rPr lang="el-GR" sz="3200" b="1" i="1" dirty="0">
                <a:solidFill>
                  <a:srgbClr val="FF0000"/>
                </a:solidFill>
              </a:rPr>
              <a:t>Σωστή χρήση επαίνου </a:t>
            </a:r>
            <a:r>
              <a:rPr lang="el-GR" sz="3200" i="1" dirty="0">
                <a:solidFill>
                  <a:srgbClr val="FF0000"/>
                </a:solidFill>
              </a:rPr>
              <a:t/>
            </a:r>
            <a:br>
              <a:rPr lang="el-GR" sz="3200" i="1" dirty="0">
                <a:solidFill>
                  <a:srgbClr val="FF0000"/>
                </a:solidFill>
              </a:rPr>
            </a:br>
            <a:endParaRPr lang="x-none" sz="3200" i="1" dirty="0">
              <a:solidFill>
                <a:srgbClr val="FF0000"/>
              </a:solidFill>
            </a:endParaRPr>
          </a:p>
        </p:txBody>
      </p:sp>
      <p:sp>
        <p:nvSpPr>
          <p:cNvPr id="3" name="Content Placeholder 2">
            <a:extLst>
              <a:ext uri="{FF2B5EF4-FFF2-40B4-BE49-F238E27FC236}">
                <a16:creationId xmlns:a16="http://schemas.microsoft.com/office/drawing/2014/main" xmlns="" id="{ADE06C38-6ECD-8F41-A5A8-7A68B2649775}"/>
              </a:ext>
            </a:extLst>
          </p:cNvPr>
          <p:cNvSpPr>
            <a:spLocks noGrp="1"/>
          </p:cNvSpPr>
          <p:nvPr>
            <p:ph idx="1"/>
          </p:nvPr>
        </p:nvSpPr>
        <p:spPr>
          <a:xfrm>
            <a:off x="838200" y="1454727"/>
            <a:ext cx="10515600" cy="4722236"/>
          </a:xfrm>
        </p:spPr>
        <p:txBody>
          <a:bodyPr>
            <a:normAutofit/>
          </a:bodyPr>
          <a:lstStyle/>
          <a:p>
            <a:r>
              <a:rPr lang="el-GR" dirty="0"/>
              <a:t>Ο έπαινος περιγράφεται ως θετική ενίσχυση. Αυτό όμως δεν ισχύει πάντα, επειδή μπορεί να ερμηνευθεί από τους μαθητές αρνητικά. </a:t>
            </a:r>
          </a:p>
          <a:p>
            <a:r>
              <a:rPr lang="el-GR" dirty="0"/>
              <a:t>Για να έχει θετικά αποτελέσματα πρέπει – </a:t>
            </a:r>
          </a:p>
          <a:p>
            <a:pPr lvl="1"/>
            <a:r>
              <a:rPr lang="el-GR" dirty="0"/>
              <a:t>Να δίνεται με φυσικό τρόπο. – </a:t>
            </a:r>
          </a:p>
          <a:p>
            <a:pPr lvl="1"/>
            <a:r>
              <a:rPr lang="el-GR" dirty="0"/>
              <a:t>Να συνδέεται με συγκεκριμένες δραστηριότητες (π.χ. μου αρέσει ο τρόπος που χρησιμοποίησες για να λύσεις το πρόβλημα). – </a:t>
            </a:r>
          </a:p>
          <a:p>
            <a:pPr lvl="1"/>
            <a:r>
              <a:rPr lang="el-GR" dirty="0"/>
              <a:t>Να είναι σε αρμονία λεκτικός και μη λεκτικός έπαινος (π.χ. να συνοδεύεται με χαμόγελο). – </a:t>
            </a:r>
          </a:p>
          <a:p>
            <a:pPr lvl="1"/>
            <a:r>
              <a:rPr lang="el-GR" dirty="0"/>
              <a:t>Να είμαστε συγκεκριμένοι, π.χ. «Τα κατάφερες ωραία στη λύση του δύσκολου προβλήματος».</a:t>
            </a:r>
          </a:p>
          <a:p>
            <a:endParaRPr lang="x-none" dirty="0"/>
          </a:p>
        </p:txBody>
      </p:sp>
    </p:spTree>
    <p:extLst>
      <p:ext uri="{BB962C8B-B14F-4D97-AF65-F5344CB8AC3E}">
        <p14:creationId xmlns:p14="http://schemas.microsoft.com/office/powerpoint/2010/main" val="3588553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3F246-41EA-4747-A3ED-27D5531FF8A2}"/>
              </a:ext>
            </a:extLst>
          </p:cNvPr>
          <p:cNvSpPr>
            <a:spLocks noGrp="1"/>
          </p:cNvSpPr>
          <p:nvPr>
            <p:ph type="title"/>
          </p:nvPr>
        </p:nvSpPr>
        <p:spPr/>
        <p:txBody>
          <a:bodyPr>
            <a:normAutofit fontScale="90000"/>
          </a:bodyPr>
          <a:lstStyle/>
          <a:p>
            <a:pPr algn="ctr"/>
            <a:r>
              <a:rPr lang="el-GR" dirty="0"/>
              <a:t/>
            </a:r>
            <a:br>
              <a:rPr lang="el-GR" dirty="0"/>
            </a:br>
            <a:r>
              <a:rPr lang="el-GR" dirty="0"/>
              <a:t/>
            </a:r>
            <a:br>
              <a:rPr lang="el-GR" dirty="0"/>
            </a:br>
            <a:r>
              <a:rPr lang="el-GR" b="1" i="1" dirty="0">
                <a:solidFill>
                  <a:srgbClr val="FF0000"/>
                </a:solidFill>
              </a:rPr>
              <a:t>Ενεργητική ακρόαση </a:t>
            </a:r>
            <a:r>
              <a:rPr lang="el-GR" dirty="0"/>
              <a:t/>
            </a:r>
            <a:br>
              <a:rPr lang="el-GR" dirty="0"/>
            </a:br>
            <a:endParaRPr lang="x-none" dirty="0"/>
          </a:p>
        </p:txBody>
      </p:sp>
      <p:sp>
        <p:nvSpPr>
          <p:cNvPr id="3" name="Content Placeholder 2">
            <a:extLst>
              <a:ext uri="{FF2B5EF4-FFF2-40B4-BE49-F238E27FC236}">
                <a16:creationId xmlns:a16="http://schemas.microsoft.com/office/drawing/2014/main" xmlns="" id="{3D1EF660-BFF7-BB4C-A0D5-3D6DAF877730}"/>
              </a:ext>
            </a:extLst>
          </p:cNvPr>
          <p:cNvSpPr>
            <a:spLocks noGrp="1"/>
          </p:cNvSpPr>
          <p:nvPr>
            <p:ph idx="1"/>
          </p:nvPr>
        </p:nvSpPr>
        <p:spPr/>
        <p:txBody>
          <a:bodyPr/>
          <a:lstStyle/>
          <a:p>
            <a:pPr marL="0" indent="0">
              <a:buNone/>
            </a:pPr>
            <a:endParaRPr lang="el-GR" dirty="0"/>
          </a:p>
          <a:p>
            <a:r>
              <a:rPr lang="el-GR" dirty="0"/>
              <a:t>Τους ακούμε χωρίς να κρατούμε αμυντική στάση. </a:t>
            </a:r>
          </a:p>
          <a:p>
            <a:r>
              <a:rPr lang="el-GR" dirty="0"/>
              <a:t>Δίνουμε προσοχή τόσο στο νοηματικό περιεχόμενο όσο και στο συναισθηματικό και προσπαθούμε να βρούμε αποδεκτές λύσεις. </a:t>
            </a:r>
          </a:p>
          <a:p>
            <a:endParaRPr lang="x-none" dirty="0"/>
          </a:p>
        </p:txBody>
      </p:sp>
    </p:spTree>
    <p:extLst>
      <p:ext uri="{BB962C8B-B14F-4D97-AF65-F5344CB8AC3E}">
        <p14:creationId xmlns:p14="http://schemas.microsoft.com/office/powerpoint/2010/main" val="354260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4D75E-BC8E-B54E-B642-042A4A919CF6}"/>
              </a:ext>
            </a:extLst>
          </p:cNvPr>
          <p:cNvSpPr>
            <a:spLocks noGrp="1"/>
          </p:cNvSpPr>
          <p:nvPr>
            <p:ph type="title"/>
          </p:nvPr>
        </p:nvSpPr>
        <p:spPr/>
        <p:txBody>
          <a:bodyPr>
            <a:normAutofit fontScale="90000"/>
          </a:bodyPr>
          <a:lstStyle/>
          <a:p>
            <a:pPr algn="ctr"/>
            <a:r>
              <a:rPr lang="el-GR" dirty="0"/>
              <a:t/>
            </a:r>
            <a:br>
              <a:rPr lang="el-GR" dirty="0"/>
            </a:br>
            <a:r>
              <a:rPr lang="el-GR" dirty="0"/>
              <a:t/>
            </a:r>
            <a:br>
              <a:rPr lang="el-GR" dirty="0"/>
            </a:br>
            <a:r>
              <a:rPr lang="el-GR" sz="4000" b="1" dirty="0">
                <a:solidFill>
                  <a:srgbClr val="FF0000"/>
                </a:solidFill>
              </a:rPr>
              <a:t>Πότε είναι αναγκαία η λήψη πειθαρχικών μέτρων; </a:t>
            </a:r>
            <a:r>
              <a:rPr lang="el-GR" dirty="0"/>
              <a:t/>
            </a:r>
            <a:br>
              <a:rPr lang="el-GR" dirty="0"/>
            </a:br>
            <a:endParaRPr lang="x-none" dirty="0"/>
          </a:p>
        </p:txBody>
      </p:sp>
      <p:sp>
        <p:nvSpPr>
          <p:cNvPr id="3" name="Content Placeholder 2">
            <a:extLst>
              <a:ext uri="{FF2B5EF4-FFF2-40B4-BE49-F238E27FC236}">
                <a16:creationId xmlns:a16="http://schemas.microsoft.com/office/drawing/2014/main" xmlns="" id="{952EE297-A72D-5440-AAE3-15FAE7C80221}"/>
              </a:ext>
            </a:extLst>
          </p:cNvPr>
          <p:cNvSpPr>
            <a:spLocks noGrp="1"/>
          </p:cNvSpPr>
          <p:nvPr>
            <p:ph idx="1"/>
          </p:nvPr>
        </p:nvSpPr>
        <p:spPr/>
        <p:txBody>
          <a:bodyPr>
            <a:normAutofit/>
          </a:bodyPr>
          <a:lstStyle/>
          <a:p>
            <a:r>
              <a:rPr lang="el-GR" dirty="0"/>
              <a:t>Όσο καλός εκπαιδευτικός και αν είναι κάποιος και όσο καλή και αν είναι η τάξη του και όσα προληπτικά μέτρα και αν λάβει, θα παρουσιαστούν περιπτώσεις κατά τις οποίες κάποιος μαθητής ή ολόκληρη η τάξη θα πρέπει να χειραγωγηθεί.</a:t>
            </a:r>
          </a:p>
          <a:p>
            <a:r>
              <a:rPr lang="el-GR" dirty="0"/>
              <a:t>•Πότε πρέπει να παρέμβουμε: -</a:t>
            </a:r>
          </a:p>
          <a:p>
            <a:pPr lvl="1"/>
            <a:r>
              <a:rPr lang="el-GR" dirty="0"/>
              <a:t> Όταν υπάρχει πραγματικός σωματικός κίνδυνος. </a:t>
            </a:r>
          </a:p>
          <a:p>
            <a:pPr lvl="1"/>
            <a:r>
              <a:rPr lang="el-GR" dirty="0"/>
              <a:t>Όταν κάποιος χρειάζεται </a:t>
            </a:r>
            <a:r>
              <a:rPr lang="el-GR" dirty="0" smtClean="0"/>
              <a:t>ψυχολογικ</a:t>
            </a:r>
            <a:r>
              <a:rPr lang="el-GR" dirty="0" smtClean="0"/>
              <a:t>ή</a:t>
            </a:r>
            <a:r>
              <a:rPr lang="el-GR" dirty="0" smtClean="0"/>
              <a:t> </a:t>
            </a:r>
            <a:r>
              <a:rPr lang="el-GR" dirty="0"/>
              <a:t>στήριξη. </a:t>
            </a:r>
          </a:p>
          <a:p>
            <a:pPr lvl="1"/>
            <a:r>
              <a:rPr lang="el-GR" dirty="0"/>
              <a:t>Όταν υπάρχει υπερβολικός ενθουσιασμός. </a:t>
            </a:r>
          </a:p>
          <a:p>
            <a:pPr lvl="1"/>
            <a:r>
              <a:rPr lang="el-GR" dirty="0"/>
              <a:t> Όταν υπάρχει πιθανότητα μετάδοσης αρνητικής συμπεριφοράς. </a:t>
            </a:r>
          </a:p>
          <a:p>
            <a:endParaRPr lang="x-none" dirty="0"/>
          </a:p>
        </p:txBody>
      </p:sp>
    </p:spTree>
    <p:extLst>
      <p:ext uri="{BB962C8B-B14F-4D97-AF65-F5344CB8AC3E}">
        <p14:creationId xmlns:p14="http://schemas.microsoft.com/office/powerpoint/2010/main" val="186172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5DAD050-7F04-B043-9E56-4A7317408BC2}"/>
              </a:ext>
            </a:extLst>
          </p:cNvPr>
          <p:cNvSpPr>
            <a:spLocks noGrp="1"/>
          </p:cNvSpPr>
          <p:nvPr>
            <p:ph idx="1"/>
          </p:nvPr>
        </p:nvSpPr>
        <p:spPr/>
        <p:txBody>
          <a:bodyPr/>
          <a:lstStyle/>
          <a:p>
            <a:r>
              <a:rPr lang="el-GR" dirty="0"/>
              <a:t>Πότε να μην παρεμβαίνουμε; </a:t>
            </a:r>
          </a:p>
          <a:p>
            <a:pPr lvl="1"/>
            <a:r>
              <a:rPr lang="el-GR" dirty="0"/>
              <a:t>Όταν εκτιμούμε ότι η φασαρία που θα δημιουργηθεί από τη λήψη του πειθαρχικού μέτρου θα προκαλέσει μεγαλύτερη αναστάτωση.  </a:t>
            </a:r>
          </a:p>
          <a:p>
            <a:pPr lvl="1"/>
            <a:r>
              <a:rPr lang="el-GR" dirty="0"/>
              <a:t>Όταν εκτιμούμε ότι αν περιμένουμε η κακή συμπεριφορά θα γίνει αντιληπτή από όλους και θα εκμηδενιστεί (αυτορρύθμιση της ομάδας). </a:t>
            </a:r>
          </a:p>
          <a:p>
            <a:endParaRPr lang="x-none" dirty="0"/>
          </a:p>
        </p:txBody>
      </p:sp>
    </p:spTree>
    <p:extLst>
      <p:ext uri="{BB962C8B-B14F-4D97-AF65-F5344CB8AC3E}">
        <p14:creationId xmlns:p14="http://schemas.microsoft.com/office/powerpoint/2010/main" val="141895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2B8E1-4889-4442-BBF0-8EE64951D010}"/>
              </a:ext>
            </a:extLst>
          </p:cNvPr>
          <p:cNvSpPr>
            <a:spLocks noGrp="1"/>
          </p:cNvSpPr>
          <p:nvPr>
            <p:ph type="title"/>
          </p:nvPr>
        </p:nvSpPr>
        <p:spPr/>
        <p:txBody>
          <a:bodyPr>
            <a:normAutofit fontScale="90000"/>
          </a:bodyPr>
          <a:lstStyle/>
          <a:p>
            <a:pPr algn="ctr"/>
            <a:r>
              <a:rPr lang="el-GR" dirty="0"/>
              <a:t/>
            </a:r>
            <a:br>
              <a:rPr lang="el-GR" dirty="0"/>
            </a:br>
            <a:r>
              <a:rPr lang="el-GR" dirty="0"/>
              <a:t/>
            </a:r>
            <a:br>
              <a:rPr lang="el-GR" dirty="0"/>
            </a:br>
            <a:r>
              <a:rPr lang="el-GR" b="1" dirty="0">
                <a:solidFill>
                  <a:srgbClr val="FF0000"/>
                </a:solidFill>
              </a:rPr>
              <a:t>Αποτελεσματική χρήση της ποινής </a:t>
            </a:r>
            <a:r>
              <a:rPr lang="el-GR" dirty="0"/>
              <a:t/>
            </a:r>
            <a:br>
              <a:rPr lang="el-GR" dirty="0"/>
            </a:br>
            <a:endParaRPr lang="x-none" dirty="0"/>
          </a:p>
        </p:txBody>
      </p:sp>
      <p:sp>
        <p:nvSpPr>
          <p:cNvPr id="3" name="Content Placeholder 2">
            <a:extLst>
              <a:ext uri="{FF2B5EF4-FFF2-40B4-BE49-F238E27FC236}">
                <a16:creationId xmlns:a16="http://schemas.microsoft.com/office/drawing/2014/main" xmlns="" id="{DA417DC5-AA00-184E-B878-EA29BD3244AB}"/>
              </a:ext>
            </a:extLst>
          </p:cNvPr>
          <p:cNvSpPr>
            <a:spLocks noGrp="1"/>
          </p:cNvSpPr>
          <p:nvPr>
            <p:ph idx="1"/>
          </p:nvPr>
        </p:nvSpPr>
        <p:spPr/>
        <p:txBody>
          <a:bodyPr>
            <a:normAutofit/>
          </a:bodyPr>
          <a:lstStyle/>
          <a:p>
            <a:r>
              <a:rPr lang="el-GR" dirty="0"/>
              <a:t>Πρέπει να κάνουμε σαφές στους μαθητές μας ότι η τιμωρία θα χρησιμοποιείται ως η τελευταία λύση, και όχι γιατί η χρήση της μας ευχαριστεί. </a:t>
            </a:r>
          </a:p>
          <a:p>
            <a:r>
              <a:rPr lang="el-GR" dirty="0"/>
              <a:t>Αν οι μαθητές θεωρήσουν ότι ο εκπαιδευτικός αισθάνεται ευχαρίστηση όταν τιμωρεί, είναι γι' αυτούς εύκολο να καταλήξουν στο συμπέρασμα ότι οι τιμωρίες δεν είναι αποτέλεσμα της κακής τους συμπεριφοράς, αλλά της στάσης του καθηγητή προς τις τιμωρίες. </a:t>
            </a:r>
          </a:p>
          <a:p>
            <a:r>
              <a:rPr lang="el-GR" dirty="0"/>
              <a:t>Για να καταστεί αποτελεσματική η τιμωρία πρέπει να είναι φυσικό αποτέλεσμα της κακής συμπεριφοράς.</a:t>
            </a:r>
          </a:p>
          <a:p>
            <a:endParaRPr lang="x-none" dirty="0"/>
          </a:p>
        </p:txBody>
      </p:sp>
    </p:spTree>
    <p:extLst>
      <p:ext uri="{BB962C8B-B14F-4D97-AF65-F5344CB8AC3E}">
        <p14:creationId xmlns:p14="http://schemas.microsoft.com/office/powerpoint/2010/main" val="1586654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TotalTime>
  <Words>811</Words>
  <Application>Microsoft Macintosh PowerPoint</Application>
  <PresentationFormat>Custom</PresentationFormat>
  <Paragraphs>123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Επικοινωνιακή Ικανότητα Δημιουργία Θετικού Κλίματος </vt:lpstr>
      <vt:lpstr>  Θετικό μαθησιακό περιβάλλον  </vt:lpstr>
      <vt:lpstr>  Αναγνώριση και ενθάρρυνση επιθυμητής συμπεριφοράς  </vt:lpstr>
      <vt:lpstr>  Χρήση θετικής γλώσσας  </vt:lpstr>
      <vt:lpstr>  Σωστή χρήση επαίνου  </vt:lpstr>
      <vt:lpstr>  Ενεργητική ακρόαση  </vt:lpstr>
      <vt:lpstr>  Πότε είναι αναγκαία η λήψη πειθαρχικών μέτρων;  </vt:lpstr>
      <vt:lpstr>PowerPoint Presentation</vt:lpstr>
      <vt:lpstr>  Αποτελεσματική χρήση της ποινής  </vt:lpstr>
      <vt:lpstr>PowerPoint Presentation</vt:lpstr>
      <vt:lpstr>PowerPoint Presentation</vt:lpstr>
      <vt:lpstr>  Ποινές που δεν συνιστώνται  </vt:lpstr>
      <vt:lpstr>  Ποινές που συνιστώνται  </vt:lpstr>
      <vt:lpstr>  Η απειλή ποινής  </vt:lpstr>
      <vt:lpstr>  Συναισθηματική επιρροή  </vt:lpstr>
      <vt:lpstr> Συνήθη επικοινωνιακά λάθη των εκπαιδευτικών </vt:lpstr>
      <vt:lpstr> Μικρές συμβουλές για καλύτερη επικοινωνία με τους μαθητές </vt:lpstr>
      <vt:lpstr>Δεξιότητα ενεργητικής ακρόασης </vt:lpstr>
      <vt:lpstr> Κερδίζοντας την προσοχή των μαθητών σε μια τάξη όπου επικρατεί θόρυβος </vt:lpstr>
      <vt:lpstr> Ποιος από τους πιο κάτω τρόπους είναι ο καλύτερος; </vt:lpstr>
      <vt:lpstr> Ίσως ο καλύτερος τρόπος αντιμετώπισης μιας τέτοιας συμπεριφοράς είναι να </vt:lpstr>
      <vt:lpstr>  Άλλες προτάσεις  </vt:lpstr>
      <vt:lpstr>Μαθητικά τετράδια σε ώρα μαθήματος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ANGELIKI LAZARIDOU</cp:lastModifiedBy>
  <cp:revision>14</cp:revision>
  <dcterms:created xsi:type="dcterms:W3CDTF">2021-04-05T15:12:42Z</dcterms:created>
  <dcterms:modified xsi:type="dcterms:W3CDTF">2021-04-06T08:51:19Z</dcterms:modified>
</cp:coreProperties>
</file>