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/>
    <p:restoredTop sz="94610"/>
  </p:normalViewPr>
  <p:slideViewPr>
    <p:cSldViewPr snapToGrid="0" snapToObjects="1">
      <p:cViewPr varScale="1">
        <p:scale>
          <a:sx n="103" d="100"/>
          <a:sy n="103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58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13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gamma.app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859476" y="164592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001554"/>
            <a:ext cx="9933503" cy="13164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Αποτελεσματική Διαχείριση Επα</a:t>
            </a:r>
            <a:r>
              <a:rPr lang="en-US" sz="3600" b="1" dirty="0" err="1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ίνων</a:t>
            </a:r>
            <a:r>
              <a:rPr lang="en-US" sz="3600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,</a:t>
            </a:r>
            <a:r>
              <a:rPr lang="el-GR" sz="3600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 </a:t>
            </a:r>
            <a:r>
              <a:rPr lang="en-US" sz="3600" b="1" dirty="0" err="1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Ποινών</a:t>
            </a:r>
            <a:r>
              <a:rPr lang="en-US" sz="3600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 και Τιμωριών στην Τάξη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1347536" y="2317983"/>
            <a:ext cx="11486147" cy="54361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l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Ποιες οι </a:t>
            </a:r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επιπτώσεις των </a:t>
            </a:r>
            <a:r>
              <a:rPr lang="el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επαίνων, των </a:t>
            </a:r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ποινών και των τιμωριών στη μάθηση, την αυτοεκτίμηση και τη συμπεριφορά των μαθητών</a:t>
            </a:r>
            <a:r>
              <a:rPr lang="el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l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Υπάρχουν εναλλακτικές προσεγγίσεις στις ποινές και τις τιμωρίες για τη διαχείριση της συμπεριφοράς;</a:t>
            </a:r>
          </a:p>
          <a:p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l-G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ώς οι πολιτισμικές και κοινωνικοοικονομικές διαφορές μπορεί να επηρεάσουν την αντίληψη και την αποτελεσματικότητα των διαφόρων προσεγγίσεων διαχείρισης συμπεριφοράς</a:t>
            </a:r>
            <a:r>
              <a:rPr lang="el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l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Ποιες οι </a:t>
            </a:r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νομικές και δεοντολογικές προεκτάσεις της χρήσης ποινών και τιμωριών στο σχολικό περιβάλλον, συμπεριλαμβανομένων των ζητημάτων δικαιωμάτων των μαθητών και των κανονισμών του σχολείου.</a:t>
            </a:r>
          </a:p>
          <a:p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l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Ποιος ο </a:t>
            </a:r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ρόλο</a:t>
            </a:r>
            <a:r>
              <a:rPr lang="el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ς</a:t>
            </a:r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που μπορούν να διαδραματίσουν οι γονείς και η ευρύτερη κοινότητα στην υποστήριξη και τη βελτίωση των πρακτικών διαχείρισης συμπεριφοράς στα σχολεία</a:t>
            </a:r>
            <a:r>
              <a:rPr lang="el-G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2348389" y="6855857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348389" y="826175"/>
            <a:ext cx="9933503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Ο ρόλος των επαίνων στην ενίσχυση της θετικής συμπεριφοράς</a:t>
            </a:r>
            <a:endParaRPr lang="en-US" sz="4374" dirty="0"/>
          </a:p>
        </p:txBody>
      </p:sp>
      <p:sp>
        <p:nvSpPr>
          <p:cNvPr id="7" name="Shape 3"/>
          <p:cNvSpPr/>
          <p:nvPr/>
        </p:nvSpPr>
        <p:spPr>
          <a:xfrm>
            <a:off x="2348389" y="3242548"/>
            <a:ext cx="3163014" cy="4160877"/>
          </a:xfrm>
          <a:prstGeom prst="roundRect">
            <a:avLst>
              <a:gd name="adj" fmla="val 12645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2593419" y="3487579"/>
            <a:ext cx="267295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 err="1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Π</a:t>
            </a:r>
            <a:r>
              <a:rPr lang="en-US" sz="2187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α</a:t>
            </a:r>
            <a:r>
              <a:rPr lang="en-US" sz="2187" b="1" dirty="0" err="1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ρ</a:t>
            </a:r>
            <a:r>
              <a:rPr lang="en-US" sz="2187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α</a:t>
            </a:r>
            <a:r>
              <a:rPr lang="en-US" sz="2187" b="1" dirty="0" err="1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κιν</a:t>
            </a:r>
            <a:r>
              <a:rPr lang="el-GR" sz="2187" b="1" dirty="0" err="1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ούν</a:t>
            </a:r>
            <a:r>
              <a:rPr lang="en-US" sz="2187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 τους μαθητές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2593419" y="4315182"/>
            <a:ext cx="2672953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Οι 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ε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πα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ίνοι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μ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π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ορούν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να παρακινήσουν τους μαθητές να συνεχίσουν να εκδηλώνουν θετική συμπεριφορά 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κ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α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ι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 αποβλέπουν στην επιτυχία.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5733574" y="3242548"/>
            <a:ext cx="3163014" cy="4160877"/>
          </a:xfrm>
          <a:prstGeom prst="roundRect">
            <a:avLst>
              <a:gd name="adj" fmla="val 12645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978604" y="3487579"/>
            <a:ext cx="267295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 err="1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Ενισχύ</a:t>
            </a:r>
            <a:r>
              <a:rPr lang="el-GR" sz="2187" b="1" dirty="0" err="1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ουν</a:t>
            </a:r>
            <a:r>
              <a:rPr lang="en-US" sz="2187" b="1" dirty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 την αυτοεκτίμηση</a:t>
            </a:r>
            <a:endParaRPr lang="en-US" sz="2187" dirty="0"/>
          </a:p>
        </p:txBody>
      </p:sp>
      <p:sp>
        <p:nvSpPr>
          <p:cNvPr id="12" name="Text 8"/>
          <p:cNvSpPr/>
          <p:nvPr/>
        </p:nvSpPr>
        <p:spPr>
          <a:xfrm>
            <a:off x="5978604" y="4315182"/>
            <a:ext cx="2672953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l-GR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Ειλικρινείς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l-GR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αιτιολογημένοι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επαίνοι μπορούν να αυξήσουν την αυτοπεποίθηση και την αίσθηση επίτευξης ενός μαθητή.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9118759" y="3242548"/>
            <a:ext cx="3163014" cy="4160877"/>
          </a:xfrm>
          <a:prstGeom prst="roundRect">
            <a:avLst>
              <a:gd name="adj" fmla="val 12645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363789" y="3487579"/>
            <a:ext cx="267295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 err="1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Ενισχύ</a:t>
            </a:r>
            <a:r>
              <a:rPr lang="el-GR" sz="2187" b="1" dirty="0" err="1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ουν</a:t>
            </a:r>
            <a:r>
              <a:rPr lang="en-US" sz="2187" b="1" dirty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 </a:t>
            </a:r>
            <a:r>
              <a:rPr lang="en-US" sz="2187" b="1" dirty="0" err="1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τη</a:t>
            </a:r>
            <a:r>
              <a:rPr lang="en-US" sz="2187" b="1" dirty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 μάθηση</a:t>
            </a:r>
            <a:endParaRPr lang="en-US" sz="2187" dirty="0"/>
          </a:p>
        </p:txBody>
      </p:sp>
      <p:sp>
        <p:nvSpPr>
          <p:cNvPr id="15" name="Text 11"/>
          <p:cNvSpPr/>
          <p:nvPr/>
        </p:nvSpPr>
        <p:spPr>
          <a:xfrm>
            <a:off x="9363789" y="4315182"/>
            <a:ext cx="2672953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Οι επαίνοι 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γι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α </a:t>
            </a:r>
            <a:r>
              <a:rPr lang="el-GR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μαθησιακά επιτεύγματα 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μ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π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ορούν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να ενθαρρύνουν τους μαθητές να συνεχίσουν να καταβάλλουν προσπάθεια και να κατακτούν νέες έννοιες.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11210"/>
            <a:ext cx="14630400" cy="8118389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62319" y="747111"/>
            <a:ext cx="9933503" cy="16833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2400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Εφαρμογή Ποινών: Εξασφάλιση Δικαιοσύνης και Αποτελεσματικότητας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2348389" y="3809643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 err="1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Συνέ</a:t>
            </a:r>
            <a:r>
              <a:rPr lang="en-US" sz="2187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π</a:t>
            </a:r>
            <a:r>
              <a:rPr lang="en-US" sz="2187" b="1" dirty="0" err="1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ει</a:t>
            </a:r>
            <a:r>
              <a:rPr lang="en-US" sz="2187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α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348389" y="4726185"/>
            <a:ext cx="2949416" cy="19588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Οι ποινές πρέπει να εφαρμόζονται με συνέπεια για να διατηρηθεί η δικαιοσύνη και η αξιοπιστία.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5847398" y="3809643"/>
            <a:ext cx="2949416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Έμφαση στην Συμπεριφορά, όχι στον Μαθητή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847398" y="5073371"/>
            <a:ext cx="2949416" cy="24091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Οι ποινές πρέπει να αντιμετωπίζουν τη συγκεκριμένη ανεπιθύμητη συμπεριφορά, όχι το χαρακτήρα του μαθητή.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9346406" y="3809643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Παροχή Ευκαιριών για Βελτίωση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9346406" y="4726186"/>
            <a:ext cx="2949416" cy="25643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Οι ποινές πρέπει να συνοδεύονται από καθοδήγηση για το πώς να διορθωθεί η συμπεριφορά και να γίνουν καλύτερες επιλογές.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4084155" y="1188600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Διάκριση των Ποινών από τις Τιμωρίες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490799" y="3064073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640699" y="3105745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4"/>
          <p:cNvSpPr/>
          <p:nvPr/>
        </p:nvSpPr>
        <p:spPr>
          <a:xfrm>
            <a:off x="5212913" y="314039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Ποινές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4840725" y="3620810"/>
            <a:ext cx="419219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Κυρώσεις που επιβάλλονται για να σταματήσει ή να π</a:t>
            </a:r>
            <a:r>
              <a:rPr lang="en-US" sz="200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ροληφθεί</a:t>
            </a:r>
            <a:r>
              <a:rPr lang="en-US" sz="20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l-GR" sz="20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η </a:t>
            </a:r>
            <a:r>
              <a:rPr lang="en-US" sz="200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μη</a:t>
            </a:r>
            <a:r>
              <a:rPr lang="en-US" sz="20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επιθυμητή συμπεριφορά, με στόχο την εκπαίδευση των μαθητών για να κάνουν καλύτερες επιλογές.</a:t>
            </a:r>
            <a:endParaRPr lang="en-US" sz="2000" dirty="0"/>
          </a:p>
        </p:txBody>
      </p:sp>
      <p:sp>
        <p:nvSpPr>
          <p:cNvPr id="10" name="Shape 6"/>
          <p:cNvSpPr/>
          <p:nvPr/>
        </p:nvSpPr>
        <p:spPr>
          <a:xfrm>
            <a:off x="9255085" y="3064073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404985" y="3105745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8"/>
          <p:cNvSpPr/>
          <p:nvPr/>
        </p:nvSpPr>
        <p:spPr>
          <a:xfrm>
            <a:off x="9977199" y="314039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Τιμωρίες</a:t>
            </a:r>
            <a:endParaRPr lang="en-US" sz="2187" dirty="0"/>
          </a:p>
        </p:txBody>
      </p:sp>
      <p:sp>
        <p:nvSpPr>
          <p:cNvPr id="13" name="Text 9"/>
          <p:cNvSpPr/>
          <p:nvPr/>
        </p:nvSpPr>
        <p:spPr>
          <a:xfrm>
            <a:off x="9977199" y="3620809"/>
            <a:ext cx="3820001" cy="19397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Αυστηρά, α</a:t>
            </a:r>
            <a:r>
              <a:rPr lang="en-US" sz="200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ν</a:t>
            </a:r>
            <a:r>
              <a:rPr lang="el-GR" sz="200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ασταλτικά</a:t>
            </a:r>
            <a:r>
              <a:rPr lang="en-US" sz="20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μέτρα που στοχεύουν να κάνουν τον μαθητή να υποφέρει για τις πράξεις του, συχνά χωρίς έναν σαφή δρόμο για βελτίωση.</a:t>
            </a:r>
            <a:endParaRPr lang="en-US" sz="2000" dirty="0"/>
          </a:p>
        </p:txBody>
      </p:sp>
      <p:sp>
        <p:nvSpPr>
          <p:cNvPr id="14" name="Shape 10"/>
          <p:cNvSpPr/>
          <p:nvPr/>
        </p:nvSpPr>
        <p:spPr>
          <a:xfrm>
            <a:off x="4490799" y="5793581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4640699" y="5835253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5212913" y="586990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Βασική Διαφορά</a:t>
            </a:r>
            <a:endParaRPr lang="en-US" sz="2187" dirty="0"/>
          </a:p>
        </p:txBody>
      </p:sp>
      <p:sp>
        <p:nvSpPr>
          <p:cNvPr id="17" name="Text 13"/>
          <p:cNvSpPr/>
          <p:nvPr/>
        </p:nvSpPr>
        <p:spPr>
          <a:xfrm>
            <a:off x="5212913" y="6350317"/>
            <a:ext cx="8584287" cy="10266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Οι ποινές επικεντρώνονται στην τροποποίηση της συμπεριφοράς, ενώ οι τιμωρίες έχουν κυρίως σκοπό να προκαλέσουν πόνο ή αβολία.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16936" y="-30892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3198376" y="2808446"/>
            <a:ext cx="8233529" cy="11508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32"/>
              </a:lnSpc>
              <a:buNone/>
            </a:pPr>
            <a:r>
              <a:rPr lang="el-GR" sz="3625" b="1" dirty="0">
                <a:solidFill>
                  <a:srgbClr val="00002E"/>
                </a:solidFill>
                <a:latin typeface="Nunito" pitchFamily="34" charset="0"/>
              </a:rPr>
              <a:t>Ισορροπώντας μεταξύ επαίνων, ποινών και τιμωριών</a:t>
            </a:r>
            <a:endParaRPr lang="en-US" sz="3625" dirty="0"/>
          </a:p>
        </p:txBody>
      </p:sp>
      <p:sp>
        <p:nvSpPr>
          <p:cNvPr id="6" name="Shape 2"/>
          <p:cNvSpPr/>
          <p:nvPr/>
        </p:nvSpPr>
        <p:spPr>
          <a:xfrm>
            <a:off x="7303651" y="4235529"/>
            <a:ext cx="22979" cy="3488412"/>
          </a:xfrm>
          <a:prstGeom prst="rect">
            <a:avLst/>
          </a:prstGeom>
          <a:solidFill>
            <a:srgbClr val="DFDFEB"/>
          </a:solidFill>
          <a:ln/>
        </p:spPr>
      </p:sp>
      <p:sp>
        <p:nvSpPr>
          <p:cNvPr id="7" name="Shape 3"/>
          <p:cNvSpPr/>
          <p:nvPr/>
        </p:nvSpPr>
        <p:spPr>
          <a:xfrm>
            <a:off x="6463427" y="4575036"/>
            <a:ext cx="644485" cy="22979"/>
          </a:xfrm>
          <a:prstGeom prst="rect">
            <a:avLst/>
          </a:prstGeom>
          <a:solidFill>
            <a:srgbClr val="2D4DF2"/>
          </a:solidFill>
          <a:ln/>
        </p:spPr>
      </p:sp>
      <p:sp>
        <p:nvSpPr>
          <p:cNvPr id="8" name="Shape 4"/>
          <p:cNvSpPr/>
          <p:nvPr/>
        </p:nvSpPr>
        <p:spPr>
          <a:xfrm>
            <a:off x="7107912" y="4379357"/>
            <a:ext cx="414338" cy="414338"/>
          </a:xfrm>
          <a:prstGeom prst="roundRect">
            <a:avLst>
              <a:gd name="adj" fmla="val 80009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7232094" y="4413885"/>
            <a:ext cx="165854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1</a:t>
            </a:r>
            <a:endParaRPr lang="en-US" sz="2175" dirty="0"/>
          </a:p>
        </p:txBody>
      </p:sp>
      <p:sp>
        <p:nvSpPr>
          <p:cNvPr id="10" name="Text 6"/>
          <p:cNvSpPr/>
          <p:nvPr/>
        </p:nvSpPr>
        <p:spPr>
          <a:xfrm>
            <a:off x="4000143" y="4419600"/>
            <a:ext cx="2302073" cy="2877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266"/>
              </a:lnSpc>
              <a:buNone/>
            </a:pPr>
            <a:r>
              <a:rPr lang="en-US" sz="1813" b="1" dirty="0" err="1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Έ</a:t>
            </a:r>
            <a:r>
              <a:rPr lang="el-GR" sz="1813" b="1" dirty="0" err="1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παινοι</a:t>
            </a:r>
            <a:endParaRPr lang="en-US" sz="1813" dirty="0"/>
          </a:p>
        </p:txBody>
      </p:sp>
      <p:sp>
        <p:nvSpPr>
          <p:cNvPr id="11" name="Text 7"/>
          <p:cNvSpPr/>
          <p:nvPr/>
        </p:nvSpPr>
        <p:spPr>
          <a:xfrm>
            <a:off x="3198376" y="4817863"/>
            <a:ext cx="3103840" cy="13807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>
              <a:lnSpc>
                <a:spcPts val="2320"/>
              </a:lnSpc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</a:rPr>
              <a:t>Ενισχύστε αποτελεσματικά τη θετική συμπεριφορά και προάγετε ένα υποστηρικτικό περιβάλλον στην τάξη</a:t>
            </a:r>
            <a:r>
              <a:rPr lang="el-GR" sz="16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 algn="r">
              <a:lnSpc>
                <a:spcPts val="2320"/>
              </a:lnSpc>
              <a:buNone/>
            </a:pPr>
            <a:r>
              <a:rPr lang="en-US" sz="14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.</a:t>
            </a:r>
            <a:endParaRPr lang="en-US" sz="1450" dirty="0"/>
          </a:p>
        </p:txBody>
      </p:sp>
      <p:sp>
        <p:nvSpPr>
          <p:cNvPr id="12" name="Shape 8"/>
          <p:cNvSpPr/>
          <p:nvPr/>
        </p:nvSpPr>
        <p:spPr>
          <a:xfrm>
            <a:off x="7522250" y="5495746"/>
            <a:ext cx="644485" cy="22979"/>
          </a:xfrm>
          <a:prstGeom prst="rect">
            <a:avLst/>
          </a:prstGeom>
          <a:solidFill>
            <a:srgbClr val="015F98"/>
          </a:solidFill>
          <a:ln/>
        </p:spPr>
      </p:sp>
      <p:sp>
        <p:nvSpPr>
          <p:cNvPr id="13" name="Shape 9"/>
          <p:cNvSpPr/>
          <p:nvPr/>
        </p:nvSpPr>
        <p:spPr>
          <a:xfrm>
            <a:off x="7107912" y="5300067"/>
            <a:ext cx="414338" cy="414338"/>
          </a:xfrm>
          <a:prstGeom prst="roundRect">
            <a:avLst>
              <a:gd name="adj" fmla="val 80009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7232094" y="5334595"/>
            <a:ext cx="165854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2</a:t>
            </a:r>
            <a:endParaRPr lang="en-US" sz="2175" dirty="0"/>
          </a:p>
        </p:txBody>
      </p:sp>
      <p:sp>
        <p:nvSpPr>
          <p:cNvPr id="15" name="Text 11"/>
          <p:cNvSpPr/>
          <p:nvPr/>
        </p:nvSpPr>
        <p:spPr>
          <a:xfrm>
            <a:off x="8327946" y="5340310"/>
            <a:ext cx="2302073" cy="2877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66"/>
              </a:lnSpc>
              <a:buNone/>
            </a:pPr>
            <a:r>
              <a:rPr lang="el-GR" sz="1813" b="1" dirty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Ποινές</a:t>
            </a:r>
            <a:endParaRPr lang="en-US" sz="1813" dirty="0"/>
          </a:p>
        </p:txBody>
      </p:sp>
      <p:sp>
        <p:nvSpPr>
          <p:cNvPr id="16" name="Text 12"/>
          <p:cNvSpPr/>
          <p:nvPr/>
        </p:nvSpPr>
        <p:spPr>
          <a:xfrm>
            <a:off x="8327946" y="5738573"/>
            <a:ext cx="3103959" cy="19853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/>
            <a:r>
              <a:rPr lang="el-GR" sz="2000" b="0" i="0" u="none" strike="noStrike" dirty="0">
                <a:solidFill>
                  <a:srgbClr val="000000"/>
                </a:solidFill>
                <a:effectLst/>
              </a:rPr>
              <a:t>Εφαρμόζετε με συνέπεια για να αντιμετωπίσετε ανεπιθύμητες συμπεριφορές και να παρέχετε ευκαιρίες βελτίωσης.</a:t>
            </a:r>
          </a:p>
        </p:txBody>
      </p:sp>
      <p:sp>
        <p:nvSpPr>
          <p:cNvPr id="17" name="Shape 13"/>
          <p:cNvSpPr/>
          <p:nvPr/>
        </p:nvSpPr>
        <p:spPr>
          <a:xfrm>
            <a:off x="6463427" y="6413004"/>
            <a:ext cx="644485" cy="22979"/>
          </a:xfrm>
          <a:prstGeom prst="rect">
            <a:avLst/>
          </a:prstGeom>
          <a:solidFill>
            <a:srgbClr val="AD1F96"/>
          </a:solidFill>
          <a:ln/>
        </p:spPr>
      </p:sp>
      <p:sp>
        <p:nvSpPr>
          <p:cNvPr id="18" name="Shape 14"/>
          <p:cNvSpPr/>
          <p:nvPr/>
        </p:nvSpPr>
        <p:spPr>
          <a:xfrm>
            <a:off x="7107912" y="6217325"/>
            <a:ext cx="414338" cy="414338"/>
          </a:xfrm>
          <a:prstGeom prst="roundRect">
            <a:avLst>
              <a:gd name="adj" fmla="val 80009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7232094" y="6251853"/>
            <a:ext cx="165854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3</a:t>
            </a:r>
            <a:endParaRPr lang="en-US" sz="2175" dirty="0"/>
          </a:p>
        </p:txBody>
      </p:sp>
      <p:sp>
        <p:nvSpPr>
          <p:cNvPr id="20" name="Text 16"/>
          <p:cNvSpPr/>
          <p:nvPr/>
        </p:nvSpPr>
        <p:spPr>
          <a:xfrm>
            <a:off x="4006990" y="6295035"/>
            <a:ext cx="2302073" cy="2877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266"/>
              </a:lnSpc>
              <a:buNone/>
            </a:pPr>
            <a:r>
              <a:rPr lang="el-GR" sz="1813" b="1" dirty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Τιμωρίες</a:t>
            </a:r>
            <a:endParaRPr lang="en-US" sz="1813" dirty="0"/>
          </a:p>
        </p:txBody>
      </p:sp>
      <p:sp>
        <p:nvSpPr>
          <p:cNvPr id="21" name="Text 17"/>
          <p:cNvSpPr/>
          <p:nvPr/>
        </p:nvSpPr>
        <p:spPr>
          <a:xfrm>
            <a:off x="3198376" y="6655832"/>
            <a:ext cx="3103840" cy="8076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/>
            <a:r>
              <a:rPr lang="el-GR" sz="2000" b="0" i="0" u="none" strike="noStrike" dirty="0">
                <a:solidFill>
                  <a:srgbClr val="000000"/>
                </a:solidFill>
                <a:effectLst/>
              </a:rPr>
              <a:t>Χρησιμοποιείται σπάνια και μόνο ως τελευταία λύση. </a:t>
            </a:r>
          </a:p>
        </p:txBody>
      </p:sp>
      <p:pic>
        <p:nvPicPr>
          <p:cNvPr id="22" name="Image 2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562695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l-GR" sz="4374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Αποτελεσματικές Τεχνικές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3395782"/>
            <a:ext cx="444341" cy="4443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4062293"/>
            <a:ext cx="2233374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Ανοιχτή Επικοινωνία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348389" y="4889897"/>
            <a:ext cx="223337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Καθιερώστε σαφείς προσδοκίες και συνέπειες για τους μαθητές.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019" y="3395782"/>
            <a:ext cx="444341" cy="4443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915019" y="4062293"/>
            <a:ext cx="223349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Συνέπεια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4915019" y="4542711"/>
            <a:ext cx="2233493" cy="16727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Εφαρμόστε επαίνους, ποινές και τιμωρίες δίκαια 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κ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α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ι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l-GR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με συν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έ</a:t>
            </a:r>
            <a:r>
              <a:rPr lang="el-GR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πεια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3395782"/>
            <a:ext cx="444341" cy="44434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81768" y="4062293"/>
            <a:ext cx="2233374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Θετική Ενίσχυση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7481768" y="4889897"/>
            <a:ext cx="223337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Ε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π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ικεντρωθείτε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στ</a:t>
            </a:r>
            <a:r>
              <a:rPr lang="el-GR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ον έπαινο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και την αναγνώριση των επιθυμητών συμπεριφορών.</a:t>
            </a: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8399" y="3395782"/>
            <a:ext cx="444341" cy="44434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048399" y="4062293"/>
            <a:ext cx="223349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Επίλυση Προβλημάτων</a:t>
            </a:r>
            <a:endParaRPr lang="en-US" sz="2187" dirty="0"/>
          </a:p>
        </p:txBody>
      </p:sp>
      <p:sp>
        <p:nvSpPr>
          <p:cNvPr id="16" name="Text 9"/>
          <p:cNvSpPr/>
          <p:nvPr/>
        </p:nvSpPr>
        <p:spPr>
          <a:xfrm>
            <a:off x="10048399" y="4889897"/>
            <a:ext cx="223349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Εμ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π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λέ</a:t>
            </a:r>
            <a:r>
              <a:rPr lang="el-GR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ξτε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τους μαθητές στην εύρεση λύσεων για προβλήματα συμπεριφοράς.</a:t>
            </a:r>
            <a:endParaRPr lang="en-US" sz="1750" dirty="0"/>
          </a:p>
        </p:txBody>
      </p:sp>
      <p:pic>
        <p:nvPicPr>
          <p:cNvPr id="17" name="Image 5" descr="preencoded.png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88738" y="350932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570559" y="605563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l-GR" sz="4374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Αποτελεσματικές Στρατηγικές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099" y="1815280"/>
            <a:ext cx="444341" cy="4443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113611" y="2505051"/>
            <a:ext cx="2233374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l-GR" sz="2187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Μικρές παρεμβάσεις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175927" y="3287485"/>
            <a:ext cx="2233374" cy="48506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Χρήση μη λεκτικών σημάτων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Χρήση 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εγγύτητας</a:t>
            </a:r>
            <a:endParaRPr lang="en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Ανακατεύθυνση της συμπεριφοράς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Παροχή απαραίτητ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ων</a:t>
            </a:r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οδηγ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ιών</a:t>
            </a:r>
            <a:endParaRPr lang="en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</a:t>
            </a:r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κκληση 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 μαθητή ν</a:t>
            </a:r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 σταματήσει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Παροχή </a:t>
            </a:r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επιλογή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ς</a:t>
            </a:r>
            <a:endParaRPr lang="en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727" y="1772137"/>
            <a:ext cx="444341" cy="4443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754382" y="2505051"/>
            <a:ext cx="300566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l-GR" sz="2187" b="1" dirty="0" err="1">
                <a:solidFill>
                  <a:srgbClr val="015F98"/>
                </a:solidFill>
                <a:latin typeface="Nunito" pitchFamily="34" charset="0"/>
              </a:rPr>
              <a:t>Μεσα</a:t>
            </a:r>
            <a:r>
              <a:rPr lang="en-US" sz="2187" b="1" dirty="0" err="1">
                <a:solidFill>
                  <a:srgbClr val="015F98"/>
                </a:solidFill>
                <a:latin typeface="Nunito" pitchFamily="34" charset="0"/>
              </a:rPr>
              <a:t>ί</a:t>
            </a:r>
            <a:r>
              <a:rPr lang="el-GR" sz="2187" b="1" dirty="0" err="1">
                <a:solidFill>
                  <a:srgbClr val="015F98"/>
                </a:solidFill>
                <a:latin typeface="Nunito" pitchFamily="34" charset="0"/>
              </a:rPr>
              <a:t>ες</a:t>
            </a:r>
            <a:r>
              <a:rPr lang="el-GR" sz="2187" b="1" dirty="0">
                <a:solidFill>
                  <a:srgbClr val="015F98"/>
                </a:solidFill>
                <a:latin typeface="Nunito" pitchFamily="34" charset="0"/>
              </a:rPr>
              <a:t> παρεμβάσεις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4915019" y="3052119"/>
            <a:ext cx="2233493" cy="47202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Στέρηση προνομίων</a:t>
            </a:r>
            <a:endParaRPr lang="en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Απομονώστε ή απομακρύνετε τους μαθητές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Χρήση ποινής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Παραπομπή στο γραφείο του </a:t>
            </a:r>
            <a:r>
              <a:rPr lang="el-G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διευθυντ</a:t>
            </a:r>
            <a:r>
              <a:rPr lang="el-G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endParaRPr lang="en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1163" y="1772137"/>
            <a:ext cx="444341" cy="44434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8578586" y="2400543"/>
            <a:ext cx="223349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l-GR" sz="2187" b="1" dirty="0">
                <a:solidFill>
                  <a:srgbClr val="2D4DF2"/>
                </a:solidFill>
                <a:latin typeface="Nunito" pitchFamily="34" charset="0"/>
              </a:rPr>
              <a:t>Μεγαλύτερες παρεμβάσεις</a:t>
            </a:r>
            <a:endParaRPr lang="en-US" sz="2187" dirty="0"/>
          </a:p>
        </p:txBody>
      </p:sp>
      <p:sp>
        <p:nvSpPr>
          <p:cNvPr id="16" name="Text 9"/>
          <p:cNvSpPr/>
          <p:nvPr/>
        </p:nvSpPr>
        <p:spPr>
          <a:xfrm>
            <a:off x="8578585" y="3383052"/>
            <a:ext cx="2233493" cy="39568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Χρήση της στρατηγικής χρόνου σκέψης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Συνομιλία με  γονέα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Δημιουργία ατομικής συμφωνίας με τον μαθητή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l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17" name="Image 5" descr="preencoded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9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-120" y="67152"/>
            <a:ext cx="14630400" cy="8229600"/>
          </a:xfrm>
          <a:prstGeom prst="rect">
            <a:avLst/>
          </a:prstGeom>
          <a:solidFill>
            <a:srgbClr val="F3F3FF">
              <a:alpha val="85000"/>
            </a:srgbClr>
          </a:solidFill>
          <a:ln/>
        </p:spPr>
        <p:txBody>
          <a:bodyPr/>
          <a:lstStyle/>
          <a:p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Περίπτωση απρεπούς συμπεριφοράς: Ένας μαθητής συστηματικά διακόπτει το μάθημα με φωνές, απρεπείς χειρονομίες </a:t>
            </a:r>
            <a:r>
              <a:rPr lang="el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προκλητική συμπεριφορά προς τον </a:t>
            </a:r>
            <a:r>
              <a:rPr lang="el-GR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εκπαιδευτικό</a:t>
            </a:r>
            <a:r>
              <a:rPr lang="en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τους συμμαθητές του.</a:t>
            </a:r>
          </a:p>
          <a:p>
            <a:r>
              <a:rPr lang="en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l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Περίπτωση σχολικού εκφοβισμού: Μια ομάδα μαθητών συστηματικά απομονώνει και εκφοβίζει λεκτικά και σωματικά </a:t>
            </a:r>
            <a:r>
              <a:rPr lang="el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έναν συμμαθητή τους λόγω της εθνικής ή θρησκευτικής του καταγωγής.</a:t>
            </a:r>
          </a:p>
          <a:p>
            <a:r>
              <a:rPr lang="en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l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Περίπτωση χρήσης απαγορευμένων ουσιών: Ένας μαθητής έρχεται στο σχολείο υπό την επήρεια ναρκωτικών ουσιών και </a:t>
            </a:r>
            <a:r>
              <a:rPr lang="el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παρουσιάζει παραβατική συμπεριφορά.</a:t>
            </a:r>
          </a:p>
          <a:p>
            <a:r>
              <a:rPr lang="en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l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Περίπτωση κλοπής: Ένας μαθητής κατηγορείται για κλοπή χρημάτων και αντικειμένων από άλλους συμμαθητές του στο </a:t>
            </a:r>
            <a:r>
              <a:rPr lang="el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σχολικό περιβάλλον.</a:t>
            </a:r>
          </a:p>
          <a:p>
            <a:r>
              <a:rPr lang="en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l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Περίπτωση κυβερνοεκφοβισμού: Μια ομάδα μαθητών δημιουργεί μια διαδικτυακή ομάδα στα μέσα κοινωνικής </a:t>
            </a:r>
            <a:r>
              <a:rPr lang="el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δικτύωσης για να στοχοποιήσει και να εκφοβίσει έναν συμμαθητή τους, αναρτώντας προσβλητικά σχόλια και </a:t>
            </a:r>
            <a:r>
              <a:rPr lang="el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φωτογραφίες.</a:t>
            </a:r>
          </a:p>
          <a:p>
            <a:r>
              <a:rPr lang="en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l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Περίπτωση βανδαλισμού: Κάποιοι μαθητές προκαλούν ζημιές στις σχολικές εγκαταστάσεις, όπως γράψιμο τοίχων και </a:t>
            </a:r>
            <a:r>
              <a:rPr lang="el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σπάσιμο παραθύρων.</a:t>
            </a:r>
          </a:p>
        </p:txBody>
      </p:sp>
      <p:sp>
        <p:nvSpPr>
          <p:cNvPr id="6" name="Text 2"/>
          <p:cNvSpPr/>
          <p:nvPr/>
        </p:nvSpPr>
        <p:spPr>
          <a:xfrm>
            <a:off x="1878227" y="826174"/>
            <a:ext cx="10403665" cy="73362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l-GR" sz="4374" b="1" dirty="0">
                <a:solidFill>
                  <a:srgbClr val="00002E"/>
                </a:solidFill>
                <a:latin typeface="Nunito" pitchFamily="34" charset="0"/>
              </a:rPr>
              <a:t>Παραδείγματα</a:t>
            </a:r>
          </a:p>
        </p:txBody>
      </p:sp>
      <p:sp>
        <p:nvSpPr>
          <p:cNvPr id="9" name="Text 5"/>
          <p:cNvSpPr/>
          <p:nvPr/>
        </p:nvSpPr>
        <p:spPr>
          <a:xfrm>
            <a:off x="957144" y="2413158"/>
            <a:ext cx="2672953" cy="39011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97072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709</Words>
  <Application>Microsoft Macintosh PowerPoint</Application>
  <PresentationFormat>Custom</PresentationFormat>
  <Paragraphs>109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Nunito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Angeliki Lazaridou</cp:lastModifiedBy>
  <cp:revision>15</cp:revision>
  <dcterms:created xsi:type="dcterms:W3CDTF">2024-04-16T15:46:04Z</dcterms:created>
  <dcterms:modified xsi:type="dcterms:W3CDTF">2024-04-24T05:45:06Z</dcterms:modified>
</cp:coreProperties>
</file>