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68" r:id="rId5"/>
    <p:sldId id="259" r:id="rId6"/>
    <p:sldId id="261" r:id="rId7"/>
    <p:sldId id="260"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7"/>
    <p:restoredTop sz="94648"/>
  </p:normalViewPr>
  <p:slideViewPr>
    <p:cSldViewPr snapToGrid="0">
      <p:cViewPr varScale="1">
        <p:scale>
          <a:sx n="117" d="100"/>
          <a:sy n="117" d="100"/>
        </p:scale>
        <p:origin x="7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9E153-5650-F643-9E48-0299AED6C8A8}" type="datetimeFigureOut">
              <a:rPr lang="en-GR" smtClean="0"/>
              <a:t>26/5/24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10AE21-C890-A94B-BB92-A7014D99AA3B}" type="slidenum">
              <a:rPr lang="en-GR" smtClean="0"/>
              <a:t>‹#›</a:t>
            </a:fld>
            <a:endParaRPr lang="en-GR"/>
          </a:p>
        </p:txBody>
      </p:sp>
    </p:spTree>
    <p:extLst>
      <p:ext uri="{BB962C8B-B14F-4D97-AF65-F5344CB8AC3E}">
        <p14:creationId xmlns:p14="http://schemas.microsoft.com/office/powerpoint/2010/main" val="296468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FD10AE21-C890-A94B-BB92-A7014D99AA3B}" type="slidenum">
              <a:rPr lang="en-GR" smtClean="0"/>
              <a:t>8</a:t>
            </a:fld>
            <a:endParaRPr lang="en-GR"/>
          </a:p>
        </p:txBody>
      </p:sp>
    </p:spTree>
    <p:extLst>
      <p:ext uri="{BB962C8B-B14F-4D97-AF65-F5344CB8AC3E}">
        <p14:creationId xmlns:p14="http://schemas.microsoft.com/office/powerpoint/2010/main" val="43428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5/26/24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C6A7F-BB51-3365-146E-D02C0F801B13}"/>
              </a:ext>
            </a:extLst>
          </p:cNvPr>
          <p:cNvSpPr>
            <a:spLocks noGrp="1"/>
          </p:cNvSpPr>
          <p:nvPr>
            <p:ph type="ctrTitle"/>
          </p:nvPr>
        </p:nvSpPr>
        <p:spPr>
          <a:xfrm>
            <a:off x="1507067" y="1909823"/>
            <a:ext cx="7766936" cy="2141013"/>
          </a:xfrm>
        </p:spPr>
        <p:txBody>
          <a:bodyPr anchor="b"/>
          <a:lstStyle/>
          <a:p>
            <a:pPr algn="ctr"/>
            <a:r>
              <a:rPr lang="el-GR" sz="2800" dirty="0"/>
              <a:t> Οι Προκλήσεις στη Σχολική Τάξη: Εργαλεία για τη Βελτίωση της Συγκέντρωσης, της Απόδοσης και της Συνεργασίας των Μαθητών</a:t>
            </a:r>
            <a:br>
              <a:rPr lang="en-GR" sz="1000" dirty="0"/>
            </a:br>
            <a:endParaRPr lang="en-GR" sz="2800" dirty="0"/>
          </a:p>
        </p:txBody>
      </p:sp>
    </p:spTree>
    <p:extLst>
      <p:ext uri="{BB962C8B-B14F-4D97-AF65-F5344CB8AC3E}">
        <p14:creationId xmlns:p14="http://schemas.microsoft.com/office/powerpoint/2010/main" val="1558095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6B7B-0B15-F5A7-F994-045F18F2BBE1}"/>
              </a:ext>
            </a:extLst>
          </p:cNvPr>
          <p:cNvSpPr>
            <a:spLocks noGrp="1"/>
          </p:cNvSpPr>
          <p:nvPr>
            <p:ph type="title"/>
          </p:nvPr>
        </p:nvSpPr>
        <p:spPr>
          <a:xfrm>
            <a:off x="677334" y="609600"/>
            <a:ext cx="8596668" cy="993732"/>
          </a:xfrm>
        </p:spPr>
        <p:txBody>
          <a:bodyPr>
            <a:normAutofit fontScale="90000"/>
          </a:bodyPr>
          <a:lstStyle/>
          <a:p>
            <a:pPr algn="ctr"/>
            <a:r>
              <a:rPr lang="el-GR" sz="220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Π</a:t>
            </a:r>
            <a:r>
              <a:rPr lang="en-GR"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ώς θα </a:t>
            </a:r>
            <a:r>
              <a:rPr lang="el-GR"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εμπνεύσετε τους μαθητές σας</a:t>
            </a:r>
            <a:r>
              <a:rPr lang="en-GR"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ώστε να αγαπήσουν το σχολείο. </a:t>
            </a:r>
            <a:r>
              <a:rPr lang="en-GR" sz="2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en-GR" sz="2200" kern="100" dirty="0">
                <a:effectLst/>
                <a:latin typeface="Calibri" panose="020F0502020204030204" pitchFamily="34" charset="0"/>
                <a:ea typeface="Calibri" panose="020F0502020204030204" pitchFamily="34" charset="0"/>
                <a:cs typeface="Calibri" panose="020F0502020204030204" pitchFamily="34" charset="0"/>
              </a:rPr>
            </a:br>
            <a:br>
              <a:rPr lang="el-GR" sz="2200" kern="100" dirty="0">
                <a:effectLst/>
                <a:latin typeface="Calibri" panose="020F0502020204030204" pitchFamily="34" charset="0"/>
                <a:ea typeface="Calibri" panose="020F0502020204030204" pitchFamily="34" charset="0"/>
                <a:cs typeface="Calibri" panose="020F0502020204030204" pitchFamily="34" charset="0"/>
              </a:rPr>
            </a:br>
            <a:r>
              <a:rPr lang="el-GR" sz="2200" kern="100" dirty="0">
                <a:effectLst/>
                <a:latin typeface="Calibri" panose="020F0502020204030204" pitchFamily="34" charset="0"/>
                <a:ea typeface="Calibri" panose="020F0502020204030204" pitchFamily="34" charset="0"/>
                <a:cs typeface="Times New Roman" panose="02020603050405020304" pitchFamily="18" charset="0"/>
              </a:rPr>
              <a:t>Στρατηγικές αντιμετώπισης</a:t>
            </a:r>
            <a:endParaRPr lang="en-GR" sz="2200" dirty="0"/>
          </a:p>
        </p:txBody>
      </p:sp>
      <p:sp>
        <p:nvSpPr>
          <p:cNvPr id="3" name="Content Placeholder 2">
            <a:extLst>
              <a:ext uri="{FF2B5EF4-FFF2-40B4-BE49-F238E27FC236}">
                <a16:creationId xmlns:a16="http://schemas.microsoft.com/office/drawing/2014/main" id="{3B411D61-523E-07E7-0D79-5CBC707F44B3}"/>
              </a:ext>
            </a:extLst>
          </p:cNvPr>
          <p:cNvSpPr>
            <a:spLocks noGrp="1"/>
          </p:cNvSpPr>
          <p:nvPr>
            <p:ph idx="1"/>
          </p:nvPr>
        </p:nvSpPr>
        <p:spPr>
          <a:xfrm>
            <a:off x="677334" y="1816275"/>
            <a:ext cx="8596668" cy="4225088"/>
          </a:xfrm>
        </p:spPr>
        <p:txBody>
          <a:bodyPr>
            <a:normAutofit fontScale="92500" lnSpcReduction="20000"/>
          </a:bodyPr>
          <a:lstStyle/>
          <a:p>
            <a:pPr>
              <a:lnSpc>
                <a:spcPct val="110000"/>
              </a:lnSpc>
            </a:pPr>
            <a:r>
              <a:rPr lang="en-GR" sz="1800" b="1" kern="100" dirty="0">
                <a:effectLst/>
                <a:latin typeface="Calibri" panose="020F0502020204030204" pitchFamily="34" charset="0"/>
                <a:ea typeface="Calibri" panose="020F0502020204030204" pitchFamily="34" charset="0"/>
                <a:cs typeface="Times New Roman" panose="02020603050405020304" pitchFamily="18" charset="0"/>
              </a:rPr>
              <a:t>1. Δημιουργήστε ένα θετικό και υποστηρικτικό περιβάλλον μάθησης:</a:t>
            </a: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Δείξτε ενδιαφέρον για τους μαθητές σας, ακούστε τις ανησυχίες τους και δημιουργήστε μια ατμόσφαιρα αμοιβαίου σεβασμού και ασφάλειας. </a:t>
            </a:r>
            <a:r>
              <a:rPr lang="en-GR"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Αυτό θα τους κάνει να αισθάνονται άνετα και δεκτικοί στη μάθηση.</a:t>
            </a:r>
          </a:p>
          <a:p>
            <a:pPr>
              <a:lnSpc>
                <a:spcPct val="110000"/>
              </a:lnSpc>
            </a:pPr>
            <a:r>
              <a:rPr lang="en-GR" sz="1800" b="1" kern="100" dirty="0">
                <a:effectLst/>
                <a:latin typeface="Calibri" panose="020F0502020204030204" pitchFamily="34" charset="0"/>
                <a:ea typeface="Calibri" panose="020F0502020204030204" pitchFamily="34" charset="0"/>
                <a:cs typeface="Times New Roman" panose="02020603050405020304" pitchFamily="18" charset="0"/>
              </a:rPr>
              <a:t>2. Συνδέστε τη διδασκαλία με τα ενδιαφέροντα και τις εμπειρίες των μαθητών: </a:t>
            </a: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Χρησιμοποιήστε παραδείγματα και δραστηριότητες που σχετίζονται με τα χόμπι, τις ασχολίες και τις καθημερινές ζωές των μαθητών. </a:t>
            </a:r>
            <a:r>
              <a:rPr lang="en-GR"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Αυτό θα κάνει τα μαθήματα πιο σχετικά και ενδιαφέροντα.</a:t>
            </a:r>
          </a:p>
          <a:p>
            <a:pPr>
              <a:lnSpc>
                <a:spcPct val="120000"/>
              </a:lnSpc>
            </a:pPr>
            <a:r>
              <a:rPr lang="en-GR" sz="1800" b="1" kern="100" dirty="0">
                <a:effectLst/>
                <a:latin typeface="Calibri" panose="020F0502020204030204" pitchFamily="34" charset="0"/>
                <a:ea typeface="Calibri" panose="020F0502020204030204" pitchFamily="34" charset="0"/>
                <a:cs typeface="Times New Roman" panose="02020603050405020304" pitchFamily="18" charset="0"/>
              </a:rPr>
              <a:t>3. Ενθαρρύνετε την αυτονομία και την ανάληψη πρωτοβουλιών</a:t>
            </a: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 Δώστε στους μαθητές ευκαιρίες να επιλέξουν θέματα και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δραστηριότητες</a:t>
            </a: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 που τους ενδιαφέρουν, και επιτρέψτε τους να έχουν φωνή στη διαδικασία μάθησης. </a:t>
            </a:r>
          </a:p>
          <a:p>
            <a:pPr>
              <a:lnSpc>
                <a:spcPct val="120000"/>
              </a:lnSpc>
            </a:pPr>
            <a:r>
              <a:rPr lang="en-GR" sz="1800" b="1" kern="100" dirty="0">
                <a:effectLst/>
                <a:latin typeface="Calibri" panose="020F0502020204030204" pitchFamily="34" charset="0"/>
                <a:ea typeface="Calibri" panose="020F0502020204030204" pitchFamily="34" charset="0"/>
                <a:cs typeface="Times New Roman" panose="02020603050405020304" pitchFamily="18" charset="0"/>
              </a:rPr>
              <a:t>4. Ενσωματώστε συνεργατικές και διαδραστικές δραστηριότητες: </a:t>
            </a: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Χρησιμοποιήστε ομαδικές εργασίες, συζητήσεις, παιχνίδια ρόλων και άλλες διαδραστικές δραστηριότητες για να κάνετε τη μάθηση πιο ενδιαφέρουσα και διασκεδαστική.</a:t>
            </a:r>
          </a:p>
          <a:p>
            <a:pPr>
              <a:lnSpc>
                <a:spcPct val="110000"/>
              </a:lnSpc>
            </a:pP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23786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1F5220-7DCC-0FC0-4742-7102BA3D3C31}"/>
              </a:ext>
            </a:extLst>
          </p:cNvPr>
          <p:cNvSpPr>
            <a:spLocks noGrp="1"/>
          </p:cNvSpPr>
          <p:nvPr>
            <p:ph idx="1"/>
          </p:nvPr>
        </p:nvSpPr>
        <p:spPr>
          <a:xfrm>
            <a:off x="677334" y="864297"/>
            <a:ext cx="8596668" cy="5285982"/>
          </a:xfrm>
        </p:spPr>
        <p:txBody>
          <a:bodyPr>
            <a:normAutofit fontScale="92500" lnSpcReduction="10000"/>
          </a:bodyPr>
          <a:lstStyle/>
          <a:p>
            <a:r>
              <a:rPr lang="en-GR" sz="1800" b="1" kern="100" dirty="0">
                <a:effectLst/>
                <a:latin typeface="Calibri" panose="020F0502020204030204" pitchFamily="34" charset="0"/>
                <a:ea typeface="Calibri" panose="020F0502020204030204" pitchFamily="34" charset="0"/>
                <a:cs typeface="Times New Roman" panose="02020603050405020304" pitchFamily="18" charset="0"/>
              </a:rPr>
              <a:t>5. </a:t>
            </a:r>
            <a:r>
              <a:rPr lang="en-G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Τονίστε τη σημασία και την εφαρμογή των γνώσεων: </a:t>
            </a:r>
            <a:r>
              <a:rPr lang="en-G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Εξηγήστε πώς οι γνώσεις και οι δεξιότητες που αποκτούν οι μαθητές θα τους βοηθήσουν στη μελλοντική τους ακαδημαϊκή και επαγγελματική πορεία. </a:t>
            </a:r>
            <a:r>
              <a:rPr lang="en-GR" sz="18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Αυτό θα τους δώσει κίνητρο και θα τους βοηθήσει να δουν την αξία της εκπαίδευσης.</a:t>
            </a:r>
          </a:p>
          <a:p>
            <a:r>
              <a:rPr lang="en-GR" b="1" kern="100" dirty="0">
                <a:solidFill>
                  <a:schemeClr val="tx1"/>
                </a:solidFill>
                <a:latin typeface="Calibri" panose="020F0502020204030204" pitchFamily="34" charset="0"/>
                <a:cs typeface="Calibri" panose="020F0502020204030204" pitchFamily="34" charset="0"/>
              </a:rPr>
              <a:t>6. </a:t>
            </a:r>
            <a:r>
              <a:rPr lang="el-GR" b="1" dirty="0">
                <a:solidFill>
                  <a:schemeClr val="tx1"/>
                </a:solidFill>
                <a:latin typeface="Calibri" panose="020F0502020204030204" pitchFamily="34" charset="0"/>
                <a:cs typeface="Calibri" panose="020F0502020204030204" pitchFamily="34" charset="0"/>
              </a:rPr>
              <a:t>Χρησιμοποιήστε ποικίλες μεθόδους διδασκαλίας</a:t>
            </a:r>
            <a:r>
              <a:rPr lang="el-GR" dirty="0">
                <a:solidFill>
                  <a:schemeClr val="tx1"/>
                </a:solidFill>
                <a:latin typeface="Calibri" panose="020F0502020204030204" pitchFamily="34" charset="0"/>
                <a:cs typeface="Calibri" panose="020F0502020204030204" pitchFamily="34" charset="0"/>
              </a:rPr>
              <a:t>: Ενσωματώστε πρακτικές δραστηριότητες, πειράματα και </a:t>
            </a:r>
            <a:r>
              <a:rPr lang="el-GR" dirty="0" err="1">
                <a:solidFill>
                  <a:schemeClr val="tx1"/>
                </a:solidFill>
                <a:latin typeface="Calibri" panose="020F0502020204030204" pitchFamily="34" charset="0"/>
                <a:cs typeface="Calibri" panose="020F0502020204030204" pitchFamily="34" charset="0"/>
              </a:rPr>
              <a:t>διαδραστικές</a:t>
            </a:r>
            <a:r>
              <a:rPr lang="el-GR" dirty="0">
                <a:solidFill>
                  <a:schemeClr val="tx1"/>
                </a:solidFill>
                <a:latin typeface="Calibri" panose="020F0502020204030204" pitchFamily="34" charset="0"/>
                <a:cs typeface="Calibri" panose="020F0502020204030204" pitchFamily="34" charset="0"/>
              </a:rPr>
              <a:t> εμπειρίες μάθησης. Αλλάξτε τις εκπαιδευτικές σας στρατηγικές για να καλύψετε διαφορετικά στυλ μάθησης. </a:t>
            </a:r>
          </a:p>
          <a:p>
            <a:r>
              <a:rPr lang="el-GR" b="1" dirty="0">
                <a:solidFill>
                  <a:schemeClr val="tx1"/>
                </a:solidFill>
                <a:latin typeface="Calibri" panose="020F0502020204030204" pitchFamily="34" charset="0"/>
                <a:cs typeface="Calibri" panose="020F0502020204030204" pitchFamily="34" charset="0"/>
              </a:rPr>
              <a:t>7. Επενδύστε στις σχέσεις με τους μαθητές σας και δείξτε </a:t>
            </a:r>
            <a:r>
              <a:rPr lang="el-GR" b="1" dirty="0" err="1">
                <a:solidFill>
                  <a:schemeClr val="tx1"/>
                </a:solidFill>
                <a:latin typeface="Calibri" panose="020F0502020204030204" pitchFamily="34" charset="0"/>
                <a:cs typeface="Calibri" panose="020F0502020204030204" pitchFamily="34" charset="0"/>
              </a:rPr>
              <a:t>ενσυναίσθηση</a:t>
            </a:r>
            <a:r>
              <a:rPr lang="el-GR" dirty="0">
                <a:solidFill>
                  <a:schemeClr val="tx1"/>
                </a:solidFill>
                <a:latin typeface="Calibri" panose="020F0502020204030204" pitchFamily="34" charset="0"/>
                <a:cs typeface="Calibri" panose="020F0502020204030204" pitchFamily="34" charset="0"/>
              </a:rPr>
              <a:t>: Αφιερώστε χρόνο για να γνωρίσετε τους μαθητές σας ατομικά. Δείξτε ενδιαφέρον για τη ζωή, τα χόμπι και τις φιλοδοξίες τους. Να είστε προσιτοί και υποστηρικτικοί, παρέχοντας καθοδήγηση και καθοδήγηση.</a:t>
            </a:r>
          </a:p>
          <a:p>
            <a:r>
              <a:rPr lang="el-GR" b="1" dirty="0">
                <a:solidFill>
                  <a:schemeClr val="tx1"/>
                </a:solidFill>
                <a:latin typeface="Calibri" panose="020F0502020204030204" pitchFamily="34" charset="0"/>
                <a:cs typeface="Calibri" panose="020F0502020204030204" pitchFamily="34" charset="0"/>
              </a:rPr>
              <a:t>8.Παρέχετε έγκαιρη και εποικοδομητική ανατροφοδότηση: </a:t>
            </a:r>
            <a:r>
              <a:rPr lang="el-GR" dirty="0">
                <a:solidFill>
                  <a:schemeClr val="tx1"/>
                </a:solidFill>
                <a:latin typeface="Calibri" panose="020F0502020204030204" pitchFamily="34" charset="0"/>
                <a:cs typeface="Calibri" panose="020F0502020204030204" pitchFamily="34" charset="0"/>
              </a:rPr>
              <a:t>Προσφέρετε συγκεκριμένα και πρακτικά σχόλια που βοηθούν τους μαθητές να βελτιωθούν - Αναγνωρίστε τις προσπάθειες και την πρόοδό τους, </a:t>
            </a:r>
            <a:r>
              <a:rPr lang="el-GR" u="sng" dirty="0">
                <a:solidFill>
                  <a:schemeClr val="tx1"/>
                </a:solidFill>
                <a:latin typeface="Calibri" panose="020F0502020204030204" pitchFamily="34" charset="0"/>
                <a:cs typeface="Calibri" panose="020F0502020204030204" pitchFamily="34" charset="0"/>
              </a:rPr>
              <a:t>όχι μόνο το τελικό αποτέλεσμα</a:t>
            </a:r>
            <a:r>
              <a:rPr lang="el-GR" dirty="0">
                <a:solidFill>
                  <a:schemeClr val="tx1"/>
                </a:solidFill>
                <a:latin typeface="Calibri" panose="020F0502020204030204" pitchFamily="34" charset="0"/>
                <a:cs typeface="Calibri" panose="020F0502020204030204" pitchFamily="34" charset="0"/>
              </a:rPr>
              <a:t>. Ενθαρρύνετε τον </a:t>
            </a:r>
            <a:r>
              <a:rPr lang="el-GR" dirty="0" err="1">
                <a:solidFill>
                  <a:schemeClr val="tx1"/>
                </a:solidFill>
                <a:latin typeface="Calibri" panose="020F0502020204030204" pitchFamily="34" charset="0"/>
                <a:cs typeface="Calibri" panose="020F0502020204030204" pitchFamily="34" charset="0"/>
              </a:rPr>
              <a:t>αυτοστοχασμό</a:t>
            </a:r>
            <a:r>
              <a:rPr lang="el-GR" dirty="0">
                <a:solidFill>
                  <a:schemeClr val="tx1"/>
                </a:solidFill>
                <a:latin typeface="Calibri" panose="020F0502020204030204" pitchFamily="34" charset="0"/>
                <a:cs typeface="Calibri" panose="020F0502020204030204" pitchFamily="34" charset="0"/>
              </a:rPr>
              <a:t> και τον καθορισμό στόχων.</a:t>
            </a:r>
          </a:p>
          <a:p>
            <a:r>
              <a:rPr lang="el-GR" b="1" dirty="0">
                <a:solidFill>
                  <a:schemeClr val="tx1"/>
                </a:solidFill>
                <a:latin typeface="Calibri" panose="020F0502020204030204" pitchFamily="34" charset="0"/>
                <a:cs typeface="Calibri" panose="020F0502020204030204" pitchFamily="34" charset="0"/>
              </a:rPr>
              <a:t>9. Δημιουργήστε μια αίσθηση σκοπού και νοήματος: </a:t>
            </a:r>
            <a:r>
              <a:rPr lang="el-GR" dirty="0">
                <a:solidFill>
                  <a:schemeClr val="tx1"/>
                </a:solidFill>
                <a:latin typeface="Calibri" panose="020F0502020204030204" pitchFamily="34" charset="0"/>
                <a:cs typeface="Calibri" panose="020F0502020204030204" pitchFamily="34" charset="0"/>
              </a:rPr>
              <a:t>Βοηθήστε τους μαθητές να κατανοήσουν τη σημασία της μάθησης που λαμβάνουν - Συνδέστε τη μάθησή τους με τους μελλοντικούς στόχους και τις φιλοδοξίες τους. Επισημάνετε τον θετικό αντίκτυπο που μπορούν να έχουν οι γνώσεις και οι δεξιότητές τους στην κοινωνία και στους ίδιους.</a:t>
            </a:r>
            <a:endParaRPr lang="en-G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3654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73594-FA27-0D56-EEB0-AC36103BF057}"/>
              </a:ext>
            </a:extLst>
          </p:cNvPr>
          <p:cNvSpPr>
            <a:spLocks noGrp="1"/>
          </p:cNvSpPr>
          <p:nvPr>
            <p:ph idx="1"/>
          </p:nvPr>
        </p:nvSpPr>
        <p:spPr>
          <a:xfrm>
            <a:off x="677334" y="688933"/>
            <a:ext cx="8596668" cy="5352430"/>
          </a:xfrm>
        </p:spPr>
        <p:txBody>
          <a:bodyPr>
            <a:normAutofit/>
          </a:bodyPr>
          <a:lstStyle/>
          <a:p>
            <a:pPr marL="0" indent="0">
              <a:buNone/>
            </a:pPr>
            <a:endParaRPr lang="el-GR" dirty="0"/>
          </a:p>
          <a:p>
            <a:r>
              <a:rPr lang="el-GR" dirty="0"/>
              <a:t>- </a:t>
            </a:r>
            <a:r>
              <a:rPr lang="el-GR" b="1" dirty="0">
                <a:solidFill>
                  <a:schemeClr val="tx1"/>
                </a:solidFill>
              </a:rPr>
              <a:t>Διδάξτε με τη μέθοδο του </a:t>
            </a:r>
            <a:r>
              <a:rPr lang="el-GR" b="1" dirty="0" err="1">
                <a:solidFill>
                  <a:schemeClr val="tx1"/>
                </a:solidFill>
              </a:rPr>
              <a:t>πρότζεκτ</a:t>
            </a:r>
            <a:r>
              <a:rPr lang="el-GR" dirty="0">
                <a:solidFill>
                  <a:schemeClr val="tx1"/>
                </a:solidFill>
              </a:rPr>
              <a:t>: Αναθέστε στους μαθητές ένα έργο που τους επιτρέπει να εφαρμόσουν τις γνώσεις και τις δεξιότητές τους για να λύσουν ένα πρόβλημα ή να δημιουργήσουν κάτι ουσιαστικό. </a:t>
            </a:r>
          </a:p>
          <a:p>
            <a:r>
              <a:rPr lang="el-GR" b="1" dirty="0">
                <a:solidFill>
                  <a:schemeClr val="tx1"/>
                </a:solidFill>
              </a:rPr>
              <a:t>- Οργανώστε εκδρομές ή προσκεκλημένους ομιλητές</a:t>
            </a:r>
            <a:r>
              <a:rPr lang="el-GR" dirty="0">
                <a:solidFill>
                  <a:schemeClr val="tx1"/>
                </a:solidFill>
              </a:rPr>
              <a:t>: Οργανώστε επισκέψεις σε σχετικά μέρη ή προσκαλέστε ειδικούς να μοιραστούν τις εμπειρίες και τις γνώσεις τους, κάνοντας τη μάθηση πιο απτή και ουσιαστική.</a:t>
            </a:r>
          </a:p>
          <a:p>
            <a:r>
              <a:rPr lang="el-GR" b="1" dirty="0">
                <a:solidFill>
                  <a:schemeClr val="tx1"/>
                </a:solidFill>
              </a:rPr>
              <a:t>- Χρησιμοποιήστε εκπαιδευτικά παιχνίδια ή </a:t>
            </a:r>
            <a:r>
              <a:rPr lang="el-GR" b="1" dirty="0" err="1">
                <a:solidFill>
                  <a:schemeClr val="tx1"/>
                </a:solidFill>
              </a:rPr>
              <a:t>διαδραστικά</a:t>
            </a:r>
            <a:r>
              <a:rPr lang="el-GR" b="1" dirty="0">
                <a:solidFill>
                  <a:schemeClr val="tx1"/>
                </a:solidFill>
              </a:rPr>
              <a:t> κουίζ </a:t>
            </a:r>
            <a:r>
              <a:rPr lang="el-GR" dirty="0">
                <a:solidFill>
                  <a:schemeClr val="tx1"/>
                </a:solidFill>
              </a:rPr>
              <a:t>για να κάνετε η μάθηση πιο διασκεδαστική και ελκυστική για τους μαθητές.</a:t>
            </a:r>
          </a:p>
          <a:p>
            <a:endParaRPr lang="en-GR" dirty="0"/>
          </a:p>
        </p:txBody>
      </p:sp>
    </p:spTree>
    <p:extLst>
      <p:ext uri="{BB962C8B-B14F-4D97-AF65-F5344CB8AC3E}">
        <p14:creationId xmlns:p14="http://schemas.microsoft.com/office/powerpoint/2010/main" val="190029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B146-9C26-3E64-F8B3-E47FF9AD3DBA}"/>
              </a:ext>
            </a:extLst>
          </p:cNvPr>
          <p:cNvSpPr>
            <a:spLocks noGrp="1"/>
          </p:cNvSpPr>
          <p:nvPr>
            <p:ph type="title"/>
          </p:nvPr>
        </p:nvSpPr>
        <p:spPr>
          <a:xfrm>
            <a:off x="677334" y="609600"/>
            <a:ext cx="8596668" cy="617951"/>
          </a:xfrm>
        </p:spPr>
        <p:txBody>
          <a:bodyPr>
            <a:normAutofit/>
          </a:bodyPr>
          <a:lstStyle/>
          <a:p>
            <a:pPr algn="ctr"/>
            <a:r>
              <a:rPr lang="el-GR" sz="2400" dirty="0"/>
              <a:t>Παραδείγματα μαθημάτων</a:t>
            </a:r>
            <a:endParaRPr lang="en-GR" sz="2400" dirty="0"/>
          </a:p>
        </p:txBody>
      </p:sp>
      <p:sp>
        <p:nvSpPr>
          <p:cNvPr id="3" name="Content Placeholder 2">
            <a:extLst>
              <a:ext uri="{FF2B5EF4-FFF2-40B4-BE49-F238E27FC236}">
                <a16:creationId xmlns:a16="http://schemas.microsoft.com/office/drawing/2014/main" id="{02FADDD2-D894-B0E3-C007-628161320612}"/>
              </a:ext>
            </a:extLst>
          </p:cNvPr>
          <p:cNvSpPr>
            <a:spLocks noGrp="1"/>
          </p:cNvSpPr>
          <p:nvPr>
            <p:ph idx="1"/>
          </p:nvPr>
        </p:nvSpPr>
        <p:spPr>
          <a:xfrm>
            <a:off x="677334" y="1490597"/>
            <a:ext cx="8596668" cy="4550765"/>
          </a:xfrm>
        </p:spPr>
        <p:txBody>
          <a:bodyPr>
            <a:normAutofit fontScale="92500" lnSpcReduction="20000"/>
          </a:bodyPr>
          <a:lstStyle/>
          <a:p>
            <a:r>
              <a:rPr lang="el-GR" b="1" dirty="0"/>
              <a:t>Σε ένα φιλολογικό</a:t>
            </a:r>
            <a:r>
              <a:rPr lang="en-CA" b="1" dirty="0"/>
              <a:t>/</a:t>
            </a:r>
            <a:r>
              <a:rPr lang="el-GR" b="1"/>
              <a:t>γλωσσικό </a:t>
            </a:r>
            <a:r>
              <a:rPr lang="el-GR" b="1" dirty="0"/>
              <a:t>μάθημα: </a:t>
            </a:r>
            <a:r>
              <a:rPr lang="el-GR" dirty="0"/>
              <a:t>Επιτρέψτε στους μαθητές να επιλέξουν βιβλία από ένα ευρύ φάσμα θεματικών και δώστε τους ευκαιρίες να μοιραστούν τους προσωπικούς προβληματισμούς και τις γνώσεις τους στις συζητήσεις στην τάξη. Συνδέστε τα θέματα της βιβλιογραφίας με ζητήματα του πραγματικού κόσμου και ενθαρρύνετε τους μαθητές να εξερευνήσουν πώς σχετίζονται οι ιστορίες με τη ζωή τους ή με γεγονότα από την καθημερινότητά τους.</a:t>
            </a:r>
          </a:p>
          <a:p>
            <a:pPr marL="0" indent="0">
              <a:buNone/>
            </a:pPr>
            <a:endParaRPr lang="el-GR" dirty="0"/>
          </a:p>
          <a:p>
            <a:r>
              <a:rPr lang="el-GR" dirty="0"/>
              <a:t>- </a:t>
            </a:r>
            <a:r>
              <a:rPr lang="el-GR" b="1" dirty="0"/>
              <a:t>Σε ένα μάθημα φυσικομαθηματικών: </a:t>
            </a:r>
            <a:r>
              <a:rPr lang="el-GR" dirty="0"/>
              <a:t>Πραγματοποιήστε πειράματα, επιδείξεις και εκδρομές που επιτρέπουν στους μαθητές να βιώσουν τις πρακτικές εφαρμογές των επιστημονικών εννοιών που μαθαίνουν. Ενθαρρύνετε τους μαθητές να εργαστούν σε ομάδες για να λύσουν σύνθετα προβλήματα και να παρουσιάσουν τα ευρήματά τους στην τάξη.</a:t>
            </a:r>
          </a:p>
          <a:p>
            <a:endParaRPr lang="el-GR" dirty="0"/>
          </a:p>
          <a:p>
            <a:r>
              <a:rPr lang="el-GR" dirty="0"/>
              <a:t>- </a:t>
            </a:r>
            <a:r>
              <a:rPr lang="el-GR" b="1" dirty="0"/>
              <a:t>Σε ένα μάθημα ιστορίας: </a:t>
            </a:r>
            <a:r>
              <a:rPr lang="el-GR" dirty="0"/>
              <a:t>Ενσωματώστε πολυμέσα, όπως ντοκιμαντέρ και διαδικτυακές </a:t>
            </a:r>
            <a:r>
              <a:rPr lang="el-GR" dirty="0" err="1"/>
              <a:t>διαδραστικές</a:t>
            </a:r>
            <a:r>
              <a:rPr lang="el-GR" dirty="0"/>
              <a:t> πλατφόρμες, για να ζωντανέψετε ιστορικά γεγονότα. Ενθαρρύνετε τις συζητήσεις και την ανταλλαγή ιδεών και απόψεων με σκοπό την ανάπτυξη της κριτικής τους σκέψης. </a:t>
            </a:r>
            <a:endParaRPr lang="en-GR" dirty="0"/>
          </a:p>
        </p:txBody>
      </p:sp>
    </p:spTree>
    <p:extLst>
      <p:ext uri="{BB962C8B-B14F-4D97-AF65-F5344CB8AC3E}">
        <p14:creationId xmlns:p14="http://schemas.microsoft.com/office/powerpoint/2010/main" val="279428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0B51-E3D8-0D7B-0F94-60A6D62AB16C}"/>
              </a:ext>
            </a:extLst>
          </p:cNvPr>
          <p:cNvSpPr>
            <a:spLocks noGrp="1"/>
          </p:cNvSpPr>
          <p:nvPr>
            <p:ph type="title"/>
          </p:nvPr>
        </p:nvSpPr>
        <p:spPr/>
        <p:txBody>
          <a:bodyPr/>
          <a:lstStyle/>
          <a:p>
            <a:pPr algn="ct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Δυσκολία στη συγκέντρωση και τη συνεργασία των μαθητών όταν εργάζονται ομαδοσυνεργατικά.</a:t>
            </a:r>
            <a:br>
              <a:rPr lang="en-GR" sz="1800" kern="100" dirty="0">
                <a:effectLst/>
                <a:latin typeface="Calibri" panose="020F0502020204030204" pitchFamily="34" charset="0"/>
                <a:ea typeface="Calibri" panose="020F0502020204030204" pitchFamily="34" charset="0"/>
                <a:cs typeface="Times New Roman" panose="02020603050405020304" pitchFamily="18" charset="0"/>
              </a:rPr>
            </a:b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Στρατηγικές αντιμετώπισης</a:t>
            </a:r>
            <a:endParaRPr lang="en-GR" sz="2000" dirty="0"/>
          </a:p>
        </p:txBody>
      </p:sp>
      <p:sp>
        <p:nvSpPr>
          <p:cNvPr id="3" name="Content Placeholder 2">
            <a:extLst>
              <a:ext uri="{FF2B5EF4-FFF2-40B4-BE49-F238E27FC236}">
                <a16:creationId xmlns:a16="http://schemas.microsoft.com/office/drawing/2014/main" id="{7ABD852C-CAA4-805B-D4EB-9FD0FE8B65CD}"/>
              </a:ext>
            </a:extLst>
          </p:cNvPr>
          <p:cNvSpPr>
            <a:spLocks noGrp="1"/>
          </p:cNvSpPr>
          <p:nvPr>
            <p:ph idx="1"/>
          </p:nvPr>
        </p:nvSpPr>
        <p:spPr>
          <a:xfrm>
            <a:off x="677334" y="1930401"/>
            <a:ext cx="8596668" cy="4110962"/>
          </a:xfrm>
        </p:spPr>
        <p:txBody>
          <a:bodyPr>
            <a:normAutofit lnSpcReduction="10000"/>
          </a:bodyPr>
          <a:lstStyle/>
          <a:p>
            <a:pPr algn="just">
              <a:lnSpc>
                <a:spcPct val="110000"/>
              </a:lnSpc>
              <a:spcAft>
                <a:spcPts val="800"/>
              </a:spcAft>
            </a:pPr>
            <a:r>
              <a:rPr lang="el-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l-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Σαφείς οδηγίες και ρόλοι</a:t>
            </a: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Παρέχετε ξεκάθαρες οδηγίες για την ομαδική εργασία, καθορίζοντας τους στόχους, τις προθεσμίες και τους ρόλους των μελών της ομάδας.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Αυτό θα βοηθήσει τους μαθητές να κατανοήσουν τις προσδοκίες και τις ευθύνες τους</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R"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Ποικιλία δραστηριοτήτων</a:t>
            </a: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Ενσωματώστε διαφορετικούς τύπους ομαδικών δραστηριοτήτων, όπως επίλυση προβλημάτων, προσομοιώσεις, παιχνίδια ρόλων και συζητήσεις.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Αυτό θα κρατήσει αμείωτο το ενδιαφέρον των μαθητών και θα ενισχύσει τη συνεργασία τους</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800"/>
              </a:spcAft>
            </a:pPr>
            <a:r>
              <a:rPr lang="el-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a:t>
            </a: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Ενεργός παρακολούθηση: </a:t>
            </a: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Παρακολουθείτε στενά την πρόοδο των ομάδων και παρέχετε συχνή ανατροφοδότηση και καθοδήγηση.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Αυτό θα βοηθήσει στην επίλυση τυχόν προβλημάτων και θα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τους κρατήσει </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συγκεντρωμένους στο έργο τους</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R"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106413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C1B2F-BE10-A950-FB0A-8811E107DF6A}"/>
              </a:ext>
            </a:extLst>
          </p:cNvPr>
          <p:cNvSpPr>
            <a:spLocks noGrp="1"/>
          </p:cNvSpPr>
          <p:nvPr>
            <p:ph idx="1"/>
          </p:nvPr>
        </p:nvSpPr>
        <p:spPr>
          <a:xfrm>
            <a:off x="677334" y="475989"/>
            <a:ext cx="8596668" cy="5565373"/>
          </a:xfrm>
        </p:spPr>
        <p:txBody>
          <a:bodyPr>
            <a:normAutofit fontScale="85000" lnSpcReduction="20000"/>
          </a:bodyPr>
          <a:lstStyle/>
          <a:p>
            <a:pPr algn="just">
              <a:lnSpc>
                <a:spcPct val="150000"/>
              </a:lnSpc>
              <a:spcAft>
                <a:spcPts val="800"/>
              </a:spcAft>
            </a:pP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Τεχνικές διαχείρισης ομάδων: </a:t>
            </a: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Διδάξτε στους μαθητές τεχνικές για την αποτελεσματική διαχείριση ομάδων, όπως η λήψη αποφάσεων, η επίλυση συγκρούσεων και η διαχείριση χρόνου.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Αυτό θα τους βοηθήσει να αναπτύξουν δεξιότητες συνεργασίας και να λειτουργούν αποτελεσματικά ως ομάδα</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a:t>
            </a:r>
            <a:r>
              <a:rPr lang="el-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Ενθαρρύνετε την αποτελεσματική επικοινωνία</a:t>
            </a:r>
            <a:r>
              <a:rPr lang="el-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Ενθαρρύνετε την τακτική και αποτελεσματική επικοινωνία μεταξύ των μελών της ομάδας. Τονίστε τη σημασία της σαφούς και θετικής επικοινωνίας χωρίς να είναι επαναλαμβανόμενη ή υπερβολική.</a:t>
            </a:r>
            <a:endPar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6</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l-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Δημιουργία συναίνεσης</a:t>
            </a:r>
            <a:r>
              <a:rPr lang="el-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Ενθαρρύνετε την ενεργό συμμετοχή όλων των μελών της ομάδας και βεβαιωθείτε ότι όλοι έχουν λόγο στη λήψη αποφάσεων. Δημιουργήστε ένα περιβάλλον όπου εκτιμώνται οι ιδέες του καθενός και εργαστείτε για την επίτευξη συμφωνιών που όλοι μοιράζονται και έχουν συμβάλει</a:t>
            </a:r>
          </a:p>
          <a:p>
            <a:pPr algn="just">
              <a:lnSpc>
                <a:spcPct val="150000"/>
              </a:lnSpc>
              <a:spcAft>
                <a:spcPts val="800"/>
              </a:spcAft>
            </a:pPr>
            <a:r>
              <a:rPr lang="el-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a:t>
            </a: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Αξιολόγηση και ανατροφοδότηση: </a:t>
            </a:r>
            <a:r>
              <a:rPr lang="en-G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Αξιολογείτε την απόδοση των ομάδων και παρέχετε ανατροφοδότηση τόσο για τη διαδικασία όσο και για το τελικό προϊόν. </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Αυτό θα ενισχύσει τη συνειδητοποίηση των μαθητών για τη σημασία της συνεργασίας και θα τους βοηθήσει να βελτιωθούν</a:t>
            </a:r>
            <a:r>
              <a:rPr lang="el-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R" sz="1800" i="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R"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105612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FF93-C490-BB5D-8911-420C2378FF88}"/>
              </a:ext>
            </a:extLst>
          </p:cNvPr>
          <p:cNvSpPr>
            <a:spLocks noGrp="1"/>
          </p:cNvSpPr>
          <p:nvPr>
            <p:ph type="title"/>
          </p:nvPr>
        </p:nvSpPr>
        <p:spPr>
          <a:xfrm>
            <a:off x="677334" y="609600"/>
            <a:ext cx="8596668" cy="705633"/>
          </a:xfrm>
        </p:spPr>
        <p:txBody>
          <a:bodyPr>
            <a:normAutofit/>
          </a:bodyPr>
          <a:lstStyle/>
          <a:p>
            <a:pPr algn="ct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Σκέφτομαι σε Ζευγάρια</a:t>
            </a:r>
            <a:endParaRPr lang="en-GR" sz="2400" dirty="0"/>
          </a:p>
        </p:txBody>
      </p:sp>
      <p:sp>
        <p:nvSpPr>
          <p:cNvPr id="3" name="Content Placeholder 2">
            <a:extLst>
              <a:ext uri="{FF2B5EF4-FFF2-40B4-BE49-F238E27FC236}">
                <a16:creationId xmlns:a16="http://schemas.microsoft.com/office/drawing/2014/main" id="{DCB41F7C-06FC-CCEB-BD7A-D636E879D0BC}"/>
              </a:ext>
            </a:extLst>
          </p:cNvPr>
          <p:cNvSpPr>
            <a:spLocks noGrp="1"/>
          </p:cNvSpPr>
          <p:nvPr>
            <p:ph idx="1"/>
          </p:nvPr>
        </p:nvSpPr>
        <p:spPr>
          <a:xfrm>
            <a:off x="677334" y="1315233"/>
            <a:ext cx="8596668" cy="4726129"/>
          </a:xfrm>
        </p:spPr>
        <p:txBody>
          <a:bodyPr>
            <a:normAutofit/>
          </a:bodyPr>
          <a:lstStyle/>
          <a:p>
            <a:pPr marL="0" indent="0">
              <a:buNone/>
            </a:pPr>
            <a:r>
              <a:rPr lang="en-GR"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GR" sz="1800" kern="100" dirty="0">
                <a:effectLst/>
                <a:latin typeface="Calibri" panose="020F0502020204030204" pitchFamily="34" charset="0"/>
                <a:ea typeface="Calibri" panose="020F0502020204030204" pitchFamily="34" charset="0"/>
                <a:cs typeface="Times New Roman" panose="02020603050405020304" pitchFamily="18" charset="0"/>
              </a:rPr>
              <a:t>1</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 Εισάγετε το θέμα ή την ερώτηση στην τάξη.</a:t>
            </a:r>
          </a:p>
          <a:p>
            <a:r>
              <a:rPr lang="en-GR" sz="2000" kern="100" dirty="0">
                <a:effectLst/>
                <a:latin typeface="Calibri" panose="020F0502020204030204" pitchFamily="34" charset="0"/>
                <a:ea typeface="Calibri" panose="020F0502020204030204" pitchFamily="34" charset="0"/>
                <a:cs typeface="Times New Roman" panose="02020603050405020304" pitchFamily="18" charset="0"/>
              </a:rPr>
              <a:t>2. Ζητ</a:t>
            </a:r>
            <a:r>
              <a:rPr lang="el-GR" sz="2000" kern="100" dirty="0" err="1">
                <a:effectLst/>
                <a:latin typeface="Calibri" panose="020F0502020204030204" pitchFamily="34" charset="0"/>
                <a:ea typeface="Calibri" panose="020F0502020204030204" pitchFamily="34" charset="0"/>
                <a:cs typeface="Times New Roman" panose="02020603050405020304" pitchFamily="18" charset="0"/>
              </a:rPr>
              <a:t>άτε</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 από τους μαθητές να αφιερώσουν λίγα λεπτά για να σκεφτούν μ</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όνοι τους</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 τις απαντήσεις ή τις ιδέες τους.</a:t>
            </a:r>
          </a:p>
          <a:p>
            <a:r>
              <a:rPr lang="en-GR" sz="2000" kern="100" dirty="0">
                <a:effectLst/>
                <a:latin typeface="Calibri" panose="020F0502020204030204" pitchFamily="34" charset="0"/>
                <a:ea typeface="Calibri" panose="020F0502020204030204" pitchFamily="34" charset="0"/>
                <a:cs typeface="Times New Roman" panose="02020603050405020304" pitchFamily="18" charset="0"/>
              </a:rPr>
              <a:t>3. </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Δημιουργείτε ζευγάρια μαθητών,</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 ιδανικά </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συνδυάζοντας άτομα τα οποία </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συνήθως δεν συνεργάζονται.</a:t>
            </a:r>
          </a:p>
          <a:p>
            <a:r>
              <a:rPr lang="en-GR" sz="2000" kern="100" dirty="0">
                <a:effectLst/>
                <a:latin typeface="Calibri" panose="020F0502020204030204" pitchFamily="34" charset="0"/>
                <a:ea typeface="Calibri" panose="020F0502020204030204" pitchFamily="34" charset="0"/>
                <a:cs typeface="Times New Roman" panose="02020603050405020304" pitchFamily="18" charset="0"/>
              </a:rPr>
              <a:t>4. Σε ζευγάρια, οι μαθητές μοιράζονται τις σκέψεις τους, ακούγοντας ενεργά την οπτική του </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συμμαθητή τους</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en-GR" sz="2000" kern="100" dirty="0">
                <a:effectLst/>
                <a:latin typeface="Calibri" panose="020F0502020204030204" pitchFamily="34" charset="0"/>
                <a:ea typeface="Calibri" panose="020F0502020204030204" pitchFamily="34" charset="0"/>
                <a:cs typeface="Times New Roman" panose="02020603050405020304" pitchFamily="18" charset="0"/>
              </a:rPr>
              <a:t>5. Διευκολύνετε </a:t>
            </a: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τη</a:t>
            </a:r>
            <a:r>
              <a:rPr lang="en-GR" sz="2000" kern="100" dirty="0">
                <a:effectLst/>
                <a:latin typeface="Calibri" panose="020F0502020204030204" pitchFamily="34" charset="0"/>
                <a:ea typeface="Calibri" panose="020F0502020204030204" pitchFamily="34" charset="0"/>
                <a:cs typeface="Times New Roman" panose="02020603050405020304" pitchFamily="18" charset="0"/>
              </a:rPr>
              <a:t> συζήτηση στην τάξη όπου τα ζευγάρια μοιράζονται τις ιδέες τους με όλη την ομάδα.</a:t>
            </a:r>
          </a:p>
          <a:p>
            <a:r>
              <a:rPr lang="en-GR" sz="2000" kern="100" dirty="0">
                <a:effectLst/>
                <a:latin typeface="Calibri" panose="020F0502020204030204" pitchFamily="34" charset="0"/>
                <a:ea typeface="Calibri" panose="020F0502020204030204" pitchFamily="34" charset="0"/>
                <a:cs typeface="Times New Roman" panose="02020603050405020304" pitchFamily="18" charset="0"/>
              </a:rPr>
              <a:t>6. Ενθαρρύνετε τους μαθητές να συζητούν με σεβασμό τις διαφορετικές απόψεις.</a:t>
            </a:r>
          </a:p>
          <a:p>
            <a:endParaRPr lang="en-GR" dirty="0"/>
          </a:p>
        </p:txBody>
      </p:sp>
    </p:spTree>
    <p:extLst>
      <p:ext uri="{BB962C8B-B14F-4D97-AF65-F5344CB8AC3E}">
        <p14:creationId xmlns:p14="http://schemas.microsoft.com/office/powerpoint/2010/main" val="54325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E6405-D643-65BA-F101-3D14102315E5}"/>
              </a:ext>
            </a:extLst>
          </p:cNvPr>
          <p:cNvSpPr>
            <a:spLocks noGrp="1"/>
          </p:cNvSpPr>
          <p:nvPr>
            <p:ph type="title"/>
          </p:nvPr>
        </p:nvSpPr>
        <p:spPr/>
        <p:txBody>
          <a:bodyPr>
            <a:normAutofit/>
          </a:bodyPr>
          <a:lstStyle/>
          <a:p>
            <a:pPr algn="ctr">
              <a:spcAft>
                <a:spcPts val="800"/>
              </a:spcAft>
            </a:pP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Αδιαφορία προς την εκπαιδευτική διαδικασία από ένα μέρος μαθητών με χαμηλή σχολική επίδοση.</a:t>
            </a:r>
            <a:br>
              <a:rPr lang="en-GR" sz="1800" kern="100" dirty="0">
                <a:effectLst/>
                <a:latin typeface="Calibri" panose="020F0502020204030204" pitchFamily="34" charset="0"/>
                <a:ea typeface="Calibri" panose="020F0502020204030204" pitchFamily="34" charset="0"/>
                <a:cs typeface="Times New Roman" panose="02020603050405020304" pitchFamily="18" charset="0"/>
              </a:rPr>
            </a:b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Στρατηγικές αντιμετώπισης</a:t>
            </a:r>
            <a:endParaRPr lang="en-GR" sz="2000" dirty="0"/>
          </a:p>
        </p:txBody>
      </p:sp>
      <p:sp>
        <p:nvSpPr>
          <p:cNvPr id="3" name="Content Placeholder 2">
            <a:extLst>
              <a:ext uri="{FF2B5EF4-FFF2-40B4-BE49-F238E27FC236}">
                <a16:creationId xmlns:a16="http://schemas.microsoft.com/office/drawing/2014/main" id="{58FD3D27-D520-27C4-0444-32D992F2D73D}"/>
              </a:ext>
            </a:extLst>
          </p:cNvPr>
          <p:cNvSpPr>
            <a:spLocks noGrp="1"/>
          </p:cNvSpPr>
          <p:nvPr>
            <p:ph idx="1"/>
          </p:nvPr>
        </p:nvSpPr>
        <p:spPr/>
        <p:txBody>
          <a:bodyPr>
            <a:normAutofit lnSpcReduction="10000"/>
          </a:bodyPr>
          <a:lstStyle/>
          <a:p>
            <a:pPr algn="just">
              <a:spcAft>
                <a:spcPts val="800"/>
              </a:spcAft>
            </a:pPr>
            <a:r>
              <a:rPr lang="el-GR"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a:t>
            </a:r>
            <a:r>
              <a:rPr lang="en-GR" sz="18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Δημιουργία θετικού περιβάλλοντος μάθησης:</a:t>
            </a:r>
            <a:r>
              <a:rPr lang="en-GR"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Δημιουργήστε μια ατμόσφαιρα αποδοχής και σεβασμού στην τάξη σας, όπου οι μαθητές αισθάνονται άνετα να εκφράζουν τις απορίες και τις ανησυχίες τους. Ενθαρρύνετε τη συμμετοχή και επιβραβεύετε την προσπάθεια, </a:t>
            </a:r>
            <a:r>
              <a:rPr lang="en-GR" sz="18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ανεξάρτητα από το αποτέλεσμα</a:t>
            </a:r>
            <a:r>
              <a:rPr lang="en-GR"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GR" sz="1800" kern="100" dirty="0">
              <a:effectLst/>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r>
              <a:rPr lang="en-GR" sz="18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Διαφοροποιημένη διδασκαλία: </a:t>
            </a:r>
            <a:r>
              <a:rPr lang="en-GR"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Προσαρμόστε τις μεθόδους διδασκαλίας και τις δραστηριότητες ανάλογα με τις ανάγκες και τις δυνατότητες των μαθητών σας. Χρησιμοποιήστε διαφορετικά μέσα και τεχνικές, για να κινητοποιήσετε όλους τους μαθητές.</a:t>
            </a:r>
            <a:endParaRPr lang="el-GR"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800"/>
              </a:spcAft>
            </a:pPr>
            <a:r>
              <a:rPr lang="el-GR" sz="1800" b="1" kern="0" dirty="0">
                <a:solidFill>
                  <a:srgbClr val="000000"/>
                </a:solidFill>
                <a:effectLst/>
                <a:latin typeface="-webkit-standard"/>
                <a:ea typeface="Times New Roman" panose="02020603050405020304" pitchFamily="18" charset="0"/>
                <a:cs typeface="Times New Roman" panose="02020603050405020304" pitchFamily="18" charset="0"/>
              </a:rPr>
              <a:t>3. </a:t>
            </a:r>
            <a:r>
              <a:rPr lang="en-GR" sz="1800" b="1" kern="0" dirty="0">
                <a:solidFill>
                  <a:srgbClr val="000000"/>
                </a:solidFill>
                <a:effectLst/>
                <a:latin typeface="-webkit-standard"/>
                <a:ea typeface="Times New Roman" panose="02020603050405020304" pitchFamily="18" charset="0"/>
                <a:cs typeface="Times New Roman" panose="02020603050405020304" pitchFamily="18" charset="0"/>
              </a:rPr>
              <a:t>Καθορισμός σαφών στόχων και ανατροφοδότηση: </a:t>
            </a:r>
            <a:r>
              <a:rPr lang="en-GR" sz="1800" kern="0" dirty="0">
                <a:solidFill>
                  <a:srgbClr val="000000"/>
                </a:solidFill>
                <a:effectLst/>
                <a:latin typeface="-webkit-standard"/>
                <a:ea typeface="Times New Roman" panose="02020603050405020304" pitchFamily="18" charset="0"/>
                <a:cs typeface="Times New Roman" panose="02020603050405020304" pitchFamily="18" charset="0"/>
              </a:rPr>
              <a:t>Θέστε ρεαλιστικούς και μετρήσιμους στόχους για τους μαθητές σας και παρέχετε τακτική ανατροφοδότηση σχετικά με την πρόοδό τους. Αυτό θα τους βοηθήσει να παραμείνουν συγκεντρωμένοι και να αισθάνονται ότι οι προσπάθειές τους έχουν νόημα.</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n-GR" sz="1800" kern="100" dirty="0">
              <a:effectLst/>
              <a:latin typeface="Calibri" panose="020F0502020204030204" pitchFamily="34" charset="0"/>
              <a:ea typeface="Calibri" panose="020F0502020204030204" pitchFamily="34" charset="0"/>
              <a:cs typeface="Calibri" panose="020F0502020204030204" pitchFamily="34" charset="0"/>
            </a:endParaRPr>
          </a:p>
          <a:p>
            <a:endParaRPr lang="en-GR" dirty="0"/>
          </a:p>
        </p:txBody>
      </p:sp>
    </p:spTree>
    <p:extLst>
      <p:ext uri="{BB962C8B-B14F-4D97-AF65-F5344CB8AC3E}">
        <p14:creationId xmlns:p14="http://schemas.microsoft.com/office/powerpoint/2010/main" val="63721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C12F2-7F11-0073-A239-2456609C2AFC}"/>
              </a:ext>
            </a:extLst>
          </p:cNvPr>
          <p:cNvSpPr>
            <a:spLocks noGrp="1"/>
          </p:cNvSpPr>
          <p:nvPr>
            <p:ph idx="1"/>
          </p:nvPr>
        </p:nvSpPr>
        <p:spPr>
          <a:xfrm>
            <a:off x="677334" y="764089"/>
            <a:ext cx="8596668" cy="5277274"/>
          </a:xfrm>
        </p:spPr>
        <p:txBody>
          <a:bodyPr>
            <a:normAutofit fontScale="92500" lnSpcReduction="10000"/>
          </a:bodyPr>
          <a:lstStyle/>
          <a:p>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4. </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Χρή</a:t>
            </a:r>
            <a:r>
              <a:rPr lang="el-GR" sz="1900" b="1" kern="100" dirty="0" err="1">
                <a:effectLst/>
                <a:latin typeface="Calibri" panose="020F0502020204030204" pitchFamily="34" charset="0"/>
                <a:ea typeface="Calibri" panose="020F0502020204030204" pitchFamily="34" charset="0"/>
                <a:cs typeface="Times New Roman" panose="02020603050405020304" pitchFamily="18" charset="0"/>
              </a:rPr>
              <a:t>ση</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900" b="1" kern="100" dirty="0">
                <a:latin typeface="Calibri" panose="020F0502020204030204" pitchFamily="34" charset="0"/>
                <a:ea typeface="Calibri" panose="020F0502020204030204" pitchFamily="34" charset="0"/>
                <a:cs typeface="Times New Roman" panose="02020603050405020304" pitchFamily="18" charset="0"/>
              </a:rPr>
              <a:t>σ</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τρατηγικώ</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ν</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 Ενεργής Μάθησης</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Εμπλέξτε τους μαθητές σε ενεργές μαθησιακές εμπειρίες που απαιτούν τη </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συμμετοχή </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τους. Ενσωματώστε δραστηριότητες, εργασίες επίλυσης προβλημάτων, συζητήσεις, παιχνίδια ρόλων και </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ομαδικές εργασίες</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5.</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Παροχή Άμεσης Ανατροφοδότησης</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Προσφέρετε έγκαιρη και εποικοδομητική ανατροφοδότηση στους μαθητές σχετικά με την πρόοδο και την απόδοσή τους. Αναγνωρίστε τις προσπάθειές τους και δώστε συγκεκριμένες προτάσεις για βελτίωση.</a:t>
            </a:r>
            <a:endParaRPr lang="el-GR" sz="19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6. </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Χ</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ρήση της</a:t>
            </a:r>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 τεχνολογία</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ς</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Ενσωματώστε εργαλεία και </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μέσα</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 τεχνολογίας για να ενισχύσετε τη συμμετοχή </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τους</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 Χρησιμοποιήστε εκπαιδευτικές εφαρμογές, διαδραστικούς ιστότοπους, παρουσιάσεις πολυμέσων και διαδικτυακές πλατφόρμες συζήτησης. </a:t>
            </a:r>
            <a:endParaRPr lang="el-GR" sz="19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7. Παροχή υποστηρικτικών παρεμβάσεων</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900" kern="100" dirty="0" err="1">
                <a:latin typeface="Calibri" panose="020F0502020204030204" pitchFamily="34" charset="0"/>
                <a:ea typeface="Calibri" panose="020F0502020204030204" pitchFamily="34" charset="0"/>
                <a:cs typeface="Times New Roman" panose="02020603050405020304" pitchFamily="18" charset="0"/>
              </a:rPr>
              <a:t>Εντοπ</a:t>
            </a:r>
            <a:r>
              <a:rPr lang="en-GR" sz="1900" kern="100" dirty="0">
                <a:latin typeface="Calibri" panose="020F0502020204030204" pitchFamily="34" charset="0"/>
                <a:ea typeface="Calibri" panose="020F0502020204030204" pitchFamily="34" charset="0"/>
                <a:cs typeface="Times New Roman" panose="02020603050405020304" pitchFamily="18" charset="0"/>
              </a:rPr>
              <a:t>ί</a:t>
            </a:r>
            <a:r>
              <a:rPr lang="el-GR" sz="1900" kern="100" dirty="0" err="1">
                <a:latin typeface="Calibri" panose="020F0502020204030204" pitchFamily="34" charset="0"/>
                <a:ea typeface="Calibri" panose="020F0502020204030204" pitchFamily="34" charset="0"/>
                <a:cs typeface="Times New Roman" panose="02020603050405020304" pitchFamily="18" charset="0"/>
              </a:rPr>
              <a:t>στε</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 τους μαθητές που δυσκολεύονται ακαδημαϊκά και παρέχετε στοχευμένες παρεμβάσεις για να υποστηρίξετε τη μάθησή τους. </a:t>
            </a:r>
            <a:endParaRPr lang="el-GR" sz="19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R" sz="1900" b="1" kern="100" dirty="0">
                <a:effectLst/>
                <a:latin typeface="Calibri" panose="020F0502020204030204" pitchFamily="34" charset="0"/>
                <a:ea typeface="Calibri" panose="020F0502020204030204" pitchFamily="34" charset="0"/>
                <a:cs typeface="Times New Roman" panose="02020603050405020304" pitchFamily="18" charset="0"/>
              </a:rPr>
              <a:t>8. </a:t>
            </a:r>
            <a:r>
              <a:rPr lang="el-GR" sz="1900" b="1" kern="100" dirty="0">
                <a:effectLst/>
                <a:latin typeface="Calibri" panose="020F0502020204030204" pitchFamily="34" charset="0"/>
                <a:ea typeface="Calibri" panose="020F0502020204030204" pitchFamily="34" charset="0"/>
                <a:cs typeface="Times New Roman" panose="02020603050405020304" pitchFamily="18" charset="0"/>
              </a:rPr>
              <a:t>Αναγνώριση των επιτευγμάτων και της προόδου</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n-GR" sz="1900" kern="100" dirty="0">
                <a:effectLst/>
                <a:latin typeface="Calibri" panose="020F0502020204030204" pitchFamily="34" charset="0"/>
                <a:ea typeface="Calibri" panose="020F0502020204030204" pitchFamily="34" charset="0"/>
                <a:cs typeface="Times New Roman" panose="02020603050405020304" pitchFamily="18" charset="0"/>
              </a:rPr>
              <a:t>Αναγνωρίστε και γιορτάστε τα επιτεύγματα και την πρόοδο των μαθητών με χαμηλές επιδόσεις. Παρέχετε επαίνους, ανταμοιβές και κίνητρα για να τους παρακινήσετε και να χτίσετε την αυτοπεποίθησή τους</a:t>
            </a:r>
            <a:r>
              <a:rPr lang="el-GR" sz="19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G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R" sz="1900" dirty="0"/>
          </a:p>
        </p:txBody>
      </p:sp>
    </p:spTree>
    <p:extLst>
      <p:ext uri="{BB962C8B-B14F-4D97-AF65-F5344CB8AC3E}">
        <p14:creationId xmlns:p14="http://schemas.microsoft.com/office/powerpoint/2010/main" val="2056617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C72101-0A02-6EF2-2924-CF63254E7022}"/>
              </a:ext>
            </a:extLst>
          </p:cNvPr>
          <p:cNvSpPr>
            <a:spLocks noGrp="1"/>
          </p:cNvSpPr>
          <p:nvPr>
            <p:ph idx="1"/>
          </p:nvPr>
        </p:nvSpPr>
        <p:spPr>
          <a:xfrm>
            <a:off x="677334" y="951979"/>
            <a:ext cx="8596668" cy="5089384"/>
          </a:xfrm>
        </p:spPr>
        <p:txBody>
          <a:bodyPr>
            <a:normAutofit/>
          </a:bodyPr>
          <a:lstStyle/>
          <a:p>
            <a:pPr algn="just">
              <a:lnSpc>
                <a:spcPct val="150000"/>
              </a:lnSpc>
              <a:spcAft>
                <a:spcPts val="800"/>
              </a:spcAft>
            </a:pPr>
            <a:r>
              <a:rPr lang="el-GR" b="1" kern="0" dirty="0">
                <a:solidFill>
                  <a:srgbClr val="000000"/>
                </a:solidFill>
                <a:latin typeface="-webkit-standard"/>
                <a:ea typeface="Times New Roman" panose="02020603050405020304" pitchFamily="18" charset="0"/>
                <a:cs typeface="Times New Roman" panose="02020603050405020304" pitchFamily="18" charset="0"/>
              </a:rPr>
              <a:t>9</a:t>
            </a:r>
            <a:r>
              <a:rPr lang="el-GR" sz="1800" b="1" kern="0" dirty="0">
                <a:solidFill>
                  <a:srgbClr val="000000"/>
                </a:solidFill>
                <a:effectLst/>
                <a:latin typeface="-webkit-standard"/>
                <a:ea typeface="Times New Roman" panose="02020603050405020304" pitchFamily="18" charset="0"/>
                <a:cs typeface="Times New Roman" panose="02020603050405020304" pitchFamily="18" charset="0"/>
              </a:rPr>
              <a:t>. </a:t>
            </a:r>
            <a:r>
              <a:rPr lang="en-GR" sz="1800" b="1" kern="0" dirty="0">
                <a:solidFill>
                  <a:srgbClr val="000000"/>
                </a:solidFill>
                <a:effectLst/>
                <a:latin typeface="-webkit-standard"/>
                <a:ea typeface="Times New Roman" panose="02020603050405020304" pitchFamily="18" charset="0"/>
                <a:cs typeface="Times New Roman" panose="02020603050405020304" pitchFamily="18" charset="0"/>
              </a:rPr>
              <a:t>Δημιουργία σχέσεων με τους μαθητές: </a:t>
            </a:r>
            <a:r>
              <a:rPr lang="en-GR" sz="1800" kern="0" dirty="0">
                <a:solidFill>
                  <a:srgbClr val="000000"/>
                </a:solidFill>
                <a:effectLst/>
                <a:latin typeface="-webkit-standard"/>
                <a:ea typeface="Times New Roman" panose="02020603050405020304" pitchFamily="18" charset="0"/>
                <a:cs typeface="Times New Roman" panose="02020603050405020304" pitchFamily="18" charset="0"/>
              </a:rPr>
              <a:t>Επενδύστε χρόνο στη δημιουργία θετικών σχέσεων με τους μαθητές σας. Μάθετε για τα ενδιαφέροντα και τις ανησυχίες τους και χρησιμοποιήστε αυτές τις πληροφορίες για να τους κινητοποιήσετε και να τους εμπλέξετε στη μαθησιακή διαδικασία.</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0" dirty="0">
                <a:solidFill>
                  <a:srgbClr val="000000"/>
                </a:solidFill>
                <a:latin typeface="-webkit-standard"/>
                <a:ea typeface="Times New Roman" panose="02020603050405020304" pitchFamily="18" charset="0"/>
                <a:cs typeface="Times New Roman" panose="02020603050405020304" pitchFamily="18" charset="0"/>
              </a:rPr>
              <a:t>10</a:t>
            </a:r>
            <a:r>
              <a:rPr lang="en-GR" sz="1800" b="1" kern="0" dirty="0">
                <a:solidFill>
                  <a:srgbClr val="000000"/>
                </a:solidFill>
                <a:effectLst/>
                <a:latin typeface="-webkit-standard"/>
                <a:ea typeface="Times New Roman" panose="02020603050405020304" pitchFamily="18" charset="0"/>
                <a:cs typeface="Times New Roman" panose="02020603050405020304" pitchFamily="18" charset="0"/>
              </a:rPr>
              <a:t>. Συνεργασία με γονείς και ειδικούς: </a:t>
            </a:r>
            <a:r>
              <a:rPr lang="en-GR" sz="1800" kern="0" dirty="0">
                <a:solidFill>
                  <a:srgbClr val="000000"/>
                </a:solidFill>
                <a:effectLst/>
                <a:latin typeface="-webkit-standard"/>
                <a:ea typeface="Times New Roman" panose="02020603050405020304" pitchFamily="18" charset="0"/>
                <a:cs typeface="Times New Roman" panose="02020603050405020304" pitchFamily="18" charset="0"/>
              </a:rPr>
              <a:t>Συνεργαστείτε στενά με τους γονείς και άλλους ειδικούς, όπως ψυχολόγους για να κατανοήσετε καλύτερα τις ανάγκες </a:t>
            </a:r>
            <a:r>
              <a:rPr lang="el-GR" sz="1800" kern="0" dirty="0">
                <a:solidFill>
                  <a:srgbClr val="000000"/>
                </a:solidFill>
                <a:effectLst/>
                <a:latin typeface="-webkit-standard"/>
                <a:ea typeface="Times New Roman" panose="02020603050405020304" pitchFamily="18" charset="0"/>
                <a:cs typeface="Times New Roman" panose="02020603050405020304" pitchFamily="18" charset="0"/>
              </a:rPr>
              <a:t>τους</a:t>
            </a:r>
            <a:r>
              <a:rPr lang="en-GR" sz="1800" kern="0" dirty="0">
                <a:solidFill>
                  <a:srgbClr val="000000"/>
                </a:solidFill>
                <a:effectLst/>
                <a:latin typeface="-webkit-standard"/>
                <a:ea typeface="Times New Roman" panose="02020603050405020304" pitchFamily="18" charset="0"/>
                <a:cs typeface="Times New Roman" panose="02020603050405020304" pitchFamily="18" charset="0"/>
              </a:rPr>
              <a:t> και να αναπτύξετε εξατομικευμένες στρατηγικές υποστήριξης.</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a:buNone/>
            </a:pPr>
            <a:r>
              <a:rPr lang="en-GR" sz="1800" i="1" kern="0" dirty="0">
                <a:solidFill>
                  <a:srgbClr val="FF0000"/>
                </a:solidFill>
                <a:effectLst/>
                <a:latin typeface="-webkit-standard"/>
                <a:ea typeface="Times New Roman" panose="02020603050405020304" pitchFamily="18" charset="0"/>
                <a:cs typeface="Times New Roman" panose="02020603050405020304" pitchFamily="18" charset="0"/>
              </a:rPr>
              <a:t>Η αντιμετώπιση της αδιαφορίας και της χαμηλής επίδοσης των μαθητών απαιτεί υπομονή, δέσμευση και συνεχή προσπάθεια</a:t>
            </a:r>
            <a:r>
              <a:rPr lang="en-GR" sz="1800" i="1" kern="0" dirty="0">
                <a:solidFill>
                  <a:srgbClr val="000000"/>
                </a:solidFill>
                <a:effectLst/>
                <a:latin typeface="-webkit-standard"/>
                <a:ea typeface="Times New Roman" panose="02020603050405020304" pitchFamily="18" charset="0"/>
                <a:cs typeface="Times New Roman" panose="02020603050405020304" pitchFamily="18" charset="0"/>
              </a:rPr>
              <a:t>.</a:t>
            </a:r>
            <a:endParaRPr lang="en-GR" sz="18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166006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594E-0EE3-8261-EA46-6790F5EE82FB}"/>
              </a:ext>
            </a:extLst>
          </p:cNvPr>
          <p:cNvSpPr>
            <a:spLocks noGrp="1"/>
          </p:cNvSpPr>
          <p:nvPr>
            <p:ph type="title"/>
          </p:nvPr>
        </p:nvSpPr>
        <p:spPr>
          <a:xfrm>
            <a:off x="677334" y="609600"/>
            <a:ext cx="8596668" cy="1093940"/>
          </a:xfrm>
        </p:spPr>
        <p:txBody>
          <a:bodyPr/>
          <a:lstStyle/>
          <a:p>
            <a:pPr algn="ctr"/>
            <a:r>
              <a:rPr lang="el-GR" sz="1800" b="1"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Π</a:t>
            </a:r>
            <a:r>
              <a:rPr lang="en-GR"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ώς θα αντιμετωπίσουν τους διαφορετικούς ρυθμούς μάθησης των μαθητών </a:t>
            </a:r>
            <a:br>
              <a:rPr lang="en-GR" sz="1800" kern="100" dirty="0">
                <a:effectLst/>
                <a:latin typeface="Calibri" panose="020F0502020204030204" pitchFamily="34" charset="0"/>
                <a:ea typeface="Calibri" panose="020F0502020204030204" pitchFamily="34" charset="0"/>
                <a:cs typeface="Times New Roman" panose="02020603050405020304" pitchFamily="18" charset="0"/>
              </a:rPr>
            </a:b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100" dirty="0">
                <a:effectLst/>
                <a:latin typeface="Calibri" panose="020F0502020204030204" pitchFamily="34" charset="0"/>
                <a:ea typeface="Calibri" panose="020F0502020204030204" pitchFamily="34" charset="0"/>
                <a:cs typeface="Times New Roman" panose="02020603050405020304" pitchFamily="18" charset="0"/>
              </a:rPr>
              <a:t>Στρατηγικές αντιμετώπισης</a:t>
            </a:r>
            <a:endParaRPr lang="en-GR" sz="2000" dirty="0"/>
          </a:p>
        </p:txBody>
      </p:sp>
      <p:sp>
        <p:nvSpPr>
          <p:cNvPr id="3" name="Content Placeholder 2">
            <a:extLst>
              <a:ext uri="{FF2B5EF4-FFF2-40B4-BE49-F238E27FC236}">
                <a16:creationId xmlns:a16="http://schemas.microsoft.com/office/drawing/2014/main" id="{188AB07B-52CE-F60E-9060-53E89CC6BB44}"/>
              </a:ext>
            </a:extLst>
          </p:cNvPr>
          <p:cNvSpPr>
            <a:spLocks noGrp="1"/>
          </p:cNvSpPr>
          <p:nvPr>
            <p:ph idx="1"/>
          </p:nvPr>
        </p:nvSpPr>
        <p:spPr>
          <a:xfrm>
            <a:off x="677334" y="1816275"/>
            <a:ext cx="8596668" cy="4225088"/>
          </a:xfrm>
        </p:spPr>
        <p:txBody>
          <a:bodyPr>
            <a:normAutofit/>
          </a:bodyPr>
          <a:lstStyle/>
          <a:p>
            <a:r>
              <a:rPr lang="el-GR" b="1" dirty="0">
                <a:solidFill>
                  <a:srgbClr val="FF0000"/>
                </a:solidFill>
              </a:rPr>
              <a:t>Διαφοροποιημένη διδασκαλία</a:t>
            </a:r>
          </a:p>
          <a:p>
            <a:pPr marL="0" indent="0">
              <a:buNone/>
            </a:pPr>
            <a:r>
              <a:rPr lang="el-GR" dirty="0"/>
              <a:t>	</a:t>
            </a:r>
            <a:r>
              <a:rPr lang="el-GR" dirty="0">
                <a:solidFill>
                  <a:schemeClr val="tx1"/>
                </a:solidFill>
              </a:rPr>
              <a:t>Χρησιμοποιήστε τη διαφοροποίηση για να προσαρμόσετε διαφορετικά στυλ 	μάθησης, επίπεδα και ικανότητες.</a:t>
            </a:r>
          </a:p>
          <a:p>
            <a:pPr marL="0" indent="0">
              <a:buNone/>
            </a:pPr>
            <a:r>
              <a:rPr lang="el-GR" dirty="0">
                <a:solidFill>
                  <a:schemeClr val="tx1"/>
                </a:solidFill>
              </a:rPr>
              <a:t>	Παρέχετε εξατομικευμένες οδηγίες και εργασίες με βάση τις μαθησιακές 	ικανότητες των μαθητών.</a:t>
            </a:r>
          </a:p>
          <a:p>
            <a:pPr marL="0" indent="0">
              <a:buNone/>
            </a:pPr>
            <a:r>
              <a:rPr lang="el-GR" dirty="0">
                <a:solidFill>
                  <a:schemeClr val="tx1"/>
                </a:solidFill>
              </a:rPr>
              <a:t>	Προσφέρετε ποικίλους πόρους και τρόπους (άρθρα, </a:t>
            </a:r>
            <a:r>
              <a:rPr lang="en-US" dirty="0">
                <a:solidFill>
                  <a:schemeClr val="tx1"/>
                </a:solidFill>
              </a:rPr>
              <a:t>podcast, </a:t>
            </a:r>
            <a:r>
              <a:rPr lang="el-GR" dirty="0">
                <a:solidFill>
                  <a:schemeClr val="tx1"/>
                </a:solidFill>
              </a:rPr>
              <a:t>βίντεο, 	μοντέλα) για 	την κάλυψη διαφορετικών μαθησιακών προτιμήσεων</a:t>
            </a:r>
          </a:p>
          <a:p>
            <a:pPr marL="0" indent="0">
              <a:buNone/>
            </a:pPr>
            <a:r>
              <a:rPr lang="el-GR" dirty="0">
                <a:solidFill>
                  <a:schemeClr val="tx1"/>
                </a:solidFill>
              </a:rPr>
              <a:t>	Προτρέπετε και καθοδηγείτε τους μαθητές ατομικά κατά τη φάση της 	πρακτικής/εφαρμογής.</a:t>
            </a:r>
          </a:p>
          <a:p>
            <a:endParaRPr lang="el-GR" dirty="0"/>
          </a:p>
          <a:p>
            <a:endParaRPr lang="el-GR" dirty="0"/>
          </a:p>
        </p:txBody>
      </p:sp>
    </p:spTree>
    <p:extLst>
      <p:ext uri="{BB962C8B-B14F-4D97-AF65-F5344CB8AC3E}">
        <p14:creationId xmlns:p14="http://schemas.microsoft.com/office/powerpoint/2010/main" val="189508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AA922D-DC36-7D4D-4D76-4FE07A8D53B0}"/>
              </a:ext>
            </a:extLst>
          </p:cNvPr>
          <p:cNvSpPr>
            <a:spLocks noGrp="1"/>
          </p:cNvSpPr>
          <p:nvPr>
            <p:ph idx="1"/>
          </p:nvPr>
        </p:nvSpPr>
        <p:spPr>
          <a:xfrm>
            <a:off x="677334" y="989557"/>
            <a:ext cx="8596668" cy="5051806"/>
          </a:xfrm>
        </p:spPr>
        <p:txBody>
          <a:bodyPr>
            <a:normAutofit/>
          </a:bodyPr>
          <a:lstStyle/>
          <a:p>
            <a:r>
              <a:rPr lang="el-GR" b="1" dirty="0">
                <a:solidFill>
                  <a:schemeClr val="tx1"/>
                </a:solidFill>
              </a:rPr>
              <a:t>Ευέλικτη Ομαδοποίηση</a:t>
            </a:r>
          </a:p>
          <a:p>
            <a:pPr lvl="1"/>
            <a:r>
              <a:rPr lang="el-GR" dirty="0">
                <a:solidFill>
                  <a:schemeClr val="tx1"/>
                </a:solidFill>
              </a:rPr>
              <a:t>Ομαδοποιήστε τους μαθητές με βάση τις ικανότητες, τα ενδιαφέροντα ή τις μαθησιακές τους προτιμήσεις</a:t>
            </a:r>
          </a:p>
          <a:p>
            <a:pPr lvl="1"/>
            <a:r>
              <a:rPr lang="el-GR" dirty="0">
                <a:solidFill>
                  <a:schemeClr val="tx1"/>
                </a:solidFill>
              </a:rPr>
              <a:t>Δημιουργήστε ομοιογενείς και ετερογενείς ομάδες για να αντιμετωπίσετε διαφορετικά επίπεδα μάθησης</a:t>
            </a:r>
          </a:p>
          <a:p>
            <a:pPr lvl="1"/>
            <a:r>
              <a:rPr lang="el-GR" dirty="0">
                <a:solidFill>
                  <a:schemeClr val="tx1"/>
                </a:solidFill>
              </a:rPr>
              <a:t>Επιτρέψτε στους μαθητές να συνεργαστούν και να μάθουν ο ένας από τον άλλο. </a:t>
            </a:r>
          </a:p>
          <a:p>
            <a:pPr lvl="1"/>
            <a:endParaRPr lang="el-GR" b="1" dirty="0">
              <a:solidFill>
                <a:schemeClr val="tx1"/>
              </a:solidFill>
            </a:endParaRPr>
          </a:p>
          <a:p>
            <a:r>
              <a:rPr lang="el-GR" b="1" dirty="0">
                <a:solidFill>
                  <a:schemeClr val="tx1"/>
                </a:solidFill>
              </a:rPr>
              <a:t>Εξατομικευμένα Σχέδια Μάθησης (ΕΣΜ)</a:t>
            </a:r>
          </a:p>
          <a:p>
            <a:pPr lvl="1"/>
            <a:r>
              <a:rPr lang="el-GR" dirty="0">
                <a:solidFill>
                  <a:schemeClr val="tx1"/>
                </a:solidFill>
              </a:rPr>
              <a:t>Ανάπτυξη εξατομικευμένων σχεδίων μάθησης</a:t>
            </a:r>
            <a:r>
              <a:rPr lang="en-US" dirty="0">
                <a:solidFill>
                  <a:schemeClr val="tx1"/>
                </a:solidFill>
              </a:rPr>
              <a:t> </a:t>
            </a:r>
            <a:r>
              <a:rPr lang="el-GR" dirty="0">
                <a:solidFill>
                  <a:schemeClr val="tx1"/>
                </a:solidFill>
              </a:rPr>
              <a:t>για μαθητές με συγκεκριμένες μαθησιακές ανάγκες</a:t>
            </a:r>
          </a:p>
          <a:p>
            <a:pPr lvl="1"/>
            <a:r>
              <a:rPr lang="el-GR" dirty="0">
                <a:solidFill>
                  <a:schemeClr val="tx1"/>
                </a:solidFill>
              </a:rPr>
              <a:t>Θέσπιση εξατομικευμένων στόχων για κάθε μαθητή</a:t>
            </a:r>
          </a:p>
          <a:p>
            <a:pPr lvl="1"/>
            <a:r>
              <a:rPr lang="el-GR" dirty="0">
                <a:solidFill>
                  <a:schemeClr val="tx1"/>
                </a:solidFill>
              </a:rPr>
              <a:t>Παροχή πρόσθετης υποστήριξης</a:t>
            </a:r>
          </a:p>
          <a:p>
            <a:pPr lvl="1"/>
            <a:r>
              <a:rPr lang="el-GR" dirty="0">
                <a:solidFill>
                  <a:schemeClr val="tx1"/>
                </a:solidFill>
              </a:rPr>
              <a:t>Αξιολόγηση και τακτική προσαρμογή των ΕΣΜ</a:t>
            </a:r>
            <a:r>
              <a:rPr lang="en-US" dirty="0">
                <a:solidFill>
                  <a:schemeClr val="tx1"/>
                </a:solidFill>
              </a:rPr>
              <a:t> </a:t>
            </a:r>
            <a:r>
              <a:rPr lang="el-GR" dirty="0">
                <a:solidFill>
                  <a:schemeClr val="tx1"/>
                </a:solidFill>
              </a:rPr>
              <a:t>με βάση την πρόοδο των μαθητών</a:t>
            </a:r>
            <a:r>
              <a:rPr lang="el-GR" dirty="0"/>
              <a:t>.</a:t>
            </a:r>
          </a:p>
        </p:txBody>
      </p:sp>
    </p:spTree>
    <p:extLst>
      <p:ext uri="{BB962C8B-B14F-4D97-AF65-F5344CB8AC3E}">
        <p14:creationId xmlns:p14="http://schemas.microsoft.com/office/powerpoint/2010/main" val="68608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8652</TotalTime>
  <Words>1641</Words>
  <Application>Microsoft Macintosh PowerPoint</Application>
  <PresentationFormat>Widescreen</PresentationFormat>
  <Paragraphs>66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-webkit-standard</vt:lpstr>
      <vt:lpstr>Arial</vt:lpstr>
      <vt:lpstr>Calibri</vt:lpstr>
      <vt:lpstr>Trebuchet MS</vt:lpstr>
      <vt:lpstr>Wingdings 3</vt:lpstr>
      <vt:lpstr>Facet</vt:lpstr>
      <vt:lpstr> Οι Προκλήσεις στη Σχολική Τάξη: Εργαλεία για τη Βελτίωση της Συγκέντρωσης, της Απόδοσης και της Συνεργασίας των Μαθητών </vt:lpstr>
      <vt:lpstr>Δυσκολία στη συγκέντρωση και τη συνεργασία των μαθητών όταν εργάζονται ομαδοσυνεργατικά.  Στρατηγικές αντιμετώπισης</vt:lpstr>
      <vt:lpstr>PowerPoint Presentation</vt:lpstr>
      <vt:lpstr>Σκέφτομαι σε Ζευγάρια</vt:lpstr>
      <vt:lpstr> Αδιαφορία προς την εκπαιδευτική διαδικασία από ένα μέρος μαθητών με χαμηλή σχολική επίδοση.  Στρατηγικές αντιμετώπισης</vt:lpstr>
      <vt:lpstr>PowerPoint Presentation</vt:lpstr>
      <vt:lpstr>PowerPoint Presentation</vt:lpstr>
      <vt:lpstr>Πώς θα αντιμετωπίσουν τους διαφορετικούς ρυθμούς μάθησης των μαθητών   Στρατηγικές αντιμετώπισης</vt:lpstr>
      <vt:lpstr>PowerPoint Presentation</vt:lpstr>
      <vt:lpstr>Πώς θα εμπνεύσετε τους μαθητές σας ώστε να αγαπήσουν το σχολείο.     Στρατηγικές αντιμετώπισης</vt:lpstr>
      <vt:lpstr>PowerPoint Presentation</vt:lpstr>
      <vt:lpstr>PowerPoint Presentation</vt:lpstr>
      <vt:lpstr>Παραδείγματα μαθημάτων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Αντιμετωπίζοντας τις Προκλήσεις στη Σχολική Τάξη: Εργαλεία για τη Βελτίωση της Συγκέντρωσης, της Απόδοσης και της Συνεργασίας των Μαθητών </dc:title>
  <dc:creator>Angeliki Lazaridou</dc:creator>
  <cp:lastModifiedBy>LAZARIDOU Aggelikh</cp:lastModifiedBy>
  <cp:revision>30</cp:revision>
  <dcterms:created xsi:type="dcterms:W3CDTF">2024-04-06T05:51:57Z</dcterms:created>
  <dcterms:modified xsi:type="dcterms:W3CDTF">2024-05-26T12:51:34Z</dcterms:modified>
</cp:coreProperties>
</file>