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6"/>
  </p:notesMasterIdLst>
  <p:sldIdLst>
    <p:sldId id="332" r:id="rId2"/>
    <p:sldId id="256" r:id="rId3"/>
    <p:sldId id="341" r:id="rId4"/>
    <p:sldId id="350" r:id="rId5"/>
    <p:sldId id="355" r:id="rId6"/>
    <p:sldId id="357" r:id="rId7"/>
    <p:sldId id="353" r:id="rId8"/>
    <p:sldId id="354" r:id="rId9"/>
    <p:sldId id="356" r:id="rId10"/>
    <p:sldId id="337" r:id="rId11"/>
    <p:sldId id="335" r:id="rId12"/>
    <p:sldId id="336" r:id="rId13"/>
    <p:sldId id="348" r:id="rId14"/>
    <p:sldId id="288" r:id="rId15"/>
    <p:sldId id="264" r:id="rId16"/>
    <p:sldId id="281" r:id="rId17"/>
    <p:sldId id="284" r:id="rId18"/>
    <p:sldId id="286" r:id="rId19"/>
    <p:sldId id="283" r:id="rId20"/>
    <p:sldId id="291" r:id="rId21"/>
    <p:sldId id="282" r:id="rId22"/>
    <p:sldId id="294" r:id="rId23"/>
    <p:sldId id="329" r:id="rId24"/>
    <p:sldId id="352"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99CCFF"/>
    <a:srgbClr val="800000"/>
    <a:srgbClr val="66CCFF"/>
    <a:srgbClr val="A50021"/>
    <a:srgbClr val="6699FF"/>
    <a:srgbClr val="990000"/>
    <a:srgbClr val="3D5222"/>
    <a:srgbClr val="314D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44" autoAdjust="0"/>
    <p:restoredTop sz="83302" autoAdjust="0"/>
  </p:normalViewPr>
  <p:slideViewPr>
    <p:cSldViewPr snapToGrid="0" snapToObjects="1">
      <p:cViewPr varScale="1">
        <p:scale>
          <a:sx n="69" d="100"/>
          <a:sy n="69" d="100"/>
        </p:scale>
        <p:origin x="1358" y="77"/>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A3B0C0-6845-2E4D-9C74-A4AD40DF1F03}" type="datetimeFigureOut">
              <a:rPr lang="el-GR" smtClean="0"/>
              <a:pPr/>
              <a:t>19/12/2023</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l-GR"/>
              <a:t>Επεξεργασία στυλ υποδείγματος κειμένου
Δεύτερου επιπέδου
Τρίτου επιπέδου
Τέταρτου επιπέδου
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CB14CB-8817-2D40-807C-A9773AC45D42}" type="slidenum">
              <a:rPr lang="el-GR" smtClean="0"/>
              <a:pPr/>
              <a:t>‹#›</a:t>
            </a:fld>
            <a:endParaRPr lang="el-GR"/>
          </a:p>
        </p:txBody>
      </p:sp>
    </p:spTree>
    <p:extLst>
      <p:ext uri="{BB962C8B-B14F-4D97-AF65-F5344CB8AC3E}">
        <p14:creationId xmlns:p14="http://schemas.microsoft.com/office/powerpoint/2010/main" val="1500507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CB14CB-8817-2D40-807C-A9773AC45D42}" type="slidenum">
              <a:rPr lang="el-GR" smtClean="0"/>
              <a:pPr/>
              <a:t>2</a:t>
            </a:fld>
            <a:endParaRPr lang="el-GR"/>
          </a:p>
        </p:txBody>
      </p:sp>
    </p:spTree>
    <p:extLst>
      <p:ext uri="{BB962C8B-B14F-4D97-AF65-F5344CB8AC3E}">
        <p14:creationId xmlns:p14="http://schemas.microsoft.com/office/powerpoint/2010/main" val="1483905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BCB14CB-8817-2D40-807C-A9773AC45D42}" type="slidenum">
              <a:rPr lang="el-GR" smtClean="0"/>
              <a:pPr/>
              <a:t>23</a:t>
            </a:fld>
            <a:endParaRPr lang="el-GR"/>
          </a:p>
        </p:txBody>
      </p:sp>
    </p:spTree>
    <p:extLst>
      <p:ext uri="{BB962C8B-B14F-4D97-AF65-F5344CB8AC3E}">
        <p14:creationId xmlns:p14="http://schemas.microsoft.com/office/powerpoint/2010/main" val="2092343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4BCB14CB-8817-2D40-807C-A9773AC45D42}" type="slidenum">
              <a:rPr lang="el-GR" smtClean="0"/>
              <a:pPr/>
              <a:t>4</a:t>
            </a:fld>
            <a:endParaRPr lang="el-GR"/>
          </a:p>
        </p:txBody>
      </p:sp>
    </p:spTree>
    <p:extLst>
      <p:ext uri="{BB962C8B-B14F-4D97-AF65-F5344CB8AC3E}">
        <p14:creationId xmlns:p14="http://schemas.microsoft.com/office/powerpoint/2010/main" val="221343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CB14CB-8817-2D40-807C-A9773AC45D42}"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8539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CB14CB-8817-2D40-807C-A9773AC45D42}"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6601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CB14CB-8817-2D40-807C-A9773AC45D42}"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9575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CB14CB-8817-2D40-807C-A9773AC45D42}"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4973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CB14CB-8817-2D40-807C-A9773AC45D42}"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9371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71600" y="1143000"/>
            <a:ext cx="4114800"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BCB14CB-8817-2D40-807C-A9773AC45D42}" type="slidenum">
              <a:rPr lang="el-GR" smtClean="0"/>
              <a:pPr/>
              <a:t>14</a:t>
            </a:fld>
            <a:endParaRPr lang="el-GR"/>
          </a:p>
        </p:txBody>
      </p:sp>
    </p:spTree>
    <p:extLst>
      <p:ext uri="{BB962C8B-B14F-4D97-AF65-F5344CB8AC3E}">
        <p14:creationId xmlns:p14="http://schemas.microsoft.com/office/powerpoint/2010/main" val="1109817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A27C32C-874D-4E27-A48D-CC9B7B2033EA}"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81374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FA46FFA-B1B2-476B-BCE2-E4A8A0AF8E9A}"/>
              </a:ext>
            </a:extLst>
          </p:cNvPr>
          <p:cNvGrpSpPr>
            <a:grpSpLocks/>
          </p:cNvGrpSpPr>
          <p:nvPr/>
        </p:nvGrpSpPr>
        <p:grpSpPr bwMode="auto">
          <a:xfrm>
            <a:off x="0" y="3902075"/>
            <a:ext cx="3400425" cy="2949575"/>
            <a:chOff x="0" y="2458"/>
            <a:chExt cx="2142" cy="1858"/>
          </a:xfrm>
        </p:grpSpPr>
        <p:sp>
          <p:nvSpPr>
            <p:cNvPr id="5" name="Freeform 3">
              <a:extLst>
                <a:ext uri="{FF2B5EF4-FFF2-40B4-BE49-F238E27FC236}">
                  <a16:creationId xmlns:a16="http://schemas.microsoft.com/office/drawing/2014/main" id="{292C9DC8-71D8-4059-BD66-80ED214712BA}"/>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eaLnBrk="1" hangingPunct="1">
                <a:defRPr/>
              </a:pPr>
              <a:endParaRPr lang="en-US">
                <a:latin typeface="Arial" charset="0"/>
              </a:endParaRPr>
            </a:p>
          </p:txBody>
        </p:sp>
        <p:sp>
          <p:nvSpPr>
            <p:cNvPr id="6" name="Freeform 4">
              <a:extLst>
                <a:ext uri="{FF2B5EF4-FFF2-40B4-BE49-F238E27FC236}">
                  <a16:creationId xmlns:a16="http://schemas.microsoft.com/office/drawing/2014/main" id="{644C719A-BC9C-4E68-A99A-590C5B57E380}"/>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eaLnBrk="1" hangingPunct="1">
                <a:defRPr/>
              </a:pPr>
              <a:endParaRPr lang="en-US">
                <a:latin typeface="Arial" charset="0"/>
              </a:endParaRPr>
            </a:p>
          </p:txBody>
        </p:sp>
        <p:sp>
          <p:nvSpPr>
            <p:cNvPr id="7" name="Freeform 5">
              <a:extLst>
                <a:ext uri="{FF2B5EF4-FFF2-40B4-BE49-F238E27FC236}">
                  <a16:creationId xmlns:a16="http://schemas.microsoft.com/office/drawing/2014/main" id="{E5C54CE7-AAF4-4D70-9057-29FE479D2533}"/>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eaLnBrk="1" hangingPunct="1">
                <a:defRPr/>
              </a:pPr>
              <a:endParaRPr lang="en-US">
                <a:latin typeface="Arial" charset="0"/>
              </a:endParaRPr>
            </a:p>
          </p:txBody>
        </p:sp>
        <p:sp>
          <p:nvSpPr>
            <p:cNvPr id="8" name="Freeform 6">
              <a:extLst>
                <a:ext uri="{FF2B5EF4-FFF2-40B4-BE49-F238E27FC236}">
                  <a16:creationId xmlns:a16="http://schemas.microsoft.com/office/drawing/2014/main" id="{07BF4A07-77E2-4944-A216-1CC86EF4769F}"/>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eaLnBrk="1" hangingPunct="1">
                <a:defRPr/>
              </a:pPr>
              <a:endParaRPr lang="en-US">
                <a:latin typeface="Arial" charset="0"/>
              </a:endParaRPr>
            </a:p>
          </p:txBody>
        </p:sp>
        <p:sp>
          <p:nvSpPr>
            <p:cNvPr id="9" name="Oval 7">
              <a:extLst>
                <a:ext uri="{FF2B5EF4-FFF2-40B4-BE49-F238E27FC236}">
                  <a16:creationId xmlns:a16="http://schemas.microsoft.com/office/drawing/2014/main" id="{E8B494BF-5DF0-459A-8B45-23E19476DC5F}"/>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l-GR"/>
            </a:p>
          </p:txBody>
        </p:sp>
        <p:sp>
          <p:nvSpPr>
            <p:cNvPr id="10" name="Oval 8">
              <a:extLst>
                <a:ext uri="{FF2B5EF4-FFF2-40B4-BE49-F238E27FC236}">
                  <a16:creationId xmlns:a16="http://schemas.microsoft.com/office/drawing/2014/main" id="{571964A1-99CB-4C92-9BB2-E9B2F8AEE0A4}"/>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l-GR"/>
            </a:p>
          </p:txBody>
        </p:sp>
        <p:sp>
          <p:nvSpPr>
            <p:cNvPr id="11" name="Oval 9">
              <a:extLst>
                <a:ext uri="{FF2B5EF4-FFF2-40B4-BE49-F238E27FC236}">
                  <a16:creationId xmlns:a16="http://schemas.microsoft.com/office/drawing/2014/main" id="{F2EBC644-0E19-428F-B7D8-EB7466C1A482}"/>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l-GR"/>
            </a:p>
          </p:txBody>
        </p:sp>
      </p:grpSp>
      <p:sp>
        <p:nvSpPr>
          <p:cNvPr id="13322" name="Rectangle 10"/>
          <p:cNvSpPr>
            <a:spLocks noGrp="1" noChangeArrowheads="1"/>
          </p:cNvSpPr>
          <p:nvPr>
            <p:ph type="ctrTitle" sz="quarter"/>
          </p:nvPr>
        </p:nvSpPr>
        <p:spPr>
          <a:xfrm>
            <a:off x="685800" y="1873250"/>
            <a:ext cx="7772400" cy="1555750"/>
          </a:xfrm>
        </p:spPr>
        <p:txBody>
          <a:bodyPr/>
          <a:lstStyle>
            <a:lvl1pPr>
              <a:defRPr sz="4800"/>
            </a:lvl1pPr>
          </a:lstStyle>
          <a:p>
            <a:r>
              <a:rPr lang="el-GR"/>
              <a:t>Κάντε κλικ για επεξεργασία του τίτλου</a:t>
            </a:r>
          </a:p>
        </p:txBody>
      </p:sp>
      <p:sp>
        <p:nvSpPr>
          <p:cNvPr id="1332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12" name="Rectangle 12">
            <a:extLst>
              <a:ext uri="{FF2B5EF4-FFF2-40B4-BE49-F238E27FC236}">
                <a16:creationId xmlns:a16="http://schemas.microsoft.com/office/drawing/2014/main" id="{E1DA72F6-3395-402F-B538-217075766342}"/>
              </a:ext>
            </a:extLst>
          </p:cNvPr>
          <p:cNvSpPr>
            <a:spLocks noGrp="1" noChangeArrowheads="1"/>
          </p:cNvSpPr>
          <p:nvPr>
            <p:ph type="dt" sz="quarter" idx="10"/>
          </p:nvPr>
        </p:nvSpPr>
        <p:spPr/>
        <p:txBody>
          <a:bodyPr/>
          <a:lstStyle>
            <a:lvl1pPr>
              <a:defRPr/>
            </a:lvl1pPr>
          </a:lstStyle>
          <a:p>
            <a:pPr>
              <a:defRPr/>
            </a:pPr>
            <a:endParaRPr lang="el-GR"/>
          </a:p>
        </p:txBody>
      </p:sp>
      <p:sp>
        <p:nvSpPr>
          <p:cNvPr id="13" name="Rectangle 13">
            <a:extLst>
              <a:ext uri="{FF2B5EF4-FFF2-40B4-BE49-F238E27FC236}">
                <a16:creationId xmlns:a16="http://schemas.microsoft.com/office/drawing/2014/main" id="{9AF2A8C5-FD9F-45CF-9458-507519B49B6B}"/>
              </a:ext>
            </a:extLst>
          </p:cNvPr>
          <p:cNvSpPr>
            <a:spLocks noGrp="1" noChangeArrowheads="1"/>
          </p:cNvSpPr>
          <p:nvPr>
            <p:ph type="ftr" sz="quarter" idx="11"/>
          </p:nvPr>
        </p:nvSpPr>
        <p:spPr/>
        <p:txBody>
          <a:bodyPr/>
          <a:lstStyle>
            <a:lvl1pPr>
              <a:defRPr/>
            </a:lvl1pPr>
          </a:lstStyle>
          <a:p>
            <a:pPr>
              <a:defRPr/>
            </a:pPr>
            <a:endParaRPr lang="el-GR"/>
          </a:p>
        </p:txBody>
      </p:sp>
      <p:sp>
        <p:nvSpPr>
          <p:cNvPr id="14" name="Rectangle 14">
            <a:extLst>
              <a:ext uri="{FF2B5EF4-FFF2-40B4-BE49-F238E27FC236}">
                <a16:creationId xmlns:a16="http://schemas.microsoft.com/office/drawing/2014/main" id="{B899CAD6-6CAF-4444-BAD0-A4566B824DDC}"/>
              </a:ext>
            </a:extLst>
          </p:cNvPr>
          <p:cNvSpPr>
            <a:spLocks noGrp="1" noChangeArrowheads="1"/>
          </p:cNvSpPr>
          <p:nvPr>
            <p:ph type="sldNum" sz="quarter" idx="12"/>
          </p:nvPr>
        </p:nvSpPr>
        <p:spPr/>
        <p:txBody>
          <a:bodyPr/>
          <a:lstStyle>
            <a:lvl1pPr>
              <a:defRPr/>
            </a:lvl1pPr>
          </a:lstStyle>
          <a:p>
            <a:pPr>
              <a:defRPr/>
            </a:pPr>
            <a:fld id="{C56EB59A-4C99-41B2-A382-3B7EFBEA5995}" type="slidenum">
              <a:rPr lang="el-GR" altLang="el-GR"/>
              <a:pPr>
                <a:defRPr/>
              </a:pPr>
              <a:t>‹#›</a:t>
            </a:fld>
            <a:endParaRPr lang="el-GR" altLang="el-GR"/>
          </a:p>
        </p:txBody>
      </p:sp>
    </p:spTree>
    <p:extLst>
      <p:ext uri="{BB962C8B-B14F-4D97-AF65-F5344CB8AC3E}">
        <p14:creationId xmlns:p14="http://schemas.microsoft.com/office/powerpoint/2010/main" val="1033330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E89DF2AE-0516-4D85-8547-6525D7CDC4C8}"/>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13">
            <a:extLst>
              <a:ext uri="{FF2B5EF4-FFF2-40B4-BE49-F238E27FC236}">
                <a16:creationId xmlns:a16="http://schemas.microsoft.com/office/drawing/2014/main" id="{F662ADF8-E020-4DEE-9C32-B795C96A8C34}"/>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14">
            <a:extLst>
              <a:ext uri="{FF2B5EF4-FFF2-40B4-BE49-F238E27FC236}">
                <a16:creationId xmlns:a16="http://schemas.microsoft.com/office/drawing/2014/main" id="{BF1F42CF-AD52-436E-8EED-9D2D4123CB8A}"/>
              </a:ext>
            </a:extLst>
          </p:cNvPr>
          <p:cNvSpPr>
            <a:spLocks noGrp="1" noChangeArrowheads="1"/>
          </p:cNvSpPr>
          <p:nvPr>
            <p:ph type="sldNum" sz="quarter" idx="12"/>
          </p:nvPr>
        </p:nvSpPr>
        <p:spPr>
          <a:ln/>
        </p:spPr>
        <p:txBody>
          <a:bodyPr/>
          <a:lstStyle>
            <a:lvl1pPr>
              <a:defRPr/>
            </a:lvl1pPr>
          </a:lstStyle>
          <a:p>
            <a:pPr>
              <a:defRPr/>
            </a:pPr>
            <a:fld id="{507CDE4B-AE99-4F78-A104-208821780D0C}" type="slidenum">
              <a:rPr lang="el-GR" altLang="el-GR"/>
              <a:pPr>
                <a:defRPr/>
              </a:pPr>
              <a:t>‹#›</a:t>
            </a:fld>
            <a:endParaRPr lang="el-GR" altLang="el-GR"/>
          </a:p>
        </p:txBody>
      </p:sp>
    </p:spTree>
    <p:extLst>
      <p:ext uri="{BB962C8B-B14F-4D97-AF65-F5344CB8AC3E}">
        <p14:creationId xmlns:p14="http://schemas.microsoft.com/office/powerpoint/2010/main" val="396074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BC3009CA-5490-42DF-B0FC-910D7FDFD0FE}"/>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13">
            <a:extLst>
              <a:ext uri="{FF2B5EF4-FFF2-40B4-BE49-F238E27FC236}">
                <a16:creationId xmlns:a16="http://schemas.microsoft.com/office/drawing/2014/main" id="{8C239BA6-442E-466A-9B8A-28746CF0F4DD}"/>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14">
            <a:extLst>
              <a:ext uri="{FF2B5EF4-FFF2-40B4-BE49-F238E27FC236}">
                <a16:creationId xmlns:a16="http://schemas.microsoft.com/office/drawing/2014/main" id="{185552E9-B0C4-4BE4-BFA5-10DF43EF9FA9}"/>
              </a:ext>
            </a:extLst>
          </p:cNvPr>
          <p:cNvSpPr>
            <a:spLocks noGrp="1" noChangeArrowheads="1"/>
          </p:cNvSpPr>
          <p:nvPr>
            <p:ph type="sldNum" sz="quarter" idx="12"/>
          </p:nvPr>
        </p:nvSpPr>
        <p:spPr>
          <a:ln/>
        </p:spPr>
        <p:txBody>
          <a:bodyPr/>
          <a:lstStyle>
            <a:lvl1pPr>
              <a:defRPr/>
            </a:lvl1pPr>
          </a:lstStyle>
          <a:p>
            <a:pPr>
              <a:defRPr/>
            </a:pPr>
            <a:fld id="{92F075C4-3473-4975-8C62-7D54094067FB}" type="slidenum">
              <a:rPr lang="el-GR" altLang="el-GR"/>
              <a:pPr>
                <a:defRPr/>
              </a:pPr>
              <a:t>‹#›</a:t>
            </a:fld>
            <a:endParaRPr lang="el-GR" altLang="el-GR"/>
          </a:p>
        </p:txBody>
      </p:sp>
    </p:spTree>
    <p:extLst>
      <p:ext uri="{BB962C8B-B14F-4D97-AF65-F5344CB8AC3E}">
        <p14:creationId xmlns:p14="http://schemas.microsoft.com/office/powerpoint/2010/main" val="166657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90DEF215-709E-41A2-954F-D2BC0B3AFD3B}"/>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13">
            <a:extLst>
              <a:ext uri="{FF2B5EF4-FFF2-40B4-BE49-F238E27FC236}">
                <a16:creationId xmlns:a16="http://schemas.microsoft.com/office/drawing/2014/main" id="{B2DD78E7-E5DD-485C-A0D1-D686CDEF2841}"/>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14">
            <a:extLst>
              <a:ext uri="{FF2B5EF4-FFF2-40B4-BE49-F238E27FC236}">
                <a16:creationId xmlns:a16="http://schemas.microsoft.com/office/drawing/2014/main" id="{FA5123EE-91FD-4A93-A588-8CBFE6B2B6BC}"/>
              </a:ext>
            </a:extLst>
          </p:cNvPr>
          <p:cNvSpPr>
            <a:spLocks noGrp="1" noChangeArrowheads="1"/>
          </p:cNvSpPr>
          <p:nvPr>
            <p:ph type="sldNum" sz="quarter" idx="12"/>
          </p:nvPr>
        </p:nvSpPr>
        <p:spPr>
          <a:ln/>
        </p:spPr>
        <p:txBody>
          <a:bodyPr/>
          <a:lstStyle>
            <a:lvl1pPr>
              <a:defRPr/>
            </a:lvl1pPr>
          </a:lstStyle>
          <a:p>
            <a:pPr>
              <a:defRPr/>
            </a:pPr>
            <a:fld id="{CCDE0656-B942-4C01-A506-10B344388545}" type="slidenum">
              <a:rPr lang="el-GR" altLang="el-GR"/>
              <a:pPr>
                <a:defRPr/>
              </a:pPr>
              <a:t>‹#›</a:t>
            </a:fld>
            <a:endParaRPr lang="el-GR" altLang="el-GR"/>
          </a:p>
        </p:txBody>
      </p:sp>
    </p:spTree>
    <p:extLst>
      <p:ext uri="{BB962C8B-B14F-4D97-AF65-F5344CB8AC3E}">
        <p14:creationId xmlns:p14="http://schemas.microsoft.com/office/powerpoint/2010/main" val="190300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B71FF0A7-A8D9-412C-B92D-06B61F77694F}"/>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13">
            <a:extLst>
              <a:ext uri="{FF2B5EF4-FFF2-40B4-BE49-F238E27FC236}">
                <a16:creationId xmlns:a16="http://schemas.microsoft.com/office/drawing/2014/main" id="{8C78C7E8-25A8-417A-8C42-2A663CD592C5}"/>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14">
            <a:extLst>
              <a:ext uri="{FF2B5EF4-FFF2-40B4-BE49-F238E27FC236}">
                <a16:creationId xmlns:a16="http://schemas.microsoft.com/office/drawing/2014/main" id="{4E8DDA8B-0449-4453-9943-A847EC0DF4BC}"/>
              </a:ext>
            </a:extLst>
          </p:cNvPr>
          <p:cNvSpPr>
            <a:spLocks noGrp="1" noChangeArrowheads="1"/>
          </p:cNvSpPr>
          <p:nvPr>
            <p:ph type="sldNum" sz="quarter" idx="12"/>
          </p:nvPr>
        </p:nvSpPr>
        <p:spPr>
          <a:ln/>
        </p:spPr>
        <p:txBody>
          <a:bodyPr/>
          <a:lstStyle>
            <a:lvl1pPr>
              <a:defRPr/>
            </a:lvl1pPr>
          </a:lstStyle>
          <a:p>
            <a:pPr>
              <a:defRPr/>
            </a:pPr>
            <a:fld id="{322C1E44-96FD-47D6-A908-F00418A4AC32}" type="slidenum">
              <a:rPr lang="el-GR" altLang="el-GR"/>
              <a:pPr>
                <a:defRPr/>
              </a:pPr>
              <a:t>‹#›</a:t>
            </a:fld>
            <a:endParaRPr lang="el-GR" altLang="el-GR"/>
          </a:p>
        </p:txBody>
      </p:sp>
    </p:spTree>
    <p:extLst>
      <p:ext uri="{BB962C8B-B14F-4D97-AF65-F5344CB8AC3E}">
        <p14:creationId xmlns:p14="http://schemas.microsoft.com/office/powerpoint/2010/main" val="249675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BA9A43D5-C099-4454-ACC7-D90A2DEF5DB1}"/>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13">
            <a:extLst>
              <a:ext uri="{FF2B5EF4-FFF2-40B4-BE49-F238E27FC236}">
                <a16:creationId xmlns:a16="http://schemas.microsoft.com/office/drawing/2014/main" id="{DBDB9FAC-959C-4A84-93DB-931DCF92AAA8}"/>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14">
            <a:extLst>
              <a:ext uri="{FF2B5EF4-FFF2-40B4-BE49-F238E27FC236}">
                <a16:creationId xmlns:a16="http://schemas.microsoft.com/office/drawing/2014/main" id="{DE9E5965-FB9C-4255-A4F1-F0DC75812831}"/>
              </a:ext>
            </a:extLst>
          </p:cNvPr>
          <p:cNvSpPr>
            <a:spLocks noGrp="1" noChangeArrowheads="1"/>
          </p:cNvSpPr>
          <p:nvPr>
            <p:ph type="sldNum" sz="quarter" idx="12"/>
          </p:nvPr>
        </p:nvSpPr>
        <p:spPr>
          <a:ln/>
        </p:spPr>
        <p:txBody>
          <a:bodyPr/>
          <a:lstStyle>
            <a:lvl1pPr>
              <a:defRPr/>
            </a:lvl1pPr>
          </a:lstStyle>
          <a:p>
            <a:pPr>
              <a:defRPr/>
            </a:pPr>
            <a:fld id="{8A6A0244-943B-415F-8667-128D09D3DF11}" type="slidenum">
              <a:rPr lang="el-GR" altLang="el-GR"/>
              <a:pPr>
                <a:defRPr/>
              </a:pPr>
              <a:t>‹#›</a:t>
            </a:fld>
            <a:endParaRPr lang="el-GR" altLang="el-GR"/>
          </a:p>
        </p:txBody>
      </p:sp>
    </p:spTree>
    <p:extLst>
      <p:ext uri="{BB962C8B-B14F-4D97-AF65-F5344CB8AC3E}">
        <p14:creationId xmlns:p14="http://schemas.microsoft.com/office/powerpoint/2010/main" val="194724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BD337D87-84DD-4A0A-B953-D584861BA166}"/>
              </a:ext>
            </a:extLst>
          </p:cNvPr>
          <p:cNvSpPr>
            <a:spLocks noGrp="1" noChangeArrowheads="1"/>
          </p:cNvSpPr>
          <p:nvPr>
            <p:ph type="dt" sz="half" idx="10"/>
          </p:nvPr>
        </p:nvSpPr>
        <p:spPr>
          <a:ln/>
        </p:spPr>
        <p:txBody>
          <a:bodyPr/>
          <a:lstStyle>
            <a:lvl1pPr>
              <a:defRPr/>
            </a:lvl1pPr>
          </a:lstStyle>
          <a:p>
            <a:pPr>
              <a:defRPr/>
            </a:pPr>
            <a:endParaRPr lang="el-GR"/>
          </a:p>
        </p:txBody>
      </p:sp>
      <p:sp>
        <p:nvSpPr>
          <p:cNvPr id="8" name="Rectangle 13">
            <a:extLst>
              <a:ext uri="{FF2B5EF4-FFF2-40B4-BE49-F238E27FC236}">
                <a16:creationId xmlns:a16="http://schemas.microsoft.com/office/drawing/2014/main" id="{10E6F1E2-A314-4FEF-97F4-5C111732259B}"/>
              </a:ext>
            </a:extLst>
          </p:cNvPr>
          <p:cNvSpPr>
            <a:spLocks noGrp="1" noChangeArrowheads="1"/>
          </p:cNvSpPr>
          <p:nvPr>
            <p:ph type="ftr" sz="quarter" idx="11"/>
          </p:nvPr>
        </p:nvSpPr>
        <p:spPr>
          <a:ln/>
        </p:spPr>
        <p:txBody>
          <a:bodyPr/>
          <a:lstStyle>
            <a:lvl1pPr>
              <a:defRPr/>
            </a:lvl1pPr>
          </a:lstStyle>
          <a:p>
            <a:pPr>
              <a:defRPr/>
            </a:pPr>
            <a:endParaRPr lang="el-GR"/>
          </a:p>
        </p:txBody>
      </p:sp>
      <p:sp>
        <p:nvSpPr>
          <p:cNvPr id="9" name="Rectangle 14">
            <a:extLst>
              <a:ext uri="{FF2B5EF4-FFF2-40B4-BE49-F238E27FC236}">
                <a16:creationId xmlns:a16="http://schemas.microsoft.com/office/drawing/2014/main" id="{6E72D9C2-F3DC-4B71-ADD0-0852C97CFB81}"/>
              </a:ext>
            </a:extLst>
          </p:cNvPr>
          <p:cNvSpPr>
            <a:spLocks noGrp="1" noChangeArrowheads="1"/>
          </p:cNvSpPr>
          <p:nvPr>
            <p:ph type="sldNum" sz="quarter" idx="12"/>
          </p:nvPr>
        </p:nvSpPr>
        <p:spPr>
          <a:ln/>
        </p:spPr>
        <p:txBody>
          <a:bodyPr/>
          <a:lstStyle>
            <a:lvl1pPr>
              <a:defRPr/>
            </a:lvl1pPr>
          </a:lstStyle>
          <a:p>
            <a:pPr>
              <a:defRPr/>
            </a:pPr>
            <a:fld id="{E7B4BE5A-8695-4E4C-A471-58CD6AC354A5}" type="slidenum">
              <a:rPr lang="el-GR" altLang="el-GR"/>
              <a:pPr>
                <a:defRPr/>
              </a:pPr>
              <a:t>‹#›</a:t>
            </a:fld>
            <a:endParaRPr lang="el-GR" altLang="el-GR"/>
          </a:p>
        </p:txBody>
      </p:sp>
    </p:spTree>
    <p:extLst>
      <p:ext uri="{BB962C8B-B14F-4D97-AF65-F5344CB8AC3E}">
        <p14:creationId xmlns:p14="http://schemas.microsoft.com/office/powerpoint/2010/main" val="160325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4F9E706C-E354-4516-B6F8-5060143840DD}"/>
              </a:ext>
            </a:extLst>
          </p:cNvPr>
          <p:cNvSpPr>
            <a:spLocks noGrp="1" noChangeArrowheads="1"/>
          </p:cNvSpPr>
          <p:nvPr>
            <p:ph type="dt" sz="half" idx="10"/>
          </p:nvPr>
        </p:nvSpPr>
        <p:spPr>
          <a:ln/>
        </p:spPr>
        <p:txBody>
          <a:bodyPr/>
          <a:lstStyle>
            <a:lvl1pPr>
              <a:defRPr/>
            </a:lvl1pPr>
          </a:lstStyle>
          <a:p>
            <a:pPr>
              <a:defRPr/>
            </a:pPr>
            <a:endParaRPr lang="el-GR"/>
          </a:p>
        </p:txBody>
      </p:sp>
      <p:sp>
        <p:nvSpPr>
          <p:cNvPr id="4" name="Rectangle 13">
            <a:extLst>
              <a:ext uri="{FF2B5EF4-FFF2-40B4-BE49-F238E27FC236}">
                <a16:creationId xmlns:a16="http://schemas.microsoft.com/office/drawing/2014/main" id="{2F5DD992-A3BA-43B1-ACA2-EDEC4803FD67}"/>
              </a:ext>
            </a:extLst>
          </p:cNvPr>
          <p:cNvSpPr>
            <a:spLocks noGrp="1" noChangeArrowheads="1"/>
          </p:cNvSpPr>
          <p:nvPr>
            <p:ph type="ftr" sz="quarter" idx="11"/>
          </p:nvPr>
        </p:nvSpPr>
        <p:spPr>
          <a:ln/>
        </p:spPr>
        <p:txBody>
          <a:bodyPr/>
          <a:lstStyle>
            <a:lvl1pPr>
              <a:defRPr/>
            </a:lvl1pPr>
          </a:lstStyle>
          <a:p>
            <a:pPr>
              <a:defRPr/>
            </a:pPr>
            <a:endParaRPr lang="el-GR"/>
          </a:p>
        </p:txBody>
      </p:sp>
      <p:sp>
        <p:nvSpPr>
          <p:cNvPr id="5" name="Rectangle 14">
            <a:extLst>
              <a:ext uri="{FF2B5EF4-FFF2-40B4-BE49-F238E27FC236}">
                <a16:creationId xmlns:a16="http://schemas.microsoft.com/office/drawing/2014/main" id="{9C205999-D673-4AA2-A800-0A044091D3FC}"/>
              </a:ext>
            </a:extLst>
          </p:cNvPr>
          <p:cNvSpPr>
            <a:spLocks noGrp="1" noChangeArrowheads="1"/>
          </p:cNvSpPr>
          <p:nvPr>
            <p:ph type="sldNum" sz="quarter" idx="12"/>
          </p:nvPr>
        </p:nvSpPr>
        <p:spPr>
          <a:ln/>
        </p:spPr>
        <p:txBody>
          <a:bodyPr/>
          <a:lstStyle>
            <a:lvl1pPr>
              <a:defRPr/>
            </a:lvl1pPr>
          </a:lstStyle>
          <a:p>
            <a:pPr>
              <a:defRPr/>
            </a:pPr>
            <a:fld id="{A71B1421-897B-44C1-BFD7-60DF77441A77}" type="slidenum">
              <a:rPr lang="el-GR" altLang="el-GR"/>
              <a:pPr>
                <a:defRPr/>
              </a:pPr>
              <a:t>‹#›</a:t>
            </a:fld>
            <a:endParaRPr lang="el-GR" altLang="el-GR"/>
          </a:p>
        </p:txBody>
      </p:sp>
    </p:spTree>
    <p:extLst>
      <p:ext uri="{BB962C8B-B14F-4D97-AF65-F5344CB8AC3E}">
        <p14:creationId xmlns:p14="http://schemas.microsoft.com/office/powerpoint/2010/main" val="30984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C905E352-D176-477A-9BCB-B31E1AD0549B}"/>
              </a:ext>
            </a:extLst>
          </p:cNvPr>
          <p:cNvSpPr>
            <a:spLocks noGrp="1" noChangeArrowheads="1"/>
          </p:cNvSpPr>
          <p:nvPr>
            <p:ph type="dt" sz="half" idx="10"/>
          </p:nvPr>
        </p:nvSpPr>
        <p:spPr>
          <a:ln/>
        </p:spPr>
        <p:txBody>
          <a:bodyPr/>
          <a:lstStyle>
            <a:lvl1pPr>
              <a:defRPr/>
            </a:lvl1pPr>
          </a:lstStyle>
          <a:p>
            <a:pPr>
              <a:defRPr/>
            </a:pPr>
            <a:endParaRPr lang="el-GR"/>
          </a:p>
        </p:txBody>
      </p:sp>
      <p:sp>
        <p:nvSpPr>
          <p:cNvPr id="3" name="Rectangle 13">
            <a:extLst>
              <a:ext uri="{FF2B5EF4-FFF2-40B4-BE49-F238E27FC236}">
                <a16:creationId xmlns:a16="http://schemas.microsoft.com/office/drawing/2014/main" id="{F53BEA71-AA26-4EC1-AD45-C05BDE1FC64A}"/>
              </a:ext>
            </a:extLst>
          </p:cNvPr>
          <p:cNvSpPr>
            <a:spLocks noGrp="1" noChangeArrowheads="1"/>
          </p:cNvSpPr>
          <p:nvPr>
            <p:ph type="ftr" sz="quarter" idx="11"/>
          </p:nvPr>
        </p:nvSpPr>
        <p:spPr>
          <a:ln/>
        </p:spPr>
        <p:txBody>
          <a:bodyPr/>
          <a:lstStyle>
            <a:lvl1pPr>
              <a:defRPr/>
            </a:lvl1pPr>
          </a:lstStyle>
          <a:p>
            <a:pPr>
              <a:defRPr/>
            </a:pPr>
            <a:endParaRPr lang="el-GR"/>
          </a:p>
        </p:txBody>
      </p:sp>
      <p:sp>
        <p:nvSpPr>
          <p:cNvPr id="4" name="Rectangle 14">
            <a:extLst>
              <a:ext uri="{FF2B5EF4-FFF2-40B4-BE49-F238E27FC236}">
                <a16:creationId xmlns:a16="http://schemas.microsoft.com/office/drawing/2014/main" id="{06F0F7A0-9B87-4A36-BA05-A0DC5C741AC8}"/>
              </a:ext>
            </a:extLst>
          </p:cNvPr>
          <p:cNvSpPr>
            <a:spLocks noGrp="1" noChangeArrowheads="1"/>
          </p:cNvSpPr>
          <p:nvPr>
            <p:ph type="sldNum" sz="quarter" idx="12"/>
          </p:nvPr>
        </p:nvSpPr>
        <p:spPr>
          <a:ln/>
        </p:spPr>
        <p:txBody>
          <a:bodyPr/>
          <a:lstStyle>
            <a:lvl1pPr>
              <a:defRPr/>
            </a:lvl1pPr>
          </a:lstStyle>
          <a:p>
            <a:pPr>
              <a:defRPr/>
            </a:pPr>
            <a:fld id="{0BE5BA31-A641-4348-BBAC-6BA2AEDD2CCA}" type="slidenum">
              <a:rPr lang="el-GR" altLang="el-GR"/>
              <a:pPr>
                <a:defRPr/>
              </a:pPr>
              <a:t>‹#›</a:t>
            </a:fld>
            <a:endParaRPr lang="el-GR" altLang="el-GR"/>
          </a:p>
        </p:txBody>
      </p:sp>
    </p:spTree>
    <p:extLst>
      <p:ext uri="{BB962C8B-B14F-4D97-AF65-F5344CB8AC3E}">
        <p14:creationId xmlns:p14="http://schemas.microsoft.com/office/powerpoint/2010/main" val="276223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AF383D5F-0B4D-45A9-B4E9-7A3DAC0CAC1E}"/>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13">
            <a:extLst>
              <a:ext uri="{FF2B5EF4-FFF2-40B4-BE49-F238E27FC236}">
                <a16:creationId xmlns:a16="http://schemas.microsoft.com/office/drawing/2014/main" id="{80F362B2-1E22-4FF5-9A1A-4F347F0393BE}"/>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14">
            <a:extLst>
              <a:ext uri="{FF2B5EF4-FFF2-40B4-BE49-F238E27FC236}">
                <a16:creationId xmlns:a16="http://schemas.microsoft.com/office/drawing/2014/main" id="{DACB77B2-A4F1-4B86-ABE8-C40424453818}"/>
              </a:ext>
            </a:extLst>
          </p:cNvPr>
          <p:cNvSpPr>
            <a:spLocks noGrp="1" noChangeArrowheads="1"/>
          </p:cNvSpPr>
          <p:nvPr>
            <p:ph type="sldNum" sz="quarter" idx="12"/>
          </p:nvPr>
        </p:nvSpPr>
        <p:spPr>
          <a:ln/>
        </p:spPr>
        <p:txBody>
          <a:bodyPr/>
          <a:lstStyle>
            <a:lvl1pPr>
              <a:defRPr/>
            </a:lvl1pPr>
          </a:lstStyle>
          <a:p>
            <a:pPr>
              <a:defRPr/>
            </a:pPr>
            <a:fld id="{FB566D9E-20D2-43AA-95AF-00DEFDA0AC6A}" type="slidenum">
              <a:rPr lang="el-GR" altLang="el-GR"/>
              <a:pPr>
                <a:defRPr/>
              </a:pPr>
              <a:t>‹#›</a:t>
            </a:fld>
            <a:endParaRPr lang="el-GR" altLang="el-GR"/>
          </a:p>
        </p:txBody>
      </p:sp>
    </p:spTree>
    <p:extLst>
      <p:ext uri="{BB962C8B-B14F-4D97-AF65-F5344CB8AC3E}">
        <p14:creationId xmlns:p14="http://schemas.microsoft.com/office/powerpoint/2010/main" val="3544109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83F51DF8-CC71-4E48-B957-93B3C3110FAE}"/>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13">
            <a:extLst>
              <a:ext uri="{FF2B5EF4-FFF2-40B4-BE49-F238E27FC236}">
                <a16:creationId xmlns:a16="http://schemas.microsoft.com/office/drawing/2014/main" id="{8E79C617-7172-462A-8291-A19B04CCF807}"/>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14">
            <a:extLst>
              <a:ext uri="{FF2B5EF4-FFF2-40B4-BE49-F238E27FC236}">
                <a16:creationId xmlns:a16="http://schemas.microsoft.com/office/drawing/2014/main" id="{6F57942D-6888-46B1-89E8-60BDB4C89EFF}"/>
              </a:ext>
            </a:extLst>
          </p:cNvPr>
          <p:cNvSpPr>
            <a:spLocks noGrp="1" noChangeArrowheads="1"/>
          </p:cNvSpPr>
          <p:nvPr>
            <p:ph type="sldNum" sz="quarter" idx="12"/>
          </p:nvPr>
        </p:nvSpPr>
        <p:spPr>
          <a:ln/>
        </p:spPr>
        <p:txBody>
          <a:bodyPr/>
          <a:lstStyle>
            <a:lvl1pPr>
              <a:defRPr/>
            </a:lvl1pPr>
          </a:lstStyle>
          <a:p>
            <a:pPr>
              <a:defRPr/>
            </a:pPr>
            <a:fld id="{61926109-CBFD-446F-9EEF-FD8A8304240B}" type="slidenum">
              <a:rPr lang="el-GR" altLang="el-GR"/>
              <a:pPr>
                <a:defRPr/>
              </a:pPr>
              <a:t>‹#›</a:t>
            </a:fld>
            <a:endParaRPr lang="el-GR" altLang="el-GR"/>
          </a:p>
        </p:txBody>
      </p:sp>
    </p:spTree>
    <p:extLst>
      <p:ext uri="{BB962C8B-B14F-4D97-AF65-F5344CB8AC3E}">
        <p14:creationId xmlns:p14="http://schemas.microsoft.com/office/powerpoint/2010/main" val="130774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D916501-34BA-4D7F-90F3-BC8A77E33734}"/>
              </a:ext>
            </a:extLst>
          </p:cNvPr>
          <p:cNvGrpSpPr>
            <a:grpSpLocks/>
          </p:cNvGrpSpPr>
          <p:nvPr/>
        </p:nvGrpSpPr>
        <p:grpSpPr bwMode="auto">
          <a:xfrm>
            <a:off x="0" y="3902075"/>
            <a:ext cx="3400425" cy="2949575"/>
            <a:chOff x="0" y="2458"/>
            <a:chExt cx="2142" cy="1858"/>
          </a:xfrm>
        </p:grpSpPr>
        <p:sp>
          <p:nvSpPr>
            <p:cNvPr id="12291" name="Freeform 3">
              <a:extLst>
                <a:ext uri="{FF2B5EF4-FFF2-40B4-BE49-F238E27FC236}">
                  <a16:creationId xmlns:a16="http://schemas.microsoft.com/office/drawing/2014/main" id="{B939050D-865B-4645-89CD-52589B980858}"/>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eaLnBrk="1" hangingPunct="1">
                <a:defRPr/>
              </a:pPr>
              <a:endParaRPr lang="en-US">
                <a:latin typeface="Arial" charset="0"/>
              </a:endParaRPr>
            </a:p>
          </p:txBody>
        </p:sp>
        <p:sp>
          <p:nvSpPr>
            <p:cNvPr id="12292" name="Freeform 4">
              <a:extLst>
                <a:ext uri="{FF2B5EF4-FFF2-40B4-BE49-F238E27FC236}">
                  <a16:creationId xmlns:a16="http://schemas.microsoft.com/office/drawing/2014/main" id="{24F6119F-F24D-448D-985D-CB51C2110EA9}"/>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eaLnBrk="1" hangingPunct="1">
                <a:defRPr/>
              </a:pPr>
              <a:endParaRPr lang="en-US">
                <a:latin typeface="Arial" charset="0"/>
              </a:endParaRPr>
            </a:p>
          </p:txBody>
        </p:sp>
        <p:sp>
          <p:nvSpPr>
            <p:cNvPr id="12293" name="Freeform 5">
              <a:extLst>
                <a:ext uri="{FF2B5EF4-FFF2-40B4-BE49-F238E27FC236}">
                  <a16:creationId xmlns:a16="http://schemas.microsoft.com/office/drawing/2014/main" id="{9F14FE04-2729-4871-A8A9-E55619B1FF14}"/>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eaLnBrk="1" hangingPunct="1">
                <a:defRPr/>
              </a:pPr>
              <a:endParaRPr lang="en-US">
                <a:latin typeface="Arial" charset="0"/>
              </a:endParaRPr>
            </a:p>
          </p:txBody>
        </p:sp>
        <p:sp>
          <p:nvSpPr>
            <p:cNvPr id="12294" name="Freeform 6">
              <a:extLst>
                <a:ext uri="{FF2B5EF4-FFF2-40B4-BE49-F238E27FC236}">
                  <a16:creationId xmlns:a16="http://schemas.microsoft.com/office/drawing/2014/main" id="{77EFDB84-75BE-4C18-9C7F-40F9640E9E94}"/>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eaLnBrk="1" hangingPunct="1">
                <a:defRPr/>
              </a:pPr>
              <a:endParaRPr lang="en-US">
                <a:latin typeface="Arial" charset="0"/>
              </a:endParaRPr>
            </a:p>
          </p:txBody>
        </p:sp>
        <p:sp>
          <p:nvSpPr>
            <p:cNvPr id="1036" name="Oval 7">
              <a:extLst>
                <a:ext uri="{FF2B5EF4-FFF2-40B4-BE49-F238E27FC236}">
                  <a16:creationId xmlns:a16="http://schemas.microsoft.com/office/drawing/2014/main" id="{19C15B70-E3B8-4BCB-91E3-B3A38A91AF0B}"/>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l-GR"/>
            </a:p>
          </p:txBody>
        </p:sp>
        <p:sp>
          <p:nvSpPr>
            <p:cNvPr id="1037" name="Oval 8">
              <a:extLst>
                <a:ext uri="{FF2B5EF4-FFF2-40B4-BE49-F238E27FC236}">
                  <a16:creationId xmlns:a16="http://schemas.microsoft.com/office/drawing/2014/main" id="{0611BB78-1ACB-485E-83E7-2CEB2C7C317F}"/>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l-GR"/>
            </a:p>
          </p:txBody>
        </p:sp>
        <p:sp>
          <p:nvSpPr>
            <p:cNvPr id="1038" name="Oval 9">
              <a:extLst>
                <a:ext uri="{FF2B5EF4-FFF2-40B4-BE49-F238E27FC236}">
                  <a16:creationId xmlns:a16="http://schemas.microsoft.com/office/drawing/2014/main" id="{C8726FDA-CF6A-4686-B0F9-FC640AF11E3C}"/>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l-GR"/>
            </a:p>
          </p:txBody>
        </p:sp>
      </p:grpSp>
      <p:sp>
        <p:nvSpPr>
          <p:cNvPr id="12298" name="Rectangle 10">
            <a:extLst>
              <a:ext uri="{FF2B5EF4-FFF2-40B4-BE49-F238E27FC236}">
                <a16:creationId xmlns:a16="http://schemas.microsoft.com/office/drawing/2014/main" id="{7E08357C-BC3C-4B38-BBF0-998607E933F7}"/>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a:t>Κάντε κλικ για επεξεργασία του τίτλου</a:t>
            </a:r>
          </a:p>
        </p:txBody>
      </p:sp>
      <p:sp>
        <p:nvSpPr>
          <p:cNvPr id="12299" name="Rectangle 11">
            <a:extLst>
              <a:ext uri="{FF2B5EF4-FFF2-40B4-BE49-F238E27FC236}">
                <a16:creationId xmlns:a16="http://schemas.microsoft.com/office/drawing/2014/main" id="{4D55E45B-8896-4DC0-88FD-1B78B6497594}"/>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2300" name="Rectangle 12">
            <a:extLst>
              <a:ext uri="{FF2B5EF4-FFF2-40B4-BE49-F238E27FC236}">
                <a16:creationId xmlns:a16="http://schemas.microsoft.com/office/drawing/2014/main" id="{73C0AE92-C1F6-4211-8ED5-393C4A3A54CA}"/>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defRPr>
            </a:lvl1pPr>
          </a:lstStyle>
          <a:p>
            <a:pPr>
              <a:defRPr/>
            </a:pPr>
            <a:endParaRPr lang="el-GR"/>
          </a:p>
        </p:txBody>
      </p:sp>
      <p:sp>
        <p:nvSpPr>
          <p:cNvPr id="12301" name="Rectangle 13">
            <a:extLst>
              <a:ext uri="{FF2B5EF4-FFF2-40B4-BE49-F238E27FC236}">
                <a16:creationId xmlns:a16="http://schemas.microsoft.com/office/drawing/2014/main" id="{BAB788B0-1F15-4B72-905B-58B1C43D7A7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defRPr>
            </a:lvl1pPr>
          </a:lstStyle>
          <a:p>
            <a:pPr>
              <a:defRPr/>
            </a:pPr>
            <a:endParaRPr lang="el-GR"/>
          </a:p>
        </p:txBody>
      </p:sp>
      <p:sp>
        <p:nvSpPr>
          <p:cNvPr id="12302" name="Rectangle 14">
            <a:extLst>
              <a:ext uri="{FF2B5EF4-FFF2-40B4-BE49-F238E27FC236}">
                <a16:creationId xmlns:a16="http://schemas.microsoft.com/office/drawing/2014/main" id="{8E35E1EC-05BB-4089-8E97-7D9BE8B6BDF0}"/>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pPr>
              <a:defRPr/>
            </a:pPr>
            <a:fld id="{079BA3E8-63A8-4409-B7E1-2B0DCA7957AF}" type="slidenum">
              <a:rPr lang="el-GR" altLang="el-GR"/>
              <a:pPr>
                <a:defRPr/>
              </a:pPr>
              <a:t>‹#›</a:t>
            </a:fld>
            <a:endParaRPr lang="el-GR" altLang="el-GR"/>
          </a:p>
        </p:txBody>
      </p:sp>
    </p:spTree>
    <p:extLst>
      <p:ext uri="{BB962C8B-B14F-4D97-AF65-F5344CB8AC3E}">
        <p14:creationId xmlns:p14="http://schemas.microsoft.com/office/powerpoint/2010/main" val="1704297688"/>
      </p:ext>
    </p:extLst>
  </p:cSld>
  <p:clrMap bg1="dk2" tx1="lt1" bg2="dk1"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daro.blogspot.com/" TargetMode="External"/><Relationship Id="rId2" Type="http://schemas.openxmlformats.org/officeDocument/2006/relationships/hyperlink" Target="mailto:apdaro@uth.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pdaro.blogspot.com/" TargetMode="External"/><Relationship Id="rId2" Type="http://schemas.openxmlformats.org/officeDocument/2006/relationships/hyperlink" Target="mailto:apdaro@uth.gr"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F2BE52-25FD-8B41-89F7-08A059837565}"/>
              </a:ext>
            </a:extLst>
          </p:cNvPr>
          <p:cNvSpPr>
            <a:spLocks noGrp="1"/>
          </p:cNvSpPr>
          <p:nvPr>
            <p:ph type="ctrTitle" sz="quarter"/>
          </p:nvPr>
        </p:nvSpPr>
        <p:spPr>
          <a:xfrm>
            <a:off x="389504" y="2040673"/>
            <a:ext cx="8321359" cy="2210485"/>
          </a:xfrm>
        </p:spPr>
        <p:txBody>
          <a:bodyPr>
            <a:normAutofit/>
          </a:bodyPr>
          <a:lstStyle/>
          <a:p>
            <a:r>
              <a:rPr lang="el-GR" sz="4400" b="1" dirty="0">
                <a:solidFill>
                  <a:schemeClr val="tx1"/>
                </a:solidFill>
                <a:effectLst/>
                <a:latin typeface="Arial" panose="020B0604020202020204" pitchFamily="34" charset="0"/>
                <a:cs typeface="Arial" panose="020B0604020202020204" pitchFamily="34" charset="0"/>
              </a:rPr>
              <a:t>Δ</a:t>
            </a:r>
            <a:r>
              <a:rPr lang="en-US" sz="4400" b="1" dirty="0">
                <a:solidFill>
                  <a:schemeClr val="tx1"/>
                </a:solidFill>
                <a:effectLst/>
                <a:latin typeface="Arial" panose="020B0604020202020204" pitchFamily="34" charset="0"/>
                <a:cs typeface="Arial" panose="020B0604020202020204" pitchFamily="34" charset="0"/>
              </a:rPr>
              <a:t>OM</a:t>
            </a:r>
            <a:r>
              <a:rPr lang="el-GR" sz="4400" b="1" dirty="0">
                <a:solidFill>
                  <a:schemeClr val="tx1"/>
                </a:solidFill>
                <a:effectLst/>
                <a:latin typeface="Arial" panose="020B0604020202020204" pitchFamily="34" charset="0"/>
                <a:cs typeface="Arial" panose="020B0604020202020204" pitchFamily="34" charset="0"/>
              </a:rPr>
              <a:t>ΕΣ ΥΠΟΣΤΗΡΙΞΗΣ</a:t>
            </a:r>
            <a:br>
              <a:rPr lang="el-GR" sz="4400" dirty="0">
                <a:effectLst/>
                <a:latin typeface="Arial" panose="020B0604020202020204" pitchFamily="34" charset="0"/>
                <a:cs typeface="Arial" panose="020B0604020202020204" pitchFamily="34" charset="0"/>
              </a:rPr>
            </a:br>
            <a:br>
              <a:rPr lang="el-GR" sz="4400" dirty="0">
                <a:solidFill>
                  <a:schemeClr val="accent2">
                    <a:lumMod val="60000"/>
                    <a:lumOff val="40000"/>
                  </a:schemeClr>
                </a:solidFill>
                <a:effectLst/>
                <a:latin typeface="Arial" panose="020B0604020202020204" pitchFamily="34" charset="0"/>
                <a:cs typeface="Arial" panose="020B0604020202020204" pitchFamily="34" charset="0"/>
              </a:rPr>
            </a:br>
            <a:endParaRPr lang="el-GR" sz="4400" dirty="0">
              <a:solidFill>
                <a:schemeClr val="accent2">
                  <a:lumMod val="60000"/>
                  <a:lumOff val="40000"/>
                </a:schemeClr>
              </a:solidFill>
              <a:effectLst/>
              <a:latin typeface="Arial" panose="020B0604020202020204" pitchFamily="34" charset="0"/>
              <a:cs typeface="Arial" panose="020B0604020202020204" pitchFamily="34" charset="0"/>
            </a:endParaRPr>
          </a:p>
        </p:txBody>
      </p:sp>
      <p:sp>
        <p:nvSpPr>
          <p:cNvPr id="5" name="Subtitle 2">
            <a:extLst>
              <a:ext uri="{FF2B5EF4-FFF2-40B4-BE49-F238E27FC236}">
                <a16:creationId xmlns:a16="http://schemas.microsoft.com/office/drawing/2014/main" id="{62708E01-3FA1-185C-AB05-01AC8CDAA61A}"/>
              </a:ext>
            </a:extLst>
          </p:cNvPr>
          <p:cNvSpPr txBox="1">
            <a:spLocks/>
          </p:cNvSpPr>
          <p:nvPr/>
        </p:nvSpPr>
        <p:spPr>
          <a:xfrm>
            <a:off x="528212" y="3927924"/>
            <a:ext cx="7909935" cy="2506330"/>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300" b="1" i="0" u="none" strike="noStrike" kern="1200" cap="none" spc="0" normalizeH="0" baseline="0" noProof="0" dirty="0">
                <a:ln>
                  <a:noFill/>
                </a:ln>
                <a:solidFill>
                  <a:sysClr val="window" lastClr="FFFFFF"/>
                </a:solidFill>
                <a:effectLst/>
                <a:uLnTx/>
                <a:uFillTx/>
                <a:latin typeface="Calibri" panose="020F0502020204030204"/>
                <a:ea typeface="+mn-ea"/>
                <a:cs typeface="+mn-cs"/>
              </a:rPr>
              <a:t>Απόστολος Δαρόπουλος</a:t>
            </a:r>
            <a:br>
              <a:rPr kumimoji="0" lang="el-GR" sz="3300" b="1" i="0" u="none" strike="noStrike" kern="1200" cap="none" spc="0" normalizeH="0" baseline="0" noProof="0" dirty="0">
                <a:ln>
                  <a:noFill/>
                </a:ln>
                <a:solidFill>
                  <a:sysClr val="window" lastClr="FFFFFF"/>
                </a:solidFill>
                <a:effectLst/>
                <a:uLnTx/>
                <a:uFillTx/>
                <a:latin typeface="Calibri" panose="020F0502020204030204"/>
                <a:ea typeface="+mn-ea"/>
                <a:cs typeface="+mn-cs"/>
              </a:rPr>
            </a:br>
            <a:b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r>
              <a:rPr kumimoji="0" lang="el-GR" sz="2400" b="0" i="0" u="none" strike="noStrike" kern="1200" cap="none" spc="0" normalizeH="0" baseline="0" noProof="0" dirty="0" err="1">
                <a:ln>
                  <a:noFill/>
                </a:ln>
                <a:solidFill>
                  <a:sysClr val="window" lastClr="FFFFFF"/>
                </a:solidFill>
                <a:effectLst/>
                <a:uLnTx/>
                <a:uFillTx/>
                <a:latin typeface="Calibri" panose="020F0502020204030204"/>
                <a:ea typeface="+mn-ea"/>
                <a:cs typeface="+mn-cs"/>
              </a:rPr>
              <a:t>Δρ</a:t>
            </a:r>
            <a: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t> Κοινωνιολογίας της Εκπαίδευσης, </a:t>
            </a:r>
            <a:r>
              <a:rPr kumimoji="0" lang="el-GR" sz="2400" b="0" i="0" u="none" strike="noStrike" kern="1200" cap="none" spc="0" normalizeH="0" baseline="0" noProof="0" dirty="0" err="1">
                <a:ln>
                  <a:noFill/>
                </a:ln>
                <a:solidFill>
                  <a:sysClr val="window" lastClr="FFFFFF"/>
                </a:solidFill>
                <a:effectLst/>
                <a:uLnTx/>
                <a:uFillTx/>
                <a:latin typeface="Calibri" panose="020F0502020204030204"/>
                <a:ea typeface="+mn-ea"/>
                <a:cs typeface="+mn-cs"/>
              </a:rPr>
              <a:t>Μ.Εd</a:t>
            </a:r>
            <a: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t>.</a:t>
            </a:r>
            <a:b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t>Σύμβουλος Εκπαίδευσης ΠΕ 70</a:t>
            </a:r>
            <a:b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b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r>
              <a:rPr kumimoji="0" lang="el-GR" sz="2400" b="1" i="0" u="none" strike="noStrike" kern="1200" cap="none" spc="0" normalizeH="0" baseline="0" noProof="0" dirty="0">
                <a:ln>
                  <a:noFill/>
                </a:ln>
                <a:solidFill>
                  <a:srgbClr val="FFFF00"/>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apdaro@uth.gr</a:t>
            </a:r>
            <a:r>
              <a:rPr kumimoji="0" lang="el-GR" sz="2400" b="1" i="0" u="none" strike="noStrike" kern="1200" cap="none" spc="0" normalizeH="0" baseline="0" noProof="0" dirty="0">
                <a:ln>
                  <a:noFill/>
                </a:ln>
                <a:solidFill>
                  <a:srgbClr val="FFFF00"/>
                </a:solidFill>
                <a:effectLst/>
                <a:uLnTx/>
                <a:uFillTx/>
                <a:latin typeface="Calibri" panose="020F0502020204030204"/>
                <a:ea typeface="+mn-ea"/>
                <a:cs typeface="+mn-cs"/>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https://apdaro.blogspot.com/</a:t>
            </a:r>
            <a:endParaRPr kumimoji="0" lang="el-GR" sz="2400" b="1" i="0" u="none" strike="noStrike" kern="1200" cap="none" spc="0" normalizeH="0" baseline="0" noProof="0" dirty="0">
              <a:ln>
                <a:noFill/>
              </a:ln>
              <a:solidFill>
                <a:srgbClr val="FFFF00"/>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el-GR" sz="2400" b="1" i="0" u="none" strike="noStrike" kern="1200" cap="none" spc="0" normalizeH="0" baseline="0" noProof="0" dirty="0">
                <a:ln>
                  <a:noFill/>
                </a:ln>
                <a:solidFill>
                  <a:srgbClr val="FFFF00"/>
                </a:solidFill>
                <a:effectLst/>
                <a:uLnTx/>
                <a:uFillTx/>
                <a:latin typeface="Calibri" panose="020F0502020204030204"/>
                <a:ea typeface="+mn-ea"/>
                <a:cs typeface="+mn-cs"/>
              </a:rPr>
            </a:br>
            <a:endPar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0671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A7139-FA38-DF49-A7CF-2883106558E7}"/>
              </a:ext>
            </a:extLst>
          </p:cNvPr>
          <p:cNvSpPr>
            <a:spLocks noGrp="1"/>
          </p:cNvSpPr>
          <p:nvPr>
            <p:ph type="title"/>
          </p:nvPr>
        </p:nvSpPr>
        <p:spPr>
          <a:xfrm>
            <a:off x="0" y="300721"/>
            <a:ext cx="9144000" cy="1077229"/>
          </a:xfrm>
        </p:spPr>
        <p:txBody>
          <a:bodyPr>
            <a:normAutofit fontScale="90000"/>
          </a:bodyPr>
          <a:lstStyle/>
          <a:p>
            <a:r>
              <a:rPr lang="el-GR" sz="2400" dirty="0">
                <a:effectLst/>
                <a:latin typeface="Arial" panose="020B0604020202020204" pitchFamily="34" charset="0"/>
                <a:cs typeface="Arial" panose="020B0604020202020204" pitchFamily="34" charset="0"/>
              </a:rPr>
              <a:t>    </a:t>
            </a:r>
            <a:r>
              <a:rPr lang="el-GR" sz="2400" dirty="0">
                <a:solidFill>
                  <a:schemeClr val="tx1"/>
                </a:solidFill>
                <a:effectLst/>
                <a:latin typeface="Arial" panose="020B0604020202020204" pitchFamily="34" charset="0"/>
                <a:cs typeface="Arial" panose="020B0604020202020204" pitchFamily="34" charset="0"/>
              </a:rPr>
              <a:t>ΚΕΝΤΡΟ ΔΙΕΠΙΣΤΗΜΟΝΙΚΗΣ ΑΞΙΟΛΟΓΗΣΗΣ ΣΥΜΒΟΥΛΕΥΤΙΚΗΣ &amp; ΥΠΟΣΤΗΡΙΞΗΣ   (ΚΕ.Δ.Α.Σ.Υ.) </a:t>
            </a:r>
            <a:r>
              <a:rPr lang="en-US" sz="1200" dirty="0">
                <a:effectLst/>
                <a:latin typeface="Arial" panose="020B0604020202020204" pitchFamily="34" charset="0"/>
                <a:cs typeface="Arial" panose="020B0604020202020204" pitchFamily="34" charset="0"/>
              </a:rPr>
              <a:t>(</a:t>
            </a:r>
            <a:r>
              <a:rPr lang="el-GR" sz="1200" dirty="0">
                <a:effectLst/>
                <a:latin typeface="Arial" panose="020B0604020202020204" pitchFamily="34" charset="0"/>
                <a:cs typeface="Arial" panose="020B0604020202020204" pitchFamily="34" charset="0"/>
              </a:rPr>
              <a:t>1</a:t>
            </a:r>
            <a:r>
              <a:rPr lang="en-US" sz="1200" dirty="0">
                <a:effectLst/>
                <a:latin typeface="Arial" panose="020B0604020202020204" pitchFamily="34" charset="0"/>
                <a:cs typeface="Arial" panose="020B0604020202020204" pitchFamily="34" charset="0"/>
              </a:rPr>
              <a:t>)</a:t>
            </a:r>
            <a:r>
              <a:rPr lang="el-GR" sz="3200" dirty="0">
                <a:effectLst/>
                <a:latin typeface="Arial" panose="020B0604020202020204" pitchFamily="34" charset="0"/>
                <a:cs typeface="Arial" panose="020B0604020202020204" pitchFamily="34" charset="0"/>
              </a:rPr>
              <a:t>				</a:t>
            </a:r>
            <a:r>
              <a:rPr lang="el-GR" sz="1400" dirty="0">
                <a:effectLst/>
                <a:latin typeface="Arial" panose="020B0604020202020204" pitchFamily="34" charset="0"/>
                <a:cs typeface="Arial" panose="020B0604020202020204" pitchFamily="34" charset="0"/>
              </a:rPr>
              <a:t>(Ν.4823/2021)</a:t>
            </a:r>
            <a:endParaRPr lang="el-GR" sz="2400" dirty="0">
              <a:effectLst/>
              <a:latin typeface="Arial" panose="020B0604020202020204" pitchFamily="34" charset="0"/>
              <a:cs typeface="Arial" panose="020B0604020202020204" pitchFamily="34" charset="0"/>
            </a:endParaRPr>
          </a:p>
        </p:txBody>
      </p:sp>
      <p:sp>
        <p:nvSpPr>
          <p:cNvPr id="3" name="2 - Θέση περιεχομένου">
            <a:extLst>
              <a:ext uri="{FF2B5EF4-FFF2-40B4-BE49-F238E27FC236}">
                <a16:creationId xmlns:a16="http://schemas.microsoft.com/office/drawing/2014/main" id="{9D560EFB-E9B6-41A3-9A4B-07BA0A24F04B}"/>
              </a:ext>
            </a:extLst>
          </p:cNvPr>
          <p:cNvSpPr>
            <a:spLocks noGrp="1"/>
          </p:cNvSpPr>
          <p:nvPr>
            <p:ph idx="1"/>
          </p:nvPr>
        </p:nvSpPr>
        <p:spPr>
          <a:xfrm>
            <a:off x="409074" y="1756022"/>
            <a:ext cx="8325852" cy="3660475"/>
          </a:xfrm>
        </p:spPr>
        <p:txBody>
          <a:bodyPr>
            <a:normAutofit fontScale="92500" lnSpcReduction="20000"/>
          </a:bodyPr>
          <a:lstStyle/>
          <a:p>
            <a:pPr marL="0" indent="0" algn="just">
              <a:buNone/>
            </a:pPr>
            <a:r>
              <a:rPr lang="el-GR" dirty="0">
                <a:effectLst/>
                <a:latin typeface="Arial" panose="020B0604020202020204" pitchFamily="34" charset="0"/>
                <a:cs typeface="Arial" panose="020B0604020202020204" pitchFamily="34" charset="0"/>
              </a:rPr>
              <a:t>Όργανα διοίκησης </a:t>
            </a:r>
          </a:p>
          <a:p>
            <a:pPr marL="0" indent="0" algn="just">
              <a:buNone/>
            </a:pPr>
            <a:endParaRPr lang="el-GR" dirty="0">
              <a:effectLst/>
              <a:latin typeface="Arial" panose="020B0604020202020204" pitchFamily="34" charset="0"/>
              <a:cs typeface="Arial" panose="020B0604020202020204" pitchFamily="34" charset="0"/>
            </a:endParaRPr>
          </a:p>
          <a:p>
            <a:pPr algn="just"/>
            <a:r>
              <a:rPr lang="el-GR" dirty="0">
                <a:effectLst/>
                <a:latin typeface="Arial" panose="020B0604020202020204" pitchFamily="34" charset="0"/>
                <a:cs typeface="Arial" panose="020B0604020202020204" pitchFamily="34" charset="0"/>
              </a:rPr>
              <a:t>Ο Προϊστάμενος του ΚΕ.Δ.Α.Σ.Υ. είναι υπεύθυνος για τη διοικητική λειτουργία του ΚΕ.Δ.Α.Σ.Υ.. Η Ολομέλεια του ΚΕ.Δ.Α.Σ.Υ. είναι υπεύθυνη για την επιστημονική και παιδαγωγική λειτουργία του ΚΕ.Δ.Α.Σ.Υ. </a:t>
            </a:r>
          </a:p>
          <a:p>
            <a:pPr algn="just"/>
            <a:r>
              <a:rPr lang="en-US" dirty="0">
                <a:effectLst/>
                <a:latin typeface="Arial" panose="020B0604020202020204" pitchFamily="34" charset="0"/>
                <a:cs typeface="Arial" panose="020B0604020202020204" pitchFamily="34" charset="0"/>
              </a:rPr>
              <a:t>H </a:t>
            </a:r>
            <a:r>
              <a:rPr lang="el-GR" dirty="0">
                <a:effectLst/>
                <a:latin typeface="Arial" panose="020B0604020202020204" pitchFamily="34" charset="0"/>
                <a:cs typeface="Arial" panose="020B0604020202020204" pitchFamily="34" charset="0"/>
              </a:rPr>
              <a:t>παρακολούθηση της λειτουργίας του ανατίθεται σε ειδική επιτροπή της Π.Δ.Ε.  </a:t>
            </a:r>
          </a:p>
          <a:p>
            <a:pPr algn="just"/>
            <a:endParaRPr lang="el-GR" dirty="0">
              <a:effectLst/>
              <a:latin typeface="Arial" panose="020B0604020202020204" pitchFamily="34" charset="0"/>
              <a:cs typeface="Arial" panose="020B0604020202020204" pitchFamily="34" charset="0"/>
            </a:endParaRPr>
          </a:p>
          <a:p>
            <a:pPr marL="0" indent="0">
              <a:lnSpc>
                <a:spcPct val="100000"/>
              </a:lnSpc>
              <a:spcBef>
                <a:spcPts val="0"/>
              </a:spcBef>
              <a:spcAft>
                <a:spcPts val="3600"/>
              </a:spcAft>
              <a:buClr>
                <a:srgbClr val="3399FF"/>
              </a:buClr>
              <a:buSzPct val="100000"/>
              <a:buNone/>
            </a:pPr>
            <a:endParaRPr lang="el-GR" sz="24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86186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a:extLst>
              <a:ext uri="{FF2B5EF4-FFF2-40B4-BE49-F238E27FC236}">
                <a16:creationId xmlns:a16="http://schemas.microsoft.com/office/drawing/2014/main" id="{9DDE38A9-62CF-4E04-99F7-AA4CFDA909F2}"/>
              </a:ext>
            </a:extLst>
          </p:cNvPr>
          <p:cNvSpPr>
            <a:spLocks noGrp="1"/>
          </p:cNvSpPr>
          <p:nvPr>
            <p:ph type="title"/>
          </p:nvPr>
        </p:nvSpPr>
        <p:spPr>
          <a:xfrm>
            <a:off x="0" y="300721"/>
            <a:ext cx="9144000" cy="1077229"/>
          </a:xfrm>
        </p:spPr>
        <p:txBody>
          <a:bodyPr>
            <a:normAutofit fontScale="90000"/>
          </a:bodyPr>
          <a:lstStyle/>
          <a:p>
            <a:r>
              <a:rPr lang="el-GR" sz="2400" dirty="0">
                <a:effectLst/>
                <a:latin typeface="Arial" panose="020B0604020202020204" pitchFamily="34" charset="0"/>
                <a:cs typeface="Arial" panose="020B0604020202020204" pitchFamily="34" charset="0"/>
              </a:rPr>
              <a:t> </a:t>
            </a:r>
            <a:r>
              <a:rPr kumimoji="0" lang="el-GR" sz="2400" b="0" i="0" u="none" strike="noStrike" kern="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ΚΕΝΤΡΟ ΔΙΕΠΙΣΤΗΜΟΝΙΚΗΣ ΑΞΙΟΛΟΓΗΣΗΣ ΣΥΜΒΟΥΛΕΥΤΙΚΗΣ &amp; ΥΠΟΣΤΗΡΙΞΗΣ   (ΚΕ.Δ.Α.Σ.Υ.) </a:t>
            </a:r>
            <a:r>
              <a:rPr lang="el-GR" sz="2400"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a:t>
            </a:r>
            <a:r>
              <a:rPr lang="el-GR" sz="1200" dirty="0">
                <a:effectLst/>
                <a:latin typeface="Arial" panose="020B0604020202020204" pitchFamily="34" charset="0"/>
                <a:cs typeface="Arial" panose="020B0604020202020204" pitchFamily="34" charset="0"/>
              </a:rPr>
              <a:t>2</a:t>
            </a:r>
            <a:r>
              <a:rPr lang="en-US" sz="1200" dirty="0">
                <a:effectLst/>
                <a:latin typeface="Arial" panose="020B0604020202020204" pitchFamily="34" charset="0"/>
                <a:cs typeface="Arial" panose="020B0604020202020204" pitchFamily="34" charset="0"/>
              </a:rPr>
              <a:t>)</a:t>
            </a:r>
            <a:r>
              <a:rPr lang="el-GR" sz="3200" dirty="0">
                <a:effectLst/>
                <a:latin typeface="Arial" panose="020B0604020202020204" pitchFamily="34" charset="0"/>
                <a:cs typeface="Arial" panose="020B0604020202020204" pitchFamily="34" charset="0"/>
              </a:rPr>
              <a:t>				</a:t>
            </a:r>
            <a:r>
              <a:rPr lang="el-GR" sz="1400" dirty="0">
                <a:effectLst/>
                <a:latin typeface="Arial" panose="020B0604020202020204" pitchFamily="34" charset="0"/>
                <a:cs typeface="Arial" panose="020B0604020202020204" pitchFamily="34" charset="0"/>
              </a:rPr>
              <a:t>(Ν.4823/2021)</a:t>
            </a:r>
            <a:endParaRPr lang="el-GR" sz="2400" dirty="0">
              <a:effectLst/>
              <a:latin typeface="Arial" panose="020B0604020202020204" pitchFamily="34" charset="0"/>
              <a:cs typeface="Arial" panose="020B0604020202020204" pitchFamily="34" charset="0"/>
            </a:endParaRPr>
          </a:p>
        </p:txBody>
      </p:sp>
      <p:sp>
        <p:nvSpPr>
          <p:cNvPr id="3" name="2 - Θέση περιεχομένου">
            <a:extLst>
              <a:ext uri="{FF2B5EF4-FFF2-40B4-BE49-F238E27FC236}">
                <a16:creationId xmlns:a16="http://schemas.microsoft.com/office/drawing/2014/main" id="{9D560EFB-E9B6-41A3-9A4B-07BA0A24F04B}"/>
              </a:ext>
            </a:extLst>
          </p:cNvPr>
          <p:cNvSpPr>
            <a:spLocks noGrp="1"/>
          </p:cNvSpPr>
          <p:nvPr>
            <p:ph idx="1"/>
          </p:nvPr>
        </p:nvSpPr>
        <p:spPr>
          <a:xfrm>
            <a:off x="409074" y="2358189"/>
            <a:ext cx="8325852" cy="3320716"/>
          </a:xfrm>
        </p:spPr>
        <p:txBody>
          <a:bodyPr>
            <a:normAutofit/>
          </a:bodyPr>
          <a:lstStyle/>
          <a:p>
            <a:pPr algn="just"/>
            <a:r>
              <a:rPr lang="el-GR" sz="2400" dirty="0">
                <a:effectLst/>
                <a:latin typeface="Arial" panose="020B0604020202020204" pitchFamily="34" charset="0"/>
                <a:cs typeface="Arial" panose="020B0604020202020204" pitchFamily="34" charset="0"/>
              </a:rPr>
              <a:t>Σκοπός των ΚΕ.Δ.Α.Σ.Υ. είναι η υποστήριξη των μαθητών, των σχολικών μονάδων και των Ε.Κ. της περιοχής αρμοδιότητάς τους για τη διασφάλιση της ισότιμης πρόσβασης όλων ανεξαιρέτως των μαθητών στην εκπαίδευση και την προάσπιση της αρμονικής ψυχοκοινωνικής τους ανάπτυξης και προόδου.</a:t>
            </a:r>
          </a:p>
        </p:txBody>
      </p:sp>
    </p:spTree>
    <p:extLst>
      <p:ext uri="{BB962C8B-B14F-4D97-AF65-F5344CB8AC3E}">
        <p14:creationId xmlns:p14="http://schemas.microsoft.com/office/powerpoint/2010/main" val="23568442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a:extLst>
              <a:ext uri="{FF2B5EF4-FFF2-40B4-BE49-F238E27FC236}">
                <a16:creationId xmlns:a16="http://schemas.microsoft.com/office/drawing/2014/main" id="{78C5A8F2-619D-4D22-A5FE-58CC6AA47149}"/>
              </a:ext>
            </a:extLst>
          </p:cNvPr>
          <p:cNvSpPr>
            <a:spLocks noGrp="1"/>
          </p:cNvSpPr>
          <p:nvPr>
            <p:ph type="title"/>
          </p:nvPr>
        </p:nvSpPr>
        <p:spPr>
          <a:xfrm>
            <a:off x="0" y="300721"/>
            <a:ext cx="9144000" cy="1077229"/>
          </a:xfrm>
        </p:spPr>
        <p:txBody>
          <a:bodyPr>
            <a:normAutofit fontScale="90000"/>
          </a:bodyPr>
          <a:lstStyle/>
          <a:p>
            <a:r>
              <a:rPr lang="el-GR" sz="2400" dirty="0">
                <a:effectLst/>
                <a:latin typeface="Arial" panose="020B0604020202020204" pitchFamily="34" charset="0"/>
                <a:cs typeface="Arial" panose="020B0604020202020204" pitchFamily="34" charset="0"/>
              </a:rPr>
              <a:t> </a:t>
            </a:r>
            <a:r>
              <a:rPr kumimoji="0" lang="el-GR" sz="2400" b="0" i="0" u="none" strike="noStrike" kern="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ΚΕΝΤΡΟ ΔΙΕΠΙΣΤΗΜΟΝΙΚΗΣ ΑΞΙΟΛΟΓΗΣΗΣ ΣΥΜΒΟΥΛΕΥΤΙΚΗΣ &amp; ΥΠΟΣΤΗΡΙΞΗΣ   (ΚΕ.Δ.Α.Σ.Υ.) </a:t>
            </a:r>
            <a:r>
              <a:rPr lang="el-GR" sz="2400"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a:t>
            </a:r>
            <a:r>
              <a:rPr lang="el-GR" sz="1200" dirty="0">
                <a:effectLst/>
                <a:latin typeface="Arial" panose="020B0604020202020204" pitchFamily="34" charset="0"/>
                <a:cs typeface="Arial" panose="020B0604020202020204" pitchFamily="34" charset="0"/>
              </a:rPr>
              <a:t>3</a:t>
            </a:r>
            <a:r>
              <a:rPr lang="en-US" sz="1200" dirty="0">
                <a:effectLst/>
                <a:latin typeface="Arial" panose="020B0604020202020204" pitchFamily="34" charset="0"/>
                <a:cs typeface="Arial" panose="020B0604020202020204" pitchFamily="34" charset="0"/>
              </a:rPr>
              <a:t>)</a:t>
            </a:r>
            <a:r>
              <a:rPr lang="el-GR" sz="3200" dirty="0">
                <a:effectLst/>
                <a:latin typeface="Arial" panose="020B0604020202020204" pitchFamily="34" charset="0"/>
                <a:cs typeface="Arial" panose="020B0604020202020204" pitchFamily="34" charset="0"/>
              </a:rPr>
              <a:t>				</a:t>
            </a:r>
            <a:r>
              <a:rPr lang="el-GR" sz="1400" dirty="0">
                <a:effectLst/>
                <a:latin typeface="Arial" panose="020B0604020202020204" pitchFamily="34" charset="0"/>
                <a:cs typeface="Arial" panose="020B0604020202020204" pitchFamily="34" charset="0"/>
              </a:rPr>
              <a:t>(Ν.4823/2021)</a:t>
            </a:r>
            <a:endParaRPr lang="el-GR" sz="2400" dirty="0">
              <a:effectLst/>
              <a:latin typeface="Arial" panose="020B0604020202020204" pitchFamily="34" charset="0"/>
              <a:cs typeface="Arial" panose="020B0604020202020204" pitchFamily="34" charset="0"/>
            </a:endParaRPr>
          </a:p>
        </p:txBody>
      </p:sp>
      <p:sp>
        <p:nvSpPr>
          <p:cNvPr id="3" name="2 - Θέση περιεχομένου">
            <a:extLst>
              <a:ext uri="{FF2B5EF4-FFF2-40B4-BE49-F238E27FC236}">
                <a16:creationId xmlns:a16="http://schemas.microsoft.com/office/drawing/2014/main" id="{9D560EFB-E9B6-41A3-9A4B-07BA0A24F04B}"/>
              </a:ext>
            </a:extLst>
          </p:cNvPr>
          <p:cNvSpPr>
            <a:spLocks noGrp="1"/>
          </p:cNvSpPr>
          <p:nvPr>
            <p:ph idx="1"/>
          </p:nvPr>
        </p:nvSpPr>
        <p:spPr>
          <a:xfrm>
            <a:off x="409074" y="1367151"/>
            <a:ext cx="8325852" cy="5017607"/>
          </a:xfrm>
        </p:spPr>
        <p:txBody>
          <a:bodyPr>
            <a:normAutofit fontScale="77500" lnSpcReduction="20000"/>
          </a:bodyPr>
          <a:lstStyle/>
          <a:p>
            <a:pPr algn="just"/>
            <a:r>
              <a:rPr lang="el-GR" dirty="0">
                <a:effectLst/>
                <a:latin typeface="Arial" panose="020B0604020202020204" pitchFamily="34" charset="0"/>
                <a:cs typeface="Arial" panose="020B0604020202020204" pitchFamily="34" charset="0"/>
              </a:rPr>
              <a:t>α) Η αξιολόγηση των εκπαιδευτικών αναγκών ή εμποδίων στη μάθηση των μαθητών </a:t>
            </a:r>
          </a:p>
          <a:p>
            <a:pPr algn="just"/>
            <a:r>
              <a:rPr lang="el-GR" dirty="0">
                <a:effectLst/>
                <a:latin typeface="Arial" panose="020B0604020202020204" pitchFamily="34" charset="0"/>
                <a:cs typeface="Arial" panose="020B0604020202020204" pitchFamily="34" charset="0"/>
              </a:rPr>
              <a:t>β) Η κατ’ αποκλειστικότητα σύνταξη εξατομικευμένων αξιολογικών εκθέσεων για τους μαθητές της περιοχής αρμοδιότητάς τους</a:t>
            </a:r>
          </a:p>
          <a:p>
            <a:pPr algn="just"/>
            <a:r>
              <a:rPr lang="el-GR" dirty="0">
                <a:effectLst/>
                <a:latin typeface="Arial" panose="020B0604020202020204" pitchFamily="34" charset="0"/>
                <a:cs typeface="Arial" panose="020B0604020202020204" pitchFamily="34" charset="0"/>
              </a:rPr>
              <a:t>γ) Η διατύπωση των βασικών αξόνων των Εξατομικευμένων Προγραμμάτων Εκπαίδευσης (Ε.Π.Ε.)</a:t>
            </a:r>
          </a:p>
          <a:p>
            <a:pPr algn="just"/>
            <a:r>
              <a:rPr lang="el-GR" dirty="0">
                <a:effectLst/>
                <a:latin typeface="Arial" panose="020B0604020202020204" pitchFamily="34" charset="0"/>
                <a:cs typeface="Arial" panose="020B0604020202020204" pitchFamily="34" charset="0"/>
              </a:rPr>
              <a:t>δ) προώθηση των αρχών της διαφοροποιημένης παιδαγωγικής</a:t>
            </a:r>
          </a:p>
          <a:p>
            <a:pPr algn="just"/>
            <a:r>
              <a:rPr lang="el-GR" dirty="0">
                <a:effectLst/>
                <a:latin typeface="Arial" panose="020B0604020202020204" pitchFamily="34" charset="0"/>
                <a:cs typeface="Arial" panose="020B0604020202020204" pitchFamily="34" charset="0"/>
              </a:rPr>
              <a:t>ε) Η κατ’ αποκλειστικότητα λήψη της απόφασης για αντικατάσταση των γραπτών δοκιμασιών, για τους μαθητές της δημόσιας ή της ιδιωτικής εκπαίδευσης με αναπηρία ή ειδικές εκπαιδευτικές ανάγκες, με προφορικές ή άλλης μορφής…</a:t>
            </a:r>
          </a:p>
        </p:txBody>
      </p:sp>
    </p:spTree>
    <p:extLst>
      <p:ext uri="{BB962C8B-B14F-4D97-AF65-F5344CB8AC3E}">
        <p14:creationId xmlns:p14="http://schemas.microsoft.com/office/powerpoint/2010/main" val="33920001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a:extLst>
              <a:ext uri="{FF2B5EF4-FFF2-40B4-BE49-F238E27FC236}">
                <a16:creationId xmlns:a16="http://schemas.microsoft.com/office/drawing/2014/main" id="{ACA3362D-ECDC-42C4-9DEF-EBAE203BEDE3}"/>
              </a:ext>
            </a:extLst>
          </p:cNvPr>
          <p:cNvSpPr/>
          <p:nvPr/>
        </p:nvSpPr>
        <p:spPr>
          <a:xfrm>
            <a:off x="497305" y="1720840"/>
            <a:ext cx="8149390" cy="5632311"/>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Σχολικά Δίκτυα Εκπαιδευτικής Υποστήριξης (Σ.Δ.Ε.Υ.) Κάθε Σ.Δ.Ε.Υ. μπορεί να περιλαμβάνει έως πέντε (5) σχολικές μονάδες.</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l-GR" sz="2400" dirty="0">
              <a:solidFill>
                <a:prstClr val="white"/>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dirty="0">
                <a:solidFill>
                  <a:prstClr val="white"/>
                </a:solidFill>
                <a:latin typeface="Arial" panose="020B0604020202020204" pitchFamily="34" charset="0"/>
                <a:cs typeface="Arial" panose="020B0604020202020204" pitchFamily="34" charset="0"/>
              </a:rPr>
              <a:t>Επιτροπές Διεπιστημονικής Υποστήριξης (Ε.Δ.Υ.). Η Ε.Δ.Υ. λειτουργεί στη σχολική μονάδα, έχει ως σκοπό την ανάπτυξη συνεργατικών πρακτικών εκπαιδευτικής     αξιολόγησης των μαθητών, συμβουλευτικής και     υποστήριξης.</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l-GR" sz="2400" dirty="0">
              <a:solidFill>
                <a:prstClr val="white"/>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l-GR" dirty="0">
                <a:solidFill>
                  <a:prstClr val="white"/>
                </a:solidFill>
                <a:latin typeface="Arial" panose="020B0604020202020204" pitchFamily="34" charset="0"/>
                <a:cs typeface="Arial" panose="020B0604020202020204" pitchFamily="34" charset="0"/>
              </a:rPr>
              <a:t>(</a:t>
            </a:r>
            <a:r>
              <a:rPr kumimoji="0" lang="el-GR"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Διευθυντής ή Προϊστάμενος της σχολικής μονάδας, ως Πρόεδρο, έναν εκπαιδευτικό Ε.Α.Ε. ή παράλληλης στήριξης, έναν/μία ψυχολόγο και έναν/μία κοινωνικό/ή λειτουργό).</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Τίτλος 1">
            <a:extLst>
              <a:ext uri="{FF2B5EF4-FFF2-40B4-BE49-F238E27FC236}">
                <a16:creationId xmlns:a16="http://schemas.microsoft.com/office/drawing/2014/main" id="{892818E0-6F99-452D-828B-3C1065748578}"/>
              </a:ext>
            </a:extLst>
          </p:cNvPr>
          <p:cNvSpPr>
            <a:spLocks noGrp="1"/>
          </p:cNvSpPr>
          <p:nvPr>
            <p:ph type="title"/>
          </p:nvPr>
        </p:nvSpPr>
        <p:spPr>
          <a:xfrm>
            <a:off x="0" y="300721"/>
            <a:ext cx="9144000" cy="1077229"/>
          </a:xfrm>
        </p:spPr>
        <p:txBody>
          <a:bodyPr>
            <a:normAutofit fontScale="90000"/>
          </a:bodyPr>
          <a:lstStyle/>
          <a:p>
            <a:r>
              <a:rPr lang="el-GR" sz="2400" dirty="0">
                <a:effectLst/>
                <a:latin typeface="Arial" panose="020B0604020202020204" pitchFamily="34" charset="0"/>
                <a:cs typeface="Arial" panose="020B0604020202020204" pitchFamily="34" charset="0"/>
              </a:rPr>
              <a:t> </a:t>
            </a:r>
            <a:r>
              <a:rPr kumimoji="0" lang="el-GR" sz="2400" b="0" i="0" u="none" strike="noStrike" kern="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ΚΕΝΤΡΟ ΔΙΕΠΙΣΤΗΜΟΝΙΚΗΣ ΑΞΙΟΛΟΓΗΣΗΣ ΣΥΜΒΟΥΛΕΥΤΙΚΗΣ &amp; ΥΠΟΣΤΗΡΙΞΗΣ   (ΚΕ.Δ.Α.Σ.Υ.) </a:t>
            </a:r>
            <a:r>
              <a:rPr lang="el-GR" sz="2400"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a:t>
            </a:r>
            <a:r>
              <a:rPr lang="el-GR" sz="1200" dirty="0">
                <a:effectLst/>
                <a:latin typeface="Arial" panose="020B0604020202020204" pitchFamily="34" charset="0"/>
                <a:cs typeface="Arial" panose="020B0604020202020204" pitchFamily="34" charset="0"/>
              </a:rPr>
              <a:t>4</a:t>
            </a:r>
            <a:r>
              <a:rPr lang="en-US" sz="1200" dirty="0">
                <a:effectLst/>
                <a:latin typeface="Arial" panose="020B0604020202020204" pitchFamily="34" charset="0"/>
                <a:cs typeface="Arial" panose="020B0604020202020204" pitchFamily="34" charset="0"/>
              </a:rPr>
              <a:t>)</a:t>
            </a:r>
            <a:r>
              <a:rPr lang="el-GR" sz="3200" dirty="0">
                <a:effectLst/>
                <a:latin typeface="Arial" panose="020B0604020202020204" pitchFamily="34" charset="0"/>
                <a:cs typeface="Arial" panose="020B0604020202020204" pitchFamily="34" charset="0"/>
              </a:rPr>
              <a:t>				</a:t>
            </a:r>
            <a:r>
              <a:rPr lang="el-GR" sz="1400" dirty="0">
                <a:effectLst/>
                <a:latin typeface="Arial" panose="020B0604020202020204" pitchFamily="34" charset="0"/>
                <a:cs typeface="Arial" panose="020B0604020202020204" pitchFamily="34" charset="0"/>
              </a:rPr>
              <a:t>(Ν.4823/2021)</a:t>
            </a:r>
            <a:endParaRPr lang="el-GR" sz="24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9129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63773" y="296499"/>
            <a:ext cx="8720920" cy="859779"/>
          </a:xfrm>
        </p:spPr>
        <p:txBody>
          <a:bodyPr>
            <a:noAutofit/>
          </a:bodyPr>
          <a:lstStyle/>
          <a:p>
            <a:r>
              <a:rPr lang="el-GR" sz="2400" dirty="0">
                <a:solidFill>
                  <a:schemeClr val="tx1"/>
                </a:solidFill>
                <a:effectLst/>
                <a:latin typeface="Arial" panose="020B0604020202020204" pitchFamily="34" charset="0"/>
                <a:cs typeface="Arial" panose="020B0604020202020204" pitchFamily="34" charset="0"/>
              </a:rPr>
              <a:t>Κέντρο Εκπαίδευσης για το Περιβάλλον &amp; την ΑειφορΙα (Κ.Ε.ΠΕ.Α.) </a:t>
            </a:r>
            <a:br>
              <a:rPr lang="el-GR" sz="1400" b="0" dirty="0">
                <a:effectLst/>
                <a:latin typeface="Arial" panose="020B0604020202020204" pitchFamily="34" charset="0"/>
                <a:cs typeface="Arial" panose="020B0604020202020204" pitchFamily="34" charset="0"/>
              </a:rPr>
            </a:br>
            <a:endParaRPr lang="el-GR" sz="2400" b="0" dirty="0">
              <a:solidFill>
                <a:schemeClr val="accent2">
                  <a:lumMod val="75000"/>
                </a:schemeClr>
              </a:solidFill>
              <a:latin typeface="Arial" panose="020B0604020202020204" pitchFamily="34" charset="0"/>
              <a:cs typeface="Arial" panose="020B0604020202020204" pitchFamily="34" charset="0"/>
            </a:endParaRPr>
          </a:p>
        </p:txBody>
      </p:sp>
      <p:sp>
        <p:nvSpPr>
          <p:cNvPr id="5" name="Ορθογώνιο 4">
            <a:extLst>
              <a:ext uri="{FF2B5EF4-FFF2-40B4-BE49-F238E27FC236}">
                <a16:creationId xmlns:a16="http://schemas.microsoft.com/office/drawing/2014/main" id="{2D39785C-CAD3-4D61-B031-7269E3EF2844}"/>
              </a:ext>
            </a:extLst>
          </p:cNvPr>
          <p:cNvSpPr/>
          <p:nvPr/>
        </p:nvSpPr>
        <p:spPr>
          <a:xfrm>
            <a:off x="211540" y="1738535"/>
            <a:ext cx="8720920" cy="4985980"/>
          </a:xfrm>
          <a:prstGeom prst="rect">
            <a:avLst/>
          </a:prstGeom>
        </p:spPr>
        <p:txBody>
          <a:bodyPr wrap="square">
            <a:spAutoFit/>
          </a:bodyPr>
          <a:lstStyle/>
          <a:p>
            <a:pPr algn="just"/>
            <a:r>
              <a:rPr lang="el-GR" sz="2000" dirty="0">
                <a:latin typeface="Arial" panose="020B0604020202020204" pitchFamily="34" charset="0"/>
                <a:ea typeface="Times New Roman" panose="02020603050405020304" pitchFamily="18" charset="0"/>
                <a:cs typeface="Arial" panose="020B0604020202020204" pitchFamily="34" charset="0"/>
              </a:rPr>
              <a:t>Τα Κέντρα Εκπαίδευσης για το Περιβάλλον &amp; την Αειφορία (Κ.Ε.ΠΕ.Α.)</a:t>
            </a:r>
            <a:r>
              <a:rPr lang="el-GR" sz="2000" b="1" dirty="0">
                <a:latin typeface="Arial" panose="020B0604020202020204" pitchFamily="34" charset="0"/>
                <a:ea typeface="Times New Roman" panose="02020603050405020304" pitchFamily="18" charset="0"/>
                <a:cs typeface="Arial" panose="020B0604020202020204" pitchFamily="34" charset="0"/>
              </a:rPr>
              <a:t> </a:t>
            </a:r>
            <a:r>
              <a:rPr lang="el-GR" sz="2000" dirty="0">
                <a:latin typeface="Arial" panose="020B0604020202020204" pitchFamily="34" charset="0"/>
                <a:ea typeface="Times New Roman" panose="02020603050405020304" pitchFamily="18" charset="0"/>
                <a:cs typeface="Arial" panose="020B0604020202020204" pitchFamily="34" charset="0"/>
              </a:rPr>
              <a:t>είναι η μετεξέλιξη των Κέντρων Περιβαλλοντικής Εκπαίδευσης (ΚΠΕ/ΚΕΑ).</a:t>
            </a:r>
          </a:p>
          <a:p>
            <a:pPr algn="just"/>
            <a:endParaRPr lang="el-GR" sz="2000" dirty="0">
              <a:latin typeface="Arial" panose="020B0604020202020204" pitchFamily="34" charset="0"/>
              <a:ea typeface="Times New Roman" panose="02020603050405020304" pitchFamily="18"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α) την εκπόνηση και την υλοποίηση εκπαιδευτικού σχεδίου δράσης για την περιβαλλοντική εκπαίδευση, την οικολογία και την αειφόρο ανάπτυξη.</a:t>
            </a:r>
          </a:p>
          <a:p>
            <a:pPr algn="just"/>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β) εκπονούν και υλοποιούν εκπαιδευτικά προγράμματα και δράσεις για μαθητές και εκπαιδευτικούς των σχολικών μονάδων. </a:t>
            </a:r>
          </a:p>
          <a:p>
            <a:pPr algn="just"/>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δ) προωθούν τη διεπιστημονική, συστημική και διαθεματική προσέγγιση της γνώσης.</a:t>
            </a:r>
          </a:p>
          <a:p>
            <a:pPr algn="just"/>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ε) παράγουν εκπαιδευτικό υλικό και το διαθέτουν στις σχολικές μονάδες και την τοπική κοινότητα, σε έντυπη ή και ψηφιακή μορφή…</a:t>
            </a:r>
          </a:p>
          <a:p>
            <a:pPr algn="just"/>
            <a:endParaRPr lang="el-GR" sz="2000" dirty="0">
              <a:latin typeface="Arial" panose="020B0604020202020204" pitchFamily="34" charset="0"/>
              <a:cs typeface="Arial" panose="020B0604020202020204" pitchFamily="34" charset="0"/>
            </a:endParaRPr>
          </a:p>
          <a:p>
            <a:pPr algn="just"/>
            <a:endParaRPr lang="el-GR" dirty="0"/>
          </a:p>
        </p:txBody>
      </p:sp>
    </p:spTree>
    <p:extLst>
      <p:ext uri="{BB962C8B-B14F-4D97-AF65-F5344CB8AC3E}">
        <p14:creationId xmlns:p14="http://schemas.microsoft.com/office/powerpoint/2010/main" val="8102614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a:extLst>
              <a:ext uri="{FF2B5EF4-FFF2-40B4-BE49-F238E27FC236}">
                <a16:creationId xmlns:a16="http://schemas.microsoft.com/office/drawing/2014/main" id="{DBBE95FD-EA62-4AB7-B447-5E111B2A587B}"/>
              </a:ext>
            </a:extLst>
          </p:cNvPr>
          <p:cNvSpPr>
            <a:spLocks noGrp="1"/>
          </p:cNvSpPr>
          <p:nvPr>
            <p:ph idx="1"/>
          </p:nvPr>
        </p:nvSpPr>
        <p:spPr>
          <a:xfrm>
            <a:off x="304800" y="1600200"/>
            <a:ext cx="8686800" cy="2819400"/>
          </a:xfrm>
        </p:spPr>
        <p:txBody>
          <a:bodyPr/>
          <a:lstStyle/>
          <a:p>
            <a:pPr marL="0" indent="0" eaLnBrk="1" hangingPunct="1">
              <a:buNone/>
              <a:defRPr/>
            </a:pPr>
            <a:r>
              <a:rPr lang="el-GR" b="1" dirty="0">
                <a:effectLst/>
                <a:cs typeface="Arial" charset="0"/>
              </a:rPr>
              <a:t>ΕΚΠΑΙΔΕΥΤΙΚΟΙ ΟΜΙΛΟΙ</a:t>
            </a:r>
          </a:p>
          <a:p>
            <a:pPr marL="0" indent="0" eaLnBrk="1" hangingPunct="1">
              <a:buNone/>
              <a:defRPr/>
            </a:pPr>
            <a:r>
              <a:rPr lang="el-GR" b="1" dirty="0">
                <a:effectLst/>
                <a:cs typeface="Arial" charset="0"/>
              </a:rPr>
              <a:t>ΠΑΙΔΑΓΩΓΙΚΟΣ ΣΥΜΒΟΥΛΟΣ</a:t>
            </a:r>
            <a:r>
              <a:rPr lang="en-US" b="1" dirty="0">
                <a:effectLst/>
                <a:cs typeface="Arial" charset="0"/>
              </a:rPr>
              <a:t> </a:t>
            </a:r>
            <a:r>
              <a:rPr lang="el-GR" b="1" dirty="0">
                <a:effectLst/>
                <a:cs typeface="Arial" charset="0"/>
              </a:rPr>
              <a:t>/</a:t>
            </a:r>
            <a:r>
              <a:rPr lang="en-US" b="1" dirty="0">
                <a:effectLst/>
                <a:cs typeface="Arial" charset="0"/>
              </a:rPr>
              <a:t> </a:t>
            </a:r>
            <a:r>
              <a:rPr lang="el-GR" b="1" dirty="0">
                <a:effectLst/>
                <a:cs typeface="Arial" charset="0"/>
              </a:rPr>
              <a:t>ΜΕΝΤΟΡΑΣ</a:t>
            </a:r>
          </a:p>
          <a:p>
            <a:pPr marL="0" indent="0" eaLnBrk="1" hangingPunct="1">
              <a:buNone/>
              <a:defRPr/>
            </a:pPr>
            <a:r>
              <a:rPr lang="el-GR" b="1" dirty="0">
                <a:effectLst/>
                <a:cs typeface="Arial" charset="0"/>
              </a:rPr>
              <a:t>ΕΝΔΟΣΧΟΛΙΚΟΣ ΣΥΝΤΟΝΙΣΤΗΣ</a:t>
            </a:r>
            <a:r>
              <a:rPr lang="en-US" b="1" dirty="0">
                <a:effectLst/>
                <a:cs typeface="Arial" charset="0"/>
              </a:rPr>
              <a:t> </a:t>
            </a:r>
            <a:r>
              <a:rPr lang="en-US" sz="2000" dirty="0">
                <a:effectLst/>
                <a:cs typeface="Arial" charset="0"/>
              </a:rPr>
              <a:t>(N.</a:t>
            </a:r>
            <a:r>
              <a:rPr lang="el-GR" sz="2000" dirty="0">
                <a:effectLst/>
                <a:cs typeface="Arial" charset="0"/>
              </a:rPr>
              <a:t> 4823/2021)</a:t>
            </a:r>
            <a:endParaRPr lang="en-US" dirty="0">
              <a:effectLst/>
              <a:cs typeface="Arial"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a:extLst>
              <a:ext uri="{FF2B5EF4-FFF2-40B4-BE49-F238E27FC236}">
                <a16:creationId xmlns:a16="http://schemas.microsoft.com/office/drawing/2014/main" id="{DBBE95FD-EA62-4AB7-B447-5E111B2A587B}"/>
              </a:ext>
            </a:extLst>
          </p:cNvPr>
          <p:cNvSpPr>
            <a:spLocks noGrp="1"/>
          </p:cNvSpPr>
          <p:nvPr>
            <p:ph type="ctrTitle" sz="quarter"/>
          </p:nvPr>
        </p:nvSpPr>
        <p:spPr>
          <a:xfrm>
            <a:off x="838200" y="0"/>
            <a:ext cx="7772400" cy="533400"/>
          </a:xfrm>
        </p:spPr>
        <p:txBody>
          <a:bodyPr wrap="square" anchor="ctr">
            <a:normAutofit/>
          </a:bodyPr>
          <a:lstStyle/>
          <a:p>
            <a:pPr marL="0" indent="0" eaLnBrk="1" hangingPunct="1">
              <a:buNone/>
              <a:defRPr/>
            </a:pPr>
            <a:r>
              <a:rPr lang="el-GR" sz="2800" b="1" dirty="0">
                <a:solidFill>
                  <a:schemeClr val="tx1"/>
                </a:solidFill>
                <a:effectLst/>
              </a:rPr>
              <a:t>ΕΚΠΑΙΔΕΥΤΙΚΟΙ ΟΜΙΛΟΙ</a:t>
            </a:r>
            <a:r>
              <a:rPr lang="en-US" sz="2800" b="1" dirty="0">
                <a:solidFill>
                  <a:schemeClr val="tx1"/>
                </a:solidFill>
                <a:effectLst/>
              </a:rPr>
              <a:t> </a:t>
            </a:r>
            <a:r>
              <a:rPr lang="en-US" sz="1600" dirty="0">
                <a:solidFill>
                  <a:schemeClr val="tx1"/>
                </a:solidFill>
                <a:effectLst/>
              </a:rPr>
              <a:t>(1)</a:t>
            </a:r>
            <a:endParaRPr lang="el-GR" sz="2800" dirty="0">
              <a:solidFill>
                <a:schemeClr val="tx1"/>
              </a:solidFill>
              <a:effectLst/>
            </a:endParaRPr>
          </a:p>
        </p:txBody>
      </p:sp>
      <p:sp>
        <p:nvSpPr>
          <p:cNvPr id="14342" name="Subtitle 2">
            <a:extLst>
              <a:ext uri="{FF2B5EF4-FFF2-40B4-BE49-F238E27FC236}">
                <a16:creationId xmlns:a16="http://schemas.microsoft.com/office/drawing/2014/main" id="{B593AAB0-4269-A5DA-86E3-EB21C8C8AFB6}"/>
              </a:ext>
            </a:extLst>
          </p:cNvPr>
          <p:cNvSpPr>
            <a:spLocks noGrp="1"/>
          </p:cNvSpPr>
          <p:nvPr>
            <p:ph type="subTitle" sz="quarter" idx="1"/>
          </p:nvPr>
        </p:nvSpPr>
        <p:spPr>
          <a:xfrm>
            <a:off x="419100" y="1308370"/>
            <a:ext cx="8610600" cy="5562600"/>
          </a:xfrm>
        </p:spPr>
        <p:txBody>
          <a:bodyPr/>
          <a:lstStyle/>
          <a:p>
            <a:pPr algn="l"/>
            <a:r>
              <a:rPr lang="el-GR" sz="2400" b="1" dirty="0">
                <a:effectLst/>
              </a:rPr>
              <a:t>Προϋποθέσεις και λειτουργία ομίλων</a:t>
            </a:r>
            <a:endParaRPr lang="en-US" sz="2400" b="1" dirty="0">
              <a:effectLst/>
            </a:endParaRPr>
          </a:p>
          <a:p>
            <a:pPr algn="l"/>
            <a:endParaRPr lang="en-US" sz="2400" b="1" dirty="0">
              <a:effectLst/>
            </a:endParaRPr>
          </a:p>
          <a:p>
            <a:pPr marL="342900" indent="-342900" algn="l">
              <a:buFont typeface="Arial" panose="020B0604020202020204" pitchFamily="34" charset="0"/>
              <a:buChar char="•"/>
            </a:pPr>
            <a:r>
              <a:rPr lang="el-GR" sz="2400" dirty="0">
                <a:effectLst/>
              </a:rPr>
              <a:t>Διευθυντές/</a:t>
            </a:r>
            <a:r>
              <a:rPr lang="el-GR" sz="2400" dirty="0" err="1">
                <a:effectLst/>
              </a:rPr>
              <a:t>ντριες</a:t>
            </a:r>
            <a:r>
              <a:rPr lang="el-GR" sz="2400" dirty="0">
                <a:effectLst/>
              </a:rPr>
              <a:t> ή οι Προϊστάμενοι/</a:t>
            </a:r>
            <a:r>
              <a:rPr lang="el-GR" sz="2400" dirty="0" err="1">
                <a:effectLst/>
              </a:rPr>
              <a:t>ες</a:t>
            </a:r>
            <a:r>
              <a:rPr lang="el-GR" sz="2400" dirty="0">
                <a:effectLst/>
              </a:rPr>
              <a:t> των δημοτικών σχολείων με δική τους πρωτοβουλία ή μετά από εισήγηση του Συλλόγου Διδασκόντων ή εκπαιδευτικού ή εκπαιδευτικών </a:t>
            </a:r>
            <a:r>
              <a:rPr lang="en-US" sz="2400" dirty="0">
                <a:effectLst/>
              </a:rPr>
              <a:t>…</a:t>
            </a:r>
            <a:r>
              <a:rPr lang="el-GR" sz="2400" dirty="0">
                <a:effectLst/>
              </a:rPr>
              <a:t> </a:t>
            </a:r>
            <a:r>
              <a:rPr lang="el-GR" sz="2400" b="1" u="sng" dirty="0">
                <a:effectLst/>
              </a:rPr>
              <a:t>δύνανται</a:t>
            </a:r>
            <a:r>
              <a:rPr lang="el-GR" sz="2400" dirty="0">
                <a:effectLst/>
              </a:rPr>
              <a:t> να αποφασίζουν τη συγκρότηση και</a:t>
            </a:r>
            <a:r>
              <a:rPr lang="en-US" sz="2400" dirty="0">
                <a:effectLst/>
              </a:rPr>
              <a:t> </a:t>
            </a:r>
            <a:r>
              <a:rPr lang="el-GR" sz="2400" dirty="0">
                <a:effectLst/>
              </a:rPr>
              <a:t>λειτουργία εκπαιδευτικών ομίλων, μετά τη λήξη του ημερήσιου </a:t>
            </a:r>
            <a:r>
              <a:rPr lang="el-GR" sz="2400" dirty="0" err="1">
                <a:effectLst/>
              </a:rPr>
              <a:t>ωρολόγιου</a:t>
            </a:r>
            <a:r>
              <a:rPr lang="el-GR" sz="2400" dirty="0">
                <a:effectLst/>
              </a:rPr>
              <a:t> προγράμματος διδασκαλίας, κατόπιν</a:t>
            </a:r>
            <a:r>
              <a:rPr lang="en-US" sz="2400" dirty="0">
                <a:effectLst/>
              </a:rPr>
              <a:t> </a:t>
            </a:r>
            <a:r>
              <a:rPr lang="el-GR" sz="2400" dirty="0">
                <a:effectLst/>
              </a:rPr>
              <a:t>σχετικής ενημέρωσης του Σχολικού Συμβουλίου και της</a:t>
            </a:r>
            <a:r>
              <a:rPr lang="en-US" sz="2400" dirty="0">
                <a:effectLst/>
              </a:rPr>
              <a:t> </a:t>
            </a:r>
            <a:r>
              <a:rPr lang="el-GR" sz="2400" dirty="0">
                <a:effectLst/>
              </a:rPr>
              <a:t>οικείας δημοτικής αρχής.</a:t>
            </a:r>
            <a:endParaRPr lang="en-US" sz="2400" dirty="0">
              <a:effectLst/>
            </a:endParaRPr>
          </a:p>
        </p:txBody>
      </p:sp>
    </p:spTree>
    <p:extLst>
      <p:ext uri="{BB962C8B-B14F-4D97-AF65-F5344CB8AC3E}">
        <p14:creationId xmlns:p14="http://schemas.microsoft.com/office/powerpoint/2010/main" val="128737307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a:extLst>
              <a:ext uri="{FF2B5EF4-FFF2-40B4-BE49-F238E27FC236}">
                <a16:creationId xmlns:a16="http://schemas.microsoft.com/office/drawing/2014/main" id="{DBBE95FD-EA62-4AB7-B447-5E111B2A587B}"/>
              </a:ext>
            </a:extLst>
          </p:cNvPr>
          <p:cNvSpPr>
            <a:spLocks noGrp="1"/>
          </p:cNvSpPr>
          <p:nvPr>
            <p:ph type="ctrTitle" sz="quarter"/>
          </p:nvPr>
        </p:nvSpPr>
        <p:spPr>
          <a:xfrm>
            <a:off x="838200" y="0"/>
            <a:ext cx="7772400" cy="533400"/>
          </a:xfrm>
        </p:spPr>
        <p:txBody>
          <a:bodyPr wrap="square" anchor="ctr">
            <a:normAutofit/>
          </a:bodyPr>
          <a:lstStyle/>
          <a:p>
            <a:pPr marL="0" indent="0" eaLnBrk="1" hangingPunct="1">
              <a:buNone/>
              <a:defRPr/>
            </a:pPr>
            <a:r>
              <a:rPr lang="el-GR" sz="2800" b="1" dirty="0">
                <a:solidFill>
                  <a:schemeClr val="tx1"/>
                </a:solidFill>
                <a:effectLst/>
              </a:rPr>
              <a:t>ΕΚΠΑΙΔΕΥΤΙΚΟΙ ΟΜΙΛΟΙ</a:t>
            </a:r>
            <a:r>
              <a:rPr lang="en-US" sz="2800" b="1" dirty="0">
                <a:solidFill>
                  <a:schemeClr val="tx1"/>
                </a:solidFill>
                <a:effectLst/>
              </a:rPr>
              <a:t> </a:t>
            </a:r>
            <a:r>
              <a:rPr lang="en-US" sz="1600" dirty="0">
                <a:solidFill>
                  <a:schemeClr val="tx1"/>
                </a:solidFill>
                <a:effectLst/>
              </a:rPr>
              <a:t>(2)</a:t>
            </a:r>
            <a:endParaRPr lang="el-GR" sz="2800" dirty="0">
              <a:solidFill>
                <a:schemeClr val="tx1"/>
              </a:solidFill>
              <a:effectLst/>
            </a:endParaRPr>
          </a:p>
        </p:txBody>
      </p:sp>
      <p:sp>
        <p:nvSpPr>
          <p:cNvPr id="14342" name="Subtitle 2">
            <a:extLst>
              <a:ext uri="{FF2B5EF4-FFF2-40B4-BE49-F238E27FC236}">
                <a16:creationId xmlns:a16="http://schemas.microsoft.com/office/drawing/2014/main" id="{B593AAB0-4269-A5DA-86E3-EB21C8C8AFB6}"/>
              </a:ext>
            </a:extLst>
          </p:cNvPr>
          <p:cNvSpPr>
            <a:spLocks noGrp="1"/>
          </p:cNvSpPr>
          <p:nvPr>
            <p:ph type="subTitle" sz="quarter" idx="1"/>
          </p:nvPr>
        </p:nvSpPr>
        <p:spPr>
          <a:xfrm>
            <a:off x="266700" y="1905000"/>
            <a:ext cx="8610600" cy="4191000"/>
          </a:xfrm>
        </p:spPr>
        <p:txBody>
          <a:bodyPr/>
          <a:lstStyle/>
          <a:p>
            <a:pPr algn="l"/>
            <a:r>
              <a:rPr lang="el-GR" sz="2300" b="1" u="sng" dirty="0">
                <a:effectLst/>
              </a:rPr>
              <a:t>ενδεικτικά αναφέρονται</a:t>
            </a:r>
            <a:r>
              <a:rPr lang="el-GR" sz="2300" dirty="0">
                <a:effectLst/>
              </a:rPr>
              <a:t>: δημιουργική απασχόληση, ελεύθερη</a:t>
            </a:r>
            <a:r>
              <a:rPr lang="en-US" sz="2300" dirty="0">
                <a:effectLst/>
              </a:rPr>
              <a:t> </a:t>
            </a:r>
            <a:r>
              <a:rPr lang="el-GR" sz="2300" dirty="0">
                <a:effectLst/>
              </a:rPr>
              <a:t>έκφραση και ψυχαγωγία με αντικείμενα σχετιζόμενα,</a:t>
            </a:r>
          </a:p>
          <a:p>
            <a:pPr algn="l"/>
            <a:r>
              <a:rPr lang="el-GR" sz="2300" dirty="0">
                <a:effectLst/>
              </a:rPr>
              <a:t>μεταξύ άλλων, με τον αθλητισμό, τα ομαδικά αθλήματα,</a:t>
            </a:r>
          </a:p>
          <a:p>
            <a:pPr algn="l"/>
            <a:r>
              <a:rPr lang="el-GR" sz="2300" dirty="0">
                <a:effectLst/>
              </a:rPr>
              <a:t>τους παραδοσιακούς ή μοντέρνους χορούς, τη </a:t>
            </a:r>
            <a:r>
              <a:rPr lang="el-GR" sz="2300" dirty="0" err="1">
                <a:effectLst/>
              </a:rPr>
              <a:t>χοροκινητική</a:t>
            </a:r>
            <a:r>
              <a:rPr lang="el-GR" sz="2300" dirty="0">
                <a:effectLst/>
              </a:rPr>
              <a:t> έκφραση, τις εικαστικές τέχνες, τις χειροτεχνίες και κατασκευές, την εκμάθηση μουσικών οργάνων,</a:t>
            </a:r>
            <a:r>
              <a:rPr lang="en-US" sz="2300" dirty="0">
                <a:effectLst/>
              </a:rPr>
              <a:t> </a:t>
            </a:r>
            <a:r>
              <a:rPr lang="el-GR" sz="2300" dirty="0">
                <a:effectLst/>
              </a:rPr>
              <a:t>την εκπαιδευτική ρομποτική, τα πνευματικά παιχνίδια</a:t>
            </a:r>
            <a:r>
              <a:rPr lang="en-US" sz="2300" dirty="0">
                <a:effectLst/>
              </a:rPr>
              <a:t> </a:t>
            </a:r>
            <a:r>
              <a:rPr lang="el-GR" sz="2300" dirty="0">
                <a:effectLst/>
              </a:rPr>
              <a:t>και παζλ, τα παραδοσιακά παιχνίδια, τις επιστημονικές</a:t>
            </a:r>
            <a:r>
              <a:rPr lang="en-US" sz="2300" dirty="0">
                <a:effectLst/>
              </a:rPr>
              <a:t> </a:t>
            </a:r>
            <a:r>
              <a:rPr lang="el-GR" sz="2300" dirty="0">
                <a:effectLst/>
              </a:rPr>
              <a:t>κατασκευές - πειράματα, τα μαθηματικά παιχνίδια, τη</a:t>
            </a:r>
            <a:r>
              <a:rPr lang="en-US" sz="2300" dirty="0">
                <a:effectLst/>
              </a:rPr>
              <a:t> </a:t>
            </a:r>
            <a:r>
              <a:rPr lang="el-GR" sz="2300" dirty="0">
                <a:effectLst/>
              </a:rPr>
              <a:t>ρητορική τέχνη και δημιουργική γραφή, το ασφαλές και</a:t>
            </a:r>
          </a:p>
          <a:p>
            <a:pPr algn="l"/>
            <a:r>
              <a:rPr lang="el-GR" sz="2300" dirty="0">
                <a:effectLst/>
              </a:rPr>
              <a:t>δημιουργικό διαδίκτυο, τη διαπολιτισμική παιδεία</a:t>
            </a:r>
            <a:r>
              <a:rPr lang="en-US" sz="2300" dirty="0">
                <a:effectLst/>
              </a:rPr>
              <a:t>…</a:t>
            </a:r>
          </a:p>
        </p:txBody>
      </p:sp>
    </p:spTree>
    <p:extLst>
      <p:ext uri="{BB962C8B-B14F-4D97-AF65-F5344CB8AC3E}">
        <p14:creationId xmlns:p14="http://schemas.microsoft.com/office/powerpoint/2010/main" val="313877211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a:extLst>
              <a:ext uri="{FF2B5EF4-FFF2-40B4-BE49-F238E27FC236}">
                <a16:creationId xmlns:a16="http://schemas.microsoft.com/office/drawing/2014/main" id="{DBBE95FD-EA62-4AB7-B447-5E111B2A587B}"/>
              </a:ext>
            </a:extLst>
          </p:cNvPr>
          <p:cNvSpPr>
            <a:spLocks noGrp="1"/>
          </p:cNvSpPr>
          <p:nvPr>
            <p:ph type="ctrTitle" sz="quarter"/>
          </p:nvPr>
        </p:nvSpPr>
        <p:spPr>
          <a:xfrm>
            <a:off x="838200" y="0"/>
            <a:ext cx="7772400" cy="457200"/>
          </a:xfrm>
        </p:spPr>
        <p:txBody>
          <a:bodyPr wrap="square" anchor="ctr">
            <a:normAutofit fontScale="90000"/>
          </a:bodyPr>
          <a:lstStyle/>
          <a:p>
            <a:pPr marL="0" indent="0" eaLnBrk="1" hangingPunct="1">
              <a:buNone/>
              <a:defRPr/>
            </a:pPr>
            <a:r>
              <a:rPr lang="el-GR" sz="2800" b="1" dirty="0">
                <a:solidFill>
                  <a:schemeClr val="tx1"/>
                </a:solidFill>
                <a:effectLst/>
              </a:rPr>
              <a:t>ΕΚΠΑΙΔΕΥΤΙΚΟΙ ΟΜΙΛΟΙ</a:t>
            </a:r>
            <a:r>
              <a:rPr lang="en-US" sz="2800" b="1" dirty="0">
                <a:solidFill>
                  <a:schemeClr val="tx1"/>
                </a:solidFill>
                <a:effectLst/>
              </a:rPr>
              <a:t> </a:t>
            </a:r>
            <a:r>
              <a:rPr lang="en-US" sz="1600" dirty="0">
                <a:solidFill>
                  <a:schemeClr val="tx1"/>
                </a:solidFill>
                <a:effectLst/>
              </a:rPr>
              <a:t>(3)</a:t>
            </a:r>
            <a:endParaRPr lang="el-GR" sz="2800" dirty="0">
              <a:solidFill>
                <a:schemeClr val="tx1"/>
              </a:solidFill>
              <a:effectLst/>
            </a:endParaRPr>
          </a:p>
        </p:txBody>
      </p:sp>
      <p:sp>
        <p:nvSpPr>
          <p:cNvPr id="14342" name="Subtitle 2">
            <a:extLst>
              <a:ext uri="{FF2B5EF4-FFF2-40B4-BE49-F238E27FC236}">
                <a16:creationId xmlns:a16="http://schemas.microsoft.com/office/drawing/2014/main" id="{B593AAB0-4269-A5DA-86E3-EB21C8C8AFB6}"/>
              </a:ext>
            </a:extLst>
          </p:cNvPr>
          <p:cNvSpPr>
            <a:spLocks noGrp="1"/>
          </p:cNvSpPr>
          <p:nvPr>
            <p:ph type="subTitle" sz="quarter" idx="1"/>
          </p:nvPr>
        </p:nvSpPr>
        <p:spPr>
          <a:xfrm>
            <a:off x="209550" y="955431"/>
            <a:ext cx="8724900" cy="5369169"/>
          </a:xfrm>
        </p:spPr>
        <p:txBody>
          <a:bodyPr/>
          <a:lstStyle/>
          <a:p>
            <a:pPr algn="l"/>
            <a:r>
              <a:rPr lang="el-GR" sz="2300" b="1" dirty="0">
                <a:effectLst/>
              </a:rPr>
              <a:t>Αριθμός μαθητών, ωράριο λειτουργίας,</a:t>
            </a:r>
            <a:r>
              <a:rPr lang="en-US" sz="2300" b="1" dirty="0">
                <a:effectLst/>
              </a:rPr>
              <a:t> </a:t>
            </a:r>
            <a:r>
              <a:rPr lang="el-GR" sz="2300" b="1" dirty="0">
                <a:effectLst/>
              </a:rPr>
              <a:t>παρακολούθηση και συμμετοχή.</a:t>
            </a:r>
            <a:endParaRPr lang="en-US" sz="2300" b="1" dirty="0">
              <a:effectLst/>
            </a:endParaRPr>
          </a:p>
          <a:p>
            <a:pPr marL="342900" indent="-342900" algn="l">
              <a:buFont typeface="Arial" panose="020B0604020202020204" pitchFamily="34" charset="0"/>
              <a:buChar char="•"/>
            </a:pPr>
            <a:r>
              <a:rPr lang="el-GR" sz="2300" dirty="0">
                <a:effectLst/>
              </a:rPr>
              <a:t>Ο ελάχιστος αριθμός μαθητών/τριών για τη λειτουργία ενός ομίλου ορίζεται στους </a:t>
            </a:r>
            <a:r>
              <a:rPr lang="el-GR" sz="2300" b="1" dirty="0">
                <a:effectLst/>
              </a:rPr>
              <a:t>έξι (6)</a:t>
            </a:r>
            <a:r>
              <a:rPr lang="el-GR" sz="2300" dirty="0">
                <a:effectLst/>
              </a:rPr>
              <a:t> και ο μέγιστος</a:t>
            </a:r>
            <a:r>
              <a:rPr lang="en-US" sz="2300" dirty="0">
                <a:effectLst/>
              </a:rPr>
              <a:t> </a:t>
            </a:r>
            <a:r>
              <a:rPr lang="el-GR" sz="2300" dirty="0">
                <a:effectLst/>
              </a:rPr>
              <a:t>στους </a:t>
            </a:r>
            <a:r>
              <a:rPr lang="el-GR" sz="2300" b="1" dirty="0">
                <a:effectLst/>
              </a:rPr>
              <a:t>δώδεκα (12)</a:t>
            </a:r>
            <a:r>
              <a:rPr lang="en-US" sz="2300" b="1" dirty="0">
                <a:effectLst/>
              </a:rPr>
              <a:t> </a:t>
            </a:r>
            <a:r>
              <a:rPr lang="en-US" sz="1800" dirty="0">
                <a:effectLst/>
              </a:rPr>
              <a:t>(</a:t>
            </a:r>
            <a:r>
              <a:rPr lang="el-GR" sz="1800" dirty="0">
                <a:effectLst/>
              </a:rPr>
              <a:t>συνεχίζει να λειτουργεί</a:t>
            </a:r>
            <a:r>
              <a:rPr lang="en-US" sz="1800" dirty="0">
                <a:effectLst/>
              </a:rPr>
              <a:t> </a:t>
            </a:r>
            <a:r>
              <a:rPr lang="el-GR" sz="1800" dirty="0">
                <a:effectLst/>
              </a:rPr>
              <a:t>εφόσον έχει τουλάχιστον πέντε (5) ενεργούς μαθητές,</a:t>
            </a:r>
            <a:r>
              <a:rPr lang="en-US" sz="1800" dirty="0">
                <a:effectLst/>
              </a:rPr>
              <a:t> </a:t>
            </a:r>
            <a:r>
              <a:rPr lang="el-GR" sz="1800" dirty="0">
                <a:effectLst/>
              </a:rPr>
              <a:t>ή και πάνω από 12 ύστερα από τεκμηριωμένη εισήγηση</a:t>
            </a:r>
            <a:r>
              <a:rPr lang="en-US" sz="1800" dirty="0">
                <a:effectLst/>
              </a:rPr>
              <a:t>….</a:t>
            </a:r>
            <a:r>
              <a:rPr lang="el-GR" sz="1800" dirty="0">
                <a:effectLst/>
              </a:rPr>
              <a:t> ).</a:t>
            </a:r>
          </a:p>
          <a:p>
            <a:pPr algn="l"/>
            <a:endParaRPr lang="el-GR" sz="2300" dirty="0">
              <a:effectLst/>
            </a:endParaRPr>
          </a:p>
          <a:p>
            <a:pPr marL="342900" indent="-342900" algn="l">
              <a:buFont typeface="Arial" panose="020B0604020202020204" pitchFamily="34" charset="0"/>
              <a:buChar char="•"/>
            </a:pPr>
            <a:r>
              <a:rPr lang="el-GR" sz="2300" dirty="0">
                <a:effectLst/>
              </a:rPr>
              <a:t>Οι όμιλοι λειτουργούν μία ή δύο φορές την εβδομάδα. Το ελάχιστο εβδομαδιαίο ωράριο λειτουργίας είναι οι δύο (2) διδακτικές ώρες και το μέγιστο οι τέσσερις (4). Επαρκής θεωρείται η λειτουργία ενός ομίλου αν πραγματοποιούνται κατ’ ελάχιστο τριάντα έξι (36) ώρες ετησίως, για τους ομίλους με δίωρη εβδομαδιαία λειτουργία, και εβδομήντα δύο (72), για τους ομίλους με τετράωρη εβδομαδιαία λειτουργία.</a:t>
            </a:r>
            <a:endParaRPr lang="en-US" sz="2300" dirty="0">
              <a:effectLst/>
            </a:endParaRPr>
          </a:p>
        </p:txBody>
      </p:sp>
    </p:spTree>
    <p:extLst>
      <p:ext uri="{BB962C8B-B14F-4D97-AF65-F5344CB8AC3E}">
        <p14:creationId xmlns:p14="http://schemas.microsoft.com/office/powerpoint/2010/main" val="9543098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a:extLst>
              <a:ext uri="{FF2B5EF4-FFF2-40B4-BE49-F238E27FC236}">
                <a16:creationId xmlns:a16="http://schemas.microsoft.com/office/drawing/2014/main" id="{DBBE95FD-EA62-4AB7-B447-5E111B2A587B}"/>
              </a:ext>
            </a:extLst>
          </p:cNvPr>
          <p:cNvSpPr>
            <a:spLocks noGrp="1"/>
          </p:cNvSpPr>
          <p:nvPr>
            <p:ph type="ctrTitle" sz="quarter"/>
          </p:nvPr>
        </p:nvSpPr>
        <p:spPr>
          <a:xfrm>
            <a:off x="685800" y="0"/>
            <a:ext cx="7772400" cy="609600"/>
          </a:xfrm>
        </p:spPr>
        <p:txBody>
          <a:bodyPr wrap="square" anchor="ctr">
            <a:normAutofit/>
          </a:bodyPr>
          <a:lstStyle/>
          <a:p>
            <a:pPr marL="0" indent="0" eaLnBrk="1" hangingPunct="1">
              <a:buNone/>
              <a:defRPr/>
            </a:pPr>
            <a:r>
              <a:rPr lang="el-GR" sz="2800" b="1" dirty="0">
                <a:solidFill>
                  <a:schemeClr val="tx1"/>
                </a:solidFill>
                <a:effectLst/>
              </a:rPr>
              <a:t>ΠΑΙΔΑΓΩΓΙΚΟΣ ΣΥΜΒΟΥΛΟΣ/ΜΕΝΤΟΡΑΣ </a:t>
            </a:r>
            <a:r>
              <a:rPr lang="el-GR" sz="1600" dirty="0">
                <a:solidFill>
                  <a:schemeClr val="tx1"/>
                </a:solidFill>
                <a:effectLst/>
              </a:rPr>
              <a:t>(1)</a:t>
            </a:r>
            <a:endParaRPr lang="el-GR" sz="2800" dirty="0">
              <a:solidFill>
                <a:schemeClr val="tx1"/>
              </a:solidFill>
              <a:effectLst/>
            </a:endParaRPr>
          </a:p>
        </p:txBody>
      </p:sp>
      <p:sp>
        <p:nvSpPr>
          <p:cNvPr id="14342" name="Subtitle 2">
            <a:extLst>
              <a:ext uri="{FF2B5EF4-FFF2-40B4-BE49-F238E27FC236}">
                <a16:creationId xmlns:a16="http://schemas.microsoft.com/office/drawing/2014/main" id="{47A24F46-4F15-23B5-284A-C7453398E826}"/>
              </a:ext>
            </a:extLst>
          </p:cNvPr>
          <p:cNvSpPr>
            <a:spLocks noGrp="1"/>
          </p:cNvSpPr>
          <p:nvPr>
            <p:ph type="subTitle" sz="quarter" idx="1"/>
          </p:nvPr>
        </p:nvSpPr>
        <p:spPr>
          <a:xfrm>
            <a:off x="152400" y="627184"/>
            <a:ext cx="8839200" cy="5849815"/>
          </a:xfrm>
        </p:spPr>
        <p:txBody>
          <a:bodyPr/>
          <a:lstStyle/>
          <a:p>
            <a:pPr algn="l"/>
            <a:r>
              <a:rPr lang="el-GR" sz="2400" b="1" dirty="0">
                <a:effectLst/>
              </a:rPr>
              <a:t>Ορισμός Παιδαγωγικού Συμβούλου-Μέντορα</a:t>
            </a:r>
          </a:p>
          <a:p>
            <a:pPr algn="l"/>
            <a:endParaRPr lang="el-GR" sz="2400" b="1" dirty="0">
              <a:effectLst/>
            </a:endParaRPr>
          </a:p>
          <a:p>
            <a:pPr marL="342900" indent="-342900" algn="l">
              <a:buFont typeface="Arial" panose="020B0604020202020204" pitchFamily="34" charset="0"/>
              <a:buChar char="•"/>
            </a:pPr>
            <a:r>
              <a:rPr lang="el-GR" sz="2400" dirty="0">
                <a:effectLst/>
              </a:rPr>
              <a:t>Εισάγεται ο θεσμός του Παιδαγωγικού Συμβούλου - Μέντορα. O ρόλος του είναι να εμπνεύσει, να προσανατολίσει και να υποστηρίξει κάθε νεοδιοριζόμενο ή πρόσφατα τοποθετημένο στη σχολική μονάδα μόνιμο ή αναπληρωτή ή ωρομίσθιο εκπαιδευτικό, με </a:t>
            </a:r>
            <a:r>
              <a:rPr lang="el-GR" sz="2400" b="1" u="sng" dirty="0">
                <a:effectLst/>
              </a:rPr>
              <a:t>προϋπηρεσία έως πέντε (5) έτη</a:t>
            </a:r>
          </a:p>
          <a:p>
            <a:pPr marL="342900" indent="-342900" algn="l">
              <a:buFont typeface="Arial" panose="020B0604020202020204" pitchFamily="34" charset="0"/>
              <a:buChar char="•"/>
            </a:pPr>
            <a:endParaRPr lang="el-GR" sz="2400" b="1" u="sng" dirty="0">
              <a:effectLst/>
            </a:endParaRPr>
          </a:p>
          <a:p>
            <a:pPr marL="342900" indent="-342900" algn="l">
              <a:buFont typeface="Arial" panose="020B0604020202020204" pitchFamily="34" charset="0"/>
              <a:buChar char="•"/>
            </a:pPr>
            <a:r>
              <a:rPr lang="el-GR" sz="2400" dirty="0">
                <a:effectLst/>
              </a:rPr>
              <a:t>Έχει…άμεση συνεργασία με τον Σύμβουλο Εκπαίδευσης τόσο κατά τον προγραμματισμό όσο και κατά την εφαρμογή των δράσεων υποστήριξης που υλοποιεί.</a:t>
            </a:r>
            <a:endParaRPr lang="en-US" sz="2400" dirty="0">
              <a:effectLst/>
            </a:endParaRPr>
          </a:p>
        </p:txBody>
      </p:sp>
    </p:spTree>
    <p:extLst>
      <p:ext uri="{BB962C8B-B14F-4D97-AF65-F5344CB8AC3E}">
        <p14:creationId xmlns:p14="http://schemas.microsoft.com/office/powerpoint/2010/main" val="188670196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F2BE52-25FD-8B41-89F7-08A059837565}"/>
              </a:ext>
            </a:extLst>
          </p:cNvPr>
          <p:cNvSpPr>
            <a:spLocks noGrp="1"/>
          </p:cNvSpPr>
          <p:nvPr>
            <p:ph type="ctrTitle" sz="quarter"/>
          </p:nvPr>
        </p:nvSpPr>
        <p:spPr>
          <a:xfrm>
            <a:off x="362607" y="1597850"/>
            <a:ext cx="7926668" cy="5009865"/>
          </a:xfrm>
        </p:spPr>
        <p:txBody>
          <a:bodyPr>
            <a:normAutofit fontScale="90000"/>
          </a:bodyPr>
          <a:lstStyle/>
          <a:p>
            <a:pPr algn="l"/>
            <a:r>
              <a:rPr lang="el-GR" sz="3200" i="1" dirty="0">
                <a:solidFill>
                  <a:schemeClr val="tx1"/>
                </a:solidFill>
                <a:effectLst/>
                <a:latin typeface="Arial" panose="020B0604020202020204" pitchFamily="34" charset="0"/>
                <a:cs typeface="Arial" panose="020B0604020202020204" pitchFamily="34" charset="0"/>
              </a:rPr>
              <a:t>Περιφερειακό Συμβούλιο Εποπτών (ΠΕ.Σ.ΕΠ.)</a:t>
            </a:r>
            <a:br>
              <a:rPr lang="el-GR" sz="3200" dirty="0">
                <a:solidFill>
                  <a:schemeClr val="tx1"/>
                </a:solidFill>
                <a:effectLst/>
                <a:latin typeface="Arial" panose="020B0604020202020204" pitchFamily="34" charset="0"/>
                <a:cs typeface="Arial" panose="020B0604020202020204" pitchFamily="34" charset="0"/>
              </a:rPr>
            </a:br>
            <a:br>
              <a:rPr lang="el-GR" sz="3200" dirty="0">
                <a:solidFill>
                  <a:schemeClr val="tx1"/>
                </a:solidFill>
                <a:effectLst/>
                <a:latin typeface="Arial" panose="020B0604020202020204" pitchFamily="34" charset="0"/>
                <a:cs typeface="Arial" panose="020B0604020202020204" pitchFamily="34" charset="0"/>
              </a:rPr>
            </a:br>
            <a:r>
              <a:rPr lang="el-GR" sz="3200" dirty="0">
                <a:solidFill>
                  <a:schemeClr val="tx1"/>
                </a:solidFill>
                <a:effectLst/>
                <a:latin typeface="Arial" panose="020B0604020202020204" pitchFamily="34" charset="0"/>
                <a:cs typeface="Arial" panose="020B0604020202020204" pitchFamily="34" charset="0"/>
              </a:rPr>
              <a:t>ΚΕΝΤΡΟ ΔΙΕΠΙΣΤΗΜΟΝΙΚΗΣ ΑΞΙΟΛΟΓΗΣΗΣ, ΣΥΜΒΟΥΛΕΥΤΙΚΗΣ &amp; ΥΠΟΣΤΗΡΙΞΗΣ </a:t>
            </a:r>
            <a:br>
              <a:rPr lang="el-GR" sz="3200" dirty="0">
                <a:solidFill>
                  <a:schemeClr val="tx1"/>
                </a:solidFill>
                <a:effectLst/>
                <a:latin typeface="Arial" panose="020B0604020202020204" pitchFamily="34" charset="0"/>
                <a:cs typeface="Arial" panose="020B0604020202020204" pitchFamily="34" charset="0"/>
              </a:rPr>
            </a:br>
            <a:r>
              <a:rPr lang="el-GR" sz="3200" dirty="0">
                <a:solidFill>
                  <a:schemeClr val="tx1"/>
                </a:solidFill>
                <a:effectLst/>
                <a:latin typeface="Arial" panose="020B0604020202020204" pitchFamily="34" charset="0"/>
                <a:cs typeface="Arial" panose="020B0604020202020204" pitchFamily="34" charset="0"/>
              </a:rPr>
              <a:t>(ΚΕ.Δ.Α.Σ.Υ.)</a:t>
            </a:r>
            <a:br>
              <a:rPr lang="el-GR" sz="3200" dirty="0">
                <a:solidFill>
                  <a:schemeClr val="tx1"/>
                </a:solidFill>
                <a:effectLst/>
                <a:latin typeface="Arial" panose="020B0604020202020204" pitchFamily="34" charset="0"/>
                <a:cs typeface="Arial" panose="020B0604020202020204" pitchFamily="34" charset="0"/>
              </a:rPr>
            </a:br>
            <a:br>
              <a:rPr lang="el-GR" sz="3200" dirty="0">
                <a:solidFill>
                  <a:schemeClr val="tx1"/>
                </a:solidFill>
                <a:effectLst/>
                <a:latin typeface="Arial" panose="020B0604020202020204" pitchFamily="34" charset="0"/>
                <a:cs typeface="Arial" panose="020B0604020202020204" pitchFamily="34" charset="0"/>
              </a:rPr>
            </a:br>
            <a:r>
              <a:rPr lang="el-GR" sz="3200" i="1" dirty="0">
                <a:solidFill>
                  <a:schemeClr val="tx1"/>
                </a:solidFill>
                <a:effectLst/>
                <a:latin typeface="Arial" panose="020B0604020202020204" pitchFamily="34" charset="0"/>
                <a:cs typeface="Arial" panose="020B0604020202020204" pitchFamily="34" charset="0"/>
              </a:rPr>
              <a:t>Κέντρο Εκπαίδευσης για το Περιβάλλον &amp; την Αειφορία (Κ.Ε.ΠΕ.Α.)</a:t>
            </a:r>
            <a:br>
              <a:rPr lang="el-GR" sz="3200" dirty="0">
                <a:solidFill>
                  <a:schemeClr val="tx1"/>
                </a:solidFill>
                <a:effectLst/>
                <a:latin typeface="Arial" panose="020B0604020202020204" pitchFamily="34" charset="0"/>
                <a:cs typeface="Arial" panose="020B0604020202020204" pitchFamily="34" charset="0"/>
              </a:rPr>
            </a:br>
            <a:endParaRPr lang="el-GR" sz="3200" dirty="0">
              <a:solidFill>
                <a:schemeClr val="tx1"/>
              </a:solidFill>
              <a:effectLst/>
              <a:latin typeface="Arial" panose="020B0604020202020204" pitchFamily="34" charset="0"/>
              <a:cs typeface="Arial" panose="020B0604020202020204" pitchFamily="34" charset="0"/>
            </a:endParaRPr>
          </a:p>
        </p:txBody>
      </p:sp>
      <p:pic>
        <p:nvPicPr>
          <p:cNvPr id="8" name="Εικόνα 7">
            <a:extLst>
              <a:ext uri="{FF2B5EF4-FFF2-40B4-BE49-F238E27FC236}">
                <a16:creationId xmlns:a16="http://schemas.microsoft.com/office/drawing/2014/main" id="{BD01BD3D-38A3-4548-8B9D-7A2E52E13E29}"/>
              </a:ext>
            </a:extLst>
          </p:cNvPr>
          <p:cNvPicPr>
            <a:picLocks noChangeAspect="1"/>
          </p:cNvPicPr>
          <p:nvPr/>
        </p:nvPicPr>
        <p:blipFill>
          <a:blip r:embed="rId3"/>
          <a:stretch>
            <a:fillRect/>
          </a:stretch>
        </p:blipFill>
        <p:spPr>
          <a:xfrm>
            <a:off x="7030404" y="282369"/>
            <a:ext cx="1455869" cy="1315482"/>
          </a:xfrm>
          <a:prstGeom prst="rect">
            <a:avLst/>
          </a:prstGeom>
        </p:spPr>
      </p:pic>
    </p:spTree>
    <p:extLst>
      <p:ext uri="{BB962C8B-B14F-4D97-AF65-F5344CB8AC3E}">
        <p14:creationId xmlns:p14="http://schemas.microsoft.com/office/powerpoint/2010/main" val="562452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a:extLst>
              <a:ext uri="{FF2B5EF4-FFF2-40B4-BE49-F238E27FC236}">
                <a16:creationId xmlns:a16="http://schemas.microsoft.com/office/drawing/2014/main" id="{DBBE95FD-EA62-4AB7-B447-5E111B2A587B}"/>
              </a:ext>
            </a:extLst>
          </p:cNvPr>
          <p:cNvSpPr>
            <a:spLocks noGrp="1"/>
          </p:cNvSpPr>
          <p:nvPr>
            <p:ph type="ctrTitle" sz="quarter"/>
          </p:nvPr>
        </p:nvSpPr>
        <p:spPr>
          <a:xfrm>
            <a:off x="685800" y="0"/>
            <a:ext cx="7772400" cy="381001"/>
          </a:xfrm>
        </p:spPr>
        <p:txBody>
          <a:bodyPr wrap="square" anchor="ctr">
            <a:normAutofit fontScale="90000"/>
          </a:bodyPr>
          <a:lstStyle/>
          <a:p>
            <a:pPr marL="0" indent="0" eaLnBrk="1" hangingPunct="1">
              <a:buNone/>
              <a:defRPr/>
            </a:pPr>
            <a:r>
              <a:rPr lang="el-GR" sz="2800" b="1" dirty="0">
                <a:solidFill>
                  <a:schemeClr val="tx1"/>
                </a:solidFill>
                <a:effectLst/>
              </a:rPr>
              <a:t>ΠΑΙΔΑΓΩΓΙΚΟΣ ΣΥΜΒΟΥΛΟΣ/ΜΕΝΤΟΡΑΣ </a:t>
            </a:r>
            <a:r>
              <a:rPr lang="el-GR" sz="1600" dirty="0">
                <a:solidFill>
                  <a:schemeClr val="tx1"/>
                </a:solidFill>
                <a:effectLst/>
              </a:rPr>
              <a:t>(2)</a:t>
            </a:r>
            <a:endParaRPr lang="el-GR" sz="2800" dirty="0">
              <a:solidFill>
                <a:schemeClr val="tx1"/>
              </a:solidFill>
              <a:effectLst/>
            </a:endParaRPr>
          </a:p>
        </p:txBody>
      </p:sp>
      <p:sp>
        <p:nvSpPr>
          <p:cNvPr id="14342" name="Subtitle 2">
            <a:extLst>
              <a:ext uri="{FF2B5EF4-FFF2-40B4-BE49-F238E27FC236}">
                <a16:creationId xmlns:a16="http://schemas.microsoft.com/office/drawing/2014/main" id="{47A24F46-4F15-23B5-284A-C7453398E826}"/>
              </a:ext>
            </a:extLst>
          </p:cNvPr>
          <p:cNvSpPr>
            <a:spLocks noGrp="1"/>
          </p:cNvSpPr>
          <p:nvPr>
            <p:ph type="subTitle" sz="quarter" idx="1"/>
          </p:nvPr>
        </p:nvSpPr>
        <p:spPr>
          <a:xfrm>
            <a:off x="152400" y="1143000"/>
            <a:ext cx="8839200" cy="5105400"/>
          </a:xfrm>
        </p:spPr>
        <p:txBody>
          <a:bodyPr/>
          <a:lstStyle/>
          <a:p>
            <a:pPr algn="l"/>
            <a:r>
              <a:rPr lang="el-GR" sz="2400" b="1" dirty="0">
                <a:effectLst/>
              </a:rPr>
              <a:t>Καθήκοντα και αρμοδιότητες</a:t>
            </a:r>
          </a:p>
          <a:p>
            <a:pPr algn="l"/>
            <a:r>
              <a:rPr lang="el-GR" sz="2400" dirty="0">
                <a:effectLst/>
              </a:rPr>
              <a:t>- </a:t>
            </a:r>
            <a:r>
              <a:rPr lang="el-GR" sz="2000" dirty="0">
                <a:effectLst/>
              </a:rPr>
              <a:t>Συμβάλλει στη σταδιακή ενσωμάτωση του νέου συναδέλφου του στο σχολικό πλαίσιο… </a:t>
            </a:r>
          </a:p>
          <a:p>
            <a:pPr algn="l"/>
            <a:r>
              <a:rPr lang="el-GR" sz="2000" dirty="0">
                <a:effectLst/>
              </a:rPr>
              <a:t>- Τον πληροφορεί και τον καθοδηγεί ως προς το διδακτικό έργο του και ειδικότερα στη διαχείριση της διδακτικής ύλης….</a:t>
            </a:r>
          </a:p>
          <a:p>
            <a:pPr algn="l"/>
            <a:r>
              <a:rPr lang="el-GR" sz="2000" dirty="0">
                <a:effectLst/>
              </a:rPr>
              <a:t>- Προσφέρει υποστήριξη, καθοδήγηση και εποικοδομητική ανατροφοδότηση.</a:t>
            </a:r>
          </a:p>
          <a:p>
            <a:pPr algn="l"/>
            <a:r>
              <a:rPr lang="el-GR" sz="2000" dirty="0">
                <a:effectLst/>
              </a:rPr>
              <a:t>- Οργανώνει σε συνεργασία τόσο με τον Σύμβουλο Παιδαγωγικής Ευθύνης, όσο και με τον εκπαιδευτικό την πραγματοποίηση </a:t>
            </a:r>
            <a:r>
              <a:rPr lang="el-GR" sz="2000" b="1" u="sng" dirty="0">
                <a:effectLst/>
              </a:rPr>
              <a:t>τουλάχιστον τριών διδασκαλιών εντός του διδακτικού έτους</a:t>
            </a:r>
            <a:r>
              <a:rPr lang="el-GR" sz="2000" dirty="0">
                <a:effectLst/>
              </a:rPr>
              <a:t>, οι οποίες θα λαμβάνουν χώρα από τον: α) μέντορα με παρατηρητή τον καθοδηγούμενο εκπαιδευτικό, β) καθοδηγούμενο εκπαιδευτικό με παρατηρητή τον μέντορα και γ) από κοινού.</a:t>
            </a:r>
          </a:p>
          <a:p>
            <a:pPr algn="l"/>
            <a:r>
              <a:rPr lang="el-GR" sz="2000" dirty="0">
                <a:effectLst/>
              </a:rPr>
              <a:t>- Καθοδηγεί τον νέο συνάδελφό του για τον ορθό τρόπο επικοινωνίας με τους γονείς/κηδεμόνες και τους μαθητές.</a:t>
            </a:r>
          </a:p>
        </p:txBody>
      </p:sp>
    </p:spTree>
    <p:extLst>
      <p:ext uri="{BB962C8B-B14F-4D97-AF65-F5344CB8AC3E}">
        <p14:creationId xmlns:p14="http://schemas.microsoft.com/office/powerpoint/2010/main" val="276139155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a:extLst>
              <a:ext uri="{FF2B5EF4-FFF2-40B4-BE49-F238E27FC236}">
                <a16:creationId xmlns:a16="http://schemas.microsoft.com/office/drawing/2014/main" id="{DBBE95FD-EA62-4AB7-B447-5E111B2A587B}"/>
              </a:ext>
            </a:extLst>
          </p:cNvPr>
          <p:cNvSpPr>
            <a:spLocks noGrp="1"/>
          </p:cNvSpPr>
          <p:nvPr>
            <p:ph type="ctrTitle" sz="quarter"/>
          </p:nvPr>
        </p:nvSpPr>
        <p:spPr>
          <a:xfrm>
            <a:off x="838200" y="120650"/>
            <a:ext cx="7772400" cy="488950"/>
          </a:xfrm>
        </p:spPr>
        <p:txBody>
          <a:bodyPr wrap="square" anchor="ctr">
            <a:normAutofit fontScale="90000"/>
          </a:bodyPr>
          <a:lstStyle/>
          <a:p>
            <a:pPr marL="0" indent="0" eaLnBrk="1" hangingPunct="1">
              <a:buNone/>
              <a:defRPr/>
            </a:pPr>
            <a:r>
              <a:rPr lang="el-GR" sz="2800" b="1" dirty="0">
                <a:solidFill>
                  <a:schemeClr val="tx1"/>
                </a:solidFill>
                <a:effectLst/>
              </a:rPr>
              <a:t>ΕΝΔΟΣΧΟΛΙΚΟΣ ΣΥΝΤΟΝΙΣΤΗΣ</a:t>
            </a:r>
            <a:r>
              <a:rPr lang="en-US" sz="2800" b="1" dirty="0">
                <a:solidFill>
                  <a:schemeClr val="tx1"/>
                </a:solidFill>
                <a:effectLst/>
              </a:rPr>
              <a:t> </a:t>
            </a:r>
            <a:r>
              <a:rPr lang="en-US" sz="1800" dirty="0">
                <a:solidFill>
                  <a:schemeClr val="tx1"/>
                </a:solidFill>
                <a:effectLst/>
              </a:rPr>
              <a:t>(1)</a:t>
            </a:r>
            <a:endParaRPr lang="en-US" sz="2800" dirty="0">
              <a:solidFill>
                <a:schemeClr val="tx1"/>
              </a:solidFill>
              <a:effectLst/>
            </a:endParaRPr>
          </a:p>
        </p:txBody>
      </p:sp>
      <p:sp>
        <p:nvSpPr>
          <p:cNvPr id="14342" name="Subtitle 2">
            <a:extLst>
              <a:ext uri="{FF2B5EF4-FFF2-40B4-BE49-F238E27FC236}">
                <a16:creationId xmlns:a16="http://schemas.microsoft.com/office/drawing/2014/main" id="{A3307472-D18D-FA43-5F66-E73ECE838748}"/>
              </a:ext>
            </a:extLst>
          </p:cNvPr>
          <p:cNvSpPr>
            <a:spLocks noGrp="1"/>
          </p:cNvSpPr>
          <p:nvPr>
            <p:ph type="subTitle" sz="quarter" idx="1"/>
          </p:nvPr>
        </p:nvSpPr>
        <p:spPr>
          <a:xfrm>
            <a:off x="152400" y="762000"/>
            <a:ext cx="8763000" cy="5975350"/>
          </a:xfrm>
        </p:spPr>
        <p:txBody>
          <a:bodyPr/>
          <a:lstStyle/>
          <a:p>
            <a:pPr algn="l"/>
            <a:r>
              <a:rPr lang="el-GR" sz="2400" b="1" dirty="0">
                <a:effectLst/>
              </a:rPr>
              <a:t>Ορισμός </a:t>
            </a:r>
            <a:r>
              <a:rPr lang="el-GR" sz="2400" b="1" dirty="0" err="1">
                <a:effectLst/>
              </a:rPr>
              <a:t>Ενδοσχολικού</a:t>
            </a:r>
            <a:r>
              <a:rPr lang="el-GR" sz="2400" b="1" dirty="0">
                <a:effectLst/>
              </a:rPr>
              <a:t> Συντονιστή</a:t>
            </a:r>
            <a:endParaRPr lang="en-US" sz="2400" b="1" dirty="0">
              <a:effectLst/>
            </a:endParaRPr>
          </a:p>
          <a:p>
            <a:pPr algn="l"/>
            <a:endParaRPr lang="en-US" sz="2400" b="1" dirty="0">
              <a:effectLst/>
            </a:endParaRPr>
          </a:p>
          <a:p>
            <a:pPr algn="l"/>
            <a:endParaRPr lang="el-GR" sz="2400" b="1" dirty="0">
              <a:effectLst/>
            </a:endParaRPr>
          </a:p>
          <a:p>
            <a:pPr marL="342900" indent="-342900" algn="l">
              <a:buFont typeface="Arial" panose="020B0604020202020204" pitchFamily="34" charset="0"/>
              <a:buChar char="•"/>
            </a:pPr>
            <a:r>
              <a:rPr lang="el-GR" sz="2400" dirty="0">
                <a:effectLst/>
              </a:rPr>
              <a:t>Οι </a:t>
            </a:r>
            <a:r>
              <a:rPr lang="el-GR" sz="2400" dirty="0" err="1">
                <a:effectLst/>
              </a:rPr>
              <a:t>Ενδοσχολικοί</a:t>
            </a:r>
            <a:r>
              <a:rPr lang="el-GR" sz="2400" dirty="0">
                <a:effectLst/>
              </a:rPr>
              <a:t> Συντονιστές (Συντονιστές Τάξεων ή</a:t>
            </a:r>
            <a:r>
              <a:rPr lang="en-US" sz="2400" dirty="0">
                <a:effectLst/>
              </a:rPr>
              <a:t> </a:t>
            </a:r>
            <a:r>
              <a:rPr lang="el-GR" sz="2400" dirty="0">
                <a:effectLst/>
              </a:rPr>
              <a:t>Συντονιστές Γνωστικών Πεδίων) είναι όργανα συντονισμού του εκπαιδευτικού έργου σε επίπεδο σχολικής μονάδας</a:t>
            </a:r>
            <a:r>
              <a:rPr lang="en-US" sz="2400" dirty="0">
                <a:effectLst/>
              </a:rPr>
              <a:t>…</a:t>
            </a:r>
            <a:r>
              <a:rPr lang="el-GR" sz="2400" dirty="0">
                <a:effectLst/>
              </a:rPr>
              <a:t>οι οποίοι συντονίζουν και υποστηρίζουν τους εκπαιδευτικούς στο έργο τους</a:t>
            </a:r>
            <a:r>
              <a:rPr lang="en-US" sz="2400" dirty="0">
                <a:effectLst/>
              </a:rPr>
              <a:t>.</a:t>
            </a:r>
            <a:endParaRPr lang="el-GR" sz="2400" dirty="0">
              <a:effectLst/>
            </a:endParaRPr>
          </a:p>
          <a:p>
            <a:pPr marL="342900" indent="-342900" algn="l">
              <a:buFont typeface="Arial" panose="020B0604020202020204" pitchFamily="34" charset="0"/>
              <a:buChar char="•"/>
            </a:pPr>
            <a:r>
              <a:rPr lang="el-GR" sz="2400" dirty="0">
                <a:effectLst/>
              </a:rPr>
              <a:t>Διοικητικά τελούν υπό την εποπτεία της Διεύθυνσης της</a:t>
            </a:r>
            <a:r>
              <a:rPr lang="en-US" sz="2400" dirty="0">
                <a:effectLst/>
              </a:rPr>
              <a:t> </a:t>
            </a:r>
            <a:r>
              <a:rPr lang="el-GR" sz="2400" dirty="0">
                <a:effectLst/>
              </a:rPr>
              <a:t>σχολικής μονάδας και παιδαγωγικά βρίσκονται σε άμεση</a:t>
            </a:r>
            <a:r>
              <a:rPr lang="en-US" sz="2400" dirty="0">
                <a:effectLst/>
              </a:rPr>
              <a:t> </a:t>
            </a:r>
            <a:r>
              <a:rPr lang="el-GR" sz="2400" dirty="0">
                <a:effectLst/>
              </a:rPr>
              <a:t>επικοινωνία και συνεργασία με τον Σύμβουλο Εκπαίδευσης παιδαγωγικής και επιστημονικής ευθύνης</a:t>
            </a:r>
            <a:r>
              <a:rPr lang="en-US" sz="2400" dirty="0">
                <a:effectLst/>
              </a:rPr>
              <a:t>.</a:t>
            </a:r>
          </a:p>
          <a:p>
            <a:pPr algn="l"/>
            <a:endParaRPr lang="en-US" sz="2400" dirty="0">
              <a:effectLst/>
            </a:endParaRPr>
          </a:p>
        </p:txBody>
      </p:sp>
    </p:spTree>
    <p:extLst>
      <p:ext uri="{BB962C8B-B14F-4D97-AF65-F5344CB8AC3E}">
        <p14:creationId xmlns:p14="http://schemas.microsoft.com/office/powerpoint/2010/main" val="278706914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a:extLst>
              <a:ext uri="{FF2B5EF4-FFF2-40B4-BE49-F238E27FC236}">
                <a16:creationId xmlns:a16="http://schemas.microsoft.com/office/drawing/2014/main" id="{DBBE95FD-EA62-4AB7-B447-5E111B2A587B}"/>
              </a:ext>
            </a:extLst>
          </p:cNvPr>
          <p:cNvSpPr>
            <a:spLocks noGrp="1"/>
          </p:cNvSpPr>
          <p:nvPr>
            <p:ph type="ctrTitle" sz="quarter"/>
          </p:nvPr>
        </p:nvSpPr>
        <p:spPr>
          <a:xfrm>
            <a:off x="838200" y="120650"/>
            <a:ext cx="7772400" cy="488950"/>
          </a:xfrm>
        </p:spPr>
        <p:txBody>
          <a:bodyPr wrap="square" anchor="ctr">
            <a:normAutofit fontScale="90000"/>
          </a:bodyPr>
          <a:lstStyle/>
          <a:p>
            <a:pPr marL="0" indent="0" eaLnBrk="1" hangingPunct="1">
              <a:buNone/>
              <a:defRPr/>
            </a:pPr>
            <a:r>
              <a:rPr lang="el-GR" sz="2800" b="1" dirty="0">
                <a:solidFill>
                  <a:schemeClr val="tx1"/>
                </a:solidFill>
                <a:effectLst/>
              </a:rPr>
              <a:t>ΕΝΔΟΣΧΟΛΙΚΟΣ ΣΥΝΤΟΝΙΣΤΗΣ</a:t>
            </a:r>
            <a:r>
              <a:rPr lang="en-US" sz="2800" b="1" dirty="0">
                <a:solidFill>
                  <a:schemeClr val="tx1"/>
                </a:solidFill>
                <a:effectLst/>
              </a:rPr>
              <a:t> </a:t>
            </a:r>
            <a:r>
              <a:rPr lang="en-US" sz="1800" dirty="0">
                <a:solidFill>
                  <a:schemeClr val="tx1"/>
                </a:solidFill>
                <a:effectLst/>
              </a:rPr>
              <a:t>(2)</a:t>
            </a:r>
            <a:endParaRPr lang="en-US" sz="2800" dirty="0">
              <a:solidFill>
                <a:schemeClr val="tx1"/>
              </a:solidFill>
              <a:effectLst/>
            </a:endParaRPr>
          </a:p>
        </p:txBody>
      </p:sp>
      <p:sp>
        <p:nvSpPr>
          <p:cNvPr id="14342" name="Subtitle 2">
            <a:extLst>
              <a:ext uri="{FF2B5EF4-FFF2-40B4-BE49-F238E27FC236}">
                <a16:creationId xmlns:a16="http://schemas.microsoft.com/office/drawing/2014/main" id="{A3307472-D18D-FA43-5F66-E73ECE838748}"/>
              </a:ext>
            </a:extLst>
          </p:cNvPr>
          <p:cNvSpPr>
            <a:spLocks noGrp="1"/>
          </p:cNvSpPr>
          <p:nvPr>
            <p:ph type="subTitle" sz="quarter" idx="1"/>
          </p:nvPr>
        </p:nvSpPr>
        <p:spPr>
          <a:xfrm>
            <a:off x="152400" y="762000"/>
            <a:ext cx="8763000" cy="5975350"/>
          </a:xfrm>
        </p:spPr>
        <p:txBody>
          <a:bodyPr/>
          <a:lstStyle/>
          <a:p>
            <a:pPr algn="l"/>
            <a:r>
              <a:rPr lang="el-GR" sz="2400" b="1" dirty="0">
                <a:effectLst/>
              </a:rPr>
              <a:t>Καθήκοντα και αρμοδιότητες</a:t>
            </a:r>
            <a:endParaRPr lang="en-US" sz="2400" b="1" dirty="0">
              <a:effectLst/>
            </a:endParaRPr>
          </a:p>
          <a:p>
            <a:pPr marL="342900" indent="-342900" algn="l">
              <a:buFont typeface="Arial" panose="020B0604020202020204" pitchFamily="34" charset="0"/>
              <a:buChar char="•"/>
            </a:pPr>
            <a:r>
              <a:rPr lang="el-GR" sz="2000" dirty="0">
                <a:effectLst/>
              </a:rPr>
              <a:t>Υποστηρίζουν και συντονίζουν τους/τις εκπαιδευτικούς ανά ομάδες τάξεων ή ανά ομάδες ειδικοτήτων σε</a:t>
            </a:r>
            <a:r>
              <a:rPr lang="en-US" sz="2000" dirty="0">
                <a:effectLst/>
              </a:rPr>
              <a:t> </a:t>
            </a:r>
            <a:r>
              <a:rPr lang="el-GR" sz="2000" dirty="0">
                <a:effectLst/>
              </a:rPr>
              <a:t>συνεργασία με τους/τις τελευταίους/</a:t>
            </a:r>
            <a:r>
              <a:rPr lang="el-GR" sz="2000" dirty="0" err="1">
                <a:effectLst/>
              </a:rPr>
              <a:t>ες</a:t>
            </a:r>
            <a:r>
              <a:rPr lang="el-GR" sz="2000" dirty="0">
                <a:effectLst/>
              </a:rPr>
              <a:t> και με τους/τις</a:t>
            </a:r>
            <a:r>
              <a:rPr lang="en-US" sz="2000" dirty="0">
                <a:effectLst/>
              </a:rPr>
              <a:t> </a:t>
            </a:r>
            <a:r>
              <a:rPr lang="el-GR" sz="2000" dirty="0">
                <a:effectLst/>
              </a:rPr>
              <a:t>αντίστοιχους/</a:t>
            </a:r>
            <a:r>
              <a:rPr lang="el-GR" sz="2000" dirty="0" err="1">
                <a:effectLst/>
              </a:rPr>
              <a:t>ες</a:t>
            </a:r>
            <a:r>
              <a:rPr lang="el-GR" sz="2000" dirty="0">
                <a:effectLst/>
              </a:rPr>
              <a:t> κάθε φορά Συμβούλους Εκπαίδευσης.</a:t>
            </a:r>
          </a:p>
          <a:p>
            <a:pPr marL="342900" indent="-342900" algn="l">
              <a:buFont typeface="Arial" panose="020B0604020202020204" pitchFamily="34" charset="0"/>
              <a:buChar char="•"/>
            </a:pPr>
            <a:r>
              <a:rPr lang="el-GR" sz="2000" dirty="0">
                <a:effectLst/>
              </a:rPr>
              <a:t>Παρακολουθούν και εποπτεύουν τόσο τον ετήσιο</a:t>
            </a:r>
            <a:r>
              <a:rPr lang="en-US" sz="2000" dirty="0">
                <a:effectLst/>
              </a:rPr>
              <a:t> </a:t>
            </a:r>
            <a:r>
              <a:rPr lang="el-GR" sz="2000" dirty="0">
                <a:effectLst/>
              </a:rPr>
              <a:t>προγραμματισμό της διδακτέας ύλης όσο και τον προγραμματισμό επιμέρους ενοτήτων, σε συνεργασία με</a:t>
            </a:r>
            <a:r>
              <a:rPr lang="en-US" sz="2000" dirty="0">
                <a:effectLst/>
              </a:rPr>
              <a:t> </a:t>
            </a:r>
            <a:r>
              <a:rPr lang="el-GR" sz="2000" dirty="0">
                <a:effectLst/>
              </a:rPr>
              <a:t>τον/την διδάσκοντα/</a:t>
            </a:r>
            <a:r>
              <a:rPr lang="el-GR" sz="2000" dirty="0" err="1">
                <a:effectLst/>
              </a:rPr>
              <a:t>ουσα</a:t>
            </a:r>
            <a:r>
              <a:rPr lang="en-US" sz="2000" dirty="0">
                <a:effectLst/>
              </a:rPr>
              <a:t>…</a:t>
            </a:r>
            <a:endParaRPr lang="el-GR" sz="2000" dirty="0">
              <a:effectLst/>
            </a:endParaRPr>
          </a:p>
          <a:p>
            <a:pPr marL="342900" indent="-342900" algn="l">
              <a:buFont typeface="Arial" panose="020B0604020202020204" pitchFamily="34" charset="0"/>
              <a:buChar char="•"/>
            </a:pPr>
            <a:r>
              <a:rPr lang="el-GR" sz="2000" dirty="0">
                <a:effectLst/>
              </a:rPr>
              <a:t>Σχεδιάζουν και οργανώνουν διδασκαλίες και δράσεις με σκοπό την επαγγελματική ανάπτυξη των εκπαιδευτικών και την ανταλλαγή καλών πρακτικών σε συνεργασία τόσο με τον/την εκάστοτε Σύμβουλο Εκπαίδευσης</a:t>
            </a:r>
            <a:r>
              <a:rPr lang="en-US" sz="2000" dirty="0">
                <a:effectLst/>
              </a:rPr>
              <a:t> </a:t>
            </a:r>
            <a:r>
              <a:rPr lang="el-GR" sz="2000" dirty="0">
                <a:effectLst/>
              </a:rPr>
              <a:t>της ειδικότητας όσο και με τον/την Παιδαγωγικό/ή Σύμβουλο-Μέντορα</a:t>
            </a:r>
            <a:r>
              <a:rPr lang="en-US" sz="2000" dirty="0">
                <a:effectLst/>
              </a:rPr>
              <a:t>.</a:t>
            </a:r>
            <a:endParaRPr lang="el-GR" sz="2000" dirty="0">
              <a:effectLst/>
            </a:endParaRPr>
          </a:p>
          <a:p>
            <a:pPr marL="342900" indent="-342900" algn="l">
              <a:buFont typeface="Arial" panose="020B0604020202020204" pitchFamily="34" charset="0"/>
              <a:buChar char="•"/>
            </a:pPr>
            <a:r>
              <a:rPr lang="el-GR" sz="2000" dirty="0">
                <a:effectLst/>
              </a:rPr>
              <a:t>Εισηγούνται καινοτόμα εκπαιδευτικά εργαλεία διδασκαλίας και προβαίνουν στην εφαρμογή και αξιολόγησή</a:t>
            </a:r>
            <a:r>
              <a:rPr lang="en-US" sz="2000" dirty="0">
                <a:effectLst/>
              </a:rPr>
              <a:t> </a:t>
            </a:r>
            <a:r>
              <a:rPr lang="el-GR" sz="2000" dirty="0">
                <a:effectLst/>
              </a:rPr>
              <a:t>τους, σε συνεργασία τόσο με τον/την Παιδαγωγικό/ή</a:t>
            </a:r>
            <a:r>
              <a:rPr lang="en-US" sz="2000" dirty="0">
                <a:effectLst/>
              </a:rPr>
              <a:t> </a:t>
            </a:r>
            <a:r>
              <a:rPr lang="el-GR" sz="2000" dirty="0">
                <a:effectLst/>
              </a:rPr>
              <a:t>Σύμβουλο-Μέντορα όσο και με τον/την αντίστοιχο/η</a:t>
            </a:r>
            <a:r>
              <a:rPr lang="en-US" sz="2000" dirty="0">
                <a:effectLst/>
              </a:rPr>
              <a:t> </a:t>
            </a:r>
            <a:r>
              <a:rPr lang="el-GR" sz="2000" dirty="0">
                <a:effectLst/>
              </a:rPr>
              <a:t>Σύμβουλο Εκπαίδευσης, αν τούτο κρίνεται εκπαιδευτικά</a:t>
            </a:r>
            <a:r>
              <a:rPr lang="en-US" sz="2000" dirty="0">
                <a:effectLst/>
              </a:rPr>
              <a:t> </a:t>
            </a:r>
            <a:r>
              <a:rPr lang="el-GR" sz="2000" dirty="0">
                <a:effectLst/>
              </a:rPr>
              <a:t>αναγκαίο.</a:t>
            </a:r>
            <a:endParaRPr lang="en-US" sz="2800" dirty="0">
              <a:effectLst/>
            </a:endParaRPr>
          </a:p>
        </p:txBody>
      </p:sp>
    </p:spTree>
    <p:extLst>
      <p:ext uri="{BB962C8B-B14F-4D97-AF65-F5344CB8AC3E}">
        <p14:creationId xmlns:p14="http://schemas.microsoft.com/office/powerpoint/2010/main" val="273293705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Στρογγυλεμένο ορθογώνιο 7"/>
          <p:cNvSpPr>
            <a:spLocks noChangeArrowheads="1"/>
          </p:cNvSpPr>
          <p:nvPr/>
        </p:nvSpPr>
        <p:spPr bwMode="auto">
          <a:xfrm>
            <a:off x="4204796" y="6069740"/>
            <a:ext cx="4855756" cy="701786"/>
          </a:xfrm>
          <a:prstGeom prst="roundRect">
            <a:avLst>
              <a:gd name="adj" fmla="val 16667"/>
            </a:avLst>
          </a:prstGeom>
          <a:gradFill rotWithShape="0">
            <a:gsLst>
              <a:gs pos="0">
                <a:srgbClr val="C0504D">
                  <a:lumMod val="100000"/>
                  <a:lumOff val="0"/>
                </a:srgbClr>
              </a:gs>
              <a:gs pos="100000">
                <a:srgbClr val="C0504D">
                  <a:lumMod val="74000"/>
                  <a:lumOff val="0"/>
                </a:srgbClr>
              </a:gs>
            </a:gsLst>
            <a:path path="shape">
              <a:fillToRect l="50000" t="50000" r="50000" b="50000"/>
            </a:path>
          </a:gradFill>
          <a:ln>
            <a:noFill/>
          </a:ln>
          <a:effectLst>
            <a:outerShdw dist="28398" dir="3806097" algn="ctr" rotWithShape="0">
              <a:srgbClr val="C0504D">
                <a:lumMod val="50000"/>
                <a:lumOff val="0"/>
              </a:srgbClr>
            </a:outerShdw>
          </a:effectLst>
          <a:extLst>
            <a:ext uri="{91240B29-F687-4F45-9708-019B960494DF}">
              <a14:hiddenLine xmlns:a14="http://schemas.microsoft.com/office/drawing/2010/main" w="0">
                <a:solidFill>
                  <a:srgbClr val="000000"/>
                </a:solidFill>
                <a:round/>
                <a:headEnd/>
                <a:tailEnd/>
              </a14:hiddenLine>
            </a:ext>
          </a:extLst>
        </p:spPr>
        <p:txBody>
          <a:bodyPr rot="0" vert="horz" wrap="square" lIns="91440" tIns="45720" rIns="91440" bIns="45720" anchor="ctr" anchorCtr="0">
            <a:noAutofit/>
          </a:bodyPr>
          <a:lstStyle/>
          <a:p>
            <a:pPr algn="ctr">
              <a:lnSpc>
                <a:spcPct val="115000"/>
              </a:lnSpc>
              <a:spcBef>
                <a:spcPts val="1200"/>
              </a:spcBef>
              <a:spcAft>
                <a:spcPts val="1000"/>
              </a:spcAft>
              <a:defRPr/>
            </a:pPr>
            <a:r>
              <a:rPr lang="el-GR" b="1" kern="0" dirty="0">
                <a:ea typeface="Times New Roman"/>
                <a:cs typeface="Times New Roman"/>
              </a:rPr>
              <a:t>ΣΧΟΛΙΚΗ ΜΟΝΑΔΑ</a:t>
            </a:r>
            <a:endParaRPr lang="el-GR" kern="0" dirty="0">
              <a:ea typeface="Times New Roman"/>
              <a:cs typeface="Times New Roman"/>
            </a:endParaRPr>
          </a:p>
        </p:txBody>
      </p:sp>
      <p:sp>
        <p:nvSpPr>
          <p:cNvPr id="9" name="Κύβος 8"/>
          <p:cNvSpPr>
            <a:spLocks noChangeArrowheads="1"/>
          </p:cNvSpPr>
          <p:nvPr/>
        </p:nvSpPr>
        <p:spPr bwMode="auto">
          <a:xfrm>
            <a:off x="7449773" y="4711821"/>
            <a:ext cx="1655370" cy="701786"/>
          </a:xfrm>
          <a:prstGeom prst="cube">
            <a:avLst>
              <a:gd name="adj" fmla="val 25000"/>
            </a:avLst>
          </a:prstGeom>
          <a:gradFill rotWithShape="0">
            <a:gsLst>
              <a:gs pos="0">
                <a:srgbClr val="C0504D">
                  <a:lumMod val="100000"/>
                  <a:lumOff val="0"/>
                </a:srgbClr>
              </a:gs>
              <a:gs pos="100000">
                <a:srgbClr val="C0504D">
                  <a:lumMod val="74000"/>
                  <a:lumOff val="0"/>
                </a:srgbClr>
              </a:gs>
            </a:gsLst>
            <a:path path="rect">
              <a:fillToRect l="50000" t="50000" r="50000" b="50000"/>
            </a:path>
          </a:gradFill>
          <a:ln>
            <a:noFill/>
          </a:ln>
          <a:effectLst>
            <a:outerShdw dist="28398" dir="3806097" algn="ctr" rotWithShape="0">
              <a:srgbClr val="C0504D">
                <a:lumMod val="50000"/>
                <a:lumOff val="0"/>
              </a:srgbClr>
            </a:outerShdw>
          </a:effectLst>
          <a:extLst>
            <a:ext uri="{91240B29-F687-4F45-9708-019B960494DF}">
              <a14:hiddenLine xmlns:a14="http://schemas.microsoft.com/office/drawing/2010/main" w="0">
                <a:solidFill>
                  <a:srgbClr val="000000"/>
                </a:solidFill>
                <a:round/>
                <a:headEnd/>
                <a:tailEnd/>
              </a14:hiddenLine>
            </a:ext>
          </a:extLst>
        </p:spPr>
        <p:txBody>
          <a:bodyPr rot="0" vert="horz" wrap="square" lIns="91440" tIns="45720" rIns="91440" bIns="45720" anchor="ctr" anchorCtr="0">
            <a:noAutofit/>
          </a:bodyPr>
          <a:lstStyle/>
          <a:p>
            <a:pPr algn="ctr">
              <a:lnSpc>
                <a:spcPct val="115000"/>
              </a:lnSpc>
              <a:spcBef>
                <a:spcPts val="1400"/>
              </a:spcBef>
              <a:spcAft>
                <a:spcPts val="1000"/>
              </a:spcAft>
              <a:defRPr/>
            </a:pPr>
            <a:r>
              <a:rPr lang="el-GR" b="1" kern="0" dirty="0">
                <a:ea typeface="Times New Roman"/>
                <a:cs typeface="Times New Roman"/>
              </a:rPr>
              <a:t>ΟΜΑΔΑ ΣΧΟΛΕΙΩΝ</a:t>
            </a:r>
            <a:endParaRPr lang="el-GR" kern="0" dirty="0">
              <a:ea typeface="Times New Roman"/>
              <a:cs typeface="Times New Roman"/>
            </a:endParaRPr>
          </a:p>
        </p:txBody>
      </p:sp>
      <p:sp>
        <p:nvSpPr>
          <p:cNvPr id="12" name="Έλλειψη 11"/>
          <p:cNvSpPr>
            <a:spLocks noChangeArrowheads="1"/>
          </p:cNvSpPr>
          <p:nvPr/>
        </p:nvSpPr>
        <p:spPr bwMode="auto">
          <a:xfrm>
            <a:off x="3373350" y="3962398"/>
            <a:ext cx="1727464" cy="1116357"/>
          </a:xfrm>
          <a:prstGeom prst="ellipse">
            <a:avLst/>
          </a:prstGeom>
          <a:solidFill>
            <a:srgbClr val="9BBB59">
              <a:lumMod val="100000"/>
              <a:lumOff val="0"/>
            </a:srgbClr>
          </a:solidFill>
          <a:ln w="127000" cap="sq" cmpd="dbl">
            <a:solidFill>
              <a:srgbClr val="9BBB59">
                <a:lumMod val="100000"/>
                <a:lumOff val="0"/>
              </a:srgb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36000" tIns="45720" rIns="91440" bIns="45720" anchor="ctr" anchorCtr="0">
            <a:noAutofit/>
          </a:bodyPr>
          <a:lstStyle/>
          <a:p>
            <a:pPr algn="ctr">
              <a:lnSpc>
                <a:spcPct val="115000"/>
              </a:lnSpc>
              <a:spcBef>
                <a:spcPts val="1200"/>
              </a:spcBef>
              <a:spcAft>
                <a:spcPts val="1000"/>
              </a:spcAft>
              <a:defRPr/>
            </a:pPr>
            <a:r>
              <a:rPr lang="el-GR" sz="1600" b="1" kern="0" dirty="0">
                <a:ea typeface="Times New Roman"/>
                <a:cs typeface="Times New Roman"/>
              </a:rPr>
              <a:t>Κ.Ε.ΠΕ.Α.</a:t>
            </a:r>
            <a:endParaRPr lang="el-GR" sz="1600" kern="0" dirty="0">
              <a:ea typeface="Times New Roman"/>
              <a:cs typeface="Times New Roman"/>
            </a:endParaRPr>
          </a:p>
        </p:txBody>
      </p:sp>
      <p:sp>
        <p:nvSpPr>
          <p:cNvPr id="13" name="Oval 21"/>
          <p:cNvSpPr>
            <a:spLocks noChangeArrowheads="1"/>
          </p:cNvSpPr>
          <p:nvPr/>
        </p:nvSpPr>
        <p:spPr bwMode="auto">
          <a:xfrm>
            <a:off x="5201357" y="3836476"/>
            <a:ext cx="1757327" cy="1108852"/>
          </a:xfrm>
          <a:prstGeom prst="ellipse">
            <a:avLst/>
          </a:prstGeom>
          <a:solidFill>
            <a:srgbClr val="4BACC6">
              <a:lumMod val="100000"/>
              <a:lumOff val="0"/>
            </a:srgbClr>
          </a:solidFill>
          <a:ln w="127000" cap="sq" cmpd="dbl">
            <a:solidFill>
              <a:srgbClr val="4BACC6">
                <a:lumMod val="100000"/>
                <a:lumOff val="0"/>
              </a:srgb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36000" tIns="45720" rIns="36000" bIns="45720" anchor="ctr" anchorCtr="0">
            <a:noAutofit/>
          </a:bodyPr>
          <a:lstStyle/>
          <a:p>
            <a:pPr algn="ctr">
              <a:lnSpc>
                <a:spcPct val="115000"/>
              </a:lnSpc>
              <a:spcBef>
                <a:spcPts val="1200"/>
              </a:spcBef>
              <a:spcAft>
                <a:spcPts val="1000"/>
              </a:spcAft>
              <a:defRPr/>
            </a:pPr>
            <a:r>
              <a:rPr lang="el-GR" b="1" kern="0" dirty="0">
                <a:ea typeface="Times New Roman"/>
                <a:cs typeface="Times New Roman"/>
              </a:rPr>
              <a:t>ΚΕ.ΔΑ.Σ.Υ</a:t>
            </a:r>
            <a:endParaRPr lang="el-GR" kern="0" dirty="0">
              <a:ea typeface="Times New Roman"/>
              <a:cs typeface="Times New Roman"/>
            </a:endParaRPr>
          </a:p>
        </p:txBody>
      </p:sp>
      <p:sp>
        <p:nvSpPr>
          <p:cNvPr id="14" name="Ισοσκελές τρίγωνο 13"/>
          <p:cNvSpPr>
            <a:spLocks noChangeArrowheads="1"/>
          </p:cNvSpPr>
          <p:nvPr/>
        </p:nvSpPr>
        <p:spPr bwMode="auto">
          <a:xfrm>
            <a:off x="4203324" y="1227470"/>
            <a:ext cx="4855756" cy="1545944"/>
          </a:xfrm>
          <a:prstGeom prst="triangle">
            <a:avLst>
              <a:gd name="adj" fmla="val 50000"/>
            </a:avLst>
          </a:prstGeom>
          <a:gradFill rotWithShape="0">
            <a:gsLst>
              <a:gs pos="0">
                <a:srgbClr val="F79646">
                  <a:lumMod val="100000"/>
                  <a:lumOff val="0"/>
                </a:srgbClr>
              </a:gs>
              <a:gs pos="100000">
                <a:srgbClr val="F79646">
                  <a:lumMod val="74000"/>
                  <a:lumOff val="0"/>
                </a:srgbClr>
              </a:gs>
            </a:gsLst>
            <a:path path="shape">
              <a:fillToRect l="50000" t="50000" r="50000" b="50000"/>
            </a:path>
          </a:gradFill>
          <a:ln>
            <a:noFill/>
          </a:ln>
          <a:effectLst>
            <a:outerShdw dist="28398" dir="3806097" algn="ctr" rotWithShape="0">
              <a:srgbClr val="F79646">
                <a:lumMod val="50000"/>
                <a:lumOff val="0"/>
              </a:srgbClr>
            </a:outerShdw>
          </a:effectLst>
          <a:extLst>
            <a:ext uri="{91240B29-F687-4F45-9708-019B960494DF}">
              <a14:hiddenLine xmlns:a14="http://schemas.microsoft.com/office/drawing/2010/main" w="0">
                <a:solidFill>
                  <a:srgbClr val="000000"/>
                </a:solidFill>
                <a:round/>
                <a:headEnd/>
                <a:tailEnd/>
              </a14:hiddenLine>
            </a:ext>
          </a:extLst>
        </p:spPr>
        <p:txBody>
          <a:bodyPr rot="0" vert="horz" wrap="square" lIns="91440" tIns="45720" rIns="91440" bIns="45720" anchor="ctr" anchorCtr="0">
            <a:noAutofit/>
          </a:bodyPr>
          <a:lstStyle/>
          <a:p>
            <a:pPr algn="ctr">
              <a:lnSpc>
                <a:spcPct val="115000"/>
              </a:lnSpc>
              <a:spcBef>
                <a:spcPts val="1400"/>
              </a:spcBef>
              <a:spcAft>
                <a:spcPts val="1000"/>
              </a:spcAft>
              <a:defRPr/>
            </a:pPr>
            <a:r>
              <a:rPr lang="el-GR" b="1" kern="0" dirty="0">
                <a:ea typeface="Times New Roman"/>
                <a:cs typeface="Times New Roman"/>
              </a:rPr>
              <a:t>ΠΕ.Σ.ΕΠ.</a:t>
            </a:r>
            <a:endParaRPr lang="el-GR" kern="0" dirty="0">
              <a:ea typeface="Times New Roman"/>
              <a:cs typeface="Times New Roman"/>
            </a:endParaRPr>
          </a:p>
        </p:txBody>
      </p:sp>
      <p:sp>
        <p:nvSpPr>
          <p:cNvPr id="16" name="Ισοσκελές τρίγωνο 15"/>
          <p:cNvSpPr>
            <a:spLocks/>
          </p:cNvSpPr>
          <p:nvPr/>
        </p:nvSpPr>
        <p:spPr>
          <a:xfrm>
            <a:off x="5507422" y="1224710"/>
            <a:ext cx="2518307" cy="863993"/>
          </a:xfrm>
          <a:prstGeom prst="triangle">
            <a:avLst>
              <a:gd name="adj" fmla="val 4304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0" rIns="91440" bIns="45720" numCol="1" spcCol="0" rtlCol="0" fromWordArt="0" anchor="t" anchorCtr="0" forceAA="0" compatLnSpc="1">
            <a:prstTxWarp prst="textNoShape">
              <a:avLst/>
            </a:prstTxWarp>
            <a:noAutofit/>
          </a:bodyPr>
          <a:lstStyle/>
          <a:p>
            <a:pPr algn="ctr">
              <a:defRPr/>
            </a:pPr>
            <a:r>
              <a:rPr lang="el-GR" b="1" kern="0" dirty="0" err="1">
                <a:solidFill>
                  <a:sysClr val="window" lastClr="FFFFFF"/>
                </a:solidFill>
                <a:ea typeface="Times New Roman"/>
                <a:cs typeface="Times New Roman"/>
              </a:rPr>
              <a:t>Π.Δ.Ε</a:t>
            </a:r>
            <a:r>
              <a:rPr lang="el-GR" b="1" kern="0" dirty="0">
                <a:solidFill>
                  <a:sysClr val="window" lastClr="FFFFFF"/>
                </a:solidFill>
                <a:ea typeface="Times New Roman"/>
                <a:cs typeface="Times New Roman"/>
              </a:rPr>
              <a:t>.</a:t>
            </a:r>
            <a:endParaRPr lang="el-GR" kern="0" dirty="0">
              <a:solidFill>
                <a:sysClr val="window" lastClr="FFFFFF"/>
              </a:solidFill>
              <a:ea typeface="Times New Roman"/>
              <a:cs typeface="Times New Roman"/>
            </a:endParaRPr>
          </a:p>
        </p:txBody>
      </p:sp>
      <p:sp>
        <p:nvSpPr>
          <p:cNvPr id="17" name="AutoShape 15"/>
          <p:cNvSpPr>
            <a:spLocks noChangeArrowheads="1"/>
          </p:cNvSpPr>
          <p:nvPr/>
        </p:nvSpPr>
        <p:spPr bwMode="auto">
          <a:xfrm>
            <a:off x="3667821" y="167930"/>
            <a:ext cx="5198570" cy="850379"/>
          </a:xfrm>
          <a:prstGeom prst="bevel">
            <a:avLst>
              <a:gd name="adj" fmla="val 12500"/>
            </a:avLst>
          </a:prstGeom>
          <a:gradFill rotWithShape="0">
            <a:gsLst>
              <a:gs pos="0">
                <a:srgbClr val="9BBB59"/>
              </a:gs>
              <a:gs pos="100000">
                <a:srgbClr val="4E6128"/>
              </a:gs>
            </a:gsLst>
            <a:lin ang="2700000" scaled="1"/>
          </a:gradFill>
          <a:ln w="12600" cap="sq">
            <a:solidFill>
              <a:srgbClr val="F2F2F2"/>
            </a:solidFill>
            <a:miter lim="800000"/>
            <a:headEnd/>
            <a:tailEnd/>
          </a:ln>
          <a:effectLst>
            <a:outerShdw dist="155281" dir="2700000" algn="ctr" rotWithShape="0">
              <a:srgbClr val="D6E3BC">
                <a:alpha val="50027"/>
              </a:srgbClr>
            </a:outerShdw>
          </a:effectLst>
        </p:spPr>
        <p:txBody>
          <a:bodyPr rot="0" vert="horz" wrap="square" lIns="36000" tIns="36000" rIns="36000" bIns="36000" anchor="t" anchorCtr="0">
            <a:noAutofit/>
          </a:bodyPr>
          <a:lstStyle/>
          <a:p>
            <a:pPr algn="ctr">
              <a:lnSpc>
                <a:spcPct val="115000"/>
              </a:lnSpc>
              <a:spcBef>
                <a:spcPts val="1400"/>
              </a:spcBef>
              <a:spcAft>
                <a:spcPts val="1000"/>
              </a:spcAft>
            </a:pPr>
            <a:r>
              <a:rPr lang="el-GR" b="1" dirty="0">
                <a:solidFill>
                  <a:srgbClr val="C00000"/>
                </a:solidFill>
                <a:ea typeface="Times New Roman"/>
                <a:cs typeface="Calibri"/>
              </a:rPr>
              <a:t>ΔΟΜΕΣ ΥΠΟΣΤΗΡΙΞΗΣ ΤΟΥ ΕΚΠΑΙΔΕΥΤΙΚΟΥ ΕΡΓΟΥ </a:t>
            </a:r>
            <a:endParaRPr lang="el-GR" dirty="0">
              <a:solidFill>
                <a:srgbClr val="C00000"/>
              </a:solidFill>
              <a:ea typeface="Times New Roman"/>
              <a:cs typeface="Times New Roman"/>
            </a:endParaRPr>
          </a:p>
        </p:txBody>
      </p:sp>
      <p:sp>
        <p:nvSpPr>
          <p:cNvPr id="19" name="Στρογγυλεμένο ορθογώνιο 18"/>
          <p:cNvSpPr>
            <a:spLocks noChangeArrowheads="1"/>
          </p:cNvSpPr>
          <p:nvPr/>
        </p:nvSpPr>
        <p:spPr bwMode="auto">
          <a:xfrm>
            <a:off x="0" y="417107"/>
            <a:ext cx="3538574" cy="969328"/>
          </a:xfrm>
          <a:prstGeom prst="roundRect">
            <a:avLst>
              <a:gd name="adj" fmla="val 16667"/>
            </a:avLst>
          </a:prstGeom>
          <a:gradFill rotWithShape="0">
            <a:gsLst>
              <a:gs pos="0">
                <a:srgbClr val="D99594"/>
              </a:gs>
              <a:gs pos="50000">
                <a:srgbClr val="F2DBDB"/>
              </a:gs>
              <a:gs pos="100000">
                <a:srgbClr val="D99594"/>
              </a:gs>
            </a:gsLst>
            <a:lin ang="8100000" scaled="1"/>
          </a:gradFill>
          <a:ln w="12600" cap="sq">
            <a:solidFill>
              <a:srgbClr val="D99594"/>
            </a:solidFill>
            <a:miter lim="800000"/>
            <a:headEnd/>
            <a:tailEnd/>
          </a:ln>
          <a:effectLst>
            <a:outerShdw dist="25631" dir="3633274" algn="ctr" rotWithShape="0">
              <a:srgbClr val="622423">
                <a:alpha val="50027"/>
              </a:srgbClr>
            </a:outerShdw>
          </a:effectLst>
        </p:spPr>
        <p:txBody>
          <a:bodyPr rot="0" vert="horz" wrap="square" lIns="0" tIns="0" rIns="0" bIns="0" anchor="t" anchorCtr="0">
            <a:noAutofit/>
          </a:bodyPr>
          <a:lstStyle/>
          <a:p>
            <a:pPr algn="ctr">
              <a:lnSpc>
                <a:spcPct val="90000"/>
              </a:lnSpc>
            </a:pPr>
            <a:r>
              <a:rPr lang="el-GR" b="1" dirty="0">
                <a:solidFill>
                  <a:srgbClr val="800000"/>
                </a:solidFill>
                <a:latin typeface="Calibri"/>
                <a:ea typeface="Times New Roman"/>
                <a:cs typeface="Times New Roman"/>
              </a:rPr>
              <a:t>Υπουργείο Παιδείας</a:t>
            </a:r>
            <a:r>
              <a:rPr lang="en-US" b="1" dirty="0">
                <a:solidFill>
                  <a:srgbClr val="800000"/>
                </a:solidFill>
                <a:latin typeface="Calibri"/>
                <a:ea typeface="Times New Roman"/>
                <a:cs typeface="Times New Roman"/>
              </a:rPr>
              <a:t> </a:t>
            </a:r>
            <a:r>
              <a:rPr lang="el-GR" b="1" dirty="0">
                <a:solidFill>
                  <a:srgbClr val="800000"/>
                </a:solidFill>
                <a:latin typeface="Calibri"/>
                <a:ea typeface="Times New Roman"/>
                <a:cs typeface="Times New Roman"/>
              </a:rPr>
              <a:t>και Θρησκευμάτων &amp; Αθλητισμού</a:t>
            </a:r>
            <a:endParaRPr lang="el-GR" dirty="0">
              <a:solidFill>
                <a:srgbClr val="800000"/>
              </a:solidFill>
              <a:latin typeface="Calibri"/>
              <a:ea typeface="Times New Roman"/>
              <a:cs typeface="Times New Roman"/>
            </a:endParaRPr>
          </a:p>
          <a:p>
            <a:pPr algn="ctr"/>
            <a:r>
              <a:rPr lang="el-GR" b="1" dirty="0">
                <a:solidFill>
                  <a:srgbClr val="800000"/>
                </a:solidFill>
                <a:latin typeface="Calibri"/>
                <a:ea typeface="Times New Roman"/>
                <a:cs typeface="Times New Roman"/>
              </a:rPr>
              <a:t>Γενική Διεύθυνση Σπουδών ΠΕ &amp; ΔΕ</a:t>
            </a:r>
            <a:endParaRPr lang="el-GR" dirty="0">
              <a:solidFill>
                <a:srgbClr val="800000"/>
              </a:solidFill>
              <a:latin typeface="Calibri"/>
              <a:ea typeface="Times New Roman"/>
              <a:cs typeface="Times New Roman"/>
            </a:endParaRPr>
          </a:p>
          <a:p>
            <a:pPr algn="ctr"/>
            <a:r>
              <a:rPr lang="el-GR" dirty="0">
                <a:latin typeface="Calibri"/>
                <a:ea typeface="Times New Roman"/>
                <a:cs typeface="Times New Roman"/>
              </a:rPr>
              <a:t> </a:t>
            </a:r>
          </a:p>
        </p:txBody>
      </p:sp>
      <p:sp>
        <p:nvSpPr>
          <p:cNvPr id="20" name="Στρογγυλεμένο ορθογώνιο 19"/>
          <p:cNvSpPr>
            <a:spLocks noChangeArrowheads="1"/>
          </p:cNvSpPr>
          <p:nvPr/>
        </p:nvSpPr>
        <p:spPr bwMode="auto">
          <a:xfrm>
            <a:off x="-1" y="1461614"/>
            <a:ext cx="3543341" cy="650073"/>
          </a:xfrm>
          <a:prstGeom prst="roundRect">
            <a:avLst>
              <a:gd name="adj" fmla="val 16667"/>
            </a:avLst>
          </a:prstGeom>
          <a:gradFill rotWithShape="0">
            <a:gsLst>
              <a:gs pos="0">
                <a:srgbClr val="B2A1C7"/>
              </a:gs>
              <a:gs pos="50000">
                <a:srgbClr val="E5DFEC"/>
              </a:gs>
              <a:gs pos="100000">
                <a:srgbClr val="B2A1C7"/>
              </a:gs>
            </a:gsLst>
            <a:lin ang="8100000" scaled="1"/>
          </a:gradFill>
          <a:ln w="12600" cap="sq">
            <a:solidFill>
              <a:srgbClr val="B2A1C7"/>
            </a:solidFill>
            <a:miter lim="800000"/>
            <a:headEnd/>
            <a:tailEnd/>
          </a:ln>
          <a:effectLst>
            <a:outerShdw dist="25631" dir="3633274" algn="ctr" rotWithShape="0">
              <a:srgbClr val="3F3151">
                <a:alpha val="50027"/>
              </a:srgbClr>
            </a:outerShdw>
          </a:effectLst>
        </p:spPr>
        <p:txBody>
          <a:bodyPr rot="0" vert="horz" wrap="square" lIns="91440" tIns="0" rIns="91440" bIns="0" anchor="t" anchorCtr="0">
            <a:noAutofit/>
          </a:bodyPr>
          <a:lstStyle/>
          <a:p>
            <a:pPr algn="ctr">
              <a:lnSpc>
                <a:spcPct val="115000"/>
              </a:lnSpc>
              <a:spcBef>
                <a:spcPts val="1400"/>
              </a:spcBef>
              <a:spcAft>
                <a:spcPts val="1000"/>
              </a:spcAft>
            </a:pPr>
            <a:r>
              <a:rPr lang="el-GR" b="1" dirty="0">
                <a:solidFill>
                  <a:srgbClr val="800000"/>
                </a:solidFill>
                <a:ea typeface="Times New Roman"/>
                <a:cs typeface="Times New Roman"/>
              </a:rPr>
              <a:t>Ινστιτούτο Εκπαιδευτικής Πολιτικής</a:t>
            </a:r>
            <a:endParaRPr lang="el-GR" dirty="0">
              <a:solidFill>
                <a:srgbClr val="800000"/>
              </a:solidFill>
              <a:ea typeface="Times New Roman"/>
              <a:cs typeface="Times New Roman"/>
            </a:endParaRPr>
          </a:p>
        </p:txBody>
      </p:sp>
      <p:sp>
        <p:nvSpPr>
          <p:cNvPr id="21" name="Στρογγυλεμένο ορθογώνιο 20"/>
          <p:cNvSpPr>
            <a:spLocks noChangeArrowheads="1"/>
          </p:cNvSpPr>
          <p:nvPr/>
        </p:nvSpPr>
        <p:spPr bwMode="auto">
          <a:xfrm>
            <a:off x="41488" y="2189032"/>
            <a:ext cx="3517249" cy="377370"/>
          </a:xfrm>
          <a:prstGeom prst="roundRect">
            <a:avLst>
              <a:gd name="adj" fmla="val 16667"/>
            </a:avLst>
          </a:prstGeom>
          <a:gradFill rotWithShape="0">
            <a:gsLst>
              <a:gs pos="0">
                <a:srgbClr val="95B3D7"/>
              </a:gs>
              <a:gs pos="50000">
                <a:srgbClr val="DBE5F1"/>
              </a:gs>
              <a:gs pos="100000">
                <a:srgbClr val="95B3D7"/>
              </a:gs>
            </a:gsLst>
            <a:lin ang="8100000" scaled="1"/>
          </a:gradFill>
          <a:ln w="12600" cap="sq">
            <a:solidFill>
              <a:srgbClr val="95B3D7"/>
            </a:solidFill>
            <a:miter lim="800000"/>
            <a:headEnd/>
            <a:tailEnd/>
          </a:ln>
          <a:effectLst>
            <a:outerShdw dist="25631" dir="3633274" algn="ctr" rotWithShape="0">
              <a:srgbClr val="243F60">
                <a:alpha val="50027"/>
              </a:srgbClr>
            </a:outerShdw>
          </a:effectLst>
        </p:spPr>
        <p:txBody>
          <a:bodyPr rot="0" vert="horz" wrap="square" lIns="91440" tIns="0" rIns="91440" bIns="0" anchor="t" anchorCtr="0">
            <a:noAutofit/>
          </a:bodyPr>
          <a:lstStyle/>
          <a:p>
            <a:pPr algn="ctr">
              <a:lnSpc>
                <a:spcPct val="115000"/>
              </a:lnSpc>
              <a:spcBef>
                <a:spcPts val="1400"/>
              </a:spcBef>
            </a:pPr>
            <a:r>
              <a:rPr lang="el-GR" b="1" dirty="0">
                <a:solidFill>
                  <a:srgbClr val="800000"/>
                </a:solidFill>
                <a:latin typeface="+mj-lt"/>
                <a:ea typeface="Times New Roman"/>
                <a:cs typeface="Times New Roman"/>
              </a:rPr>
              <a:t>Συμβούλιο Επιλογής </a:t>
            </a:r>
            <a:endParaRPr lang="el-GR" dirty="0">
              <a:solidFill>
                <a:srgbClr val="800000"/>
              </a:solidFill>
              <a:latin typeface="+mj-lt"/>
              <a:ea typeface="Times New Roman"/>
              <a:cs typeface="Times New Roman"/>
            </a:endParaRPr>
          </a:p>
        </p:txBody>
      </p:sp>
      <p:cxnSp>
        <p:nvCxnSpPr>
          <p:cNvPr id="3" name="Ευθύγραμμο βέλος σύνδεσης 2"/>
          <p:cNvCxnSpPr>
            <a:cxnSpLocks/>
          </p:cNvCxnSpPr>
          <p:nvPr/>
        </p:nvCxnSpPr>
        <p:spPr>
          <a:xfrm>
            <a:off x="4850362" y="5145259"/>
            <a:ext cx="350995" cy="841936"/>
          </a:xfrm>
          <a:prstGeom prst="straightConnector1">
            <a:avLst/>
          </a:prstGeom>
          <a:ln w="50800">
            <a:solidFill>
              <a:srgbClr val="99CCF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Ευθύγραμμο βέλος σύνδεσης 22"/>
          <p:cNvCxnSpPr/>
          <p:nvPr/>
        </p:nvCxnSpPr>
        <p:spPr>
          <a:xfrm flipH="1">
            <a:off x="5913104" y="5062714"/>
            <a:ext cx="284414" cy="896654"/>
          </a:xfrm>
          <a:prstGeom prst="straightConnector1">
            <a:avLst/>
          </a:prstGeom>
          <a:ln w="50800">
            <a:solidFill>
              <a:srgbClr val="99CCF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Ευθύγραμμο βέλος σύνδεσης 26"/>
          <p:cNvCxnSpPr>
            <a:cxnSpLocks/>
            <a:endCxn id="12" idx="0"/>
          </p:cNvCxnSpPr>
          <p:nvPr/>
        </p:nvCxnSpPr>
        <p:spPr>
          <a:xfrm flipH="1">
            <a:off x="4237082" y="2853546"/>
            <a:ext cx="334430" cy="1108852"/>
          </a:xfrm>
          <a:prstGeom prst="straightConnector1">
            <a:avLst/>
          </a:prstGeom>
          <a:ln w="50800">
            <a:solidFill>
              <a:srgbClr val="99CCF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Ευθύγραμμο βέλος σύνδεσης 28"/>
          <p:cNvCxnSpPr/>
          <p:nvPr/>
        </p:nvCxnSpPr>
        <p:spPr>
          <a:xfrm>
            <a:off x="5924320" y="2853546"/>
            <a:ext cx="0" cy="942484"/>
          </a:xfrm>
          <a:prstGeom prst="straightConnector1">
            <a:avLst/>
          </a:prstGeom>
          <a:ln w="50800">
            <a:solidFill>
              <a:srgbClr val="99CCF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Ευθύγραμμο βέλος σύνδεσης 29"/>
          <p:cNvCxnSpPr/>
          <p:nvPr/>
        </p:nvCxnSpPr>
        <p:spPr>
          <a:xfrm>
            <a:off x="6991947" y="2853546"/>
            <a:ext cx="0" cy="3105822"/>
          </a:xfrm>
          <a:prstGeom prst="straightConnector1">
            <a:avLst/>
          </a:prstGeom>
          <a:ln w="50800">
            <a:solidFill>
              <a:srgbClr val="99CCF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Ευθύγραμμο βέλος σύνδεσης 31"/>
          <p:cNvCxnSpPr>
            <a:cxnSpLocks/>
          </p:cNvCxnSpPr>
          <p:nvPr/>
        </p:nvCxnSpPr>
        <p:spPr>
          <a:xfrm flipH="1" flipV="1">
            <a:off x="6991948" y="5029448"/>
            <a:ext cx="403463" cy="33266"/>
          </a:xfrm>
          <a:prstGeom prst="straightConnector1">
            <a:avLst/>
          </a:prstGeom>
          <a:ln w="50800">
            <a:solidFill>
              <a:srgbClr val="99CCFF"/>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5" name="Ευθύγραμμο βέλος σύνδεσης 34"/>
          <p:cNvCxnSpPr/>
          <p:nvPr/>
        </p:nvCxnSpPr>
        <p:spPr>
          <a:xfrm>
            <a:off x="8152430" y="5423348"/>
            <a:ext cx="0" cy="536020"/>
          </a:xfrm>
          <a:prstGeom prst="straightConnector1">
            <a:avLst/>
          </a:prstGeom>
          <a:ln w="50800">
            <a:solidFill>
              <a:srgbClr val="99CCFF"/>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80" name="Ομάδα 79"/>
          <p:cNvGrpSpPr/>
          <p:nvPr/>
        </p:nvGrpSpPr>
        <p:grpSpPr>
          <a:xfrm>
            <a:off x="3578753" y="1119731"/>
            <a:ext cx="526207" cy="1512000"/>
            <a:chOff x="5102752" y="1119731"/>
            <a:chExt cx="1503023" cy="1512000"/>
          </a:xfrm>
        </p:grpSpPr>
        <p:cxnSp>
          <p:nvCxnSpPr>
            <p:cNvPr id="64" name="Ευθύγραμμο βέλος σύνδεσης 63"/>
            <p:cNvCxnSpPr/>
            <p:nvPr/>
          </p:nvCxnSpPr>
          <p:spPr>
            <a:xfrm flipH="1">
              <a:off x="5102752" y="1151264"/>
              <a:ext cx="508816" cy="1"/>
            </a:xfrm>
            <a:prstGeom prst="straightConnector1">
              <a:avLst/>
            </a:prstGeom>
            <a:ln w="50800">
              <a:solidFill>
                <a:srgbClr val="99CCFF"/>
              </a:solidFill>
              <a:tailEnd type="arrow"/>
            </a:ln>
          </p:spPr>
          <p:style>
            <a:lnRef idx="1">
              <a:schemeClr val="accent1"/>
            </a:lnRef>
            <a:fillRef idx="0">
              <a:schemeClr val="accent1"/>
            </a:fillRef>
            <a:effectRef idx="0">
              <a:schemeClr val="accent1"/>
            </a:effectRef>
            <a:fontRef idx="minor">
              <a:schemeClr val="tx1"/>
            </a:fontRef>
          </p:style>
        </p:cxnSp>
        <p:cxnSp>
          <p:nvCxnSpPr>
            <p:cNvPr id="65" name="Ευθύγραμμο βέλος σύνδεσης 64"/>
            <p:cNvCxnSpPr/>
            <p:nvPr/>
          </p:nvCxnSpPr>
          <p:spPr>
            <a:xfrm flipH="1">
              <a:off x="5107096" y="1759097"/>
              <a:ext cx="508816" cy="1"/>
            </a:xfrm>
            <a:prstGeom prst="straightConnector1">
              <a:avLst/>
            </a:prstGeom>
            <a:ln w="50800">
              <a:solidFill>
                <a:srgbClr val="99CCFF"/>
              </a:solidFill>
              <a:tailEnd type="arrow"/>
            </a:ln>
          </p:spPr>
          <p:style>
            <a:lnRef idx="1">
              <a:schemeClr val="accent1"/>
            </a:lnRef>
            <a:fillRef idx="0">
              <a:schemeClr val="accent1"/>
            </a:fillRef>
            <a:effectRef idx="0">
              <a:schemeClr val="accent1"/>
            </a:effectRef>
            <a:fontRef idx="minor">
              <a:schemeClr val="tx1"/>
            </a:fontRef>
          </p:style>
        </p:cxnSp>
        <p:cxnSp>
          <p:nvCxnSpPr>
            <p:cNvPr id="66" name="Ευθύγραμμο βέλος σύνδεσης 65"/>
            <p:cNvCxnSpPr/>
            <p:nvPr/>
          </p:nvCxnSpPr>
          <p:spPr>
            <a:xfrm flipH="1">
              <a:off x="5120142" y="2320957"/>
              <a:ext cx="508816" cy="1"/>
            </a:xfrm>
            <a:prstGeom prst="straightConnector1">
              <a:avLst/>
            </a:prstGeom>
            <a:ln w="50800">
              <a:solidFill>
                <a:srgbClr val="99CCFF"/>
              </a:solidFill>
              <a:tailEnd type="arrow"/>
            </a:ln>
          </p:spPr>
          <p:style>
            <a:lnRef idx="1">
              <a:schemeClr val="accent1"/>
            </a:lnRef>
            <a:fillRef idx="0">
              <a:schemeClr val="accent1"/>
            </a:fillRef>
            <a:effectRef idx="0">
              <a:schemeClr val="accent1"/>
            </a:effectRef>
            <a:fontRef idx="minor">
              <a:schemeClr val="tx1"/>
            </a:fontRef>
          </p:style>
        </p:cxnSp>
        <p:cxnSp>
          <p:nvCxnSpPr>
            <p:cNvPr id="70" name="Ευθεία γραμμή σύνδεσης 69"/>
            <p:cNvCxnSpPr/>
            <p:nvPr/>
          </p:nvCxnSpPr>
          <p:spPr>
            <a:xfrm>
              <a:off x="5615912" y="1119731"/>
              <a:ext cx="13047" cy="1512000"/>
            </a:xfrm>
            <a:prstGeom prst="line">
              <a:avLst/>
            </a:prstGeom>
            <a:ln w="50800">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74" name="Ευθύγραμμο βέλος σύνδεσης 73"/>
            <p:cNvCxnSpPr/>
            <p:nvPr/>
          </p:nvCxnSpPr>
          <p:spPr>
            <a:xfrm>
              <a:off x="5628959" y="2601307"/>
              <a:ext cx="976816" cy="0"/>
            </a:xfrm>
            <a:prstGeom prst="straightConnector1">
              <a:avLst/>
            </a:prstGeom>
            <a:ln w="50800">
              <a:solidFill>
                <a:srgbClr val="99CCFF"/>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5003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fill="hold"/>
                                        <p:tgtEl>
                                          <p:spTgt spid="19"/>
                                        </p:tgtEl>
                                        <p:attrNameLst>
                                          <p:attrName>ppt_w</p:attrName>
                                        </p:attrNameLst>
                                      </p:cBhvr>
                                      <p:tavLst>
                                        <p:tav tm="0">
                                          <p:val>
                                            <p:fltVal val="0"/>
                                          </p:val>
                                        </p:tav>
                                        <p:tav tm="100000">
                                          <p:val>
                                            <p:strVal val="#ppt_w"/>
                                          </p:val>
                                        </p:tav>
                                      </p:tavLst>
                                    </p:anim>
                                    <p:anim calcmode="lin" valueType="num">
                                      <p:cBhvr>
                                        <p:cTn id="74" dur="500" fill="hold"/>
                                        <p:tgtEl>
                                          <p:spTgt spid="19"/>
                                        </p:tgtEl>
                                        <p:attrNameLst>
                                          <p:attrName>ppt_h</p:attrName>
                                        </p:attrNameLst>
                                      </p:cBhvr>
                                      <p:tavLst>
                                        <p:tav tm="0">
                                          <p:val>
                                            <p:fltVal val="0"/>
                                          </p:val>
                                        </p:tav>
                                        <p:tav tm="100000">
                                          <p:val>
                                            <p:strVal val="#ppt_h"/>
                                          </p:val>
                                        </p:tav>
                                      </p:tavLst>
                                    </p:anim>
                                    <p:animEffect transition="in" filter="fade">
                                      <p:cBhvr>
                                        <p:cTn id="75" dur="500"/>
                                        <p:tgtEl>
                                          <p:spTgt spid="19"/>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20"/>
                                        </p:tgtEl>
                                        <p:attrNameLst>
                                          <p:attrName>style.visibility</p:attrName>
                                        </p:attrNameLst>
                                      </p:cBhvr>
                                      <p:to>
                                        <p:strVal val="visible"/>
                                      </p:to>
                                    </p:set>
                                    <p:anim calcmode="lin" valueType="num">
                                      <p:cBhvr>
                                        <p:cTn id="78" dur="500" fill="hold"/>
                                        <p:tgtEl>
                                          <p:spTgt spid="20"/>
                                        </p:tgtEl>
                                        <p:attrNameLst>
                                          <p:attrName>ppt_w</p:attrName>
                                        </p:attrNameLst>
                                      </p:cBhvr>
                                      <p:tavLst>
                                        <p:tav tm="0">
                                          <p:val>
                                            <p:fltVal val="0"/>
                                          </p:val>
                                        </p:tav>
                                        <p:tav tm="100000">
                                          <p:val>
                                            <p:strVal val="#ppt_w"/>
                                          </p:val>
                                        </p:tav>
                                      </p:tavLst>
                                    </p:anim>
                                    <p:anim calcmode="lin" valueType="num">
                                      <p:cBhvr>
                                        <p:cTn id="79" dur="500" fill="hold"/>
                                        <p:tgtEl>
                                          <p:spTgt spid="20"/>
                                        </p:tgtEl>
                                        <p:attrNameLst>
                                          <p:attrName>ppt_h</p:attrName>
                                        </p:attrNameLst>
                                      </p:cBhvr>
                                      <p:tavLst>
                                        <p:tav tm="0">
                                          <p:val>
                                            <p:fltVal val="0"/>
                                          </p:val>
                                        </p:tav>
                                        <p:tav tm="100000">
                                          <p:val>
                                            <p:strVal val="#ppt_h"/>
                                          </p:val>
                                        </p:tav>
                                      </p:tavLst>
                                    </p:anim>
                                    <p:animEffect transition="in" filter="fade">
                                      <p:cBhvr>
                                        <p:cTn id="80" dur="500"/>
                                        <p:tgtEl>
                                          <p:spTgt spid="20"/>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p:cTn id="83" dur="500" fill="hold"/>
                                        <p:tgtEl>
                                          <p:spTgt spid="21"/>
                                        </p:tgtEl>
                                        <p:attrNameLst>
                                          <p:attrName>ppt_w</p:attrName>
                                        </p:attrNameLst>
                                      </p:cBhvr>
                                      <p:tavLst>
                                        <p:tav tm="0">
                                          <p:val>
                                            <p:fltVal val="0"/>
                                          </p:val>
                                        </p:tav>
                                        <p:tav tm="100000">
                                          <p:val>
                                            <p:strVal val="#ppt_w"/>
                                          </p:val>
                                        </p:tav>
                                      </p:tavLst>
                                    </p:anim>
                                    <p:anim calcmode="lin" valueType="num">
                                      <p:cBhvr>
                                        <p:cTn id="84" dur="500" fill="hold"/>
                                        <p:tgtEl>
                                          <p:spTgt spid="21"/>
                                        </p:tgtEl>
                                        <p:attrNameLst>
                                          <p:attrName>ppt_h</p:attrName>
                                        </p:attrNameLst>
                                      </p:cBhvr>
                                      <p:tavLst>
                                        <p:tav tm="0">
                                          <p:val>
                                            <p:fltVal val="0"/>
                                          </p:val>
                                        </p:tav>
                                        <p:tav tm="100000">
                                          <p:val>
                                            <p:strVal val="#ppt_h"/>
                                          </p:val>
                                        </p:tav>
                                      </p:tavLst>
                                    </p:anim>
                                    <p:animEffect transition="in" filter="fade">
                                      <p:cBhvr>
                                        <p:cTn id="85" dur="5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3" grpId="0" animBg="1"/>
      <p:bldP spid="14" grpId="0" animBg="1"/>
      <p:bldP spid="16" grpId="0" animBg="1"/>
      <p:bldP spid="17" grpId="0" animBg="1"/>
      <p:bldP spid="19" grpId="0" animBg="1"/>
      <p:bldP spid="20" grpId="0" animBg="1"/>
      <p:bldP spid="2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7F0FC5DE-E91F-4267-BECD-565A9C249042}"/>
              </a:ext>
            </a:extLst>
          </p:cNvPr>
          <p:cNvSpPr txBox="1">
            <a:spLocks/>
          </p:cNvSpPr>
          <p:nvPr/>
        </p:nvSpPr>
        <p:spPr>
          <a:xfrm>
            <a:off x="528212" y="2757046"/>
            <a:ext cx="7909935" cy="2506330"/>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3300" b="1" i="0" u="none" strike="noStrike" kern="1200" cap="none" spc="0" normalizeH="0" baseline="0" noProof="0" dirty="0">
                <a:ln>
                  <a:noFill/>
                </a:ln>
                <a:solidFill>
                  <a:sysClr val="window" lastClr="FFFFFF"/>
                </a:solidFill>
                <a:effectLst/>
                <a:uLnTx/>
                <a:uFillTx/>
                <a:latin typeface="Calibri" panose="020F0502020204030204"/>
                <a:ea typeface="+mn-ea"/>
                <a:cs typeface="+mn-cs"/>
              </a:rPr>
              <a:t>Απόστολος Δαρόπουλος</a:t>
            </a:r>
            <a:br>
              <a:rPr kumimoji="0" lang="el-GR" sz="3300" b="1" i="0" u="none" strike="noStrike" kern="1200" cap="none" spc="0" normalizeH="0" baseline="0" noProof="0" dirty="0">
                <a:ln>
                  <a:noFill/>
                </a:ln>
                <a:solidFill>
                  <a:sysClr val="window" lastClr="FFFFFF"/>
                </a:solidFill>
                <a:effectLst/>
                <a:uLnTx/>
                <a:uFillTx/>
                <a:latin typeface="Calibri" panose="020F0502020204030204"/>
                <a:ea typeface="+mn-ea"/>
                <a:cs typeface="+mn-cs"/>
              </a:rPr>
            </a:br>
            <a:b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r>
              <a:rPr kumimoji="0" lang="el-GR" sz="2400" b="0" i="0" u="none" strike="noStrike" kern="1200" cap="none" spc="0" normalizeH="0" baseline="0" noProof="0" dirty="0" err="1">
                <a:ln>
                  <a:noFill/>
                </a:ln>
                <a:solidFill>
                  <a:sysClr val="window" lastClr="FFFFFF"/>
                </a:solidFill>
                <a:effectLst/>
                <a:uLnTx/>
                <a:uFillTx/>
                <a:latin typeface="Calibri" panose="020F0502020204030204"/>
                <a:ea typeface="+mn-ea"/>
                <a:cs typeface="+mn-cs"/>
              </a:rPr>
              <a:t>Δρ</a:t>
            </a:r>
            <a: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t> Κοινωνιολογίας της Εκπαίδευσης, </a:t>
            </a:r>
            <a:r>
              <a:rPr kumimoji="0" lang="el-GR" sz="2400" b="0" i="0" u="none" strike="noStrike" kern="1200" cap="none" spc="0" normalizeH="0" baseline="0" noProof="0" dirty="0" err="1">
                <a:ln>
                  <a:noFill/>
                </a:ln>
                <a:solidFill>
                  <a:sysClr val="window" lastClr="FFFFFF"/>
                </a:solidFill>
                <a:effectLst/>
                <a:uLnTx/>
                <a:uFillTx/>
                <a:latin typeface="Calibri" panose="020F0502020204030204"/>
                <a:ea typeface="+mn-ea"/>
                <a:cs typeface="+mn-cs"/>
              </a:rPr>
              <a:t>Μ.Εd</a:t>
            </a:r>
            <a: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t>.</a:t>
            </a:r>
            <a:b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t>Σύμβουλος Εκπαίδευσης ΠΕ 70</a:t>
            </a:r>
            <a:b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br>
              <a:rPr kumimoji="0" lang="el-GR" sz="24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r>
              <a:rPr kumimoji="0" lang="el-GR" sz="2400" b="1" i="0" u="none" strike="noStrike" kern="1200" cap="none" spc="0" normalizeH="0" baseline="0" noProof="0" dirty="0">
                <a:ln>
                  <a:noFill/>
                </a:ln>
                <a:solidFill>
                  <a:srgbClr val="FFFF00"/>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apdaro@uth.gr</a:t>
            </a:r>
            <a:r>
              <a:rPr kumimoji="0" lang="el-GR" sz="2400" b="1" i="0" u="none" strike="noStrike" kern="1200" cap="none" spc="0" normalizeH="0" baseline="0" noProof="0" dirty="0">
                <a:ln>
                  <a:noFill/>
                </a:ln>
                <a:solidFill>
                  <a:srgbClr val="FFFF00"/>
                </a:solidFill>
                <a:effectLst/>
                <a:uLnTx/>
                <a:uFillTx/>
                <a:latin typeface="Calibri" panose="020F0502020204030204"/>
                <a:ea typeface="+mn-ea"/>
                <a:cs typeface="+mn-cs"/>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https://apdaro.blogspot.com/</a:t>
            </a:r>
            <a:endParaRPr kumimoji="0" lang="el-GR" sz="2400" b="1" i="0" u="none" strike="noStrike" kern="1200" cap="none" spc="0" normalizeH="0" baseline="0" noProof="0" dirty="0">
              <a:ln>
                <a:noFill/>
              </a:ln>
              <a:solidFill>
                <a:srgbClr val="FFFF00"/>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el-GR" sz="2400" b="1" i="0" u="none" strike="noStrike" kern="1200" cap="none" spc="0" normalizeH="0" baseline="0" noProof="0" dirty="0">
                <a:ln>
                  <a:noFill/>
                </a:ln>
                <a:solidFill>
                  <a:srgbClr val="FFFF00"/>
                </a:solidFill>
                <a:effectLst/>
                <a:uLnTx/>
                <a:uFillTx/>
                <a:latin typeface="Calibri" panose="020F0502020204030204"/>
                <a:ea typeface="+mn-ea"/>
                <a:cs typeface="+mn-cs"/>
              </a:rPr>
            </a:br>
            <a:endPar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pic>
        <p:nvPicPr>
          <p:cNvPr id="10" name="Εικόνα 9" descr="Εικόνα που περιέχει λευκός πίνακας&#10;&#10;Περιγραφή που δημιουργήθηκε αυτόματα">
            <a:extLst>
              <a:ext uri="{FF2B5EF4-FFF2-40B4-BE49-F238E27FC236}">
                <a16:creationId xmlns:a16="http://schemas.microsoft.com/office/drawing/2014/main" id="{AC6BCB1B-221C-4F8B-B825-55C7D415938A}"/>
              </a:ext>
            </a:extLst>
          </p:cNvPr>
          <p:cNvPicPr>
            <a:picLocks noChangeAspect="1"/>
          </p:cNvPicPr>
          <p:nvPr/>
        </p:nvPicPr>
        <p:blipFill>
          <a:blip r:embed="rId4"/>
          <a:stretch>
            <a:fillRect/>
          </a:stretch>
        </p:blipFill>
        <p:spPr>
          <a:xfrm rot="20400564">
            <a:off x="704850" y="1252537"/>
            <a:ext cx="2673219" cy="1504509"/>
          </a:xfrm>
          <a:prstGeom prst="rect">
            <a:avLst/>
          </a:prstGeom>
        </p:spPr>
      </p:pic>
    </p:spTree>
    <p:extLst>
      <p:ext uri="{BB962C8B-B14F-4D97-AF65-F5344CB8AC3E}">
        <p14:creationId xmlns:p14="http://schemas.microsoft.com/office/powerpoint/2010/main" val="20547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A7139-FA38-DF49-A7CF-2883106558E7}"/>
              </a:ext>
            </a:extLst>
          </p:cNvPr>
          <p:cNvSpPr>
            <a:spLocks noGrp="1"/>
          </p:cNvSpPr>
          <p:nvPr>
            <p:ph type="title"/>
          </p:nvPr>
        </p:nvSpPr>
        <p:spPr>
          <a:xfrm>
            <a:off x="0" y="145543"/>
            <a:ext cx="9144000" cy="1077229"/>
          </a:xfrm>
        </p:spPr>
        <p:txBody>
          <a:bodyPr>
            <a:normAutofit/>
          </a:bodyPr>
          <a:lstStyle/>
          <a:p>
            <a:r>
              <a:rPr lang="el-GR" sz="2700" dirty="0">
                <a:effectLst/>
                <a:latin typeface="Arial" panose="020B0604020202020204" pitchFamily="34" charset="0"/>
                <a:cs typeface="Arial" panose="020B0604020202020204" pitchFamily="34" charset="0"/>
              </a:rPr>
              <a:t>    </a:t>
            </a:r>
            <a:r>
              <a:rPr lang="el-GR" sz="2700" b="1" dirty="0">
                <a:solidFill>
                  <a:schemeClr val="tx1"/>
                </a:solidFill>
                <a:effectLst/>
                <a:latin typeface="Arial" panose="020B0604020202020204" pitchFamily="34" charset="0"/>
                <a:cs typeface="Arial" panose="020B0604020202020204" pitchFamily="34" charset="0"/>
              </a:rPr>
              <a:t>ΝΟΜΟΘΕΤΙΚΟ ΠΛΑΙΣΙΟ</a:t>
            </a:r>
            <a:r>
              <a:rPr lang="el-GR" sz="3200" b="1" dirty="0">
                <a:solidFill>
                  <a:schemeClr val="tx1"/>
                </a:solidFill>
                <a:effectLst/>
                <a:latin typeface="Arial" panose="020B0604020202020204" pitchFamily="34" charset="0"/>
                <a:cs typeface="Arial" panose="020B0604020202020204" pitchFamily="34" charset="0"/>
              </a:rPr>
              <a:t>	</a:t>
            </a:r>
            <a:r>
              <a:rPr lang="el-GR" sz="3200" dirty="0">
                <a:effectLst/>
                <a:latin typeface="Arial" panose="020B0604020202020204" pitchFamily="34" charset="0"/>
                <a:cs typeface="Arial" panose="020B0604020202020204" pitchFamily="34" charset="0"/>
              </a:rPr>
              <a:t> </a:t>
            </a:r>
            <a:endParaRPr lang="el-GR" sz="2400" dirty="0">
              <a:effectLst/>
              <a:latin typeface="Arial" panose="020B0604020202020204" pitchFamily="34" charset="0"/>
              <a:cs typeface="Arial" panose="020B0604020202020204" pitchFamily="34" charset="0"/>
            </a:endParaRPr>
          </a:p>
        </p:txBody>
      </p:sp>
      <p:sp>
        <p:nvSpPr>
          <p:cNvPr id="4" name="Ορθογώνιο 3">
            <a:extLst>
              <a:ext uri="{FF2B5EF4-FFF2-40B4-BE49-F238E27FC236}">
                <a16:creationId xmlns:a16="http://schemas.microsoft.com/office/drawing/2014/main" id="{76B3C5D5-89A5-42FB-BBCA-F2883E97E3DE}"/>
              </a:ext>
            </a:extLst>
          </p:cNvPr>
          <p:cNvSpPr/>
          <p:nvPr/>
        </p:nvSpPr>
        <p:spPr>
          <a:xfrm>
            <a:off x="705851" y="2826149"/>
            <a:ext cx="8325853" cy="1969770"/>
          </a:xfrm>
          <a:prstGeom prst="rect">
            <a:avLst/>
          </a:prstGeom>
        </p:spPr>
        <p:txBody>
          <a:bodyPr wrap="square">
            <a:spAutoFit/>
          </a:bodyPr>
          <a:lstStyle/>
          <a:p>
            <a:pPr algn="just"/>
            <a:r>
              <a:rPr lang="el-GR" sz="2800" dirty="0">
                <a:latin typeface="Arial" panose="020B0604020202020204" pitchFamily="34" charset="0"/>
                <a:cs typeface="Arial" panose="020B0604020202020204" pitchFamily="34" charset="0"/>
              </a:rPr>
              <a:t>Ν. 4823/2021 (Φ.Ε.Κ. 136/τ. Α΄, 03-08-2021)</a:t>
            </a:r>
          </a:p>
          <a:p>
            <a:pPr algn="just"/>
            <a:endParaRPr lang="el-GR" sz="2800" dirty="0">
              <a:latin typeface="Arial" panose="020B0604020202020204" pitchFamily="34" charset="0"/>
              <a:cs typeface="Arial" panose="020B0604020202020204" pitchFamily="34" charset="0"/>
            </a:endParaRPr>
          </a:p>
          <a:p>
            <a:pPr algn="just"/>
            <a:r>
              <a:rPr lang="el-GR" sz="2400" i="1" dirty="0">
                <a:latin typeface="Arial" panose="020B0604020202020204" pitchFamily="34" charset="0"/>
                <a:cs typeface="Arial" panose="020B0604020202020204" pitchFamily="34" charset="0"/>
              </a:rPr>
              <a:t>Ν. 4547/2018 (Φ.Ε.Κ. 102/τ. Α΄, 12-06-2018)</a:t>
            </a:r>
          </a:p>
          <a:p>
            <a:pPr algn="just"/>
            <a:endParaRPr lang="el-GR" sz="2400" dirty="0">
              <a:latin typeface="Arial" panose="020B0604020202020204" pitchFamily="34" charset="0"/>
              <a:cs typeface="Arial" panose="020B0604020202020204" pitchFamily="34" charset="0"/>
            </a:endParaRPr>
          </a:p>
          <a:p>
            <a:pPr algn="just"/>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18477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A7139-FA38-DF49-A7CF-2883106558E7}"/>
              </a:ext>
            </a:extLst>
          </p:cNvPr>
          <p:cNvSpPr>
            <a:spLocks noGrp="1"/>
          </p:cNvSpPr>
          <p:nvPr>
            <p:ph type="title"/>
          </p:nvPr>
        </p:nvSpPr>
        <p:spPr>
          <a:xfrm>
            <a:off x="0" y="145543"/>
            <a:ext cx="9144000" cy="1077229"/>
          </a:xfrm>
        </p:spPr>
        <p:txBody>
          <a:bodyPr>
            <a:normAutofit/>
          </a:bodyPr>
          <a:lstStyle/>
          <a:p>
            <a:r>
              <a:rPr lang="el-GR" sz="2700" dirty="0">
                <a:effectLst/>
                <a:latin typeface="Arial" panose="020B0604020202020204" pitchFamily="34" charset="0"/>
                <a:cs typeface="Arial" panose="020B0604020202020204" pitchFamily="34" charset="0"/>
              </a:rPr>
              <a:t>    </a:t>
            </a:r>
            <a:r>
              <a:rPr lang="el-GR" sz="2700" b="1" dirty="0">
                <a:solidFill>
                  <a:schemeClr val="tx1"/>
                </a:solidFill>
                <a:effectLst/>
                <a:latin typeface="Arial" panose="020B0604020202020204" pitchFamily="34" charset="0"/>
                <a:cs typeface="Arial" panose="020B0604020202020204" pitchFamily="34" charset="0"/>
              </a:rPr>
              <a:t>Περιφερειακός Επόπτης Ποιότητας</a:t>
            </a:r>
            <a:r>
              <a:rPr lang="el-GR" sz="3200" b="1" dirty="0">
                <a:solidFill>
                  <a:schemeClr val="tx1"/>
                </a:solidFill>
                <a:effectLst/>
                <a:latin typeface="Arial" panose="020B0604020202020204" pitchFamily="34" charset="0"/>
                <a:cs typeface="Arial" panose="020B0604020202020204" pitchFamily="34" charset="0"/>
              </a:rPr>
              <a:t>							</a:t>
            </a:r>
            <a:r>
              <a:rPr lang="el-GR" sz="1400" b="1" dirty="0">
                <a:solidFill>
                  <a:schemeClr val="tx1"/>
                </a:solidFill>
                <a:effectLst/>
                <a:latin typeface="Arial" panose="020B0604020202020204" pitchFamily="34" charset="0"/>
                <a:cs typeface="Arial" panose="020B0604020202020204" pitchFamily="34" charset="0"/>
              </a:rPr>
              <a:t>(Ν.4823/2021)</a:t>
            </a:r>
            <a:endParaRPr lang="el-GR" sz="2400" b="1" dirty="0">
              <a:solidFill>
                <a:schemeClr val="tx1"/>
              </a:solidFill>
              <a:effectLst/>
              <a:latin typeface="Arial" panose="020B0604020202020204" pitchFamily="34" charset="0"/>
              <a:cs typeface="Arial" panose="020B0604020202020204" pitchFamily="34" charset="0"/>
            </a:endParaRPr>
          </a:p>
        </p:txBody>
      </p:sp>
      <p:sp>
        <p:nvSpPr>
          <p:cNvPr id="4" name="Ορθογώνιο 3">
            <a:extLst>
              <a:ext uri="{FF2B5EF4-FFF2-40B4-BE49-F238E27FC236}">
                <a16:creationId xmlns:a16="http://schemas.microsoft.com/office/drawing/2014/main" id="{76B3C5D5-89A5-42FB-BBCA-F2883E97E3DE}"/>
              </a:ext>
            </a:extLst>
          </p:cNvPr>
          <p:cNvSpPr/>
          <p:nvPr/>
        </p:nvSpPr>
        <p:spPr>
          <a:xfrm>
            <a:off x="970156" y="2139273"/>
            <a:ext cx="7047571" cy="2246769"/>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άσκηση παιδαγωγικής εποπτείας και η επίτευξη του βέλτιστου συντονισμού, σε επίπεδο Περιφερειακής Διεύθυνσης Πρωτοβάθμιας και Δευτεροβάθμιας Εκπαίδευσης.</a:t>
            </a:r>
          </a:p>
        </p:txBody>
      </p:sp>
    </p:spTree>
    <p:extLst>
      <p:ext uri="{BB962C8B-B14F-4D97-AF65-F5344CB8AC3E}">
        <p14:creationId xmlns:p14="http://schemas.microsoft.com/office/powerpoint/2010/main" val="468385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A7139-FA38-DF49-A7CF-2883106558E7}"/>
              </a:ext>
            </a:extLst>
          </p:cNvPr>
          <p:cNvSpPr>
            <a:spLocks noGrp="1"/>
          </p:cNvSpPr>
          <p:nvPr>
            <p:ph type="title"/>
          </p:nvPr>
        </p:nvSpPr>
        <p:spPr>
          <a:xfrm>
            <a:off x="0" y="145543"/>
            <a:ext cx="9144000" cy="1077229"/>
          </a:xfrm>
        </p:spPr>
        <p:txBody>
          <a:bodyPr>
            <a:normAutofit/>
          </a:bodyPr>
          <a:lstStyle/>
          <a:p>
            <a:r>
              <a:rPr lang="el-GR" sz="2700" dirty="0">
                <a:effectLst/>
                <a:latin typeface="Arial" panose="020B0604020202020204" pitchFamily="34" charset="0"/>
                <a:cs typeface="Arial" panose="020B0604020202020204" pitchFamily="34" charset="0"/>
              </a:rPr>
              <a:t>    </a:t>
            </a:r>
            <a:r>
              <a:rPr lang="el-GR" sz="2700" b="1" dirty="0">
                <a:solidFill>
                  <a:schemeClr val="tx1"/>
                </a:solidFill>
                <a:effectLst/>
                <a:latin typeface="Arial" panose="020B0604020202020204" pitchFamily="34" charset="0"/>
                <a:cs typeface="Arial" panose="020B0604020202020204" pitchFamily="34" charset="0"/>
              </a:rPr>
              <a:t>Επόπτης Ποιότητας της Εκπαίδευσης </a:t>
            </a:r>
            <a:r>
              <a:rPr lang="el-GR" sz="2400" b="1" dirty="0">
                <a:solidFill>
                  <a:schemeClr val="tx1"/>
                </a:solidFill>
                <a:effectLst/>
                <a:latin typeface="Arial" panose="020B0604020202020204" pitchFamily="34" charset="0"/>
                <a:cs typeface="Arial" panose="020B0604020202020204" pitchFamily="34" charset="0"/>
              </a:rPr>
              <a:t> </a:t>
            </a:r>
            <a:r>
              <a:rPr lang="el-GR" sz="3200" b="1" dirty="0">
                <a:solidFill>
                  <a:schemeClr val="tx1"/>
                </a:solidFill>
                <a:effectLst/>
                <a:latin typeface="Arial" panose="020B0604020202020204" pitchFamily="34" charset="0"/>
                <a:cs typeface="Arial" panose="020B0604020202020204" pitchFamily="34" charset="0"/>
              </a:rPr>
              <a:t>								</a:t>
            </a:r>
            <a:r>
              <a:rPr lang="el-GR" sz="1400" b="1" dirty="0">
                <a:solidFill>
                  <a:schemeClr val="tx1"/>
                </a:solidFill>
                <a:effectLst/>
                <a:latin typeface="Arial" panose="020B0604020202020204" pitchFamily="34" charset="0"/>
                <a:cs typeface="Arial" panose="020B0604020202020204" pitchFamily="34" charset="0"/>
              </a:rPr>
              <a:t>(Ν.4823/2021)</a:t>
            </a:r>
            <a:endParaRPr lang="el-GR" sz="2400" b="1" dirty="0">
              <a:solidFill>
                <a:schemeClr val="tx1"/>
              </a:solidFill>
              <a:effectLst/>
              <a:latin typeface="Arial" panose="020B0604020202020204" pitchFamily="34" charset="0"/>
              <a:cs typeface="Arial" panose="020B0604020202020204" pitchFamily="34" charset="0"/>
            </a:endParaRPr>
          </a:p>
        </p:txBody>
      </p:sp>
      <p:sp>
        <p:nvSpPr>
          <p:cNvPr id="4" name="Ορθογώνιο 3">
            <a:extLst>
              <a:ext uri="{FF2B5EF4-FFF2-40B4-BE49-F238E27FC236}">
                <a16:creationId xmlns:a16="http://schemas.microsoft.com/office/drawing/2014/main" id="{76B3C5D5-89A5-42FB-BBCA-F2883E97E3DE}"/>
              </a:ext>
            </a:extLst>
          </p:cNvPr>
          <p:cNvSpPr/>
          <p:nvPr/>
        </p:nvSpPr>
        <p:spPr>
          <a:xfrm>
            <a:off x="233002" y="1314078"/>
            <a:ext cx="8710277" cy="5262979"/>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άσκηση παιδαγωγικής εποπτείας και η επίτευξη του βέλτιστου συντονισμού, σε επίπεδο Διεύθυνσης Εκπαίδευσης, του έργου των:</a:t>
            </a:r>
          </a:p>
          <a:p>
            <a:pPr marR="0" lvl="0" algn="just" defTabSz="914400" rtl="0" eaLnBrk="1" fontAlgn="auto" latinLnBrk="0" hangingPunct="1">
              <a:lnSpc>
                <a:spcPct val="100000"/>
              </a:lnSpc>
              <a:spcBef>
                <a:spcPts val="0"/>
              </a:spcBef>
              <a:spcAft>
                <a:spcPts val="0"/>
              </a:spcAft>
              <a:buClrTx/>
              <a:buSzTx/>
              <a:tabLst/>
              <a:defRPr/>
            </a:pPr>
            <a:endPar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R="0" lvl="0" algn="just" defTabSz="914400" rtl="0" eaLnBrk="1" fontAlgn="auto" latinLnBrk="0" hangingPunct="1">
              <a:lnSpc>
                <a:spcPct val="100000"/>
              </a:lnSpc>
              <a:spcBef>
                <a:spcPts val="0"/>
              </a:spcBef>
              <a:spcAft>
                <a:spcPts val="0"/>
              </a:spcAft>
              <a:buClrTx/>
              <a:buSzTx/>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α) Συμβούλων Εκπαίδευσης,</a:t>
            </a:r>
          </a:p>
          <a:p>
            <a:pPr marR="0" lvl="0" algn="just" defTabSz="914400" rtl="0" eaLnBrk="1" fontAlgn="auto" latinLnBrk="0" hangingPunct="1">
              <a:lnSpc>
                <a:spcPct val="100000"/>
              </a:lnSpc>
              <a:spcBef>
                <a:spcPts val="0"/>
              </a:spcBef>
              <a:spcAft>
                <a:spcPts val="0"/>
              </a:spcAft>
              <a:buClrTx/>
              <a:buSzTx/>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β) Υπευθύνων Πληροφορικής και Νέων Τεχνολογιών,</a:t>
            </a:r>
          </a:p>
          <a:p>
            <a:pPr marR="0" lvl="0" algn="just" defTabSz="914400" rtl="0" eaLnBrk="1" fontAlgn="auto" latinLnBrk="0" hangingPunct="1">
              <a:lnSpc>
                <a:spcPct val="100000"/>
              </a:lnSpc>
              <a:spcBef>
                <a:spcPts val="0"/>
              </a:spcBef>
              <a:spcAft>
                <a:spcPts val="0"/>
              </a:spcAft>
              <a:buClrTx/>
              <a:buSzTx/>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γ) Υπευθύνων Φυσικής Αγωγής και Σχολικού Αθλητισμού,</a:t>
            </a:r>
          </a:p>
          <a:p>
            <a:pPr marR="0" lvl="0" algn="just" defTabSz="914400" rtl="0" eaLnBrk="1" fontAlgn="auto" latinLnBrk="0" hangingPunct="1">
              <a:lnSpc>
                <a:spcPct val="100000"/>
              </a:lnSpc>
              <a:spcBef>
                <a:spcPts val="0"/>
              </a:spcBef>
              <a:spcAft>
                <a:spcPts val="0"/>
              </a:spcAft>
              <a:buClrTx/>
              <a:buSzTx/>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δ) Υπευθύνων Εργαστηριακών Κέντρων Φυσικών Επιστημών,</a:t>
            </a:r>
          </a:p>
          <a:p>
            <a:pPr marR="0" lvl="0" algn="just" defTabSz="914400" rtl="0" eaLnBrk="1" fontAlgn="auto" latinLnBrk="0" hangingPunct="1">
              <a:lnSpc>
                <a:spcPct val="100000"/>
              </a:lnSpc>
              <a:spcBef>
                <a:spcPts val="0"/>
              </a:spcBef>
              <a:spcAft>
                <a:spcPts val="0"/>
              </a:spcAft>
              <a:buClrTx/>
              <a:buSzTx/>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ε) Υπευθύνων Σχολικών Δραστηριοτήτων,</a:t>
            </a:r>
          </a:p>
          <a:p>
            <a:pPr marR="0" lvl="0" algn="just" defTabSz="914400" rtl="0" eaLnBrk="1" fontAlgn="auto" latinLnBrk="0" hangingPunct="1">
              <a:lnSpc>
                <a:spcPct val="100000"/>
              </a:lnSpc>
              <a:spcBef>
                <a:spcPts val="0"/>
              </a:spcBef>
              <a:spcAft>
                <a:spcPts val="0"/>
              </a:spcAft>
              <a:buClrTx/>
              <a:buSzTx/>
              <a:tabLst/>
              <a:defRPr/>
            </a:pPr>
            <a:r>
              <a:rPr kumimoji="0" lang="el-GR" sz="24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στ</a:t>
            </a: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Υπευθύνων Περιβαλλοντικής Εκπαίδευσης,</a:t>
            </a:r>
          </a:p>
          <a:p>
            <a:pPr marR="0" lvl="0" algn="just" defTabSz="914400" rtl="0" eaLnBrk="1" fontAlgn="auto" latinLnBrk="0" hangingPunct="1">
              <a:lnSpc>
                <a:spcPct val="100000"/>
              </a:lnSpc>
              <a:spcBef>
                <a:spcPts val="0"/>
              </a:spcBef>
              <a:spcAft>
                <a:spcPts val="0"/>
              </a:spcAft>
              <a:buClrTx/>
              <a:buSzTx/>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ζ) Υπευθύνων Αγωγής Υγείας,</a:t>
            </a:r>
          </a:p>
          <a:p>
            <a:pPr marR="0" lvl="0" algn="just" defTabSz="914400" rtl="0" eaLnBrk="1" fontAlgn="auto" latinLnBrk="0" hangingPunct="1">
              <a:lnSpc>
                <a:spcPct val="100000"/>
              </a:lnSpc>
              <a:spcBef>
                <a:spcPts val="0"/>
              </a:spcBef>
              <a:spcAft>
                <a:spcPts val="0"/>
              </a:spcAft>
              <a:buClrTx/>
              <a:buSzTx/>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Υπευθύνων Πολιτιστικών Θεμάτων,</a:t>
            </a:r>
          </a:p>
          <a:p>
            <a:pPr marR="0" lvl="0" algn="just" defTabSz="914400" rtl="0" eaLnBrk="1" fontAlgn="auto" latinLnBrk="0" hangingPunct="1">
              <a:lnSpc>
                <a:spcPct val="100000"/>
              </a:lnSpc>
              <a:spcBef>
                <a:spcPts val="0"/>
              </a:spcBef>
              <a:spcAft>
                <a:spcPts val="0"/>
              </a:spcAft>
              <a:buClrTx/>
              <a:buSzTx/>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θ) Υπευθύνων Σχολικού Επαγγελματικού Προσανατολισμού και ι) σχολικών μονάδων και Εργαστηριακών Κέντρων (Ε.Κ.).</a:t>
            </a:r>
          </a:p>
        </p:txBody>
      </p:sp>
    </p:spTree>
    <p:extLst>
      <p:ext uri="{BB962C8B-B14F-4D97-AF65-F5344CB8AC3E}">
        <p14:creationId xmlns:p14="http://schemas.microsoft.com/office/powerpoint/2010/main" val="1024312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A7139-FA38-DF49-A7CF-2883106558E7}"/>
              </a:ext>
            </a:extLst>
          </p:cNvPr>
          <p:cNvSpPr>
            <a:spLocks noGrp="1"/>
          </p:cNvSpPr>
          <p:nvPr>
            <p:ph type="title"/>
          </p:nvPr>
        </p:nvSpPr>
        <p:spPr>
          <a:xfrm>
            <a:off x="0" y="145543"/>
            <a:ext cx="9144000" cy="1077229"/>
          </a:xfrm>
        </p:spPr>
        <p:txBody>
          <a:bodyPr>
            <a:normAutofit/>
          </a:bodyPr>
          <a:lstStyle/>
          <a:p>
            <a:r>
              <a:rPr lang="el-GR" sz="2700" dirty="0">
                <a:effectLst/>
                <a:latin typeface="Arial" panose="020B0604020202020204" pitchFamily="34" charset="0"/>
                <a:cs typeface="Arial" panose="020B0604020202020204" pitchFamily="34" charset="0"/>
              </a:rPr>
              <a:t>    </a:t>
            </a:r>
            <a:r>
              <a:rPr lang="el-GR" sz="2700" b="1" dirty="0">
                <a:solidFill>
                  <a:schemeClr val="tx1"/>
                </a:solidFill>
                <a:effectLst/>
                <a:latin typeface="Arial" panose="020B0604020202020204" pitchFamily="34" charset="0"/>
                <a:cs typeface="Arial" panose="020B0604020202020204" pitchFamily="34" charset="0"/>
              </a:rPr>
              <a:t>Περιφερειακό Συμβούλιο Εποπτών </a:t>
            </a:r>
            <a:r>
              <a:rPr lang="el-GR" sz="2400" b="1" dirty="0">
                <a:solidFill>
                  <a:schemeClr val="tx1"/>
                </a:solidFill>
                <a:effectLst/>
                <a:latin typeface="Arial" panose="020B0604020202020204" pitchFamily="34" charset="0"/>
                <a:cs typeface="Arial" panose="020B0604020202020204" pitchFamily="34" charset="0"/>
              </a:rPr>
              <a:t> </a:t>
            </a:r>
            <a:r>
              <a:rPr lang="en-US" sz="1200" b="1" dirty="0">
                <a:solidFill>
                  <a:schemeClr val="tx1"/>
                </a:solidFill>
                <a:effectLst/>
                <a:latin typeface="Arial" panose="020B0604020202020204" pitchFamily="34" charset="0"/>
                <a:cs typeface="Arial" panose="020B0604020202020204" pitchFamily="34" charset="0"/>
              </a:rPr>
              <a:t>(</a:t>
            </a:r>
            <a:r>
              <a:rPr lang="el-GR" sz="1200" b="1" dirty="0">
                <a:solidFill>
                  <a:schemeClr val="tx1"/>
                </a:solidFill>
                <a:effectLst/>
                <a:latin typeface="Arial" panose="020B0604020202020204" pitchFamily="34" charset="0"/>
                <a:cs typeface="Arial" panose="020B0604020202020204" pitchFamily="34" charset="0"/>
              </a:rPr>
              <a:t>1</a:t>
            </a:r>
            <a:r>
              <a:rPr lang="en-US" sz="1200" b="1" dirty="0">
                <a:solidFill>
                  <a:schemeClr val="tx1"/>
                </a:solidFill>
                <a:effectLst/>
                <a:latin typeface="Arial" panose="020B0604020202020204" pitchFamily="34" charset="0"/>
                <a:cs typeface="Arial" panose="020B0604020202020204" pitchFamily="34" charset="0"/>
              </a:rPr>
              <a:t>)</a:t>
            </a:r>
            <a:r>
              <a:rPr lang="el-GR" sz="3200" b="1" dirty="0">
                <a:solidFill>
                  <a:schemeClr val="tx1"/>
                </a:solidFill>
                <a:effectLst/>
                <a:latin typeface="Arial" panose="020B0604020202020204" pitchFamily="34" charset="0"/>
                <a:cs typeface="Arial" panose="020B0604020202020204" pitchFamily="34" charset="0"/>
              </a:rPr>
              <a:t>								</a:t>
            </a:r>
            <a:r>
              <a:rPr lang="el-GR" sz="1400" b="1" dirty="0">
                <a:solidFill>
                  <a:schemeClr val="tx1"/>
                </a:solidFill>
                <a:effectLst/>
                <a:latin typeface="Arial" panose="020B0604020202020204" pitchFamily="34" charset="0"/>
                <a:cs typeface="Arial" panose="020B0604020202020204" pitchFamily="34" charset="0"/>
              </a:rPr>
              <a:t>(Ν.4823/2021)</a:t>
            </a:r>
            <a:endParaRPr lang="el-GR" sz="2400" b="1" dirty="0">
              <a:solidFill>
                <a:schemeClr val="tx1"/>
              </a:solidFill>
              <a:effectLst/>
              <a:latin typeface="Arial" panose="020B0604020202020204" pitchFamily="34" charset="0"/>
              <a:cs typeface="Arial" panose="020B0604020202020204" pitchFamily="34" charset="0"/>
            </a:endParaRPr>
          </a:p>
        </p:txBody>
      </p:sp>
      <p:sp>
        <p:nvSpPr>
          <p:cNvPr id="4" name="Ορθογώνιο 3">
            <a:extLst>
              <a:ext uri="{FF2B5EF4-FFF2-40B4-BE49-F238E27FC236}">
                <a16:creationId xmlns:a16="http://schemas.microsoft.com/office/drawing/2014/main" id="{76B3C5D5-89A5-42FB-BBCA-F2883E97E3DE}"/>
              </a:ext>
            </a:extLst>
          </p:cNvPr>
          <p:cNvSpPr/>
          <p:nvPr/>
        </p:nvSpPr>
        <p:spPr>
          <a:xfrm>
            <a:off x="288757" y="1414444"/>
            <a:ext cx="8325853" cy="4832092"/>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Περιφερειακός Επόπτης Ποιότητας της Εκπαίδευσης, ως Πρόεδρος και τους Επόπτες Ποιότητας της Εκπαίδευσης της Περιφερειακής Διεύθυνσης Πρωτοβάθμιας και Δευτεροβάθμιας Εκπαίδευσης, ως μέλη.</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Το ΠΕ.Σ.ΕΠ. συγκαλείται κατά την έναρξη και λήξη του διδακτικού έτους, καθώς και τουλάχιστον μία φορά τον μήνα ή και εκτάκτως, κατόπιν πρόσκλησης του Περιφερειακού Επόπτη Ποιότητας της Εκπαίδευσης.</a:t>
            </a:r>
          </a:p>
        </p:txBody>
      </p:sp>
    </p:spTree>
    <p:extLst>
      <p:ext uri="{BB962C8B-B14F-4D97-AF65-F5344CB8AC3E}">
        <p14:creationId xmlns:p14="http://schemas.microsoft.com/office/powerpoint/2010/main" val="909745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A7139-FA38-DF49-A7CF-2883106558E7}"/>
              </a:ext>
            </a:extLst>
          </p:cNvPr>
          <p:cNvSpPr>
            <a:spLocks noGrp="1"/>
          </p:cNvSpPr>
          <p:nvPr>
            <p:ph type="title"/>
          </p:nvPr>
        </p:nvSpPr>
        <p:spPr>
          <a:xfrm>
            <a:off x="0" y="145543"/>
            <a:ext cx="9144000" cy="1077229"/>
          </a:xfrm>
        </p:spPr>
        <p:txBody>
          <a:bodyPr>
            <a:normAutofit/>
          </a:bodyPr>
          <a:lstStyle/>
          <a:p>
            <a:r>
              <a:rPr lang="el-GR" sz="2700" dirty="0">
                <a:effectLst/>
                <a:latin typeface="Arial" panose="020B0604020202020204" pitchFamily="34" charset="0"/>
                <a:cs typeface="Arial" panose="020B0604020202020204" pitchFamily="34" charset="0"/>
              </a:rPr>
              <a:t>    </a:t>
            </a:r>
            <a:r>
              <a:rPr lang="el-GR" sz="2700" b="1" dirty="0">
                <a:solidFill>
                  <a:schemeClr val="tx1"/>
                </a:solidFill>
                <a:effectLst/>
                <a:latin typeface="Arial" panose="020B0604020202020204" pitchFamily="34" charset="0"/>
                <a:cs typeface="Arial" panose="020B0604020202020204" pitchFamily="34" charset="0"/>
              </a:rPr>
              <a:t>Περιφερειακό Συμβούλιο Εποπτών </a:t>
            </a:r>
            <a:r>
              <a:rPr lang="el-GR" sz="2400" b="1" dirty="0">
                <a:solidFill>
                  <a:schemeClr val="tx1"/>
                </a:solidFill>
                <a:effectLst/>
                <a:latin typeface="Arial" panose="020B0604020202020204" pitchFamily="34" charset="0"/>
                <a:cs typeface="Arial" panose="020B0604020202020204" pitchFamily="34" charset="0"/>
              </a:rPr>
              <a:t> </a:t>
            </a:r>
            <a:r>
              <a:rPr lang="en-US" sz="1200" b="1" dirty="0">
                <a:solidFill>
                  <a:schemeClr val="tx1"/>
                </a:solidFill>
                <a:effectLst/>
                <a:latin typeface="Arial" panose="020B0604020202020204" pitchFamily="34" charset="0"/>
                <a:cs typeface="Arial" panose="020B0604020202020204" pitchFamily="34" charset="0"/>
              </a:rPr>
              <a:t>(</a:t>
            </a:r>
            <a:r>
              <a:rPr lang="el-GR" sz="1200" b="1" dirty="0">
                <a:solidFill>
                  <a:schemeClr val="tx1"/>
                </a:solidFill>
                <a:effectLst/>
                <a:latin typeface="Arial" panose="020B0604020202020204" pitchFamily="34" charset="0"/>
                <a:cs typeface="Arial" panose="020B0604020202020204" pitchFamily="34" charset="0"/>
              </a:rPr>
              <a:t>2</a:t>
            </a:r>
            <a:r>
              <a:rPr lang="en-US" sz="1200" b="1" dirty="0">
                <a:solidFill>
                  <a:schemeClr val="tx1"/>
                </a:solidFill>
                <a:effectLst/>
                <a:latin typeface="Arial" panose="020B0604020202020204" pitchFamily="34" charset="0"/>
                <a:cs typeface="Arial" panose="020B0604020202020204" pitchFamily="34" charset="0"/>
              </a:rPr>
              <a:t>)</a:t>
            </a:r>
            <a:r>
              <a:rPr lang="el-GR" sz="3200" b="1" dirty="0">
                <a:solidFill>
                  <a:schemeClr val="tx1"/>
                </a:solidFill>
                <a:effectLst/>
                <a:latin typeface="Arial" panose="020B0604020202020204" pitchFamily="34" charset="0"/>
                <a:cs typeface="Arial" panose="020B0604020202020204" pitchFamily="34" charset="0"/>
              </a:rPr>
              <a:t>								</a:t>
            </a:r>
            <a:r>
              <a:rPr lang="el-GR" sz="1400" b="1" dirty="0">
                <a:solidFill>
                  <a:schemeClr val="tx1"/>
                </a:solidFill>
                <a:effectLst/>
                <a:latin typeface="Arial" panose="020B0604020202020204" pitchFamily="34" charset="0"/>
                <a:cs typeface="Arial" panose="020B0604020202020204" pitchFamily="34" charset="0"/>
              </a:rPr>
              <a:t>(Ν.4823/2021)</a:t>
            </a:r>
            <a:endParaRPr lang="el-GR" sz="2400" b="1" dirty="0">
              <a:solidFill>
                <a:schemeClr val="tx1"/>
              </a:solidFill>
              <a:effectLst/>
              <a:latin typeface="Arial" panose="020B0604020202020204" pitchFamily="34" charset="0"/>
              <a:cs typeface="Arial" panose="020B0604020202020204" pitchFamily="34" charset="0"/>
            </a:endParaRPr>
          </a:p>
        </p:txBody>
      </p:sp>
      <p:sp>
        <p:nvSpPr>
          <p:cNvPr id="4" name="Ορθογώνιο 3">
            <a:extLst>
              <a:ext uri="{FF2B5EF4-FFF2-40B4-BE49-F238E27FC236}">
                <a16:creationId xmlns:a16="http://schemas.microsoft.com/office/drawing/2014/main" id="{76B3C5D5-89A5-42FB-BBCA-F2883E97E3DE}"/>
              </a:ext>
            </a:extLst>
          </p:cNvPr>
          <p:cNvSpPr/>
          <p:nvPr/>
        </p:nvSpPr>
        <p:spPr>
          <a:xfrm>
            <a:off x="288757" y="1414444"/>
            <a:ext cx="8325853" cy="3970318"/>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α) ζητήματα εκπαιδευτικού σχεδιασμού, όπως η εφαρμογή προγραμμάτων σπουδών, η υλοποίηση εκπαιδευτικών δράσεων, ο προγραμματισμός δράσεων ομαλής μετάβασης, η αξιοποίηση διδακτικού υλικού,</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β) θέματα στήριξης της λειτουργίας και του εκπαιδευτικού έργου των σχολικών μονάδων και Εργαστηριακών Κέντρων (Ε.Κ.), </a:t>
            </a:r>
          </a:p>
        </p:txBody>
      </p:sp>
    </p:spTree>
    <p:extLst>
      <p:ext uri="{BB962C8B-B14F-4D97-AF65-F5344CB8AC3E}">
        <p14:creationId xmlns:p14="http://schemas.microsoft.com/office/powerpoint/2010/main" val="15808151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A7139-FA38-DF49-A7CF-2883106558E7}"/>
              </a:ext>
            </a:extLst>
          </p:cNvPr>
          <p:cNvSpPr>
            <a:spLocks noGrp="1"/>
          </p:cNvSpPr>
          <p:nvPr>
            <p:ph type="title"/>
          </p:nvPr>
        </p:nvSpPr>
        <p:spPr>
          <a:xfrm>
            <a:off x="0" y="145543"/>
            <a:ext cx="9144000" cy="1077229"/>
          </a:xfrm>
        </p:spPr>
        <p:txBody>
          <a:bodyPr>
            <a:normAutofit/>
          </a:bodyPr>
          <a:lstStyle/>
          <a:p>
            <a:r>
              <a:rPr lang="el-GR" sz="2700" dirty="0">
                <a:effectLst/>
                <a:latin typeface="Arial" panose="020B0604020202020204" pitchFamily="34" charset="0"/>
                <a:cs typeface="Arial" panose="020B0604020202020204" pitchFamily="34" charset="0"/>
              </a:rPr>
              <a:t>    </a:t>
            </a:r>
            <a:r>
              <a:rPr lang="el-GR" sz="2700" b="1" dirty="0">
                <a:solidFill>
                  <a:schemeClr val="tx1"/>
                </a:solidFill>
                <a:effectLst/>
                <a:latin typeface="Arial" panose="020B0604020202020204" pitchFamily="34" charset="0"/>
                <a:cs typeface="Arial" panose="020B0604020202020204" pitchFamily="34" charset="0"/>
              </a:rPr>
              <a:t>Περιφερειακό Συμβούλιο Εποπτών </a:t>
            </a:r>
            <a:r>
              <a:rPr lang="el-GR" sz="2400" b="1" dirty="0">
                <a:solidFill>
                  <a:schemeClr val="tx1"/>
                </a:solidFill>
                <a:effectLst/>
                <a:latin typeface="Arial" panose="020B0604020202020204" pitchFamily="34" charset="0"/>
                <a:cs typeface="Arial" panose="020B0604020202020204" pitchFamily="34" charset="0"/>
              </a:rPr>
              <a:t> </a:t>
            </a:r>
            <a:r>
              <a:rPr lang="en-US" sz="1200" b="1" dirty="0">
                <a:solidFill>
                  <a:schemeClr val="tx1"/>
                </a:solidFill>
                <a:effectLst/>
                <a:latin typeface="Arial" panose="020B0604020202020204" pitchFamily="34" charset="0"/>
                <a:cs typeface="Arial" panose="020B0604020202020204" pitchFamily="34" charset="0"/>
              </a:rPr>
              <a:t>(</a:t>
            </a:r>
            <a:r>
              <a:rPr lang="el-GR" sz="1200" b="1" dirty="0">
                <a:solidFill>
                  <a:schemeClr val="tx1"/>
                </a:solidFill>
                <a:effectLst/>
                <a:latin typeface="Arial" panose="020B0604020202020204" pitchFamily="34" charset="0"/>
                <a:cs typeface="Arial" panose="020B0604020202020204" pitchFamily="34" charset="0"/>
              </a:rPr>
              <a:t>3</a:t>
            </a:r>
            <a:r>
              <a:rPr lang="en-US" sz="1200" b="1" dirty="0">
                <a:solidFill>
                  <a:schemeClr val="tx1"/>
                </a:solidFill>
                <a:effectLst/>
                <a:latin typeface="Arial" panose="020B0604020202020204" pitchFamily="34" charset="0"/>
                <a:cs typeface="Arial" panose="020B0604020202020204" pitchFamily="34" charset="0"/>
              </a:rPr>
              <a:t>)</a:t>
            </a:r>
            <a:r>
              <a:rPr lang="el-GR" sz="3200" b="1" dirty="0">
                <a:solidFill>
                  <a:schemeClr val="tx1"/>
                </a:solidFill>
                <a:effectLst/>
                <a:latin typeface="Arial" panose="020B0604020202020204" pitchFamily="34" charset="0"/>
                <a:cs typeface="Arial" panose="020B0604020202020204" pitchFamily="34" charset="0"/>
              </a:rPr>
              <a:t>								</a:t>
            </a:r>
            <a:r>
              <a:rPr lang="el-GR" sz="1400" b="1" dirty="0">
                <a:solidFill>
                  <a:schemeClr val="tx1"/>
                </a:solidFill>
                <a:effectLst/>
                <a:latin typeface="Arial" panose="020B0604020202020204" pitchFamily="34" charset="0"/>
                <a:cs typeface="Arial" panose="020B0604020202020204" pitchFamily="34" charset="0"/>
              </a:rPr>
              <a:t>(Ν.4823/2021)</a:t>
            </a:r>
            <a:endParaRPr lang="el-GR" sz="2400" b="1" dirty="0">
              <a:solidFill>
                <a:schemeClr val="tx1"/>
              </a:solidFill>
              <a:effectLst/>
              <a:latin typeface="Arial" panose="020B0604020202020204" pitchFamily="34" charset="0"/>
              <a:cs typeface="Arial" panose="020B0604020202020204" pitchFamily="34" charset="0"/>
            </a:endParaRPr>
          </a:p>
        </p:txBody>
      </p:sp>
      <p:sp>
        <p:nvSpPr>
          <p:cNvPr id="4" name="Ορθογώνιο 3">
            <a:extLst>
              <a:ext uri="{FF2B5EF4-FFF2-40B4-BE49-F238E27FC236}">
                <a16:creationId xmlns:a16="http://schemas.microsoft.com/office/drawing/2014/main" id="{76B3C5D5-89A5-42FB-BBCA-F2883E97E3DE}"/>
              </a:ext>
            </a:extLst>
          </p:cNvPr>
          <p:cNvSpPr/>
          <p:nvPr/>
        </p:nvSpPr>
        <p:spPr>
          <a:xfrm>
            <a:off x="288757" y="1414444"/>
            <a:ext cx="8325853" cy="3970318"/>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γ) διοργάνωση επιστημονικών συνεδρίων,  προώθηση της καινοτομίας και των συνεργασιών με Α.Ε.Ι.,</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δ) υποστήριξη της επιμόρφωσης,</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ε) συντονισμός και συνεργασία των δομών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στ</a:t>
            </a: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στήριξη των στελεχών εκπαίδευσης, των εκπαιδευτικών,</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ζ) στήριξη του συλλογικού προγραμματισμού και της </a:t>
            </a:r>
            <a:r>
              <a:rPr kumimoji="0" lang="el-GR" sz="28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αυτοαξιολόγησης</a:t>
            </a:r>
            <a:r>
              <a:rPr kumimoji="0" lang="el-GR"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του έργου τους.</a:t>
            </a:r>
          </a:p>
        </p:txBody>
      </p:sp>
    </p:spTree>
    <p:extLst>
      <p:ext uri="{BB962C8B-B14F-4D97-AF65-F5344CB8AC3E}">
        <p14:creationId xmlns:p14="http://schemas.microsoft.com/office/powerpoint/2010/main" val="539096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A7139-FA38-DF49-A7CF-2883106558E7}"/>
              </a:ext>
            </a:extLst>
          </p:cNvPr>
          <p:cNvSpPr>
            <a:spLocks noGrp="1"/>
          </p:cNvSpPr>
          <p:nvPr>
            <p:ph type="title"/>
          </p:nvPr>
        </p:nvSpPr>
        <p:spPr>
          <a:xfrm>
            <a:off x="0" y="145544"/>
            <a:ext cx="9144000" cy="668496"/>
          </a:xfrm>
        </p:spPr>
        <p:txBody>
          <a:bodyPr>
            <a:normAutofit/>
          </a:bodyPr>
          <a:lstStyle/>
          <a:p>
            <a:r>
              <a:rPr lang="el-GR" sz="2700" dirty="0">
                <a:effectLst/>
                <a:latin typeface="Arial" panose="020B0604020202020204" pitchFamily="34" charset="0"/>
                <a:cs typeface="Arial" panose="020B0604020202020204" pitchFamily="34" charset="0"/>
              </a:rPr>
              <a:t>    </a:t>
            </a:r>
            <a:r>
              <a:rPr lang="el-GR" sz="2700" b="1" dirty="0">
                <a:solidFill>
                  <a:schemeClr val="tx1"/>
                </a:solidFill>
                <a:effectLst/>
                <a:latin typeface="Arial" panose="020B0604020202020204" pitchFamily="34" charset="0"/>
                <a:cs typeface="Arial" panose="020B0604020202020204" pitchFamily="34" charset="0"/>
              </a:rPr>
              <a:t>Σύμβουλος Εκπαίδευσης </a:t>
            </a:r>
            <a:r>
              <a:rPr lang="el-GR" sz="2400" b="1" dirty="0">
                <a:solidFill>
                  <a:schemeClr val="tx1"/>
                </a:solidFill>
                <a:effectLst/>
                <a:latin typeface="Arial" panose="020B0604020202020204" pitchFamily="34" charset="0"/>
                <a:cs typeface="Arial" panose="020B0604020202020204" pitchFamily="34" charset="0"/>
              </a:rPr>
              <a:t> </a:t>
            </a:r>
            <a:r>
              <a:rPr lang="en-US" sz="1200" b="1" dirty="0">
                <a:solidFill>
                  <a:schemeClr val="tx1"/>
                </a:solidFill>
                <a:effectLst/>
                <a:latin typeface="Arial" panose="020B0604020202020204" pitchFamily="34" charset="0"/>
                <a:cs typeface="Arial" panose="020B0604020202020204" pitchFamily="34" charset="0"/>
              </a:rPr>
              <a:t>(</a:t>
            </a:r>
            <a:r>
              <a:rPr lang="el-GR" sz="1200" b="1" dirty="0">
                <a:solidFill>
                  <a:schemeClr val="tx1"/>
                </a:solidFill>
                <a:effectLst/>
                <a:latin typeface="Arial" panose="020B0604020202020204" pitchFamily="34" charset="0"/>
                <a:cs typeface="Arial" panose="020B0604020202020204" pitchFamily="34" charset="0"/>
              </a:rPr>
              <a:t>1</a:t>
            </a:r>
            <a:r>
              <a:rPr lang="en-US" sz="1200" b="1" dirty="0">
                <a:solidFill>
                  <a:schemeClr val="tx1"/>
                </a:solidFill>
                <a:effectLst/>
                <a:latin typeface="Arial" panose="020B0604020202020204" pitchFamily="34" charset="0"/>
                <a:cs typeface="Arial" panose="020B0604020202020204" pitchFamily="34" charset="0"/>
              </a:rPr>
              <a:t>)</a:t>
            </a:r>
            <a:r>
              <a:rPr lang="el-GR" sz="3200" b="1" dirty="0">
                <a:solidFill>
                  <a:schemeClr val="tx1"/>
                </a:solidFill>
                <a:effectLst/>
                <a:latin typeface="Arial" panose="020B0604020202020204" pitchFamily="34" charset="0"/>
                <a:cs typeface="Arial" panose="020B0604020202020204" pitchFamily="34" charset="0"/>
              </a:rPr>
              <a:t>	</a:t>
            </a:r>
            <a:endParaRPr lang="el-GR" sz="2400" b="1" dirty="0">
              <a:solidFill>
                <a:schemeClr val="tx1"/>
              </a:solidFill>
              <a:effectLst/>
              <a:latin typeface="Arial" panose="020B0604020202020204" pitchFamily="34" charset="0"/>
              <a:cs typeface="Arial" panose="020B0604020202020204" pitchFamily="34" charset="0"/>
            </a:endParaRPr>
          </a:p>
        </p:txBody>
      </p:sp>
      <p:sp>
        <p:nvSpPr>
          <p:cNvPr id="4" name="Ορθογώνιο 3">
            <a:extLst>
              <a:ext uri="{FF2B5EF4-FFF2-40B4-BE49-F238E27FC236}">
                <a16:creationId xmlns:a16="http://schemas.microsoft.com/office/drawing/2014/main" id="{76B3C5D5-89A5-42FB-BBCA-F2883E97E3DE}"/>
              </a:ext>
            </a:extLst>
          </p:cNvPr>
          <p:cNvSpPr/>
          <p:nvPr/>
        </p:nvSpPr>
        <p:spPr>
          <a:xfrm>
            <a:off x="216861" y="982176"/>
            <a:ext cx="8710277" cy="4893647"/>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παιδαγωγική και επιστημονική καθοδήγηση των εκπαιδευτικών και των μελών του Ε.Ε.Π. και Ε.Β.Π.,</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επιμόρφωση, η ανάπτυξη καινοτόμων πρωτοβουλιών στον χώρο της εκπαίδευσης,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αξιολόγηση των εκπαιδευτικών,</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συμμετοχή στη διαδικασία του συλλογικού προγραμματισμού και της </a:t>
            </a:r>
            <a:r>
              <a:rPr kumimoji="0" lang="el-GR" sz="24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αυτοαξιολόγησης</a:t>
            </a: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του έργου της σχολικής μονάδας,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παρακολούθηση διδασκαλιών,</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παρουσίαση δειγματικών διδασκαλιών,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παρακολούθηση και υποστήριξη της λειτουργίας των σχολικών εργαστηρίων και βιβλιοθηκών,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η διασφάλιση της ποιότητας του εκπαιδευτικού έργου.</a:t>
            </a:r>
          </a:p>
        </p:txBody>
      </p:sp>
    </p:spTree>
    <p:extLst>
      <p:ext uri="{BB962C8B-B14F-4D97-AF65-F5344CB8AC3E}">
        <p14:creationId xmlns:p14="http://schemas.microsoft.com/office/powerpoint/2010/main" val="36657870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Τροχιά">
  <a:themeElements>
    <a:clrScheme name="Τροχιά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Τροχιά">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Τροχιά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Τροχιά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Τροχιά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Τροχιά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Τροχιά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Τροχιά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Τροχιά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Τροχιά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Τροχιά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2100</TotalTime>
  <Words>2015</Words>
  <Application>Microsoft Office PowerPoint</Application>
  <PresentationFormat>On-screen Show (4:3)</PresentationFormat>
  <Paragraphs>143</Paragraphs>
  <Slides>24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Τροχιά</vt:lpstr>
      <vt:lpstr>ΔOMΕΣ ΥΠΟΣΤΗΡΙΞΗΣ  </vt:lpstr>
      <vt:lpstr>Περιφερειακό Συμβούλιο Εποπτών (ΠΕ.Σ.ΕΠ.)  ΚΕΝΤΡΟ ΔΙΕΠΙΣΤΗΜΟΝΙΚΗΣ ΑΞΙΟΛΟΓΗΣΗΣ, ΣΥΜΒΟΥΛΕΥΤΙΚΗΣ &amp; ΥΠΟΣΤΗΡΙΞΗΣ  (ΚΕ.Δ.Α.Σ.Υ.)  Κέντρο Εκπαίδευσης για το Περιβάλλον &amp; την Αειφορία (Κ.Ε.ΠΕ.Α.) </vt:lpstr>
      <vt:lpstr>    ΝΟΜΟΘΕΤΙΚΟ ΠΛΑΙΣΙΟ  </vt:lpstr>
      <vt:lpstr>    Περιφερειακός Επόπτης Ποιότητας       (Ν.4823/2021)</vt:lpstr>
      <vt:lpstr>    Επόπτης Ποιότητας της Εκπαίδευσης          (Ν.4823/2021)</vt:lpstr>
      <vt:lpstr>    Περιφερειακό Συμβούλιο Εποπτών  (1)        (Ν.4823/2021)</vt:lpstr>
      <vt:lpstr>    Περιφερειακό Συμβούλιο Εποπτών  (2)        (Ν.4823/2021)</vt:lpstr>
      <vt:lpstr>    Περιφερειακό Συμβούλιο Εποπτών  (3)        (Ν.4823/2021)</vt:lpstr>
      <vt:lpstr>    Σύμβουλος Εκπαίδευσης  (1) </vt:lpstr>
      <vt:lpstr>    ΚΕΝΤΡΟ ΔΙΕΠΙΣΤΗΜΟΝΙΚΗΣ ΑΞΙΟΛΟΓΗΣΗΣ ΣΥΜΒΟΥΛΕΥΤΙΚΗΣ &amp; ΥΠΟΣΤΗΡΙΞΗΣ   (ΚΕ.Δ.Α.Σ.Υ.) (1)    (Ν.4823/2021)</vt:lpstr>
      <vt:lpstr> ΚΕΝΤΡΟ ΔΙΕΠΙΣΤΗΜΟΝΙΚΗΣ ΑΞΙΟΛΟΓΗΣΗΣ ΣΥΜΒΟΥΛΕΥΤΙΚΗΣ &amp; ΥΠΟΣΤΗΡΙΞΗΣ   (ΚΕ.Δ.Α.Σ.Υ.)  (2)    (Ν.4823/2021)</vt:lpstr>
      <vt:lpstr> ΚΕΝΤΡΟ ΔΙΕΠΙΣΤΗΜΟΝΙΚΗΣ ΑΞΙΟΛΟΓΗΣΗΣ ΣΥΜΒΟΥΛΕΥΤΙΚΗΣ &amp; ΥΠΟΣΤΗΡΙΞΗΣ   (ΚΕ.Δ.Α.Σ.Υ.)  (3)    (Ν.4823/2021)</vt:lpstr>
      <vt:lpstr> ΚΕΝΤΡΟ ΔΙΕΠΙΣΤΗΜΟΝΙΚΗΣ ΑΞΙΟΛΟΓΗΣΗΣ ΣΥΜΒΟΥΛΕΥΤΙΚΗΣ &amp; ΥΠΟΣΤΗΡΙΞΗΣ   (ΚΕ.Δ.Α.Σ.Υ.)  (4)    (Ν.4823/2021)</vt:lpstr>
      <vt:lpstr>Κέντρο Εκπαίδευσης για το Περιβάλλον &amp; την ΑειφορΙα (Κ.Ε.ΠΕ.Α.)  </vt:lpstr>
      <vt:lpstr>PowerPoint Presentation</vt:lpstr>
      <vt:lpstr>ΕΚΠΑΙΔΕΥΤΙΚΟΙ ΟΜΙΛΟΙ (1)</vt:lpstr>
      <vt:lpstr>ΕΚΠΑΙΔΕΥΤΙΚΟΙ ΟΜΙΛΟΙ (2)</vt:lpstr>
      <vt:lpstr>ΕΚΠΑΙΔΕΥΤΙΚΟΙ ΟΜΙΛΟΙ (3)</vt:lpstr>
      <vt:lpstr>ΠΑΙΔΑΓΩΓΙΚΟΣ ΣΥΜΒΟΥΛΟΣ/ΜΕΝΤΟΡΑΣ (1)</vt:lpstr>
      <vt:lpstr>ΠΑΙΔΑΓΩΓΙΚΟΣ ΣΥΜΒΟΥΛΟΣ/ΜΕΝΤΟΡΑΣ (2)</vt:lpstr>
      <vt:lpstr>ΕΝΔΟΣΧΟΛΙΚΟΣ ΣΥΝΤΟΝΙΣΤΗΣ (1)</vt:lpstr>
      <vt:lpstr>ΕΝΔΟΣΧΟΛΙΚΟΣ ΣΥΝΤΟΝΙΣΤΗΣ (2)</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Ενημερωτικεσ συναντησεισ Συντονιστων εκπαιδευτικου εργου - διευθυντων σχολικων μοναδων</dc:title>
  <dc:creator>Χρήστης του Microsoft Office</dc:creator>
  <cp:lastModifiedBy>DAROPOULOS APOSTOLOS</cp:lastModifiedBy>
  <cp:revision>170</cp:revision>
  <dcterms:created xsi:type="dcterms:W3CDTF">2018-11-07T09:07:46Z</dcterms:created>
  <dcterms:modified xsi:type="dcterms:W3CDTF">2023-12-19T09:37:40Z</dcterms:modified>
</cp:coreProperties>
</file>