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664" r:id="rId3"/>
    <p:sldId id="665" r:id="rId4"/>
    <p:sldId id="667" r:id="rId5"/>
    <p:sldId id="666" r:id="rId6"/>
    <p:sldId id="697" r:id="rId7"/>
    <p:sldId id="698" r:id="rId8"/>
    <p:sldId id="699" r:id="rId9"/>
    <p:sldId id="297" r:id="rId10"/>
    <p:sldId id="302" r:id="rId11"/>
    <p:sldId id="701" r:id="rId12"/>
    <p:sldId id="314" r:id="rId13"/>
    <p:sldId id="288" r:id="rId14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132" y="1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50B4BF-7EB3-45D9-A74C-C6E5A1900A7C}" type="datetimeFigureOut">
              <a:rPr lang="el-GR" smtClean="0"/>
              <a:t>22/11/2022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24AB90-25B3-4740-B9DE-F70D77DE6CD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079670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Θέση εικόνας διαφάνειας 1">
            <a:extLst>
              <a:ext uri="{FF2B5EF4-FFF2-40B4-BE49-F238E27FC236}">
                <a16:creationId xmlns:a16="http://schemas.microsoft.com/office/drawing/2014/main" id="{31921FA0-C91E-4C06-8512-9CF19ABC616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Θέση σημειώσεων 2">
            <a:extLst>
              <a:ext uri="{FF2B5EF4-FFF2-40B4-BE49-F238E27FC236}">
                <a16:creationId xmlns:a16="http://schemas.microsoft.com/office/drawing/2014/main" id="{23EC26A6-E48E-4455-9245-94FD233B77F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l-GR" altLang="el-GR"/>
          </a:p>
        </p:txBody>
      </p:sp>
      <p:sp>
        <p:nvSpPr>
          <p:cNvPr id="47108" name="Θέση αριθμού διαφάνειας 3">
            <a:extLst>
              <a:ext uri="{FF2B5EF4-FFF2-40B4-BE49-F238E27FC236}">
                <a16:creationId xmlns:a16="http://schemas.microsoft.com/office/drawing/2014/main" id="{D9036FF3-007A-4D74-9F86-C038C996673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fld id="{FDC2A69B-29DE-4788-9D1A-09581FF58768}" type="slidenum">
              <a:rPr lang="el-GR" altLang="el-GR" sz="1200" smtClean="0">
                <a:latin typeface="Arial" panose="020B0604020202020204" pitchFamily="34" charset="0"/>
              </a:rPr>
              <a:pPr/>
              <a:t>10</a:t>
            </a:fld>
            <a:endParaRPr lang="el-GR" altLang="el-GR" sz="120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1 - Θέση εικόνας διαφάνειας">
            <a:extLst>
              <a:ext uri="{FF2B5EF4-FFF2-40B4-BE49-F238E27FC236}">
                <a16:creationId xmlns:a16="http://schemas.microsoft.com/office/drawing/2014/main" id="{DC4B64B5-EF3A-4B0A-BEF3-31382903713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2 - Θέση σημειώσεων">
            <a:extLst>
              <a:ext uri="{FF2B5EF4-FFF2-40B4-BE49-F238E27FC236}">
                <a16:creationId xmlns:a16="http://schemas.microsoft.com/office/drawing/2014/main" id="{9CD1A124-AA45-4AEC-BFC7-A41860AB78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l-GR" altLang="el-GR"/>
              <a:t>Ν=2525</a:t>
            </a:r>
          </a:p>
        </p:txBody>
      </p:sp>
      <p:sp>
        <p:nvSpPr>
          <p:cNvPr id="49156" name="3 - Θέση αριθμού διαφάνειας">
            <a:extLst>
              <a:ext uri="{FF2B5EF4-FFF2-40B4-BE49-F238E27FC236}">
                <a16:creationId xmlns:a16="http://schemas.microsoft.com/office/drawing/2014/main" id="{0716D912-7DB7-4C18-AFDF-7C80A2E9D92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fld id="{7FD63DB5-42FD-45C7-B453-FCB657FE66DA}" type="slidenum">
              <a:rPr lang="el-GR" altLang="el-GR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11</a:t>
            </a:fld>
            <a:endParaRPr lang="el-GR" altLang="el-GR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1 - Θέση εικόνας διαφάνειας">
            <a:extLst>
              <a:ext uri="{FF2B5EF4-FFF2-40B4-BE49-F238E27FC236}">
                <a16:creationId xmlns:a16="http://schemas.microsoft.com/office/drawing/2014/main" id="{2ACCDFA4-6680-4FF0-A3DF-703368FA34D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2 - Θέση σημειώσεων">
            <a:extLst>
              <a:ext uri="{FF2B5EF4-FFF2-40B4-BE49-F238E27FC236}">
                <a16:creationId xmlns:a16="http://schemas.microsoft.com/office/drawing/2014/main" id="{7BD03EA3-52FA-4626-B8DE-99C9A6E5D1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l-GR" altLang="el-GR"/>
              <a:t>Ν=2525</a:t>
            </a:r>
          </a:p>
        </p:txBody>
      </p:sp>
      <p:sp>
        <p:nvSpPr>
          <p:cNvPr id="51204" name="3 - Θέση αριθμού διαφάνειας">
            <a:extLst>
              <a:ext uri="{FF2B5EF4-FFF2-40B4-BE49-F238E27FC236}">
                <a16:creationId xmlns:a16="http://schemas.microsoft.com/office/drawing/2014/main" id="{949EB9C9-9A26-4344-B75C-4A68E62F0A7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fld id="{94AB801A-D000-47F3-A69C-6A751D5C3179}" type="slidenum">
              <a:rPr lang="el-GR" altLang="el-GR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12</a:t>
            </a:fld>
            <a:endParaRPr lang="el-GR" altLang="el-GR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1 - Θέση εικόνας διαφάνειας">
            <a:extLst>
              <a:ext uri="{FF2B5EF4-FFF2-40B4-BE49-F238E27FC236}">
                <a16:creationId xmlns:a16="http://schemas.microsoft.com/office/drawing/2014/main" id="{1A9768D8-CF47-4489-B72D-A0DA5708D13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2 - Θέση σημειώσεων">
            <a:extLst>
              <a:ext uri="{FF2B5EF4-FFF2-40B4-BE49-F238E27FC236}">
                <a16:creationId xmlns:a16="http://schemas.microsoft.com/office/drawing/2014/main" id="{35D0D41E-8E21-428E-9816-B7109DA668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l-GR" altLang="el-GR"/>
              <a:t>Ν=2525</a:t>
            </a:r>
          </a:p>
        </p:txBody>
      </p:sp>
      <p:sp>
        <p:nvSpPr>
          <p:cNvPr id="53252" name="3 - Θέση αριθμού διαφάνειας">
            <a:extLst>
              <a:ext uri="{FF2B5EF4-FFF2-40B4-BE49-F238E27FC236}">
                <a16:creationId xmlns:a16="http://schemas.microsoft.com/office/drawing/2014/main" id="{BA0B412C-6E68-49D9-A60F-B44B7EA4330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fld id="{7A561987-FA43-4BF2-9A8F-6F07B48AC3F6}" type="slidenum">
              <a:rPr lang="el-GR" altLang="el-GR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13</a:t>
            </a:fld>
            <a:endParaRPr lang="el-GR" altLang="el-GR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6456F32F-D38B-4E96-A230-9E6193EC5A7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ED104DC6-2DD8-499E-AE34-EB527307253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65CF2636-FACD-4B46-B339-B704DFB026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9F5E1-5DB6-4B91-9F3E-137207BF7B9A}" type="datetimeFigureOut">
              <a:rPr lang="el-GR" smtClean="0"/>
              <a:t>22/11/2022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AB6D66D3-2EAC-4240-A7C7-A0CDDBF672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62A0D100-9A66-4CF9-8492-6EF5ECF715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C9C5C-6890-4003-A4E9-5E2B6C1C096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910371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E59BB362-9CE4-4707-93F5-2219800E0B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6A276577-4E32-49F6-9D2A-DBA01307537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11B00AE2-3974-4077-834F-0B46BB88CA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9F5E1-5DB6-4B91-9F3E-137207BF7B9A}" type="datetimeFigureOut">
              <a:rPr lang="el-GR" smtClean="0"/>
              <a:t>22/11/2022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83A6978C-0C5F-4BA6-985A-4DC5EAA0F7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F4C0247B-FA88-4AE7-8109-B9B618748A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C9C5C-6890-4003-A4E9-5E2B6C1C096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928153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>
            <a:extLst>
              <a:ext uri="{FF2B5EF4-FFF2-40B4-BE49-F238E27FC236}">
                <a16:creationId xmlns:a16="http://schemas.microsoft.com/office/drawing/2014/main" id="{24384616-48D4-49B5-AF65-9A6E04FAE73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59371377-B9AA-4030-9304-4C62BC9333E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EADACD85-7C90-4BAD-B994-0A0747F391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9F5E1-5DB6-4B91-9F3E-137207BF7B9A}" type="datetimeFigureOut">
              <a:rPr lang="el-GR" smtClean="0"/>
              <a:t>22/11/2022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8411B2D4-FE2E-47BD-9EF8-362F4C23C0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91CA298E-7897-4C95-82C6-F8F7A26150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C9C5C-6890-4003-A4E9-5E2B6C1C096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255388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1660641B-38E1-4AE8-8F88-F531415D50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A8AE02F2-12F1-4004-AC3C-EE1ECDB075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82054B07-BA86-490E-B75D-F98AE0B22B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9F5E1-5DB6-4B91-9F3E-137207BF7B9A}" type="datetimeFigureOut">
              <a:rPr lang="el-GR" smtClean="0"/>
              <a:t>22/11/2022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B0FB3E48-C7E4-476A-BEB6-D41A8D4FCF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576A7DB0-5059-4794-9193-68656DA1C0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C9C5C-6890-4003-A4E9-5E2B6C1C096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566619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F0C216AA-77C8-49C2-9ECB-70531C1DE9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EFD15629-42F8-436B-A1E7-3E0303DFCA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DBE6FC29-C27C-4DC4-8243-950855880A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9F5E1-5DB6-4B91-9F3E-137207BF7B9A}" type="datetimeFigureOut">
              <a:rPr lang="el-GR" smtClean="0"/>
              <a:t>22/11/2022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F12C663A-1533-4B87-8401-86D2FF4573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BC7B2567-D396-4E62-8F71-721F21DED5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C9C5C-6890-4003-A4E9-5E2B6C1C096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868870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0B7252B2-C0F1-4C1E-8D7B-7000B4BCBE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68C7ED1C-369D-4964-B443-10D48708D96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4463A870-9D4F-45D5-8DF6-3383C7475A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7E3ED366-4B7F-4B0D-BBC3-67CFE8CECC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9F5E1-5DB6-4B91-9F3E-137207BF7B9A}" type="datetimeFigureOut">
              <a:rPr lang="el-GR" smtClean="0"/>
              <a:t>22/11/2022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D25D6283-4590-4B6F-8B87-1D01F5D000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1461F759-6D1C-4CD1-BD9D-604A445150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C9C5C-6890-4003-A4E9-5E2B6C1C096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612079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205CA12A-7C26-4942-BD6F-E53F39807A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0ED94707-2D85-4177-9B71-35D5095C8C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5EE6CA36-5DCD-459D-897E-EDD108D3EA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Θέση κειμένου 4">
            <a:extLst>
              <a:ext uri="{FF2B5EF4-FFF2-40B4-BE49-F238E27FC236}">
                <a16:creationId xmlns:a16="http://schemas.microsoft.com/office/drawing/2014/main" id="{0D80A2E3-5CF1-4364-8C50-CB2AFDD4C05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6" name="Θέση περιεχομένου 5">
            <a:extLst>
              <a:ext uri="{FF2B5EF4-FFF2-40B4-BE49-F238E27FC236}">
                <a16:creationId xmlns:a16="http://schemas.microsoft.com/office/drawing/2014/main" id="{4C17CDF9-133A-4B3C-9E63-5BD3A9E51F9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Θέση ημερομηνίας 6">
            <a:extLst>
              <a:ext uri="{FF2B5EF4-FFF2-40B4-BE49-F238E27FC236}">
                <a16:creationId xmlns:a16="http://schemas.microsoft.com/office/drawing/2014/main" id="{E5E8DD02-6D2A-443F-9D68-83EB636277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9F5E1-5DB6-4B91-9F3E-137207BF7B9A}" type="datetimeFigureOut">
              <a:rPr lang="el-GR" smtClean="0"/>
              <a:t>22/11/2022</a:t>
            </a:fld>
            <a:endParaRPr lang="el-GR"/>
          </a:p>
        </p:txBody>
      </p:sp>
      <p:sp>
        <p:nvSpPr>
          <p:cNvPr id="8" name="Θέση υποσέλιδου 7">
            <a:extLst>
              <a:ext uri="{FF2B5EF4-FFF2-40B4-BE49-F238E27FC236}">
                <a16:creationId xmlns:a16="http://schemas.microsoft.com/office/drawing/2014/main" id="{4C86C0C8-745C-42A0-9106-D13C6192F2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>
            <a:extLst>
              <a:ext uri="{FF2B5EF4-FFF2-40B4-BE49-F238E27FC236}">
                <a16:creationId xmlns:a16="http://schemas.microsoft.com/office/drawing/2014/main" id="{F8808DCE-34B2-48F0-8AD6-4714A2FA13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C9C5C-6890-4003-A4E9-5E2B6C1C096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705582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2CA05E0E-089B-4EC0-84D0-839B8A3DDB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ημερομηνίας 2">
            <a:extLst>
              <a:ext uri="{FF2B5EF4-FFF2-40B4-BE49-F238E27FC236}">
                <a16:creationId xmlns:a16="http://schemas.microsoft.com/office/drawing/2014/main" id="{16D29D70-A6CE-47B4-BFF3-88B96B2D2A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9F5E1-5DB6-4B91-9F3E-137207BF7B9A}" type="datetimeFigureOut">
              <a:rPr lang="el-GR" smtClean="0"/>
              <a:t>22/11/2022</a:t>
            </a:fld>
            <a:endParaRPr lang="el-GR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id="{6E1A8CD4-3D96-4062-A418-847388C3A7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id="{21E79707-757F-4258-AE42-CB498A9498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C9C5C-6890-4003-A4E9-5E2B6C1C096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500558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>
            <a:extLst>
              <a:ext uri="{FF2B5EF4-FFF2-40B4-BE49-F238E27FC236}">
                <a16:creationId xmlns:a16="http://schemas.microsoft.com/office/drawing/2014/main" id="{24CBB81D-61A3-4A08-B9F8-EFE078160B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9F5E1-5DB6-4B91-9F3E-137207BF7B9A}" type="datetimeFigureOut">
              <a:rPr lang="el-GR" smtClean="0"/>
              <a:t>22/11/2022</a:t>
            </a:fld>
            <a:endParaRPr lang="el-GR"/>
          </a:p>
        </p:txBody>
      </p:sp>
      <p:sp>
        <p:nvSpPr>
          <p:cNvPr id="3" name="Θέση υποσέλιδου 2">
            <a:extLst>
              <a:ext uri="{FF2B5EF4-FFF2-40B4-BE49-F238E27FC236}">
                <a16:creationId xmlns:a16="http://schemas.microsoft.com/office/drawing/2014/main" id="{5751D277-E6BB-44C5-B160-C2357459C6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AE9F94ED-7B66-40ED-89C2-8E936C64BE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C9C5C-6890-4003-A4E9-5E2B6C1C096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96434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01E28682-9F01-4506-AB3A-80943D41E2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80A1EEC0-5D3F-4E92-A815-789818A0E5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72E0398D-6A1D-4936-AF2E-20922066D0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0C9BAB7C-3F60-42B7-8A7B-D06C0CE8AC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9F5E1-5DB6-4B91-9F3E-137207BF7B9A}" type="datetimeFigureOut">
              <a:rPr lang="el-GR" smtClean="0"/>
              <a:t>22/11/2022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16E2F3D1-2A8C-4736-BC67-5D77E18613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A1ACC3F1-13B0-429E-877D-FF59AEE112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C9C5C-6890-4003-A4E9-5E2B6C1C096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577728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4AF147CA-0298-4186-A25F-043DD676F0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εικόνας 2">
            <a:extLst>
              <a:ext uri="{FF2B5EF4-FFF2-40B4-BE49-F238E27FC236}">
                <a16:creationId xmlns:a16="http://schemas.microsoft.com/office/drawing/2014/main" id="{DEC74A6A-1744-4774-A04F-6376693EAAF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A6E6784D-3B8A-4201-8DCE-AFE86A9456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809B88D9-ABC7-455C-B8E0-FA84FCDEBA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9F5E1-5DB6-4B91-9F3E-137207BF7B9A}" type="datetimeFigureOut">
              <a:rPr lang="el-GR" smtClean="0"/>
              <a:t>22/11/2022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B1CEE05C-7736-4993-AF45-22269C0BBE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C161D6F8-5298-4D6A-A05C-0178913E95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C9C5C-6890-4003-A4E9-5E2B6C1C096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97015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>
            <a:extLst>
              <a:ext uri="{FF2B5EF4-FFF2-40B4-BE49-F238E27FC236}">
                <a16:creationId xmlns:a16="http://schemas.microsoft.com/office/drawing/2014/main" id="{7BCB7151-6817-40E5-AA90-B15721FF8A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40BD824F-EEA6-4758-9B90-311B00A02C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31157CCC-6F53-4635-96D9-2FE67824505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F9F5E1-5DB6-4B91-9F3E-137207BF7B9A}" type="datetimeFigureOut">
              <a:rPr lang="el-GR" smtClean="0"/>
              <a:t>22/11/2022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2AA6F178-9C5E-4824-ACC1-319B6BE9E8D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35F0D8BE-652A-46BE-AAB7-EEF9D69AA5E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1C9C5C-6890-4003-A4E9-5E2B6C1C096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326445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2D341499-F5C6-4415-92C5-DA7CC15D971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/>
              <a:t>4</a:t>
            </a:r>
            <a:r>
              <a:rPr lang="el-GR" baseline="30000" dirty="0"/>
              <a:t>ος</a:t>
            </a:r>
            <a:r>
              <a:rPr lang="el-GR" dirty="0"/>
              <a:t> Άξονας (β)</a:t>
            </a:r>
          </a:p>
        </p:txBody>
      </p:sp>
    </p:spTree>
    <p:extLst>
      <p:ext uri="{BB962C8B-B14F-4D97-AF65-F5344CB8AC3E}">
        <p14:creationId xmlns:p14="http://schemas.microsoft.com/office/powerpoint/2010/main" val="30956522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082" name="1 - Εικόνα" descr="-000009.png">
            <a:extLst>
              <a:ext uri="{FF2B5EF4-FFF2-40B4-BE49-F238E27FC236}">
                <a16:creationId xmlns:a16="http://schemas.microsoft.com/office/drawing/2014/main" id="{AC39F4B8-FB16-400B-9AC1-68BEE3FFD2B7}"/>
              </a:ext>
            </a:extLst>
          </p:cNvPr>
          <p:cNvPicPr>
            <a:picLocks noChangeArrowheads="1"/>
          </p:cNvPicPr>
          <p:nvPr/>
        </p:nvPicPr>
        <p:blipFill>
          <a:blip r:embed="rId3">
            <a:grayscl/>
            <a:biLevel thresh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9" t="25200" r="-789" b="1701"/>
          <a:stretch>
            <a:fillRect/>
          </a:stretch>
        </p:blipFill>
        <p:spPr bwMode="auto">
          <a:xfrm>
            <a:off x="1508126" y="1268414"/>
            <a:ext cx="9128125" cy="5013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6083" name="Ορθογώνιο 1">
            <a:extLst>
              <a:ext uri="{FF2B5EF4-FFF2-40B4-BE49-F238E27FC236}">
                <a16:creationId xmlns:a16="http://schemas.microsoft.com/office/drawing/2014/main" id="{85977DF6-C39C-41D9-BEBB-4B20DCF1D4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87713" y="26989"/>
            <a:ext cx="5021262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A5AB81"/>
              </a:buClr>
              <a:buSzPct val="7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ts val="600"/>
              </a:spcBef>
              <a:spcAft>
                <a:spcPts val="1200"/>
              </a:spcAft>
              <a:buClrTx/>
              <a:buSzTx/>
              <a:buNone/>
            </a:pPr>
            <a:r>
              <a:rPr lang="en-US" altLang="el-GR" sz="3200">
                <a:latin typeface="Arial" panose="020B0604020202020204" pitchFamily="34" charset="0"/>
              </a:rPr>
              <a:t>C. </a:t>
            </a:r>
            <a:r>
              <a:rPr lang="el-GR" altLang="el-GR" sz="3200">
                <a:latin typeface="Arial" panose="020B0604020202020204" pitchFamily="34" charset="0"/>
              </a:rPr>
              <a:t>Αίτια των προβλημάτων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1 - Τίτλος">
            <a:extLst>
              <a:ext uri="{FF2B5EF4-FFF2-40B4-BE49-F238E27FC236}">
                <a16:creationId xmlns:a16="http://schemas.microsoft.com/office/drawing/2014/main" id="{BB26052E-A034-4EAC-9CC6-E9B79DFF5C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0"/>
            <a:ext cx="91440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l-GR" altLang="el-GR" sz="2800" kern="0" dirty="0">
                <a:solidFill>
                  <a:srgbClr val="FF0000"/>
                </a:solidFill>
              </a:rPr>
              <a:t>1. Διαφορές στη συμπεριφορά που συνδέονται με την ηλικία</a:t>
            </a:r>
          </a:p>
        </p:txBody>
      </p:sp>
      <p:sp>
        <p:nvSpPr>
          <p:cNvPr id="18435" name="2 - Θέση περιεχομένου">
            <a:extLst>
              <a:ext uri="{FF2B5EF4-FFF2-40B4-BE49-F238E27FC236}">
                <a16:creationId xmlns:a16="http://schemas.microsoft.com/office/drawing/2014/main" id="{2639EE9A-6719-4C2A-886E-AD0B124CF3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1" y="915988"/>
            <a:ext cx="9001125" cy="1357312"/>
          </a:xfrm>
        </p:spPr>
        <p:txBody>
          <a:bodyPr/>
          <a:lstStyle/>
          <a:p>
            <a:pPr eaLnBrk="1" hangingPunct="1"/>
            <a:r>
              <a:rPr lang="el-GR" altLang="el-GR" sz="2400" dirty="0"/>
              <a:t>Άγνοια- Κατανόηση κανόνων. </a:t>
            </a:r>
            <a:endParaRPr lang="en-US" altLang="el-GR" sz="2400" dirty="0"/>
          </a:p>
          <a:p>
            <a:pPr eaLnBrk="1" hangingPunct="1"/>
            <a:r>
              <a:rPr lang="el-GR" altLang="el-GR" sz="2400" dirty="0"/>
              <a:t>Περιφρόνηση κανόνων, ανία, προβλήματα με άλλα παιδιά, ηθελημένη επικέντρωση προσοχής.</a:t>
            </a:r>
          </a:p>
        </p:txBody>
      </p:sp>
      <p:sp>
        <p:nvSpPr>
          <p:cNvPr id="48132" name="3 - TextBox">
            <a:extLst>
              <a:ext uri="{FF2B5EF4-FFF2-40B4-BE49-F238E27FC236}">
                <a16:creationId xmlns:a16="http://schemas.microsoft.com/office/drawing/2014/main" id="{33618865-C488-44E0-8952-C2714E0997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38375" y="3286126"/>
            <a:ext cx="80724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A5AB81"/>
              </a:buClr>
              <a:buSzPct val="7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l-GR" altLang="el-GR" sz="2400">
                <a:latin typeface="Times New Roman" panose="02020603050405020304" pitchFamily="18" charset="0"/>
              </a:rPr>
              <a:t>      </a:t>
            </a:r>
          </a:p>
        </p:txBody>
      </p:sp>
      <p:sp>
        <p:nvSpPr>
          <p:cNvPr id="7" name="1 - Τίτλος">
            <a:extLst>
              <a:ext uri="{FF2B5EF4-FFF2-40B4-BE49-F238E27FC236}">
                <a16:creationId xmlns:a16="http://schemas.microsoft.com/office/drawing/2014/main" id="{945EB68B-CBA5-4DCE-A0CF-3F91EF96FD27}"/>
              </a:ext>
            </a:extLst>
          </p:cNvPr>
          <p:cNvSpPr txBox="1">
            <a:spLocks/>
          </p:cNvSpPr>
          <p:nvPr/>
        </p:nvSpPr>
        <p:spPr bwMode="auto">
          <a:xfrm>
            <a:off x="1666874" y="2301875"/>
            <a:ext cx="878522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l-GR" altLang="el-GR" sz="2800" kern="0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2. Διαφορές στη συμπεριφορά </a:t>
            </a:r>
            <a:r>
              <a:rPr lang="el-GR" sz="2800" kern="0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εξαιτίας των αλλαγών:</a:t>
            </a:r>
          </a:p>
        </p:txBody>
      </p:sp>
      <p:sp>
        <p:nvSpPr>
          <p:cNvPr id="8" name="2 - Θέση περιεχομένου">
            <a:extLst>
              <a:ext uri="{FF2B5EF4-FFF2-40B4-BE49-F238E27FC236}">
                <a16:creationId xmlns:a16="http://schemas.microsoft.com/office/drawing/2014/main" id="{B88DFEDC-521E-4255-9945-99E0FB616BDA}"/>
              </a:ext>
            </a:extLst>
          </p:cNvPr>
          <p:cNvSpPr txBox="1">
            <a:spLocks/>
          </p:cNvSpPr>
          <p:nvPr/>
        </p:nvSpPr>
        <p:spPr bwMode="auto">
          <a:xfrm>
            <a:off x="1881188" y="3314701"/>
            <a:ext cx="8329612" cy="233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l-GR" sz="2400" dirty="0"/>
              <a:t>Της ανάγκης υποστήριξης του κύρους τους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l-GR" sz="2400" dirty="0"/>
              <a:t>Της σωματικής διάπλασης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l-GR" sz="2400" dirty="0"/>
              <a:t>Της επικριτικής διάθεσης- απόδοσης ευθυνών στην εξουσία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l-GR" sz="2400" dirty="0"/>
              <a:t>Της συγκέντρωσης και της ικανότητας ανάληψης θεωρητικών εργασιών</a:t>
            </a:r>
          </a:p>
        </p:txBody>
      </p:sp>
      <p:sp>
        <p:nvSpPr>
          <p:cNvPr id="18439" name="8 - Θέση αριθμού διαφάνειας">
            <a:extLst>
              <a:ext uri="{FF2B5EF4-FFF2-40B4-BE49-F238E27FC236}">
                <a16:creationId xmlns:a16="http://schemas.microsoft.com/office/drawing/2014/main" id="{3FFC261E-5F36-488C-A4EC-8F7E5A3941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10091738" y="6583364"/>
            <a:ext cx="533400" cy="244475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 fontScale="85000" lnSpcReduction="20000"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fld id="{FE7DEDAB-85AC-4A17-9145-0908EB1866F5}" type="slidenum">
              <a:rPr lang="el-GR" altLang="el-GR" sz="1400"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  <a:defRPr/>
              </a:pPr>
              <a:t>11</a:t>
            </a:fld>
            <a:endParaRPr lang="el-GR" altLang="el-GR" sz="1400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1 - Τίτλος">
            <a:extLst>
              <a:ext uri="{FF2B5EF4-FFF2-40B4-BE49-F238E27FC236}">
                <a16:creationId xmlns:a16="http://schemas.microsoft.com/office/drawing/2014/main" id="{7FBE4F0E-4535-44EE-BC0B-D8D08E5597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0"/>
            <a:ext cx="9144000" cy="1143000"/>
          </a:xfrm>
        </p:spPr>
        <p:txBody>
          <a:bodyPr/>
          <a:lstStyle/>
          <a:p>
            <a:pPr eaLnBrk="1" hangingPunct="1"/>
            <a:r>
              <a:rPr lang="el-GR" altLang="el-GR" sz="2800" b="1">
                <a:solidFill>
                  <a:srgbClr val="FF0000"/>
                </a:solidFill>
              </a:rPr>
              <a:t>3. Διαφορές στη συμπεριφορά που συνδέονται με την ικανότητα</a:t>
            </a:r>
          </a:p>
        </p:txBody>
      </p:sp>
      <p:sp>
        <p:nvSpPr>
          <p:cNvPr id="8" name="2 - Θέση περιεχομένου">
            <a:extLst>
              <a:ext uri="{FF2B5EF4-FFF2-40B4-BE49-F238E27FC236}">
                <a16:creationId xmlns:a16="http://schemas.microsoft.com/office/drawing/2014/main" id="{68F6CAF7-5745-4503-8F16-E7F4DB02BF04}"/>
              </a:ext>
            </a:extLst>
          </p:cNvPr>
          <p:cNvSpPr txBox="1">
            <a:spLocks/>
          </p:cNvSpPr>
          <p:nvPr/>
        </p:nvSpPr>
        <p:spPr bwMode="auto">
          <a:xfrm>
            <a:off x="1524001" y="4143375"/>
            <a:ext cx="9286875" cy="151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600"/>
              </a:spcBef>
              <a:spcAft>
                <a:spcPts val="600"/>
              </a:spcAft>
              <a:buFontTx/>
              <a:buChar char="•"/>
              <a:defRPr/>
            </a:pPr>
            <a:r>
              <a:rPr lang="el-GR" kern="0" dirty="0"/>
              <a:t>Απαιτήσεις από το/η δάσκαλο/α στο επίπεδο των προσωπικών ιδιοτήτων (π.χ. οι </a:t>
            </a:r>
            <a:r>
              <a:rPr lang="el-GR" kern="0" dirty="0" err="1"/>
              <a:t>βραδυμαθείς</a:t>
            </a:r>
            <a:r>
              <a:rPr lang="el-GR" kern="0" dirty="0"/>
              <a:t> μαθητές/</a:t>
            </a:r>
            <a:r>
              <a:rPr lang="el-GR" kern="0" dirty="0" err="1"/>
              <a:t>ριες</a:t>
            </a:r>
            <a:r>
              <a:rPr lang="el-GR" kern="0" dirty="0"/>
              <a:t> υπομονή, συμπάθεια, κατανόηση, οι ευφυείς… ).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Tx/>
              <a:buChar char="•"/>
              <a:defRPr/>
            </a:pPr>
            <a:r>
              <a:rPr lang="el-GR" kern="0" dirty="0"/>
              <a:t>Εξοπλισμός- Βοηθήματα</a:t>
            </a:r>
          </a:p>
        </p:txBody>
      </p:sp>
      <p:sp>
        <p:nvSpPr>
          <p:cNvPr id="50180" name="8 - TextBox">
            <a:extLst>
              <a:ext uri="{FF2B5EF4-FFF2-40B4-BE49-F238E27FC236}">
                <a16:creationId xmlns:a16="http://schemas.microsoft.com/office/drawing/2014/main" id="{8BDE3B87-CE7C-4C02-98D7-8B709F4AED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68514" y="1541464"/>
            <a:ext cx="8099425" cy="193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A5AB81"/>
              </a:buClr>
              <a:buSzPct val="7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ClrTx/>
              <a:buSzTx/>
              <a:buFont typeface="Arial" panose="020B0604020202020204" pitchFamily="34" charset="0"/>
              <a:buNone/>
            </a:pPr>
            <a:r>
              <a:rPr lang="el-GR" altLang="el-GR" sz="2400">
                <a:latin typeface="Times New Roman" panose="02020603050405020304" pitchFamily="18" charset="0"/>
              </a:rPr>
              <a:t>Ο εκπαιδευτικός πρέπει να προσδοκά τα αναμενόμενα αποτελέσματα ανάλογα με τη γνωστική ικανότητα</a:t>
            </a:r>
            <a:r>
              <a:rPr lang="en-US" altLang="el-GR" sz="2400">
                <a:latin typeface="Times New Roman" panose="02020603050405020304" pitchFamily="18" charset="0"/>
              </a:rPr>
              <a:t> </a:t>
            </a:r>
            <a:r>
              <a:rPr lang="el-GR" altLang="el-GR" sz="2400">
                <a:latin typeface="Times New Roman" panose="02020603050405020304" pitchFamily="18" charset="0"/>
              </a:rPr>
              <a:t>και το υπόβαθρο των παιδιών. Υψηλές προσδοκίες επιτυχίας σε άτομα με μαθησιακά προβλήματα οδηγούν σε προβληματικές συμπεριφορές και αντίστροφα </a:t>
            </a:r>
          </a:p>
        </p:txBody>
      </p:sp>
      <p:sp>
        <p:nvSpPr>
          <p:cNvPr id="20486" name="9 - Θέση αριθμού διαφάνειας">
            <a:extLst>
              <a:ext uri="{FF2B5EF4-FFF2-40B4-BE49-F238E27FC236}">
                <a16:creationId xmlns:a16="http://schemas.microsoft.com/office/drawing/2014/main" id="{F16DA6B6-05C5-4235-B478-F39E87A0DD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fld id="{98910098-C6D2-4C1C-9737-3D97684ADEE7}" type="slidenum">
              <a:rPr lang="el-GR" altLang="el-GR" sz="1400"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  <a:defRPr/>
              </a:pPr>
              <a:t>12</a:t>
            </a:fld>
            <a:endParaRPr lang="el-GR" altLang="el-GR" sz="14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1 - Τίτλος">
            <a:extLst>
              <a:ext uri="{FF2B5EF4-FFF2-40B4-BE49-F238E27FC236}">
                <a16:creationId xmlns:a16="http://schemas.microsoft.com/office/drawing/2014/main" id="{9845F223-71B8-4C99-81DD-48101DCE52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93838" y="-284163"/>
            <a:ext cx="9144001" cy="1143001"/>
          </a:xfrm>
        </p:spPr>
        <p:txBody>
          <a:bodyPr/>
          <a:lstStyle/>
          <a:p>
            <a:pPr eaLnBrk="1" hangingPunct="1"/>
            <a:r>
              <a:rPr lang="el-GR" altLang="el-GR" sz="2800" b="1">
                <a:solidFill>
                  <a:srgbClr val="FF0000"/>
                </a:solidFill>
              </a:rPr>
              <a:t>4. Διαφορές στη συμπεριφορά που συνδέονται με το φύλο</a:t>
            </a:r>
          </a:p>
        </p:txBody>
      </p:sp>
      <p:sp>
        <p:nvSpPr>
          <p:cNvPr id="22531" name="10 - TextBox">
            <a:extLst>
              <a:ext uri="{FF2B5EF4-FFF2-40B4-BE49-F238E27FC236}">
                <a16:creationId xmlns:a16="http://schemas.microsoft.com/office/drawing/2014/main" id="{B0B365DE-68DB-4529-ADD1-718E993B6A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66875" y="765175"/>
            <a:ext cx="8572500" cy="2370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A5AB81"/>
              </a:buClr>
              <a:buSzPct val="7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el-GR" altLang="el-GR" sz="2400" dirty="0">
                <a:latin typeface="Times New Roman" panose="02020603050405020304" pitchFamily="18" charset="0"/>
              </a:rPr>
              <a:t> Αποτέλεσμα κοινωνικών προσδοκιών </a:t>
            </a:r>
            <a:r>
              <a:rPr lang="el-GR" altLang="el-GR" sz="2000" dirty="0">
                <a:latin typeface="Times New Roman" panose="02020603050405020304" pitchFamily="18" charset="0"/>
              </a:rPr>
              <a:t>(π.χ. ενθάρρυνση εκρηκτικών συμπεριφορών στα αγόρια)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endParaRPr lang="el-GR" altLang="el-GR" sz="3200" dirty="0"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 typeface="Arial" panose="020B0604020202020204" pitchFamily="34" charset="0"/>
              <a:buNone/>
            </a:pPr>
            <a:r>
              <a:rPr lang="el-GR" altLang="el-GR" sz="2400" dirty="0">
                <a:latin typeface="Times New Roman" panose="02020603050405020304" pitchFamily="18" charset="0"/>
              </a:rPr>
              <a:t> Προσοχή σε στερεότυπα. Όχι αδικαιολόγητες διαφορές στις προσδοκίες του εκπαιδευτικού από τις ανδρικές και γυναικείες συμπεριφορές</a:t>
            </a:r>
          </a:p>
        </p:txBody>
      </p:sp>
      <p:sp>
        <p:nvSpPr>
          <p:cNvPr id="22532" name="14 - TextBox">
            <a:extLst>
              <a:ext uri="{FF2B5EF4-FFF2-40B4-BE49-F238E27FC236}">
                <a16:creationId xmlns:a16="http://schemas.microsoft.com/office/drawing/2014/main" id="{4E083445-F538-49FA-B424-0959BE62DE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27225" y="1468438"/>
            <a:ext cx="7786688" cy="461962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A5AB81"/>
              </a:buClr>
              <a:buSzPct val="7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el-GR" altLang="el-GR" sz="2400" dirty="0">
                <a:latin typeface="Times New Roman" panose="02020603050405020304" pitchFamily="18" charset="0"/>
              </a:rPr>
              <a:t>Συγκινησιακές εκρήξεις- ευαισθησίες, Αυτοεκτίμηση</a:t>
            </a:r>
          </a:p>
        </p:txBody>
      </p:sp>
      <p:sp>
        <p:nvSpPr>
          <p:cNvPr id="18" name="1 - Τίτλος">
            <a:extLst>
              <a:ext uri="{FF2B5EF4-FFF2-40B4-BE49-F238E27FC236}">
                <a16:creationId xmlns:a16="http://schemas.microsoft.com/office/drawing/2014/main" id="{2FDB83AD-08E7-4EB8-8F4C-6639429A1C1E}"/>
              </a:ext>
            </a:extLst>
          </p:cNvPr>
          <p:cNvSpPr txBox="1">
            <a:spLocks/>
          </p:cNvSpPr>
          <p:nvPr/>
        </p:nvSpPr>
        <p:spPr bwMode="auto">
          <a:xfrm>
            <a:off x="1249363" y="3284538"/>
            <a:ext cx="9144001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l-GR" sz="2800" b="1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5. Διαφορές στη συμπεριφορά που συνδέονται με την κοινωνικοοικονομική κατάσταση-πολιτισμό</a:t>
            </a:r>
          </a:p>
        </p:txBody>
      </p:sp>
      <p:sp>
        <p:nvSpPr>
          <p:cNvPr id="22534" name="18 - TextBox">
            <a:extLst>
              <a:ext uri="{FF2B5EF4-FFF2-40B4-BE49-F238E27FC236}">
                <a16:creationId xmlns:a16="http://schemas.microsoft.com/office/drawing/2014/main" id="{003496A0-2C19-4911-B7D0-006AF53737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66876" y="4500564"/>
            <a:ext cx="7643813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A5AB81"/>
              </a:buClr>
              <a:buSzPct val="7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el-GR" altLang="el-GR" sz="2400" dirty="0">
                <a:latin typeface="Times New Roman" panose="02020603050405020304" pitchFamily="18" charset="0"/>
              </a:rPr>
              <a:t>Αυτοεκτίμηση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el-GR" altLang="el-GR" sz="2400" dirty="0">
                <a:latin typeface="Times New Roman" panose="02020603050405020304" pitchFamily="18" charset="0"/>
              </a:rPr>
              <a:t>Αξίες-Αρχές            Σύγκρουση σπιτιού- σχολείου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el-GR" altLang="el-GR" sz="2400" dirty="0">
                <a:latin typeface="Times New Roman" panose="02020603050405020304" pitchFamily="18" charset="0"/>
              </a:rPr>
              <a:t>Αναβολή της ικανοποίησης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el-GR" altLang="el-GR" sz="2400" dirty="0">
                <a:latin typeface="Times New Roman" panose="02020603050405020304" pitchFamily="18" charset="0"/>
              </a:rPr>
              <a:t>Θρησκευτικοί και ηθικοί κώδικες- Έθιμα-Γλώσσα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el-GR" altLang="el-GR" sz="2400" dirty="0">
                <a:latin typeface="Times New Roman" panose="02020603050405020304" pitchFamily="18" charset="0"/>
              </a:rPr>
              <a:t>Κοινωνική –συγκινησιακή αυτοσυγκράτηση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endParaRPr lang="el-GR" altLang="el-GR" sz="2400" dirty="0">
              <a:latin typeface="Times New Roman" panose="02020603050405020304" pitchFamily="18" charset="0"/>
            </a:endParaRPr>
          </a:p>
        </p:txBody>
      </p:sp>
      <p:cxnSp>
        <p:nvCxnSpPr>
          <p:cNvPr id="21" name="20 - Ευθύγραμμο βέλος σύνδεσης">
            <a:extLst>
              <a:ext uri="{FF2B5EF4-FFF2-40B4-BE49-F238E27FC236}">
                <a16:creationId xmlns:a16="http://schemas.microsoft.com/office/drawing/2014/main" id="{15998ED8-1D94-43CF-8DBA-6B705E837926}"/>
              </a:ext>
            </a:extLst>
          </p:cNvPr>
          <p:cNvCxnSpPr/>
          <p:nvPr/>
        </p:nvCxnSpPr>
        <p:spPr>
          <a:xfrm>
            <a:off x="3452813" y="5143500"/>
            <a:ext cx="85725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536" name="7 - Θέση αριθμού διαφάνειας">
            <a:extLst>
              <a:ext uri="{FF2B5EF4-FFF2-40B4-BE49-F238E27FC236}">
                <a16:creationId xmlns:a16="http://schemas.microsoft.com/office/drawing/2014/main" id="{344AF9B0-CFC9-4EB2-9150-D9E7152584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fld id="{8F96F6BF-B9F9-4C6F-BBEA-A985D53BB0CB}" type="slidenum">
              <a:rPr lang="el-GR" altLang="el-GR" sz="1400"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  <a:defRPr/>
              </a:pPr>
              <a:t>13</a:t>
            </a:fld>
            <a:endParaRPr lang="el-GR" altLang="el-GR" sz="14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Τίτλος 1">
            <a:extLst>
              <a:ext uri="{FF2B5EF4-FFF2-40B4-BE49-F238E27FC236}">
                <a16:creationId xmlns:a16="http://schemas.microsoft.com/office/drawing/2014/main" id="{F9130C10-0037-40F2-8C83-01B5E52DA5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84326" y="-369888"/>
            <a:ext cx="8982075" cy="1165226"/>
          </a:xfrm>
          <a:solidFill>
            <a:schemeClr val="bg2"/>
          </a:solidFill>
        </p:spPr>
        <p:txBody>
          <a:bodyPr/>
          <a:lstStyle/>
          <a:p>
            <a:r>
              <a:rPr lang="el-GR" altLang="el-GR" sz="3200">
                <a:solidFill>
                  <a:srgbClr val="00B0F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7.Οι κανόνες της τάξης-το παιδαγωγικό συμβόλαιο </a:t>
            </a:r>
            <a:r>
              <a:rPr lang="el-GR" altLang="el-GR" sz="1800">
                <a:solidFill>
                  <a:srgbClr val="00B0F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(α)</a:t>
            </a:r>
            <a:endParaRPr lang="el-GR" altLang="el-GR" sz="180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6867" name="Θέση περιεχομένου 4">
            <a:extLst>
              <a:ext uri="{FF2B5EF4-FFF2-40B4-BE49-F238E27FC236}">
                <a16:creationId xmlns:a16="http://schemas.microsoft.com/office/drawing/2014/main" id="{2A41F1B2-BF9A-437B-876C-8BDDBAE4E1BD}"/>
              </a:ext>
            </a:extLst>
          </p:cNvPr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70039" y="1393825"/>
            <a:ext cx="2828925" cy="3676650"/>
          </a:xfrm>
        </p:spPr>
      </p:pic>
      <p:sp>
        <p:nvSpPr>
          <p:cNvPr id="36868" name="Θέση αριθμού διαφάνειας 3">
            <a:extLst>
              <a:ext uri="{FF2B5EF4-FFF2-40B4-BE49-F238E27FC236}">
                <a16:creationId xmlns:a16="http://schemas.microsoft.com/office/drawing/2014/main" id="{7C18F9F9-FCCD-4C82-A339-38358FDB67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A5AB81"/>
              </a:buClr>
              <a:buSzPct val="7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fld id="{6A8760B5-11C3-4335-9914-13E81D0AC7F5}" type="slidenum">
              <a:rPr lang="el-GR" altLang="el-GR" sz="1200">
                <a:solidFill>
                  <a:srgbClr val="FFFFFF"/>
                </a:solidFill>
                <a:latin typeface="Comic Sans MS" panose="030F0702030302020204" pitchFamily="66" charset="0"/>
              </a:rPr>
              <a:pPr>
                <a:lnSpc>
                  <a:spcPct val="8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lang="el-GR" altLang="el-GR" sz="1200">
              <a:solidFill>
                <a:srgbClr val="FFFFFF"/>
              </a:solidFill>
              <a:latin typeface="Comic Sans MS" panose="030F0702030302020204" pitchFamily="66" charset="0"/>
            </a:endParaRPr>
          </a:p>
        </p:txBody>
      </p:sp>
      <p:pic>
        <p:nvPicPr>
          <p:cNvPr id="36869" name="Εικόνα 6">
            <a:extLst>
              <a:ext uri="{FF2B5EF4-FFF2-40B4-BE49-F238E27FC236}">
                <a16:creationId xmlns:a16="http://schemas.microsoft.com/office/drawing/2014/main" id="{2C2523B1-C59D-43FB-83AA-4CC426F391F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1125" y="1798639"/>
            <a:ext cx="2647950" cy="2600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870" name="Ορθογώνιο 8">
            <a:extLst>
              <a:ext uri="{FF2B5EF4-FFF2-40B4-BE49-F238E27FC236}">
                <a16:creationId xmlns:a16="http://schemas.microsoft.com/office/drawing/2014/main" id="{823534B0-8E25-4A86-9D07-9D5F99C3BF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46251" y="5387975"/>
            <a:ext cx="8435975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A5AB81"/>
              </a:buClr>
              <a:buSzPct val="7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l-GR" altLang="el-GR" sz="2000">
                <a:solidFill>
                  <a:srgbClr val="00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Αμοιβαίες δεσμεύσεις και δικαιώμα­τα, που προσδιορίζουν αυτό που τόσο οι μαθητές όσοι και οι εκπαιδευτικοί οφείλουν να διαχειρι­στούν και για το οποίο καθίστανται εφεξής υπεύθυνοι ο ένας απέναντι στον άλλο.</a:t>
            </a:r>
            <a:endParaRPr lang="el-GR" altLang="el-GR" sz="2000">
              <a:latin typeface="Comic Sans MS" panose="030F0702030302020204" pitchFamily="66" charset="0"/>
            </a:endParaRPr>
          </a:p>
        </p:txBody>
      </p:sp>
      <p:pic>
        <p:nvPicPr>
          <p:cNvPr id="36871" name="Εικόνα 1">
            <a:extLst>
              <a:ext uri="{FF2B5EF4-FFF2-40B4-BE49-F238E27FC236}">
                <a16:creationId xmlns:a16="http://schemas.microsoft.com/office/drawing/2014/main" id="{857C9ED7-2269-42CF-829A-82BC40D402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8963" y="2043114"/>
            <a:ext cx="3352800" cy="277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872" name="Εικόνα 2">
            <a:extLst>
              <a:ext uri="{FF2B5EF4-FFF2-40B4-BE49-F238E27FC236}">
                <a16:creationId xmlns:a16="http://schemas.microsoft.com/office/drawing/2014/main" id="{C7FEC389-C105-4080-A2EF-B94A603CF8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81513" y="1638301"/>
            <a:ext cx="3236912" cy="51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Θέση αριθμού διαφάνειας 3">
            <a:extLst>
              <a:ext uri="{FF2B5EF4-FFF2-40B4-BE49-F238E27FC236}">
                <a16:creationId xmlns:a16="http://schemas.microsoft.com/office/drawing/2014/main" id="{1167E87D-C550-4F0D-92D7-6437220C60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A5AB81"/>
              </a:buClr>
              <a:buSzPct val="7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fld id="{F0100071-DF49-4E34-9DFE-993F2180586E}" type="slidenum">
              <a:rPr lang="el-GR" altLang="el-GR" sz="1200">
                <a:solidFill>
                  <a:srgbClr val="FFFFFF"/>
                </a:solidFill>
                <a:latin typeface="Comic Sans MS" panose="030F0702030302020204" pitchFamily="66" charset="0"/>
              </a:rPr>
              <a:pPr>
                <a:lnSpc>
                  <a:spcPct val="8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lang="el-GR" altLang="el-GR" sz="1200">
              <a:solidFill>
                <a:srgbClr val="FFFFFF"/>
              </a:solidFill>
              <a:latin typeface="Comic Sans MS" panose="030F0702030302020204" pitchFamily="66" charset="0"/>
            </a:endParaRPr>
          </a:p>
        </p:txBody>
      </p:sp>
      <p:sp>
        <p:nvSpPr>
          <p:cNvPr id="5" name="2 - Θέση περιεχομένου">
            <a:extLst>
              <a:ext uri="{FF2B5EF4-FFF2-40B4-BE49-F238E27FC236}">
                <a16:creationId xmlns:a16="http://schemas.microsoft.com/office/drawing/2014/main" id="{BDE047B7-B385-429F-8CAA-4A9D0064F8AB}"/>
              </a:ext>
            </a:extLst>
          </p:cNvPr>
          <p:cNvSpPr txBox="1">
            <a:spLocks/>
          </p:cNvSpPr>
          <p:nvPr/>
        </p:nvSpPr>
        <p:spPr bwMode="auto">
          <a:xfrm>
            <a:off x="1790700" y="1516063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19088" indent="-319088"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639763" indent="-273050">
              <a:spcBef>
                <a:spcPts val="55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indent="-228600">
              <a:spcBef>
                <a:spcPts val="400"/>
              </a:spcBef>
              <a:buClr>
                <a:srgbClr val="A5AB81"/>
              </a:buClr>
              <a:buSzPct val="7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indent="-228600">
              <a:spcBef>
                <a:spcPts val="400"/>
              </a:spcBef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l-GR" altLang="el-GR" dirty="0"/>
              <a:t>Πότε:</a:t>
            </a:r>
          </a:p>
          <a:p>
            <a:pPr lvl="1" eaLnBrk="1" hangingPunct="1">
              <a:buFont typeface="Wingdings" panose="05000000000000000000" pitchFamily="2" charset="2"/>
              <a:buChar char="Ø"/>
            </a:pPr>
            <a:r>
              <a:rPr lang="el-GR" altLang="el-GR" dirty="0"/>
              <a:t>Στο ξεκίνημα της χρονιάς (πρώτη Επαφή με την Τάξη)</a:t>
            </a:r>
          </a:p>
          <a:p>
            <a:pPr eaLnBrk="1" hangingPunct="1"/>
            <a:r>
              <a:rPr lang="el-GR" altLang="el-GR" dirty="0"/>
              <a:t>Πόσο;</a:t>
            </a:r>
          </a:p>
          <a:p>
            <a:pPr lvl="1" eaLnBrk="1" hangingPunct="1">
              <a:buFont typeface="Wingdings" panose="05000000000000000000" pitchFamily="2" charset="2"/>
              <a:buChar char="Ø"/>
            </a:pPr>
            <a:r>
              <a:rPr lang="el-GR" altLang="el-GR" dirty="0"/>
              <a:t>Μία διδακτική ώρα</a:t>
            </a:r>
          </a:p>
          <a:p>
            <a:pPr lvl="1" eaLnBrk="1" hangingPunct="1">
              <a:buFont typeface="Wingdings" panose="05000000000000000000" pitchFamily="2" charset="2"/>
              <a:buChar char="Ø"/>
            </a:pPr>
            <a:r>
              <a:rPr lang="el-GR" altLang="el-GR" dirty="0"/>
              <a:t>Μπορεί να επαναληφθεί για βελτιώσεις</a:t>
            </a:r>
          </a:p>
          <a:p>
            <a:pPr lvl="1" eaLnBrk="1" hangingPunct="1">
              <a:buFont typeface="Wingdings" panose="05000000000000000000" pitchFamily="2" charset="2"/>
              <a:buChar char="Ø"/>
            </a:pPr>
            <a:r>
              <a:rPr lang="el-GR" altLang="el-GR" dirty="0"/>
              <a:t>Αναπροσαρμογή κατά τη διάρκεια της </a:t>
            </a:r>
            <a:r>
              <a:rPr lang="el-GR" altLang="el-GR" dirty="0" err="1"/>
              <a:t>Σχολ</a:t>
            </a:r>
            <a:r>
              <a:rPr lang="el-GR" altLang="el-GR" dirty="0"/>
              <a:t>. Χρονιάς </a:t>
            </a:r>
          </a:p>
          <a:p>
            <a:pPr eaLnBrk="1" hangingPunct="1"/>
            <a:r>
              <a:rPr lang="el-GR" altLang="el-GR" dirty="0"/>
              <a:t>Πώς:</a:t>
            </a:r>
          </a:p>
          <a:p>
            <a:pPr lvl="1" eaLnBrk="1" hangingPunct="1">
              <a:buFont typeface="Wingdings" panose="05000000000000000000" pitchFamily="2" charset="2"/>
              <a:buChar char="Ø"/>
            </a:pPr>
            <a:r>
              <a:rPr lang="el-GR" altLang="el-GR" dirty="0" err="1"/>
              <a:t>Συνδιαμόρφωση</a:t>
            </a:r>
            <a:r>
              <a:rPr lang="el-GR" altLang="el-GR" dirty="0"/>
              <a:t> (μαθητές, εκπαιδευτικός στην τάξη)</a:t>
            </a:r>
          </a:p>
        </p:txBody>
      </p:sp>
      <p:sp>
        <p:nvSpPr>
          <p:cNvPr id="37892" name="Τίτλος 1">
            <a:extLst>
              <a:ext uri="{FF2B5EF4-FFF2-40B4-BE49-F238E27FC236}">
                <a16:creationId xmlns:a16="http://schemas.microsoft.com/office/drawing/2014/main" id="{509CCE5B-576B-41DC-99AD-0A7B6AE583EC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1552576" y="-14288"/>
            <a:ext cx="9115425" cy="668338"/>
          </a:xfrm>
          <a:solidFill>
            <a:schemeClr val="bg2"/>
          </a:solidFill>
        </p:spPr>
        <p:txBody>
          <a:bodyPr/>
          <a:lstStyle/>
          <a:p>
            <a:pPr marL="0" indent="0">
              <a:buNone/>
            </a:pPr>
            <a:r>
              <a:rPr lang="el-GR" altLang="el-GR" sz="3200">
                <a:solidFill>
                  <a:srgbClr val="00B0F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7.Οι κανόνες της τάξης-το παιδαγωγικό συμβόλαιο </a:t>
            </a:r>
            <a:r>
              <a:rPr lang="el-GR" altLang="el-GR" sz="1800">
                <a:solidFill>
                  <a:srgbClr val="00B0F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(β)</a:t>
            </a:r>
            <a:endParaRPr lang="el-GR" altLang="el-GR" sz="180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757CF9BB-1425-4C83-BD32-E073AAB77CD0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1485900" y="647701"/>
            <a:ext cx="9182100" cy="6181725"/>
          </a:xfrm>
        </p:spPr>
        <p:txBody>
          <a:bodyPr/>
          <a:lstStyle/>
          <a:p>
            <a:pPr marL="0" indent="0" algn="just">
              <a:spcBef>
                <a:spcPts val="0"/>
              </a:spcBef>
              <a:buNone/>
              <a:defRPr/>
            </a:pPr>
            <a:r>
              <a:rPr lang="el-GR" sz="2000" dirty="0"/>
              <a:t>     Η διαδικασία μπορεί να χωριστεί στα ακόλουθα βήματα:</a:t>
            </a:r>
          </a:p>
          <a:p>
            <a:pPr marL="0" indent="0" algn="just">
              <a:spcBef>
                <a:spcPts val="0"/>
              </a:spcBef>
              <a:buNone/>
              <a:defRPr/>
            </a:pPr>
            <a:r>
              <a:rPr lang="el-GR" sz="2500" b="1" i="1" dirty="0"/>
              <a:t>1</a:t>
            </a:r>
            <a:r>
              <a:rPr lang="el-GR" sz="2500" b="1" i="1" baseline="30000" dirty="0"/>
              <a:t>ο</a:t>
            </a:r>
            <a:r>
              <a:rPr lang="el-GR" sz="2500" b="1" i="1" dirty="0"/>
              <a:t> βήμα:</a:t>
            </a:r>
            <a:r>
              <a:rPr lang="el-GR" sz="2500" b="1" dirty="0"/>
              <a:t> </a:t>
            </a:r>
            <a:r>
              <a:rPr lang="el-GR" sz="2500" dirty="0"/>
              <a:t>ο εκπαιδευτικός θέτει στους μαθητές της τάξης ορισμένες ερωτήσεις </a:t>
            </a:r>
            <a:r>
              <a:rPr lang="el-GR" dirty="0"/>
              <a:t>(</a:t>
            </a:r>
            <a:r>
              <a:rPr lang="el-GR" sz="1600" dirty="0"/>
              <a:t>Πώς θέλετε να σας φέρομαι; Πώς θέλετε να συμπεριφέρεστε ο ένας στον άλλο; Πώς πιστεύετε ότι θέλω να μου φέρεστε; Πώς πρέπει να συμπεριφερόμαστε ο ένας στον άλλο, όταν υπάρχει αντιδικία;)</a:t>
            </a:r>
          </a:p>
          <a:p>
            <a:pPr marL="0" indent="0" algn="just">
              <a:spcBef>
                <a:spcPts val="0"/>
              </a:spcBef>
              <a:buNone/>
              <a:defRPr/>
            </a:pPr>
            <a:r>
              <a:rPr lang="el-GR" sz="2500" b="1" i="1" dirty="0"/>
              <a:t>2ο βήμα:</a:t>
            </a:r>
            <a:r>
              <a:rPr lang="el-GR" sz="2500" b="1" dirty="0"/>
              <a:t> </a:t>
            </a:r>
            <a:r>
              <a:rPr lang="el-GR" sz="2500" dirty="0"/>
              <a:t>Οι μαθητές χωρίζονται σε ομάδες των 3-4 ατόμων και μοιράζονται τις απόψεις τους </a:t>
            </a:r>
          </a:p>
          <a:p>
            <a:pPr marL="0" indent="0" algn="just">
              <a:spcBef>
                <a:spcPts val="0"/>
              </a:spcBef>
              <a:buNone/>
              <a:defRPr/>
            </a:pPr>
            <a:r>
              <a:rPr lang="el-GR" sz="2500" b="1" i="1" dirty="0"/>
              <a:t>3ο βήμα:</a:t>
            </a:r>
            <a:r>
              <a:rPr lang="el-GR" sz="2500" b="1" dirty="0"/>
              <a:t> </a:t>
            </a:r>
            <a:r>
              <a:rPr lang="el-GR" sz="2500" dirty="0"/>
              <a:t>Κάθε ομάδα επιλέγει κάποιον εκπρόσωπο. Ταυτόχρονα οι εκφραζόμενες απόψεις καταγράφονται στον πίνακα</a:t>
            </a:r>
          </a:p>
          <a:p>
            <a:pPr marL="0" indent="0" algn="just">
              <a:spcBef>
                <a:spcPts val="0"/>
              </a:spcBef>
              <a:buNone/>
              <a:defRPr/>
            </a:pPr>
            <a:r>
              <a:rPr lang="el-GR" sz="2500" b="1" i="1" dirty="0"/>
              <a:t>4ο βήμα:</a:t>
            </a:r>
            <a:r>
              <a:rPr lang="el-GR" sz="2500" b="1" dirty="0"/>
              <a:t> </a:t>
            </a:r>
            <a:r>
              <a:rPr lang="el-GR" sz="2500" dirty="0"/>
              <a:t>Συζήτηση</a:t>
            </a:r>
          </a:p>
          <a:p>
            <a:pPr marL="0" indent="0" algn="just">
              <a:spcBef>
                <a:spcPts val="0"/>
              </a:spcBef>
              <a:buNone/>
              <a:defRPr/>
            </a:pPr>
            <a:r>
              <a:rPr lang="el-GR" sz="2500" b="1" i="1" dirty="0"/>
              <a:t>5ο βήμα:</a:t>
            </a:r>
            <a:r>
              <a:rPr lang="el-GR" sz="2500" b="1" dirty="0"/>
              <a:t> </a:t>
            </a:r>
            <a:r>
              <a:rPr lang="el-GR" sz="2500" dirty="0"/>
              <a:t>Ο εκπαιδευτικός παραθέτει και τις δικές του απόψεις, οι οποίες καταγράφονται, α­φού συζητηθούν στην τάξη και συμπληρώνουν το </a:t>
            </a:r>
            <a:r>
              <a:rPr lang="el-GR" sz="2500" b="1" u="sng" dirty="0"/>
              <a:t>εκπαιδευτικό συμβόλαιο</a:t>
            </a:r>
            <a:r>
              <a:rPr lang="el-GR" sz="2500" dirty="0"/>
              <a:t>.</a:t>
            </a:r>
          </a:p>
          <a:p>
            <a:pPr marL="0" indent="0" algn="just">
              <a:spcBef>
                <a:spcPts val="0"/>
              </a:spcBef>
              <a:buNone/>
              <a:defRPr/>
            </a:pPr>
            <a:r>
              <a:rPr lang="el-GR" sz="2500" b="1" i="1" dirty="0"/>
              <a:t>6ο βήμα:</a:t>
            </a:r>
            <a:r>
              <a:rPr lang="el-GR" sz="2500" b="1" dirty="0"/>
              <a:t> </a:t>
            </a:r>
            <a:r>
              <a:rPr lang="el-GR" sz="2500" dirty="0"/>
              <a:t>Ο εκπαιδευτικός τυπώνει τους κανόνες και όλοι γράφουν τα ονόματα τους, ως μια δέσμευση ότι θα τηρήσουν τους κανόνες. </a:t>
            </a:r>
          </a:p>
          <a:p>
            <a:pPr algn="just">
              <a:spcBef>
                <a:spcPts val="0"/>
              </a:spcBef>
              <a:defRPr/>
            </a:pPr>
            <a:endParaRPr lang="el-GR" sz="800" dirty="0"/>
          </a:p>
          <a:p>
            <a:pPr marL="0" indent="0" algn="just">
              <a:spcBef>
                <a:spcPts val="0"/>
              </a:spcBef>
              <a:buNone/>
              <a:defRPr/>
            </a:pPr>
            <a:r>
              <a:rPr lang="el-GR" sz="2000" dirty="0"/>
              <a:t>Το συμβόλαιο μοιράζεται σε όλους τους μαθητές, που πρέπει να το κρατήσουν σε κά­ποιο βασικό τους τετράδιο, ενώ μία μεγέθυνσή του μπορεί να μπει στην αίθουσα. </a:t>
            </a:r>
            <a:endParaRPr lang="el-GR" dirty="0"/>
          </a:p>
        </p:txBody>
      </p:sp>
      <p:sp>
        <p:nvSpPr>
          <p:cNvPr id="38915" name="Θέση αριθμού διαφάνειας 3">
            <a:extLst>
              <a:ext uri="{FF2B5EF4-FFF2-40B4-BE49-F238E27FC236}">
                <a16:creationId xmlns:a16="http://schemas.microsoft.com/office/drawing/2014/main" id="{6C0FB8CE-74D2-4143-B97B-4C2586A4FB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A5AB81"/>
              </a:buClr>
              <a:buSzPct val="7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fld id="{70F585BB-89A5-4D5F-B546-9D2CB856B3DC}" type="slidenum">
              <a:rPr lang="el-GR" altLang="el-GR" sz="1200">
                <a:solidFill>
                  <a:srgbClr val="FFFFFF"/>
                </a:solidFill>
                <a:latin typeface="Comic Sans MS" panose="030F0702030302020204" pitchFamily="66" charset="0"/>
              </a:rPr>
              <a:pPr>
                <a:lnSpc>
                  <a:spcPct val="8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lang="el-GR" altLang="el-GR" sz="1200">
              <a:solidFill>
                <a:srgbClr val="FFFFFF"/>
              </a:solidFill>
              <a:latin typeface="Comic Sans MS" panose="030F0702030302020204" pitchFamily="66" charset="0"/>
            </a:endParaRPr>
          </a:p>
        </p:txBody>
      </p:sp>
      <p:sp>
        <p:nvSpPr>
          <p:cNvPr id="38916" name="Τίτλος 1">
            <a:extLst>
              <a:ext uri="{FF2B5EF4-FFF2-40B4-BE49-F238E27FC236}">
                <a16:creationId xmlns:a16="http://schemas.microsoft.com/office/drawing/2014/main" id="{ABB45258-87D7-45E8-A242-4FC9E4CD31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12900" y="-42863"/>
            <a:ext cx="8928100" cy="668338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639763" indent="-273050">
              <a:spcBef>
                <a:spcPts val="55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indent="-228600">
              <a:spcBef>
                <a:spcPts val="400"/>
              </a:spcBef>
              <a:buClr>
                <a:srgbClr val="A5AB81"/>
              </a:buClr>
              <a:buSzPct val="7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indent="-228600">
              <a:spcBef>
                <a:spcPts val="400"/>
              </a:spcBef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el-GR" altLang="el-GR" sz="3200">
                <a:solidFill>
                  <a:srgbClr val="00B0F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7.Οι κανόνες της τάξης-το παιδαγωγικό συμβόλαιο </a:t>
            </a:r>
            <a:r>
              <a:rPr lang="el-GR" altLang="el-GR" sz="1800">
                <a:solidFill>
                  <a:srgbClr val="00B0F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(γ)</a:t>
            </a:r>
            <a:endParaRPr lang="el-GR" altLang="el-GR" sz="180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Τίτλος 1">
            <a:extLst>
              <a:ext uri="{FF2B5EF4-FFF2-40B4-BE49-F238E27FC236}">
                <a16:creationId xmlns:a16="http://schemas.microsoft.com/office/drawing/2014/main" id="{E660BD77-A3A7-4CA1-AE6B-6489186281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9538" y="750888"/>
            <a:ext cx="9036051" cy="1041400"/>
          </a:xfrm>
        </p:spPr>
        <p:txBody>
          <a:bodyPr>
            <a:normAutofit fontScale="90000"/>
          </a:bodyPr>
          <a:lstStyle/>
          <a:p>
            <a:pPr algn="ctr"/>
            <a:r>
              <a:rPr lang="el-GR" altLang="el-GR" sz="2800" b="1"/>
              <a:t>Συνέπειες από τη μη τήρηση του συμβολαίου</a:t>
            </a:r>
            <a:br>
              <a:rPr lang="el-GR" altLang="el-GR" b="1"/>
            </a:br>
            <a:endParaRPr lang="el-GR" altLang="el-GR"/>
          </a:p>
        </p:txBody>
      </p:sp>
      <p:sp>
        <p:nvSpPr>
          <p:cNvPr id="39939" name="Θέση περιεχομένου 2">
            <a:extLst>
              <a:ext uri="{FF2B5EF4-FFF2-40B4-BE49-F238E27FC236}">
                <a16:creationId xmlns:a16="http://schemas.microsoft.com/office/drawing/2014/main" id="{49523976-DF7B-4301-AE85-9DC69F715B21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1776414" y="1247775"/>
            <a:ext cx="8783637" cy="4495800"/>
          </a:xfrm>
        </p:spPr>
        <p:txBody>
          <a:bodyPr/>
          <a:lstStyle/>
          <a:p>
            <a:pPr marL="0" indent="0" algn="just">
              <a:buNone/>
            </a:pPr>
            <a:r>
              <a:rPr lang="el-GR" altLang="el-GR"/>
              <a:t>Οι κανόνες πρέπει να είναι λίγοι, σαφείς και απλοί. Οι συνέπειες για την παράβαση των κανόνων της τάξης είναι τουλάχιστον τόσο σημαντικές όσο οι ίδιοι κανόνες. Ενδεικτικά</a:t>
            </a:r>
          </a:p>
          <a:p>
            <a:pPr marL="0" indent="0" algn="just">
              <a:buNone/>
            </a:pPr>
            <a:r>
              <a:rPr lang="el-GR" altLang="el-GR"/>
              <a:t>1: προφορική προειδοποίηση.</a:t>
            </a:r>
          </a:p>
          <a:p>
            <a:pPr marL="0" indent="0" algn="just">
              <a:buNone/>
            </a:pPr>
            <a:r>
              <a:rPr lang="el-GR" altLang="el-GR"/>
              <a:t>2: απομόνωση από τις δραστηριότητες της τάξης.</a:t>
            </a:r>
          </a:p>
          <a:p>
            <a:pPr marL="0" indent="0" algn="just">
              <a:buNone/>
            </a:pPr>
            <a:r>
              <a:rPr lang="el-GR" altLang="el-GR"/>
              <a:t>3: ενημέρωση των γονέων με τηλεφώνημα.</a:t>
            </a:r>
          </a:p>
          <a:p>
            <a:pPr marL="0" indent="0" algn="just">
              <a:buNone/>
            </a:pPr>
            <a:r>
              <a:rPr lang="el-GR" altLang="el-GR"/>
              <a:t>4: εμπλοκή διευθυντή - συλλόγου διδασκόντων</a:t>
            </a:r>
          </a:p>
        </p:txBody>
      </p:sp>
      <p:sp>
        <p:nvSpPr>
          <p:cNvPr id="39940" name="Θέση αριθμού διαφάνειας 3">
            <a:extLst>
              <a:ext uri="{FF2B5EF4-FFF2-40B4-BE49-F238E27FC236}">
                <a16:creationId xmlns:a16="http://schemas.microsoft.com/office/drawing/2014/main" id="{6324655B-B10B-4BE9-B985-7117269BE4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A5AB81"/>
              </a:buClr>
              <a:buSzPct val="7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fld id="{BA95DC2E-5787-460B-8CD3-BD0636006461}" type="slidenum">
              <a:rPr lang="el-GR" altLang="el-GR" sz="1200">
                <a:solidFill>
                  <a:srgbClr val="FFFFFF"/>
                </a:solidFill>
                <a:latin typeface="Comic Sans MS" panose="030F0702030302020204" pitchFamily="66" charset="0"/>
              </a:rPr>
              <a:pPr>
                <a:lnSpc>
                  <a:spcPct val="8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endParaRPr lang="el-GR" altLang="el-GR" sz="1200">
              <a:solidFill>
                <a:srgbClr val="FFFFFF"/>
              </a:solidFill>
              <a:latin typeface="Comic Sans MS" panose="030F0702030302020204" pitchFamily="66" charset="0"/>
            </a:endParaRPr>
          </a:p>
        </p:txBody>
      </p:sp>
      <p:sp>
        <p:nvSpPr>
          <p:cNvPr id="39941" name="Ορθογώνιο 4">
            <a:extLst>
              <a:ext uri="{FF2B5EF4-FFF2-40B4-BE49-F238E27FC236}">
                <a16:creationId xmlns:a16="http://schemas.microsoft.com/office/drawing/2014/main" id="{64124A71-B32F-407C-8843-414E8238EF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5916613"/>
            <a:ext cx="903605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A5AB81"/>
              </a:buClr>
              <a:buSzPct val="7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l-GR" altLang="el-GR" sz="2000">
                <a:solidFill>
                  <a:srgbClr val="00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Η παράβαση των κανόνων του συμβολαίου από τον εκπαιδευτικό οδηγεί σε απώλεια του κύρους του και σε αποτυχία ως προς τους διδακτικούς και εκπαιδευτικούς στόχους. </a:t>
            </a:r>
            <a:endParaRPr lang="el-GR" altLang="el-GR" sz="2000">
              <a:latin typeface="Comic Sans MS" panose="030F0702030302020204" pitchFamily="66" charset="0"/>
            </a:endParaRPr>
          </a:p>
        </p:txBody>
      </p:sp>
      <p:sp>
        <p:nvSpPr>
          <p:cNvPr id="39942" name="Τίτλος 1">
            <a:extLst>
              <a:ext uri="{FF2B5EF4-FFF2-40B4-BE49-F238E27FC236}">
                <a16:creationId xmlns:a16="http://schemas.microsoft.com/office/drawing/2014/main" id="{5A27BA3D-FE97-4025-B6EA-A5997A1027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08125" y="-82550"/>
            <a:ext cx="8928100" cy="666750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639763" indent="-273050">
              <a:spcBef>
                <a:spcPts val="55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indent="-228600">
              <a:spcBef>
                <a:spcPts val="400"/>
              </a:spcBef>
              <a:buClr>
                <a:srgbClr val="A5AB81"/>
              </a:buClr>
              <a:buSzPct val="7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indent="-228600">
              <a:spcBef>
                <a:spcPts val="400"/>
              </a:spcBef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el-GR" altLang="el-GR" sz="3200">
                <a:solidFill>
                  <a:srgbClr val="00B0F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7.Οι κανόνες της τάξης-το παιδαγωγικό συμβόλαιο </a:t>
            </a:r>
            <a:r>
              <a:rPr lang="el-GR" altLang="el-GR" sz="1800">
                <a:solidFill>
                  <a:srgbClr val="00B0F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(γ)</a:t>
            </a:r>
            <a:endParaRPr lang="el-GR" altLang="el-GR" sz="180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1 - Ορθογώνιο">
            <a:extLst>
              <a:ext uri="{FF2B5EF4-FFF2-40B4-BE49-F238E27FC236}">
                <a16:creationId xmlns:a16="http://schemas.microsoft.com/office/drawing/2014/main" id="{6EDB0BE5-D8E7-4C07-B441-D9BFF7037A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47875" y="1257300"/>
            <a:ext cx="8096250" cy="557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A5AB81"/>
              </a:buClr>
              <a:buSzPct val="7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spcBef>
                <a:spcPct val="0"/>
              </a:spcBef>
              <a:buClrTx/>
              <a:buSzTx/>
              <a:buFontTx/>
              <a:buNone/>
            </a:pPr>
            <a:r>
              <a:rPr lang="el-GR" altLang="el-GR" sz="2400">
                <a:latin typeface="Times New Roman" panose="02020603050405020304" pitchFamily="18" charset="0"/>
              </a:rPr>
              <a:t>Τον όρο "κίνητρο" τον συναντάμε περίπου το 1930, τον βρίσκουμε σχεδόν σε όλους τους τομείς που καθορίζουν την ανθρώπινη συμπεριφορά να αντικαθιστά τους όρους ανάγκη, επιθυμία σε τομείς όπως η οικονομία, η παιδαγωγική, η πολιτική οι τέχνες κ.λ.π.</a:t>
            </a:r>
          </a:p>
          <a:p>
            <a:pPr algn="just">
              <a:spcBef>
                <a:spcPct val="0"/>
              </a:spcBef>
              <a:buClrTx/>
              <a:buSzTx/>
              <a:buFontTx/>
              <a:buNone/>
            </a:pPr>
            <a:endParaRPr lang="el-GR" altLang="el-GR" sz="2400">
              <a:latin typeface="Times New Roman" panose="02020603050405020304" pitchFamily="18" charset="0"/>
            </a:endParaRPr>
          </a:p>
          <a:p>
            <a:pPr algn="just">
              <a:spcBef>
                <a:spcPct val="0"/>
              </a:spcBef>
              <a:buClrTx/>
              <a:buSzTx/>
              <a:buFontTx/>
              <a:buNone/>
            </a:pPr>
            <a:r>
              <a:rPr lang="el-GR" altLang="el-GR" sz="2400" b="1">
                <a:latin typeface="Times New Roman" panose="02020603050405020304" pitchFamily="18" charset="0"/>
              </a:rPr>
              <a:t>Σύμφωνα με την ετυμολογία της λέξης, κίνητρο είναι οτιδήποτε υποκινεί, κινεί, ωθεί, ή παρασύρει σε δράση το άτομο.</a:t>
            </a:r>
          </a:p>
          <a:p>
            <a:pPr algn="just">
              <a:spcBef>
                <a:spcPct val="0"/>
              </a:spcBef>
              <a:buClrTx/>
              <a:buSzTx/>
              <a:buFontTx/>
              <a:buNone/>
            </a:pPr>
            <a:endParaRPr lang="el-GR" altLang="el-GR" sz="2400" b="1">
              <a:latin typeface="Times New Roman" panose="02020603050405020304" pitchFamily="18" charset="0"/>
            </a:endParaRPr>
          </a:p>
          <a:p>
            <a:pPr algn="just">
              <a:spcBef>
                <a:spcPct val="0"/>
              </a:spcBef>
              <a:buClrTx/>
              <a:buSzTx/>
              <a:buFontTx/>
              <a:buNone/>
            </a:pPr>
            <a:r>
              <a:rPr lang="el-GR" altLang="el-GR" sz="2400">
                <a:latin typeface="Times New Roman" panose="02020603050405020304" pitchFamily="18" charset="0"/>
              </a:rPr>
              <a:t>Τα κίνητρα ως παράγοντες ενεργοποίησης επιδρούν με ποικίλους τρόπους στην επίδοση του ατόμου και αυτό γιατί τα κίνητρα διαφοροποιούνται ανάλογα με την προέλευση τους αν δηλ. είναι </a:t>
            </a:r>
            <a:r>
              <a:rPr lang="el-GR" altLang="el-GR" sz="2400" b="1">
                <a:latin typeface="Times New Roman" panose="02020603050405020304" pitchFamily="18" charset="0"/>
              </a:rPr>
              <a:t>εσωτερικά ή εξωτερικά.</a:t>
            </a:r>
          </a:p>
          <a:p>
            <a:pPr algn="just">
              <a:spcBef>
                <a:spcPct val="0"/>
              </a:spcBef>
              <a:buClrTx/>
              <a:buSzTx/>
              <a:buFontTx/>
              <a:buNone/>
            </a:pPr>
            <a:endParaRPr lang="en-US" altLang="el-GR" sz="2000">
              <a:latin typeface="Times New Roman" panose="02020603050405020304" pitchFamily="18" charset="0"/>
            </a:endParaRPr>
          </a:p>
        </p:txBody>
      </p:sp>
      <p:sp>
        <p:nvSpPr>
          <p:cNvPr id="40963" name="Ορθογώνιο 2">
            <a:extLst>
              <a:ext uri="{FF2B5EF4-FFF2-40B4-BE49-F238E27FC236}">
                <a16:creationId xmlns:a16="http://schemas.microsoft.com/office/drawing/2014/main" id="{D1C31960-2D94-459C-8DA5-A9D4E4DD5D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30476" y="30164"/>
            <a:ext cx="7129463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A5AB81"/>
              </a:buClr>
              <a:buSzPct val="7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l-GR" altLang="el-GR" sz="2800" b="1">
                <a:latin typeface="Comic Sans MS" panose="030F0702030302020204" pitchFamily="66" charset="0"/>
              </a:rPr>
              <a:t>8. Η δημιουργία κινήτρων μάθησης (εξωτερικά, εσωτερικά κίνητρα μάθησης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>
            <a:extLst>
              <a:ext uri="{FF2B5EF4-FFF2-40B4-BE49-F238E27FC236}">
                <a16:creationId xmlns:a16="http://schemas.microsoft.com/office/drawing/2014/main" id="{783024A3-ABF5-4360-884F-BCC7C6021D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73250" y="941389"/>
            <a:ext cx="8229600" cy="1368425"/>
          </a:xfrm>
          <a:prstGeom prst="rect">
            <a:avLst/>
          </a:prstGeom>
          <a:solidFill>
            <a:srgbClr val="FCEE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A5AB81"/>
              </a:buClr>
              <a:buSzPct val="7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l-GR" altLang="el-GR" sz="2800" b="1">
              <a:latin typeface="Arial" panose="020B0604020202020204" pitchFamily="34" charset="0"/>
            </a:endParaRP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l-GR" altLang="el-GR" sz="2800" b="1">
                <a:latin typeface="Arial" panose="020B0604020202020204" pitchFamily="34" charset="0"/>
              </a:rPr>
              <a:t>Εσωτερικά κίνητρα</a:t>
            </a:r>
          </a:p>
        </p:txBody>
      </p:sp>
      <p:sp>
        <p:nvSpPr>
          <p:cNvPr id="41987" name="Rectangle 1">
            <a:extLst>
              <a:ext uri="{FF2B5EF4-FFF2-40B4-BE49-F238E27FC236}">
                <a16:creationId xmlns:a16="http://schemas.microsoft.com/office/drawing/2014/main" id="{07D337AC-47A6-408E-8647-813D2CC6CA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89150" y="2425701"/>
            <a:ext cx="8013700" cy="3878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A5AB81"/>
              </a:buClr>
              <a:buSzPct val="7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spcBef>
                <a:spcPct val="0"/>
              </a:spcBef>
              <a:buClrTx/>
              <a:buSzTx/>
              <a:buFontTx/>
              <a:buNone/>
            </a:pPr>
            <a:r>
              <a:rPr lang="el-GR" altLang="el-GR" sz="2400">
                <a:latin typeface="Times New Roman" panose="02020603050405020304" pitchFamily="18" charset="0"/>
              </a:rPr>
              <a:t>Τα </a:t>
            </a:r>
            <a:r>
              <a:rPr lang="el-GR" altLang="el-GR" sz="2400" b="1">
                <a:latin typeface="Times New Roman" panose="02020603050405020304" pitchFamily="18" charset="0"/>
              </a:rPr>
              <a:t>εσωτερικά κίνητρα</a:t>
            </a:r>
            <a:r>
              <a:rPr lang="el-GR" altLang="el-GR" sz="2400">
                <a:latin typeface="Times New Roman" panose="02020603050405020304" pitchFamily="18" charset="0"/>
              </a:rPr>
              <a:t> προέρχονται από τον ίδιο τον μαθητή και είναι:</a:t>
            </a:r>
          </a:p>
          <a:p>
            <a:pPr algn="just">
              <a:spcBef>
                <a:spcPct val="0"/>
              </a:spcBef>
              <a:buClrTx/>
              <a:buSzTx/>
              <a:buFontTx/>
              <a:buNone/>
            </a:pPr>
            <a:r>
              <a:rPr lang="el-GR" altLang="el-GR" sz="2400">
                <a:latin typeface="Times New Roman" panose="02020603050405020304" pitchFamily="18" charset="0"/>
              </a:rPr>
              <a:t> </a:t>
            </a:r>
          </a:p>
          <a:p>
            <a:pPr algn="just">
              <a:spcBef>
                <a:spcPts val="600"/>
              </a:spcBef>
              <a:buClrTx/>
              <a:buSzTx/>
              <a:buNone/>
            </a:pPr>
            <a:r>
              <a:rPr lang="el-GR" altLang="el-GR" sz="2400" b="1">
                <a:latin typeface="Times New Roman" panose="02020603050405020304" pitchFamily="18" charset="0"/>
              </a:rPr>
              <a:t>§ </a:t>
            </a:r>
            <a:r>
              <a:rPr lang="el-GR" altLang="el-GR" sz="2400">
                <a:latin typeface="Times New Roman" panose="02020603050405020304" pitchFamily="18" charset="0"/>
              </a:rPr>
              <a:t>      </a:t>
            </a:r>
            <a:r>
              <a:rPr lang="el-GR" altLang="el-GR" sz="2400" b="1">
                <a:latin typeface="Times New Roman" panose="02020603050405020304" pitchFamily="18" charset="0"/>
              </a:rPr>
              <a:t>η έμφυτη τάση για μάθηση</a:t>
            </a:r>
          </a:p>
          <a:p>
            <a:pPr algn="just">
              <a:spcBef>
                <a:spcPts val="600"/>
              </a:spcBef>
              <a:buClrTx/>
              <a:buSzTx/>
              <a:buNone/>
            </a:pPr>
            <a:r>
              <a:rPr lang="el-GR" altLang="el-GR" sz="2400" b="1">
                <a:latin typeface="Times New Roman" panose="02020603050405020304" pitchFamily="18" charset="0"/>
              </a:rPr>
              <a:t>§       η επιθυμία για γνώση</a:t>
            </a:r>
          </a:p>
          <a:p>
            <a:pPr algn="just">
              <a:spcBef>
                <a:spcPts val="600"/>
              </a:spcBef>
              <a:buClrTx/>
              <a:buSzTx/>
              <a:buNone/>
            </a:pPr>
            <a:r>
              <a:rPr lang="el-GR" altLang="el-GR" sz="2400" b="1">
                <a:latin typeface="Times New Roman" panose="02020603050405020304" pitchFamily="18" charset="0"/>
              </a:rPr>
              <a:t>§       η προδιάθεση για διερεύνηση</a:t>
            </a:r>
          </a:p>
          <a:p>
            <a:pPr algn="just">
              <a:spcBef>
                <a:spcPts val="600"/>
              </a:spcBef>
              <a:buClrTx/>
              <a:buSzTx/>
              <a:buNone/>
            </a:pPr>
            <a:r>
              <a:rPr lang="el-GR" altLang="el-GR" sz="2400" b="1">
                <a:latin typeface="Times New Roman" panose="02020603050405020304" pitchFamily="18" charset="0"/>
              </a:rPr>
              <a:t>§       η εσωτερική ικανοποίηση</a:t>
            </a:r>
          </a:p>
          <a:p>
            <a:pPr algn="just">
              <a:spcBef>
                <a:spcPts val="600"/>
              </a:spcBef>
              <a:buClrTx/>
              <a:buSzTx/>
              <a:buNone/>
            </a:pPr>
            <a:r>
              <a:rPr lang="el-GR" altLang="el-GR" sz="2400" b="1">
                <a:latin typeface="Times New Roman" panose="02020603050405020304" pitchFamily="18" charset="0"/>
              </a:rPr>
              <a:t>§       το ενδιαφέρον</a:t>
            </a:r>
          </a:p>
          <a:p>
            <a:pPr algn="just">
              <a:spcBef>
                <a:spcPts val="600"/>
              </a:spcBef>
              <a:buClrTx/>
              <a:buSzTx/>
              <a:buNone/>
            </a:pPr>
            <a:r>
              <a:rPr lang="el-GR" altLang="el-GR" sz="2400" b="1">
                <a:latin typeface="Times New Roman" panose="02020603050405020304" pitchFamily="18" charset="0"/>
              </a:rPr>
              <a:t>§       η περιέργεια</a:t>
            </a:r>
          </a:p>
        </p:txBody>
      </p:sp>
      <p:sp>
        <p:nvSpPr>
          <p:cNvPr id="41988" name="Ορθογώνιο 3">
            <a:extLst>
              <a:ext uri="{FF2B5EF4-FFF2-40B4-BE49-F238E27FC236}">
                <a16:creationId xmlns:a16="http://schemas.microsoft.com/office/drawing/2014/main" id="{A017D9B0-3878-46CD-9A57-0EE10B24F4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24113" y="0"/>
            <a:ext cx="7129462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A5AB81"/>
              </a:buClr>
              <a:buSzPct val="7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l-GR" altLang="el-GR" sz="2800" b="1">
                <a:latin typeface="Comic Sans MS" panose="030F0702030302020204" pitchFamily="66" charset="0"/>
              </a:rPr>
              <a:t>8. Η δημιουργία κινήτρων μάθησης (εξωτερικά, εσωτερικά κίνητρα μάθησης)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1">
            <a:extLst>
              <a:ext uri="{FF2B5EF4-FFF2-40B4-BE49-F238E27FC236}">
                <a16:creationId xmlns:a16="http://schemas.microsoft.com/office/drawing/2014/main" id="{FB89D307-9E1B-401F-B3E7-97F3A20F0E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1873251"/>
            <a:ext cx="9112250" cy="4894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A5AB81"/>
              </a:buClr>
              <a:buSzPct val="7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spcBef>
                <a:spcPct val="0"/>
              </a:spcBef>
              <a:buClrTx/>
              <a:buSzTx/>
              <a:buFontTx/>
              <a:buNone/>
            </a:pPr>
            <a:r>
              <a:rPr lang="el-GR" altLang="el-GR" sz="2400" b="1">
                <a:latin typeface="Times New Roman" panose="02020603050405020304" pitchFamily="18" charset="0"/>
              </a:rPr>
              <a:t>Τα εξωτερικά κίνητρα</a:t>
            </a:r>
            <a:r>
              <a:rPr lang="el-GR" altLang="el-GR" sz="2400">
                <a:latin typeface="Times New Roman" panose="02020603050405020304" pitchFamily="18" charset="0"/>
              </a:rPr>
              <a:t> έχουν να κάνουν με την ενεργοποίηση της συμπεριφοράς του ατόμου </a:t>
            </a:r>
            <a:r>
              <a:rPr lang="el-GR" altLang="el-GR" sz="2400" b="1">
                <a:latin typeface="Times New Roman" panose="02020603050405020304" pitchFamily="18" charset="0"/>
              </a:rPr>
              <a:t>από εξωγενείς παράγοντες</a:t>
            </a:r>
            <a:r>
              <a:rPr lang="el-GR" altLang="el-GR" sz="2400">
                <a:latin typeface="Times New Roman" panose="02020603050405020304" pitchFamily="18" charset="0"/>
              </a:rPr>
              <a:t>. Σε ποιο βαθμό καθορίζεται αυτή η συμπεριφορά εξαρτάται καταρχήν από τις ίδιες τις ανάγκες του ατόμου, όπως αυτές διαμορφώνονται στα πλαίσια μιας οργάνωσης ή ενός πλαισίου. Προκειμένου για τους μαθητές το πλαίσιο αυτό είναι το σχολικό περιβάλλον και τα κίνητρα που έχουν να κάνουν με αυτό είναι:</a:t>
            </a:r>
          </a:p>
          <a:p>
            <a:pPr algn="just">
              <a:spcBef>
                <a:spcPct val="0"/>
              </a:spcBef>
              <a:buClrTx/>
              <a:buSzTx/>
              <a:buFontTx/>
              <a:buNone/>
            </a:pPr>
            <a:r>
              <a:rPr lang="el-GR" altLang="el-GR" sz="2400">
                <a:latin typeface="Times New Roman" panose="02020603050405020304" pitchFamily="18" charset="0"/>
              </a:rPr>
              <a:t> </a:t>
            </a:r>
            <a:r>
              <a:rPr lang="el-GR" altLang="el-GR" sz="2400" b="1">
                <a:latin typeface="Times New Roman" panose="02020603050405020304" pitchFamily="18" charset="0"/>
              </a:rPr>
              <a:t>§      η αμοιβή</a:t>
            </a:r>
          </a:p>
          <a:p>
            <a:pPr algn="just">
              <a:spcBef>
                <a:spcPct val="0"/>
              </a:spcBef>
              <a:buClrTx/>
              <a:buSzTx/>
              <a:buFontTx/>
              <a:buNone/>
            </a:pPr>
            <a:r>
              <a:rPr lang="el-GR" altLang="el-GR" sz="2400" b="1">
                <a:latin typeface="Times New Roman" panose="02020603050405020304" pitchFamily="18" charset="0"/>
              </a:rPr>
              <a:t>§       η ποινή</a:t>
            </a:r>
          </a:p>
          <a:p>
            <a:pPr algn="just">
              <a:spcBef>
                <a:spcPct val="0"/>
              </a:spcBef>
              <a:buClrTx/>
              <a:buSzTx/>
              <a:buFontTx/>
              <a:buNone/>
            </a:pPr>
            <a:r>
              <a:rPr lang="el-GR" altLang="el-GR" sz="2400" b="1">
                <a:latin typeface="Times New Roman" panose="02020603050405020304" pitchFamily="18" charset="0"/>
              </a:rPr>
              <a:t>§       η ενθάρρυνση</a:t>
            </a:r>
          </a:p>
          <a:p>
            <a:pPr algn="just">
              <a:spcBef>
                <a:spcPct val="0"/>
              </a:spcBef>
              <a:buClrTx/>
              <a:buSzTx/>
              <a:buFontTx/>
              <a:buNone/>
            </a:pPr>
            <a:r>
              <a:rPr lang="el-GR" altLang="el-GR" sz="2400" b="1">
                <a:latin typeface="Times New Roman" panose="02020603050405020304" pitchFamily="18" charset="0"/>
              </a:rPr>
              <a:t>§       η επιδοκιμασία</a:t>
            </a:r>
          </a:p>
          <a:p>
            <a:pPr algn="just">
              <a:spcBef>
                <a:spcPct val="0"/>
              </a:spcBef>
              <a:buClrTx/>
              <a:buSzTx/>
              <a:buFontTx/>
              <a:buNone/>
            </a:pPr>
            <a:r>
              <a:rPr lang="el-GR" altLang="el-GR" sz="2400" b="1">
                <a:latin typeface="Times New Roman" panose="02020603050405020304" pitchFamily="18" charset="0"/>
              </a:rPr>
              <a:t>§       η επιβράβευση</a:t>
            </a:r>
          </a:p>
          <a:p>
            <a:pPr algn="just">
              <a:spcBef>
                <a:spcPct val="0"/>
              </a:spcBef>
              <a:buClrTx/>
              <a:buSzTx/>
              <a:buFontTx/>
              <a:buNone/>
            </a:pPr>
            <a:r>
              <a:rPr lang="el-GR" altLang="el-GR" sz="2400" b="1">
                <a:latin typeface="Times New Roman" panose="02020603050405020304" pitchFamily="18" charset="0"/>
              </a:rPr>
              <a:t>§       η ενίσχυση</a:t>
            </a:r>
          </a:p>
        </p:txBody>
      </p:sp>
      <p:sp>
        <p:nvSpPr>
          <p:cNvPr id="43011" name="Rectangle 2">
            <a:extLst>
              <a:ext uri="{FF2B5EF4-FFF2-40B4-BE49-F238E27FC236}">
                <a16:creationId xmlns:a16="http://schemas.microsoft.com/office/drawing/2014/main" id="{AABD353E-A697-43A6-89CD-098D4A982E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03388" y="1063625"/>
            <a:ext cx="8229600" cy="641350"/>
          </a:xfrm>
          <a:prstGeom prst="rect">
            <a:avLst/>
          </a:prstGeom>
          <a:solidFill>
            <a:srgbClr val="FCEE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A5AB81"/>
              </a:buClr>
              <a:buSzPct val="7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l-GR" altLang="el-GR" sz="2800" b="1">
                <a:latin typeface="Arial" panose="020B0604020202020204" pitchFamily="34" charset="0"/>
              </a:rPr>
              <a:t>Εξωτερικά κίνητρα</a:t>
            </a:r>
          </a:p>
        </p:txBody>
      </p:sp>
      <p:sp>
        <p:nvSpPr>
          <p:cNvPr id="43012" name="Ορθογώνιο 3">
            <a:extLst>
              <a:ext uri="{FF2B5EF4-FFF2-40B4-BE49-F238E27FC236}">
                <a16:creationId xmlns:a16="http://schemas.microsoft.com/office/drawing/2014/main" id="{6F884FD6-925C-4D47-8A4F-CB7B2FF4EE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52663" y="90489"/>
            <a:ext cx="7129462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A5AB81"/>
              </a:buClr>
              <a:buSzPct val="7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l-GR" altLang="el-GR" sz="2800" b="1">
                <a:latin typeface="Comic Sans MS" panose="030F0702030302020204" pitchFamily="66" charset="0"/>
              </a:rPr>
              <a:t>8. Η δημιουργία κινήτρων μάθησης (εξωτερικά, εσωτερικά κίνητρα μάθησης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Τίτλος 1">
            <a:extLst>
              <a:ext uri="{FF2B5EF4-FFF2-40B4-BE49-F238E27FC236}">
                <a16:creationId xmlns:a16="http://schemas.microsoft.com/office/drawing/2014/main" id="{BA2FC23C-4D26-4503-B365-567A22900B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36775" y="228600"/>
            <a:ext cx="8153400" cy="990600"/>
          </a:xfrm>
        </p:spPr>
        <p:txBody>
          <a:bodyPr/>
          <a:lstStyle/>
          <a:p>
            <a:pPr eaLnBrk="1" hangingPunct="1"/>
            <a:r>
              <a:rPr lang="el-GR" altLang="el-GR" sz="3600" b="1" i="1"/>
              <a:t>Όλα είναι σχετικά…</a:t>
            </a:r>
            <a:endParaRPr lang="el-GR" altLang="el-GR" sz="3600"/>
          </a:p>
        </p:txBody>
      </p:sp>
      <p:sp>
        <p:nvSpPr>
          <p:cNvPr id="19459" name="Θέση περιεχομένου 2">
            <a:extLst>
              <a:ext uri="{FF2B5EF4-FFF2-40B4-BE49-F238E27FC236}">
                <a16:creationId xmlns:a16="http://schemas.microsoft.com/office/drawing/2014/main" id="{31A59574-E4B7-42FA-B827-728C1951BE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47850" y="1052513"/>
            <a:ext cx="8229600" cy="5689600"/>
          </a:xfrm>
        </p:spPr>
        <p:txBody>
          <a:bodyPr/>
          <a:lstStyle/>
          <a:p>
            <a:pPr marL="0" indent="0" algn="ctr">
              <a:buNone/>
              <a:defRPr/>
            </a:pPr>
            <a:r>
              <a:rPr lang="el-GR" altLang="el-GR" b="1" i="1" dirty="0"/>
              <a:t> </a:t>
            </a:r>
            <a:r>
              <a:rPr lang="el-GR" altLang="el-GR" b="1" dirty="0">
                <a:solidFill>
                  <a:srgbClr val="FF0000"/>
                </a:solidFill>
              </a:rPr>
              <a:t>Διαφορετικές οπτικές:</a:t>
            </a:r>
          </a:p>
          <a:p>
            <a:pPr eaLnBrk="1" hangingPunct="1">
              <a:defRPr/>
            </a:pPr>
            <a:r>
              <a:rPr lang="el-GR" altLang="el-GR" b="1" i="1" dirty="0"/>
              <a:t>Φοιτήτρια Α</a:t>
            </a:r>
          </a:p>
          <a:p>
            <a:pPr eaLnBrk="1" hangingPunct="1">
              <a:defRPr/>
            </a:pPr>
            <a:r>
              <a:rPr lang="el-GR" altLang="el-GR" b="1" i="1" dirty="0"/>
              <a:t>«Πολλές φορές επίσης η τάξη στο σύνολό της σιγοψιθύριζε, πράγμα το οποίο όμως έφτανε στα αυτιά της δασκάλας σαν βουητό και αποσυντόνιζε το έργο και της σκέψης της»</a:t>
            </a:r>
          </a:p>
          <a:p>
            <a:pPr eaLnBrk="1" hangingPunct="1">
              <a:defRPr/>
            </a:pPr>
            <a:endParaRPr lang="el-GR" altLang="el-GR" b="1" i="1" dirty="0"/>
          </a:p>
          <a:p>
            <a:pPr eaLnBrk="1" hangingPunct="1">
              <a:defRPr/>
            </a:pPr>
            <a:r>
              <a:rPr lang="el-GR" altLang="el-GR" b="1" i="1" dirty="0"/>
              <a:t>Φοιτήτρια Β</a:t>
            </a:r>
          </a:p>
          <a:p>
            <a:pPr eaLnBrk="1" hangingPunct="1">
              <a:defRPr/>
            </a:pPr>
            <a:r>
              <a:rPr lang="el-GR" altLang="el-GR" b="1" i="1" dirty="0"/>
              <a:t>«Μια τάξη με ολοκληρωτικά ήσυχα και πειθαρχημένα παιδιά δεν αποκαλείται τάξη, αλλά στρατόπεδο και φαντάζομαι ότι θα είναι αρκετά βαρετή και ανιαρή μια τέτοια προοπτική»</a:t>
            </a:r>
          </a:p>
          <a:p>
            <a:pPr eaLnBrk="1" hangingPunct="1">
              <a:defRPr/>
            </a:pPr>
            <a:endParaRPr lang="el-GR" altLang="el-GR" b="1" i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1065</Words>
  <Application>Microsoft Office PowerPoint</Application>
  <PresentationFormat>Ευρεία οθόνη</PresentationFormat>
  <Paragraphs>102</Paragraphs>
  <Slides>13</Slides>
  <Notes>4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7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13</vt:i4>
      </vt:variant>
    </vt:vector>
  </HeadingPairs>
  <TitlesOfParts>
    <vt:vector size="21" baseType="lpstr">
      <vt:lpstr>Arial</vt:lpstr>
      <vt:lpstr>Calibri</vt:lpstr>
      <vt:lpstr>Calibri Light</vt:lpstr>
      <vt:lpstr>Comic Sans MS</vt:lpstr>
      <vt:lpstr>Tahoma</vt:lpstr>
      <vt:lpstr>Times New Roman</vt:lpstr>
      <vt:lpstr>Wingdings</vt:lpstr>
      <vt:lpstr>Θέμα του Office</vt:lpstr>
      <vt:lpstr>4ος Άξονας (β)</vt:lpstr>
      <vt:lpstr>7.Οι κανόνες της τάξης-το παιδαγωγικό συμβόλαιο (α)</vt:lpstr>
      <vt:lpstr>Παρουσίαση του PowerPoint</vt:lpstr>
      <vt:lpstr>Παρουσίαση του PowerPoint</vt:lpstr>
      <vt:lpstr>Συνέπειες από τη μη τήρηση του συμβολαίου </vt:lpstr>
      <vt:lpstr>Παρουσίαση του PowerPoint</vt:lpstr>
      <vt:lpstr>Παρουσίαση του PowerPoint</vt:lpstr>
      <vt:lpstr>Παρουσίαση του PowerPoint</vt:lpstr>
      <vt:lpstr>Όλα είναι σχετικά…</vt:lpstr>
      <vt:lpstr>Παρουσίαση του PowerPoint</vt:lpstr>
      <vt:lpstr>1. Διαφορές στη συμπεριφορά που συνδέονται με την ηλικία</vt:lpstr>
      <vt:lpstr>3. Διαφορές στη συμπεριφορά που συνδέονται με την ικανότητα</vt:lpstr>
      <vt:lpstr>4. Διαφορές στη συμπεριφορά που συνδέονται με το φύλο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4ος Άξονας (β)</dc:title>
  <dc:creator>Τέκος</dc:creator>
  <cp:lastModifiedBy>Τέκος</cp:lastModifiedBy>
  <cp:revision>5</cp:revision>
  <dcterms:created xsi:type="dcterms:W3CDTF">2022-11-22T18:31:25Z</dcterms:created>
  <dcterms:modified xsi:type="dcterms:W3CDTF">2022-11-22T18:38:30Z</dcterms:modified>
</cp:coreProperties>
</file>