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576" r:id="rId3"/>
    <p:sldId id="575" r:id="rId4"/>
    <p:sldId id="672" r:id="rId5"/>
    <p:sldId id="673" r:id="rId6"/>
    <p:sldId id="700" r:id="rId7"/>
    <p:sldId id="671" r:id="rId8"/>
    <p:sldId id="674" r:id="rId9"/>
    <p:sldId id="676" r:id="rId10"/>
    <p:sldId id="678" r:id="rId11"/>
    <p:sldId id="688" r:id="rId12"/>
    <p:sldId id="689" r:id="rId13"/>
    <p:sldId id="694" r:id="rId14"/>
    <p:sldId id="679" r:id="rId15"/>
    <p:sldId id="680" r:id="rId16"/>
    <p:sldId id="681" r:id="rId17"/>
    <p:sldId id="682" r:id="rId18"/>
    <p:sldId id="683" r:id="rId19"/>
    <p:sldId id="684" r:id="rId20"/>
    <p:sldId id="685" r:id="rId21"/>
    <p:sldId id="686" r:id="rId22"/>
    <p:sldId id="687" r:id="rId2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EE0041-447B-47B5-A152-029FCA64C07B}" type="datetimeFigureOut">
              <a:rPr lang="el-GR" smtClean="0"/>
              <a:t>22/11/2022</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40A00C-435C-4B20-B1FB-1D62E0C23361}" type="slidenum">
              <a:rPr lang="el-GR" smtClean="0"/>
              <a:t>‹#›</a:t>
            </a:fld>
            <a:endParaRPr lang="el-GR"/>
          </a:p>
        </p:txBody>
      </p:sp>
    </p:spTree>
    <p:extLst>
      <p:ext uri="{BB962C8B-B14F-4D97-AF65-F5344CB8AC3E}">
        <p14:creationId xmlns:p14="http://schemas.microsoft.com/office/powerpoint/2010/main" val="502646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Θέση εικόνας διαφάνειας 1">
            <a:extLst>
              <a:ext uri="{FF2B5EF4-FFF2-40B4-BE49-F238E27FC236}">
                <a16:creationId xmlns:a16="http://schemas.microsoft.com/office/drawing/2014/main" id="{DFF3A1B9-364E-4B6C-922E-F3B65ED9D92F}"/>
              </a:ext>
            </a:extLst>
          </p:cNvPr>
          <p:cNvSpPr>
            <a:spLocks noGrp="1" noRot="1" noChangeAspect="1" noChangeArrowheads="1" noTextEdit="1"/>
          </p:cNvSpPr>
          <p:nvPr>
            <p:ph type="sldImg"/>
          </p:nvPr>
        </p:nvSpPr>
        <p:spPr>
          <a:ln/>
        </p:spPr>
      </p:sp>
      <p:sp>
        <p:nvSpPr>
          <p:cNvPr id="22531" name="Θέση σημειώσεων 2">
            <a:extLst>
              <a:ext uri="{FF2B5EF4-FFF2-40B4-BE49-F238E27FC236}">
                <a16:creationId xmlns:a16="http://schemas.microsoft.com/office/drawing/2014/main" id="{4D93492C-28D1-423B-843A-E4AC859EDED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l-GR" altLang="el-GR" i="1"/>
              <a:t>που απορρέουν τόσο από τα ιδιαίτερα κοινωνικά χαρακτηριστικά τους ως νέων που εκφράζουν μια νέα εποχή σχεδόν σε κάθε όψη της ζωής, όσο και από τις κρυφές εν πολλοίς φιλοδοξίες και στοχεύσεις, αφού κάθε νέος και νέα αντιμετωπίζει το σχολείο, σε μεγάλο βαθμό, σαν ένα στάδιο προετοιμασίας για τη ζωή</a:t>
            </a:r>
            <a:r>
              <a:rPr lang="el-GR" altLang="el-GR"/>
              <a:t>.</a:t>
            </a:r>
          </a:p>
        </p:txBody>
      </p:sp>
      <p:sp>
        <p:nvSpPr>
          <p:cNvPr id="22532" name="Θέση αριθμού διαφάνειας 3">
            <a:extLst>
              <a:ext uri="{FF2B5EF4-FFF2-40B4-BE49-F238E27FC236}">
                <a16:creationId xmlns:a16="http://schemas.microsoft.com/office/drawing/2014/main" id="{5B64AAA8-7267-4F29-AA17-BB8D6E1648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omic Sans MS" panose="030F0702030302020204" pitchFamily="66" charset="0"/>
              </a:defRPr>
            </a:lvl1pPr>
            <a:lvl2pPr marL="742950" indent="-285750">
              <a:defRPr sz="2000">
                <a:solidFill>
                  <a:schemeClr val="tx1"/>
                </a:solidFill>
                <a:latin typeface="Comic Sans MS" panose="030F0702030302020204" pitchFamily="66" charset="0"/>
              </a:defRPr>
            </a:lvl2pPr>
            <a:lvl3pPr marL="1143000" indent="-228600">
              <a:defRPr sz="2000">
                <a:solidFill>
                  <a:schemeClr val="tx1"/>
                </a:solidFill>
                <a:latin typeface="Comic Sans MS" panose="030F0702030302020204" pitchFamily="66" charset="0"/>
              </a:defRPr>
            </a:lvl3pPr>
            <a:lvl4pPr marL="1600200" indent="-228600">
              <a:defRPr sz="2000">
                <a:solidFill>
                  <a:schemeClr val="tx1"/>
                </a:solidFill>
                <a:latin typeface="Comic Sans MS" panose="030F0702030302020204" pitchFamily="66" charset="0"/>
              </a:defRPr>
            </a:lvl4pPr>
            <a:lvl5pPr marL="2057400" indent="-22860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fld id="{34462BC6-E1BB-4BC3-883B-8717748886F6}" type="slidenum">
              <a:rPr lang="el-GR" altLang="el-GR" sz="1200" smtClean="0"/>
              <a:pPr/>
              <a:t>9</a:t>
            </a:fld>
            <a:endParaRPr lang="el-GR" altLang="el-GR"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4C3D128-519F-4442-8FCD-5C12E2433D1B}"/>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2E0A0100-70A5-49CA-A263-CD8169B216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6CBD0249-2BCA-4406-B859-14FF05FD6528}"/>
              </a:ext>
            </a:extLst>
          </p:cNvPr>
          <p:cNvSpPr>
            <a:spLocks noGrp="1"/>
          </p:cNvSpPr>
          <p:nvPr>
            <p:ph type="dt" sz="half" idx="10"/>
          </p:nvPr>
        </p:nvSpPr>
        <p:spPr/>
        <p:txBody>
          <a:bodyPr/>
          <a:lstStyle/>
          <a:p>
            <a:fld id="{713BCB07-5322-4358-8FBD-2F9DE0D3FC9C}" type="datetimeFigureOut">
              <a:rPr lang="el-GR" smtClean="0"/>
              <a:t>22/11/2022</a:t>
            </a:fld>
            <a:endParaRPr lang="el-GR"/>
          </a:p>
        </p:txBody>
      </p:sp>
      <p:sp>
        <p:nvSpPr>
          <p:cNvPr id="5" name="Θέση υποσέλιδου 4">
            <a:extLst>
              <a:ext uri="{FF2B5EF4-FFF2-40B4-BE49-F238E27FC236}">
                <a16:creationId xmlns:a16="http://schemas.microsoft.com/office/drawing/2014/main" id="{1588B21F-A64F-4B4D-887C-2C5F47AAFA2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C7FF5E8-3A8A-4BD3-A007-09ED84058DC3}"/>
              </a:ext>
            </a:extLst>
          </p:cNvPr>
          <p:cNvSpPr>
            <a:spLocks noGrp="1"/>
          </p:cNvSpPr>
          <p:nvPr>
            <p:ph type="sldNum" sz="quarter" idx="12"/>
          </p:nvPr>
        </p:nvSpPr>
        <p:spPr/>
        <p:txBody>
          <a:bodyPr/>
          <a:lstStyle/>
          <a:p>
            <a:fld id="{DCAAD0B4-6AF3-47A0-B086-C5A8C825E1D5}" type="slidenum">
              <a:rPr lang="el-GR" smtClean="0"/>
              <a:t>‹#›</a:t>
            </a:fld>
            <a:endParaRPr lang="el-GR"/>
          </a:p>
        </p:txBody>
      </p:sp>
    </p:spTree>
    <p:extLst>
      <p:ext uri="{BB962C8B-B14F-4D97-AF65-F5344CB8AC3E}">
        <p14:creationId xmlns:p14="http://schemas.microsoft.com/office/powerpoint/2010/main" val="4175417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E977F41-E9CD-43C4-90F5-ADB633C74FE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44128990-BDAD-4815-9EE2-529E56871EF5}"/>
              </a:ext>
            </a:extLst>
          </p:cNvPr>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7CD5B37D-EB20-4BEC-BED4-20BD31A42C7E}"/>
              </a:ext>
            </a:extLst>
          </p:cNvPr>
          <p:cNvSpPr>
            <a:spLocks noGrp="1"/>
          </p:cNvSpPr>
          <p:nvPr>
            <p:ph type="dt" sz="half" idx="10"/>
          </p:nvPr>
        </p:nvSpPr>
        <p:spPr/>
        <p:txBody>
          <a:bodyPr/>
          <a:lstStyle/>
          <a:p>
            <a:fld id="{713BCB07-5322-4358-8FBD-2F9DE0D3FC9C}" type="datetimeFigureOut">
              <a:rPr lang="el-GR" smtClean="0"/>
              <a:t>22/11/2022</a:t>
            </a:fld>
            <a:endParaRPr lang="el-GR"/>
          </a:p>
        </p:txBody>
      </p:sp>
      <p:sp>
        <p:nvSpPr>
          <p:cNvPr id="5" name="Θέση υποσέλιδου 4">
            <a:extLst>
              <a:ext uri="{FF2B5EF4-FFF2-40B4-BE49-F238E27FC236}">
                <a16:creationId xmlns:a16="http://schemas.microsoft.com/office/drawing/2014/main" id="{D8632A23-E0B7-49A6-9EAF-A6B10E4C12C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E8317E8-0ED6-49D4-9A16-CF9503560A99}"/>
              </a:ext>
            </a:extLst>
          </p:cNvPr>
          <p:cNvSpPr>
            <a:spLocks noGrp="1"/>
          </p:cNvSpPr>
          <p:nvPr>
            <p:ph type="sldNum" sz="quarter" idx="12"/>
          </p:nvPr>
        </p:nvSpPr>
        <p:spPr/>
        <p:txBody>
          <a:bodyPr/>
          <a:lstStyle/>
          <a:p>
            <a:fld id="{DCAAD0B4-6AF3-47A0-B086-C5A8C825E1D5}" type="slidenum">
              <a:rPr lang="el-GR" smtClean="0"/>
              <a:t>‹#›</a:t>
            </a:fld>
            <a:endParaRPr lang="el-GR"/>
          </a:p>
        </p:txBody>
      </p:sp>
    </p:spTree>
    <p:extLst>
      <p:ext uri="{BB962C8B-B14F-4D97-AF65-F5344CB8AC3E}">
        <p14:creationId xmlns:p14="http://schemas.microsoft.com/office/powerpoint/2010/main" val="631903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1A7294F8-6A76-47D0-9A91-0E900B4687F7}"/>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92D9928F-68A5-4EEF-8D7A-4272131A22E0}"/>
              </a:ext>
            </a:extLst>
          </p:cNvPr>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B4CA541A-2409-4BAF-A945-F69AE169709A}"/>
              </a:ext>
            </a:extLst>
          </p:cNvPr>
          <p:cNvSpPr>
            <a:spLocks noGrp="1"/>
          </p:cNvSpPr>
          <p:nvPr>
            <p:ph type="dt" sz="half" idx="10"/>
          </p:nvPr>
        </p:nvSpPr>
        <p:spPr/>
        <p:txBody>
          <a:bodyPr/>
          <a:lstStyle/>
          <a:p>
            <a:fld id="{713BCB07-5322-4358-8FBD-2F9DE0D3FC9C}" type="datetimeFigureOut">
              <a:rPr lang="el-GR" smtClean="0"/>
              <a:t>22/11/2022</a:t>
            </a:fld>
            <a:endParaRPr lang="el-GR"/>
          </a:p>
        </p:txBody>
      </p:sp>
      <p:sp>
        <p:nvSpPr>
          <p:cNvPr id="5" name="Θέση υποσέλιδου 4">
            <a:extLst>
              <a:ext uri="{FF2B5EF4-FFF2-40B4-BE49-F238E27FC236}">
                <a16:creationId xmlns:a16="http://schemas.microsoft.com/office/drawing/2014/main" id="{704A9B12-6177-447F-91D5-60DABBE971B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2254706-C1B7-4460-893E-4E623DD62608}"/>
              </a:ext>
            </a:extLst>
          </p:cNvPr>
          <p:cNvSpPr>
            <a:spLocks noGrp="1"/>
          </p:cNvSpPr>
          <p:nvPr>
            <p:ph type="sldNum" sz="quarter" idx="12"/>
          </p:nvPr>
        </p:nvSpPr>
        <p:spPr/>
        <p:txBody>
          <a:bodyPr/>
          <a:lstStyle/>
          <a:p>
            <a:fld id="{DCAAD0B4-6AF3-47A0-B086-C5A8C825E1D5}" type="slidenum">
              <a:rPr lang="el-GR" smtClean="0"/>
              <a:t>‹#›</a:t>
            </a:fld>
            <a:endParaRPr lang="el-GR"/>
          </a:p>
        </p:txBody>
      </p:sp>
    </p:spTree>
    <p:extLst>
      <p:ext uri="{BB962C8B-B14F-4D97-AF65-F5344CB8AC3E}">
        <p14:creationId xmlns:p14="http://schemas.microsoft.com/office/powerpoint/2010/main" val="3314181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DC29ABF-6B09-4C48-A7B8-D061C5E8FC9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06ADD0B-943F-4370-85CC-5B4596960DCE}"/>
              </a:ext>
            </a:extLst>
          </p:cNvPr>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14A31AD1-35A9-470B-8F07-5205954E26CA}"/>
              </a:ext>
            </a:extLst>
          </p:cNvPr>
          <p:cNvSpPr>
            <a:spLocks noGrp="1"/>
          </p:cNvSpPr>
          <p:nvPr>
            <p:ph type="dt" sz="half" idx="10"/>
          </p:nvPr>
        </p:nvSpPr>
        <p:spPr/>
        <p:txBody>
          <a:bodyPr/>
          <a:lstStyle/>
          <a:p>
            <a:fld id="{713BCB07-5322-4358-8FBD-2F9DE0D3FC9C}" type="datetimeFigureOut">
              <a:rPr lang="el-GR" smtClean="0"/>
              <a:t>22/11/2022</a:t>
            </a:fld>
            <a:endParaRPr lang="el-GR"/>
          </a:p>
        </p:txBody>
      </p:sp>
      <p:sp>
        <p:nvSpPr>
          <p:cNvPr id="5" name="Θέση υποσέλιδου 4">
            <a:extLst>
              <a:ext uri="{FF2B5EF4-FFF2-40B4-BE49-F238E27FC236}">
                <a16:creationId xmlns:a16="http://schemas.microsoft.com/office/drawing/2014/main" id="{A5A046DB-3AD3-4DF5-93F7-05EF53F1CA3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A460D7C-141B-424F-8C87-DFF4BBCCDD52}"/>
              </a:ext>
            </a:extLst>
          </p:cNvPr>
          <p:cNvSpPr>
            <a:spLocks noGrp="1"/>
          </p:cNvSpPr>
          <p:nvPr>
            <p:ph type="sldNum" sz="quarter" idx="12"/>
          </p:nvPr>
        </p:nvSpPr>
        <p:spPr/>
        <p:txBody>
          <a:bodyPr/>
          <a:lstStyle/>
          <a:p>
            <a:fld id="{DCAAD0B4-6AF3-47A0-B086-C5A8C825E1D5}" type="slidenum">
              <a:rPr lang="el-GR" smtClean="0"/>
              <a:t>‹#›</a:t>
            </a:fld>
            <a:endParaRPr lang="el-GR"/>
          </a:p>
        </p:txBody>
      </p:sp>
    </p:spTree>
    <p:extLst>
      <p:ext uri="{BB962C8B-B14F-4D97-AF65-F5344CB8AC3E}">
        <p14:creationId xmlns:p14="http://schemas.microsoft.com/office/powerpoint/2010/main" val="955338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E5A9ADA-973B-4C78-9189-C8B57EC7AA92}"/>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7F21121C-29AB-4EC9-9E0F-B706768CA4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a:extLst>
              <a:ext uri="{FF2B5EF4-FFF2-40B4-BE49-F238E27FC236}">
                <a16:creationId xmlns:a16="http://schemas.microsoft.com/office/drawing/2014/main" id="{3149E394-C27F-49CC-9B9F-37805DDB1BF9}"/>
              </a:ext>
            </a:extLst>
          </p:cNvPr>
          <p:cNvSpPr>
            <a:spLocks noGrp="1"/>
          </p:cNvSpPr>
          <p:nvPr>
            <p:ph type="dt" sz="half" idx="10"/>
          </p:nvPr>
        </p:nvSpPr>
        <p:spPr/>
        <p:txBody>
          <a:bodyPr/>
          <a:lstStyle/>
          <a:p>
            <a:fld id="{713BCB07-5322-4358-8FBD-2F9DE0D3FC9C}" type="datetimeFigureOut">
              <a:rPr lang="el-GR" smtClean="0"/>
              <a:t>22/11/2022</a:t>
            </a:fld>
            <a:endParaRPr lang="el-GR"/>
          </a:p>
        </p:txBody>
      </p:sp>
      <p:sp>
        <p:nvSpPr>
          <p:cNvPr id="5" name="Θέση υποσέλιδου 4">
            <a:extLst>
              <a:ext uri="{FF2B5EF4-FFF2-40B4-BE49-F238E27FC236}">
                <a16:creationId xmlns:a16="http://schemas.microsoft.com/office/drawing/2014/main" id="{53E013C5-F14B-4EBE-BCC5-4D2739F138E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770D54D-4E15-483C-A9F6-867DB0267AE7}"/>
              </a:ext>
            </a:extLst>
          </p:cNvPr>
          <p:cNvSpPr>
            <a:spLocks noGrp="1"/>
          </p:cNvSpPr>
          <p:nvPr>
            <p:ph type="sldNum" sz="quarter" idx="12"/>
          </p:nvPr>
        </p:nvSpPr>
        <p:spPr/>
        <p:txBody>
          <a:bodyPr/>
          <a:lstStyle/>
          <a:p>
            <a:fld id="{DCAAD0B4-6AF3-47A0-B086-C5A8C825E1D5}" type="slidenum">
              <a:rPr lang="el-GR" smtClean="0"/>
              <a:t>‹#›</a:t>
            </a:fld>
            <a:endParaRPr lang="el-GR"/>
          </a:p>
        </p:txBody>
      </p:sp>
    </p:spTree>
    <p:extLst>
      <p:ext uri="{BB962C8B-B14F-4D97-AF65-F5344CB8AC3E}">
        <p14:creationId xmlns:p14="http://schemas.microsoft.com/office/powerpoint/2010/main" val="2993477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B2E6197-646D-403F-A3E9-98AAAE69792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78CAB7E-FEAF-4697-8CB7-3147E427BF62}"/>
              </a:ext>
            </a:extLst>
          </p:cNvPr>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a:extLst>
              <a:ext uri="{FF2B5EF4-FFF2-40B4-BE49-F238E27FC236}">
                <a16:creationId xmlns:a16="http://schemas.microsoft.com/office/drawing/2014/main" id="{D259B406-5835-461F-8E8F-1F540268A77C}"/>
              </a:ext>
            </a:extLst>
          </p:cNvPr>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a:extLst>
              <a:ext uri="{FF2B5EF4-FFF2-40B4-BE49-F238E27FC236}">
                <a16:creationId xmlns:a16="http://schemas.microsoft.com/office/drawing/2014/main" id="{3A277C7D-41A2-4EB9-89D9-DC92F8E3D5D1}"/>
              </a:ext>
            </a:extLst>
          </p:cNvPr>
          <p:cNvSpPr>
            <a:spLocks noGrp="1"/>
          </p:cNvSpPr>
          <p:nvPr>
            <p:ph type="dt" sz="half" idx="10"/>
          </p:nvPr>
        </p:nvSpPr>
        <p:spPr/>
        <p:txBody>
          <a:bodyPr/>
          <a:lstStyle/>
          <a:p>
            <a:fld id="{713BCB07-5322-4358-8FBD-2F9DE0D3FC9C}" type="datetimeFigureOut">
              <a:rPr lang="el-GR" smtClean="0"/>
              <a:t>22/11/2022</a:t>
            </a:fld>
            <a:endParaRPr lang="el-GR"/>
          </a:p>
        </p:txBody>
      </p:sp>
      <p:sp>
        <p:nvSpPr>
          <p:cNvPr id="6" name="Θέση υποσέλιδου 5">
            <a:extLst>
              <a:ext uri="{FF2B5EF4-FFF2-40B4-BE49-F238E27FC236}">
                <a16:creationId xmlns:a16="http://schemas.microsoft.com/office/drawing/2014/main" id="{9A4A9308-5C48-4407-927A-84B0717529D7}"/>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0387AC94-5AC7-41C3-A75B-1B682C0E21F0}"/>
              </a:ext>
            </a:extLst>
          </p:cNvPr>
          <p:cNvSpPr>
            <a:spLocks noGrp="1"/>
          </p:cNvSpPr>
          <p:nvPr>
            <p:ph type="sldNum" sz="quarter" idx="12"/>
          </p:nvPr>
        </p:nvSpPr>
        <p:spPr/>
        <p:txBody>
          <a:bodyPr/>
          <a:lstStyle/>
          <a:p>
            <a:fld id="{DCAAD0B4-6AF3-47A0-B086-C5A8C825E1D5}" type="slidenum">
              <a:rPr lang="el-GR" smtClean="0"/>
              <a:t>‹#›</a:t>
            </a:fld>
            <a:endParaRPr lang="el-GR"/>
          </a:p>
        </p:txBody>
      </p:sp>
    </p:spTree>
    <p:extLst>
      <p:ext uri="{BB962C8B-B14F-4D97-AF65-F5344CB8AC3E}">
        <p14:creationId xmlns:p14="http://schemas.microsoft.com/office/powerpoint/2010/main" val="2368173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C0CDB5-931F-4C2E-B2FC-A76F9D06E414}"/>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A6116DF-906E-464D-8D9C-988613E248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73C986EC-1238-47AB-A6CE-1DF523BD8A27}"/>
              </a:ext>
            </a:extLst>
          </p:cNvPr>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a:extLst>
              <a:ext uri="{FF2B5EF4-FFF2-40B4-BE49-F238E27FC236}">
                <a16:creationId xmlns:a16="http://schemas.microsoft.com/office/drawing/2014/main" id="{72779973-9D30-493D-A78C-C7BBB723CC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a:extLst>
              <a:ext uri="{FF2B5EF4-FFF2-40B4-BE49-F238E27FC236}">
                <a16:creationId xmlns:a16="http://schemas.microsoft.com/office/drawing/2014/main" id="{B20A39AB-74C3-4C23-82E4-BBB3C24D4924}"/>
              </a:ext>
            </a:extLst>
          </p:cNvPr>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a:extLst>
              <a:ext uri="{FF2B5EF4-FFF2-40B4-BE49-F238E27FC236}">
                <a16:creationId xmlns:a16="http://schemas.microsoft.com/office/drawing/2014/main" id="{F41D083F-D611-4242-833A-C87A08122198}"/>
              </a:ext>
            </a:extLst>
          </p:cNvPr>
          <p:cNvSpPr>
            <a:spLocks noGrp="1"/>
          </p:cNvSpPr>
          <p:nvPr>
            <p:ph type="dt" sz="half" idx="10"/>
          </p:nvPr>
        </p:nvSpPr>
        <p:spPr/>
        <p:txBody>
          <a:bodyPr/>
          <a:lstStyle/>
          <a:p>
            <a:fld id="{713BCB07-5322-4358-8FBD-2F9DE0D3FC9C}" type="datetimeFigureOut">
              <a:rPr lang="el-GR" smtClean="0"/>
              <a:t>22/11/2022</a:t>
            </a:fld>
            <a:endParaRPr lang="el-GR"/>
          </a:p>
        </p:txBody>
      </p:sp>
      <p:sp>
        <p:nvSpPr>
          <p:cNvPr id="8" name="Θέση υποσέλιδου 7">
            <a:extLst>
              <a:ext uri="{FF2B5EF4-FFF2-40B4-BE49-F238E27FC236}">
                <a16:creationId xmlns:a16="http://schemas.microsoft.com/office/drawing/2014/main" id="{BA46C2EB-C778-4768-9CFD-61760A7FA601}"/>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73BCBE67-FB1A-4C11-BB39-D423202B171A}"/>
              </a:ext>
            </a:extLst>
          </p:cNvPr>
          <p:cNvSpPr>
            <a:spLocks noGrp="1"/>
          </p:cNvSpPr>
          <p:nvPr>
            <p:ph type="sldNum" sz="quarter" idx="12"/>
          </p:nvPr>
        </p:nvSpPr>
        <p:spPr/>
        <p:txBody>
          <a:bodyPr/>
          <a:lstStyle/>
          <a:p>
            <a:fld id="{DCAAD0B4-6AF3-47A0-B086-C5A8C825E1D5}" type="slidenum">
              <a:rPr lang="el-GR" smtClean="0"/>
              <a:t>‹#›</a:t>
            </a:fld>
            <a:endParaRPr lang="el-GR"/>
          </a:p>
        </p:txBody>
      </p:sp>
    </p:spTree>
    <p:extLst>
      <p:ext uri="{BB962C8B-B14F-4D97-AF65-F5344CB8AC3E}">
        <p14:creationId xmlns:p14="http://schemas.microsoft.com/office/powerpoint/2010/main" val="206117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CD505A3-C476-41B5-B3BB-85DCDB9D6C5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065A825E-1BDB-41E4-97FC-B894A45160DC}"/>
              </a:ext>
            </a:extLst>
          </p:cNvPr>
          <p:cNvSpPr>
            <a:spLocks noGrp="1"/>
          </p:cNvSpPr>
          <p:nvPr>
            <p:ph type="dt" sz="half" idx="10"/>
          </p:nvPr>
        </p:nvSpPr>
        <p:spPr/>
        <p:txBody>
          <a:bodyPr/>
          <a:lstStyle/>
          <a:p>
            <a:fld id="{713BCB07-5322-4358-8FBD-2F9DE0D3FC9C}" type="datetimeFigureOut">
              <a:rPr lang="el-GR" smtClean="0"/>
              <a:t>22/11/2022</a:t>
            </a:fld>
            <a:endParaRPr lang="el-GR"/>
          </a:p>
        </p:txBody>
      </p:sp>
      <p:sp>
        <p:nvSpPr>
          <p:cNvPr id="4" name="Θέση υποσέλιδου 3">
            <a:extLst>
              <a:ext uri="{FF2B5EF4-FFF2-40B4-BE49-F238E27FC236}">
                <a16:creationId xmlns:a16="http://schemas.microsoft.com/office/drawing/2014/main" id="{3A832FB0-339C-4CB9-AE94-4B2D83869C79}"/>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EB3EB26F-8027-414E-99BD-6F73D2244749}"/>
              </a:ext>
            </a:extLst>
          </p:cNvPr>
          <p:cNvSpPr>
            <a:spLocks noGrp="1"/>
          </p:cNvSpPr>
          <p:nvPr>
            <p:ph type="sldNum" sz="quarter" idx="12"/>
          </p:nvPr>
        </p:nvSpPr>
        <p:spPr/>
        <p:txBody>
          <a:bodyPr/>
          <a:lstStyle/>
          <a:p>
            <a:fld id="{DCAAD0B4-6AF3-47A0-B086-C5A8C825E1D5}" type="slidenum">
              <a:rPr lang="el-GR" smtClean="0"/>
              <a:t>‹#›</a:t>
            </a:fld>
            <a:endParaRPr lang="el-GR"/>
          </a:p>
        </p:txBody>
      </p:sp>
    </p:spTree>
    <p:extLst>
      <p:ext uri="{BB962C8B-B14F-4D97-AF65-F5344CB8AC3E}">
        <p14:creationId xmlns:p14="http://schemas.microsoft.com/office/powerpoint/2010/main" val="1260619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16DB4DD5-C3B6-4316-8A9A-A377D5BA3EAE}"/>
              </a:ext>
            </a:extLst>
          </p:cNvPr>
          <p:cNvSpPr>
            <a:spLocks noGrp="1"/>
          </p:cNvSpPr>
          <p:nvPr>
            <p:ph type="dt" sz="half" idx="10"/>
          </p:nvPr>
        </p:nvSpPr>
        <p:spPr/>
        <p:txBody>
          <a:bodyPr/>
          <a:lstStyle/>
          <a:p>
            <a:fld id="{713BCB07-5322-4358-8FBD-2F9DE0D3FC9C}" type="datetimeFigureOut">
              <a:rPr lang="el-GR" smtClean="0"/>
              <a:t>22/11/2022</a:t>
            </a:fld>
            <a:endParaRPr lang="el-GR"/>
          </a:p>
        </p:txBody>
      </p:sp>
      <p:sp>
        <p:nvSpPr>
          <p:cNvPr id="3" name="Θέση υποσέλιδου 2">
            <a:extLst>
              <a:ext uri="{FF2B5EF4-FFF2-40B4-BE49-F238E27FC236}">
                <a16:creationId xmlns:a16="http://schemas.microsoft.com/office/drawing/2014/main" id="{2A36AFBB-EC72-44F1-A993-8D8E054C032B}"/>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AC933F8F-E108-475F-B073-ECCFB87DA722}"/>
              </a:ext>
            </a:extLst>
          </p:cNvPr>
          <p:cNvSpPr>
            <a:spLocks noGrp="1"/>
          </p:cNvSpPr>
          <p:nvPr>
            <p:ph type="sldNum" sz="quarter" idx="12"/>
          </p:nvPr>
        </p:nvSpPr>
        <p:spPr/>
        <p:txBody>
          <a:bodyPr/>
          <a:lstStyle/>
          <a:p>
            <a:fld id="{DCAAD0B4-6AF3-47A0-B086-C5A8C825E1D5}" type="slidenum">
              <a:rPr lang="el-GR" smtClean="0"/>
              <a:t>‹#›</a:t>
            </a:fld>
            <a:endParaRPr lang="el-GR"/>
          </a:p>
        </p:txBody>
      </p:sp>
    </p:spTree>
    <p:extLst>
      <p:ext uri="{BB962C8B-B14F-4D97-AF65-F5344CB8AC3E}">
        <p14:creationId xmlns:p14="http://schemas.microsoft.com/office/powerpoint/2010/main" val="315885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01201E-BC34-4FBC-89FB-85A8F6968EF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3EFBA1B-37F3-4D02-8603-F66E1C80F8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a:extLst>
              <a:ext uri="{FF2B5EF4-FFF2-40B4-BE49-F238E27FC236}">
                <a16:creationId xmlns:a16="http://schemas.microsoft.com/office/drawing/2014/main" id="{0161492D-365F-4FD8-AC4E-9623DA5867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B3BC0CD9-EA9C-407E-BF1B-8FEEDAE067D4}"/>
              </a:ext>
            </a:extLst>
          </p:cNvPr>
          <p:cNvSpPr>
            <a:spLocks noGrp="1"/>
          </p:cNvSpPr>
          <p:nvPr>
            <p:ph type="dt" sz="half" idx="10"/>
          </p:nvPr>
        </p:nvSpPr>
        <p:spPr/>
        <p:txBody>
          <a:bodyPr/>
          <a:lstStyle/>
          <a:p>
            <a:fld id="{713BCB07-5322-4358-8FBD-2F9DE0D3FC9C}" type="datetimeFigureOut">
              <a:rPr lang="el-GR" smtClean="0"/>
              <a:t>22/11/2022</a:t>
            </a:fld>
            <a:endParaRPr lang="el-GR"/>
          </a:p>
        </p:txBody>
      </p:sp>
      <p:sp>
        <p:nvSpPr>
          <p:cNvPr id="6" name="Θέση υποσέλιδου 5">
            <a:extLst>
              <a:ext uri="{FF2B5EF4-FFF2-40B4-BE49-F238E27FC236}">
                <a16:creationId xmlns:a16="http://schemas.microsoft.com/office/drawing/2014/main" id="{498F9CBC-5F91-4471-B141-FFE7CEEC2493}"/>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2DECC24-4451-46B0-90E1-EFED6608A40C}"/>
              </a:ext>
            </a:extLst>
          </p:cNvPr>
          <p:cNvSpPr>
            <a:spLocks noGrp="1"/>
          </p:cNvSpPr>
          <p:nvPr>
            <p:ph type="sldNum" sz="quarter" idx="12"/>
          </p:nvPr>
        </p:nvSpPr>
        <p:spPr/>
        <p:txBody>
          <a:bodyPr/>
          <a:lstStyle/>
          <a:p>
            <a:fld id="{DCAAD0B4-6AF3-47A0-B086-C5A8C825E1D5}" type="slidenum">
              <a:rPr lang="el-GR" smtClean="0"/>
              <a:t>‹#›</a:t>
            </a:fld>
            <a:endParaRPr lang="el-GR"/>
          </a:p>
        </p:txBody>
      </p:sp>
    </p:spTree>
    <p:extLst>
      <p:ext uri="{BB962C8B-B14F-4D97-AF65-F5344CB8AC3E}">
        <p14:creationId xmlns:p14="http://schemas.microsoft.com/office/powerpoint/2010/main" val="946263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E576208-CE93-484C-8956-6BBA658D4757}"/>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25D727B9-F320-4F8F-92CC-1F0EF6D4CA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6DE2CC20-996C-4C82-A26F-ED725E833D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91F8C8DC-8491-4FB7-8C6E-80DF05A21BD3}"/>
              </a:ext>
            </a:extLst>
          </p:cNvPr>
          <p:cNvSpPr>
            <a:spLocks noGrp="1"/>
          </p:cNvSpPr>
          <p:nvPr>
            <p:ph type="dt" sz="half" idx="10"/>
          </p:nvPr>
        </p:nvSpPr>
        <p:spPr/>
        <p:txBody>
          <a:bodyPr/>
          <a:lstStyle/>
          <a:p>
            <a:fld id="{713BCB07-5322-4358-8FBD-2F9DE0D3FC9C}" type="datetimeFigureOut">
              <a:rPr lang="el-GR" smtClean="0"/>
              <a:t>22/11/2022</a:t>
            </a:fld>
            <a:endParaRPr lang="el-GR"/>
          </a:p>
        </p:txBody>
      </p:sp>
      <p:sp>
        <p:nvSpPr>
          <p:cNvPr id="6" name="Θέση υποσέλιδου 5">
            <a:extLst>
              <a:ext uri="{FF2B5EF4-FFF2-40B4-BE49-F238E27FC236}">
                <a16:creationId xmlns:a16="http://schemas.microsoft.com/office/drawing/2014/main" id="{413D91FD-E9DE-4E38-94C1-2C89ADCC2BF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DD07E705-891C-4E5E-8437-96FE4B8F5195}"/>
              </a:ext>
            </a:extLst>
          </p:cNvPr>
          <p:cNvSpPr>
            <a:spLocks noGrp="1"/>
          </p:cNvSpPr>
          <p:nvPr>
            <p:ph type="sldNum" sz="quarter" idx="12"/>
          </p:nvPr>
        </p:nvSpPr>
        <p:spPr/>
        <p:txBody>
          <a:bodyPr/>
          <a:lstStyle/>
          <a:p>
            <a:fld id="{DCAAD0B4-6AF3-47A0-B086-C5A8C825E1D5}" type="slidenum">
              <a:rPr lang="el-GR" smtClean="0"/>
              <a:t>‹#›</a:t>
            </a:fld>
            <a:endParaRPr lang="el-GR"/>
          </a:p>
        </p:txBody>
      </p:sp>
    </p:spTree>
    <p:extLst>
      <p:ext uri="{BB962C8B-B14F-4D97-AF65-F5344CB8AC3E}">
        <p14:creationId xmlns:p14="http://schemas.microsoft.com/office/powerpoint/2010/main" val="1995868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2546776E-3969-4466-94FE-03CCDDB8AF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72E831C-6B85-4B81-B86F-B62F36BB42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953E8D16-856B-4FCB-B139-1FC7FB3524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3BCB07-5322-4358-8FBD-2F9DE0D3FC9C}" type="datetimeFigureOut">
              <a:rPr lang="el-GR" smtClean="0"/>
              <a:t>22/11/2022</a:t>
            </a:fld>
            <a:endParaRPr lang="el-GR"/>
          </a:p>
        </p:txBody>
      </p:sp>
      <p:sp>
        <p:nvSpPr>
          <p:cNvPr id="5" name="Θέση υποσέλιδου 4">
            <a:extLst>
              <a:ext uri="{FF2B5EF4-FFF2-40B4-BE49-F238E27FC236}">
                <a16:creationId xmlns:a16="http://schemas.microsoft.com/office/drawing/2014/main" id="{5B1512DD-8FE4-45C8-887E-03E9058D00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8A33CA85-F2AF-46DC-8FC1-4CDBC75712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AAD0B4-6AF3-47A0-B086-C5A8C825E1D5}" type="slidenum">
              <a:rPr lang="el-GR" smtClean="0"/>
              <a:t>‹#›</a:t>
            </a:fld>
            <a:endParaRPr lang="el-GR"/>
          </a:p>
        </p:txBody>
      </p:sp>
    </p:spTree>
    <p:extLst>
      <p:ext uri="{BB962C8B-B14F-4D97-AF65-F5344CB8AC3E}">
        <p14:creationId xmlns:p14="http://schemas.microsoft.com/office/powerpoint/2010/main" val="13491488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DC733B-2F33-43BD-A549-B71AE1BA6545}"/>
              </a:ext>
            </a:extLst>
          </p:cNvPr>
          <p:cNvSpPr>
            <a:spLocks noGrp="1"/>
          </p:cNvSpPr>
          <p:nvPr>
            <p:ph type="ctrTitle"/>
          </p:nvPr>
        </p:nvSpPr>
        <p:spPr/>
        <p:txBody>
          <a:bodyPr/>
          <a:lstStyle/>
          <a:p>
            <a:r>
              <a:rPr lang="el-GR" altLang="el-GR" dirty="0">
                <a:latin typeface="Times New Roman" panose="02020603050405020304" pitchFamily="18" charset="0"/>
                <a:cs typeface="Times New Roman" panose="02020603050405020304" pitchFamily="18" charset="0"/>
              </a:rPr>
              <a:t>4</a:t>
            </a:r>
            <a:r>
              <a:rPr lang="el-GR" altLang="el-GR" baseline="30000" dirty="0">
                <a:latin typeface="Times New Roman" panose="02020603050405020304" pitchFamily="18" charset="0"/>
                <a:cs typeface="Times New Roman" panose="02020603050405020304" pitchFamily="18" charset="0"/>
              </a:rPr>
              <a:t>ος</a:t>
            </a:r>
            <a:r>
              <a:rPr lang="el-GR" altLang="el-GR" dirty="0">
                <a:latin typeface="Times New Roman" panose="02020603050405020304" pitchFamily="18" charset="0"/>
                <a:cs typeface="Times New Roman" panose="02020603050405020304" pitchFamily="18" charset="0"/>
              </a:rPr>
              <a:t> άξονας (α)</a:t>
            </a:r>
            <a:endParaRPr lang="el-GR" dirty="0"/>
          </a:p>
        </p:txBody>
      </p:sp>
    </p:spTree>
    <p:extLst>
      <p:ext uri="{BB962C8B-B14F-4D97-AF65-F5344CB8AC3E}">
        <p14:creationId xmlns:p14="http://schemas.microsoft.com/office/powerpoint/2010/main" val="23364330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3167A1AF-9A30-4ACF-B1C0-3B588A33C28E}"/>
              </a:ext>
            </a:extLst>
          </p:cNvPr>
          <p:cNvSpPr>
            <a:spLocks noGrp="1"/>
          </p:cNvSpPr>
          <p:nvPr>
            <p:ph type="title"/>
          </p:nvPr>
        </p:nvSpPr>
        <p:spPr>
          <a:xfrm>
            <a:off x="2136775" y="228600"/>
            <a:ext cx="8153400" cy="990600"/>
          </a:xfrm>
          <a:solidFill>
            <a:srgbClr val="FCEECC"/>
          </a:solidFill>
        </p:spPr>
        <p:txBody>
          <a:bodyPr/>
          <a:lstStyle/>
          <a:p>
            <a:pPr eaLnBrk="1" hangingPunct="1"/>
            <a:r>
              <a:rPr lang="el-GR" altLang="el-GR" sz="3200" b="1">
                <a:latin typeface="Times New Roman" panose="02020603050405020304" pitchFamily="18" charset="0"/>
              </a:rPr>
              <a:t>3. Ισότητα ευκαιριών έκφρασης και ανάληψης πρωτοβουλίας από τους  μαθητές</a:t>
            </a:r>
          </a:p>
        </p:txBody>
      </p:sp>
      <p:pic>
        <p:nvPicPr>
          <p:cNvPr id="23555" name="Picture 4">
            <a:extLst>
              <a:ext uri="{FF2B5EF4-FFF2-40B4-BE49-F238E27FC236}">
                <a16:creationId xmlns:a16="http://schemas.microsoft.com/office/drawing/2014/main" id="{F05D129E-8E79-4B2F-972A-9B5F0B43D855}"/>
              </a:ext>
            </a:extLst>
          </p:cNvPr>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3494089" y="2038351"/>
            <a:ext cx="5203825" cy="3649663"/>
          </a:xfr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A4326753-7658-48A3-B938-8337E1592B9A}"/>
              </a:ext>
            </a:extLst>
          </p:cNvPr>
          <p:cNvSpPr txBox="1">
            <a:spLocks noChangeArrowheads="1"/>
          </p:cNvSpPr>
          <p:nvPr/>
        </p:nvSpPr>
        <p:spPr bwMode="auto">
          <a:xfrm>
            <a:off x="1919288" y="1"/>
            <a:ext cx="8229600" cy="1368425"/>
          </a:xfrm>
          <a:prstGeom prst="rect">
            <a:avLst/>
          </a:prstGeom>
          <a:solidFill>
            <a:srgbClr val="FCEE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ts val="700"/>
              </a:spcBef>
              <a:buClr>
                <a:schemeClr val="accent2"/>
              </a:buClr>
              <a:buSzPct val="60000"/>
              <a:buFont typeface="Wingdings" panose="05000000000000000000" pitchFamily="2" charset="2"/>
              <a:buChar char=""/>
              <a:defRPr sz="2900">
                <a:solidFill>
                  <a:schemeClr val="tx1"/>
                </a:solidFill>
                <a:latin typeface="Calibri" panose="020F0502020204030204"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Calibri" panose="020F0502020204030204"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Calibri" panose="020F0502020204030204"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Calibri" panose="020F0502020204030204"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9pPr>
          </a:lstStyle>
          <a:p>
            <a:pPr algn="ctr">
              <a:spcBef>
                <a:spcPct val="0"/>
              </a:spcBef>
              <a:buClrTx/>
              <a:buSzTx/>
              <a:buFont typeface="Wingdings" panose="05000000000000000000" pitchFamily="2" charset="2"/>
              <a:buNone/>
            </a:pPr>
            <a:r>
              <a:rPr lang="el-GR" altLang="el-GR" sz="3600" b="1">
                <a:latin typeface="Arial" panose="020B0604020202020204" pitchFamily="34" charset="0"/>
              </a:rPr>
              <a:t>4. Δραστηριότητες ανάπτυξης διαλόγου και ενεργητικής ακρόασης </a:t>
            </a:r>
          </a:p>
          <a:p>
            <a:pPr algn="ctr">
              <a:spcBef>
                <a:spcPct val="0"/>
              </a:spcBef>
              <a:buClrTx/>
              <a:buSzTx/>
              <a:buFontTx/>
              <a:buNone/>
            </a:pPr>
            <a:r>
              <a:rPr lang="el-GR" altLang="el-GR" sz="2800" b="1">
                <a:latin typeface="Arial" panose="020B0604020202020204" pitchFamily="34" charset="0"/>
              </a:rPr>
              <a:t> </a:t>
            </a:r>
          </a:p>
        </p:txBody>
      </p:sp>
      <p:sp>
        <p:nvSpPr>
          <p:cNvPr id="3" name="Rectangle 3">
            <a:extLst>
              <a:ext uri="{FF2B5EF4-FFF2-40B4-BE49-F238E27FC236}">
                <a16:creationId xmlns:a16="http://schemas.microsoft.com/office/drawing/2014/main" id="{F50CBB2F-5063-4188-846C-A1F927A1AFEE}"/>
              </a:ext>
            </a:extLst>
          </p:cNvPr>
          <p:cNvSpPr txBox="1">
            <a:spLocks noChangeArrowheads="1"/>
          </p:cNvSpPr>
          <p:nvPr/>
        </p:nvSpPr>
        <p:spPr>
          <a:xfrm>
            <a:off x="1647826" y="1700214"/>
            <a:ext cx="8513763" cy="5005387"/>
          </a:xfrm>
          <a:prstGeom prst="rect">
            <a:avLst/>
          </a:prstGeom>
        </p:spPr>
        <p:txBody>
          <a:bodyPr/>
          <a:lstStyle/>
          <a:p>
            <a:pPr marL="1257300" lvl="2" indent="-342900">
              <a:lnSpc>
                <a:spcPct val="80000"/>
              </a:lnSpc>
              <a:spcBef>
                <a:spcPct val="20000"/>
              </a:spcBef>
              <a:defRPr/>
            </a:pPr>
            <a:endParaRPr lang="el-GR" altLang="el-GR" sz="1600" kern="0" dirty="0">
              <a:latin typeface="Times New Roman" pitchFamily="18" charset="0"/>
            </a:endParaRPr>
          </a:p>
          <a:p>
            <a:pPr algn="just">
              <a:lnSpc>
                <a:spcPct val="80000"/>
              </a:lnSpc>
              <a:spcBef>
                <a:spcPct val="20000"/>
              </a:spcBef>
              <a:defRPr/>
            </a:pPr>
            <a:r>
              <a:rPr lang="el-GR" altLang="el-GR" sz="2800" dirty="0">
                <a:latin typeface="Times New Roman" pitchFamily="18" charset="0"/>
              </a:rPr>
              <a:t>Η ομιλία είναι από τις πιο βασικές μορφές επικοινωνίας. </a:t>
            </a:r>
          </a:p>
          <a:p>
            <a:pPr algn="just">
              <a:lnSpc>
                <a:spcPct val="80000"/>
              </a:lnSpc>
              <a:spcBef>
                <a:spcPct val="20000"/>
              </a:spcBef>
              <a:defRPr/>
            </a:pPr>
            <a:endParaRPr lang="el-GR" altLang="el-GR" sz="800" dirty="0">
              <a:latin typeface="Times New Roman" pitchFamily="18" charset="0"/>
            </a:endParaRPr>
          </a:p>
          <a:p>
            <a:pPr algn="just">
              <a:lnSpc>
                <a:spcPct val="80000"/>
              </a:lnSpc>
              <a:spcBef>
                <a:spcPct val="20000"/>
              </a:spcBef>
              <a:defRPr/>
            </a:pPr>
            <a:r>
              <a:rPr lang="el-GR" altLang="el-GR" sz="2800" dirty="0">
                <a:latin typeface="Times New Roman" pitchFamily="18" charset="0"/>
              </a:rPr>
              <a:t>Για να στεφθεί με επιτυχία η επικοινωνία με τους γύρω μας όμως, παίζει ρόλο </a:t>
            </a:r>
          </a:p>
          <a:p>
            <a:pPr marL="914400" lvl="1" indent="-457200" algn="just">
              <a:lnSpc>
                <a:spcPct val="80000"/>
              </a:lnSpc>
              <a:spcBef>
                <a:spcPct val="20000"/>
              </a:spcBef>
              <a:buFontTx/>
              <a:buChar char="•"/>
              <a:defRPr/>
            </a:pPr>
            <a:r>
              <a:rPr lang="el-GR" altLang="el-GR" sz="2800" dirty="0">
                <a:latin typeface="Times New Roman" pitchFamily="18" charset="0"/>
              </a:rPr>
              <a:t>το </a:t>
            </a:r>
            <a:r>
              <a:rPr lang="el-GR" altLang="el-GR" sz="2800" u="sng" dirty="0">
                <a:latin typeface="Times New Roman" pitchFamily="18" charset="0"/>
              </a:rPr>
              <a:t>περιεχόμενο</a:t>
            </a:r>
            <a:r>
              <a:rPr lang="el-GR" altLang="el-GR" sz="2800" dirty="0">
                <a:latin typeface="Times New Roman" pitchFamily="18" charset="0"/>
              </a:rPr>
              <a:t> της συζήτησης και του διαλόγου, αλλά και </a:t>
            </a:r>
          </a:p>
          <a:p>
            <a:pPr marL="914400" lvl="1" indent="-457200" algn="just">
              <a:lnSpc>
                <a:spcPct val="80000"/>
              </a:lnSpc>
              <a:spcBef>
                <a:spcPct val="20000"/>
              </a:spcBef>
              <a:buFontTx/>
              <a:buChar char="•"/>
              <a:defRPr/>
            </a:pPr>
            <a:r>
              <a:rPr lang="el-GR" altLang="el-GR" sz="2800" dirty="0">
                <a:latin typeface="Times New Roman" pitchFamily="18" charset="0"/>
              </a:rPr>
              <a:t>ο </a:t>
            </a:r>
            <a:r>
              <a:rPr lang="el-GR" altLang="el-GR" sz="2800" u="sng" dirty="0">
                <a:latin typeface="Times New Roman" pitchFamily="18" charset="0"/>
              </a:rPr>
              <a:t>τρόπος</a:t>
            </a:r>
            <a:r>
              <a:rPr lang="el-GR" altLang="el-GR" sz="2800" dirty="0">
                <a:latin typeface="Times New Roman" pitchFamily="18" charset="0"/>
              </a:rPr>
              <a:t> που επικοινωνούμε με τους άλλους. </a:t>
            </a:r>
          </a:p>
          <a:p>
            <a:pPr marL="914400" lvl="1" indent="-457200" algn="just">
              <a:lnSpc>
                <a:spcPct val="80000"/>
              </a:lnSpc>
              <a:spcBef>
                <a:spcPct val="20000"/>
              </a:spcBef>
              <a:buFontTx/>
              <a:buChar char="•"/>
              <a:defRPr/>
            </a:pPr>
            <a:endParaRPr lang="el-GR" altLang="el-GR" sz="2800" dirty="0">
              <a:latin typeface="Times New Roman" pitchFamily="18" charset="0"/>
            </a:endParaRPr>
          </a:p>
          <a:p>
            <a:pPr marL="457200" indent="-457200" algn="just">
              <a:lnSpc>
                <a:spcPct val="80000"/>
              </a:lnSpc>
              <a:spcBef>
                <a:spcPct val="20000"/>
              </a:spcBef>
              <a:buFontTx/>
              <a:buChar char="•"/>
              <a:defRPr/>
            </a:pPr>
            <a:endParaRPr lang="el-GR" altLang="el-GR" sz="800" u="sng" dirty="0">
              <a:latin typeface="Times New Roman" pitchFamily="18" charset="0"/>
            </a:endParaRPr>
          </a:p>
          <a:p>
            <a:pPr algn="just">
              <a:lnSpc>
                <a:spcPct val="80000"/>
              </a:lnSpc>
              <a:spcBef>
                <a:spcPct val="20000"/>
              </a:spcBef>
              <a:defRPr/>
            </a:pPr>
            <a:r>
              <a:rPr lang="el-GR" altLang="el-GR" sz="2800" u="sng" dirty="0">
                <a:latin typeface="Times New Roman" pitchFamily="18" charset="0"/>
              </a:rPr>
              <a:t>Ο τρόπος </a:t>
            </a:r>
            <a:r>
              <a:rPr lang="el-GR" altLang="el-GR" sz="2800" dirty="0">
                <a:latin typeface="Times New Roman" pitchFamily="18" charset="0"/>
              </a:rPr>
              <a:t>που θα χρησιμοποιήσουμε για να κάνουμε το συνομιλητή να μας ακούσει </a:t>
            </a:r>
            <a:r>
              <a:rPr lang="el-GR" altLang="el-GR" sz="2400" dirty="0">
                <a:latin typeface="Times New Roman" pitchFamily="18" charset="0"/>
              </a:rPr>
              <a:t>(πχ. χωρίς να χρειαστεί να φωνάξουμε, να διακόψουμε ή να μιλήσουμε πάνω στους άλλους),</a:t>
            </a:r>
            <a:r>
              <a:rPr lang="el-GR" altLang="el-GR" sz="2800" dirty="0">
                <a:latin typeface="Times New Roman" pitchFamily="18" charset="0"/>
              </a:rPr>
              <a:t> είναι αυτός που κάνει το διάλογο και τη συζήτηση μια από τις πιο σημαντικές κοινωνικές δεξιότητες!</a:t>
            </a:r>
          </a:p>
        </p:txBody>
      </p:sp>
      <p:sp>
        <p:nvSpPr>
          <p:cNvPr id="24580" name="Ορθογώνιο 1">
            <a:extLst>
              <a:ext uri="{FF2B5EF4-FFF2-40B4-BE49-F238E27FC236}">
                <a16:creationId xmlns:a16="http://schemas.microsoft.com/office/drawing/2014/main" id="{0CA947A9-BE54-427E-837A-CA6142943371}"/>
              </a:ext>
            </a:extLst>
          </p:cNvPr>
          <p:cNvSpPr>
            <a:spLocks noChangeArrowheads="1"/>
          </p:cNvSpPr>
          <p:nvPr/>
        </p:nvSpPr>
        <p:spPr bwMode="auto">
          <a:xfrm>
            <a:off x="3935413" y="1392239"/>
            <a:ext cx="389096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Calibri" panose="020F0502020204030204"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Calibri" panose="020F0502020204030204"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Calibri" panose="020F0502020204030204"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Calibri" panose="020F0502020204030204"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9pPr>
          </a:lstStyle>
          <a:p>
            <a:pPr algn="ctr">
              <a:spcBef>
                <a:spcPct val="0"/>
              </a:spcBef>
              <a:buClrTx/>
              <a:buSzTx/>
              <a:buFontTx/>
              <a:buNone/>
            </a:pPr>
            <a:r>
              <a:rPr lang="el-GR" altLang="el-GR" sz="2400" b="1">
                <a:latin typeface="Arial" panose="020B0604020202020204" pitchFamily="34" charset="0"/>
              </a:rPr>
              <a:t>Η δεξιότητα του διαλόγου</a:t>
            </a:r>
            <a:endParaRPr lang="el-GR" altLang="el-GR" sz="2000">
              <a:latin typeface="Comic Sans MS" panose="030F0702030302020204" pitchFamily="66"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9495DA40-9E17-44DF-9943-C1D836B252D0}"/>
              </a:ext>
            </a:extLst>
          </p:cNvPr>
          <p:cNvSpPr txBox="1">
            <a:spLocks noChangeArrowheads="1"/>
          </p:cNvSpPr>
          <p:nvPr/>
        </p:nvSpPr>
        <p:spPr>
          <a:xfrm>
            <a:off x="1981200" y="1989138"/>
            <a:ext cx="8229600" cy="4525962"/>
          </a:xfrm>
          <a:prstGeom prst="rect">
            <a:avLst/>
          </a:prstGeom>
        </p:spPr>
        <p:txBody>
          <a:bodyPr/>
          <a:lstStyle/>
          <a:p>
            <a:pPr marL="1257300" lvl="2" indent="-342900">
              <a:lnSpc>
                <a:spcPct val="80000"/>
              </a:lnSpc>
              <a:spcBef>
                <a:spcPct val="20000"/>
              </a:spcBef>
              <a:defRPr/>
            </a:pPr>
            <a:endParaRPr lang="el-GR" altLang="el-GR" sz="1600" kern="0" dirty="0">
              <a:latin typeface="Times New Roman" pitchFamily="18" charset="0"/>
            </a:endParaRPr>
          </a:p>
          <a:p>
            <a:pPr marL="457200" indent="-457200" algn="just">
              <a:lnSpc>
                <a:spcPct val="150000"/>
              </a:lnSpc>
              <a:spcBef>
                <a:spcPct val="20000"/>
              </a:spcBef>
              <a:buFontTx/>
              <a:buChar char="•"/>
              <a:defRPr/>
            </a:pPr>
            <a:r>
              <a:rPr lang="el-GR" altLang="el-GR" sz="2800" b="1" dirty="0">
                <a:latin typeface="Times New Roman" pitchFamily="18" charset="0"/>
              </a:rPr>
              <a:t>Η συζήτηση και ο διάλογος έχουν </a:t>
            </a:r>
            <a:r>
              <a:rPr lang="el-GR" altLang="el-GR" sz="2800" b="1" dirty="0" err="1">
                <a:latin typeface="Times New Roman" pitchFamily="18" charset="0"/>
              </a:rPr>
              <a:t>διαδραστική</a:t>
            </a:r>
            <a:r>
              <a:rPr lang="el-GR" altLang="el-GR" sz="2800" b="1" dirty="0">
                <a:latin typeface="Times New Roman" pitchFamily="18" charset="0"/>
              </a:rPr>
              <a:t> μορφή</a:t>
            </a:r>
            <a:r>
              <a:rPr lang="el-GR" altLang="el-GR" sz="2800" dirty="0">
                <a:latin typeface="Times New Roman" pitchFamily="18" charset="0"/>
              </a:rPr>
              <a:t>. Η αυθόρμητη επικοινωνία ανάμεσα σε δύο ή περισσότερα άτομα βασίζεται σε κανόνες που πρέπει να τηρούνται και από τις δύο πλευρές. Όταν οι κανόνες αυτοί παραβιάζονται, τότε η συζήτηση και η επικοινωνία διαλύεται και παύει να υφίσταται.</a:t>
            </a:r>
          </a:p>
        </p:txBody>
      </p:sp>
      <p:sp>
        <p:nvSpPr>
          <p:cNvPr id="25603" name="Rectangle 2">
            <a:extLst>
              <a:ext uri="{FF2B5EF4-FFF2-40B4-BE49-F238E27FC236}">
                <a16:creationId xmlns:a16="http://schemas.microsoft.com/office/drawing/2014/main" id="{F38B5A1F-8F7F-443F-8D87-DD390E8041E6}"/>
              </a:ext>
            </a:extLst>
          </p:cNvPr>
          <p:cNvSpPr txBox="1">
            <a:spLocks noChangeArrowheads="1"/>
          </p:cNvSpPr>
          <p:nvPr/>
        </p:nvSpPr>
        <p:spPr bwMode="auto">
          <a:xfrm>
            <a:off x="1981200" y="0"/>
            <a:ext cx="8229600" cy="1125538"/>
          </a:xfrm>
          <a:prstGeom prst="rect">
            <a:avLst/>
          </a:prstGeom>
          <a:solidFill>
            <a:srgbClr val="FCEE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ts val="700"/>
              </a:spcBef>
              <a:buClr>
                <a:schemeClr val="accent2"/>
              </a:buClr>
              <a:buSzPct val="60000"/>
              <a:buFont typeface="Wingdings" panose="05000000000000000000" pitchFamily="2" charset="2"/>
              <a:buChar char=""/>
              <a:defRPr sz="2900">
                <a:solidFill>
                  <a:schemeClr val="tx1"/>
                </a:solidFill>
                <a:latin typeface="Calibri" panose="020F0502020204030204"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Calibri" panose="020F0502020204030204"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Calibri" panose="020F0502020204030204"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Calibri" panose="020F0502020204030204"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9pPr>
          </a:lstStyle>
          <a:p>
            <a:pPr algn="ctr">
              <a:spcBef>
                <a:spcPct val="0"/>
              </a:spcBef>
              <a:buClrTx/>
              <a:buSzTx/>
              <a:buFontTx/>
              <a:buNone/>
            </a:pPr>
            <a:r>
              <a:rPr lang="el-GR" altLang="el-GR" sz="3200" b="1">
                <a:latin typeface="Arial" panose="020B0604020202020204" pitchFamily="34" charset="0"/>
              </a:rPr>
              <a:t>4. Δραστηριότητες ανάπτυξης διαλόγου και ενεργητικής ακρόασης</a:t>
            </a:r>
          </a:p>
        </p:txBody>
      </p:sp>
      <p:sp>
        <p:nvSpPr>
          <p:cNvPr id="25604" name="Ορθογώνιο 3">
            <a:extLst>
              <a:ext uri="{FF2B5EF4-FFF2-40B4-BE49-F238E27FC236}">
                <a16:creationId xmlns:a16="http://schemas.microsoft.com/office/drawing/2014/main" id="{336365C9-7AA8-4A6C-8507-765B24D6E492}"/>
              </a:ext>
            </a:extLst>
          </p:cNvPr>
          <p:cNvSpPr>
            <a:spLocks noChangeArrowheads="1"/>
          </p:cNvSpPr>
          <p:nvPr/>
        </p:nvSpPr>
        <p:spPr bwMode="auto">
          <a:xfrm>
            <a:off x="3819525" y="1392239"/>
            <a:ext cx="412273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Calibri" panose="020F0502020204030204"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Calibri" panose="020F0502020204030204"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Calibri" panose="020F0502020204030204"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Calibri" panose="020F0502020204030204"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9pPr>
          </a:lstStyle>
          <a:p>
            <a:pPr algn="ctr">
              <a:spcBef>
                <a:spcPct val="0"/>
              </a:spcBef>
              <a:buClrTx/>
              <a:buSzTx/>
              <a:buFontTx/>
              <a:buNone/>
            </a:pPr>
            <a:r>
              <a:rPr lang="el-GR" altLang="el-GR" sz="2400" b="1">
                <a:latin typeface="Arial" panose="020B0604020202020204" pitchFamily="34" charset="0"/>
              </a:rPr>
              <a:t>Η </a:t>
            </a:r>
            <a:r>
              <a:rPr lang="el-GR" altLang="el-GR" sz="2800" b="1">
                <a:latin typeface="Arial" panose="020B0604020202020204" pitchFamily="34" charset="0"/>
              </a:rPr>
              <a:t>δεξιότητα</a:t>
            </a:r>
            <a:r>
              <a:rPr lang="el-GR" altLang="el-GR" sz="2400" b="1">
                <a:latin typeface="Arial" panose="020B0604020202020204" pitchFamily="34" charset="0"/>
              </a:rPr>
              <a:t> του διαλόγου</a:t>
            </a:r>
            <a:endParaRPr lang="el-GR" altLang="el-GR" sz="2000">
              <a:latin typeface="Comic Sans MS" panose="030F0702030302020204" pitchFamily="66"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 Ορθογώνιο">
            <a:extLst>
              <a:ext uri="{FF2B5EF4-FFF2-40B4-BE49-F238E27FC236}">
                <a16:creationId xmlns:a16="http://schemas.microsoft.com/office/drawing/2014/main" id="{466F0E21-68E9-48D4-A4A5-3624872C55BF}"/>
              </a:ext>
            </a:extLst>
          </p:cNvPr>
          <p:cNvSpPr>
            <a:spLocks noChangeArrowheads="1"/>
          </p:cNvSpPr>
          <p:nvPr/>
        </p:nvSpPr>
        <p:spPr bwMode="auto">
          <a:xfrm>
            <a:off x="1500188" y="1973263"/>
            <a:ext cx="9144001" cy="489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Calibri" panose="020F0502020204030204"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Calibri" panose="020F0502020204030204"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Calibri" panose="020F0502020204030204"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Calibri" panose="020F0502020204030204"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9pPr>
          </a:lstStyle>
          <a:p>
            <a:pPr algn="ctr">
              <a:spcBef>
                <a:spcPct val="0"/>
              </a:spcBef>
              <a:buClrTx/>
              <a:buSzTx/>
              <a:buFontTx/>
              <a:buNone/>
            </a:pPr>
            <a:r>
              <a:rPr lang="el-GR" altLang="el-GR" sz="2400" b="1">
                <a:latin typeface="Times New Roman" panose="02020603050405020304" pitchFamily="18" charset="0"/>
              </a:rPr>
              <a:t>Τι περιμένουμε να δούμε</a:t>
            </a:r>
          </a:p>
          <a:p>
            <a:pPr algn="just">
              <a:spcBef>
                <a:spcPct val="0"/>
              </a:spcBef>
              <a:buClrTx/>
              <a:buSzTx/>
              <a:buFont typeface="Wingdings" panose="05000000000000000000" pitchFamily="2" charset="2"/>
              <a:buNone/>
            </a:pPr>
            <a:r>
              <a:rPr lang="el-GR" altLang="el-GR" sz="2400">
                <a:latin typeface="Times New Roman" panose="02020603050405020304" pitchFamily="18" charset="0"/>
              </a:rPr>
              <a:t>Στο σχολείο ο Εκπαιδευτικός έχει πλήθος ευκαιριών, για παρακινήσεις διαλόγου π.χ. </a:t>
            </a:r>
            <a:endParaRPr lang="en-US" altLang="el-GR" sz="2400">
              <a:latin typeface="Times New Roman" panose="02020603050405020304" pitchFamily="18" charset="0"/>
            </a:endParaRPr>
          </a:p>
          <a:p>
            <a:pPr algn="just">
              <a:spcBef>
                <a:spcPct val="0"/>
              </a:spcBef>
              <a:buClrTx/>
              <a:buSzTx/>
              <a:buFont typeface="Wingdings" panose="05000000000000000000" pitchFamily="2" charset="2"/>
              <a:buNone/>
            </a:pPr>
            <a:r>
              <a:rPr lang="el-GR" altLang="el-GR" sz="2400">
                <a:latin typeface="Times New Roman" panose="02020603050405020304" pitchFamily="18" charset="0"/>
              </a:rPr>
              <a:t>όταν ένας μαθητής εκφράζει μιαν αμφιβολία, όταν διατυπώνονται μισο-ειπωμένες (ημιτελείς) απαντήσεις των μαθητών, όταν δύο ή περισσότεροι μαθητές εκπροσωπούν δύο διαφορετικές γνώμες.</a:t>
            </a:r>
          </a:p>
          <a:p>
            <a:pPr algn="just">
              <a:spcBef>
                <a:spcPct val="0"/>
              </a:spcBef>
              <a:buClrTx/>
              <a:buSzTx/>
              <a:buFontTx/>
              <a:buNone/>
            </a:pPr>
            <a:r>
              <a:rPr lang="el-GR" altLang="el-GR" sz="2400" b="1">
                <a:latin typeface="Times New Roman" panose="02020603050405020304" pitchFamily="18" charset="0"/>
              </a:rPr>
              <a:t>Οι κύκλοι αφήγησης: </a:t>
            </a:r>
            <a:r>
              <a:rPr lang="el-GR" altLang="el-GR" sz="2400">
                <a:latin typeface="Times New Roman" panose="02020603050405020304" pitchFamily="18" charset="0"/>
              </a:rPr>
              <a:t>Τα παιδιά κάθονται σε κύκλο, παίρνουν μια γνωστή ιστορία και αρχίζουν να κτίζουν την ιστορία πρόταση με πρόταση. Το κάθε παιδί αναφέρει μια μόνο πρόταση κάθε φορά. Το κάθε παιδί πρέπει να ακούσει πολύ προσεκτικά το προηγούμενο παιδί και βάζοντας το σωστό σύνδεσμο να προχωρήσει ακόμα ένα κομμάτι της ιστορίας. </a:t>
            </a:r>
          </a:p>
          <a:p>
            <a:pPr algn="just">
              <a:spcBef>
                <a:spcPct val="0"/>
              </a:spcBef>
              <a:buClrTx/>
              <a:buSzTx/>
              <a:buFontTx/>
              <a:buNone/>
            </a:pPr>
            <a:r>
              <a:rPr lang="el-GR" altLang="el-GR" sz="2400" b="1">
                <a:latin typeface="Times New Roman" panose="02020603050405020304" pitchFamily="18" charset="0"/>
              </a:rPr>
              <a:t>Επιχειρηματικός διάλογος</a:t>
            </a:r>
          </a:p>
        </p:txBody>
      </p:sp>
      <p:sp>
        <p:nvSpPr>
          <p:cNvPr id="26627" name="2 - TextBox">
            <a:extLst>
              <a:ext uri="{FF2B5EF4-FFF2-40B4-BE49-F238E27FC236}">
                <a16:creationId xmlns:a16="http://schemas.microsoft.com/office/drawing/2014/main" id="{BDE08E7A-5314-4F49-B94E-5FE54A6760A4}"/>
              </a:ext>
            </a:extLst>
          </p:cNvPr>
          <p:cNvSpPr txBox="1">
            <a:spLocks noChangeArrowheads="1"/>
          </p:cNvSpPr>
          <p:nvPr/>
        </p:nvSpPr>
        <p:spPr bwMode="auto">
          <a:xfrm>
            <a:off x="1844676" y="1143001"/>
            <a:ext cx="84994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Calibri" panose="020F0502020204030204"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Calibri" panose="020F0502020204030204"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Calibri" panose="020F0502020204030204"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Calibri" panose="020F0502020204030204"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9pPr>
          </a:lstStyle>
          <a:p>
            <a:pPr algn="ctr">
              <a:spcBef>
                <a:spcPct val="0"/>
              </a:spcBef>
              <a:buClrTx/>
              <a:buSzTx/>
              <a:buFont typeface="Wingdings" panose="05000000000000000000" pitchFamily="2" charset="2"/>
              <a:buChar char="v"/>
            </a:pPr>
            <a:r>
              <a:rPr lang="el-GR" altLang="el-GR" sz="2000" b="1">
                <a:latin typeface="Times New Roman" panose="02020603050405020304" pitchFamily="18" charset="0"/>
              </a:rPr>
              <a:t> </a:t>
            </a:r>
            <a:r>
              <a:rPr lang="el-GR" altLang="el-GR" sz="2400" b="1">
                <a:latin typeface="Times New Roman" panose="02020603050405020304" pitchFamily="18" charset="0"/>
              </a:rPr>
              <a:t>Πολύ σημαντικός παράγοντας στην ανάπτυξη του διαλόγου είναι η </a:t>
            </a:r>
            <a:r>
              <a:rPr lang="el-GR" altLang="el-GR" sz="2400" b="1" u="sng">
                <a:latin typeface="Times New Roman" panose="02020603050405020304" pitchFamily="18" charset="0"/>
              </a:rPr>
              <a:t>χωροταξική διαμόρφωση της αίθουσας </a:t>
            </a:r>
            <a:endParaRPr lang="en-US" altLang="el-GR" sz="2000" b="1" u="sng">
              <a:latin typeface="Times New Roman" panose="02020603050405020304" pitchFamily="18" charset="0"/>
            </a:endParaRPr>
          </a:p>
        </p:txBody>
      </p:sp>
      <p:sp>
        <p:nvSpPr>
          <p:cNvPr id="26628" name="TextBox 1">
            <a:extLst>
              <a:ext uri="{FF2B5EF4-FFF2-40B4-BE49-F238E27FC236}">
                <a16:creationId xmlns:a16="http://schemas.microsoft.com/office/drawing/2014/main" id="{1507626A-A608-4029-95CD-84A2349B9808}"/>
              </a:ext>
            </a:extLst>
          </p:cNvPr>
          <p:cNvSpPr txBox="1">
            <a:spLocks noChangeArrowheads="1"/>
          </p:cNvSpPr>
          <p:nvPr/>
        </p:nvSpPr>
        <p:spPr bwMode="auto">
          <a:xfrm>
            <a:off x="2386013" y="188914"/>
            <a:ext cx="7416800" cy="954087"/>
          </a:xfrm>
          <a:prstGeom prst="rect">
            <a:avLst/>
          </a:prstGeom>
          <a:solidFill>
            <a:srgbClr val="FCEE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ts val="700"/>
              </a:spcBef>
              <a:buClr>
                <a:schemeClr val="accent2"/>
              </a:buClr>
              <a:buSzPct val="60000"/>
              <a:buFont typeface="Wingdings" panose="05000000000000000000" pitchFamily="2" charset="2"/>
              <a:buChar char=""/>
              <a:defRPr sz="2900">
                <a:solidFill>
                  <a:schemeClr val="tx1"/>
                </a:solidFill>
                <a:latin typeface="Calibri" panose="020F0502020204030204"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Calibri" panose="020F0502020204030204"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Calibri" panose="020F0502020204030204"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Calibri" panose="020F0502020204030204"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9pPr>
          </a:lstStyle>
          <a:p>
            <a:pPr algn="ctr">
              <a:spcBef>
                <a:spcPct val="0"/>
              </a:spcBef>
              <a:buClrTx/>
              <a:buSzTx/>
              <a:buFontTx/>
              <a:buNone/>
            </a:pPr>
            <a:r>
              <a:rPr lang="el-GR" altLang="el-GR" sz="2800" b="1">
                <a:latin typeface="Arial" panose="020B0604020202020204" pitchFamily="34" charset="0"/>
              </a:rPr>
              <a:t>4. Δραστηριότητες ανάπτυξης διαλόγου και ενεργητικής ακρόασης</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BA119C56-AC3A-4083-9583-9F21959906F2}"/>
              </a:ext>
            </a:extLst>
          </p:cNvPr>
          <p:cNvSpPr>
            <a:spLocks noGrp="1"/>
          </p:cNvSpPr>
          <p:nvPr>
            <p:ph type="title"/>
          </p:nvPr>
        </p:nvSpPr>
        <p:spPr>
          <a:xfrm>
            <a:off x="1919289" y="228600"/>
            <a:ext cx="8370887" cy="990600"/>
          </a:xfrm>
          <a:solidFill>
            <a:srgbClr val="FCEECC"/>
          </a:solidFill>
        </p:spPr>
        <p:txBody>
          <a:bodyPr/>
          <a:lstStyle/>
          <a:p>
            <a:pPr algn="ctr" eaLnBrk="1" hangingPunct="1">
              <a:defRPr/>
            </a:pPr>
            <a:r>
              <a:rPr lang="el-GR" altLang="el-GR" sz="2800" b="1" dirty="0">
                <a:latin typeface="Arial" panose="020B0604020202020204" pitchFamily="34" charset="0"/>
                <a:ea typeface="+mn-ea"/>
                <a:cs typeface="+mn-cs"/>
              </a:rPr>
              <a:t>5. Η διδασκαλία μπορεί να διαφοροποιηθεί:</a:t>
            </a:r>
          </a:p>
        </p:txBody>
      </p:sp>
      <p:sp>
        <p:nvSpPr>
          <p:cNvPr id="27651" name="Rectangle 3">
            <a:extLst>
              <a:ext uri="{FF2B5EF4-FFF2-40B4-BE49-F238E27FC236}">
                <a16:creationId xmlns:a16="http://schemas.microsoft.com/office/drawing/2014/main" id="{CA0C33CA-BB16-4D42-A312-F52AC1A0BE5F}"/>
              </a:ext>
            </a:extLst>
          </p:cNvPr>
          <p:cNvSpPr>
            <a:spLocks noGrp="1"/>
          </p:cNvSpPr>
          <p:nvPr>
            <p:ph type="body" idx="1"/>
          </p:nvPr>
        </p:nvSpPr>
        <p:spPr>
          <a:xfrm>
            <a:off x="2136775" y="1600200"/>
            <a:ext cx="8153400" cy="4495800"/>
          </a:xfrm>
        </p:spPr>
        <p:txBody>
          <a:bodyPr/>
          <a:lstStyle/>
          <a:p>
            <a:pPr marL="609600" indent="-609600">
              <a:buNone/>
            </a:pPr>
            <a:endParaRPr lang="el-GR" altLang="el-GR">
              <a:latin typeface="Times New Roman" panose="02020603050405020304" pitchFamily="18" charset="0"/>
            </a:endParaRPr>
          </a:p>
          <a:p>
            <a:pPr marL="609600" indent="-609600">
              <a:buFontTx/>
              <a:buAutoNum type="arabicPeriod"/>
            </a:pPr>
            <a:r>
              <a:rPr lang="el-GR" altLang="el-GR">
                <a:solidFill>
                  <a:srgbClr val="00B050"/>
                </a:solidFill>
                <a:latin typeface="Times New Roman" panose="02020603050405020304" pitchFamily="18" charset="0"/>
              </a:rPr>
              <a:t>Περιεχόμενο</a:t>
            </a:r>
            <a:r>
              <a:rPr lang="el-GR" altLang="el-GR">
                <a:latin typeface="Times New Roman" panose="02020603050405020304" pitchFamily="18" charset="0"/>
              </a:rPr>
              <a:t> </a:t>
            </a:r>
          </a:p>
          <a:p>
            <a:pPr marL="609600" indent="-609600">
              <a:buFontTx/>
              <a:buAutoNum type="arabicPeriod"/>
            </a:pPr>
            <a:endParaRPr lang="el-GR" altLang="el-GR">
              <a:latin typeface="Times New Roman" panose="02020603050405020304" pitchFamily="18" charset="0"/>
            </a:endParaRPr>
          </a:p>
          <a:p>
            <a:pPr marL="609600" indent="-609600">
              <a:buFontTx/>
              <a:buAutoNum type="arabicPeriod"/>
            </a:pPr>
            <a:r>
              <a:rPr lang="el-GR" altLang="el-GR">
                <a:solidFill>
                  <a:srgbClr val="FF0000"/>
                </a:solidFill>
                <a:latin typeface="Times New Roman" panose="02020603050405020304" pitchFamily="18" charset="0"/>
              </a:rPr>
              <a:t>Διαδικασία</a:t>
            </a:r>
          </a:p>
          <a:p>
            <a:pPr marL="609600" indent="-609600">
              <a:buFontTx/>
              <a:buAutoNum type="arabicPeriod"/>
            </a:pPr>
            <a:endParaRPr lang="el-GR" altLang="el-GR">
              <a:latin typeface="Times New Roman" panose="02020603050405020304" pitchFamily="18" charset="0"/>
            </a:endParaRPr>
          </a:p>
          <a:p>
            <a:pPr marL="609600" indent="-609600">
              <a:buFontTx/>
              <a:buAutoNum type="arabicPeriod"/>
            </a:pPr>
            <a:r>
              <a:rPr lang="el-GR" altLang="el-GR">
                <a:solidFill>
                  <a:srgbClr val="0070C0"/>
                </a:solidFill>
                <a:latin typeface="Times New Roman" panose="02020603050405020304" pitchFamily="18" charset="0"/>
              </a:rPr>
              <a:t>Αποτέλεσμα</a:t>
            </a:r>
          </a:p>
        </p:txBody>
      </p:sp>
      <p:pic>
        <p:nvPicPr>
          <p:cNvPr id="27652" name="Picture 6">
            <a:extLst>
              <a:ext uri="{FF2B5EF4-FFF2-40B4-BE49-F238E27FC236}">
                <a16:creationId xmlns:a16="http://schemas.microsoft.com/office/drawing/2014/main" id="{5E1F53D4-D58A-49EA-8EEB-219510992C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51538" y="1700213"/>
            <a:ext cx="3116262"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E84EFE5B-98C5-47E1-935C-B22C460D615B}"/>
              </a:ext>
            </a:extLst>
          </p:cNvPr>
          <p:cNvSpPr>
            <a:spLocks noGrp="1"/>
          </p:cNvSpPr>
          <p:nvPr>
            <p:ph type="title"/>
          </p:nvPr>
        </p:nvSpPr>
        <p:spPr>
          <a:xfrm>
            <a:off x="1539875" y="0"/>
            <a:ext cx="9144000" cy="1143000"/>
          </a:xfrm>
          <a:solidFill>
            <a:srgbClr val="FCEECC"/>
          </a:solidFill>
        </p:spPr>
        <p:txBody>
          <a:bodyPr>
            <a:normAutofit fontScale="90000"/>
          </a:bodyPr>
          <a:lstStyle/>
          <a:p>
            <a:pPr algn="ctr" eaLnBrk="1" hangingPunct="1"/>
            <a:br>
              <a:rPr lang="el-GR" altLang="el-GR" sz="3600" b="1">
                <a:latin typeface="Times New Roman" panose="02020603050405020304" pitchFamily="18" charset="0"/>
              </a:rPr>
            </a:br>
            <a:r>
              <a:rPr lang="el-GR" altLang="el-GR" sz="3600" b="1">
                <a:latin typeface="Times New Roman" panose="02020603050405020304" pitchFamily="18" charset="0"/>
              </a:rPr>
              <a:t>5. Διαφοροποίηση του </a:t>
            </a:r>
            <a:r>
              <a:rPr lang="el-GR" altLang="el-GR" sz="3600" b="1">
                <a:solidFill>
                  <a:srgbClr val="00B050"/>
                </a:solidFill>
                <a:latin typeface="Times New Roman" panose="02020603050405020304" pitchFamily="18" charset="0"/>
              </a:rPr>
              <a:t>περιεχομένου</a:t>
            </a:r>
            <a:r>
              <a:rPr lang="el-GR" altLang="el-GR" sz="3600" b="1">
                <a:latin typeface="Times New Roman" panose="02020603050405020304" pitchFamily="18" charset="0"/>
              </a:rPr>
              <a:t> ανάλογα με τη μαθησιακή ετοιμότητα.</a:t>
            </a:r>
            <a:br>
              <a:rPr lang="el-GR" altLang="el-GR" sz="3200" b="1">
                <a:latin typeface="Times New Roman" panose="02020603050405020304" pitchFamily="18" charset="0"/>
              </a:rPr>
            </a:br>
            <a:endParaRPr lang="el-GR" altLang="el-GR" sz="3200" b="1">
              <a:latin typeface="Times New Roman" panose="02020603050405020304" pitchFamily="18" charset="0"/>
            </a:endParaRPr>
          </a:p>
        </p:txBody>
      </p:sp>
      <p:sp>
        <p:nvSpPr>
          <p:cNvPr id="28675" name="Rectangle 3">
            <a:extLst>
              <a:ext uri="{FF2B5EF4-FFF2-40B4-BE49-F238E27FC236}">
                <a16:creationId xmlns:a16="http://schemas.microsoft.com/office/drawing/2014/main" id="{93363B9D-F62D-49BC-A67D-A2E0FF2CF673}"/>
              </a:ext>
            </a:extLst>
          </p:cNvPr>
          <p:cNvSpPr>
            <a:spLocks noGrp="1"/>
          </p:cNvSpPr>
          <p:nvPr>
            <p:ph type="body" idx="1"/>
          </p:nvPr>
        </p:nvSpPr>
        <p:spPr>
          <a:xfrm>
            <a:off x="1981200" y="1700213"/>
            <a:ext cx="8229600" cy="4525962"/>
          </a:xfrm>
        </p:spPr>
        <p:txBody>
          <a:bodyPr>
            <a:normAutofit lnSpcReduction="10000"/>
          </a:bodyPr>
          <a:lstStyle/>
          <a:p>
            <a:pPr algn="just" eaLnBrk="1" hangingPunct="1">
              <a:lnSpc>
                <a:spcPct val="80000"/>
              </a:lnSpc>
            </a:pPr>
            <a:r>
              <a:rPr lang="el-GR" altLang="el-GR" b="1">
                <a:latin typeface="Times New Roman" panose="02020603050405020304" pitchFamily="18" charset="0"/>
              </a:rPr>
              <a:t>Ανίχνευση των προϋπαρχουσών εμπειριών</a:t>
            </a:r>
            <a:r>
              <a:rPr lang="el-GR" altLang="el-GR">
                <a:latin typeface="Times New Roman" panose="02020603050405020304" pitchFamily="18" charset="0"/>
              </a:rPr>
              <a:t> των παιδιών για τον εντοπισμό των γνώσεών τους σχετικά με το περιεχόμενο και </a:t>
            </a:r>
            <a:r>
              <a:rPr lang="el-GR" altLang="el-GR" b="1">
                <a:latin typeface="Times New Roman" panose="02020603050405020304" pitchFamily="18" charset="0"/>
              </a:rPr>
              <a:t>προσαρμογή ανάλογα με τις ερωτήσεις τους</a:t>
            </a:r>
            <a:r>
              <a:rPr lang="el-GR" altLang="el-GR">
                <a:latin typeface="Times New Roman" panose="02020603050405020304" pitchFamily="18" charset="0"/>
              </a:rPr>
              <a:t>.</a:t>
            </a:r>
          </a:p>
          <a:p>
            <a:pPr algn="just" eaLnBrk="1" hangingPunct="1">
              <a:lnSpc>
                <a:spcPct val="80000"/>
              </a:lnSpc>
              <a:buFontTx/>
              <a:buNone/>
            </a:pPr>
            <a:endParaRPr lang="el-GR" altLang="el-GR">
              <a:latin typeface="Times New Roman" panose="02020603050405020304" pitchFamily="18" charset="0"/>
            </a:endParaRPr>
          </a:p>
          <a:p>
            <a:pPr algn="just" eaLnBrk="1" hangingPunct="1">
              <a:lnSpc>
                <a:spcPct val="80000"/>
              </a:lnSpc>
            </a:pPr>
            <a:r>
              <a:rPr lang="el-GR" altLang="el-GR">
                <a:latin typeface="Times New Roman" panose="02020603050405020304" pitchFamily="18" charset="0"/>
              </a:rPr>
              <a:t>Δίνεται η δυνατότητα στα παιδιά </a:t>
            </a:r>
            <a:r>
              <a:rPr lang="el-GR" altLang="el-GR" b="1">
                <a:latin typeface="Times New Roman" panose="02020603050405020304" pitchFamily="18" charset="0"/>
              </a:rPr>
              <a:t>να εκφράσουν αυτά που ξέρουν με όποιον τρόπο έχουν κατακτήσει καλύτερα</a:t>
            </a:r>
            <a:r>
              <a:rPr lang="el-GR" altLang="el-GR">
                <a:latin typeface="Times New Roman" panose="02020603050405020304" pitchFamily="18" charset="0"/>
              </a:rPr>
              <a:t> (π.χ., προφορικά, ζωγραφική, σωματική αναπαράσταση κ.λπ.).</a:t>
            </a:r>
          </a:p>
          <a:p>
            <a:pPr algn="just" eaLnBrk="1" hangingPunct="1">
              <a:lnSpc>
                <a:spcPct val="80000"/>
              </a:lnSpc>
            </a:pPr>
            <a:endParaRPr lang="el-GR" altLang="el-GR">
              <a:latin typeface="Times New Roman" panose="02020603050405020304" pitchFamily="18" charset="0"/>
            </a:endParaRPr>
          </a:p>
          <a:p>
            <a:pPr algn="just" eaLnBrk="1" hangingPunct="1">
              <a:lnSpc>
                <a:spcPct val="80000"/>
              </a:lnSpc>
            </a:pPr>
            <a:r>
              <a:rPr lang="el-GR" altLang="el-GR">
                <a:latin typeface="Times New Roman" panose="02020603050405020304" pitchFamily="18" charset="0"/>
              </a:rPr>
              <a:t>Τα παιδιά </a:t>
            </a:r>
            <a:r>
              <a:rPr lang="el-GR" altLang="el-GR" b="1">
                <a:latin typeface="Times New Roman" panose="02020603050405020304" pitchFamily="18" charset="0"/>
              </a:rPr>
              <a:t>αναζητούν πληροφορίες με όποιο τρόπο χειρίζονται καλύτερα</a:t>
            </a:r>
            <a:r>
              <a:rPr lang="el-GR" altLang="el-GR">
                <a:latin typeface="Times New Roman" panose="02020603050405020304" pitchFamily="18" charset="0"/>
              </a:rPr>
              <a:t> (διαδίκτυο, εφημερίδες, περιοδικά κ.λπ.).</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3FB4EB72-6A6E-4562-AF63-AC21D3BA32F8}"/>
              </a:ext>
            </a:extLst>
          </p:cNvPr>
          <p:cNvSpPr>
            <a:spLocks noGrp="1"/>
          </p:cNvSpPr>
          <p:nvPr>
            <p:ph type="title"/>
          </p:nvPr>
        </p:nvSpPr>
        <p:spPr>
          <a:xfrm>
            <a:off x="1928813" y="0"/>
            <a:ext cx="8153400" cy="990600"/>
          </a:xfrm>
          <a:solidFill>
            <a:srgbClr val="FCEECC"/>
          </a:solidFill>
        </p:spPr>
        <p:txBody>
          <a:bodyPr>
            <a:normAutofit fontScale="90000"/>
          </a:bodyPr>
          <a:lstStyle/>
          <a:p>
            <a:pPr algn="ctr" eaLnBrk="1" hangingPunct="1"/>
            <a:br>
              <a:rPr lang="el-GR" altLang="el-GR" sz="3200" b="1">
                <a:latin typeface="Times New Roman" panose="02020603050405020304" pitchFamily="18" charset="0"/>
              </a:rPr>
            </a:br>
            <a:r>
              <a:rPr lang="el-GR" altLang="el-GR" sz="3200" b="1">
                <a:latin typeface="Times New Roman" panose="02020603050405020304" pitchFamily="18" charset="0"/>
              </a:rPr>
              <a:t>5. Διαφοροποίηση της </a:t>
            </a:r>
            <a:r>
              <a:rPr lang="el-GR" altLang="el-GR" sz="3200" b="1">
                <a:solidFill>
                  <a:srgbClr val="FF0000"/>
                </a:solidFill>
                <a:latin typeface="Times New Roman" panose="02020603050405020304" pitchFamily="18" charset="0"/>
              </a:rPr>
              <a:t>διαδικασίας</a:t>
            </a:r>
            <a:r>
              <a:rPr lang="el-GR" altLang="el-GR" sz="3200" b="1">
                <a:latin typeface="Times New Roman" panose="02020603050405020304" pitchFamily="18" charset="0"/>
              </a:rPr>
              <a:t> ανάλογα με τη μαθησιακή ετοιμότητα των παιδιών.</a:t>
            </a:r>
            <a:br>
              <a:rPr lang="el-GR" altLang="el-GR"/>
            </a:br>
            <a:endParaRPr lang="el-GR" altLang="el-GR"/>
          </a:p>
        </p:txBody>
      </p:sp>
      <p:sp>
        <p:nvSpPr>
          <p:cNvPr id="29699" name="Rectangle 3">
            <a:extLst>
              <a:ext uri="{FF2B5EF4-FFF2-40B4-BE49-F238E27FC236}">
                <a16:creationId xmlns:a16="http://schemas.microsoft.com/office/drawing/2014/main" id="{9A591748-7982-4A69-9928-6AE48589CE87}"/>
              </a:ext>
            </a:extLst>
          </p:cNvPr>
          <p:cNvSpPr>
            <a:spLocks noGrp="1"/>
          </p:cNvSpPr>
          <p:nvPr>
            <p:ph type="body" idx="1"/>
          </p:nvPr>
        </p:nvSpPr>
        <p:spPr>
          <a:xfrm>
            <a:off x="1524001" y="1600200"/>
            <a:ext cx="8964613" cy="4495800"/>
          </a:xfrm>
        </p:spPr>
        <p:txBody>
          <a:bodyPr/>
          <a:lstStyle/>
          <a:p>
            <a:pPr eaLnBrk="1" hangingPunct="1">
              <a:lnSpc>
                <a:spcPct val="80000"/>
              </a:lnSpc>
            </a:pPr>
            <a:r>
              <a:rPr lang="el-GR" altLang="el-GR" sz="2400">
                <a:latin typeface="Times New Roman" panose="02020603050405020304" pitchFamily="18" charset="0"/>
              </a:rPr>
              <a:t>Κατάλληλη οργάνωση δραστηριοτήτων για να εισαχθούν τα παιδιά σε μια ιδέα, έννοια ή δεξιότητα που θα ταιριάζει με το τρέχον επίπεδο των ικανοτήτων τους. </a:t>
            </a:r>
            <a:r>
              <a:rPr lang="el-GR" altLang="el-GR" sz="2400" b="1">
                <a:latin typeface="Times New Roman" panose="02020603050405020304" pitchFamily="18" charset="0"/>
              </a:rPr>
              <a:t>Καθώς τα παιδιά εξοικειώνονται, οργανώνονται δραστηριότητες με διαφορετικά επίπεδα δυσκολίας.</a:t>
            </a:r>
          </a:p>
          <a:p>
            <a:pPr eaLnBrk="1" hangingPunct="1">
              <a:lnSpc>
                <a:spcPct val="80000"/>
              </a:lnSpc>
            </a:pPr>
            <a:endParaRPr lang="el-GR" altLang="el-GR" sz="2400" b="1">
              <a:latin typeface="Times New Roman" panose="02020603050405020304" pitchFamily="18" charset="0"/>
            </a:endParaRPr>
          </a:p>
          <a:p>
            <a:pPr eaLnBrk="1" hangingPunct="1">
              <a:lnSpc>
                <a:spcPct val="80000"/>
              </a:lnSpc>
            </a:pPr>
            <a:r>
              <a:rPr lang="el-GR" altLang="el-GR" sz="2400" b="1">
                <a:latin typeface="Times New Roman" panose="02020603050405020304" pitchFamily="18" charset="0"/>
              </a:rPr>
              <a:t>Πρόβλεψη επιπλέον δραστηριοτήτων</a:t>
            </a:r>
            <a:r>
              <a:rPr lang="el-GR" altLang="el-GR" sz="2400">
                <a:latin typeface="Times New Roman" panose="02020603050405020304" pitchFamily="18" charset="0"/>
              </a:rPr>
              <a:t> για αυτούς που ολοκληρώνουν την εργασία τους νωρίτερα από τους άλλους.</a:t>
            </a:r>
            <a:endParaRPr lang="en-US" altLang="el-GR" sz="2400">
              <a:latin typeface="Times New Roman" panose="02020603050405020304" pitchFamily="18" charset="0"/>
            </a:endParaRPr>
          </a:p>
          <a:p>
            <a:pPr eaLnBrk="1" hangingPunct="1">
              <a:lnSpc>
                <a:spcPct val="80000"/>
              </a:lnSpc>
            </a:pPr>
            <a:endParaRPr lang="el-GR" altLang="el-GR" sz="2400">
              <a:latin typeface="Times New Roman" panose="02020603050405020304" pitchFamily="18" charset="0"/>
            </a:endParaRPr>
          </a:p>
          <a:p>
            <a:pPr eaLnBrk="1" hangingPunct="1">
              <a:lnSpc>
                <a:spcPct val="80000"/>
              </a:lnSpc>
            </a:pPr>
            <a:r>
              <a:rPr lang="el-GR" altLang="el-GR" sz="2400">
                <a:latin typeface="Times New Roman" panose="02020603050405020304" pitchFamily="18" charset="0"/>
              </a:rPr>
              <a:t> Όταν ο εκπαιδευτικός διαβάζει με τα παιδιά </a:t>
            </a:r>
            <a:r>
              <a:rPr lang="el-GR" altLang="el-GR" sz="2400" b="1">
                <a:latin typeface="Times New Roman" panose="02020603050405020304" pitchFamily="18" charset="0"/>
              </a:rPr>
              <a:t>θέτει ερωτήματα</a:t>
            </a:r>
            <a:r>
              <a:rPr lang="el-GR" altLang="el-GR" sz="2400">
                <a:latin typeface="Times New Roman" panose="02020603050405020304" pitchFamily="18" charset="0"/>
              </a:rPr>
              <a:t> που </a:t>
            </a:r>
            <a:r>
              <a:rPr lang="el-GR" altLang="el-GR" sz="2400" b="1">
                <a:latin typeface="Times New Roman" panose="02020603050405020304" pitchFamily="18" charset="0"/>
              </a:rPr>
              <a:t>αναφέρονται σε διαφορετικά επίπεδα γνωστικής απαίτησης.</a:t>
            </a:r>
          </a:p>
          <a:p>
            <a:pPr eaLnBrk="1" hangingPunct="1">
              <a:lnSpc>
                <a:spcPct val="80000"/>
              </a:lnSpc>
            </a:pPr>
            <a:endParaRPr lang="el-GR" altLang="el-GR" sz="2400" b="1">
              <a:latin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0856163D-BBAA-410A-97AB-FCA272749BAD}"/>
              </a:ext>
            </a:extLst>
          </p:cNvPr>
          <p:cNvSpPr>
            <a:spLocks noGrp="1"/>
          </p:cNvSpPr>
          <p:nvPr>
            <p:ph type="title"/>
          </p:nvPr>
        </p:nvSpPr>
        <p:spPr>
          <a:xfrm>
            <a:off x="1712914" y="9525"/>
            <a:ext cx="8766175" cy="990600"/>
          </a:xfrm>
          <a:solidFill>
            <a:srgbClr val="FCEECC"/>
          </a:solidFill>
        </p:spPr>
        <p:txBody>
          <a:bodyPr>
            <a:normAutofit fontScale="90000"/>
          </a:bodyPr>
          <a:lstStyle/>
          <a:p>
            <a:pPr algn="ctr" eaLnBrk="1" hangingPunct="1"/>
            <a:br>
              <a:rPr lang="el-GR" altLang="el-GR" sz="3200" b="1">
                <a:latin typeface="Times New Roman" panose="02020603050405020304" pitchFamily="18" charset="0"/>
              </a:rPr>
            </a:br>
            <a:r>
              <a:rPr lang="el-GR" altLang="el-GR" sz="3200" b="1">
                <a:latin typeface="Times New Roman" panose="02020603050405020304" pitchFamily="18" charset="0"/>
              </a:rPr>
              <a:t>5. Διαφοροποίηση του </a:t>
            </a:r>
            <a:r>
              <a:rPr lang="el-GR" altLang="el-GR" sz="3200" b="1">
                <a:solidFill>
                  <a:srgbClr val="0070C0"/>
                </a:solidFill>
                <a:latin typeface="Times New Roman" panose="02020603050405020304" pitchFamily="18" charset="0"/>
              </a:rPr>
              <a:t>αποτελέσματος </a:t>
            </a:r>
            <a:r>
              <a:rPr lang="el-GR" altLang="el-GR" sz="3200" b="1">
                <a:latin typeface="Times New Roman" panose="02020603050405020304" pitchFamily="18" charset="0"/>
              </a:rPr>
              <a:t>ανάλογα με τη μαθησιακή ετοιμότητα των παιδιών.</a:t>
            </a:r>
            <a:br>
              <a:rPr lang="el-GR" altLang="el-GR" sz="3200" b="1">
                <a:latin typeface="Times New Roman" panose="02020603050405020304" pitchFamily="18" charset="0"/>
              </a:rPr>
            </a:br>
            <a:endParaRPr lang="el-GR" altLang="el-GR" sz="3200" b="1">
              <a:latin typeface="Times New Roman" panose="02020603050405020304" pitchFamily="18" charset="0"/>
            </a:endParaRPr>
          </a:p>
        </p:txBody>
      </p:sp>
      <p:sp>
        <p:nvSpPr>
          <p:cNvPr id="30723" name="Rectangle 3">
            <a:extLst>
              <a:ext uri="{FF2B5EF4-FFF2-40B4-BE49-F238E27FC236}">
                <a16:creationId xmlns:a16="http://schemas.microsoft.com/office/drawing/2014/main" id="{0476CFE9-1DBB-4977-91C5-000CFC1D2A6B}"/>
              </a:ext>
            </a:extLst>
          </p:cNvPr>
          <p:cNvSpPr>
            <a:spLocks noGrp="1"/>
          </p:cNvSpPr>
          <p:nvPr>
            <p:ph type="body" idx="1"/>
          </p:nvPr>
        </p:nvSpPr>
        <p:spPr>
          <a:xfrm>
            <a:off x="1712914" y="1628775"/>
            <a:ext cx="8766175" cy="4495800"/>
          </a:xfrm>
        </p:spPr>
        <p:txBody>
          <a:bodyPr>
            <a:normAutofit lnSpcReduction="10000"/>
          </a:bodyPr>
          <a:lstStyle/>
          <a:p>
            <a:pPr algn="just" eaLnBrk="1" hangingPunct="1">
              <a:lnSpc>
                <a:spcPct val="90000"/>
              </a:lnSpc>
            </a:pPr>
            <a:r>
              <a:rPr lang="el-GR" altLang="el-GR">
                <a:latin typeface="Times New Roman" panose="02020603050405020304" pitchFamily="18" charset="0"/>
              </a:rPr>
              <a:t>Σε μια τελική ομαδική κατασκευή ή παρουσίαση ο εκπαιδευτικός ενθαρρύνει τα παιδιά </a:t>
            </a:r>
            <a:r>
              <a:rPr lang="el-GR" altLang="el-GR" b="1">
                <a:latin typeface="Times New Roman" panose="02020603050405020304" pitchFamily="18" charset="0"/>
              </a:rPr>
              <a:t>να συμβάλλουν ανάλογα με τις δυνατότητες και τις γνώσεις τους</a:t>
            </a:r>
            <a:r>
              <a:rPr lang="el-GR" altLang="el-GR">
                <a:latin typeface="Times New Roman" panose="02020603050405020304" pitchFamily="18" charset="0"/>
              </a:rPr>
              <a:t> </a:t>
            </a:r>
            <a:r>
              <a:rPr lang="el-GR" altLang="el-GR" sz="2400">
                <a:latin typeface="Times New Roman" panose="02020603050405020304" pitchFamily="18" charset="0"/>
              </a:rPr>
              <a:t>(άλλοι γράφουν, άλλοι κόβουν, κ.ά.).</a:t>
            </a:r>
            <a:endParaRPr lang="el-GR" altLang="el-GR">
              <a:latin typeface="Times New Roman" panose="02020603050405020304" pitchFamily="18" charset="0"/>
            </a:endParaRPr>
          </a:p>
          <a:p>
            <a:pPr algn="just" eaLnBrk="1" hangingPunct="1">
              <a:lnSpc>
                <a:spcPct val="90000"/>
              </a:lnSpc>
            </a:pPr>
            <a:endParaRPr lang="el-GR" altLang="el-GR">
              <a:latin typeface="Times New Roman" panose="02020603050405020304" pitchFamily="18" charset="0"/>
            </a:endParaRPr>
          </a:p>
          <a:p>
            <a:pPr algn="just" eaLnBrk="1" hangingPunct="1">
              <a:lnSpc>
                <a:spcPct val="90000"/>
              </a:lnSpc>
            </a:pPr>
            <a:endParaRPr lang="el-GR" altLang="el-GR">
              <a:latin typeface="Times New Roman" panose="02020603050405020304" pitchFamily="18" charset="0"/>
            </a:endParaRPr>
          </a:p>
          <a:p>
            <a:pPr algn="just" eaLnBrk="1" hangingPunct="1">
              <a:lnSpc>
                <a:spcPct val="90000"/>
              </a:lnSpc>
            </a:pPr>
            <a:endParaRPr lang="el-GR" altLang="el-GR">
              <a:latin typeface="Times New Roman" panose="02020603050405020304" pitchFamily="18" charset="0"/>
            </a:endParaRPr>
          </a:p>
          <a:p>
            <a:pPr algn="just" eaLnBrk="1" hangingPunct="1">
              <a:lnSpc>
                <a:spcPct val="90000"/>
              </a:lnSpc>
            </a:pPr>
            <a:r>
              <a:rPr lang="el-GR" altLang="el-GR">
                <a:latin typeface="Times New Roman" panose="02020603050405020304" pitchFamily="18" charset="0"/>
              </a:rPr>
              <a:t>Ο εκπαιδευτικός </a:t>
            </a:r>
            <a:r>
              <a:rPr lang="el-GR" altLang="el-GR" b="1">
                <a:latin typeface="Times New Roman" panose="02020603050405020304" pitchFamily="18" charset="0"/>
              </a:rPr>
              <a:t>χρησιμοποιεί τρόπους αξιολόγησης που σέβονται τον ρυθμό μάθησης των παιδιών</a:t>
            </a:r>
            <a:r>
              <a:rPr lang="el-GR" altLang="el-GR">
                <a:latin typeface="Times New Roman" panose="02020603050405020304" pitchFamily="18" charset="0"/>
              </a:rPr>
              <a:t> </a:t>
            </a:r>
            <a:r>
              <a:rPr lang="el-GR" altLang="el-GR" sz="2400">
                <a:latin typeface="Times New Roman" panose="02020603050405020304" pitchFamily="18" charset="0"/>
              </a:rPr>
              <a:t>(π.χ., παρατήρηση, ερωτήσεις προς τα παιδιά, οργάνωση των παρατηρήσεων του στον Ατομικό Φάκελο).</a:t>
            </a:r>
            <a:endParaRPr lang="el-GR" altLang="el-GR">
              <a:latin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3A3D77B2-E0F8-423B-854F-6557817778C8}"/>
              </a:ext>
            </a:extLst>
          </p:cNvPr>
          <p:cNvSpPr>
            <a:spLocks noGrp="1"/>
          </p:cNvSpPr>
          <p:nvPr>
            <p:ph type="title"/>
          </p:nvPr>
        </p:nvSpPr>
        <p:spPr>
          <a:xfrm>
            <a:off x="2019300" y="0"/>
            <a:ext cx="8153400" cy="990600"/>
          </a:xfrm>
          <a:solidFill>
            <a:srgbClr val="FCEECC"/>
          </a:solidFill>
        </p:spPr>
        <p:txBody>
          <a:bodyPr>
            <a:normAutofit fontScale="90000"/>
          </a:bodyPr>
          <a:lstStyle/>
          <a:p>
            <a:pPr algn="ctr"/>
            <a:br>
              <a:rPr lang="el-GR" altLang="el-GR" sz="4000" b="1">
                <a:latin typeface="Times New Roman" panose="02020603050405020304" pitchFamily="18" charset="0"/>
              </a:rPr>
            </a:br>
            <a:r>
              <a:rPr lang="el-GR" altLang="el-GR" sz="4000" b="1">
                <a:latin typeface="Times New Roman" panose="02020603050405020304" pitchFamily="18" charset="0"/>
              </a:rPr>
              <a:t>5. </a:t>
            </a:r>
            <a:r>
              <a:rPr lang="el-GR" altLang="el-GR" sz="3600" b="1">
                <a:latin typeface="Times New Roman" panose="02020603050405020304" pitchFamily="18" charset="0"/>
              </a:rPr>
              <a:t>Γλωσσική Νοημοσύνη</a:t>
            </a:r>
            <a:br>
              <a:rPr lang="el-GR" altLang="el-GR" sz="3600">
                <a:latin typeface="Times New Roman" panose="02020603050405020304" pitchFamily="18" charset="0"/>
              </a:rPr>
            </a:br>
            <a:endParaRPr lang="el-GR" altLang="el-GR" sz="2800">
              <a:latin typeface="Times New Roman" panose="02020603050405020304" pitchFamily="18" charset="0"/>
            </a:endParaRPr>
          </a:p>
        </p:txBody>
      </p:sp>
      <p:sp>
        <p:nvSpPr>
          <p:cNvPr id="31747" name="Rectangle 3">
            <a:extLst>
              <a:ext uri="{FF2B5EF4-FFF2-40B4-BE49-F238E27FC236}">
                <a16:creationId xmlns:a16="http://schemas.microsoft.com/office/drawing/2014/main" id="{333AF3F6-AAF8-430D-BB8A-D19548D78CBE}"/>
              </a:ext>
            </a:extLst>
          </p:cNvPr>
          <p:cNvSpPr>
            <a:spLocks noGrp="1"/>
          </p:cNvSpPr>
          <p:nvPr>
            <p:ph type="body" idx="1"/>
          </p:nvPr>
        </p:nvSpPr>
        <p:spPr>
          <a:xfrm>
            <a:off x="1836738" y="1700213"/>
            <a:ext cx="8342312" cy="3960812"/>
          </a:xfrm>
        </p:spPr>
        <p:txBody>
          <a:bodyPr/>
          <a:lstStyle/>
          <a:p>
            <a:pPr>
              <a:lnSpc>
                <a:spcPct val="80000"/>
              </a:lnSpc>
            </a:pPr>
            <a:r>
              <a:rPr lang="el-GR" altLang="el-GR">
                <a:latin typeface="Times New Roman" panose="02020603050405020304" pitchFamily="18" charset="0"/>
              </a:rPr>
              <a:t>Να </a:t>
            </a:r>
            <a:r>
              <a:rPr lang="el-GR" altLang="el-GR" b="1">
                <a:latin typeface="Times New Roman" panose="02020603050405020304" pitchFamily="18" charset="0"/>
              </a:rPr>
              <a:t>βάλει στη σειρά εικόνες</a:t>
            </a:r>
            <a:r>
              <a:rPr lang="el-GR" altLang="el-GR">
                <a:latin typeface="Times New Roman" panose="02020603050405020304" pitchFamily="18" charset="0"/>
              </a:rPr>
              <a:t> και μετά να διηγηθεί τον κύκλο του νερού.</a:t>
            </a:r>
          </a:p>
          <a:p>
            <a:pPr>
              <a:lnSpc>
                <a:spcPct val="80000"/>
              </a:lnSpc>
            </a:pPr>
            <a:endParaRPr lang="el-GR" altLang="el-GR">
              <a:latin typeface="Times New Roman" panose="02020603050405020304" pitchFamily="18" charset="0"/>
            </a:endParaRPr>
          </a:p>
          <a:p>
            <a:pPr>
              <a:lnSpc>
                <a:spcPct val="80000"/>
              </a:lnSpc>
            </a:pPr>
            <a:r>
              <a:rPr lang="el-GR" altLang="el-GR">
                <a:latin typeface="Times New Roman" panose="02020603050405020304" pitchFamily="18" charset="0"/>
              </a:rPr>
              <a:t>Τα παιδιά </a:t>
            </a:r>
            <a:r>
              <a:rPr lang="el-GR" altLang="el-GR" b="1">
                <a:latin typeface="Times New Roman" panose="02020603050405020304" pitchFamily="18" charset="0"/>
              </a:rPr>
              <a:t>επαναδιηγούνται</a:t>
            </a:r>
            <a:r>
              <a:rPr lang="el-GR" altLang="el-GR">
                <a:latin typeface="Times New Roman" panose="02020603050405020304" pitchFamily="18" charset="0"/>
              </a:rPr>
              <a:t> τον κύκλο του νερού στηριζόμενα σε </a:t>
            </a:r>
            <a:r>
              <a:rPr lang="el-GR" altLang="el-GR" b="1">
                <a:latin typeface="Times New Roman" panose="02020603050405020304" pitchFamily="18" charset="0"/>
              </a:rPr>
              <a:t>κολλάζ</a:t>
            </a:r>
            <a:r>
              <a:rPr lang="el-GR" altLang="el-GR">
                <a:latin typeface="Times New Roman" panose="02020603050405020304" pitchFamily="18" charset="0"/>
              </a:rPr>
              <a:t> που δημιούργησαν.</a:t>
            </a:r>
          </a:p>
          <a:p>
            <a:pPr>
              <a:lnSpc>
                <a:spcPct val="80000"/>
              </a:lnSpc>
            </a:pPr>
            <a:endParaRPr lang="el-GR" altLang="el-GR">
              <a:latin typeface="Times New Roman" panose="02020603050405020304" pitchFamily="18" charset="0"/>
            </a:endParaRPr>
          </a:p>
          <a:p>
            <a:pPr>
              <a:lnSpc>
                <a:spcPct val="80000"/>
              </a:lnSpc>
            </a:pPr>
            <a:r>
              <a:rPr lang="el-GR" altLang="el-GR">
                <a:latin typeface="Times New Roman" panose="02020603050405020304" pitchFamily="18" charset="0"/>
              </a:rPr>
              <a:t>Να </a:t>
            </a:r>
            <a:r>
              <a:rPr lang="el-GR" altLang="el-GR" b="1">
                <a:latin typeface="Times New Roman" panose="02020603050405020304" pitchFamily="18" charset="0"/>
              </a:rPr>
              <a:t>φτιάξουν μια δική τους ιστορία</a:t>
            </a:r>
            <a:r>
              <a:rPr lang="el-GR" altLang="el-GR">
                <a:latin typeface="Times New Roman" panose="02020603050405020304" pitchFamily="18" charset="0"/>
              </a:rPr>
              <a:t> με λέξεις που έχουν σχέση με το νερό</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BDCF4D9B-CDFA-4880-B408-C105630778B7}"/>
              </a:ext>
            </a:extLst>
          </p:cNvPr>
          <p:cNvSpPr>
            <a:spLocks noGrp="1"/>
          </p:cNvSpPr>
          <p:nvPr>
            <p:ph type="title"/>
          </p:nvPr>
        </p:nvSpPr>
        <p:spPr>
          <a:xfrm>
            <a:off x="2136775" y="228600"/>
            <a:ext cx="8153400" cy="990600"/>
          </a:xfrm>
          <a:solidFill>
            <a:srgbClr val="FCEECC"/>
          </a:solidFill>
        </p:spPr>
        <p:txBody>
          <a:bodyPr/>
          <a:lstStyle/>
          <a:p>
            <a:pPr algn="ctr"/>
            <a:r>
              <a:rPr lang="el-GR" altLang="el-GR" sz="3200" b="1">
                <a:latin typeface="Times New Roman" panose="02020603050405020304" pitchFamily="18" charset="0"/>
              </a:rPr>
              <a:t>5. Μουσική Νοημοσύνη</a:t>
            </a:r>
          </a:p>
        </p:txBody>
      </p:sp>
      <p:sp>
        <p:nvSpPr>
          <p:cNvPr id="31747" name="Rectangle 3">
            <a:extLst>
              <a:ext uri="{FF2B5EF4-FFF2-40B4-BE49-F238E27FC236}">
                <a16:creationId xmlns:a16="http://schemas.microsoft.com/office/drawing/2014/main" id="{D0B93302-8D58-4F42-B453-7FB626BDB675}"/>
              </a:ext>
            </a:extLst>
          </p:cNvPr>
          <p:cNvSpPr>
            <a:spLocks noGrp="1"/>
          </p:cNvSpPr>
          <p:nvPr>
            <p:ph type="body" idx="1"/>
          </p:nvPr>
        </p:nvSpPr>
        <p:spPr>
          <a:xfrm>
            <a:off x="2136775" y="1600200"/>
            <a:ext cx="8153400" cy="4495800"/>
          </a:xfrm>
        </p:spPr>
        <p:txBody>
          <a:bodyPr/>
          <a:lstStyle/>
          <a:p>
            <a:pPr>
              <a:defRPr/>
            </a:pPr>
            <a:r>
              <a:rPr lang="el-GR" altLang="el-GR" dirty="0">
                <a:latin typeface="Times New Roman" panose="02020603050405020304" pitchFamily="18" charset="0"/>
              </a:rPr>
              <a:t>Με μουσικά όργανα ή διάφορα υλικά και κίνηση </a:t>
            </a:r>
            <a:r>
              <a:rPr lang="el-GR" altLang="el-GR" b="1" dirty="0">
                <a:latin typeface="Times New Roman" panose="02020603050405020304" pitchFamily="18" charset="0"/>
              </a:rPr>
              <a:t>αναπαριστούν τον κύκλο του νερού</a:t>
            </a:r>
            <a:r>
              <a:rPr lang="el-GR" altLang="el-GR" dirty="0">
                <a:latin typeface="Times New Roman" panose="02020603050405020304" pitchFamily="18" charset="0"/>
              </a:rPr>
              <a:t> (π.χ., με το </a:t>
            </a:r>
            <a:r>
              <a:rPr lang="el-GR" altLang="el-GR" dirty="0" err="1">
                <a:latin typeface="Times New Roman" panose="02020603050405020304" pitchFamily="18" charset="0"/>
              </a:rPr>
              <a:t>ταμπουρίνο</a:t>
            </a:r>
            <a:r>
              <a:rPr lang="el-GR" altLang="el-GR" dirty="0">
                <a:latin typeface="Times New Roman" panose="02020603050405020304" pitchFamily="18" charset="0"/>
              </a:rPr>
              <a:t> κάνουν τη βροχή).</a:t>
            </a:r>
          </a:p>
          <a:p>
            <a:pPr>
              <a:defRPr/>
            </a:pPr>
            <a:endParaRPr lang="el-GR" altLang="el-GR" dirty="0">
              <a:latin typeface="Times New Roman" panose="02020603050405020304" pitchFamily="18" charset="0"/>
            </a:endParaRPr>
          </a:p>
          <a:p>
            <a:pPr>
              <a:defRPr/>
            </a:pPr>
            <a:endParaRPr lang="el-GR" altLang="el-GR" b="1" dirty="0">
              <a:latin typeface="Times New Roman" panose="02020603050405020304" pitchFamily="18" charset="0"/>
            </a:endParaRPr>
          </a:p>
          <a:p>
            <a:pPr marL="0" indent="0">
              <a:buNone/>
              <a:defRPr/>
            </a:pPr>
            <a:endParaRPr lang="el-GR" altLang="el-GR" dirty="0">
              <a:latin typeface="Times New Roman" panose="02020603050405020304" pitchFamily="18" charset="0"/>
            </a:endParaRPr>
          </a:p>
          <a:p>
            <a:pPr>
              <a:defRPr/>
            </a:pPr>
            <a:r>
              <a:rPr lang="el-GR" altLang="el-GR" dirty="0">
                <a:latin typeface="Times New Roman" panose="02020603050405020304" pitchFamily="18" charset="0"/>
              </a:rPr>
              <a:t>Να </a:t>
            </a:r>
            <a:r>
              <a:rPr lang="el-GR" altLang="el-GR" b="1" dirty="0">
                <a:latin typeface="Times New Roman" panose="02020603050405020304" pitchFamily="18" charset="0"/>
              </a:rPr>
              <a:t>γράψουν ένα ποίημα</a:t>
            </a:r>
            <a:r>
              <a:rPr lang="el-GR" altLang="el-GR" dirty="0">
                <a:latin typeface="Times New Roman" panose="02020603050405020304" pitchFamily="18" charset="0"/>
              </a:rPr>
              <a:t> και να το συνοδεύσουν με μουσικά όργανα (ομαδικά).</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Θέση κειμένου 1">
            <a:extLst>
              <a:ext uri="{FF2B5EF4-FFF2-40B4-BE49-F238E27FC236}">
                <a16:creationId xmlns:a16="http://schemas.microsoft.com/office/drawing/2014/main" id="{9960E8AD-F7B1-4DC6-ADA1-094BB0368843}"/>
              </a:ext>
            </a:extLst>
          </p:cNvPr>
          <p:cNvSpPr>
            <a:spLocks noGrp="1"/>
          </p:cNvSpPr>
          <p:nvPr>
            <p:ph type="body" idx="1"/>
          </p:nvPr>
        </p:nvSpPr>
        <p:spPr>
          <a:xfrm>
            <a:off x="3719514" y="3141664"/>
            <a:ext cx="5216525" cy="1673225"/>
          </a:xfrm>
        </p:spPr>
        <p:txBody>
          <a:bodyPr/>
          <a:lstStyle/>
          <a:p>
            <a:pPr algn="ctr"/>
            <a:r>
              <a:rPr lang="el-GR" altLang="el-GR" b="1">
                <a:latin typeface="Times New Roman" panose="02020603050405020304" pitchFamily="18" charset="0"/>
                <a:cs typeface="Times New Roman" panose="02020603050405020304" pitchFamily="18" charset="0"/>
              </a:rPr>
              <a:t>ΤΟ ΠΑΙΔΑΓΩΓΙΚΟ ΚΑΙ ΨΥΧΟΚΟΙΝΩΝΙΚΟ ΚΛΙΜΑ ΤΗΣ ΤΑΞΗΣ</a:t>
            </a:r>
          </a:p>
        </p:txBody>
      </p:sp>
      <p:sp>
        <p:nvSpPr>
          <p:cNvPr id="14339" name="Τίτλος 2">
            <a:extLst>
              <a:ext uri="{FF2B5EF4-FFF2-40B4-BE49-F238E27FC236}">
                <a16:creationId xmlns:a16="http://schemas.microsoft.com/office/drawing/2014/main" id="{A41A201E-6083-4489-B114-1ADA827131D0}"/>
              </a:ext>
            </a:extLst>
          </p:cNvPr>
          <p:cNvSpPr>
            <a:spLocks noGrp="1"/>
          </p:cNvSpPr>
          <p:nvPr>
            <p:ph type="title"/>
          </p:nvPr>
        </p:nvSpPr>
        <p:spPr/>
        <p:txBody>
          <a:bodyPr/>
          <a:lstStyle/>
          <a:p>
            <a:endParaRPr lang="el-GR" altLang="el-GR" dirty="0">
              <a:latin typeface="Times New Roman" panose="02020603050405020304" pitchFamily="18" charset="0"/>
              <a:cs typeface="Times New Roman" panose="02020603050405020304" pitchFamily="18" charset="0"/>
            </a:endParaRPr>
          </a:p>
        </p:txBody>
      </p:sp>
      <p:sp>
        <p:nvSpPr>
          <p:cNvPr id="14340" name="Θέση αριθμού διαφάνειας 3">
            <a:extLst>
              <a:ext uri="{FF2B5EF4-FFF2-40B4-BE49-F238E27FC236}">
                <a16:creationId xmlns:a16="http://schemas.microsoft.com/office/drawing/2014/main" id="{9028A20C-4617-413E-96E4-D8B301ACD172}"/>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700"/>
              </a:spcBef>
              <a:buClr>
                <a:schemeClr val="accent2"/>
              </a:buClr>
              <a:buSzPct val="60000"/>
              <a:buFont typeface="Wingdings" panose="05000000000000000000" pitchFamily="2" charset="2"/>
              <a:buChar char=""/>
              <a:defRPr sz="2900">
                <a:solidFill>
                  <a:schemeClr val="tx1"/>
                </a:solidFill>
                <a:latin typeface="Calibri" panose="020F0502020204030204"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Calibri" panose="020F0502020204030204"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Calibri" panose="020F0502020204030204"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Calibri" panose="020F0502020204030204"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9pPr>
          </a:lstStyle>
          <a:p>
            <a:pPr>
              <a:spcBef>
                <a:spcPct val="0"/>
              </a:spcBef>
              <a:buClrTx/>
              <a:buSzTx/>
              <a:buFontTx/>
              <a:buNone/>
            </a:pPr>
            <a:fld id="{39CE6E19-1492-4C94-89DA-E3EDC643A857}" type="slidenum">
              <a:rPr lang="el-GR" altLang="el-GR" sz="2400">
                <a:solidFill>
                  <a:srgbClr val="FFFFFF"/>
                </a:solidFill>
                <a:latin typeface="Comic Sans MS" panose="030F0702030302020204" pitchFamily="66" charset="0"/>
              </a:rPr>
              <a:pPr>
                <a:spcBef>
                  <a:spcPct val="0"/>
                </a:spcBef>
                <a:buClrTx/>
                <a:buSzTx/>
                <a:buFontTx/>
                <a:buNone/>
              </a:pPr>
              <a:t>2</a:t>
            </a:fld>
            <a:endParaRPr lang="el-GR" altLang="el-GR" sz="2400">
              <a:solidFill>
                <a:srgbClr val="FFFFFF"/>
              </a:solidFill>
              <a:latin typeface="Comic Sans MS" panose="030F0702030302020204" pitchFamily="66"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308B048F-7F21-447F-B09E-22676B0A80BF}"/>
              </a:ext>
            </a:extLst>
          </p:cNvPr>
          <p:cNvSpPr>
            <a:spLocks noGrp="1"/>
          </p:cNvSpPr>
          <p:nvPr>
            <p:ph type="title"/>
          </p:nvPr>
        </p:nvSpPr>
        <p:spPr>
          <a:xfrm>
            <a:off x="2136775" y="228600"/>
            <a:ext cx="8153400" cy="990600"/>
          </a:xfrm>
          <a:solidFill>
            <a:srgbClr val="FCEECC"/>
          </a:solidFill>
        </p:spPr>
        <p:txBody>
          <a:bodyPr>
            <a:normAutofit fontScale="90000"/>
          </a:bodyPr>
          <a:lstStyle/>
          <a:p>
            <a:pPr algn="ctr"/>
            <a:br>
              <a:rPr lang="el-GR" altLang="el-GR" sz="3600" b="1">
                <a:latin typeface="Times New Roman" panose="02020603050405020304" pitchFamily="18" charset="0"/>
              </a:rPr>
            </a:br>
            <a:r>
              <a:rPr lang="el-GR" altLang="el-GR" sz="3600" b="1">
                <a:latin typeface="Times New Roman" panose="02020603050405020304" pitchFamily="18" charset="0"/>
              </a:rPr>
              <a:t>5. Λογικομαθηματική Νοημοσύνη</a:t>
            </a:r>
            <a:br>
              <a:rPr lang="el-GR" altLang="el-GR" sz="3600">
                <a:latin typeface="Times New Roman" panose="02020603050405020304" pitchFamily="18" charset="0"/>
              </a:rPr>
            </a:br>
            <a:endParaRPr lang="el-GR" altLang="el-GR" sz="3600">
              <a:latin typeface="Times New Roman" panose="02020603050405020304" pitchFamily="18" charset="0"/>
            </a:endParaRPr>
          </a:p>
        </p:txBody>
      </p:sp>
      <p:sp>
        <p:nvSpPr>
          <p:cNvPr id="33795" name="Rectangle 3">
            <a:extLst>
              <a:ext uri="{FF2B5EF4-FFF2-40B4-BE49-F238E27FC236}">
                <a16:creationId xmlns:a16="http://schemas.microsoft.com/office/drawing/2014/main" id="{3B6F703D-F626-48EA-8D24-839449B242BC}"/>
              </a:ext>
            </a:extLst>
          </p:cNvPr>
          <p:cNvSpPr>
            <a:spLocks noGrp="1"/>
          </p:cNvSpPr>
          <p:nvPr>
            <p:ph type="body" idx="1"/>
          </p:nvPr>
        </p:nvSpPr>
        <p:spPr>
          <a:xfrm>
            <a:off x="2151063" y="2082800"/>
            <a:ext cx="8153400" cy="2692400"/>
          </a:xfrm>
        </p:spPr>
        <p:txBody>
          <a:bodyPr/>
          <a:lstStyle/>
          <a:p>
            <a:r>
              <a:rPr lang="el-GR" altLang="el-GR">
                <a:latin typeface="Times New Roman" panose="02020603050405020304" pitchFamily="18" charset="0"/>
              </a:rPr>
              <a:t>Δίνονται εικόνες, χρονική ακολουθία σταδίων και απαρίθμησή τους.</a:t>
            </a:r>
          </a:p>
          <a:p>
            <a:endParaRPr lang="el-GR" altLang="el-GR">
              <a:latin typeface="Times New Roman" panose="02020603050405020304" pitchFamily="18" charset="0"/>
            </a:endParaRPr>
          </a:p>
          <a:p>
            <a:r>
              <a:rPr lang="el-GR" altLang="el-GR">
                <a:latin typeface="Times New Roman" panose="02020603050405020304" pitchFamily="18" charset="0"/>
              </a:rPr>
              <a:t>Αφαιρώ μια εικόνα και ζητώ να μου πουν ποια λείπει.</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601D797D-3A66-4751-9142-5666A05E2C6A}"/>
              </a:ext>
            </a:extLst>
          </p:cNvPr>
          <p:cNvSpPr>
            <a:spLocks noGrp="1"/>
          </p:cNvSpPr>
          <p:nvPr>
            <p:ph type="title"/>
          </p:nvPr>
        </p:nvSpPr>
        <p:spPr>
          <a:xfrm>
            <a:off x="2136775" y="228600"/>
            <a:ext cx="8153400" cy="990600"/>
          </a:xfrm>
          <a:solidFill>
            <a:srgbClr val="FCEECC"/>
          </a:solidFill>
        </p:spPr>
        <p:txBody>
          <a:bodyPr>
            <a:normAutofit fontScale="90000"/>
          </a:bodyPr>
          <a:lstStyle/>
          <a:p>
            <a:pPr algn="ctr"/>
            <a:br>
              <a:rPr lang="el-GR" altLang="el-GR" sz="2800" b="1">
                <a:latin typeface="Times New Roman" panose="02020603050405020304" pitchFamily="18" charset="0"/>
              </a:rPr>
            </a:br>
            <a:r>
              <a:rPr lang="el-GR" altLang="el-GR" sz="2800" b="1">
                <a:latin typeface="Times New Roman" panose="02020603050405020304" pitchFamily="18" charset="0"/>
              </a:rPr>
              <a:t>5. Σωματικο/κιναισθητική Νοημοσύνη</a:t>
            </a:r>
            <a:br>
              <a:rPr lang="el-GR" altLang="el-GR" sz="3600">
                <a:latin typeface="Times New Roman" panose="02020603050405020304" pitchFamily="18" charset="0"/>
              </a:rPr>
            </a:br>
            <a:endParaRPr lang="el-GR" altLang="el-GR" sz="3600">
              <a:latin typeface="Times New Roman" panose="02020603050405020304" pitchFamily="18" charset="0"/>
            </a:endParaRPr>
          </a:p>
        </p:txBody>
      </p:sp>
      <p:sp>
        <p:nvSpPr>
          <p:cNvPr id="34819" name="Rectangle 3">
            <a:extLst>
              <a:ext uri="{FF2B5EF4-FFF2-40B4-BE49-F238E27FC236}">
                <a16:creationId xmlns:a16="http://schemas.microsoft.com/office/drawing/2014/main" id="{3E54C73F-118C-4B55-871E-DB3ACE311853}"/>
              </a:ext>
            </a:extLst>
          </p:cNvPr>
          <p:cNvSpPr>
            <a:spLocks noGrp="1"/>
          </p:cNvSpPr>
          <p:nvPr>
            <p:ph type="body" idx="1"/>
          </p:nvPr>
        </p:nvSpPr>
        <p:spPr>
          <a:xfrm>
            <a:off x="2136775" y="1600201"/>
            <a:ext cx="8153400" cy="3413125"/>
          </a:xfrm>
        </p:spPr>
        <p:txBody>
          <a:bodyPr/>
          <a:lstStyle/>
          <a:p>
            <a:endParaRPr lang="el-GR" altLang="el-GR">
              <a:latin typeface="Times New Roman" panose="02020603050405020304" pitchFamily="18" charset="0"/>
            </a:endParaRPr>
          </a:p>
          <a:p>
            <a:endParaRPr lang="el-GR" altLang="el-GR">
              <a:latin typeface="Times New Roman" panose="02020603050405020304" pitchFamily="18" charset="0"/>
            </a:endParaRPr>
          </a:p>
          <a:p>
            <a:r>
              <a:rPr lang="el-GR" altLang="el-GR">
                <a:latin typeface="Times New Roman" panose="02020603050405020304" pitchFamily="18" charset="0"/>
              </a:rPr>
              <a:t>Δραματοποιούν τον κύκλο του νερού χωρισμένα σε ομάδες.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6764E8B9-0702-4D6F-9DF7-212D29D2E8B6}"/>
              </a:ext>
            </a:extLst>
          </p:cNvPr>
          <p:cNvSpPr>
            <a:spLocks noGrp="1"/>
          </p:cNvSpPr>
          <p:nvPr>
            <p:ph type="title"/>
          </p:nvPr>
        </p:nvSpPr>
        <p:spPr>
          <a:xfrm>
            <a:off x="2136775" y="-20638"/>
            <a:ext cx="8153400" cy="990601"/>
          </a:xfrm>
          <a:solidFill>
            <a:srgbClr val="FCEECC"/>
          </a:solidFill>
        </p:spPr>
        <p:txBody>
          <a:bodyPr>
            <a:normAutofit fontScale="90000"/>
          </a:bodyPr>
          <a:lstStyle/>
          <a:p>
            <a:pPr algn="ctr"/>
            <a:br>
              <a:rPr lang="el-GR" altLang="el-GR" sz="4800" b="1">
                <a:latin typeface="Times New Roman" panose="02020603050405020304" pitchFamily="18" charset="0"/>
              </a:rPr>
            </a:br>
            <a:r>
              <a:rPr lang="el-GR" altLang="el-GR" sz="3200" b="1">
                <a:latin typeface="Times New Roman" panose="02020603050405020304" pitchFamily="18" charset="0"/>
              </a:rPr>
              <a:t>5. Οπτική/χωρική Νοημοσύνη</a:t>
            </a:r>
            <a:br>
              <a:rPr lang="el-GR" altLang="el-GR" sz="3200">
                <a:latin typeface="Times New Roman" panose="02020603050405020304" pitchFamily="18" charset="0"/>
              </a:rPr>
            </a:br>
            <a:endParaRPr lang="el-GR" altLang="el-GR" sz="3200">
              <a:latin typeface="Times New Roman" panose="02020603050405020304" pitchFamily="18" charset="0"/>
            </a:endParaRPr>
          </a:p>
        </p:txBody>
      </p:sp>
      <p:sp>
        <p:nvSpPr>
          <p:cNvPr id="35843" name="Rectangle 3">
            <a:extLst>
              <a:ext uri="{FF2B5EF4-FFF2-40B4-BE49-F238E27FC236}">
                <a16:creationId xmlns:a16="http://schemas.microsoft.com/office/drawing/2014/main" id="{2056C0C8-FBE6-4758-8483-DC40D630940F}"/>
              </a:ext>
            </a:extLst>
          </p:cNvPr>
          <p:cNvSpPr>
            <a:spLocks noGrp="1"/>
          </p:cNvSpPr>
          <p:nvPr>
            <p:ph type="body" idx="1"/>
          </p:nvPr>
        </p:nvSpPr>
        <p:spPr>
          <a:xfrm>
            <a:off x="2136775" y="1600200"/>
            <a:ext cx="8153400" cy="4495800"/>
          </a:xfrm>
        </p:spPr>
        <p:txBody>
          <a:bodyPr/>
          <a:lstStyle/>
          <a:p>
            <a:pPr>
              <a:lnSpc>
                <a:spcPct val="90000"/>
              </a:lnSpc>
            </a:pPr>
            <a:r>
              <a:rPr lang="el-GR" altLang="el-GR" b="1">
                <a:latin typeface="Times New Roman" panose="02020603050405020304" pitchFamily="18" charset="0"/>
              </a:rPr>
              <a:t>Δημιουργία αφίσας</a:t>
            </a:r>
            <a:r>
              <a:rPr lang="el-GR" altLang="el-GR">
                <a:latin typeface="Times New Roman" panose="02020603050405020304" pitchFamily="18" charset="0"/>
              </a:rPr>
              <a:t> για τον κύκλο του νερού.</a:t>
            </a:r>
          </a:p>
          <a:p>
            <a:pPr>
              <a:lnSpc>
                <a:spcPct val="90000"/>
              </a:lnSpc>
            </a:pPr>
            <a:endParaRPr lang="el-GR" altLang="el-GR">
              <a:latin typeface="Times New Roman" panose="02020603050405020304" pitchFamily="18" charset="0"/>
            </a:endParaRPr>
          </a:p>
          <a:p>
            <a:pPr>
              <a:lnSpc>
                <a:spcPct val="90000"/>
              </a:lnSpc>
            </a:pPr>
            <a:r>
              <a:rPr lang="el-GR" altLang="el-GR" b="1">
                <a:latin typeface="Times New Roman" panose="02020603050405020304" pitchFamily="18" charset="0"/>
              </a:rPr>
              <a:t>Ομαδικό κολλάζ σταδίων.</a:t>
            </a:r>
            <a:r>
              <a:rPr lang="el-GR" altLang="el-GR">
                <a:latin typeface="Times New Roman" panose="02020603050405020304" pitchFamily="18" charset="0"/>
              </a:rPr>
              <a:t> Συμφωνούν και εργάζονται ατομικά και το συνθέτουν ομαδικά (αναπαράσταση με ζωγραφική).</a:t>
            </a:r>
          </a:p>
          <a:p>
            <a:pPr>
              <a:lnSpc>
                <a:spcPct val="90000"/>
              </a:lnSpc>
            </a:pPr>
            <a:endParaRPr lang="el-GR" altLang="el-GR">
              <a:latin typeface="Times New Roman" panose="02020603050405020304" pitchFamily="18" charset="0"/>
            </a:endParaRPr>
          </a:p>
          <a:p>
            <a:pPr>
              <a:lnSpc>
                <a:spcPct val="90000"/>
              </a:lnSpc>
            </a:pPr>
            <a:r>
              <a:rPr lang="el-GR" altLang="el-GR" b="1">
                <a:latin typeface="Times New Roman" panose="02020603050405020304" pitchFamily="18" charset="0"/>
              </a:rPr>
              <a:t>Δημιουργία μακέτας</a:t>
            </a:r>
            <a:r>
              <a:rPr lang="el-GR" altLang="el-GR">
                <a:latin typeface="Times New Roman" panose="02020603050405020304" pitchFamily="18" charset="0"/>
              </a:rPr>
              <a:t> με τον κύκλο του νερού χρησιμοποιώντας διάφορα υλικά (γκοφρέ, χαρτόνι, κ.ά.) και βελάκια κατεύθυνσης</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Θέση περιεχομένου 5">
            <a:extLst>
              <a:ext uri="{FF2B5EF4-FFF2-40B4-BE49-F238E27FC236}">
                <a16:creationId xmlns:a16="http://schemas.microsoft.com/office/drawing/2014/main" id="{48A6BBD4-16B2-49F6-ABC0-55F855E03799}"/>
              </a:ext>
            </a:extLst>
          </p:cNvPr>
          <p:cNvSpPr>
            <a:spLocks noGrp="1"/>
          </p:cNvSpPr>
          <p:nvPr>
            <p:ph sz="quarter" idx="1"/>
          </p:nvPr>
        </p:nvSpPr>
        <p:spPr>
          <a:xfrm>
            <a:off x="1524000" y="11114"/>
            <a:ext cx="9120188" cy="6846887"/>
          </a:xfrm>
        </p:spPr>
        <p:txBody>
          <a:bodyPr>
            <a:normAutofit lnSpcReduction="10000"/>
          </a:bodyPr>
          <a:lstStyle/>
          <a:p>
            <a:pPr marL="514350" indent="-514350">
              <a:lnSpc>
                <a:spcPct val="107000"/>
              </a:lnSpc>
              <a:spcAft>
                <a:spcPts val="800"/>
              </a:spcAft>
              <a:buFont typeface="Tw Cen MT" panose="020B0602020104020603" pitchFamily="34" charset="0"/>
              <a:buAutoNum type="arabicPeriod"/>
            </a:pPr>
            <a:r>
              <a:rPr lang="el-GR" altLang="el-GR" sz="2200">
                <a:solidFill>
                  <a:srgbClr val="FF0000"/>
                </a:solidFill>
                <a:latin typeface="Times New Roman" panose="02020603050405020304" pitchFamily="18" charset="0"/>
                <a:ea typeface="Calibri" panose="020F0502020204030204" pitchFamily="34" charset="0"/>
                <a:cs typeface="Times New Roman" panose="02020603050405020304" pitchFamily="18" charset="0"/>
              </a:rPr>
              <a:t>Η επικοινωνία και η αλληλεπίδραση εκπαιδευτικού - μαθητών (λεκτική/μη λεκτική επικοινωνία) </a:t>
            </a:r>
            <a:endParaRPr lang="el-GR" altLang="el-GR" sz="2200">
              <a:solidFill>
                <a:srgbClr val="FF0000"/>
              </a:solidFill>
              <a:ea typeface="Calibri" panose="020F0502020204030204" pitchFamily="34" charset="0"/>
              <a:cs typeface="Times New Roman" panose="02020603050405020304" pitchFamily="18" charset="0"/>
            </a:endParaRPr>
          </a:p>
          <a:p>
            <a:pPr marL="514350" indent="-514350">
              <a:lnSpc>
                <a:spcPct val="107000"/>
              </a:lnSpc>
              <a:spcAft>
                <a:spcPts val="800"/>
              </a:spcAft>
              <a:buFont typeface="Tw Cen MT" panose="020B0602020104020603" pitchFamily="34" charset="0"/>
              <a:buAutoNum type="arabicPeriod"/>
            </a:pPr>
            <a:r>
              <a:rPr lang="el-GR" altLang="el-GR" sz="2200">
                <a:solidFill>
                  <a:srgbClr val="00B050"/>
                </a:solidFill>
                <a:latin typeface="Times New Roman" panose="02020603050405020304" pitchFamily="18" charset="0"/>
                <a:ea typeface="Calibri" panose="020F0502020204030204" pitchFamily="34" charset="0"/>
                <a:cs typeface="Times New Roman" panose="02020603050405020304" pitchFamily="18" charset="0"/>
              </a:rPr>
              <a:t>Η επικοινωνία και η αλληλεπίδραση μεταξύ των μαθητών (λεκτική/μη λεκτική επικοινωνία) </a:t>
            </a:r>
            <a:endParaRPr lang="el-GR" altLang="el-GR" sz="2200">
              <a:solidFill>
                <a:srgbClr val="00B050"/>
              </a:solidFill>
              <a:ea typeface="Calibri" panose="020F0502020204030204" pitchFamily="34" charset="0"/>
              <a:cs typeface="Times New Roman" panose="02020603050405020304" pitchFamily="18" charset="0"/>
            </a:endParaRPr>
          </a:p>
          <a:p>
            <a:pPr marL="514350" indent="-514350">
              <a:lnSpc>
                <a:spcPct val="107000"/>
              </a:lnSpc>
              <a:spcAft>
                <a:spcPts val="800"/>
              </a:spcAft>
              <a:buFont typeface="Tw Cen MT" panose="020B0602020104020603" pitchFamily="34" charset="0"/>
              <a:buAutoNum type="arabicPeriod"/>
            </a:pPr>
            <a:r>
              <a:rPr lang="el-GR" altLang="el-GR" sz="2200">
                <a:latin typeface="Times New Roman" panose="02020603050405020304" pitchFamily="18" charset="0"/>
                <a:ea typeface="Calibri" panose="020F0502020204030204" pitchFamily="34" charset="0"/>
                <a:cs typeface="Times New Roman" panose="02020603050405020304" pitchFamily="18" charset="0"/>
              </a:rPr>
              <a:t>Η ισότητα ευκαιριών έκφρασης και ανάληψης πρωτοβουλιών από τους μαθητές </a:t>
            </a:r>
            <a:endParaRPr lang="el-GR" altLang="el-GR" sz="2200">
              <a:ea typeface="Calibri" panose="020F0502020204030204" pitchFamily="34" charset="0"/>
              <a:cs typeface="Times New Roman" panose="02020603050405020304" pitchFamily="18" charset="0"/>
            </a:endParaRPr>
          </a:p>
          <a:p>
            <a:pPr marL="514350" indent="-514350">
              <a:lnSpc>
                <a:spcPct val="107000"/>
              </a:lnSpc>
              <a:spcAft>
                <a:spcPts val="800"/>
              </a:spcAft>
              <a:buFont typeface="Tw Cen MT" panose="020B0602020104020603" pitchFamily="34" charset="0"/>
              <a:buAutoNum type="arabicPeriod"/>
            </a:pPr>
            <a:r>
              <a:rPr lang="el-GR" altLang="el-GR" sz="2200">
                <a:latin typeface="Times New Roman" panose="02020603050405020304" pitchFamily="18" charset="0"/>
                <a:ea typeface="Calibri" panose="020F0502020204030204" pitchFamily="34" charset="0"/>
                <a:cs typeface="Times New Roman" panose="02020603050405020304" pitchFamily="18" charset="0"/>
              </a:rPr>
              <a:t>Δραστηριότητες ανάπτυξης διαλόγου και ενεργητικής ακρόασης </a:t>
            </a:r>
            <a:endParaRPr lang="el-GR" altLang="el-GR" sz="2200">
              <a:ea typeface="Calibri" panose="020F0502020204030204" pitchFamily="34" charset="0"/>
              <a:cs typeface="Times New Roman" panose="02020603050405020304" pitchFamily="18" charset="0"/>
            </a:endParaRPr>
          </a:p>
          <a:p>
            <a:pPr marL="514350" indent="-514350">
              <a:buFont typeface="Tw Cen MT" panose="020B0602020104020603" pitchFamily="34" charset="0"/>
              <a:buAutoNum type="arabicPeriod"/>
            </a:pPr>
            <a:r>
              <a:rPr lang="el-GR" altLang="el-GR" sz="22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Η διαφοροποίηση της διδασκαλίας σύμφωνα με τις εκπαιδευτικές ανάγκες των μαθητών </a:t>
            </a:r>
            <a:endParaRPr lang="el-GR" altLang="el-GR" sz="2200">
              <a:ea typeface="Calibri" panose="020F0502020204030204" pitchFamily="34" charset="0"/>
              <a:cs typeface="Times New Roman" panose="02020603050405020304" pitchFamily="18" charset="0"/>
            </a:endParaRPr>
          </a:p>
          <a:p>
            <a:pPr marL="514350" indent="-514350">
              <a:buFont typeface="Tw Cen MT" panose="020B0602020104020603" pitchFamily="34" charset="0"/>
              <a:buAutoNum type="arabicPeriod"/>
            </a:pPr>
            <a:r>
              <a:rPr lang="el-GR" altLang="el-GR" sz="22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Η συνεργασία μεταξύ των μαθητών </a:t>
            </a:r>
            <a:r>
              <a:rPr lang="el-GR" altLang="el-GR" sz="2200">
                <a:latin typeface="Times New Roman" panose="02020603050405020304" pitchFamily="18" charset="0"/>
                <a:ea typeface="Calibri" panose="020F0502020204030204" pitchFamily="34" charset="0"/>
                <a:cs typeface="Times New Roman" panose="02020603050405020304" pitchFamily="18" charset="0"/>
              </a:rPr>
              <a:t>(κοινοί στόχοι, αίσθηση ομαδικότητα </a:t>
            </a:r>
            <a:endParaRPr lang="el-GR" altLang="el-GR" sz="2200">
              <a:ea typeface="Calibri" panose="020F0502020204030204" pitchFamily="34" charset="0"/>
              <a:cs typeface="Times New Roman" panose="02020603050405020304" pitchFamily="18" charset="0"/>
            </a:endParaRPr>
          </a:p>
          <a:p>
            <a:pPr marL="514350" indent="-514350">
              <a:lnSpc>
                <a:spcPct val="107000"/>
              </a:lnSpc>
              <a:spcAft>
                <a:spcPts val="800"/>
              </a:spcAft>
              <a:buFont typeface="Tw Cen MT" panose="020B0602020104020603" pitchFamily="34" charset="0"/>
              <a:buAutoNum type="arabicPeriod"/>
            </a:pPr>
            <a:r>
              <a:rPr lang="el-GR" altLang="el-GR" sz="2200">
                <a:solidFill>
                  <a:srgbClr val="0070C0"/>
                </a:solidFill>
                <a:latin typeface="Times New Roman" panose="02020603050405020304" pitchFamily="18" charset="0"/>
                <a:ea typeface="Calibri" panose="020F0502020204030204" pitchFamily="34" charset="0"/>
                <a:cs typeface="Times New Roman" panose="02020603050405020304" pitchFamily="18" charset="0"/>
              </a:rPr>
              <a:t>Οι κανόνες της τάξης-το παιδαγωγικό συμβόλαιο</a:t>
            </a:r>
            <a:endParaRPr lang="el-GR" altLang="el-GR" sz="2200">
              <a:solidFill>
                <a:srgbClr val="0070C0"/>
              </a:solidFill>
              <a:ea typeface="Calibri" panose="020F0502020204030204" pitchFamily="34" charset="0"/>
              <a:cs typeface="Times New Roman" panose="02020603050405020304" pitchFamily="18" charset="0"/>
            </a:endParaRPr>
          </a:p>
          <a:p>
            <a:pPr marL="514350" indent="-514350">
              <a:buFont typeface="Tw Cen MT" panose="020B0602020104020603" pitchFamily="34" charset="0"/>
              <a:buAutoNum type="arabicPeriod"/>
            </a:pPr>
            <a:r>
              <a:rPr lang="el-GR" altLang="el-GR" sz="22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Η δημιουργία κινήτρων μάθησης </a:t>
            </a:r>
            <a:r>
              <a:rPr lang="el-GR" altLang="el-GR" sz="2200">
                <a:latin typeface="Times New Roman" panose="02020603050405020304" pitchFamily="18" charset="0"/>
                <a:ea typeface="Calibri" panose="020F0502020204030204" pitchFamily="34" charset="0"/>
                <a:cs typeface="Times New Roman" panose="02020603050405020304" pitchFamily="18" charset="0"/>
              </a:rPr>
              <a:t>(εξωτερικά, εσωτερικά κίνητρα μάθησης)</a:t>
            </a:r>
            <a:endParaRPr lang="el-GR" altLang="el-GR" sz="2200">
              <a:ea typeface="Calibri" panose="020F0502020204030204" pitchFamily="34" charset="0"/>
              <a:cs typeface="Times New Roman" panose="02020603050405020304" pitchFamily="18" charset="0"/>
            </a:endParaRPr>
          </a:p>
          <a:p>
            <a:pPr marL="514350" indent="-514350">
              <a:lnSpc>
                <a:spcPct val="107000"/>
              </a:lnSpc>
              <a:spcAft>
                <a:spcPts val="800"/>
              </a:spcAft>
              <a:buFont typeface="Tw Cen MT" panose="020B0602020104020603" pitchFamily="34" charset="0"/>
              <a:buAutoNum type="arabicPeriod"/>
            </a:pPr>
            <a:r>
              <a:rPr lang="el-GR" altLang="el-GR" sz="2200">
                <a:solidFill>
                  <a:srgbClr val="7030A0"/>
                </a:solidFill>
                <a:latin typeface="Times New Roman" panose="02020603050405020304" pitchFamily="18" charset="0"/>
                <a:ea typeface="Calibri" panose="020F0502020204030204" pitchFamily="34" charset="0"/>
                <a:cs typeface="Times New Roman" panose="02020603050405020304" pitchFamily="18" charset="0"/>
              </a:rPr>
              <a:t>Προβλήματα συμπεριφοράς στην τάξη και τρόποι αντιμετώπισής τους </a:t>
            </a:r>
            <a:endParaRPr lang="el-GR" altLang="el-GR" sz="2200">
              <a:solidFill>
                <a:srgbClr val="7030A0"/>
              </a:solidFill>
              <a:ea typeface="Calibri" panose="020F0502020204030204" pitchFamily="34" charset="0"/>
              <a:cs typeface="Times New Roman" panose="02020603050405020304" pitchFamily="18" charset="0"/>
            </a:endParaRPr>
          </a:p>
          <a:p>
            <a:pPr marL="514350" indent="-514350">
              <a:buFont typeface="Tw Cen MT" panose="020B0602020104020603" pitchFamily="34" charset="0"/>
              <a:buAutoNum type="arabicPeriod"/>
            </a:pPr>
            <a:r>
              <a:rPr lang="en-US" altLang="el-GR" sz="2200">
                <a:solidFill>
                  <a:srgbClr val="CC0099"/>
                </a:solidFill>
                <a:latin typeface="Times New Roman" panose="02020603050405020304" pitchFamily="18" charset="0"/>
                <a:ea typeface="Calibri" panose="020F0502020204030204" pitchFamily="34" charset="0"/>
                <a:cs typeface="Times New Roman" panose="02020603050405020304" pitchFamily="18" charset="0"/>
              </a:rPr>
              <a:t>Τρόποι διαχείρισης των συγκρούσεων στην τάξη </a:t>
            </a:r>
            <a:endParaRPr lang="el-GR" altLang="el-GR" sz="2200">
              <a:solidFill>
                <a:srgbClr val="CC0099"/>
              </a:solidFill>
              <a:latin typeface="Times New Roman" panose="02020603050405020304" pitchFamily="18" charset="0"/>
              <a:ea typeface="Calibri" panose="020F0502020204030204" pitchFamily="34" charset="0"/>
              <a:cs typeface="Times New Roman" panose="02020603050405020304" pitchFamily="18" charset="0"/>
            </a:endParaRPr>
          </a:p>
          <a:p>
            <a:pPr marL="514350" indent="-514350"/>
            <a:endParaRPr lang="el-GR" altLang="el-GR">
              <a:ea typeface="Calibri" panose="020F0502020204030204" pitchFamily="34"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Τίτλος 1">
            <a:extLst>
              <a:ext uri="{FF2B5EF4-FFF2-40B4-BE49-F238E27FC236}">
                <a16:creationId xmlns:a16="http://schemas.microsoft.com/office/drawing/2014/main" id="{144FC9C3-9D71-47FE-BFEF-000DB5757443}"/>
              </a:ext>
            </a:extLst>
          </p:cNvPr>
          <p:cNvSpPr>
            <a:spLocks noGrp="1"/>
          </p:cNvSpPr>
          <p:nvPr>
            <p:ph type="title"/>
          </p:nvPr>
        </p:nvSpPr>
        <p:spPr>
          <a:xfrm>
            <a:off x="1600200" y="17463"/>
            <a:ext cx="9067800" cy="990600"/>
          </a:xfrm>
        </p:spPr>
        <p:txBody>
          <a:bodyPr/>
          <a:lstStyle/>
          <a:p>
            <a:pPr algn="ctr"/>
            <a:r>
              <a:rPr lang="el-GR" altLang="el-GR" sz="3200">
                <a:solidFill>
                  <a:srgbClr val="FF0000"/>
                </a:solidFill>
                <a:latin typeface="Times New Roman" panose="02020603050405020304" pitchFamily="18" charset="0"/>
                <a:ea typeface="Calibri" panose="020F0502020204030204" pitchFamily="34" charset="0"/>
                <a:cs typeface="Times New Roman" panose="02020603050405020304" pitchFamily="18" charset="0"/>
              </a:rPr>
              <a:t>1. Η επικοινωνία και η αλληλεπίδραση εκπαιδευτικού - μαθητών (</a:t>
            </a:r>
            <a:r>
              <a:rPr lang="el-GR" altLang="el-GR" sz="32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μη λεκτική </a:t>
            </a:r>
            <a:r>
              <a:rPr lang="el-GR" altLang="el-GR" sz="3200">
                <a:solidFill>
                  <a:srgbClr val="FF0000"/>
                </a:solidFill>
                <a:latin typeface="Times New Roman" panose="02020603050405020304" pitchFamily="18" charset="0"/>
                <a:ea typeface="Calibri" panose="020F0502020204030204" pitchFamily="34" charset="0"/>
                <a:cs typeface="Times New Roman" panose="02020603050405020304" pitchFamily="18" charset="0"/>
              </a:rPr>
              <a:t>επικοινωνία/λεκτική) </a:t>
            </a:r>
            <a:r>
              <a:rPr lang="el-GR" altLang="el-GR" sz="3200">
                <a:solidFill>
                  <a:srgbClr val="FF0000"/>
                </a:solidFill>
                <a:ea typeface="Calibri" panose="020F0502020204030204" pitchFamily="34" charset="0"/>
                <a:cs typeface="Times New Roman" panose="02020603050405020304" pitchFamily="18" charset="0"/>
              </a:rPr>
              <a:t>(α)</a:t>
            </a:r>
            <a:r>
              <a:rPr lang="el-GR" altLang="el-GR" sz="320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endParaRPr lang="el-GR" altLang="el-GR">
              <a:ea typeface="Calibri" panose="020F0502020204030204" pitchFamily="34" charset="0"/>
              <a:cs typeface="Times New Roman" panose="02020603050405020304" pitchFamily="18" charset="0"/>
            </a:endParaRPr>
          </a:p>
        </p:txBody>
      </p:sp>
      <p:sp>
        <p:nvSpPr>
          <p:cNvPr id="16387" name="Θέση περιεχομένου 2">
            <a:extLst>
              <a:ext uri="{FF2B5EF4-FFF2-40B4-BE49-F238E27FC236}">
                <a16:creationId xmlns:a16="http://schemas.microsoft.com/office/drawing/2014/main" id="{16D7ECB5-572F-44ED-B898-CA3E143AFA82}"/>
              </a:ext>
            </a:extLst>
          </p:cNvPr>
          <p:cNvSpPr>
            <a:spLocks noGrp="1"/>
          </p:cNvSpPr>
          <p:nvPr>
            <p:ph sz="quarter" idx="1"/>
          </p:nvPr>
        </p:nvSpPr>
        <p:spPr>
          <a:xfrm>
            <a:off x="1693864" y="1020764"/>
            <a:ext cx="8804275" cy="4148137"/>
          </a:xfrm>
        </p:spPr>
        <p:txBody>
          <a:bodyPr/>
          <a:lstStyle/>
          <a:p>
            <a:pPr marL="0" indent="0">
              <a:buNone/>
            </a:pPr>
            <a:r>
              <a:rPr lang="el-GR" altLang="el-GR" sz="2400"/>
              <a:t>Σκηνή 1η</a:t>
            </a:r>
          </a:p>
          <a:p>
            <a:pPr marL="0" indent="0">
              <a:buNone/>
            </a:pPr>
            <a:r>
              <a:rPr lang="el-GR" altLang="el-GR" sz="2400"/>
              <a:t>(Σε ένα Δημοτικό Σχολείο στην Κρήτη) </a:t>
            </a:r>
            <a:r>
              <a:rPr lang="el-GR" altLang="el-GR" sz="2400" i="1"/>
              <a:t>Στο μάθημα της γλώσσας ο μαθητής διαβάζει δυνατά το κείμενο. Ο δάσκαλος απομακρύνεται, πλησιάζει στο παράθυρο και κοιτάζει συνέχεια προς τα έξω, ενώ ο μαθητής διαβάζει. Σε τακτά χρονικά διαστήματα λέει αφηρημένα «μπράβο» στο παιδί που διαβάζει. Ο μικρός αρχίζει σωστά και στη συνέχεια διαβάζει όλο και πιο γρήγορα κάνοντας και κάποια λάθη. Ο δάσκαλος αντιλαμβάνεται τα λάθη... Τον πλησιάζει... βάζει τα χέρια στη μέση, τον κοιτάζει επίμονα χωρίς πλέον να μιλά. Ο μικρός τραυλίζει... «Γιατί δεν προσέχεις όταν διαβάζεις;» ρωτάει ο δάσκαλος. Ο μαθητής διαμαρτύρεται: «Προσέχω, κύριε».</a:t>
            </a:r>
            <a:endParaRPr lang="el-GR" altLang="el-GR" sz="2400"/>
          </a:p>
        </p:txBody>
      </p:sp>
      <p:sp>
        <p:nvSpPr>
          <p:cNvPr id="16388" name="Θέση αριθμού διαφάνειας 3">
            <a:extLst>
              <a:ext uri="{FF2B5EF4-FFF2-40B4-BE49-F238E27FC236}">
                <a16:creationId xmlns:a16="http://schemas.microsoft.com/office/drawing/2014/main" id="{CFD92840-98D2-45FF-B759-617AFF00315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700"/>
              </a:spcBef>
              <a:buClr>
                <a:schemeClr val="accent2"/>
              </a:buClr>
              <a:buSzPct val="60000"/>
              <a:buFont typeface="Wingdings" panose="05000000000000000000" pitchFamily="2" charset="2"/>
              <a:buChar char=""/>
              <a:defRPr sz="2900">
                <a:solidFill>
                  <a:schemeClr val="tx1"/>
                </a:solidFill>
                <a:latin typeface="Calibri" panose="020F0502020204030204"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Calibri" panose="020F0502020204030204"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Calibri" panose="020F0502020204030204"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Calibri" panose="020F0502020204030204"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9pPr>
          </a:lstStyle>
          <a:p>
            <a:pPr>
              <a:lnSpc>
                <a:spcPct val="80000"/>
              </a:lnSpc>
              <a:spcBef>
                <a:spcPct val="0"/>
              </a:spcBef>
              <a:buClrTx/>
              <a:buSzTx/>
              <a:buFontTx/>
              <a:buNone/>
            </a:pPr>
            <a:fld id="{84F60727-8D1B-4001-985A-B22C2ABE6D13}" type="slidenum">
              <a:rPr lang="el-GR" altLang="el-GR" sz="1200">
                <a:solidFill>
                  <a:srgbClr val="FFFFFF"/>
                </a:solidFill>
                <a:latin typeface="Comic Sans MS" panose="030F0702030302020204" pitchFamily="66" charset="0"/>
              </a:rPr>
              <a:pPr>
                <a:lnSpc>
                  <a:spcPct val="80000"/>
                </a:lnSpc>
                <a:spcBef>
                  <a:spcPct val="0"/>
                </a:spcBef>
                <a:buClrTx/>
                <a:buSzTx/>
                <a:buFontTx/>
                <a:buNone/>
              </a:pPr>
              <a:t>4</a:t>
            </a:fld>
            <a:endParaRPr lang="el-GR" altLang="el-GR" sz="1200">
              <a:solidFill>
                <a:srgbClr val="FFFFFF"/>
              </a:solidFill>
              <a:latin typeface="Comic Sans MS" panose="030F0702030302020204" pitchFamily="66" charset="0"/>
            </a:endParaRPr>
          </a:p>
        </p:txBody>
      </p:sp>
      <p:sp>
        <p:nvSpPr>
          <p:cNvPr id="5" name="Ορθογώνιο 5">
            <a:extLst>
              <a:ext uri="{FF2B5EF4-FFF2-40B4-BE49-F238E27FC236}">
                <a16:creationId xmlns:a16="http://schemas.microsoft.com/office/drawing/2014/main" id="{765C2F59-4DCF-40F9-AA81-8ADB3563D383}"/>
              </a:ext>
            </a:extLst>
          </p:cNvPr>
          <p:cNvSpPr>
            <a:spLocks noChangeArrowheads="1"/>
          </p:cNvSpPr>
          <p:nvPr/>
        </p:nvSpPr>
        <p:spPr bwMode="auto">
          <a:xfrm>
            <a:off x="1524000" y="5508626"/>
            <a:ext cx="91440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Calibri" panose="020F0502020204030204"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Calibri" panose="020F0502020204030204"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Calibri" panose="020F0502020204030204"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Calibri" panose="020F0502020204030204"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9pPr>
          </a:lstStyle>
          <a:p>
            <a:pPr>
              <a:spcBef>
                <a:spcPct val="0"/>
              </a:spcBef>
              <a:buClrTx/>
              <a:buSzTx/>
              <a:buFontTx/>
              <a:buNone/>
            </a:pPr>
            <a:r>
              <a:rPr lang="el-GR" altLang="el-GR" sz="1600" i="1">
                <a:latin typeface="Verdana" panose="020B0604030504040204" pitchFamily="34" charset="0"/>
              </a:rPr>
              <a:t>Ο δάσκαλος κατηγορεί το μαθητή για απροσεξία, και ο μαθητής δεν αντιλαμβάνεται καν τι του καταλογίζεται και παραπονιέται. Παρά την καλή πρόθεση του δασκάλου, υπάρχουν φανερά κάποια εμπόδια στην επικοινωνία που οδηγούν σε μια παρανόηση της κατάστασης και από τις δύο πλευρές. Γιατί διαμαρτυρήθηκε ο μαθητής, αφού ο δάσκαλός του τον ενίσχυε λεκτικά μέχρι να κάνει λάθη;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Θέση αριθμού διαφάνειας 3">
            <a:extLst>
              <a:ext uri="{FF2B5EF4-FFF2-40B4-BE49-F238E27FC236}">
                <a16:creationId xmlns:a16="http://schemas.microsoft.com/office/drawing/2014/main" id="{AA3CCF5C-5137-4312-9E49-F3908EC5E5C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700"/>
              </a:spcBef>
              <a:buClr>
                <a:schemeClr val="accent2"/>
              </a:buClr>
              <a:buSzPct val="60000"/>
              <a:buFont typeface="Wingdings" panose="05000000000000000000" pitchFamily="2" charset="2"/>
              <a:buChar char=""/>
              <a:defRPr sz="2900">
                <a:solidFill>
                  <a:schemeClr val="tx1"/>
                </a:solidFill>
                <a:latin typeface="Calibri" panose="020F0502020204030204"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Calibri" panose="020F0502020204030204"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Calibri" panose="020F0502020204030204"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Calibri" panose="020F0502020204030204"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9pPr>
          </a:lstStyle>
          <a:p>
            <a:pPr>
              <a:lnSpc>
                <a:spcPct val="80000"/>
              </a:lnSpc>
              <a:spcBef>
                <a:spcPct val="0"/>
              </a:spcBef>
              <a:buClrTx/>
              <a:buSzTx/>
              <a:buFontTx/>
              <a:buNone/>
            </a:pPr>
            <a:fld id="{037E6B3E-EDAB-4CEF-9418-A3F8838BB5E7}" type="slidenum">
              <a:rPr lang="el-GR" altLang="el-GR" sz="1200">
                <a:solidFill>
                  <a:srgbClr val="FFFFFF"/>
                </a:solidFill>
                <a:latin typeface="Comic Sans MS" panose="030F0702030302020204" pitchFamily="66" charset="0"/>
              </a:rPr>
              <a:pPr>
                <a:lnSpc>
                  <a:spcPct val="80000"/>
                </a:lnSpc>
                <a:spcBef>
                  <a:spcPct val="0"/>
                </a:spcBef>
                <a:buClrTx/>
                <a:buSzTx/>
                <a:buFontTx/>
                <a:buNone/>
              </a:pPr>
              <a:t>5</a:t>
            </a:fld>
            <a:endParaRPr lang="el-GR" altLang="el-GR" sz="1200">
              <a:solidFill>
                <a:srgbClr val="FFFFFF"/>
              </a:solidFill>
              <a:latin typeface="Comic Sans MS" panose="030F0702030302020204" pitchFamily="66" charset="0"/>
            </a:endParaRPr>
          </a:p>
        </p:txBody>
      </p:sp>
      <p:sp>
        <p:nvSpPr>
          <p:cNvPr id="17411" name="Τίτλος 1">
            <a:extLst>
              <a:ext uri="{FF2B5EF4-FFF2-40B4-BE49-F238E27FC236}">
                <a16:creationId xmlns:a16="http://schemas.microsoft.com/office/drawing/2014/main" id="{ECCD2DEF-76F5-4F1C-9B18-8C94BB799F7A}"/>
              </a:ext>
            </a:extLst>
          </p:cNvPr>
          <p:cNvSpPr txBox="1">
            <a:spLocks/>
          </p:cNvSpPr>
          <p:nvPr/>
        </p:nvSpPr>
        <p:spPr bwMode="auto">
          <a:xfrm>
            <a:off x="1295400" y="0"/>
            <a:ext cx="9144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700"/>
              </a:spcBef>
              <a:buClr>
                <a:schemeClr val="accent2"/>
              </a:buClr>
              <a:buSzPct val="60000"/>
              <a:buFont typeface="Wingdings" panose="05000000000000000000" pitchFamily="2" charset="2"/>
              <a:buChar char=""/>
              <a:defRPr sz="2900">
                <a:solidFill>
                  <a:schemeClr val="tx1"/>
                </a:solidFill>
                <a:latin typeface="Calibri" panose="020F0502020204030204" pitchFamily="34" charset="0"/>
              </a:defRPr>
            </a:lvl1pPr>
            <a:lvl2pPr marL="639763" indent="-273050">
              <a:spcBef>
                <a:spcPts val="550"/>
              </a:spcBef>
              <a:buClr>
                <a:schemeClr val="accent1"/>
              </a:buClr>
              <a:buSzPct val="70000"/>
              <a:buFont typeface="Wingdings 2" panose="05020102010507070707" pitchFamily="18" charset="2"/>
              <a:buChar char=""/>
              <a:defRPr sz="2600">
                <a:solidFill>
                  <a:schemeClr val="tx1"/>
                </a:solidFill>
                <a:latin typeface="Calibri" panose="020F0502020204030204" pitchFamily="34" charset="0"/>
              </a:defRPr>
            </a:lvl2pPr>
            <a:lvl3pPr indent="-228600">
              <a:spcBef>
                <a:spcPts val="500"/>
              </a:spcBef>
              <a:buClr>
                <a:schemeClr val="accent2"/>
              </a:buClr>
              <a:buSzPct val="75000"/>
              <a:buFont typeface="Wingdings" panose="05000000000000000000" pitchFamily="2" charset="2"/>
              <a:buChar char=""/>
              <a:defRPr sz="2300">
                <a:solidFill>
                  <a:schemeClr val="tx1"/>
                </a:solidFill>
                <a:latin typeface="Calibri" panose="020F0502020204030204" pitchFamily="34" charset="0"/>
              </a:defRPr>
            </a:lvl3pPr>
            <a:lvl4pPr indent="-228600">
              <a:spcBef>
                <a:spcPts val="400"/>
              </a:spcBef>
              <a:buClr>
                <a:srgbClr val="A5AB81"/>
              </a:buClr>
              <a:buSzPct val="75000"/>
              <a:buFont typeface="Wingdings" panose="05000000000000000000" pitchFamily="2" charset="2"/>
              <a:buChar char=""/>
              <a:defRPr sz="2000">
                <a:solidFill>
                  <a:schemeClr val="tx1"/>
                </a:solidFill>
                <a:latin typeface="Calibri" panose="020F0502020204030204" pitchFamily="34" charset="0"/>
              </a:defRPr>
            </a:lvl4pPr>
            <a:lvl5pPr indent="-228600">
              <a:spcBef>
                <a:spcPts val="400"/>
              </a:spcBef>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5pPr>
            <a:lvl6pPr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6pPr>
            <a:lvl7pPr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7pPr>
            <a:lvl8pPr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8pPr>
            <a:lvl9pPr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9pPr>
          </a:lstStyle>
          <a:p>
            <a:pPr algn="ctr">
              <a:spcBef>
                <a:spcPct val="0"/>
              </a:spcBef>
              <a:buClrTx/>
              <a:buSzTx/>
              <a:buFontTx/>
              <a:buNone/>
            </a:pPr>
            <a:r>
              <a:rPr lang="el-GR" altLang="el-GR" sz="3200">
                <a:solidFill>
                  <a:srgbClr val="FF0000"/>
                </a:solidFill>
                <a:latin typeface="Times New Roman" panose="02020603050405020304" pitchFamily="18" charset="0"/>
                <a:ea typeface="Calibri" panose="020F0502020204030204" pitchFamily="34" charset="0"/>
                <a:cs typeface="Times New Roman" panose="02020603050405020304" pitchFamily="18" charset="0"/>
              </a:rPr>
              <a:t>1. Η επικοινωνία και η αλληλεπίδραση εκπαιδευτικού - μαθητών (</a:t>
            </a:r>
            <a:r>
              <a:rPr lang="el-GR" altLang="el-GR" sz="32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μη λεκτική επικοινωνία</a:t>
            </a:r>
            <a:r>
              <a:rPr lang="el-GR" altLang="el-GR" sz="3200">
                <a:solidFill>
                  <a:srgbClr val="FF0000"/>
                </a:solidFill>
                <a:latin typeface="Times New Roman" panose="02020603050405020304" pitchFamily="18" charset="0"/>
                <a:ea typeface="Calibri" panose="020F0502020204030204" pitchFamily="34" charset="0"/>
                <a:cs typeface="Times New Roman" panose="02020603050405020304" pitchFamily="18" charset="0"/>
              </a:rPr>
              <a:t>/λεκτική)</a:t>
            </a:r>
            <a:r>
              <a:rPr lang="el-GR" altLang="el-GR" sz="200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(β)</a:t>
            </a:r>
          </a:p>
        </p:txBody>
      </p:sp>
      <p:sp>
        <p:nvSpPr>
          <p:cNvPr id="6" name="Ορθογώνιο 5">
            <a:extLst>
              <a:ext uri="{FF2B5EF4-FFF2-40B4-BE49-F238E27FC236}">
                <a16:creationId xmlns:a16="http://schemas.microsoft.com/office/drawing/2014/main" id="{E0C1696B-C486-45A0-B004-F392ABE1BBAB}"/>
              </a:ext>
            </a:extLst>
          </p:cNvPr>
          <p:cNvSpPr/>
          <p:nvPr/>
        </p:nvSpPr>
        <p:spPr>
          <a:xfrm>
            <a:off x="2189163" y="1393825"/>
            <a:ext cx="8083550" cy="4832350"/>
          </a:xfrm>
          <a:prstGeom prst="rect">
            <a:avLst/>
          </a:prstGeom>
          <a:solidFill>
            <a:schemeClr val="accent1">
              <a:lumMod val="60000"/>
              <a:lumOff val="40000"/>
            </a:schemeClr>
          </a:solidFill>
        </p:spPr>
        <p:txBody>
          <a:bodyPr>
            <a:spAutoFit/>
          </a:bodyPr>
          <a:lstStyle/>
          <a:p>
            <a:pPr>
              <a:defRPr/>
            </a:pPr>
            <a:r>
              <a:rPr lang="el-GR" sz="2800" dirty="0">
                <a:latin typeface="Verdana" panose="020B0604030504040204" pitchFamily="34" charset="0"/>
              </a:rPr>
              <a:t>Η απομάκρυνση του δασκάλου, η προσοχή του στα γεγονότα εκτός της αίθουσας, η βαριεστημένη επιβράβευση των προσπαθειών του μαθητή ερμηνεύτηκαν από τον τελευταίο ως έλλειψη ενδιαφέροντος και μείωσαν την προσπάθειά του χωρίς καν να το έχει αντιληφθεί ο ίδιος. Επίσης, η σιωπηλή παρουσία του δασκάλου δίπλα στο μαθητή, με τα χέρια στη μέση και το επίμονο βλέμμα ερμηνεύτηκε ως απειλή, με αποτέλεσμα να τα χάσει και να τραυλίζει.</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Θέση αριθμού διαφάνειας 3">
            <a:extLst>
              <a:ext uri="{FF2B5EF4-FFF2-40B4-BE49-F238E27FC236}">
                <a16:creationId xmlns:a16="http://schemas.microsoft.com/office/drawing/2014/main" id="{FCD9A8AB-62BF-49AF-BF64-2820B018EE0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700"/>
              </a:spcBef>
              <a:buClr>
                <a:schemeClr val="accent2"/>
              </a:buClr>
              <a:buSzPct val="60000"/>
              <a:buFont typeface="Wingdings" panose="05000000000000000000" pitchFamily="2" charset="2"/>
              <a:buChar char=""/>
              <a:defRPr sz="2900">
                <a:solidFill>
                  <a:schemeClr val="tx1"/>
                </a:solidFill>
                <a:latin typeface="Calibri" panose="020F0502020204030204"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Calibri" panose="020F0502020204030204"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Calibri" panose="020F0502020204030204"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Calibri" panose="020F0502020204030204"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9pPr>
          </a:lstStyle>
          <a:p>
            <a:pPr>
              <a:lnSpc>
                <a:spcPct val="80000"/>
              </a:lnSpc>
              <a:spcBef>
                <a:spcPct val="0"/>
              </a:spcBef>
              <a:buClrTx/>
              <a:buSzTx/>
              <a:buFontTx/>
              <a:buNone/>
            </a:pPr>
            <a:fld id="{927A1619-EC79-47EE-B109-8438B733B4A9}" type="slidenum">
              <a:rPr lang="el-GR" altLang="el-GR" sz="1200">
                <a:solidFill>
                  <a:srgbClr val="FFFFFF"/>
                </a:solidFill>
                <a:latin typeface="Comic Sans MS" panose="030F0702030302020204" pitchFamily="66" charset="0"/>
              </a:rPr>
              <a:pPr>
                <a:lnSpc>
                  <a:spcPct val="80000"/>
                </a:lnSpc>
                <a:spcBef>
                  <a:spcPct val="0"/>
                </a:spcBef>
                <a:buClrTx/>
                <a:buSzTx/>
                <a:buFontTx/>
                <a:buNone/>
              </a:pPr>
              <a:t>6</a:t>
            </a:fld>
            <a:endParaRPr lang="el-GR" altLang="el-GR" sz="1200">
              <a:solidFill>
                <a:srgbClr val="FFFFFF"/>
              </a:solidFill>
              <a:latin typeface="Comic Sans MS" panose="030F0702030302020204" pitchFamily="66" charset="0"/>
            </a:endParaRPr>
          </a:p>
        </p:txBody>
      </p:sp>
      <p:pic>
        <p:nvPicPr>
          <p:cNvPr id="18435" name="Εικόνα 4">
            <a:extLst>
              <a:ext uri="{FF2B5EF4-FFF2-40B4-BE49-F238E27FC236}">
                <a16:creationId xmlns:a16="http://schemas.microsoft.com/office/drawing/2014/main" id="{0C692502-D1A8-4AF4-AEF3-C88E4719DC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9288" y="155576"/>
            <a:ext cx="8064500" cy="161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6" name="Εικόνα 5">
            <a:extLst>
              <a:ext uri="{FF2B5EF4-FFF2-40B4-BE49-F238E27FC236}">
                <a16:creationId xmlns:a16="http://schemas.microsoft.com/office/drawing/2014/main" id="{1D325FA5-1D4B-4B07-82BF-43B606E3D1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4100" y="2924175"/>
            <a:ext cx="5003800" cy="225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Τίτλος 1">
            <a:extLst>
              <a:ext uri="{FF2B5EF4-FFF2-40B4-BE49-F238E27FC236}">
                <a16:creationId xmlns:a16="http://schemas.microsoft.com/office/drawing/2014/main" id="{5C14BE3B-278F-4E61-956D-604178CB25BB}"/>
              </a:ext>
            </a:extLst>
          </p:cNvPr>
          <p:cNvSpPr>
            <a:spLocks noGrp="1"/>
          </p:cNvSpPr>
          <p:nvPr>
            <p:ph type="title"/>
          </p:nvPr>
        </p:nvSpPr>
        <p:spPr>
          <a:xfrm>
            <a:off x="1200151" y="-96838"/>
            <a:ext cx="9504363" cy="990601"/>
          </a:xfrm>
        </p:spPr>
        <p:txBody>
          <a:bodyPr/>
          <a:lstStyle/>
          <a:p>
            <a:pPr algn="ctr"/>
            <a:r>
              <a:rPr lang="el-GR" altLang="el-GR" sz="3200">
                <a:solidFill>
                  <a:srgbClr val="FF0000"/>
                </a:solidFill>
              </a:rPr>
              <a:t>1. </a:t>
            </a:r>
            <a:r>
              <a:rPr lang="el-GR" altLang="el-GR" sz="3200">
                <a:solidFill>
                  <a:srgbClr val="FF0000"/>
                </a:solidFill>
                <a:latin typeface="Times New Roman" panose="02020603050405020304" pitchFamily="18" charset="0"/>
                <a:ea typeface="Calibri" panose="020F0502020204030204" pitchFamily="34" charset="0"/>
                <a:cs typeface="Times New Roman" panose="02020603050405020304" pitchFamily="18" charset="0"/>
              </a:rPr>
              <a:t>Η επικοινωνία και η αλληλεπίδραση εκπαιδευτικού - μαθητών (</a:t>
            </a:r>
            <a:r>
              <a:rPr lang="el-GR" altLang="el-GR" sz="3200" b="1">
                <a:solidFill>
                  <a:srgbClr val="00B0F0"/>
                </a:solidFill>
                <a:latin typeface="Times New Roman" panose="02020603050405020304" pitchFamily="18" charset="0"/>
                <a:ea typeface="Calibri" panose="020F0502020204030204" pitchFamily="34" charset="0"/>
                <a:cs typeface="Times New Roman" panose="02020603050405020304" pitchFamily="18" charset="0"/>
              </a:rPr>
              <a:t>μη λεκτική επικοινωνία</a:t>
            </a:r>
            <a:r>
              <a:rPr lang="el-GR" altLang="el-GR" sz="3200">
                <a:solidFill>
                  <a:srgbClr val="FF0000"/>
                </a:solidFill>
                <a:latin typeface="Times New Roman" panose="02020603050405020304" pitchFamily="18" charset="0"/>
                <a:ea typeface="Calibri" panose="020F0502020204030204" pitchFamily="34" charset="0"/>
                <a:cs typeface="Times New Roman" panose="02020603050405020304" pitchFamily="18" charset="0"/>
              </a:rPr>
              <a:t>/λεκτική) </a:t>
            </a:r>
            <a:r>
              <a:rPr lang="el-GR" altLang="el-GR" sz="2000">
                <a:solidFill>
                  <a:srgbClr val="FF0000"/>
                </a:solidFill>
              </a:rPr>
              <a:t>(γ)</a:t>
            </a:r>
          </a:p>
        </p:txBody>
      </p:sp>
      <p:sp>
        <p:nvSpPr>
          <p:cNvPr id="19459" name="Θέση περιεχομένου 2">
            <a:extLst>
              <a:ext uri="{FF2B5EF4-FFF2-40B4-BE49-F238E27FC236}">
                <a16:creationId xmlns:a16="http://schemas.microsoft.com/office/drawing/2014/main" id="{A085B2E8-B17A-4C23-AE5F-C4A184EF2D5E}"/>
              </a:ext>
            </a:extLst>
          </p:cNvPr>
          <p:cNvSpPr>
            <a:spLocks noGrp="1"/>
          </p:cNvSpPr>
          <p:nvPr>
            <p:ph sz="quarter" idx="1"/>
          </p:nvPr>
        </p:nvSpPr>
        <p:spPr>
          <a:xfrm>
            <a:off x="1524000" y="887414"/>
            <a:ext cx="9144000" cy="5970587"/>
          </a:xfrm>
        </p:spPr>
        <p:txBody>
          <a:bodyPr/>
          <a:lstStyle/>
          <a:p>
            <a:pPr marL="0" indent="0">
              <a:buNone/>
              <a:defRPr/>
            </a:pPr>
            <a:r>
              <a:rPr lang="el-GR" altLang="el-GR" sz="2200" dirty="0"/>
              <a:t>Μη λεκτική επικοινωνία ορίζουμε όλους τους τρόπους επικοινωνίας εκτός του λόγου.</a:t>
            </a:r>
          </a:p>
          <a:p>
            <a:pPr marL="0" indent="0">
              <a:buNone/>
              <a:defRPr/>
            </a:pPr>
            <a:r>
              <a:rPr lang="en-US" altLang="el-GR" sz="2200" dirty="0"/>
              <a:t>A</a:t>
            </a:r>
            <a:r>
              <a:rPr lang="el-GR" altLang="el-GR" sz="2200" dirty="0"/>
              <a:t>φορά στη «</a:t>
            </a:r>
            <a:r>
              <a:rPr lang="el-GR" altLang="el-GR" sz="2200" b="1" u="sng" dirty="0"/>
              <a:t>γλώσσα του σώματος</a:t>
            </a:r>
            <a:r>
              <a:rPr lang="el-GR" altLang="el-GR" sz="2200" dirty="0"/>
              <a:t>» (χειρονομίες, εκφράσεις του προσώπου, κινήσεις του σώματος, βλέμμα, ένδυση κ.λπ.)</a:t>
            </a:r>
          </a:p>
          <a:p>
            <a:pPr>
              <a:spcBef>
                <a:spcPct val="0"/>
              </a:spcBef>
              <a:buClrTx/>
              <a:buSzTx/>
              <a:buFont typeface="Wingdings" panose="05000000000000000000" pitchFamily="2" charset="2"/>
              <a:buChar char="§"/>
              <a:defRPr/>
            </a:pPr>
            <a:r>
              <a:rPr lang="el-GR" altLang="el-GR" sz="2200" b="1" i="1" dirty="0">
                <a:latin typeface="TimesNewRomanPS-ItalicMT"/>
              </a:rPr>
              <a:t>    Πρόσωπο: </a:t>
            </a:r>
            <a:r>
              <a:rPr lang="el-GR" altLang="el-GR" sz="2200" dirty="0">
                <a:latin typeface="TimesNewRomanPSMT"/>
              </a:rPr>
              <a:t>Έκφραση συναισθημάτων στο πρόσωπο</a:t>
            </a:r>
            <a:endParaRPr lang="el-GR" altLang="el-GR" sz="2200" b="1" i="1" dirty="0">
              <a:latin typeface="TimesNewRomanPS-ItalicMT"/>
            </a:endParaRPr>
          </a:p>
          <a:p>
            <a:pPr marL="0" indent="0">
              <a:spcBef>
                <a:spcPct val="0"/>
              </a:spcBef>
              <a:buNone/>
              <a:defRPr/>
            </a:pPr>
            <a:r>
              <a:rPr lang="el-GR" altLang="el-GR" sz="2200" dirty="0">
                <a:latin typeface="TimesNewRomanPSMT"/>
              </a:rPr>
              <a:t>	α) στόμα: εκφραστική δυναμική         β) οπτική επαφή: βλέμμα</a:t>
            </a:r>
          </a:p>
          <a:p>
            <a:pPr>
              <a:spcBef>
                <a:spcPct val="0"/>
              </a:spcBef>
              <a:buClrTx/>
              <a:buSzTx/>
              <a:buFont typeface="Wingdings" panose="05000000000000000000" pitchFamily="2" charset="2"/>
              <a:buChar char="§"/>
              <a:defRPr/>
            </a:pPr>
            <a:endParaRPr lang="el-GR" altLang="el-GR" sz="800" dirty="0">
              <a:latin typeface="TimesNewRomanPSMT"/>
            </a:endParaRPr>
          </a:p>
          <a:p>
            <a:pPr>
              <a:spcBef>
                <a:spcPct val="0"/>
              </a:spcBef>
              <a:buClrTx/>
              <a:buSzTx/>
              <a:buFont typeface="Wingdings" panose="05000000000000000000" pitchFamily="2" charset="2"/>
              <a:buChar char="§"/>
              <a:defRPr/>
            </a:pPr>
            <a:r>
              <a:rPr lang="el-GR" altLang="el-GR" sz="2200" b="1" i="1" dirty="0">
                <a:latin typeface="TimesNewRomanPSMT"/>
              </a:rPr>
              <a:t>    </a:t>
            </a:r>
            <a:r>
              <a:rPr lang="el-GR" altLang="el-GR" sz="2200" b="1" i="1" dirty="0" err="1">
                <a:latin typeface="TimesNewRomanPS-ItalicMT"/>
              </a:rPr>
              <a:t>Κινησιακή</a:t>
            </a:r>
            <a:endParaRPr lang="el-GR" altLang="el-GR" sz="2200" b="1" i="1" dirty="0">
              <a:latin typeface="TimesNewRomanPS-ItalicMT"/>
            </a:endParaRPr>
          </a:p>
          <a:p>
            <a:pPr marL="0" indent="0">
              <a:spcBef>
                <a:spcPct val="0"/>
              </a:spcBef>
              <a:buNone/>
              <a:defRPr/>
            </a:pPr>
            <a:r>
              <a:rPr lang="el-GR" altLang="el-GR" sz="2200" dirty="0">
                <a:latin typeface="TimesNewRomanPSMT"/>
              </a:rPr>
              <a:t>     α) η κίνηση της κεφαλής   β) οι κινήσεις των χεριών γ) η στάση του σώματος</a:t>
            </a:r>
            <a:endParaRPr lang="el-GR" altLang="el-GR" sz="2200" dirty="0">
              <a:latin typeface="Comic Sans MS" panose="030F0702030302020204" pitchFamily="66" charset="0"/>
            </a:endParaRPr>
          </a:p>
          <a:p>
            <a:pPr>
              <a:spcBef>
                <a:spcPct val="0"/>
              </a:spcBef>
              <a:buClrTx/>
              <a:buSzTx/>
              <a:buFont typeface="Wingdings" panose="05000000000000000000" pitchFamily="2" charset="2"/>
              <a:buChar char="§"/>
              <a:defRPr/>
            </a:pPr>
            <a:r>
              <a:rPr lang="el-GR" altLang="el-GR" sz="2200" dirty="0"/>
              <a:t>αλλά και σε έναν εξίσου σημαντικό αριθμό μη λεκτικών επικοινωνιακών στοιχείων, όπως, τα </a:t>
            </a:r>
            <a:r>
              <a:rPr lang="el-GR" altLang="el-GR" sz="2200" b="1" u="sng" dirty="0" err="1"/>
              <a:t>παραγλωσσικά</a:t>
            </a:r>
            <a:r>
              <a:rPr lang="el-GR" altLang="el-GR" sz="2200" b="1" dirty="0"/>
              <a:t> φαινόμενα </a:t>
            </a:r>
            <a:r>
              <a:rPr lang="el-GR" altLang="el-GR" sz="2200" dirty="0"/>
              <a:t>(τόνος, ύψος φωνής, παύσεις κ.λπ.), </a:t>
            </a:r>
          </a:p>
          <a:p>
            <a:pPr>
              <a:spcBef>
                <a:spcPct val="0"/>
              </a:spcBef>
              <a:buClrTx/>
              <a:buSzTx/>
              <a:buFont typeface="Wingdings" panose="05000000000000000000" pitchFamily="2" charset="2"/>
              <a:buChar char="§"/>
              <a:defRPr/>
            </a:pPr>
            <a:r>
              <a:rPr lang="el-GR" altLang="el-GR" sz="2200" b="1" dirty="0"/>
              <a:t>σωματική επαφή</a:t>
            </a:r>
            <a:r>
              <a:rPr lang="el-GR" altLang="el-GR" sz="2200" dirty="0"/>
              <a:t>, </a:t>
            </a:r>
          </a:p>
          <a:p>
            <a:pPr>
              <a:spcBef>
                <a:spcPts val="0"/>
              </a:spcBef>
              <a:buFont typeface="Wingdings" panose="05000000000000000000" pitchFamily="2" charset="2"/>
              <a:buChar char="§"/>
              <a:defRPr/>
            </a:pPr>
            <a:r>
              <a:rPr lang="el-GR" altLang="el-GR" sz="2200" b="1" dirty="0"/>
              <a:t>τη γειτνίαση </a:t>
            </a:r>
            <a:r>
              <a:rPr lang="el-GR" altLang="el-GR" sz="2200" dirty="0"/>
              <a:t>- διαπροσωπική απόσταση:  (αυστηρά προσωπική ζώνη, προσωπική ζώνη,  κοινωνική ζώνη, δημόσια ζώνη)</a:t>
            </a:r>
          </a:p>
          <a:p>
            <a:pPr>
              <a:spcBef>
                <a:spcPts val="0"/>
              </a:spcBef>
              <a:buFont typeface="Wingdings" panose="05000000000000000000" pitchFamily="2" charset="2"/>
              <a:buChar char="§"/>
              <a:defRPr/>
            </a:pPr>
            <a:r>
              <a:rPr lang="el-GR" altLang="el-GR" sz="2200" b="1" dirty="0"/>
              <a:t>και τη χρήση των αντικειμένων </a:t>
            </a:r>
            <a:r>
              <a:rPr lang="el-GR" altLang="el-GR" sz="2200" dirty="0"/>
              <a:t>του περιβάλλοντος χώρου από το άτομο.</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Θέση αριθμού διαφάνειας 3">
            <a:extLst>
              <a:ext uri="{FF2B5EF4-FFF2-40B4-BE49-F238E27FC236}">
                <a16:creationId xmlns:a16="http://schemas.microsoft.com/office/drawing/2014/main" id="{AEE2E1EC-E142-4173-A2EE-5AC1FE43893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700"/>
              </a:spcBef>
              <a:buClr>
                <a:schemeClr val="accent2"/>
              </a:buClr>
              <a:buSzPct val="60000"/>
              <a:buFont typeface="Wingdings" panose="05000000000000000000" pitchFamily="2" charset="2"/>
              <a:buChar char=""/>
              <a:defRPr sz="2900">
                <a:solidFill>
                  <a:schemeClr val="tx1"/>
                </a:solidFill>
                <a:latin typeface="Calibri" panose="020F0502020204030204"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Calibri" panose="020F0502020204030204"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Calibri" panose="020F0502020204030204"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Calibri" panose="020F0502020204030204"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9pPr>
          </a:lstStyle>
          <a:p>
            <a:pPr>
              <a:lnSpc>
                <a:spcPct val="80000"/>
              </a:lnSpc>
              <a:spcBef>
                <a:spcPct val="0"/>
              </a:spcBef>
              <a:buClrTx/>
              <a:buSzTx/>
              <a:buFontTx/>
              <a:buNone/>
            </a:pPr>
            <a:fld id="{1C7868E6-BDD6-4AB5-89B6-DA3ED050E37B}" type="slidenum">
              <a:rPr lang="el-GR" altLang="el-GR" sz="1200">
                <a:solidFill>
                  <a:srgbClr val="FFFFFF"/>
                </a:solidFill>
                <a:latin typeface="Comic Sans MS" panose="030F0702030302020204" pitchFamily="66" charset="0"/>
              </a:rPr>
              <a:pPr>
                <a:lnSpc>
                  <a:spcPct val="80000"/>
                </a:lnSpc>
                <a:spcBef>
                  <a:spcPct val="0"/>
                </a:spcBef>
                <a:buClrTx/>
                <a:buSzTx/>
                <a:buFontTx/>
                <a:buNone/>
              </a:pPr>
              <a:t>8</a:t>
            </a:fld>
            <a:endParaRPr lang="el-GR" altLang="el-GR" sz="1200">
              <a:solidFill>
                <a:srgbClr val="FFFFFF"/>
              </a:solidFill>
              <a:latin typeface="Comic Sans MS" panose="030F0702030302020204" pitchFamily="66" charset="0"/>
            </a:endParaRPr>
          </a:p>
        </p:txBody>
      </p:sp>
      <p:sp>
        <p:nvSpPr>
          <p:cNvPr id="20483" name="Ορθογώνιο 4">
            <a:extLst>
              <a:ext uri="{FF2B5EF4-FFF2-40B4-BE49-F238E27FC236}">
                <a16:creationId xmlns:a16="http://schemas.microsoft.com/office/drawing/2014/main" id="{68B80A96-0E0D-450B-A8EC-E99B3446C4F7}"/>
              </a:ext>
            </a:extLst>
          </p:cNvPr>
          <p:cNvSpPr>
            <a:spLocks noChangeArrowheads="1"/>
          </p:cNvSpPr>
          <p:nvPr/>
        </p:nvSpPr>
        <p:spPr bwMode="auto">
          <a:xfrm>
            <a:off x="1790701" y="1125538"/>
            <a:ext cx="8748713" cy="558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Calibri" panose="020F0502020204030204"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Calibri" panose="020F0502020204030204"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Calibri" panose="020F0502020204030204"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Calibri" panose="020F0502020204030204"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9pPr>
          </a:lstStyle>
          <a:p>
            <a:pPr>
              <a:spcBef>
                <a:spcPct val="0"/>
              </a:spcBef>
              <a:buClrTx/>
              <a:buSzTx/>
              <a:buFontTx/>
              <a:buNone/>
              <a:defRPr/>
            </a:pPr>
            <a:r>
              <a:rPr lang="el-GR" altLang="el-GR" sz="2800" dirty="0">
                <a:latin typeface="TimesNewRomanPSMT"/>
              </a:rPr>
              <a:t>Χαρακτηριστικά λεκτικής επικοινωνίας</a:t>
            </a:r>
            <a:r>
              <a:rPr lang="el-GR" altLang="el-GR" sz="1600" dirty="0"/>
              <a:t> (Βασιλείου, 2004), </a:t>
            </a:r>
            <a:r>
              <a:rPr lang="el-GR" altLang="el-GR" sz="1600" dirty="0" err="1"/>
              <a:t>προσέγιση</a:t>
            </a:r>
            <a:r>
              <a:rPr lang="el-GR" altLang="el-GR" sz="1600" dirty="0"/>
              <a:t> του </a:t>
            </a:r>
            <a:r>
              <a:rPr lang="el-GR" altLang="el-GR" sz="1600" dirty="0" err="1"/>
              <a:t>Trager</a:t>
            </a:r>
            <a:r>
              <a:rPr lang="el-GR" altLang="el-GR" sz="1600" dirty="0"/>
              <a:t>, </a:t>
            </a:r>
            <a:r>
              <a:rPr lang="el-GR" altLang="el-GR" sz="2800" dirty="0">
                <a:latin typeface="TimesNewRomanPSMT"/>
              </a:rPr>
              <a:t>:</a:t>
            </a:r>
          </a:p>
          <a:p>
            <a:pPr>
              <a:spcBef>
                <a:spcPts val="600"/>
              </a:spcBef>
              <a:buClrTx/>
              <a:buSzTx/>
              <a:buNone/>
              <a:defRPr/>
            </a:pPr>
            <a:r>
              <a:rPr lang="el-GR" altLang="el-GR" sz="2600" dirty="0">
                <a:latin typeface="TimesNewRomanPSMT"/>
              </a:rPr>
              <a:t>α.) </a:t>
            </a:r>
            <a:r>
              <a:rPr lang="el-GR" altLang="el-GR" sz="2600" i="1" dirty="0">
                <a:latin typeface="TimesNewRomanPS-ItalicMT"/>
              </a:rPr>
              <a:t>Ποιότητα φωνής </a:t>
            </a:r>
            <a:r>
              <a:rPr lang="el-GR" altLang="el-GR" sz="2600" dirty="0">
                <a:latin typeface="TimesNewRomanPSMT"/>
              </a:rPr>
              <a:t>: έλεγχος άρθρωσης (δυνατή, ξεκάθαρη), ρυθμός (απαλός, με τραντάγματα), , ηχηρότητα, </a:t>
            </a:r>
            <a:r>
              <a:rPr lang="el-GR" altLang="el-GR" sz="2600" dirty="0" err="1">
                <a:latin typeface="TimesNewRomanPSMT"/>
              </a:rPr>
              <a:t>tempo</a:t>
            </a:r>
            <a:r>
              <a:rPr lang="el-GR" altLang="el-GR" sz="2600" dirty="0">
                <a:latin typeface="TimesNewRomanPSMT"/>
              </a:rPr>
              <a:t> (αυξημένο ή όχι). </a:t>
            </a:r>
          </a:p>
          <a:p>
            <a:pPr>
              <a:spcBef>
                <a:spcPts val="600"/>
              </a:spcBef>
              <a:buClrTx/>
              <a:buSzTx/>
              <a:buNone/>
              <a:defRPr/>
            </a:pPr>
            <a:r>
              <a:rPr lang="el-GR" altLang="el-GR" sz="2600" dirty="0">
                <a:latin typeface="TimesNewRomanPSMT"/>
              </a:rPr>
              <a:t>β.) </a:t>
            </a:r>
            <a:r>
              <a:rPr lang="el-GR" altLang="el-GR" sz="2600" i="1" dirty="0">
                <a:latin typeface="TimesNewRomanPS-ItalicMT"/>
              </a:rPr>
              <a:t>Φωνητικά χαρακτηριστικά</a:t>
            </a:r>
            <a:r>
              <a:rPr lang="el-GR" altLang="el-GR" sz="2600" dirty="0">
                <a:latin typeface="TimesNewRomanPSMT"/>
              </a:rPr>
              <a:t>:</a:t>
            </a:r>
            <a:r>
              <a:rPr lang="el-GR" altLang="el-GR" sz="2600" i="1" dirty="0">
                <a:latin typeface="TimesNewRomanPS-ItalicMT"/>
              </a:rPr>
              <a:t> </a:t>
            </a:r>
            <a:r>
              <a:rPr lang="el-GR" altLang="el-GR" sz="2600" dirty="0">
                <a:latin typeface="TimesNewRomanPSMT"/>
              </a:rPr>
              <a:t> γέλιο, ψίθυρος, βογκητό, στεναγμός, χασμουρητό, βήχας, καθάρισμα λαιμού, </a:t>
            </a:r>
            <a:r>
              <a:rPr lang="el-GR" altLang="el-GR" sz="2600" dirty="0" err="1">
                <a:latin typeface="TimesNewRomanPSMT"/>
              </a:rPr>
              <a:t>κ.λ.π</a:t>
            </a:r>
            <a:r>
              <a:rPr lang="el-GR" altLang="el-GR" sz="2600" dirty="0">
                <a:latin typeface="TimesNewRomanPSMT"/>
              </a:rPr>
              <a:t>.</a:t>
            </a:r>
          </a:p>
          <a:p>
            <a:pPr>
              <a:spcBef>
                <a:spcPts val="600"/>
              </a:spcBef>
              <a:buClrTx/>
              <a:buSzTx/>
              <a:buNone/>
              <a:defRPr/>
            </a:pPr>
            <a:endParaRPr lang="el-GR" altLang="el-GR" sz="1050" dirty="0">
              <a:latin typeface="TimesNewRomanPSMT"/>
            </a:endParaRPr>
          </a:p>
          <a:p>
            <a:pPr>
              <a:spcBef>
                <a:spcPts val="600"/>
              </a:spcBef>
              <a:buClrTx/>
              <a:buSzTx/>
              <a:buNone/>
              <a:defRPr/>
            </a:pPr>
            <a:r>
              <a:rPr lang="el-GR" altLang="el-GR" sz="2600" dirty="0">
                <a:latin typeface="TimesNewRomanPSMT"/>
              </a:rPr>
              <a:t>γ.) </a:t>
            </a:r>
            <a:r>
              <a:rPr lang="el-GR" altLang="el-GR" sz="2600" i="1" dirty="0">
                <a:latin typeface="TimesNewRomanPS-ItalicMT"/>
              </a:rPr>
              <a:t>Φωνητικοί προσδιορισμοί </a:t>
            </a:r>
            <a:r>
              <a:rPr lang="el-GR" altLang="el-GR" sz="2600" dirty="0">
                <a:latin typeface="TimesNewRomanPSMT"/>
              </a:rPr>
              <a:t>- </a:t>
            </a:r>
            <a:r>
              <a:rPr lang="el-GR" altLang="el-GR" sz="2600" i="1" dirty="0">
                <a:latin typeface="TimesNewRomanPSMT"/>
              </a:rPr>
              <a:t>ευαισθησία</a:t>
            </a:r>
            <a:r>
              <a:rPr lang="el-GR" altLang="el-GR" sz="2600" dirty="0">
                <a:latin typeface="TimesNewRomanPSMT"/>
              </a:rPr>
              <a:t>: ύψος, έκταση (μακρόσυρτη ομιλία, διακεκομμένη).</a:t>
            </a:r>
          </a:p>
          <a:p>
            <a:pPr>
              <a:spcBef>
                <a:spcPts val="600"/>
              </a:spcBef>
              <a:buClrTx/>
              <a:buSzTx/>
              <a:buNone/>
              <a:defRPr/>
            </a:pPr>
            <a:endParaRPr lang="el-GR" altLang="el-GR" sz="1600" dirty="0">
              <a:latin typeface="TimesNewRomanPSMT"/>
            </a:endParaRPr>
          </a:p>
          <a:p>
            <a:pPr>
              <a:spcBef>
                <a:spcPts val="600"/>
              </a:spcBef>
              <a:buClrTx/>
              <a:buSzTx/>
              <a:buNone/>
              <a:defRPr/>
            </a:pPr>
            <a:r>
              <a:rPr lang="el-GR" altLang="el-GR" sz="2600" dirty="0">
                <a:latin typeface="TimesNewRomanPSMT"/>
              </a:rPr>
              <a:t>δ.) </a:t>
            </a:r>
            <a:r>
              <a:rPr lang="el-GR" altLang="el-GR" sz="2600" i="1" dirty="0">
                <a:latin typeface="TimesNewRomanPS-ItalicMT"/>
              </a:rPr>
              <a:t>Φωνητικοί διαχωρισμοί - </a:t>
            </a:r>
            <a:r>
              <a:rPr lang="el-GR" altLang="el-GR" sz="2600" i="1" dirty="0">
                <a:latin typeface="TimesNewRomanPSMT"/>
              </a:rPr>
              <a:t>σιωπηλές παύσεις</a:t>
            </a:r>
            <a:r>
              <a:rPr lang="el-GR" altLang="el-GR" sz="2600" dirty="0">
                <a:latin typeface="TimesNewRomanPSMT"/>
              </a:rPr>
              <a:t>: «</a:t>
            </a:r>
            <a:r>
              <a:rPr lang="el-GR" altLang="el-GR" sz="2600" dirty="0" err="1">
                <a:latin typeface="TimesNewRomanPSMT"/>
              </a:rPr>
              <a:t>χμ</a:t>
            </a:r>
            <a:r>
              <a:rPr lang="el-GR" altLang="el-GR" sz="2600" dirty="0">
                <a:latin typeface="TimesNewRomanPSMT"/>
              </a:rPr>
              <a:t>», «</a:t>
            </a:r>
            <a:r>
              <a:rPr lang="el-GR" altLang="el-GR" sz="2600" dirty="0" err="1">
                <a:latin typeface="TimesNewRomanPSMT"/>
              </a:rPr>
              <a:t>μμ</a:t>
            </a:r>
            <a:r>
              <a:rPr lang="el-GR" altLang="el-GR" sz="2600" dirty="0">
                <a:latin typeface="TimesNewRomanPSMT"/>
              </a:rPr>
              <a:t>», «</a:t>
            </a:r>
            <a:r>
              <a:rPr lang="el-GR" altLang="el-GR" sz="2600" dirty="0" err="1">
                <a:latin typeface="TimesNewRomanPSMT"/>
              </a:rPr>
              <a:t>οχ</a:t>
            </a:r>
            <a:r>
              <a:rPr lang="el-GR" altLang="el-GR" sz="2600" dirty="0">
                <a:latin typeface="TimesNewRomanPSMT"/>
              </a:rPr>
              <a:t>», απρόσκλητοι θόρυβοι, </a:t>
            </a:r>
            <a:r>
              <a:rPr lang="el-GR" altLang="el-GR" sz="2600" dirty="0" err="1">
                <a:latin typeface="TimesNewRomanPSMT"/>
              </a:rPr>
              <a:t>κ.λ.π</a:t>
            </a:r>
            <a:r>
              <a:rPr lang="el-GR" altLang="el-GR" sz="2600" dirty="0">
                <a:latin typeface="TimesNewRomanPSMT"/>
              </a:rPr>
              <a:t>. </a:t>
            </a:r>
            <a:endParaRPr lang="el-GR" altLang="el-GR" sz="2000" dirty="0">
              <a:latin typeface="Comic Sans MS" panose="030F0702030302020204" pitchFamily="66" charset="0"/>
            </a:endParaRPr>
          </a:p>
        </p:txBody>
      </p:sp>
      <p:sp>
        <p:nvSpPr>
          <p:cNvPr id="20484" name="Τίτλος 1">
            <a:extLst>
              <a:ext uri="{FF2B5EF4-FFF2-40B4-BE49-F238E27FC236}">
                <a16:creationId xmlns:a16="http://schemas.microsoft.com/office/drawing/2014/main" id="{A84FBB9E-E985-4E52-8C97-E9CEBFDDF1FF}"/>
              </a:ext>
            </a:extLst>
          </p:cNvPr>
          <p:cNvSpPr txBox="1">
            <a:spLocks/>
          </p:cNvSpPr>
          <p:nvPr/>
        </p:nvSpPr>
        <p:spPr bwMode="auto">
          <a:xfrm>
            <a:off x="1200151" y="-96838"/>
            <a:ext cx="9504363" cy="990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700"/>
              </a:spcBef>
              <a:buClr>
                <a:schemeClr val="accent2"/>
              </a:buClr>
              <a:buSzPct val="60000"/>
              <a:buFont typeface="Wingdings" panose="05000000000000000000" pitchFamily="2" charset="2"/>
              <a:buChar char=""/>
              <a:defRPr sz="2900">
                <a:solidFill>
                  <a:schemeClr val="tx1"/>
                </a:solidFill>
                <a:latin typeface="Calibri" panose="020F0502020204030204" pitchFamily="34" charset="0"/>
              </a:defRPr>
            </a:lvl1pPr>
            <a:lvl2pPr marL="639763" indent="-273050">
              <a:spcBef>
                <a:spcPts val="550"/>
              </a:spcBef>
              <a:buClr>
                <a:schemeClr val="accent1"/>
              </a:buClr>
              <a:buSzPct val="70000"/>
              <a:buFont typeface="Wingdings 2" panose="05020102010507070707" pitchFamily="18" charset="2"/>
              <a:buChar char=""/>
              <a:defRPr sz="2600">
                <a:solidFill>
                  <a:schemeClr val="tx1"/>
                </a:solidFill>
                <a:latin typeface="Calibri" panose="020F0502020204030204" pitchFamily="34" charset="0"/>
              </a:defRPr>
            </a:lvl2pPr>
            <a:lvl3pPr indent="-228600">
              <a:spcBef>
                <a:spcPts val="500"/>
              </a:spcBef>
              <a:buClr>
                <a:schemeClr val="accent2"/>
              </a:buClr>
              <a:buSzPct val="75000"/>
              <a:buFont typeface="Wingdings" panose="05000000000000000000" pitchFamily="2" charset="2"/>
              <a:buChar char=""/>
              <a:defRPr sz="2300">
                <a:solidFill>
                  <a:schemeClr val="tx1"/>
                </a:solidFill>
                <a:latin typeface="Calibri" panose="020F0502020204030204" pitchFamily="34" charset="0"/>
              </a:defRPr>
            </a:lvl3pPr>
            <a:lvl4pPr indent="-228600">
              <a:spcBef>
                <a:spcPts val="400"/>
              </a:spcBef>
              <a:buClr>
                <a:srgbClr val="A5AB81"/>
              </a:buClr>
              <a:buSzPct val="75000"/>
              <a:buFont typeface="Wingdings" panose="05000000000000000000" pitchFamily="2" charset="2"/>
              <a:buChar char=""/>
              <a:defRPr sz="2000">
                <a:solidFill>
                  <a:schemeClr val="tx1"/>
                </a:solidFill>
                <a:latin typeface="Calibri" panose="020F0502020204030204" pitchFamily="34" charset="0"/>
              </a:defRPr>
            </a:lvl4pPr>
            <a:lvl5pPr indent="-228600">
              <a:spcBef>
                <a:spcPts val="400"/>
              </a:spcBef>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5pPr>
            <a:lvl6pPr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6pPr>
            <a:lvl7pPr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7pPr>
            <a:lvl8pPr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8pPr>
            <a:lvl9pPr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9pPr>
          </a:lstStyle>
          <a:p>
            <a:pPr algn="ctr">
              <a:spcBef>
                <a:spcPct val="0"/>
              </a:spcBef>
              <a:buClrTx/>
              <a:buSzTx/>
              <a:buFontTx/>
              <a:buNone/>
            </a:pPr>
            <a:r>
              <a:rPr lang="el-GR" altLang="el-GR" sz="3200">
                <a:solidFill>
                  <a:srgbClr val="FF0000"/>
                </a:solidFill>
              </a:rPr>
              <a:t>1. </a:t>
            </a:r>
            <a:r>
              <a:rPr lang="el-GR" altLang="el-GR" sz="3200">
                <a:solidFill>
                  <a:srgbClr val="FF0000"/>
                </a:solidFill>
                <a:latin typeface="Times New Roman" panose="02020603050405020304" pitchFamily="18" charset="0"/>
                <a:ea typeface="Calibri" panose="020F0502020204030204" pitchFamily="34" charset="0"/>
                <a:cs typeface="Times New Roman" panose="02020603050405020304" pitchFamily="18" charset="0"/>
              </a:rPr>
              <a:t>Η επικοινωνία και η αλληλεπίδραση εκπαιδευτικού - μαθητών (μη λεκτική επικοινωνία/</a:t>
            </a:r>
            <a:r>
              <a:rPr lang="el-GR" altLang="el-GR" sz="3200" b="1">
                <a:solidFill>
                  <a:srgbClr val="00B0F0"/>
                </a:solidFill>
                <a:latin typeface="Times New Roman" panose="02020603050405020304" pitchFamily="18" charset="0"/>
                <a:ea typeface="Calibri" panose="020F0502020204030204" pitchFamily="34" charset="0"/>
                <a:cs typeface="Times New Roman" panose="02020603050405020304" pitchFamily="18" charset="0"/>
              </a:rPr>
              <a:t>λεκτική</a:t>
            </a:r>
            <a:r>
              <a:rPr lang="el-GR" altLang="el-GR" sz="320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l-GR" altLang="el-GR" sz="2000">
                <a:solidFill>
                  <a:srgbClr val="FF0000"/>
                </a:solidFill>
              </a:rPr>
              <a:t>(δ)</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Τίτλος 1">
            <a:extLst>
              <a:ext uri="{FF2B5EF4-FFF2-40B4-BE49-F238E27FC236}">
                <a16:creationId xmlns:a16="http://schemas.microsoft.com/office/drawing/2014/main" id="{F637B7B5-F24F-4880-9C5E-90E1A87006E4}"/>
              </a:ext>
            </a:extLst>
          </p:cNvPr>
          <p:cNvSpPr>
            <a:spLocks noGrp="1"/>
          </p:cNvSpPr>
          <p:nvPr>
            <p:ph type="title"/>
          </p:nvPr>
        </p:nvSpPr>
        <p:spPr>
          <a:xfrm>
            <a:off x="2098675" y="201614"/>
            <a:ext cx="8153400" cy="1042987"/>
          </a:xfrm>
        </p:spPr>
        <p:txBody>
          <a:bodyPr>
            <a:normAutofit fontScale="90000"/>
          </a:bodyPr>
          <a:lstStyle/>
          <a:p>
            <a:r>
              <a:rPr lang="el-GR" altLang="el-GR" sz="3200">
                <a:solidFill>
                  <a:srgbClr val="00B050"/>
                </a:solidFill>
                <a:latin typeface="Times New Roman" panose="02020603050405020304" pitchFamily="18" charset="0"/>
                <a:ea typeface="Calibri" panose="020F0502020204030204" pitchFamily="34" charset="0"/>
                <a:cs typeface="Times New Roman" panose="02020603050405020304" pitchFamily="18" charset="0"/>
              </a:rPr>
              <a:t>2. Η επικοινωνία και η αλληλεπίδραση μεταξύ των μαθητών (λεκτική/μη λεκτική επικοινωνία) </a:t>
            </a:r>
            <a:br>
              <a:rPr lang="el-GR" altLang="el-GR">
                <a:solidFill>
                  <a:srgbClr val="FF0000"/>
                </a:solidFill>
                <a:ea typeface="Calibri" panose="020F0502020204030204" pitchFamily="34" charset="0"/>
                <a:cs typeface="Times New Roman" panose="02020603050405020304" pitchFamily="18" charset="0"/>
              </a:rPr>
            </a:br>
            <a:endParaRPr lang="el-GR" altLang="el-GR">
              <a:ea typeface="Calibri" panose="020F0502020204030204" pitchFamily="34"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7FD0DCE5-6439-4F78-B542-9B3D781C8AFA}"/>
              </a:ext>
            </a:extLst>
          </p:cNvPr>
          <p:cNvSpPr>
            <a:spLocks noGrp="1"/>
          </p:cNvSpPr>
          <p:nvPr>
            <p:ph sz="quarter" idx="1"/>
          </p:nvPr>
        </p:nvSpPr>
        <p:spPr>
          <a:xfrm>
            <a:off x="1790700" y="1030288"/>
            <a:ext cx="8153400" cy="2398712"/>
          </a:xfrm>
        </p:spPr>
        <p:txBody>
          <a:bodyPr/>
          <a:lstStyle/>
          <a:p>
            <a:pPr marL="0" indent="0">
              <a:buNone/>
              <a:defRPr/>
            </a:pPr>
            <a:r>
              <a:rPr lang="el-GR" dirty="0"/>
              <a:t>Οι μαθητές έχουν συχνά:</a:t>
            </a:r>
          </a:p>
          <a:p>
            <a:pPr>
              <a:defRPr/>
            </a:pPr>
            <a:r>
              <a:rPr lang="el-GR" dirty="0"/>
              <a:t> ειδικό λεξιλόγιο, </a:t>
            </a:r>
          </a:p>
          <a:p>
            <a:pPr>
              <a:defRPr/>
            </a:pPr>
            <a:r>
              <a:rPr lang="el-GR" dirty="0"/>
              <a:t>ειδικούς κώδικες συνεννόησης, </a:t>
            </a:r>
          </a:p>
          <a:p>
            <a:pPr>
              <a:defRPr/>
            </a:pPr>
            <a:r>
              <a:rPr lang="el-GR" dirty="0"/>
              <a:t>ξεχωριστούς συμβολισμούς </a:t>
            </a:r>
            <a:endParaRPr lang="el-GR" sz="2400" dirty="0"/>
          </a:p>
        </p:txBody>
      </p:sp>
      <p:sp>
        <p:nvSpPr>
          <p:cNvPr id="21508" name="Θέση αριθμού διαφάνειας 3">
            <a:extLst>
              <a:ext uri="{FF2B5EF4-FFF2-40B4-BE49-F238E27FC236}">
                <a16:creationId xmlns:a16="http://schemas.microsoft.com/office/drawing/2014/main" id="{5099FFA1-EB38-443D-845A-0E3A349D6A4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700"/>
              </a:spcBef>
              <a:buClr>
                <a:schemeClr val="accent2"/>
              </a:buClr>
              <a:buSzPct val="60000"/>
              <a:buFont typeface="Wingdings" panose="05000000000000000000" pitchFamily="2" charset="2"/>
              <a:buChar char=""/>
              <a:defRPr sz="2900">
                <a:solidFill>
                  <a:schemeClr val="tx1"/>
                </a:solidFill>
                <a:latin typeface="Calibri" panose="020F0502020204030204"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Calibri" panose="020F0502020204030204"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Calibri" panose="020F0502020204030204"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Calibri" panose="020F0502020204030204"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Calibri" panose="020F0502020204030204" pitchFamily="34" charset="0"/>
              </a:defRPr>
            </a:lvl9pPr>
          </a:lstStyle>
          <a:p>
            <a:pPr>
              <a:lnSpc>
                <a:spcPct val="80000"/>
              </a:lnSpc>
              <a:spcBef>
                <a:spcPct val="0"/>
              </a:spcBef>
              <a:buClrTx/>
              <a:buSzTx/>
              <a:buFontTx/>
              <a:buNone/>
            </a:pPr>
            <a:fld id="{E6CC4BA5-FF06-41B2-9C1B-57949A32A553}" type="slidenum">
              <a:rPr lang="el-GR" altLang="el-GR" sz="1200">
                <a:solidFill>
                  <a:srgbClr val="FFFFFF"/>
                </a:solidFill>
                <a:latin typeface="Comic Sans MS" panose="030F0702030302020204" pitchFamily="66" charset="0"/>
              </a:rPr>
              <a:pPr>
                <a:lnSpc>
                  <a:spcPct val="80000"/>
                </a:lnSpc>
                <a:spcBef>
                  <a:spcPct val="0"/>
                </a:spcBef>
                <a:buClrTx/>
                <a:buSzTx/>
                <a:buFontTx/>
                <a:buNone/>
              </a:pPr>
              <a:t>9</a:t>
            </a:fld>
            <a:endParaRPr lang="el-GR" altLang="el-GR" sz="1200">
              <a:solidFill>
                <a:srgbClr val="FFFFFF"/>
              </a:solidFill>
              <a:latin typeface="Comic Sans MS" panose="030F0702030302020204" pitchFamily="66" charset="0"/>
            </a:endParaRPr>
          </a:p>
        </p:txBody>
      </p:sp>
      <p:sp>
        <p:nvSpPr>
          <p:cNvPr id="5" name="Ορθογώνιο 4">
            <a:extLst>
              <a:ext uri="{FF2B5EF4-FFF2-40B4-BE49-F238E27FC236}">
                <a16:creationId xmlns:a16="http://schemas.microsoft.com/office/drawing/2014/main" id="{49DF44B2-7311-420B-ACFE-782115C23C46}"/>
              </a:ext>
            </a:extLst>
          </p:cNvPr>
          <p:cNvSpPr/>
          <p:nvPr/>
        </p:nvSpPr>
        <p:spPr>
          <a:xfrm>
            <a:off x="1790700" y="3513138"/>
            <a:ext cx="8153400" cy="3046988"/>
          </a:xfrm>
          <a:prstGeom prst="rect">
            <a:avLst/>
          </a:prstGeom>
        </p:spPr>
        <p:txBody>
          <a:bodyPr>
            <a:spAutoFit/>
          </a:bodyPr>
          <a:lstStyle/>
          <a:p>
            <a:pPr marL="342900" indent="-342900">
              <a:buFont typeface="Arial" panose="020B0604020202020204" pitchFamily="34" charset="0"/>
              <a:buChar char="•"/>
              <a:defRPr/>
            </a:pPr>
            <a:r>
              <a:rPr lang="el-GR" sz="2400" dirty="0">
                <a:solidFill>
                  <a:srgbClr val="FF0000"/>
                </a:solidFill>
                <a:latin typeface="Arial" panose="020B0604020202020204" pitchFamily="34" charset="0"/>
              </a:rPr>
              <a:t>Υπάρχουν χαρακτηριστικά αντιπαράθεσης, απόρριψης και απομονωτισμού;</a:t>
            </a:r>
          </a:p>
          <a:p>
            <a:pPr marL="342900" indent="-342900">
              <a:buFont typeface="Arial" panose="020B0604020202020204" pitchFamily="34" charset="0"/>
              <a:buChar char="•"/>
              <a:defRPr/>
            </a:pPr>
            <a:r>
              <a:rPr lang="el-GR" sz="2400" dirty="0">
                <a:solidFill>
                  <a:srgbClr val="FF0000"/>
                </a:solidFill>
                <a:latin typeface="Arial" panose="020B0604020202020204" pitchFamily="34" charset="0"/>
              </a:rPr>
              <a:t>Υπάρχουν χαρακτηριστικά θετικών διαπροσωπικών σχέσεων; </a:t>
            </a:r>
          </a:p>
          <a:p>
            <a:pPr marL="342900" indent="-342900">
              <a:buFont typeface="Arial" panose="020B0604020202020204" pitchFamily="34" charset="0"/>
              <a:buChar char="•"/>
              <a:defRPr/>
            </a:pPr>
            <a:endParaRPr lang="el-GR" sz="2400" i="1" dirty="0">
              <a:solidFill>
                <a:srgbClr val="FF0000"/>
              </a:solidFill>
              <a:latin typeface="Arial" panose="020B0604020202020204" pitchFamily="34" charset="0"/>
            </a:endParaRPr>
          </a:p>
          <a:p>
            <a:pPr algn="just">
              <a:defRPr/>
            </a:pPr>
            <a:r>
              <a:rPr lang="el-GR" i="1" dirty="0">
                <a:solidFill>
                  <a:srgbClr val="FF0000"/>
                </a:solidFill>
                <a:latin typeface="Arial" panose="020B0604020202020204" pitchFamily="34" charset="0"/>
              </a:rPr>
              <a:t> (αμοιβαίος σεβασμός, αμοιβαία εμπιστοσύνη, αμοιβαίο ενδιαφέρον, έμφαση στις θετικές ενέργειες ή στα λάθη, </a:t>
            </a:r>
            <a:r>
              <a:rPr lang="el-GR" i="1" dirty="0" err="1">
                <a:solidFill>
                  <a:srgbClr val="FF0000"/>
                </a:solidFill>
                <a:latin typeface="Arial" panose="020B0604020202020204" pitchFamily="34" charset="0"/>
              </a:rPr>
              <a:t>ενσυναίσθηση</a:t>
            </a:r>
            <a:r>
              <a:rPr lang="el-GR" i="1" dirty="0">
                <a:solidFill>
                  <a:srgbClr val="FF0000"/>
                </a:solidFill>
                <a:latin typeface="Arial" panose="020B0604020202020204" pitchFamily="34" charset="0"/>
              </a:rPr>
              <a:t>, αποδοχή των αδυναμιών και η υποστήριξη για την απαλοιφή τους, συνεργασία, ανταλλαγή ιδεών και αμοιβαία έκφραση συναισθημάτων)</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1606</Words>
  <Application>Microsoft Office PowerPoint</Application>
  <PresentationFormat>Ευρεία οθόνη</PresentationFormat>
  <Paragraphs>130</Paragraphs>
  <Slides>22</Slides>
  <Notes>1</Notes>
  <HiddenSlides>0</HiddenSlides>
  <MMClips>0</MMClips>
  <ScaleCrop>false</ScaleCrop>
  <HeadingPairs>
    <vt:vector size="6" baseType="variant">
      <vt:variant>
        <vt:lpstr>Γραμματοσειρές που χρησιμοποιούνται</vt:lpstr>
      </vt:variant>
      <vt:variant>
        <vt:i4>10</vt:i4>
      </vt:variant>
      <vt:variant>
        <vt:lpstr>Θέμα</vt:lpstr>
      </vt:variant>
      <vt:variant>
        <vt:i4>1</vt:i4>
      </vt:variant>
      <vt:variant>
        <vt:lpstr>Τίτλοι διαφανειών</vt:lpstr>
      </vt:variant>
      <vt:variant>
        <vt:i4>22</vt:i4>
      </vt:variant>
    </vt:vector>
  </HeadingPairs>
  <TitlesOfParts>
    <vt:vector size="33" baseType="lpstr">
      <vt:lpstr>Arial</vt:lpstr>
      <vt:lpstr>Calibri</vt:lpstr>
      <vt:lpstr>Calibri Light</vt:lpstr>
      <vt:lpstr>Comic Sans MS</vt:lpstr>
      <vt:lpstr>Times New Roman</vt:lpstr>
      <vt:lpstr>TimesNewRomanPS-ItalicMT</vt:lpstr>
      <vt:lpstr>TimesNewRomanPSMT</vt:lpstr>
      <vt:lpstr>Tw Cen MT</vt:lpstr>
      <vt:lpstr>Verdana</vt:lpstr>
      <vt:lpstr>Wingdings</vt:lpstr>
      <vt:lpstr>Θέμα του Office</vt:lpstr>
      <vt:lpstr>4ος άξονας (α)</vt:lpstr>
      <vt:lpstr>Παρουσίαση του PowerPoint</vt:lpstr>
      <vt:lpstr>Παρουσίαση του PowerPoint</vt:lpstr>
      <vt:lpstr>1. Η επικοινωνία και η αλληλεπίδραση εκπαιδευτικού - μαθητών (μη λεκτική επικοινωνία/λεκτική) (α) </vt:lpstr>
      <vt:lpstr>Παρουσίαση του PowerPoint</vt:lpstr>
      <vt:lpstr>Παρουσίαση του PowerPoint</vt:lpstr>
      <vt:lpstr>1. Η επικοινωνία και η αλληλεπίδραση εκπαιδευτικού - μαθητών (μη λεκτική επικοινωνία/λεκτική) (γ)</vt:lpstr>
      <vt:lpstr>Παρουσίαση του PowerPoint</vt:lpstr>
      <vt:lpstr>2. Η επικοινωνία και η αλληλεπίδραση μεταξύ των μαθητών (λεκτική/μη λεκτική επικοινωνία)  </vt:lpstr>
      <vt:lpstr>3. Ισότητα ευκαιριών έκφρασης και ανάληψης πρωτοβουλίας από τους  μαθητές</vt:lpstr>
      <vt:lpstr>Παρουσίαση του PowerPoint</vt:lpstr>
      <vt:lpstr>Παρουσίαση του PowerPoint</vt:lpstr>
      <vt:lpstr>Παρουσίαση του PowerPoint</vt:lpstr>
      <vt:lpstr>5. Η διδασκαλία μπορεί να διαφοροποιηθεί:</vt:lpstr>
      <vt:lpstr> 5. Διαφοροποίηση του περιεχομένου ανάλογα με τη μαθησιακή ετοιμότητα. </vt:lpstr>
      <vt:lpstr> 5. Διαφοροποίηση της διαδικασίας ανάλογα με τη μαθησιακή ετοιμότητα των παιδιών. </vt:lpstr>
      <vt:lpstr> 5. Διαφοροποίηση του αποτελέσματος ανάλογα με τη μαθησιακή ετοιμότητα των παιδιών. </vt:lpstr>
      <vt:lpstr> 5. Γλωσσική Νοημοσύνη </vt:lpstr>
      <vt:lpstr>5. Μουσική Νοημοσύνη</vt:lpstr>
      <vt:lpstr> 5. Λογικομαθηματική Νοημοσύνη </vt:lpstr>
      <vt:lpstr> 5. Σωματικο/κιναισθητική Νοημοσύνη </vt:lpstr>
      <vt:lpstr> 5. Οπτική/χωρική Νοημοσύνη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4ος άξονας (α)</dc:title>
  <dc:creator>Τέκος</dc:creator>
  <cp:lastModifiedBy>Τέκος</cp:lastModifiedBy>
  <cp:revision>1</cp:revision>
  <dcterms:created xsi:type="dcterms:W3CDTF">2022-11-22T18:30:25Z</dcterms:created>
  <dcterms:modified xsi:type="dcterms:W3CDTF">2022-11-22T18:30:32Z</dcterms:modified>
</cp:coreProperties>
</file>