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42A19-3D3A-48BA-BC3F-211051059EFB}" type="datetimeFigureOut">
              <a:rPr lang="el-GR" smtClean="0"/>
              <a:t>13/5/2022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9EEAD5-CAFA-4643-8D22-567E4295933F}"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809EEAD5-CAFA-4643-8D22-567E4295933F}" type="slidenum">
              <a:rPr lang="el-GR" smtClean="0"/>
              <a:t>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ED78C292-29AD-4F3C-814A-0EDF3AF7E78A}" type="datetimeFigureOut">
              <a:rPr lang="el-GR" smtClean="0"/>
              <a:t>13/5/2022</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179D313-0026-4735-8EBC-95DD702177A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D78C292-29AD-4F3C-814A-0EDF3AF7E78A}" type="datetimeFigureOut">
              <a:rPr lang="el-GR" smtClean="0"/>
              <a:t>13/5/2022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79D313-0026-4735-8EBC-95DD702177A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D78C292-29AD-4F3C-814A-0EDF3AF7E78A}" type="datetimeFigureOut">
              <a:rPr lang="el-GR" smtClean="0"/>
              <a:t>13/5/2022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79D313-0026-4735-8EBC-95DD702177A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D78C292-29AD-4F3C-814A-0EDF3AF7E78A}" type="datetimeFigureOut">
              <a:rPr lang="el-GR" smtClean="0"/>
              <a:t>13/5/2022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79D313-0026-4735-8EBC-95DD702177A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D78C292-29AD-4F3C-814A-0EDF3AF7E78A}" type="datetimeFigureOut">
              <a:rPr lang="el-GR" smtClean="0"/>
              <a:t>13/5/2022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179D313-0026-4735-8EBC-95DD702177A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D78C292-29AD-4F3C-814A-0EDF3AF7E78A}" type="datetimeFigureOut">
              <a:rPr lang="el-GR" smtClean="0"/>
              <a:t>13/5/2022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179D313-0026-4735-8EBC-95DD702177A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ED78C292-29AD-4F3C-814A-0EDF3AF7E78A}" type="datetimeFigureOut">
              <a:rPr lang="el-GR" smtClean="0"/>
              <a:t>13/5/2022</a:t>
            </a:fld>
            <a:endParaRPr lang="el-GR"/>
          </a:p>
        </p:txBody>
      </p:sp>
      <p:sp>
        <p:nvSpPr>
          <p:cNvPr id="27" name="26 - Θέση αριθμού διαφάνειας"/>
          <p:cNvSpPr>
            <a:spLocks noGrp="1"/>
          </p:cNvSpPr>
          <p:nvPr>
            <p:ph type="sldNum" sz="quarter" idx="11"/>
          </p:nvPr>
        </p:nvSpPr>
        <p:spPr/>
        <p:txBody>
          <a:bodyPr rtlCol="0"/>
          <a:lstStyle/>
          <a:p>
            <a:fld id="{8179D313-0026-4735-8EBC-95DD702177A1}" type="slidenum">
              <a:rPr lang="el-GR" smtClean="0"/>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ED78C292-29AD-4F3C-814A-0EDF3AF7E78A}" type="datetimeFigureOut">
              <a:rPr lang="el-GR" smtClean="0"/>
              <a:t>13/5/2022</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8179D313-0026-4735-8EBC-95DD702177A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D78C292-29AD-4F3C-814A-0EDF3AF7E78A}" type="datetimeFigureOut">
              <a:rPr lang="el-GR" smtClean="0"/>
              <a:t>13/5/2022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179D313-0026-4735-8EBC-95DD702177A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D78C292-29AD-4F3C-814A-0EDF3AF7E78A}" type="datetimeFigureOut">
              <a:rPr lang="el-GR" smtClean="0"/>
              <a:t>13/5/2022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179D313-0026-4735-8EBC-95DD702177A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D78C292-29AD-4F3C-814A-0EDF3AF7E78A}" type="datetimeFigureOut">
              <a:rPr lang="el-GR" smtClean="0"/>
              <a:t>13/5/2022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179D313-0026-4735-8EBC-95DD702177A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D78C292-29AD-4F3C-814A-0EDF3AF7E78A}" type="datetimeFigureOut">
              <a:rPr lang="el-GR" smtClean="0"/>
              <a:t>13/5/2022</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179D313-0026-4735-8EBC-95DD702177A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a:t>Σχολικό κλίμα έννοια και διαστάσεις </a:t>
            </a:r>
            <a:endParaRPr lang="el-GR" dirty="0"/>
          </a:p>
        </p:txBody>
      </p:sp>
      <p:sp>
        <p:nvSpPr>
          <p:cNvPr id="3" name="2 - Υπότιτλος"/>
          <p:cNvSpPr>
            <a:spLocks noGrp="1"/>
          </p:cNvSpPr>
          <p:nvPr>
            <p:ph type="subTitle" idx="1"/>
          </p:nvPr>
        </p:nvSpPr>
        <p:spPr/>
        <p:txBody>
          <a:bodyPr>
            <a:normAutofit fontScale="92500" lnSpcReduction="20000"/>
          </a:bodyPr>
          <a:lstStyle/>
          <a:p>
            <a:r>
              <a:rPr lang="el-GR" b="1" i="1" dirty="0"/>
              <a:t>Η  σωστή λειτουργία μιας  σχολικής μονάδας, εξαρτάται κατά πολύ από το θετικό</a:t>
            </a:r>
            <a:r>
              <a:rPr lang="el-GR" b="1" dirty="0"/>
              <a:t> ή αρνητικό   σχολικό κλίμα που επικρατεί  στη  σχολική μονάδα.</a:t>
            </a:r>
            <a:endParaRPr lang="el-GR" dirty="0"/>
          </a:p>
          <a:p>
            <a:endParaRPr lang="en-US" dirty="0" smtClean="0"/>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Τι εννοούμε όμως,  όταν μιλάμε για σχολικό κλίμα; </a:t>
            </a:r>
            <a:r>
              <a:rPr lang="el-GR" dirty="0"/>
              <a:t/>
            </a:r>
            <a:br>
              <a:rPr lang="el-GR" dirty="0"/>
            </a:br>
            <a:endParaRPr lang="el-GR" dirty="0"/>
          </a:p>
        </p:txBody>
      </p:sp>
      <p:sp>
        <p:nvSpPr>
          <p:cNvPr id="3" name="2 - Θέση περιεχομένου"/>
          <p:cNvSpPr>
            <a:spLocks noGrp="1"/>
          </p:cNvSpPr>
          <p:nvPr>
            <p:ph idx="1"/>
          </p:nvPr>
        </p:nvSpPr>
        <p:spPr/>
        <p:txBody>
          <a:bodyPr>
            <a:normAutofit/>
          </a:bodyPr>
          <a:lstStyle/>
          <a:p>
            <a:pPr algn="ctr">
              <a:buNone/>
            </a:pPr>
            <a:r>
              <a:rPr lang="el-GR" sz="3600" b="1" dirty="0" smtClean="0"/>
              <a:t>  Η </a:t>
            </a:r>
            <a:r>
              <a:rPr lang="el-GR" sz="3600" b="1" dirty="0" err="1"/>
              <a:t>Πασιαρδή</a:t>
            </a:r>
            <a:r>
              <a:rPr lang="el-GR" sz="3600" b="1" dirty="0"/>
              <a:t> (2001) ορίζει το σχολικό κλίμα ως το «σύνολο των δυναμικών αλληλεπιδράσεων μεταξύ των ψυχολογικών, ακαδημαϊκών και φυσικών διαστάσεων του σχολικού περιβάλλοντος</a:t>
            </a:r>
            <a:r>
              <a:rPr lang="el-GR" sz="3600" b="1" dirty="0" smtClean="0"/>
              <a:t>».</a:t>
            </a:r>
            <a:endParaRPr lang="el-GR"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a:t>Διαφορές πολιτισμού και σχολικού κλίματος</a:t>
            </a:r>
            <a:r>
              <a:rPr lang="el-GR" i="1" dirty="0"/>
              <a:t> .</a:t>
            </a:r>
            <a:r>
              <a:rPr lang="el-GR" dirty="0"/>
              <a:t/>
            </a:r>
            <a:br>
              <a:rPr lang="el-GR" dirty="0"/>
            </a:br>
            <a:endParaRPr lang="el-GR" dirty="0"/>
          </a:p>
        </p:txBody>
      </p:sp>
      <p:sp>
        <p:nvSpPr>
          <p:cNvPr id="3" name="2 - Θέση περιεχομένου"/>
          <p:cNvSpPr>
            <a:spLocks noGrp="1"/>
          </p:cNvSpPr>
          <p:nvPr>
            <p:ph idx="1"/>
          </p:nvPr>
        </p:nvSpPr>
        <p:spPr/>
        <p:txBody>
          <a:bodyPr>
            <a:normAutofit lnSpcReduction="10000"/>
          </a:bodyPr>
          <a:lstStyle/>
          <a:p>
            <a:r>
              <a:rPr lang="el-GR" sz="2400" b="1" dirty="0"/>
              <a:t>Ο πολιτισμός-κουλτούρα  μιας σχολικής μονάδας, αποτελεί ένα άθροισμα  από τάσεις, αξίες, κανόνες, συμπεριφορές, ιδεολογίες, πιστεύω, ιδέες,   οι οποίες δεν γίνονται τόσο εύκολα αντιληπτές από κάποιον ξένο, αλλά χρειάζεται να ζήσεις σε μια σχολική μονάδα για να το </a:t>
            </a:r>
            <a:r>
              <a:rPr lang="el-GR" sz="2400" b="1" dirty="0" smtClean="0"/>
              <a:t>καταλάβεις</a:t>
            </a:r>
            <a:r>
              <a:rPr lang="en-US" sz="2400" b="1" dirty="0" smtClean="0"/>
              <a:t>.</a:t>
            </a:r>
          </a:p>
          <a:p>
            <a:r>
              <a:rPr lang="el-GR" sz="2400" b="1" dirty="0"/>
              <a:t>Με την έννοια  πολιτισμός-κουλτούρα   εννοούμε ένα ευρύτερο, σύνολο από αξίες, θέσεις, πεποιθήσεις, παραδόσεις  και αντιλήψεις, όπως η καινοτομία, η  δημιουργικότητα, η σταθερότητα και η σημασία της λεπτομέρειας</a:t>
            </a:r>
            <a:r>
              <a:rPr lang="el-GR" sz="2400" b="1" dirty="0" smtClean="0"/>
              <a:t>.</a:t>
            </a:r>
            <a:endParaRPr lang="en-US" sz="2400" b="1" dirty="0" smtClean="0"/>
          </a:p>
          <a:p>
            <a:pPr>
              <a:buNone/>
            </a:pPr>
            <a:endParaRPr lang="el-G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 </a:t>
            </a:r>
            <a:r>
              <a:rPr lang="el-GR" b="1" dirty="0" err="1" smtClean="0"/>
              <a:t>Πασιαρδής</a:t>
            </a:r>
            <a:r>
              <a:rPr lang="el-GR" b="1" dirty="0" smtClean="0"/>
              <a:t> (2014) αναφέρει τα 3 επίπεδα πολιτισμού – κουλτούρας…</a:t>
            </a:r>
            <a:endParaRPr lang="el-GR" dirty="0"/>
          </a:p>
        </p:txBody>
      </p:sp>
      <p:sp>
        <p:nvSpPr>
          <p:cNvPr id="3" name="2 - Θέση περιεχομένου"/>
          <p:cNvSpPr>
            <a:spLocks noGrp="1"/>
          </p:cNvSpPr>
          <p:nvPr>
            <p:ph idx="1"/>
          </p:nvPr>
        </p:nvSpPr>
        <p:spPr/>
        <p:txBody>
          <a:bodyPr>
            <a:normAutofit/>
          </a:bodyPr>
          <a:lstStyle/>
          <a:p>
            <a:r>
              <a:rPr lang="el-GR" b="1" dirty="0" smtClean="0"/>
              <a:t>Στο </a:t>
            </a:r>
            <a:r>
              <a:rPr lang="el-GR" b="1" dirty="0"/>
              <a:t>πρώτο επίπεδο ανήκουν χαρακτηριστικά της σχολικής μονάδας που φαίνονται με την πρώτη </a:t>
            </a:r>
            <a:r>
              <a:rPr lang="el-GR" b="1" dirty="0" smtClean="0"/>
              <a:t>ματιά. </a:t>
            </a:r>
            <a:endParaRPr lang="en-US" b="1" dirty="0" smtClean="0"/>
          </a:p>
          <a:p>
            <a:r>
              <a:rPr lang="el-GR" b="1" dirty="0" smtClean="0"/>
              <a:t>Στο </a:t>
            </a:r>
            <a:r>
              <a:rPr lang="el-GR" b="1" dirty="0"/>
              <a:t>δεύτερο επίπεδο κοινές αποδεκτές </a:t>
            </a:r>
            <a:r>
              <a:rPr lang="el-GR" b="1" dirty="0" smtClean="0"/>
              <a:t>αξίες. </a:t>
            </a:r>
          </a:p>
          <a:p>
            <a:r>
              <a:rPr lang="el-GR" b="1" dirty="0" smtClean="0"/>
              <a:t>Στο </a:t>
            </a:r>
            <a:r>
              <a:rPr lang="el-GR" b="1" dirty="0"/>
              <a:t>τρίτο επίπεδο αξίες </a:t>
            </a:r>
            <a:r>
              <a:rPr lang="el-GR" b="1" dirty="0" smtClean="0"/>
              <a:t>θέσεις και </a:t>
            </a:r>
            <a:r>
              <a:rPr lang="el-GR" b="1" dirty="0"/>
              <a:t>αντιλήψεις που κυριαρχούν σε μια σχολική μονάδα </a:t>
            </a:r>
            <a:r>
              <a:rPr lang="el-GR" b="1" dirty="0" smtClean="0"/>
              <a:t>.</a:t>
            </a:r>
          </a:p>
          <a:p>
            <a:endParaRPr lang="el-GR" sz="2800" dirty="0"/>
          </a:p>
          <a:p>
            <a:pPr>
              <a:buNone/>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Μορφές  σχολικού κλίματος</a:t>
            </a:r>
            <a:endParaRPr lang="el-GR" dirty="0"/>
          </a:p>
        </p:txBody>
      </p:sp>
      <p:sp>
        <p:nvSpPr>
          <p:cNvPr id="3" name="2 - Θέση περιεχομένου"/>
          <p:cNvSpPr>
            <a:spLocks noGrp="1"/>
          </p:cNvSpPr>
          <p:nvPr>
            <p:ph idx="1"/>
          </p:nvPr>
        </p:nvSpPr>
        <p:spPr/>
        <p:txBody>
          <a:bodyPr>
            <a:normAutofit/>
          </a:bodyPr>
          <a:lstStyle/>
          <a:p>
            <a:pPr marL="514350" indent="-514350">
              <a:buNone/>
            </a:pPr>
            <a:r>
              <a:rPr lang="el-GR" sz="4000" b="1" dirty="0" smtClean="0"/>
              <a:t>1)Το </a:t>
            </a:r>
            <a:r>
              <a:rPr lang="el-GR" sz="4000" b="1" dirty="0"/>
              <a:t>ανοικτό σχολικό </a:t>
            </a:r>
            <a:r>
              <a:rPr lang="el-GR" sz="4000" b="1" dirty="0" smtClean="0"/>
              <a:t>κλίμα.</a:t>
            </a:r>
          </a:p>
          <a:p>
            <a:pPr marL="514350" indent="-514350">
              <a:buNone/>
            </a:pPr>
            <a:r>
              <a:rPr lang="el-GR" sz="4000" b="1" dirty="0" smtClean="0"/>
              <a:t>2) Το κλειστό </a:t>
            </a:r>
            <a:r>
              <a:rPr lang="el-GR" sz="4000" b="1" dirty="0" smtClean="0"/>
              <a:t>σχολικό κλίμα.</a:t>
            </a:r>
          </a:p>
          <a:p>
            <a:pPr marL="514350" indent="-514350">
              <a:buNone/>
            </a:pPr>
            <a:r>
              <a:rPr lang="el-GR" sz="4000" b="1" dirty="0" smtClean="0"/>
              <a:t>3)</a:t>
            </a:r>
            <a:r>
              <a:rPr lang="el-GR" sz="4000" b="1" dirty="0"/>
              <a:t> Το κλίμα ενεργούς </a:t>
            </a:r>
            <a:r>
              <a:rPr lang="el-GR" sz="4000" b="1" dirty="0" smtClean="0"/>
              <a:t>εμπλοκής.</a:t>
            </a:r>
            <a:endParaRPr lang="el-GR"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764704"/>
            <a:ext cx="8075240" cy="773832"/>
          </a:xfrm>
        </p:spPr>
        <p:txBody>
          <a:bodyPr>
            <a:normAutofit fontScale="90000"/>
          </a:bodyPr>
          <a:lstStyle/>
          <a:p>
            <a:pPr algn="ctr"/>
            <a:r>
              <a:rPr lang="el-GR" b="1" dirty="0" smtClean="0"/>
              <a:t>Η Ποιότητα </a:t>
            </a:r>
            <a:r>
              <a:rPr lang="el-GR" b="1" dirty="0"/>
              <a:t>του </a:t>
            </a:r>
            <a:r>
              <a:rPr lang="el-GR" b="1" dirty="0" smtClean="0"/>
              <a:t>Σχολικού</a:t>
            </a:r>
            <a:r>
              <a:rPr lang="el-GR" b="1" dirty="0"/>
              <a:t>  </a:t>
            </a:r>
            <a:r>
              <a:rPr lang="el-GR" b="1" dirty="0" smtClean="0"/>
              <a:t>Κλίματος</a:t>
            </a:r>
            <a:br>
              <a:rPr lang="el-GR" b="1" dirty="0" smtClean="0"/>
            </a:br>
            <a:endParaRPr lang="el-GR" dirty="0">
              <a:solidFill>
                <a:schemeClr val="tx1"/>
              </a:solidFill>
            </a:endParaRPr>
          </a:p>
        </p:txBody>
      </p:sp>
      <p:sp>
        <p:nvSpPr>
          <p:cNvPr id="3" name="2 - Θέση περιεχομένου"/>
          <p:cNvSpPr>
            <a:spLocks noGrp="1"/>
          </p:cNvSpPr>
          <p:nvPr>
            <p:ph idx="1"/>
          </p:nvPr>
        </p:nvSpPr>
        <p:spPr/>
        <p:txBody>
          <a:bodyPr/>
          <a:lstStyle/>
          <a:p>
            <a:pPr>
              <a:buNone/>
            </a:pPr>
            <a:r>
              <a:rPr lang="el-GR" b="1" dirty="0"/>
              <a:t> α) με τη δημιουργία ανοιχτού θετικού σχολικού </a:t>
            </a:r>
            <a:r>
              <a:rPr lang="el-GR" b="1" dirty="0" smtClean="0"/>
              <a:t>κλίματος.</a:t>
            </a:r>
          </a:p>
          <a:p>
            <a:pPr>
              <a:buNone/>
            </a:pPr>
            <a:r>
              <a:rPr lang="el-GR" b="1" dirty="0"/>
              <a:t>β</a:t>
            </a:r>
            <a:r>
              <a:rPr lang="el-GR" b="1" dirty="0" smtClean="0"/>
              <a:t>) με αντίθεση στο </a:t>
            </a:r>
            <a:r>
              <a:rPr lang="el-GR" b="1" dirty="0"/>
              <a:t>κλειστό σχολικό </a:t>
            </a:r>
            <a:r>
              <a:rPr lang="el-GR" b="1" dirty="0" smtClean="0"/>
              <a:t>κλίμα.</a:t>
            </a:r>
          </a:p>
          <a:p>
            <a:pPr>
              <a:buNone/>
            </a:pPr>
            <a:r>
              <a:rPr lang="el-GR" b="1" dirty="0"/>
              <a:t>γ) με τη δημιουργία κλίματος αποστασιοποίησης ή αποχής/ </a:t>
            </a:r>
            <a:r>
              <a:rPr lang="el-GR" b="1" dirty="0" smtClean="0"/>
              <a:t>αποφυγής.</a:t>
            </a:r>
          </a:p>
          <a:p>
            <a:pPr>
              <a:buNone/>
            </a:pPr>
            <a:r>
              <a:rPr lang="el-GR" b="1" dirty="0"/>
              <a:t>δ) με τη δημιουργία κλίματος ενεργού εμπλοκής ή κλίμα συμμετοχής/ </a:t>
            </a:r>
            <a:r>
              <a:rPr lang="el-GR" b="1" dirty="0" smtClean="0"/>
              <a:t>αφοσίωσης.</a:t>
            </a:r>
            <a:endParaRPr lang="el-GR" dirty="0"/>
          </a:p>
        </p:txBody>
      </p:sp>
      <p:sp>
        <p:nvSpPr>
          <p:cNvPr id="4" name="3 - TextBox"/>
          <p:cNvSpPr txBox="1"/>
          <p:nvPr/>
        </p:nvSpPr>
        <p:spPr>
          <a:xfrm>
            <a:off x="827584" y="1412776"/>
            <a:ext cx="7056784" cy="830997"/>
          </a:xfrm>
          <a:prstGeom prst="rect">
            <a:avLst/>
          </a:prstGeom>
          <a:noFill/>
        </p:spPr>
        <p:txBody>
          <a:bodyPr wrap="square" rtlCol="0">
            <a:spAutoFit/>
          </a:bodyPr>
          <a:lstStyle/>
          <a:p>
            <a:pPr algn="ctr"/>
            <a:r>
              <a:rPr lang="el-GR" sz="2400" b="1" dirty="0" smtClean="0"/>
              <a:t> </a:t>
            </a:r>
            <a:r>
              <a:rPr lang="el-GR" sz="2400" b="1" dirty="0" smtClean="0">
                <a:solidFill>
                  <a:schemeClr val="tx1"/>
                </a:solidFill>
              </a:rPr>
              <a:t>μπορεί να αποτυπωθεί με  τέσσερις διαφορετικές μορφές:</a:t>
            </a:r>
            <a:endParaRPr lang="el-GR"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Παράγοντες διαμόρφωσης του σχολικού κλίματος</a:t>
            </a:r>
            <a:endParaRPr lang="el-GR" dirty="0"/>
          </a:p>
        </p:txBody>
      </p:sp>
      <p:sp>
        <p:nvSpPr>
          <p:cNvPr id="3" name="2 - Θέση περιεχομένου"/>
          <p:cNvSpPr>
            <a:spLocks noGrp="1"/>
          </p:cNvSpPr>
          <p:nvPr>
            <p:ph idx="1"/>
          </p:nvPr>
        </p:nvSpPr>
        <p:spPr/>
        <p:txBody>
          <a:bodyPr>
            <a:normAutofit/>
          </a:bodyPr>
          <a:lstStyle/>
          <a:p>
            <a:pPr>
              <a:buNone/>
            </a:pPr>
            <a:r>
              <a:rPr lang="el-GR" b="1" dirty="0"/>
              <a:t>α) Οι καλές  φιλικές, υγιείς  </a:t>
            </a:r>
            <a:r>
              <a:rPr lang="el-GR" b="1" dirty="0" smtClean="0"/>
              <a:t>σχέσεις.</a:t>
            </a:r>
          </a:p>
          <a:p>
            <a:pPr>
              <a:buNone/>
            </a:pPr>
            <a:r>
              <a:rPr lang="el-GR" b="1" dirty="0"/>
              <a:t>β) Μια αποτελεσματική σχολική </a:t>
            </a:r>
            <a:r>
              <a:rPr lang="el-GR" b="1" dirty="0" smtClean="0"/>
              <a:t>διοίκηση.</a:t>
            </a:r>
          </a:p>
          <a:p>
            <a:pPr>
              <a:buNone/>
            </a:pPr>
            <a:r>
              <a:rPr lang="el-GR" b="1" dirty="0"/>
              <a:t>γ) Οι θετικές αλλά ρεαλιστικές προσδοκίες που εκφράζει ο </a:t>
            </a:r>
            <a:r>
              <a:rPr lang="el-GR" b="1" dirty="0" smtClean="0"/>
              <a:t>εκπαιδευτικός.</a:t>
            </a:r>
          </a:p>
          <a:p>
            <a:pPr>
              <a:buNone/>
            </a:pPr>
            <a:r>
              <a:rPr lang="el-GR" b="1" dirty="0"/>
              <a:t>δ) Η </a:t>
            </a:r>
            <a:r>
              <a:rPr lang="el-GR" b="1" dirty="0" smtClean="0"/>
              <a:t>εμπειρία.</a:t>
            </a:r>
          </a:p>
          <a:p>
            <a:pPr>
              <a:buNone/>
            </a:pPr>
            <a:r>
              <a:rPr lang="el-GR" b="1" dirty="0"/>
              <a:t> ε) Σ</a:t>
            </a:r>
            <a:r>
              <a:rPr lang="el-GR" b="1" dirty="0" smtClean="0"/>
              <a:t>χέσεις </a:t>
            </a:r>
            <a:r>
              <a:rPr lang="el-GR" b="1" dirty="0"/>
              <a:t>φιλικές και συνεργασίας μεταξύ οικογένειας των μαθητών και του </a:t>
            </a:r>
            <a:r>
              <a:rPr lang="el-GR" b="1" dirty="0" smtClean="0"/>
              <a:t>σχολείου.</a:t>
            </a:r>
            <a:r>
              <a:rPr lang="el-GR" b="1" dirty="0"/>
              <a:t> </a:t>
            </a:r>
            <a:endParaRPr lang="el-GR" b="1" dirty="0" smtClean="0"/>
          </a:p>
          <a:p>
            <a:pPr>
              <a:buNone/>
            </a:pPr>
            <a:r>
              <a:rPr lang="el-GR" b="1" dirty="0"/>
              <a:t>στ) Η τάξη και η </a:t>
            </a:r>
            <a:r>
              <a:rPr lang="el-GR" b="1" dirty="0" smtClean="0"/>
              <a:t>ομορφιά.</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Η σημασία του σχολικού κλίματος</a:t>
            </a:r>
            <a:r>
              <a:rPr lang="el-GR" dirty="0"/>
              <a:t/>
            </a:r>
            <a:br>
              <a:rPr lang="el-GR" dirty="0"/>
            </a:br>
            <a:endParaRPr lang="el-GR" dirty="0"/>
          </a:p>
        </p:txBody>
      </p:sp>
      <p:sp>
        <p:nvSpPr>
          <p:cNvPr id="3" name="2 - Θέση περιεχομένου"/>
          <p:cNvSpPr>
            <a:spLocks noGrp="1"/>
          </p:cNvSpPr>
          <p:nvPr>
            <p:ph idx="1"/>
          </p:nvPr>
        </p:nvSpPr>
        <p:spPr/>
        <p:txBody>
          <a:bodyPr/>
          <a:lstStyle/>
          <a:p>
            <a:pPr>
              <a:buNone/>
            </a:pPr>
            <a:r>
              <a:rPr lang="el-GR" sz="3600" b="1" dirty="0"/>
              <a:t>α)Στην επίδοση των </a:t>
            </a:r>
            <a:r>
              <a:rPr lang="el-GR" sz="3600" b="1" dirty="0" smtClean="0"/>
              <a:t>μαθητών.</a:t>
            </a:r>
          </a:p>
          <a:p>
            <a:pPr>
              <a:buNone/>
            </a:pPr>
            <a:r>
              <a:rPr lang="el-GR" sz="3600" b="1" dirty="0" smtClean="0"/>
              <a:t>β)Στην </a:t>
            </a:r>
            <a:r>
              <a:rPr lang="el-GR" sz="3600" b="1" dirty="0"/>
              <a:t>αναβάθμιση του εκπαιδευτικού έργου</a:t>
            </a:r>
            <a:r>
              <a:rPr lang="el-GR" sz="3600" b="1" dirty="0" smtClean="0"/>
              <a:t>.</a:t>
            </a:r>
          </a:p>
          <a:p>
            <a:pPr>
              <a:buNone/>
            </a:pPr>
            <a:r>
              <a:rPr lang="el-GR" sz="3600" b="1" dirty="0"/>
              <a:t>γ) Στην αποτελεσματικότητα του σχολείου.</a:t>
            </a:r>
            <a:endParaRPr lang="el-GR" sz="3600" dirty="0"/>
          </a:p>
          <a:p>
            <a:pPr>
              <a:buNone/>
            </a:pPr>
            <a:endParaRPr lang="el-GR" dirty="0"/>
          </a:p>
          <a:p>
            <a:pPr>
              <a:buNone/>
            </a:pPr>
            <a:endParaRPr lang="el-GR" b="1" dirty="0" smtClean="0"/>
          </a:p>
          <a:p>
            <a:pPr>
              <a:buNone/>
            </a:pP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Συμπέρασμα</a:t>
            </a:r>
            <a:r>
              <a:rPr lang="el-GR" dirty="0"/>
              <a:t/>
            </a:r>
            <a:br>
              <a:rPr lang="el-GR" dirty="0"/>
            </a:br>
            <a:endParaRPr lang="el-GR" dirty="0"/>
          </a:p>
        </p:txBody>
      </p:sp>
      <p:sp>
        <p:nvSpPr>
          <p:cNvPr id="3" name="2 - Θέση περιεχομένου"/>
          <p:cNvSpPr>
            <a:spLocks noGrp="1"/>
          </p:cNvSpPr>
          <p:nvPr>
            <p:ph idx="1"/>
          </p:nvPr>
        </p:nvSpPr>
        <p:spPr/>
        <p:txBody>
          <a:bodyPr/>
          <a:lstStyle/>
          <a:p>
            <a:pPr algn="ctr">
              <a:buNone/>
            </a:pPr>
            <a:r>
              <a:rPr lang="el-GR" sz="4000" b="1" dirty="0"/>
              <a:t>Είναι  επιτακτική </a:t>
            </a:r>
            <a:r>
              <a:rPr lang="el-GR" sz="4000" b="1" dirty="0" smtClean="0"/>
              <a:t>ανάγκη </a:t>
            </a:r>
            <a:r>
              <a:rPr lang="el-GR" sz="4000" b="1" dirty="0"/>
              <a:t>τα μέλη ενός σχολικού οργανισμού  να προσπαθούν στην δημιουργία θετικού σχολικού κλίματος.</a:t>
            </a:r>
            <a:endParaRPr lang="el-GR" sz="4000" dirty="0"/>
          </a:p>
          <a:p>
            <a:pPr>
              <a:buNone/>
            </a:pP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38</TotalTime>
  <Words>149</Words>
  <Application>Microsoft Office PowerPoint</Application>
  <PresentationFormat>Προβολή στην οθόνη (4:3)</PresentationFormat>
  <Paragraphs>36</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Αστικό</vt:lpstr>
      <vt:lpstr>Σχολικό κλίμα έννοια και διαστάσεις </vt:lpstr>
      <vt:lpstr>Τι εννοούμε όμως,  όταν μιλάμε για σχολικό κλίμα;  </vt:lpstr>
      <vt:lpstr>Διαφορές πολιτισμού και σχολικού κλίματος . </vt:lpstr>
      <vt:lpstr>Ο Πασιαρδής (2014) αναφέρει τα 3 επίπεδα πολιτισμού – κουλτούρας…</vt:lpstr>
      <vt:lpstr>Μορφές  σχολικού κλίματος</vt:lpstr>
      <vt:lpstr>Η Ποιότητα του Σχολικού  Κλίματος </vt:lpstr>
      <vt:lpstr>Παράγοντες διαμόρφωσης του σχολικού κλίματος</vt:lpstr>
      <vt:lpstr>Η σημασία του σχολικού κλίματος </vt:lpstr>
      <vt:lpstr>Συμπέρασμα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Σχολικό κλίμα έννοια και διαστάσεις</dc:title>
  <dc:creator>Χρήστης των Windows</dc:creator>
  <cp:lastModifiedBy>Χρήστης των Windows</cp:lastModifiedBy>
  <cp:revision>4</cp:revision>
  <dcterms:created xsi:type="dcterms:W3CDTF">2022-05-13T08:53:40Z</dcterms:created>
  <dcterms:modified xsi:type="dcterms:W3CDTF">2022-05-13T09:31:45Z</dcterms:modified>
</cp:coreProperties>
</file>