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4" r:id="rId4"/>
    <p:sldId id="260" r:id="rId5"/>
    <p:sldId id="267" r:id="rId6"/>
    <p:sldId id="271" r:id="rId7"/>
    <p:sldId id="262" r:id="rId8"/>
    <p:sldId id="263" r:id="rId9"/>
    <p:sldId id="266" r:id="rId10"/>
    <p:sldId id="272" r:id="rId11"/>
    <p:sldId id="269" r:id="rId12"/>
    <p:sldId id="268" r:id="rId13"/>
    <p:sldId id="270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" Target="../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DC0364-8F06-49F4-BF31-DB0E4200F00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7D17D8D-9FE6-4B39-A598-5A8801E3502A}">
      <dgm:prSet phldrT="[Κείμενο]"/>
      <dgm:spPr/>
      <dgm:t>
        <a:bodyPr/>
        <a:lstStyle/>
        <a:p>
          <a:r>
            <a:rPr lang="el-GR" b="1" dirty="0"/>
            <a:t>ΘΕΩΡΙΑ</a:t>
          </a:r>
        </a:p>
      </dgm:t>
    </dgm:pt>
    <dgm:pt modelId="{19DEA7E3-F4F0-4445-A590-48AAB9FD3152}" type="parTrans" cxnId="{3CAC0B2F-6F4E-414A-B9F1-6C3E0A466D15}">
      <dgm:prSet/>
      <dgm:spPr/>
      <dgm:t>
        <a:bodyPr/>
        <a:lstStyle/>
        <a:p>
          <a:endParaRPr lang="el-GR"/>
        </a:p>
      </dgm:t>
    </dgm:pt>
    <dgm:pt modelId="{51011CA3-2067-41BC-9DCE-0ED3ECB2D131}" type="sibTrans" cxnId="{3CAC0B2F-6F4E-414A-B9F1-6C3E0A466D15}">
      <dgm:prSet/>
      <dgm:spPr/>
      <dgm:t>
        <a:bodyPr/>
        <a:lstStyle/>
        <a:p>
          <a:endParaRPr lang="el-GR"/>
        </a:p>
      </dgm:t>
    </dgm:pt>
    <dgm:pt modelId="{0C6A1E35-D528-4A72-A252-B0A88EB0B2CD}">
      <dgm:prSet phldrT="[Κείμενο]"/>
      <dgm:spPr/>
      <dgm:t>
        <a:bodyPr/>
        <a:lstStyle/>
        <a:p>
          <a:r>
            <a:rPr lang="el-GR" b="1" dirty="0"/>
            <a:t>ΠΡΑΞΗ</a:t>
          </a:r>
        </a:p>
      </dgm:t>
    </dgm:pt>
    <dgm:pt modelId="{5F33E7E6-42D2-42C0-9DC9-B8014937C545}" type="parTrans" cxnId="{F5049662-8B6D-4341-90EF-6EEC09855FE8}">
      <dgm:prSet/>
      <dgm:spPr/>
      <dgm:t>
        <a:bodyPr/>
        <a:lstStyle/>
        <a:p>
          <a:endParaRPr lang="el-GR"/>
        </a:p>
      </dgm:t>
    </dgm:pt>
    <dgm:pt modelId="{10240F46-CE36-42D9-A92A-330CAA129574}" type="sibTrans" cxnId="{F5049662-8B6D-4341-90EF-6EEC09855FE8}">
      <dgm:prSet/>
      <dgm:spPr/>
      <dgm:t>
        <a:bodyPr/>
        <a:lstStyle/>
        <a:p>
          <a:endParaRPr lang="el-GR"/>
        </a:p>
      </dgm:t>
    </dgm:pt>
    <dgm:pt modelId="{294AA8CB-8283-49E9-803C-1404DDCDB56F}">
      <dgm:prSet phldrT="[Κείμενο]"/>
      <dgm:spPr/>
      <dgm:t>
        <a:bodyPr/>
        <a:lstStyle/>
        <a:p>
          <a:r>
            <a:rPr lang="el-GR" b="1" dirty="0"/>
            <a:t>ΑΞΙΟΛΟΓΗΣΗ</a:t>
          </a:r>
        </a:p>
      </dgm:t>
    </dgm:pt>
    <dgm:pt modelId="{04E4FA28-926F-473F-8BAC-EFCBE3566AB9}" type="parTrans" cxnId="{154F4989-2F16-44A8-8F15-3A73B923073D}">
      <dgm:prSet/>
      <dgm:spPr/>
      <dgm:t>
        <a:bodyPr/>
        <a:lstStyle/>
        <a:p>
          <a:endParaRPr lang="el-GR"/>
        </a:p>
      </dgm:t>
    </dgm:pt>
    <dgm:pt modelId="{6481A68B-0807-400C-BEBA-B44BAE219421}" type="sibTrans" cxnId="{154F4989-2F16-44A8-8F15-3A73B923073D}">
      <dgm:prSet/>
      <dgm:spPr/>
      <dgm:t>
        <a:bodyPr/>
        <a:lstStyle/>
        <a:p>
          <a:endParaRPr lang="el-GR"/>
        </a:p>
      </dgm:t>
    </dgm:pt>
    <dgm:pt modelId="{86F30A3A-8A5E-4EA1-8A4D-E8B4DC8B9311}" type="pres">
      <dgm:prSet presAssocID="{E4DC0364-8F06-49F4-BF31-DB0E4200F00B}" presName="Name0" presStyleCnt="0">
        <dgm:presLayoutVars>
          <dgm:dir/>
          <dgm:animLvl val="lvl"/>
          <dgm:resizeHandles val="exact"/>
        </dgm:presLayoutVars>
      </dgm:prSet>
      <dgm:spPr/>
    </dgm:pt>
    <dgm:pt modelId="{A5A4668A-D700-465F-9697-E45EFD050FEA}" type="pres">
      <dgm:prSet presAssocID="{57D17D8D-9FE6-4B39-A598-5A8801E3502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294714C-D46C-4775-81D7-F1D3EC0E80CD}" type="pres">
      <dgm:prSet presAssocID="{51011CA3-2067-41BC-9DCE-0ED3ECB2D131}" presName="parTxOnlySpace" presStyleCnt="0"/>
      <dgm:spPr/>
    </dgm:pt>
    <dgm:pt modelId="{BA33FBA9-AEBD-4061-A471-F9D05A394E52}" type="pres">
      <dgm:prSet presAssocID="{0C6A1E35-D528-4A72-A252-B0A88EB0B2CD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31FCD0C-FB39-4094-AE3A-F6BC96C435F1}" type="pres">
      <dgm:prSet presAssocID="{10240F46-CE36-42D9-A92A-330CAA129574}" presName="parTxOnlySpace" presStyleCnt="0"/>
      <dgm:spPr/>
    </dgm:pt>
    <dgm:pt modelId="{870DB8E3-6510-4286-B15A-0A555E9AE1F7}" type="pres">
      <dgm:prSet presAssocID="{294AA8CB-8283-49E9-803C-1404DDCDB56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8A6C927-E5DC-453E-A2D5-45B15968A648}" type="presOf" srcId="{57D17D8D-9FE6-4B39-A598-5A8801E3502A}" destId="{A5A4668A-D700-465F-9697-E45EFD050FEA}" srcOrd="0" destOrd="0" presId="urn:microsoft.com/office/officeart/2005/8/layout/chevron1"/>
    <dgm:cxn modelId="{3CAC0B2F-6F4E-414A-B9F1-6C3E0A466D15}" srcId="{E4DC0364-8F06-49F4-BF31-DB0E4200F00B}" destId="{57D17D8D-9FE6-4B39-A598-5A8801E3502A}" srcOrd="0" destOrd="0" parTransId="{19DEA7E3-F4F0-4445-A590-48AAB9FD3152}" sibTransId="{51011CA3-2067-41BC-9DCE-0ED3ECB2D131}"/>
    <dgm:cxn modelId="{F5049662-8B6D-4341-90EF-6EEC09855FE8}" srcId="{E4DC0364-8F06-49F4-BF31-DB0E4200F00B}" destId="{0C6A1E35-D528-4A72-A252-B0A88EB0B2CD}" srcOrd="1" destOrd="0" parTransId="{5F33E7E6-42D2-42C0-9DC9-B8014937C545}" sibTransId="{10240F46-CE36-42D9-A92A-330CAA129574}"/>
    <dgm:cxn modelId="{154F4989-2F16-44A8-8F15-3A73B923073D}" srcId="{E4DC0364-8F06-49F4-BF31-DB0E4200F00B}" destId="{294AA8CB-8283-49E9-803C-1404DDCDB56F}" srcOrd="2" destOrd="0" parTransId="{04E4FA28-926F-473F-8BAC-EFCBE3566AB9}" sibTransId="{6481A68B-0807-400C-BEBA-B44BAE219421}"/>
    <dgm:cxn modelId="{2B456C8C-44F1-4EAB-BEA8-3D0C2D79A1A3}" type="presOf" srcId="{E4DC0364-8F06-49F4-BF31-DB0E4200F00B}" destId="{86F30A3A-8A5E-4EA1-8A4D-E8B4DC8B9311}" srcOrd="0" destOrd="0" presId="urn:microsoft.com/office/officeart/2005/8/layout/chevron1"/>
    <dgm:cxn modelId="{D0C4ECB7-DCF8-49F2-9B7A-C069795E2951}" type="presOf" srcId="{294AA8CB-8283-49E9-803C-1404DDCDB56F}" destId="{870DB8E3-6510-4286-B15A-0A555E9AE1F7}" srcOrd="0" destOrd="0" presId="urn:microsoft.com/office/officeart/2005/8/layout/chevron1"/>
    <dgm:cxn modelId="{9710EAFF-9888-4FBF-922A-EF5BD5BEA340}" type="presOf" srcId="{0C6A1E35-D528-4A72-A252-B0A88EB0B2CD}" destId="{BA33FBA9-AEBD-4061-A471-F9D05A394E52}" srcOrd="0" destOrd="0" presId="urn:microsoft.com/office/officeart/2005/8/layout/chevron1"/>
    <dgm:cxn modelId="{D6745842-9D6F-476F-A25D-E4668EDE6A1D}" type="presParOf" srcId="{86F30A3A-8A5E-4EA1-8A4D-E8B4DC8B9311}" destId="{A5A4668A-D700-465F-9697-E45EFD050FEA}" srcOrd="0" destOrd="0" presId="urn:microsoft.com/office/officeart/2005/8/layout/chevron1"/>
    <dgm:cxn modelId="{99C447E4-F916-4CAC-8751-1972CC49C572}" type="presParOf" srcId="{86F30A3A-8A5E-4EA1-8A4D-E8B4DC8B9311}" destId="{9294714C-D46C-4775-81D7-F1D3EC0E80CD}" srcOrd="1" destOrd="0" presId="urn:microsoft.com/office/officeart/2005/8/layout/chevron1"/>
    <dgm:cxn modelId="{EA1622AC-FAEE-4F9B-8595-E7DC321D3E8C}" type="presParOf" srcId="{86F30A3A-8A5E-4EA1-8A4D-E8B4DC8B9311}" destId="{BA33FBA9-AEBD-4061-A471-F9D05A394E52}" srcOrd="2" destOrd="0" presId="urn:microsoft.com/office/officeart/2005/8/layout/chevron1"/>
    <dgm:cxn modelId="{7C38CC95-1933-4B6D-AB44-A6757874B2CD}" type="presParOf" srcId="{86F30A3A-8A5E-4EA1-8A4D-E8B4DC8B9311}" destId="{F31FCD0C-FB39-4094-AE3A-F6BC96C435F1}" srcOrd="3" destOrd="0" presId="urn:microsoft.com/office/officeart/2005/8/layout/chevron1"/>
    <dgm:cxn modelId="{2E68BF79-6827-4245-8C8F-BBE1C59B7E43}" type="presParOf" srcId="{86F30A3A-8A5E-4EA1-8A4D-E8B4DC8B9311}" destId="{870DB8E3-6510-4286-B15A-0A555E9AE1F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DC0364-8F06-49F4-BF31-DB0E4200F00B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57D17D8D-9FE6-4B39-A598-5A8801E3502A}">
      <dgm:prSet phldrT="[Κείμενο]" custT="1"/>
      <dgm:spPr/>
      <dgm:t>
        <a:bodyPr/>
        <a:lstStyle/>
        <a:p>
          <a:r>
            <a:rPr lang="el-GR" sz="1800" b="1" dirty="0"/>
            <a:t>ΠΑΡΑΚΟΛΟΥΘΗΣΗ ΤΟΥ ΜΑΘΗΜΑΤΟΣ  ΣΕ ΖΕΥΓΑΡΙΑ ΣΤΟ  ΠΑΝΕΠΙΣΤΗΜΙΟ </a:t>
          </a:r>
        </a:p>
        <a:p>
          <a:r>
            <a:rPr lang="el-GR" sz="1800" b="1" dirty="0"/>
            <a:t>4 ΟΜΑΔΕΣ / 4 ΔΙΔΑΣΚΟΝΤΕΣ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19DEA7E3-F4F0-4445-A590-48AAB9FD3152}" type="parTrans" cxnId="{3CAC0B2F-6F4E-414A-B9F1-6C3E0A466D15}">
      <dgm:prSet/>
      <dgm:spPr/>
      <dgm:t>
        <a:bodyPr/>
        <a:lstStyle/>
        <a:p>
          <a:endParaRPr lang="el-GR"/>
        </a:p>
      </dgm:t>
    </dgm:pt>
    <dgm:pt modelId="{51011CA3-2067-41BC-9DCE-0ED3ECB2D131}" type="sibTrans" cxnId="{3CAC0B2F-6F4E-414A-B9F1-6C3E0A466D15}">
      <dgm:prSet/>
      <dgm:spPr/>
      <dgm:t>
        <a:bodyPr/>
        <a:lstStyle/>
        <a:p>
          <a:endParaRPr lang="el-GR"/>
        </a:p>
      </dgm:t>
    </dgm:pt>
    <dgm:pt modelId="{0C6A1E35-D528-4A72-A252-B0A88EB0B2CD}">
      <dgm:prSet phldrT="[Κείμενο]" custT="1"/>
      <dgm:spPr/>
      <dgm:t>
        <a:bodyPr/>
        <a:lstStyle/>
        <a:p>
          <a:r>
            <a:rPr lang="el-GR" sz="1800" b="1" dirty="0"/>
            <a:t>4 ΕΠΙΣΚΕΨΕΙΣ ΣΕ ΣΧΟΛΕΙΑ ΚΑΙ 1 ΠΑΡΟΥΣΙΑΣΗ ΣΤΕΛΕΧΩΝ ΕΚΠΑΙΔΕΥΣΗΣ</a:t>
          </a:r>
        </a:p>
        <a:p>
          <a:r>
            <a:rPr lang="el-GR" sz="1800" b="1" dirty="0"/>
            <a:t> 5 ΑΞΟΝΕΣ</a:t>
          </a:r>
          <a:r>
            <a:rPr lang="en-US" sz="1800" b="1" dirty="0"/>
            <a:t>/</a:t>
          </a:r>
          <a:r>
            <a:rPr lang="el-GR" sz="1800" b="1" dirty="0"/>
            <a:t>ΕΝΤΥΠΑ ΠΑΡΑΤΗΡΗΣΗΣ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5F33E7E6-42D2-42C0-9DC9-B8014937C545}" type="parTrans" cxnId="{F5049662-8B6D-4341-90EF-6EEC09855FE8}">
      <dgm:prSet/>
      <dgm:spPr/>
      <dgm:t>
        <a:bodyPr/>
        <a:lstStyle/>
        <a:p>
          <a:endParaRPr lang="el-GR"/>
        </a:p>
      </dgm:t>
    </dgm:pt>
    <dgm:pt modelId="{10240F46-CE36-42D9-A92A-330CAA129574}" type="sibTrans" cxnId="{F5049662-8B6D-4341-90EF-6EEC09855FE8}">
      <dgm:prSet/>
      <dgm:spPr/>
      <dgm:t>
        <a:bodyPr/>
        <a:lstStyle/>
        <a:p>
          <a:endParaRPr lang="el-GR"/>
        </a:p>
      </dgm:t>
    </dgm:pt>
    <dgm:pt modelId="{294AA8CB-8283-49E9-803C-1404DDCDB56F}">
      <dgm:prSet phldrT="[Κείμενο]" custT="1"/>
      <dgm:spPr/>
      <dgm:t>
        <a:bodyPr/>
        <a:lstStyle/>
        <a:p>
          <a:r>
            <a:rPr lang="el-GR" sz="1800" b="1" dirty="0"/>
            <a:t>ΑΝΑΣΤΟΧΑΣΜΟΣ/</a:t>
          </a:r>
        </a:p>
        <a:p>
          <a:r>
            <a:rPr lang="el-GR" sz="1800" b="1" dirty="0"/>
            <a:t>ΑΝΑΤΡΟΦΟΔΟΤΗΣΗ </a:t>
          </a:r>
        </a:p>
      </dgm:t>
    </dgm:pt>
    <dgm:pt modelId="{04E4FA28-926F-473F-8BAC-EFCBE3566AB9}" type="parTrans" cxnId="{154F4989-2F16-44A8-8F15-3A73B923073D}">
      <dgm:prSet/>
      <dgm:spPr/>
      <dgm:t>
        <a:bodyPr/>
        <a:lstStyle/>
        <a:p>
          <a:endParaRPr lang="el-GR"/>
        </a:p>
      </dgm:t>
    </dgm:pt>
    <dgm:pt modelId="{6481A68B-0807-400C-BEBA-B44BAE219421}" type="sibTrans" cxnId="{154F4989-2F16-44A8-8F15-3A73B923073D}">
      <dgm:prSet/>
      <dgm:spPr/>
      <dgm:t>
        <a:bodyPr/>
        <a:lstStyle/>
        <a:p>
          <a:endParaRPr lang="el-GR"/>
        </a:p>
      </dgm:t>
    </dgm:pt>
    <dgm:pt modelId="{86F30A3A-8A5E-4EA1-8A4D-E8B4DC8B9311}" type="pres">
      <dgm:prSet presAssocID="{E4DC0364-8F06-49F4-BF31-DB0E4200F00B}" presName="Name0" presStyleCnt="0">
        <dgm:presLayoutVars>
          <dgm:dir/>
          <dgm:animLvl val="lvl"/>
          <dgm:resizeHandles val="exact"/>
        </dgm:presLayoutVars>
      </dgm:prSet>
      <dgm:spPr/>
    </dgm:pt>
    <dgm:pt modelId="{A5A4668A-D700-465F-9697-E45EFD050FEA}" type="pres">
      <dgm:prSet presAssocID="{57D17D8D-9FE6-4B39-A598-5A8801E3502A}" presName="parTxOnly" presStyleLbl="node1" presStyleIdx="0" presStyleCnt="3" custScaleX="152077" custScaleY="186521">
        <dgm:presLayoutVars>
          <dgm:chMax val="0"/>
          <dgm:chPref val="0"/>
          <dgm:bulletEnabled val="1"/>
        </dgm:presLayoutVars>
      </dgm:prSet>
      <dgm:spPr/>
    </dgm:pt>
    <dgm:pt modelId="{9294714C-D46C-4775-81D7-F1D3EC0E80CD}" type="pres">
      <dgm:prSet presAssocID="{51011CA3-2067-41BC-9DCE-0ED3ECB2D131}" presName="parTxOnlySpace" presStyleCnt="0"/>
      <dgm:spPr/>
    </dgm:pt>
    <dgm:pt modelId="{BA33FBA9-AEBD-4061-A471-F9D05A394E52}" type="pres">
      <dgm:prSet presAssocID="{0C6A1E35-D528-4A72-A252-B0A88EB0B2CD}" presName="parTxOnly" presStyleLbl="node1" presStyleIdx="1" presStyleCnt="3" custScaleX="155735" custScaleY="186045" custLinFactNeighborX="-5470" custLinFactNeighborY="0">
        <dgm:presLayoutVars>
          <dgm:chMax val="0"/>
          <dgm:chPref val="0"/>
          <dgm:bulletEnabled val="1"/>
        </dgm:presLayoutVars>
      </dgm:prSet>
      <dgm:spPr/>
    </dgm:pt>
    <dgm:pt modelId="{F31FCD0C-FB39-4094-AE3A-F6BC96C435F1}" type="pres">
      <dgm:prSet presAssocID="{10240F46-CE36-42D9-A92A-330CAA129574}" presName="parTxOnlySpace" presStyleCnt="0"/>
      <dgm:spPr/>
    </dgm:pt>
    <dgm:pt modelId="{870DB8E3-6510-4286-B15A-0A555E9AE1F7}" type="pres">
      <dgm:prSet presAssocID="{294AA8CB-8283-49E9-803C-1404DDCDB56F}" presName="parTxOnly" presStyleLbl="node1" presStyleIdx="2" presStyleCnt="3" custScaleX="171325" custScaleY="179356" custLinFactNeighborX="-4810" custLinFactNeighborY="0">
        <dgm:presLayoutVars>
          <dgm:chMax val="0"/>
          <dgm:chPref val="0"/>
          <dgm:bulletEnabled val="1"/>
        </dgm:presLayoutVars>
      </dgm:prSet>
      <dgm:spPr/>
    </dgm:pt>
  </dgm:ptLst>
  <dgm:cxnLst>
    <dgm:cxn modelId="{A8A6C927-E5DC-453E-A2D5-45B15968A648}" type="presOf" srcId="{57D17D8D-9FE6-4B39-A598-5A8801E3502A}" destId="{A5A4668A-D700-465F-9697-E45EFD050FEA}" srcOrd="0" destOrd="0" presId="urn:microsoft.com/office/officeart/2005/8/layout/chevron1"/>
    <dgm:cxn modelId="{3CAC0B2F-6F4E-414A-B9F1-6C3E0A466D15}" srcId="{E4DC0364-8F06-49F4-BF31-DB0E4200F00B}" destId="{57D17D8D-9FE6-4B39-A598-5A8801E3502A}" srcOrd="0" destOrd="0" parTransId="{19DEA7E3-F4F0-4445-A590-48AAB9FD3152}" sibTransId="{51011CA3-2067-41BC-9DCE-0ED3ECB2D131}"/>
    <dgm:cxn modelId="{F5049662-8B6D-4341-90EF-6EEC09855FE8}" srcId="{E4DC0364-8F06-49F4-BF31-DB0E4200F00B}" destId="{0C6A1E35-D528-4A72-A252-B0A88EB0B2CD}" srcOrd="1" destOrd="0" parTransId="{5F33E7E6-42D2-42C0-9DC9-B8014937C545}" sibTransId="{10240F46-CE36-42D9-A92A-330CAA129574}"/>
    <dgm:cxn modelId="{154F4989-2F16-44A8-8F15-3A73B923073D}" srcId="{E4DC0364-8F06-49F4-BF31-DB0E4200F00B}" destId="{294AA8CB-8283-49E9-803C-1404DDCDB56F}" srcOrd="2" destOrd="0" parTransId="{04E4FA28-926F-473F-8BAC-EFCBE3566AB9}" sibTransId="{6481A68B-0807-400C-BEBA-B44BAE219421}"/>
    <dgm:cxn modelId="{2B456C8C-44F1-4EAB-BEA8-3D0C2D79A1A3}" type="presOf" srcId="{E4DC0364-8F06-49F4-BF31-DB0E4200F00B}" destId="{86F30A3A-8A5E-4EA1-8A4D-E8B4DC8B9311}" srcOrd="0" destOrd="0" presId="urn:microsoft.com/office/officeart/2005/8/layout/chevron1"/>
    <dgm:cxn modelId="{D0C4ECB7-DCF8-49F2-9B7A-C069795E2951}" type="presOf" srcId="{294AA8CB-8283-49E9-803C-1404DDCDB56F}" destId="{870DB8E3-6510-4286-B15A-0A555E9AE1F7}" srcOrd="0" destOrd="0" presId="urn:microsoft.com/office/officeart/2005/8/layout/chevron1"/>
    <dgm:cxn modelId="{9710EAFF-9888-4FBF-922A-EF5BD5BEA340}" type="presOf" srcId="{0C6A1E35-D528-4A72-A252-B0A88EB0B2CD}" destId="{BA33FBA9-AEBD-4061-A471-F9D05A394E52}" srcOrd="0" destOrd="0" presId="urn:microsoft.com/office/officeart/2005/8/layout/chevron1"/>
    <dgm:cxn modelId="{D6745842-9D6F-476F-A25D-E4668EDE6A1D}" type="presParOf" srcId="{86F30A3A-8A5E-4EA1-8A4D-E8B4DC8B9311}" destId="{A5A4668A-D700-465F-9697-E45EFD050FEA}" srcOrd="0" destOrd="0" presId="urn:microsoft.com/office/officeart/2005/8/layout/chevron1"/>
    <dgm:cxn modelId="{99C447E4-F916-4CAC-8751-1972CC49C572}" type="presParOf" srcId="{86F30A3A-8A5E-4EA1-8A4D-E8B4DC8B9311}" destId="{9294714C-D46C-4775-81D7-F1D3EC0E80CD}" srcOrd="1" destOrd="0" presId="urn:microsoft.com/office/officeart/2005/8/layout/chevron1"/>
    <dgm:cxn modelId="{EA1622AC-FAEE-4F9B-8595-E7DC321D3E8C}" type="presParOf" srcId="{86F30A3A-8A5E-4EA1-8A4D-E8B4DC8B9311}" destId="{BA33FBA9-AEBD-4061-A471-F9D05A394E52}" srcOrd="2" destOrd="0" presId="urn:microsoft.com/office/officeart/2005/8/layout/chevron1"/>
    <dgm:cxn modelId="{7C38CC95-1933-4B6D-AB44-A6757874B2CD}" type="presParOf" srcId="{86F30A3A-8A5E-4EA1-8A4D-E8B4DC8B9311}" destId="{F31FCD0C-FB39-4094-AE3A-F6BC96C435F1}" srcOrd="3" destOrd="0" presId="urn:microsoft.com/office/officeart/2005/8/layout/chevron1"/>
    <dgm:cxn modelId="{2E68BF79-6827-4245-8C8F-BBE1C59B7E43}" type="presParOf" srcId="{86F30A3A-8A5E-4EA1-8A4D-E8B4DC8B9311}" destId="{870DB8E3-6510-4286-B15A-0A555E9AE1F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4668A-D700-465F-9697-E45EFD050FEA}">
      <dsp:nvSpPr>
        <dsp:cNvPr id="0" name=""/>
        <dsp:cNvSpPr/>
      </dsp:nvSpPr>
      <dsp:spPr>
        <a:xfrm>
          <a:off x="2381" y="241805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b="1" kern="1200" dirty="0"/>
            <a:t>ΘΕΩΡΙΑ</a:t>
          </a:r>
        </a:p>
      </dsp:txBody>
      <dsp:txXfrm>
        <a:off x="582612" y="241805"/>
        <a:ext cx="1740694" cy="1160462"/>
      </dsp:txXfrm>
    </dsp:sp>
    <dsp:sp modelId="{BA33FBA9-AEBD-4061-A471-F9D05A394E52}">
      <dsp:nvSpPr>
        <dsp:cNvPr id="0" name=""/>
        <dsp:cNvSpPr/>
      </dsp:nvSpPr>
      <dsp:spPr>
        <a:xfrm>
          <a:off x="2613421" y="241805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b="1" kern="1200" dirty="0"/>
            <a:t>ΠΡΑΞΗ</a:t>
          </a:r>
        </a:p>
      </dsp:txBody>
      <dsp:txXfrm>
        <a:off x="3193652" y="241805"/>
        <a:ext cx="1740694" cy="1160462"/>
      </dsp:txXfrm>
    </dsp:sp>
    <dsp:sp modelId="{870DB8E3-6510-4286-B15A-0A555E9AE1F7}">
      <dsp:nvSpPr>
        <dsp:cNvPr id="0" name=""/>
        <dsp:cNvSpPr/>
      </dsp:nvSpPr>
      <dsp:spPr>
        <a:xfrm>
          <a:off x="5224462" y="241805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b="1" kern="1200" dirty="0"/>
            <a:t>ΑΞΙΟΛΟΓΗΣΗ</a:t>
          </a:r>
        </a:p>
      </dsp:txBody>
      <dsp:txXfrm>
        <a:off x="5804693" y="241805"/>
        <a:ext cx="1740694" cy="1160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4668A-D700-465F-9697-E45EFD050FEA}">
      <dsp:nvSpPr>
        <dsp:cNvPr id="0" name=""/>
        <dsp:cNvSpPr/>
      </dsp:nvSpPr>
      <dsp:spPr>
        <a:xfrm>
          <a:off x="689" y="159663"/>
          <a:ext cx="3754580" cy="184198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ΠΑΡΑΚΟΛΟΥΘΗΣΗ ΤΟΥ ΜΑΘΗΜΑΤΟΣ  ΣΕ ΖΕΥΓΑΡΙΑ ΣΤΟ  ΠΑΝΕΠΙΣΤΗΜΙΟ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4 ΟΜΑΔΕΣ / 4 ΔΙΔΑΣΚΟΝΤΕΣ</a:t>
          </a:r>
        </a:p>
      </dsp:txBody>
      <dsp:txXfrm>
        <a:off x="921680" y="159663"/>
        <a:ext cx="1912598" cy="1841982"/>
      </dsp:txXfrm>
    </dsp:sp>
    <dsp:sp modelId="{BA33FBA9-AEBD-4061-A471-F9D05A394E52}">
      <dsp:nvSpPr>
        <dsp:cNvPr id="0" name=""/>
        <dsp:cNvSpPr/>
      </dsp:nvSpPr>
      <dsp:spPr>
        <a:xfrm>
          <a:off x="3494878" y="162013"/>
          <a:ext cx="3844891" cy="1837282"/>
        </a:xfrm>
        <a:prstGeom prst="chevr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4 ΕΠΙΣΚΕΨΕΙΣ ΣΕ ΣΧΟΛΕΙΑ ΚΑΙ 1 ΠΑΡΟΥΣΙΑΣΗ ΣΤΕΛΕΧΩΝ ΕΚΠΑΙΔΕΥΣΗΣ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 5 ΑΞΟΝΕΣ</a:t>
          </a:r>
          <a:r>
            <a:rPr lang="en-US" sz="1800" b="1" kern="1200" dirty="0"/>
            <a:t>/</a:t>
          </a:r>
          <a:r>
            <a:rPr lang="el-GR" sz="1800" b="1" kern="1200" dirty="0"/>
            <a:t>ΕΝΤΥΠΑ ΠΑΡΑΤΗΡΗΣΗΣ</a:t>
          </a:r>
        </a:p>
      </dsp:txBody>
      <dsp:txXfrm>
        <a:off x="4413519" y="162013"/>
        <a:ext cx="2007609" cy="1837282"/>
      </dsp:txXfrm>
    </dsp:sp>
    <dsp:sp modelId="{870DB8E3-6510-4286-B15A-0A555E9AE1F7}">
      <dsp:nvSpPr>
        <dsp:cNvPr id="0" name=""/>
        <dsp:cNvSpPr/>
      </dsp:nvSpPr>
      <dsp:spPr>
        <a:xfrm>
          <a:off x="7094512" y="195041"/>
          <a:ext cx="4229788" cy="1771225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ΑΝΑΣΤΟΧΑΣΜΟΣ/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ΑΝΑΤΡΟΦΟΔΟΤΗΣΗ </a:t>
          </a:r>
        </a:p>
      </dsp:txBody>
      <dsp:txXfrm>
        <a:off x="7980125" y="195041"/>
        <a:ext cx="2458563" cy="1771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316337-EC88-450A-AEDC-8ED7F7F41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FD37521-6F4C-4F58-AB3D-E9AE73E2A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6E23F2E-4216-4E48-82E4-E9F5FEDC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26/9/2022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1266341-69B5-4EE9-B84A-BAEC1AEB1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555B849-13BC-4AF3-B1E0-1FD0E88B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62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D37245-91BF-42D2-A260-F6E35F45D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DC926E4-C601-40F1-80F1-5BA97F42B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92A0AF-2626-4B01-9A86-91FD0357C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26/9/2022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F392B36-CBD5-4D6E-BC66-81C779B0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4F0A59D-EF3A-4605-90AC-CDC18F57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624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142E77E-E6BD-44CF-82EE-645134D52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8504925-BBE0-416F-9E9E-E95025DA2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E37616E-9164-41D9-86E3-0E7452089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26/9/2022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478910C-EB91-4410-B416-D86397B4D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FF72AA4-C13C-423A-90DD-C6B779AB0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61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D23398-A995-4ACA-BC8B-8DE6340C3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C1EAAE-DE9C-4F61-A8C3-F3F361832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CB9675C-2667-4737-90B0-DD753FA58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26/9/2022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85E34B2-9073-40E8-A325-ABFBF9D9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E6C49D-9B45-49B4-B2A4-FC8F7061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564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4C2ADA-07FA-4CDC-BFD5-225BCD91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8EB77E9-FEDF-42D4-B586-21C438C88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8EEBFE8-E10B-4A21-B67E-9375E7EB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26/9/2022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54EF8DA-0DD0-4848-8252-6ECF03C22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FADA294-6844-4437-9AA9-C2F91243C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320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9FCCC7-E674-4D9B-A814-A87F51119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C933FB-36D5-4E7D-87F0-442A6F248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5FE1C76-7F16-4829-BB84-03D42E0F5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7E07553-5772-498D-AE69-2FDAD582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26/9/2022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4357C45-FC4E-4107-9ADB-848E86C1F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68B87E7-BFFB-473C-967B-45B658DAE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325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8C70B4-AA8A-4E24-8E05-518C5761F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FB0DD99-1598-4750-A77E-F78F264F2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58C69F5-6B32-4CF2-A5DA-29F6CF388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931779F-A944-4811-A02D-C9533935B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FA8D1D8-F8AA-422C-8D87-530F0A101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E0394CA-263D-41B1-8101-310B985C1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26/9/2022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8B76789-0CA2-4F8E-8A02-8485B3D1A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ADC4629-3046-47F8-A0D3-09904085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655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3D021F-8016-49FB-B521-C6958C33C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A497E88-D9DA-4ACF-9AC0-98C0F580A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26/9/2022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DAE6C19-F090-44C8-A801-4DFD8A99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922DA2F-6252-4322-9D2C-ED06332D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025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66B3C64-1128-46A5-92E0-4491DA82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26/9/2022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ECFA471-04BF-4B44-A2B0-D7A526FC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772C17D-5463-4638-B269-32425CCB2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353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F4061E-52C5-4F8B-9E1F-47A7CDF13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AF81EC-F602-4CF5-8982-AB683C516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4BC06CE-7A4B-4942-8904-CDF1C0C82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F150AD7-1767-4135-ABEB-AEFDEBBF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26/9/2022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C74E98E-B185-478C-BFB4-414B4E38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1D32C59-2F6A-43C3-AE65-06086FFC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761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91C99C-CF5D-4B00-A157-6D65AF89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1DA11B0-405B-4CA3-A533-FADC1C94B6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0B74A51-D535-4EA4-A8B7-5EEEFC929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E16D153-DC8F-45CB-B4A1-FD7BB84BD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3E35-673D-44ED-963D-EC570EE3CB77}" type="datetimeFigureOut">
              <a:rPr lang="el-GR" smtClean="0"/>
              <a:t>26/9/2022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8D5BD7E-17AA-4BEC-AED6-8A6C1A80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8BCB8D0-829B-4030-A9AD-0E53B50F9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113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653A9CA-9464-4A7C-8AA0-48CEE4FEF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C83D6C8-0F8E-4249-AB2C-42CE43881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8C97F3D-66D6-4958-87CE-89A3DEF110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A3E35-673D-44ED-963D-EC570EE3CB77}" type="datetimeFigureOut">
              <a:rPr lang="el-GR" smtClean="0"/>
              <a:t>26/9/2022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1E26434-57ED-4C07-9B4A-3D383388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16A5CCC-2659-423A-9A0D-84C098D9C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9813E-E38B-496B-BF21-E67AB55084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197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u-uHmokOzDwu7_S6cMDX7HQoamUr1chhLdJEncwTwMg/edit#gid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b="1" dirty="0">
                <a:latin typeface="+mn-lt"/>
              </a:rPr>
              <a:t>ΣΠΑ Ι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b="1" dirty="0"/>
              <a:t>2022-23</a:t>
            </a:r>
          </a:p>
        </p:txBody>
      </p:sp>
    </p:spTree>
    <p:extLst>
      <p:ext uri="{BB962C8B-B14F-4D97-AF65-F5344CB8AC3E}">
        <p14:creationId xmlns:p14="http://schemas.microsoft.com/office/powerpoint/2010/main" val="2691208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708EB07C-4BA0-4BA1-BC41-33EF82EC5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975111"/>
              </p:ext>
            </p:extLst>
          </p:nvPr>
        </p:nvGraphicFramePr>
        <p:xfrm>
          <a:off x="1058333" y="1825625"/>
          <a:ext cx="10024534" cy="278257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90601">
                  <a:extLst>
                    <a:ext uri="{9D8B030D-6E8A-4147-A177-3AD203B41FA5}">
                      <a16:colId xmlns:a16="http://schemas.microsoft.com/office/drawing/2014/main" val="457423146"/>
                    </a:ext>
                  </a:extLst>
                </a:gridCol>
                <a:gridCol w="7833933">
                  <a:extLst>
                    <a:ext uri="{9D8B030D-6E8A-4147-A177-3AD203B41FA5}">
                      <a16:colId xmlns:a16="http://schemas.microsoft.com/office/drawing/2014/main" val="1529062705"/>
                    </a:ext>
                  </a:extLst>
                </a:gridCol>
              </a:tblGrid>
              <a:tr h="632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</a:rPr>
                        <a:t>ΔΕΥΤΕΡΑ 14/11</a:t>
                      </a: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0" dirty="0">
                          <a:solidFill>
                            <a:schemeClr val="tx1"/>
                          </a:solidFill>
                          <a:effectLst/>
                        </a:rPr>
                        <a:t>ΑΝΑΤΡΟΦΟΔΟΤΗΣΗ ΣΤΟΝ 3</a:t>
                      </a:r>
                      <a:r>
                        <a:rPr lang="el-GR" sz="1600" b="0" baseline="30000" dirty="0">
                          <a:solidFill>
                            <a:schemeClr val="tx1"/>
                          </a:solidFill>
                          <a:effectLst/>
                        </a:rPr>
                        <a:t>ο</a:t>
                      </a:r>
                      <a:r>
                        <a:rPr lang="el-GR" sz="1600" b="0" dirty="0">
                          <a:solidFill>
                            <a:schemeClr val="tx1"/>
                          </a:solidFill>
                          <a:effectLst/>
                        </a:rPr>
                        <a:t> ΑΞΟΝΑ</a:t>
                      </a:r>
                      <a:endParaRPr lang="el-GR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0" dirty="0">
                          <a:solidFill>
                            <a:schemeClr val="tx1"/>
                          </a:solidFill>
                          <a:effectLst/>
                        </a:rPr>
                        <a:t>ΜΑΘΗΜΑ - ΠΑΡΟΥΣΙΑΣΗ 4</a:t>
                      </a:r>
                      <a:r>
                        <a:rPr lang="el-GR" sz="1600" b="0" baseline="30000" dirty="0">
                          <a:solidFill>
                            <a:schemeClr val="tx1"/>
                          </a:solidFill>
                          <a:effectLst/>
                        </a:rPr>
                        <a:t>ου</a:t>
                      </a:r>
                      <a:r>
                        <a:rPr lang="el-GR" sz="1600" b="0" dirty="0">
                          <a:solidFill>
                            <a:schemeClr val="tx1"/>
                          </a:solidFill>
                          <a:effectLst/>
                        </a:rPr>
                        <a:t> ΑΞΟΝΑ</a:t>
                      </a:r>
                      <a:endParaRPr lang="el-G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542854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ΠΕΜΠΤΗ 17/11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ΑΡΓΙΑ ΠΟΛΥΤΕΧΝΕΙΟ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083401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ΔΕΥΤΕΡΑ 21/11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ΜΑΘΗΜΑ - ΠΑΡΟΥΣΙΑΣΗ 4</a:t>
                      </a:r>
                      <a:r>
                        <a:rPr lang="el-GR" sz="1600" baseline="30000" dirty="0">
                          <a:effectLst/>
                        </a:rPr>
                        <a:t>ου</a:t>
                      </a:r>
                      <a:r>
                        <a:rPr lang="el-GR" sz="1600" dirty="0">
                          <a:effectLst/>
                        </a:rPr>
                        <a:t> ΑΞΟΝΑ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258848"/>
                  </a:ext>
                </a:extLst>
              </a:tr>
              <a:tr h="204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  <a:highlight>
                            <a:srgbClr val="FF00FF"/>
                          </a:highlight>
                        </a:rPr>
                        <a:t>ΠΕΜΠΤΗ 24/11</a:t>
                      </a:r>
                      <a:endParaRPr lang="el-GR" sz="14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ΠΑΡΑΚΟΛΟΥΘΗΣΗ 4</a:t>
                      </a:r>
                      <a:r>
                        <a:rPr lang="el-GR" sz="1600" baseline="30000" dirty="0">
                          <a:effectLst/>
                        </a:rPr>
                        <a:t>ου</a:t>
                      </a:r>
                      <a:r>
                        <a:rPr lang="el-GR" sz="1600" dirty="0">
                          <a:effectLst/>
                        </a:rPr>
                        <a:t> ΑΞΟΝΑ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886691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ΔΕΥΤΕΡΑ 28/11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ΑΝΑΤΡΟΦΟΔΟΤΗΣΗ ΣΤΟΝ 4</a:t>
                      </a:r>
                      <a:r>
                        <a:rPr lang="el-GR" sz="1600" baseline="30000" dirty="0">
                          <a:effectLst/>
                        </a:rPr>
                        <a:t>ο</a:t>
                      </a:r>
                      <a:r>
                        <a:rPr lang="el-GR" sz="1600" dirty="0">
                          <a:effectLst/>
                        </a:rPr>
                        <a:t> ΑΞΟΝΑ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30107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ΔΕΥΤΕΡΑ 5/12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ΕΝΗΜΕΡΩΣΗ ΑΠΟ ΣΤΕΛΕΧΗ ΕΚΠΑΙΔΕΥΣΗΣ (ΜΕΡΟΣ 1</a:t>
                      </a:r>
                      <a:r>
                        <a:rPr lang="el-GR" sz="1600" baseline="30000" dirty="0">
                          <a:effectLst/>
                        </a:rPr>
                        <a:t>ο</a:t>
                      </a:r>
                      <a:r>
                        <a:rPr lang="el-GR" sz="1600" dirty="0">
                          <a:effectLst/>
                        </a:rPr>
                        <a:t>) -ΟΛΟΜΕΛΕΙΑ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156255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ΔΕΥΤΕΡΑ 12/12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ΕΝΗΜΕΡΩΣΗ ΑΠΟ ΣΤΕΛΕΧΗ ΕΚΠΑΙΔΕΥΣΗΣ (ΜΕΡΟΣ 2</a:t>
                      </a:r>
                      <a:r>
                        <a:rPr lang="el-GR" sz="16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</a:t>
                      </a:r>
                      <a:r>
                        <a:rPr lang="el-G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)-ΟΛΟΜΕΛΕΙΑ</a:t>
                      </a:r>
                    </a:p>
                  </a:txBody>
                  <a:tcPr marL="49600" marR="496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444952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ΔΕΥΤΕΡΑ 19/12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ΠΑΡΟΥΣΙΑΣΗ ΕΡΓΑΣΙΑΣ/ΚΡΙΤΗΡΙΑ-ΔΟΜΗ-ΒΙΒΛΙΟΓΡΑΦΙΑ </a:t>
                      </a: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181965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ΔΕΥΤΕΡΑ 9/1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ΣΥΝΟΛΙΚΗ  ΑΝΑΤΡΟΦΟΔΟΤΗΣΗ</a:t>
                      </a:r>
                    </a:p>
                  </a:txBody>
                  <a:tcPr marL="49600" marR="496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903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928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89E591-D86D-423A-9B57-EF3CE4036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1742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3600" b="1" dirty="0"/>
              <a:t>Αξιολόγηση του μαθήματος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D2CFAE-3570-4A21-A7D6-7AAB6CEE6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333"/>
            <a:ext cx="10515600" cy="473763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el-GR" dirty="0"/>
              <a:t>Στο τέλος του εξαμήνου οι φοιτητές/φοιτήτριες καταθέτουν σε ζευγάρια γραπτή εργασία στην οποία αναλύουν με συστηματικό και θεωρητικά τεκμηριωμένο τρόπο τις παρατηρήσεις τους στο πεδίο.</a:t>
            </a:r>
          </a:p>
          <a:p>
            <a:pPr algn="just"/>
            <a:r>
              <a:rPr lang="el-GR" dirty="0"/>
              <a:t>Τα βασικά/γενικά κριτήρια αξιολόγησης* της γραπτής εργασίας είναι:</a:t>
            </a:r>
          </a:p>
          <a:p>
            <a:pPr marL="0" indent="0" algn="just">
              <a:buNone/>
            </a:pPr>
            <a:r>
              <a:rPr lang="el-GR" dirty="0"/>
              <a:t>	-Η ικανότητα κριτικής επιλογής και χρήσης των κατάλληλων 	θεωρητικών εργαλείων/εννοιών</a:t>
            </a:r>
          </a:p>
          <a:p>
            <a:pPr marL="914400" lvl="2" indent="0" algn="just">
              <a:buNone/>
            </a:pPr>
            <a:r>
              <a:rPr lang="el-GR" sz="2800" dirty="0"/>
              <a:t>-Η ικανότητα θεωρητικής τεκμηρίωσης των αναλύσεων με σαφή και συνεκτικό τρόπο</a:t>
            </a:r>
          </a:p>
          <a:p>
            <a:pPr marL="0" indent="0" algn="just">
              <a:buNone/>
            </a:pPr>
            <a:r>
              <a:rPr lang="el-GR" dirty="0"/>
              <a:t>	-Η ποιότητα και η δομή του γραπτού λόγου</a:t>
            </a:r>
          </a:p>
          <a:p>
            <a:pPr marL="0" indent="0" algn="just">
              <a:buNone/>
            </a:pPr>
            <a:r>
              <a:rPr lang="el-GR" i="1" dirty="0"/>
              <a:t>*Η λεπτομερής ανάλυση των κριτηρίων θα παρουσιαστεί στην ενότητα: Δομή εργασίας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6038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C9F2F2-B828-439B-90B7-C4EDE0E2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942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3600" b="1" dirty="0">
                <a:latin typeface="+mn-lt"/>
              </a:rPr>
              <a:t>Προτεινόμενη βιβλιογραφία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54278A-673B-4E1F-865E-DED73519C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3933"/>
            <a:ext cx="10515600" cy="476303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l-GR" dirty="0" err="1"/>
              <a:t>Γκόβαρης</a:t>
            </a:r>
            <a:r>
              <a:rPr lang="el-GR" dirty="0"/>
              <a:t>, Χρ. (</a:t>
            </a:r>
            <a:r>
              <a:rPr lang="el-GR" dirty="0" err="1"/>
              <a:t>Επιμ</a:t>
            </a:r>
            <a:r>
              <a:rPr lang="el-GR" dirty="0"/>
              <a:t>.) (2013). Διδασκαλία και μάθηση στο Διαπολιτισμικό Σχολείο. Αθήνα: </a:t>
            </a:r>
            <a:r>
              <a:rPr lang="el-GR" dirty="0" err="1"/>
              <a:t>Gutenberg</a:t>
            </a:r>
            <a:r>
              <a:rPr lang="el-GR" dirty="0"/>
              <a:t>.</a:t>
            </a:r>
          </a:p>
          <a:p>
            <a:pPr algn="just"/>
            <a:r>
              <a:rPr lang="el-GR" dirty="0" err="1"/>
              <a:t>Duncker</a:t>
            </a:r>
            <a:r>
              <a:rPr lang="el-GR" dirty="0"/>
              <a:t>, L. (2011). Θεωρία του Δημοτικού Σχολείου. Θεσσαλονίκη: Επίκεντρο.</a:t>
            </a:r>
          </a:p>
          <a:p>
            <a:pPr marL="0" indent="0" algn="just">
              <a:buNone/>
            </a:pPr>
            <a:r>
              <a:rPr lang="el-GR" dirty="0"/>
              <a:t>Επιπρόσθετη βιβλιογραφία για μελέτη</a:t>
            </a:r>
          </a:p>
          <a:p>
            <a:pPr algn="just"/>
            <a:r>
              <a:rPr lang="el-GR" dirty="0"/>
              <a:t>Πηγιάκη, Π. (2004). Εθνογραφία. Η μελέτη της ανθρώπινης διάστασης στην κοινωνική και παιδαγωγική έρευνα. Αθήνα: Εκδόσεις Γρηγόρη.</a:t>
            </a:r>
          </a:p>
          <a:p>
            <a:pPr algn="just"/>
            <a:r>
              <a:rPr lang="el-GR" dirty="0"/>
              <a:t>Πηγιάκη, Π. (1999). Προετοιμασία, σχεδιασμός και αξιολόγηση της διδασκαλίας. Αθήνα: Εκδόσεις Γρηγόρη.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7597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0CBB9748-E5D3-4B97-BED1-3856B3E32EBB}"/>
              </a:ext>
            </a:extLst>
          </p:cNvPr>
          <p:cNvSpPr/>
          <p:nvPr/>
        </p:nvSpPr>
        <p:spPr>
          <a:xfrm>
            <a:off x="553916" y="1382114"/>
            <a:ext cx="10577146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Καλή αρχή, με θετικές εμπειρίες!!!</a:t>
            </a:r>
          </a:p>
          <a:p>
            <a:pPr algn="ctr"/>
            <a:endParaRPr lang="el-GR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l-GR" sz="2800" b="1" i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Να θυμηθώ…</a:t>
            </a:r>
          </a:p>
          <a:p>
            <a:pPr algn="ctr"/>
            <a:r>
              <a:rPr lang="el-GR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Εγγραφή στην </a:t>
            </a:r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 class </a:t>
            </a:r>
            <a:r>
              <a:rPr lang="el-GR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και στο </a:t>
            </a:r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fb </a:t>
            </a:r>
            <a:r>
              <a:rPr lang="el-GR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ΟΜΑΔΑ: ΣΧΟΛΙΚΗ ΠΡΑΚΤΙΚΗ ΠΤΔΕ ΒΟΛΟΥ 2022-23 </a:t>
            </a:r>
          </a:p>
        </p:txBody>
      </p:sp>
    </p:spTree>
    <p:extLst>
      <p:ext uri="{BB962C8B-B14F-4D97-AF65-F5344CB8AC3E}">
        <p14:creationId xmlns:p14="http://schemas.microsoft.com/office/powerpoint/2010/main" val="348740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Τίτλος 1"/>
          <p:cNvSpPr>
            <a:spLocks noGrp="1"/>
          </p:cNvSpPr>
          <p:nvPr>
            <p:ph type="title"/>
          </p:nvPr>
        </p:nvSpPr>
        <p:spPr>
          <a:xfrm>
            <a:off x="2204244" y="103092"/>
            <a:ext cx="7955756" cy="1040726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l-GR" altLang="el-GR" sz="3600" b="1" dirty="0">
                <a:latin typeface="+mn-lt"/>
              </a:rPr>
              <a:t>Τι «είδους» μάθημα είναι η ΣΠΑ Ι και σε «τι» στοχεύει;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77922" y="1320800"/>
            <a:ext cx="11628581" cy="546177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 algn="just">
              <a:buClr>
                <a:srgbClr val="006666"/>
              </a:buClr>
              <a:defRPr/>
            </a:pPr>
            <a:r>
              <a:rPr lang="el-GR" sz="3200" dirty="0">
                <a:solidFill>
                  <a:srgbClr val="000000"/>
                </a:solidFill>
              </a:rPr>
              <a:t>Έχουμε γνωρίσει μια σειρά από θεωρίες (Παιδαγωγική, Ψυχολογία, Διδακτική κλπ.)</a:t>
            </a:r>
          </a:p>
          <a:p>
            <a:pPr marL="0" indent="0">
              <a:buClr>
                <a:srgbClr val="006666"/>
              </a:buClr>
              <a:buNone/>
              <a:defRPr/>
            </a:pPr>
            <a:endParaRPr lang="el-GR" dirty="0">
              <a:solidFill>
                <a:srgbClr val="000000"/>
              </a:solidFill>
            </a:endParaRPr>
          </a:p>
          <a:p>
            <a:pPr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 marL="0" indent="0">
              <a:buClr>
                <a:srgbClr val="006666"/>
              </a:buClr>
              <a:buNone/>
              <a:defRPr/>
            </a:pPr>
            <a:endParaRPr lang="el-GR" dirty="0">
              <a:solidFill>
                <a:srgbClr val="000000"/>
              </a:solidFill>
            </a:endParaRPr>
          </a:p>
          <a:p>
            <a:pPr algn="just">
              <a:buClr>
                <a:srgbClr val="006666"/>
              </a:buClr>
              <a:defRPr/>
            </a:pPr>
            <a:r>
              <a:rPr lang="el-GR" sz="3200" b="1" dirty="0">
                <a:solidFill>
                  <a:srgbClr val="000000"/>
                </a:solidFill>
              </a:rPr>
              <a:t>Πρακτική Άσκηση</a:t>
            </a:r>
            <a:r>
              <a:rPr lang="el-GR" sz="3200" dirty="0">
                <a:solidFill>
                  <a:srgbClr val="000000"/>
                </a:solidFill>
              </a:rPr>
              <a:t>: διαδικασία στοχασμού πάνω σε υφιστάμενες δυνατότητες και περιορισμούς της εκπαιδευτικής διαδικασίας και εμβάθυνσης στα περιεχόμενα του δικού μας ρόλου ως εκπαιδευτικών.</a:t>
            </a:r>
            <a:endParaRPr lang="el-GR" sz="3200" dirty="0"/>
          </a:p>
        </p:txBody>
      </p:sp>
      <p:graphicFrame>
        <p:nvGraphicFramePr>
          <p:cNvPr id="2" name="Διάγραμμα 1"/>
          <p:cNvGraphicFramePr/>
          <p:nvPr>
            <p:extLst/>
          </p:nvPr>
        </p:nvGraphicFramePr>
        <p:xfrm>
          <a:off x="2032000" y="2715491"/>
          <a:ext cx="8128000" cy="1644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527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4B9616-7398-48CD-AC85-6C427345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65" y="76200"/>
            <a:ext cx="11667065" cy="566208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l-GR" sz="3600" b="1" dirty="0">
                <a:latin typeface="+mn-lt"/>
              </a:rPr>
              <a:t>Στόχοι της Σχολικής Πρακτικής 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36F476-EDAC-426A-BD41-2D1B564F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465" y="914400"/>
            <a:ext cx="11667065" cy="5664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000" dirty="0"/>
              <a:t>Με την επιτυχή ολοκλήρωση του μαθήματος, οι φοιτητές και οι φοιτήτριες αναμένεται:</a:t>
            </a:r>
          </a:p>
          <a:p>
            <a:pPr algn="just"/>
            <a:r>
              <a:rPr lang="el-GR" sz="2000" dirty="0"/>
              <a:t>να </a:t>
            </a:r>
            <a:r>
              <a:rPr lang="el-GR" sz="2000" b="1" dirty="0"/>
              <a:t>αξιοποιούν θεωρητικές γνώσεις από τα πεδία της Ψυχολογίας, της Παιδαγωγικής και της Διδακτικής</a:t>
            </a:r>
            <a:r>
              <a:rPr lang="el-GR" sz="2000" dirty="0"/>
              <a:t> με στόχο το </a:t>
            </a:r>
            <a:r>
              <a:rPr lang="el-GR" sz="2000" b="1" dirty="0"/>
              <a:t>σχεδιασμό συστηματικών παρατηρήσεων </a:t>
            </a:r>
            <a:r>
              <a:rPr lang="el-GR" sz="2000" dirty="0"/>
              <a:t>σε επίπεδο σχολικής μονάδας και σχολικής τάξης.</a:t>
            </a:r>
          </a:p>
          <a:p>
            <a:pPr algn="just"/>
            <a:r>
              <a:rPr lang="el-GR" sz="2000" dirty="0"/>
              <a:t>να </a:t>
            </a:r>
            <a:r>
              <a:rPr lang="el-GR" sz="2000" b="1" dirty="0"/>
              <a:t>συλλέγουν συστηματικά και εστιασμένα παρατηρήσεις </a:t>
            </a:r>
            <a:r>
              <a:rPr lang="el-GR" sz="2000" dirty="0"/>
              <a:t>που αφορούν στην οργάνωση της κουλτούρας ενός σχολείου και στο παιδαγωγικό-διδακτικό περιβάλλον της σχολικής τάξης.</a:t>
            </a:r>
          </a:p>
          <a:p>
            <a:pPr algn="just"/>
            <a:r>
              <a:rPr lang="el-GR" sz="2000" dirty="0"/>
              <a:t>να </a:t>
            </a:r>
            <a:r>
              <a:rPr lang="el-GR" sz="2000" b="1" dirty="0"/>
              <a:t>ερμηνεύουν και να αξιολογούν με θεωρητικά τεκμηριωμένο τρόπο ευρήματα παρατηρήσεων </a:t>
            </a:r>
            <a:r>
              <a:rPr lang="el-GR" sz="2000" dirty="0"/>
              <a:t>που αφορούν στα αποτελέσματα παιδαγωγικών και διδακτικών πρακτικών στο δημοτικό σχολείο.</a:t>
            </a:r>
          </a:p>
          <a:p>
            <a:pPr algn="just"/>
            <a:r>
              <a:rPr lang="el-GR" sz="2000" dirty="0"/>
              <a:t>Να </a:t>
            </a:r>
            <a:r>
              <a:rPr lang="el-GR" sz="2000" b="1" dirty="0"/>
              <a:t>έχουν κατανοήσει</a:t>
            </a:r>
            <a:r>
              <a:rPr lang="el-GR" sz="2000" dirty="0"/>
              <a:t>, στη βάση της αξιολόγησης των παρατηρήσεών τους στο πεδίο, </a:t>
            </a:r>
            <a:r>
              <a:rPr lang="el-GR" sz="2000" b="1" dirty="0"/>
              <a:t>ποιες διδακτικές πρακτικές καθώς και πρακτικές διαχείρισης της τάξης προωθούν και ποιες εμποδίζουν τη μάθηση, την κοινωνική ένταξη και συνοχή στο χώρο του σχολείου.</a:t>
            </a:r>
          </a:p>
          <a:p>
            <a:pPr algn="just"/>
            <a:r>
              <a:rPr lang="el-GR" sz="2000" dirty="0"/>
              <a:t>Να έχουν κατανοήσει το </a:t>
            </a:r>
            <a:r>
              <a:rPr lang="el-GR" sz="2000" b="1" dirty="0"/>
              <a:t>ρόλο και τη σημασία της παιδαγωγικής σχέσης για σχολική επιτυχία όλων των μαθητών/μαθητριών.</a:t>
            </a:r>
          </a:p>
          <a:p>
            <a:pPr algn="just"/>
            <a:r>
              <a:rPr lang="el-GR" sz="2000" dirty="0"/>
              <a:t>Να </a:t>
            </a:r>
            <a:r>
              <a:rPr lang="el-GR" sz="2000" b="1" dirty="0"/>
              <a:t>έχουν αναπτύξει την </a:t>
            </a:r>
            <a:r>
              <a:rPr lang="el-GR" sz="2000" dirty="0"/>
              <a:t>ικανότητα κριτικής προσέγγισης και ανάγνωσης του συνόλου των εφαρμοζόμενων πρακτικών σε ένα δημοτικό σχολείο.</a:t>
            </a:r>
          </a:p>
          <a:p>
            <a:pPr algn="just"/>
            <a:r>
              <a:rPr lang="el-GR" sz="2000" dirty="0"/>
              <a:t>Να έχουν κατανοήσει την </a:t>
            </a:r>
            <a:r>
              <a:rPr lang="el-GR" sz="2000" b="1" dirty="0" err="1"/>
              <a:t>αναστοχαστική</a:t>
            </a:r>
            <a:r>
              <a:rPr lang="el-GR" sz="2000" b="1" dirty="0"/>
              <a:t> ικανότητα ως ένα βασικό στοιχείο του ρόλου του εκπαιδευτικού. </a:t>
            </a:r>
          </a:p>
        </p:txBody>
      </p:sp>
    </p:spTree>
    <p:extLst>
      <p:ext uri="{BB962C8B-B14F-4D97-AF65-F5344CB8AC3E}">
        <p14:creationId xmlns:p14="http://schemas.microsoft.com/office/powerpoint/2010/main" val="3937039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Τίτλος 1"/>
          <p:cNvSpPr>
            <a:spLocks noGrp="1"/>
          </p:cNvSpPr>
          <p:nvPr>
            <p:ph type="title"/>
          </p:nvPr>
        </p:nvSpPr>
        <p:spPr>
          <a:xfrm>
            <a:off x="2170113" y="301625"/>
            <a:ext cx="7783512" cy="622781"/>
          </a:xfrm>
        </p:spPr>
        <p:txBody>
          <a:bodyPr>
            <a:noAutofit/>
          </a:bodyPr>
          <a:lstStyle/>
          <a:p>
            <a:pPr algn="ctr"/>
            <a:r>
              <a:rPr lang="el-GR" altLang="el-GR" sz="3600" b="1" dirty="0">
                <a:latin typeface="+mn-lt"/>
              </a:rPr>
              <a:t>Τι περιλαμβάνει η ΣΠΑ Ι;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15574" y="1029854"/>
            <a:ext cx="11628581" cy="542174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>
              <a:buClr>
                <a:srgbClr val="006666"/>
              </a:buClr>
              <a:defRPr/>
            </a:pPr>
            <a:endParaRPr lang="el-GR" dirty="0">
              <a:solidFill>
                <a:srgbClr val="000000"/>
              </a:solidFill>
            </a:endParaRPr>
          </a:p>
          <a:p>
            <a:pPr marL="0" indent="0">
              <a:buClr>
                <a:srgbClr val="006666"/>
              </a:buClr>
              <a:buNone/>
              <a:defRPr/>
            </a:pPr>
            <a:endParaRPr lang="el-GR" dirty="0">
              <a:solidFill>
                <a:srgbClr val="000000"/>
              </a:solidFill>
            </a:endParaRPr>
          </a:p>
        </p:txBody>
      </p:sp>
      <p:graphicFrame>
        <p:nvGraphicFramePr>
          <p:cNvPr id="2" name="Διάγραμμα 1"/>
          <p:cNvGraphicFramePr/>
          <p:nvPr>
            <p:extLst>
              <p:ext uri="{D42A27DB-BD31-4B8C-83A1-F6EECF244321}">
                <p14:modId xmlns:p14="http://schemas.microsoft.com/office/powerpoint/2010/main" val="3613401432"/>
              </p:ext>
            </p:extLst>
          </p:nvPr>
        </p:nvGraphicFramePr>
        <p:xfrm>
          <a:off x="541867" y="2486891"/>
          <a:ext cx="11336865" cy="2161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83D91E5-A50A-429B-900A-ECE971A4E682}"/>
              </a:ext>
            </a:extLst>
          </p:cNvPr>
          <p:cNvSpPr txBox="1"/>
          <p:nvPr/>
        </p:nvSpPr>
        <p:spPr>
          <a:xfrm>
            <a:off x="3148657" y="4918460"/>
            <a:ext cx="6522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/>
              <a:t>Υποχρεωτική παρουσία (2 απουσίες)</a:t>
            </a:r>
          </a:p>
        </p:txBody>
      </p:sp>
    </p:spTree>
    <p:extLst>
      <p:ext uri="{BB962C8B-B14F-4D97-AF65-F5344CB8AC3E}">
        <p14:creationId xmlns:p14="http://schemas.microsoft.com/office/powerpoint/2010/main" val="53992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BE9D12-A087-449C-B8B8-2783D2078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6342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3600" b="1" dirty="0">
                <a:latin typeface="+mn-lt"/>
              </a:rPr>
              <a:t>Έντυπα/κλείδες παρατήρησης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5A5DB1-A9C1-4EEB-8449-1D85EB2BF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33" y="1498600"/>
            <a:ext cx="11218334" cy="46783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Α΄ ΕΝΤΥΠΟ ΠΑΡΑΤΗΡΗΣΗΣ: </a:t>
            </a:r>
            <a:r>
              <a:rPr lang="el-GR" dirty="0"/>
              <a:t>ΟΡΓΑΝΩΣΗ ΚΑΙ ΛΕΙΤΟΥΡΓΙΑ ΤΟΥ ΣΧΟΛΕΙΟΥ </a:t>
            </a:r>
            <a:r>
              <a:rPr lang="el-GR" b="1" dirty="0"/>
              <a:t>(ομαδική συνέντευξη από Διευθυντή/</a:t>
            </a:r>
            <a:r>
              <a:rPr lang="el-GR" b="1" dirty="0" err="1"/>
              <a:t>ντρια</a:t>
            </a:r>
            <a:r>
              <a:rPr lang="el-GR" b="1" dirty="0"/>
              <a:t>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Β΄ ΕΝΤΥΠΟ ΠΑΡΑΤΗΡΗΣΗΣ: </a:t>
            </a:r>
            <a:r>
              <a:rPr lang="el-GR" dirty="0"/>
              <a:t>ΤΟ ΜΑΘΗΣΙΑΚΟ ΠΕΡΙΒΑΛΛΟΝ ΤΗΣ ΤΑΞΗΣ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Γ΄ ΕΝΤΥΠΟ ΠΑΡΑΤΗΡΗΣΗΣ: </a:t>
            </a:r>
            <a:r>
              <a:rPr lang="el-GR" dirty="0"/>
              <a:t>ΣΧΕΔΙΑΣΜΟΣ, ΔΙΕΞΑΓΩΓΗ ΚΑΙ ΑΞΙΟΛΟΓΗΣΗ ΤΗΣ ΔΙΔΑΣΚΑΛΙΑΣ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Δ΄ ΕΝΤΥΠΟ ΠΑΡΑΤΗΡΗΣΗΣ: </a:t>
            </a:r>
            <a:r>
              <a:rPr lang="el-GR" dirty="0"/>
              <a:t>ΤΟ ΠΑΙΔΑΓΩΓΙΚΟ ΚΑΙ ΨΥΧΟΚΟΙΝΩΝΙΚΟ ΚΛΙΜΑ ΤΗΣ ΤΑΞΗΣ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Ε΄ ΕΝΤΥΠΟ ΠΑΡΑΤΗΡΗΣΗΣ: </a:t>
            </a:r>
            <a:r>
              <a:rPr lang="el-GR" dirty="0"/>
              <a:t>ΚΑΘΗΚΟΝΤΑ ΚΑΙ ΑΡΜΟΔΙΟΤΗΤΕΣ ΤΟΥ ΕΚΠΑΙΔΕΥΤΙΚΟΥ ΚΑΙ ΤΩΝ ΣΤΕΛΕΧΩΝ ΕΚΠΑΙΔΕΥΣΗΣ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969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4489307C-65AC-4A0E-8B55-A9B398A73A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344" t="12362" r="27109" b="6110"/>
          <a:stretch/>
        </p:blipFill>
        <p:spPr>
          <a:xfrm>
            <a:off x="2095500" y="847724"/>
            <a:ext cx="8715375" cy="55911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617AABB-F4BA-46FC-8ED6-AB1FF11D2505}"/>
              </a:ext>
            </a:extLst>
          </p:cNvPr>
          <p:cNvSpPr txBox="1"/>
          <p:nvPr/>
        </p:nvSpPr>
        <p:spPr>
          <a:xfrm>
            <a:off x="2464498" y="110067"/>
            <a:ext cx="7977377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l-GR" sz="3600" b="1" dirty="0"/>
              <a:t>Ενδεικτικό έντυπο/κλείδα παρατήρησης</a:t>
            </a:r>
          </a:p>
        </p:txBody>
      </p:sp>
    </p:spTree>
    <p:extLst>
      <p:ext uri="{BB962C8B-B14F-4D97-AF65-F5344CB8AC3E}">
        <p14:creationId xmlns:p14="http://schemas.microsoft.com/office/powerpoint/2010/main" val="3646286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8D8CC1-7458-4569-B438-83D5F17AB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3600" b="1" dirty="0">
                <a:latin typeface="+mn-lt"/>
              </a:rPr>
              <a:t>Πώς δηλώνουμε τα ζευγάρια;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8B6199-88EB-47B2-8D3D-285CBCC17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l-GR" sz="3200" dirty="0"/>
              <a:t>Δημιουργούνται ζευγάρια φοιτητών/τριών. Τα μέλη του ζευγαριού παρακολουθούνε μαζί στο σχολείο και συγγράφουν από κοινού την εργασία.</a:t>
            </a:r>
          </a:p>
          <a:p>
            <a:pPr marL="0" indent="0" algn="just">
              <a:buNone/>
            </a:pPr>
            <a:endParaRPr lang="el-GR" sz="3200" dirty="0"/>
          </a:p>
          <a:p>
            <a:pPr algn="just"/>
            <a:r>
              <a:rPr lang="el-GR" sz="3200" dirty="0"/>
              <a:t>Ένα μέλος του ζευγαριού μπαίνει και δηλώνει τα 2 ονόματα στο ακόλουθο </a:t>
            </a:r>
            <a:r>
              <a:rPr lang="en-US" sz="3200" dirty="0"/>
              <a:t>link</a:t>
            </a:r>
          </a:p>
          <a:p>
            <a:pPr marL="0" indent="0" algn="just">
              <a:buNone/>
            </a:pPr>
            <a:r>
              <a:rPr lang="en-US" sz="3200" dirty="0">
                <a:hlinkClick r:id="rId2"/>
              </a:rPr>
              <a:t>https://docs.google.com/spreadsheets/d/1u-uHmokOzDwu7_S6cMDX7HQoamUr1chhLdJEncwTwMg/edit#gid=0</a:t>
            </a:r>
            <a:r>
              <a:rPr lang="el-GR" sz="3200" dirty="0"/>
              <a:t> </a:t>
            </a:r>
            <a:endParaRPr lang="en-US" sz="3200" dirty="0"/>
          </a:p>
          <a:p>
            <a:pPr algn="just"/>
            <a:r>
              <a:rPr lang="el-GR" sz="3200" dirty="0"/>
              <a:t>Στη συνέχεια, θα υπάρξει καινούριο </a:t>
            </a:r>
            <a:r>
              <a:rPr lang="en-US" sz="3200" dirty="0"/>
              <a:t>link </a:t>
            </a:r>
            <a:r>
              <a:rPr lang="el-GR" sz="3200" dirty="0"/>
              <a:t>στο οποίο θα δηλώσετε τα σχολεία παρακολούθησης.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46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8D8CC1-7458-4569-B438-83D5F17AB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858"/>
            <a:ext cx="10515600" cy="100647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l-GR" b="1" dirty="0">
                <a:latin typeface="+mn-lt"/>
              </a:rPr>
              <a:t>Πώς γίνεται η παρατήρηση στα σχολεία;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8B6199-88EB-47B2-8D3D-285CBCC17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9"/>
            <a:ext cx="10515600" cy="516466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el-GR" sz="3200" dirty="0"/>
              <a:t>Η παρατήρηση γίνεται με βάση </a:t>
            </a:r>
            <a:r>
              <a:rPr lang="el-GR" sz="3200" b="1" dirty="0"/>
              <a:t>5 έντυπα/κλείδες παρατήρησης / ένα για κάθε άξονα παρατήρησης</a:t>
            </a:r>
            <a:r>
              <a:rPr lang="el-GR" sz="3200" dirty="0"/>
              <a:t>. Τα έντυπα/κλείδες παρατήρησης θα είναι αναρτημένα στην </a:t>
            </a:r>
            <a:r>
              <a:rPr lang="en-US" sz="3200" dirty="0"/>
              <a:t>e class.</a:t>
            </a:r>
          </a:p>
          <a:p>
            <a:pPr algn="just"/>
            <a:r>
              <a:rPr lang="el-GR" sz="3200" b="1" dirty="0"/>
              <a:t>Κάθε μέλος σημειώνει τις δικές του παρατηρήσεις </a:t>
            </a:r>
            <a:r>
              <a:rPr lang="el-GR" sz="3200" dirty="0"/>
              <a:t>ώστε στο τέλος να γίνει η σύνθεση κατά τη συγγραφή της από κοινού εργασίας.</a:t>
            </a:r>
            <a:r>
              <a:rPr lang="en-US" sz="3200" dirty="0"/>
              <a:t> </a:t>
            </a:r>
            <a:endParaRPr lang="el-GR" sz="3200" dirty="0"/>
          </a:p>
          <a:p>
            <a:pPr algn="just"/>
            <a:r>
              <a:rPr lang="el-GR" sz="3200" dirty="0"/>
              <a:t>Η </a:t>
            </a:r>
            <a:r>
              <a:rPr lang="el-GR" sz="3200" b="1" dirty="0"/>
              <a:t>ημερήσια παρακολούθηση θα πρέπει να είναι κατ΄ ελάχιστο 3 ώρες</a:t>
            </a:r>
            <a:r>
              <a:rPr lang="el-GR" sz="3200" dirty="0"/>
              <a:t>. Θα πρέπει να είστε συνεπείς στην ώρα έναρξης του σχολείου.</a:t>
            </a:r>
          </a:p>
          <a:p>
            <a:pPr algn="just"/>
            <a:r>
              <a:rPr lang="el-GR" sz="3200" dirty="0"/>
              <a:t>Μαζί σας θα έχετε το </a:t>
            </a:r>
            <a:r>
              <a:rPr lang="el-GR" sz="3200" b="1" dirty="0"/>
              <a:t>έντυπο/κλείδα παρατήρησης </a:t>
            </a:r>
            <a:r>
              <a:rPr lang="el-GR" sz="3200" dirty="0"/>
              <a:t>και το </a:t>
            </a:r>
            <a:r>
              <a:rPr lang="el-GR" sz="3200" b="1" dirty="0"/>
              <a:t>έντυπο παρακολουθήσεων/υπογραφών </a:t>
            </a:r>
            <a:r>
              <a:rPr lang="el-GR" sz="3200" dirty="0"/>
              <a:t>στο οποίο θα υπογράφει ο εκπαιδευτικός την ημερομηνία και τις ώρες παρακολούθησης. Το </a:t>
            </a:r>
            <a:r>
              <a:rPr lang="el-GR" sz="3200" b="1" dirty="0"/>
              <a:t>έντυπο παρακολουθήσεων/υπογραφών </a:t>
            </a:r>
            <a:r>
              <a:rPr lang="el-GR" sz="3200" dirty="0"/>
              <a:t>θα αναρτηθεί στην e </a:t>
            </a:r>
            <a:r>
              <a:rPr lang="el-GR" sz="3200" dirty="0" err="1"/>
              <a:t>class</a:t>
            </a:r>
            <a:r>
              <a:rPr lang="el-GR" sz="3200" dirty="0"/>
              <a:t> και εναλλακτικά θα μοιραστεί από τους διδάσκοντες πριν την 1</a:t>
            </a:r>
            <a:r>
              <a:rPr lang="el-GR" sz="3200" baseline="30000" dirty="0"/>
              <a:t>η</a:t>
            </a:r>
            <a:r>
              <a:rPr lang="el-GR" sz="3200" dirty="0"/>
              <a:t> επίσκεψη στα σχολεία.</a:t>
            </a:r>
          </a:p>
          <a:p>
            <a:pPr algn="just"/>
            <a:r>
              <a:rPr lang="el-GR" sz="3200" dirty="0"/>
              <a:t>Στην 1</a:t>
            </a:r>
            <a:r>
              <a:rPr lang="el-GR" sz="3200" baseline="30000" dirty="0"/>
              <a:t>η</a:t>
            </a:r>
            <a:r>
              <a:rPr lang="el-GR" sz="3200" dirty="0"/>
              <a:t> παρακολούθηση υπογράφει μόνο ο Διευθυντής/τρια</a:t>
            </a:r>
          </a:p>
          <a:p>
            <a:pPr algn="just"/>
            <a:endParaRPr lang="el-GR" sz="3200" dirty="0"/>
          </a:p>
          <a:p>
            <a:endParaRPr lang="el-GR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344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211BF1-F9BC-41B8-BFC5-9879D6BA95E5}"/>
              </a:ext>
            </a:extLst>
          </p:cNvPr>
          <p:cNvSpPr txBox="1"/>
          <p:nvPr/>
        </p:nvSpPr>
        <p:spPr>
          <a:xfrm>
            <a:off x="1244599" y="114300"/>
            <a:ext cx="9779001" cy="83099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ΠΡΟΓΡΑΜΜΑΤΙΣΜΟΣ ΜΑΘΗΜΑΤΩΝ ΚΑΙ ΠΑΡΑΚΟΛΟΥΘΗΣΕΩΝ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ΣΠΑ Ι 2022-2023</a:t>
            </a:r>
            <a:endParaRPr kumimoji="0" lang="el-GR" altLang="el-G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1827A40D-9852-D90E-73FB-67AACC290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648797"/>
              </p:ext>
            </p:extLst>
          </p:nvPr>
        </p:nvGraphicFramePr>
        <p:xfrm>
          <a:off x="1244599" y="1126298"/>
          <a:ext cx="9779001" cy="484570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36945">
                  <a:extLst>
                    <a:ext uri="{9D8B030D-6E8A-4147-A177-3AD203B41FA5}">
                      <a16:colId xmlns:a16="http://schemas.microsoft.com/office/drawing/2014/main" val="717816204"/>
                    </a:ext>
                  </a:extLst>
                </a:gridCol>
                <a:gridCol w="7642056">
                  <a:extLst>
                    <a:ext uri="{9D8B030D-6E8A-4147-A177-3AD203B41FA5}">
                      <a16:colId xmlns:a16="http://schemas.microsoft.com/office/drawing/2014/main" val="4177016803"/>
                    </a:ext>
                  </a:extLst>
                </a:gridCol>
              </a:tblGrid>
              <a:tr h="2798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Σ Π Α 1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767"/>
                  </a:ext>
                </a:extLst>
              </a:tr>
              <a:tr h="423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ΗΜΕΡΟΜΗΝΙΑ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ΔΡΑΣΤΗΡΙΟΤΗΤΑ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/>
                </a:tc>
                <a:extLst>
                  <a:ext uri="{0D108BD9-81ED-4DB2-BD59-A6C34878D82A}">
                    <a16:rowId xmlns:a16="http://schemas.microsoft.com/office/drawing/2014/main" val="884034956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ΔΕΥΤΕΡΑ 26/9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ΕΝΗΜΕΡΩΤΙΚΗ ΟΛΟΜΕΛΕΙΑ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204639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ΔΕΥΤΕΡΑ 3/10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ΜΑΘΗΜΑ – ΕΙΣΑΓΩΓΗ / ΦΙΛΟΣΟΦΙΑ ΤΗΣ ΣΠΑ Ι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/>
                </a:tc>
                <a:extLst>
                  <a:ext uri="{0D108BD9-81ED-4DB2-BD59-A6C34878D82A}">
                    <a16:rowId xmlns:a16="http://schemas.microsoft.com/office/drawing/2014/main" val="1425042487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ΔΕΥΤΕΡΑ 10/10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ΜΑΘΗΜΑ - 1</a:t>
                      </a:r>
                      <a:r>
                        <a:rPr lang="el-GR" sz="1600" baseline="30000" dirty="0">
                          <a:effectLst/>
                        </a:rPr>
                        <a:t>ος </a:t>
                      </a:r>
                      <a:r>
                        <a:rPr lang="el-GR" sz="1600" dirty="0">
                          <a:effectLst/>
                        </a:rPr>
                        <a:t>ΑΞΟΝΑΣ (ΜΕΡΟΣ 1ο)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397647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ΔΕΥΤΕΡΑ 17/10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ΜΑΘΗΜΑ - 1</a:t>
                      </a:r>
                      <a:r>
                        <a:rPr lang="el-GR" sz="1600" baseline="30000" dirty="0">
                          <a:effectLst/>
                        </a:rPr>
                        <a:t>ος </a:t>
                      </a:r>
                      <a:r>
                        <a:rPr lang="el-GR" sz="1600" dirty="0">
                          <a:effectLst/>
                        </a:rPr>
                        <a:t>ΑΞΟΝΑΣ (ΜΕΡΟΣ 2ο)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/>
                </a:tc>
                <a:extLst>
                  <a:ext uri="{0D108BD9-81ED-4DB2-BD59-A6C34878D82A}">
                    <a16:rowId xmlns:a16="http://schemas.microsoft.com/office/drawing/2014/main" val="3118525465"/>
                  </a:ext>
                </a:extLst>
              </a:tr>
              <a:tr h="632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  <a:highlight>
                            <a:srgbClr val="FF00FF"/>
                          </a:highlight>
                        </a:rPr>
                        <a:t>ΠΕΜΠΤΗ 20/10</a:t>
                      </a:r>
                      <a:endParaRPr lang="el-GR" sz="14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ΠΑΡΑΚΟΛΟΥΘΗΣΗ 1</a:t>
                      </a:r>
                      <a:r>
                        <a:rPr lang="el-GR" sz="1600" baseline="30000" dirty="0">
                          <a:effectLst/>
                        </a:rPr>
                        <a:t>ου</a:t>
                      </a:r>
                      <a:r>
                        <a:rPr lang="el-GR" sz="1600" dirty="0">
                          <a:effectLst/>
                        </a:rPr>
                        <a:t> ΑΞΟΝΑ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ΣΥΝΕΝΤΕΥΞΗ ΔΙΕΥΘΥΝΤΗ/ΤΡΙΑΣ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989191"/>
                  </a:ext>
                </a:extLst>
              </a:tr>
              <a:tr h="632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ΔΕΥΤΕΡΑ 24/10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ΑΝΑΤΡΟΦΟΔΟΤΗΣΗ ΣΤΟΝ 1</a:t>
                      </a:r>
                      <a:r>
                        <a:rPr lang="el-GR" sz="1600" baseline="30000" dirty="0">
                          <a:effectLst/>
                        </a:rPr>
                        <a:t>ο</a:t>
                      </a:r>
                      <a:r>
                        <a:rPr lang="el-GR" sz="1600" dirty="0">
                          <a:effectLst/>
                        </a:rPr>
                        <a:t> ΑΞΟΝΑ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ΜΑΘΗΜΑ - ΠΑΡΟΥΣΙΑΣΗ 2</a:t>
                      </a:r>
                      <a:r>
                        <a:rPr lang="el-GR" sz="1600" baseline="30000" dirty="0">
                          <a:effectLst/>
                        </a:rPr>
                        <a:t>ου</a:t>
                      </a:r>
                      <a:r>
                        <a:rPr lang="el-GR" sz="1600" dirty="0">
                          <a:effectLst/>
                        </a:rPr>
                        <a:t> ΑΞΟΝΑ (ΜΕΡΟΣ 1ο)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/>
                </a:tc>
                <a:extLst>
                  <a:ext uri="{0D108BD9-81ED-4DB2-BD59-A6C34878D82A}">
                    <a16:rowId xmlns:a16="http://schemas.microsoft.com/office/drawing/2014/main" val="1726982394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ΠΕΜΠΤΗ 27/10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ΑΡΓΙΑ 28</a:t>
                      </a:r>
                      <a:r>
                        <a:rPr lang="el-GR" sz="1600" baseline="30000" dirty="0">
                          <a:effectLst/>
                        </a:rPr>
                        <a:t>ης </a:t>
                      </a:r>
                      <a:r>
                        <a:rPr lang="el-GR" sz="1600" dirty="0">
                          <a:effectLst/>
                        </a:rPr>
                        <a:t>ΟΚΤΩΒΡΙΟΥ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692257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ΔΕΥΤΕΡΑ /31/10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ΜΑΘΗΜΑ - ΠΑΡΟΥΣΙΑΣΗ 2</a:t>
                      </a:r>
                      <a:r>
                        <a:rPr lang="el-GR" sz="1600" baseline="30000" dirty="0">
                          <a:effectLst/>
                        </a:rPr>
                        <a:t>ου</a:t>
                      </a:r>
                      <a:r>
                        <a:rPr lang="el-GR" sz="1600" dirty="0">
                          <a:effectLst/>
                        </a:rPr>
                        <a:t> ΑΞΟΝΑ (ΜΕΡΟΣ 2ο)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/>
                </a:tc>
                <a:extLst>
                  <a:ext uri="{0D108BD9-81ED-4DB2-BD59-A6C34878D82A}">
                    <a16:rowId xmlns:a16="http://schemas.microsoft.com/office/drawing/2014/main" val="3279202920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  <a:highlight>
                            <a:srgbClr val="FF00FF"/>
                          </a:highlight>
                        </a:rPr>
                        <a:t>ΠΕΜΠΤΗ 2/11</a:t>
                      </a:r>
                      <a:endParaRPr lang="el-GR" sz="14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ΠΑΡΑΚΟΛΟΥΘΗΣΗ 2</a:t>
                      </a:r>
                      <a:r>
                        <a:rPr lang="el-GR" sz="1600" baseline="30000" dirty="0">
                          <a:effectLst/>
                        </a:rPr>
                        <a:t>ου</a:t>
                      </a:r>
                      <a:r>
                        <a:rPr lang="el-GR" sz="1600" dirty="0">
                          <a:effectLst/>
                        </a:rPr>
                        <a:t> ΑΞΟΝΑ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795958"/>
                  </a:ext>
                </a:extLst>
              </a:tr>
              <a:tr h="632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ΔΕΥΤΕΡΑ 7/11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ΑΝΑΤΡΟΦΟΔΟΤΗΣΗ ΣΤΟΝ 2</a:t>
                      </a:r>
                      <a:r>
                        <a:rPr lang="el-GR" sz="1600" baseline="30000">
                          <a:effectLst/>
                        </a:rPr>
                        <a:t>ο</a:t>
                      </a:r>
                      <a:r>
                        <a:rPr lang="el-GR" sz="1600">
                          <a:effectLst/>
                        </a:rPr>
                        <a:t> ΑΞΟΝΑ</a:t>
                      </a:r>
                      <a:endParaRPr lang="el-GR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ΜΑΘΗΜΑ - ΠΑΡΟΥΣΙΑΣΗ 3</a:t>
                      </a:r>
                      <a:r>
                        <a:rPr lang="el-GR" sz="1600" baseline="30000">
                          <a:effectLst/>
                        </a:rPr>
                        <a:t>ου</a:t>
                      </a:r>
                      <a:r>
                        <a:rPr lang="el-GR" sz="1600">
                          <a:effectLst/>
                        </a:rPr>
                        <a:t> ΑΞΟΝΑ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/>
                </a:tc>
                <a:extLst>
                  <a:ext uri="{0D108BD9-81ED-4DB2-BD59-A6C34878D82A}">
                    <a16:rowId xmlns:a16="http://schemas.microsoft.com/office/drawing/2014/main" val="3166465678"/>
                  </a:ext>
                </a:extLst>
              </a:tr>
              <a:tr h="248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  <a:highlight>
                            <a:srgbClr val="FF00FF"/>
                          </a:highlight>
                        </a:rPr>
                        <a:t>ΠΕΜΠΤΗ 10/11</a:t>
                      </a:r>
                      <a:endParaRPr lang="el-GR" sz="14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ΠΑΡΑΚΟΛΟΥΘΗΣΗ 3</a:t>
                      </a:r>
                      <a:r>
                        <a:rPr lang="el-GR" sz="1600" baseline="30000" dirty="0">
                          <a:effectLst/>
                        </a:rPr>
                        <a:t>ου</a:t>
                      </a:r>
                      <a:r>
                        <a:rPr lang="el-GR" sz="1600" dirty="0">
                          <a:effectLst/>
                        </a:rPr>
                        <a:t> ΑΞΟΝΑ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00" marR="496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626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60679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965</Words>
  <Application>Microsoft Office PowerPoint</Application>
  <PresentationFormat>Ευρεία οθόνη</PresentationFormat>
  <Paragraphs>124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Θέμα του Office</vt:lpstr>
      <vt:lpstr>ΣΠΑ Ι</vt:lpstr>
      <vt:lpstr>Τι «είδους» μάθημα είναι η ΣΠΑ Ι και σε «τι» στοχεύει;</vt:lpstr>
      <vt:lpstr>Στόχοι της Σχολικής Πρακτικής Ι</vt:lpstr>
      <vt:lpstr>Τι περιλαμβάνει η ΣΠΑ Ι;</vt:lpstr>
      <vt:lpstr>Έντυπα/κλείδες παρατήρησης</vt:lpstr>
      <vt:lpstr>Παρουσίαση του PowerPoint</vt:lpstr>
      <vt:lpstr>Πώς δηλώνουμε τα ζευγάρια;</vt:lpstr>
      <vt:lpstr>Πώς γίνεται η παρατήρηση στα σχολεία;</vt:lpstr>
      <vt:lpstr>Παρουσίαση του PowerPoint</vt:lpstr>
      <vt:lpstr>Παρουσίαση του PowerPoint</vt:lpstr>
      <vt:lpstr>Αξιολόγηση του μαθήματος</vt:lpstr>
      <vt:lpstr>Προτεινόμενη βιβλιογραφία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ΣΠΑ Ι</dc:title>
  <dc:creator>User</dc:creator>
  <cp:lastModifiedBy>user</cp:lastModifiedBy>
  <cp:revision>27</cp:revision>
  <dcterms:created xsi:type="dcterms:W3CDTF">2022-09-26T06:52:56Z</dcterms:created>
  <dcterms:modified xsi:type="dcterms:W3CDTF">2022-09-26T13:03:09Z</dcterms:modified>
</cp:coreProperties>
</file>