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slides/slide8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339" r:id="rId2"/>
    <p:sldId id="349" r:id="rId3"/>
    <p:sldId id="340" r:id="rId4"/>
    <p:sldId id="337" r:id="rId5"/>
    <p:sldId id="338" r:id="rId6"/>
    <p:sldId id="341" r:id="rId7"/>
    <p:sldId id="342" r:id="rId8"/>
    <p:sldId id="343" r:id="rId9"/>
    <p:sldId id="345" r:id="rId10"/>
    <p:sldId id="258" r:id="rId11"/>
    <p:sldId id="290" r:id="rId12"/>
    <p:sldId id="291" r:id="rId13"/>
    <p:sldId id="259" r:id="rId14"/>
    <p:sldId id="261" r:id="rId15"/>
    <p:sldId id="265" r:id="rId16"/>
    <p:sldId id="266" r:id="rId17"/>
    <p:sldId id="268" r:id="rId18"/>
    <p:sldId id="272" r:id="rId19"/>
    <p:sldId id="374" r:id="rId20"/>
    <p:sldId id="275" r:id="rId21"/>
    <p:sldId id="281" r:id="rId22"/>
    <p:sldId id="285" r:id="rId23"/>
    <p:sldId id="287" r:id="rId24"/>
    <p:sldId id="334" r:id="rId25"/>
    <p:sldId id="335" r:id="rId26"/>
    <p:sldId id="323" r:id="rId27"/>
    <p:sldId id="346" r:id="rId28"/>
    <p:sldId id="294" r:id="rId29"/>
    <p:sldId id="293" r:id="rId30"/>
    <p:sldId id="295" r:id="rId31"/>
    <p:sldId id="298" r:id="rId32"/>
    <p:sldId id="299" r:id="rId33"/>
    <p:sldId id="301" r:id="rId34"/>
    <p:sldId id="302" r:id="rId35"/>
    <p:sldId id="303" r:id="rId36"/>
    <p:sldId id="304" r:id="rId37"/>
    <p:sldId id="306" r:id="rId38"/>
    <p:sldId id="307" r:id="rId39"/>
    <p:sldId id="310" r:id="rId40"/>
    <p:sldId id="319" r:id="rId41"/>
    <p:sldId id="318" r:id="rId42"/>
    <p:sldId id="324" r:id="rId43"/>
    <p:sldId id="257" r:id="rId44"/>
    <p:sldId id="344" r:id="rId45"/>
    <p:sldId id="327" r:id="rId46"/>
    <p:sldId id="348" r:id="rId47"/>
    <p:sldId id="329" r:id="rId48"/>
    <p:sldId id="330" r:id="rId49"/>
    <p:sldId id="363" r:id="rId50"/>
    <p:sldId id="364" r:id="rId51"/>
    <p:sldId id="365" r:id="rId52"/>
    <p:sldId id="375" r:id="rId53"/>
    <p:sldId id="366" r:id="rId54"/>
    <p:sldId id="373" r:id="rId55"/>
    <p:sldId id="376" r:id="rId56"/>
    <p:sldId id="378" r:id="rId57"/>
    <p:sldId id="379" r:id="rId58"/>
    <p:sldId id="377" r:id="rId59"/>
    <p:sldId id="368" r:id="rId60"/>
    <p:sldId id="369" r:id="rId61"/>
    <p:sldId id="370" r:id="rId62"/>
    <p:sldId id="371" r:id="rId63"/>
    <p:sldId id="355" r:id="rId64"/>
    <p:sldId id="356" r:id="rId65"/>
    <p:sldId id="361" r:id="rId66"/>
    <p:sldId id="362" r:id="rId67"/>
    <p:sldId id="357" r:id="rId68"/>
    <p:sldId id="359" r:id="rId69"/>
    <p:sldId id="358" r:id="rId70"/>
    <p:sldId id="354" r:id="rId71"/>
    <p:sldId id="360" r:id="rId72"/>
    <p:sldId id="350" r:id="rId73"/>
    <p:sldId id="353" r:id="rId74"/>
    <p:sldId id="352" r:id="rId75"/>
    <p:sldId id="372" r:id="rId76"/>
    <p:sldId id="347" r:id="rId77"/>
    <p:sldId id="381" r:id="rId78"/>
    <p:sldId id="382" r:id="rId79"/>
    <p:sldId id="383" r:id="rId80"/>
    <p:sldId id="384" r:id="rId81"/>
    <p:sldId id="380" r:id="rId8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00823B"/>
    <a:srgbClr val="005696"/>
    <a:srgbClr val="4783B9"/>
    <a:srgbClr val="FFE5E5"/>
    <a:srgbClr val="FFE1E1"/>
    <a:srgbClr val="FFE7E7"/>
    <a:srgbClr val="FDE6D3"/>
    <a:srgbClr val="FBCDA7"/>
    <a:srgbClr val="2E5968"/>
    <a:srgbClr val="FABA8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8" autoAdjust="0"/>
    <p:restoredTop sz="33871" autoAdjust="0"/>
  </p:normalViewPr>
  <p:slideViewPr>
    <p:cSldViewPr>
      <p:cViewPr>
        <p:scale>
          <a:sx n="66" d="100"/>
          <a:sy n="66" d="100"/>
        </p:scale>
        <p:origin x="-1506" y="-2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95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716490-BEE0-4DB5-909E-C12C10FC265B}" type="datetimeFigureOut">
              <a:rPr lang="el-GR" smtClean="0"/>
              <a:pPr/>
              <a:t>14/12/2021</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1ED283-1BDE-4B88-8566-3458108D4A79}"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191ED283-1BDE-4B88-8566-3458108D4A79}" type="slidenum">
              <a:rPr lang="el-GR" smtClean="0"/>
              <a:pPr/>
              <a:t>10</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191ED283-1BDE-4B88-8566-3458108D4A79}" type="slidenum">
              <a:rPr lang="el-GR" smtClean="0"/>
              <a:pPr/>
              <a:t>43</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Κάντε κλικ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14/12/2021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14/12/2021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14/12/2021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14/12/2021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14/12/2021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14/12/2021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14/12/2021</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14/12/2021</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14/12/2021</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14/12/2021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14/12/2021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60000"/>
                <a:lumOff val="40000"/>
              </a:schemeClr>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2CEA3-3058-4D43-AE35-B3DA76CB4003}" type="datetimeFigureOut">
              <a:rPr lang="el-GR" smtClean="0"/>
              <a:pPr/>
              <a:t>14/12/2021</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missionmathserasmu.wixsite.com/missionmaths"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hyperlink" Target="mailto:mail@4dim-volou.mag.sch.gr"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23528" y="620688"/>
            <a:ext cx="8496944" cy="5386090"/>
          </a:xfrm>
          <a:prstGeom prst="rect">
            <a:avLst/>
          </a:prstGeom>
          <a:noFill/>
        </p:spPr>
        <p:txBody>
          <a:bodyPr wrap="square" rtlCol="0">
            <a:spAutoFit/>
          </a:bodyPr>
          <a:lstStyle/>
          <a:p>
            <a:pPr algn="ctr"/>
            <a:r>
              <a:rPr lang="el-GR" sz="4400" b="1" dirty="0" smtClean="0">
                <a:solidFill>
                  <a:srgbClr val="C00000"/>
                </a:solidFill>
              </a:rPr>
              <a:t>ΚΑΙΝΟΤΟΜΕΣ  ΣΧΟΛΙΚΕΣ  ΔΡΑΣΕΙΣ</a:t>
            </a:r>
          </a:p>
          <a:p>
            <a:pPr algn="ctr"/>
            <a:endParaRPr lang="el-GR" sz="4400" b="1" dirty="0" smtClean="0">
              <a:solidFill>
                <a:srgbClr val="C00000"/>
              </a:solidFill>
            </a:endParaRPr>
          </a:p>
          <a:p>
            <a:pPr algn="ctr"/>
            <a:r>
              <a:rPr lang="el-GR" sz="4400" b="1" dirty="0" smtClean="0">
                <a:solidFill>
                  <a:srgbClr val="00823B"/>
                </a:solidFill>
              </a:rPr>
              <a:t>4</a:t>
            </a:r>
            <a:r>
              <a:rPr lang="el-GR" sz="4400" b="1" baseline="30000" dirty="0" smtClean="0">
                <a:solidFill>
                  <a:srgbClr val="00823B"/>
                </a:solidFill>
              </a:rPr>
              <a:t>ο</a:t>
            </a:r>
            <a:r>
              <a:rPr lang="el-GR" sz="4400" b="1" dirty="0" smtClean="0">
                <a:solidFill>
                  <a:srgbClr val="00823B"/>
                </a:solidFill>
              </a:rPr>
              <a:t> Δημοτικό Σχολείο Βόλου</a:t>
            </a:r>
            <a:endParaRPr lang="el-GR" sz="4400" b="1" dirty="0" smtClean="0">
              <a:solidFill>
                <a:srgbClr val="C00000"/>
              </a:solidFill>
            </a:endParaRPr>
          </a:p>
          <a:p>
            <a:pPr algn="ctr"/>
            <a:endParaRPr lang="el-GR" sz="4400" b="1" dirty="0" smtClean="0">
              <a:solidFill>
                <a:srgbClr val="C00000"/>
              </a:solidFill>
            </a:endParaRPr>
          </a:p>
          <a:p>
            <a:pPr algn="ctr"/>
            <a:r>
              <a:rPr lang="el-GR" sz="2400" b="1" i="1" dirty="0" smtClean="0">
                <a:solidFill>
                  <a:srgbClr val="00823B"/>
                </a:solidFill>
              </a:rPr>
              <a:t>Ελένη Κυριέρη ΠΕ70, </a:t>
            </a:r>
            <a:r>
              <a:rPr lang="el-GR" sz="2400" b="1" i="1" dirty="0" smtClean="0">
                <a:solidFill>
                  <a:srgbClr val="00823B"/>
                </a:solidFill>
              </a:rPr>
              <a:t>δασκάλα</a:t>
            </a:r>
            <a:endParaRPr lang="el-GR" sz="2400" b="1" i="1" dirty="0" smtClean="0">
              <a:solidFill>
                <a:srgbClr val="00823B"/>
              </a:solidFill>
            </a:endParaRPr>
          </a:p>
          <a:p>
            <a:pPr algn="r"/>
            <a:endParaRPr lang="el-GR" sz="2400" b="1" i="1" dirty="0" smtClean="0"/>
          </a:p>
          <a:p>
            <a:pPr algn="r"/>
            <a:endParaRPr lang="el-GR" sz="2400" b="1" i="1" dirty="0" smtClean="0"/>
          </a:p>
          <a:p>
            <a:pPr algn="r"/>
            <a:endParaRPr lang="el-GR" sz="2400" b="1" i="1" dirty="0" smtClean="0"/>
          </a:p>
          <a:p>
            <a:pPr algn="r"/>
            <a:endParaRPr lang="el-GR" sz="2400" b="1" i="1" dirty="0" smtClean="0"/>
          </a:p>
          <a:p>
            <a:pPr algn="r"/>
            <a:r>
              <a:rPr lang="el-GR" sz="2400" b="1" i="1" dirty="0" smtClean="0"/>
              <a:t>Π.Τ.Δ.Ε. Πανεπιστημίου Θεσσαλίας</a:t>
            </a:r>
          </a:p>
          <a:p>
            <a:pPr algn="r"/>
            <a:endParaRPr lang="el-GR" sz="2400" b="1" i="1" dirty="0"/>
          </a:p>
        </p:txBody>
      </p:sp>
      <p:sp>
        <p:nvSpPr>
          <p:cNvPr id="3" name="2 - Ορθογώνιο"/>
          <p:cNvSpPr/>
          <p:nvPr/>
        </p:nvSpPr>
        <p:spPr>
          <a:xfrm>
            <a:off x="2483768" y="6093296"/>
            <a:ext cx="6382048" cy="461665"/>
          </a:xfrm>
          <a:prstGeom prst="rect">
            <a:avLst/>
          </a:prstGeom>
        </p:spPr>
        <p:txBody>
          <a:bodyPr wrap="square">
            <a:spAutoFit/>
          </a:bodyPr>
          <a:lstStyle/>
          <a:p>
            <a:pPr lvl="0" algn="r"/>
            <a:r>
              <a:rPr lang="el-GR" sz="2400" b="1" i="1" dirty="0" smtClean="0">
                <a:solidFill>
                  <a:prstClr val="black"/>
                </a:solidFill>
              </a:rPr>
              <a:t>Βόλος,  </a:t>
            </a:r>
            <a:r>
              <a:rPr lang="en-US" sz="2400" b="1" i="1" dirty="0" smtClean="0">
                <a:solidFill>
                  <a:prstClr val="black"/>
                </a:solidFill>
              </a:rPr>
              <a:t>14</a:t>
            </a:r>
            <a:r>
              <a:rPr lang="el-GR" sz="2400" b="1" i="1" dirty="0" smtClean="0">
                <a:solidFill>
                  <a:prstClr val="black"/>
                </a:solidFill>
              </a:rPr>
              <a:t> Δεκεμβρίου 202</a:t>
            </a:r>
            <a:r>
              <a:rPr lang="en-US" sz="2400" b="1" i="1" dirty="0" smtClean="0">
                <a:solidFill>
                  <a:prstClr val="black"/>
                </a:solidFill>
              </a:rPr>
              <a:t>1</a:t>
            </a:r>
            <a:endParaRPr lang="el-GR" sz="2400" b="1" i="1" dirty="0" smtClean="0">
              <a:solidFill>
                <a:prstClr val="black"/>
              </a:solidFill>
            </a:endParaRPr>
          </a:p>
        </p:txBody>
      </p:sp>
    </p:spTree>
  </p:cSld>
  <p:clrMapOvr>
    <a:masterClrMapping/>
  </p:clrMapOvr>
  <p:transition spd="slow">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0"/>
            <a:ext cx="9144000" cy="584775"/>
          </a:xfrm>
          <a:prstGeom prst="rect">
            <a:avLst/>
          </a:prstGeom>
          <a:solidFill>
            <a:srgbClr val="FDE6D3"/>
          </a:solidFill>
        </p:spPr>
        <p:txBody>
          <a:bodyPr wrap="square">
            <a:spAutoFit/>
          </a:bodyPr>
          <a:lstStyle/>
          <a:p>
            <a:pPr algn="ctr"/>
            <a:r>
              <a:rPr lang="el-GR" sz="3200" b="1" u="sng" dirty="0" err="1" smtClean="0">
                <a:solidFill>
                  <a:srgbClr val="008E40"/>
                </a:solidFill>
              </a:rPr>
              <a:t>Ενδο</a:t>
            </a:r>
            <a:r>
              <a:rPr lang="el-GR" sz="3200" b="1" u="sng" dirty="0" smtClean="0">
                <a:solidFill>
                  <a:srgbClr val="C00000"/>
                </a:solidFill>
              </a:rPr>
              <a:t> </a:t>
            </a:r>
            <a:r>
              <a:rPr lang="el-GR" sz="3200" b="1" u="sng" dirty="0" smtClean="0"/>
              <a:t>- </a:t>
            </a:r>
            <a:r>
              <a:rPr lang="el-GR" sz="3200" b="1" u="sng" dirty="0" smtClean="0">
                <a:solidFill>
                  <a:srgbClr val="C00000"/>
                </a:solidFill>
              </a:rPr>
              <a:t>Δια</a:t>
            </a:r>
            <a:r>
              <a:rPr lang="el-GR" sz="3200" b="1" u="sng" dirty="0" smtClean="0">
                <a:solidFill>
                  <a:srgbClr val="00B050"/>
                </a:solidFill>
              </a:rPr>
              <a:t> </a:t>
            </a:r>
            <a:r>
              <a:rPr lang="el-GR" sz="3200" b="1" u="sng" dirty="0" smtClean="0"/>
              <a:t>- </a:t>
            </a:r>
            <a:r>
              <a:rPr lang="el-GR" sz="3200" b="1" u="sng" dirty="0" err="1" smtClean="0">
                <a:solidFill>
                  <a:schemeClr val="accent1">
                    <a:lumMod val="75000"/>
                  </a:schemeClr>
                </a:solidFill>
              </a:rPr>
              <a:t>Ευρω</a:t>
            </a:r>
            <a:r>
              <a:rPr lang="el-GR" sz="3200" b="1" u="sng" dirty="0" smtClean="0">
                <a:solidFill>
                  <a:schemeClr val="accent1">
                    <a:lumMod val="75000"/>
                  </a:schemeClr>
                </a:solidFill>
              </a:rPr>
              <a:t> </a:t>
            </a:r>
            <a:r>
              <a:rPr lang="el-GR" sz="3200" b="1" u="sng" dirty="0" smtClean="0"/>
              <a:t>– σχολικές</a:t>
            </a:r>
            <a:r>
              <a:rPr lang="en-US" sz="3200" b="1" dirty="0" smtClean="0"/>
              <a:t>  </a:t>
            </a:r>
            <a:r>
              <a:rPr lang="el-GR" sz="3200" b="1" dirty="0" smtClean="0"/>
              <a:t>συνεργασίες</a:t>
            </a:r>
          </a:p>
        </p:txBody>
      </p:sp>
      <p:sp>
        <p:nvSpPr>
          <p:cNvPr id="3" name="2 - Ελλειψοειδής επεξήγηση"/>
          <p:cNvSpPr/>
          <p:nvPr/>
        </p:nvSpPr>
        <p:spPr>
          <a:xfrm rot="1694074">
            <a:off x="7457312" y="969407"/>
            <a:ext cx="1742922" cy="1068300"/>
          </a:xfrm>
          <a:prstGeom prst="wedgeEllipseCallout">
            <a:avLst>
              <a:gd name="adj1" fmla="val -19067"/>
              <a:gd name="adj2" fmla="val 12455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smtClean="0"/>
              <a:t>2. ΔΙΑ-</a:t>
            </a:r>
          </a:p>
          <a:p>
            <a:pPr algn="ctr"/>
            <a:r>
              <a:rPr lang="el-GR" sz="2000" b="1" dirty="0" smtClean="0"/>
              <a:t>σχολικές δράσεις</a:t>
            </a:r>
            <a:endParaRPr lang="el-GR" sz="2000" b="1" dirty="0"/>
          </a:p>
        </p:txBody>
      </p:sp>
      <p:sp>
        <p:nvSpPr>
          <p:cNvPr id="4" name="3 - Ελλειψοειδής επεξήγηση"/>
          <p:cNvSpPr/>
          <p:nvPr/>
        </p:nvSpPr>
        <p:spPr>
          <a:xfrm rot="635092">
            <a:off x="7484931" y="2485192"/>
            <a:ext cx="1578724" cy="1021014"/>
          </a:xfrm>
          <a:prstGeom prst="wedgeEllipseCallout">
            <a:avLst>
              <a:gd name="adj1" fmla="val -9353"/>
              <a:gd name="adj2" fmla="val 107123"/>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smtClean="0"/>
              <a:t>3. ΕΥΡΩ- σχολικές</a:t>
            </a:r>
          </a:p>
          <a:p>
            <a:pPr algn="ctr"/>
            <a:r>
              <a:rPr lang="el-GR" sz="2000" b="1" dirty="0" smtClean="0"/>
              <a:t>δράσεις</a:t>
            </a:r>
            <a:endParaRPr lang="el-GR" sz="2000" b="1" dirty="0"/>
          </a:p>
        </p:txBody>
      </p:sp>
      <p:sp>
        <p:nvSpPr>
          <p:cNvPr id="5" name="4 - Ελλειψοειδής επεξήγηση"/>
          <p:cNvSpPr/>
          <p:nvPr/>
        </p:nvSpPr>
        <p:spPr>
          <a:xfrm rot="18525919">
            <a:off x="844253" y="753732"/>
            <a:ext cx="1874815" cy="1126423"/>
          </a:xfrm>
          <a:prstGeom prst="wedgeEllipseCallout">
            <a:avLst>
              <a:gd name="adj1" fmla="val -62193"/>
              <a:gd name="adj2" fmla="val 13496"/>
            </a:avLst>
          </a:prstGeom>
          <a:solidFill>
            <a:srgbClr val="008E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smtClean="0">
                <a:solidFill>
                  <a:schemeClr val="bg1"/>
                </a:solidFill>
              </a:rPr>
              <a:t>1. ΕΝΔΟ-σχολικές δράσεις</a:t>
            </a:r>
            <a:endParaRPr lang="el-GR" sz="2000" b="1" dirty="0">
              <a:solidFill>
                <a:schemeClr val="bg1"/>
              </a:solidFill>
            </a:endParaRPr>
          </a:p>
        </p:txBody>
      </p:sp>
      <p:sp>
        <p:nvSpPr>
          <p:cNvPr id="6" name="5 - TextBox"/>
          <p:cNvSpPr txBox="1"/>
          <p:nvPr/>
        </p:nvSpPr>
        <p:spPr>
          <a:xfrm>
            <a:off x="3131840" y="4077072"/>
            <a:ext cx="3024336" cy="2523768"/>
          </a:xfrm>
          <a:prstGeom prst="rect">
            <a:avLst/>
          </a:prstGeom>
          <a:solidFill>
            <a:schemeClr val="accent1">
              <a:lumMod val="75000"/>
            </a:schemeClr>
          </a:solidFill>
        </p:spPr>
        <p:txBody>
          <a:bodyPr wrap="square" rtlCol="0">
            <a:spAutoFit/>
          </a:bodyPr>
          <a:lstStyle/>
          <a:p>
            <a:pPr algn="ctr"/>
            <a:endParaRPr lang="el-GR" sz="2000" b="1" dirty="0" smtClean="0">
              <a:solidFill>
                <a:srgbClr val="005696"/>
              </a:solidFill>
            </a:endParaRPr>
          </a:p>
          <a:p>
            <a:pPr algn="ctr"/>
            <a:r>
              <a:rPr lang="en-US" sz="2000" b="1" dirty="0" smtClean="0">
                <a:solidFill>
                  <a:schemeClr val="bg1"/>
                </a:solidFill>
              </a:rPr>
              <a:t>Y</a:t>
            </a:r>
            <a:r>
              <a:rPr lang="el-GR" sz="2000" b="1" dirty="0" err="1" smtClean="0">
                <a:solidFill>
                  <a:schemeClr val="bg1"/>
                </a:solidFill>
              </a:rPr>
              <a:t>λοποίηση</a:t>
            </a:r>
            <a:r>
              <a:rPr lang="el-GR" sz="2000" b="1" dirty="0" smtClean="0">
                <a:solidFill>
                  <a:schemeClr val="bg1"/>
                </a:solidFill>
              </a:rPr>
              <a:t> δράσεων </a:t>
            </a:r>
            <a:endParaRPr lang="en-US" sz="2000" b="1" dirty="0" smtClean="0">
              <a:solidFill>
                <a:schemeClr val="bg1"/>
              </a:solidFill>
            </a:endParaRPr>
          </a:p>
          <a:p>
            <a:pPr algn="ctr"/>
            <a:r>
              <a:rPr lang="el-GR" sz="2000" b="1" dirty="0" smtClean="0">
                <a:solidFill>
                  <a:schemeClr val="bg1"/>
                </a:solidFill>
              </a:rPr>
              <a:t>με άλλα </a:t>
            </a:r>
            <a:r>
              <a:rPr lang="el-GR" sz="2000" b="1" u="sng" dirty="0" smtClean="0">
                <a:solidFill>
                  <a:schemeClr val="bg1"/>
                </a:solidFill>
              </a:rPr>
              <a:t>τέσσερα </a:t>
            </a:r>
          </a:p>
          <a:p>
            <a:pPr algn="ctr"/>
            <a:r>
              <a:rPr lang="el-GR" sz="2000" b="1" u="sng" dirty="0" smtClean="0">
                <a:solidFill>
                  <a:schemeClr val="bg1"/>
                </a:solidFill>
              </a:rPr>
              <a:t>ευρωπαϊκά σχολεία </a:t>
            </a:r>
          </a:p>
          <a:p>
            <a:pPr algn="ctr"/>
            <a:r>
              <a:rPr lang="el-GR" sz="2000" b="1" dirty="0" smtClean="0">
                <a:solidFill>
                  <a:schemeClr val="bg1"/>
                </a:solidFill>
              </a:rPr>
              <a:t>μέσω προγράμματος </a:t>
            </a:r>
            <a:r>
              <a:rPr lang="en-US" sz="2000" b="1" u="sng" dirty="0" smtClean="0">
                <a:solidFill>
                  <a:schemeClr val="bg1"/>
                </a:solidFill>
              </a:rPr>
              <a:t>ERASMUS+</a:t>
            </a:r>
          </a:p>
          <a:p>
            <a:pPr algn="ctr"/>
            <a:r>
              <a:rPr lang="en-US" sz="2000" b="1" dirty="0" smtClean="0">
                <a:solidFill>
                  <a:schemeClr val="bg1"/>
                </a:solidFill>
              </a:rPr>
              <a:t>(</a:t>
            </a:r>
            <a:r>
              <a:rPr lang="el-GR" sz="2000" b="1" dirty="0" smtClean="0">
                <a:solidFill>
                  <a:schemeClr val="bg1"/>
                </a:solidFill>
              </a:rPr>
              <a:t>διάρκειας τριών χρόνων)</a:t>
            </a:r>
          </a:p>
          <a:p>
            <a:endParaRPr lang="el-GR" dirty="0">
              <a:solidFill>
                <a:srgbClr val="005696"/>
              </a:solidFill>
            </a:endParaRPr>
          </a:p>
        </p:txBody>
      </p:sp>
      <p:sp>
        <p:nvSpPr>
          <p:cNvPr id="8" name="7 - TextBox"/>
          <p:cNvSpPr txBox="1"/>
          <p:nvPr/>
        </p:nvSpPr>
        <p:spPr>
          <a:xfrm>
            <a:off x="179512" y="2276872"/>
            <a:ext cx="2808312" cy="2554545"/>
          </a:xfrm>
          <a:prstGeom prst="rect">
            <a:avLst/>
          </a:prstGeom>
          <a:solidFill>
            <a:srgbClr val="00823B"/>
          </a:solidFill>
        </p:spPr>
        <p:txBody>
          <a:bodyPr wrap="square" rtlCol="0">
            <a:spAutoFit/>
          </a:bodyPr>
          <a:lstStyle/>
          <a:p>
            <a:pPr algn="ctr"/>
            <a:r>
              <a:rPr lang="el-GR" sz="2000" b="1" dirty="0" smtClean="0">
                <a:solidFill>
                  <a:schemeClr val="bg1"/>
                </a:solidFill>
              </a:rPr>
              <a:t>Η κυρά-Γραμματική </a:t>
            </a:r>
          </a:p>
          <a:p>
            <a:pPr algn="ctr"/>
            <a:r>
              <a:rPr lang="el-GR" sz="2000" b="1" dirty="0" smtClean="0">
                <a:solidFill>
                  <a:schemeClr val="bg1"/>
                </a:solidFill>
              </a:rPr>
              <a:t>και το Συντακτικό συναντούν </a:t>
            </a:r>
          </a:p>
          <a:p>
            <a:pPr algn="ctr"/>
            <a:r>
              <a:rPr lang="el-GR" sz="2000" b="1" dirty="0" smtClean="0">
                <a:solidFill>
                  <a:schemeClr val="bg1"/>
                </a:solidFill>
              </a:rPr>
              <a:t>τα Συναισθήματα</a:t>
            </a:r>
          </a:p>
          <a:p>
            <a:pPr algn="ctr"/>
            <a:r>
              <a:rPr lang="el-GR" sz="2000" b="1" i="1" dirty="0" smtClean="0"/>
              <a:t>(</a:t>
            </a:r>
            <a:r>
              <a:rPr lang="en-US" sz="2000" b="1" i="1" dirty="0" smtClean="0"/>
              <a:t>project </a:t>
            </a:r>
            <a:r>
              <a:rPr lang="el-GR" sz="2000" b="1" i="1" dirty="0" smtClean="0"/>
              <a:t>συναισθηματικής αγωγής και γλωσσικής διδασκαλίας)</a:t>
            </a:r>
            <a:endParaRPr lang="el-GR" sz="2000" b="1" i="1" dirty="0"/>
          </a:p>
        </p:txBody>
      </p:sp>
      <p:pic>
        <p:nvPicPr>
          <p:cNvPr id="1026" name="Picture 2" descr="C:\Users\User\OneDrive\Pictures\Στιγμιότυπα οθόνης\2019-12-11.png"/>
          <p:cNvPicPr>
            <a:picLocks noChangeAspect="1" noChangeArrowheads="1"/>
          </p:cNvPicPr>
          <p:nvPr/>
        </p:nvPicPr>
        <p:blipFill>
          <a:blip r:embed="rId3" cstate="print"/>
          <a:srcRect l="33397" t="20469" r="19008" b="16532"/>
          <a:stretch>
            <a:fillRect/>
          </a:stretch>
        </p:blipFill>
        <p:spPr bwMode="auto">
          <a:xfrm>
            <a:off x="3131840" y="692696"/>
            <a:ext cx="4257472" cy="3168352"/>
          </a:xfrm>
          <a:prstGeom prst="rect">
            <a:avLst/>
          </a:prstGeom>
          <a:noFill/>
        </p:spPr>
      </p:pic>
      <p:pic>
        <p:nvPicPr>
          <p:cNvPr id="7" name="Picture 2" descr="C:\Users\User\OneDrive\Pictures\Στιγμιότυπα οθόνης\2019-12-11 (2).png"/>
          <p:cNvPicPr>
            <a:picLocks noChangeAspect="1" noChangeArrowheads="1"/>
          </p:cNvPicPr>
          <p:nvPr/>
        </p:nvPicPr>
        <p:blipFill>
          <a:blip r:embed="rId4" cstate="print"/>
          <a:srcRect l="42805" t="32281" r="26756" b="24407"/>
          <a:stretch>
            <a:fillRect/>
          </a:stretch>
        </p:blipFill>
        <p:spPr bwMode="auto">
          <a:xfrm>
            <a:off x="6156176" y="4077072"/>
            <a:ext cx="2790310" cy="2520280"/>
          </a:xfrm>
          <a:prstGeom prst="rect">
            <a:avLst/>
          </a:prstGeom>
          <a:noFill/>
        </p:spPr>
      </p:pic>
      <p:sp>
        <p:nvSpPr>
          <p:cNvPr id="12" name="11 - TextBox"/>
          <p:cNvSpPr txBox="1"/>
          <p:nvPr/>
        </p:nvSpPr>
        <p:spPr>
          <a:xfrm>
            <a:off x="179512" y="4869160"/>
            <a:ext cx="2808312" cy="1754326"/>
          </a:xfrm>
          <a:prstGeom prst="rect">
            <a:avLst/>
          </a:prstGeom>
          <a:solidFill>
            <a:srgbClr val="92D050"/>
          </a:solidFill>
        </p:spPr>
        <p:txBody>
          <a:bodyPr wrap="square" rtlCol="0">
            <a:spAutoFit/>
          </a:bodyPr>
          <a:lstStyle/>
          <a:p>
            <a:pPr algn="ctr"/>
            <a:r>
              <a:rPr lang="el-GR" b="1" dirty="0" smtClean="0">
                <a:solidFill>
                  <a:srgbClr val="C00000"/>
                </a:solidFill>
              </a:rPr>
              <a:t>Αρχικά υλοποίηση </a:t>
            </a:r>
          </a:p>
          <a:p>
            <a:pPr algn="ctr"/>
            <a:r>
              <a:rPr lang="el-GR" b="1" dirty="0" smtClean="0">
                <a:solidFill>
                  <a:srgbClr val="C00000"/>
                </a:solidFill>
              </a:rPr>
              <a:t>σε μία τάξη, </a:t>
            </a:r>
          </a:p>
          <a:p>
            <a:pPr algn="ctr"/>
            <a:r>
              <a:rPr lang="el-GR" b="1" dirty="0" smtClean="0">
                <a:solidFill>
                  <a:srgbClr val="C00000"/>
                </a:solidFill>
              </a:rPr>
              <a:t>στη συνέχεια διάχυση </a:t>
            </a:r>
          </a:p>
          <a:p>
            <a:pPr algn="ctr"/>
            <a:r>
              <a:rPr lang="el-GR" b="1" dirty="0" smtClean="0">
                <a:solidFill>
                  <a:srgbClr val="C00000"/>
                </a:solidFill>
              </a:rPr>
              <a:t>σε όλες τις τάξεις </a:t>
            </a:r>
          </a:p>
          <a:p>
            <a:pPr algn="ctr"/>
            <a:r>
              <a:rPr lang="el-GR" b="1" dirty="0" smtClean="0">
                <a:solidFill>
                  <a:srgbClr val="C00000"/>
                </a:solidFill>
              </a:rPr>
              <a:t>με ενεργή συμμετοχή </a:t>
            </a:r>
          </a:p>
          <a:p>
            <a:pPr algn="ctr"/>
            <a:r>
              <a:rPr lang="el-GR" b="1" dirty="0" smtClean="0">
                <a:solidFill>
                  <a:srgbClr val="C00000"/>
                </a:solidFill>
              </a:rPr>
              <a:t>όλων των εκπαιδευτικών.</a:t>
            </a:r>
            <a:endParaRPr lang="el-GR" b="1" dirty="0">
              <a:solidFill>
                <a:srgbClr val="C00000"/>
              </a:solidFill>
            </a:endParaRPr>
          </a:p>
        </p:txBody>
      </p:sp>
    </p:spTree>
  </p:cSld>
  <p:clrMapOvr>
    <a:masterClrMapping/>
  </p:clrMapOvr>
  <p:transition spd="slow">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RASMUS+ ΟΛΑ 2015-18\ERASMUS+ 2016-17\LOGOS\PicMonkey Collage.jpg"/>
          <p:cNvPicPr>
            <a:picLocks noChangeAspect="1" noChangeArrowheads="1"/>
          </p:cNvPicPr>
          <p:nvPr/>
        </p:nvPicPr>
        <p:blipFill>
          <a:blip r:embed="rId2" cstate="print"/>
          <a:srcRect b="27778"/>
          <a:stretch>
            <a:fillRect/>
          </a:stretch>
        </p:blipFill>
        <p:spPr bwMode="auto">
          <a:xfrm>
            <a:off x="0" y="1268760"/>
            <a:ext cx="9144000" cy="1872208"/>
          </a:xfrm>
          <a:prstGeom prst="rect">
            <a:avLst/>
          </a:prstGeom>
          <a:noFill/>
        </p:spPr>
      </p:pic>
      <p:sp>
        <p:nvSpPr>
          <p:cNvPr id="3" name="2 - TextBox"/>
          <p:cNvSpPr txBox="1"/>
          <p:nvPr/>
        </p:nvSpPr>
        <p:spPr>
          <a:xfrm>
            <a:off x="0" y="1"/>
            <a:ext cx="9144000" cy="1200329"/>
          </a:xfrm>
          <a:prstGeom prst="rect">
            <a:avLst/>
          </a:prstGeom>
          <a:solidFill>
            <a:schemeClr val="accent1">
              <a:lumMod val="40000"/>
              <a:lumOff val="60000"/>
            </a:schemeClr>
          </a:solidFill>
        </p:spPr>
        <p:txBody>
          <a:bodyPr wrap="square" rtlCol="0">
            <a:spAutoFit/>
          </a:bodyPr>
          <a:lstStyle/>
          <a:p>
            <a:pPr algn="ctr"/>
            <a:r>
              <a:rPr lang="el-GR" sz="3600" b="1" dirty="0" smtClean="0">
                <a:solidFill>
                  <a:schemeClr val="accent1">
                    <a:lumMod val="75000"/>
                  </a:schemeClr>
                </a:solidFill>
              </a:rPr>
              <a:t> 4</a:t>
            </a:r>
            <a:r>
              <a:rPr lang="el-GR" sz="3600" b="1" baseline="30000" dirty="0" smtClean="0">
                <a:solidFill>
                  <a:schemeClr val="accent1">
                    <a:lumMod val="75000"/>
                  </a:schemeClr>
                </a:solidFill>
              </a:rPr>
              <a:t>ο</a:t>
            </a:r>
            <a:r>
              <a:rPr lang="el-GR" sz="3600" b="1" dirty="0" smtClean="0">
                <a:solidFill>
                  <a:schemeClr val="accent1">
                    <a:lumMod val="75000"/>
                  </a:schemeClr>
                </a:solidFill>
              </a:rPr>
              <a:t> Δημοτικό Σχολείο Βόλου</a:t>
            </a:r>
          </a:p>
          <a:p>
            <a:pPr algn="ctr"/>
            <a:endParaRPr lang="el-GR" sz="3600" b="1" dirty="0">
              <a:solidFill>
                <a:schemeClr val="accent1">
                  <a:lumMod val="75000"/>
                </a:schemeClr>
              </a:solidFill>
            </a:endParaRPr>
          </a:p>
        </p:txBody>
      </p:sp>
      <p:sp>
        <p:nvSpPr>
          <p:cNvPr id="4" name="3 - TextBox"/>
          <p:cNvSpPr txBox="1"/>
          <p:nvPr/>
        </p:nvSpPr>
        <p:spPr>
          <a:xfrm>
            <a:off x="0" y="3811012"/>
            <a:ext cx="9144000" cy="3046988"/>
          </a:xfrm>
          <a:prstGeom prst="rect">
            <a:avLst/>
          </a:prstGeom>
          <a:solidFill>
            <a:schemeClr val="accent1">
              <a:lumMod val="40000"/>
              <a:lumOff val="60000"/>
            </a:schemeClr>
          </a:solidFill>
        </p:spPr>
        <p:txBody>
          <a:bodyPr wrap="square" rtlCol="0">
            <a:spAutoFit/>
          </a:bodyPr>
          <a:lstStyle/>
          <a:p>
            <a:pPr algn="ctr"/>
            <a:endParaRPr lang="el-GR" sz="3200" b="1" dirty="0" smtClean="0">
              <a:solidFill>
                <a:schemeClr val="accent1">
                  <a:lumMod val="75000"/>
                </a:schemeClr>
              </a:solidFill>
            </a:endParaRPr>
          </a:p>
          <a:p>
            <a:pPr algn="ctr"/>
            <a:r>
              <a:rPr lang="el-GR" sz="3200" b="1" u="sng" dirty="0" smtClean="0">
                <a:solidFill>
                  <a:schemeClr val="accent1">
                    <a:lumMod val="75000"/>
                  </a:schemeClr>
                </a:solidFill>
              </a:rPr>
              <a:t>Δράση ΚΑ2  -  Σχέδιο τριετούς διάρκειας</a:t>
            </a:r>
          </a:p>
          <a:p>
            <a:pPr algn="ctr"/>
            <a:endParaRPr lang="el-GR" sz="3200" b="1" u="sng" dirty="0" smtClean="0">
              <a:solidFill>
                <a:schemeClr val="accent1">
                  <a:lumMod val="75000"/>
                </a:schemeClr>
              </a:solidFill>
            </a:endParaRPr>
          </a:p>
          <a:p>
            <a:pPr algn="ctr"/>
            <a:r>
              <a:rPr lang="el-GR" sz="3200" b="1" dirty="0" smtClean="0">
                <a:solidFill>
                  <a:schemeClr val="accent1">
                    <a:lumMod val="75000"/>
                  </a:schemeClr>
                </a:solidFill>
              </a:rPr>
              <a:t>ΣΤΡΑΤΗΓΙΚΕΣ ΕΤΑΙΡΙΚΕΣ ΣΥΜΠΡΑΞΕΙΣ                           ΓΙΑ ΤΗ ΣΧΟΛΙΚΗ ΕΚΠΑΙΔΕΥΣΗ </a:t>
            </a:r>
          </a:p>
          <a:p>
            <a:pPr algn="ctr"/>
            <a:endParaRPr lang="el-GR" sz="3200" b="1" dirty="0" smtClean="0">
              <a:solidFill>
                <a:schemeClr val="accent1">
                  <a:lumMod val="75000"/>
                </a:schemeClr>
              </a:solidFill>
            </a:endParaRPr>
          </a:p>
        </p:txBody>
      </p:sp>
    </p:spTree>
  </p:cSld>
  <p:clrMapOvr>
    <a:masterClrMapping/>
  </p:clrMapOvr>
  <p:transition spd="slow">
    <p:wheel spokes="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1988840"/>
            <a:ext cx="9144000" cy="2246769"/>
          </a:xfrm>
          <a:prstGeom prst="rect">
            <a:avLst/>
          </a:prstGeom>
        </p:spPr>
        <p:txBody>
          <a:bodyPr wrap="square">
            <a:spAutoFit/>
          </a:bodyPr>
          <a:lstStyle/>
          <a:p>
            <a:pPr algn="ctr"/>
            <a:r>
              <a:rPr lang="el-GR" sz="2800" b="1" dirty="0" smtClean="0">
                <a:solidFill>
                  <a:schemeClr val="accent1">
                    <a:lumMod val="75000"/>
                  </a:schemeClr>
                </a:solidFill>
                <a:latin typeface="Arial Black" pitchFamily="34" charset="0"/>
              </a:rPr>
              <a:t>ΚΑΙΝΟΤΟΜΕΣ ΔΙΔΑΚΤΙΚΕΣ ΠΡΟΣΕΓΓΙΣΕΙΣ</a:t>
            </a:r>
          </a:p>
          <a:p>
            <a:pPr algn="ctr"/>
            <a:endParaRPr lang="el-GR" sz="2800" b="1" dirty="0" smtClean="0">
              <a:solidFill>
                <a:schemeClr val="accent1">
                  <a:lumMod val="75000"/>
                </a:schemeClr>
              </a:solidFill>
              <a:latin typeface="Arial Black" pitchFamily="34" charset="0"/>
            </a:endParaRPr>
          </a:p>
          <a:p>
            <a:pPr algn="ctr"/>
            <a:r>
              <a:rPr lang="el-GR" sz="2800" b="1" dirty="0" smtClean="0">
                <a:solidFill>
                  <a:schemeClr val="accent1">
                    <a:lumMod val="75000"/>
                  </a:schemeClr>
                </a:solidFill>
                <a:latin typeface="Arial Black" pitchFamily="34" charset="0"/>
              </a:rPr>
              <a:t>ΜΕ ΔΙΑΚΡΑΤΙΚΕΣ  ΑΝΤΑΛΛΑΓΕΣ </a:t>
            </a:r>
            <a:endParaRPr lang="en-US" sz="2800" b="1" dirty="0" smtClean="0">
              <a:solidFill>
                <a:schemeClr val="accent1">
                  <a:lumMod val="75000"/>
                </a:schemeClr>
              </a:solidFill>
              <a:latin typeface="Arial Black" pitchFamily="34" charset="0"/>
            </a:endParaRPr>
          </a:p>
          <a:p>
            <a:pPr algn="ctr"/>
            <a:endParaRPr lang="en-US" sz="2800" b="1" dirty="0" smtClean="0">
              <a:solidFill>
                <a:schemeClr val="accent1">
                  <a:lumMod val="75000"/>
                </a:schemeClr>
              </a:solidFill>
              <a:latin typeface="Arial Black" pitchFamily="34" charset="0"/>
            </a:endParaRPr>
          </a:p>
          <a:p>
            <a:pPr algn="ctr"/>
            <a:r>
              <a:rPr lang="el-GR" sz="2800" b="1" dirty="0" smtClean="0">
                <a:solidFill>
                  <a:schemeClr val="accent1">
                    <a:lumMod val="75000"/>
                  </a:schemeClr>
                </a:solidFill>
                <a:latin typeface="Arial Black" pitchFamily="34" charset="0"/>
              </a:rPr>
              <a:t>ΕΚΠΑΙΔΕΥΤΙΚΩΝ ΚΑΙ ΜΑΘΗΤΩΝ/ΡΙΩΝ </a:t>
            </a:r>
            <a:endParaRPr lang="el-GR" sz="2800" b="1" dirty="0">
              <a:solidFill>
                <a:schemeClr val="accent1">
                  <a:lumMod val="75000"/>
                </a:schemeClr>
              </a:solidFill>
              <a:latin typeface="Arial Black" pitchFamily="34" charset="0"/>
            </a:endParaRPr>
          </a:p>
        </p:txBody>
      </p:sp>
    </p:spTree>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RASMUS+ ΟΛΑ 2015-18\ERASMUS+ 2016-17\LOGOS\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3 - TextBox"/>
          <p:cNvSpPr txBox="1"/>
          <p:nvPr/>
        </p:nvSpPr>
        <p:spPr>
          <a:xfrm>
            <a:off x="251520" y="5877272"/>
            <a:ext cx="8640960" cy="707886"/>
          </a:xfrm>
          <a:prstGeom prst="rect">
            <a:avLst/>
          </a:prstGeom>
          <a:noFill/>
        </p:spPr>
        <p:txBody>
          <a:bodyPr wrap="square" rtlCol="0">
            <a:spAutoFit/>
          </a:bodyPr>
          <a:lstStyle/>
          <a:p>
            <a:pPr algn="ctr"/>
            <a:r>
              <a:rPr lang="el-GR" sz="4000" b="1" dirty="0" smtClean="0">
                <a:solidFill>
                  <a:srgbClr val="14602C"/>
                </a:solidFill>
                <a:latin typeface="Arial Black" pitchFamily="34" charset="0"/>
              </a:rPr>
              <a:t>ΑΠΟΣΤΟΛΗ: </a:t>
            </a:r>
            <a:r>
              <a:rPr lang="el-GR" sz="4000" b="1" dirty="0" smtClean="0">
                <a:solidFill>
                  <a:schemeClr val="accent6">
                    <a:lumMod val="75000"/>
                  </a:schemeClr>
                </a:solidFill>
                <a:latin typeface="Arial Black" pitchFamily="34" charset="0"/>
              </a:rPr>
              <a:t>ΜΑΘΗΜΑΤΙΚΑ!</a:t>
            </a:r>
            <a:endParaRPr lang="el-GR" sz="4000" b="1" dirty="0">
              <a:solidFill>
                <a:schemeClr val="accent6">
                  <a:lumMod val="75000"/>
                </a:schemeClr>
              </a:solidFill>
              <a:latin typeface="Arial Black" pitchFamily="34" charset="0"/>
            </a:endParaRPr>
          </a:p>
        </p:txBody>
      </p:sp>
    </p:spTree>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0" y="476672"/>
            <a:ext cx="8892480"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l-GR" sz="32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Πρωταρχικοί μας στόχοι</a:t>
            </a:r>
            <a:endPar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just" defTabSz="914400" rtl="0" eaLnBrk="1" fontAlgn="base" latinLnBrk="0" hangingPunct="1">
              <a:lnSpc>
                <a:spcPct val="150000"/>
              </a:lnSpc>
              <a:spcBef>
                <a:spcPct val="0"/>
              </a:spcBef>
              <a:spcAft>
                <a:spcPct val="0"/>
              </a:spcAft>
              <a:buClrTx/>
              <a:buSzTx/>
              <a:buFontTx/>
              <a:buNone/>
              <a:tabLst/>
            </a:pPr>
            <a:endParaRPr lang="el-GR" sz="2800" b="1" dirty="0" smtClean="0">
              <a:latin typeface="Calibri" pitchFamily="34" charset="0"/>
              <a:ea typeface="Calibri" pitchFamily="34" charset="0"/>
              <a:cs typeface="Times New Roman" pitchFamily="18" charset="0"/>
            </a:endParaRPr>
          </a:p>
          <a:p>
            <a:pPr lvl="0" algn="just" fontAlgn="base">
              <a:lnSpc>
                <a:spcPct val="150000"/>
              </a:lnSpc>
              <a:spcBef>
                <a:spcPct val="0"/>
              </a:spcBef>
              <a:spcAft>
                <a:spcPct val="0"/>
              </a:spcAft>
              <a:buFont typeface="Wingdings" pitchFamily="2" charset="2"/>
              <a:buChar char="Ø"/>
            </a:pP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η καλλιέργεια θετικών στάσεων </a:t>
            </a:r>
            <a:r>
              <a:rPr lang="el-GR" sz="2800" b="1" dirty="0" smtClean="0">
                <a:latin typeface="Calibri" pitchFamily="34" charset="0"/>
                <a:ea typeface="Calibri" pitchFamily="34" charset="0"/>
                <a:cs typeface="Times New Roman" pitchFamily="18" charset="0"/>
              </a:rPr>
              <a:t> προς τα Μαθηματικά </a:t>
            </a:r>
            <a:endPar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just" defTabSz="914400" rtl="0" eaLnBrk="1" fontAlgn="base" latinLnBrk="0" hangingPunct="1">
              <a:lnSpc>
                <a:spcPct val="150000"/>
              </a:lnSpc>
              <a:spcBef>
                <a:spcPct val="0"/>
              </a:spcBef>
              <a:spcAft>
                <a:spcPct val="0"/>
              </a:spcAft>
              <a:buClrTx/>
              <a:buSzTx/>
              <a:buFontTx/>
              <a:buNone/>
              <a:tabLst/>
            </a:pP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ανεξάρτητα από το φύλο και </a:t>
            </a:r>
          </a:p>
          <a:p>
            <a:pPr marL="0" marR="0" lvl="0" indent="0" algn="just" defTabSz="914400" rtl="0" eaLnBrk="1" fontAlgn="base" latinLnBrk="0" hangingPunct="1">
              <a:lnSpc>
                <a:spcPct val="150000"/>
              </a:lnSpc>
              <a:spcBef>
                <a:spcPct val="0"/>
              </a:spcBef>
              <a:spcAft>
                <a:spcPct val="0"/>
              </a:spcAft>
              <a:buClrTx/>
              <a:buSzTx/>
              <a:buFontTx/>
              <a:buNone/>
              <a:tabLst/>
            </a:pPr>
            <a:r>
              <a:rPr lang="el-GR" sz="2800" b="1" dirty="0" smtClean="0">
                <a:latin typeface="Calibri" pitchFamily="34" charset="0"/>
                <a:ea typeface="Calibri" pitchFamily="34" charset="0"/>
                <a:cs typeface="Times New Roman" pitchFamily="18" charset="0"/>
              </a:rPr>
              <a:t>     </a:t>
            </a: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τις στερεοτυπικές αντιλήψεις</a:t>
            </a:r>
          </a:p>
          <a:p>
            <a:pPr marL="0" marR="0" lvl="0" indent="0" algn="just" defTabSz="914400" rtl="0" eaLnBrk="1" fontAlgn="base" latinLnBrk="0" hangingPunct="1">
              <a:lnSpc>
                <a:spcPct val="150000"/>
              </a:lnSpc>
              <a:spcBef>
                <a:spcPct val="0"/>
              </a:spcBef>
              <a:spcAft>
                <a:spcPct val="0"/>
              </a:spcAft>
              <a:buClrTx/>
              <a:buSzTx/>
              <a:buFontTx/>
              <a:buNone/>
              <a:tabLst/>
            </a:pPr>
            <a:endParaRPr lang="el-GR" sz="2800" b="1" dirty="0" smtClean="0">
              <a:latin typeface="Calibri" pitchFamily="34" charset="0"/>
              <a:ea typeface="Calibri" pitchFamily="34" charset="0"/>
              <a:cs typeface="Times New Roman" pitchFamily="18" charset="0"/>
            </a:endParaRPr>
          </a:p>
          <a:p>
            <a:pPr marL="0" marR="0" lvl="0" indent="0" algn="just" defTabSz="914400" rtl="0" eaLnBrk="1" fontAlgn="base" latinLnBrk="0" hangingPunct="1">
              <a:lnSpc>
                <a:spcPct val="150000"/>
              </a:lnSpc>
              <a:spcBef>
                <a:spcPct val="0"/>
              </a:spcBef>
              <a:spcAft>
                <a:spcPct val="0"/>
              </a:spcAft>
              <a:buClrTx/>
              <a:buSzTx/>
              <a:buFont typeface="Wingdings" pitchFamily="2" charset="2"/>
              <a:buChar char="Ø"/>
              <a:tabLst/>
            </a:pP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η ανάδειξη της αναγκαιότητάς </a:t>
            </a:r>
          </a:p>
          <a:p>
            <a:pPr marL="0" marR="0" lvl="0" indent="0" algn="just" defTabSz="914400" rtl="0" eaLnBrk="1" fontAlgn="base" latinLnBrk="0" hangingPunct="1">
              <a:lnSpc>
                <a:spcPct val="150000"/>
              </a:lnSpc>
              <a:spcBef>
                <a:spcPct val="0"/>
              </a:spcBef>
              <a:spcAft>
                <a:spcPct val="0"/>
              </a:spcAft>
              <a:buClrTx/>
              <a:buSzTx/>
              <a:tabLst/>
            </a:pPr>
            <a:r>
              <a:rPr lang="el-GR" sz="2800" b="1" dirty="0" smtClean="0">
                <a:latin typeface="Calibri" pitchFamily="34" charset="0"/>
                <a:ea typeface="Calibri" pitchFamily="34" charset="0"/>
                <a:cs typeface="Times New Roman" pitchFamily="18" charset="0"/>
              </a:rPr>
              <a:t>    </a:t>
            </a: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τους,  αφού ενυπάρχουν  σε κάθε έκφανση </a:t>
            </a:r>
          </a:p>
          <a:p>
            <a:pPr marL="0" marR="0" lvl="0" indent="0" algn="just" defTabSz="914400" rtl="0" eaLnBrk="1" fontAlgn="base" latinLnBrk="0" hangingPunct="1">
              <a:lnSpc>
                <a:spcPct val="150000"/>
              </a:lnSpc>
              <a:spcBef>
                <a:spcPct val="0"/>
              </a:spcBef>
              <a:spcAft>
                <a:spcPct val="0"/>
              </a:spcAft>
              <a:buClrTx/>
              <a:buSzTx/>
              <a:buFontTx/>
              <a:buNone/>
              <a:tabLst/>
            </a:pP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της καθημερινής μας ζωής. </a:t>
            </a:r>
            <a:endParaRPr kumimoji="0" lang="el-GR" sz="2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32770" name="Picture 2" descr="D:\ERASMUS+ ΟΛΑ 2015-18\ERASMUS+2015-16\ΥΛΙΚΟ\Mission maths ΖΩΓΡΑΦΙΕΣ\MATHSMANIA\ΜΑΓΕΙΡΙΚΗ\ΒΙΔΑΛΗ.jpg"/>
          <p:cNvPicPr>
            <a:picLocks noChangeAspect="1" noChangeArrowheads="1"/>
          </p:cNvPicPr>
          <p:nvPr/>
        </p:nvPicPr>
        <p:blipFill>
          <a:blip r:embed="rId2" cstate="print"/>
          <a:srcRect/>
          <a:stretch>
            <a:fillRect/>
          </a:stretch>
        </p:blipFill>
        <p:spPr bwMode="auto">
          <a:xfrm>
            <a:off x="5220072" y="2564904"/>
            <a:ext cx="3709950" cy="2640410"/>
          </a:xfrm>
          <a:prstGeom prst="rect">
            <a:avLst/>
          </a:prstGeom>
          <a:noFill/>
        </p:spPr>
      </p:pic>
    </p:spTree>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95536" y="332656"/>
            <a:ext cx="8280920" cy="954107"/>
          </a:xfrm>
          <a:prstGeom prst="rect">
            <a:avLst/>
          </a:prstGeom>
          <a:solidFill>
            <a:srgbClr val="BEE395"/>
          </a:solidFill>
        </p:spPr>
        <p:txBody>
          <a:bodyPr wrap="square" rtlCol="0">
            <a:spAutoFit/>
          </a:bodyPr>
          <a:lstStyle/>
          <a:p>
            <a:pPr algn="ctr"/>
            <a:r>
              <a:rPr lang="el-GR" sz="2800" b="1" dirty="0" smtClean="0">
                <a:solidFill>
                  <a:srgbClr val="C00000"/>
                </a:solidFill>
              </a:rPr>
              <a:t>Αποστολή </a:t>
            </a:r>
            <a:r>
              <a:rPr lang="el-GR" sz="2800" b="1" dirty="0" smtClean="0"/>
              <a:t>μας  </a:t>
            </a:r>
            <a:r>
              <a:rPr lang="el-GR" sz="2800" b="1" dirty="0" smtClean="0">
                <a:solidFill>
                  <a:srgbClr val="C00000"/>
                </a:solidFill>
              </a:rPr>
              <a:t>ΤΑ ΜΑΘΗΜΑΤΙΚΑ</a:t>
            </a:r>
            <a:r>
              <a:rPr lang="el-GR" sz="2800" b="1" dirty="0" smtClean="0"/>
              <a:t>, </a:t>
            </a:r>
          </a:p>
          <a:p>
            <a:pPr algn="ctr"/>
            <a:r>
              <a:rPr lang="el-GR" sz="2800" b="1" dirty="0" smtClean="0"/>
              <a:t>ευρωπαϊκά και </a:t>
            </a:r>
            <a:r>
              <a:rPr lang="el-GR" sz="2800" b="1" dirty="0" err="1" smtClean="0"/>
              <a:t>πεντα</a:t>
            </a:r>
            <a:r>
              <a:rPr lang="el-GR" sz="2800" b="1" dirty="0" smtClean="0"/>
              <a:t>-κρατικά!</a:t>
            </a:r>
            <a:endParaRPr lang="el-GR" sz="2800" b="1" dirty="0"/>
          </a:p>
        </p:txBody>
      </p:sp>
      <p:sp>
        <p:nvSpPr>
          <p:cNvPr id="6" name="5 - Ορθογώνιο"/>
          <p:cNvSpPr/>
          <p:nvPr/>
        </p:nvSpPr>
        <p:spPr>
          <a:xfrm>
            <a:off x="251520" y="1772816"/>
            <a:ext cx="8640960" cy="4616648"/>
          </a:xfrm>
          <a:prstGeom prst="rect">
            <a:avLst/>
          </a:prstGeom>
        </p:spPr>
        <p:txBody>
          <a:bodyPr wrap="square">
            <a:spAutoFit/>
          </a:bodyPr>
          <a:lstStyle/>
          <a:p>
            <a:pPr lvl="0" algn="just" fontAlgn="base">
              <a:lnSpc>
                <a:spcPct val="150000"/>
              </a:lnSpc>
              <a:spcBef>
                <a:spcPct val="0"/>
              </a:spcBef>
              <a:spcAft>
                <a:spcPct val="0"/>
              </a:spcAft>
            </a:pPr>
            <a:r>
              <a:rPr lang="el-GR" sz="2800" dirty="0" smtClean="0">
                <a:solidFill>
                  <a:prstClr val="black"/>
                </a:solidFill>
                <a:latin typeface="Calibri" pitchFamily="34" charset="0"/>
                <a:ea typeface="Calibri" pitchFamily="34" charset="0"/>
                <a:cs typeface="Times New Roman" pitchFamily="18" charset="0"/>
              </a:rPr>
              <a:t>       Η δράση </a:t>
            </a:r>
            <a:r>
              <a:rPr lang="en-GB" sz="2800" b="1" dirty="0" smtClean="0">
                <a:solidFill>
                  <a:prstClr val="black"/>
                </a:solidFill>
                <a:latin typeface="Calibri" pitchFamily="34" charset="0"/>
                <a:ea typeface="Calibri" pitchFamily="34" charset="0"/>
                <a:cs typeface="Times New Roman" pitchFamily="18" charset="0"/>
              </a:rPr>
              <a:t>ERASMUS</a:t>
            </a:r>
            <a:r>
              <a:rPr lang="el-GR" sz="2800" b="1" dirty="0" smtClean="0">
                <a:solidFill>
                  <a:prstClr val="black"/>
                </a:solidFill>
                <a:latin typeface="Calibri" pitchFamily="34" charset="0"/>
                <a:ea typeface="Calibri" pitchFamily="34" charset="0"/>
                <a:cs typeface="Times New Roman" pitchFamily="18" charset="0"/>
              </a:rPr>
              <a:t>+</a:t>
            </a:r>
            <a:r>
              <a:rPr lang="el-GR" sz="2800" dirty="0" smtClean="0">
                <a:solidFill>
                  <a:prstClr val="black"/>
                </a:solidFill>
                <a:latin typeface="Calibri" pitchFamily="34" charset="0"/>
                <a:ea typeface="Calibri" pitchFamily="34" charset="0"/>
                <a:cs typeface="Times New Roman" pitchFamily="18" charset="0"/>
              </a:rPr>
              <a:t> </a:t>
            </a:r>
            <a:r>
              <a:rPr lang="el-GR" sz="2800" b="1" dirty="0" smtClean="0">
                <a:solidFill>
                  <a:srgbClr val="C00000"/>
                </a:solidFill>
                <a:latin typeface="Calibri" pitchFamily="34" charset="0"/>
                <a:ea typeface="Calibri" pitchFamily="34" charset="0"/>
                <a:cs typeface="Times New Roman" pitchFamily="18" charset="0"/>
              </a:rPr>
              <a:t>“</a:t>
            </a:r>
            <a:r>
              <a:rPr lang="en-GB" sz="2800" b="1" dirty="0" smtClean="0">
                <a:solidFill>
                  <a:srgbClr val="C00000"/>
                </a:solidFill>
                <a:latin typeface="Calibri" pitchFamily="34" charset="0"/>
                <a:ea typeface="Calibri" pitchFamily="34" charset="0"/>
                <a:cs typeface="Times New Roman" pitchFamily="18" charset="0"/>
              </a:rPr>
              <a:t>MISSION</a:t>
            </a:r>
            <a:r>
              <a:rPr lang="el-GR" sz="2800" b="1" dirty="0" smtClean="0">
                <a:solidFill>
                  <a:srgbClr val="C00000"/>
                </a:solidFill>
                <a:latin typeface="Calibri" pitchFamily="34" charset="0"/>
                <a:ea typeface="Calibri" pitchFamily="34" charset="0"/>
                <a:cs typeface="Times New Roman" pitchFamily="18" charset="0"/>
              </a:rPr>
              <a:t>-</a:t>
            </a:r>
            <a:r>
              <a:rPr lang="en-GB" sz="2800" b="1" dirty="0" smtClean="0">
                <a:solidFill>
                  <a:srgbClr val="C00000"/>
                </a:solidFill>
                <a:latin typeface="Calibri" pitchFamily="34" charset="0"/>
                <a:ea typeface="Calibri" pitchFamily="34" charset="0"/>
                <a:cs typeface="Times New Roman" pitchFamily="18" charset="0"/>
              </a:rPr>
              <a:t>MATHS</a:t>
            </a:r>
            <a:r>
              <a:rPr lang="el-GR" sz="2800" b="1" dirty="0" smtClean="0">
                <a:solidFill>
                  <a:srgbClr val="C00000"/>
                </a:solidFill>
                <a:latin typeface="Calibri" pitchFamily="34" charset="0"/>
                <a:ea typeface="Calibri" pitchFamily="34" charset="0"/>
                <a:cs typeface="Times New Roman" pitchFamily="18" charset="0"/>
              </a:rPr>
              <a:t>”</a:t>
            </a:r>
            <a:r>
              <a:rPr lang="el-GR" sz="2800" dirty="0" smtClean="0">
                <a:solidFill>
                  <a:srgbClr val="C00000"/>
                </a:solidFill>
                <a:latin typeface="Calibri" pitchFamily="34" charset="0"/>
                <a:ea typeface="Calibri" pitchFamily="34" charset="0"/>
                <a:cs typeface="Times New Roman" pitchFamily="18" charset="0"/>
              </a:rPr>
              <a:t> </a:t>
            </a:r>
            <a:r>
              <a:rPr lang="el-GR" sz="2800" dirty="0" smtClean="0">
                <a:solidFill>
                  <a:prstClr val="black"/>
                </a:solidFill>
                <a:latin typeface="Calibri" pitchFamily="34" charset="0"/>
                <a:ea typeface="Calibri" pitchFamily="34" charset="0"/>
                <a:cs typeface="Times New Roman" pitchFamily="18" charset="0"/>
              </a:rPr>
              <a:t>στοχεύει στη συν-δημιουργία,  ανταλλαγή και διάχυση καινοτόμων πρακτικών για την εξοικείωση με τα Μαθηματικά, την ανάδειξη της σημασίας τους στην καθημερινή μας ζωή και στην άμβλυνση αρνητικών στάσεων προς τα Μαθηματικά, που παραδοσιακά σχετίζονται με παγιωμένες στερεοτυπικές αντιλήψεις (π.χ. για το φύλο).</a:t>
            </a:r>
            <a:endParaRPr lang="el-GR" sz="2800" dirty="0" smtClean="0">
              <a:solidFill>
                <a:prstClr val="black"/>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323528" y="0"/>
            <a:ext cx="8496944" cy="64325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1"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Βασικοί στόχοι που συμφωνήθηκαν συν-εταιρικά:</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l-GR"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Εξοικείωση με τη </a:t>
            </a:r>
            <a:r>
              <a:rPr kumimoji="0" lang="el-GR" sz="24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χρήση των αγγλικών ως κοινής γλώσσας επικοινωνίας</a:t>
            </a:r>
            <a:r>
              <a:rPr kumimoji="0" lang="el-GR"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μεταξύ των συμμετεχόντων.</a:t>
            </a:r>
          </a:p>
          <a:p>
            <a:pPr marL="0" marR="0" lvl="0" indent="0" algn="just" defTabSz="914400" rtl="0" eaLnBrk="0" fontAlgn="base" latinLnBrk="0" hangingPunct="0">
              <a:lnSpc>
                <a:spcPct val="100000"/>
              </a:lnSpc>
              <a:spcBef>
                <a:spcPct val="0"/>
              </a:spcBef>
              <a:spcAft>
                <a:spcPct val="0"/>
              </a:spcAft>
              <a:buClrTx/>
              <a:buSzTx/>
              <a:tabLst/>
            </a:pPr>
            <a:endParaRPr kumimoji="0" lang="el-GR"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l-GR"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Ανάδειξη των νέων τεχνολογιών (ΤΠΕ) ως χρηστικού εργαλείου για την παραγωγή εκπαιδευτικού και παιδαγωγικού υλικού και για την διαδικτυακή επικοινωνία των ομάδων που συν-διαλέγονται.</a:t>
            </a:r>
          </a:p>
          <a:p>
            <a:pPr marL="0" marR="0" lvl="0" indent="0" algn="just" defTabSz="914400" rtl="0" eaLnBrk="0" fontAlgn="base" latinLnBrk="0" hangingPunct="0">
              <a:lnSpc>
                <a:spcPct val="100000"/>
              </a:lnSpc>
              <a:spcBef>
                <a:spcPct val="0"/>
              </a:spcBef>
              <a:spcAft>
                <a:spcPct val="0"/>
              </a:spcAft>
              <a:buClrTx/>
              <a:buSzTx/>
              <a:tabLst/>
            </a:pPr>
            <a:endParaRPr kumimoji="0" lang="el-GR"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l-GR"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Ανταλλαγή εμπειριών και στοιχείων του πολιτισμικού πλαισίου κάθε χώρας -</a:t>
            </a: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l-GR"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εταίρου.</a:t>
            </a:r>
          </a:p>
          <a:p>
            <a:pPr marL="0" marR="0" lvl="0" indent="0" algn="just" defTabSz="914400" rtl="0" eaLnBrk="0" fontAlgn="base" latinLnBrk="0" hangingPunct="0">
              <a:lnSpc>
                <a:spcPct val="100000"/>
              </a:lnSpc>
              <a:spcBef>
                <a:spcPct val="0"/>
              </a:spcBef>
              <a:spcAft>
                <a:spcPct val="0"/>
              </a:spcAft>
              <a:buClrTx/>
              <a:buSzTx/>
              <a:tabLst/>
            </a:pPr>
            <a:endParaRPr kumimoji="0" lang="el-GR"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l-GR"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Ειδικότερα, </a:t>
            </a:r>
            <a:r>
              <a:rPr kumimoji="0" lang="el-GR" sz="2400" b="1"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rPr>
              <a:t>παραγωγή πρωτότυπου υλικού και ανάδειξη καλών πρακτικών για την εποικοδομητικότερη διδασκαλία των Μαθηματικών με συνεργατικό τρόπο</a:t>
            </a:r>
            <a:r>
              <a:rPr kumimoji="0" lang="en-US" sz="2400" b="1"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rPr>
              <a:t>,</a:t>
            </a:r>
            <a:r>
              <a:rPr kumimoji="0" lang="el-GR" sz="2400" b="1"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rPr>
              <a:t> που παράλληλα ενισχύει τη </a:t>
            </a:r>
            <a:r>
              <a:rPr kumimoji="0" lang="el-GR" sz="2400" b="1" i="0" u="none" strike="noStrike" cap="none" normalizeH="0" baseline="0" dirty="0" err="1" smtClean="0">
                <a:ln>
                  <a:noFill/>
                </a:ln>
                <a:solidFill>
                  <a:srgbClr val="C00000"/>
                </a:solidFill>
                <a:effectLst/>
                <a:latin typeface="Calibri" pitchFamily="34" charset="0"/>
                <a:ea typeface="Calibri" pitchFamily="34" charset="0"/>
                <a:cs typeface="Times New Roman" pitchFamily="18" charset="0"/>
              </a:rPr>
              <a:t>διαπολιτισμικότητα</a:t>
            </a:r>
            <a:r>
              <a:rPr kumimoji="0" lang="el-GR" sz="2400" b="1"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rPr>
              <a:t>.</a:t>
            </a:r>
            <a:endParaRPr kumimoji="0" lang="el-GR" sz="2400" b="1" i="0"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nvSpPr>
        <p:spPr bwMode="auto">
          <a:xfrm>
            <a:off x="323528" y="276999"/>
            <a:ext cx="8820472"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l-GR" sz="2400" b="1" i="0"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l-GR" sz="24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Ιδιαιτερότητα του συγκεκριμένου προγράμματος </a:t>
            </a:r>
            <a:r>
              <a:rPr kumimoji="0" lang="el-GR"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αποτελεί </a:t>
            </a:r>
          </a:p>
          <a:p>
            <a:pPr marL="0" marR="0" lvl="0" indent="0" algn="just" defTabSz="914400" rtl="0" eaLnBrk="1" fontAlgn="base" latinLnBrk="0" hangingPunct="1">
              <a:lnSpc>
                <a:spcPct val="150000"/>
              </a:lnSpc>
              <a:spcBef>
                <a:spcPct val="0"/>
              </a:spcBef>
              <a:spcAft>
                <a:spcPct val="0"/>
              </a:spcAft>
              <a:buClrTx/>
              <a:buSzTx/>
              <a:buFontTx/>
              <a:buNone/>
              <a:tabLst/>
            </a:pPr>
            <a:r>
              <a:rPr kumimoji="0" lang="el-GR"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η σύμπραξη εκπαιδευτικών οργανισμών διαφορετικής βαθμίδας, </a:t>
            </a:r>
            <a:endParaRPr lang="el-GR" sz="2400" b="1" dirty="0" smtClean="0">
              <a:latin typeface="Calibri" pitchFamily="34" charset="0"/>
              <a:ea typeface="Calibri" pitchFamily="34" charset="0"/>
              <a:cs typeface="Times New Roman" pitchFamily="18" charset="0"/>
            </a:endParaRPr>
          </a:p>
          <a:p>
            <a:pPr algn="just" fontAlgn="base">
              <a:lnSpc>
                <a:spcPct val="150000"/>
              </a:lnSpc>
              <a:spcBef>
                <a:spcPct val="0"/>
              </a:spcBef>
              <a:spcAft>
                <a:spcPct val="0"/>
              </a:spcAft>
            </a:pPr>
            <a:r>
              <a:rPr kumimoji="0" lang="el-GR"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από πρωτοβάθμια έως και τριτοβάθμια</a:t>
            </a: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lang="el-GR" sz="2400" dirty="0" smtClean="0">
                <a:latin typeface="Calibri" pitchFamily="34" charset="0"/>
                <a:ea typeface="Calibri" pitchFamily="34" charset="0"/>
                <a:cs typeface="Times New Roman" pitchFamily="18" charset="0"/>
              </a:rPr>
              <a:t>δεδομένου ότι:</a:t>
            </a:r>
          </a:p>
          <a:p>
            <a:pPr algn="just" fontAlgn="base">
              <a:lnSpc>
                <a:spcPct val="150000"/>
              </a:lnSpc>
              <a:spcBef>
                <a:spcPct val="0"/>
              </a:spcBef>
              <a:spcAft>
                <a:spcPct val="0"/>
              </a:spcAft>
            </a:pPr>
            <a:endParaRPr lang="el-GR" sz="2400" dirty="0" smtClean="0">
              <a:latin typeface="Calibri" pitchFamily="34" charset="0"/>
              <a:ea typeface="Calibri" pitchFamily="34" charset="0"/>
              <a:cs typeface="Times New Roman" pitchFamily="18" charset="0"/>
            </a:endParaRPr>
          </a:p>
          <a:p>
            <a:pPr marL="457200" marR="0" lvl="0" indent="-457200" algn="just" defTabSz="914400" rtl="0" eaLnBrk="1" fontAlgn="base" latinLnBrk="0" hangingPunct="1">
              <a:lnSpc>
                <a:spcPct val="150000"/>
              </a:lnSpc>
              <a:spcBef>
                <a:spcPct val="0"/>
              </a:spcBef>
              <a:spcAft>
                <a:spcPct val="0"/>
              </a:spcAft>
              <a:buClrTx/>
              <a:buSzTx/>
              <a:buFont typeface="+mj-lt"/>
              <a:buAutoNum type="arabicPeriod"/>
              <a:tabLst/>
            </a:pPr>
            <a:r>
              <a:rPr lang="el-GR" sz="2400" b="1" dirty="0" smtClean="0">
                <a:solidFill>
                  <a:srgbClr val="C00000"/>
                </a:solidFill>
                <a:latin typeface="Calibri" pitchFamily="34" charset="0"/>
                <a:ea typeface="Calibri" pitchFamily="34" charset="0"/>
                <a:cs typeface="Times New Roman" pitchFamily="18" charset="0"/>
              </a:rPr>
              <a:t>η</a:t>
            </a:r>
            <a:r>
              <a:rPr kumimoji="0" lang="el-GR" sz="2400" b="1"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rPr>
              <a:t> Ελλάδα</a:t>
            </a:r>
            <a:r>
              <a:rPr kumimoji="0" lang="el-GR" sz="2400" b="1" i="0" u="none" strike="noStrike" cap="none" normalizeH="0" dirty="0" smtClean="0">
                <a:ln>
                  <a:noFill/>
                </a:ln>
                <a:solidFill>
                  <a:srgbClr val="C00000"/>
                </a:solidFill>
                <a:effectLst/>
                <a:latin typeface="Calibri" pitchFamily="34" charset="0"/>
                <a:ea typeface="Calibri" pitchFamily="34" charset="0"/>
                <a:cs typeface="Times New Roman" pitchFamily="18" charset="0"/>
              </a:rPr>
              <a:t> και η Ιταλία συμμετείχαν με Δημοτικά Σχολεία</a:t>
            </a:r>
          </a:p>
          <a:p>
            <a:pPr marL="457200" marR="0" lvl="0" indent="-457200" algn="just" defTabSz="914400" rtl="0" eaLnBrk="1" fontAlgn="base" latinLnBrk="0" hangingPunct="1">
              <a:lnSpc>
                <a:spcPct val="150000"/>
              </a:lnSpc>
              <a:spcBef>
                <a:spcPct val="0"/>
              </a:spcBef>
              <a:spcAft>
                <a:spcPct val="0"/>
              </a:spcAft>
              <a:buClrTx/>
              <a:buSzTx/>
              <a:buFont typeface="+mj-lt"/>
              <a:buAutoNum type="arabicPeriod"/>
              <a:tabLst/>
            </a:pPr>
            <a:r>
              <a:rPr lang="el-GR" sz="2400" b="1" dirty="0" smtClean="0">
                <a:solidFill>
                  <a:srgbClr val="C00000"/>
                </a:solidFill>
                <a:latin typeface="Calibri" pitchFamily="34" charset="0"/>
                <a:ea typeface="Calibri" pitchFamily="34" charset="0"/>
                <a:cs typeface="Times New Roman" pitchFamily="18" charset="0"/>
              </a:rPr>
              <a:t>η Πολωνία με Γυμνάσιο</a:t>
            </a:r>
          </a:p>
          <a:p>
            <a:pPr marL="457200" marR="0" lvl="0" indent="-457200" algn="just" defTabSz="914400" rtl="0" eaLnBrk="1" fontAlgn="base" latinLnBrk="0" hangingPunct="1">
              <a:lnSpc>
                <a:spcPct val="150000"/>
              </a:lnSpc>
              <a:spcBef>
                <a:spcPct val="0"/>
              </a:spcBef>
              <a:spcAft>
                <a:spcPct val="0"/>
              </a:spcAft>
              <a:buClrTx/>
              <a:buSzTx/>
              <a:buFont typeface="+mj-lt"/>
              <a:buAutoNum type="arabicPeriod"/>
              <a:tabLst/>
            </a:pPr>
            <a:r>
              <a:rPr lang="el-GR" sz="2400" b="1" dirty="0" smtClean="0">
                <a:solidFill>
                  <a:srgbClr val="C00000"/>
                </a:solidFill>
                <a:latin typeface="Calibri" pitchFamily="34" charset="0"/>
                <a:ea typeface="Calibri" pitchFamily="34" charset="0"/>
                <a:cs typeface="Times New Roman" pitchFamily="18" charset="0"/>
              </a:rPr>
              <a:t>η</a:t>
            </a:r>
            <a:r>
              <a:rPr kumimoji="0" lang="el-GR" sz="2400" b="1" i="0" u="none" strike="noStrike" cap="none" normalizeH="0" dirty="0" smtClean="0">
                <a:ln>
                  <a:noFill/>
                </a:ln>
                <a:solidFill>
                  <a:srgbClr val="C00000"/>
                </a:solidFill>
                <a:effectLst/>
                <a:latin typeface="Calibri" pitchFamily="34" charset="0"/>
                <a:ea typeface="Calibri" pitchFamily="34" charset="0"/>
                <a:cs typeface="Times New Roman" pitchFamily="18" charset="0"/>
              </a:rPr>
              <a:t> Ισπανία με Λύκειο</a:t>
            </a:r>
          </a:p>
          <a:p>
            <a:pPr marL="457200" marR="0" lvl="0" indent="-457200" algn="just" defTabSz="914400" rtl="0" eaLnBrk="1" fontAlgn="base" latinLnBrk="0" hangingPunct="1">
              <a:lnSpc>
                <a:spcPct val="150000"/>
              </a:lnSpc>
              <a:spcBef>
                <a:spcPct val="0"/>
              </a:spcBef>
              <a:spcAft>
                <a:spcPct val="0"/>
              </a:spcAft>
              <a:buClrTx/>
              <a:buSzTx/>
              <a:buFont typeface="+mj-lt"/>
              <a:buAutoNum type="arabicPeriod"/>
              <a:tabLst/>
            </a:pPr>
            <a:r>
              <a:rPr lang="el-GR" sz="2400" b="1" dirty="0" smtClean="0">
                <a:solidFill>
                  <a:srgbClr val="C00000"/>
                </a:solidFill>
                <a:latin typeface="Calibri" pitchFamily="34" charset="0"/>
                <a:ea typeface="Calibri" pitchFamily="34" charset="0"/>
                <a:cs typeface="Times New Roman" pitchFamily="18" charset="0"/>
              </a:rPr>
              <a:t>η Γερμανία με </a:t>
            </a:r>
            <a:r>
              <a:rPr kumimoji="0" lang="el-GR" sz="2400" b="1"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rPr>
              <a:t>τριτοβάθμιο εκπαιδευτικό φορέα, </a:t>
            </a:r>
          </a:p>
          <a:p>
            <a:pPr marL="0" marR="0" lvl="0" indent="0" algn="just" defTabSz="914400" rtl="0" eaLnBrk="1" fontAlgn="base" latinLnBrk="0" hangingPunct="1">
              <a:lnSpc>
                <a:spcPct val="150000"/>
              </a:lnSpc>
              <a:spcBef>
                <a:spcPct val="0"/>
              </a:spcBef>
              <a:spcAft>
                <a:spcPct val="0"/>
              </a:spcAft>
              <a:buClrTx/>
              <a:buSzTx/>
              <a:buFontTx/>
              <a:buNone/>
              <a:tabLst/>
            </a:pPr>
            <a:r>
              <a:rPr kumimoji="0" lang="el-GR"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που ανέλαβε κατά κύριο λόγο την επιμόρφωση </a:t>
            </a:r>
          </a:p>
          <a:p>
            <a:pPr marL="0" marR="0" lvl="0" indent="0" algn="just" defTabSz="914400" rtl="0" eaLnBrk="1" fontAlgn="base" latinLnBrk="0" hangingPunct="1">
              <a:lnSpc>
                <a:spcPct val="150000"/>
              </a:lnSpc>
              <a:spcBef>
                <a:spcPct val="0"/>
              </a:spcBef>
              <a:spcAft>
                <a:spcPct val="0"/>
              </a:spcAft>
              <a:buClrTx/>
              <a:buSzTx/>
              <a:buFontTx/>
              <a:buNone/>
              <a:tabLst/>
            </a:pPr>
            <a:r>
              <a:rPr kumimoji="0" lang="el-GR"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των εμπλεκόμενων εκπαιδευτικών</a:t>
            </a:r>
            <a:r>
              <a:rPr kumimoji="0" lang="el-GR" sz="2400" b="1"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l-GR"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σε καινοτόμες διδακτικές         </a:t>
            </a:r>
          </a:p>
          <a:p>
            <a:pPr marL="0" marR="0" lvl="0" indent="0" algn="just" defTabSz="914400" rtl="0" eaLnBrk="1" fontAlgn="base" latinLnBrk="0" hangingPunct="1">
              <a:lnSpc>
                <a:spcPct val="150000"/>
              </a:lnSpc>
              <a:spcBef>
                <a:spcPct val="0"/>
              </a:spcBef>
              <a:spcAft>
                <a:spcPct val="0"/>
              </a:spcAft>
              <a:buClrTx/>
              <a:buSzTx/>
              <a:buFontTx/>
              <a:buNone/>
              <a:tabLst/>
            </a:pPr>
            <a:r>
              <a:rPr lang="el-GR" sz="2400" b="1" dirty="0" smtClean="0">
                <a:latin typeface="Calibri" pitchFamily="34" charset="0"/>
                <a:ea typeface="Calibri" pitchFamily="34" charset="0"/>
                <a:cs typeface="Times New Roman" pitchFamily="18" charset="0"/>
              </a:rPr>
              <a:t>       </a:t>
            </a:r>
            <a:r>
              <a:rPr kumimoji="0" lang="el-GR"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προσεγγίσεις για τη διδασκαλία</a:t>
            </a:r>
            <a:r>
              <a:rPr kumimoji="0" lang="el-GR" sz="2400" b="1"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l-GR"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των Μαθηματικών.</a:t>
            </a:r>
          </a:p>
          <a:p>
            <a:pPr marL="0" marR="0" lvl="0" indent="0" algn="just" defTabSz="914400" rtl="0" eaLnBrk="1" fontAlgn="base" latinLnBrk="0" hangingPunct="1">
              <a:lnSpc>
                <a:spcPct val="150000"/>
              </a:lnSpc>
              <a:spcBef>
                <a:spcPct val="0"/>
              </a:spcBef>
              <a:spcAft>
                <a:spcPct val="0"/>
              </a:spcAft>
              <a:buClrTx/>
              <a:buSzTx/>
              <a:buFontTx/>
              <a:buNone/>
              <a:tabLst/>
            </a:pPr>
            <a:endParaRPr kumimoji="0" lang="el-GR"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188640"/>
            <a:ext cx="8640960" cy="1077218"/>
          </a:xfrm>
          <a:prstGeom prst="rect">
            <a:avLst/>
          </a:prstGeom>
          <a:solidFill>
            <a:srgbClr val="FFE7E7"/>
          </a:solidFill>
        </p:spPr>
        <p:txBody>
          <a:bodyPr wrap="square" rtlCol="0">
            <a:spAutoFit/>
          </a:bodyPr>
          <a:lstStyle/>
          <a:p>
            <a:pPr algn="ctr"/>
            <a:r>
              <a:rPr lang="el-GR" sz="3200" b="1" u="sng" dirty="0" smtClean="0"/>
              <a:t>Ταξιδεύοντας  </a:t>
            </a:r>
            <a:r>
              <a:rPr lang="el-GR" sz="3200" b="1" u="sng" dirty="0" smtClean="0">
                <a:solidFill>
                  <a:srgbClr val="C00000"/>
                </a:solidFill>
              </a:rPr>
              <a:t>τα παιδιά  </a:t>
            </a:r>
            <a:r>
              <a:rPr lang="el-GR" sz="3200" b="1" u="sng" dirty="0" smtClean="0"/>
              <a:t>έμαθαν πως…</a:t>
            </a:r>
          </a:p>
          <a:p>
            <a:pPr algn="ctr"/>
            <a:endParaRPr lang="el-GR" sz="3200" b="1" u="sng" dirty="0"/>
          </a:p>
        </p:txBody>
      </p:sp>
      <p:sp>
        <p:nvSpPr>
          <p:cNvPr id="4" name="3 - TextBox"/>
          <p:cNvSpPr txBox="1"/>
          <p:nvPr/>
        </p:nvSpPr>
        <p:spPr>
          <a:xfrm>
            <a:off x="179512" y="836712"/>
            <a:ext cx="8964488" cy="6884323"/>
          </a:xfrm>
          <a:prstGeom prst="rect">
            <a:avLst/>
          </a:prstGeom>
          <a:noFill/>
        </p:spPr>
        <p:txBody>
          <a:bodyPr wrap="square" rtlCol="0">
            <a:spAutoFit/>
          </a:bodyPr>
          <a:lstStyle/>
          <a:p>
            <a:endParaRPr lang="el-GR" sz="2400" b="1" dirty="0" smtClean="0"/>
          </a:p>
          <a:p>
            <a:pPr>
              <a:buFont typeface="Wingdings" pitchFamily="2" charset="2"/>
              <a:buChar char="Ø"/>
            </a:pPr>
            <a:r>
              <a:rPr lang="el-GR" sz="2400" b="1" dirty="0" smtClean="0"/>
              <a:t>  είναι υπέροχο, περιπετειώδες κι ενδιαφέρον να ταξιδεύεις!</a:t>
            </a:r>
          </a:p>
          <a:p>
            <a:pPr>
              <a:buFont typeface="Wingdings" pitchFamily="2" charset="2"/>
              <a:buChar char="Ø"/>
            </a:pPr>
            <a:endParaRPr lang="el-GR" sz="2400" b="1" dirty="0" smtClean="0"/>
          </a:p>
          <a:p>
            <a:pPr>
              <a:buFont typeface="Wingdings" pitchFamily="2" charset="2"/>
              <a:buChar char="Ø"/>
            </a:pPr>
            <a:r>
              <a:rPr lang="el-GR" sz="2400" b="1" dirty="0" smtClean="0"/>
              <a:t>  το αεροπορικό ταξίδι είναι  …</a:t>
            </a:r>
            <a:r>
              <a:rPr lang="en-US" sz="2400" b="1" dirty="0" smtClean="0"/>
              <a:t> </a:t>
            </a:r>
            <a:r>
              <a:rPr lang="el-GR" sz="2400" b="1" dirty="0" smtClean="0"/>
              <a:t>ΠΕΡΙΠΕΤΕΙΑ, </a:t>
            </a:r>
          </a:p>
          <a:p>
            <a:r>
              <a:rPr lang="el-GR" sz="2400" b="1" dirty="0" smtClean="0"/>
              <a:t>      με πολλά ανεπανάληπτα επεισόδια!</a:t>
            </a:r>
          </a:p>
          <a:p>
            <a:pPr>
              <a:buFont typeface="Wingdings" pitchFamily="2" charset="2"/>
              <a:buChar char="Ø"/>
            </a:pPr>
            <a:endParaRPr lang="el-GR" sz="2400" b="1" dirty="0" smtClean="0"/>
          </a:p>
          <a:p>
            <a:pPr>
              <a:buFont typeface="Wingdings" pitchFamily="2" charset="2"/>
              <a:buChar char="Ø"/>
            </a:pPr>
            <a:r>
              <a:rPr lang="el-GR" sz="2400" b="1" dirty="0" smtClean="0"/>
              <a:t>  μπορούν να λειτουργούν ώριμα και υπεύθυνα</a:t>
            </a:r>
          </a:p>
          <a:p>
            <a:r>
              <a:rPr lang="el-GR" sz="2400" b="1" dirty="0" smtClean="0"/>
              <a:t>     ακόμη κι όταν είναι μακριά από τις οικογένειές  τους.</a:t>
            </a:r>
          </a:p>
          <a:p>
            <a:pPr>
              <a:buFont typeface="Wingdings" pitchFamily="2" charset="2"/>
              <a:buChar char="Ø"/>
            </a:pPr>
            <a:endParaRPr lang="el-GR" sz="2400" b="1" dirty="0" smtClean="0"/>
          </a:p>
          <a:p>
            <a:pPr>
              <a:buFont typeface="Wingdings" pitchFamily="2" charset="2"/>
              <a:buChar char="Ø"/>
            </a:pPr>
            <a:r>
              <a:rPr lang="el-GR" sz="2400" b="1" dirty="0" smtClean="0"/>
              <a:t>  μπορούν να επικοινωνήσουν με πολλούς τρόπους </a:t>
            </a:r>
          </a:p>
          <a:p>
            <a:r>
              <a:rPr lang="el-GR" sz="2400" b="1" dirty="0" smtClean="0"/>
              <a:t>      με τα παιδιά και τις οικογένειες που τα φιλοξενούσαν.</a:t>
            </a:r>
          </a:p>
          <a:p>
            <a:pPr>
              <a:buFont typeface="Wingdings" pitchFamily="2" charset="2"/>
              <a:buChar char="Ø"/>
            </a:pPr>
            <a:endParaRPr lang="el-GR" sz="2400" b="1" dirty="0" smtClean="0"/>
          </a:p>
          <a:p>
            <a:pPr>
              <a:buFont typeface="Wingdings" pitchFamily="2" charset="2"/>
              <a:buChar char="Ø"/>
            </a:pPr>
            <a:r>
              <a:rPr lang="el-GR" sz="2400" b="1" dirty="0" smtClean="0"/>
              <a:t>  </a:t>
            </a:r>
            <a:r>
              <a:rPr lang="el-GR" sz="2400" b="1" dirty="0" smtClean="0">
                <a:solidFill>
                  <a:srgbClr val="005696"/>
                </a:solidFill>
              </a:rPr>
              <a:t>τα ΜΑΘΗΜΑΤΙΚΑ </a:t>
            </a:r>
            <a:r>
              <a:rPr lang="el-GR" sz="2400" b="1" dirty="0" smtClean="0"/>
              <a:t>…και </a:t>
            </a:r>
            <a:r>
              <a:rPr lang="el-GR" sz="2400" b="1" dirty="0" smtClean="0">
                <a:solidFill>
                  <a:srgbClr val="00823B"/>
                </a:solidFill>
              </a:rPr>
              <a:t>το ΠΑΙΧΝΙΔΙ </a:t>
            </a:r>
          </a:p>
          <a:p>
            <a:r>
              <a:rPr lang="el-GR" sz="2400" b="1" dirty="0" smtClean="0"/>
              <a:t>     είναι </a:t>
            </a:r>
            <a:r>
              <a:rPr lang="el-GR" sz="2400" b="1" u="sng" dirty="0" smtClean="0">
                <a:solidFill>
                  <a:srgbClr val="C00000"/>
                </a:solidFill>
              </a:rPr>
              <a:t>γλώσσες παγκόσμιες </a:t>
            </a:r>
            <a:r>
              <a:rPr lang="el-GR" sz="2400" b="1" dirty="0" smtClean="0"/>
              <a:t>για να επικοινωνούμε, μικροί μεγάλοι!</a:t>
            </a:r>
          </a:p>
          <a:p>
            <a:pPr>
              <a:buFont typeface="Wingdings" pitchFamily="2" charset="2"/>
              <a:buChar char="Ø"/>
            </a:pPr>
            <a:endParaRPr lang="el-GR" sz="2400" b="1" dirty="0" smtClean="0"/>
          </a:p>
          <a:p>
            <a:pPr>
              <a:buFont typeface="Wingdings" pitchFamily="2" charset="2"/>
              <a:buChar char="Ø"/>
            </a:pPr>
            <a:r>
              <a:rPr lang="el-GR" sz="2400" b="1" dirty="0" smtClean="0"/>
              <a:t>  …τελικά, </a:t>
            </a:r>
            <a:r>
              <a:rPr lang="el-GR" sz="2400" b="1" u="sng" dirty="0" smtClean="0">
                <a:solidFill>
                  <a:srgbClr val="C00000"/>
                </a:solidFill>
              </a:rPr>
              <a:t>ΤΑ ΜΑΘΗΜΑΤΙΚΑ ΕΙΝΑΙ ΠΑΙΧΝΙΔΙ,</a:t>
            </a:r>
            <a:r>
              <a:rPr lang="el-GR" sz="2400" b="1" dirty="0" smtClean="0"/>
              <a:t> φυσικά!</a:t>
            </a:r>
          </a:p>
          <a:p>
            <a:endParaRPr lang="el-GR" sz="2400" b="1" dirty="0" smtClean="0"/>
          </a:p>
          <a:p>
            <a:endParaRPr lang="el-GR" sz="2400" b="1" dirty="0"/>
          </a:p>
        </p:txBody>
      </p:sp>
    </p:spTree>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188640"/>
            <a:ext cx="8640960" cy="1015663"/>
          </a:xfrm>
          <a:prstGeom prst="rect">
            <a:avLst/>
          </a:prstGeom>
          <a:solidFill>
            <a:srgbClr val="FFE7E7"/>
          </a:solidFill>
        </p:spPr>
        <p:txBody>
          <a:bodyPr wrap="square" rtlCol="0">
            <a:spAutoFit/>
          </a:bodyPr>
          <a:lstStyle/>
          <a:p>
            <a:pPr algn="ctr"/>
            <a:r>
              <a:rPr lang="el-GR" sz="2800" b="1" u="sng" dirty="0" smtClean="0"/>
              <a:t>Ταξιδεύοντας </a:t>
            </a:r>
            <a:r>
              <a:rPr lang="en-US" sz="2800" b="1" u="sng" dirty="0" smtClean="0"/>
              <a:t> </a:t>
            </a:r>
            <a:r>
              <a:rPr lang="el-GR" sz="2800" b="1" u="sng" dirty="0" smtClean="0">
                <a:solidFill>
                  <a:srgbClr val="C00000"/>
                </a:solidFill>
              </a:rPr>
              <a:t>παιδιά </a:t>
            </a:r>
            <a:r>
              <a:rPr lang="el-GR" sz="2800" b="1" u="sng" dirty="0" smtClean="0"/>
              <a:t>και </a:t>
            </a:r>
            <a:r>
              <a:rPr lang="el-GR" sz="2800" b="1" u="sng" dirty="0" smtClean="0">
                <a:solidFill>
                  <a:srgbClr val="00823B"/>
                </a:solidFill>
              </a:rPr>
              <a:t>εκπαιδευτικοί </a:t>
            </a:r>
            <a:r>
              <a:rPr lang="el-GR" sz="2800" b="1" u="sng" dirty="0" smtClean="0"/>
              <a:t>  έμαθαν πως…</a:t>
            </a:r>
          </a:p>
          <a:p>
            <a:pPr algn="ctr"/>
            <a:endParaRPr lang="el-GR" sz="3200" b="1" u="sng" dirty="0"/>
          </a:p>
        </p:txBody>
      </p:sp>
      <p:sp>
        <p:nvSpPr>
          <p:cNvPr id="4" name="3 - TextBox"/>
          <p:cNvSpPr txBox="1"/>
          <p:nvPr/>
        </p:nvSpPr>
        <p:spPr>
          <a:xfrm>
            <a:off x="0" y="1196752"/>
            <a:ext cx="9144000" cy="4893647"/>
          </a:xfrm>
          <a:prstGeom prst="rect">
            <a:avLst/>
          </a:prstGeom>
          <a:noFill/>
        </p:spPr>
        <p:txBody>
          <a:bodyPr wrap="square" rtlCol="0">
            <a:spAutoFit/>
          </a:bodyPr>
          <a:lstStyle/>
          <a:p>
            <a:endParaRPr lang="el-GR" sz="2400" b="1" dirty="0" smtClean="0"/>
          </a:p>
          <a:p>
            <a:pPr>
              <a:buFont typeface="Wingdings" pitchFamily="2" charset="2"/>
              <a:buChar char="Ø"/>
            </a:pPr>
            <a:r>
              <a:rPr lang="el-GR" sz="2400" b="1" dirty="0" smtClean="0"/>
              <a:t> η διαφορετική γλώσσα, η θρησκεία, οι διαφορετικές συνήθειες, </a:t>
            </a:r>
          </a:p>
          <a:p>
            <a:r>
              <a:rPr lang="el-GR" sz="2400" b="1" dirty="0" smtClean="0"/>
              <a:t>     τα διαφορετικά αγαπημένα φαγητά, οι διαφορετικές ηλικίες, </a:t>
            </a:r>
          </a:p>
          <a:p>
            <a:r>
              <a:rPr lang="el-GR" sz="2400" b="1" dirty="0" smtClean="0"/>
              <a:t>     δεν εμποδίζουν φιλίες να γεννηθούν.  </a:t>
            </a:r>
          </a:p>
          <a:p>
            <a:r>
              <a:rPr lang="el-GR" sz="2400" b="1" dirty="0" smtClean="0"/>
              <a:t>     Εξάλλου, υπάρχει πια η Τεχνολογία (αυτή την ξέρουνε καλά!),</a:t>
            </a:r>
          </a:p>
          <a:p>
            <a:r>
              <a:rPr lang="el-GR" sz="2400" b="1" dirty="0" smtClean="0"/>
              <a:t>     που μας φέρνει κοντά, πολύ εύκολα πια!</a:t>
            </a:r>
          </a:p>
          <a:p>
            <a:endParaRPr lang="el-GR" sz="2400" b="1" dirty="0" smtClean="0"/>
          </a:p>
          <a:p>
            <a:pPr>
              <a:buFont typeface="Wingdings" pitchFamily="2" charset="2"/>
              <a:buChar char="Ø"/>
            </a:pPr>
            <a:r>
              <a:rPr lang="el-GR" sz="2400" b="1" dirty="0" smtClean="0"/>
              <a:t> αυτά που μας ενώνουν είναι πιο πολλά </a:t>
            </a:r>
          </a:p>
          <a:p>
            <a:r>
              <a:rPr lang="el-GR" sz="2400" b="1" dirty="0" smtClean="0"/>
              <a:t>     και πολύ πιο σημαντικά απ’ όσα είναι διαφορετικά!</a:t>
            </a:r>
          </a:p>
          <a:p>
            <a:endParaRPr lang="el-GR" sz="2400" b="1" dirty="0" smtClean="0"/>
          </a:p>
          <a:p>
            <a:pPr>
              <a:buFont typeface="Wingdings" pitchFamily="2" charset="2"/>
              <a:buChar char="Ø"/>
            </a:pPr>
            <a:r>
              <a:rPr lang="el-GR" sz="2400" b="1" dirty="0" smtClean="0"/>
              <a:t> υπάρχει </a:t>
            </a:r>
            <a:r>
              <a:rPr lang="el-GR" sz="2400" b="1" u="sng" dirty="0" smtClean="0"/>
              <a:t>μία μόνο λέξη για το ανάμεικτο συναίσθημα</a:t>
            </a:r>
            <a:r>
              <a:rPr lang="el-GR" sz="2400" b="1" dirty="0" smtClean="0"/>
              <a:t>  που  </a:t>
            </a:r>
          </a:p>
          <a:p>
            <a:r>
              <a:rPr lang="el-GR" sz="2400" b="1" dirty="0" smtClean="0"/>
              <a:t>     ένιωθαν στο τελείωμα κάθε συνάντησης: </a:t>
            </a:r>
            <a:r>
              <a:rPr lang="el-GR" sz="2400" b="1" dirty="0" smtClean="0">
                <a:solidFill>
                  <a:srgbClr val="C00000"/>
                </a:solidFill>
              </a:rPr>
              <a:t>ΧΑΡΜΟ</a:t>
            </a:r>
            <a:r>
              <a:rPr lang="el-GR" sz="2400" b="1" dirty="0" smtClean="0"/>
              <a:t>-</a:t>
            </a:r>
            <a:r>
              <a:rPr lang="el-GR" sz="2400" b="1" dirty="0" smtClean="0">
                <a:solidFill>
                  <a:schemeClr val="accent4">
                    <a:lumMod val="75000"/>
                  </a:schemeClr>
                </a:solidFill>
              </a:rPr>
              <a:t>ΛΥΠΗ</a:t>
            </a:r>
            <a:r>
              <a:rPr lang="el-GR" sz="2400" b="1" dirty="0" smtClean="0"/>
              <a:t>!..., δηλ.</a:t>
            </a:r>
          </a:p>
          <a:p>
            <a:r>
              <a:rPr lang="el-GR" sz="2400" b="1" dirty="0" smtClean="0"/>
              <a:t>     </a:t>
            </a:r>
            <a:r>
              <a:rPr lang="el-GR" sz="2400" b="1" u="sng" dirty="0" smtClean="0">
                <a:solidFill>
                  <a:srgbClr val="C00000"/>
                </a:solidFill>
              </a:rPr>
              <a:t>χαρά</a:t>
            </a:r>
            <a:r>
              <a:rPr lang="el-GR" sz="2400" b="1" dirty="0" smtClean="0"/>
              <a:t> για όλα που έζησαν και </a:t>
            </a:r>
            <a:r>
              <a:rPr lang="el-GR" sz="2400" b="1" u="sng" dirty="0" smtClean="0">
                <a:solidFill>
                  <a:schemeClr val="accent4">
                    <a:lumMod val="75000"/>
                  </a:schemeClr>
                </a:solidFill>
              </a:rPr>
              <a:t>λύπη</a:t>
            </a:r>
            <a:r>
              <a:rPr lang="el-GR" sz="2400" b="1" dirty="0" smtClean="0"/>
              <a:t> που η περιπέτεια τελείωνε…</a:t>
            </a:r>
            <a:endParaRPr lang="el-GR" sz="2400" b="1" dirty="0"/>
          </a:p>
        </p:txBody>
      </p:sp>
    </p:spTree>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475656" y="260648"/>
            <a:ext cx="7668344" cy="6247864"/>
          </a:xfrm>
          <a:prstGeom prst="rect">
            <a:avLst/>
          </a:prstGeom>
          <a:noFill/>
        </p:spPr>
        <p:txBody>
          <a:bodyPr wrap="square" rtlCol="0">
            <a:spAutoFit/>
          </a:bodyPr>
          <a:lstStyle/>
          <a:p>
            <a:r>
              <a:rPr lang="el-GR" sz="4000" b="1" dirty="0" smtClean="0"/>
              <a:t>ΕΙΣΑΓΩΓΗ ΤΗΣ ΚΑΙΝΟΤΟΜΙΑΣ </a:t>
            </a:r>
          </a:p>
          <a:p>
            <a:r>
              <a:rPr lang="el-GR" sz="4000" b="1" dirty="0" smtClean="0"/>
              <a:t>             ΣΤΟ ΣΧΟΛΕΙΟ</a:t>
            </a:r>
          </a:p>
          <a:p>
            <a:pPr algn="ctr"/>
            <a:endParaRPr lang="el-GR" sz="4000" b="1" dirty="0" smtClean="0"/>
          </a:p>
          <a:p>
            <a:pPr>
              <a:buFont typeface="Wingdings" pitchFamily="2" charset="2"/>
              <a:buChar char="Ø"/>
            </a:pPr>
            <a:r>
              <a:rPr lang="el-GR" sz="4000" b="1" dirty="0" smtClean="0"/>
              <a:t>  </a:t>
            </a:r>
            <a:r>
              <a:rPr lang="el-GR" sz="4000" b="1" dirty="0" smtClean="0">
                <a:solidFill>
                  <a:srgbClr val="005696"/>
                </a:solidFill>
              </a:rPr>
              <a:t>ΘΕΩΡΗΤΙΚΟ ΠΛΑΙΣΙΟ</a:t>
            </a:r>
          </a:p>
          <a:p>
            <a:pPr>
              <a:buFont typeface="Wingdings" pitchFamily="2" charset="2"/>
              <a:buChar char="Ø"/>
            </a:pPr>
            <a:endParaRPr lang="el-GR" sz="4000" b="1" dirty="0" smtClean="0"/>
          </a:p>
          <a:p>
            <a:pPr>
              <a:buFont typeface="Wingdings" pitchFamily="2" charset="2"/>
              <a:buChar char="Ø"/>
            </a:pPr>
            <a:r>
              <a:rPr lang="el-GR" sz="4000" b="1" dirty="0" smtClean="0"/>
              <a:t>  </a:t>
            </a:r>
            <a:r>
              <a:rPr lang="el-GR" sz="4000" b="1" dirty="0" smtClean="0">
                <a:solidFill>
                  <a:srgbClr val="C00000"/>
                </a:solidFill>
              </a:rPr>
              <a:t>ΠΡΑΚΤΙΚΗ ΕΦΑΡΜΟΓΗ</a:t>
            </a:r>
          </a:p>
          <a:p>
            <a:endParaRPr lang="el-GR" sz="4000" b="1" dirty="0" smtClean="0">
              <a:solidFill>
                <a:srgbClr val="C00000"/>
              </a:solidFill>
            </a:endParaRPr>
          </a:p>
          <a:p>
            <a:pPr>
              <a:buFont typeface="Wingdings" pitchFamily="2" charset="2"/>
              <a:buChar char="§"/>
            </a:pPr>
            <a:r>
              <a:rPr lang="el-GR" sz="4000" b="1" dirty="0" smtClean="0">
                <a:solidFill>
                  <a:srgbClr val="C00000"/>
                </a:solidFill>
              </a:rPr>
              <a:t>   Σχεδιασμός </a:t>
            </a:r>
          </a:p>
          <a:p>
            <a:pPr>
              <a:buFont typeface="Wingdings" pitchFamily="2" charset="2"/>
              <a:buChar char="§"/>
            </a:pPr>
            <a:r>
              <a:rPr lang="el-GR" sz="4000" b="1" dirty="0" smtClean="0">
                <a:solidFill>
                  <a:srgbClr val="C00000"/>
                </a:solidFill>
              </a:rPr>
              <a:t>   Προγραμματισμός </a:t>
            </a:r>
          </a:p>
          <a:p>
            <a:pPr>
              <a:buFont typeface="Wingdings" pitchFamily="2" charset="2"/>
              <a:buChar char="§"/>
            </a:pPr>
            <a:r>
              <a:rPr lang="el-GR" sz="4000" b="1" dirty="0" smtClean="0">
                <a:solidFill>
                  <a:srgbClr val="C00000"/>
                </a:solidFill>
              </a:rPr>
              <a:t>   Υλοποίηση</a:t>
            </a:r>
            <a:endParaRPr lang="el-GR" sz="4000" b="1" dirty="0">
              <a:solidFill>
                <a:srgbClr val="C00000"/>
              </a:solidFill>
            </a:endParaRPr>
          </a:p>
        </p:txBody>
      </p:sp>
    </p:spTree>
  </p:cSld>
  <p:clrMapOvr>
    <a:masterClrMapping/>
  </p:clrMapOvr>
  <p:transition spd="slow">
    <p:circl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251520" y="159024"/>
            <a:ext cx="864096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32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ΥΛΟΠΟΙΗΣΗ ΔΡΑΣΕΩΝ</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32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l-GR" sz="2400" dirty="0" smtClean="0">
              <a:latin typeface="Calibri" pitchFamily="34" charset="0"/>
              <a:ea typeface="Calibri" pitchFamily="34" charset="0"/>
              <a:cs typeface="Times New Roman" pitchFamily="18" charset="0"/>
            </a:endParaRPr>
          </a:p>
          <a:p>
            <a:pPr marL="0" marR="0" lvl="0" indent="0" algn="just" defTabSz="914400" rtl="0" eaLnBrk="1" fontAlgn="base" latinLnBrk="0" hangingPunct="1">
              <a:spcBef>
                <a:spcPct val="0"/>
              </a:spcBef>
              <a:spcAft>
                <a:spcPct val="0"/>
              </a:spcAft>
              <a:buClrTx/>
              <a:buSzTx/>
              <a:buFontTx/>
              <a:buNone/>
              <a:tabLst/>
            </a:pP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Οι δράσεις </a:t>
            </a:r>
            <a:r>
              <a:rPr kumimoji="0" lang="el-GR" sz="28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εξακτινώθηκαν</a:t>
            </a: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στο σύνολο των τάξεων </a:t>
            </a:r>
          </a:p>
          <a:p>
            <a:pPr marL="0" marR="0" lvl="0" indent="0" algn="just" defTabSz="914400" rtl="0" eaLnBrk="1" fontAlgn="base" latinLnBrk="0" hangingPunct="1">
              <a:spcBef>
                <a:spcPct val="0"/>
              </a:spcBef>
              <a:spcAft>
                <a:spcPct val="0"/>
              </a:spcAft>
              <a:buClrTx/>
              <a:buSzTx/>
              <a:buFontTx/>
              <a:buNone/>
              <a:tabLst/>
            </a:pP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αλλά και των διδακτικών αντικειμένων του σχολείου, </a:t>
            </a:r>
          </a:p>
          <a:p>
            <a:pPr marL="0" marR="0" lvl="0" indent="0" algn="just" defTabSz="914400" rtl="0" eaLnBrk="1" fontAlgn="base" latinLnBrk="0" hangingPunct="1">
              <a:spcBef>
                <a:spcPct val="0"/>
              </a:spcBef>
              <a:spcAft>
                <a:spcPct val="0"/>
              </a:spcAft>
              <a:buClrTx/>
              <a:buSzTx/>
              <a:buFontTx/>
              <a:buNone/>
              <a:tabLst/>
            </a:pP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με </a:t>
            </a:r>
            <a:r>
              <a:rPr kumimoji="0" lang="el-GR" sz="28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επίκεντρό</a:t>
            </a: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τους τις </a:t>
            </a:r>
            <a:r>
              <a:rPr kumimoji="0" lang="el-GR" sz="28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διδακτικές ώρες </a:t>
            </a:r>
          </a:p>
          <a:p>
            <a:pPr marL="0" marR="0" lvl="0" indent="0" algn="just" defTabSz="914400" rtl="0" eaLnBrk="1" fontAlgn="base" latinLnBrk="0" hangingPunct="1">
              <a:spcBef>
                <a:spcPct val="0"/>
              </a:spcBef>
              <a:spcAft>
                <a:spcPct val="0"/>
              </a:spcAft>
              <a:buClrTx/>
              <a:buSzTx/>
              <a:buFontTx/>
              <a:buNone/>
              <a:tabLst/>
            </a:pPr>
            <a:r>
              <a:rPr kumimoji="0" lang="el-GR" sz="2800" b="1" i="0" u="sng" strike="noStrike" cap="none" normalizeH="0" baseline="0" dirty="0" smtClean="0">
                <a:ln>
                  <a:noFill/>
                </a:ln>
                <a:solidFill>
                  <a:srgbClr val="C00000"/>
                </a:solidFill>
                <a:effectLst/>
                <a:latin typeface="Calibri" pitchFamily="34" charset="0"/>
                <a:ea typeface="Calibri" pitchFamily="34" charset="0"/>
                <a:cs typeface="Times New Roman" pitchFamily="18" charset="0"/>
              </a:rPr>
              <a:t>των Μαθηματικών</a:t>
            </a:r>
            <a:r>
              <a:rPr kumimoji="0" lang="el-GR" sz="2800" b="1" i="0" strike="noStrike" cap="none" normalizeH="0" baseline="0" dirty="0" smtClean="0">
                <a:ln>
                  <a:noFill/>
                </a:ln>
                <a:solidFill>
                  <a:srgbClr val="C00000"/>
                </a:solidFill>
                <a:effectLst/>
                <a:latin typeface="Calibri" pitchFamily="34" charset="0"/>
                <a:ea typeface="Calibri" pitchFamily="34" charset="0"/>
                <a:cs typeface="Times New Roman" pitchFamily="18" charset="0"/>
              </a:rPr>
              <a:t> </a:t>
            </a:r>
            <a:r>
              <a:rPr kumimoji="0" lang="el-GR" sz="2800" b="1" i="0" strike="noStrike" cap="none" normalizeH="0" baseline="0" dirty="0" smtClean="0">
                <a:ln>
                  <a:noFill/>
                </a:ln>
                <a:solidFill>
                  <a:schemeClr val="tx1"/>
                </a:solidFill>
                <a:effectLst/>
                <a:latin typeface="Calibri" pitchFamily="34" charset="0"/>
                <a:ea typeface="Calibri" pitchFamily="34" charset="0"/>
                <a:cs typeface="Times New Roman" pitchFamily="18" charset="0"/>
              </a:rPr>
              <a:t>και </a:t>
            </a:r>
            <a:r>
              <a:rPr kumimoji="0" lang="el-GR" sz="2800" b="1" i="0" u="sng" strike="noStrike" cap="none" normalizeH="0" baseline="0" dirty="0" smtClean="0">
                <a:ln>
                  <a:noFill/>
                </a:ln>
                <a:solidFill>
                  <a:srgbClr val="00823B"/>
                </a:solidFill>
                <a:effectLst/>
                <a:latin typeface="Calibri" pitchFamily="34" charset="0"/>
                <a:ea typeface="Calibri" pitchFamily="34" charset="0"/>
                <a:cs typeface="Times New Roman" pitchFamily="18" charset="0"/>
              </a:rPr>
              <a:t>της Ευέλικτης Ζώνης</a:t>
            </a:r>
            <a:r>
              <a:rPr kumimoji="0" lang="el-GR" sz="28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p>
          <a:p>
            <a:pPr marL="0" marR="0" lvl="0" indent="0" algn="just" defTabSz="914400" rtl="0" eaLnBrk="1" fontAlgn="base" latinLnBrk="0" hangingPunct="1">
              <a:spcBef>
                <a:spcPct val="0"/>
              </a:spcBef>
              <a:spcAft>
                <a:spcPct val="0"/>
              </a:spcAft>
              <a:buClrTx/>
              <a:buSzTx/>
              <a:buFontTx/>
              <a:buNone/>
              <a:tabLst/>
            </a:pPr>
            <a:endParaRPr lang="el-GR" sz="2800" b="1" dirty="0" smtClean="0">
              <a:latin typeface="Calibri" pitchFamily="34" charset="0"/>
              <a:ea typeface="Calibri" pitchFamily="34" charset="0"/>
              <a:cs typeface="Times New Roman" pitchFamily="18" charset="0"/>
            </a:endParaRPr>
          </a:p>
          <a:p>
            <a:pPr marL="0" marR="0" lvl="0" indent="0" algn="just" defTabSz="914400" rtl="0" eaLnBrk="1" fontAlgn="base" latinLnBrk="0" hangingPunct="1">
              <a:spcBef>
                <a:spcPct val="0"/>
              </a:spcBef>
              <a:spcAft>
                <a:spcPct val="0"/>
              </a:spcAft>
              <a:buClrTx/>
              <a:buSzTx/>
              <a:buFontTx/>
              <a:buNone/>
              <a:tabLst/>
            </a:pPr>
            <a:endParaRPr lang="el-GR" sz="2800" b="1" dirty="0" smtClean="0">
              <a:latin typeface="Calibri" pitchFamily="34" charset="0"/>
              <a:ea typeface="Calibri" pitchFamily="34" charset="0"/>
              <a:cs typeface="Times New Roman" pitchFamily="18" charset="0"/>
            </a:endParaRPr>
          </a:p>
          <a:p>
            <a:pPr marL="0" marR="0" lvl="0" indent="0" algn="just" defTabSz="914400" rtl="0" eaLnBrk="1" fontAlgn="base" latinLnBrk="0" hangingPunct="1">
              <a:spcBef>
                <a:spcPct val="0"/>
              </a:spcBef>
              <a:spcAft>
                <a:spcPct val="0"/>
              </a:spcAft>
              <a:buClrTx/>
              <a:buSzTx/>
              <a:buFontTx/>
              <a:buNone/>
              <a:tabLst/>
            </a:pP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Τα παιδιά της ΣΤ΄ τάξης ορίστηκαν</a:t>
            </a:r>
            <a:r>
              <a:rPr kumimoji="0" lang="el-GR" sz="2800" b="1"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οι κύριοι εκπρόσωποι του σχολείου και κάθε</a:t>
            </a:r>
            <a:r>
              <a:rPr kumimoji="0" lang="el-GR" sz="2800" b="1" i="0" u="none" strike="noStrike" cap="none" normalizeH="0" dirty="0" smtClean="0">
                <a:ln>
                  <a:noFill/>
                </a:ln>
                <a:solidFill>
                  <a:schemeClr val="tx1"/>
                </a:solidFill>
                <a:effectLst/>
                <a:latin typeface="Calibri" pitchFamily="34" charset="0"/>
                <a:ea typeface="Calibri" pitchFamily="34" charset="0"/>
                <a:cs typeface="Times New Roman" pitchFamily="18" charset="0"/>
              </a:rPr>
              <a:t> χρόνο </a:t>
            </a:r>
            <a:r>
              <a:rPr kumimoji="0" lang="el-GR" sz="28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έξι από αυτά </a:t>
            </a: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συμμετείχαν</a:t>
            </a:r>
            <a:r>
              <a:rPr kumimoji="0" lang="el-GR" sz="2800" b="1"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στις διακρατικές</a:t>
            </a:r>
            <a:r>
              <a:rPr kumimoji="0" lang="el-GR" sz="2800" b="1" i="0" u="none" strike="noStrike" cap="none" normalizeH="0" dirty="0" smtClean="0">
                <a:ln>
                  <a:noFill/>
                </a:ln>
                <a:solidFill>
                  <a:schemeClr val="tx1"/>
                </a:solidFill>
                <a:effectLst/>
                <a:latin typeface="Calibri" pitchFamily="34" charset="0"/>
                <a:ea typeface="Calibri" pitchFamily="34" charset="0"/>
                <a:cs typeface="Times New Roman" pitchFamily="18" charset="0"/>
              </a:rPr>
              <a:t> συναντήσεις, </a:t>
            </a: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όπου φιλοξενούνταν</a:t>
            </a:r>
            <a:r>
              <a:rPr kumimoji="0" lang="el-GR" sz="2800" b="1" i="0" u="none" strike="noStrike" cap="none" normalizeH="0" dirty="0" smtClean="0">
                <a:ln>
                  <a:noFill/>
                </a:ln>
                <a:solidFill>
                  <a:schemeClr val="tx1"/>
                </a:solidFill>
                <a:effectLst/>
                <a:latin typeface="Calibri" pitchFamily="34" charset="0"/>
                <a:ea typeface="Calibri" pitchFamily="34" charset="0"/>
                <a:cs typeface="Times New Roman" pitchFamily="18" charset="0"/>
              </a:rPr>
              <a:t> για μία εβδομάδα </a:t>
            </a: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από ισάριθμες οικογένειες</a:t>
            </a:r>
            <a:r>
              <a:rPr kumimoji="0" lang="el-GR" sz="2800" b="1" i="0" u="none" strike="noStrike" cap="none" normalizeH="0" dirty="0" smtClean="0">
                <a:ln>
                  <a:noFill/>
                </a:ln>
                <a:solidFill>
                  <a:schemeClr val="tx1"/>
                </a:solidFill>
                <a:effectLst/>
                <a:latin typeface="Calibri" pitchFamily="34" charset="0"/>
                <a:ea typeface="Calibri" pitchFamily="34" charset="0"/>
                <a:cs typeface="Times New Roman" pitchFamily="18" charset="0"/>
              </a:rPr>
              <a:t> της χώρας που μας φιλοξενούσε.</a:t>
            </a:r>
            <a:endParaRPr kumimoji="0" lang="el-GR" sz="28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0" y="1"/>
            <a:ext cx="9144000" cy="6924973"/>
          </a:xfrm>
          <a:prstGeom prst="rect">
            <a:avLst/>
          </a:prstGeom>
          <a:solidFill>
            <a:schemeClr val="bg1">
              <a:lumMod val="75000"/>
            </a:schemeClr>
          </a:solidFill>
        </p:spPr>
        <p:txBody>
          <a:bodyPr wrap="square" rtlCol="0">
            <a:spAutoFit/>
          </a:bodyPr>
          <a:lstStyle/>
          <a:p>
            <a:pPr algn="ctr">
              <a:lnSpc>
                <a:spcPct val="150000"/>
              </a:lnSpc>
            </a:pPr>
            <a:r>
              <a:rPr lang="el-GR" sz="2400" b="1" u="sng" dirty="0" smtClean="0"/>
              <a:t>Δυσκολίες στον προγραμματισμό δραστηριοτήτων </a:t>
            </a:r>
          </a:p>
          <a:p>
            <a:pPr algn="ctr">
              <a:lnSpc>
                <a:spcPct val="150000"/>
              </a:lnSpc>
            </a:pPr>
            <a:r>
              <a:rPr lang="el-GR" sz="2400" b="1" u="sng" dirty="0" smtClean="0"/>
              <a:t>στο σχολικό πλαίσιο προέκυψαν και από…</a:t>
            </a:r>
          </a:p>
          <a:p>
            <a:pPr algn="ctr"/>
            <a:endParaRPr lang="el-GR" sz="3200" b="1" u="sng" dirty="0" smtClean="0"/>
          </a:p>
          <a:p>
            <a:pPr algn="just">
              <a:lnSpc>
                <a:spcPct val="150000"/>
              </a:lnSpc>
            </a:pPr>
            <a:r>
              <a:rPr lang="el-GR" sz="2400" b="1" dirty="0" smtClean="0"/>
              <a:t>   …την αναδιοργάνωση του ωρολογίου προγράμματος του Δημοτικού Σχολείου κατά την περυσινή σχολική χρονιά, οπότε και </a:t>
            </a:r>
            <a:r>
              <a:rPr lang="el-GR" sz="2400" b="1" u="sng" dirty="0" smtClean="0"/>
              <a:t>καταργήθηκε η Ευέλικτη Ζώνη στην Πέμπτη και στην Έκτη τάξη</a:t>
            </a:r>
            <a:r>
              <a:rPr lang="el-GR" sz="2400" b="1" dirty="0" smtClean="0"/>
              <a:t>. </a:t>
            </a:r>
          </a:p>
          <a:p>
            <a:pPr algn="just">
              <a:lnSpc>
                <a:spcPct val="150000"/>
              </a:lnSpc>
            </a:pPr>
            <a:r>
              <a:rPr lang="el-GR" sz="2400" b="1" dirty="0" smtClean="0"/>
              <a:t>       Έτσι όμως  λιγόστεψε σημαντικά ο προσφερόμενος χρόνος για την ενασχόληση των παιδιών με δραστηριότητες εστιασμένες στις ανάγκες του εταιρικού προγράμματος, οπότε και χρειάστηκε να εξοικονομηθεί χρόνος από τον προβλεπόμενο διδακτικό των Μαθηματικών κι αυτό προκάλεσε </a:t>
            </a:r>
            <a:r>
              <a:rPr lang="el-GR" sz="2400" b="1" u="sng" dirty="0" smtClean="0"/>
              <a:t>άγχος </a:t>
            </a:r>
            <a:r>
              <a:rPr lang="el-GR" sz="2400" b="1" dirty="0" smtClean="0"/>
              <a:t>στους/</a:t>
            </a:r>
            <a:r>
              <a:rPr lang="el-GR" sz="2400" b="1" dirty="0" err="1" smtClean="0"/>
              <a:t>ις</a:t>
            </a:r>
            <a:r>
              <a:rPr lang="el-GR" sz="2400" b="1" dirty="0" smtClean="0"/>
              <a:t> δασκάλους/ες των δύο τάξεων </a:t>
            </a:r>
            <a:r>
              <a:rPr lang="el-GR" sz="2400" b="1" u="sng" dirty="0" smtClean="0"/>
              <a:t>για την κάλυψη της ύλης του Α.Π.</a:t>
            </a:r>
            <a:endParaRPr lang="el-GR" sz="2400" b="1" u="sng" dirty="0"/>
          </a:p>
        </p:txBody>
      </p:sp>
    </p:spTree>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251520" y="260648"/>
            <a:ext cx="8640960"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l-GR" sz="3200" b="1" u="sng" dirty="0" smtClean="0">
                <a:latin typeface="Calibri" pitchFamily="34" charset="0"/>
                <a:ea typeface="Calibri" pitchFamily="34" charset="0"/>
                <a:cs typeface="Times New Roman" pitchFamily="18" charset="0"/>
              </a:rPr>
              <a:t>Διάχυση των δράσεων του προγράμματος </a:t>
            </a:r>
          </a:p>
          <a:p>
            <a:pPr lvl="0" algn="just" fontAlgn="base">
              <a:spcBef>
                <a:spcPct val="0"/>
              </a:spcBef>
              <a:spcAft>
                <a:spcPct val="0"/>
              </a:spcAft>
            </a:pPr>
            <a:endParaRPr lang="el-GR" sz="3200" b="1" u="sng" dirty="0" smtClean="0">
              <a:latin typeface="Calibri"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l-GR" sz="2400" b="1" dirty="0" smtClean="0">
                <a:latin typeface="Calibri" pitchFamily="34" charset="0"/>
                <a:ea typeface="Calibri" pitchFamily="34" charset="0"/>
                <a:cs typeface="Times New Roman" pitchFamily="18" charset="0"/>
              </a:rPr>
              <a:t>       </a:t>
            </a:r>
            <a:r>
              <a:rPr lang="el-GR" sz="2400" b="1" u="sng" dirty="0" smtClean="0">
                <a:latin typeface="Calibri" pitchFamily="34" charset="0"/>
                <a:ea typeface="Calibri" pitchFamily="34" charset="0"/>
                <a:cs typeface="Times New Roman" pitchFamily="18" charset="0"/>
              </a:rPr>
              <a:t>Σ</a:t>
            </a:r>
            <a:r>
              <a:rPr kumimoji="0" lang="el-GR" sz="24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ε κάθε ενδιάμεση φάση</a:t>
            </a:r>
            <a:endParaRPr kumimoji="0" lang="el-GR" sz="2400" b="1" i="0" u="sng" strike="noStrike" cap="none" normalizeH="0" dirty="0" smtClean="0">
              <a:ln>
                <a:noFill/>
              </a:ln>
              <a:solidFill>
                <a:schemeClr val="tx1"/>
              </a:solidFill>
              <a:effectLst/>
              <a:latin typeface="Calibri"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l-GR" sz="2400" b="0" i="0" u="none" strike="noStrike" cap="none" normalizeH="0" dirty="0" smtClean="0">
              <a:ln>
                <a:noFill/>
              </a:ln>
              <a:solidFill>
                <a:schemeClr val="tx1"/>
              </a:solidFill>
              <a:effectLst/>
              <a:latin typeface="Calibri"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με ενημερωτικά δημοσιεύματα στον τοπικό τύπο, </a:t>
            </a: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με </a:t>
            </a:r>
            <a:r>
              <a:rPr lang="el-GR" sz="2400" dirty="0" err="1" smtClean="0">
                <a:latin typeface="Calibri" pitchFamily="34" charset="0"/>
                <a:ea typeface="Calibri" pitchFamily="34" charset="0"/>
                <a:cs typeface="Times New Roman" pitchFamily="18" charset="0"/>
              </a:rPr>
              <a:t>ενδο</a:t>
            </a:r>
            <a:r>
              <a:rPr lang="el-GR" sz="2400" dirty="0" smtClean="0">
                <a:latin typeface="Calibri" pitchFamily="34" charset="0"/>
                <a:ea typeface="Calibri" pitchFamily="34" charset="0"/>
                <a:cs typeface="Times New Roman" pitchFamily="18" charset="0"/>
              </a:rPr>
              <a:t>-</a:t>
            </a: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σχολικές επιμορφωτικές συναντήσεις</a:t>
            </a:r>
          </a:p>
          <a:p>
            <a:pPr lvl="0" algn="just" eaLnBrk="0" fontAlgn="base" hangingPunct="0">
              <a:spcBef>
                <a:spcPct val="0"/>
              </a:spcBef>
              <a:spcAft>
                <a:spcPct val="0"/>
              </a:spcAft>
              <a:buFont typeface="Wingdings" pitchFamily="2" charset="2"/>
              <a:buChar char="ü"/>
            </a:pP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με τη συνεργασία καθηγητών</a:t>
            </a:r>
            <a:r>
              <a:rPr kumimoji="0" lang="el-GR" sz="24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και μεταπτυχιακών φοιτητών/</a:t>
            </a:r>
            <a:r>
              <a:rPr kumimoji="0" lang="el-GR" sz="2400" b="0" i="0" u="none" strike="noStrike" cap="none" normalizeH="0" dirty="0" err="1" smtClean="0">
                <a:ln>
                  <a:noFill/>
                </a:ln>
                <a:solidFill>
                  <a:schemeClr val="tx1"/>
                </a:solidFill>
                <a:effectLst/>
                <a:latin typeface="Calibri" pitchFamily="34" charset="0"/>
                <a:ea typeface="Calibri" pitchFamily="34" charset="0"/>
                <a:cs typeface="Times New Roman" pitchFamily="18" charset="0"/>
              </a:rPr>
              <a:t>ριών</a:t>
            </a:r>
            <a:r>
              <a:rPr kumimoji="0" lang="el-GR" sz="24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p>
          <a:p>
            <a:pPr lvl="0" algn="just" eaLnBrk="0" fontAlgn="base" hangingPunct="0">
              <a:spcBef>
                <a:spcPct val="0"/>
              </a:spcBef>
              <a:spcAft>
                <a:spcPct val="0"/>
              </a:spcAft>
            </a:pPr>
            <a:r>
              <a:rPr lang="el-GR" sz="2400" dirty="0" smtClean="0">
                <a:latin typeface="Calibri" pitchFamily="34" charset="0"/>
                <a:ea typeface="Calibri" pitchFamily="34" charset="0"/>
                <a:cs typeface="Times New Roman" pitchFamily="18" charset="0"/>
              </a:rPr>
              <a:t>     του Παιδαγωγικού Τμήματος,</a:t>
            </a:r>
            <a:r>
              <a:rPr kumimoji="0" lang="el-GR" sz="24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p>
          <a:p>
            <a:pPr lvl="0" algn="just" eaLnBrk="0" fontAlgn="base" hangingPunct="0">
              <a:spcBef>
                <a:spcPct val="0"/>
              </a:spcBef>
              <a:spcAft>
                <a:spcPct val="0"/>
              </a:spcAft>
              <a:buFont typeface="Wingdings" pitchFamily="2" charset="2"/>
              <a:buChar char="ü"/>
            </a:pP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με συζητήσεις με τους φοιτητές/</a:t>
            </a:r>
            <a:r>
              <a:rPr kumimoji="0" lang="el-GR" sz="24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ριες</a:t>
            </a: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που κάνουν στο σχολείο </a:t>
            </a:r>
          </a:p>
          <a:p>
            <a:pPr lvl="0" algn="just" eaLnBrk="0" fontAlgn="base" hangingPunct="0">
              <a:spcBef>
                <a:spcPct val="0"/>
              </a:spcBef>
              <a:spcAft>
                <a:spcPct val="0"/>
              </a:spcAft>
            </a:pPr>
            <a:r>
              <a:rPr lang="el-GR" sz="2400" dirty="0" smtClean="0">
                <a:latin typeface="Calibri" pitchFamily="34" charset="0"/>
                <a:ea typeface="Calibri" pitchFamily="34" charset="0"/>
                <a:cs typeface="Times New Roman" pitchFamily="18" charset="0"/>
              </a:rPr>
              <a:t>     </a:t>
            </a: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μας</a:t>
            </a:r>
            <a:r>
              <a:rPr kumimoji="0" lang="el-GR" sz="24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τις δειγματικές διδασκαλίες τους και την πρακτική τους  </a:t>
            </a:r>
          </a:p>
          <a:p>
            <a:pPr lvl="0" algn="just" eaLnBrk="0" fontAlgn="base" hangingPunct="0">
              <a:spcBef>
                <a:spcPct val="0"/>
              </a:spcBef>
              <a:spcAft>
                <a:spcPct val="0"/>
              </a:spcAft>
            </a:pPr>
            <a:r>
              <a:rPr lang="el-GR" sz="2400" dirty="0" smtClean="0">
                <a:latin typeface="Calibri" pitchFamily="34" charset="0"/>
                <a:ea typeface="Calibri" pitchFamily="34" charset="0"/>
                <a:cs typeface="Times New Roman" pitchFamily="18" charset="0"/>
              </a:rPr>
              <a:t>     </a:t>
            </a: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άσκηση. </a:t>
            </a:r>
          </a:p>
          <a:p>
            <a:pPr lvl="0" algn="just" eaLnBrk="0" fontAlgn="base" hangingPunct="0">
              <a:spcBef>
                <a:spcPct val="0"/>
              </a:spcBef>
              <a:spcAft>
                <a:spcPct val="0"/>
              </a:spcAft>
            </a:pPr>
            <a:endPar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lvl="0" algn="just" eaLnBrk="0" fontAlgn="base" hangingPunct="0">
              <a:spcBef>
                <a:spcPct val="0"/>
              </a:spcBef>
              <a:spcAft>
                <a:spcPct val="0"/>
              </a:spcAft>
            </a:pPr>
            <a:r>
              <a:rPr kumimoji="0" lang="el-GR" sz="2400" b="1" i="0"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l-GR" sz="24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Βασικό πυλώνα της διάχυσης αποτέλεσαν -</a:t>
            </a:r>
            <a:r>
              <a:rPr kumimoji="0" lang="el-GR" sz="2400" i="1"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όπως σε κάθε περίπτωση-</a:t>
            </a:r>
            <a:r>
              <a:rPr kumimoji="0" lang="el-GR" sz="24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  οι γονείς του σχολείου</a:t>
            </a:r>
            <a:r>
              <a:rPr kumimoji="0" lang="el-GR"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που</a:t>
            </a:r>
            <a:r>
              <a:rPr kumimoji="0" lang="el-GR" sz="24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τους </a:t>
            </a: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ενημερώναμε για την εξέλιξη του προγράμματος, για τους στόχους μας, τις προσδοκίες μας και τα αποτελέσματα σε κάθε</a:t>
            </a:r>
            <a:r>
              <a:rPr kumimoji="0" lang="el-GR" sz="24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στάδιο</a:t>
            </a: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l-GR"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467544" y="1188041"/>
            <a:ext cx="8676456"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 typeface="Wingdings" pitchFamily="2" charset="2"/>
              <a:buChar char="Ø"/>
            </a:pPr>
            <a:r>
              <a:rPr kumimoji="0" lang="el-GR" sz="3200" b="1"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l-GR" sz="2800" b="1" i="0" u="none" strike="noStrike" cap="none" normalizeH="0" baseline="0" dirty="0" smtClean="0">
                <a:ln>
                  <a:noFill/>
                </a:ln>
                <a:solidFill>
                  <a:schemeClr val="tx1"/>
                </a:solidFill>
                <a:effectLst/>
                <a:latin typeface="+mj-lt"/>
                <a:ea typeface="Calibri" pitchFamily="34" charset="0"/>
                <a:cs typeface="Times New Roman" pitchFamily="18" charset="0"/>
              </a:rPr>
              <a:t>Υποστηρικτικό υλικό που έχει παραχθεί </a:t>
            </a:r>
          </a:p>
          <a:p>
            <a:pPr lvl="0" fontAlgn="base">
              <a:spcBef>
                <a:spcPct val="0"/>
              </a:spcBef>
              <a:spcAft>
                <a:spcPct val="0"/>
              </a:spcAft>
            </a:pPr>
            <a:endParaRPr lang="el-GR" sz="2800" b="1" dirty="0" smtClean="0">
              <a:latin typeface="+mj-lt"/>
              <a:ea typeface="Calibri" pitchFamily="34" charset="0"/>
              <a:cs typeface="Times New Roman" pitchFamily="18" charset="0"/>
            </a:endParaRPr>
          </a:p>
          <a:p>
            <a:pPr lvl="0" fontAlgn="base">
              <a:spcBef>
                <a:spcPct val="0"/>
              </a:spcBef>
              <a:spcAft>
                <a:spcPct val="0"/>
              </a:spcAft>
            </a:pPr>
            <a:r>
              <a:rPr lang="el-GR" sz="2800" b="1" dirty="0" smtClean="0">
                <a:latin typeface="+mj-lt"/>
                <a:ea typeface="Calibri" pitchFamily="34" charset="0"/>
                <a:cs typeface="Times New Roman" pitchFamily="18" charset="0"/>
              </a:rPr>
              <a:t>      και </a:t>
            </a:r>
            <a:r>
              <a:rPr kumimoji="0" lang="el-GR" sz="2800" b="1" i="0" u="none" strike="noStrike" cap="none" normalizeH="0" baseline="0" dirty="0" smtClean="0">
                <a:ln>
                  <a:noFill/>
                </a:ln>
                <a:solidFill>
                  <a:schemeClr val="tx1"/>
                </a:solidFill>
                <a:effectLst/>
                <a:latin typeface="+mj-lt"/>
                <a:ea typeface="Calibri" pitchFamily="34" charset="0"/>
                <a:cs typeface="Times New Roman" pitchFamily="18" charset="0"/>
              </a:rPr>
              <a:t>ενδεικτικές δράσεις </a:t>
            </a:r>
          </a:p>
          <a:p>
            <a:pPr lvl="0" fontAlgn="base">
              <a:spcBef>
                <a:spcPct val="0"/>
              </a:spcBef>
              <a:spcAft>
                <a:spcPct val="0"/>
              </a:spcAft>
            </a:pPr>
            <a:endParaRPr kumimoji="0" lang="el-GR" sz="2800" b="1" i="0" u="none" strike="noStrike" cap="none" normalizeH="0" baseline="0" dirty="0" smtClean="0">
              <a:ln>
                <a:noFill/>
              </a:ln>
              <a:solidFill>
                <a:schemeClr val="tx1"/>
              </a:solidFill>
              <a:effectLst/>
              <a:latin typeface="+mj-lt"/>
              <a:ea typeface="Calibri" pitchFamily="34" charset="0"/>
              <a:cs typeface="Times New Roman" pitchFamily="18" charset="0"/>
            </a:endParaRPr>
          </a:p>
          <a:p>
            <a:pPr lvl="0" fontAlgn="base">
              <a:spcBef>
                <a:spcPct val="0"/>
              </a:spcBef>
              <a:spcAft>
                <a:spcPct val="0"/>
              </a:spcAft>
            </a:pPr>
            <a:endParaRPr kumimoji="0" lang="el-GR" sz="2800" b="1" i="0" u="none" strike="noStrike" cap="none" normalizeH="0" baseline="0" dirty="0" smtClean="0">
              <a:ln>
                <a:noFill/>
              </a:ln>
              <a:solidFill>
                <a:schemeClr val="tx1"/>
              </a:solidFill>
              <a:effectLst/>
              <a:latin typeface="+mj-lt"/>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2800" b="1" i="0" u="none" strike="noStrike" cap="none" normalizeH="0" baseline="0" dirty="0" smtClean="0">
                <a:ln>
                  <a:noFill/>
                </a:ln>
                <a:solidFill>
                  <a:schemeClr val="tx1"/>
                </a:solidFill>
                <a:effectLst/>
                <a:latin typeface="+mj-lt"/>
                <a:ea typeface="Calibri" pitchFamily="34" charset="0"/>
                <a:cs typeface="Times New Roman" pitchFamily="18" charset="0"/>
              </a:rPr>
              <a:t>υπάρχουν στην εταιρική ιστοσελίδα του προγράμματος.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32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2800" b="1" i="0" u="none" strike="noStrike" cap="none" normalizeH="0" baseline="0" dirty="0" smtClean="0">
                <a:ln>
                  <a:noFill/>
                </a:ln>
                <a:solidFill>
                  <a:schemeClr val="tx1"/>
                </a:solidFill>
                <a:effectLst/>
                <a:latin typeface="+mj-lt"/>
                <a:ea typeface="Calibri" pitchFamily="34" charset="0"/>
                <a:cs typeface="Times New Roman" pitchFamily="18" charset="0"/>
                <a:hlinkClick r:id="rId2"/>
              </a:rPr>
              <a:t>http://missionmathserasmu</a:t>
            </a:r>
            <a:r>
              <a:rPr kumimoji="0" lang="en-US" sz="2800" b="1" i="0" u="none" strike="noStrike" cap="none" normalizeH="0" baseline="0" dirty="0" smtClean="0">
                <a:ln>
                  <a:noFill/>
                </a:ln>
                <a:solidFill>
                  <a:schemeClr val="tx1"/>
                </a:solidFill>
                <a:effectLst/>
                <a:latin typeface="+mj-lt"/>
                <a:ea typeface="Calibri" pitchFamily="34" charset="0"/>
                <a:cs typeface="Times New Roman" pitchFamily="18" charset="0"/>
                <a:hlinkClick r:id="rId2"/>
              </a:rPr>
              <a:t>s</a:t>
            </a:r>
            <a:r>
              <a:rPr kumimoji="0" lang="el-GR" sz="2800" b="1" i="0" u="none" strike="noStrike" cap="none" normalizeH="0" baseline="0" dirty="0" smtClean="0">
                <a:ln>
                  <a:noFill/>
                </a:ln>
                <a:solidFill>
                  <a:schemeClr val="tx1"/>
                </a:solidFill>
                <a:effectLst/>
                <a:latin typeface="+mj-lt"/>
                <a:ea typeface="Calibri" pitchFamily="34" charset="0"/>
                <a:cs typeface="Times New Roman" pitchFamily="18" charset="0"/>
                <a:hlinkClick r:id="rId2"/>
              </a:rPr>
              <a:t>.</a:t>
            </a:r>
            <a:r>
              <a:rPr kumimoji="0" lang="el-GR" sz="2800" b="1" i="0" u="none" strike="noStrike" cap="none" normalizeH="0" baseline="0" dirty="0" err="1" smtClean="0">
                <a:ln>
                  <a:noFill/>
                </a:ln>
                <a:solidFill>
                  <a:schemeClr val="tx1"/>
                </a:solidFill>
                <a:effectLst/>
                <a:latin typeface="+mj-lt"/>
                <a:ea typeface="Calibri" pitchFamily="34" charset="0"/>
                <a:cs typeface="Times New Roman" pitchFamily="18" charset="0"/>
                <a:hlinkClick r:id="rId2"/>
              </a:rPr>
              <a:t>wixsite.com</a:t>
            </a:r>
            <a:r>
              <a:rPr kumimoji="0" lang="el-GR" sz="2800" b="1" i="0" u="none" strike="noStrike" cap="none" normalizeH="0" baseline="0" dirty="0" smtClean="0">
                <a:ln>
                  <a:noFill/>
                </a:ln>
                <a:solidFill>
                  <a:schemeClr val="tx1"/>
                </a:solidFill>
                <a:effectLst/>
                <a:latin typeface="+mj-lt"/>
                <a:ea typeface="Calibri" pitchFamily="34" charset="0"/>
                <a:cs typeface="Times New Roman" pitchFamily="18" charset="0"/>
                <a:hlinkClick r:id="rId2"/>
              </a:rPr>
              <a:t>/</a:t>
            </a:r>
            <a:r>
              <a:rPr kumimoji="0" lang="el-GR" sz="2800" b="1" i="0" u="none" strike="noStrike" cap="none" normalizeH="0" baseline="0" dirty="0" err="1" smtClean="0">
                <a:ln>
                  <a:noFill/>
                </a:ln>
                <a:solidFill>
                  <a:schemeClr val="tx1"/>
                </a:solidFill>
                <a:effectLst/>
                <a:latin typeface="+mj-lt"/>
                <a:ea typeface="Calibri" pitchFamily="34" charset="0"/>
                <a:cs typeface="Times New Roman" pitchFamily="18" charset="0"/>
                <a:hlinkClick r:id="rId2"/>
              </a:rPr>
              <a:t>missionmaths</a:t>
            </a:r>
            <a:endParaRPr kumimoji="0" lang="el-GR" sz="2800" b="1"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C:\Users\User\OneDrive\Pictures\Στιγμιότυπα οθόνης\2019-12-11 (8).png"/>
          <p:cNvPicPr>
            <a:picLocks noChangeAspect="1" noChangeArrowheads="1"/>
          </p:cNvPicPr>
          <p:nvPr/>
        </p:nvPicPr>
        <p:blipFill>
          <a:blip r:embed="rId2" cstate="print"/>
          <a:srcRect l="20668" t="18500" r="21775" b="7672"/>
          <a:stretch>
            <a:fillRect/>
          </a:stretch>
        </p:blipFill>
        <p:spPr bwMode="auto">
          <a:xfrm>
            <a:off x="0" y="-1"/>
            <a:ext cx="9144000" cy="6858001"/>
          </a:xfrm>
          <a:prstGeom prst="rect">
            <a:avLst/>
          </a:prstGeom>
          <a:noFill/>
        </p:spPr>
      </p:pic>
    </p:spTree>
  </p:cSld>
  <p:clrMapOvr>
    <a:masterClrMapping/>
  </p:clrMapOvr>
  <p:transition spd="slow">
    <p:wheel spokes="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C:\Users\User\OneDrive\Pictures\Στιγμιότυπα οθόνης\2019-12-11 (11).png"/>
          <p:cNvPicPr>
            <a:picLocks noChangeAspect="1" noChangeArrowheads="1"/>
          </p:cNvPicPr>
          <p:nvPr/>
        </p:nvPicPr>
        <p:blipFill>
          <a:blip r:embed="rId2" cstate="print"/>
          <a:srcRect l="22328" t="19485" r="21221" b="9641"/>
          <a:stretch>
            <a:fillRect/>
          </a:stretch>
        </p:blipFill>
        <p:spPr bwMode="auto">
          <a:xfrm>
            <a:off x="0" y="0"/>
            <a:ext cx="9144000" cy="6597352"/>
          </a:xfrm>
          <a:prstGeom prst="rect">
            <a:avLst/>
          </a:prstGeom>
          <a:noFill/>
        </p:spPr>
      </p:pic>
    </p:spTree>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ser\Desktop\PICaM\ΑΦΙΣΑ\ΑΦΙΣΑ\ΚΕΙΜΕΝΟ 1.png"/>
          <p:cNvPicPr>
            <a:picLocks noChangeAspect="1" noChangeArrowheads="1"/>
          </p:cNvPicPr>
          <p:nvPr/>
        </p:nvPicPr>
        <p:blipFill>
          <a:blip r:embed="rId2" cstate="print"/>
          <a:srcRect/>
          <a:stretch>
            <a:fillRect/>
          </a:stretch>
        </p:blipFill>
        <p:spPr bwMode="auto">
          <a:xfrm>
            <a:off x="2123728" y="188640"/>
            <a:ext cx="4574048" cy="6309320"/>
          </a:xfrm>
          <a:prstGeom prst="rect">
            <a:avLst/>
          </a:prstGeom>
          <a:noFill/>
        </p:spPr>
      </p:pic>
    </p:spTree>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9512" y="117693"/>
            <a:ext cx="8712968" cy="6555641"/>
          </a:xfrm>
          <a:prstGeom prst="rect">
            <a:avLst/>
          </a:prstGeom>
          <a:noFill/>
        </p:spPr>
        <p:txBody>
          <a:bodyPr wrap="square" rtlCol="0">
            <a:spAutoFit/>
          </a:bodyPr>
          <a:lstStyle/>
          <a:p>
            <a:pPr algn="just">
              <a:lnSpc>
                <a:spcPct val="150000"/>
              </a:lnSpc>
            </a:pPr>
            <a:r>
              <a:rPr lang="el-GR" sz="2400" b="1" dirty="0" smtClean="0"/>
              <a:t>       Το επιτραπέζιο παιχνίδι </a:t>
            </a:r>
            <a:r>
              <a:rPr lang="el-GR" sz="2400" b="1" dirty="0" smtClean="0">
                <a:solidFill>
                  <a:srgbClr val="C00000"/>
                </a:solidFill>
              </a:rPr>
              <a:t>ΑΛΛΗΛΕΓΓΥΟΥΠΟΛΗ</a:t>
            </a:r>
            <a:r>
              <a:rPr lang="en-US" sz="2400" b="1" dirty="0" smtClean="0">
                <a:solidFill>
                  <a:srgbClr val="C00000"/>
                </a:solidFill>
              </a:rPr>
              <a:t> (S.M.A.R.T.-POLY) </a:t>
            </a:r>
            <a:endParaRPr lang="el-GR" sz="2400" b="1" dirty="0" smtClean="0">
              <a:solidFill>
                <a:srgbClr val="C00000"/>
              </a:solidFill>
            </a:endParaRPr>
          </a:p>
          <a:p>
            <a:pPr algn="just">
              <a:lnSpc>
                <a:spcPct val="150000"/>
              </a:lnSpc>
            </a:pPr>
            <a:r>
              <a:rPr lang="el-GR" sz="2400" b="1" dirty="0" smtClean="0"/>
              <a:t>συν-δημιουργήθηκε από τις 4 ομάδες των 16 παιδιών </a:t>
            </a:r>
          </a:p>
          <a:p>
            <a:pPr algn="just">
              <a:lnSpc>
                <a:spcPct val="150000"/>
              </a:lnSpc>
            </a:pPr>
            <a:r>
              <a:rPr lang="el-GR" sz="2400" b="1" dirty="0" smtClean="0"/>
              <a:t>της Γ΄ τάξης (2018-2019) ως αντιστάθμισμα </a:t>
            </a:r>
          </a:p>
          <a:p>
            <a:pPr algn="just">
              <a:lnSpc>
                <a:spcPct val="150000"/>
              </a:lnSpc>
            </a:pPr>
            <a:r>
              <a:rPr lang="el-GR" sz="2400" b="1" dirty="0" smtClean="0"/>
              <a:t>της γνωστής και παγκόσμια </a:t>
            </a:r>
            <a:r>
              <a:rPr lang="el-GR" sz="2400" b="1" dirty="0" err="1" smtClean="0"/>
              <a:t>πολυπαιγμένης</a:t>
            </a:r>
            <a:r>
              <a:rPr lang="el-GR" sz="2400" b="1" dirty="0" smtClean="0"/>
              <a:t> ΜΟΝΟΠΟΛΗΣ.</a:t>
            </a:r>
          </a:p>
          <a:p>
            <a:pPr algn="just"/>
            <a:endParaRPr lang="el-GR" sz="2400" b="1" dirty="0" smtClean="0"/>
          </a:p>
          <a:p>
            <a:pPr algn="just">
              <a:lnSpc>
                <a:spcPct val="150000"/>
              </a:lnSpc>
            </a:pPr>
            <a:r>
              <a:rPr lang="el-GR" sz="2400" b="1" dirty="0" smtClean="0"/>
              <a:t>       Εμβαθύνοντας </a:t>
            </a:r>
            <a:r>
              <a:rPr lang="el-GR" sz="2400" b="1" u="sng" dirty="0" smtClean="0"/>
              <a:t>στο πλαίσιο του </a:t>
            </a:r>
            <a:r>
              <a:rPr lang="en-US" sz="2400" b="1" u="sng" dirty="0" smtClean="0"/>
              <a:t>project </a:t>
            </a:r>
            <a:endParaRPr lang="el-GR" sz="2400" b="1" u="sng" dirty="0" smtClean="0"/>
          </a:p>
          <a:p>
            <a:pPr algn="just">
              <a:lnSpc>
                <a:spcPct val="150000"/>
              </a:lnSpc>
            </a:pPr>
            <a:r>
              <a:rPr lang="el-GR" sz="2400" b="1" dirty="0" smtClean="0"/>
              <a:t>στην ζωτική </a:t>
            </a:r>
            <a:r>
              <a:rPr lang="el-GR" sz="2400" b="1" dirty="0" smtClean="0">
                <a:solidFill>
                  <a:srgbClr val="C00000"/>
                </a:solidFill>
              </a:rPr>
              <a:t>έννοια της αλληλεγγύης</a:t>
            </a:r>
            <a:r>
              <a:rPr lang="en-US" sz="2400" b="1" dirty="0" smtClean="0">
                <a:solidFill>
                  <a:srgbClr val="C00000"/>
                </a:solidFill>
              </a:rPr>
              <a:t> </a:t>
            </a:r>
          </a:p>
          <a:p>
            <a:pPr algn="just">
              <a:lnSpc>
                <a:spcPct val="150000"/>
              </a:lnSpc>
            </a:pPr>
            <a:r>
              <a:rPr lang="el-GR" sz="2400" b="1" dirty="0" smtClean="0"/>
              <a:t>και συζητώντας παράλληλα </a:t>
            </a:r>
          </a:p>
          <a:p>
            <a:pPr algn="just">
              <a:lnSpc>
                <a:spcPct val="150000"/>
              </a:lnSpc>
            </a:pPr>
            <a:r>
              <a:rPr lang="el-GR" sz="2400" b="1" dirty="0" smtClean="0"/>
              <a:t>για παγκόσμια διαδεδομένα </a:t>
            </a:r>
            <a:r>
              <a:rPr lang="el-GR" sz="2400" b="1" dirty="0" smtClean="0">
                <a:solidFill>
                  <a:srgbClr val="C00000"/>
                </a:solidFill>
              </a:rPr>
              <a:t>παιχνίδια</a:t>
            </a:r>
            <a:r>
              <a:rPr lang="el-GR" sz="2400" b="1" dirty="0" smtClean="0"/>
              <a:t> κάθε είδους,</a:t>
            </a:r>
          </a:p>
          <a:p>
            <a:pPr algn="just">
              <a:lnSpc>
                <a:spcPct val="150000"/>
              </a:lnSpc>
            </a:pPr>
            <a:r>
              <a:rPr lang="el-GR" sz="2400" b="1" dirty="0" smtClean="0"/>
              <a:t>προέκυψαν από τις συζητήσεις των παιδιών στις ομάδες </a:t>
            </a:r>
          </a:p>
          <a:p>
            <a:pPr algn="just">
              <a:lnSpc>
                <a:spcPct val="150000"/>
              </a:lnSpc>
            </a:pPr>
            <a:r>
              <a:rPr lang="el-GR" sz="2400" b="1" dirty="0" smtClean="0"/>
              <a:t>προβληματισμοί για  το παιχνίδι  </a:t>
            </a:r>
            <a:r>
              <a:rPr lang="en-US" sz="2400" b="1" dirty="0" smtClean="0">
                <a:solidFill>
                  <a:srgbClr val="C00000"/>
                </a:solidFill>
              </a:rPr>
              <a:t>MONOPOLY</a:t>
            </a:r>
            <a:r>
              <a:rPr lang="el-GR" sz="2400" b="1" dirty="0" smtClean="0">
                <a:solidFill>
                  <a:srgbClr val="C00000"/>
                </a:solidFill>
              </a:rPr>
              <a:t>,</a:t>
            </a:r>
          </a:p>
          <a:p>
            <a:pPr algn="just">
              <a:lnSpc>
                <a:spcPct val="150000"/>
              </a:lnSpc>
            </a:pPr>
            <a:r>
              <a:rPr lang="el-GR" sz="2400" b="1" dirty="0" smtClean="0"/>
              <a:t>που οι περισσότεροι/ες γνώριζαν ήδη καλά.</a:t>
            </a:r>
            <a:endParaRPr lang="el-GR" sz="2400" b="1" dirty="0"/>
          </a:p>
        </p:txBody>
      </p:sp>
    </p:spTree>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esktop\PICaM\SMART-POLY\PiCaM fotos\SMART-POLY ΠΙΝΑΚΑΣ ΠΛΗΡΗΣ.png"/>
          <p:cNvPicPr>
            <a:picLocks noChangeAspect="1" noChangeArrowheads="1"/>
          </p:cNvPicPr>
          <p:nvPr/>
        </p:nvPicPr>
        <p:blipFill>
          <a:blip r:embed="rId2" cstate="print"/>
          <a:srcRect/>
          <a:stretch>
            <a:fillRect/>
          </a:stretch>
        </p:blipFill>
        <p:spPr bwMode="auto">
          <a:xfrm>
            <a:off x="0" y="0"/>
            <a:ext cx="9126492" cy="6525344"/>
          </a:xfrm>
          <a:prstGeom prst="rect">
            <a:avLst/>
          </a:prstGeom>
          <a:noFill/>
        </p:spPr>
      </p:pic>
    </p:spTree>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ΑΛΛΗΛΕΓΓΥΟΥΠΟΛΗ\SMART-POLY.png"/>
          <p:cNvPicPr>
            <a:picLocks noChangeAspect="1" noChangeArrowheads="1"/>
          </p:cNvPicPr>
          <p:nvPr/>
        </p:nvPicPr>
        <p:blipFill>
          <a:blip r:embed="rId2" cstate="print"/>
          <a:srcRect/>
          <a:stretch>
            <a:fillRect/>
          </a:stretch>
        </p:blipFill>
        <p:spPr bwMode="auto">
          <a:xfrm>
            <a:off x="0" y="0"/>
            <a:ext cx="9144000" cy="6525344"/>
          </a:xfrm>
          <a:prstGeom prst="rect">
            <a:avLst/>
          </a:prstGeom>
          <a:noFill/>
        </p:spPr>
      </p:pic>
    </p:spTree>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79512" y="323165"/>
            <a:ext cx="8964488"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Το </a:t>
            </a:r>
            <a:r>
              <a:rPr kumimoji="0" lang="el-GR" sz="2800" b="1"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rPr>
              <a:t>σύγχρονο σχολείο </a:t>
            </a: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οφείλει να </a:t>
            </a:r>
            <a:r>
              <a:rPr kumimoji="0" lang="el-GR" sz="2800" b="1"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rPr>
              <a:t>βελτιώνει</a:t>
            </a: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συνεχώς </a:t>
            </a:r>
          </a:p>
          <a:p>
            <a:pPr marL="0" marR="0" lvl="0" indent="0" algn="just" defTabSz="914400" rtl="0" eaLnBrk="1" fontAlgn="base" latinLnBrk="0" hangingPunct="1">
              <a:lnSpc>
                <a:spcPct val="150000"/>
              </a:lnSpc>
              <a:spcBef>
                <a:spcPct val="0"/>
              </a:spcBef>
              <a:spcAft>
                <a:spcPct val="0"/>
              </a:spcAft>
              <a:buClrTx/>
              <a:buSzTx/>
              <a:buFontTx/>
              <a:buNone/>
              <a:tabLst/>
            </a:pP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και να </a:t>
            </a:r>
            <a:r>
              <a:rPr kumimoji="0" lang="el-GR" sz="2800" b="1"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rPr>
              <a:t>επικαιροποιεί το</a:t>
            </a:r>
            <a:r>
              <a:rPr kumimoji="0" lang="el-GR" sz="2800" b="1" i="0" u="none" strike="noStrike" cap="none" normalizeH="0" dirty="0" smtClean="0">
                <a:ln>
                  <a:noFill/>
                </a:ln>
                <a:solidFill>
                  <a:srgbClr val="C00000"/>
                </a:solidFill>
                <a:effectLst/>
                <a:latin typeface="Calibri" pitchFamily="34" charset="0"/>
                <a:ea typeface="Calibri" pitchFamily="34" charset="0"/>
                <a:cs typeface="Times New Roman" pitchFamily="18" charset="0"/>
              </a:rPr>
              <a:t> </a:t>
            </a:r>
            <a:r>
              <a:rPr kumimoji="0" lang="el-GR" sz="2800" b="1"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rPr>
              <a:t>παραγόμενο εκπαιδευτικό έργο</a:t>
            </a: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p>
          <a:p>
            <a:pPr marL="0" marR="0" lvl="0" indent="0" algn="just" defTabSz="914400" rtl="0" eaLnBrk="1" fontAlgn="base" latinLnBrk="0" hangingPunct="1">
              <a:lnSpc>
                <a:spcPct val="150000"/>
              </a:lnSpc>
              <a:spcBef>
                <a:spcPct val="0"/>
              </a:spcBef>
              <a:spcAft>
                <a:spcPct val="0"/>
              </a:spcAft>
              <a:buClrTx/>
              <a:buSzTx/>
              <a:buFontTx/>
              <a:buNone/>
              <a:tabLst/>
            </a:pP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επιδιώκοντας την </a:t>
            </a:r>
            <a:r>
              <a:rPr kumimoji="0" lang="el-GR" sz="2800" b="1"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rPr>
              <a:t>ολική ποιότητα </a:t>
            </a: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σε κάθε συνιστώσα του. </a:t>
            </a:r>
          </a:p>
          <a:p>
            <a:pPr marL="0" marR="0" lvl="0" indent="0" algn="just" defTabSz="914400" rtl="0" eaLnBrk="1" fontAlgn="base" latinLnBrk="0" hangingPunct="1">
              <a:lnSpc>
                <a:spcPct val="150000"/>
              </a:lnSpc>
              <a:spcBef>
                <a:spcPct val="0"/>
              </a:spcBef>
              <a:spcAft>
                <a:spcPct val="0"/>
              </a:spcAft>
              <a:buClrTx/>
              <a:buSzTx/>
              <a:buFontTx/>
              <a:buNone/>
              <a:tabLst/>
            </a:pP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p>
          <a:p>
            <a:pPr marL="0" marR="0" lvl="0" indent="0" algn="ctr" defTabSz="914400" rtl="0" eaLnBrk="1" fontAlgn="base" latinLnBrk="0" hangingPunct="1">
              <a:lnSpc>
                <a:spcPct val="150000"/>
              </a:lnSpc>
              <a:spcBef>
                <a:spcPct val="0"/>
              </a:spcBef>
              <a:spcAft>
                <a:spcPct val="0"/>
              </a:spcAft>
              <a:buClrTx/>
              <a:buSzTx/>
              <a:buFontTx/>
              <a:buNone/>
              <a:tabLst/>
            </a:pP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Λειτουργώντας ως ένα </a:t>
            </a:r>
            <a:r>
              <a:rPr kumimoji="0" lang="el-GR" sz="2800" b="1"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rPr>
              <a:t>ανοιχτό, </a:t>
            </a:r>
          </a:p>
          <a:p>
            <a:pPr marL="0" marR="0" lvl="0" indent="0" algn="ctr" defTabSz="914400" rtl="0" eaLnBrk="1" fontAlgn="base" latinLnBrk="0" hangingPunct="1">
              <a:lnSpc>
                <a:spcPct val="150000"/>
              </a:lnSpc>
              <a:spcBef>
                <a:spcPct val="0"/>
              </a:spcBef>
              <a:spcAft>
                <a:spcPct val="0"/>
              </a:spcAft>
              <a:buClrTx/>
              <a:buSzTx/>
              <a:buFontTx/>
              <a:buNone/>
              <a:tabLst/>
            </a:pPr>
            <a:r>
              <a:rPr kumimoji="0" lang="el-GR" sz="2800" b="1"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rPr>
              <a:t>ευέλικτο και δημιουργικό σύστημα </a:t>
            </a:r>
          </a:p>
          <a:p>
            <a:pPr marL="0" marR="0" lvl="0" indent="0" algn="ctr" defTabSz="914400" rtl="0" eaLnBrk="1" fontAlgn="base" latinLnBrk="0" hangingPunct="1">
              <a:lnSpc>
                <a:spcPct val="150000"/>
              </a:lnSpc>
              <a:spcBef>
                <a:spcPct val="0"/>
              </a:spcBef>
              <a:spcAft>
                <a:spcPct val="0"/>
              </a:spcAft>
              <a:buClrTx/>
              <a:buSzTx/>
              <a:buFontTx/>
              <a:buNone/>
              <a:tabLst/>
            </a:pP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αποτελεί ζωτικό κόμβο δικτύωσης, </a:t>
            </a:r>
          </a:p>
          <a:p>
            <a:pPr marL="0" marR="0" lvl="0" indent="0" algn="ctr" defTabSz="914400" rtl="0" eaLnBrk="1" fontAlgn="base" latinLnBrk="0" hangingPunct="1">
              <a:lnSpc>
                <a:spcPct val="150000"/>
              </a:lnSpc>
              <a:spcBef>
                <a:spcPct val="0"/>
              </a:spcBef>
              <a:spcAft>
                <a:spcPct val="0"/>
              </a:spcAft>
              <a:buClrTx/>
              <a:buSzTx/>
              <a:buFontTx/>
              <a:buNone/>
              <a:tabLst/>
            </a:pP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επικοινωνεί με το κοινωνικό γίγνεσθαι </a:t>
            </a:r>
          </a:p>
          <a:p>
            <a:pPr marL="0" marR="0" lvl="0" indent="0" algn="ctr" defTabSz="914400" rtl="0" eaLnBrk="1" fontAlgn="base" latinLnBrk="0" hangingPunct="1">
              <a:lnSpc>
                <a:spcPct val="150000"/>
              </a:lnSpc>
              <a:spcBef>
                <a:spcPct val="0"/>
              </a:spcBef>
              <a:spcAft>
                <a:spcPct val="0"/>
              </a:spcAft>
              <a:buClrTx/>
              <a:buSzTx/>
              <a:buFontTx/>
              <a:buNone/>
              <a:tabLst/>
            </a:pP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και </a:t>
            </a:r>
            <a:r>
              <a:rPr kumimoji="0" lang="el-GR" sz="28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εξακτινώνει</a:t>
            </a: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l-GR" sz="28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ό,τι</a:t>
            </a: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δημιουργεί. </a:t>
            </a:r>
            <a:endParaRPr kumimoji="0" lang="el-GR" sz="28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ΑΛΛΗΛΕΓΓΥΟΥΠΟΛΗ\ΚΑΡΤΕΣ Π-Χ-ΜΠ\ΚΑΡΤΕΣ ΠΙΣΤΩΣΗΣ 1.png"/>
          <p:cNvPicPr>
            <a:picLocks noChangeAspect="1" noChangeArrowheads="1"/>
          </p:cNvPicPr>
          <p:nvPr/>
        </p:nvPicPr>
        <p:blipFill>
          <a:blip r:embed="rId2" cstate="print"/>
          <a:srcRect/>
          <a:stretch>
            <a:fillRect/>
          </a:stretch>
        </p:blipFill>
        <p:spPr bwMode="auto">
          <a:xfrm rot="21014251">
            <a:off x="168928" y="265831"/>
            <a:ext cx="3329924" cy="2276872"/>
          </a:xfrm>
          <a:prstGeom prst="rect">
            <a:avLst/>
          </a:prstGeom>
          <a:noFill/>
        </p:spPr>
      </p:pic>
      <p:pic>
        <p:nvPicPr>
          <p:cNvPr id="1027" name="Picture 3" descr="C:\Users\User\Desktop\ΑΛΛΗΛΕΓΓΥΟΥΠΟΛΗ\ΚΑΡΤΕΣ Π-Χ-ΜΠ\ΚΑΡΤΕΣ ΠΙΣΤΩΣΗΣ 4 - Αντιγραφή.png"/>
          <p:cNvPicPr>
            <a:picLocks noChangeAspect="1" noChangeArrowheads="1"/>
          </p:cNvPicPr>
          <p:nvPr/>
        </p:nvPicPr>
        <p:blipFill>
          <a:blip r:embed="rId3" cstate="print"/>
          <a:srcRect/>
          <a:stretch>
            <a:fillRect/>
          </a:stretch>
        </p:blipFill>
        <p:spPr bwMode="auto">
          <a:xfrm rot="19933481">
            <a:off x="1893439" y="2216385"/>
            <a:ext cx="3578976" cy="2368883"/>
          </a:xfrm>
          <a:prstGeom prst="rect">
            <a:avLst/>
          </a:prstGeom>
          <a:noFill/>
        </p:spPr>
      </p:pic>
      <p:pic>
        <p:nvPicPr>
          <p:cNvPr id="1028" name="Picture 4" descr="C:\Users\User\Desktop\ΑΛΛΗΛΕΓΓΥΟΥΠΟΛΗ\ΚΑΡΤΕΣ Π-Χ-ΜΠ\ΚΑΡΤΕΣ ΧΡΕΩΣΗΣ 4.png"/>
          <p:cNvPicPr>
            <a:picLocks noChangeAspect="1" noChangeArrowheads="1"/>
          </p:cNvPicPr>
          <p:nvPr/>
        </p:nvPicPr>
        <p:blipFill>
          <a:blip r:embed="rId4" cstate="print"/>
          <a:srcRect/>
          <a:stretch>
            <a:fillRect/>
          </a:stretch>
        </p:blipFill>
        <p:spPr bwMode="auto">
          <a:xfrm rot="1070502">
            <a:off x="5058346" y="4189905"/>
            <a:ext cx="3326484" cy="2211680"/>
          </a:xfrm>
          <a:prstGeom prst="rect">
            <a:avLst/>
          </a:prstGeom>
          <a:noFill/>
        </p:spPr>
      </p:pic>
      <p:pic>
        <p:nvPicPr>
          <p:cNvPr id="1029" name="Picture 5" descr="C:\Users\User\Desktop\ΑΛΛΗΛΕΓΓΥΟΥΠΟΛΗ\ΚΑΡΤΕΣ Π-Χ-ΜΠ\ΚΑΡΤΕΣ ΧΡΕΩΣΗΣ 3 - Αντιγραφή.png"/>
          <p:cNvPicPr>
            <a:picLocks noChangeAspect="1" noChangeArrowheads="1"/>
          </p:cNvPicPr>
          <p:nvPr/>
        </p:nvPicPr>
        <p:blipFill>
          <a:blip r:embed="rId5" cstate="print"/>
          <a:srcRect/>
          <a:stretch>
            <a:fillRect/>
          </a:stretch>
        </p:blipFill>
        <p:spPr bwMode="auto">
          <a:xfrm rot="21155789">
            <a:off x="5808510" y="1826877"/>
            <a:ext cx="3211917" cy="2125793"/>
          </a:xfrm>
          <a:prstGeom prst="rect">
            <a:avLst/>
          </a:prstGeom>
          <a:noFill/>
        </p:spPr>
      </p:pic>
      <p:pic>
        <p:nvPicPr>
          <p:cNvPr id="1030" name="Picture 6" descr="C:\Users\User\Desktop\ΑΛΛΗΛΕΓΓΥΟΥΠΟΛΗ\ΚΑΡΤΕΣ Π-Χ-ΜΠ\ΚΑΡΤΕΣ ΠΙΣΤΩΣΗΣ 3 - Αντιγραφή.png"/>
          <p:cNvPicPr>
            <a:picLocks noChangeAspect="1" noChangeArrowheads="1"/>
          </p:cNvPicPr>
          <p:nvPr/>
        </p:nvPicPr>
        <p:blipFill>
          <a:blip r:embed="rId6" cstate="print"/>
          <a:srcRect/>
          <a:stretch>
            <a:fillRect/>
          </a:stretch>
        </p:blipFill>
        <p:spPr bwMode="auto">
          <a:xfrm rot="1746527">
            <a:off x="352160" y="3727463"/>
            <a:ext cx="3576230" cy="2353107"/>
          </a:xfrm>
          <a:prstGeom prst="rect">
            <a:avLst/>
          </a:prstGeom>
          <a:noFill/>
        </p:spPr>
      </p:pic>
      <p:pic>
        <p:nvPicPr>
          <p:cNvPr id="1031" name="Picture 7" descr="C:\Users\User\Desktop\ΑΛΛΗΛΕΓΓΥΟΥΠΟΛΗ\ΚΑΡΤΕΣ Π-Χ-ΜΠ\ΚΑΡΤΑ ΜΠΑΛΑΝΤΕΡ.png"/>
          <p:cNvPicPr>
            <a:picLocks noChangeAspect="1" noChangeArrowheads="1"/>
          </p:cNvPicPr>
          <p:nvPr/>
        </p:nvPicPr>
        <p:blipFill>
          <a:blip r:embed="rId7" cstate="print"/>
          <a:srcRect/>
          <a:stretch>
            <a:fillRect/>
          </a:stretch>
        </p:blipFill>
        <p:spPr bwMode="auto">
          <a:xfrm>
            <a:off x="3995937" y="1"/>
            <a:ext cx="3024335" cy="2040569"/>
          </a:xfrm>
          <a:prstGeom prst="rect">
            <a:avLst/>
          </a:prstGeom>
          <a:noFill/>
        </p:spPr>
      </p:pic>
    </p:spTree>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User\Desktop\PICaM\SMART-POLY\PiCaM fotos\ΦΩΤΟΓΡΑΦΙΕΣ ΕΠΙΛΟΓΗ\ΕΠΙΛΟΓΗ\IMG_20190926_093246.jpg"/>
          <p:cNvPicPr>
            <a:picLocks noChangeAspect="1" noChangeArrowheads="1"/>
          </p:cNvPicPr>
          <p:nvPr/>
        </p:nvPicPr>
        <p:blipFill>
          <a:blip r:embed="rId2" cstate="print"/>
          <a:srcRect/>
          <a:stretch>
            <a:fillRect/>
          </a:stretch>
        </p:blipFill>
        <p:spPr bwMode="auto">
          <a:xfrm>
            <a:off x="0" y="692696"/>
            <a:ext cx="9167877" cy="4437112"/>
          </a:xfrm>
          <a:prstGeom prst="rect">
            <a:avLst/>
          </a:prstGeom>
          <a:noFill/>
        </p:spPr>
      </p:pic>
      <p:sp>
        <p:nvSpPr>
          <p:cNvPr id="3" name="2 - TextBox"/>
          <p:cNvSpPr txBox="1"/>
          <p:nvPr/>
        </p:nvSpPr>
        <p:spPr>
          <a:xfrm>
            <a:off x="899592" y="0"/>
            <a:ext cx="7056784" cy="707886"/>
          </a:xfrm>
          <a:prstGeom prst="rect">
            <a:avLst/>
          </a:prstGeom>
          <a:noFill/>
        </p:spPr>
        <p:txBody>
          <a:bodyPr wrap="square" rtlCol="0">
            <a:spAutoFit/>
          </a:bodyPr>
          <a:lstStyle/>
          <a:p>
            <a:pPr algn="ctr"/>
            <a:r>
              <a:rPr lang="el-GR" sz="4000" b="1" dirty="0" smtClean="0"/>
              <a:t>2018 - 2019</a:t>
            </a:r>
            <a:endParaRPr lang="el-GR" sz="4000" b="1" dirty="0"/>
          </a:p>
        </p:txBody>
      </p:sp>
      <p:sp>
        <p:nvSpPr>
          <p:cNvPr id="4" name="3 - TextBox"/>
          <p:cNvSpPr txBox="1"/>
          <p:nvPr/>
        </p:nvSpPr>
        <p:spPr>
          <a:xfrm>
            <a:off x="1043608" y="5229200"/>
            <a:ext cx="7272808" cy="523220"/>
          </a:xfrm>
          <a:prstGeom prst="rect">
            <a:avLst/>
          </a:prstGeom>
          <a:noFill/>
        </p:spPr>
        <p:txBody>
          <a:bodyPr wrap="square" rtlCol="0">
            <a:spAutoFit/>
          </a:bodyPr>
          <a:lstStyle/>
          <a:p>
            <a:pPr algn="ctr"/>
            <a:r>
              <a:rPr lang="el-GR" sz="2800" b="1" dirty="0" smtClean="0"/>
              <a:t>4</a:t>
            </a:r>
            <a:r>
              <a:rPr lang="el-GR" sz="2800" b="1" baseline="30000" dirty="0" smtClean="0"/>
              <a:t>ο</a:t>
            </a:r>
            <a:r>
              <a:rPr lang="el-GR" sz="2800" b="1" dirty="0" smtClean="0"/>
              <a:t> ΔΗΜΟΤΙΚΟ ΣΧΟΛΕΙΟ ΒΟΛΟΥ – Γ1 ΤΑΞΗ</a:t>
            </a:r>
            <a:endParaRPr lang="el-GR" sz="2800" b="1" dirty="0"/>
          </a:p>
        </p:txBody>
      </p:sp>
      <p:sp>
        <p:nvSpPr>
          <p:cNvPr id="5" name="4 - TextBox"/>
          <p:cNvSpPr txBox="1"/>
          <p:nvPr/>
        </p:nvSpPr>
        <p:spPr>
          <a:xfrm>
            <a:off x="1403648" y="5877272"/>
            <a:ext cx="6624736" cy="707886"/>
          </a:xfrm>
          <a:prstGeom prst="rect">
            <a:avLst/>
          </a:prstGeom>
          <a:noFill/>
        </p:spPr>
        <p:txBody>
          <a:bodyPr wrap="square" rtlCol="0">
            <a:spAutoFit/>
          </a:bodyPr>
          <a:lstStyle/>
          <a:p>
            <a:pPr algn="ctr"/>
            <a:r>
              <a:rPr lang="el-GR" sz="4000" b="1" dirty="0" smtClean="0">
                <a:solidFill>
                  <a:srgbClr val="C00000"/>
                </a:solidFill>
              </a:rPr>
              <a:t>Το </a:t>
            </a:r>
            <a:r>
              <a:rPr lang="el-GR" sz="4000" b="1" dirty="0" err="1" smtClean="0">
                <a:solidFill>
                  <a:srgbClr val="C00000"/>
                </a:solidFill>
              </a:rPr>
              <a:t>μαθηματικο</a:t>
            </a:r>
            <a:r>
              <a:rPr lang="el-GR" sz="4000" b="1" dirty="0" smtClean="0">
                <a:solidFill>
                  <a:srgbClr val="C00000"/>
                </a:solidFill>
              </a:rPr>
              <a:t>-κουτσό μας!</a:t>
            </a:r>
            <a:endParaRPr lang="el-GR" sz="4000" b="1" dirty="0">
              <a:solidFill>
                <a:srgbClr val="C00000"/>
              </a:solidFill>
            </a:endParaRPr>
          </a:p>
        </p:txBody>
      </p:sp>
    </p:spTree>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User\Desktop\PICaM\SMART-POLY\PiCaM fotos\ΦΩΤΟΓΡΑΦΙΕΣ ΕΠΙΛΟΓΗ\ΕΠΙΛΟΓΗ\IMG_20190920_093414.jpg"/>
          <p:cNvPicPr>
            <a:picLocks noChangeAspect="1" noChangeArrowheads="1"/>
          </p:cNvPicPr>
          <p:nvPr/>
        </p:nvPicPr>
        <p:blipFill>
          <a:blip r:embed="rId2" cstate="print"/>
          <a:srcRect/>
          <a:stretch>
            <a:fillRect/>
          </a:stretch>
        </p:blipFill>
        <p:spPr bwMode="auto">
          <a:xfrm>
            <a:off x="0" y="1700808"/>
            <a:ext cx="9144000" cy="3431953"/>
          </a:xfrm>
          <a:prstGeom prst="rect">
            <a:avLst/>
          </a:prstGeom>
          <a:noFill/>
        </p:spPr>
      </p:pic>
      <p:sp>
        <p:nvSpPr>
          <p:cNvPr id="3" name="2 - TextBox"/>
          <p:cNvSpPr txBox="1"/>
          <p:nvPr/>
        </p:nvSpPr>
        <p:spPr>
          <a:xfrm>
            <a:off x="179512" y="332656"/>
            <a:ext cx="8712968" cy="954107"/>
          </a:xfrm>
          <a:prstGeom prst="rect">
            <a:avLst/>
          </a:prstGeom>
          <a:noFill/>
        </p:spPr>
        <p:txBody>
          <a:bodyPr wrap="square" rtlCol="0">
            <a:spAutoFit/>
          </a:bodyPr>
          <a:lstStyle/>
          <a:p>
            <a:pPr algn="ctr"/>
            <a:r>
              <a:rPr lang="el-GR" sz="2800" b="1" dirty="0" smtClean="0"/>
              <a:t>Γινόμαστε 4 ομάδες, συνεργαζόμαστε, </a:t>
            </a:r>
          </a:p>
          <a:p>
            <a:pPr algn="ctr"/>
            <a:r>
              <a:rPr lang="el-GR" sz="2800" b="1" dirty="0" smtClean="0"/>
              <a:t>συζητάμε τις σκέψεις μας και τις καταγράφουμε!</a:t>
            </a:r>
            <a:endParaRPr lang="el-GR" sz="2800" b="1" dirty="0"/>
          </a:p>
        </p:txBody>
      </p:sp>
      <p:sp>
        <p:nvSpPr>
          <p:cNvPr id="4" name="3 - TextBox"/>
          <p:cNvSpPr txBox="1"/>
          <p:nvPr/>
        </p:nvSpPr>
        <p:spPr>
          <a:xfrm>
            <a:off x="179512" y="5373216"/>
            <a:ext cx="8784976" cy="1077218"/>
          </a:xfrm>
          <a:prstGeom prst="rect">
            <a:avLst/>
          </a:prstGeom>
          <a:noFill/>
        </p:spPr>
        <p:txBody>
          <a:bodyPr wrap="square" rtlCol="0">
            <a:spAutoFit/>
          </a:bodyPr>
          <a:lstStyle/>
          <a:p>
            <a:pPr algn="ctr"/>
            <a:r>
              <a:rPr lang="el-GR" sz="3200" b="1" dirty="0" smtClean="0"/>
              <a:t>Ανταλλάσουμε ιδέες, </a:t>
            </a:r>
          </a:p>
          <a:p>
            <a:pPr algn="ctr"/>
            <a:r>
              <a:rPr lang="el-GR" sz="3200" b="1" dirty="0" smtClean="0"/>
              <a:t>επειδή… όλοι κι όλες μαζί μπορούμε καλύτερα!</a:t>
            </a:r>
            <a:endParaRPr lang="el-GR" sz="3200" b="1" dirty="0"/>
          </a:p>
        </p:txBody>
      </p:sp>
    </p:spTree>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PICaM\SMART-POLY\PiCaM fotos\ΦΩΤΟΓΡΑΦΙΕΣ ΕΠΙΛΟΓΗ\ΕΠΙΛΟΓΗ\IMG_20190920_093757.jpg"/>
          <p:cNvPicPr>
            <a:picLocks noChangeAspect="1" noChangeArrowheads="1"/>
          </p:cNvPicPr>
          <p:nvPr/>
        </p:nvPicPr>
        <p:blipFill>
          <a:blip r:embed="rId2" cstate="print"/>
          <a:srcRect/>
          <a:stretch>
            <a:fillRect/>
          </a:stretch>
        </p:blipFill>
        <p:spPr bwMode="auto">
          <a:xfrm>
            <a:off x="0" y="0"/>
            <a:ext cx="9144000" cy="5632557"/>
          </a:xfrm>
          <a:prstGeom prst="rect">
            <a:avLst/>
          </a:prstGeom>
          <a:noFill/>
        </p:spPr>
      </p:pic>
      <p:sp>
        <p:nvSpPr>
          <p:cNvPr id="3" name="2 - TextBox"/>
          <p:cNvSpPr txBox="1"/>
          <p:nvPr/>
        </p:nvSpPr>
        <p:spPr>
          <a:xfrm>
            <a:off x="0" y="5877272"/>
            <a:ext cx="9144000" cy="646331"/>
          </a:xfrm>
          <a:prstGeom prst="rect">
            <a:avLst/>
          </a:prstGeom>
          <a:noFill/>
        </p:spPr>
        <p:txBody>
          <a:bodyPr wrap="square" rtlCol="0">
            <a:spAutoFit/>
          </a:bodyPr>
          <a:lstStyle/>
          <a:p>
            <a:pPr algn="ctr"/>
            <a:r>
              <a:rPr lang="el-GR" sz="3600" b="1" dirty="0" smtClean="0"/>
              <a:t>Πολλές οι ιδέες! Καταιγισμός, </a:t>
            </a:r>
            <a:r>
              <a:rPr lang="el-GR" sz="3600" b="1" dirty="0" err="1" smtClean="0"/>
              <a:t>ιδεοθύελλα</a:t>
            </a:r>
            <a:r>
              <a:rPr lang="el-GR" sz="3600" b="1" dirty="0" smtClean="0"/>
              <a:t>!</a:t>
            </a:r>
            <a:endParaRPr lang="el-GR" sz="3600" b="1" dirty="0"/>
          </a:p>
        </p:txBody>
      </p:sp>
    </p:spTree>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PICaM\SMART-POLY\PiCaM fotos\ΦΩΤΟΓΡΑΦΙΕΣ ΕΠΙΛΟΓΗ\ΕΠΙΛΟΓΗ\IMG_20190920_093910.jpg"/>
          <p:cNvPicPr>
            <a:picLocks noChangeAspect="1" noChangeArrowheads="1"/>
          </p:cNvPicPr>
          <p:nvPr/>
        </p:nvPicPr>
        <p:blipFill>
          <a:blip r:embed="rId2" cstate="print"/>
          <a:srcRect/>
          <a:stretch>
            <a:fillRect/>
          </a:stretch>
        </p:blipFill>
        <p:spPr bwMode="auto">
          <a:xfrm>
            <a:off x="2726888" y="0"/>
            <a:ext cx="6417112" cy="6858000"/>
          </a:xfrm>
          <a:prstGeom prst="rect">
            <a:avLst/>
          </a:prstGeom>
          <a:noFill/>
        </p:spPr>
      </p:pic>
      <p:sp>
        <p:nvSpPr>
          <p:cNvPr id="3" name="2 - TextBox"/>
          <p:cNvSpPr txBox="1"/>
          <p:nvPr/>
        </p:nvSpPr>
        <p:spPr>
          <a:xfrm>
            <a:off x="0" y="908720"/>
            <a:ext cx="2699792" cy="3970318"/>
          </a:xfrm>
          <a:prstGeom prst="rect">
            <a:avLst/>
          </a:prstGeom>
          <a:noFill/>
        </p:spPr>
        <p:txBody>
          <a:bodyPr wrap="square" rtlCol="0">
            <a:spAutoFit/>
          </a:bodyPr>
          <a:lstStyle/>
          <a:p>
            <a:pPr algn="ctr"/>
            <a:r>
              <a:rPr lang="el-GR" sz="3600" b="1" dirty="0" smtClean="0"/>
              <a:t>Η</a:t>
            </a:r>
          </a:p>
          <a:p>
            <a:pPr algn="ctr"/>
            <a:endParaRPr lang="el-GR" sz="3600" b="1" dirty="0" smtClean="0"/>
          </a:p>
          <a:p>
            <a:pPr algn="ctr"/>
            <a:r>
              <a:rPr lang="el-GR" sz="3600" b="1" dirty="0" smtClean="0"/>
              <a:t>Αλληλέγγυα</a:t>
            </a:r>
          </a:p>
          <a:p>
            <a:pPr algn="ctr"/>
            <a:endParaRPr lang="el-GR" sz="3600" b="1" dirty="0" smtClean="0"/>
          </a:p>
          <a:p>
            <a:pPr algn="ctr"/>
            <a:r>
              <a:rPr lang="el-GR" sz="3600" b="1" dirty="0" smtClean="0"/>
              <a:t> πόλη μας</a:t>
            </a:r>
          </a:p>
          <a:p>
            <a:pPr algn="ctr"/>
            <a:endParaRPr lang="el-GR" sz="3600" b="1" dirty="0" smtClean="0"/>
          </a:p>
          <a:p>
            <a:pPr algn="ctr"/>
            <a:r>
              <a:rPr lang="el-GR" sz="3600" b="1" dirty="0" smtClean="0"/>
              <a:t>γεννιέται!</a:t>
            </a:r>
            <a:r>
              <a:rPr lang="el-GR" sz="2000" b="1" dirty="0" smtClean="0"/>
              <a:t> </a:t>
            </a:r>
            <a:endParaRPr lang="el-GR" sz="2000" b="1" dirty="0"/>
          </a:p>
        </p:txBody>
      </p:sp>
    </p:spTree>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esktop\PICaM\SMART-POLY\PiCaM fotos\ΦΩΤΟΓΡΑΦΙΕΣ ΕΠΙΛΟΓΗ\ΕΠΙΛΟΓΗ\IMG_20190920_095230.jpg"/>
          <p:cNvPicPr>
            <a:picLocks noChangeAspect="1" noChangeArrowheads="1"/>
          </p:cNvPicPr>
          <p:nvPr/>
        </p:nvPicPr>
        <p:blipFill>
          <a:blip r:embed="rId2" cstate="print"/>
          <a:srcRect/>
          <a:stretch>
            <a:fillRect/>
          </a:stretch>
        </p:blipFill>
        <p:spPr bwMode="auto">
          <a:xfrm>
            <a:off x="0" y="0"/>
            <a:ext cx="9160658" cy="5157192"/>
          </a:xfrm>
          <a:prstGeom prst="rect">
            <a:avLst/>
          </a:prstGeom>
          <a:noFill/>
        </p:spPr>
      </p:pic>
      <p:sp>
        <p:nvSpPr>
          <p:cNvPr id="3" name="2 - TextBox"/>
          <p:cNvSpPr txBox="1"/>
          <p:nvPr/>
        </p:nvSpPr>
        <p:spPr>
          <a:xfrm>
            <a:off x="0" y="5445224"/>
            <a:ext cx="9144000" cy="1077218"/>
          </a:xfrm>
          <a:prstGeom prst="rect">
            <a:avLst/>
          </a:prstGeom>
          <a:noFill/>
        </p:spPr>
        <p:txBody>
          <a:bodyPr wrap="square" rtlCol="0">
            <a:spAutoFit/>
          </a:bodyPr>
          <a:lstStyle/>
          <a:p>
            <a:pPr algn="ctr"/>
            <a:r>
              <a:rPr lang="el-GR" sz="3200" b="1" dirty="0" smtClean="0"/>
              <a:t>Κουβεντιάζουμε πολύ </a:t>
            </a:r>
          </a:p>
          <a:p>
            <a:pPr algn="ctr"/>
            <a:r>
              <a:rPr lang="el-GR" sz="3200" b="1" dirty="0" smtClean="0"/>
              <a:t>και παίζουμε αυτοσχεδιάζοντας!</a:t>
            </a:r>
            <a:endParaRPr lang="el-GR" sz="3200" b="1" dirty="0"/>
          </a:p>
        </p:txBody>
      </p:sp>
    </p:spTree>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ser\Desktop\PICaM\SMART-POLY\PiCaM fotos\ΦΩΤΟΓΡΑΦΙΕΣ ΕΠΙΛΟΓΗ\ΕΠΙΛΟΓΗ\IMG_20190920_104543.jpg"/>
          <p:cNvPicPr>
            <a:picLocks noChangeAspect="1" noChangeArrowheads="1"/>
          </p:cNvPicPr>
          <p:nvPr/>
        </p:nvPicPr>
        <p:blipFill>
          <a:blip r:embed="rId2" cstate="print"/>
          <a:srcRect/>
          <a:stretch>
            <a:fillRect/>
          </a:stretch>
        </p:blipFill>
        <p:spPr bwMode="auto">
          <a:xfrm>
            <a:off x="0" y="908720"/>
            <a:ext cx="9144001" cy="4565870"/>
          </a:xfrm>
          <a:prstGeom prst="rect">
            <a:avLst/>
          </a:prstGeom>
          <a:noFill/>
        </p:spPr>
      </p:pic>
      <p:sp>
        <p:nvSpPr>
          <p:cNvPr id="4" name="3 - TextBox"/>
          <p:cNvSpPr txBox="1"/>
          <p:nvPr/>
        </p:nvSpPr>
        <p:spPr>
          <a:xfrm>
            <a:off x="0" y="5733256"/>
            <a:ext cx="9144000" cy="830997"/>
          </a:xfrm>
          <a:prstGeom prst="rect">
            <a:avLst/>
          </a:prstGeom>
          <a:noFill/>
        </p:spPr>
        <p:txBody>
          <a:bodyPr wrap="square" rtlCol="0">
            <a:spAutoFit/>
          </a:bodyPr>
          <a:lstStyle/>
          <a:p>
            <a:pPr algn="ctr"/>
            <a:r>
              <a:rPr lang="el-GR" sz="4800" b="1" dirty="0" smtClean="0"/>
              <a:t>…στην ολομέλεια στην τάξη μας</a:t>
            </a:r>
            <a:endParaRPr lang="el-GR" sz="4800" b="1" dirty="0"/>
          </a:p>
        </p:txBody>
      </p:sp>
      <p:sp>
        <p:nvSpPr>
          <p:cNvPr id="5" name="4 - TextBox"/>
          <p:cNvSpPr txBox="1"/>
          <p:nvPr/>
        </p:nvSpPr>
        <p:spPr>
          <a:xfrm>
            <a:off x="0" y="260648"/>
            <a:ext cx="9144000" cy="400110"/>
          </a:xfrm>
          <a:prstGeom prst="rect">
            <a:avLst/>
          </a:prstGeom>
          <a:noFill/>
        </p:spPr>
        <p:txBody>
          <a:bodyPr wrap="square" rtlCol="0">
            <a:spAutoFit/>
          </a:bodyPr>
          <a:lstStyle/>
          <a:p>
            <a:pPr algn="ctr"/>
            <a:r>
              <a:rPr lang="el-GR" sz="2000" b="1" dirty="0" smtClean="0"/>
              <a:t>Ελέγχουμε όσα έχουμε επεξεργαστεί, διορθώνουμε, προσθέτουμε, αφαιρούμε…</a:t>
            </a:r>
            <a:endParaRPr lang="el-GR" sz="2000" b="1" dirty="0"/>
          </a:p>
        </p:txBody>
      </p:sp>
    </p:spTree>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User\Desktop\PICaM\SMART-POLY\PiCaM fotos\ΦΩΤΟΓΡΑΦΙΕΣ ΕΠΙΛΟΓΗ\ΕΠΙΛΟΓΗ\IMG_20190926_093025.jpg"/>
          <p:cNvPicPr>
            <a:picLocks noChangeAspect="1" noChangeArrowheads="1"/>
          </p:cNvPicPr>
          <p:nvPr/>
        </p:nvPicPr>
        <p:blipFill>
          <a:blip r:embed="rId2" cstate="print"/>
          <a:srcRect/>
          <a:stretch>
            <a:fillRect/>
          </a:stretch>
        </p:blipFill>
        <p:spPr bwMode="auto">
          <a:xfrm>
            <a:off x="0" y="0"/>
            <a:ext cx="9143999" cy="5227888"/>
          </a:xfrm>
          <a:prstGeom prst="rect">
            <a:avLst/>
          </a:prstGeom>
          <a:noFill/>
        </p:spPr>
      </p:pic>
      <p:sp>
        <p:nvSpPr>
          <p:cNvPr id="3" name="2 - TextBox"/>
          <p:cNvSpPr txBox="1"/>
          <p:nvPr/>
        </p:nvSpPr>
        <p:spPr>
          <a:xfrm>
            <a:off x="0" y="5733256"/>
            <a:ext cx="9144000" cy="400110"/>
          </a:xfrm>
          <a:prstGeom prst="rect">
            <a:avLst/>
          </a:prstGeom>
          <a:noFill/>
        </p:spPr>
        <p:txBody>
          <a:bodyPr wrap="square" rtlCol="0">
            <a:spAutoFit/>
          </a:bodyPr>
          <a:lstStyle/>
          <a:p>
            <a:pPr algn="ctr"/>
            <a:r>
              <a:rPr lang="el-GR" sz="2000" b="1" dirty="0" smtClean="0"/>
              <a:t>…ή στην αυλή, στο τεράστιο </a:t>
            </a:r>
            <a:r>
              <a:rPr lang="el-GR" sz="2000" b="1" dirty="0" err="1" smtClean="0"/>
              <a:t>επιδαπέδιο</a:t>
            </a:r>
            <a:r>
              <a:rPr lang="el-GR" sz="2000" b="1" dirty="0" smtClean="0"/>
              <a:t> χρωματιστό </a:t>
            </a:r>
            <a:r>
              <a:rPr lang="el-GR" sz="2000" b="1" dirty="0" err="1" smtClean="0"/>
              <a:t>μαθηματικο</a:t>
            </a:r>
            <a:r>
              <a:rPr lang="el-GR" sz="2000" b="1" dirty="0" smtClean="0"/>
              <a:t>-κουτσό μας!</a:t>
            </a:r>
            <a:endParaRPr lang="el-GR" sz="2000" b="1" dirty="0"/>
          </a:p>
        </p:txBody>
      </p:sp>
    </p:spTree>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User\Desktop\PICaM\SMART-POLY\PiCaM fotos\ΦΩΤΟΓΡΑΦΙΕΣ ΕΠΙΛΟΓΗ\ΕΠΙΛΟΓΗ\IMG_20190926_093226.jpg"/>
          <p:cNvPicPr>
            <a:picLocks noChangeAspect="1" noChangeArrowheads="1"/>
          </p:cNvPicPr>
          <p:nvPr/>
        </p:nvPicPr>
        <p:blipFill>
          <a:blip r:embed="rId2" cstate="print"/>
          <a:srcRect/>
          <a:stretch>
            <a:fillRect/>
          </a:stretch>
        </p:blipFill>
        <p:spPr bwMode="auto">
          <a:xfrm>
            <a:off x="0" y="1412776"/>
            <a:ext cx="9144000" cy="3804118"/>
          </a:xfrm>
          <a:prstGeom prst="rect">
            <a:avLst/>
          </a:prstGeom>
          <a:noFill/>
        </p:spPr>
      </p:pic>
      <p:sp>
        <p:nvSpPr>
          <p:cNvPr id="3" name="2 - TextBox"/>
          <p:cNvSpPr txBox="1"/>
          <p:nvPr/>
        </p:nvSpPr>
        <p:spPr>
          <a:xfrm>
            <a:off x="0" y="476672"/>
            <a:ext cx="9144000" cy="523220"/>
          </a:xfrm>
          <a:prstGeom prst="rect">
            <a:avLst/>
          </a:prstGeom>
          <a:noFill/>
        </p:spPr>
        <p:txBody>
          <a:bodyPr wrap="square" rtlCol="0">
            <a:spAutoFit/>
          </a:bodyPr>
          <a:lstStyle/>
          <a:p>
            <a:pPr algn="ctr"/>
            <a:r>
              <a:rPr lang="el-GR" sz="2800" b="1" dirty="0" smtClean="0"/>
              <a:t>10 βήματα στις ακτίνες από το </a:t>
            </a:r>
            <a:r>
              <a:rPr lang="el-GR" sz="2800" b="1" dirty="0" err="1" smtClean="0"/>
              <a:t>μαθηματικο</a:t>
            </a:r>
            <a:r>
              <a:rPr lang="el-GR" sz="2800" b="1" dirty="0" smtClean="0"/>
              <a:t>-κουτσό…</a:t>
            </a:r>
            <a:endParaRPr lang="el-GR" sz="2800" b="1" dirty="0"/>
          </a:p>
        </p:txBody>
      </p:sp>
      <p:sp>
        <p:nvSpPr>
          <p:cNvPr id="4" name="3 - TextBox"/>
          <p:cNvSpPr txBox="1"/>
          <p:nvPr/>
        </p:nvSpPr>
        <p:spPr>
          <a:xfrm>
            <a:off x="179512" y="5661248"/>
            <a:ext cx="8784976" cy="523220"/>
          </a:xfrm>
          <a:prstGeom prst="rect">
            <a:avLst/>
          </a:prstGeom>
          <a:noFill/>
        </p:spPr>
        <p:txBody>
          <a:bodyPr wrap="square" rtlCol="0">
            <a:spAutoFit/>
          </a:bodyPr>
          <a:lstStyle/>
          <a:p>
            <a:pPr algn="ctr"/>
            <a:r>
              <a:rPr lang="el-GR" sz="2800" b="1" dirty="0" smtClean="0"/>
              <a:t>…10 γράμματα και οι ΑΛΛΗΛΕΓΓΥΕΣ  λέξεις μας!</a:t>
            </a:r>
            <a:endParaRPr lang="el-GR" sz="2800" b="1" dirty="0"/>
          </a:p>
        </p:txBody>
      </p:sp>
    </p:spTree>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User\Desktop\PICaM\SMART-POLY\PiCaM fotos\ΦΩΤΟΓΡΑΦΙΕΣ ΟΛΕΣ\IMG_20190926_093311.jpg"/>
          <p:cNvPicPr>
            <a:picLocks noChangeAspect="1" noChangeArrowheads="1"/>
          </p:cNvPicPr>
          <p:nvPr/>
        </p:nvPicPr>
        <p:blipFill>
          <a:blip r:embed="rId2" cstate="print"/>
          <a:srcRect/>
          <a:stretch>
            <a:fillRect/>
          </a:stretch>
        </p:blipFill>
        <p:spPr bwMode="auto">
          <a:xfrm>
            <a:off x="1259632" y="0"/>
            <a:ext cx="6687380" cy="6858000"/>
          </a:xfrm>
          <a:prstGeom prst="rect">
            <a:avLst/>
          </a:prstGeom>
          <a:noFill/>
        </p:spPr>
      </p:pic>
    </p:spTree>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23528" y="188641"/>
            <a:ext cx="8568952" cy="7109639"/>
          </a:xfrm>
          <a:prstGeom prst="rect">
            <a:avLst/>
          </a:prstGeom>
          <a:noFill/>
        </p:spPr>
        <p:txBody>
          <a:bodyPr wrap="square" rtlCol="0">
            <a:spAutoFit/>
          </a:bodyPr>
          <a:lstStyle/>
          <a:p>
            <a:pPr algn="ctr"/>
            <a:r>
              <a:rPr lang="el-GR" sz="4800" b="1" dirty="0" smtClean="0">
                <a:solidFill>
                  <a:srgbClr val="C00000"/>
                </a:solidFill>
              </a:rPr>
              <a:t>Η καινοτομία στο σχολείο</a:t>
            </a:r>
          </a:p>
          <a:p>
            <a:pPr algn="ctr"/>
            <a:endParaRPr lang="el-GR" sz="4800" b="1" dirty="0" smtClean="0">
              <a:solidFill>
                <a:srgbClr val="C00000"/>
              </a:solidFill>
            </a:endParaRPr>
          </a:p>
          <a:p>
            <a:pPr lvl="0" algn="just"/>
            <a:r>
              <a:rPr lang="el-GR" sz="2800" dirty="0" smtClean="0"/>
              <a:t>Ως </a:t>
            </a:r>
            <a:r>
              <a:rPr lang="el-GR" sz="2800" b="1" u="sng" dirty="0" smtClean="0">
                <a:solidFill>
                  <a:srgbClr val="C00000"/>
                </a:solidFill>
              </a:rPr>
              <a:t>καινοτομία ορίζουμε κάθε επιχειρούμενη αλλαγή </a:t>
            </a:r>
            <a:r>
              <a:rPr lang="el-GR" sz="2800" dirty="0" smtClean="0"/>
              <a:t>που στηρίζεται στην </a:t>
            </a:r>
            <a:r>
              <a:rPr lang="el-GR" sz="2800" b="1" dirty="0" smtClean="0"/>
              <a:t>κοινή προσπάθεια όλων των παραγόντων της σχολικής κοινότητας</a:t>
            </a:r>
            <a:r>
              <a:rPr lang="el-GR" sz="2800" dirty="0" smtClean="0"/>
              <a:t> (εκπαιδευτικών, μαθητών/</a:t>
            </a:r>
            <a:r>
              <a:rPr lang="el-GR" sz="2800" dirty="0" err="1" smtClean="0"/>
              <a:t>ριών</a:t>
            </a:r>
            <a:r>
              <a:rPr lang="el-GR" sz="2800" dirty="0" smtClean="0"/>
              <a:t> και γονέων), με στόχο:</a:t>
            </a:r>
          </a:p>
          <a:p>
            <a:pPr lvl="0" algn="just"/>
            <a:r>
              <a:rPr lang="el-GR" sz="2800" dirty="0" smtClean="0"/>
              <a:t> </a:t>
            </a:r>
          </a:p>
          <a:p>
            <a:pPr lvl="0" algn="just">
              <a:buFont typeface="Wingdings" pitchFamily="2" charset="2"/>
              <a:buChar char="Ø"/>
            </a:pPr>
            <a:r>
              <a:rPr lang="el-GR" sz="2800" dirty="0" smtClean="0"/>
              <a:t> τη  βελτιστοποίηση της διδακτικής πράξης,  ώστε να υπάρχει μεγιστοποίηση των μαθησιακών αποτελεσμάτων</a:t>
            </a:r>
          </a:p>
          <a:p>
            <a:pPr lvl="0" algn="just">
              <a:buFont typeface="Wingdings" pitchFamily="2" charset="2"/>
              <a:buChar char="Ø"/>
            </a:pPr>
            <a:endParaRPr lang="el-GR" sz="2800" dirty="0" smtClean="0"/>
          </a:p>
          <a:p>
            <a:pPr algn="just">
              <a:buFont typeface="Wingdings" pitchFamily="2" charset="2"/>
              <a:buChar char="Ø"/>
            </a:pPr>
            <a:r>
              <a:rPr lang="el-GR" sz="2800" dirty="0" smtClean="0"/>
              <a:t> τη βελτίωση του παιδαγωγικού και ψυχολογικού κλίματος στην τάξη και στο σχολείο.</a:t>
            </a:r>
          </a:p>
          <a:p>
            <a:pPr algn="ctr"/>
            <a:endParaRPr lang="el-GR" sz="4000" b="1" i="1" dirty="0" smtClean="0">
              <a:solidFill>
                <a:srgbClr val="C00000"/>
              </a:solidFill>
            </a:endParaRPr>
          </a:p>
          <a:p>
            <a:pPr algn="ctr"/>
            <a:endParaRPr lang="el-GR" sz="4000" b="1" i="1" dirty="0">
              <a:solidFill>
                <a:srgbClr val="C00000"/>
              </a:solidFill>
            </a:endParaRPr>
          </a:p>
        </p:txBody>
      </p:sp>
    </p:spTree>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PICaM\ΑΦΙΣΑ\ΑΦΙΣΑ\ΝΑΙ\ΜΠΛΕ ΟΜΑΔΑ.jpg"/>
          <p:cNvPicPr>
            <a:picLocks noChangeAspect="1" noChangeArrowheads="1"/>
          </p:cNvPicPr>
          <p:nvPr/>
        </p:nvPicPr>
        <p:blipFill>
          <a:blip r:embed="rId2" cstate="print"/>
          <a:srcRect/>
          <a:stretch>
            <a:fillRect/>
          </a:stretch>
        </p:blipFill>
        <p:spPr bwMode="auto">
          <a:xfrm>
            <a:off x="1106488" y="323850"/>
            <a:ext cx="6931025" cy="6208713"/>
          </a:xfrm>
          <a:prstGeom prst="rect">
            <a:avLst/>
          </a:prstGeom>
          <a:noFill/>
        </p:spPr>
      </p:pic>
    </p:spTree>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2204864"/>
            <a:ext cx="8640960" cy="1815882"/>
          </a:xfrm>
          <a:prstGeom prst="rect">
            <a:avLst/>
          </a:prstGeom>
          <a:noFill/>
        </p:spPr>
        <p:txBody>
          <a:bodyPr wrap="square" rtlCol="0">
            <a:spAutoFit/>
          </a:bodyPr>
          <a:lstStyle/>
          <a:p>
            <a:pPr algn="ctr"/>
            <a:r>
              <a:rPr lang="el-GR" sz="2800" b="1" dirty="0" smtClean="0"/>
              <a:t>Ένα σχέδιο εργασίας (</a:t>
            </a:r>
            <a:r>
              <a:rPr lang="en-US" sz="2800" b="1" dirty="0" smtClean="0"/>
              <a:t>project) </a:t>
            </a:r>
            <a:r>
              <a:rPr lang="el-GR" sz="2800" b="1" dirty="0" smtClean="0"/>
              <a:t>που ποτέ δεν κλείνει,</a:t>
            </a:r>
          </a:p>
          <a:p>
            <a:pPr algn="ctr"/>
            <a:r>
              <a:rPr lang="el-GR" sz="2800" b="1" dirty="0" smtClean="0"/>
              <a:t> </a:t>
            </a:r>
          </a:p>
          <a:p>
            <a:pPr algn="ctr"/>
            <a:endParaRPr lang="el-GR" sz="2800" b="1" dirty="0" smtClean="0"/>
          </a:p>
          <a:p>
            <a:pPr algn="ctr"/>
            <a:r>
              <a:rPr lang="el-GR" sz="2800" b="1" dirty="0" smtClean="0"/>
              <a:t>αφού </a:t>
            </a:r>
            <a:r>
              <a:rPr lang="el-GR" sz="2800" b="1" dirty="0" smtClean="0">
                <a:solidFill>
                  <a:srgbClr val="C00000"/>
                </a:solidFill>
              </a:rPr>
              <a:t>η </a:t>
            </a:r>
            <a:r>
              <a:rPr lang="el-GR" sz="2800" b="1" u="sng" dirty="0" smtClean="0">
                <a:solidFill>
                  <a:srgbClr val="C00000"/>
                </a:solidFill>
              </a:rPr>
              <a:t>αλληλεγγύη</a:t>
            </a:r>
            <a:r>
              <a:rPr lang="el-GR" sz="2800" b="1" dirty="0" smtClean="0">
                <a:solidFill>
                  <a:srgbClr val="C00000"/>
                </a:solidFill>
              </a:rPr>
              <a:t> </a:t>
            </a:r>
            <a:r>
              <a:rPr lang="el-GR" sz="2800" b="1" dirty="0" smtClean="0"/>
              <a:t>είναι </a:t>
            </a:r>
            <a:r>
              <a:rPr lang="el-GR" sz="2800" b="1" dirty="0" smtClean="0">
                <a:solidFill>
                  <a:srgbClr val="C00000"/>
                </a:solidFill>
              </a:rPr>
              <a:t>αξία ζωής </a:t>
            </a:r>
            <a:r>
              <a:rPr lang="el-GR" sz="2800" b="1" dirty="0" smtClean="0"/>
              <a:t>διαρκής!</a:t>
            </a:r>
            <a:endParaRPr lang="el-GR" sz="2800" b="1" dirty="0"/>
          </a:p>
        </p:txBody>
      </p:sp>
    </p:spTree>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332656"/>
            <a:ext cx="9144000" cy="58785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457200" algn="r"/>
                <a:tab pos="2636838" algn="ctr"/>
                <a:tab pos="5273675" algn="r"/>
              </a:tabLst>
            </a:pPr>
            <a:endParaRPr kumimoji="0" lang="el-GR"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50000"/>
              </a:lnSpc>
              <a:spcBef>
                <a:spcPct val="0"/>
              </a:spcBef>
              <a:spcAft>
                <a:spcPct val="0"/>
              </a:spcAft>
              <a:buClrTx/>
              <a:buSzTx/>
              <a:buFontTx/>
              <a:buNone/>
              <a:tabLst>
                <a:tab pos="457200" algn="r"/>
                <a:tab pos="2636838" algn="ctr"/>
                <a:tab pos="5273675" algn="r"/>
              </a:tabLst>
            </a:pPr>
            <a:r>
              <a:rPr kumimoji="0" lang="el-GR" sz="2400" b="1" i="0" u="none" strike="noStrike" cap="none" normalizeH="0" baseline="0" dirty="0" smtClean="0">
                <a:ln>
                  <a:noFill/>
                </a:ln>
                <a:solidFill>
                  <a:srgbClr val="C00000"/>
                </a:solidFill>
                <a:effectLst/>
                <a:latin typeface="Arial" pitchFamily="34" charset="0"/>
                <a:ea typeface="Times New Roman" pitchFamily="18" charset="0"/>
                <a:cs typeface="Times New Roman" pitchFamily="18" charset="0"/>
              </a:rPr>
              <a:t>ΕΝΔΥΝΑΜΩΣΗ </a:t>
            </a:r>
            <a:endParaRPr kumimoji="0" lang="el-GR" sz="2400" b="0" i="0" u="none" strike="noStrike" cap="none" normalizeH="0" baseline="0" dirty="0" smtClean="0">
              <a:ln>
                <a:noFill/>
              </a:ln>
              <a:solidFill>
                <a:srgbClr val="C00000"/>
              </a:solidFill>
              <a:effectLst/>
              <a:latin typeface="Arial" pitchFamily="34" charset="0"/>
              <a:cs typeface="Arial" pitchFamily="34" charset="0"/>
            </a:endParaRPr>
          </a:p>
          <a:p>
            <a:pPr marL="0" marR="0" lvl="0" indent="0" algn="ctr" defTabSz="914400" rtl="0" eaLnBrk="0" fontAlgn="base" latinLnBrk="0" hangingPunct="0">
              <a:lnSpc>
                <a:spcPct val="150000"/>
              </a:lnSpc>
              <a:spcBef>
                <a:spcPct val="0"/>
              </a:spcBef>
              <a:spcAft>
                <a:spcPct val="0"/>
              </a:spcAft>
              <a:buClrTx/>
              <a:buSzTx/>
              <a:buFontTx/>
              <a:buNone/>
              <a:tabLst>
                <a:tab pos="457200" algn="r"/>
                <a:tab pos="2636838" algn="ctr"/>
                <a:tab pos="5273675" algn="r"/>
              </a:tabLst>
            </a:pPr>
            <a:r>
              <a:rPr kumimoji="0" lang="el-GR" sz="2400" b="1" i="0" u="none" strike="noStrike" cap="none" normalizeH="0" baseline="0" dirty="0" smtClean="0">
                <a:ln>
                  <a:noFill/>
                </a:ln>
                <a:solidFill>
                  <a:srgbClr val="C00000"/>
                </a:solidFill>
                <a:effectLst/>
                <a:latin typeface="Arial" pitchFamily="34" charset="0"/>
                <a:ea typeface="Times New Roman" pitchFamily="18" charset="0"/>
                <a:cs typeface="Times New Roman" pitchFamily="18" charset="0"/>
              </a:rPr>
              <a:t>ΤΗΣ ΨΥΧΙΚΗΣ ΑΝΘΕΚΤΙΚΟΤΗΤΑΣ </a:t>
            </a:r>
            <a:endParaRPr kumimoji="0" lang="el-GR" sz="2400" b="0" i="0" u="none" strike="noStrike" cap="none" normalizeH="0" baseline="0" dirty="0" smtClean="0">
              <a:ln>
                <a:noFill/>
              </a:ln>
              <a:solidFill>
                <a:srgbClr val="C00000"/>
              </a:solidFill>
              <a:effectLst/>
              <a:latin typeface="Arial" pitchFamily="34" charset="0"/>
              <a:cs typeface="Arial" pitchFamily="34" charset="0"/>
            </a:endParaRPr>
          </a:p>
          <a:p>
            <a:pPr marL="0" marR="0" lvl="0" indent="0" algn="ctr" defTabSz="914400" rtl="0" eaLnBrk="0" fontAlgn="base" latinLnBrk="0" hangingPunct="0">
              <a:lnSpc>
                <a:spcPct val="150000"/>
              </a:lnSpc>
              <a:spcBef>
                <a:spcPct val="0"/>
              </a:spcBef>
              <a:spcAft>
                <a:spcPct val="0"/>
              </a:spcAft>
              <a:buClrTx/>
              <a:buSzTx/>
              <a:buFontTx/>
              <a:buNone/>
              <a:tabLst>
                <a:tab pos="457200" algn="r"/>
                <a:tab pos="2636838" algn="ctr"/>
                <a:tab pos="5273675" algn="r"/>
              </a:tabLst>
            </a:pPr>
            <a:r>
              <a:rPr kumimoji="0" lang="el-GR" sz="2400" b="1" i="0" u="none" strike="noStrike" cap="none" normalizeH="0" baseline="0" dirty="0" smtClean="0">
                <a:ln>
                  <a:noFill/>
                </a:ln>
                <a:solidFill>
                  <a:srgbClr val="C00000"/>
                </a:solidFill>
                <a:effectLst/>
                <a:latin typeface="Arial" pitchFamily="34" charset="0"/>
                <a:ea typeface="Times New Roman" pitchFamily="18" charset="0"/>
                <a:cs typeface="Times New Roman" pitchFamily="18" charset="0"/>
              </a:rPr>
              <a:t>ΚΑΙ ΤΗΣ ΣΥΝΑΙΣΘΗΜΑΤΙΚΗΣ ΝΟΗΜΟΣΥΝΗΣ</a:t>
            </a:r>
            <a:endParaRPr kumimoji="0" lang="el-GR" sz="2400" b="0" i="0" u="none" strike="noStrike" cap="none" normalizeH="0" baseline="0" dirty="0" smtClean="0">
              <a:ln>
                <a:noFill/>
              </a:ln>
              <a:solidFill>
                <a:srgbClr val="C00000"/>
              </a:solidFill>
              <a:effectLst/>
              <a:latin typeface="Arial" pitchFamily="34" charset="0"/>
              <a:cs typeface="Arial" pitchFamily="34" charset="0"/>
            </a:endParaRPr>
          </a:p>
          <a:p>
            <a:pPr marL="0" marR="0" lvl="0" indent="0" algn="ctr" defTabSz="914400" rtl="0" eaLnBrk="0" fontAlgn="base" latinLnBrk="0" hangingPunct="0">
              <a:lnSpc>
                <a:spcPct val="150000"/>
              </a:lnSpc>
              <a:spcBef>
                <a:spcPct val="0"/>
              </a:spcBef>
              <a:spcAft>
                <a:spcPct val="0"/>
              </a:spcAft>
              <a:buClrTx/>
              <a:buSzTx/>
              <a:buFontTx/>
              <a:buNone/>
              <a:tabLst>
                <a:tab pos="457200" algn="r"/>
                <a:tab pos="2636838" algn="ctr"/>
                <a:tab pos="5273675" algn="r"/>
              </a:tabLst>
            </a:pPr>
            <a:r>
              <a:rPr kumimoji="0" lang="el-GR" sz="2400" b="1" i="0" u="none" strike="noStrike" cap="none" normalizeH="0" baseline="0" dirty="0" smtClean="0">
                <a:ln>
                  <a:noFill/>
                </a:ln>
                <a:solidFill>
                  <a:srgbClr val="C00000"/>
                </a:solidFill>
                <a:effectLst/>
                <a:latin typeface="Arial" pitchFamily="34" charset="0"/>
                <a:ea typeface="Times New Roman" pitchFamily="18" charset="0"/>
                <a:cs typeface="Times New Roman" pitchFamily="18" charset="0"/>
              </a:rPr>
              <a:t>ΜΕΣΑ ΑΠΟ ΤΗ  ΔΙΔΑΣΚΑΛΙΑ ΤΟΥ ΓΛΩΣΣΙΚΟΥ ΜΑΘΗΜΑΤΟΣ</a:t>
            </a:r>
            <a:endParaRPr kumimoji="0" lang="en-US" sz="2400" b="1" i="0" u="none" strike="noStrike" cap="none" normalizeH="0" baseline="0" dirty="0" smtClean="0">
              <a:ln>
                <a:noFill/>
              </a:ln>
              <a:solidFill>
                <a:srgbClr val="C00000"/>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50000"/>
              </a:lnSpc>
              <a:spcBef>
                <a:spcPct val="0"/>
              </a:spcBef>
              <a:spcAft>
                <a:spcPct val="0"/>
              </a:spcAft>
              <a:buClrTx/>
              <a:buSzTx/>
              <a:buFontTx/>
              <a:buNone/>
              <a:tabLst>
                <a:tab pos="457200" algn="r"/>
                <a:tab pos="2636838" algn="ctr"/>
                <a:tab pos="5273675" algn="r"/>
              </a:tabLst>
            </a:pPr>
            <a:r>
              <a:rPr kumimoji="0" lang="el-GR" sz="2400" b="1" i="0" u="none" strike="noStrike" cap="none" normalizeH="0" baseline="0" dirty="0" smtClean="0">
                <a:ln>
                  <a:noFill/>
                </a:ln>
                <a:solidFill>
                  <a:srgbClr val="C00000"/>
                </a:solidFill>
                <a:effectLst/>
                <a:latin typeface="Arial" pitchFamily="34" charset="0"/>
                <a:ea typeface="Times New Roman" pitchFamily="18" charset="0"/>
                <a:cs typeface="Times New Roman" pitchFamily="18" charset="0"/>
              </a:rPr>
              <a:t> </a:t>
            </a:r>
          </a:p>
          <a:p>
            <a:pPr marL="0" marR="0" lvl="0" indent="0" algn="ctr" defTabSz="914400" rtl="0" eaLnBrk="0" fontAlgn="base" latinLnBrk="0" hangingPunct="0">
              <a:lnSpc>
                <a:spcPct val="150000"/>
              </a:lnSpc>
              <a:spcBef>
                <a:spcPct val="0"/>
              </a:spcBef>
              <a:spcAft>
                <a:spcPct val="0"/>
              </a:spcAft>
              <a:buClrTx/>
              <a:buSzTx/>
              <a:buFontTx/>
              <a:buNone/>
              <a:tabLst>
                <a:tab pos="457200" algn="r"/>
                <a:tab pos="2636838" algn="ctr"/>
                <a:tab pos="5273675" algn="r"/>
              </a:tabLst>
            </a:pPr>
            <a:endParaRPr kumimoji="0" lang="el-GR"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50000"/>
              </a:lnSpc>
              <a:spcBef>
                <a:spcPct val="0"/>
              </a:spcBef>
              <a:spcAft>
                <a:spcPct val="0"/>
              </a:spcAft>
              <a:buClrTx/>
              <a:buSzTx/>
              <a:buFontTx/>
              <a:buNone/>
              <a:tabLst>
                <a:tab pos="457200" algn="r"/>
                <a:tab pos="2636838" algn="ctr"/>
                <a:tab pos="5273675" algn="r"/>
              </a:tabLst>
            </a:pPr>
            <a:r>
              <a:rPr kumimoji="0" lang="el-GR" sz="2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(Εκπαιδευτική παρέμβαση </a:t>
            </a:r>
          </a:p>
          <a:p>
            <a:pPr marL="0" marR="0" lvl="0" indent="0" algn="ctr" defTabSz="914400" rtl="0" eaLnBrk="0" fontAlgn="base" latinLnBrk="0" hangingPunct="0">
              <a:lnSpc>
                <a:spcPct val="150000"/>
              </a:lnSpc>
              <a:spcBef>
                <a:spcPct val="0"/>
              </a:spcBef>
              <a:spcAft>
                <a:spcPct val="0"/>
              </a:spcAft>
              <a:buClrTx/>
              <a:buSzTx/>
              <a:buFontTx/>
              <a:buNone/>
              <a:tabLst>
                <a:tab pos="457200" algn="r"/>
                <a:tab pos="2636838" algn="ctr"/>
                <a:tab pos="5273675" algn="r"/>
              </a:tabLst>
            </a:pPr>
            <a:r>
              <a:rPr kumimoji="0" lang="el-GR" sz="2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για τη διαχείριση προβλημάτων συμπεριφοράς </a:t>
            </a:r>
            <a:endParaRPr kumimoji="0" lang="en-US" sz="2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50000"/>
              </a:lnSpc>
              <a:spcBef>
                <a:spcPct val="0"/>
              </a:spcBef>
              <a:spcAft>
                <a:spcPct val="0"/>
              </a:spcAft>
              <a:buClrTx/>
              <a:buSzTx/>
              <a:buFontTx/>
              <a:buNone/>
              <a:tabLst>
                <a:tab pos="457200" algn="r"/>
                <a:tab pos="2636838" algn="ctr"/>
                <a:tab pos="5273675" algn="r"/>
              </a:tabLst>
            </a:pPr>
            <a:r>
              <a:rPr lang="el-GR" sz="2800" b="1" dirty="0" smtClean="0">
                <a:latin typeface="Arial" pitchFamily="34" charset="0"/>
                <a:cs typeface="Times New Roman" pitchFamily="18" charset="0"/>
              </a:rPr>
              <a:t>σε παιδιά Ε΄ και ΣΤ΄ τάξης)</a:t>
            </a: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457200" algn="r"/>
                <a:tab pos="2636838" algn="ctr"/>
                <a:tab pos="5273675" algn="r"/>
              </a:tabLst>
            </a:pPr>
            <a:endParaRPr kumimoji="0" lang="el-GR"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7" name="Rectangle 3"/>
          <p:cNvSpPr>
            <a:spLocks noChangeArrowheads="1"/>
          </p:cNvSpPr>
          <p:nvPr/>
        </p:nvSpPr>
        <p:spPr bwMode="auto">
          <a:xfrm>
            <a:off x="1475656" y="4437112"/>
            <a:ext cx="6078459" cy="9848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636838" algn="ctr"/>
                <a:tab pos="5273675" algn="r"/>
              </a:tabLst>
            </a:pPr>
            <a:endParaRPr kumimoji="0" lang="el-GR"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457200" algn="r"/>
                <a:tab pos="2636838" algn="ctr"/>
                <a:tab pos="5273675" algn="r"/>
              </a:tabLst>
            </a:pPr>
            <a:endParaRPr kumimoji="0" lang="el-GR"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636838" algn="ctr"/>
                <a:tab pos="5273675" algn="r"/>
              </a:tabLst>
            </a:pP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wheel spokes="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0" y="0"/>
            <a:ext cx="9144000" cy="1569660"/>
          </a:xfrm>
          <a:prstGeom prst="rect">
            <a:avLst/>
          </a:prstGeom>
          <a:noFill/>
        </p:spPr>
        <p:txBody>
          <a:bodyPr wrap="square" rtlCol="0">
            <a:spAutoFit/>
          </a:bodyPr>
          <a:lstStyle/>
          <a:p>
            <a:pPr algn="ctr"/>
            <a:r>
              <a:rPr lang="el-GR" sz="3200" b="1" u="sng" dirty="0" smtClean="0">
                <a:solidFill>
                  <a:srgbClr val="C00000"/>
                </a:solidFill>
              </a:rPr>
              <a:t>Συναισθηματική</a:t>
            </a:r>
            <a:r>
              <a:rPr lang="el-GR" sz="3200" b="1" dirty="0" smtClean="0">
                <a:solidFill>
                  <a:srgbClr val="C00000"/>
                </a:solidFill>
              </a:rPr>
              <a:t> Αγωγή </a:t>
            </a:r>
            <a:r>
              <a:rPr lang="el-GR" sz="3200" b="1" dirty="0" smtClean="0">
                <a:solidFill>
                  <a:srgbClr val="F68E38"/>
                </a:solidFill>
              </a:rPr>
              <a:t> </a:t>
            </a:r>
            <a:endParaRPr lang="el-GR" sz="3200" b="1" dirty="0" smtClean="0"/>
          </a:p>
          <a:p>
            <a:pPr algn="ctr"/>
            <a:r>
              <a:rPr lang="el-GR" sz="3200" b="1" dirty="0" smtClean="0"/>
              <a:t>μέσα από τη </a:t>
            </a:r>
          </a:p>
          <a:p>
            <a:pPr algn="ctr"/>
            <a:r>
              <a:rPr lang="el-GR" sz="3200" b="1" dirty="0" smtClean="0"/>
              <a:t>Γλωσσική Διδασκαλία</a:t>
            </a:r>
          </a:p>
        </p:txBody>
      </p:sp>
      <p:pic>
        <p:nvPicPr>
          <p:cNvPr id="7" name="6 - Εικόνα" descr="emotions.jpg"/>
          <p:cNvPicPr>
            <a:picLocks noChangeAspect="1"/>
          </p:cNvPicPr>
          <p:nvPr/>
        </p:nvPicPr>
        <p:blipFill>
          <a:blip r:embed="rId3" cstate="print"/>
          <a:stretch>
            <a:fillRect/>
          </a:stretch>
        </p:blipFill>
        <p:spPr>
          <a:xfrm>
            <a:off x="2987824" y="1700808"/>
            <a:ext cx="2326980" cy="2304256"/>
          </a:xfrm>
          <a:prstGeom prst="rect">
            <a:avLst/>
          </a:prstGeom>
        </p:spPr>
      </p:pic>
      <p:sp>
        <p:nvSpPr>
          <p:cNvPr id="26" name="25 - Διάγραμμα ροής: Διεργασία"/>
          <p:cNvSpPr/>
          <p:nvPr/>
        </p:nvSpPr>
        <p:spPr>
          <a:xfrm>
            <a:off x="251520" y="4293096"/>
            <a:ext cx="4104456" cy="2304256"/>
          </a:xfrm>
          <a:prstGeom prst="flowChartProcess">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i="1" u="sng" dirty="0" smtClean="0"/>
              <a:t>Αρχική σκέψη- Στόχος:</a:t>
            </a:r>
          </a:p>
          <a:p>
            <a:pPr algn="ctr"/>
            <a:endParaRPr lang="el-GR" sz="2000" b="1" i="1" u="sng" dirty="0" smtClean="0"/>
          </a:p>
          <a:p>
            <a:pPr algn="ctr"/>
            <a:r>
              <a:rPr lang="el-GR" sz="2000" b="1" i="1" dirty="0" smtClean="0"/>
              <a:t>Ενδυνάμωση των παιδιών </a:t>
            </a:r>
          </a:p>
          <a:p>
            <a:pPr algn="ctr"/>
            <a:r>
              <a:rPr lang="el-GR" sz="2000" b="1" i="1" dirty="0" smtClean="0"/>
              <a:t>για τη διαχείριση συγκρούσεων</a:t>
            </a:r>
          </a:p>
          <a:p>
            <a:pPr algn="ctr"/>
            <a:r>
              <a:rPr lang="el-GR" sz="2000" b="1" i="1" dirty="0" smtClean="0"/>
              <a:t>και την αντιμετώπιση περιστατικών </a:t>
            </a:r>
          </a:p>
          <a:p>
            <a:pPr algn="ctr"/>
            <a:r>
              <a:rPr lang="el-GR" sz="2000" b="1" i="1" dirty="0" smtClean="0"/>
              <a:t>σχολικού εκφοβισμού</a:t>
            </a:r>
            <a:r>
              <a:rPr lang="en-US" sz="2000" b="1" i="1" dirty="0" smtClean="0"/>
              <a:t>.</a:t>
            </a:r>
            <a:endParaRPr lang="el-GR" sz="2000" b="1" i="1" dirty="0" smtClean="0"/>
          </a:p>
        </p:txBody>
      </p:sp>
      <p:sp>
        <p:nvSpPr>
          <p:cNvPr id="34" name="33 - Διάγραμμα ροής: Διεργασία"/>
          <p:cNvSpPr/>
          <p:nvPr/>
        </p:nvSpPr>
        <p:spPr>
          <a:xfrm>
            <a:off x="5292080" y="4005064"/>
            <a:ext cx="3600400" cy="2592288"/>
          </a:xfrm>
          <a:prstGeom prst="flowChartProcess">
            <a:avLst/>
          </a:prstGeom>
          <a:solidFill>
            <a:srgbClr val="F68E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i="1" dirty="0" smtClean="0"/>
              <a:t>Αντικατάσταση </a:t>
            </a:r>
          </a:p>
          <a:p>
            <a:pPr algn="ctr"/>
            <a:r>
              <a:rPr lang="el-GR" sz="2000" b="1" i="1" dirty="0" smtClean="0"/>
              <a:t>δύο  ενοτήτων της Γλώσσας </a:t>
            </a:r>
          </a:p>
          <a:p>
            <a:pPr algn="ctr"/>
            <a:r>
              <a:rPr lang="el-GR" sz="2000" b="1" i="1" dirty="0" smtClean="0"/>
              <a:t>με υλικό για </a:t>
            </a:r>
            <a:r>
              <a:rPr lang="el-GR" sz="2000" b="1" i="1" u="sng" dirty="0" smtClean="0"/>
              <a:t>τη διδασκαλία Γραμματικής και Συντακτικού</a:t>
            </a:r>
          </a:p>
          <a:p>
            <a:pPr algn="ctr"/>
            <a:r>
              <a:rPr lang="el-GR" sz="2000" b="1" i="1" u="sng" dirty="0" smtClean="0"/>
              <a:t>και ταυτόχρονα </a:t>
            </a:r>
          </a:p>
          <a:p>
            <a:pPr algn="ctr"/>
            <a:r>
              <a:rPr lang="el-GR" sz="2000" b="1" i="1" dirty="0" smtClean="0"/>
              <a:t>για την </a:t>
            </a:r>
            <a:r>
              <a:rPr lang="el-GR" sz="2000" b="1" i="1" u="sng" dirty="0" smtClean="0"/>
              <a:t>καλλιέργεια δεξιοτήτων συναισθηματικής νοημοσύνης και ψυχικής ανθεκτικότητας.</a:t>
            </a:r>
            <a:endParaRPr lang="el-GR" sz="2000" dirty="0"/>
          </a:p>
        </p:txBody>
      </p:sp>
      <p:sp>
        <p:nvSpPr>
          <p:cNvPr id="15" name="14 - Έλλειψη"/>
          <p:cNvSpPr/>
          <p:nvPr/>
        </p:nvSpPr>
        <p:spPr>
          <a:xfrm rot="20860866">
            <a:off x="171011" y="1239679"/>
            <a:ext cx="2748655" cy="1492453"/>
          </a:xfrm>
          <a:prstGeom prst="ellipse">
            <a:avLst/>
          </a:prstGeom>
          <a:solidFill>
            <a:srgbClr val="F68E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t>Η κυρά-Γραμματική </a:t>
            </a:r>
          </a:p>
        </p:txBody>
      </p:sp>
      <p:sp>
        <p:nvSpPr>
          <p:cNvPr id="20" name="19 - Έλλειψη"/>
          <p:cNvSpPr/>
          <p:nvPr/>
        </p:nvSpPr>
        <p:spPr>
          <a:xfrm rot="1072433">
            <a:off x="137995" y="2670536"/>
            <a:ext cx="2784236" cy="1456822"/>
          </a:xfrm>
          <a:prstGeom prst="ellipse">
            <a:avLst/>
          </a:prstGeom>
          <a:solidFill>
            <a:srgbClr val="0096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t>και το  Συντακτικό</a:t>
            </a:r>
            <a:endParaRPr lang="el-GR" sz="2400" b="1" dirty="0"/>
          </a:p>
        </p:txBody>
      </p:sp>
      <p:sp>
        <p:nvSpPr>
          <p:cNvPr id="22" name="21 - Έλλειψη"/>
          <p:cNvSpPr/>
          <p:nvPr/>
        </p:nvSpPr>
        <p:spPr>
          <a:xfrm>
            <a:off x="5508104" y="1916832"/>
            <a:ext cx="3120798" cy="158209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t>συναντούν  </a:t>
            </a:r>
          </a:p>
          <a:p>
            <a:pPr algn="ctr"/>
            <a:r>
              <a:rPr lang="el-GR" sz="2400" b="1" dirty="0" smtClean="0"/>
              <a:t>τα  Συναισθήματα!</a:t>
            </a:r>
            <a:endParaRPr lang="el-GR" sz="2400" b="1" dirty="0"/>
          </a:p>
        </p:txBody>
      </p:sp>
    </p:spTree>
  </p:cSld>
  <p:clrMapOvr>
    <a:masterClrMapping/>
  </p:clrMapOvr>
  <p:transition spd="slow" advTm="88453">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323528" y="404664"/>
            <a:ext cx="8352928" cy="2308324"/>
          </a:xfrm>
          <a:prstGeom prst="rect">
            <a:avLst/>
          </a:prstGeom>
        </p:spPr>
        <p:txBody>
          <a:bodyPr wrap="square">
            <a:spAutoFit/>
          </a:bodyPr>
          <a:lstStyle/>
          <a:p>
            <a:pPr>
              <a:lnSpc>
                <a:spcPct val="150000"/>
              </a:lnSpc>
            </a:pPr>
            <a:r>
              <a:rPr lang="el-GR" sz="2400" b="1" dirty="0" smtClean="0"/>
              <a:t>       * Για να καμφθούν οι αρχικές αντιστάσεις  κάποιων γονέων    προγραμματίστηκε από τους /</a:t>
            </a:r>
            <a:r>
              <a:rPr lang="el-GR" sz="2400" b="1" dirty="0" err="1" smtClean="0"/>
              <a:t>ις</a:t>
            </a:r>
            <a:r>
              <a:rPr lang="el-GR" sz="2400" b="1" dirty="0" smtClean="0"/>
              <a:t> εκπαιδευτικούς  </a:t>
            </a:r>
          </a:p>
          <a:p>
            <a:pPr>
              <a:lnSpc>
                <a:spcPct val="150000"/>
              </a:lnSpc>
            </a:pPr>
            <a:r>
              <a:rPr lang="el-GR" sz="2400" b="1" dirty="0" smtClean="0">
                <a:solidFill>
                  <a:srgbClr val="C00000"/>
                </a:solidFill>
              </a:rPr>
              <a:t>ένα ενημερωτικό δίωρο με τη μορφή μαθήματος, </a:t>
            </a:r>
          </a:p>
          <a:p>
            <a:pPr>
              <a:lnSpc>
                <a:spcPct val="150000"/>
              </a:lnSpc>
            </a:pPr>
            <a:r>
              <a:rPr lang="el-GR" sz="2400" b="1" dirty="0" smtClean="0">
                <a:solidFill>
                  <a:srgbClr val="C00000"/>
                </a:solidFill>
              </a:rPr>
              <a:t>με τους γονείς στα θρανία, συμμαθητές /</a:t>
            </a:r>
            <a:r>
              <a:rPr lang="el-GR" sz="2400" b="1" dirty="0" err="1" smtClean="0">
                <a:solidFill>
                  <a:srgbClr val="C00000"/>
                </a:solidFill>
              </a:rPr>
              <a:t>ριες</a:t>
            </a:r>
            <a:r>
              <a:rPr lang="el-GR" sz="2400" b="1" dirty="0" smtClean="0">
                <a:solidFill>
                  <a:srgbClr val="C00000"/>
                </a:solidFill>
              </a:rPr>
              <a:t> των παιδιών τους.</a:t>
            </a:r>
            <a:endParaRPr lang="el-GR" sz="2400" b="1" dirty="0">
              <a:solidFill>
                <a:srgbClr val="C00000"/>
              </a:solidFill>
            </a:endParaRPr>
          </a:p>
        </p:txBody>
      </p:sp>
      <p:sp>
        <p:nvSpPr>
          <p:cNvPr id="102401" name="Rectangle 1"/>
          <p:cNvSpPr>
            <a:spLocks noChangeArrowheads="1"/>
          </p:cNvSpPr>
          <p:nvPr/>
        </p:nvSpPr>
        <p:spPr bwMode="auto">
          <a:xfrm>
            <a:off x="398615" y="2982144"/>
            <a:ext cx="8309904" cy="332398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l-GR" sz="2000" b="1" i="0" u="none" strike="noStrike" cap="none" normalizeH="0" baseline="0" dirty="0" smtClean="0">
                <a:ln>
                  <a:noFill/>
                </a:ln>
                <a:solidFill>
                  <a:srgbClr val="C00000"/>
                </a:solidFill>
                <a:effectLst/>
                <a:latin typeface="Calibri" pitchFamily="34" charset="0"/>
                <a:ea typeface="Times New Roman" pitchFamily="18" charset="0"/>
                <a:cs typeface="Times New Roman" pitchFamily="18" charset="0"/>
              </a:rPr>
              <a:t>       Το εγχείρημα πήγε πολύ καλά </a:t>
            </a:r>
            <a:r>
              <a:rPr kumimoji="0" lang="el-GR" sz="2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και επαναλήφθηκε άλλη μία φορά, </a:t>
            </a:r>
          </a:p>
          <a:p>
            <a:pPr marL="0" marR="0" lvl="0" indent="0" algn="just" defTabSz="914400" rtl="0" eaLnBrk="1" fontAlgn="base" latinLnBrk="0" hangingPunct="1">
              <a:lnSpc>
                <a:spcPct val="150000"/>
              </a:lnSpc>
              <a:spcBef>
                <a:spcPct val="0"/>
              </a:spcBef>
              <a:spcAft>
                <a:spcPct val="0"/>
              </a:spcAft>
              <a:buClrTx/>
              <a:buSzTx/>
              <a:buFontTx/>
              <a:buNone/>
              <a:tabLst/>
            </a:pPr>
            <a:r>
              <a:rPr kumimoji="0" lang="el-GR" sz="2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στο μέσο του χρονικού διαστήματος διάρκειας της παρέμβασης, </a:t>
            </a:r>
          </a:p>
          <a:p>
            <a:pPr marL="0" marR="0" lvl="0" indent="0" algn="just" defTabSz="914400" rtl="0" eaLnBrk="1" fontAlgn="base" latinLnBrk="0" hangingPunct="1">
              <a:lnSpc>
                <a:spcPct val="150000"/>
              </a:lnSpc>
              <a:spcBef>
                <a:spcPct val="0"/>
              </a:spcBef>
              <a:spcAft>
                <a:spcPct val="0"/>
              </a:spcAft>
              <a:buClrTx/>
              <a:buSzTx/>
              <a:buFontTx/>
              <a:buNone/>
              <a:tabLst/>
            </a:pPr>
            <a:r>
              <a:rPr kumimoji="0" lang="el-GR" sz="2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οπότε και ήταν πλέον εμφανής η βελτίωση της συμπεριφοράς των παιδιών </a:t>
            </a:r>
          </a:p>
          <a:p>
            <a:pPr marL="0" marR="0" lvl="0" indent="0" algn="just" defTabSz="914400" rtl="0" eaLnBrk="1" fontAlgn="base" latinLnBrk="0" hangingPunct="1">
              <a:lnSpc>
                <a:spcPct val="150000"/>
              </a:lnSpc>
              <a:spcBef>
                <a:spcPct val="0"/>
              </a:spcBef>
              <a:spcAft>
                <a:spcPct val="0"/>
              </a:spcAft>
              <a:buClrTx/>
              <a:buSzTx/>
              <a:buFontTx/>
              <a:buNone/>
              <a:tabLst/>
            </a:pPr>
            <a:r>
              <a:rPr kumimoji="0" lang="el-GR" sz="2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και η σταδιακή επίτευξη των στόχων που τέθηκαν από την αρχή. </a:t>
            </a:r>
          </a:p>
          <a:p>
            <a:pPr marL="0" marR="0" lvl="0" indent="0" algn="just" defTabSz="914400" rtl="0" eaLnBrk="1" fontAlgn="base" latinLnBrk="0" hangingPunct="1">
              <a:lnSpc>
                <a:spcPct val="150000"/>
              </a:lnSpc>
              <a:spcBef>
                <a:spcPct val="0"/>
              </a:spcBef>
              <a:spcAft>
                <a:spcPct val="0"/>
              </a:spcAft>
              <a:buClrTx/>
              <a:buSzTx/>
              <a:buFontTx/>
              <a:buNone/>
              <a:tabLst/>
            </a:pPr>
            <a:endParaRPr kumimoji="0" lang="el-GR" sz="2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marL="0" marR="0" lvl="0" indent="0" algn="just" defTabSz="914400" rtl="0" eaLnBrk="1" fontAlgn="base" latinLnBrk="0" hangingPunct="1">
              <a:lnSpc>
                <a:spcPct val="150000"/>
              </a:lnSpc>
              <a:spcBef>
                <a:spcPct val="0"/>
              </a:spcBef>
              <a:spcAft>
                <a:spcPct val="0"/>
              </a:spcAft>
              <a:buClrTx/>
              <a:buSzTx/>
              <a:buFontTx/>
              <a:buNone/>
              <a:tabLst/>
            </a:pPr>
            <a:r>
              <a:rPr lang="el-GR" sz="2000" b="1" dirty="0" smtClean="0">
                <a:latin typeface="Calibri" pitchFamily="34" charset="0"/>
                <a:ea typeface="Times New Roman" pitchFamily="18" charset="0"/>
                <a:cs typeface="Times New Roman" pitchFamily="18" charset="0"/>
              </a:rPr>
              <a:t>       </a:t>
            </a:r>
            <a:r>
              <a:rPr kumimoji="0" lang="el-GR" sz="2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Το δεδομένο αυτό μηδένισε τις αντιστάσεις </a:t>
            </a:r>
          </a:p>
          <a:p>
            <a:pPr marL="0" marR="0" lvl="0" indent="0" algn="just" defTabSz="914400" rtl="0" eaLnBrk="1" fontAlgn="base" latinLnBrk="0" hangingPunct="1">
              <a:lnSpc>
                <a:spcPct val="150000"/>
              </a:lnSpc>
              <a:spcBef>
                <a:spcPct val="0"/>
              </a:spcBef>
              <a:spcAft>
                <a:spcPct val="0"/>
              </a:spcAft>
              <a:buClrTx/>
              <a:buSzTx/>
              <a:buFontTx/>
              <a:buNone/>
              <a:tabLst/>
            </a:pPr>
            <a:r>
              <a:rPr kumimoji="0" lang="el-GR" sz="2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και οι γονείς δήλωναν πλέον ενθουσιασμένοι από το πρόγραμμα.</a:t>
            </a:r>
            <a:endParaRPr kumimoji="0" lang="el-GR" sz="20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0" y="332656"/>
            <a:ext cx="9144000" cy="4585871"/>
          </a:xfrm>
          <a:prstGeom prst="rect">
            <a:avLst/>
          </a:prstGeom>
          <a:noFill/>
        </p:spPr>
        <p:txBody>
          <a:bodyPr wrap="square" rtlCol="0">
            <a:spAutoFit/>
          </a:bodyPr>
          <a:lstStyle/>
          <a:p>
            <a:pPr algn="ctr"/>
            <a:r>
              <a:rPr lang="el-GR" sz="2400" b="1" dirty="0" smtClean="0"/>
              <a:t>Κάθε στιγμή προσπαθώ… προσπαθώ … προσπαθώ …</a:t>
            </a:r>
          </a:p>
          <a:p>
            <a:pPr algn="ctr"/>
            <a:endParaRPr lang="el-GR" sz="2400" b="1" dirty="0" smtClean="0"/>
          </a:p>
          <a:p>
            <a:pPr algn="ctr"/>
            <a:r>
              <a:rPr lang="el-GR" sz="2400" b="1" dirty="0" smtClean="0"/>
              <a:t>Διώχνω μακριά κάθε αρνητικό!</a:t>
            </a:r>
          </a:p>
          <a:p>
            <a:pPr algn="ctr"/>
            <a:endParaRPr lang="el-GR" sz="2400" b="1" dirty="0" smtClean="0"/>
          </a:p>
          <a:p>
            <a:pPr algn="ctr"/>
            <a:r>
              <a:rPr lang="el-GR" sz="2800" b="1" u="sng" dirty="0" smtClean="0">
                <a:solidFill>
                  <a:srgbClr val="C00000"/>
                </a:solidFill>
              </a:rPr>
              <a:t>Δημιουργία παιδαγωγικού και εκπαιδευτικού υλικού</a:t>
            </a:r>
          </a:p>
          <a:p>
            <a:pPr algn="ctr"/>
            <a:endParaRPr lang="el-GR" sz="2400" b="1" dirty="0" smtClean="0"/>
          </a:p>
          <a:p>
            <a:pPr algn="ctr"/>
            <a:r>
              <a:rPr lang="el-GR" sz="2400" b="1" dirty="0" smtClean="0"/>
              <a:t>Η </a:t>
            </a:r>
            <a:r>
              <a:rPr lang="el-GR" sz="2400" b="1" dirty="0" smtClean="0">
                <a:solidFill>
                  <a:srgbClr val="C00000"/>
                </a:solidFill>
              </a:rPr>
              <a:t>Άλφα </a:t>
            </a:r>
            <a:r>
              <a:rPr lang="el-GR" sz="2400" b="1" dirty="0" smtClean="0">
                <a:solidFill>
                  <a:srgbClr val="00B050"/>
                </a:solidFill>
              </a:rPr>
              <a:t>Βήτα</a:t>
            </a:r>
            <a:r>
              <a:rPr lang="el-GR" sz="2400" b="1" dirty="0" smtClean="0"/>
              <a:t> της </a:t>
            </a:r>
            <a:r>
              <a:rPr lang="el-GR" sz="2400" b="1" dirty="0" smtClean="0">
                <a:solidFill>
                  <a:srgbClr val="0070C0"/>
                </a:solidFill>
              </a:rPr>
              <a:t>Συμπεριφοράς</a:t>
            </a:r>
          </a:p>
          <a:p>
            <a:pPr algn="ctr"/>
            <a:endParaRPr lang="el-GR" sz="2400" b="1" dirty="0" smtClean="0"/>
          </a:p>
          <a:p>
            <a:pPr algn="ctr"/>
            <a:r>
              <a:rPr lang="el-GR" sz="2400" b="1" dirty="0" smtClean="0">
                <a:solidFill>
                  <a:srgbClr val="C00000"/>
                </a:solidFill>
              </a:rPr>
              <a:t>Στα θετικά (-) λέμε ΝΑΙ!</a:t>
            </a:r>
          </a:p>
          <a:p>
            <a:pPr algn="ctr"/>
            <a:endParaRPr lang="el-GR" sz="2400" b="1" dirty="0" smtClean="0"/>
          </a:p>
          <a:p>
            <a:pPr algn="ctr"/>
            <a:r>
              <a:rPr lang="el-GR" sz="2400" b="1" dirty="0" smtClean="0">
                <a:solidFill>
                  <a:srgbClr val="00B050"/>
                </a:solidFill>
              </a:rPr>
              <a:t>ΌΧΙ λέμε στα αρνητικά (-)</a:t>
            </a:r>
            <a:endParaRPr lang="en-US" sz="2400" b="1" dirty="0" smtClean="0">
              <a:solidFill>
                <a:srgbClr val="00B050"/>
              </a:solidFill>
            </a:endParaRPr>
          </a:p>
          <a:p>
            <a:pPr algn="ctr"/>
            <a:endParaRPr lang="el-GR" sz="2400" b="1" dirty="0">
              <a:solidFill>
                <a:srgbClr val="7030A0"/>
              </a:solidFill>
            </a:endParaRPr>
          </a:p>
        </p:txBody>
      </p:sp>
      <p:sp>
        <p:nvSpPr>
          <p:cNvPr id="7170" name="Rectangle 2"/>
          <p:cNvSpPr>
            <a:spLocks noChangeArrowheads="1"/>
          </p:cNvSpPr>
          <p:nvPr/>
        </p:nvSpPr>
        <p:spPr bwMode="auto">
          <a:xfrm>
            <a:off x="130401" y="4596026"/>
            <a:ext cx="8883202" cy="172354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l-GR" sz="2400" b="1" i="0" u="sng" strike="noStrike" cap="none" normalizeH="0" baseline="0" dirty="0" smtClean="0">
                <a:ln>
                  <a:noFill/>
                </a:ln>
                <a:solidFill>
                  <a:srgbClr val="0070C0"/>
                </a:solidFill>
                <a:effectLst/>
                <a:latin typeface="Calibri" pitchFamily="34" charset="0"/>
                <a:ea typeface="Calibri" pitchFamily="34" charset="0"/>
                <a:cs typeface="Times New Roman" pitchFamily="18" charset="0"/>
              </a:rPr>
              <a:t>ΘΕΤΙΚΑ και  ΑΡΝΗΤΙΚΑ</a:t>
            </a:r>
            <a:r>
              <a:rPr kumimoji="0" lang="el-GR" sz="2400" b="1" i="0" u="none" strike="noStrike" cap="none" normalizeH="0" baseline="0" dirty="0" smtClean="0">
                <a:ln>
                  <a:noFill/>
                </a:ln>
                <a:solidFill>
                  <a:srgbClr val="0070C0"/>
                </a:solidFill>
                <a:effectLst/>
                <a:latin typeface="Calibri" pitchFamily="34" charset="0"/>
                <a:ea typeface="Calibri" pitchFamily="34" charset="0"/>
                <a:cs typeface="Times New Roman" pitchFamily="18" charset="0"/>
              </a:rPr>
              <a:t> ( - ) ΣΤΟΙΧΕΙΑ </a:t>
            </a:r>
          </a:p>
          <a:p>
            <a:pPr marL="0" marR="0" lvl="0" indent="0" algn="ctr" defTabSz="914400" rtl="0" eaLnBrk="1" fontAlgn="base" latinLnBrk="0" hangingPunct="1">
              <a:lnSpc>
                <a:spcPct val="150000"/>
              </a:lnSpc>
              <a:spcBef>
                <a:spcPct val="0"/>
              </a:spcBef>
              <a:spcAft>
                <a:spcPct val="0"/>
              </a:spcAft>
              <a:buClrTx/>
              <a:buSzTx/>
              <a:buFontTx/>
              <a:buNone/>
              <a:tabLst/>
            </a:pPr>
            <a:r>
              <a:rPr kumimoji="0" lang="el-GR" sz="2400" b="1" i="0" u="none" strike="noStrike" cap="none" normalizeH="0" baseline="0" dirty="0" smtClean="0">
                <a:ln>
                  <a:noFill/>
                </a:ln>
                <a:solidFill>
                  <a:srgbClr val="0070C0"/>
                </a:solidFill>
                <a:effectLst/>
                <a:latin typeface="Calibri" pitchFamily="34" charset="0"/>
                <a:ea typeface="Calibri" pitchFamily="34" charset="0"/>
                <a:cs typeface="Times New Roman" pitchFamily="18" charset="0"/>
              </a:rPr>
              <a:t>ΣΤΟΝ ΧΑΡΑΚΤΗΡΑ ΚΑΙ ΣΤΗ ΣΥΜΠΕΡΙΦΟΡΑ</a:t>
            </a:r>
          </a:p>
          <a:p>
            <a:pPr marL="0" marR="0" lvl="0" indent="0" algn="ctr" defTabSz="914400" rtl="0" eaLnBrk="1" fontAlgn="base" latinLnBrk="0" hangingPunct="1">
              <a:lnSpc>
                <a:spcPct val="100000"/>
              </a:lnSpc>
              <a:spcBef>
                <a:spcPct val="0"/>
              </a:spcBef>
              <a:spcAft>
                <a:spcPct val="0"/>
              </a:spcAft>
              <a:buClrTx/>
              <a:buSzTx/>
              <a:buFontTx/>
              <a:buNone/>
              <a:tabLst/>
            </a:pPr>
            <a:endParaRPr lang="el-GR" sz="1400" b="1" dirty="0" smtClean="0">
              <a:latin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1" u="none" strike="noStrike" cap="none" normalizeH="0" baseline="0" dirty="0" smtClean="0">
                <a:ln>
                  <a:noFill/>
                </a:ln>
                <a:solidFill>
                  <a:schemeClr val="tx1"/>
                </a:solidFill>
                <a:effectLst/>
                <a:latin typeface="Calibri" pitchFamily="34" charset="0"/>
                <a:cs typeface="Times New Roman" pitchFamily="18" charset="0"/>
              </a:rPr>
              <a:t>[Παρατηρώ,</a:t>
            </a:r>
            <a:r>
              <a:rPr kumimoji="0" lang="el-GR" sz="2000" b="1" i="1" u="none" strike="noStrike" cap="none" normalizeH="0" dirty="0" smtClean="0">
                <a:ln>
                  <a:noFill/>
                </a:ln>
                <a:solidFill>
                  <a:schemeClr val="tx1"/>
                </a:solidFill>
                <a:effectLst/>
                <a:latin typeface="Calibri" pitchFamily="34" charset="0"/>
                <a:cs typeface="Times New Roman" pitchFamily="18" charset="0"/>
              </a:rPr>
              <a:t> καταγράφω και ζωγραφίζω </a:t>
            </a:r>
            <a:r>
              <a:rPr kumimoji="0" lang="el-GR" sz="2000" b="1" i="1" u="sng" strike="noStrike" cap="none" normalizeH="0" dirty="0" smtClean="0">
                <a:ln>
                  <a:noFill/>
                </a:ln>
                <a:solidFill>
                  <a:schemeClr val="tx1"/>
                </a:solidFill>
                <a:effectLst/>
                <a:latin typeface="Calibri" pitchFamily="34" charset="0"/>
                <a:cs typeface="Times New Roman" pitchFamily="18" charset="0"/>
              </a:rPr>
              <a:t>ζευγάρια από αντίθετα χαρακτηριστικά</a:t>
            </a:r>
            <a:r>
              <a:rPr kumimoji="0" lang="el-GR" sz="2000" b="1" i="1" u="none" strike="noStrike" cap="none" normalizeH="0" dirty="0" smtClean="0">
                <a:ln>
                  <a:noFill/>
                </a:ln>
                <a:solidFill>
                  <a:schemeClr val="tx1"/>
                </a:solidFill>
                <a:effectLst/>
                <a:latin typeface="Calibri" pitchFamily="34" charset="0"/>
                <a:cs typeface="Times New Roman" pitchFamily="18" charset="0"/>
              </a:rPr>
              <a:t>]</a:t>
            </a:r>
            <a:endParaRPr kumimoji="0" lang="el-GR" sz="2000" b="0"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ChangeArrowheads="1"/>
          </p:cNvSpPr>
          <p:nvPr/>
        </p:nvSpPr>
        <p:spPr bwMode="auto">
          <a:xfrm>
            <a:off x="395536" y="3789040"/>
            <a:ext cx="8280920" cy="22159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sng" strike="noStrike" cap="none" normalizeH="0" baseline="0" dirty="0" smtClean="0">
                <a:ln>
                  <a:noFill/>
                </a:ln>
                <a:solidFill>
                  <a:srgbClr val="C00000"/>
                </a:solidFill>
                <a:effectLst/>
                <a:ea typeface="Times New Roman" pitchFamily="18" charset="0"/>
                <a:cs typeface="Arial" pitchFamily="34" charset="0"/>
              </a:rPr>
              <a:t>ΕΞΗΓΟΥΜΕ Ο,ΤΙ ΔΕΝ ΓΝΩΡΙΖΟΥΜΕ ΟΛΟΙ</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2400" b="0" i="0" u="none" strike="noStrike" cap="none" normalizeH="0" baseline="0" dirty="0" smtClean="0">
              <a:ln>
                <a:noFill/>
              </a:ln>
              <a:solidFill>
                <a:schemeClr val="tx1"/>
              </a:solidFill>
              <a:effectLst/>
              <a:cs typeface="Arial" pitchFamily="34" charset="0"/>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l-GR" sz="2000" i="1" strike="noStrike" cap="none" normalizeH="0" baseline="0" dirty="0" smtClean="0">
                <a:ln>
                  <a:noFill/>
                </a:ln>
                <a:solidFill>
                  <a:schemeClr val="tx1"/>
                </a:solidFill>
                <a:effectLst/>
                <a:ea typeface="Times New Roman" pitchFamily="18" charset="0"/>
                <a:cs typeface="Arial" pitchFamily="34" charset="0"/>
              </a:rPr>
              <a:t>(Όποιος/α φέρνει μια καινούρια λέξη την εξηγεί)</a:t>
            </a:r>
          </a:p>
          <a:p>
            <a:pPr marL="0" marR="0" lvl="0" indent="0" algn="ctr" defTabSz="914400" rtl="0" eaLnBrk="0" fontAlgn="base" latinLnBrk="0" hangingPunct="0">
              <a:lnSpc>
                <a:spcPct val="150000"/>
              </a:lnSpc>
              <a:spcBef>
                <a:spcPct val="0"/>
              </a:spcBef>
              <a:spcAft>
                <a:spcPct val="0"/>
              </a:spcAft>
              <a:buClrTx/>
              <a:buSzTx/>
              <a:buFontTx/>
              <a:buNone/>
              <a:tabLst/>
            </a:pPr>
            <a:r>
              <a:rPr lang="el-GR" sz="2000" i="1" dirty="0" smtClean="0">
                <a:cs typeface="Arial" pitchFamily="34" charset="0"/>
              </a:rPr>
              <a:t>Ευκαιρία για παιχνίδι με πολλούς τρόπους </a:t>
            </a:r>
          </a:p>
          <a:p>
            <a:pPr marL="0" marR="0" lvl="0" indent="0" algn="ctr" defTabSz="914400" rtl="0" eaLnBrk="0" fontAlgn="base" latinLnBrk="0" hangingPunct="0">
              <a:lnSpc>
                <a:spcPct val="150000"/>
              </a:lnSpc>
              <a:spcBef>
                <a:spcPct val="0"/>
              </a:spcBef>
              <a:spcAft>
                <a:spcPct val="0"/>
              </a:spcAft>
              <a:buClrTx/>
              <a:buSzTx/>
              <a:buFontTx/>
              <a:buNone/>
              <a:tabLst/>
            </a:pPr>
            <a:r>
              <a:rPr kumimoji="0" lang="el-GR" sz="2000" i="1" strike="noStrike" cap="none" normalizeH="0" baseline="0" dirty="0" smtClean="0">
                <a:ln>
                  <a:noFill/>
                </a:ln>
                <a:solidFill>
                  <a:schemeClr val="tx1"/>
                </a:solidFill>
                <a:effectLst/>
                <a:cs typeface="Arial" pitchFamily="34" charset="0"/>
              </a:rPr>
              <a:t>(παντομίμα, </a:t>
            </a:r>
            <a:r>
              <a:rPr kumimoji="0" lang="en-US" sz="2000" i="1" strike="noStrike" cap="none" normalizeH="0" baseline="0" dirty="0" smtClean="0">
                <a:ln>
                  <a:noFill/>
                </a:ln>
                <a:solidFill>
                  <a:schemeClr val="tx1"/>
                </a:solidFill>
                <a:effectLst/>
                <a:cs typeface="Arial" pitchFamily="34" charset="0"/>
              </a:rPr>
              <a:t>TABOO,</a:t>
            </a:r>
            <a:r>
              <a:rPr kumimoji="0" lang="en-US" sz="2000" i="1" strike="noStrike" cap="none" normalizeH="0" dirty="0" smtClean="0">
                <a:ln>
                  <a:noFill/>
                </a:ln>
                <a:solidFill>
                  <a:schemeClr val="tx1"/>
                </a:solidFill>
                <a:effectLst/>
                <a:cs typeface="Arial" pitchFamily="34" charset="0"/>
              </a:rPr>
              <a:t> </a:t>
            </a:r>
            <a:r>
              <a:rPr kumimoji="0" lang="el-GR" sz="2000" i="1" strike="noStrike" cap="none" normalizeH="0" dirty="0" smtClean="0">
                <a:ln>
                  <a:noFill/>
                </a:ln>
                <a:solidFill>
                  <a:schemeClr val="tx1"/>
                </a:solidFill>
                <a:effectLst/>
                <a:cs typeface="Arial" pitchFamily="34" charset="0"/>
              </a:rPr>
              <a:t>κρεμάλα, σταυρ</a:t>
            </a:r>
            <a:r>
              <a:rPr lang="el-GR" sz="2000" i="1" dirty="0" smtClean="0">
                <a:cs typeface="Arial" pitchFamily="34" charset="0"/>
              </a:rPr>
              <a:t>όλεξα)</a:t>
            </a:r>
            <a:endParaRPr kumimoji="0" lang="el-GR" sz="2000" i="1" strike="noStrike" cap="none" normalizeH="0" baseline="0" dirty="0" smtClean="0">
              <a:ln>
                <a:noFill/>
              </a:ln>
              <a:solidFill>
                <a:schemeClr val="tx1"/>
              </a:solidFill>
              <a:effectLst/>
              <a:cs typeface="Arial" pitchFamily="34" charset="0"/>
            </a:endParaRPr>
          </a:p>
        </p:txBody>
      </p:sp>
      <p:sp>
        <p:nvSpPr>
          <p:cNvPr id="3" name="2 - Ορθογώνιο"/>
          <p:cNvSpPr/>
          <p:nvPr/>
        </p:nvSpPr>
        <p:spPr>
          <a:xfrm>
            <a:off x="467544" y="620688"/>
            <a:ext cx="8280920" cy="2154436"/>
          </a:xfrm>
          <a:prstGeom prst="rect">
            <a:avLst/>
          </a:prstGeom>
        </p:spPr>
        <p:txBody>
          <a:bodyPr wrap="square">
            <a:spAutoFit/>
          </a:bodyPr>
          <a:lstStyle/>
          <a:p>
            <a:pPr algn="ctr" fontAlgn="base">
              <a:spcBef>
                <a:spcPct val="0"/>
              </a:spcBef>
              <a:spcAft>
                <a:spcPct val="0"/>
              </a:spcAft>
            </a:pPr>
            <a:r>
              <a:rPr lang="el-GR" sz="2400" i="1" dirty="0" smtClean="0">
                <a:solidFill>
                  <a:srgbClr val="4783B9"/>
                </a:solidFill>
                <a:ea typeface="Times New Roman" pitchFamily="18" charset="0"/>
                <a:cs typeface="Arial" pitchFamily="34" charset="0"/>
              </a:rPr>
              <a:t> </a:t>
            </a:r>
            <a:r>
              <a:rPr lang="el-GR" sz="2400" b="1" u="sng" dirty="0" smtClean="0">
                <a:solidFill>
                  <a:srgbClr val="4783B9"/>
                </a:solidFill>
                <a:ea typeface="Times New Roman" pitchFamily="18" charset="0"/>
                <a:cs typeface="Arial" pitchFamily="34" charset="0"/>
              </a:rPr>
              <a:t>ΚΑΤΑΛΑΒΑΙΝΩ ΚΑΛΥΤΕΡΑ ΤΑ ΘΕΤΙΚΑ ΚΑΙ ΤΑ ΑΡΝΗΤΙΚΑ</a:t>
            </a:r>
            <a:endParaRPr lang="en-US" sz="2400" b="1" u="sng" dirty="0" smtClean="0">
              <a:solidFill>
                <a:srgbClr val="4783B9"/>
              </a:solidFill>
              <a:ea typeface="Times New Roman" pitchFamily="18" charset="0"/>
              <a:cs typeface="Arial" pitchFamily="34" charset="0"/>
            </a:endParaRPr>
          </a:p>
          <a:p>
            <a:pPr algn="ctr" fontAlgn="base">
              <a:spcBef>
                <a:spcPct val="0"/>
              </a:spcBef>
              <a:spcAft>
                <a:spcPct val="0"/>
              </a:spcAft>
            </a:pPr>
            <a:endParaRPr lang="el-GR" sz="2000" dirty="0" smtClean="0">
              <a:cs typeface="Arial" pitchFamily="34" charset="0"/>
            </a:endParaRPr>
          </a:p>
          <a:p>
            <a:pPr lvl="0" algn="ctr" fontAlgn="base">
              <a:lnSpc>
                <a:spcPct val="150000"/>
              </a:lnSpc>
              <a:spcBef>
                <a:spcPct val="0"/>
              </a:spcBef>
              <a:spcAft>
                <a:spcPct val="0"/>
              </a:spcAft>
            </a:pPr>
            <a:r>
              <a:rPr lang="el-GR" sz="2000" i="1" dirty="0" smtClean="0">
                <a:ea typeface="Times New Roman" pitchFamily="18" charset="0"/>
                <a:cs typeface="Arial" pitchFamily="34" charset="0"/>
              </a:rPr>
              <a:t>[</a:t>
            </a:r>
            <a:r>
              <a:rPr lang="el-GR" sz="2000" b="1" i="1" dirty="0" smtClean="0">
                <a:ea typeface="Times New Roman" pitchFamily="18" charset="0"/>
                <a:cs typeface="Arial" pitchFamily="34" charset="0"/>
              </a:rPr>
              <a:t>ΜΙΚΡΟ ΛΕΞΙΚΟ </a:t>
            </a:r>
            <a:r>
              <a:rPr lang="el-GR" sz="2000" i="1" dirty="0" smtClean="0">
                <a:ea typeface="Times New Roman" pitchFamily="18" charset="0"/>
                <a:cs typeface="Arial" pitchFamily="34" charset="0"/>
              </a:rPr>
              <a:t>– δημιουργήθηκε από τα παιδιά στην τάξη, σε ώρα Γλώσσας</a:t>
            </a:r>
            <a:endParaRPr lang="en-US" sz="2000" i="1" dirty="0" smtClean="0">
              <a:ea typeface="Times New Roman" pitchFamily="18" charset="0"/>
              <a:cs typeface="Arial" pitchFamily="34" charset="0"/>
            </a:endParaRPr>
          </a:p>
          <a:p>
            <a:pPr lvl="0" algn="ctr" fontAlgn="base">
              <a:lnSpc>
                <a:spcPct val="150000"/>
              </a:lnSpc>
              <a:spcBef>
                <a:spcPct val="0"/>
              </a:spcBef>
              <a:spcAft>
                <a:spcPct val="0"/>
              </a:spcAft>
            </a:pPr>
            <a:r>
              <a:rPr lang="el-GR" sz="2000" i="1" dirty="0" smtClean="0">
                <a:ea typeface="Times New Roman" pitchFamily="18" charset="0"/>
                <a:cs typeface="Arial" pitchFamily="34" charset="0"/>
              </a:rPr>
              <a:t>Εμπλουτιζόταν διαρκώς με τη συμμετοχή και των γονιών στο σπίτι </a:t>
            </a:r>
          </a:p>
          <a:p>
            <a:pPr lvl="0" algn="ctr" fontAlgn="base">
              <a:lnSpc>
                <a:spcPct val="150000"/>
              </a:lnSpc>
              <a:spcBef>
                <a:spcPct val="0"/>
              </a:spcBef>
              <a:spcAft>
                <a:spcPct val="0"/>
              </a:spcAft>
            </a:pPr>
            <a:r>
              <a:rPr lang="el-GR" sz="2000" i="1" dirty="0" smtClean="0">
                <a:ea typeface="Times New Roman" pitchFamily="18" charset="0"/>
                <a:cs typeface="Arial" pitchFamily="34" charset="0"/>
              </a:rPr>
              <a:t>με παιγνιώδη διαδικασία που άρεσε σε όλους!]</a:t>
            </a:r>
            <a:endParaRPr lang="el-GR" sz="2000" dirty="0" smtClean="0">
              <a:cs typeface="Arial" pitchFamily="34" charset="0"/>
            </a:endParaRPr>
          </a:p>
        </p:txBody>
      </p:sp>
    </p:spTree>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724067" y="188640"/>
            <a:ext cx="7528536" cy="600164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2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l-GR" sz="2400" b="1" dirty="0" smtClean="0">
              <a:latin typeface="Arial"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sng" strike="noStrike" cap="none" normalizeH="0" baseline="0" dirty="0" smtClean="0">
                <a:ln>
                  <a:noFill/>
                </a:ln>
                <a:solidFill>
                  <a:srgbClr val="0070C0"/>
                </a:solidFill>
                <a:effectLst/>
                <a:latin typeface="Arial" pitchFamily="34" charset="0"/>
                <a:ea typeface="Calibri" pitchFamily="34" charset="0"/>
                <a:cs typeface="Times New Roman" pitchFamily="18" charset="0"/>
              </a:rPr>
              <a:t>ΦΙΛΑΝΑΓΝΩΣΙΑ – ΣΚΥΤΑΛΟΔΡΟΜΙΑ ΑΝΑΓΝΩΣΗΣ</a:t>
            </a:r>
          </a:p>
          <a:p>
            <a:pPr marL="0" marR="0" lvl="0" indent="0" algn="ctr" defTabSz="914400" rtl="0" eaLnBrk="1" fontAlgn="base" latinLnBrk="0" hangingPunct="1">
              <a:lnSpc>
                <a:spcPct val="100000"/>
              </a:lnSpc>
              <a:spcBef>
                <a:spcPct val="0"/>
              </a:spcBef>
              <a:spcAft>
                <a:spcPct val="0"/>
              </a:spcAft>
              <a:buClrTx/>
              <a:buSzTx/>
              <a:buFontTx/>
              <a:buNone/>
              <a:tabLst/>
            </a:pPr>
            <a:endParaRPr lang="el-GR" sz="2400" b="1" u="sng" dirty="0" smtClean="0">
              <a:solidFill>
                <a:srgbClr val="C00000"/>
              </a:solidFill>
              <a:latin typeface="Arial"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sng" strike="noStrike" cap="none" normalizeH="0" baseline="0" dirty="0" smtClean="0">
                <a:ln>
                  <a:noFill/>
                </a:ln>
                <a:solidFill>
                  <a:srgbClr val="C00000"/>
                </a:solidFill>
                <a:effectLst/>
                <a:latin typeface="Arial" pitchFamily="34" charset="0"/>
                <a:ea typeface="Calibri" pitchFamily="34" charset="0"/>
                <a:cs typeface="Times New Roman" pitchFamily="18" charset="0"/>
              </a:rPr>
              <a:t>ΛΟΓΟΤΕΧΝΙΑ ΚΑΙ ΣΥΝΑΙΣΘΗΜΑΤΙΚΗ ΑΓΩΓΗ</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2400" b="1" i="0" u="none" strike="noStrike" cap="none" normalizeH="0" baseline="0" dirty="0" smtClean="0">
              <a:ln>
                <a:noFill/>
              </a:ln>
              <a:solidFill>
                <a:srgbClr val="C00000"/>
              </a:solidFill>
              <a:effectLst/>
              <a:latin typeface="Arial"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l-GR" sz="2400" b="1" dirty="0" smtClean="0">
              <a:latin typeface="Arial"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ΚΑΤΑΛΟΓΟΣ ΒΙΒΛΙΩΝ </a:t>
            </a:r>
          </a:p>
          <a:p>
            <a:pPr marL="0" marR="0" lvl="0" indent="0" algn="ctr" defTabSz="914400" rtl="0" eaLnBrk="1" fontAlgn="base" latinLnBrk="0" hangingPunct="1">
              <a:lnSpc>
                <a:spcPct val="100000"/>
              </a:lnSpc>
              <a:spcBef>
                <a:spcPct val="0"/>
              </a:spcBef>
              <a:spcAft>
                <a:spcPct val="0"/>
              </a:spcAft>
              <a:buClrTx/>
              <a:buSzTx/>
              <a:buFontTx/>
              <a:buNone/>
              <a:tabLst/>
            </a:pPr>
            <a:endParaRPr lang="el-GR" sz="2400" b="1" dirty="0" smtClean="0">
              <a:latin typeface="Arial"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ΜΕ ΘΕΜΑ ΤΗ ΔΙΑΧΕΙΡΙΣΗ ΣΥΓΚΡΟΥΣΕΩΝ</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2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ΚΑΙ ΑΡΝΗΤΙΚΩΝ ΣΥΝΑΙΣΘΗΜΑΤΩΝ,</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l-GR"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2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ΤΙΣ ΜΟΡΦΕΣ ΒΙΑΣ  </a:t>
            </a:r>
          </a:p>
          <a:p>
            <a:pPr marL="0" marR="0" lvl="0" indent="0" algn="ctr" defTabSz="914400" rtl="0" eaLnBrk="0" fontAlgn="base" latinLnBrk="0" hangingPunct="0">
              <a:lnSpc>
                <a:spcPct val="100000"/>
              </a:lnSpc>
              <a:spcBef>
                <a:spcPct val="0"/>
              </a:spcBef>
              <a:spcAft>
                <a:spcPct val="0"/>
              </a:spcAft>
              <a:buClrTx/>
              <a:buSzTx/>
              <a:buFontTx/>
              <a:buNone/>
              <a:tabLst/>
            </a:pPr>
            <a:endParaRPr lang="el-GR" sz="2400" b="1" dirty="0" smtClean="0">
              <a:latin typeface="Arial" pitchFamily="34"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2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ΚΑΙ ΤΟΝ ΣΧΟΛΙΚΟ ΕΚΦΟΒΙΣΜΟ</a:t>
            </a:r>
            <a:endParaRPr kumimoji="0" lang="el-GR"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0" y="620688"/>
            <a:ext cx="9144000" cy="5693866"/>
          </a:xfrm>
          <a:prstGeom prst="rect">
            <a:avLst/>
          </a:prstGeom>
          <a:noFill/>
        </p:spPr>
        <p:txBody>
          <a:bodyPr wrap="square" rtlCol="0">
            <a:spAutoFit/>
          </a:bodyPr>
          <a:lstStyle/>
          <a:p>
            <a:pPr algn="ctr"/>
            <a:r>
              <a:rPr lang="el-GR" sz="2800" b="1" dirty="0" smtClean="0">
                <a:solidFill>
                  <a:srgbClr val="4783B9"/>
                </a:solidFill>
              </a:rPr>
              <a:t>ΒΡΑΒΕΙΑ και ΑΝΤΙ-ΒΡΑΒΕΙΑ </a:t>
            </a:r>
          </a:p>
          <a:p>
            <a:pPr algn="ctr"/>
            <a:r>
              <a:rPr lang="el-GR" sz="2800" b="1" dirty="0" smtClean="0">
                <a:solidFill>
                  <a:srgbClr val="4783B9"/>
                </a:solidFill>
              </a:rPr>
              <a:t>ενίσχυσης θετικών συμπεριφορών </a:t>
            </a:r>
          </a:p>
          <a:p>
            <a:pPr algn="ctr"/>
            <a:r>
              <a:rPr lang="el-GR" sz="2800" b="1" dirty="0" smtClean="0">
                <a:solidFill>
                  <a:srgbClr val="4783B9"/>
                </a:solidFill>
              </a:rPr>
              <a:t>και άμβλυνσης των αρνητικών</a:t>
            </a:r>
          </a:p>
          <a:p>
            <a:pPr algn="ctr"/>
            <a:endParaRPr lang="el-GR" sz="2800" b="1" dirty="0" smtClean="0">
              <a:solidFill>
                <a:srgbClr val="C00000"/>
              </a:solidFill>
            </a:endParaRPr>
          </a:p>
          <a:p>
            <a:pPr algn="ctr"/>
            <a:r>
              <a:rPr lang="el-GR" sz="2800" b="1" dirty="0" smtClean="0">
                <a:solidFill>
                  <a:srgbClr val="C00000"/>
                </a:solidFill>
              </a:rPr>
              <a:t>ΒΙΩΜΑΤΙΚΑ ΠΑΙΧΝΙΔΙΑ </a:t>
            </a:r>
          </a:p>
          <a:p>
            <a:pPr algn="ctr"/>
            <a:r>
              <a:rPr lang="el-GR" sz="2800" b="1" dirty="0" smtClean="0">
                <a:solidFill>
                  <a:srgbClr val="C00000"/>
                </a:solidFill>
              </a:rPr>
              <a:t>που διαμορφώθηκαν με την ενεργητική συμμετοχή </a:t>
            </a:r>
          </a:p>
          <a:p>
            <a:pPr algn="ctr"/>
            <a:r>
              <a:rPr lang="el-GR" sz="2800" b="1" dirty="0" smtClean="0">
                <a:solidFill>
                  <a:srgbClr val="C00000"/>
                </a:solidFill>
              </a:rPr>
              <a:t>των παιδιών</a:t>
            </a:r>
          </a:p>
          <a:p>
            <a:pPr algn="ctr"/>
            <a:endParaRPr lang="el-GR" sz="2800" b="1" dirty="0" smtClean="0"/>
          </a:p>
          <a:p>
            <a:pPr algn="ctr"/>
            <a:r>
              <a:rPr lang="en-US" sz="2800" b="1" dirty="0" smtClean="0">
                <a:solidFill>
                  <a:srgbClr val="00B050"/>
                </a:solidFill>
              </a:rPr>
              <a:t>PEER TO PEER </a:t>
            </a:r>
            <a:r>
              <a:rPr lang="el-GR" sz="2800" b="1" dirty="0" smtClean="0">
                <a:solidFill>
                  <a:srgbClr val="00B050"/>
                </a:solidFill>
              </a:rPr>
              <a:t>αλληλεπίδραση</a:t>
            </a:r>
          </a:p>
          <a:p>
            <a:pPr algn="ctr"/>
            <a:r>
              <a:rPr lang="el-GR" sz="2800" b="1" dirty="0" smtClean="0">
                <a:solidFill>
                  <a:srgbClr val="00B050"/>
                </a:solidFill>
              </a:rPr>
              <a:t>(τα παιδιά αυτοσχεδιάζουν </a:t>
            </a:r>
          </a:p>
          <a:p>
            <a:pPr algn="ctr"/>
            <a:r>
              <a:rPr lang="el-GR" sz="2800" b="1" dirty="0" smtClean="0">
                <a:solidFill>
                  <a:srgbClr val="00B050"/>
                </a:solidFill>
              </a:rPr>
              <a:t>και αλληλεπιδρούν μεταξύ τους) </a:t>
            </a:r>
          </a:p>
          <a:p>
            <a:pPr algn="ctr"/>
            <a:endParaRPr lang="el-GR" sz="2800" b="1" dirty="0" smtClean="0"/>
          </a:p>
          <a:p>
            <a:pPr algn="ctr"/>
            <a:r>
              <a:rPr lang="el-GR" sz="2800" b="1" dirty="0" smtClean="0"/>
              <a:t>ΔΡΩΜΕΝΑ</a:t>
            </a:r>
            <a:endParaRPr lang="el-GR" sz="2800" b="1" dirty="0"/>
          </a:p>
        </p:txBody>
      </p:sp>
    </p:spTree>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539552" y="404665"/>
            <a:ext cx="8136904" cy="6863417"/>
          </a:xfrm>
          <a:prstGeom prst="rect">
            <a:avLst/>
          </a:prstGeom>
          <a:noFill/>
        </p:spPr>
        <p:txBody>
          <a:bodyPr wrap="square" rtlCol="0">
            <a:spAutoFit/>
          </a:bodyPr>
          <a:lstStyle/>
          <a:p>
            <a:pPr algn="ctr"/>
            <a:r>
              <a:rPr lang="el-GR" sz="4400" b="1" dirty="0" smtClean="0"/>
              <a:t>Οι </a:t>
            </a:r>
            <a:r>
              <a:rPr lang="el-GR" sz="4400" b="1" dirty="0" smtClean="0">
                <a:solidFill>
                  <a:srgbClr val="C00000"/>
                </a:solidFill>
              </a:rPr>
              <a:t>ενδοσχολικές</a:t>
            </a:r>
            <a:r>
              <a:rPr lang="el-GR" sz="4400" b="1" dirty="0" smtClean="0"/>
              <a:t> μας </a:t>
            </a:r>
            <a:r>
              <a:rPr lang="el-GR" sz="4400" b="1" dirty="0" smtClean="0">
                <a:solidFill>
                  <a:srgbClr val="C00000"/>
                </a:solidFill>
              </a:rPr>
              <a:t>δράσεις</a:t>
            </a:r>
            <a:r>
              <a:rPr lang="el-GR" sz="4400" b="1" dirty="0" smtClean="0"/>
              <a:t> </a:t>
            </a:r>
          </a:p>
          <a:p>
            <a:pPr algn="ctr"/>
            <a:endParaRPr lang="el-GR" sz="4400" b="1" dirty="0" smtClean="0"/>
          </a:p>
          <a:p>
            <a:pPr algn="ctr"/>
            <a:r>
              <a:rPr lang="el-GR" sz="4400" b="1" dirty="0" smtClean="0"/>
              <a:t>είναι συνεχείς </a:t>
            </a:r>
          </a:p>
          <a:p>
            <a:pPr algn="ctr"/>
            <a:endParaRPr lang="el-GR" sz="4400" b="1" dirty="0" smtClean="0"/>
          </a:p>
          <a:p>
            <a:pPr algn="ctr"/>
            <a:r>
              <a:rPr lang="el-GR" sz="4400" b="1" dirty="0" smtClean="0"/>
              <a:t>και πάρα πολλές φυσικά</a:t>
            </a:r>
          </a:p>
          <a:p>
            <a:pPr algn="ctr"/>
            <a:endParaRPr lang="el-GR" sz="4400" b="1" dirty="0" smtClean="0"/>
          </a:p>
          <a:p>
            <a:pPr algn="ctr"/>
            <a:r>
              <a:rPr lang="el-GR" sz="4400" b="1" dirty="0" smtClean="0"/>
              <a:t>και σ’   όλους κι όλες μας  </a:t>
            </a:r>
          </a:p>
          <a:p>
            <a:pPr algn="ctr"/>
            <a:endParaRPr lang="el-GR" sz="4400" b="1" dirty="0" smtClean="0"/>
          </a:p>
          <a:p>
            <a:pPr algn="ctr"/>
            <a:r>
              <a:rPr lang="el-GR" sz="4400" b="1" dirty="0" smtClean="0"/>
              <a:t>δίνουν …φτερά!</a:t>
            </a:r>
          </a:p>
          <a:p>
            <a:pPr algn="ctr"/>
            <a:endParaRPr lang="el-GR" sz="4400" b="1" dirty="0"/>
          </a:p>
        </p:txBody>
      </p:sp>
    </p:spTree>
  </p:cSld>
  <p:clrMapOvr>
    <a:masterClrMapping/>
  </p:clrMapOvr>
  <p:transition spd="slow">
    <p:wheel spokes="8"/>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332657"/>
            <a:ext cx="8568952" cy="6555641"/>
          </a:xfrm>
          <a:prstGeom prst="rect">
            <a:avLst/>
          </a:prstGeom>
          <a:noFill/>
        </p:spPr>
        <p:txBody>
          <a:bodyPr wrap="square" rtlCol="0">
            <a:spAutoFit/>
          </a:bodyPr>
          <a:lstStyle/>
          <a:p>
            <a:pPr lvl="0" algn="just"/>
            <a:r>
              <a:rPr lang="el-GR" sz="2800" dirty="0" smtClean="0"/>
              <a:t>Η </a:t>
            </a:r>
            <a:r>
              <a:rPr lang="el-GR" sz="2800" b="1" dirty="0" smtClean="0">
                <a:solidFill>
                  <a:srgbClr val="C00000"/>
                </a:solidFill>
              </a:rPr>
              <a:t>σχολική κουλτούρα </a:t>
            </a:r>
            <a:r>
              <a:rPr lang="el-GR" sz="2800" dirty="0" smtClean="0"/>
              <a:t>παίζει καθοριστικό ρόλο στη διαμόρφωση της προτεινόμενης αλλαγής, που κρίνεται πως θα υποστηρίξει την ποιοτική </a:t>
            </a:r>
            <a:r>
              <a:rPr lang="el-GR" sz="2800" b="1" dirty="0" smtClean="0"/>
              <a:t>αναβάθμιση του οράματος </a:t>
            </a:r>
            <a:r>
              <a:rPr lang="el-GR" sz="2800" dirty="0" smtClean="0"/>
              <a:t> για κάθε σχολική κοινότητα.</a:t>
            </a:r>
          </a:p>
          <a:p>
            <a:pPr lvl="0" algn="just"/>
            <a:endParaRPr lang="el-GR" sz="2800" dirty="0" smtClean="0"/>
          </a:p>
          <a:p>
            <a:pPr lvl="0" algn="ctr"/>
            <a:r>
              <a:rPr lang="el-GR" sz="2800" i="1" dirty="0" smtClean="0"/>
              <a:t>Ωστόσο,</a:t>
            </a:r>
          </a:p>
          <a:p>
            <a:pPr lvl="0" algn="just"/>
            <a:endParaRPr lang="el-GR" sz="2800" dirty="0" smtClean="0"/>
          </a:p>
          <a:p>
            <a:pPr algn="just"/>
            <a:r>
              <a:rPr lang="el-GR" sz="2800" dirty="0" smtClean="0"/>
              <a:t>κάθε φορά που επιχειρείται η εισαγωγή μιας βελτιωτικής πρότασης προκύπτουν </a:t>
            </a:r>
            <a:r>
              <a:rPr lang="el-GR" sz="2800" b="1" dirty="0" smtClean="0">
                <a:solidFill>
                  <a:srgbClr val="C00000"/>
                </a:solidFill>
              </a:rPr>
              <a:t>αντιστάσεις</a:t>
            </a:r>
            <a:r>
              <a:rPr lang="el-GR" sz="2800" dirty="0" smtClean="0"/>
              <a:t>, δεδομένου ότι η εισαγωγή  μιας αλλαγής χαρακτηρίζεται από αβεβαιότητα.</a:t>
            </a:r>
          </a:p>
          <a:p>
            <a:pPr algn="just"/>
            <a:endParaRPr lang="el-GR" sz="2800" dirty="0" smtClean="0"/>
          </a:p>
          <a:p>
            <a:pPr algn="ctr"/>
            <a:r>
              <a:rPr lang="el-GR" sz="2800" b="1" u="sng" dirty="0" smtClean="0">
                <a:solidFill>
                  <a:srgbClr val="C00000"/>
                </a:solidFill>
              </a:rPr>
              <a:t>Ευνοϊκοί</a:t>
            </a:r>
            <a:r>
              <a:rPr lang="el-GR" sz="2800" b="1" dirty="0" smtClean="0">
                <a:solidFill>
                  <a:srgbClr val="C00000"/>
                </a:solidFill>
              </a:rPr>
              <a:t> παράγοντες (στόχος η ενίσχυση)</a:t>
            </a:r>
          </a:p>
          <a:p>
            <a:pPr algn="ctr"/>
            <a:r>
              <a:rPr lang="el-GR" sz="2800" b="1" u="sng" dirty="0" smtClean="0">
                <a:solidFill>
                  <a:srgbClr val="C00000"/>
                </a:solidFill>
              </a:rPr>
              <a:t>Αποσταθεροποιητικοί</a:t>
            </a:r>
            <a:r>
              <a:rPr lang="el-GR" sz="2800" b="1" dirty="0" smtClean="0">
                <a:solidFill>
                  <a:srgbClr val="C00000"/>
                </a:solidFill>
              </a:rPr>
              <a:t> παράγοντες (στόχος η άμβλυνση)</a:t>
            </a:r>
          </a:p>
          <a:p>
            <a:pPr lvl="0" algn="just"/>
            <a:endParaRPr lang="el-GR" sz="2800" dirty="0" smtClean="0"/>
          </a:p>
        </p:txBody>
      </p:sp>
    </p:spTree>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0" y="764704"/>
            <a:ext cx="9144000" cy="5016758"/>
          </a:xfrm>
          <a:prstGeom prst="rect">
            <a:avLst/>
          </a:prstGeom>
          <a:noFill/>
        </p:spPr>
        <p:txBody>
          <a:bodyPr wrap="square" rtlCol="0">
            <a:spAutoFit/>
          </a:bodyPr>
          <a:lstStyle/>
          <a:p>
            <a:pPr algn="ctr"/>
            <a:r>
              <a:rPr lang="el-GR" sz="4000" b="1" dirty="0" smtClean="0"/>
              <a:t>Ενδεικτική</a:t>
            </a:r>
          </a:p>
          <a:p>
            <a:pPr algn="ctr"/>
            <a:endParaRPr lang="el-GR" sz="4000" b="1" dirty="0" smtClean="0"/>
          </a:p>
          <a:p>
            <a:pPr algn="ctr"/>
            <a:r>
              <a:rPr lang="el-GR" sz="4000" b="1" dirty="0" smtClean="0"/>
              <a:t>και μία στη διάρκεια της 1</a:t>
            </a:r>
            <a:r>
              <a:rPr lang="el-GR" sz="4000" b="1" baseline="30000" dirty="0" smtClean="0"/>
              <a:t>ης</a:t>
            </a:r>
            <a:r>
              <a:rPr lang="el-GR" sz="4000" b="1" dirty="0" smtClean="0"/>
              <a:t> καραντίνας,</a:t>
            </a:r>
          </a:p>
          <a:p>
            <a:pPr algn="ctr"/>
            <a:endParaRPr lang="el-GR" sz="4000" b="1" dirty="0" smtClean="0"/>
          </a:p>
          <a:p>
            <a:pPr algn="ctr"/>
            <a:r>
              <a:rPr lang="el-GR" sz="4000" b="1" dirty="0" smtClean="0"/>
              <a:t>που την αγαπάμε πολύ </a:t>
            </a:r>
          </a:p>
          <a:p>
            <a:pPr algn="ctr"/>
            <a:endParaRPr lang="el-GR" sz="4000" b="1" dirty="0" smtClean="0"/>
          </a:p>
          <a:p>
            <a:pPr algn="ctr"/>
            <a:r>
              <a:rPr lang="el-GR" sz="4000" b="1" dirty="0" smtClean="0"/>
              <a:t>από τότε και μετά!</a:t>
            </a:r>
          </a:p>
          <a:p>
            <a:pPr algn="ctr"/>
            <a:endParaRPr lang="el-GR" sz="4000" b="1" dirty="0"/>
          </a:p>
        </p:txBody>
      </p:sp>
    </p:spTree>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0" y="980728"/>
            <a:ext cx="9144000" cy="5016758"/>
          </a:xfrm>
          <a:prstGeom prst="rect">
            <a:avLst/>
          </a:prstGeom>
          <a:noFill/>
        </p:spPr>
        <p:txBody>
          <a:bodyPr wrap="square" rtlCol="0">
            <a:spAutoFit/>
          </a:bodyPr>
          <a:lstStyle/>
          <a:p>
            <a:pPr algn="ctr"/>
            <a:r>
              <a:rPr lang="el-GR" sz="4000" b="1" dirty="0" smtClean="0"/>
              <a:t>Αντιμετωπίζουμε τον κορονοϊό,</a:t>
            </a:r>
          </a:p>
          <a:p>
            <a:pPr algn="ctr"/>
            <a:endParaRPr lang="el-GR" sz="4000" b="1" dirty="0" smtClean="0"/>
          </a:p>
          <a:p>
            <a:pPr algn="ctr"/>
            <a:r>
              <a:rPr lang="el-GR" sz="4000" b="1" dirty="0" smtClean="0"/>
              <a:t>που μας έχει κάνει </a:t>
            </a:r>
          </a:p>
          <a:p>
            <a:pPr algn="ctr"/>
            <a:endParaRPr lang="el-GR" sz="4000" b="1" dirty="0" smtClean="0"/>
          </a:p>
          <a:p>
            <a:pPr algn="ctr"/>
            <a:r>
              <a:rPr lang="el-GR" sz="4000" b="1" dirty="0" smtClean="0"/>
              <a:t>δύσκολη και γκρίζα τη ζωή</a:t>
            </a:r>
          </a:p>
          <a:p>
            <a:pPr algn="ctr"/>
            <a:endParaRPr lang="el-GR" sz="4000" b="1" dirty="0" smtClean="0"/>
          </a:p>
          <a:p>
            <a:pPr algn="ctr"/>
            <a:r>
              <a:rPr lang="el-GR" sz="4000" b="1" dirty="0" smtClean="0"/>
              <a:t>με </a:t>
            </a:r>
            <a:r>
              <a:rPr lang="el-GR" sz="4000" b="1" dirty="0" smtClean="0">
                <a:solidFill>
                  <a:srgbClr val="C00000"/>
                </a:solidFill>
              </a:rPr>
              <a:t>χ</a:t>
            </a:r>
            <a:r>
              <a:rPr lang="el-GR" sz="4000" b="1" dirty="0" smtClean="0">
                <a:solidFill>
                  <a:srgbClr val="00B050"/>
                </a:solidFill>
              </a:rPr>
              <a:t>ρ</a:t>
            </a:r>
            <a:r>
              <a:rPr lang="el-GR" sz="4000" b="1" dirty="0" smtClean="0">
                <a:solidFill>
                  <a:srgbClr val="005696"/>
                </a:solidFill>
              </a:rPr>
              <a:t>ώ</a:t>
            </a:r>
            <a:r>
              <a:rPr lang="el-GR" sz="4000" b="1" dirty="0" smtClean="0">
                <a:solidFill>
                  <a:schemeClr val="accent6">
                    <a:lumMod val="75000"/>
                  </a:schemeClr>
                </a:solidFill>
              </a:rPr>
              <a:t>μ</a:t>
            </a:r>
            <a:r>
              <a:rPr lang="el-GR" sz="4000" b="1" dirty="0" smtClean="0">
                <a:solidFill>
                  <a:srgbClr val="C00000"/>
                </a:solidFill>
              </a:rPr>
              <a:t>α</a:t>
            </a:r>
            <a:r>
              <a:rPr lang="el-GR" sz="4000" b="1" dirty="0" smtClean="0">
                <a:solidFill>
                  <a:srgbClr val="00823B"/>
                </a:solidFill>
              </a:rPr>
              <a:t>τ</a:t>
            </a:r>
            <a:r>
              <a:rPr lang="el-GR" sz="4000" b="1" dirty="0" smtClean="0">
                <a:solidFill>
                  <a:srgbClr val="005696"/>
                </a:solidFill>
              </a:rPr>
              <a:t>α</a:t>
            </a:r>
            <a:r>
              <a:rPr lang="el-GR" sz="4000" b="1" dirty="0" smtClean="0"/>
              <a:t> και με </a:t>
            </a:r>
            <a:r>
              <a:rPr lang="el-GR" sz="4000" b="1" dirty="0" smtClean="0">
                <a:solidFill>
                  <a:srgbClr val="FF0000"/>
                </a:solidFill>
              </a:rPr>
              <a:t>ποίηση</a:t>
            </a:r>
            <a:r>
              <a:rPr lang="el-GR" sz="4000" b="1" dirty="0" smtClean="0"/>
              <a:t> πολλή!</a:t>
            </a:r>
          </a:p>
          <a:p>
            <a:pPr algn="ctr"/>
            <a:endParaRPr lang="el-GR" sz="4000" b="1" dirty="0"/>
          </a:p>
        </p:txBody>
      </p:sp>
    </p:spTree>
  </p:cSld>
  <p:clrMapOvr>
    <a:masterClrMapping/>
  </p:clrMapOvr>
  <p:transition spd="slow">
    <p:blinds/>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pic>
        <p:nvPicPr>
          <p:cNvPr id="37890" name="Picture 2" descr="C:\Users\User\Desktop\Photos 4ο ΔΣ ΒΟΛΟΥ 2020\4ο 100.jpg"/>
          <p:cNvPicPr>
            <a:picLocks noChangeAspect="1" noChangeArrowheads="1"/>
          </p:cNvPicPr>
          <p:nvPr/>
        </p:nvPicPr>
        <p:blipFill>
          <a:blip r:embed="rId2" cstate="print"/>
          <a:srcRect/>
          <a:stretch>
            <a:fillRect/>
          </a:stretch>
        </p:blipFill>
        <p:spPr bwMode="auto">
          <a:xfrm>
            <a:off x="2432050" y="-14288"/>
            <a:ext cx="4279900" cy="6888163"/>
          </a:xfrm>
          <a:prstGeom prst="rect">
            <a:avLst/>
          </a:prstGeom>
          <a:noFill/>
        </p:spPr>
      </p:pic>
      <p:sp>
        <p:nvSpPr>
          <p:cNvPr id="3" name="2 - TextBox"/>
          <p:cNvSpPr txBox="1"/>
          <p:nvPr/>
        </p:nvSpPr>
        <p:spPr>
          <a:xfrm>
            <a:off x="0" y="1700808"/>
            <a:ext cx="2411760" cy="3257174"/>
          </a:xfrm>
          <a:prstGeom prst="rect">
            <a:avLst/>
          </a:prstGeom>
          <a:noFill/>
        </p:spPr>
        <p:txBody>
          <a:bodyPr wrap="square" rtlCol="0">
            <a:spAutoFit/>
          </a:bodyPr>
          <a:lstStyle/>
          <a:p>
            <a:pPr algn="ctr">
              <a:lnSpc>
                <a:spcPct val="150000"/>
              </a:lnSpc>
            </a:pPr>
            <a:r>
              <a:rPr lang="el-GR" sz="2800" b="1" dirty="0" smtClean="0">
                <a:solidFill>
                  <a:srgbClr val="C00000"/>
                </a:solidFill>
              </a:rPr>
              <a:t>Το σχολείο μας </a:t>
            </a:r>
            <a:r>
              <a:rPr lang="el-GR" sz="2800" b="1" dirty="0" smtClean="0"/>
              <a:t>συναντιέται </a:t>
            </a:r>
          </a:p>
          <a:p>
            <a:pPr algn="ctr">
              <a:lnSpc>
                <a:spcPct val="150000"/>
              </a:lnSpc>
            </a:pPr>
            <a:r>
              <a:rPr lang="el-GR" sz="2800" b="1" dirty="0" smtClean="0"/>
              <a:t>με τα </a:t>
            </a:r>
            <a:r>
              <a:rPr lang="el-GR" sz="2800" b="1" dirty="0" smtClean="0">
                <a:solidFill>
                  <a:srgbClr val="C00000"/>
                </a:solidFill>
              </a:rPr>
              <a:t>χ</a:t>
            </a:r>
            <a:r>
              <a:rPr lang="el-GR" sz="2800" b="1" dirty="0" smtClean="0">
                <a:solidFill>
                  <a:srgbClr val="00B050"/>
                </a:solidFill>
              </a:rPr>
              <a:t>ρ</a:t>
            </a:r>
            <a:r>
              <a:rPr lang="el-GR" sz="2800" b="1" dirty="0" smtClean="0">
                <a:solidFill>
                  <a:srgbClr val="00B0F0"/>
                </a:solidFill>
              </a:rPr>
              <a:t>ώ</a:t>
            </a:r>
            <a:r>
              <a:rPr lang="el-GR" sz="2800" b="1" dirty="0" smtClean="0">
                <a:solidFill>
                  <a:srgbClr val="FFC000"/>
                </a:solidFill>
              </a:rPr>
              <a:t>μ</a:t>
            </a:r>
            <a:r>
              <a:rPr lang="el-GR" sz="2800" b="1" dirty="0" smtClean="0">
                <a:solidFill>
                  <a:schemeClr val="accent5">
                    <a:lumMod val="75000"/>
                  </a:schemeClr>
                </a:solidFill>
              </a:rPr>
              <a:t>α</a:t>
            </a:r>
            <a:r>
              <a:rPr lang="el-GR" sz="2800" b="1" dirty="0" smtClean="0">
                <a:solidFill>
                  <a:srgbClr val="C00000"/>
                </a:solidFill>
              </a:rPr>
              <a:t>τ</a:t>
            </a:r>
            <a:r>
              <a:rPr lang="el-GR" sz="2800" b="1" dirty="0" smtClean="0">
                <a:solidFill>
                  <a:srgbClr val="00B050"/>
                </a:solidFill>
              </a:rPr>
              <a:t>α</a:t>
            </a:r>
          </a:p>
          <a:p>
            <a:pPr algn="ctr">
              <a:lnSpc>
                <a:spcPct val="150000"/>
              </a:lnSpc>
            </a:pPr>
            <a:r>
              <a:rPr lang="el-GR" sz="2800" b="1" dirty="0" smtClean="0"/>
              <a:t>και τη </a:t>
            </a:r>
            <a:r>
              <a:rPr lang="el-GR" sz="2800" b="1" dirty="0" smtClean="0">
                <a:solidFill>
                  <a:srgbClr val="0070C0"/>
                </a:solidFill>
              </a:rPr>
              <a:t>ζ</a:t>
            </a:r>
            <a:r>
              <a:rPr lang="el-GR" sz="2800" b="1" dirty="0" smtClean="0">
                <a:solidFill>
                  <a:srgbClr val="FFC000"/>
                </a:solidFill>
              </a:rPr>
              <a:t>ω</a:t>
            </a:r>
            <a:r>
              <a:rPr lang="el-GR" sz="2800" b="1" dirty="0" smtClean="0">
                <a:solidFill>
                  <a:srgbClr val="00B050"/>
                </a:solidFill>
              </a:rPr>
              <a:t>γ</a:t>
            </a:r>
            <a:r>
              <a:rPr lang="el-GR" sz="2800" b="1" dirty="0" smtClean="0">
                <a:solidFill>
                  <a:srgbClr val="C00000"/>
                </a:solidFill>
              </a:rPr>
              <a:t>ρ</a:t>
            </a:r>
            <a:r>
              <a:rPr lang="el-GR" sz="2800" b="1" dirty="0" smtClean="0">
                <a:solidFill>
                  <a:srgbClr val="00B0F0"/>
                </a:solidFill>
              </a:rPr>
              <a:t>α</a:t>
            </a:r>
            <a:r>
              <a:rPr lang="el-GR" sz="2800" b="1" dirty="0" smtClean="0">
                <a:solidFill>
                  <a:srgbClr val="FFC000"/>
                </a:solidFill>
              </a:rPr>
              <a:t>φ</a:t>
            </a:r>
            <a:r>
              <a:rPr lang="el-GR" sz="2800" b="1" dirty="0" smtClean="0">
                <a:solidFill>
                  <a:srgbClr val="C00000"/>
                </a:solidFill>
              </a:rPr>
              <a:t>ι</a:t>
            </a:r>
            <a:r>
              <a:rPr lang="el-GR" sz="2800" b="1" dirty="0" smtClean="0">
                <a:solidFill>
                  <a:srgbClr val="00B050"/>
                </a:solidFill>
              </a:rPr>
              <a:t>κ</a:t>
            </a:r>
            <a:r>
              <a:rPr lang="el-GR" sz="2800" b="1" dirty="0" smtClean="0">
                <a:solidFill>
                  <a:srgbClr val="0070C0"/>
                </a:solidFill>
              </a:rPr>
              <a:t>ή</a:t>
            </a:r>
            <a:r>
              <a:rPr lang="el-GR" sz="2800" b="1" dirty="0" smtClean="0">
                <a:solidFill>
                  <a:srgbClr val="C00000"/>
                </a:solidFill>
              </a:rPr>
              <a:t>…</a:t>
            </a:r>
            <a:endParaRPr lang="el-GR" sz="2800" b="1" dirty="0">
              <a:solidFill>
                <a:srgbClr val="C00000"/>
              </a:solidFill>
            </a:endParaRPr>
          </a:p>
        </p:txBody>
      </p:sp>
      <p:sp>
        <p:nvSpPr>
          <p:cNvPr id="4" name="3 - TextBox"/>
          <p:cNvSpPr txBox="1"/>
          <p:nvPr/>
        </p:nvSpPr>
        <p:spPr>
          <a:xfrm>
            <a:off x="6804248" y="332656"/>
            <a:ext cx="2339752" cy="1815882"/>
          </a:xfrm>
          <a:prstGeom prst="rect">
            <a:avLst/>
          </a:prstGeom>
          <a:noFill/>
        </p:spPr>
        <p:txBody>
          <a:bodyPr wrap="square" rtlCol="0">
            <a:spAutoFit/>
          </a:bodyPr>
          <a:lstStyle/>
          <a:p>
            <a:r>
              <a:rPr lang="el-GR" sz="2800" b="1" dirty="0" smtClean="0"/>
              <a:t>…με την </a:t>
            </a:r>
            <a:r>
              <a:rPr lang="el-GR" sz="2800" b="1" dirty="0" smtClean="0">
                <a:solidFill>
                  <a:srgbClr val="C00000"/>
                </a:solidFill>
              </a:rPr>
              <a:t>ποίηση</a:t>
            </a:r>
          </a:p>
          <a:p>
            <a:r>
              <a:rPr lang="el-GR" sz="2800" b="1" dirty="0" smtClean="0"/>
              <a:t>και τη </a:t>
            </a:r>
            <a:r>
              <a:rPr lang="el-GR" sz="2800" b="1" dirty="0" smtClean="0">
                <a:solidFill>
                  <a:srgbClr val="00B050"/>
                </a:solidFill>
              </a:rPr>
              <a:t>λογοτεχνία…</a:t>
            </a:r>
            <a:endParaRPr lang="el-GR" sz="2800" b="1" dirty="0">
              <a:solidFill>
                <a:srgbClr val="00B050"/>
              </a:solidFill>
            </a:endParaRPr>
          </a:p>
        </p:txBody>
      </p:sp>
      <p:sp>
        <p:nvSpPr>
          <p:cNvPr id="5" name="4 - TextBox"/>
          <p:cNvSpPr txBox="1"/>
          <p:nvPr/>
        </p:nvSpPr>
        <p:spPr>
          <a:xfrm>
            <a:off x="6732240" y="4509120"/>
            <a:ext cx="2411760" cy="1815882"/>
          </a:xfrm>
          <a:prstGeom prst="rect">
            <a:avLst/>
          </a:prstGeom>
          <a:noFill/>
        </p:spPr>
        <p:txBody>
          <a:bodyPr wrap="square" rtlCol="0">
            <a:spAutoFit/>
          </a:bodyPr>
          <a:lstStyle/>
          <a:p>
            <a:pPr algn="ctr"/>
            <a:r>
              <a:rPr lang="el-GR" sz="2800" b="1" dirty="0" smtClean="0">
                <a:solidFill>
                  <a:srgbClr val="C00000"/>
                </a:solidFill>
              </a:rPr>
              <a:t>…κι </a:t>
            </a:r>
            <a:r>
              <a:rPr lang="el-GR" sz="2800" b="1" dirty="0" smtClean="0">
                <a:solidFill>
                  <a:srgbClr val="00B050"/>
                </a:solidFill>
              </a:rPr>
              <a:t>η ζωή μας </a:t>
            </a:r>
            <a:r>
              <a:rPr lang="el-GR" sz="2800" b="1" dirty="0" smtClean="0">
                <a:solidFill>
                  <a:srgbClr val="FFC000"/>
                </a:solidFill>
              </a:rPr>
              <a:t>γίνεται</a:t>
            </a:r>
            <a:r>
              <a:rPr lang="el-GR" sz="2800" b="1" dirty="0" smtClean="0"/>
              <a:t> </a:t>
            </a:r>
            <a:r>
              <a:rPr lang="el-GR" sz="2800" b="1" dirty="0" smtClean="0">
                <a:solidFill>
                  <a:srgbClr val="0070C0"/>
                </a:solidFill>
              </a:rPr>
              <a:t>όμορφη</a:t>
            </a:r>
            <a:r>
              <a:rPr lang="el-GR" sz="2800" b="1" dirty="0" smtClean="0"/>
              <a:t> </a:t>
            </a:r>
            <a:r>
              <a:rPr lang="el-GR" sz="2800" b="1" dirty="0" smtClean="0">
                <a:solidFill>
                  <a:srgbClr val="C00000"/>
                </a:solidFill>
              </a:rPr>
              <a:t>πολύ!!!</a:t>
            </a:r>
            <a:endParaRPr lang="el-GR" sz="2800" b="1" dirty="0">
              <a:solidFill>
                <a:srgbClr val="C00000"/>
              </a:solidFill>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0" y="476672"/>
            <a:ext cx="9144000" cy="5632311"/>
          </a:xfrm>
          <a:prstGeom prst="rect">
            <a:avLst/>
          </a:prstGeom>
          <a:noFill/>
        </p:spPr>
        <p:txBody>
          <a:bodyPr wrap="square" rtlCol="0">
            <a:spAutoFit/>
          </a:bodyPr>
          <a:lstStyle/>
          <a:p>
            <a:pPr algn="ctr"/>
            <a:r>
              <a:rPr lang="el-GR" sz="4000" b="1" dirty="0" smtClean="0"/>
              <a:t>Με μια βόλτα στην αυλή,</a:t>
            </a:r>
          </a:p>
          <a:p>
            <a:pPr algn="ctr"/>
            <a:r>
              <a:rPr lang="el-GR" sz="4000" b="1" dirty="0" smtClean="0"/>
              <a:t>την πίσω και την μπροστινή,</a:t>
            </a:r>
          </a:p>
          <a:p>
            <a:pPr algn="ctr"/>
            <a:r>
              <a:rPr lang="el-GR" sz="4000" b="1" dirty="0" smtClean="0"/>
              <a:t>μαθαίνουμε </a:t>
            </a:r>
            <a:r>
              <a:rPr lang="el-GR" sz="4000" b="1" dirty="0" smtClean="0">
                <a:solidFill>
                  <a:srgbClr val="C00000"/>
                </a:solidFill>
              </a:rPr>
              <a:t>ποίηση πανανθρώπινη!</a:t>
            </a:r>
          </a:p>
          <a:p>
            <a:pPr algn="ctr"/>
            <a:endParaRPr lang="el-GR" sz="4000" b="1" dirty="0" smtClean="0">
              <a:solidFill>
                <a:srgbClr val="C00000"/>
              </a:solidFill>
            </a:endParaRPr>
          </a:p>
          <a:p>
            <a:pPr algn="ctr"/>
            <a:r>
              <a:rPr lang="el-GR" sz="4000" b="1" dirty="0" smtClean="0"/>
              <a:t>Και στου κτιρίου μας τους τοίχους</a:t>
            </a:r>
          </a:p>
          <a:p>
            <a:pPr algn="ctr"/>
            <a:r>
              <a:rPr lang="el-GR" sz="4000" b="1" dirty="0" smtClean="0"/>
              <a:t>βρίσκουμε παντού </a:t>
            </a:r>
          </a:p>
          <a:p>
            <a:pPr algn="ctr"/>
            <a:r>
              <a:rPr lang="el-GR" sz="4000" b="1" dirty="0" smtClean="0"/>
              <a:t>και διαβάζουμε </a:t>
            </a:r>
            <a:r>
              <a:rPr lang="el-GR" sz="4000" b="1" dirty="0" smtClean="0">
                <a:solidFill>
                  <a:srgbClr val="C00000"/>
                </a:solidFill>
              </a:rPr>
              <a:t>στίχους,</a:t>
            </a:r>
          </a:p>
          <a:p>
            <a:pPr algn="ctr"/>
            <a:r>
              <a:rPr lang="el-GR" sz="4000" b="1" dirty="0" smtClean="0"/>
              <a:t>Έτσι, μαζί με </a:t>
            </a:r>
            <a:r>
              <a:rPr lang="el-GR" sz="4000" b="1" dirty="0" smtClean="0">
                <a:solidFill>
                  <a:srgbClr val="C00000"/>
                </a:solidFill>
              </a:rPr>
              <a:t>σπουδαίους ποιητές</a:t>
            </a:r>
          </a:p>
          <a:p>
            <a:pPr algn="ctr"/>
            <a:r>
              <a:rPr lang="el-GR" sz="4000" b="1" dirty="0" smtClean="0"/>
              <a:t>κάνουμε </a:t>
            </a:r>
            <a:r>
              <a:rPr lang="el-GR" sz="4000" b="1" dirty="0" smtClean="0">
                <a:solidFill>
                  <a:srgbClr val="00823B"/>
                </a:solidFill>
              </a:rPr>
              <a:t>σκέψεις</a:t>
            </a:r>
            <a:r>
              <a:rPr lang="el-GR" sz="4000" b="1" dirty="0" smtClean="0"/>
              <a:t> </a:t>
            </a:r>
            <a:r>
              <a:rPr lang="el-GR" sz="4000" b="1" dirty="0" smtClean="0">
                <a:solidFill>
                  <a:schemeClr val="accent6">
                    <a:lumMod val="75000"/>
                  </a:schemeClr>
                </a:solidFill>
              </a:rPr>
              <a:t>φ</a:t>
            </a:r>
            <a:r>
              <a:rPr lang="el-GR" sz="4000" b="1" dirty="0" smtClean="0">
                <a:solidFill>
                  <a:srgbClr val="005696"/>
                </a:solidFill>
              </a:rPr>
              <a:t>ω</a:t>
            </a:r>
            <a:r>
              <a:rPr lang="el-GR" sz="4000" b="1" dirty="0" smtClean="0">
                <a:solidFill>
                  <a:srgbClr val="00823B"/>
                </a:solidFill>
              </a:rPr>
              <a:t>τ</a:t>
            </a:r>
            <a:r>
              <a:rPr lang="el-GR" sz="4000" b="1" dirty="0" smtClean="0">
                <a:solidFill>
                  <a:srgbClr val="C00000"/>
                </a:solidFill>
              </a:rPr>
              <a:t>ε</a:t>
            </a:r>
            <a:r>
              <a:rPr lang="el-GR" sz="4000" b="1" dirty="0" smtClean="0">
                <a:solidFill>
                  <a:srgbClr val="005696"/>
                </a:solidFill>
              </a:rPr>
              <a:t>ι</a:t>
            </a:r>
            <a:r>
              <a:rPr lang="el-GR" sz="4000" b="1" dirty="0" smtClean="0">
                <a:solidFill>
                  <a:schemeClr val="accent6">
                    <a:lumMod val="75000"/>
                  </a:schemeClr>
                </a:solidFill>
              </a:rPr>
              <a:t>ν</a:t>
            </a:r>
            <a:r>
              <a:rPr lang="el-GR" sz="4000" b="1" dirty="0" smtClean="0">
                <a:solidFill>
                  <a:srgbClr val="00823B"/>
                </a:solidFill>
              </a:rPr>
              <a:t>έ</a:t>
            </a:r>
            <a:r>
              <a:rPr lang="el-GR" sz="4000" b="1" dirty="0" smtClean="0">
                <a:solidFill>
                  <a:srgbClr val="C00000"/>
                </a:solidFill>
              </a:rPr>
              <a:t>ς</a:t>
            </a:r>
            <a:r>
              <a:rPr lang="el-GR" sz="4000" b="1" dirty="0" smtClean="0"/>
              <a:t>!</a:t>
            </a:r>
            <a:endParaRPr lang="el-GR" sz="4000" b="1" dirty="0"/>
          </a:p>
        </p:txBody>
      </p:sp>
    </p:spTree>
  </p:cSld>
  <p:clrMapOvr>
    <a:masterClrMapping/>
  </p:clrMapOvr>
  <p:transition spd="slow">
    <p:wipe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User\Desktop\Photos 4ο ΔΣ ΒΟΛΟΥ 2020\Photos (39)\ΠΟΙΗΣΗ\IMG_20200926_113424.jpg"/>
          <p:cNvPicPr>
            <a:picLocks noChangeAspect="1" noChangeArrowheads="1"/>
          </p:cNvPicPr>
          <p:nvPr/>
        </p:nvPicPr>
        <p:blipFill>
          <a:blip r:embed="rId2" cstate="print"/>
          <a:srcRect l="8531" t="26697" r="13299" b="7396"/>
          <a:stretch>
            <a:fillRect/>
          </a:stretch>
        </p:blipFill>
        <p:spPr bwMode="auto">
          <a:xfrm>
            <a:off x="-1" y="4103546"/>
            <a:ext cx="4355977" cy="2754454"/>
          </a:xfrm>
          <a:prstGeom prst="rect">
            <a:avLst/>
          </a:prstGeom>
          <a:noFill/>
        </p:spPr>
      </p:pic>
      <p:pic>
        <p:nvPicPr>
          <p:cNvPr id="8195" name="Picture 3" descr="C:\Users\User\Desktop\Photos 4ο ΔΣ ΒΟΛΟΥ 2020\Photos (39)\ΠΟΙΗΣΗ\IMG_20200926_113434.jpg"/>
          <p:cNvPicPr>
            <a:picLocks noChangeAspect="1" noChangeArrowheads="1"/>
          </p:cNvPicPr>
          <p:nvPr/>
        </p:nvPicPr>
        <p:blipFill>
          <a:blip r:embed="rId3" cstate="print"/>
          <a:srcRect l="86" t="26391" r="11980" b="4072"/>
          <a:stretch>
            <a:fillRect/>
          </a:stretch>
        </p:blipFill>
        <p:spPr bwMode="auto">
          <a:xfrm>
            <a:off x="4455087" y="4077072"/>
            <a:ext cx="4688914" cy="2780928"/>
          </a:xfrm>
          <a:prstGeom prst="rect">
            <a:avLst/>
          </a:prstGeom>
          <a:noFill/>
        </p:spPr>
      </p:pic>
      <p:pic>
        <p:nvPicPr>
          <p:cNvPr id="8197" name="Picture 5" descr="C:\Users\User\Desktop\Photos 4ο ΔΣ ΒΟΛΟΥ 2020\Photos (39)\ΠΑΙΧΝΙΔΟ-ΧΡΩΜΑΤΑ\IMG_20201029_134927_1.jpg"/>
          <p:cNvPicPr>
            <a:picLocks noChangeAspect="1" noChangeArrowheads="1"/>
          </p:cNvPicPr>
          <p:nvPr/>
        </p:nvPicPr>
        <p:blipFill>
          <a:blip r:embed="rId4" cstate="print"/>
          <a:srcRect r="7609" b="2383"/>
          <a:stretch>
            <a:fillRect/>
          </a:stretch>
        </p:blipFill>
        <p:spPr bwMode="auto">
          <a:xfrm>
            <a:off x="4341536" y="0"/>
            <a:ext cx="4802464" cy="3861048"/>
          </a:xfrm>
          <a:prstGeom prst="rect">
            <a:avLst/>
          </a:prstGeom>
          <a:noFill/>
        </p:spPr>
      </p:pic>
      <p:pic>
        <p:nvPicPr>
          <p:cNvPr id="8198" name="Picture 6" descr="C:\Users\User\Desktop\Photos 4ο ΔΣ ΒΟΛΟΥ 2020\Photos (39)\ΠΑΙΧΝΙΔΟ-ΧΡΩΜΑΤΑ\IMG_20200722_125616.jpg"/>
          <p:cNvPicPr>
            <a:picLocks noChangeAspect="1" noChangeArrowheads="1"/>
          </p:cNvPicPr>
          <p:nvPr/>
        </p:nvPicPr>
        <p:blipFill>
          <a:blip r:embed="rId5" cstate="print"/>
          <a:srcRect/>
          <a:stretch>
            <a:fillRect/>
          </a:stretch>
        </p:blipFill>
        <p:spPr bwMode="auto">
          <a:xfrm>
            <a:off x="0" y="0"/>
            <a:ext cx="4280929" cy="2924944"/>
          </a:xfrm>
          <a:prstGeom prst="rect">
            <a:avLst/>
          </a:prstGeom>
          <a:noFill/>
        </p:spPr>
      </p:pic>
      <p:pic>
        <p:nvPicPr>
          <p:cNvPr id="8199" name="Picture 7"/>
          <p:cNvPicPr>
            <a:picLocks noChangeAspect="1" noChangeArrowheads="1"/>
          </p:cNvPicPr>
          <p:nvPr/>
        </p:nvPicPr>
        <p:blipFill>
          <a:blip r:embed="rId6" cstate="print"/>
          <a:srcRect/>
          <a:stretch>
            <a:fillRect/>
          </a:stretch>
        </p:blipFill>
        <p:spPr bwMode="auto">
          <a:xfrm rot="20919987">
            <a:off x="502318" y="2057656"/>
            <a:ext cx="3485265" cy="1848415"/>
          </a:xfrm>
          <a:prstGeom prst="rect">
            <a:avLst/>
          </a:prstGeom>
          <a:noFill/>
          <a:ln w="9525">
            <a:noFill/>
            <a:miter lim="800000"/>
            <a:headEnd/>
            <a:tailEnd/>
          </a:ln>
          <a:effectLst/>
        </p:spPr>
      </p:pic>
    </p:spTree>
  </p:cSld>
  <p:clrMapOvr>
    <a:masterClrMapping/>
  </p:clrMapOvr>
  <p:transition spd="slow">
    <p:split orient="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User\Desktop\Photos 4ο ΔΣ ΒΟΛΟΥ 2020\4ο ΔΣ ΒΟΛΟΥ ΑΠΡΙΛΙΟΣ 2021\Photos\IMG_20210410_145311.jpg"/>
          <p:cNvPicPr>
            <a:picLocks noChangeAspect="1" noChangeArrowheads="1"/>
          </p:cNvPicPr>
          <p:nvPr/>
        </p:nvPicPr>
        <p:blipFill>
          <a:blip r:embed="rId2" cstate="print"/>
          <a:srcRect/>
          <a:stretch>
            <a:fillRect/>
          </a:stretch>
        </p:blipFill>
        <p:spPr bwMode="auto">
          <a:xfrm>
            <a:off x="179512" y="620688"/>
            <a:ext cx="8744582" cy="5688632"/>
          </a:xfrm>
          <a:prstGeom prst="rect">
            <a:avLst/>
          </a:prstGeom>
          <a:noFill/>
        </p:spPr>
      </p:pic>
    </p:spTree>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User\Desktop\Photos 4ο ΔΣ ΒΟΛΟΥ 2020\4ο ΔΣ ΒΟΛΟΥ ΑΠΡΙΛΙΟΣ 2021\IMG_20210406_123314.jpg"/>
          <p:cNvPicPr>
            <a:picLocks noChangeAspect="1" noChangeArrowheads="1"/>
          </p:cNvPicPr>
          <p:nvPr/>
        </p:nvPicPr>
        <p:blipFill>
          <a:blip r:embed="rId2" cstate="print"/>
          <a:srcRect/>
          <a:stretch>
            <a:fillRect/>
          </a:stretch>
        </p:blipFill>
        <p:spPr bwMode="auto">
          <a:xfrm>
            <a:off x="611560" y="260648"/>
            <a:ext cx="7925110" cy="6336704"/>
          </a:xfrm>
          <a:prstGeom prst="rect">
            <a:avLst/>
          </a:prstGeom>
          <a:noFill/>
        </p:spPr>
      </p:pic>
    </p:spTree>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User\Desktop\Photos 4ο ΔΣ ΒΟΛΟΥ 2020\Photos (47)\IMG_20210214_140025.jpg"/>
          <p:cNvPicPr>
            <a:picLocks noChangeAspect="1" noChangeArrowheads="1"/>
          </p:cNvPicPr>
          <p:nvPr/>
        </p:nvPicPr>
        <p:blipFill>
          <a:blip r:embed="rId2" cstate="print"/>
          <a:srcRect/>
          <a:stretch>
            <a:fillRect/>
          </a:stretch>
        </p:blipFill>
        <p:spPr bwMode="auto">
          <a:xfrm>
            <a:off x="251520" y="188640"/>
            <a:ext cx="8640960" cy="6480720"/>
          </a:xfrm>
          <a:prstGeom prst="rect">
            <a:avLst/>
          </a:prstGeom>
          <a:noFill/>
        </p:spPr>
      </p:pic>
    </p:spTree>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User\Desktop\Photos 4ο ΔΣ ΒΟΛΟΥ 2020\4ο ΔΣ ΒΟΛΟΥ ΑΠΡΙΛΙΟΣ 2021\Photos\IMG_20210410_144045.jpg"/>
          <p:cNvPicPr>
            <a:picLocks noChangeAspect="1" noChangeArrowheads="1"/>
          </p:cNvPicPr>
          <p:nvPr/>
        </p:nvPicPr>
        <p:blipFill>
          <a:blip r:embed="rId2" cstate="print"/>
          <a:srcRect/>
          <a:stretch>
            <a:fillRect/>
          </a:stretch>
        </p:blipFill>
        <p:spPr bwMode="auto">
          <a:xfrm>
            <a:off x="683568" y="188640"/>
            <a:ext cx="7808957" cy="6480720"/>
          </a:xfrm>
          <a:prstGeom prst="rect">
            <a:avLst/>
          </a:prstGeom>
          <a:noFill/>
        </p:spPr>
      </p:pic>
    </p:spTree>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Photos 4ο ΔΣ ΒΟΛΟΥ 2020\Photos (39)\ΠΑΙΧΝΙΔΟ-ΧΡΩΜΑΤΑ\IMG_20201029_134836.jpg"/>
          <p:cNvPicPr>
            <a:picLocks noChangeAspect="1" noChangeArrowheads="1"/>
          </p:cNvPicPr>
          <p:nvPr/>
        </p:nvPicPr>
        <p:blipFill>
          <a:blip r:embed="rId2" cstate="print"/>
          <a:srcRect/>
          <a:stretch>
            <a:fillRect/>
          </a:stretch>
        </p:blipFill>
        <p:spPr bwMode="auto">
          <a:xfrm>
            <a:off x="1" y="0"/>
            <a:ext cx="9144000" cy="2348880"/>
          </a:xfrm>
          <a:prstGeom prst="rect">
            <a:avLst/>
          </a:prstGeom>
          <a:noFill/>
        </p:spPr>
      </p:pic>
      <p:pic>
        <p:nvPicPr>
          <p:cNvPr id="3075" name="Picture 3" descr="C:\Users\User\Desktop\Photos 4ο ΔΣ ΒΟΛΟΥ 2020\Photos (39)\ΠΟΙΗΣΗ\IMG_20200619_125810.jpg"/>
          <p:cNvPicPr>
            <a:picLocks noChangeAspect="1" noChangeArrowheads="1"/>
          </p:cNvPicPr>
          <p:nvPr/>
        </p:nvPicPr>
        <p:blipFill>
          <a:blip r:embed="rId3" cstate="print"/>
          <a:srcRect/>
          <a:stretch>
            <a:fillRect/>
          </a:stretch>
        </p:blipFill>
        <p:spPr bwMode="auto">
          <a:xfrm>
            <a:off x="-1" y="2492896"/>
            <a:ext cx="5820139" cy="4365104"/>
          </a:xfrm>
          <a:prstGeom prst="rect">
            <a:avLst/>
          </a:prstGeom>
          <a:noFill/>
        </p:spPr>
      </p:pic>
      <p:pic>
        <p:nvPicPr>
          <p:cNvPr id="3076" name="Picture 4" descr="C:\Users\User\Desktop\Photos 4ο ΔΣ ΒΟΛΟΥ 2020\Photos (39)\ΠΟΙΗΣΗ\IMG_20200926_114830.jpg"/>
          <p:cNvPicPr>
            <a:picLocks noChangeAspect="1" noChangeArrowheads="1"/>
          </p:cNvPicPr>
          <p:nvPr/>
        </p:nvPicPr>
        <p:blipFill>
          <a:blip r:embed="rId4" cstate="print"/>
          <a:srcRect/>
          <a:stretch>
            <a:fillRect/>
          </a:stretch>
        </p:blipFill>
        <p:spPr bwMode="auto">
          <a:xfrm>
            <a:off x="5940152" y="2492896"/>
            <a:ext cx="3203848" cy="2402886"/>
          </a:xfrm>
          <a:prstGeom prst="rect">
            <a:avLst/>
          </a:prstGeom>
          <a:noFill/>
        </p:spPr>
      </p:pic>
      <p:pic>
        <p:nvPicPr>
          <p:cNvPr id="3077" name="Picture 5" descr="C:\Users\User\Desktop\Photos 4ο ΔΣ ΒΟΛΟΥ 2020\Photos (39)\ΠΟΙΗΣΗ\IMG_20200926_114853.jpg"/>
          <p:cNvPicPr>
            <a:picLocks noChangeAspect="1" noChangeArrowheads="1"/>
          </p:cNvPicPr>
          <p:nvPr/>
        </p:nvPicPr>
        <p:blipFill>
          <a:blip r:embed="rId5" cstate="print"/>
          <a:srcRect l="7181" t="16452" r="10238" b="48441"/>
          <a:stretch>
            <a:fillRect/>
          </a:stretch>
        </p:blipFill>
        <p:spPr bwMode="auto">
          <a:xfrm>
            <a:off x="5940152" y="5301208"/>
            <a:ext cx="3203848" cy="1224136"/>
          </a:xfrm>
          <a:prstGeom prst="rect">
            <a:avLst/>
          </a:prstGeom>
          <a:noFill/>
        </p:spPr>
      </p:pic>
    </p:spTree>
  </p:cSld>
  <p:clrMapOvr>
    <a:masterClrMapping/>
  </p:clrMapOvr>
  <p:transition spd="slow">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51520" y="0"/>
            <a:ext cx="8533456" cy="4154984"/>
          </a:xfrm>
          <a:prstGeom prst="rect">
            <a:avLst/>
          </a:prstGeom>
        </p:spPr>
        <p:txBody>
          <a:bodyPr wrap="square">
            <a:spAutoFit/>
          </a:bodyPr>
          <a:lstStyle/>
          <a:p>
            <a:pPr algn="ctr">
              <a:lnSpc>
                <a:spcPct val="150000"/>
              </a:lnSpc>
            </a:pPr>
            <a:r>
              <a:rPr lang="el-GR" sz="3200" b="1" u="sng" dirty="0" smtClean="0">
                <a:solidFill>
                  <a:srgbClr val="C00000"/>
                </a:solidFill>
              </a:rPr>
              <a:t>Ευνοϊκοί παράγοντες</a:t>
            </a:r>
          </a:p>
          <a:p>
            <a:pPr algn="ctr">
              <a:lnSpc>
                <a:spcPct val="150000"/>
              </a:lnSpc>
            </a:pPr>
            <a:r>
              <a:rPr lang="el-GR" sz="2400" b="1" dirty="0" smtClean="0">
                <a:solidFill>
                  <a:srgbClr val="C00000"/>
                </a:solidFill>
              </a:rPr>
              <a:t>(στόχος η ενίσχυση)</a:t>
            </a:r>
          </a:p>
          <a:p>
            <a:pPr algn="ctr">
              <a:lnSpc>
                <a:spcPct val="150000"/>
              </a:lnSpc>
            </a:pPr>
            <a:endParaRPr lang="el-GR" sz="2400" b="1" u="sng" dirty="0" smtClean="0">
              <a:solidFill>
                <a:srgbClr val="C00000"/>
              </a:solidFill>
            </a:endParaRPr>
          </a:p>
          <a:p>
            <a:pPr algn="just">
              <a:lnSpc>
                <a:spcPct val="150000"/>
              </a:lnSpc>
            </a:pPr>
            <a:r>
              <a:rPr lang="el-GR" sz="2400" b="1" dirty="0" smtClean="0"/>
              <a:t>     Στην αποτελεσματικότητα των προγραμμάτων που εφαρμόζονται στο σχολείο λειτουργεί ενισχυτικά η </a:t>
            </a:r>
            <a:r>
              <a:rPr lang="el-GR" sz="2400" b="1" dirty="0" smtClean="0">
                <a:solidFill>
                  <a:srgbClr val="C00000"/>
                </a:solidFill>
              </a:rPr>
              <a:t>ενεργητική συμμετοχή και η υποστήριξη εκπαιδευτικών και γονέων</a:t>
            </a:r>
            <a:r>
              <a:rPr lang="el-GR" sz="2400" b="1" dirty="0" smtClean="0"/>
              <a:t>.</a:t>
            </a:r>
          </a:p>
          <a:p>
            <a:pPr>
              <a:lnSpc>
                <a:spcPct val="150000"/>
              </a:lnSpc>
            </a:pPr>
            <a:endParaRPr lang="el-GR" sz="2400" b="1" dirty="0"/>
          </a:p>
        </p:txBody>
      </p:sp>
      <p:sp>
        <p:nvSpPr>
          <p:cNvPr id="3" name="2 - Ορθογώνιο"/>
          <p:cNvSpPr/>
          <p:nvPr/>
        </p:nvSpPr>
        <p:spPr>
          <a:xfrm>
            <a:off x="251520" y="3645024"/>
            <a:ext cx="8712968" cy="2862322"/>
          </a:xfrm>
          <a:prstGeom prst="rect">
            <a:avLst/>
          </a:prstGeom>
        </p:spPr>
        <p:txBody>
          <a:bodyPr wrap="square">
            <a:spAutoFit/>
          </a:bodyPr>
          <a:lstStyle/>
          <a:p>
            <a:pPr algn="just">
              <a:lnSpc>
                <a:spcPct val="150000"/>
              </a:lnSpc>
            </a:pPr>
            <a:r>
              <a:rPr lang="el-GR" sz="2400" b="1" dirty="0" smtClean="0"/>
              <a:t>     Στην εισαγωγή καινοτόμων προγραμμάτων είναι </a:t>
            </a:r>
            <a:r>
              <a:rPr lang="el-GR" sz="2400" b="1" dirty="0" smtClean="0">
                <a:solidFill>
                  <a:srgbClr val="C00000"/>
                </a:solidFill>
              </a:rPr>
              <a:t>σημαντική η συμβολή των γονέων</a:t>
            </a:r>
            <a:r>
              <a:rPr lang="el-GR" sz="2400" b="1" dirty="0" smtClean="0"/>
              <a:t> που, συμμετέχοντας ενεργά χωρίς να παρεμβαίνουν στο εκπαιδευτικό έργο, ενθαρρύνουν τα παιδιά τους και λειτουργούν μαζί υποστηρικτικά προς την κατεύθυνση της καινοτομίας.</a:t>
            </a:r>
            <a:endParaRPr lang="el-GR" sz="2400" b="1" dirty="0"/>
          </a:p>
        </p:txBody>
      </p:sp>
    </p:spTree>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esktop\Photos 4ο ΔΣ ΒΟΛΟΥ 2020\Photos (39)\ΠΟΙΗΣΗ\IMG_20200824_113150.jpg"/>
          <p:cNvPicPr>
            <a:picLocks noChangeAspect="1" noChangeArrowheads="1"/>
          </p:cNvPicPr>
          <p:nvPr/>
        </p:nvPicPr>
        <p:blipFill>
          <a:blip r:embed="rId2" cstate="print"/>
          <a:srcRect l="3022" t="4234" r="6061" b="14951"/>
          <a:stretch>
            <a:fillRect/>
          </a:stretch>
        </p:blipFill>
        <p:spPr bwMode="auto">
          <a:xfrm>
            <a:off x="3743400" y="3257600"/>
            <a:ext cx="5400600" cy="3600400"/>
          </a:xfrm>
          <a:prstGeom prst="rect">
            <a:avLst/>
          </a:prstGeom>
          <a:noFill/>
        </p:spPr>
      </p:pic>
      <p:pic>
        <p:nvPicPr>
          <p:cNvPr id="4099" name="Picture 3" descr="C:\Users\User\Desktop\Photos 4ο ΔΣ ΒΟΛΟΥ 2020\Photos (39)\ΠΟΙΗΣΗ\IMG_20201003_114434.jpg"/>
          <p:cNvPicPr>
            <a:picLocks noChangeAspect="1" noChangeArrowheads="1"/>
          </p:cNvPicPr>
          <p:nvPr/>
        </p:nvPicPr>
        <p:blipFill>
          <a:blip r:embed="rId3" cstate="print"/>
          <a:srcRect l="735" t="16653" r="2283" b="19672"/>
          <a:stretch>
            <a:fillRect/>
          </a:stretch>
        </p:blipFill>
        <p:spPr bwMode="auto">
          <a:xfrm>
            <a:off x="0" y="0"/>
            <a:ext cx="6516216" cy="3208743"/>
          </a:xfrm>
          <a:prstGeom prst="rect">
            <a:avLst/>
          </a:prstGeom>
          <a:noFill/>
        </p:spPr>
      </p:pic>
      <p:pic>
        <p:nvPicPr>
          <p:cNvPr id="4100" name="Picture 4" descr="C:\Users\User\Desktop\Photos 4ο ΔΣ ΒΟΛΟΥ 2020\Photos (39)\ΠΟΙΗΣΗ\IMG_20200926_114757.jpg"/>
          <p:cNvPicPr>
            <a:picLocks noChangeAspect="1" noChangeArrowheads="1"/>
          </p:cNvPicPr>
          <p:nvPr/>
        </p:nvPicPr>
        <p:blipFill>
          <a:blip r:embed="rId4" cstate="print"/>
          <a:srcRect l="5599" t="19027" r="8781" b="10303"/>
          <a:stretch>
            <a:fillRect/>
          </a:stretch>
        </p:blipFill>
        <p:spPr bwMode="auto">
          <a:xfrm>
            <a:off x="0" y="3933056"/>
            <a:ext cx="3707904" cy="2228819"/>
          </a:xfrm>
          <a:prstGeom prst="rect">
            <a:avLst/>
          </a:prstGeom>
          <a:noFill/>
        </p:spPr>
      </p:pic>
      <p:pic>
        <p:nvPicPr>
          <p:cNvPr id="4101" name="Picture 5" descr="C:\Users\User\Desktop\Photos 4ο ΔΣ ΒΟΛΟΥ 2020\Photos (39)\ΠΟΙΗΣΗ\IMG_20201029_134917_1.jpg"/>
          <p:cNvPicPr>
            <a:picLocks noChangeAspect="1" noChangeArrowheads="1"/>
          </p:cNvPicPr>
          <p:nvPr/>
        </p:nvPicPr>
        <p:blipFill>
          <a:blip r:embed="rId5" cstate="print"/>
          <a:srcRect l="8884" t="5601" r="521" b="23278"/>
          <a:stretch>
            <a:fillRect/>
          </a:stretch>
        </p:blipFill>
        <p:spPr bwMode="auto">
          <a:xfrm>
            <a:off x="6588224" y="836712"/>
            <a:ext cx="2555776" cy="1504802"/>
          </a:xfrm>
          <a:prstGeom prst="rect">
            <a:avLst/>
          </a:prstGeom>
          <a:noFill/>
        </p:spPr>
      </p:pic>
    </p:spTree>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ser\Desktop\Photos 4ο ΔΣ ΒΟΛΟΥ 2020\Photos (39)\ΠΑΙΧΝΙΔΟ-ΧΡΩΜΑΤΑ\IMG_20200926_104850.jpg"/>
          <p:cNvPicPr>
            <a:picLocks noChangeAspect="1" noChangeArrowheads="1"/>
          </p:cNvPicPr>
          <p:nvPr/>
        </p:nvPicPr>
        <p:blipFill>
          <a:blip r:embed="rId2" cstate="print"/>
          <a:srcRect/>
          <a:stretch>
            <a:fillRect/>
          </a:stretch>
        </p:blipFill>
        <p:spPr bwMode="auto">
          <a:xfrm>
            <a:off x="0" y="0"/>
            <a:ext cx="5628956" cy="4350240"/>
          </a:xfrm>
          <a:prstGeom prst="rect">
            <a:avLst/>
          </a:prstGeom>
          <a:noFill/>
        </p:spPr>
      </p:pic>
      <p:pic>
        <p:nvPicPr>
          <p:cNvPr id="5123" name="Picture 3" descr="C:\Users\User\Desktop\Photos 4ο ΔΣ ΒΟΛΟΥ 2020\Photos (39)\ΠΑΙΧΝΙΔΟ-ΧΡΩΜΑΤΑ\IMG_20200926_104820.jpg"/>
          <p:cNvPicPr>
            <a:picLocks noChangeAspect="1" noChangeArrowheads="1"/>
          </p:cNvPicPr>
          <p:nvPr/>
        </p:nvPicPr>
        <p:blipFill>
          <a:blip r:embed="rId3" cstate="print"/>
          <a:srcRect/>
          <a:stretch>
            <a:fillRect/>
          </a:stretch>
        </p:blipFill>
        <p:spPr bwMode="auto">
          <a:xfrm>
            <a:off x="5724128" y="0"/>
            <a:ext cx="3419872" cy="3140968"/>
          </a:xfrm>
          <a:prstGeom prst="rect">
            <a:avLst/>
          </a:prstGeom>
          <a:noFill/>
        </p:spPr>
      </p:pic>
      <p:pic>
        <p:nvPicPr>
          <p:cNvPr id="5124" name="Picture 4" descr="C:\Users\User\Desktop\Photos 4ο ΔΣ ΒΟΛΟΥ 2020\Photos (39)\ΠΑΙΧΝΙΔΟ-ΧΡΩΜΑΤΑ\IMG_20200722_130803.jpg"/>
          <p:cNvPicPr>
            <a:picLocks noChangeAspect="1" noChangeArrowheads="1"/>
          </p:cNvPicPr>
          <p:nvPr/>
        </p:nvPicPr>
        <p:blipFill>
          <a:blip r:embed="rId4" cstate="print"/>
          <a:srcRect/>
          <a:stretch>
            <a:fillRect/>
          </a:stretch>
        </p:blipFill>
        <p:spPr bwMode="auto">
          <a:xfrm>
            <a:off x="5712390" y="3212976"/>
            <a:ext cx="3431610" cy="3645024"/>
          </a:xfrm>
          <a:prstGeom prst="rect">
            <a:avLst/>
          </a:prstGeom>
          <a:noFill/>
        </p:spPr>
      </p:pic>
      <p:pic>
        <p:nvPicPr>
          <p:cNvPr id="5125" name="Picture 5" descr="C:\Users\User\Desktop\Photos 4ο ΔΣ ΒΟΛΟΥ 2020\Photos (39)\ΠΑΙΧΝΙΔΟ-ΧΡΩΜΑΤΑ\IMG_20200122_130801.jpg"/>
          <p:cNvPicPr>
            <a:picLocks noChangeAspect="1" noChangeArrowheads="1"/>
          </p:cNvPicPr>
          <p:nvPr/>
        </p:nvPicPr>
        <p:blipFill>
          <a:blip r:embed="rId5" cstate="print"/>
          <a:srcRect/>
          <a:stretch>
            <a:fillRect/>
          </a:stretch>
        </p:blipFill>
        <p:spPr bwMode="auto">
          <a:xfrm>
            <a:off x="971600" y="4437112"/>
            <a:ext cx="3753164" cy="2420888"/>
          </a:xfrm>
          <a:prstGeom prst="rect">
            <a:avLst/>
          </a:prstGeom>
          <a:noFill/>
        </p:spPr>
      </p:pic>
    </p:spTree>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er\Desktop\Photos 4ο ΔΣ ΒΟΛΟΥ 2020\Photos (39)\ΠΑΙΧΝΙΔΟ-ΧΡΩΜΑΤΑ\IMG_20201029_134900.jpg"/>
          <p:cNvPicPr>
            <a:picLocks noChangeAspect="1" noChangeArrowheads="1"/>
          </p:cNvPicPr>
          <p:nvPr/>
        </p:nvPicPr>
        <p:blipFill>
          <a:blip r:embed="rId2" cstate="print"/>
          <a:srcRect/>
          <a:stretch>
            <a:fillRect/>
          </a:stretch>
        </p:blipFill>
        <p:spPr bwMode="auto">
          <a:xfrm>
            <a:off x="-1" y="0"/>
            <a:ext cx="4325707" cy="2780928"/>
          </a:xfrm>
          <a:prstGeom prst="rect">
            <a:avLst/>
          </a:prstGeom>
          <a:noFill/>
        </p:spPr>
      </p:pic>
      <p:pic>
        <p:nvPicPr>
          <p:cNvPr id="6147" name="Picture 3" descr="C:\Users\User\Desktop\Photos 4ο ΔΣ ΒΟΛΟΥ 2020\Photos (39)\ΠΑΙΧΝΙΔΟ-ΧΡΩΜΑΤΑ\IMG_20201029_134851.jpg"/>
          <p:cNvPicPr>
            <a:picLocks noChangeAspect="1" noChangeArrowheads="1"/>
          </p:cNvPicPr>
          <p:nvPr/>
        </p:nvPicPr>
        <p:blipFill>
          <a:blip r:embed="rId3" cstate="print"/>
          <a:srcRect/>
          <a:stretch>
            <a:fillRect/>
          </a:stretch>
        </p:blipFill>
        <p:spPr bwMode="auto">
          <a:xfrm>
            <a:off x="4443014" y="0"/>
            <a:ext cx="4700986" cy="2780928"/>
          </a:xfrm>
          <a:prstGeom prst="rect">
            <a:avLst/>
          </a:prstGeom>
          <a:noFill/>
        </p:spPr>
      </p:pic>
      <p:pic>
        <p:nvPicPr>
          <p:cNvPr id="6148" name="Picture 4" descr="C:\Users\User\Desktop\Photos 4ο ΔΣ ΒΟΛΟΥ 2020\Photos (39)\ΠΑΙΧΝΙΔΟ-ΧΡΩΜΑΤΑ\IMG_20201029_134615.jpg"/>
          <p:cNvPicPr>
            <a:picLocks noChangeAspect="1" noChangeArrowheads="1"/>
          </p:cNvPicPr>
          <p:nvPr/>
        </p:nvPicPr>
        <p:blipFill>
          <a:blip r:embed="rId4" cstate="print"/>
          <a:srcRect/>
          <a:stretch>
            <a:fillRect/>
          </a:stretch>
        </p:blipFill>
        <p:spPr bwMode="auto">
          <a:xfrm>
            <a:off x="0" y="2926240"/>
            <a:ext cx="6584110" cy="3931760"/>
          </a:xfrm>
          <a:prstGeom prst="rect">
            <a:avLst/>
          </a:prstGeom>
          <a:noFill/>
        </p:spPr>
      </p:pic>
      <p:pic>
        <p:nvPicPr>
          <p:cNvPr id="6149" name="Picture 5" descr="C:\Users\User\Desktop\Photos 4ο ΔΣ ΒΟΛΟΥ 2020\Photos (39)\ΠΑΙΧΝΙΔΟ-ΧΡΩΜΑΤΑ\IMG_20200622_102844.jpg"/>
          <p:cNvPicPr>
            <a:picLocks noChangeAspect="1" noChangeArrowheads="1"/>
          </p:cNvPicPr>
          <p:nvPr/>
        </p:nvPicPr>
        <p:blipFill>
          <a:blip r:embed="rId5" cstate="print"/>
          <a:srcRect/>
          <a:stretch>
            <a:fillRect/>
          </a:stretch>
        </p:blipFill>
        <p:spPr bwMode="auto">
          <a:xfrm>
            <a:off x="6660232" y="2924944"/>
            <a:ext cx="2483768" cy="3242644"/>
          </a:xfrm>
          <a:prstGeom prst="rect">
            <a:avLst/>
          </a:prstGeom>
          <a:noFill/>
        </p:spPr>
      </p:pic>
      <p:sp>
        <p:nvSpPr>
          <p:cNvPr id="7" name="6 - TextBox"/>
          <p:cNvSpPr txBox="1"/>
          <p:nvPr/>
        </p:nvSpPr>
        <p:spPr>
          <a:xfrm>
            <a:off x="6444208" y="6309320"/>
            <a:ext cx="2699792" cy="461665"/>
          </a:xfrm>
          <a:prstGeom prst="rect">
            <a:avLst/>
          </a:prstGeom>
          <a:noFill/>
        </p:spPr>
        <p:txBody>
          <a:bodyPr wrap="square" rtlCol="0">
            <a:spAutoFit/>
          </a:bodyPr>
          <a:lstStyle/>
          <a:p>
            <a:r>
              <a:rPr lang="el-GR" sz="2400" b="1" i="1" dirty="0" smtClean="0">
                <a:solidFill>
                  <a:srgbClr val="C00000"/>
                </a:solidFill>
              </a:rPr>
              <a:t> …και χίλια ακόμα… </a:t>
            </a:r>
            <a:endParaRPr lang="el-GR" sz="2400" b="1" i="1" dirty="0">
              <a:solidFill>
                <a:srgbClr val="C00000"/>
              </a:solidFill>
            </a:endParaRPr>
          </a:p>
        </p:txBody>
      </p:sp>
    </p:spTree>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95536" y="476672"/>
            <a:ext cx="8424936" cy="5878532"/>
          </a:xfrm>
          <a:prstGeom prst="rect">
            <a:avLst/>
          </a:prstGeom>
          <a:noFill/>
        </p:spPr>
        <p:txBody>
          <a:bodyPr wrap="square" rtlCol="0">
            <a:spAutoFit/>
          </a:bodyPr>
          <a:lstStyle/>
          <a:p>
            <a:pPr algn="ctr"/>
            <a:r>
              <a:rPr lang="el-GR" sz="4000" b="1" dirty="0" smtClean="0"/>
              <a:t>Αγαπημένες μας πάντως είναι</a:t>
            </a:r>
          </a:p>
          <a:p>
            <a:pPr algn="ctr"/>
            <a:endParaRPr lang="el-GR" sz="5400" b="1" dirty="0" smtClean="0"/>
          </a:p>
          <a:p>
            <a:pPr algn="ctr"/>
            <a:r>
              <a:rPr lang="el-GR" sz="5400" b="1" u="sng" dirty="0" smtClean="0"/>
              <a:t>οι </a:t>
            </a:r>
            <a:r>
              <a:rPr lang="el-GR" sz="5400" b="1" u="sng" dirty="0" err="1" smtClean="0">
                <a:solidFill>
                  <a:srgbClr val="C00000"/>
                </a:solidFill>
              </a:rPr>
              <a:t>διασχολικές</a:t>
            </a:r>
            <a:r>
              <a:rPr lang="el-GR" sz="5400" b="1" u="sng" dirty="0" smtClean="0"/>
              <a:t> συνεργασίες!</a:t>
            </a:r>
          </a:p>
          <a:p>
            <a:pPr algn="ctr"/>
            <a:endParaRPr lang="el-GR" sz="5400" b="1" dirty="0" smtClean="0"/>
          </a:p>
          <a:p>
            <a:pPr algn="ctr"/>
            <a:r>
              <a:rPr lang="el-GR" sz="4000" b="1" dirty="0" smtClean="0"/>
              <a:t>(Μεταξύ σχολείων που πραγματεύονται ένα </a:t>
            </a:r>
            <a:r>
              <a:rPr lang="el-GR" sz="4000" b="1" dirty="0" smtClean="0">
                <a:solidFill>
                  <a:srgbClr val="C00000"/>
                </a:solidFill>
              </a:rPr>
              <a:t>κοινό θέμα</a:t>
            </a:r>
            <a:r>
              <a:rPr lang="el-GR" sz="4000" b="1" dirty="0" smtClean="0"/>
              <a:t>, επιμερίζοντάς το και ενώνοντάς το </a:t>
            </a:r>
          </a:p>
          <a:p>
            <a:pPr algn="ctr"/>
            <a:r>
              <a:rPr lang="el-GR" sz="4000" b="1" dirty="0" smtClean="0"/>
              <a:t>σε μια </a:t>
            </a:r>
            <a:r>
              <a:rPr lang="el-GR" sz="4000" b="1" dirty="0" smtClean="0">
                <a:solidFill>
                  <a:srgbClr val="C00000"/>
                </a:solidFill>
              </a:rPr>
              <a:t>τελική συνισταμένη δράση</a:t>
            </a:r>
            <a:r>
              <a:rPr lang="el-GR" sz="4000" b="1" dirty="0" smtClean="0"/>
              <a:t>)</a:t>
            </a:r>
            <a:endParaRPr lang="el-GR" sz="4000" b="1" dirty="0"/>
          </a:p>
        </p:txBody>
      </p:sp>
    </p:spTree>
  </p:cSld>
  <p:clrMapOvr>
    <a:masterClrMapping/>
  </p:clrMapOvr>
  <p:transition spd="slow">
    <p:zo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23528" y="548680"/>
            <a:ext cx="8820472" cy="5632311"/>
          </a:xfrm>
          <a:prstGeom prst="rect">
            <a:avLst/>
          </a:prstGeom>
          <a:noFill/>
        </p:spPr>
        <p:txBody>
          <a:bodyPr wrap="square" rtlCol="0">
            <a:spAutoFit/>
          </a:bodyPr>
          <a:lstStyle/>
          <a:p>
            <a:pPr>
              <a:lnSpc>
                <a:spcPct val="150000"/>
              </a:lnSpc>
            </a:pPr>
            <a:r>
              <a:rPr lang="el-GR" sz="4800" b="1" dirty="0" smtClean="0"/>
              <a:t>Οργανωμένα τις ξεκινήσαμε </a:t>
            </a:r>
          </a:p>
          <a:p>
            <a:pPr>
              <a:lnSpc>
                <a:spcPct val="150000"/>
              </a:lnSpc>
            </a:pPr>
            <a:r>
              <a:rPr lang="el-GR" sz="4800" b="1" dirty="0" smtClean="0"/>
              <a:t>το μακρινό πλέον 2012-2013</a:t>
            </a:r>
          </a:p>
          <a:p>
            <a:pPr>
              <a:lnSpc>
                <a:spcPct val="150000"/>
              </a:lnSpc>
            </a:pPr>
            <a:r>
              <a:rPr lang="el-GR" sz="4800" b="1" dirty="0" smtClean="0"/>
              <a:t>με το γειτονικό μας </a:t>
            </a:r>
            <a:r>
              <a:rPr lang="el-GR" sz="4800" b="1" dirty="0" smtClean="0">
                <a:solidFill>
                  <a:srgbClr val="C00000"/>
                </a:solidFill>
              </a:rPr>
              <a:t>5</a:t>
            </a:r>
            <a:r>
              <a:rPr lang="el-GR" sz="4800" b="1" baseline="30000" dirty="0" smtClean="0">
                <a:solidFill>
                  <a:srgbClr val="C00000"/>
                </a:solidFill>
              </a:rPr>
              <a:t>ο</a:t>
            </a:r>
            <a:r>
              <a:rPr lang="el-GR" sz="4800" b="1" dirty="0" smtClean="0">
                <a:solidFill>
                  <a:srgbClr val="C00000"/>
                </a:solidFill>
              </a:rPr>
              <a:t> Δημοτικό,</a:t>
            </a:r>
          </a:p>
          <a:p>
            <a:pPr>
              <a:lnSpc>
                <a:spcPct val="150000"/>
              </a:lnSpc>
            </a:pPr>
            <a:r>
              <a:rPr lang="el-GR" sz="4800" b="1" dirty="0" smtClean="0"/>
              <a:t>που μας ενώνει </a:t>
            </a:r>
          </a:p>
          <a:p>
            <a:pPr>
              <a:lnSpc>
                <a:spcPct val="150000"/>
              </a:lnSpc>
            </a:pPr>
            <a:r>
              <a:rPr lang="el-GR" sz="4800" b="1" dirty="0" smtClean="0">
                <a:solidFill>
                  <a:srgbClr val="C00000"/>
                </a:solidFill>
              </a:rPr>
              <a:t>κοινή εκπαιδευτική ιστορία</a:t>
            </a:r>
            <a:r>
              <a:rPr lang="el-GR" sz="4800" b="1" dirty="0" smtClean="0"/>
              <a:t>!</a:t>
            </a:r>
            <a:endParaRPr lang="el-GR" sz="4800" b="1" dirty="0"/>
          </a:p>
        </p:txBody>
      </p:sp>
    </p:spTree>
  </p:cSld>
  <p:clrMapOvr>
    <a:masterClrMapping/>
  </p:clrMapOvr>
  <p:transition spd="slow">
    <p:strips/>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556792"/>
            <a:ext cx="7772400" cy="1470025"/>
          </a:xfrm>
        </p:spPr>
        <p:txBody>
          <a:bodyPr/>
          <a:lstStyle/>
          <a:p>
            <a:r>
              <a:rPr lang="el-GR" b="1" dirty="0" smtClean="0">
                <a:solidFill>
                  <a:schemeClr val="tx2">
                    <a:lumMod val="50000"/>
                  </a:schemeClr>
                </a:solidFill>
              </a:rPr>
              <a:t>Τα σχολεία μας ταξιδεύουν </a:t>
            </a:r>
            <a:br>
              <a:rPr lang="el-GR" b="1" dirty="0" smtClean="0">
                <a:solidFill>
                  <a:schemeClr val="tx2">
                    <a:lumMod val="50000"/>
                  </a:schemeClr>
                </a:solidFill>
              </a:rPr>
            </a:br>
            <a:r>
              <a:rPr lang="el-GR" b="1" dirty="0" smtClean="0">
                <a:solidFill>
                  <a:schemeClr val="tx2">
                    <a:lumMod val="50000"/>
                  </a:schemeClr>
                </a:solidFill>
              </a:rPr>
              <a:t>στον χρόνο μαζί…</a:t>
            </a:r>
            <a:endParaRPr lang="el-GR" b="1" dirty="0">
              <a:solidFill>
                <a:schemeClr val="tx2">
                  <a:lumMod val="50000"/>
                </a:schemeClr>
              </a:solidFill>
            </a:endParaRPr>
          </a:p>
        </p:txBody>
      </p:sp>
      <p:sp>
        <p:nvSpPr>
          <p:cNvPr id="3" name="Υπότιτλος 2"/>
          <p:cNvSpPr>
            <a:spLocks noGrp="1"/>
          </p:cNvSpPr>
          <p:nvPr>
            <p:ph type="subTitle" idx="1"/>
          </p:nvPr>
        </p:nvSpPr>
        <p:spPr>
          <a:xfrm>
            <a:off x="323528" y="3886200"/>
            <a:ext cx="8496944" cy="2135088"/>
          </a:xfrm>
        </p:spPr>
        <p:txBody>
          <a:bodyPr>
            <a:normAutofit fontScale="92500" lnSpcReduction="10000"/>
          </a:bodyPr>
          <a:lstStyle/>
          <a:p>
            <a:r>
              <a:rPr lang="el-GR" b="1" dirty="0" smtClean="0">
                <a:solidFill>
                  <a:srgbClr val="FF0000"/>
                </a:solidFill>
                <a:latin typeface="Arial Black" pitchFamily="34" charset="0"/>
              </a:rPr>
              <a:t>4</a:t>
            </a:r>
            <a:r>
              <a:rPr lang="el-GR" b="1" baseline="30000" dirty="0" smtClean="0">
                <a:solidFill>
                  <a:srgbClr val="FF0000"/>
                </a:solidFill>
                <a:latin typeface="Arial Black" pitchFamily="34" charset="0"/>
              </a:rPr>
              <a:t>ο</a:t>
            </a:r>
            <a:r>
              <a:rPr lang="el-GR" b="1" dirty="0" smtClean="0">
                <a:solidFill>
                  <a:srgbClr val="FF0000"/>
                </a:solidFill>
                <a:latin typeface="Arial Black" pitchFamily="34" charset="0"/>
              </a:rPr>
              <a:t> και 5</a:t>
            </a:r>
            <a:r>
              <a:rPr lang="el-GR" b="1" baseline="30000" dirty="0" smtClean="0">
                <a:solidFill>
                  <a:srgbClr val="FF0000"/>
                </a:solidFill>
                <a:latin typeface="Arial Black" pitchFamily="34" charset="0"/>
              </a:rPr>
              <a:t>ο</a:t>
            </a:r>
            <a:r>
              <a:rPr lang="el-GR" b="1" dirty="0" smtClean="0">
                <a:solidFill>
                  <a:srgbClr val="FF0000"/>
                </a:solidFill>
                <a:latin typeface="Arial Black" pitchFamily="34" charset="0"/>
              </a:rPr>
              <a:t> Δημοτικά Σχολεία Βόλου</a:t>
            </a:r>
          </a:p>
          <a:p>
            <a:endParaRPr lang="el-GR" b="1" dirty="0" smtClean="0">
              <a:solidFill>
                <a:srgbClr val="FF0000"/>
              </a:solidFill>
              <a:latin typeface="Arial Black" pitchFamily="34" charset="0"/>
            </a:endParaRPr>
          </a:p>
          <a:p>
            <a:r>
              <a:rPr lang="el-GR" b="1" dirty="0" smtClean="0">
                <a:solidFill>
                  <a:srgbClr val="FF0000"/>
                </a:solidFill>
                <a:latin typeface="Arial Black" pitchFamily="34" charset="0"/>
              </a:rPr>
              <a:t>100 χρόνια </a:t>
            </a:r>
            <a:r>
              <a:rPr lang="el-GR" i="1" dirty="0" smtClean="0">
                <a:solidFill>
                  <a:srgbClr val="FF0000"/>
                </a:solidFill>
                <a:latin typeface="Arial Black" pitchFamily="34" charset="0"/>
              </a:rPr>
              <a:t>(των διδακτηρίων)</a:t>
            </a:r>
          </a:p>
          <a:p>
            <a:r>
              <a:rPr lang="el-GR" b="1" dirty="0" smtClean="0">
                <a:solidFill>
                  <a:srgbClr val="FF0000"/>
                </a:solidFill>
                <a:latin typeface="Arial Black" pitchFamily="34" charset="0"/>
              </a:rPr>
              <a:t>1913 - 2013</a:t>
            </a:r>
            <a:endParaRPr lang="el-GR" b="1" dirty="0">
              <a:solidFill>
                <a:srgbClr val="FF0000"/>
              </a:solidFill>
              <a:latin typeface="Arial Black" pitchFamily="34" charset="0"/>
            </a:endParaRPr>
          </a:p>
        </p:txBody>
      </p:sp>
    </p:spTree>
    <p:extLst>
      <p:ext uri="{BB962C8B-B14F-4D97-AF65-F5344CB8AC3E}">
        <p14:creationId xmlns="" xmlns:p14="http://schemas.microsoft.com/office/powerpoint/2010/main" val="3315536496"/>
      </p:ext>
    </p:extLst>
  </p:cSld>
  <p:clrMapOvr>
    <a:masterClrMapping/>
  </p:clrMapOvr>
  <p:transition spd="slow">
    <p:spli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ΠΤΔΕ\ΠΡΟΣΚΛΗΣΗ 100 ΧΡΟΝΙΑ 4ο και 5ο ΔΣ ΒΟΛΟΥ.png"/>
          <p:cNvPicPr>
            <a:picLocks noChangeAspect="1" noChangeArrowheads="1"/>
          </p:cNvPicPr>
          <p:nvPr/>
        </p:nvPicPr>
        <p:blipFill>
          <a:blip r:embed="rId2" cstate="print"/>
          <a:srcRect l="5172" t="11610" r="8492" b="8656"/>
          <a:stretch>
            <a:fillRect/>
          </a:stretch>
        </p:blipFill>
        <p:spPr bwMode="auto">
          <a:xfrm>
            <a:off x="179512" y="1124744"/>
            <a:ext cx="8758306" cy="4547582"/>
          </a:xfrm>
          <a:prstGeom prst="rect">
            <a:avLst/>
          </a:prstGeom>
          <a:noFill/>
        </p:spPr>
      </p:pic>
    </p:spTree>
  </p:cSld>
  <p:clrMapOvr>
    <a:masterClrMapping/>
  </p:clrMapOvr>
  <p:transition spd="slow">
    <p:circl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95536" y="764704"/>
            <a:ext cx="8496944" cy="6186309"/>
          </a:xfrm>
          <a:prstGeom prst="rect">
            <a:avLst/>
          </a:prstGeom>
          <a:noFill/>
        </p:spPr>
        <p:txBody>
          <a:bodyPr wrap="square" rtlCol="0">
            <a:spAutoFit/>
          </a:bodyPr>
          <a:lstStyle/>
          <a:p>
            <a:pPr algn="ctr"/>
            <a:r>
              <a:rPr lang="el-GR" sz="3200" b="1" dirty="0" smtClean="0"/>
              <a:t>Από τότε έχουμε  συνεργαστεί με το </a:t>
            </a:r>
            <a:r>
              <a:rPr lang="el-GR" sz="3200" b="1" dirty="0" smtClean="0">
                <a:solidFill>
                  <a:schemeClr val="accent6">
                    <a:lumMod val="75000"/>
                  </a:schemeClr>
                </a:solidFill>
              </a:rPr>
              <a:t>5</a:t>
            </a:r>
            <a:r>
              <a:rPr lang="el-GR" sz="3200" b="1" baseline="30000" dirty="0" smtClean="0">
                <a:solidFill>
                  <a:schemeClr val="accent6">
                    <a:lumMod val="75000"/>
                  </a:schemeClr>
                </a:solidFill>
              </a:rPr>
              <a:t>ο</a:t>
            </a:r>
            <a:r>
              <a:rPr lang="el-GR" sz="3200" b="1" dirty="0" smtClean="0">
                <a:solidFill>
                  <a:schemeClr val="accent6">
                    <a:lumMod val="75000"/>
                  </a:schemeClr>
                </a:solidFill>
              </a:rPr>
              <a:t> Δημοτικό</a:t>
            </a:r>
          </a:p>
          <a:p>
            <a:pPr algn="ctr"/>
            <a:r>
              <a:rPr lang="el-GR" sz="3200" b="1" dirty="0" smtClean="0"/>
              <a:t>πολλές φορές σε </a:t>
            </a:r>
            <a:r>
              <a:rPr lang="en-US" sz="3200" b="1" dirty="0" smtClean="0"/>
              <a:t>projects </a:t>
            </a:r>
            <a:r>
              <a:rPr lang="el-GR" sz="3200" b="1" dirty="0" smtClean="0"/>
              <a:t>για:</a:t>
            </a:r>
          </a:p>
          <a:p>
            <a:pPr algn="ctr"/>
            <a:r>
              <a:rPr lang="el-GR" sz="3200" b="1" dirty="0" smtClean="0"/>
              <a:t> </a:t>
            </a:r>
          </a:p>
          <a:p>
            <a:pPr algn="ctr"/>
            <a:endParaRPr lang="el-GR" sz="2400" b="1" dirty="0" smtClean="0"/>
          </a:p>
          <a:p>
            <a:pPr>
              <a:buFont typeface="Wingdings" pitchFamily="2" charset="2"/>
              <a:buChar char="Ø"/>
            </a:pPr>
            <a:r>
              <a:rPr lang="el-GR" sz="2800" b="1" dirty="0" smtClean="0"/>
              <a:t>  </a:t>
            </a:r>
            <a:r>
              <a:rPr lang="el-GR" sz="2800" b="1" dirty="0" smtClean="0">
                <a:solidFill>
                  <a:srgbClr val="C00000"/>
                </a:solidFill>
              </a:rPr>
              <a:t>την αντιμετώπιση του σχολικού εκφοβισμού</a:t>
            </a:r>
          </a:p>
          <a:p>
            <a:r>
              <a:rPr lang="el-GR" sz="2800" b="1" dirty="0" smtClean="0">
                <a:solidFill>
                  <a:srgbClr val="C00000"/>
                </a:solidFill>
              </a:rPr>
              <a:t>     </a:t>
            </a:r>
            <a:r>
              <a:rPr lang="el-GR" sz="2800" b="1" i="1" dirty="0" smtClean="0"/>
              <a:t>(εξαιρετικά ουσιαστικό ζήτημα της σχολικής ζωής)</a:t>
            </a:r>
          </a:p>
          <a:p>
            <a:pPr>
              <a:buFont typeface="Wingdings" pitchFamily="2" charset="2"/>
              <a:buChar char="Ø"/>
            </a:pPr>
            <a:endParaRPr lang="el-GR" sz="2800" b="1" dirty="0" smtClean="0"/>
          </a:p>
          <a:p>
            <a:pPr>
              <a:buFont typeface="Wingdings" pitchFamily="2" charset="2"/>
              <a:buChar char="Ø"/>
            </a:pPr>
            <a:r>
              <a:rPr lang="el-GR" sz="2800" b="1" dirty="0" smtClean="0"/>
              <a:t>  </a:t>
            </a:r>
            <a:r>
              <a:rPr lang="el-GR" sz="2800" b="1" dirty="0" smtClean="0">
                <a:solidFill>
                  <a:srgbClr val="00823B"/>
                </a:solidFill>
              </a:rPr>
              <a:t>την κυκλοφοριακή αγωγή  </a:t>
            </a:r>
          </a:p>
          <a:p>
            <a:endParaRPr lang="el-GR" sz="2800" b="1" dirty="0" smtClean="0"/>
          </a:p>
          <a:p>
            <a:pPr>
              <a:buFont typeface="Wingdings" pitchFamily="2" charset="2"/>
              <a:buChar char="Ø"/>
            </a:pPr>
            <a:r>
              <a:rPr lang="el-GR" sz="2800" b="1" dirty="0" smtClean="0"/>
              <a:t>  </a:t>
            </a:r>
            <a:r>
              <a:rPr lang="el-GR" sz="2800" b="1" dirty="0" smtClean="0">
                <a:solidFill>
                  <a:srgbClr val="005696"/>
                </a:solidFill>
              </a:rPr>
              <a:t>την τοπική μας ιστορία</a:t>
            </a:r>
          </a:p>
          <a:p>
            <a:pPr>
              <a:buFont typeface="Wingdings" pitchFamily="2" charset="2"/>
              <a:buChar char="Ø"/>
            </a:pPr>
            <a:endParaRPr lang="el-GR" sz="2800" b="1" dirty="0" smtClean="0">
              <a:solidFill>
                <a:srgbClr val="005696"/>
              </a:solidFill>
            </a:endParaRPr>
          </a:p>
          <a:p>
            <a:pPr>
              <a:buFont typeface="Wingdings" pitchFamily="2" charset="2"/>
              <a:buChar char="Ø"/>
            </a:pPr>
            <a:r>
              <a:rPr lang="el-GR" sz="2800" b="1" dirty="0" smtClean="0">
                <a:solidFill>
                  <a:srgbClr val="005696"/>
                </a:solidFill>
              </a:rPr>
              <a:t>  και φέτος (2021-2022) για ένα ιστορικό αφιέρωμα στα 100 χρόνια από τη Μικρασιατική καταστροφή…</a:t>
            </a:r>
          </a:p>
          <a:p>
            <a:pPr algn="ctr"/>
            <a:endParaRPr lang="el-GR" sz="2400" b="1" dirty="0"/>
          </a:p>
        </p:txBody>
      </p:sp>
    </p:spTree>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95536" y="476672"/>
            <a:ext cx="8280920" cy="5909310"/>
          </a:xfrm>
          <a:prstGeom prst="rect">
            <a:avLst/>
          </a:prstGeom>
          <a:noFill/>
        </p:spPr>
        <p:txBody>
          <a:bodyPr wrap="square" rtlCol="0">
            <a:spAutoFit/>
          </a:bodyPr>
          <a:lstStyle/>
          <a:p>
            <a:pPr>
              <a:lnSpc>
                <a:spcPct val="150000"/>
              </a:lnSpc>
            </a:pPr>
            <a:r>
              <a:rPr lang="el-GR" sz="3600" b="1" dirty="0" smtClean="0"/>
              <a:t>Ακολουθούν  κάθε χρόνο πια οι κοινές </a:t>
            </a:r>
          </a:p>
          <a:p>
            <a:pPr>
              <a:lnSpc>
                <a:spcPct val="150000"/>
              </a:lnSpc>
            </a:pPr>
            <a:r>
              <a:rPr lang="el-GR" sz="3600" b="1" dirty="0" smtClean="0">
                <a:solidFill>
                  <a:srgbClr val="C00000"/>
                </a:solidFill>
              </a:rPr>
              <a:t>χριστουγεννιάτικες, </a:t>
            </a:r>
          </a:p>
          <a:p>
            <a:pPr>
              <a:lnSpc>
                <a:spcPct val="150000"/>
              </a:lnSpc>
            </a:pPr>
            <a:r>
              <a:rPr lang="el-GR" sz="3600" b="1" dirty="0" smtClean="0">
                <a:solidFill>
                  <a:schemeClr val="accent6">
                    <a:lumMod val="75000"/>
                  </a:schemeClr>
                </a:solidFill>
              </a:rPr>
              <a:t>αποκριάτικες </a:t>
            </a:r>
          </a:p>
          <a:p>
            <a:pPr>
              <a:lnSpc>
                <a:spcPct val="150000"/>
              </a:lnSpc>
            </a:pPr>
            <a:r>
              <a:rPr lang="el-GR" sz="3600" b="1" dirty="0" smtClean="0"/>
              <a:t>και </a:t>
            </a:r>
            <a:r>
              <a:rPr lang="el-GR" sz="3600" b="1" dirty="0" smtClean="0">
                <a:solidFill>
                  <a:srgbClr val="00823B"/>
                </a:solidFill>
              </a:rPr>
              <a:t>καλοκαιρινές</a:t>
            </a:r>
            <a:r>
              <a:rPr lang="el-GR" sz="3600" b="1" dirty="0" smtClean="0"/>
              <a:t> μας δράσεις</a:t>
            </a:r>
          </a:p>
          <a:p>
            <a:pPr>
              <a:lnSpc>
                <a:spcPct val="150000"/>
              </a:lnSpc>
            </a:pPr>
            <a:r>
              <a:rPr lang="el-GR" sz="3600" b="1" dirty="0" smtClean="0"/>
              <a:t>με </a:t>
            </a:r>
            <a:r>
              <a:rPr lang="el-GR" sz="3600" b="1" dirty="0" smtClean="0">
                <a:solidFill>
                  <a:srgbClr val="C00000"/>
                </a:solidFill>
              </a:rPr>
              <a:t>δύο ειδικά σχολεία </a:t>
            </a:r>
            <a:r>
              <a:rPr lang="el-GR" sz="3600" b="1" dirty="0" smtClean="0"/>
              <a:t>και </a:t>
            </a:r>
            <a:r>
              <a:rPr lang="el-GR" sz="3600" b="1" dirty="0" smtClean="0">
                <a:solidFill>
                  <a:srgbClr val="005696"/>
                </a:solidFill>
              </a:rPr>
              <a:t>τρία γενικά</a:t>
            </a:r>
            <a:r>
              <a:rPr lang="el-GR" sz="3600" b="1" dirty="0" smtClean="0"/>
              <a:t>,</a:t>
            </a:r>
          </a:p>
          <a:p>
            <a:pPr>
              <a:lnSpc>
                <a:spcPct val="150000"/>
              </a:lnSpc>
            </a:pPr>
            <a:r>
              <a:rPr lang="el-GR" sz="3600" b="1" dirty="0" smtClean="0"/>
              <a:t>που μας δίνουν </a:t>
            </a:r>
            <a:r>
              <a:rPr lang="el-GR" sz="3600" b="1" u="sng" dirty="0" smtClean="0"/>
              <a:t>πολλή χαρά </a:t>
            </a:r>
          </a:p>
          <a:p>
            <a:pPr>
              <a:lnSpc>
                <a:spcPct val="150000"/>
              </a:lnSpc>
            </a:pPr>
            <a:r>
              <a:rPr lang="el-GR" sz="3600" b="1" dirty="0" smtClean="0"/>
              <a:t>και </a:t>
            </a:r>
            <a:r>
              <a:rPr lang="el-GR" sz="3600" b="1" u="sng" dirty="0" smtClean="0"/>
              <a:t>μαθήματα ζωής σημαντικά</a:t>
            </a:r>
            <a:r>
              <a:rPr lang="el-GR" sz="3600" b="1" dirty="0" smtClean="0"/>
              <a:t>! </a:t>
            </a:r>
            <a:endParaRPr lang="el-GR" sz="3600" b="1" dirty="0"/>
          </a:p>
        </p:txBody>
      </p:sp>
    </p:spTree>
  </p:cSld>
  <p:clrMapOvr>
    <a:masterClrMapping/>
  </p:clrMapOvr>
  <p:transition spd="slow">
    <p:newsflash/>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er\Desktop\ΤΕΧΝΕΣ JPG\ΠΟΝΤΙΚΑΚΙ ΑΣΤΕΡΑΚΙ.png"/>
          <p:cNvPicPr>
            <a:picLocks noChangeAspect="1" noChangeArrowheads="1"/>
          </p:cNvPicPr>
          <p:nvPr/>
        </p:nvPicPr>
        <p:blipFill>
          <a:blip r:embed="rId2" cstate="print"/>
          <a:srcRect/>
          <a:stretch>
            <a:fillRect/>
          </a:stretch>
        </p:blipFill>
        <p:spPr bwMode="auto">
          <a:xfrm>
            <a:off x="2195736" y="0"/>
            <a:ext cx="4896544" cy="6875121"/>
          </a:xfrm>
          <a:prstGeom prst="rect">
            <a:avLst/>
          </a:prstGeom>
          <a:noFill/>
        </p:spPr>
      </p:pic>
    </p:spTree>
  </p:cSld>
  <p:clrMapOvr>
    <a:masterClrMapping/>
  </p:clrMapOvr>
  <p:transition spd="slow">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138959" y="1388924"/>
            <a:ext cx="8690841" cy="517064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lgn="just" fontAlgn="base">
              <a:lnSpc>
                <a:spcPct val="150000"/>
              </a:lnSpc>
              <a:spcBef>
                <a:spcPct val="0"/>
              </a:spcBef>
              <a:spcAft>
                <a:spcPct val="0"/>
              </a:spcAft>
            </a:pPr>
            <a:r>
              <a:rPr lang="el-GR" sz="2000" b="1" dirty="0" smtClean="0">
                <a:ea typeface="Calibri" pitchFamily="34" charset="0"/>
                <a:cs typeface="Times New Roman" pitchFamily="18" charset="0"/>
              </a:rPr>
              <a:t>       Οι </a:t>
            </a:r>
            <a:r>
              <a:rPr lang="el-GR" sz="2000" b="1" dirty="0" smtClean="0">
                <a:solidFill>
                  <a:srgbClr val="C00000"/>
                </a:solidFill>
                <a:ea typeface="Calibri" pitchFamily="34" charset="0"/>
                <a:cs typeface="Times New Roman" pitchFamily="18" charset="0"/>
              </a:rPr>
              <a:t>εκπαιδευτικοί</a:t>
            </a:r>
            <a:r>
              <a:rPr lang="el-GR" sz="2000" b="1" dirty="0" smtClean="0">
                <a:ea typeface="Calibri" pitchFamily="34" charset="0"/>
                <a:cs typeface="Times New Roman" pitchFamily="18" charset="0"/>
              </a:rPr>
              <a:t> είναι συχνά δ</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ιστακτικοί </a:t>
            </a:r>
            <a:r>
              <a:rPr lang="el-GR" sz="2000" b="1" dirty="0" smtClean="0">
                <a:ea typeface="Calibri" pitchFamily="34" charset="0"/>
                <a:cs typeface="Times New Roman" pitchFamily="18" charset="0"/>
              </a:rPr>
              <a:t>στην εισαγωγή</a:t>
            </a:r>
            <a:r>
              <a:rPr kumimoji="0" lang="el-GR" sz="2000" b="1" i="0" u="none" strike="noStrike" cap="none" normalizeH="0" dirty="0" smtClean="0">
                <a:ln>
                  <a:noFill/>
                </a:ln>
                <a:solidFill>
                  <a:schemeClr val="tx1"/>
                </a:solidFill>
                <a:effectLst/>
                <a:ea typeface="Calibri" pitchFamily="34" charset="0"/>
                <a:cs typeface="Times New Roman" pitchFamily="18" charset="0"/>
              </a:rPr>
              <a:t> μιας </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παρέμβασης,</a:t>
            </a:r>
          </a:p>
          <a:p>
            <a:pPr marL="0" marR="0" lvl="0" indent="0" algn="just" defTabSz="914400" rtl="0" eaLnBrk="1" fontAlgn="base" latinLnBrk="0" hangingPunct="1">
              <a:lnSpc>
                <a:spcPct val="150000"/>
              </a:lnSpc>
              <a:spcBef>
                <a:spcPct val="0"/>
              </a:spcBef>
              <a:spcAft>
                <a:spcPct val="0"/>
              </a:spcAft>
              <a:buClrTx/>
              <a:buSzTx/>
              <a:buFontTx/>
              <a:buNone/>
              <a:tabLst/>
            </a:pPr>
            <a:r>
              <a:rPr lang="el-GR" sz="2000" b="1" dirty="0" smtClean="0">
                <a:ea typeface="Calibri" pitchFamily="34" charset="0"/>
                <a:cs typeface="Times New Roman" pitchFamily="18" charset="0"/>
              </a:rPr>
              <a:t>δ</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ηλώνοντας</a:t>
            </a:r>
            <a:r>
              <a:rPr kumimoji="0" lang="el-GR" sz="2000" b="1" i="0" u="none" strike="noStrike" cap="none" normalizeH="0" dirty="0" smtClean="0">
                <a:ln>
                  <a:noFill/>
                </a:ln>
                <a:solidFill>
                  <a:schemeClr val="tx1"/>
                </a:solidFill>
                <a:effectLst/>
                <a:ea typeface="Calibri" pitchFamily="34" charset="0"/>
                <a:cs typeface="Times New Roman" pitchFamily="18" charset="0"/>
              </a:rPr>
              <a:t> </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πιεσμένοι</a:t>
            </a:r>
            <a:r>
              <a:rPr kumimoji="0" lang="en-US" sz="2000" b="1" i="0" u="none" strike="noStrike" cap="none" normalizeH="0" baseline="0" dirty="0" smtClean="0">
                <a:ln>
                  <a:noFill/>
                </a:ln>
                <a:solidFill>
                  <a:schemeClr val="tx1"/>
                </a:solidFill>
                <a:effectLst/>
                <a:ea typeface="Calibri" pitchFamily="34" charset="0"/>
                <a:cs typeface="Times New Roman" pitchFamily="18" charset="0"/>
              </a:rPr>
              <a:t>/</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ες</a:t>
            </a:r>
            <a:r>
              <a:rPr kumimoji="0" lang="el-GR" sz="2000" b="1" i="0" u="none" strike="noStrike" cap="none" normalizeH="0" dirty="0" smtClean="0">
                <a:ln>
                  <a:noFill/>
                </a:ln>
                <a:solidFill>
                  <a:schemeClr val="tx1"/>
                </a:solidFill>
                <a:effectLst/>
                <a:ea typeface="Calibri" pitchFamily="34" charset="0"/>
                <a:cs typeface="Times New Roman" pitchFamily="18" charset="0"/>
              </a:rPr>
              <a:t> </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από το δεσμευτικό Αναλυτικό Πρόγραμμα Σπουδών </a:t>
            </a:r>
          </a:p>
          <a:p>
            <a:pPr marL="0" marR="0" lvl="0" indent="0" algn="just" defTabSz="914400" rtl="0" eaLnBrk="1" fontAlgn="base" latinLnBrk="0" hangingPunct="1">
              <a:lnSpc>
                <a:spcPct val="150000"/>
              </a:lnSpc>
              <a:spcBef>
                <a:spcPct val="0"/>
              </a:spcBef>
              <a:spcAft>
                <a:spcPct val="0"/>
              </a:spcAft>
              <a:buClrTx/>
              <a:buSzTx/>
              <a:buFontTx/>
              <a:buNone/>
              <a:tabLst/>
            </a:pPr>
            <a:r>
              <a:rPr kumimoji="0" lang="el-GR" sz="2000" b="1" i="0" u="none" strike="noStrike" cap="none" normalizeH="0" baseline="0" dirty="0" smtClean="0">
                <a:ln>
                  <a:noFill/>
                </a:ln>
                <a:solidFill>
                  <a:schemeClr val="tx1"/>
                </a:solidFill>
                <a:effectLst/>
                <a:ea typeface="Calibri" pitchFamily="34" charset="0"/>
                <a:cs typeface="Times New Roman" pitchFamily="18" charset="0"/>
              </a:rPr>
              <a:t>και την πληθώρα της ύλης. </a:t>
            </a:r>
          </a:p>
          <a:p>
            <a:pPr lvl="0" algn="ctr" fontAlgn="base">
              <a:lnSpc>
                <a:spcPct val="150000"/>
              </a:lnSpc>
              <a:spcBef>
                <a:spcPct val="0"/>
              </a:spcBef>
              <a:spcAft>
                <a:spcPct val="0"/>
              </a:spcAft>
            </a:pPr>
            <a:r>
              <a:rPr kumimoji="0" lang="el-GR" sz="2000" b="1" i="0" u="none" strike="noStrike" cap="none" normalizeH="0" baseline="0" dirty="0" smtClean="0">
                <a:ln>
                  <a:noFill/>
                </a:ln>
                <a:solidFill>
                  <a:schemeClr val="tx1"/>
                </a:solidFill>
                <a:effectLst/>
                <a:ea typeface="Calibri" pitchFamily="34" charset="0"/>
                <a:cs typeface="Times New Roman" pitchFamily="18" charset="0"/>
              </a:rPr>
              <a:t>       Αν και το πλαίσιο μπορεί να τους φαίνεται </a:t>
            </a:r>
            <a:r>
              <a:rPr lang="el-GR" sz="2000" b="1" dirty="0" smtClean="0">
                <a:ea typeface="Calibri" pitchFamily="34" charset="0"/>
                <a:cs typeface="Times New Roman" pitchFamily="18" charset="0"/>
              </a:rPr>
              <a:t>ενδιαφέρον, </a:t>
            </a:r>
          </a:p>
          <a:p>
            <a:pPr lvl="0" algn="ctr" fontAlgn="base">
              <a:lnSpc>
                <a:spcPct val="150000"/>
              </a:lnSpc>
              <a:spcBef>
                <a:spcPct val="0"/>
              </a:spcBef>
              <a:spcAft>
                <a:spcPct val="0"/>
              </a:spcAft>
            </a:pPr>
            <a:r>
              <a:rPr lang="el-GR" sz="2000" b="1" dirty="0" smtClean="0">
                <a:ea typeface="Calibri" pitchFamily="34" charset="0"/>
                <a:cs typeface="Times New Roman" pitchFamily="18" charset="0"/>
              </a:rPr>
              <a:t>εκφράζουν φόβους </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πως δεν θα πετύχει,</a:t>
            </a:r>
            <a:r>
              <a:rPr kumimoji="0" lang="el-GR" sz="2000" b="1" i="0" u="none" strike="noStrike" cap="none" normalizeH="0" dirty="0" smtClean="0">
                <a:ln>
                  <a:noFill/>
                </a:ln>
                <a:solidFill>
                  <a:schemeClr val="tx1"/>
                </a:solidFill>
                <a:effectLst/>
                <a:ea typeface="Calibri" pitchFamily="34" charset="0"/>
                <a:cs typeface="Times New Roman" pitchFamily="18" charset="0"/>
              </a:rPr>
              <a:t> </a:t>
            </a:r>
            <a:r>
              <a:rPr lang="el-GR" sz="2000" b="1" dirty="0" smtClean="0">
                <a:ea typeface="Calibri" pitchFamily="34" charset="0"/>
                <a:cs typeface="Times New Roman" pitchFamily="18" charset="0"/>
              </a:rPr>
              <a:t>επικαλούμενοι /ες</a:t>
            </a:r>
            <a:endParaRPr kumimoji="0" lang="el-GR" sz="2000" b="1" i="0" u="none" strike="noStrike" cap="none" normalizeH="0" dirty="0" smtClean="0">
              <a:ln>
                <a:noFill/>
              </a:ln>
              <a:solidFill>
                <a:schemeClr val="tx1"/>
              </a:solidFill>
              <a:effectLst/>
              <a:ea typeface="Calibri" pitchFamily="34" charset="0"/>
              <a:cs typeface="Times New Roman" pitchFamily="18" charset="0"/>
            </a:endParaRPr>
          </a:p>
          <a:p>
            <a:pPr lvl="0" algn="ctr" fontAlgn="base">
              <a:lnSpc>
                <a:spcPct val="150000"/>
              </a:lnSpc>
              <a:spcBef>
                <a:spcPct val="0"/>
              </a:spcBef>
              <a:spcAft>
                <a:spcPct val="0"/>
              </a:spcAft>
              <a:buFont typeface="Wingdings" pitchFamily="2" charset="2"/>
              <a:buChar char="Ø"/>
            </a:pPr>
            <a:r>
              <a:rPr kumimoji="0" lang="el-GR" sz="2000" b="1" i="0" u="none" strike="noStrike" cap="none" normalizeH="0" baseline="0" dirty="0" smtClean="0">
                <a:ln>
                  <a:noFill/>
                </a:ln>
                <a:solidFill>
                  <a:srgbClr val="C00000"/>
                </a:solidFill>
                <a:effectLst/>
                <a:ea typeface="Calibri" pitchFamily="34" charset="0"/>
                <a:cs typeface="Times New Roman" pitchFamily="18" charset="0"/>
              </a:rPr>
              <a:t>  τον μεγάλο αριθμό παιδιών στις τάξεις, </a:t>
            </a:r>
          </a:p>
          <a:p>
            <a:pPr marL="0" marR="0" lvl="0" indent="0" algn="ctr" defTabSz="914400" rtl="0" eaLnBrk="1" fontAlgn="base" latinLnBrk="0" hangingPunct="1">
              <a:lnSpc>
                <a:spcPct val="150000"/>
              </a:lnSpc>
              <a:spcBef>
                <a:spcPct val="0"/>
              </a:spcBef>
              <a:spcAft>
                <a:spcPct val="0"/>
              </a:spcAft>
              <a:buClrTx/>
              <a:buSzTx/>
              <a:buFont typeface="Wingdings" pitchFamily="2" charset="2"/>
              <a:buChar char="Ø"/>
              <a:tabLst/>
            </a:pPr>
            <a:r>
              <a:rPr kumimoji="0" lang="el-GR" sz="2000" b="1" i="0" u="none" strike="noStrike" cap="none" normalizeH="0" baseline="0" dirty="0" smtClean="0">
                <a:ln>
                  <a:noFill/>
                </a:ln>
                <a:solidFill>
                  <a:srgbClr val="C00000"/>
                </a:solidFill>
                <a:effectLst/>
                <a:ea typeface="Calibri" pitchFamily="34" charset="0"/>
                <a:cs typeface="Times New Roman" pitchFamily="18" charset="0"/>
              </a:rPr>
              <a:t>  την  έλλειψη χρόνου λόγω φόρτου εργασίας </a:t>
            </a:r>
          </a:p>
          <a:p>
            <a:pPr marL="0" marR="0" lvl="0" indent="0" algn="ctr" defTabSz="914400" rtl="0" eaLnBrk="1" fontAlgn="base" latinLnBrk="0" hangingPunct="1">
              <a:lnSpc>
                <a:spcPct val="150000"/>
              </a:lnSpc>
              <a:spcBef>
                <a:spcPct val="0"/>
              </a:spcBef>
              <a:spcAft>
                <a:spcPct val="0"/>
              </a:spcAft>
              <a:buClrTx/>
              <a:buSzTx/>
              <a:buFont typeface="Wingdings" pitchFamily="2" charset="2"/>
              <a:buChar char="Ø"/>
              <a:tabLst/>
            </a:pPr>
            <a:r>
              <a:rPr kumimoji="0" lang="el-GR" sz="2000" b="1" i="0" u="none" strike="noStrike" cap="none" normalizeH="0" dirty="0" smtClean="0">
                <a:ln>
                  <a:noFill/>
                </a:ln>
                <a:solidFill>
                  <a:srgbClr val="C00000"/>
                </a:solidFill>
                <a:effectLst/>
                <a:ea typeface="Calibri" pitchFamily="34" charset="0"/>
                <a:cs typeface="Times New Roman" pitchFamily="18" charset="0"/>
              </a:rPr>
              <a:t>  </a:t>
            </a:r>
            <a:r>
              <a:rPr kumimoji="0" lang="el-GR" sz="2000" b="1" i="0" u="none" strike="noStrike" cap="none" normalizeH="0" baseline="0" dirty="0" smtClean="0">
                <a:ln>
                  <a:noFill/>
                </a:ln>
                <a:solidFill>
                  <a:srgbClr val="C00000"/>
                </a:solidFill>
                <a:effectLst/>
                <a:ea typeface="Calibri" pitchFamily="34" charset="0"/>
                <a:cs typeface="Times New Roman" pitchFamily="18" charset="0"/>
              </a:rPr>
              <a:t>την έλλειψη δικής τους εξειδικευμένης κατάρτισης. </a:t>
            </a:r>
          </a:p>
          <a:p>
            <a:pPr marL="0" marR="0" lvl="0" indent="0" algn="ctr" defTabSz="914400" rtl="0" eaLnBrk="1" fontAlgn="base" latinLnBrk="0" hangingPunct="1">
              <a:lnSpc>
                <a:spcPct val="150000"/>
              </a:lnSpc>
              <a:spcBef>
                <a:spcPct val="0"/>
              </a:spcBef>
              <a:spcAft>
                <a:spcPct val="0"/>
              </a:spcAft>
              <a:buClrTx/>
              <a:buSzTx/>
              <a:buFontTx/>
              <a:buNone/>
              <a:tabLst/>
            </a:pPr>
            <a:r>
              <a:rPr lang="el-GR" sz="2000" b="1" dirty="0" smtClean="0">
                <a:ea typeface="Calibri" pitchFamily="34" charset="0"/>
                <a:cs typeface="Times New Roman" pitchFamily="18" charset="0"/>
              </a:rPr>
              <a:t>       Συχνά τ</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α </a:t>
            </a:r>
            <a:r>
              <a:rPr kumimoji="0" lang="el-GR" sz="2000" b="1" i="0" u="sng" strike="noStrike" cap="none" normalizeH="0" baseline="0" dirty="0" smtClean="0">
                <a:ln>
                  <a:noFill/>
                </a:ln>
                <a:solidFill>
                  <a:srgbClr val="C00000"/>
                </a:solidFill>
                <a:effectLst/>
                <a:ea typeface="Calibri" pitchFamily="34" charset="0"/>
                <a:cs typeface="Times New Roman" pitchFamily="18" charset="0"/>
              </a:rPr>
              <a:t>οφέλη</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 από κάποια</a:t>
            </a:r>
            <a:r>
              <a:rPr kumimoji="0" lang="el-GR" sz="2000" b="1" i="0" u="none" strike="noStrike" cap="none" normalizeH="0" dirty="0" smtClean="0">
                <a:ln>
                  <a:noFill/>
                </a:ln>
                <a:solidFill>
                  <a:schemeClr val="tx1"/>
                </a:solidFill>
                <a:effectLst/>
                <a:ea typeface="Calibri" pitchFamily="34" charset="0"/>
                <a:cs typeface="Times New Roman" pitchFamily="18" charset="0"/>
              </a:rPr>
              <a:t> </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προτεινόμενη παρέμβαση </a:t>
            </a:r>
          </a:p>
          <a:p>
            <a:pPr marL="0" marR="0" lvl="0" indent="0" algn="ctr" defTabSz="914400" rtl="0" eaLnBrk="1" fontAlgn="base" latinLnBrk="0" hangingPunct="1">
              <a:lnSpc>
                <a:spcPct val="150000"/>
              </a:lnSpc>
              <a:spcBef>
                <a:spcPct val="0"/>
              </a:spcBef>
              <a:spcAft>
                <a:spcPct val="0"/>
              </a:spcAft>
              <a:buClrTx/>
              <a:buSzTx/>
              <a:buFontTx/>
              <a:buNone/>
              <a:tabLst/>
            </a:pPr>
            <a:r>
              <a:rPr lang="el-GR" sz="2000" b="1" dirty="0" smtClean="0">
                <a:ea typeface="Calibri" pitchFamily="34" charset="0"/>
                <a:cs typeface="Times New Roman" pitchFamily="18" charset="0"/>
              </a:rPr>
              <a:t>φαίνονται </a:t>
            </a:r>
            <a:r>
              <a:rPr kumimoji="0" lang="el-GR" sz="2000" b="1" i="0" u="sng" strike="noStrike" cap="none" normalizeH="0" baseline="0" dirty="0" smtClean="0">
                <a:ln>
                  <a:noFill/>
                </a:ln>
                <a:solidFill>
                  <a:srgbClr val="C00000"/>
                </a:solidFill>
                <a:effectLst/>
                <a:ea typeface="Calibri" pitchFamily="34" charset="0"/>
                <a:cs typeface="Times New Roman" pitchFamily="18" charset="0"/>
              </a:rPr>
              <a:t>μακροπρόθεσμα, θεωρητικά και συγκεχυμένα, </a:t>
            </a:r>
          </a:p>
          <a:p>
            <a:pPr marL="0" marR="0" lvl="0" indent="0" algn="ctr" defTabSz="914400" rtl="0" eaLnBrk="1" fontAlgn="base" latinLnBrk="0" hangingPunct="1">
              <a:lnSpc>
                <a:spcPct val="150000"/>
              </a:lnSpc>
              <a:spcBef>
                <a:spcPct val="0"/>
              </a:spcBef>
              <a:spcAft>
                <a:spcPct val="0"/>
              </a:spcAft>
              <a:buClrTx/>
              <a:buSzTx/>
              <a:buFontTx/>
              <a:buNone/>
              <a:tabLst/>
            </a:pPr>
            <a:r>
              <a:rPr kumimoji="0" lang="el-GR" sz="2000" b="1" i="0" u="none" strike="noStrike" cap="none" normalizeH="0" baseline="0" dirty="0" smtClean="0">
                <a:ln>
                  <a:noFill/>
                </a:ln>
                <a:solidFill>
                  <a:schemeClr val="tx1"/>
                </a:solidFill>
                <a:effectLst/>
                <a:ea typeface="Calibri" pitchFamily="34" charset="0"/>
                <a:cs typeface="Times New Roman" pitchFamily="18" charset="0"/>
              </a:rPr>
              <a:t>στοιχείο που επίσης</a:t>
            </a:r>
            <a:r>
              <a:rPr kumimoji="0" lang="el-GR" sz="2000" b="1" i="0" u="none" strike="noStrike" cap="none" normalizeH="0" dirty="0" smtClean="0">
                <a:ln>
                  <a:noFill/>
                </a:ln>
                <a:solidFill>
                  <a:schemeClr val="tx1"/>
                </a:solidFill>
                <a:effectLst/>
                <a:ea typeface="Calibri" pitchFamily="34" charset="0"/>
                <a:cs typeface="Times New Roman" pitchFamily="18" charset="0"/>
              </a:rPr>
              <a:t> </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λειτουργεί αποθαρρυντικά.</a:t>
            </a:r>
            <a:endParaRPr kumimoji="0" lang="el-GR" sz="2000" b="1" i="0" u="none" strike="noStrike" cap="none" normalizeH="0" baseline="0" dirty="0" smtClean="0">
              <a:ln>
                <a:noFill/>
              </a:ln>
              <a:solidFill>
                <a:schemeClr val="tx1"/>
              </a:solidFill>
              <a:effectLst/>
              <a:cs typeface="Arial" pitchFamily="34" charset="0"/>
            </a:endParaRPr>
          </a:p>
        </p:txBody>
      </p:sp>
      <p:sp>
        <p:nvSpPr>
          <p:cNvPr id="3" name="2 - TextBox"/>
          <p:cNvSpPr txBox="1"/>
          <p:nvPr/>
        </p:nvSpPr>
        <p:spPr>
          <a:xfrm>
            <a:off x="323528" y="188640"/>
            <a:ext cx="8496944" cy="1323439"/>
          </a:xfrm>
          <a:prstGeom prst="rect">
            <a:avLst/>
          </a:prstGeom>
          <a:noFill/>
        </p:spPr>
        <p:txBody>
          <a:bodyPr wrap="square" rtlCol="0">
            <a:spAutoFit/>
          </a:bodyPr>
          <a:lstStyle/>
          <a:p>
            <a:pPr algn="ctr"/>
            <a:r>
              <a:rPr lang="el-GR" sz="2800" b="1" u="sng" dirty="0" smtClean="0">
                <a:solidFill>
                  <a:srgbClr val="C00000"/>
                </a:solidFill>
              </a:rPr>
              <a:t>Αντιστάσεις - Αποσταθεροποιητικοί παράγοντες </a:t>
            </a:r>
          </a:p>
          <a:p>
            <a:pPr algn="ctr"/>
            <a:r>
              <a:rPr lang="el-GR" sz="2400" b="1" dirty="0" smtClean="0">
                <a:solidFill>
                  <a:srgbClr val="C00000"/>
                </a:solidFill>
              </a:rPr>
              <a:t>(στόχος η άμβλυνση)</a:t>
            </a:r>
          </a:p>
          <a:p>
            <a:pPr algn="ctr"/>
            <a:r>
              <a:rPr lang="el-GR" sz="2800" b="1" u="sng" dirty="0" smtClean="0">
                <a:solidFill>
                  <a:srgbClr val="C00000"/>
                </a:solidFill>
              </a:rPr>
              <a:t>ΕΚΠΑΙΔΕΥΤΙΚΟΙ</a:t>
            </a:r>
            <a:endParaRPr lang="el-GR" sz="2800" b="1" u="sng" dirty="0">
              <a:solidFill>
                <a:srgbClr val="C00000"/>
              </a:solidFill>
            </a:endParaRPr>
          </a:p>
        </p:txBody>
      </p:sp>
    </p:spTree>
  </p:cSld>
  <p:clrMapOvr>
    <a:masterClrMapping/>
  </p:clrMapOvr>
  <p:transition spd="slow">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User\Desktop\ΤΕΧΝΕΣ JPG\2020-12-22 (6).png"/>
          <p:cNvPicPr>
            <a:picLocks noChangeAspect="1" noChangeArrowheads="1"/>
          </p:cNvPicPr>
          <p:nvPr/>
        </p:nvPicPr>
        <p:blipFill>
          <a:blip r:embed="rId2" cstate="print"/>
          <a:srcRect/>
          <a:stretch>
            <a:fillRect/>
          </a:stretch>
        </p:blipFill>
        <p:spPr bwMode="auto">
          <a:xfrm>
            <a:off x="0" y="188640"/>
            <a:ext cx="9144000" cy="6320413"/>
          </a:xfrm>
          <a:prstGeom prst="rect">
            <a:avLst/>
          </a:prstGeom>
          <a:noFill/>
        </p:spPr>
      </p:pic>
    </p:spTree>
  </p:cSld>
  <p:clrMapOvr>
    <a:masterClrMapping/>
  </p:clrMapOvr>
  <p:transition spd="slow">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188640"/>
            <a:ext cx="8892480" cy="7417415"/>
          </a:xfrm>
          <a:prstGeom prst="rect">
            <a:avLst/>
          </a:prstGeom>
          <a:noFill/>
        </p:spPr>
        <p:txBody>
          <a:bodyPr wrap="square" rtlCol="0">
            <a:spAutoFit/>
          </a:bodyPr>
          <a:lstStyle/>
          <a:p>
            <a:pPr>
              <a:lnSpc>
                <a:spcPct val="150000"/>
              </a:lnSpc>
            </a:pPr>
            <a:r>
              <a:rPr lang="el-GR" sz="2800" b="1" dirty="0" smtClean="0"/>
              <a:t>Τα τελευταία χρόνια </a:t>
            </a:r>
          </a:p>
          <a:p>
            <a:pPr>
              <a:lnSpc>
                <a:spcPct val="150000"/>
              </a:lnSpc>
            </a:pPr>
            <a:r>
              <a:rPr lang="el-GR" sz="2800" b="1" dirty="0" smtClean="0"/>
              <a:t>συνυπάρχουμε  σε μια </a:t>
            </a:r>
            <a:r>
              <a:rPr lang="el-GR" sz="2800" b="1" dirty="0" smtClean="0">
                <a:solidFill>
                  <a:srgbClr val="C00000"/>
                </a:solidFill>
              </a:rPr>
              <a:t>διασχολική συνεργασία,</a:t>
            </a:r>
          </a:p>
          <a:p>
            <a:pPr>
              <a:lnSpc>
                <a:spcPct val="150000"/>
              </a:lnSpc>
            </a:pPr>
            <a:r>
              <a:rPr lang="el-GR" sz="2800" b="1" dirty="0" smtClean="0"/>
              <a:t>που </a:t>
            </a:r>
            <a:r>
              <a:rPr lang="el-GR" sz="2800" b="1" dirty="0" smtClean="0">
                <a:solidFill>
                  <a:srgbClr val="C00000"/>
                </a:solidFill>
              </a:rPr>
              <a:t>την εμψυχώνει εξαιρετικά και πολυδιάστατα </a:t>
            </a:r>
          </a:p>
          <a:p>
            <a:pPr>
              <a:lnSpc>
                <a:spcPct val="150000"/>
              </a:lnSpc>
            </a:pPr>
            <a:r>
              <a:rPr lang="el-GR" sz="2800" b="1" dirty="0" smtClean="0">
                <a:solidFill>
                  <a:srgbClr val="C00000"/>
                </a:solidFill>
              </a:rPr>
              <a:t>μια ομάδα εκπαιδευτικών από διαφορετικά σχολεία.</a:t>
            </a:r>
          </a:p>
          <a:p>
            <a:pPr>
              <a:lnSpc>
                <a:spcPct val="150000"/>
              </a:lnSpc>
            </a:pPr>
            <a:r>
              <a:rPr lang="el-GR" sz="2800" b="1" dirty="0" smtClean="0"/>
              <a:t>Έτσι παρακινούνται οι σχολικές μας κοινότητες</a:t>
            </a:r>
          </a:p>
          <a:p>
            <a:pPr>
              <a:lnSpc>
                <a:spcPct val="150000"/>
              </a:lnSpc>
            </a:pPr>
            <a:r>
              <a:rPr lang="el-GR" sz="2800" b="1" dirty="0" smtClean="0"/>
              <a:t>σε </a:t>
            </a:r>
            <a:r>
              <a:rPr lang="en-US" sz="2800" b="1" dirty="0" smtClean="0"/>
              <a:t>projects, </a:t>
            </a:r>
            <a:r>
              <a:rPr lang="el-GR" sz="2800" b="1" dirty="0" smtClean="0"/>
              <a:t>δράσεις και εκδηλώσεις, </a:t>
            </a:r>
          </a:p>
          <a:p>
            <a:pPr>
              <a:lnSpc>
                <a:spcPct val="150000"/>
              </a:lnSpc>
            </a:pPr>
            <a:r>
              <a:rPr lang="el-GR" sz="2800" b="1" dirty="0" smtClean="0"/>
              <a:t>που </a:t>
            </a:r>
            <a:r>
              <a:rPr lang="el-GR" sz="2800" b="1" dirty="0" smtClean="0">
                <a:solidFill>
                  <a:srgbClr val="C00000"/>
                </a:solidFill>
              </a:rPr>
              <a:t>μεγιστοποιούν τα παιδαγωγικά και μαθησιακά οφέλη </a:t>
            </a:r>
          </a:p>
          <a:p>
            <a:pPr>
              <a:lnSpc>
                <a:spcPct val="150000"/>
              </a:lnSpc>
            </a:pPr>
            <a:r>
              <a:rPr lang="el-GR" sz="2800" b="1" dirty="0" smtClean="0"/>
              <a:t>για το σύνολο όλων </a:t>
            </a:r>
          </a:p>
          <a:p>
            <a:pPr>
              <a:lnSpc>
                <a:spcPct val="150000"/>
              </a:lnSpc>
            </a:pPr>
            <a:r>
              <a:rPr lang="el-GR" sz="2800" b="1" dirty="0" smtClean="0"/>
              <a:t>που μπλεκόμαστε στην  εκπαιδευτική διαδικασία</a:t>
            </a:r>
          </a:p>
          <a:p>
            <a:pPr>
              <a:lnSpc>
                <a:spcPct val="150000"/>
              </a:lnSpc>
            </a:pPr>
            <a:r>
              <a:rPr lang="el-GR" sz="2800" b="1" dirty="0" smtClean="0">
                <a:solidFill>
                  <a:srgbClr val="C00000"/>
                </a:solidFill>
              </a:rPr>
              <a:t>(παιδιών, εκπαιδευτικών και γονέων).</a:t>
            </a:r>
          </a:p>
          <a:p>
            <a:endParaRPr lang="el-GR" sz="2800" b="1" dirty="0" smtClean="0"/>
          </a:p>
          <a:p>
            <a:endParaRPr lang="el-GR" sz="2800" b="1" dirty="0" smtClean="0"/>
          </a:p>
        </p:txBody>
      </p:sp>
    </p:spTree>
  </p:cSld>
  <p:clrMapOvr>
    <a:masterClrMapping/>
  </p:clrMapOvr>
  <p:transition spd="slow">
    <p:wheel spokes="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ΤΕΧΝΕΣ JPG\ΑΦΙΣΑ ΤΕΧΝΕΣ.png"/>
          <p:cNvPicPr>
            <a:picLocks noChangeAspect="1" noChangeArrowheads="1"/>
          </p:cNvPicPr>
          <p:nvPr/>
        </p:nvPicPr>
        <p:blipFill>
          <a:blip r:embed="rId2" cstate="print"/>
          <a:srcRect/>
          <a:stretch>
            <a:fillRect/>
          </a:stretch>
        </p:blipFill>
        <p:spPr bwMode="auto">
          <a:xfrm>
            <a:off x="2120426" y="0"/>
            <a:ext cx="4899845" cy="6854012"/>
          </a:xfrm>
          <a:prstGeom prst="rect">
            <a:avLst/>
          </a:prstGeom>
          <a:noFill/>
        </p:spPr>
      </p:pic>
    </p:spTree>
  </p:cSld>
  <p:clrMapOvr>
    <a:masterClrMapping/>
  </p:clrMapOvr>
  <p:transition spd="slow">
    <p:circl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esktop\ΤΕΧΝΕΣ JPG\ΠΡΟΣΚΛΗΣΗ ΤΕΧΝΕΣ.png"/>
          <p:cNvPicPr>
            <a:picLocks noChangeAspect="1" noChangeArrowheads="1"/>
          </p:cNvPicPr>
          <p:nvPr/>
        </p:nvPicPr>
        <p:blipFill>
          <a:blip r:embed="rId2" cstate="print"/>
          <a:srcRect/>
          <a:stretch>
            <a:fillRect/>
          </a:stretch>
        </p:blipFill>
        <p:spPr bwMode="auto">
          <a:xfrm>
            <a:off x="249238" y="1570038"/>
            <a:ext cx="8645525" cy="3717925"/>
          </a:xfrm>
          <a:prstGeom prst="rect">
            <a:avLst/>
          </a:prstGeom>
          <a:noFill/>
        </p:spPr>
      </p:pic>
    </p:spTree>
  </p:cSld>
  <p:clrMapOvr>
    <a:masterClrMapping/>
  </p:clrMapOvr>
  <p:transition spd="slow">
    <p:circl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ΤΕΧΝΕΣ JPG\ΠΡΟΓΡΑΜΜΑ ΤΕΧΝΕΣ (2).png"/>
          <p:cNvPicPr>
            <a:picLocks noChangeAspect="1" noChangeArrowheads="1"/>
          </p:cNvPicPr>
          <p:nvPr/>
        </p:nvPicPr>
        <p:blipFill>
          <a:blip r:embed="rId2" cstate="print"/>
          <a:srcRect/>
          <a:stretch>
            <a:fillRect/>
          </a:stretch>
        </p:blipFill>
        <p:spPr bwMode="auto">
          <a:xfrm>
            <a:off x="0" y="260648"/>
            <a:ext cx="9144000" cy="6220036"/>
          </a:xfrm>
          <a:prstGeom prst="rect">
            <a:avLst/>
          </a:prstGeom>
          <a:noFill/>
        </p:spPr>
      </p:pic>
    </p:spTree>
  </p:cSld>
  <p:clrMapOvr>
    <a:masterClrMapping/>
  </p:clrMapOvr>
  <p:transition spd="slow">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User\Desktop\Photos 4ο ΔΣ ΒΟΛΟΥ 2020\Photos (39)\ΧΡΙΣΤΟΥΓΕΝΝΑ 2019\ΚΟΡΙΤΣΑΚΙ\IMG_20200624_120459.jpg"/>
          <p:cNvPicPr>
            <a:picLocks noChangeAspect="1" noChangeArrowheads="1"/>
          </p:cNvPicPr>
          <p:nvPr/>
        </p:nvPicPr>
        <p:blipFill>
          <a:blip r:embed="rId2" cstate="print"/>
          <a:srcRect l="24236" t="1469" r="30597" b="5994"/>
          <a:stretch>
            <a:fillRect/>
          </a:stretch>
        </p:blipFill>
        <p:spPr bwMode="auto">
          <a:xfrm>
            <a:off x="179512" y="188640"/>
            <a:ext cx="2952328" cy="4536504"/>
          </a:xfrm>
          <a:prstGeom prst="rect">
            <a:avLst/>
          </a:prstGeom>
          <a:noFill/>
        </p:spPr>
      </p:pic>
      <p:pic>
        <p:nvPicPr>
          <p:cNvPr id="7171" name="Picture 3" descr="C:\Users\User\Desktop\Photos 4ο ΔΣ ΒΟΛΟΥ 2020\Photos (39)\ΧΡΙΣΤΟΥΓΕΝΝΑ 2019\ΚΟΡΙΤΣΑΚΙ\IMG_20191218_192427.jpg"/>
          <p:cNvPicPr>
            <a:picLocks noChangeAspect="1" noChangeArrowheads="1"/>
          </p:cNvPicPr>
          <p:nvPr/>
        </p:nvPicPr>
        <p:blipFill>
          <a:blip r:embed="rId3" cstate="print"/>
          <a:srcRect l="5781" t="15416" r="16756" b="27547"/>
          <a:stretch>
            <a:fillRect/>
          </a:stretch>
        </p:blipFill>
        <p:spPr bwMode="auto">
          <a:xfrm>
            <a:off x="3203848" y="188639"/>
            <a:ext cx="5760640" cy="3168353"/>
          </a:xfrm>
          <a:prstGeom prst="rect">
            <a:avLst/>
          </a:prstGeom>
          <a:noFill/>
        </p:spPr>
      </p:pic>
      <p:sp>
        <p:nvSpPr>
          <p:cNvPr id="4" name="3 - TextBox"/>
          <p:cNvSpPr txBox="1"/>
          <p:nvPr/>
        </p:nvSpPr>
        <p:spPr>
          <a:xfrm>
            <a:off x="3203848" y="3429000"/>
            <a:ext cx="5940152" cy="1077218"/>
          </a:xfrm>
          <a:prstGeom prst="rect">
            <a:avLst/>
          </a:prstGeom>
          <a:noFill/>
        </p:spPr>
        <p:txBody>
          <a:bodyPr wrap="square" rtlCol="0">
            <a:spAutoFit/>
          </a:bodyPr>
          <a:lstStyle/>
          <a:p>
            <a:pPr algn="ctr"/>
            <a:r>
              <a:rPr lang="el-GR" sz="3200" b="1" i="1" dirty="0" smtClean="0"/>
              <a:t>Τρία σχολεία  συναντιούνται </a:t>
            </a:r>
          </a:p>
          <a:p>
            <a:pPr algn="ctr"/>
            <a:r>
              <a:rPr lang="el-GR" sz="3200" b="1" i="1" dirty="0" smtClean="0"/>
              <a:t>με τρία κλασικά παραμύθια</a:t>
            </a:r>
            <a:endParaRPr lang="el-GR" i="1" dirty="0"/>
          </a:p>
        </p:txBody>
      </p:sp>
      <p:sp>
        <p:nvSpPr>
          <p:cNvPr id="5" name="4 - TextBox"/>
          <p:cNvSpPr txBox="1"/>
          <p:nvPr/>
        </p:nvSpPr>
        <p:spPr>
          <a:xfrm>
            <a:off x="0" y="4653136"/>
            <a:ext cx="9144000" cy="2585323"/>
          </a:xfrm>
          <a:prstGeom prst="rect">
            <a:avLst/>
          </a:prstGeom>
          <a:solidFill>
            <a:schemeClr val="accent6">
              <a:lumMod val="60000"/>
              <a:lumOff val="40000"/>
            </a:schemeClr>
          </a:solidFill>
        </p:spPr>
        <p:txBody>
          <a:bodyPr wrap="square" rtlCol="0">
            <a:spAutoFit/>
          </a:bodyPr>
          <a:lstStyle/>
          <a:p>
            <a:pPr algn="ctr">
              <a:lnSpc>
                <a:spcPct val="150000"/>
              </a:lnSpc>
            </a:pPr>
            <a:r>
              <a:rPr lang="el-GR" sz="2400" b="1" dirty="0" smtClean="0">
                <a:solidFill>
                  <a:srgbClr val="005696"/>
                </a:solidFill>
              </a:rPr>
              <a:t>Τι θα γινόταν αν …</a:t>
            </a:r>
          </a:p>
          <a:p>
            <a:pPr algn="ctr">
              <a:lnSpc>
                <a:spcPct val="150000"/>
              </a:lnSpc>
              <a:buFont typeface="Wingdings" pitchFamily="2" charset="2"/>
              <a:buChar char="Ø"/>
            </a:pPr>
            <a:r>
              <a:rPr lang="el-GR" sz="2400" b="1" dirty="0" smtClean="0">
                <a:solidFill>
                  <a:srgbClr val="C00000"/>
                </a:solidFill>
              </a:rPr>
              <a:t> το κοριτσάκι με τα σπίρτα  </a:t>
            </a:r>
            <a:r>
              <a:rPr lang="el-GR" sz="2400" b="1" dirty="0" smtClean="0">
                <a:solidFill>
                  <a:srgbClr val="005696"/>
                </a:solidFill>
              </a:rPr>
              <a:t>συναντούσε</a:t>
            </a:r>
          </a:p>
          <a:p>
            <a:pPr algn="ctr">
              <a:lnSpc>
                <a:spcPct val="150000"/>
              </a:lnSpc>
              <a:buFont typeface="Wingdings" pitchFamily="2" charset="2"/>
              <a:buChar char="Ø"/>
            </a:pPr>
            <a:r>
              <a:rPr lang="el-GR" sz="2400" b="1" dirty="0" smtClean="0">
                <a:solidFill>
                  <a:srgbClr val="C00000"/>
                </a:solidFill>
              </a:rPr>
              <a:t> τη γενναιόδωρη παπλωματού </a:t>
            </a:r>
            <a:r>
              <a:rPr lang="el-GR" sz="2400" b="1" dirty="0" smtClean="0">
                <a:solidFill>
                  <a:srgbClr val="005696"/>
                </a:solidFill>
              </a:rPr>
              <a:t>και </a:t>
            </a:r>
          </a:p>
          <a:p>
            <a:pPr algn="ctr">
              <a:lnSpc>
                <a:spcPct val="150000"/>
              </a:lnSpc>
              <a:buFont typeface="Wingdings" pitchFamily="2" charset="2"/>
              <a:buChar char="Ø"/>
            </a:pPr>
            <a:r>
              <a:rPr lang="el-GR" sz="2400" b="1" dirty="0" smtClean="0">
                <a:solidFill>
                  <a:srgbClr val="C00000"/>
                </a:solidFill>
              </a:rPr>
              <a:t> τον καλόκαρδο τσαγκάρη</a:t>
            </a:r>
            <a:r>
              <a:rPr lang="el-GR" sz="2400" b="1" dirty="0" smtClean="0">
                <a:solidFill>
                  <a:srgbClr val="005696"/>
                </a:solidFill>
              </a:rPr>
              <a:t>;</a:t>
            </a:r>
          </a:p>
          <a:p>
            <a:endParaRPr lang="el-GR" dirty="0"/>
          </a:p>
        </p:txBody>
      </p:sp>
    </p:spTree>
  </p:cSld>
  <p:clrMapOvr>
    <a:masterClrMapping/>
  </p:clrMapOvr>
  <p:transition spd="slow">
    <p:newsflash/>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539552" y="404664"/>
            <a:ext cx="8136904" cy="5909310"/>
          </a:xfrm>
          <a:prstGeom prst="rect">
            <a:avLst/>
          </a:prstGeom>
          <a:noFill/>
        </p:spPr>
        <p:txBody>
          <a:bodyPr wrap="square" rtlCol="0">
            <a:spAutoFit/>
          </a:bodyPr>
          <a:lstStyle/>
          <a:p>
            <a:pPr algn="ctr">
              <a:lnSpc>
                <a:spcPct val="150000"/>
              </a:lnSpc>
            </a:pPr>
            <a:r>
              <a:rPr lang="el-GR" sz="2800" b="1" dirty="0" smtClean="0"/>
              <a:t>Επειδή από κάθε αλλαγή που έχουμε επιχειρήσει έχουμε ωφεληθεί πολύ,</a:t>
            </a:r>
          </a:p>
          <a:p>
            <a:pPr algn="ctr">
              <a:lnSpc>
                <a:spcPct val="150000"/>
              </a:lnSpc>
            </a:pPr>
            <a:r>
              <a:rPr lang="el-GR" sz="2800" b="1" dirty="0" smtClean="0"/>
              <a:t>όλοι κι όλες μας, παιδιά, γονείς και εκπαιδευτικοί,</a:t>
            </a:r>
          </a:p>
          <a:p>
            <a:pPr algn="ctr">
              <a:lnSpc>
                <a:spcPct val="150000"/>
              </a:lnSpc>
            </a:pPr>
            <a:r>
              <a:rPr lang="el-GR" sz="2800" b="1" dirty="0" smtClean="0"/>
              <a:t>συνεχίζουμε δυναμικά, ομαδικά και συνεργατικά</a:t>
            </a:r>
          </a:p>
          <a:p>
            <a:pPr algn="ctr">
              <a:lnSpc>
                <a:spcPct val="150000"/>
              </a:lnSpc>
            </a:pPr>
            <a:r>
              <a:rPr lang="el-GR" sz="2800" b="1" dirty="0" err="1" smtClean="0">
                <a:solidFill>
                  <a:srgbClr val="00823B"/>
                </a:solidFill>
              </a:rPr>
              <a:t>ενδο</a:t>
            </a:r>
            <a:r>
              <a:rPr lang="el-GR" sz="2800" b="1" dirty="0" smtClean="0"/>
              <a:t>-</a:t>
            </a:r>
            <a:r>
              <a:rPr lang="el-GR" sz="2800" b="1" dirty="0" smtClean="0">
                <a:solidFill>
                  <a:srgbClr val="C00000"/>
                </a:solidFill>
              </a:rPr>
              <a:t>δια</a:t>
            </a:r>
            <a:r>
              <a:rPr lang="el-GR" sz="2800" b="1" dirty="0" smtClean="0"/>
              <a:t>-</a:t>
            </a:r>
            <a:r>
              <a:rPr lang="el-GR" sz="2800" b="1" dirty="0" err="1" smtClean="0">
                <a:solidFill>
                  <a:srgbClr val="005696"/>
                </a:solidFill>
              </a:rPr>
              <a:t>ευρω</a:t>
            </a:r>
            <a:r>
              <a:rPr lang="el-GR" sz="2800" b="1" dirty="0" smtClean="0"/>
              <a:t>-σχολικά!</a:t>
            </a:r>
          </a:p>
          <a:p>
            <a:pPr algn="ctr">
              <a:lnSpc>
                <a:spcPct val="150000"/>
              </a:lnSpc>
            </a:pPr>
            <a:r>
              <a:rPr lang="el-GR" sz="2800" b="1" dirty="0" smtClean="0"/>
              <a:t>Προτιμάμε να συναντιόμαστε ζωντανά,</a:t>
            </a:r>
          </a:p>
          <a:p>
            <a:pPr algn="ctr">
              <a:lnSpc>
                <a:spcPct val="150000"/>
              </a:lnSpc>
            </a:pPr>
            <a:r>
              <a:rPr lang="el-GR" sz="2800" b="1" dirty="0" smtClean="0"/>
              <a:t>μα στην ανάγκη το κάνουμε έστω ηλεκτρονικά!</a:t>
            </a:r>
          </a:p>
          <a:p>
            <a:pPr algn="ctr">
              <a:lnSpc>
                <a:spcPct val="150000"/>
              </a:lnSpc>
            </a:pPr>
            <a:endParaRPr lang="en-US" sz="2800" b="1" dirty="0" smtClean="0">
              <a:solidFill>
                <a:srgbClr val="C00000"/>
              </a:solidFill>
            </a:endParaRPr>
          </a:p>
          <a:p>
            <a:pPr algn="ctr">
              <a:lnSpc>
                <a:spcPct val="150000"/>
              </a:lnSpc>
            </a:pPr>
            <a:endParaRPr lang="el-GR" sz="2800" b="1" dirty="0">
              <a:solidFill>
                <a:srgbClr val="C00000"/>
              </a:solidFill>
            </a:endParaRPr>
          </a:p>
        </p:txBody>
      </p:sp>
    </p:spTree>
  </p:cSld>
  <p:clrMapOvr>
    <a:masterClrMapping/>
  </p:clrMapOvr>
  <p:transition spd="slow">
    <p:randomBar dir="ver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908720"/>
            <a:ext cx="8640960" cy="4031873"/>
          </a:xfrm>
          <a:prstGeom prst="rect">
            <a:avLst/>
          </a:prstGeom>
          <a:noFill/>
        </p:spPr>
        <p:txBody>
          <a:bodyPr wrap="square" rtlCol="0">
            <a:spAutoFit/>
          </a:bodyPr>
          <a:lstStyle/>
          <a:p>
            <a:pPr algn="ctr"/>
            <a:r>
              <a:rPr lang="el-GR" sz="3200" b="1" dirty="0" smtClean="0"/>
              <a:t>Και έχει χρειαστεί και αυτό</a:t>
            </a:r>
          </a:p>
          <a:p>
            <a:pPr algn="ctr"/>
            <a:r>
              <a:rPr lang="el-GR" sz="3200" b="1" dirty="0" smtClean="0"/>
              <a:t>στου </a:t>
            </a:r>
            <a:r>
              <a:rPr lang="en-US" sz="3200" b="1" dirty="0" err="1" smtClean="0"/>
              <a:t>covid</a:t>
            </a:r>
            <a:r>
              <a:rPr lang="en-US" sz="3200" b="1" dirty="0" smtClean="0"/>
              <a:t>  </a:t>
            </a:r>
            <a:r>
              <a:rPr lang="el-GR" sz="3200" b="1" dirty="0" smtClean="0"/>
              <a:t>τον καιρό…</a:t>
            </a:r>
          </a:p>
          <a:p>
            <a:pPr algn="ctr"/>
            <a:endParaRPr lang="el-GR" sz="3200" b="1" dirty="0" smtClean="0"/>
          </a:p>
          <a:p>
            <a:pPr algn="ctr"/>
            <a:r>
              <a:rPr lang="el-GR" sz="3200" b="1" dirty="0" smtClean="0"/>
              <a:t>Δυο χρόνια τώρα, για πολύ καιρό</a:t>
            </a:r>
          </a:p>
          <a:p>
            <a:pPr algn="ctr"/>
            <a:r>
              <a:rPr lang="el-GR" sz="3200" b="1" dirty="0" smtClean="0"/>
              <a:t>Αναγκαστήκαμε να κάνουμε μάθημα </a:t>
            </a:r>
            <a:r>
              <a:rPr lang="el-GR" sz="3200" b="1" dirty="0" err="1" smtClean="0"/>
              <a:t>ΕξΑ</a:t>
            </a:r>
            <a:r>
              <a:rPr lang="el-GR" sz="3200" b="1" dirty="0" smtClean="0"/>
              <a:t> ψηφιακό</a:t>
            </a:r>
          </a:p>
          <a:p>
            <a:pPr algn="ctr"/>
            <a:r>
              <a:rPr lang="el-GR" sz="3200" b="1" dirty="0" smtClean="0"/>
              <a:t>και να αυτό-επιμορφωθούμε </a:t>
            </a:r>
          </a:p>
          <a:p>
            <a:pPr algn="ctr"/>
            <a:r>
              <a:rPr lang="el-GR" sz="3200" b="1" dirty="0" smtClean="0"/>
              <a:t>στο </a:t>
            </a:r>
            <a:r>
              <a:rPr lang="en-US" sz="3200" b="1" dirty="0" err="1" smtClean="0"/>
              <a:t>Webex</a:t>
            </a:r>
            <a:r>
              <a:rPr lang="en-US" sz="3200" b="1" dirty="0" smtClean="0"/>
              <a:t> </a:t>
            </a:r>
            <a:r>
              <a:rPr lang="el-GR" sz="3200" b="1" dirty="0" smtClean="0"/>
              <a:t>το άγνωστο και καθόλου φιλικό…</a:t>
            </a:r>
            <a:endParaRPr lang="el-GR" sz="3200" b="1"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4ο ΔΣ ΒΟΛΟΥ 2020-2021\0 E1 2020-21\Ε1 ΓΛΩΣΣΑ\ΓΛΩΣΣΑ ΥΛΙΚΟ\ΙΣΤΟΡΙΕΣ ΕΠΙΣΤΗΜΟΝΙΚΗΣ ΦΑΝΤΑΣΙΑΣ\e-book ΚΕΙΜΕΝΑ και ΖΩΓΡΑΦΙΕΣ\e-book\e-book\2021-07-16 (3).png"/>
          <p:cNvPicPr>
            <a:picLocks noChangeAspect="1" noChangeArrowheads="1"/>
          </p:cNvPicPr>
          <p:nvPr/>
        </p:nvPicPr>
        <p:blipFill>
          <a:blip r:embed="rId2" cstate="print"/>
          <a:srcRect/>
          <a:stretch>
            <a:fillRect/>
          </a:stretch>
        </p:blipFill>
        <p:spPr bwMode="auto">
          <a:xfrm>
            <a:off x="0" y="764704"/>
            <a:ext cx="9144000" cy="490271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4ο ΔΣ ΒΟΛΟΥ 2020-2021\0 E1 2020-21\Ε1 ΓΛΩΣΣΑ\ΓΛΩΣΣΑ ΥΛΙΚΟ\ΙΣΤΟΡΙΕΣ ΕΠΙΣΤΗΜΟΝΙΚΗΣ ΦΑΝΤΑΣΙΑΣ\e-book ΚΕΙΜΕΝΑ και ΖΩΓΡΑΦΙΕΣ\e-book\e-book\2021-07-16 (7).png"/>
          <p:cNvPicPr>
            <a:picLocks noChangeAspect="1" noChangeArrowheads="1"/>
          </p:cNvPicPr>
          <p:nvPr/>
        </p:nvPicPr>
        <p:blipFill>
          <a:blip r:embed="rId2" cstate="print"/>
          <a:srcRect/>
          <a:stretch>
            <a:fillRect/>
          </a:stretch>
        </p:blipFill>
        <p:spPr bwMode="auto">
          <a:xfrm>
            <a:off x="0" y="980728"/>
            <a:ext cx="9144000" cy="490488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251520" y="548680"/>
            <a:ext cx="8496944" cy="1754326"/>
          </a:xfrm>
          <a:prstGeom prst="rect">
            <a:avLst/>
          </a:prstGeom>
          <a:noFill/>
        </p:spPr>
        <p:txBody>
          <a:bodyPr wrap="square" rtlCol="0">
            <a:spAutoFit/>
          </a:bodyPr>
          <a:lstStyle/>
          <a:p>
            <a:pPr algn="ctr"/>
            <a:r>
              <a:rPr lang="el-GR" sz="3200" b="1" u="sng" dirty="0" smtClean="0">
                <a:solidFill>
                  <a:srgbClr val="C00000"/>
                </a:solidFill>
              </a:rPr>
              <a:t>Αντιστάσεις - Αποσταθεροποιητικοί παράγοντες </a:t>
            </a:r>
          </a:p>
          <a:p>
            <a:pPr algn="ctr"/>
            <a:r>
              <a:rPr lang="el-GR" sz="2400" b="1" dirty="0" smtClean="0">
                <a:solidFill>
                  <a:srgbClr val="C00000"/>
                </a:solidFill>
              </a:rPr>
              <a:t>(στόχος η άμβλυνση)</a:t>
            </a:r>
          </a:p>
          <a:p>
            <a:pPr algn="ctr"/>
            <a:endParaRPr lang="el-GR" sz="2400" b="1" dirty="0" smtClean="0">
              <a:solidFill>
                <a:srgbClr val="C00000"/>
              </a:solidFill>
            </a:endParaRPr>
          </a:p>
          <a:p>
            <a:pPr algn="ctr"/>
            <a:r>
              <a:rPr lang="el-GR" sz="2800" b="1" u="sng" dirty="0" smtClean="0">
                <a:solidFill>
                  <a:srgbClr val="C00000"/>
                </a:solidFill>
              </a:rPr>
              <a:t>ΓΟΝΕΙΣ</a:t>
            </a:r>
          </a:p>
        </p:txBody>
      </p:sp>
      <p:sp>
        <p:nvSpPr>
          <p:cNvPr id="101377" name="Rectangle 1"/>
          <p:cNvSpPr>
            <a:spLocks noChangeArrowheads="1"/>
          </p:cNvSpPr>
          <p:nvPr/>
        </p:nvSpPr>
        <p:spPr bwMode="auto">
          <a:xfrm>
            <a:off x="404291" y="2262064"/>
            <a:ext cx="8287846" cy="378565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lgn="just" fontAlgn="base">
              <a:lnSpc>
                <a:spcPct val="150000"/>
              </a:lnSpc>
              <a:spcBef>
                <a:spcPct val="0"/>
              </a:spcBef>
              <a:spcAft>
                <a:spcPct val="0"/>
              </a:spcAft>
            </a:pPr>
            <a:r>
              <a:rPr lang="el-GR" sz="2000" b="1" dirty="0" smtClean="0">
                <a:ea typeface="Times New Roman" pitchFamily="18" charset="0"/>
                <a:cs typeface="Times New Roman" pitchFamily="18" charset="0"/>
              </a:rPr>
              <a:t>       Συνήθως απέναντι σε μια επιχειρούμενη </a:t>
            </a:r>
            <a:r>
              <a:rPr kumimoji="0" lang="el-GR" sz="2000" b="1" i="0" u="none" strike="noStrike" cap="none" normalizeH="0" baseline="0" dirty="0" smtClean="0">
                <a:ln>
                  <a:noFill/>
                </a:ln>
                <a:solidFill>
                  <a:schemeClr val="tx1"/>
                </a:solidFill>
                <a:effectLst/>
                <a:ea typeface="Times New Roman" pitchFamily="18" charset="0"/>
                <a:cs typeface="Times New Roman" pitchFamily="18" charset="0"/>
              </a:rPr>
              <a:t>αλλαγή </a:t>
            </a:r>
          </a:p>
          <a:p>
            <a:pPr lvl="0" algn="just" fontAlgn="base">
              <a:lnSpc>
                <a:spcPct val="150000"/>
              </a:lnSpc>
              <a:spcBef>
                <a:spcPct val="0"/>
              </a:spcBef>
              <a:spcAft>
                <a:spcPct val="0"/>
              </a:spcAft>
            </a:pPr>
            <a:r>
              <a:rPr lang="el-GR" sz="2000" b="1" dirty="0" smtClean="0">
                <a:ea typeface="Times New Roman" pitchFamily="18" charset="0"/>
                <a:cs typeface="Times New Roman" pitchFamily="18" charset="0"/>
              </a:rPr>
              <a:t>κάποιοι /ες γονείς λειτουργούν </a:t>
            </a:r>
            <a:r>
              <a:rPr kumimoji="0" lang="el-GR" sz="2000" b="1" i="0" u="none" strike="noStrike" cap="none" normalizeH="0" baseline="0" dirty="0" smtClean="0">
                <a:ln>
                  <a:noFill/>
                </a:ln>
                <a:solidFill>
                  <a:schemeClr val="tx1"/>
                </a:solidFill>
                <a:effectLst/>
                <a:ea typeface="Times New Roman" pitchFamily="18" charset="0"/>
                <a:cs typeface="Times New Roman" pitchFamily="18" charset="0"/>
              </a:rPr>
              <a:t>επικριτικά</a:t>
            </a:r>
            <a:r>
              <a:rPr lang="el-GR" sz="2000" b="1" dirty="0" smtClean="0">
                <a:ea typeface="Times New Roman" pitchFamily="18" charset="0"/>
                <a:cs typeface="Times New Roman" pitchFamily="18" charset="0"/>
              </a:rPr>
              <a:t>  </a:t>
            </a:r>
            <a:r>
              <a:rPr lang="el-GR" sz="2000" b="1" i="1" dirty="0" smtClean="0">
                <a:ea typeface="Times New Roman" pitchFamily="18" charset="0"/>
                <a:cs typeface="Times New Roman" pitchFamily="18" charset="0"/>
              </a:rPr>
              <a:t>(και  ενδεχομένως αποτρεπτικά)</a:t>
            </a:r>
            <a:r>
              <a:rPr kumimoji="0" lang="el-GR" sz="2000" b="1" i="1" u="none" strike="noStrike" cap="none" normalizeH="0" baseline="0" dirty="0" smtClean="0">
                <a:ln>
                  <a:noFill/>
                </a:ln>
                <a:solidFill>
                  <a:schemeClr val="tx1"/>
                </a:solidFill>
                <a:effectLst/>
                <a:ea typeface="Times New Roman" pitchFamily="18" charset="0"/>
                <a:cs typeface="Times New Roman" pitchFamily="18" charset="0"/>
              </a:rPr>
              <a:t> </a:t>
            </a:r>
          </a:p>
          <a:p>
            <a:pPr marL="0" marR="0" lvl="0" indent="0" algn="just" defTabSz="914400" rtl="0" eaLnBrk="1" fontAlgn="base" latinLnBrk="0" hangingPunct="1">
              <a:lnSpc>
                <a:spcPct val="150000"/>
              </a:lnSpc>
              <a:spcBef>
                <a:spcPct val="0"/>
              </a:spcBef>
              <a:spcAft>
                <a:spcPct val="0"/>
              </a:spcAft>
              <a:buClrTx/>
              <a:buSzTx/>
              <a:buFontTx/>
              <a:buNone/>
              <a:tabLst/>
            </a:pPr>
            <a:r>
              <a:rPr lang="el-GR" sz="2000" b="1" dirty="0" smtClean="0">
                <a:ea typeface="Calibri" pitchFamily="34" charset="0"/>
                <a:cs typeface="Times New Roman" pitchFamily="18" charset="0"/>
              </a:rPr>
              <a:t>δ</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ηλώνοντας</a:t>
            </a:r>
            <a:r>
              <a:rPr kumimoji="0" lang="el-GR" sz="2000" b="1" i="0" u="none" strike="noStrike" cap="none" normalizeH="0" dirty="0" smtClean="0">
                <a:ln>
                  <a:noFill/>
                </a:ln>
                <a:solidFill>
                  <a:schemeClr val="tx1"/>
                </a:solidFill>
                <a:effectLst/>
                <a:ea typeface="Calibri" pitchFamily="34" charset="0"/>
                <a:cs typeface="Times New Roman" pitchFamily="18" charset="0"/>
              </a:rPr>
              <a:t> πως </a:t>
            </a:r>
          </a:p>
          <a:p>
            <a:pPr marL="0" marR="0" lvl="0" indent="0" algn="just" defTabSz="914400" rtl="0" eaLnBrk="1" fontAlgn="base" latinLnBrk="0" hangingPunct="1">
              <a:lnSpc>
                <a:spcPct val="150000"/>
              </a:lnSpc>
              <a:spcBef>
                <a:spcPct val="0"/>
              </a:spcBef>
              <a:spcAft>
                <a:spcPct val="0"/>
              </a:spcAft>
              <a:buClrTx/>
              <a:buSzTx/>
              <a:buFontTx/>
              <a:buNone/>
              <a:tabLst/>
            </a:pPr>
            <a:endParaRPr kumimoji="0" lang="el-GR" sz="2000" b="1" i="0" u="none" strike="noStrike" cap="none" normalizeH="0" dirty="0" smtClean="0">
              <a:ln>
                <a:noFill/>
              </a:ln>
              <a:solidFill>
                <a:schemeClr val="tx1"/>
              </a:solidFill>
              <a:effectLst/>
              <a:ea typeface="Calibri" pitchFamily="34" charset="0"/>
              <a:cs typeface="Times New Roman" pitchFamily="18" charset="0"/>
            </a:endParaRPr>
          </a:p>
          <a:p>
            <a:pPr marL="0" marR="0" lvl="0" indent="0" algn="just" defTabSz="914400" rtl="0" eaLnBrk="1" fontAlgn="base" latinLnBrk="0" hangingPunct="1">
              <a:lnSpc>
                <a:spcPct val="150000"/>
              </a:lnSpc>
              <a:spcBef>
                <a:spcPct val="0"/>
              </a:spcBef>
              <a:spcAft>
                <a:spcPct val="0"/>
              </a:spcAft>
              <a:buClrTx/>
              <a:buSzTx/>
              <a:buFont typeface="Wingdings" pitchFamily="2" charset="2"/>
              <a:buChar char="Ø"/>
              <a:tabLst/>
            </a:pPr>
            <a:r>
              <a:rPr kumimoji="0" lang="el-GR" sz="2000" b="1" i="0" u="none" strike="noStrike" cap="none" normalizeH="0" dirty="0" smtClean="0">
                <a:ln>
                  <a:noFill/>
                </a:ln>
                <a:solidFill>
                  <a:schemeClr val="tx1"/>
                </a:solidFill>
                <a:effectLst/>
                <a:ea typeface="Calibri" pitchFamily="34" charset="0"/>
                <a:cs typeface="Times New Roman" pitchFamily="18" charset="0"/>
              </a:rPr>
              <a:t>  </a:t>
            </a:r>
            <a:r>
              <a:rPr kumimoji="0" lang="el-GR" sz="2000" b="1" i="0" u="none" strike="noStrike" cap="none" normalizeH="0" dirty="0" smtClean="0">
                <a:ln>
                  <a:noFill/>
                </a:ln>
                <a:solidFill>
                  <a:srgbClr val="C00000"/>
                </a:solidFill>
                <a:effectLst/>
                <a:ea typeface="Calibri" pitchFamily="34" charset="0"/>
                <a:cs typeface="Times New Roman" pitchFamily="18" charset="0"/>
              </a:rPr>
              <a:t>δεν επιθυμούν </a:t>
            </a:r>
            <a:r>
              <a:rPr kumimoji="0" lang="el-GR" sz="2000" b="1" i="0" u="none" strike="noStrike" cap="none" normalizeH="0" baseline="0" dirty="0" smtClean="0">
                <a:ln>
                  <a:noFill/>
                </a:ln>
                <a:solidFill>
                  <a:srgbClr val="C00000"/>
                </a:solidFill>
                <a:effectLst/>
                <a:ea typeface="Calibri" pitchFamily="34" charset="0"/>
                <a:cs typeface="Times New Roman" pitchFamily="18" charset="0"/>
              </a:rPr>
              <a:t>αποκλίσεις </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από το καθορισμένο επίσημο πρόγραμμα, </a:t>
            </a:r>
          </a:p>
          <a:p>
            <a:pPr marL="0" marR="0" lvl="0" indent="0" algn="just" defTabSz="914400" rtl="0" eaLnBrk="1" fontAlgn="base" latinLnBrk="0" hangingPunct="1">
              <a:lnSpc>
                <a:spcPct val="150000"/>
              </a:lnSpc>
              <a:spcBef>
                <a:spcPct val="0"/>
              </a:spcBef>
              <a:spcAft>
                <a:spcPct val="0"/>
              </a:spcAft>
              <a:buClrTx/>
              <a:buSzTx/>
              <a:buFont typeface="Wingdings" pitchFamily="2" charset="2"/>
              <a:buChar char="Ø"/>
              <a:tabLst/>
            </a:pPr>
            <a:r>
              <a:rPr kumimoji="0" lang="el-GR" sz="2000" b="1" i="0" u="none" strike="noStrike" cap="none" normalizeH="0" baseline="0" dirty="0" smtClean="0">
                <a:ln>
                  <a:noFill/>
                </a:ln>
                <a:solidFill>
                  <a:schemeClr val="tx1"/>
                </a:solidFill>
                <a:effectLst/>
                <a:ea typeface="Times New Roman" pitchFamily="18" charset="0"/>
                <a:cs typeface="Times New Roman" pitchFamily="18" charset="0"/>
              </a:rPr>
              <a:t>  θεωρώντας τη </a:t>
            </a:r>
            <a:r>
              <a:rPr kumimoji="0" lang="el-GR" sz="2000" b="1" i="1" u="none" strike="noStrike" cap="none" normalizeH="0" baseline="0" dirty="0" smtClean="0">
                <a:ln>
                  <a:noFill/>
                </a:ln>
                <a:solidFill>
                  <a:srgbClr val="C00000"/>
                </a:solidFill>
                <a:effectLst/>
                <a:ea typeface="Times New Roman" pitchFamily="18" charset="0"/>
                <a:cs typeface="Times New Roman" pitchFamily="18" charset="0"/>
              </a:rPr>
              <a:t>«χάσιμο χρόνου»</a:t>
            </a:r>
            <a:r>
              <a:rPr kumimoji="0" lang="el-GR" sz="2000" b="1" i="0" u="none" strike="noStrike" cap="none" normalizeH="0" baseline="0" dirty="0" smtClean="0">
                <a:ln>
                  <a:noFill/>
                </a:ln>
                <a:solidFill>
                  <a:srgbClr val="C00000"/>
                </a:solidFill>
                <a:effectLst/>
                <a:ea typeface="Times New Roman" pitchFamily="18" charset="0"/>
                <a:cs typeface="Times New Roman" pitchFamily="18" charset="0"/>
              </a:rPr>
              <a:t> </a:t>
            </a:r>
            <a:r>
              <a:rPr kumimoji="0" lang="el-GR" sz="2000" b="1" i="0" u="none" strike="noStrike" cap="none" normalizeH="0" baseline="0" dirty="0" smtClean="0">
                <a:ln>
                  <a:noFill/>
                </a:ln>
                <a:solidFill>
                  <a:schemeClr val="tx1"/>
                </a:solidFill>
                <a:effectLst/>
                <a:ea typeface="Times New Roman" pitchFamily="18" charset="0"/>
                <a:cs typeface="Times New Roman" pitchFamily="18" charset="0"/>
              </a:rPr>
              <a:t>και </a:t>
            </a:r>
          </a:p>
          <a:p>
            <a:pPr marL="0" marR="0" lvl="0" indent="0" algn="just" defTabSz="914400" rtl="0" eaLnBrk="1" fontAlgn="base" latinLnBrk="0" hangingPunct="1">
              <a:lnSpc>
                <a:spcPct val="150000"/>
              </a:lnSpc>
              <a:spcBef>
                <a:spcPct val="0"/>
              </a:spcBef>
              <a:spcAft>
                <a:spcPct val="0"/>
              </a:spcAft>
              <a:buClrTx/>
              <a:buSzTx/>
              <a:buFont typeface="Wingdings" pitchFamily="2" charset="2"/>
              <a:buChar char="Ø"/>
              <a:tabLst/>
            </a:pPr>
            <a:r>
              <a:rPr kumimoji="0" lang="el-GR" sz="2000" b="1" i="0" u="none" strike="noStrike" cap="none" normalizeH="0" baseline="0" dirty="0" smtClean="0">
                <a:ln>
                  <a:noFill/>
                </a:ln>
                <a:solidFill>
                  <a:schemeClr val="tx1"/>
                </a:solidFill>
                <a:effectLst/>
                <a:ea typeface="Times New Roman" pitchFamily="18" charset="0"/>
                <a:cs typeface="Times New Roman" pitchFamily="18" charset="0"/>
              </a:rPr>
              <a:t>  εκφράζοντας τον φόβο ότι </a:t>
            </a:r>
            <a:r>
              <a:rPr kumimoji="0" lang="el-GR" sz="2000" b="1" i="1" u="none" strike="noStrike" cap="none" normalizeH="0" baseline="0" dirty="0" smtClean="0">
                <a:ln>
                  <a:noFill/>
                </a:ln>
                <a:solidFill>
                  <a:srgbClr val="C00000"/>
                </a:solidFill>
                <a:effectLst/>
                <a:ea typeface="Times New Roman" pitchFamily="18" charset="0"/>
                <a:cs typeface="Times New Roman" pitchFamily="18" charset="0"/>
              </a:rPr>
              <a:t>«τα παιδιά θα μείνουν πίσω στην ύλη» </a:t>
            </a:r>
          </a:p>
          <a:p>
            <a:pPr marL="0" marR="0" lvl="0" indent="0" algn="just" defTabSz="914400" rtl="0" eaLnBrk="1" fontAlgn="base" latinLnBrk="0" hangingPunct="1">
              <a:lnSpc>
                <a:spcPct val="150000"/>
              </a:lnSpc>
              <a:spcBef>
                <a:spcPct val="0"/>
              </a:spcBef>
              <a:spcAft>
                <a:spcPct val="0"/>
              </a:spcAft>
              <a:buClrTx/>
              <a:buSzTx/>
              <a:buFontTx/>
              <a:buNone/>
              <a:tabLst/>
            </a:pPr>
            <a:r>
              <a:rPr kumimoji="0" lang="el-GR" sz="2000" b="1" i="0" u="none" strike="noStrike" cap="none" normalizeH="0" baseline="0" dirty="0" smtClean="0">
                <a:ln>
                  <a:noFill/>
                </a:ln>
                <a:solidFill>
                  <a:schemeClr val="tx1"/>
                </a:solidFill>
                <a:effectLst/>
                <a:ea typeface="Times New Roman" pitchFamily="18" charset="0"/>
                <a:cs typeface="Times New Roman" pitchFamily="18" charset="0"/>
              </a:rPr>
              <a:t>                                                                 </a:t>
            </a:r>
            <a:r>
              <a:rPr kumimoji="0" lang="el-GR" sz="2000" b="1" i="1" u="none" strike="noStrike" cap="none" normalizeH="0" baseline="0" dirty="0" smtClean="0">
                <a:ln>
                  <a:noFill/>
                </a:ln>
                <a:solidFill>
                  <a:schemeClr val="tx1"/>
                </a:solidFill>
                <a:effectLst/>
                <a:ea typeface="Times New Roman" pitchFamily="18" charset="0"/>
                <a:cs typeface="Times New Roman" pitchFamily="18" charset="0"/>
              </a:rPr>
              <a:t>(κλασική ελληνική παθογένεια)</a:t>
            </a:r>
            <a:endParaRPr kumimoji="0" lang="el-GR" sz="2000" b="1" i="1" u="none" strike="noStrike" cap="none" normalizeH="0" baseline="0" dirty="0" smtClean="0">
              <a:ln>
                <a:noFill/>
              </a:ln>
              <a:solidFill>
                <a:schemeClr val="tx1"/>
              </a:solidFill>
              <a:effectLst/>
              <a:cs typeface="Arial" pitchFamily="34" charset="0"/>
            </a:endParaRPr>
          </a:p>
        </p:txBody>
      </p:sp>
    </p:spTree>
  </p:cSld>
  <p:clrMapOvr>
    <a:masterClrMapping/>
  </p:clrMapOvr>
  <p:transition spd="slow">
    <p:wip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4ο ΔΣ ΒΟΛΟΥ 2020-2021\0 E1 2020-21\Ε1 ΓΛΩΣΣΑ\ΓΛΩΣΣΑ ΥΛΙΚΟ\ΙΣΤΟΡΙΕΣ ΕΠΙΣΤΗΜΟΝΙΚΗΣ ΦΑΝΤΑΣΙΑΣ\e-book ΚΕΙΜΕΝΑ και ΖΩΓΡΑΦΙΕΣ\e-book\e-book\2021-07-16 (8).png"/>
          <p:cNvPicPr>
            <a:picLocks noChangeAspect="1" noChangeArrowheads="1"/>
          </p:cNvPicPr>
          <p:nvPr/>
        </p:nvPicPr>
        <p:blipFill>
          <a:blip r:embed="rId2" cstate="print"/>
          <a:srcRect/>
          <a:stretch>
            <a:fillRect/>
          </a:stretch>
        </p:blipFill>
        <p:spPr bwMode="auto">
          <a:xfrm>
            <a:off x="-1" y="836712"/>
            <a:ext cx="9144001" cy="4867296"/>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0" y="692696"/>
            <a:ext cx="9144000" cy="5909310"/>
          </a:xfrm>
          <a:prstGeom prst="rect">
            <a:avLst/>
          </a:prstGeom>
          <a:noFill/>
        </p:spPr>
        <p:txBody>
          <a:bodyPr wrap="square" rtlCol="0">
            <a:spAutoFit/>
          </a:bodyPr>
          <a:lstStyle/>
          <a:p>
            <a:pPr algn="ctr">
              <a:lnSpc>
                <a:spcPct val="150000"/>
              </a:lnSpc>
            </a:pPr>
            <a:r>
              <a:rPr lang="el-GR" sz="2800" b="1" dirty="0" smtClean="0">
                <a:solidFill>
                  <a:srgbClr val="C00000"/>
                </a:solidFill>
              </a:rPr>
              <a:t>Η σχολική κοινότητα </a:t>
            </a:r>
          </a:p>
          <a:p>
            <a:pPr algn="ctr">
              <a:lnSpc>
                <a:spcPct val="150000"/>
              </a:lnSpc>
            </a:pPr>
            <a:r>
              <a:rPr lang="el-GR" sz="2800" b="1" dirty="0" smtClean="0">
                <a:solidFill>
                  <a:srgbClr val="C00000"/>
                </a:solidFill>
              </a:rPr>
              <a:t>του 4</a:t>
            </a:r>
            <a:r>
              <a:rPr lang="el-GR" sz="2800" b="1" baseline="30000" dirty="0" smtClean="0">
                <a:solidFill>
                  <a:srgbClr val="C00000"/>
                </a:solidFill>
              </a:rPr>
              <a:t>ου</a:t>
            </a:r>
            <a:r>
              <a:rPr lang="el-GR" sz="2800" b="1" dirty="0" smtClean="0">
                <a:solidFill>
                  <a:srgbClr val="C00000"/>
                </a:solidFill>
              </a:rPr>
              <a:t> Δημοτικού Σχολείου Βόλου</a:t>
            </a:r>
            <a:endParaRPr lang="en-US" sz="2800" b="1" dirty="0" smtClean="0">
              <a:solidFill>
                <a:srgbClr val="C00000"/>
              </a:solidFill>
            </a:endParaRPr>
          </a:p>
          <a:p>
            <a:pPr algn="ctr">
              <a:lnSpc>
                <a:spcPct val="150000"/>
              </a:lnSpc>
            </a:pPr>
            <a:endParaRPr lang="el-GR" sz="2800" b="1" dirty="0" smtClean="0">
              <a:solidFill>
                <a:srgbClr val="C00000"/>
              </a:solidFill>
            </a:endParaRPr>
          </a:p>
          <a:p>
            <a:pPr algn="ctr">
              <a:lnSpc>
                <a:spcPct val="150000"/>
              </a:lnSpc>
            </a:pPr>
            <a:r>
              <a:rPr lang="el-GR" sz="2800" b="1" dirty="0" smtClean="0"/>
              <a:t>Επικοινωνία: </a:t>
            </a:r>
            <a:r>
              <a:rPr lang="en-US" sz="2800" b="1" dirty="0" smtClean="0">
                <a:solidFill>
                  <a:srgbClr val="C00000"/>
                </a:solidFill>
                <a:hlinkClick r:id="rId2"/>
              </a:rPr>
              <a:t>mail@4dim-volou.mag.sch.gr</a:t>
            </a:r>
            <a:endParaRPr lang="el-GR" sz="2800" b="1" dirty="0" smtClean="0">
              <a:solidFill>
                <a:srgbClr val="C00000"/>
              </a:solidFill>
            </a:endParaRPr>
          </a:p>
          <a:p>
            <a:pPr algn="ctr">
              <a:lnSpc>
                <a:spcPct val="150000"/>
              </a:lnSpc>
            </a:pPr>
            <a:endParaRPr lang="el-GR" sz="2800" b="1" dirty="0" smtClean="0">
              <a:solidFill>
                <a:srgbClr val="C00000"/>
              </a:solidFill>
            </a:endParaRPr>
          </a:p>
          <a:p>
            <a:pPr algn="ctr">
              <a:lnSpc>
                <a:spcPct val="150000"/>
              </a:lnSpc>
            </a:pPr>
            <a:endParaRPr lang="el-GR" sz="2800" b="1" dirty="0" smtClean="0">
              <a:solidFill>
                <a:srgbClr val="C00000"/>
              </a:solidFill>
            </a:endParaRPr>
          </a:p>
          <a:p>
            <a:pPr algn="ctr">
              <a:lnSpc>
                <a:spcPct val="150000"/>
              </a:lnSpc>
            </a:pPr>
            <a:r>
              <a:rPr lang="el-GR" sz="2800" b="1" i="1" dirty="0" smtClean="0">
                <a:solidFill>
                  <a:srgbClr val="00823B"/>
                </a:solidFill>
              </a:rPr>
              <a:t>Ευχαριστούμε για την προσοχή και το ενδιαφέρον σας!</a:t>
            </a:r>
          </a:p>
          <a:p>
            <a:pPr algn="ctr">
              <a:lnSpc>
                <a:spcPct val="150000"/>
              </a:lnSpc>
            </a:pPr>
            <a:endParaRPr lang="en-US" sz="2800" b="1" dirty="0" smtClean="0">
              <a:solidFill>
                <a:srgbClr val="C00000"/>
              </a:solidFill>
            </a:endParaRPr>
          </a:p>
          <a:p>
            <a:pPr algn="ctr">
              <a:lnSpc>
                <a:spcPct val="150000"/>
              </a:lnSpc>
            </a:pPr>
            <a:endParaRPr lang="el-GR" sz="2800" b="1" dirty="0">
              <a:solidFill>
                <a:srgbClr val="C00000"/>
              </a:solidFill>
            </a:endParaRPr>
          </a:p>
        </p:txBody>
      </p:sp>
    </p:spTree>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p:cNvSpPr>
            <a:spLocks noChangeArrowheads="1"/>
          </p:cNvSpPr>
          <p:nvPr/>
        </p:nvSpPr>
        <p:spPr bwMode="auto">
          <a:xfrm>
            <a:off x="179512" y="1229852"/>
            <a:ext cx="8712968"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tab pos="180975" algn="l"/>
              </a:tabLst>
            </a:pPr>
            <a:r>
              <a:rPr kumimoji="0" lang="el-GR" sz="2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Για την άμβλυνση των αποσταθεροποιητικών παραγόντων </a:t>
            </a:r>
          </a:p>
          <a:p>
            <a:pPr marL="0" marR="0" lvl="0" indent="0" algn="just" defTabSz="914400" rtl="0" eaLnBrk="1" fontAlgn="base" latinLnBrk="0" hangingPunct="1">
              <a:lnSpc>
                <a:spcPct val="150000"/>
              </a:lnSpc>
              <a:spcBef>
                <a:spcPct val="0"/>
              </a:spcBef>
              <a:spcAft>
                <a:spcPct val="0"/>
              </a:spcAft>
              <a:buClrTx/>
              <a:buSzTx/>
              <a:buFontTx/>
              <a:buNone/>
              <a:tabLst>
                <a:tab pos="180975" algn="l"/>
              </a:tabLst>
            </a:pPr>
            <a:r>
              <a:rPr lang="el-GR" sz="2400" b="1" dirty="0" smtClean="0">
                <a:latin typeface="Calibri" pitchFamily="34" charset="0"/>
                <a:ea typeface="Times New Roman" pitchFamily="18" charset="0"/>
                <a:cs typeface="Times New Roman" pitchFamily="18" charset="0"/>
              </a:rPr>
              <a:t>ο</a:t>
            </a:r>
            <a:r>
              <a:rPr kumimoji="0" lang="el-GR" sz="2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ι</a:t>
            </a:r>
            <a:r>
              <a:rPr kumimoji="0" lang="el-GR" sz="2400" b="1" i="0" u="none" strike="noStrike" cap="none" normalizeH="0" dirty="0" smtClean="0">
                <a:ln>
                  <a:noFill/>
                </a:ln>
                <a:solidFill>
                  <a:schemeClr val="tx1"/>
                </a:solidFill>
                <a:effectLst/>
                <a:latin typeface="Calibri" pitchFamily="34" charset="0"/>
                <a:ea typeface="Times New Roman" pitchFamily="18" charset="0"/>
                <a:cs typeface="Times New Roman" pitchFamily="18" charset="0"/>
              </a:rPr>
              <a:t> εισηγητές/</a:t>
            </a:r>
            <a:r>
              <a:rPr kumimoji="0" lang="el-GR" sz="2400" b="1" i="0" u="none" strike="noStrike" cap="none" normalizeH="0" dirty="0" err="1" smtClean="0">
                <a:ln>
                  <a:noFill/>
                </a:ln>
                <a:solidFill>
                  <a:schemeClr val="tx1"/>
                </a:solidFill>
                <a:effectLst/>
                <a:latin typeface="Calibri" pitchFamily="34" charset="0"/>
                <a:ea typeface="Times New Roman" pitchFamily="18" charset="0"/>
                <a:cs typeface="Times New Roman" pitchFamily="18" charset="0"/>
              </a:rPr>
              <a:t>ριες</a:t>
            </a:r>
            <a:r>
              <a:rPr kumimoji="0" lang="el-GR" sz="2400" b="1" i="0" u="none" strike="noStrike" cap="none" normalizeH="0" dirty="0" smtClean="0">
                <a:ln>
                  <a:noFill/>
                </a:ln>
                <a:solidFill>
                  <a:schemeClr val="tx1"/>
                </a:solidFill>
                <a:effectLst/>
                <a:latin typeface="Calibri" pitchFamily="34" charset="0"/>
                <a:ea typeface="Times New Roman" pitchFamily="18" charset="0"/>
                <a:cs typeface="Times New Roman" pitchFamily="18" charset="0"/>
              </a:rPr>
              <a:t> κάποιας </a:t>
            </a:r>
            <a:r>
              <a:rPr kumimoji="0" lang="el-GR" sz="2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αλλαγής</a:t>
            </a:r>
            <a:r>
              <a:rPr kumimoji="0" lang="el-GR" sz="2400" b="1" i="0" u="none" strike="noStrike" cap="none" normalizeH="0" dirty="0" smtClean="0">
                <a:ln>
                  <a:noFill/>
                </a:ln>
                <a:solidFill>
                  <a:schemeClr val="tx1"/>
                </a:solidFill>
                <a:effectLst/>
                <a:latin typeface="Calibri" pitchFamily="34" charset="0"/>
                <a:ea typeface="Times New Roman" pitchFamily="18" charset="0"/>
                <a:cs typeface="Times New Roman" pitchFamily="18" charset="0"/>
              </a:rPr>
              <a:t> σχεδιάζουν ενέργειες </a:t>
            </a:r>
          </a:p>
          <a:p>
            <a:pPr marL="0" marR="0" lvl="0" indent="0" algn="just" defTabSz="914400" rtl="0" eaLnBrk="1" fontAlgn="base" latinLnBrk="0" hangingPunct="1">
              <a:lnSpc>
                <a:spcPct val="150000"/>
              </a:lnSpc>
              <a:spcBef>
                <a:spcPct val="0"/>
              </a:spcBef>
              <a:spcAft>
                <a:spcPct val="0"/>
              </a:spcAft>
              <a:buClrTx/>
              <a:buSzTx/>
              <a:buFontTx/>
              <a:buNone/>
              <a:tabLst>
                <a:tab pos="180975" algn="l"/>
              </a:tabLst>
            </a:pPr>
            <a:r>
              <a:rPr kumimoji="0" lang="el-GR" sz="2400" b="1" i="0" u="none" strike="noStrike" cap="none" normalizeH="0" dirty="0" smtClean="0">
                <a:ln>
                  <a:noFill/>
                </a:ln>
                <a:solidFill>
                  <a:schemeClr val="tx1"/>
                </a:solidFill>
                <a:effectLst/>
                <a:latin typeface="Calibri" pitchFamily="34" charset="0"/>
                <a:ea typeface="Times New Roman" pitchFamily="18" charset="0"/>
                <a:cs typeface="Times New Roman" pitchFamily="18" charset="0"/>
              </a:rPr>
              <a:t>με στόχο:</a:t>
            </a:r>
          </a:p>
          <a:p>
            <a:pPr marL="0" marR="0" lvl="0" indent="0" algn="just" defTabSz="914400" rtl="0" eaLnBrk="1" fontAlgn="base" latinLnBrk="0" hangingPunct="1">
              <a:lnSpc>
                <a:spcPct val="150000"/>
              </a:lnSpc>
              <a:spcBef>
                <a:spcPct val="0"/>
              </a:spcBef>
              <a:spcAft>
                <a:spcPct val="0"/>
              </a:spcAft>
              <a:buClrTx/>
              <a:buSzTx/>
              <a:buFontTx/>
              <a:buNone/>
              <a:tabLst>
                <a:tab pos="180975" algn="l"/>
              </a:tabLst>
            </a:pPr>
            <a:r>
              <a:rPr kumimoji="0" lang="el-GR" sz="2400" b="1" i="0" u="none" strike="noStrike" cap="none" normalizeH="0" dirty="0" smtClean="0">
                <a:ln>
                  <a:noFill/>
                </a:ln>
                <a:solidFill>
                  <a:schemeClr val="tx1"/>
                </a:solidFill>
                <a:effectLst/>
                <a:latin typeface="Calibri" pitchFamily="34" charset="0"/>
                <a:ea typeface="Times New Roman" pitchFamily="18" charset="0"/>
                <a:cs typeface="Times New Roman" pitchFamily="18" charset="0"/>
              </a:rPr>
              <a:t> </a:t>
            </a:r>
            <a:endParaRPr kumimoji="0" lang="el-GR" sz="2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marL="0" marR="0" lvl="0" indent="0" algn="just" defTabSz="914400" rtl="0" eaLnBrk="1" fontAlgn="base" latinLnBrk="0" hangingPunct="1">
              <a:lnSpc>
                <a:spcPct val="150000"/>
              </a:lnSpc>
              <a:spcBef>
                <a:spcPct val="0"/>
              </a:spcBef>
              <a:spcAft>
                <a:spcPct val="0"/>
              </a:spcAft>
              <a:buClrTx/>
              <a:buSzTx/>
              <a:buFont typeface="Wingdings" pitchFamily="2" charset="2"/>
              <a:buChar char="Ø"/>
              <a:tabLst>
                <a:tab pos="180975" algn="l"/>
              </a:tabLst>
            </a:pPr>
            <a:r>
              <a:rPr kumimoji="0" lang="el-GR" sz="2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την </a:t>
            </a:r>
            <a:r>
              <a:rPr kumimoji="0" lang="el-GR" sz="2400" b="1" i="0" u="none" strike="noStrike" cap="none" normalizeH="0" baseline="0" dirty="0" smtClean="0">
                <a:ln>
                  <a:noFill/>
                </a:ln>
                <a:solidFill>
                  <a:srgbClr val="C00000"/>
                </a:solidFill>
                <a:effectLst/>
                <a:latin typeface="Calibri" pitchFamily="34" charset="0"/>
                <a:ea typeface="Times New Roman" pitchFamily="18" charset="0"/>
                <a:cs typeface="Times New Roman" pitchFamily="18" charset="0"/>
              </a:rPr>
              <a:t>ευαισθητοποίηση των γονέων με διεξοδική ενημέρωσή</a:t>
            </a:r>
            <a:r>
              <a:rPr kumimoji="0" lang="el-GR" sz="2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p>
          <a:p>
            <a:pPr marL="0" marR="0" lvl="0" indent="0" algn="just" defTabSz="914400" rtl="0" eaLnBrk="1" fontAlgn="base" latinLnBrk="0" hangingPunct="1">
              <a:lnSpc>
                <a:spcPct val="150000"/>
              </a:lnSpc>
              <a:spcBef>
                <a:spcPct val="0"/>
              </a:spcBef>
              <a:spcAft>
                <a:spcPct val="0"/>
              </a:spcAft>
              <a:buClrTx/>
              <a:buSzTx/>
              <a:tabLst>
                <a:tab pos="180975" algn="l"/>
              </a:tabLst>
            </a:pPr>
            <a:r>
              <a:rPr lang="el-GR" sz="2400" b="1" dirty="0" smtClean="0">
                <a:latin typeface="Calibri" pitchFamily="34" charset="0"/>
                <a:ea typeface="Times New Roman" pitchFamily="18" charset="0"/>
                <a:cs typeface="Times New Roman" pitchFamily="18" charset="0"/>
              </a:rPr>
              <a:t>      </a:t>
            </a:r>
            <a:r>
              <a:rPr kumimoji="0" lang="el-GR" sz="2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τους</a:t>
            </a:r>
            <a:r>
              <a:rPr kumimoji="0" lang="el-GR" sz="2400" b="1" i="0" u="none" strike="noStrike" cap="none" normalizeH="0" dirty="0" smtClean="0">
                <a:ln>
                  <a:noFill/>
                </a:ln>
                <a:solidFill>
                  <a:schemeClr val="tx1"/>
                </a:solidFill>
                <a:effectLst/>
                <a:latin typeface="Calibri" pitchFamily="34" charset="0"/>
                <a:ea typeface="Times New Roman" pitchFamily="18" charset="0"/>
                <a:cs typeface="Times New Roman" pitchFamily="18" charset="0"/>
              </a:rPr>
              <a:t> </a:t>
            </a:r>
            <a:r>
              <a:rPr kumimoji="0" lang="el-GR" sz="2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σε προγραμματισμένες συναντήσεις </a:t>
            </a:r>
          </a:p>
          <a:p>
            <a:pPr marL="0" marR="0" lvl="0" indent="0" algn="just" defTabSz="914400" rtl="0" eaLnBrk="1" fontAlgn="base" latinLnBrk="0" hangingPunct="1">
              <a:lnSpc>
                <a:spcPct val="150000"/>
              </a:lnSpc>
              <a:spcBef>
                <a:spcPct val="0"/>
              </a:spcBef>
              <a:spcAft>
                <a:spcPct val="0"/>
              </a:spcAft>
              <a:buClrTx/>
              <a:buSzTx/>
              <a:buFontTx/>
              <a:buNone/>
              <a:tabLst>
                <a:tab pos="180975" algn="l"/>
              </a:tabLst>
            </a:pPr>
            <a:endParaRPr kumimoji="0" lang="el-GR" sz="2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marL="0" marR="0" lvl="0" indent="0" algn="just" defTabSz="914400" rtl="0" eaLnBrk="1" fontAlgn="base" latinLnBrk="0" hangingPunct="1">
              <a:lnSpc>
                <a:spcPct val="150000"/>
              </a:lnSpc>
              <a:spcBef>
                <a:spcPct val="0"/>
              </a:spcBef>
              <a:spcAft>
                <a:spcPct val="0"/>
              </a:spcAft>
              <a:buClrTx/>
              <a:buSzTx/>
              <a:buFont typeface="Wingdings" pitchFamily="2" charset="2"/>
              <a:buChar char="Ø"/>
              <a:tabLst>
                <a:tab pos="180975" algn="l"/>
              </a:tabLst>
            </a:pPr>
            <a:r>
              <a:rPr kumimoji="0" lang="el-GR" sz="2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την </a:t>
            </a:r>
            <a:r>
              <a:rPr kumimoji="0" lang="el-GR" sz="2400" b="1" i="0" u="none" strike="noStrike" cap="none" normalizeH="0" baseline="0" dirty="0" smtClean="0">
                <a:ln>
                  <a:noFill/>
                </a:ln>
                <a:solidFill>
                  <a:srgbClr val="C00000"/>
                </a:solidFill>
                <a:effectLst/>
                <a:latin typeface="Calibri" pitchFamily="34" charset="0"/>
                <a:ea typeface="Times New Roman" pitchFamily="18" charset="0"/>
                <a:cs typeface="Times New Roman" pitchFamily="18" charset="0"/>
              </a:rPr>
              <a:t>ενίσχυση των εκπαιδευτικών </a:t>
            </a:r>
          </a:p>
          <a:p>
            <a:pPr marL="0" marR="0" lvl="0" indent="0" algn="just" defTabSz="914400" rtl="0" eaLnBrk="1" fontAlgn="base" latinLnBrk="0" hangingPunct="1">
              <a:lnSpc>
                <a:spcPct val="150000"/>
              </a:lnSpc>
              <a:spcBef>
                <a:spcPct val="0"/>
              </a:spcBef>
              <a:spcAft>
                <a:spcPct val="0"/>
              </a:spcAft>
              <a:buClrTx/>
              <a:buSzTx/>
              <a:buFontTx/>
              <a:buNone/>
              <a:tabLst>
                <a:tab pos="180975" algn="l"/>
              </a:tabLst>
            </a:pPr>
            <a:r>
              <a:rPr kumimoji="0" lang="el-GR" sz="2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μέσα από </a:t>
            </a:r>
            <a:r>
              <a:rPr lang="el-GR" sz="2400" b="1" dirty="0" err="1" smtClean="0">
                <a:latin typeface="Calibri" pitchFamily="34" charset="0"/>
                <a:ea typeface="Times New Roman" pitchFamily="18" charset="0"/>
                <a:cs typeface="Times New Roman" pitchFamily="18" charset="0"/>
              </a:rPr>
              <a:t>ενδο</a:t>
            </a:r>
            <a:r>
              <a:rPr lang="el-GR" sz="2400" b="1" dirty="0" smtClean="0">
                <a:latin typeface="Calibri" pitchFamily="34" charset="0"/>
                <a:ea typeface="Times New Roman" pitchFamily="18" charset="0"/>
                <a:cs typeface="Times New Roman" pitchFamily="18" charset="0"/>
              </a:rPr>
              <a:t>-σχολική ε</a:t>
            </a:r>
            <a:r>
              <a:rPr kumimoji="0" lang="el-GR" sz="2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πιμόρφωση.</a:t>
            </a:r>
            <a:endParaRPr kumimoji="0" lang="el-GR" sz="2400" b="1" i="0" u="none" strike="noStrike" cap="none" normalizeH="0" baseline="0" dirty="0" smtClean="0">
              <a:ln>
                <a:noFill/>
              </a:ln>
              <a:solidFill>
                <a:schemeClr val="tx1"/>
              </a:solidFill>
              <a:effectLst/>
              <a:latin typeface="Arial" pitchFamily="34" charset="0"/>
              <a:cs typeface="Arial" pitchFamily="34" charset="0"/>
            </a:endParaRPr>
          </a:p>
        </p:txBody>
      </p:sp>
      <p:sp>
        <p:nvSpPr>
          <p:cNvPr id="3" name="2 - TextBox"/>
          <p:cNvSpPr txBox="1"/>
          <p:nvPr/>
        </p:nvSpPr>
        <p:spPr>
          <a:xfrm>
            <a:off x="755576" y="548680"/>
            <a:ext cx="7488832" cy="584775"/>
          </a:xfrm>
          <a:prstGeom prst="rect">
            <a:avLst/>
          </a:prstGeom>
          <a:noFill/>
        </p:spPr>
        <p:txBody>
          <a:bodyPr wrap="square" rtlCol="0">
            <a:spAutoFit/>
          </a:bodyPr>
          <a:lstStyle/>
          <a:p>
            <a:pPr algn="ctr"/>
            <a:r>
              <a:rPr lang="el-GR" sz="3200" b="1" u="sng" dirty="0" smtClean="0">
                <a:solidFill>
                  <a:srgbClr val="C00000"/>
                </a:solidFill>
              </a:rPr>
              <a:t>Αποδοχή της εισαγωγής μιας καινοτομίας </a:t>
            </a:r>
            <a:endParaRPr lang="el-GR" sz="3200" b="1" u="sng" dirty="0">
              <a:solidFill>
                <a:srgbClr val="C00000"/>
              </a:solidFill>
            </a:endParaRPr>
          </a:p>
        </p:txBody>
      </p:sp>
    </p:spTree>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3407</TotalTime>
  <Words>2400</Words>
  <Application>Microsoft Office PowerPoint</Application>
  <PresentationFormat>Προβολή στην οθόνη (4:3)</PresentationFormat>
  <Paragraphs>462</Paragraphs>
  <Slides>81</Slides>
  <Notes>2</Notes>
  <HiddenSlides>0</HiddenSlides>
  <MMClips>0</MMClips>
  <ScaleCrop>false</ScaleCrop>
  <HeadingPairs>
    <vt:vector size="4" baseType="variant">
      <vt:variant>
        <vt:lpstr>Θέμα</vt:lpstr>
      </vt:variant>
      <vt:variant>
        <vt:i4>1</vt:i4>
      </vt:variant>
      <vt:variant>
        <vt:lpstr>Τίτλοι διαφανειών</vt:lpstr>
      </vt:variant>
      <vt:variant>
        <vt:i4>81</vt:i4>
      </vt:variant>
    </vt:vector>
  </HeadingPairs>
  <TitlesOfParts>
    <vt:vector size="82" baseType="lpstr">
      <vt:lpstr>Θέμα του Office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Τα σχολεία μας ταξιδεύουν  στον χρόνο μαζί…</vt:lpstr>
      <vt:lpstr>Διαφάνεια 66</vt:lpstr>
      <vt:lpstr>Διαφάνεια 67</vt:lpstr>
      <vt:lpstr>Διαφάνεια 68</vt:lpstr>
      <vt:lpstr>Διαφάνεια 69</vt:lpstr>
      <vt:lpstr>Διαφάνεια 70</vt:lpstr>
      <vt:lpstr>Διαφάνεια 71</vt:lpstr>
      <vt:lpstr>Διαφάνεια 72</vt:lpstr>
      <vt:lpstr>Διαφάνεια 73</vt:lpstr>
      <vt:lpstr>Διαφάνεια 74</vt:lpstr>
      <vt:lpstr>Διαφάνεια 75</vt:lpstr>
      <vt:lpstr>Διαφάνεια 76</vt:lpstr>
      <vt:lpstr>Διαφάνεια 77</vt:lpstr>
      <vt:lpstr>Διαφάνεια 78</vt:lpstr>
      <vt:lpstr>Διαφάνεια 79</vt:lpstr>
      <vt:lpstr>Διαφάνεια 80</vt:lpstr>
      <vt:lpstr>Διαφάνεια 81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Ελένη Κυριέρη</dc:creator>
  <cp:lastModifiedBy>User</cp:lastModifiedBy>
  <cp:revision>165</cp:revision>
  <dcterms:created xsi:type="dcterms:W3CDTF">2018-04-29T18:46:48Z</dcterms:created>
  <dcterms:modified xsi:type="dcterms:W3CDTF">2021-12-14T12:42:05Z</dcterms:modified>
</cp:coreProperties>
</file>