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</p:sldMasterIdLst>
  <p:notesMasterIdLst>
    <p:notesMasterId r:id="rId83"/>
  </p:notesMasterIdLst>
  <p:sldIdLst>
    <p:sldId id="764" r:id="rId4"/>
    <p:sldId id="756" r:id="rId5"/>
    <p:sldId id="754" r:id="rId6"/>
    <p:sldId id="857" r:id="rId7"/>
    <p:sldId id="936" r:id="rId8"/>
    <p:sldId id="937" r:id="rId9"/>
    <p:sldId id="938" r:id="rId10"/>
    <p:sldId id="856" r:id="rId11"/>
    <p:sldId id="940" r:id="rId12"/>
    <p:sldId id="939" r:id="rId13"/>
    <p:sldId id="941" r:id="rId14"/>
    <p:sldId id="942" r:id="rId15"/>
    <p:sldId id="944" r:id="rId16"/>
    <p:sldId id="945" r:id="rId17"/>
    <p:sldId id="946" r:id="rId18"/>
    <p:sldId id="947" r:id="rId19"/>
    <p:sldId id="948" r:id="rId20"/>
    <p:sldId id="949" r:id="rId21"/>
    <p:sldId id="950" r:id="rId22"/>
    <p:sldId id="951" r:id="rId23"/>
    <p:sldId id="952" r:id="rId24"/>
    <p:sldId id="953" r:id="rId25"/>
    <p:sldId id="954" r:id="rId26"/>
    <p:sldId id="955" r:id="rId27"/>
    <p:sldId id="956" r:id="rId28"/>
    <p:sldId id="957" r:id="rId29"/>
    <p:sldId id="958" r:id="rId30"/>
    <p:sldId id="959" r:id="rId31"/>
    <p:sldId id="960" r:id="rId32"/>
    <p:sldId id="961" r:id="rId33"/>
    <p:sldId id="962" r:id="rId34"/>
    <p:sldId id="963" r:id="rId35"/>
    <p:sldId id="964" r:id="rId36"/>
    <p:sldId id="965" r:id="rId37"/>
    <p:sldId id="966" r:id="rId38"/>
    <p:sldId id="967" r:id="rId39"/>
    <p:sldId id="968" r:id="rId40"/>
    <p:sldId id="969" r:id="rId41"/>
    <p:sldId id="970" r:id="rId42"/>
    <p:sldId id="971" r:id="rId43"/>
    <p:sldId id="972" r:id="rId44"/>
    <p:sldId id="973" r:id="rId45"/>
    <p:sldId id="979" r:id="rId46"/>
    <p:sldId id="980" r:id="rId47"/>
    <p:sldId id="981" r:id="rId48"/>
    <p:sldId id="982" r:id="rId49"/>
    <p:sldId id="983" r:id="rId50"/>
    <p:sldId id="984" r:id="rId51"/>
    <p:sldId id="985" r:id="rId52"/>
    <p:sldId id="986" r:id="rId53"/>
    <p:sldId id="987" r:id="rId54"/>
    <p:sldId id="988" r:id="rId55"/>
    <p:sldId id="974" r:id="rId56"/>
    <p:sldId id="975" r:id="rId57"/>
    <p:sldId id="976" r:id="rId58"/>
    <p:sldId id="977" r:id="rId59"/>
    <p:sldId id="978" r:id="rId60"/>
    <p:sldId id="943" r:id="rId61"/>
    <p:sldId id="989" r:id="rId62"/>
    <p:sldId id="990" r:id="rId63"/>
    <p:sldId id="991" r:id="rId64"/>
    <p:sldId id="992" r:id="rId65"/>
    <p:sldId id="993" r:id="rId66"/>
    <p:sldId id="994" r:id="rId67"/>
    <p:sldId id="995" r:id="rId68"/>
    <p:sldId id="996" r:id="rId69"/>
    <p:sldId id="997" r:id="rId70"/>
    <p:sldId id="998" r:id="rId71"/>
    <p:sldId id="999" r:id="rId72"/>
    <p:sldId id="1000" r:id="rId73"/>
    <p:sldId id="1001" r:id="rId74"/>
    <p:sldId id="1003" r:id="rId75"/>
    <p:sldId id="1002" r:id="rId76"/>
    <p:sldId id="1004" r:id="rId77"/>
    <p:sldId id="1005" r:id="rId78"/>
    <p:sldId id="1006" r:id="rId79"/>
    <p:sldId id="1007" r:id="rId80"/>
    <p:sldId id="1008" r:id="rId81"/>
    <p:sldId id="1009" r:id="rId82"/>
  </p:sldIdLst>
  <p:sldSz cx="12193588" cy="6858000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postolos" initials="A" lastIdx="1" clrIdx="0">
    <p:extLst>
      <p:ext uri="{19B8F6BF-5375-455C-9EA6-DF929625EA0E}">
        <p15:presenceInfo xmlns:p15="http://schemas.microsoft.com/office/powerpoint/2012/main" userId="Apostolo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4" autoAdjust="0"/>
    <p:restoredTop sz="94660"/>
  </p:normalViewPr>
  <p:slideViewPr>
    <p:cSldViewPr>
      <p:cViewPr varScale="1">
        <p:scale>
          <a:sx n="69" d="100"/>
          <a:sy n="69" d="100"/>
        </p:scale>
        <p:origin x="390" y="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commentAuthors" Target="commentAuthor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slide" Target="slides/slide7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>
            <a:extLst>
              <a:ext uri="{FF2B5EF4-FFF2-40B4-BE49-F238E27FC236}">
                <a16:creationId xmlns:a16="http://schemas.microsoft.com/office/drawing/2014/main" id="{ABC28FE0-DBCA-40B4-8423-1A462EB8E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l-GR"/>
          </a:p>
        </p:txBody>
      </p:sp>
      <p:sp>
        <p:nvSpPr>
          <p:cNvPr id="4099" name="AutoShape 2">
            <a:extLst>
              <a:ext uri="{FF2B5EF4-FFF2-40B4-BE49-F238E27FC236}">
                <a16:creationId xmlns:a16="http://schemas.microsoft.com/office/drawing/2014/main" id="{BAA70162-A110-4568-B4C1-764C96DD8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l-GR"/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A1114350-F5BC-4AB1-8E51-51CC3C0383F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3113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907EBE0A-ECCF-4CBA-A2C2-BB2AD375A45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l-GR" altLang="el-GR" noProof="0"/>
          </a:p>
        </p:txBody>
      </p:sp>
      <p:sp>
        <p:nvSpPr>
          <p:cNvPr id="4102" name="Text Box 5">
            <a:extLst>
              <a:ext uri="{FF2B5EF4-FFF2-40B4-BE49-F238E27FC236}">
                <a16:creationId xmlns:a16="http://schemas.microsoft.com/office/drawing/2014/main" id="{7C9C187F-8611-4903-80A8-A6F8C79AC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l-GR"/>
          </a:p>
        </p:txBody>
      </p:sp>
      <p:sp>
        <p:nvSpPr>
          <p:cNvPr id="4103" name="Text Box 6">
            <a:extLst>
              <a:ext uri="{FF2B5EF4-FFF2-40B4-BE49-F238E27FC236}">
                <a16:creationId xmlns:a16="http://schemas.microsoft.com/office/drawing/2014/main" id="{C5D0B747-EAFD-40A7-ABA6-35C44C92B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l-GR"/>
          </a:p>
        </p:txBody>
      </p:sp>
      <p:sp>
        <p:nvSpPr>
          <p:cNvPr id="4104" name="Text Box 7">
            <a:extLst>
              <a:ext uri="{FF2B5EF4-FFF2-40B4-BE49-F238E27FC236}">
                <a16:creationId xmlns:a16="http://schemas.microsoft.com/office/drawing/2014/main" id="{97A76F5B-2391-45CA-AB00-FA7510814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l-GR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BE5431BF-A8B8-4C0B-9C8E-18DB5D7B3CF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DDEC7D-6AB1-4F49-AEA8-1FA98F2CD8D6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>
            <a:extLst>
              <a:ext uri="{FF2B5EF4-FFF2-40B4-BE49-F238E27FC236}">
                <a16:creationId xmlns:a16="http://schemas.microsoft.com/office/drawing/2014/main" id="{9C9BDD63-7D8B-49F6-AE06-DF186119113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1E9ECDE2-42BF-40A3-B72A-3682886259A5}" type="slidenum"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1</a:t>
            </a:fld>
            <a:endParaRPr lang="el-GR" altLang="el-G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9DA6C369-AE3A-41BA-82A8-004612DA5E7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1525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5DF72DDE-35F1-4764-9A3E-7C3CFBBD7D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405978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>
            <a:extLst>
              <a:ext uri="{FF2B5EF4-FFF2-40B4-BE49-F238E27FC236}">
                <a16:creationId xmlns:a16="http://schemas.microsoft.com/office/drawing/2014/main" id="{9C9BDD63-7D8B-49F6-AE06-DF186119113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1E9ECDE2-42BF-40A3-B72A-3682886259A5}" type="slidenum"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2</a:t>
            </a:fld>
            <a:endParaRPr lang="el-GR" altLang="el-G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9DA6C369-AE3A-41BA-82A8-004612DA5E7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1525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5DF72DDE-35F1-4764-9A3E-7C3CFBBD7D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649517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8">
            <a:extLst>
              <a:ext uri="{FF2B5EF4-FFF2-40B4-BE49-F238E27FC236}">
                <a16:creationId xmlns:a16="http://schemas.microsoft.com/office/drawing/2014/main" id="{D01A8892-5436-48D1-80CD-F2F34736B59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3EF098BD-9185-4931-B20A-15458893492A}" type="slidenum"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4</a:t>
            </a:fld>
            <a:endParaRPr lang="el-GR" altLang="el-G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19" name="Rectangle 1">
            <a:extLst>
              <a:ext uri="{FF2B5EF4-FFF2-40B4-BE49-F238E27FC236}">
                <a16:creationId xmlns:a16="http://schemas.microsoft.com/office/drawing/2014/main" id="{F7DEFE9B-EAEF-4AE1-B0FF-F32AF14A6D2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16F32701-E951-4127-A83D-C9D39BAF9F2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670848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8">
            <a:extLst>
              <a:ext uri="{FF2B5EF4-FFF2-40B4-BE49-F238E27FC236}">
                <a16:creationId xmlns:a16="http://schemas.microsoft.com/office/drawing/2014/main" id="{D01A8892-5436-48D1-80CD-F2F34736B59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3EF098BD-9185-4931-B20A-15458893492A}" type="slidenum"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5</a:t>
            </a:fld>
            <a:endParaRPr lang="el-GR" altLang="el-G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19" name="Rectangle 1">
            <a:extLst>
              <a:ext uri="{FF2B5EF4-FFF2-40B4-BE49-F238E27FC236}">
                <a16:creationId xmlns:a16="http://schemas.microsoft.com/office/drawing/2014/main" id="{F7DEFE9B-EAEF-4AE1-B0FF-F32AF14A6D2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16F32701-E951-4127-A83D-C9D39BAF9F2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742373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8">
            <a:extLst>
              <a:ext uri="{FF2B5EF4-FFF2-40B4-BE49-F238E27FC236}">
                <a16:creationId xmlns:a16="http://schemas.microsoft.com/office/drawing/2014/main" id="{56AA4307-F4EC-43B5-B25B-9AF24F236A4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AE0076E7-6087-496C-B525-5D393B6A8117}" type="slidenum"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6</a:t>
            </a:fld>
            <a:endParaRPr lang="el-GR" altLang="el-G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3" name="Rectangle 1">
            <a:extLst>
              <a:ext uri="{FF2B5EF4-FFF2-40B4-BE49-F238E27FC236}">
                <a16:creationId xmlns:a16="http://schemas.microsoft.com/office/drawing/2014/main" id="{64EEDBB4-78E9-4769-B149-24971104D34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DE811948-6A48-4634-A33F-2F3235A1F07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700855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8">
            <a:extLst>
              <a:ext uri="{FF2B5EF4-FFF2-40B4-BE49-F238E27FC236}">
                <a16:creationId xmlns:a16="http://schemas.microsoft.com/office/drawing/2014/main" id="{56AA4307-F4EC-43B5-B25B-9AF24F236A4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AE0076E7-6087-496C-B525-5D393B6A8117}" type="slidenum">
              <a:rPr lang="el-GR" altLang="el-GR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7</a:t>
            </a:fld>
            <a:endParaRPr lang="el-GR" altLang="el-G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3" name="Rectangle 1">
            <a:extLst>
              <a:ext uri="{FF2B5EF4-FFF2-40B4-BE49-F238E27FC236}">
                <a16:creationId xmlns:a16="http://schemas.microsoft.com/office/drawing/2014/main" id="{64EEDBB4-78E9-4769-B149-24971104D34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DE811948-6A48-4634-A33F-2F3235A1F07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90704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DDF19EB-758F-4616-A20D-DA1E80AD046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9F661B-2439-4174-AC7D-98845195280D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E65C4-7E88-410B-A978-5CDD6DBCCC21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802211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F7F111A-2C2B-47AF-A2E5-FE14D6AE199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57420D-A3D4-4985-ADED-C118875646A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62DC9-4C7A-4E42-9C9C-5883D1090069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283808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834438" y="1122363"/>
            <a:ext cx="2741612" cy="5002212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09600" y="1122363"/>
            <a:ext cx="8072438" cy="5002212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D0D01C-D7D5-4336-8C53-E75E25CC62D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06B262-4753-4AA2-9E0F-FD4F901D07A4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E7E70-D3C2-44B5-9B48-6EE256F7B7C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4658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6BA3D0-159C-4007-8417-C4CDAFDB75F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D25C48-2D77-40B3-9049-D2002688886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0F841-FD67-4E46-BCEC-F76D458D395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188812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A4C459-7DC6-41B3-9CE8-4E254957E51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7C9F8A-9739-4893-A53C-A11EEA436CC0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CE46F-5104-40E2-9293-F5E4E7DA446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733720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AD7670-EAF1-40F2-A570-E5B0C296E5B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AC902A-D2E7-4607-9A77-FD6C0E0213B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0DAC8-53B2-4D4D-8951-630F7325B1C9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105988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8425" cy="43449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69025" y="1825625"/>
            <a:ext cx="5178425" cy="43449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C0DA666-82B8-4A28-B3CF-2EE3A44BA49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AA6752-C565-4125-9477-F8727B8A561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CDF63-389C-45B3-AD0A-7D2B84C55416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060894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9A4FBD7-C8BE-43AF-A667-58F0632FA63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7ED7EF2-684B-450B-BE44-A0381FEB0A0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8806C-88A4-4900-A22F-FFB182087B64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758627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8A6CBB8-5775-413D-AA1D-0846CB60FF8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4ED666B-04BA-4058-A2C8-4DA9E13F67F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B89D3-47AC-463B-904C-B2F52D0946F9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956707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2491E66-606D-4EAC-AF2D-4FE3489DC11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B8E1E20-8D26-45B0-A53C-E5B7ED62E68D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7B65D-1C0F-4037-89DD-22168052A84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568000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92E0C16-D1D0-492F-928F-FF6D0D299C9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588BA0-8D0D-4236-A032-BBF5F8F6400C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C6AC0-53B3-4D7D-B197-D05AA20351C7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600556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883E0E4-0D2F-4D01-9B8B-2859221109C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D8D7AE-A3F1-4716-BA56-97CC33B03421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39F6B-8D88-4741-9E85-AB5BD31007E1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724736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2F7E133-7351-4CF5-BC3D-6DC701E4413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A7A199-53DA-426F-BFE2-CFF604008B2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BAFC2-E72B-4361-B1FB-E673CD208FCC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747385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494FF4-DD46-4F98-A18F-ACA4EBD7F4B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8EC649-0FA4-4F2D-A468-885669C49E7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2E4AC-7D1F-46C5-9C50-D711548E58F5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140700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0138" y="365125"/>
            <a:ext cx="2627312" cy="580548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29538" cy="580548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93F442-2FC6-4934-A24B-6736E6AB5F2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B1D409-1315-4F90-9793-E58579869C71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73D65-9BBF-414C-90C8-70E58C29F59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244278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011D7C-AF3A-4A58-BE1F-709B72F1A7C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B36A4A-2C33-429B-92B0-BC3CF269882E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2CFA4-0DD5-44B3-9F45-490B52C0BDCB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172235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3817B0-0014-4F7D-9153-A6812E6C817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4C9097-9281-4D75-A71B-4207AED44921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6BA65-B341-4941-9C80-4EE7AE9F9CD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626769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B15542-F1C5-4C4C-9AA3-442D4612000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A8C000-2941-4E90-9962-3E8BD80F826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4F8BC-6C79-4272-A15D-86B800E76141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769323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8425" cy="4346575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69025" y="1825625"/>
            <a:ext cx="5180013" cy="4346575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AB56E34-8454-41EF-A417-54DD83BE086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F1663F-3094-4B48-B9B4-73573986586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A2976-77A4-4C2B-AB4A-BFD7BB81025A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980449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45FB963-14A9-4E11-916D-B19063D22BE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5503985-C679-456C-BBDA-F00FEFAD1FE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B2ACE-C6E3-4C28-B29A-D46DBB4102E1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169155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631CAE3-29FB-4C2B-953E-D2B13928A15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0B5BBA7-6235-4D24-B5EF-EF4EE4C7D36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4E1B9-5138-47FB-A9FD-A0A098C82C79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227404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55D1417-ED91-484E-9CC9-910A1D68A57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EC33C84-ED51-4AB4-9DDC-6FB5D8DE8C5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4465B-9876-491B-9C52-038DC24B463B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86670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C53A483-4B20-4E7D-8DBC-93492217711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CECAE3-2A15-4818-B68E-31DFF018202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6A552-3A1E-4F1E-9BFC-29514354CF30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508827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6F13115-E8EE-4FEE-825D-8F00311F71D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72BF12-8F44-4664-A0F9-0E1F569D386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1F20A-BD97-45AE-94C7-5EC3281E981D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3765975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DF20026-60F1-40F9-8C15-F7E61765EE7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7EFFF9-42A8-4F0A-877D-D76ACB52AAAD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17706-3867-4AAC-8F08-84F7912B093A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0174233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3D6D57-8117-4C03-9982-1672168AEE0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587F60-4F27-4EAB-A4B7-15AE931B093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74E25-A4D2-41DD-9F92-1F52E890CC4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594145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1725" y="365125"/>
            <a:ext cx="2627313" cy="5807075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1125" cy="5807075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A6B030-F857-4D87-8F63-9C683A97F44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9239EF-6DA3-40B2-AB44-8BC61B49553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7FCC7-A8E7-4B47-ADD3-F01907D1330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17511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7025" cy="451961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69025" y="1604963"/>
            <a:ext cx="5407025" cy="451961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FC264C8-0F7D-4738-B4BA-840AFCED056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6AF1628-54A8-4813-BD55-476A9BA8F13E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75518-9852-4D46-8250-E6BE9292EDA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730977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5E2D443-B5E3-47B8-8134-BBDE6ABD76E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547C4F2-ED14-4AF2-96CF-F7567E8D8800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65AC9-E019-44F1-B315-6A67A86C42BA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32953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C36F56-4F4A-4F03-AAD9-4681C13372E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45F1A8-F1CC-43B0-8976-BBA49842ECA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2B4B5-6EC4-45FA-BAC4-D81D3FBABDF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199627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D82CA5E-E9F9-4A92-B71A-B68F7C3D30A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5E15931-FB98-4D5C-A77D-AF2BBAB324F3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60F08-2A2F-4261-A053-DA592720AC7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270344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8EA49C4-BCAD-440C-A8BD-AFCE0932126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7A988AA-7821-474D-B35C-359091DE723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FF429-DBF0-485F-A86A-A93D0AB1833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052490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629C954-2961-4190-8EA2-C1251F92F9B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263963D-E365-4B06-B1BB-0EC3A334CE92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979C9-55DA-46C2-8664-6AA15838FAC9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29661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B5DB0C29-2CDC-40FD-9904-5F944E9213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122363"/>
            <a:ext cx="91376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Κάντε κλικ εδώ για την επεξεργασία της μορφής του κειμένου του τίτλου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1A14092-160C-400E-B209-E8C7201403C0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36850" cy="358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1028" name="Text Box 3">
            <a:extLst>
              <a:ext uri="{FF2B5EF4-FFF2-40B4-BE49-F238E27FC236}">
                <a16:creationId xmlns:a16="http://schemas.microsoft.com/office/drawing/2014/main" id="{4FAACA44-93E7-40BA-A13F-46CE7FECD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l-G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C0BE0A5-B2DE-426B-800D-63F902ACB40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36850" cy="358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51F8311-3D5B-41DA-9EEA-70ECF44BB012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  <p:sp>
        <p:nvSpPr>
          <p:cNvPr id="1030" name="Rectangle 5">
            <a:extLst>
              <a:ext uri="{FF2B5EF4-FFF2-40B4-BE49-F238E27FC236}">
                <a16:creationId xmlns:a16="http://schemas.microsoft.com/office/drawing/2014/main" id="{A9FC18A3-B542-432E-BCA7-3868B2E4D9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66450" cy="451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Κάντε κλικ εδώ για την επεξεργασία της μορφής των κειμένων διάρθρωσης</a:t>
            </a:r>
          </a:p>
          <a:p>
            <a:pPr lvl="1"/>
            <a:r>
              <a:rPr lang="en-GB" altLang="el-GR"/>
              <a:t>Δεύτερο επίπεδο διάρθρωσης</a:t>
            </a:r>
          </a:p>
          <a:p>
            <a:pPr lvl="2"/>
            <a:r>
              <a:rPr lang="en-GB" altLang="el-GR"/>
              <a:t>Τρίτο επίπεδο διάρθρωσης</a:t>
            </a:r>
          </a:p>
          <a:p>
            <a:pPr lvl="3"/>
            <a:r>
              <a:rPr lang="en-GB" altLang="el-GR"/>
              <a:t>Τέταρτο επίπεδο διάρθρωσης</a:t>
            </a:r>
          </a:p>
          <a:p>
            <a:pPr lvl="4"/>
            <a:r>
              <a:rPr lang="en-GB" altLang="el-GR"/>
              <a:t>Πέμπτο επίπεδο διάρθρωσης</a:t>
            </a:r>
          </a:p>
          <a:p>
            <a:pPr lvl="4"/>
            <a:r>
              <a:rPr lang="en-GB" altLang="el-GR"/>
              <a:t>Έκτο επίπεδο διάρθρωσης</a:t>
            </a:r>
          </a:p>
          <a:p>
            <a:pPr lvl="4"/>
            <a:r>
              <a:rPr lang="en-GB" altLang="el-GR"/>
              <a:t>Έβδομο επίπεδο διάρθρωσης</a:t>
            </a:r>
          </a:p>
          <a:p>
            <a:pPr lvl="4"/>
            <a:r>
              <a:rPr lang="en-GB" altLang="el-GR"/>
              <a:t>Όγδοο επίπεδο διάρθρωσης</a:t>
            </a:r>
          </a:p>
          <a:p>
            <a:pPr lvl="4"/>
            <a:r>
              <a:rPr lang="en-GB" altLang="el-GR"/>
              <a:t>Ένατο επίπεδο διάρθρωσης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/>
  <p:txStyles>
    <p:titleStyle>
      <a:lvl1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E1045CAB-FAA2-485C-BF82-D2EBC16173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09250" cy="131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Κάντε κλικ εδώ για την επεξεργασία της μορφής του κειμένου του τίτλου</a:t>
            </a: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1F8A7AC1-6501-4A70-AF13-24E3BB45B9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09250" cy="434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Κάντε κλικ εδώ για την επεξεργασία της μορφής των κειμένων διάρθρωσης</a:t>
            </a:r>
          </a:p>
          <a:p>
            <a:pPr lvl="1"/>
            <a:r>
              <a:rPr lang="en-GB" altLang="el-GR"/>
              <a:t>Δεύτερο επίπεδο διάρθρωσης</a:t>
            </a:r>
          </a:p>
          <a:p>
            <a:pPr lvl="2"/>
            <a:r>
              <a:rPr lang="en-GB" altLang="el-GR"/>
              <a:t>Τρίτο επίπεδο διάρθρωσης</a:t>
            </a:r>
          </a:p>
          <a:p>
            <a:pPr lvl="3"/>
            <a:r>
              <a:rPr lang="en-GB" altLang="el-GR"/>
              <a:t>Τέταρτο επίπεδο διάρθρωσης</a:t>
            </a:r>
          </a:p>
          <a:p>
            <a:pPr lvl="4"/>
            <a:r>
              <a:rPr lang="en-GB" altLang="el-GR"/>
              <a:t>Πέμπτο επίπεδο διάρθρωσης</a:t>
            </a:r>
          </a:p>
          <a:p>
            <a:pPr lvl="4"/>
            <a:r>
              <a:rPr lang="en-GB" altLang="el-GR"/>
              <a:t>Έκτο επίπεδο διάρθρωσης</a:t>
            </a:r>
          </a:p>
          <a:p>
            <a:pPr lvl="4"/>
            <a:r>
              <a:rPr lang="en-GB" altLang="el-GR"/>
              <a:t>Έβδομο επίπεδο διάρθρωσης</a:t>
            </a:r>
          </a:p>
          <a:p>
            <a:pPr lvl="4"/>
            <a:r>
              <a:rPr lang="en-GB" altLang="el-GR"/>
              <a:t>Όγδοο επίπεδο διάρθρωσης</a:t>
            </a:r>
          </a:p>
          <a:p>
            <a:pPr lvl="4"/>
            <a:r>
              <a:rPr lang="en-GB" altLang="el-GR"/>
              <a:t>Ένατο επίπεδο διάρθρωσης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006C749-DC83-44F0-86B4-9BF673D774D6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36850" cy="358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2053" name="Text Box 4">
            <a:extLst>
              <a:ext uri="{FF2B5EF4-FFF2-40B4-BE49-F238E27FC236}">
                <a16:creationId xmlns:a16="http://schemas.microsoft.com/office/drawing/2014/main" id="{74FD3DED-4700-46CA-9886-A0C10BD18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l-G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3B7F7A6-048C-4ACD-9943-A5FFEAE8620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36850" cy="358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071103-0E1F-442A-B638-5CB29DA63AC7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/>
  <p:txStyles>
    <p:titleStyle>
      <a:lvl1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21D2A112-4B7B-432D-8EAE-07B1E7C88B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0838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Κάντε κλικ εδώ για την επεξεργασία της μορφής του κειμένου του τίτλου</a:t>
            </a:r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51F83EA8-7F6F-45AC-8EA2-96D6D96B9A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0838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Κάντε κλικ εδώ για την επεξεργασία της μορφής των κειμένων διάρθρωσης</a:t>
            </a:r>
          </a:p>
          <a:p>
            <a:pPr lvl="1"/>
            <a:r>
              <a:rPr lang="en-GB" altLang="el-GR"/>
              <a:t>Δεύτερο επίπεδο διάρθρωσης</a:t>
            </a:r>
          </a:p>
          <a:p>
            <a:pPr lvl="2"/>
            <a:r>
              <a:rPr lang="en-GB" altLang="el-GR"/>
              <a:t>Τρίτο επίπεδο διάρθρωσης</a:t>
            </a:r>
          </a:p>
          <a:p>
            <a:pPr lvl="3"/>
            <a:r>
              <a:rPr lang="en-GB" altLang="el-GR"/>
              <a:t>Τέταρτο επίπεδο διάρθρωσης</a:t>
            </a:r>
          </a:p>
          <a:p>
            <a:pPr lvl="4"/>
            <a:r>
              <a:rPr lang="en-GB" altLang="el-GR"/>
              <a:t>Πέμπτο επίπεδο διάρθρωσης</a:t>
            </a:r>
          </a:p>
          <a:p>
            <a:pPr lvl="4"/>
            <a:r>
              <a:rPr lang="en-GB" altLang="el-GR"/>
              <a:t>Έκτο επίπεδο διάρθρωσης</a:t>
            </a:r>
          </a:p>
          <a:p>
            <a:pPr lvl="4"/>
            <a:r>
              <a:rPr lang="en-GB" altLang="el-GR"/>
              <a:t>Έβδομο επίπεδο διάρθρωσης</a:t>
            </a:r>
          </a:p>
          <a:p>
            <a:pPr lvl="4"/>
            <a:r>
              <a:rPr lang="en-GB" altLang="el-GR"/>
              <a:t>Όγδοο επίπεδο διάρθρωσης</a:t>
            </a:r>
          </a:p>
          <a:p>
            <a:pPr lvl="4"/>
            <a:r>
              <a:rPr lang="en-GB" altLang="el-GR"/>
              <a:t>Ένατο επίπεδο διάρθρωσης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C34ACAC-D20D-4DF8-A084-5498F8BB09F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38438" cy="3603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l-GR" altLang="el-GR"/>
              <a:t>26/10/2020</a:t>
            </a:r>
          </a:p>
        </p:txBody>
      </p:sp>
      <p:sp>
        <p:nvSpPr>
          <p:cNvPr id="3077" name="Text Box 4">
            <a:extLst>
              <a:ext uri="{FF2B5EF4-FFF2-40B4-BE49-F238E27FC236}">
                <a16:creationId xmlns:a16="http://schemas.microsoft.com/office/drawing/2014/main" id="{C33AD6FD-4508-47EF-8014-C05522212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l-G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253537B-4AA9-49FE-8BCE-063D2EEE61E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38438" cy="3603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EA22C3-BDF3-44BA-B819-16C90BDFC89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/>
  <p:txStyles>
    <p:titleStyle>
      <a:lvl1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eaLnBrk="0" fontAlgn="base" hangingPunct="0">
        <a:lnSpc>
          <a:spcPct val="9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5B81F20E-1C95-4F3B-9B84-27C4E3FA9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2204864"/>
            <a:ext cx="10177487" cy="1080120"/>
          </a:xfrm>
          <a:prstGeom prst="rect">
            <a:avLst/>
          </a:prstGeom>
          <a:solidFill>
            <a:srgbClr val="F8CBA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el-GR" altLang="el-GR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ΓΕΩΜΕΤΡΙΚΕΣ ΕΝΝΟΙΕΣ</a:t>
            </a:r>
          </a:p>
        </p:txBody>
      </p:sp>
    </p:spTree>
    <p:extLst>
      <p:ext uri="{BB962C8B-B14F-4D97-AF65-F5344CB8AC3E}">
        <p14:creationId xmlns:p14="http://schemas.microsoft.com/office/powerpoint/2010/main" val="3270599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8B21DFC-9CA2-42FB-AFFD-0598A5CDC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94" y="2289048"/>
            <a:ext cx="6248400" cy="227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33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8563B35-83CC-4476-BF6A-A1186581A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467" y="533193"/>
            <a:ext cx="7852759" cy="584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56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6320A2F-05DA-4179-B2F1-AE8C55AC9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19" y="2060848"/>
            <a:ext cx="10246482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61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0F7D0A5-CCF9-4188-A788-71F9D0AC5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362" y="652551"/>
            <a:ext cx="7560840" cy="571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58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E8654F9-C6E7-453B-9AAA-389153F37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70" y="1772816"/>
            <a:ext cx="979627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24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57388C8-135C-4AA3-BB1C-725ADD41E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75" y="1772816"/>
            <a:ext cx="10031459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4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F4ADA4B-2BF7-4EBF-B998-FE55C575D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85" y="1340768"/>
            <a:ext cx="1084781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20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1F5B7DD-AA25-4213-8102-6E7786966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60" y="1259251"/>
            <a:ext cx="10372402" cy="440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01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2DE7269-938E-4F5D-BFE6-B500F4954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10" y="2204864"/>
            <a:ext cx="1044736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71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930470E-656F-46A3-BBB1-6993CD6BD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57" y="1916832"/>
            <a:ext cx="988557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35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5B81F20E-1C95-4F3B-9B84-27C4E3FA9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2204864"/>
            <a:ext cx="10177487" cy="1080120"/>
          </a:xfrm>
          <a:prstGeom prst="rect">
            <a:avLst/>
          </a:prstGeom>
          <a:solidFill>
            <a:srgbClr val="F8CBA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el-GR" altLang="el-GR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ΣΤ΄ τάξη</a:t>
            </a:r>
          </a:p>
        </p:txBody>
      </p:sp>
    </p:spTree>
    <p:extLst>
      <p:ext uri="{BB962C8B-B14F-4D97-AF65-F5344CB8AC3E}">
        <p14:creationId xmlns:p14="http://schemas.microsoft.com/office/powerpoint/2010/main" val="35862767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26C236F-D1DA-4A5E-AECB-DE0594C42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86" y="619933"/>
            <a:ext cx="8783796" cy="561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25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8CFE29D-6F9E-4B27-B483-DB8F6EDB7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83" y="1772816"/>
            <a:ext cx="10308691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26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580816E-AFB1-46E0-987D-EA7463FB8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1" y="1628800"/>
            <a:ext cx="1013349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35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750E9F0-5ABA-43B7-92AD-21FE6CF8B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82" y="1627405"/>
            <a:ext cx="9172884" cy="388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44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3FBB79C-8AF6-4CF2-BFCA-8572D9A89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07" y="1556792"/>
            <a:ext cx="10642025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39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559AEE7-E793-4A8A-B77A-10FF05B25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74" y="886968"/>
            <a:ext cx="7559040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39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635C31B-2480-49C5-ABE2-C3E0ACE88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16" y="1400833"/>
            <a:ext cx="10376546" cy="411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80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B564C2B-0EE0-48D9-932C-AF9F7A15A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40" y="1844824"/>
            <a:ext cx="908510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1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6F56EE1-3E5D-458C-8722-DF705612E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82" y="1556792"/>
            <a:ext cx="1044495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70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684EA2B-319F-48C4-92E2-12942D40E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74" y="515112"/>
            <a:ext cx="7559040" cy="582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24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Πίνακας 5">
            <a:extLst>
              <a:ext uri="{FF2B5EF4-FFF2-40B4-BE49-F238E27FC236}">
                <a16:creationId xmlns:a16="http://schemas.microsoft.com/office/drawing/2014/main" id="{231F00B0-FFE1-46E7-A341-A2DD74AE60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7443022"/>
              </p:ext>
            </p:extLst>
          </p:nvPr>
        </p:nvGraphicFramePr>
        <p:xfrm>
          <a:off x="912218" y="2387208"/>
          <a:ext cx="10436820" cy="238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5016">
                  <a:extLst>
                    <a:ext uri="{9D8B030D-6E8A-4147-A177-3AD203B41FA5}">
                      <a16:colId xmlns:a16="http://schemas.microsoft.com/office/drawing/2014/main" val="4248079402"/>
                    </a:ext>
                  </a:extLst>
                </a:gridCol>
                <a:gridCol w="1291804">
                  <a:extLst>
                    <a:ext uri="{9D8B030D-6E8A-4147-A177-3AD203B41FA5}">
                      <a16:colId xmlns:a16="http://schemas.microsoft.com/office/drawing/2014/main" val="10528676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ΓΕΝΙΚΟΙ ΣΤΟΧΟΙ Δ.Ε.Π.Π.Σ.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ΤΑΞΗ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798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just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18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Να εξασκούνται στον σχεδιασμό ευθύγραμμων σχημάτων και κύκλων με κανόνα (χάρακα) και διαβήτη.</a:t>
                      </a:r>
                    </a:p>
                    <a:p>
                      <a:pPr marL="342900" indent="-342900" algn="just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18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Να υπολογίζουν το μήκος κύκλου και εμβαδόν κυκλικού δίσκου, τα εμβαδά και τους όγκους βασικών στερεών σχημάτων.</a:t>
                      </a:r>
                    </a:p>
                    <a:p>
                      <a:pPr marL="342900" indent="-342900" algn="just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18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Να αναπαράγουν, να κατασκευάζουν και να συγκρίνουν γωνίες.</a:t>
                      </a:r>
                    </a:p>
                    <a:p>
                      <a:pPr marL="342900" indent="-342900" algn="just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18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Να σχεδιάζουν το συμμετρικό ενός σχήματος ως προς άξονα και να διενεργούν μεταφορές, μεγεθύνσεις και σμικρύνσεις.</a:t>
                      </a:r>
                      <a:r>
                        <a:rPr lang="el-G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l-GR" sz="18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ΣΤ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1652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0843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F434C5F-5005-4963-8303-9A0A05E82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60" y="1156282"/>
            <a:ext cx="10016178" cy="464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724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4F81658-037E-4FB8-BBC0-89050BEA8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69" y="372098"/>
            <a:ext cx="8696705" cy="615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35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90B314C-284C-42FB-8DE4-176C45AC2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5" y="1916832"/>
            <a:ext cx="10684423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855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82E82DE-02A1-45D1-B452-07FEB7889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44" y="1392361"/>
            <a:ext cx="10208810" cy="412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217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0D5EF5B-AF04-4997-AFB3-36350E931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92" y="2060848"/>
            <a:ext cx="1132340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116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4D02320-12AC-40BC-B356-E7141358E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50" y="713043"/>
            <a:ext cx="8716408" cy="566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07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A125256-1CE2-4AAD-9536-C6A6403B9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44" y="1844824"/>
            <a:ext cx="1024930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843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10F964B-84F4-4F2D-B3E5-6A2C266B6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68" y="1194269"/>
            <a:ext cx="9053806" cy="468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815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C6C31CC-1D96-4855-B951-F0AB98CA0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09" y="1484784"/>
            <a:ext cx="10940846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745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B650516-CE52-4D05-98F9-E8C8DC0CD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7" y="2204864"/>
            <a:ext cx="11467614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17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>
            <a:extLst>
              <a:ext uri="{FF2B5EF4-FFF2-40B4-BE49-F238E27FC236}">
                <a16:creationId xmlns:a16="http://schemas.microsoft.com/office/drawing/2014/main" id="{AF0291E6-F720-445B-AC5C-562AB9AF4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65125"/>
            <a:ext cx="10514013" cy="687611"/>
          </a:xfrm>
          <a:prstGeom prst="rect">
            <a:avLst/>
          </a:prstGeom>
          <a:solidFill>
            <a:srgbClr val="F8CBA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el-GR" altLang="el-GR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Γεωμετρία (ΣΤ΄ τάξη)</a:t>
            </a:r>
          </a:p>
        </p:txBody>
      </p:sp>
      <p:graphicFrame>
        <p:nvGraphicFramePr>
          <p:cNvPr id="19458" name="Group 2">
            <a:extLst>
              <a:ext uri="{FF2B5EF4-FFF2-40B4-BE49-F238E27FC236}">
                <a16:creationId xmlns:a16="http://schemas.microsoft.com/office/drawing/2014/main" id="{B2D65653-B4D7-4CDD-B5E6-3B37A32390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555552"/>
              </p:ext>
            </p:extLst>
          </p:nvPr>
        </p:nvGraphicFramePr>
        <p:xfrm>
          <a:off x="838200" y="1412776"/>
          <a:ext cx="10482622" cy="5088320"/>
        </p:xfrm>
        <a:graphic>
          <a:graphicData uri="http://schemas.openxmlformats.org/drawingml/2006/table">
            <a:tbl>
              <a:tblPr/>
              <a:tblGrid>
                <a:gridCol w="8210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5680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l-GR" alt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Στόχοι</a:t>
                      </a:r>
                    </a:p>
                  </a:txBody>
                  <a:tcPr marT="45718" marB="45718" anchor="ctr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l-GR" alt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Θεματικές Ενότητες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l-GR" alt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(διατιθέμενος χρόνος) </a:t>
                      </a:r>
                    </a:p>
                  </a:txBody>
                  <a:tcPr marT="45718" marB="45718" anchor="ctr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8776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342900" indent="-3429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4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Να αναγνωρίζουν σχήματα σε ένα σύνθετο περιβάλλον και να χαράζουν γεωμετρικά σχήματα με τη βοήθεια οργάνων.</a:t>
                      </a: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4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Να χρησιμοποιούν τους τύπους που επιτρέπουν τον υπολογισμό των εμβαδών του τριγώνου, του παραλληλόγραμμου και του τραπεζίου.</a:t>
                      </a: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4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Να υπολογίζουν τα εμβαδά του τριγώνου, του παραλληλόγραμμου, του τραπεζίου και του κύκλου και να επιλύουν σχετικά προβλήματα.</a:t>
                      </a: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4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Να υπολογίζουν τους όγκους και τα εμβαδά παράπλευρης και ολικής επιφάνειας του κύβου, του ορθογωνίου παραλληλεπίπεδου και του κυλίνδρου και να λύνουν συνδυαστικά προβλήματα εμβαδών και όγκων.</a:t>
                      </a:r>
                    </a:p>
                  </a:txBody>
                  <a:tcPr marT="68397" marB="45718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l-GR" sz="2000" b="0" i="0" u="none" strike="noStrike" kern="1200" baseline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l-GR" sz="2000" b="0" i="0" u="none" strike="noStrike" kern="1200" baseline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l-GR" sz="2000" b="0" i="0" u="none" strike="noStrike" kern="1200" baseline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l-GR" sz="2000" b="0" i="0" u="none" strike="noStrike" kern="1200" baseline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l-GR" sz="2000" b="0" i="0" u="none" strike="noStrike" kern="1200" baseline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l-GR" sz="24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Γεωμετρία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l-GR" sz="2400" b="0" i="0" u="none" strike="noStrike" kern="1200" baseline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l-GR" sz="24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(16 ώρες)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l-GR" sz="2000" b="0" i="0" u="none" strike="noStrike" kern="1200" baseline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01853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FFDBD88-3C24-4041-8244-7D18A544F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35" y="751791"/>
            <a:ext cx="9737787" cy="54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857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E2D3474-9A4E-42CA-9AD7-BAC9F834E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37" y="2060848"/>
            <a:ext cx="10460109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453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F67C6F5-C1FB-4EB6-BC60-5598E588A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01" y="559549"/>
            <a:ext cx="9642321" cy="582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2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D19A8E1-5033-4ACA-9322-C40975B6D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989" y="276430"/>
            <a:ext cx="7850245" cy="624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578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B2FDAC6-7BA7-4302-834C-DE2020041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28" y="1752531"/>
            <a:ext cx="11050458" cy="347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042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95EE9C6-CB5E-4368-A537-686151ACD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83" y="980728"/>
            <a:ext cx="9013758" cy="516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233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96CED44-BA86-4B05-897D-FBE4DB1B6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74" y="832104"/>
            <a:ext cx="7559040" cy="51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452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FCBA5EB-6704-406E-8AFD-E649BEE22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71" y="2776728"/>
            <a:ext cx="10038159" cy="173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838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912B773-3049-4EAE-9644-73C28AE96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26" y="1451315"/>
            <a:ext cx="9793088" cy="413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735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BBCA6A2-8C2D-4AE4-B2D3-9086FAE5D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15" y="2276872"/>
            <a:ext cx="10704189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15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>
            <a:extLst>
              <a:ext uri="{FF2B5EF4-FFF2-40B4-BE49-F238E27FC236}">
                <a16:creationId xmlns:a16="http://schemas.microsoft.com/office/drawing/2014/main" id="{AF0291E6-F720-445B-AC5C-562AB9AF4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65125"/>
            <a:ext cx="10514013" cy="687611"/>
          </a:xfrm>
          <a:prstGeom prst="rect">
            <a:avLst/>
          </a:prstGeom>
          <a:solidFill>
            <a:srgbClr val="F8CBA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el-GR" altLang="el-GR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Γεωμετρία (ΣΤ΄ τάξη)</a:t>
            </a:r>
          </a:p>
        </p:txBody>
      </p:sp>
      <p:graphicFrame>
        <p:nvGraphicFramePr>
          <p:cNvPr id="19458" name="Group 2">
            <a:extLst>
              <a:ext uri="{FF2B5EF4-FFF2-40B4-BE49-F238E27FC236}">
                <a16:creationId xmlns:a16="http://schemas.microsoft.com/office/drawing/2014/main" id="{B2D65653-B4D7-4CDD-B5E6-3B37A32390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775596"/>
              </p:ext>
            </p:extLst>
          </p:nvPr>
        </p:nvGraphicFramePr>
        <p:xfrm>
          <a:off x="838200" y="1791450"/>
          <a:ext cx="10482622" cy="4229838"/>
        </p:xfrm>
        <a:graphic>
          <a:graphicData uri="http://schemas.openxmlformats.org/drawingml/2006/table">
            <a:tbl>
              <a:tblPr/>
              <a:tblGrid>
                <a:gridCol w="7747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5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5680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l-GR" alt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Στόχοι</a:t>
                      </a:r>
                    </a:p>
                  </a:txBody>
                  <a:tcPr marT="45718" marB="45718" anchor="ctr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l-GR" alt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Θεματικές Ενότητες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l-GR" alt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(διατιθέμενος χρόνος) </a:t>
                      </a:r>
                    </a:p>
                  </a:txBody>
                  <a:tcPr marT="45718" marB="45718" anchor="ctr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8776"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34290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4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Να αξιοποιούν δεδομένα από όγκους και εμβαδά για να κατασκευάζουν τα αναπτύγματα του κύβου, του κυλίνδρου και του ορθογώνιου παραλληλεπίπεδου.</a:t>
                      </a:r>
                    </a:p>
                    <a:p>
                      <a:pPr marL="34290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4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Να αναπαράγουν, να σχεδιάζουν και να συγκρίνουν γωνίες.</a:t>
                      </a:r>
                    </a:p>
                    <a:p>
                      <a:pPr marL="34290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4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Να διενεργούν μεταφορές, μεγεθύνσεις και σμικρύνσεις σε </a:t>
                      </a:r>
                      <a:r>
                        <a:rPr lang="el-GR" sz="2400" b="0" i="0" u="none" strike="noStrike" kern="1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μιλιμετρέ</a:t>
                      </a:r>
                      <a:r>
                        <a:rPr lang="el-GR" sz="24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χαρτί απλών ευθύγραμμων σχημάτων.</a:t>
                      </a:r>
                    </a:p>
                    <a:p>
                      <a:pPr marL="34290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l-GR" sz="2400" b="0" i="0" u="none" strike="noStrike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Να σχεδιάζουν το συμμετρικό ενός σχήματος ως προς άξονα.	</a:t>
                      </a:r>
                    </a:p>
                  </a:txBody>
                  <a:tcPr marT="68397" marB="45718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2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92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92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92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92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eaLnBrk="0" fontAlgn="base" hangingPunct="0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l-GR" sz="2000" b="0" i="0" u="none" strike="noStrike" kern="1200" baseline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l-GR" sz="2000" b="0" i="0" u="none" strike="noStrike" kern="1200" baseline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l-GR" sz="2000" b="0" i="0" u="none" strike="noStrike" kern="1200" baseline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l-GR" sz="2000" b="0" i="0" u="none" strike="noStrike" kern="1200" baseline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l-GR" sz="2000" b="0" i="0" u="none" strike="noStrike" kern="1200" baseline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l-GR" sz="2000" b="0" i="0" u="none" strike="noStrike" kern="1200" baseline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89574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6EB6EDA-707C-4F70-802A-56DF69056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18" y="676151"/>
            <a:ext cx="8506332" cy="57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660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875FAC8-BD3E-4D04-9F57-FAA7C50CE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11" y="614286"/>
            <a:ext cx="8704655" cy="576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131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B868583-0856-4102-9551-30D34C548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39" y="2276872"/>
            <a:ext cx="1058251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088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1F936E9-7D43-4976-981F-A3C8FC032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41" y="2204864"/>
            <a:ext cx="11172492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960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3E11887-274D-44D5-9F60-2E9D1FF75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048" y="850392"/>
            <a:ext cx="8254194" cy="563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566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0F49BC1-01E8-438C-B156-72195C387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14" y="1459087"/>
            <a:ext cx="9345484" cy="405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433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AF22DB7-494F-4F8F-AFF5-4C414B5F6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25" y="1988840"/>
            <a:ext cx="10794893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390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189E201-7417-442F-8F2C-6381D3B1B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26" y="1215292"/>
            <a:ext cx="9552488" cy="451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490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3A8F00C-484D-45A4-951E-5874B9D97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624" y="777759"/>
            <a:ext cx="8748642" cy="545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305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33269FA-298C-4F2E-8216-EDCC78E07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38" y="1269842"/>
            <a:ext cx="9529160" cy="453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62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>
            <a:extLst>
              <a:ext uri="{FF2B5EF4-FFF2-40B4-BE49-F238E27FC236}">
                <a16:creationId xmlns:a16="http://schemas.microsoft.com/office/drawing/2014/main" id="{697C1719-3348-48FB-85DC-9C077E538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65125"/>
            <a:ext cx="10514013" cy="615950"/>
          </a:xfrm>
          <a:prstGeom prst="rect">
            <a:avLst/>
          </a:prstGeom>
          <a:solidFill>
            <a:srgbClr val="F8CBA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el-GR" altLang="el-GR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Χώρος και Γεωμετρία (Ε΄ τάξη)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064F4E-2AA3-4164-81C0-516F746CBBCB}"/>
              </a:ext>
            </a:extLst>
          </p:cNvPr>
          <p:cNvSpPr txBox="1"/>
          <p:nvPr/>
        </p:nvSpPr>
        <p:spPr>
          <a:xfrm>
            <a:off x="840210" y="1124744"/>
            <a:ext cx="10514013" cy="48936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l-GR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Έννοιες του Χώρου (3 ώρες)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Δόμηση του χώρου και συντεταγμένες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r>
              <a:rPr lang="el-G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Γεωμετρικά σχήματα (10 ώρες)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Αναγνώριση, ονομασία και ταξινόμηση γεωμετρικών σχημάτων και στερεών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Ανάλυση γεωμετρικών σχημάτων και στερεών σε στοιχεία και ιδιότητες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Κατασκευές και σχεδιασμός γεωμετρικών σχημάτων και στερεών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Σύνδεση μεταξύ γεωμετρικών σχημάτων και στερεών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Ανάλυση ή σύνθεση γεωμετρικών σχημάτων και στερεών σε άλλα σχήματα ή μέρη</a:t>
            </a:r>
          </a:p>
          <a:p>
            <a:r>
              <a:rPr lang="el-G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Μετασχηματισμοί (3 ώρες)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Μετατόπιση, στροφή και ανάκλαση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Αξονική Συμμετρία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Κεντρική συμμετρία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Επικαλύψεις επιφανειών και κανονικότητες </a:t>
            </a:r>
          </a:p>
          <a:p>
            <a:r>
              <a:rPr lang="el-GR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Οπτικοποίηση</a:t>
            </a:r>
            <a:r>
              <a:rPr lang="el-G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 ώρες)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Αναγνώριση και αναπαράσταση διαφόρων οπτικών γωνιών, αντικειμένων και καταστάσεων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Δημιουργία </a:t>
            </a:r>
            <a:r>
              <a:rPr lang="el-G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οπτικοποιήσεων</a:t>
            </a: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για τη διαχείριση σχημάτων, διευθύνσεων και θέσεων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127809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BF1DB95-C498-41F7-B3E8-ECE58AC2E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74" y="865632"/>
            <a:ext cx="7559040" cy="51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999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81EA3EF-72EA-46FA-847D-DCB2CD33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42" y="1700808"/>
            <a:ext cx="1042010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263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8CD4EA2-352C-40AF-8360-A3D5E798B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25" y="1387120"/>
            <a:ext cx="9335973" cy="42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138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E517B38-0957-41D8-A322-C33483C30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74" y="1121664"/>
            <a:ext cx="7559040" cy="461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68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B6B7BC7-9791-4278-B7B6-AFA780B71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87" y="1255901"/>
            <a:ext cx="9798627" cy="454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543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2BB2CB3-2EA8-45F6-B79C-749DE935B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35" y="1014409"/>
            <a:ext cx="9406863" cy="500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491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B99E4A8-39E5-4D0A-B51A-588D8A3AA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47" y="1772816"/>
            <a:ext cx="975503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478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3F903EA-A6C8-4332-AF35-515FA1B46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306" y="479922"/>
            <a:ext cx="8568952" cy="605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951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5533496-F5BD-48C6-9B94-4902E9E8D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047" y="686884"/>
            <a:ext cx="9271243" cy="569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754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514AB67-7618-4E76-96C1-8B5C516C0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14" y="1844824"/>
            <a:ext cx="10337037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08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>
            <a:extLst>
              <a:ext uri="{FF2B5EF4-FFF2-40B4-BE49-F238E27FC236}">
                <a16:creationId xmlns:a16="http://schemas.microsoft.com/office/drawing/2014/main" id="{697C1719-3348-48FB-85DC-9C077E538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65125"/>
            <a:ext cx="10514013" cy="615950"/>
          </a:xfrm>
          <a:prstGeom prst="rect">
            <a:avLst/>
          </a:prstGeom>
          <a:solidFill>
            <a:srgbClr val="F8CBA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el-GR" altLang="el-GR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Χώρος και Γεωμετρία (ΣΤ΄ τάξη)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064F4E-2AA3-4164-81C0-516F746CBBCB}"/>
              </a:ext>
            </a:extLst>
          </p:cNvPr>
          <p:cNvSpPr txBox="1"/>
          <p:nvPr/>
        </p:nvSpPr>
        <p:spPr>
          <a:xfrm>
            <a:off x="840210" y="1922056"/>
            <a:ext cx="10514013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Μέτρηση γωνίας</a:t>
            </a:r>
            <a:r>
              <a:rPr lang="el-GR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 ώρα)</a:t>
            </a: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Μέτρηση μήκους (3 ώρες)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l-G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Μέτρηση επιφάνειας</a:t>
            </a:r>
            <a:r>
              <a:rPr lang="el-GR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(8 ώρες)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l-G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Μέτρηση χωρητικότητας και όγκου</a:t>
            </a:r>
            <a:r>
              <a:rPr lang="el-GR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 ώρες)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l-G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Μετρήσεις με μη τυπικές και τυπικές μονάδες (1 ώρα)</a:t>
            </a:r>
            <a:endParaRPr lang="el-GR" sz="2400" b="1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2270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8F05172-7C7B-4921-A8A3-5095F3AB7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251" y="1412775"/>
            <a:ext cx="9406518" cy="420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945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E1EFAC3-5B3B-41BF-BF0E-CE16D143E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812" y="206856"/>
            <a:ext cx="4427230" cy="63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814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400864B-0783-4D74-8DF6-2E1124CE4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530" y="7319"/>
            <a:ext cx="4680520" cy="695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66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1016865-F57D-4FE5-8DE9-2B4655684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546" y="553807"/>
            <a:ext cx="4320480" cy="594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008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2E3F948-F8DC-41B7-A12A-752D2C0AD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561" y="52323"/>
            <a:ext cx="4515489" cy="661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935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567B29B-70BA-4FB8-A165-BB8E078B8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562" y="232367"/>
            <a:ext cx="4320480" cy="618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820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6A9C49B-5F96-424E-B820-2AD090C66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562" y="23391"/>
            <a:ext cx="4320480" cy="659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103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7E6404D-A3F3-4661-8052-6AC05B846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609" y="142856"/>
            <a:ext cx="5577497" cy="652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157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20C0CF5-D34A-4A0F-BC8F-8B2DB876A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139" y="70421"/>
            <a:ext cx="5434959" cy="667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696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33B6275-091F-44CD-8F47-EB10B40E8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32" y="327945"/>
            <a:ext cx="5060250" cy="605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9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73FAF15F-0B80-42AB-B6C6-A6567E3D1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74" y="24384"/>
            <a:ext cx="7559040" cy="680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26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62932B9-851C-47DD-9308-63E19DBA6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045" y="523921"/>
            <a:ext cx="8711229" cy="585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3121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Θέμα του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Θέμα του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l-G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l-G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Θέμα του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Θέμα του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Θέμα του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Θέμα του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l-G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l-G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Θέμα του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Θέμα του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Θέμα του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Θέμα του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l-G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l-G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Θέμα του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Θέμα του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39653</TotalTime>
  <Words>422</Words>
  <Application>Microsoft Office PowerPoint</Application>
  <PresentationFormat>Προσαρμογή</PresentationFormat>
  <Paragraphs>66</Paragraphs>
  <Slides>79</Slides>
  <Notes>6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3</vt:i4>
      </vt:variant>
      <vt:variant>
        <vt:lpstr>Τίτλοι διαφανειών</vt:lpstr>
      </vt:variant>
      <vt:variant>
        <vt:i4>79</vt:i4>
      </vt:variant>
    </vt:vector>
  </HeadingPairs>
  <TitlesOfParts>
    <vt:vector size="85" baseType="lpstr">
      <vt:lpstr>Arial</vt:lpstr>
      <vt:lpstr>Calibri</vt:lpstr>
      <vt:lpstr>Times New Roman</vt:lpstr>
      <vt:lpstr>Θέμα του Office</vt:lpstr>
      <vt:lpstr>Θέμα του Office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μαθηματικά δημοτικού σχολείου</dc:title>
  <dc:creator>Apostolos</dc:creator>
  <cp:lastModifiedBy>Apostolos</cp:lastModifiedBy>
  <cp:revision>278</cp:revision>
  <cp:lastPrinted>1601-01-01T00:00:00Z</cp:lastPrinted>
  <dcterms:created xsi:type="dcterms:W3CDTF">1601-01-01T00:00:00Z</dcterms:created>
  <dcterms:modified xsi:type="dcterms:W3CDTF">2021-05-29T17:06:06Z</dcterms:modified>
</cp:coreProperties>
</file>