
<file path=[Content_Types].xml><?xml version="1.0" encoding="utf-8"?>
<Types xmlns="http://schemas.openxmlformats.org/package/2006/content-types">
  <Default Extension="emf" ContentType="image/x-emf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</p:sldMasterIdLst>
  <p:notesMasterIdLst>
    <p:notesMasterId r:id="rId97"/>
  </p:notesMasterIdLst>
  <p:sldIdLst>
    <p:sldId id="256" r:id="rId4"/>
    <p:sldId id="854" r:id="rId5"/>
    <p:sldId id="883" r:id="rId6"/>
    <p:sldId id="857" r:id="rId7"/>
    <p:sldId id="858" r:id="rId8"/>
    <p:sldId id="869" r:id="rId9"/>
    <p:sldId id="859" r:id="rId10"/>
    <p:sldId id="860" r:id="rId11"/>
    <p:sldId id="861" r:id="rId12"/>
    <p:sldId id="870" r:id="rId13"/>
    <p:sldId id="862" r:id="rId14"/>
    <p:sldId id="863" r:id="rId15"/>
    <p:sldId id="871" r:id="rId16"/>
    <p:sldId id="864" r:id="rId17"/>
    <p:sldId id="865" r:id="rId18"/>
    <p:sldId id="866" r:id="rId19"/>
    <p:sldId id="872" r:id="rId20"/>
    <p:sldId id="867" r:id="rId21"/>
    <p:sldId id="868" r:id="rId22"/>
    <p:sldId id="873" r:id="rId23"/>
    <p:sldId id="828" r:id="rId24"/>
    <p:sldId id="875" r:id="rId25"/>
    <p:sldId id="876" r:id="rId26"/>
    <p:sldId id="877" r:id="rId27"/>
    <p:sldId id="881" r:id="rId28"/>
    <p:sldId id="878" r:id="rId29"/>
    <p:sldId id="879" r:id="rId30"/>
    <p:sldId id="880" r:id="rId31"/>
    <p:sldId id="882" r:id="rId32"/>
    <p:sldId id="557" r:id="rId33"/>
    <p:sldId id="672" r:id="rId34"/>
    <p:sldId id="752" r:id="rId35"/>
    <p:sldId id="753" r:id="rId36"/>
    <p:sldId id="754" r:id="rId37"/>
    <p:sldId id="755" r:id="rId38"/>
    <p:sldId id="796" r:id="rId39"/>
    <p:sldId id="798" r:id="rId40"/>
    <p:sldId id="799" r:id="rId41"/>
    <p:sldId id="800" r:id="rId42"/>
    <p:sldId id="829" r:id="rId43"/>
    <p:sldId id="855" r:id="rId44"/>
    <p:sldId id="801" r:id="rId45"/>
    <p:sldId id="802" r:id="rId46"/>
    <p:sldId id="803" r:id="rId47"/>
    <p:sldId id="804" r:id="rId48"/>
    <p:sldId id="805" r:id="rId49"/>
    <p:sldId id="806" r:id="rId50"/>
    <p:sldId id="807" r:id="rId51"/>
    <p:sldId id="808" r:id="rId52"/>
    <p:sldId id="809" r:id="rId53"/>
    <p:sldId id="810" r:id="rId54"/>
    <p:sldId id="830" r:id="rId55"/>
    <p:sldId id="811" r:id="rId56"/>
    <p:sldId id="812" r:id="rId57"/>
    <p:sldId id="813" r:id="rId58"/>
    <p:sldId id="814" r:id="rId59"/>
    <p:sldId id="815" r:id="rId60"/>
    <p:sldId id="816" r:id="rId61"/>
    <p:sldId id="817" r:id="rId62"/>
    <p:sldId id="818" r:id="rId63"/>
    <p:sldId id="819" r:id="rId64"/>
    <p:sldId id="820" r:id="rId65"/>
    <p:sldId id="845" r:id="rId66"/>
    <p:sldId id="856" r:id="rId67"/>
    <p:sldId id="821" r:id="rId68"/>
    <p:sldId id="822" r:id="rId69"/>
    <p:sldId id="823" r:id="rId70"/>
    <p:sldId id="824" r:id="rId71"/>
    <p:sldId id="825" r:id="rId72"/>
    <p:sldId id="826" r:id="rId73"/>
    <p:sldId id="827" r:id="rId74"/>
    <p:sldId id="831" r:id="rId75"/>
    <p:sldId id="832" r:id="rId76"/>
    <p:sldId id="833" r:id="rId77"/>
    <p:sldId id="834" r:id="rId78"/>
    <p:sldId id="835" r:id="rId79"/>
    <p:sldId id="836" r:id="rId80"/>
    <p:sldId id="837" r:id="rId81"/>
    <p:sldId id="838" r:id="rId82"/>
    <p:sldId id="839" r:id="rId83"/>
    <p:sldId id="840" r:id="rId84"/>
    <p:sldId id="841" r:id="rId85"/>
    <p:sldId id="842" r:id="rId86"/>
    <p:sldId id="843" r:id="rId87"/>
    <p:sldId id="844" r:id="rId88"/>
    <p:sldId id="846" r:id="rId89"/>
    <p:sldId id="847" r:id="rId90"/>
    <p:sldId id="848" r:id="rId91"/>
    <p:sldId id="849" r:id="rId92"/>
    <p:sldId id="850" r:id="rId93"/>
    <p:sldId id="851" r:id="rId94"/>
    <p:sldId id="852" r:id="rId95"/>
    <p:sldId id="853" r:id="rId96"/>
  </p:sldIdLst>
  <p:sldSz cx="12193588" cy="6858000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postolos" initials="A" lastIdx="1" clrIdx="0">
    <p:extLst>
      <p:ext uri="{19B8F6BF-5375-455C-9EA6-DF929625EA0E}">
        <p15:presenceInfo xmlns:p15="http://schemas.microsoft.com/office/powerpoint/2012/main" userId="Apostolo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4" autoAdjust="0"/>
    <p:restoredTop sz="94660"/>
  </p:normalViewPr>
  <p:slideViewPr>
    <p:cSldViewPr>
      <p:cViewPr varScale="1">
        <p:scale>
          <a:sx n="87" d="100"/>
          <a:sy n="87" d="100"/>
        </p:scale>
        <p:origin x="522" y="7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tableStyles" Target="tableStyles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commentAuthors" Target="commentAuthors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1">
            <a:extLst>
              <a:ext uri="{FF2B5EF4-FFF2-40B4-BE49-F238E27FC236}">
                <a16:creationId xmlns:a16="http://schemas.microsoft.com/office/drawing/2014/main" id="{ABC28FE0-DBCA-40B4-8423-1A462EB8E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l-GR" altLang="el-GR"/>
          </a:p>
        </p:txBody>
      </p:sp>
      <p:sp>
        <p:nvSpPr>
          <p:cNvPr id="4099" name="AutoShape 2">
            <a:extLst>
              <a:ext uri="{FF2B5EF4-FFF2-40B4-BE49-F238E27FC236}">
                <a16:creationId xmlns:a16="http://schemas.microsoft.com/office/drawing/2014/main" id="{BAA70162-A110-4568-B4C1-764C96DD8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l-GR" altLang="el-GR"/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A1114350-F5BC-4AB1-8E51-51CC3C0383F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3113" cy="400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907EBE0A-ECCF-4CBA-A2C2-BB2AD375A45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3613" cy="48069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l-GR" altLang="el-GR" noProof="0"/>
          </a:p>
        </p:txBody>
      </p:sp>
      <p:sp>
        <p:nvSpPr>
          <p:cNvPr id="4102" name="Text Box 5">
            <a:extLst>
              <a:ext uri="{FF2B5EF4-FFF2-40B4-BE49-F238E27FC236}">
                <a16:creationId xmlns:a16="http://schemas.microsoft.com/office/drawing/2014/main" id="{7C9C187F-8611-4903-80A8-A6F8C79AC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l-GR" altLang="el-GR"/>
          </a:p>
        </p:txBody>
      </p:sp>
      <p:sp>
        <p:nvSpPr>
          <p:cNvPr id="4103" name="Text Box 6">
            <a:extLst>
              <a:ext uri="{FF2B5EF4-FFF2-40B4-BE49-F238E27FC236}">
                <a16:creationId xmlns:a16="http://schemas.microsoft.com/office/drawing/2014/main" id="{C5D0B747-EAFD-40A7-ABA6-35C44C92B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l-GR" altLang="el-GR"/>
          </a:p>
        </p:txBody>
      </p:sp>
      <p:sp>
        <p:nvSpPr>
          <p:cNvPr id="4104" name="Text Box 7">
            <a:extLst>
              <a:ext uri="{FF2B5EF4-FFF2-40B4-BE49-F238E27FC236}">
                <a16:creationId xmlns:a16="http://schemas.microsoft.com/office/drawing/2014/main" id="{97A76F5B-2391-45CA-AB00-FA7510814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l-GR" altLang="el-GR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BE5431BF-A8B8-4C0B-9C8E-18DB5D7B3CF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3DDEC7D-6AB1-4F49-AEA8-1FA98F2CD8D6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8">
            <a:extLst>
              <a:ext uri="{FF2B5EF4-FFF2-40B4-BE49-F238E27FC236}">
                <a16:creationId xmlns:a16="http://schemas.microsoft.com/office/drawing/2014/main" id="{9C9BDD63-7D8B-49F6-AE06-DF186119113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1E9ECDE2-42BF-40A3-B72A-3682886259A5}" type="slidenum">
              <a:rPr lang="el-GR" altLang="el-G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FontTx/>
                <a:buNone/>
              </a:pPr>
              <a:t>1</a:t>
            </a:fld>
            <a:endParaRPr lang="el-GR" altLang="el-G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9DA6C369-AE3A-41BA-82A8-004612DA5E7B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1525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5DF72DDE-35F1-4764-9A3E-7C3CFBBD7D4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8">
            <a:extLst>
              <a:ext uri="{FF2B5EF4-FFF2-40B4-BE49-F238E27FC236}">
                <a16:creationId xmlns:a16="http://schemas.microsoft.com/office/drawing/2014/main" id="{D01A8892-5436-48D1-80CD-F2F34736B59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3EF098BD-9185-4931-B20A-15458893492A}" type="slidenum">
              <a:rPr lang="el-GR" altLang="el-G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FontTx/>
                <a:buNone/>
              </a:pPr>
              <a:t>30</a:t>
            </a:fld>
            <a:endParaRPr lang="el-GR" altLang="el-G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19" name="Rectangle 1">
            <a:extLst>
              <a:ext uri="{FF2B5EF4-FFF2-40B4-BE49-F238E27FC236}">
                <a16:creationId xmlns:a16="http://schemas.microsoft.com/office/drawing/2014/main" id="{F7DEFE9B-EAEF-4AE1-B0FF-F32AF14A6D26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68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20" name="Rectangle 2">
            <a:extLst>
              <a:ext uri="{FF2B5EF4-FFF2-40B4-BE49-F238E27FC236}">
                <a16:creationId xmlns:a16="http://schemas.microsoft.com/office/drawing/2014/main" id="{16F32701-E951-4127-A83D-C9D39BAF9F2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962882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8">
            <a:extLst>
              <a:ext uri="{FF2B5EF4-FFF2-40B4-BE49-F238E27FC236}">
                <a16:creationId xmlns:a16="http://schemas.microsoft.com/office/drawing/2014/main" id="{9C9BDD63-7D8B-49F6-AE06-DF186119113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1E9ECDE2-42BF-40A3-B72A-3682886259A5}" type="slidenum">
              <a:rPr lang="el-GR" altLang="el-G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FontTx/>
                <a:buNone/>
              </a:pPr>
              <a:t>40</a:t>
            </a:fld>
            <a:endParaRPr lang="el-GR" altLang="el-G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9DA6C369-AE3A-41BA-82A8-004612DA5E7B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1525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5DF72DDE-35F1-4764-9A3E-7C3CFBBD7D4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435741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8">
            <a:extLst>
              <a:ext uri="{FF2B5EF4-FFF2-40B4-BE49-F238E27FC236}">
                <a16:creationId xmlns:a16="http://schemas.microsoft.com/office/drawing/2014/main" id="{D01A8892-5436-48D1-80CD-F2F34736B59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3EF098BD-9185-4931-B20A-15458893492A}" type="slidenum">
              <a:rPr lang="el-GR" altLang="el-G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FontTx/>
                <a:buNone/>
              </a:pPr>
              <a:t>41</a:t>
            </a:fld>
            <a:endParaRPr lang="el-GR" altLang="el-G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19" name="Rectangle 1">
            <a:extLst>
              <a:ext uri="{FF2B5EF4-FFF2-40B4-BE49-F238E27FC236}">
                <a16:creationId xmlns:a16="http://schemas.microsoft.com/office/drawing/2014/main" id="{F7DEFE9B-EAEF-4AE1-B0FF-F32AF14A6D26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68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20" name="Rectangle 2">
            <a:extLst>
              <a:ext uri="{FF2B5EF4-FFF2-40B4-BE49-F238E27FC236}">
                <a16:creationId xmlns:a16="http://schemas.microsoft.com/office/drawing/2014/main" id="{16F32701-E951-4127-A83D-C9D39BAF9F2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7544195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8">
            <a:extLst>
              <a:ext uri="{FF2B5EF4-FFF2-40B4-BE49-F238E27FC236}">
                <a16:creationId xmlns:a16="http://schemas.microsoft.com/office/drawing/2014/main" id="{9C9BDD63-7D8B-49F6-AE06-DF186119113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1E9ECDE2-42BF-40A3-B72A-3682886259A5}" type="slidenum">
              <a:rPr lang="el-GR" altLang="el-G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FontTx/>
                <a:buNone/>
              </a:pPr>
              <a:t>52</a:t>
            </a:fld>
            <a:endParaRPr lang="el-GR" altLang="el-G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9DA6C369-AE3A-41BA-82A8-004612DA5E7B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1525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5DF72DDE-35F1-4764-9A3E-7C3CFBBD7D4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2654834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8">
            <a:extLst>
              <a:ext uri="{FF2B5EF4-FFF2-40B4-BE49-F238E27FC236}">
                <a16:creationId xmlns:a16="http://schemas.microsoft.com/office/drawing/2014/main" id="{9C9BDD63-7D8B-49F6-AE06-DF186119113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1E9ECDE2-42BF-40A3-B72A-3682886259A5}" type="slidenum">
              <a:rPr lang="el-GR" altLang="el-G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FontTx/>
                <a:buNone/>
              </a:pPr>
              <a:t>63</a:t>
            </a:fld>
            <a:endParaRPr lang="el-GR" altLang="el-G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9DA6C369-AE3A-41BA-82A8-004612DA5E7B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1525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5DF72DDE-35F1-4764-9A3E-7C3CFBBD7D4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9434960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8">
            <a:extLst>
              <a:ext uri="{FF2B5EF4-FFF2-40B4-BE49-F238E27FC236}">
                <a16:creationId xmlns:a16="http://schemas.microsoft.com/office/drawing/2014/main" id="{D01A8892-5436-48D1-80CD-F2F34736B59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3EF098BD-9185-4931-B20A-15458893492A}" type="slidenum">
              <a:rPr lang="el-GR" altLang="el-G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FontTx/>
                <a:buNone/>
              </a:pPr>
              <a:t>64</a:t>
            </a:fld>
            <a:endParaRPr lang="el-GR" altLang="el-G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19" name="Rectangle 1">
            <a:extLst>
              <a:ext uri="{FF2B5EF4-FFF2-40B4-BE49-F238E27FC236}">
                <a16:creationId xmlns:a16="http://schemas.microsoft.com/office/drawing/2014/main" id="{F7DEFE9B-EAEF-4AE1-B0FF-F32AF14A6D26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68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20" name="Rectangle 2">
            <a:extLst>
              <a:ext uri="{FF2B5EF4-FFF2-40B4-BE49-F238E27FC236}">
                <a16:creationId xmlns:a16="http://schemas.microsoft.com/office/drawing/2014/main" id="{16F32701-E951-4127-A83D-C9D39BAF9F2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708467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8">
            <a:extLst>
              <a:ext uri="{FF2B5EF4-FFF2-40B4-BE49-F238E27FC236}">
                <a16:creationId xmlns:a16="http://schemas.microsoft.com/office/drawing/2014/main" id="{9C9BDD63-7D8B-49F6-AE06-DF186119113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1E9ECDE2-42BF-40A3-B72A-3682886259A5}" type="slidenum">
              <a:rPr lang="el-GR" altLang="el-G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FontTx/>
                <a:buNone/>
              </a:pPr>
              <a:t>3</a:t>
            </a:fld>
            <a:endParaRPr lang="el-GR" altLang="el-G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9DA6C369-AE3A-41BA-82A8-004612DA5E7B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1525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5DF72DDE-35F1-4764-9A3E-7C3CFBBD7D4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922227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8">
            <a:extLst>
              <a:ext uri="{FF2B5EF4-FFF2-40B4-BE49-F238E27FC236}">
                <a16:creationId xmlns:a16="http://schemas.microsoft.com/office/drawing/2014/main" id="{9C9BDD63-7D8B-49F6-AE06-DF186119113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1E9ECDE2-42BF-40A3-B72A-3682886259A5}" type="slidenum">
              <a:rPr lang="el-GR" altLang="el-G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FontTx/>
                <a:buNone/>
              </a:pPr>
              <a:t>6</a:t>
            </a:fld>
            <a:endParaRPr lang="el-GR" altLang="el-G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9DA6C369-AE3A-41BA-82A8-004612DA5E7B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1525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5DF72DDE-35F1-4764-9A3E-7C3CFBBD7D4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169369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8">
            <a:extLst>
              <a:ext uri="{FF2B5EF4-FFF2-40B4-BE49-F238E27FC236}">
                <a16:creationId xmlns:a16="http://schemas.microsoft.com/office/drawing/2014/main" id="{9C9BDD63-7D8B-49F6-AE06-DF186119113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1E9ECDE2-42BF-40A3-B72A-3682886259A5}" type="slidenum">
              <a:rPr lang="el-GR" altLang="el-G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FontTx/>
                <a:buNone/>
              </a:pPr>
              <a:t>10</a:t>
            </a:fld>
            <a:endParaRPr lang="el-GR" altLang="el-G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9DA6C369-AE3A-41BA-82A8-004612DA5E7B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1525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5DF72DDE-35F1-4764-9A3E-7C3CFBBD7D4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062607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8">
            <a:extLst>
              <a:ext uri="{FF2B5EF4-FFF2-40B4-BE49-F238E27FC236}">
                <a16:creationId xmlns:a16="http://schemas.microsoft.com/office/drawing/2014/main" id="{9C9BDD63-7D8B-49F6-AE06-DF186119113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1E9ECDE2-42BF-40A3-B72A-3682886259A5}" type="slidenum">
              <a:rPr lang="el-GR" altLang="el-G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FontTx/>
                <a:buNone/>
              </a:pPr>
              <a:t>13</a:t>
            </a:fld>
            <a:endParaRPr lang="el-GR" altLang="el-G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9DA6C369-AE3A-41BA-82A8-004612DA5E7B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1525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5DF72DDE-35F1-4764-9A3E-7C3CFBBD7D4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753230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8">
            <a:extLst>
              <a:ext uri="{FF2B5EF4-FFF2-40B4-BE49-F238E27FC236}">
                <a16:creationId xmlns:a16="http://schemas.microsoft.com/office/drawing/2014/main" id="{9C9BDD63-7D8B-49F6-AE06-DF186119113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1E9ECDE2-42BF-40A3-B72A-3682886259A5}" type="slidenum">
              <a:rPr lang="el-GR" altLang="el-G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FontTx/>
                <a:buNone/>
              </a:pPr>
              <a:t>17</a:t>
            </a:fld>
            <a:endParaRPr lang="el-GR" altLang="el-G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9DA6C369-AE3A-41BA-82A8-004612DA5E7B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1525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5DF72DDE-35F1-4764-9A3E-7C3CFBBD7D4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203796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8">
            <a:extLst>
              <a:ext uri="{FF2B5EF4-FFF2-40B4-BE49-F238E27FC236}">
                <a16:creationId xmlns:a16="http://schemas.microsoft.com/office/drawing/2014/main" id="{9C9BDD63-7D8B-49F6-AE06-DF186119113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1E9ECDE2-42BF-40A3-B72A-3682886259A5}" type="slidenum">
              <a:rPr lang="el-GR" altLang="el-G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FontTx/>
                <a:buNone/>
              </a:pPr>
              <a:t>21</a:t>
            </a:fld>
            <a:endParaRPr lang="el-GR" altLang="el-G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9DA6C369-AE3A-41BA-82A8-004612DA5E7B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1525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5DF72DDE-35F1-4764-9A3E-7C3CFBBD7D4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6606213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8">
            <a:extLst>
              <a:ext uri="{FF2B5EF4-FFF2-40B4-BE49-F238E27FC236}">
                <a16:creationId xmlns:a16="http://schemas.microsoft.com/office/drawing/2014/main" id="{9C9BDD63-7D8B-49F6-AE06-DF186119113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1E9ECDE2-42BF-40A3-B72A-3682886259A5}" type="slidenum">
              <a:rPr lang="el-GR" altLang="el-G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FontTx/>
                <a:buNone/>
              </a:pPr>
              <a:t>25</a:t>
            </a:fld>
            <a:endParaRPr lang="el-GR" altLang="el-G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9DA6C369-AE3A-41BA-82A8-004612DA5E7B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1525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5DF72DDE-35F1-4764-9A3E-7C3CFBBD7D4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260693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8">
            <a:extLst>
              <a:ext uri="{FF2B5EF4-FFF2-40B4-BE49-F238E27FC236}">
                <a16:creationId xmlns:a16="http://schemas.microsoft.com/office/drawing/2014/main" id="{9C9BDD63-7D8B-49F6-AE06-DF186119113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1E9ECDE2-42BF-40A3-B72A-3682886259A5}" type="slidenum">
              <a:rPr lang="el-GR" altLang="el-G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FontTx/>
                <a:buNone/>
              </a:pPr>
              <a:t>29</a:t>
            </a:fld>
            <a:endParaRPr lang="el-GR" altLang="el-G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9DA6C369-AE3A-41BA-82A8-004612DA5E7B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1525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5DF72DDE-35F1-4764-9A3E-7C3CFBBD7D4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585954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5588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558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DDF19EB-758F-4616-A20D-DA1E80AD046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9F661B-2439-4174-AC7D-98845195280D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E65C4-7E88-410B-A978-5CDD6DBCCC21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802211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F7F111A-2C2B-47AF-A2E5-FE14D6AE199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57420D-A3D4-4985-ADED-C118875646AB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62DC9-4C7A-4E42-9C9C-5883D1090069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283808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834438" y="1122363"/>
            <a:ext cx="2741612" cy="5002212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609600" y="1122363"/>
            <a:ext cx="8072438" cy="5002212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4D0D01C-D7D5-4336-8C53-E75E25CC62D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06B262-4753-4AA2-9E0F-FD4F901D07A4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E7E70-D3C2-44B5-9B48-6EE256F7B7CF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465824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558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558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6BA3D0-159C-4007-8417-C4CDAFDB75F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7D25C48-2D77-40B3-9049-D20026888869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0F841-FD67-4E46-BCEC-F76D458D3958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188812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A4C459-7DC6-41B3-9CE8-4E254957E51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C7C9F8A-9739-4893-A53C-A11EEA436CC0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CE46F-5104-40E2-9293-F5E4E7DA4468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733720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718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7188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AD7670-EAF1-40F2-A570-E5B0C296E5B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EAC902A-D2E7-4607-9A77-FD6C0E0213B5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0DAC8-53B2-4D4D-8951-630F7325B1C9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1059885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78425" cy="43449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69025" y="1825625"/>
            <a:ext cx="5178425" cy="43449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C0DA666-82B8-4A28-B3CF-2EE3A44BA49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AA6752-C565-4125-9477-F8727B8A5619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DCDF63-389C-45B3-AD0A-7D2B84C55416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0608946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7187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3788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3788" y="2505075"/>
            <a:ext cx="51831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9A4FBD7-C8BE-43AF-A667-58F0632FA63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7ED7EF2-684B-450B-BE44-A0381FEB0A0A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8806C-88A4-4900-A22F-FFB182087B64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7586271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8A6CBB8-5775-413D-AA1D-0846CB60FF8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4ED666B-04BA-4058-A2C8-4DA9E13F67FF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B89D3-47AC-463B-904C-B2F52D0946F9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9567074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02491E66-606D-4EAC-AF2D-4FE3489DC11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B8E1E20-8D26-45B0-A53C-E5B7ED62E68D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7B65D-1C0F-4037-89DD-22168052A84E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5680009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92E0C16-D1D0-492F-928F-FF6D0D299C9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588BA0-8D0D-4236-A032-BBF5F8F6400C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EC6AC0-53B3-4D7D-B197-D05AA20351C7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600556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883E0E4-0D2F-4D01-9B8B-2859221109C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D8D7AE-A3F1-4716-BA56-97CC33B03421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39F6B-8D88-4741-9E85-AB5BD31007E1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7247364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2F7E133-7351-4CF5-BC3D-6DC701E4413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A7A199-53DA-426F-BFE2-CFF604008B29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BAFC2-E72B-4361-B1FB-E673CD208FCC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747385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494FF4-DD46-4F98-A18F-ACA4EBD7F4B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78EC649-0FA4-4F2D-A468-885669C49E7A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32E4AC-7D1F-46C5-9C50-D711548E58F5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1407002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0138" y="365125"/>
            <a:ext cx="2627312" cy="580548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29538" cy="580548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93F442-2FC6-4934-A24B-6736E6AB5F2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AB1D409-1315-4F90-9793-E58579869C71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F73D65-9BBF-414C-90C8-70E58C29F59E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2442780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558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558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011D7C-AF3A-4A58-BE1F-709B72F1A7C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B36A4A-2C33-429B-92B0-BC3CF269882E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2CFA4-0DD5-44B3-9F45-490B52C0BDCB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1722357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3817B0-0014-4F7D-9153-A6812E6C817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24C9097-9281-4D75-A71B-4207AED44921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6BA65-B341-4941-9C80-4EE7AE9F9CD8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0626769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718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7188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B15542-F1C5-4C4C-9AA3-442D4612000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4A8C000-2941-4E90-9962-3E8BD80F8265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A4F8BC-6C79-4272-A15D-86B800E76141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7693238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78425" cy="4346575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69025" y="1825625"/>
            <a:ext cx="5180013" cy="4346575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AB56E34-8454-41EF-A417-54DD83BE086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F1663F-3094-4B48-B9B4-735739865868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A2976-77A4-4C2B-AB4A-BFD7BB81025A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9804491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7187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3788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3788" y="2505075"/>
            <a:ext cx="51831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45FB963-14A9-4E11-916D-B19063D22BE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5503985-C679-456C-BBDA-F00FEFAD1FEB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9B2ACE-C6E3-4C28-B29A-D46DBB4102E1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1691555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7631CAE3-29FB-4C2B-953E-D2B13928A15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0B5BBA7-6235-4D24-B5EF-EF4EE4C7D36F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4E1B9-5138-47FB-A9FD-A0A098C82C79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2274043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655D1417-ED91-484E-9CC9-910A1D68A57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EC33C84-ED51-4AB4-9DDC-6FB5D8DE8C5B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64465B-9876-491B-9C52-038DC24B463B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866702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7188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7188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C53A483-4B20-4E7D-8DBC-93492217711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CECAE3-2A15-4818-B68E-31DFF0182026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6A552-3A1E-4F1E-9BFC-29514354CF30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5088270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6F13115-E8EE-4FEE-825D-8F00311F71D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72BF12-8F44-4664-A0F9-0E1F569D3867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21F20A-BD97-45AE-94C7-5EC3281E981D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3765975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DF20026-60F1-40F9-8C15-F7E61765EE7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7EFFF9-42A8-4F0A-877D-D76ACB52AAAD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17706-3867-4AAC-8F08-84F7912B093A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0174233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3D6D57-8117-4C03-9982-1672168AEE0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E587F60-4F27-4EAB-A4B7-15AE931B0935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374E25-A4D2-41DD-9F92-1F52E890CC48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594145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1725" y="365125"/>
            <a:ext cx="2627313" cy="5807075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1125" cy="5807075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A6B030-F857-4D87-8F63-9C683A97F44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E9239EF-6DA3-40B2-AB44-8BC61B495536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67FCC7-A8E7-4B47-ADD3-F01907D13308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17511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09600" y="1604963"/>
            <a:ext cx="5407025" cy="4519612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69025" y="1604963"/>
            <a:ext cx="5407025" cy="4519612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FC264C8-0F7D-4738-B4BA-840AFCED056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6AF1628-54A8-4813-BD55-476A9BA8F13E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75518-9852-4D46-8250-E6BE9292EDAE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730977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7187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3788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3788" y="2505075"/>
            <a:ext cx="51831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5E2D443-B5E3-47B8-8134-BBDE6ABD76E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9547C4F2-ED14-4AF2-96CF-F7567E8D8800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65AC9-E019-44F1-B315-6A67A86C42BA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032953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C36F56-4F4A-4F03-AAD9-4681C13372E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A45F1A8-F1CC-43B0-8976-BBA49842ECA7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2B4B5-6EC4-45FA-BAC4-D81D3FBABDFF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199627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D82CA5E-E9F9-4A92-B71A-B68F7C3D30A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5E15931-FB98-4D5C-A77D-AF2BBAB324F3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60F08-2A2F-4261-A053-DA592720AC78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270344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8EA49C4-BCAD-440C-A8BD-AFCE0932126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7A988AA-7821-474D-B35C-359091DE7239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FF429-DBF0-485F-A86A-A93D0AB1833F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052490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629C954-2961-4190-8EA2-C1251F92F9B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263963D-E365-4B06-B1BB-0EC3A334CE92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979C9-55DA-46C2-8664-6AA15838FAC9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29661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B5DB0C29-2CDC-40FD-9904-5F944E9213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122363"/>
            <a:ext cx="91376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l-GR"/>
              <a:t>Κάντε κλικ εδώ για την επεξεργασία της μορφής του κειμένου του τίτλου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1A14092-160C-400E-B209-E8C7201403C0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838200" y="6356350"/>
            <a:ext cx="2736850" cy="3587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1028" name="Text Box 3">
            <a:extLst>
              <a:ext uri="{FF2B5EF4-FFF2-40B4-BE49-F238E27FC236}">
                <a16:creationId xmlns:a16="http://schemas.microsoft.com/office/drawing/2014/main" id="{4FAACA44-93E7-40BA-A13F-46CE7FECD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l-GR" altLang="el-GR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C0BE0A5-B2DE-426B-800D-63F902ACB40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610600" y="6356350"/>
            <a:ext cx="2736850" cy="3587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51F8311-3D5B-41DA-9EEA-70ECF44BB012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  <p:sp>
        <p:nvSpPr>
          <p:cNvPr id="1030" name="Rectangle 5">
            <a:extLst>
              <a:ext uri="{FF2B5EF4-FFF2-40B4-BE49-F238E27FC236}">
                <a16:creationId xmlns:a16="http://schemas.microsoft.com/office/drawing/2014/main" id="{A9FC18A3-B542-432E-BCA7-3868B2E4D9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4963"/>
            <a:ext cx="10966450" cy="451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l-GR"/>
              <a:t>Κάντε κλικ εδώ για την επεξεργασία της μορφής των κειμένων διάρθρωσης</a:t>
            </a:r>
          </a:p>
          <a:p>
            <a:pPr lvl="1"/>
            <a:r>
              <a:rPr lang="en-GB" altLang="el-GR"/>
              <a:t>Δεύτερο επίπεδο διάρθρωσης</a:t>
            </a:r>
          </a:p>
          <a:p>
            <a:pPr lvl="2"/>
            <a:r>
              <a:rPr lang="en-GB" altLang="el-GR"/>
              <a:t>Τρίτο επίπεδο διάρθρωσης</a:t>
            </a:r>
          </a:p>
          <a:p>
            <a:pPr lvl="3"/>
            <a:r>
              <a:rPr lang="en-GB" altLang="el-GR"/>
              <a:t>Τέταρτο επίπεδο διάρθρωσης</a:t>
            </a:r>
          </a:p>
          <a:p>
            <a:pPr lvl="4"/>
            <a:r>
              <a:rPr lang="en-GB" altLang="el-GR"/>
              <a:t>Πέμπτο επίπεδο διάρθρωσης</a:t>
            </a:r>
          </a:p>
          <a:p>
            <a:pPr lvl="4"/>
            <a:r>
              <a:rPr lang="en-GB" altLang="el-GR"/>
              <a:t>Έκτο επίπεδο διάρθρωσης</a:t>
            </a:r>
          </a:p>
          <a:p>
            <a:pPr lvl="4"/>
            <a:r>
              <a:rPr lang="en-GB" altLang="el-GR"/>
              <a:t>Έβδομο επίπεδο διάρθρωσης</a:t>
            </a:r>
          </a:p>
          <a:p>
            <a:pPr lvl="4"/>
            <a:r>
              <a:rPr lang="en-GB" altLang="el-GR"/>
              <a:t>Όγδοο επίπεδο διάρθρωσης</a:t>
            </a:r>
          </a:p>
          <a:p>
            <a:pPr lvl="4"/>
            <a:r>
              <a:rPr lang="en-GB" altLang="el-GR"/>
              <a:t>Ένατο επίπεδο διάρθρωσης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/>
  <p:txStyles>
    <p:titleStyle>
      <a:lvl1pPr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2514600" indent="-228600"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2971800" indent="-228600"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3429000" indent="-228600"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3886200" indent="-228600"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E1045CAB-FAA2-485C-BF82-D2EBC16173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09250" cy="131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l-GR"/>
              <a:t>Κάντε κλικ εδώ για την επεξεργασία της μορφής του κειμένου του τίτλου</a:t>
            </a:r>
          </a:p>
        </p:txBody>
      </p:sp>
      <p:sp>
        <p:nvSpPr>
          <p:cNvPr id="2051" name="Rectangle 2">
            <a:extLst>
              <a:ext uri="{FF2B5EF4-FFF2-40B4-BE49-F238E27FC236}">
                <a16:creationId xmlns:a16="http://schemas.microsoft.com/office/drawing/2014/main" id="{1F8A7AC1-6501-4A70-AF13-24E3BB45B9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09250" cy="434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l-GR"/>
              <a:t>Κάντε κλικ εδώ για την επεξεργασία της μορφής των κειμένων διάρθρωσης</a:t>
            </a:r>
          </a:p>
          <a:p>
            <a:pPr lvl="1"/>
            <a:r>
              <a:rPr lang="en-GB" altLang="el-GR"/>
              <a:t>Δεύτερο επίπεδο διάρθρωσης</a:t>
            </a:r>
          </a:p>
          <a:p>
            <a:pPr lvl="2"/>
            <a:r>
              <a:rPr lang="en-GB" altLang="el-GR"/>
              <a:t>Τρίτο επίπεδο διάρθρωσης</a:t>
            </a:r>
          </a:p>
          <a:p>
            <a:pPr lvl="3"/>
            <a:r>
              <a:rPr lang="en-GB" altLang="el-GR"/>
              <a:t>Τέταρτο επίπεδο διάρθρωσης</a:t>
            </a:r>
          </a:p>
          <a:p>
            <a:pPr lvl="4"/>
            <a:r>
              <a:rPr lang="en-GB" altLang="el-GR"/>
              <a:t>Πέμπτο επίπεδο διάρθρωσης</a:t>
            </a:r>
          </a:p>
          <a:p>
            <a:pPr lvl="4"/>
            <a:r>
              <a:rPr lang="en-GB" altLang="el-GR"/>
              <a:t>Έκτο επίπεδο διάρθρωσης</a:t>
            </a:r>
          </a:p>
          <a:p>
            <a:pPr lvl="4"/>
            <a:r>
              <a:rPr lang="en-GB" altLang="el-GR"/>
              <a:t>Έβδομο επίπεδο διάρθρωσης</a:t>
            </a:r>
          </a:p>
          <a:p>
            <a:pPr lvl="4"/>
            <a:r>
              <a:rPr lang="en-GB" altLang="el-GR"/>
              <a:t>Όγδοο επίπεδο διάρθρωσης</a:t>
            </a:r>
          </a:p>
          <a:p>
            <a:pPr lvl="4"/>
            <a:r>
              <a:rPr lang="en-GB" altLang="el-GR"/>
              <a:t>Ένατο επίπεδο διάρθρωσης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A006C749-DC83-44F0-86B4-9BF673D774D6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838200" y="6356350"/>
            <a:ext cx="2736850" cy="3587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2053" name="Text Box 4">
            <a:extLst>
              <a:ext uri="{FF2B5EF4-FFF2-40B4-BE49-F238E27FC236}">
                <a16:creationId xmlns:a16="http://schemas.microsoft.com/office/drawing/2014/main" id="{74FD3DED-4700-46CA-9886-A0C10BD18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l-GR" altLang="el-G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3B7F7A6-048C-4ACD-9943-A5FFEAE8620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610600" y="6356350"/>
            <a:ext cx="2736850" cy="3587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</a:tabLst>
              <a:defRPr sz="240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071103-0E1F-442A-B638-5CB29DA63AC7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/>
  <p:txStyles>
    <p:titleStyle>
      <a:lvl1pPr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2514600" indent="-228600"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2971800" indent="-228600"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3429000" indent="-228600"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3886200" indent="-228600"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>
            <a:extLst>
              <a:ext uri="{FF2B5EF4-FFF2-40B4-BE49-F238E27FC236}">
                <a16:creationId xmlns:a16="http://schemas.microsoft.com/office/drawing/2014/main" id="{21D2A112-4B7B-432D-8EAE-07B1E7C88B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0838" cy="132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l-GR"/>
              <a:t>Κάντε κλικ εδώ για την επεξεργασία της μορφής του κειμένου του τίτλου</a:t>
            </a:r>
          </a:p>
        </p:txBody>
      </p:sp>
      <p:sp>
        <p:nvSpPr>
          <p:cNvPr id="3075" name="Rectangle 2">
            <a:extLst>
              <a:ext uri="{FF2B5EF4-FFF2-40B4-BE49-F238E27FC236}">
                <a16:creationId xmlns:a16="http://schemas.microsoft.com/office/drawing/2014/main" id="{51F83EA8-7F6F-45AC-8EA2-96D6D96B9A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0838" cy="434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l-GR"/>
              <a:t>Κάντε κλικ εδώ για την επεξεργασία της μορφής των κειμένων διάρθρωσης</a:t>
            </a:r>
          </a:p>
          <a:p>
            <a:pPr lvl="1"/>
            <a:r>
              <a:rPr lang="en-GB" altLang="el-GR"/>
              <a:t>Δεύτερο επίπεδο διάρθρωσης</a:t>
            </a:r>
          </a:p>
          <a:p>
            <a:pPr lvl="2"/>
            <a:r>
              <a:rPr lang="en-GB" altLang="el-GR"/>
              <a:t>Τρίτο επίπεδο διάρθρωσης</a:t>
            </a:r>
          </a:p>
          <a:p>
            <a:pPr lvl="3"/>
            <a:r>
              <a:rPr lang="en-GB" altLang="el-GR"/>
              <a:t>Τέταρτο επίπεδο διάρθρωσης</a:t>
            </a:r>
          </a:p>
          <a:p>
            <a:pPr lvl="4"/>
            <a:r>
              <a:rPr lang="en-GB" altLang="el-GR"/>
              <a:t>Πέμπτο επίπεδο διάρθρωσης</a:t>
            </a:r>
          </a:p>
          <a:p>
            <a:pPr lvl="4"/>
            <a:r>
              <a:rPr lang="en-GB" altLang="el-GR"/>
              <a:t>Έκτο επίπεδο διάρθρωσης</a:t>
            </a:r>
          </a:p>
          <a:p>
            <a:pPr lvl="4"/>
            <a:r>
              <a:rPr lang="en-GB" altLang="el-GR"/>
              <a:t>Έβδομο επίπεδο διάρθρωσης</a:t>
            </a:r>
          </a:p>
          <a:p>
            <a:pPr lvl="4"/>
            <a:r>
              <a:rPr lang="en-GB" altLang="el-GR"/>
              <a:t>Όγδοο επίπεδο διάρθρωσης</a:t>
            </a:r>
          </a:p>
          <a:p>
            <a:pPr lvl="4"/>
            <a:r>
              <a:rPr lang="en-GB" altLang="el-GR"/>
              <a:t>Ένατο επίπεδο διάρθρωσης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0C34ACAC-D20D-4DF8-A084-5498F8BB09F2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838200" y="6356350"/>
            <a:ext cx="2738438" cy="3603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3077" name="Text Box 4">
            <a:extLst>
              <a:ext uri="{FF2B5EF4-FFF2-40B4-BE49-F238E27FC236}">
                <a16:creationId xmlns:a16="http://schemas.microsoft.com/office/drawing/2014/main" id="{C33AD6FD-4508-47EF-8014-C05522212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l-GR" altLang="el-G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253537B-4AA9-49FE-8BCE-063D2EEE61E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610600" y="6356350"/>
            <a:ext cx="2738438" cy="3603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</a:tabLst>
              <a:defRPr sz="240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FEA22C3-BDF3-44BA-B819-16C90BDFC898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/>
  <p:txStyles>
    <p:titleStyle>
      <a:lvl1pPr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2514600" indent="-228600"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2971800" indent="-228600"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3429000" indent="-228600"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3886200" indent="-228600"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5B81F20E-1C95-4F3B-9B84-27C4E3FA9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75" y="2204864"/>
            <a:ext cx="10177487" cy="1080120"/>
          </a:xfrm>
          <a:prstGeom prst="rect">
            <a:avLst/>
          </a:prstGeom>
          <a:solidFill>
            <a:srgbClr val="F8CBA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90000"/>
              </a:lnSpc>
              <a:buClrTx/>
              <a:buFontTx/>
              <a:buNone/>
            </a:pPr>
            <a:r>
              <a:rPr lang="el-GR" altLang="el-GR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ΣΤΟΧΑΣΤΙΚΑ ΜΑΘΗΜΑΤΙΚΑ</a:t>
            </a:r>
          </a:p>
          <a:p>
            <a:pPr algn="ctr" eaLnBrk="1" hangingPunct="1">
              <a:lnSpc>
                <a:spcPct val="90000"/>
              </a:lnSpc>
              <a:buClrTx/>
              <a:buFontTx/>
              <a:buNone/>
            </a:pPr>
            <a:r>
              <a:rPr lang="el-GR" altLang="el-GR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(ΕΝΝΟΙΕΣ ΣΤΑΤΙΣΤΙΚΗΣ ΚΑΙ ΠΙΘΑΝΟΤΗΤΩΝ)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5B81F20E-1C95-4F3B-9B84-27C4E3FA9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75" y="2204864"/>
            <a:ext cx="10177487" cy="1080120"/>
          </a:xfrm>
          <a:prstGeom prst="rect">
            <a:avLst/>
          </a:prstGeom>
          <a:solidFill>
            <a:srgbClr val="F8CBA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90000"/>
              </a:lnSpc>
              <a:buClrTx/>
              <a:buFontTx/>
              <a:buNone/>
            </a:pPr>
            <a:r>
              <a:rPr lang="en-US" altLang="el-GR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B</a:t>
            </a:r>
            <a:r>
              <a:rPr lang="el-GR" altLang="el-GR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΄ ΤΑΞΗ</a:t>
            </a:r>
          </a:p>
        </p:txBody>
      </p:sp>
    </p:spTree>
    <p:extLst>
      <p:ext uri="{BB962C8B-B14F-4D97-AF65-F5344CB8AC3E}">
        <p14:creationId xmlns:p14="http://schemas.microsoft.com/office/powerpoint/2010/main" val="42326528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D273AC5-16E8-4C04-9C0A-EBC5B18CEE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539" y="332656"/>
            <a:ext cx="9029297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736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84D66C80-1F53-4622-B616-99DEEF912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25" y="1052736"/>
            <a:ext cx="10978281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40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5B81F20E-1C95-4F3B-9B84-27C4E3FA9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75" y="2204864"/>
            <a:ext cx="10177487" cy="1080120"/>
          </a:xfrm>
          <a:prstGeom prst="rect">
            <a:avLst/>
          </a:prstGeom>
          <a:solidFill>
            <a:srgbClr val="F8CBA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90000"/>
              </a:lnSpc>
              <a:buClrTx/>
              <a:buFontTx/>
              <a:buNone/>
            </a:pPr>
            <a:r>
              <a:rPr lang="el-GR" altLang="el-GR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Γ΄ ΤΑΞΗ</a:t>
            </a:r>
          </a:p>
        </p:txBody>
      </p:sp>
    </p:spTree>
    <p:extLst>
      <p:ext uri="{BB962C8B-B14F-4D97-AF65-F5344CB8AC3E}">
        <p14:creationId xmlns:p14="http://schemas.microsoft.com/office/powerpoint/2010/main" val="31058261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76835744-1888-4A0B-B342-AD7D0266C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09" y="620688"/>
            <a:ext cx="11271370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147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4543DBE-2786-4C9F-92E3-217D4D4F46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394" y="402401"/>
            <a:ext cx="7200800" cy="605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163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CD7AB7EA-043F-4443-ABA6-B19C493C4A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07" y="2276872"/>
            <a:ext cx="10749174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04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5B81F20E-1C95-4F3B-9B84-27C4E3FA9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75" y="2204864"/>
            <a:ext cx="10177487" cy="1080120"/>
          </a:xfrm>
          <a:prstGeom prst="rect">
            <a:avLst/>
          </a:prstGeom>
          <a:solidFill>
            <a:srgbClr val="F8CBA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90000"/>
              </a:lnSpc>
              <a:buClrTx/>
              <a:buFontTx/>
              <a:buNone/>
            </a:pPr>
            <a:r>
              <a:rPr lang="el-GR" altLang="el-GR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Δ΄ ΤΑΞΗ</a:t>
            </a:r>
          </a:p>
        </p:txBody>
      </p:sp>
    </p:spTree>
    <p:extLst>
      <p:ext uri="{BB962C8B-B14F-4D97-AF65-F5344CB8AC3E}">
        <p14:creationId xmlns:p14="http://schemas.microsoft.com/office/powerpoint/2010/main" val="22459997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4E367A8-4A15-487A-889D-6BF8A1454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401" y="260648"/>
            <a:ext cx="7028591" cy="636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0969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134730C-FEEA-462E-B5ED-9DDE753F02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19" y="1556792"/>
            <a:ext cx="10837666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585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Πίνακας 5">
            <a:extLst>
              <a:ext uri="{FF2B5EF4-FFF2-40B4-BE49-F238E27FC236}">
                <a16:creationId xmlns:a16="http://schemas.microsoft.com/office/drawing/2014/main" id="{163DFF91-0843-4BC7-9A58-E03B20210A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9214427"/>
              </p:ext>
            </p:extLst>
          </p:nvPr>
        </p:nvGraphicFramePr>
        <p:xfrm>
          <a:off x="336154" y="834360"/>
          <a:ext cx="11521280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val="3016835722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579765475"/>
                    </a:ext>
                  </a:extLst>
                </a:gridCol>
                <a:gridCol w="8928992">
                  <a:extLst>
                    <a:ext uri="{9D8B030D-6E8A-4147-A177-3AD203B41FA5}">
                      <a16:colId xmlns:a16="http://schemas.microsoft.com/office/drawing/2014/main" val="14110867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Τάξη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Άξονες</a:t>
                      </a:r>
                    </a:p>
                    <a:p>
                      <a:pPr algn="ctr"/>
                      <a:r>
                        <a:rPr lang="el-G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γνωστικού</a:t>
                      </a:r>
                    </a:p>
                    <a:p>
                      <a:pPr algn="ctr"/>
                      <a:r>
                        <a:rPr lang="el-G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περιεχομένου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Γενικοί στόχοι</a:t>
                      </a:r>
                    </a:p>
                    <a:p>
                      <a:pPr algn="ctr"/>
                      <a:r>
                        <a:rPr lang="el-G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(γνώσεις, δεξιότητες,</a:t>
                      </a:r>
                    </a:p>
                    <a:p>
                      <a:pPr algn="ctr"/>
                      <a:r>
                        <a:rPr lang="el-G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στάσεις και αξίες)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06993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Συλλογή και επεξεργασία δεδομένων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Να εξασκούνται στη συλλογή, οργάνωση, αναπαράσταση και ερμηνεία ερευνητικών δεδομένων. </a:t>
                      </a:r>
                    </a:p>
                    <a:p>
                      <a:r>
                        <a:rPr lang="el-GR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Να γνωρίσουν την έννοια της πιθανότητας. 	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5929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Ε΄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Συλλογή και επεξεργασία δεδομένων </a:t>
                      </a:r>
                      <a:endParaRPr lang="el-GR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Να εισαχθούν στην έννοια του διατεταγμένου ζεύγους. </a:t>
                      </a:r>
                    </a:p>
                    <a:p>
                      <a:r>
                        <a:rPr lang="el-GR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Να εξασκηθούν στην ανάγνωση και κατασκευή </a:t>
                      </a:r>
                      <a:r>
                        <a:rPr lang="el-GR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ραβδογράμματος</a:t>
                      </a:r>
                      <a:r>
                        <a:rPr lang="el-GR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l-GR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εικονογράμματος</a:t>
                      </a:r>
                      <a:r>
                        <a:rPr lang="el-GR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και γραφικών παραστάσεων, καθώς και στην οργάνωση δεδομένων σε πίνακες. </a:t>
                      </a:r>
                    </a:p>
                    <a:p>
                      <a:r>
                        <a:rPr lang="el-GR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Να εξοικειωθούν με την έννοια της πιθανότητας, να διατυπώνουν προβλέψεις και να υπολογίζουν το μέσο όρο. 	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20898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ΣΤ΄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Συλλογή και επεξεργασία δεδομένων </a:t>
                      </a:r>
                      <a:endParaRPr lang="el-GR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Να εξασκούνται στη συλλογή και καταγραφή των δεδομένων ενός προβλήματος, στην κατασκευή πινάκων δεδομένων και γραφικών παραστάσεων (</a:t>
                      </a:r>
                      <a:r>
                        <a:rPr lang="el-GR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ραβδογράμματα</a:t>
                      </a:r>
                      <a:r>
                        <a:rPr lang="el-GR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ιστογράμματα), στη μετατροπή προφορικών ή γραπτών περιγραφών δεδομένων σε γραφικές παραστάσεις και αντιστρόφως και στη διατύπωση προβλέψεων για την εξέλιξη ενός φαινομένου. </a:t>
                      </a:r>
                    </a:p>
                    <a:p>
                      <a:r>
                        <a:rPr lang="el-GR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Να εξοικειωθούν με την έννοια του διατεταγμένου ζεύγους και να υπολογίζουν το μέσο όρο.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76646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170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793A508-5D37-460F-BD68-CA99A719EB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795" y="1412777"/>
            <a:ext cx="9235525" cy="3308466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FA1C45C3-407A-4032-8A15-E352C0E24F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890" y="4647728"/>
            <a:ext cx="9239430" cy="115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2339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5B81F20E-1C95-4F3B-9B84-27C4E3FA9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75" y="2204864"/>
            <a:ext cx="10177487" cy="1080120"/>
          </a:xfrm>
          <a:prstGeom prst="rect">
            <a:avLst/>
          </a:prstGeom>
          <a:solidFill>
            <a:srgbClr val="F8CBA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90000"/>
              </a:lnSpc>
              <a:buClrTx/>
              <a:buFontTx/>
              <a:buNone/>
            </a:pPr>
            <a:r>
              <a:rPr lang="el-GR" altLang="el-GR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Ε΄ ΤΑΞΗ</a:t>
            </a:r>
          </a:p>
        </p:txBody>
      </p:sp>
    </p:spTree>
    <p:extLst>
      <p:ext uri="{BB962C8B-B14F-4D97-AF65-F5344CB8AC3E}">
        <p14:creationId xmlns:p14="http://schemas.microsoft.com/office/powerpoint/2010/main" val="12011331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9BB52F9E-11EE-41B7-B5A3-A7B9B5755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03" y="1988840"/>
            <a:ext cx="10633182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764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FEFC2AFF-66EF-49AD-98F7-900D8C889D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290" y="234566"/>
            <a:ext cx="9073008" cy="638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4715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25509A70-A1A1-4979-A8F6-2D9EB4B66A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66" y="1161072"/>
            <a:ext cx="11206636" cy="464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3805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5B81F20E-1C95-4F3B-9B84-27C4E3FA9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75" y="2204864"/>
            <a:ext cx="10177487" cy="1080120"/>
          </a:xfrm>
          <a:prstGeom prst="rect">
            <a:avLst/>
          </a:prstGeom>
          <a:solidFill>
            <a:srgbClr val="F8CBA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90000"/>
              </a:lnSpc>
              <a:buClrTx/>
              <a:buFontTx/>
              <a:buNone/>
            </a:pPr>
            <a:r>
              <a:rPr lang="el-GR" altLang="el-GR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ΣΤ΄ ΤΑΞΗ</a:t>
            </a:r>
          </a:p>
        </p:txBody>
      </p:sp>
    </p:spTree>
    <p:extLst>
      <p:ext uri="{BB962C8B-B14F-4D97-AF65-F5344CB8AC3E}">
        <p14:creationId xmlns:p14="http://schemas.microsoft.com/office/powerpoint/2010/main" val="33286948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2B230C28-E4C5-45D0-AC14-B17AE961B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872" y="229534"/>
            <a:ext cx="8264394" cy="622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9980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96A8949A-71EC-490F-A9F4-278850F93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09" y="1844824"/>
            <a:ext cx="11116927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0994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DC9ED816-48F1-4AB3-84F5-0C8269C6E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94" y="1061027"/>
            <a:ext cx="10396424" cy="3592109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9B621C5F-9DF6-416E-851D-E5A79D33A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02" y="4592359"/>
            <a:ext cx="10324416" cy="135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7320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5B81F20E-1C95-4F3B-9B84-27C4E3FA9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75" y="2204864"/>
            <a:ext cx="10177487" cy="1080120"/>
          </a:xfrm>
          <a:prstGeom prst="rect">
            <a:avLst/>
          </a:prstGeom>
          <a:solidFill>
            <a:srgbClr val="F8CBA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90000"/>
              </a:lnSpc>
              <a:buClrTx/>
              <a:buFontTx/>
              <a:buNone/>
            </a:pPr>
            <a:r>
              <a:rPr lang="el-GR" altLang="el-GR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Δ΄ ΤΑΞΗ</a:t>
            </a:r>
          </a:p>
        </p:txBody>
      </p:sp>
    </p:spTree>
    <p:extLst>
      <p:ext uri="{BB962C8B-B14F-4D97-AF65-F5344CB8AC3E}">
        <p14:creationId xmlns:p14="http://schemas.microsoft.com/office/powerpoint/2010/main" val="242566088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5B81F20E-1C95-4F3B-9B84-27C4E3FA9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75" y="2204864"/>
            <a:ext cx="10177487" cy="1080120"/>
          </a:xfrm>
          <a:prstGeom prst="rect">
            <a:avLst/>
          </a:prstGeom>
          <a:solidFill>
            <a:srgbClr val="F8CBA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90000"/>
              </a:lnSpc>
              <a:buClrTx/>
              <a:buFontTx/>
              <a:buNone/>
            </a:pPr>
            <a:r>
              <a:rPr lang="el-GR" altLang="el-GR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ΤΟ ΝΕΟ ΠΡΟΓΡΑΜΜΑ ΣΠΟΥΔΩΝ 2021</a:t>
            </a:r>
          </a:p>
        </p:txBody>
      </p:sp>
    </p:spTree>
    <p:extLst>
      <p:ext uri="{BB962C8B-B14F-4D97-AF65-F5344CB8AC3E}">
        <p14:creationId xmlns:p14="http://schemas.microsoft.com/office/powerpoint/2010/main" val="42738690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1">
            <a:extLst>
              <a:ext uri="{FF2B5EF4-FFF2-40B4-BE49-F238E27FC236}">
                <a16:creationId xmlns:a16="http://schemas.microsoft.com/office/drawing/2014/main" id="{AF0291E6-F720-445B-AC5C-562AB9AF4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65125"/>
            <a:ext cx="10514013" cy="1323975"/>
          </a:xfrm>
          <a:prstGeom prst="rect">
            <a:avLst/>
          </a:prstGeom>
          <a:solidFill>
            <a:srgbClr val="F8CBA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90000"/>
              </a:lnSpc>
              <a:buClrTx/>
              <a:buFontTx/>
              <a:buNone/>
            </a:pPr>
            <a:r>
              <a:rPr lang="el-GR" altLang="el-GR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Συλλογή και επεξεργασία δεδομένων (Δ΄ τάξη)</a:t>
            </a:r>
          </a:p>
        </p:txBody>
      </p:sp>
      <p:graphicFrame>
        <p:nvGraphicFramePr>
          <p:cNvPr id="19458" name="Group 2">
            <a:extLst>
              <a:ext uri="{FF2B5EF4-FFF2-40B4-BE49-F238E27FC236}">
                <a16:creationId xmlns:a16="http://schemas.microsoft.com/office/drawing/2014/main" id="{B2D65653-B4D7-4CDD-B5E6-3B37A32390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7787802"/>
              </p:ext>
            </p:extLst>
          </p:nvPr>
        </p:nvGraphicFramePr>
        <p:xfrm>
          <a:off x="808819" y="2218053"/>
          <a:ext cx="10514013" cy="2217584"/>
        </p:xfrm>
        <a:graphic>
          <a:graphicData uri="http://schemas.openxmlformats.org/drawingml/2006/table">
            <a:tbl>
              <a:tblPr/>
              <a:tblGrid>
                <a:gridCol w="77788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51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521"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l-GR" altLang="el-G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</a:rPr>
                        <a:t>Στόχοι</a:t>
                      </a:r>
                    </a:p>
                  </a:txBody>
                  <a:tcPr marT="45718" marB="45718" anchor="ctr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l-GR" altLang="el-G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</a:rPr>
                        <a:t>Θεματικές Ενότητες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l-GR" altLang="el-G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</a:rPr>
                        <a:t>(διατιθέμενος χρόνος) </a:t>
                      </a:r>
                    </a:p>
                  </a:txBody>
                  <a:tcPr marT="45718" marB="45718" anchor="ctr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66522"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342900" indent="-34290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l-GR" sz="2000" b="0" i="0" u="none" strike="noStrike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Να συλλέγουν, να οργανώνουν, να ερμηνεύουν και να παρουσιάζουν ερευνητικά δεδομένα.</a:t>
                      </a:r>
                    </a:p>
                    <a:p>
                      <a:pPr marL="342900" indent="-34290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l-GR" sz="2000" b="0" i="0" u="none" strike="noStrike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Να ερμηνεύουν γραφικές παραστάσεις.</a:t>
                      </a:r>
                    </a:p>
                  </a:txBody>
                  <a:tcPr marT="68397" marB="45718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2000" b="0" i="0" u="none" strike="noStrike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Συλλογή δεδομένων (εισαγωγή στη Στατιστική)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2000" b="0" i="0" u="none" strike="noStrike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(5 ώρες)</a:t>
                      </a:r>
                    </a:p>
                  </a:txBody>
                  <a:tcPr marT="45718" marB="45718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40724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2B2ADD7D-705F-47BA-812D-52013E4D9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275" y="429522"/>
            <a:ext cx="9689055" cy="602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3810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41E68E5E-EE5E-4D49-BF1C-10EC7866E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282" y="279166"/>
            <a:ext cx="9217024" cy="629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385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6C11E210-640B-4DFC-BE12-9D0C8E0E2F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740" y="476672"/>
            <a:ext cx="9529295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877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B7F05B09-B142-4A96-A46B-A4928610BB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095" y="620688"/>
            <a:ext cx="8753205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9460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AE03A0C4-914B-45D4-9766-C62F4F2AE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33" y="548680"/>
            <a:ext cx="9799543" cy="593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5565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5773EB73-125B-463E-B5AD-925BB6D44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354" y="445461"/>
            <a:ext cx="7704856" cy="613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7147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5B7FB1F6-DC94-4CF5-94C3-0839ED0DE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67" y="1556792"/>
            <a:ext cx="11381655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647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26ED0142-DC1C-4D05-95C1-337BD981BB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539" y="398663"/>
            <a:ext cx="8837735" cy="619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2018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C26C051-5EE2-4CDA-A5B1-E6573E69D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53" y="2420888"/>
            <a:ext cx="11664482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540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3AE7F68-D1E5-43E4-87C2-0D628F3B3B32}"/>
              </a:ext>
            </a:extLst>
          </p:cNvPr>
          <p:cNvSpPr txBox="1"/>
          <p:nvPr/>
        </p:nvSpPr>
        <p:spPr>
          <a:xfrm>
            <a:off x="912218" y="1340768"/>
            <a:ext cx="10009112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l-GR" sz="2800" b="1" i="0" u="sng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τοχαστικά Μαθηματικά (Στατιστική – Πιθανότητες) </a:t>
            </a:r>
          </a:p>
          <a:p>
            <a:pPr algn="ctr"/>
            <a:endParaRPr lang="el-GR" sz="2800" b="1" i="0" u="sng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l-GR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(Από το Ν.Π.Σ.)</a:t>
            </a:r>
            <a:endParaRPr lang="el-GR" sz="2400" b="1" i="0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l-GR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 βασικός σκοπός της διδασκαλίας της Στατιστικής και των </a:t>
            </a:r>
            <a:r>
              <a:rPr lang="el-G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l-G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ιθανοτήτων είναι να αναπτύξει την ικανότητα του/της μαθητ</a:t>
            </a:r>
            <a:r>
              <a:rPr lang="el-G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ή</a:t>
            </a:r>
            <a:r>
              <a:rPr lang="el-G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/-</a:t>
            </a:r>
            <a:r>
              <a:rPr lang="el-GR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τριας</a:t>
            </a:r>
            <a:r>
              <a:rPr lang="el-G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να αξιολογεί κριτικά πληροφορίες, να εξάγει συμπεράσματα, να κάνει προβλέψεις και να λαμβάνει αποφάσεις κάτω από αβέβαιες </a:t>
            </a:r>
            <a:r>
              <a:rPr lang="el-G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l-G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υνθήκες. Η βασική διαφορά των Στοχαστικών Μαθηματικών από τις άλλες </a:t>
            </a:r>
            <a:r>
              <a:rPr lang="el-G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l-G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εματικές περιοχές των Μαθηματικών είναι ότι μελετά προβλήματα που </a:t>
            </a:r>
            <a:r>
              <a:rPr lang="el-G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l-G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χετίζονται με τη μεταβλητότητα δεδομένων, δηλαδή με τη διαφορετικότητα που υπάρχει γύρω μας (π.χ. τα άτομα διαφέρουν, οι </a:t>
            </a:r>
            <a:r>
              <a:rPr lang="el-G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l-G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υνθήκες ενός πειράματος διαφέρουν).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Το περιεχόμενο της Στατιστικής εξελίσσεται από τη </a:t>
            </a:r>
            <a:r>
              <a:rPr lang="el-G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l-G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υλλογή και παρουσίαση δεδομένων από μικρές στατιστικές </a:t>
            </a:r>
            <a:r>
              <a:rPr lang="el-G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έ</a:t>
            </a:r>
            <a:r>
              <a:rPr lang="el-G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ρευνες </a:t>
            </a:r>
            <a:r>
              <a:rPr lang="el-G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l-G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το Δημοτικό, </a:t>
            </a:r>
            <a:r>
              <a:rPr lang="el-G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l-G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τη μελέτη </a:t>
            </a:r>
            <a:r>
              <a:rPr lang="el-G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l-G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υνεχών ποσοτικών δεδομένων και μέτρων </a:t>
            </a:r>
            <a:r>
              <a:rPr lang="el-G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θέσης </a:t>
            </a:r>
            <a:r>
              <a:rPr lang="el-G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και μεταβλητότητας </a:t>
            </a:r>
            <a:r>
              <a:rPr lang="el-G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l-G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το Γυμνάσιο, μέχρι τη μελέτη σχέσεων εξάρτησης μεταξύ δύο μεταβλητών στο Λύκειο.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Το περιεχόμενο των </a:t>
            </a:r>
            <a:r>
              <a:rPr lang="el-G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l-G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ιθανοτήτων αναπτύσσεται από την αβεβαιότητα διαφόρων γεγονότων και την έννοια της πιθανότητας </a:t>
            </a:r>
            <a:r>
              <a:rPr lang="el-G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l-G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το Δημοτικό, </a:t>
            </a:r>
            <a:r>
              <a:rPr lang="el-G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l-G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τον υπολογισμό πιθανοτήτων με τον κλασικό ορισμό </a:t>
            </a:r>
            <a:r>
              <a:rPr lang="el-G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l-G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το Γυμνάσιο και </a:t>
            </a:r>
            <a:r>
              <a:rPr lang="el-G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l-G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τις έννοιες της δεσμευμένης πιθανότητας </a:t>
            </a:r>
            <a:r>
              <a:rPr lang="el-G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l-G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το Λύκειο. 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5982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5B81F20E-1C95-4F3B-9B84-27C4E3FA9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75" y="2204864"/>
            <a:ext cx="10177487" cy="1080120"/>
          </a:xfrm>
          <a:prstGeom prst="rect">
            <a:avLst/>
          </a:prstGeom>
          <a:solidFill>
            <a:srgbClr val="F8CBA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90000"/>
              </a:lnSpc>
              <a:buClrTx/>
              <a:buFontTx/>
              <a:buNone/>
            </a:pPr>
            <a:r>
              <a:rPr lang="el-GR" altLang="el-GR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Ε΄ ΤΑΞΗ</a:t>
            </a:r>
          </a:p>
        </p:txBody>
      </p:sp>
    </p:spTree>
    <p:extLst>
      <p:ext uri="{BB962C8B-B14F-4D97-AF65-F5344CB8AC3E}">
        <p14:creationId xmlns:p14="http://schemas.microsoft.com/office/powerpoint/2010/main" val="2851931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1">
            <a:extLst>
              <a:ext uri="{FF2B5EF4-FFF2-40B4-BE49-F238E27FC236}">
                <a16:creationId xmlns:a16="http://schemas.microsoft.com/office/drawing/2014/main" id="{AF0291E6-F720-445B-AC5C-562AB9AF4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65125"/>
            <a:ext cx="10514013" cy="1323975"/>
          </a:xfrm>
          <a:prstGeom prst="rect">
            <a:avLst/>
          </a:prstGeom>
          <a:solidFill>
            <a:srgbClr val="F8CBA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90000"/>
              </a:lnSpc>
              <a:buClrTx/>
              <a:buFontTx/>
              <a:buNone/>
            </a:pPr>
            <a:r>
              <a:rPr lang="el-GR" altLang="el-GR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Συλλογή και επεξεργασία δεδομένων (Ε΄ τάξη)</a:t>
            </a:r>
          </a:p>
        </p:txBody>
      </p:sp>
      <p:graphicFrame>
        <p:nvGraphicFramePr>
          <p:cNvPr id="19458" name="Group 2">
            <a:extLst>
              <a:ext uri="{FF2B5EF4-FFF2-40B4-BE49-F238E27FC236}">
                <a16:creationId xmlns:a16="http://schemas.microsoft.com/office/drawing/2014/main" id="{B2D65653-B4D7-4CDD-B5E6-3B37A32390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5760188"/>
              </p:ext>
            </p:extLst>
          </p:nvPr>
        </p:nvGraphicFramePr>
        <p:xfrm>
          <a:off x="808819" y="2218053"/>
          <a:ext cx="10514013" cy="2728089"/>
        </p:xfrm>
        <a:graphic>
          <a:graphicData uri="http://schemas.openxmlformats.org/drawingml/2006/table">
            <a:tbl>
              <a:tblPr/>
              <a:tblGrid>
                <a:gridCol w="77788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51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521"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l-GR" altLang="el-G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</a:rPr>
                        <a:t>Στόχοι</a:t>
                      </a:r>
                    </a:p>
                  </a:txBody>
                  <a:tcPr marT="45718" marB="45718" anchor="ctr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l-GR" altLang="el-G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</a:rPr>
                        <a:t>Θεματικές Ενότητες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l-GR" altLang="el-G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</a:rPr>
                        <a:t>(διατιθέμενος χρόνος) </a:t>
                      </a:r>
                    </a:p>
                  </a:txBody>
                  <a:tcPr marT="45718" marB="45718" anchor="ctr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66522"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342900" indent="-34290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l-GR" sz="2000" b="0" i="0" u="none" strike="noStrike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Να συλλέγουν και να καταγράφουν δεδομένα.</a:t>
                      </a:r>
                    </a:p>
                    <a:p>
                      <a:pPr marL="342900" indent="-34290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l-GR" sz="2000" b="0" i="0" u="none" strike="noStrike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Να </a:t>
                      </a:r>
                      <a:r>
                        <a:rPr lang="el-GR" sz="2000" b="0" i="0" u="none" strike="noStrike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πινακοποιούν</a:t>
                      </a:r>
                      <a:r>
                        <a:rPr lang="el-GR" sz="2000" b="0" i="0" u="none" strike="noStrike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δεδομένα (κατανομές συχνοτήτων σε ποσοστά ή απόλυτους αριθμούς απλών κατανομών, διαγραμμάτων και γραφικών, </a:t>
                      </a:r>
                      <a:r>
                        <a:rPr lang="el-GR" sz="2000" b="0" i="0" u="none" strike="noStrike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εικονόγραμμα</a:t>
                      </a:r>
                      <a:r>
                        <a:rPr lang="el-GR" sz="2000" b="0" i="0" u="none" strike="noStrike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l-GR" sz="2000" b="0" i="0" u="none" strike="noStrike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ραβδόγραμμα</a:t>
                      </a:r>
                      <a:r>
                        <a:rPr lang="el-GR" sz="2000" b="0" i="0" u="none" strike="noStrike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).</a:t>
                      </a:r>
                    </a:p>
                    <a:p>
                      <a:pPr marL="342900" indent="-34290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l-GR" sz="2000" b="0" i="0" u="none" strike="noStrike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Να μετατρέπουν προφορικές ή γραπτές περιγραφές δεδομένων σε γραφικές, και αντίστροφα.</a:t>
                      </a:r>
                    </a:p>
                    <a:p>
                      <a:pPr marL="342900" indent="-34290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l-GR" sz="2000" b="0" i="0" u="none" strike="noStrike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Να βρίσκουν το μέσο όρο δεδομένων</a:t>
                      </a:r>
                    </a:p>
                  </a:txBody>
                  <a:tcPr marT="68397" marB="45718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2000" b="0" i="0" u="none" strike="noStrike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Συλλογή και Επεξεργασία δεδομένων - Στατιστική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l-GR" sz="2000" b="0" i="0" u="none" strike="noStrike" kern="1200" baseline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2000" b="0" i="0" u="none" strike="noStrike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(5 ώρες)</a:t>
                      </a:r>
                    </a:p>
                  </a:txBody>
                  <a:tcPr marT="45718" marB="45718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87422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FC6CCBDD-7BFB-41CC-9677-21B3B2D3AA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274" y="496589"/>
            <a:ext cx="9433048" cy="58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0223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C50A1E7-6631-476C-A678-BCC4698A9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36" y="1844824"/>
            <a:ext cx="10544516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70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0DF34AF1-34C9-4F5C-AF61-00EC41DDE9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79" y="908720"/>
            <a:ext cx="10446230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6586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8F99E27C-A31C-4F60-8A9C-BC60ED153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109" y="369538"/>
            <a:ext cx="7622101" cy="622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5892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3F5D3516-15D3-448B-AEE6-3FCED5B16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225" y="332656"/>
            <a:ext cx="9855137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1659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CF7E0B0A-AD49-419E-BE10-A9E3375D0A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322" y="417164"/>
            <a:ext cx="8424936" cy="607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0632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3C2ABE55-4800-4412-B4D7-85BEADD2D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186" y="404664"/>
            <a:ext cx="9543277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872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393BB300-3883-4926-B9F6-9E41387DA7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85" y="404665"/>
            <a:ext cx="10857420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501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FFBB57C1-9071-4B1F-99CA-D9C700E9E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562" y="1052736"/>
            <a:ext cx="9480960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9317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0CAD2A6-2741-48F7-B679-F054EEF26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47" y="479041"/>
            <a:ext cx="10208207" cy="597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8055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1F2C0405-8D4A-427D-9386-AAAC60E1AF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26" y="1988840"/>
            <a:ext cx="10650736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242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5B81F20E-1C95-4F3B-9B84-27C4E3FA9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75" y="2204864"/>
            <a:ext cx="10177487" cy="1080120"/>
          </a:xfrm>
          <a:prstGeom prst="rect">
            <a:avLst/>
          </a:prstGeom>
          <a:solidFill>
            <a:srgbClr val="F8CBA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90000"/>
              </a:lnSpc>
              <a:buClrTx/>
              <a:buFontTx/>
              <a:buNone/>
            </a:pPr>
            <a:r>
              <a:rPr lang="el-GR" altLang="el-GR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ΠΙΘΑΝΟΤΗΤΕΣ Ε΄ ΤΑΞΗ</a:t>
            </a:r>
          </a:p>
        </p:txBody>
      </p:sp>
    </p:spTree>
    <p:extLst>
      <p:ext uri="{BB962C8B-B14F-4D97-AF65-F5344CB8AC3E}">
        <p14:creationId xmlns:p14="http://schemas.microsoft.com/office/powerpoint/2010/main" val="192507373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BA10D4B8-2108-496C-814B-264DB31BD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85" y="1268760"/>
            <a:ext cx="11383618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5894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E9686ED-7D2B-472E-859C-D5DAF66BB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07" y="548680"/>
            <a:ext cx="10329051" cy="583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6610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5A6B312-8901-4F34-AE68-7417D49DE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26" y="548680"/>
            <a:ext cx="11421107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6914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30682F45-A166-4922-9285-59A1315E28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80" y="596451"/>
            <a:ext cx="10324790" cy="564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8646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546D2CE8-E8A4-426F-9CBB-955B287D55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264" y="250704"/>
            <a:ext cx="8956034" cy="627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6621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7F2063D3-0C8A-4C89-9A40-7ABE90D5A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43" y="2443896"/>
            <a:ext cx="11515607" cy="192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4878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4BE489E-2A60-4B8E-BC44-A5A483406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354" y="318377"/>
            <a:ext cx="8064896" cy="611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082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5B81F20E-1C95-4F3B-9B84-27C4E3FA9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75" y="2204864"/>
            <a:ext cx="10177487" cy="1080120"/>
          </a:xfrm>
          <a:prstGeom prst="rect">
            <a:avLst/>
          </a:prstGeom>
          <a:solidFill>
            <a:srgbClr val="F8CBA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90000"/>
              </a:lnSpc>
              <a:buClrTx/>
              <a:buFontTx/>
              <a:buNone/>
            </a:pPr>
            <a:r>
              <a:rPr lang="en-US" altLang="el-GR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A</a:t>
            </a:r>
            <a:r>
              <a:rPr lang="el-GR" altLang="el-GR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΄ ΤΑΞΗ</a:t>
            </a:r>
          </a:p>
        </p:txBody>
      </p:sp>
    </p:spTree>
    <p:extLst>
      <p:ext uri="{BB962C8B-B14F-4D97-AF65-F5344CB8AC3E}">
        <p14:creationId xmlns:p14="http://schemas.microsoft.com/office/powerpoint/2010/main" val="25998868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CD5A3DAB-D4A5-4877-848A-434EAFD3C7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191" y="1260661"/>
            <a:ext cx="9357099" cy="454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2988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7D2A8BD5-F5A2-4FDA-8036-88C2B3037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90" y="1484784"/>
            <a:ext cx="10260258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265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D3267BF2-8EBC-4B10-89F5-3D14C616A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55" y="472534"/>
            <a:ext cx="11070847" cy="598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035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5B81F20E-1C95-4F3B-9B84-27C4E3FA9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75" y="2204864"/>
            <a:ext cx="10177487" cy="1080120"/>
          </a:xfrm>
          <a:prstGeom prst="rect">
            <a:avLst/>
          </a:prstGeom>
          <a:solidFill>
            <a:srgbClr val="F8CBA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90000"/>
              </a:lnSpc>
              <a:buClrTx/>
              <a:buFontTx/>
              <a:buNone/>
            </a:pPr>
            <a:r>
              <a:rPr lang="el-GR" altLang="el-GR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ΣΤ΄ ΤΑΞΗ</a:t>
            </a:r>
          </a:p>
        </p:txBody>
      </p:sp>
    </p:spTree>
    <p:extLst>
      <p:ext uri="{BB962C8B-B14F-4D97-AF65-F5344CB8AC3E}">
        <p14:creationId xmlns:p14="http://schemas.microsoft.com/office/powerpoint/2010/main" val="39137907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1">
            <a:extLst>
              <a:ext uri="{FF2B5EF4-FFF2-40B4-BE49-F238E27FC236}">
                <a16:creationId xmlns:a16="http://schemas.microsoft.com/office/drawing/2014/main" id="{AF0291E6-F720-445B-AC5C-562AB9AF4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65125"/>
            <a:ext cx="10514013" cy="1323975"/>
          </a:xfrm>
          <a:prstGeom prst="rect">
            <a:avLst/>
          </a:prstGeom>
          <a:solidFill>
            <a:srgbClr val="F8CBA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90000"/>
              </a:lnSpc>
              <a:buClrTx/>
              <a:buFontTx/>
              <a:buNone/>
            </a:pPr>
            <a:r>
              <a:rPr lang="el-GR" altLang="el-GR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Συλλογή και επεξεργασία δεδομένων (Ε΄ τάξη)</a:t>
            </a:r>
          </a:p>
        </p:txBody>
      </p:sp>
      <p:graphicFrame>
        <p:nvGraphicFramePr>
          <p:cNvPr id="19458" name="Group 2">
            <a:extLst>
              <a:ext uri="{FF2B5EF4-FFF2-40B4-BE49-F238E27FC236}">
                <a16:creationId xmlns:a16="http://schemas.microsoft.com/office/drawing/2014/main" id="{B2D65653-B4D7-4CDD-B5E6-3B37A32390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6455336"/>
              </p:ext>
            </p:extLst>
          </p:nvPr>
        </p:nvGraphicFramePr>
        <p:xfrm>
          <a:off x="808819" y="2218053"/>
          <a:ext cx="10514013" cy="2728089"/>
        </p:xfrm>
        <a:graphic>
          <a:graphicData uri="http://schemas.openxmlformats.org/drawingml/2006/table">
            <a:tbl>
              <a:tblPr/>
              <a:tblGrid>
                <a:gridCol w="77788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51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521"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l-GR" altLang="el-G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</a:rPr>
                        <a:t>Στόχοι</a:t>
                      </a:r>
                    </a:p>
                  </a:txBody>
                  <a:tcPr marT="45718" marB="45718" anchor="ctr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l-GR" altLang="el-G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</a:rPr>
                        <a:t>Θεματικές Ενότητες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l-GR" altLang="el-G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</a:rPr>
                        <a:t>(διατιθέμενος χρόνος) </a:t>
                      </a:r>
                    </a:p>
                  </a:txBody>
                  <a:tcPr marT="45718" marB="45718" anchor="ctr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66522"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342900" indent="-34290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l-GR" sz="2000" b="0" i="0" u="none" strike="noStrike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Να συλλέγουν, να καταγράφουν. και να ταξινομούν δεδομένα</a:t>
                      </a:r>
                    </a:p>
                    <a:p>
                      <a:pPr marL="342900" indent="-34290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l-GR" sz="2000" b="0" i="0" u="none" strike="noStrike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Να </a:t>
                      </a:r>
                      <a:r>
                        <a:rPr lang="el-GR" sz="2000" b="0" i="0" u="none" strike="noStrike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πινακοποιούν</a:t>
                      </a:r>
                      <a:r>
                        <a:rPr lang="el-GR" sz="2000" b="0" i="0" u="none" strike="noStrike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δεδομένα (κατανομές συχνοτήτων σε ποσοστά ή απόλυτους αριθμούς απλών κατανομών, διαγραμμάτων και γραφικών </a:t>
                      </a:r>
                      <a:r>
                        <a:rPr lang="el-GR" sz="2000" b="0" i="0" u="none" strike="noStrike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εικονόγραμμα</a:t>
                      </a:r>
                      <a:r>
                        <a:rPr lang="el-GR" sz="2000" b="0" i="0" u="none" strike="noStrike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l-GR" sz="2000" b="0" i="0" u="none" strike="noStrike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ραβδόγραμμα</a:t>
                      </a:r>
                      <a:r>
                        <a:rPr lang="el-GR" sz="2000" b="0" i="0" u="none" strike="noStrike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).</a:t>
                      </a:r>
                    </a:p>
                    <a:p>
                      <a:pPr marL="342900" indent="-34290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l-GR" sz="2000" b="0" i="0" u="none" strike="noStrike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Να μετατρέπουν προφορικές ή γραπτές περιγραφές δεδομένων σε γραφικές, και αντίστροφα.</a:t>
                      </a:r>
                    </a:p>
                    <a:p>
                      <a:pPr marL="342900" indent="-34290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l-GR" sz="2000" b="0" i="0" u="none" strike="noStrike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Να βρίσκουν το μέσο όρο δεδομένων.</a:t>
                      </a:r>
                    </a:p>
                  </a:txBody>
                  <a:tcPr marT="68397" marB="45718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2000" b="0" i="0" u="none" strike="noStrike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Συλλογή και Επεξεργασία δεδομένων - Στατιστική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l-GR" sz="2000" b="0" i="0" u="none" strike="noStrike" kern="1200" baseline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2000" b="0" i="0" u="none" strike="noStrike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(6 ώρες)</a:t>
                      </a:r>
                    </a:p>
                  </a:txBody>
                  <a:tcPr marT="45718" marB="45718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48508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000218F0-E2C2-4BC1-AA35-7802A6E06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306" y="335953"/>
            <a:ext cx="8640960" cy="629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5431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D8193C2-467E-4FAF-B20E-BAA6EE3C4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78" y="1844824"/>
            <a:ext cx="10678922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18837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E79B149-7552-4339-90F3-99CCAC9A3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27" y="666453"/>
            <a:ext cx="10600251" cy="557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96185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F72EE27-BAD0-49F5-A097-6B747355A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55" y="620688"/>
            <a:ext cx="9876757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77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08ED72D3-E1F2-4EBC-A2DC-CBA2D52D7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79" y="836712"/>
            <a:ext cx="10530814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420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DE1E01B3-914F-42EA-965C-71339A6632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29" y="2780928"/>
            <a:ext cx="10641499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948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BE6117C3-8CF8-4DCB-A792-BD27DEB9F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29" y="587829"/>
            <a:ext cx="9960102" cy="586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72669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B183B7F2-7991-49AD-9D2A-AD5AB6BC3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29" y="1916832"/>
            <a:ext cx="10564639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3241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893FB4E-4656-4E64-A455-032C7D41C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07" y="2060848"/>
            <a:ext cx="10714640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9661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5C01BAC3-481E-486F-94AB-B2B4A5C50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258" y="695207"/>
            <a:ext cx="9145016" cy="578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8363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9B2F4A15-513F-4A92-A208-03A250B18E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81" y="908720"/>
            <a:ext cx="11587626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26709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3D3DD348-35D9-4DD6-8FAA-C98D2615B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87" y="1229735"/>
            <a:ext cx="10737099" cy="443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5451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72D9DA40-DF19-4B39-B68E-E2FBBD963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337" y="548681"/>
            <a:ext cx="7923751" cy="597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35151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35C57E88-5060-4ACC-B4FA-F4B6A039E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09" y="2204864"/>
            <a:ext cx="10763370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00807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B2576E47-2220-4BF4-92DC-4071147D5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06" y="1988840"/>
            <a:ext cx="10559038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4403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2182EF1D-0E95-4ED0-A9F7-BE4C111D4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41" y="548680"/>
            <a:ext cx="10528361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60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3DB03B68-E5FB-4244-B72F-0A5F6C3C0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864" y="314147"/>
            <a:ext cx="8860418" cy="628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5550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24BDECD8-E680-4015-A3F7-C566F87589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63" y="692696"/>
            <a:ext cx="10826850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6531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3C1B49B3-1D56-446E-81A1-8B3611033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13" y="1268760"/>
            <a:ext cx="11599801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3964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36FE52C-B8BA-44AE-9EC2-DCC1F29A7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318" y="476672"/>
            <a:ext cx="7635798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8888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853DE242-1AAD-45FE-8224-15DCBA9D6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82" y="2132856"/>
            <a:ext cx="11293786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302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1C41AB3-0D98-49AC-97CE-EA25A30D3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26" y="1988840"/>
            <a:ext cx="10587936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4948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F8DF6FF-CE89-4204-81DF-231A8E6A50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8" y="772704"/>
            <a:ext cx="11971330" cy="532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90223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0574BEC-E08F-47EA-BBCE-970CC68B60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73" y="487750"/>
            <a:ext cx="10896397" cy="618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73674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8903B440-F77E-44D7-8D44-758D00DBB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96" y="1412776"/>
            <a:ext cx="11208588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73327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46B16A4-E1B6-45A9-AACA-5E041CF509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510" y="299619"/>
            <a:ext cx="8694764" cy="629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13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81800AAF-AF5C-43A7-A6D6-6696C8284A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87" y="1700808"/>
            <a:ext cx="11069616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163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7B31A059-EE61-4511-B890-6E6A0CC90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66" y="649589"/>
            <a:ext cx="10704012" cy="565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62404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76774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096394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762215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630573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Θέμα του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Θέμα του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l-G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l-G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Θέμα του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Θέμα του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Θέμα του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Θέμα του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l-G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l-G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Θέμα του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Θέμα του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Θέμα του Office">
  <a:themeElements>
    <a:clrScheme name="Θέμα του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Θέμα του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l-G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l-G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Θέμα του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Θέμα του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39382</TotalTime>
  <Words>601</Words>
  <Application>Microsoft Office PowerPoint</Application>
  <PresentationFormat>Προσαρμογή</PresentationFormat>
  <Paragraphs>85</Paragraphs>
  <Slides>93</Slides>
  <Notes>15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3</vt:i4>
      </vt:variant>
      <vt:variant>
        <vt:lpstr>Τίτλοι διαφανειών</vt:lpstr>
      </vt:variant>
      <vt:variant>
        <vt:i4>93</vt:i4>
      </vt:variant>
    </vt:vector>
  </HeadingPairs>
  <TitlesOfParts>
    <vt:vector size="99" baseType="lpstr">
      <vt:lpstr>Arial</vt:lpstr>
      <vt:lpstr>Calibri</vt:lpstr>
      <vt:lpstr>Times New Roman</vt:lpstr>
      <vt:lpstr>Θέμα του Office</vt:lpstr>
      <vt:lpstr>Θέμα του Office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μαθηματικά δημοτικού σχολείου</dc:title>
  <dc:creator>Apostolos</dc:creator>
  <cp:lastModifiedBy>ΚΩΝΣΤΑΝΤΙΝΟΣ ΣΔΡΟΛΙΑΣ</cp:lastModifiedBy>
  <cp:revision>248</cp:revision>
  <cp:lastPrinted>1601-01-01T00:00:00Z</cp:lastPrinted>
  <dcterms:created xsi:type="dcterms:W3CDTF">1601-01-01T00:00:00Z</dcterms:created>
  <dcterms:modified xsi:type="dcterms:W3CDTF">2022-03-21T15:50:54Z</dcterms:modified>
</cp:coreProperties>
</file>