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317" r:id="rId4"/>
    <p:sldId id="319" r:id="rId5"/>
    <p:sldId id="318" r:id="rId6"/>
    <p:sldId id="293" r:id="rId7"/>
    <p:sldId id="294" r:id="rId8"/>
    <p:sldId id="295" r:id="rId9"/>
    <p:sldId id="301" r:id="rId10"/>
    <p:sldId id="320" r:id="rId11"/>
    <p:sldId id="321" r:id="rId12"/>
    <p:sldId id="322" r:id="rId13"/>
    <p:sldId id="296" r:id="rId14"/>
    <p:sldId id="297" r:id="rId15"/>
    <p:sldId id="302" r:id="rId16"/>
    <p:sldId id="298" r:id="rId17"/>
    <p:sldId id="299" r:id="rId18"/>
    <p:sldId id="300" r:id="rId19"/>
    <p:sldId id="303" r:id="rId20"/>
    <p:sldId id="305" r:id="rId21"/>
    <p:sldId id="304" r:id="rId22"/>
    <p:sldId id="257" r:id="rId23"/>
    <p:sldId id="258" r:id="rId24"/>
    <p:sldId id="259" r:id="rId25"/>
    <p:sldId id="260" r:id="rId26"/>
    <p:sldId id="261" r:id="rId27"/>
    <p:sldId id="262" r:id="rId28"/>
    <p:sldId id="263" r:id="rId29"/>
    <p:sldId id="264" r:id="rId30"/>
    <p:sldId id="265" r:id="rId31"/>
    <p:sldId id="266" r:id="rId32"/>
    <p:sldId id="267" r:id="rId33"/>
    <p:sldId id="268" r:id="rId34"/>
    <p:sldId id="269" r:id="rId35"/>
    <p:sldId id="270" r:id="rId36"/>
    <p:sldId id="271" r:id="rId37"/>
    <p:sldId id="290" r:id="rId38"/>
    <p:sldId id="291" r:id="rId39"/>
    <p:sldId id="292" r:id="rId40"/>
    <p:sldId id="274" r:id="rId41"/>
    <p:sldId id="306" r:id="rId42"/>
    <p:sldId id="272" r:id="rId43"/>
    <p:sldId id="273" r:id="rId44"/>
    <p:sldId id="275" r:id="rId45"/>
    <p:sldId id="276" r:id="rId46"/>
    <p:sldId id="307" r:id="rId47"/>
    <p:sldId id="277" r:id="rId48"/>
    <p:sldId id="308" r:id="rId49"/>
    <p:sldId id="309" r:id="rId50"/>
    <p:sldId id="310" r:id="rId51"/>
    <p:sldId id="311" r:id="rId52"/>
    <p:sldId id="278" r:id="rId53"/>
    <p:sldId id="279" r:id="rId54"/>
    <p:sldId id="280" r:id="rId55"/>
    <p:sldId id="312" r:id="rId56"/>
    <p:sldId id="313" r:id="rId57"/>
    <p:sldId id="281" r:id="rId58"/>
    <p:sldId id="282" r:id="rId59"/>
    <p:sldId id="283" r:id="rId60"/>
    <p:sldId id="284" r:id="rId61"/>
    <p:sldId id="285" r:id="rId62"/>
    <p:sldId id="286" r:id="rId63"/>
    <p:sldId id="287" r:id="rId64"/>
    <p:sldId id="288" r:id="rId65"/>
    <p:sldId id="314" r:id="rId66"/>
    <p:sldId id="315" r:id="rId67"/>
    <p:sldId id="316" r:id="rId68"/>
    <p:sldId id="289" r:id="rId6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932" autoAdjust="0"/>
  </p:normalViewPr>
  <p:slideViewPr>
    <p:cSldViewPr>
      <p:cViewPr varScale="1">
        <p:scale>
          <a:sx n="69" d="100"/>
          <a:sy n="69" d="100"/>
        </p:scale>
        <p:origin x="58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01E3AB-8FE4-4E7E-B1CE-D4963DDCA039}"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el-GR"/>
        </a:p>
      </dgm:t>
    </dgm:pt>
    <dgm:pt modelId="{3C31E48D-286B-4FCB-B0DC-69270D9BD3B8}">
      <dgm:prSet phldrT="[Κείμενο]"/>
      <dgm:spPr/>
      <dgm:t>
        <a:bodyPr/>
        <a:lstStyle/>
        <a:p>
          <a:r>
            <a:rPr lang="el-GR" dirty="0" smtClean="0"/>
            <a:t>Αγωγή</a:t>
          </a:r>
          <a:endParaRPr lang="el-GR" dirty="0"/>
        </a:p>
      </dgm:t>
    </dgm:pt>
    <dgm:pt modelId="{553268BC-9BE9-46D6-8E0E-1E608E7DF55D}" type="parTrans" cxnId="{2C711ED8-A79D-4187-A0E4-CE435610FE2F}">
      <dgm:prSet/>
      <dgm:spPr/>
      <dgm:t>
        <a:bodyPr/>
        <a:lstStyle/>
        <a:p>
          <a:endParaRPr lang="el-GR"/>
        </a:p>
      </dgm:t>
    </dgm:pt>
    <dgm:pt modelId="{1F37DE51-28C8-44BA-85E6-251D3B02FE49}" type="sibTrans" cxnId="{2C711ED8-A79D-4187-A0E4-CE435610FE2F}">
      <dgm:prSet/>
      <dgm:spPr/>
      <dgm:t>
        <a:bodyPr/>
        <a:lstStyle/>
        <a:p>
          <a:endParaRPr lang="el-GR"/>
        </a:p>
      </dgm:t>
    </dgm:pt>
    <dgm:pt modelId="{683FDE20-D3FD-4B9E-BE4E-F53249E4C7A5}">
      <dgm:prSet phldrT="[Κείμενο]"/>
      <dgm:spPr/>
      <dgm:t>
        <a:bodyPr/>
        <a:lstStyle/>
        <a:p>
          <a:r>
            <a:rPr lang="el-GR" dirty="0" smtClean="0"/>
            <a:t>Κοινωνικοποίηση</a:t>
          </a:r>
          <a:endParaRPr lang="el-GR" dirty="0"/>
        </a:p>
      </dgm:t>
    </dgm:pt>
    <dgm:pt modelId="{8B6F8406-A0A2-4243-9788-54BC98E1CD7D}" type="parTrans" cxnId="{F4C4F9FD-8020-4895-B52C-70BA637917DC}">
      <dgm:prSet/>
      <dgm:spPr/>
      <dgm:t>
        <a:bodyPr/>
        <a:lstStyle/>
        <a:p>
          <a:endParaRPr lang="el-GR"/>
        </a:p>
      </dgm:t>
    </dgm:pt>
    <dgm:pt modelId="{D7F76F40-CF8D-4AC6-B840-8EBF002920E5}" type="sibTrans" cxnId="{F4C4F9FD-8020-4895-B52C-70BA637917DC}">
      <dgm:prSet/>
      <dgm:spPr/>
      <dgm:t>
        <a:bodyPr/>
        <a:lstStyle/>
        <a:p>
          <a:endParaRPr lang="el-GR"/>
        </a:p>
      </dgm:t>
    </dgm:pt>
    <dgm:pt modelId="{91D83DF9-E775-4809-933E-9B292DAF929A}" type="pres">
      <dgm:prSet presAssocID="{9B01E3AB-8FE4-4E7E-B1CE-D4963DDCA039}" presName="compositeShape" presStyleCnt="0">
        <dgm:presLayoutVars>
          <dgm:chMax val="2"/>
          <dgm:dir/>
          <dgm:resizeHandles val="exact"/>
        </dgm:presLayoutVars>
      </dgm:prSet>
      <dgm:spPr/>
      <dgm:t>
        <a:bodyPr/>
        <a:lstStyle/>
        <a:p>
          <a:endParaRPr lang="el-GR"/>
        </a:p>
      </dgm:t>
    </dgm:pt>
    <dgm:pt modelId="{09355097-B70B-49EB-A870-1BB7B14EAC53}" type="pres">
      <dgm:prSet presAssocID="{9B01E3AB-8FE4-4E7E-B1CE-D4963DDCA039}" presName="ribbon" presStyleLbl="node1" presStyleIdx="0" presStyleCnt="1"/>
      <dgm:spPr/>
    </dgm:pt>
    <dgm:pt modelId="{043F5B2B-156F-4064-8EBF-B74C1FFBC73A}" type="pres">
      <dgm:prSet presAssocID="{9B01E3AB-8FE4-4E7E-B1CE-D4963DDCA039}" presName="leftArrowText" presStyleLbl="node1" presStyleIdx="0" presStyleCnt="1">
        <dgm:presLayoutVars>
          <dgm:chMax val="0"/>
          <dgm:bulletEnabled val="1"/>
        </dgm:presLayoutVars>
      </dgm:prSet>
      <dgm:spPr/>
      <dgm:t>
        <a:bodyPr/>
        <a:lstStyle/>
        <a:p>
          <a:endParaRPr lang="el-GR"/>
        </a:p>
      </dgm:t>
    </dgm:pt>
    <dgm:pt modelId="{7B9801C8-F27F-4D19-8929-910B487AA153}" type="pres">
      <dgm:prSet presAssocID="{9B01E3AB-8FE4-4E7E-B1CE-D4963DDCA039}" presName="rightArrowText" presStyleLbl="node1" presStyleIdx="0" presStyleCnt="1">
        <dgm:presLayoutVars>
          <dgm:chMax val="0"/>
          <dgm:bulletEnabled val="1"/>
        </dgm:presLayoutVars>
      </dgm:prSet>
      <dgm:spPr/>
      <dgm:t>
        <a:bodyPr/>
        <a:lstStyle/>
        <a:p>
          <a:endParaRPr lang="el-GR"/>
        </a:p>
      </dgm:t>
    </dgm:pt>
  </dgm:ptLst>
  <dgm:cxnLst>
    <dgm:cxn modelId="{F7DF3A0E-3D42-456A-B13F-2E022256B5F1}" type="presOf" srcId="{9B01E3AB-8FE4-4E7E-B1CE-D4963DDCA039}" destId="{91D83DF9-E775-4809-933E-9B292DAF929A}" srcOrd="0" destOrd="0" presId="urn:microsoft.com/office/officeart/2005/8/layout/arrow6"/>
    <dgm:cxn modelId="{F4C4F9FD-8020-4895-B52C-70BA637917DC}" srcId="{9B01E3AB-8FE4-4E7E-B1CE-D4963DDCA039}" destId="{683FDE20-D3FD-4B9E-BE4E-F53249E4C7A5}" srcOrd="1" destOrd="0" parTransId="{8B6F8406-A0A2-4243-9788-54BC98E1CD7D}" sibTransId="{D7F76F40-CF8D-4AC6-B840-8EBF002920E5}"/>
    <dgm:cxn modelId="{2C711ED8-A79D-4187-A0E4-CE435610FE2F}" srcId="{9B01E3AB-8FE4-4E7E-B1CE-D4963DDCA039}" destId="{3C31E48D-286B-4FCB-B0DC-69270D9BD3B8}" srcOrd="0" destOrd="0" parTransId="{553268BC-9BE9-46D6-8E0E-1E608E7DF55D}" sibTransId="{1F37DE51-28C8-44BA-85E6-251D3B02FE49}"/>
    <dgm:cxn modelId="{8BCBE428-9B6F-4265-80A4-14B1E022C051}" type="presOf" srcId="{683FDE20-D3FD-4B9E-BE4E-F53249E4C7A5}" destId="{7B9801C8-F27F-4D19-8929-910B487AA153}" srcOrd="0" destOrd="0" presId="urn:microsoft.com/office/officeart/2005/8/layout/arrow6"/>
    <dgm:cxn modelId="{CEE9383E-6B84-4A57-82FF-9E6BC8A76F82}" type="presOf" srcId="{3C31E48D-286B-4FCB-B0DC-69270D9BD3B8}" destId="{043F5B2B-156F-4064-8EBF-B74C1FFBC73A}" srcOrd="0" destOrd="0" presId="urn:microsoft.com/office/officeart/2005/8/layout/arrow6"/>
    <dgm:cxn modelId="{5421F455-68B1-4473-B64D-0A2370234CEF}" type="presParOf" srcId="{91D83DF9-E775-4809-933E-9B292DAF929A}" destId="{09355097-B70B-49EB-A870-1BB7B14EAC53}" srcOrd="0" destOrd="0" presId="urn:microsoft.com/office/officeart/2005/8/layout/arrow6"/>
    <dgm:cxn modelId="{1ED2A7F6-41C6-499F-A69F-34D5E2FACAF1}" type="presParOf" srcId="{91D83DF9-E775-4809-933E-9B292DAF929A}" destId="{043F5B2B-156F-4064-8EBF-B74C1FFBC73A}" srcOrd="1" destOrd="0" presId="urn:microsoft.com/office/officeart/2005/8/layout/arrow6"/>
    <dgm:cxn modelId="{CF2BEF32-3426-4EBB-94D2-B0184BAA53D7}" type="presParOf" srcId="{91D83DF9-E775-4809-933E-9B292DAF929A}" destId="{7B9801C8-F27F-4D19-8929-910B487AA153}"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DDDC9DD-6D23-4C51-B604-56F974F0D4D7}"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el-GR"/>
        </a:p>
      </dgm:t>
    </dgm:pt>
    <dgm:pt modelId="{E93B6115-0BBE-455C-82F1-9BE71F676E66}">
      <dgm:prSet phldrT="[Κείμενο]"/>
      <dgm:spPr>
        <a:solidFill>
          <a:srgbClr val="FF0000"/>
        </a:solidFill>
      </dgm:spPr>
      <dgm:t>
        <a:bodyPr/>
        <a:lstStyle/>
        <a:p>
          <a:r>
            <a:rPr lang="el-GR" b="1" dirty="0" smtClean="0"/>
            <a:t>Οικογένεια: Διάχυτος ρόλος</a:t>
          </a:r>
          <a:endParaRPr lang="el-GR" b="1" dirty="0"/>
        </a:p>
      </dgm:t>
    </dgm:pt>
    <dgm:pt modelId="{01AE053A-3468-4E00-9E7C-CC3C02E8A9B1}" type="parTrans" cxnId="{9D306466-0EB0-4A58-9243-E72296ACC4E8}">
      <dgm:prSet/>
      <dgm:spPr/>
      <dgm:t>
        <a:bodyPr/>
        <a:lstStyle/>
        <a:p>
          <a:endParaRPr lang="el-GR"/>
        </a:p>
      </dgm:t>
    </dgm:pt>
    <dgm:pt modelId="{9902A33D-700D-4A7E-8223-E61314C0EC33}" type="sibTrans" cxnId="{9D306466-0EB0-4A58-9243-E72296ACC4E8}">
      <dgm:prSet/>
      <dgm:spPr/>
      <dgm:t>
        <a:bodyPr/>
        <a:lstStyle/>
        <a:p>
          <a:endParaRPr lang="el-GR"/>
        </a:p>
      </dgm:t>
    </dgm:pt>
    <dgm:pt modelId="{C502B232-09B3-41E7-A995-8ED7D830417C}">
      <dgm:prSet phldrT="[Κείμενο]"/>
      <dgm:spPr>
        <a:solidFill>
          <a:srgbClr val="0070C0"/>
        </a:solidFill>
      </dgm:spPr>
      <dgm:t>
        <a:bodyPr/>
        <a:lstStyle/>
        <a:p>
          <a:r>
            <a:rPr lang="el-GR" b="1" dirty="0" smtClean="0"/>
            <a:t>Σχολείο: Εξειδικευμένος ρόλος</a:t>
          </a:r>
          <a:endParaRPr lang="el-GR" b="1" dirty="0"/>
        </a:p>
      </dgm:t>
    </dgm:pt>
    <dgm:pt modelId="{556F80A7-8B6B-47C7-AA07-4C1F73B8ABBA}" type="parTrans" cxnId="{B18C3D79-E773-41C2-A99C-DEA62DCAE7E7}">
      <dgm:prSet/>
      <dgm:spPr/>
      <dgm:t>
        <a:bodyPr/>
        <a:lstStyle/>
        <a:p>
          <a:endParaRPr lang="el-GR"/>
        </a:p>
      </dgm:t>
    </dgm:pt>
    <dgm:pt modelId="{8EAC95A4-BD9E-4F50-9EB0-14C54284B6AA}" type="sibTrans" cxnId="{B18C3D79-E773-41C2-A99C-DEA62DCAE7E7}">
      <dgm:prSet/>
      <dgm:spPr/>
      <dgm:t>
        <a:bodyPr/>
        <a:lstStyle/>
        <a:p>
          <a:endParaRPr lang="el-GR"/>
        </a:p>
      </dgm:t>
    </dgm:pt>
    <dgm:pt modelId="{C307267D-906C-4302-AA53-92DACB54CCFC}" type="pres">
      <dgm:prSet presAssocID="{FDDDC9DD-6D23-4C51-B604-56F974F0D4D7}" presName="cycle" presStyleCnt="0">
        <dgm:presLayoutVars>
          <dgm:dir/>
          <dgm:resizeHandles val="exact"/>
        </dgm:presLayoutVars>
      </dgm:prSet>
      <dgm:spPr/>
      <dgm:t>
        <a:bodyPr/>
        <a:lstStyle/>
        <a:p>
          <a:endParaRPr lang="el-GR"/>
        </a:p>
      </dgm:t>
    </dgm:pt>
    <dgm:pt modelId="{B30AA3E1-BF5A-4E9A-B17B-C2ECF91E9D09}" type="pres">
      <dgm:prSet presAssocID="{E93B6115-0BBE-455C-82F1-9BE71F676E66}" presName="arrow" presStyleLbl="node1" presStyleIdx="0" presStyleCnt="2">
        <dgm:presLayoutVars>
          <dgm:bulletEnabled val="1"/>
        </dgm:presLayoutVars>
      </dgm:prSet>
      <dgm:spPr/>
      <dgm:t>
        <a:bodyPr/>
        <a:lstStyle/>
        <a:p>
          <a:endParaRPr lang="el-GR"/>
        </a:p>
      </dgm:t>
    </dgm:pt>
    <dgm:pt modelId="{B1355E06-2CC2-43A6-9BA5-4E5C22F27E15}" type="pres">
      <dgm:prSet presAssocID="{C502B232-09B3-41E7-A995-8ED7D830417C}" presName="arrow" presStyleLbl="node1" presStyleIdx="1" presStyleCnt="2">
        <dgm:presLayoutVars>
          <dgm:bulletEnabled val="1"/>
        </dgm:presLayoutVars>
      </dgm:prSet>
      <dgm:spPr/>
      <dgm:t>
        <a:bodyPr/>
        <a:lstStyle/>
        <a:p>
          <a:endParaRPr lang="el-GR"/>
        </a:p>
      </dgm:t>
    </dgm:pt>
  </dgm:ptLst>
  <dgm:cxnLst>
    <dgm:cxn modelId="{65686E32-7B26-47AB-9771-D5BADCB66A3B}" type="presOf" srcId="{FDDDC9DD-6D23-4C51-B604-56F974F0D4D7}" destId="{C307267D-906C-4302-AA53-92DACB54CCFC}" srcOrd="0" destOrd="0" presId="urn:microsoft.com/office/officeart/2005/8/layout/arrow1"/>
    <dgm:cxn modelId="{B18C3D79-E773-41C2-A99C-DEA62DCAE7E7}" srcId="{FDDDC9DD-6D23-4C51-B604-56F974F0D4D7}" destId="{C502B232-09B3-41E7-A995-8ED7D830417C}" srcOrd="1" destOrd="0" parTransId="{556F80A7-8B6B-47C7-AA07-4C1F73B8ABBA}" sibTransId="{8EAC95A4-BD9E-4F50-9EB0-14C54284B6AA}"/>
    <dgm:cxn modelId="{95F93656-339D-4EFE-AD06-1A66CE432633}" type="presOf" srcId="{E93B6115-0BBE-455C-82F1-9BE71F676E66}" destId="{B30AA3E1-BF5A-4E9A-B17B-C2ECF91E9D09}" srcOrd="0" destOrd="0" presId="urn:microsoft.com/office/officeart/2005/8/layout/arrow1"/>
    <dgm:cxn modelId="{9D306466-0EB0-4A58-9243-E72296ACC4E8}" srcId="{FDDDC9DD-6D23-4C51-B604-56F974F0D4D7}" destId="{E93B6115-0BBE-455C-82F1-9BE71F676E66}" srcOrd="0" destOrd="0" parTransId="{01AE053A-3468-4E00-9E7C-CC3C02E8A9B1}" sibTransId="{9902A33D-700D-4A7E-8223-E61314C0EC33}"/>
    <dgm:cxn modelId="{BF59C39F-E018-44DC-BA68-B821E4EAF827}" type="presOf" srcId="{C502B232-09B3-41E7-A995-8ED7D830417C}" destId="{B1355E06-2CC2-43A6-9BA5-4E5C22F27E15}" srcOrd="0" destOrd="0" presId="urn:microsoft.com/office/officeart/2005/8/layout/arrow1"/>
    <dgm:cxn modelId="{600F98D2-36F9-484E-8073-F2C79B1A654E}" type="presParOf" srcId="{C307267D-906C-4302-AA53-92DACB54CCFC}" destId="{B30AA3E1-BF5A-4E9A-B17B-C2ECF91E9D09}" srcOrd="0" destOrd="0" presId="urn:microsoft.com/office/officeart/2005/8/layout/arrow1"/>
    <dgm:cxn modelId="{223D809D-D851-441E-B2DA-416812C0A997}" type="presParOf" srcId="{C307267D-906C-4302-AA53-92DACB54CCFC}" destId="{B1355E06-2CC2-43A6-9BA5-4E5C22F27E15}"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CB1E084-FE22-43B6-A43E-2EE875C6835D}"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el-GR"/>
        </a:p>
      </dgm:t>
    </dgm:pt>
    <dgm:pt modelId="{123430C1-84EB-4CF0-BB54-87C6ECFA6B35}">
      <dgm:prSet phldrT="[Κείμενο]"/>
      <dgm:spPr>
        <a:solidFill>
          <a:srgbClr val="FF0000"/>
        </a:solidFill>
      </dgm:spPr>
      <dgm:t>
        <a:bodyPr/>
        <a:lstStyle/>
        <a:p>
          <a:r>
            <a:rPr lang="el-GR" b="1" dirty="0" smtClean="0"/>
            <a:t>Οικογένεια: Προσανατολισμός στην κοινότητα</a:t>
          </a:r>
          <a:endParaRPr lang="el-GR" b="1" dirty="0"/>
        </a:p>
      </dgm:t>
    </dgm:pt>
    <dgm:pt modelId="{0519C59E-788A-40F1-A4B2-A12CF865600D}" type="parTrans" cxnId="{0A3978C5-3A3C-42FD-A43E-E3E87762AAB5}">
      <dgm:prSet/>
      <dgm:spPr/>
      <dgm:t>
        <a:bodyPr/>
        <a:lstStyle/>
        <a:p>
          <a:endParaRPr lang="el-GR"/>
        </a:p>
      </dgm:t>
    </dgm:pt>
    <dgm:pt modelId="{B4D30165-C71B-4E3E-A2C6-69155DF1FBF7}" type="sibTrans" cxnId="{0A3978C5-3A3C-42FD-A43E-E3E87762AAB5}">
      <dgm:prSet/>
      <dgm:spPr/>
      <dgm:t>
        <a:bodyPr/>
        <a:lstStyle/>
        <a:p>
          <a:endParaRPr lang="el-GR"/>
        </a:p>
      </dgm:t>
    </dgm:pt>
    <dgm:pt modelId="{0EC53B9E-861C-42E9-9786-1E192E8CD655}">
      <dgm:prSet phldrT="[Κείμενο]"/>
      <dgm:spPr>
        <a:solidFill>
          <a:srgbClr val="0070C0"/>
        </a:solidFill>
      </dgm:spPr>
      <dgm:t>
        <a:bodyPr/>
        <a:lstStyle/>
        <a:p>
          <a:r>
            <a:rPr lang="el-GR" b="1" dirty="0" smtClean="0"/>
            <a:t>Σχολείο: Προσανατολισμός στην ατομικότητα</a:t>
          </a:r>
          <a:endParaRPr lang="el-GR" b="1" dirty="0"/>
        </a:p>
      </dgm:t>
    </dgm:pt>
    <dgm:pt modelId="{9D8B0C24-0123-4E36-A1C8-BD973D5D8040}" type="parTrans" cxnId="{8F1B70F1-B9C8-4E96-AB62-09460C8BC3F4}">
      <dgm:prSet/>
      <dgm:spPr/>
      <dgm:t>
        <a:bodyPr/>
        <a:lstStyle/>
        <a:p>
          <a:endParaRPr lang="el-GR"/>
        </a:p>
      </dgm:t>
    </dgm:pt>
    <dgm:pt modelId="{BAA7C396-A5E1-4E02-AD54-41053081E2F9}" type="sibTrans" cxnId="{8F1B70F1-B9C8-4E96-AB62-09460C8BC3F4}">
      <dgm:prSet/>
      <dgm:spPr/>
      <dgm:t>
        <a:bodyPr/>
        <a:lstStyle/>
        <a:p>
          <a:endParaRPr lang="el-GR"/>
        </a:p>
      </dgm:t>
    </dgm:pt>
    <dgm:pt modelId="{759FA113-9A61-4577-9FCB-8BC7AB7A284A}" type="pres">
      <dgm:prSet presAssocID="{FCB1E084-FE22-43B6-A43E-2EE875C6835D}" presName="cycle" presStyleCnt="0">
        <dgm:presLayoutVars>
          <dgm:dir/>
          <dgm:resizeHandles val="exact"/>
        </dgm:presLayoutVars>
      </dgm:prSet>
      <dgm:spPr/>
      <dgm:t>
        <a:bodyPr/>
        <a:lstStyle/>
        <a:p>
          <a:endParaRPr lang="el-GR"/>
        </a:p>
      </dgm:t>
    </dgm:pt>
    <dgm:pt modelId="{2C855A78-DA04-435D-BB65-BE9E7E0015CD}" type="pres">
      <dgm:prSet presAssocID="{123430C1-84EB-4CF0-BB54-87C6ECFA6B35}" presName="arrow" presStyleLbl="node1" presStyleIdx="0" presStyleCnt="2" custScaleX="114349">
        <dgm:presLayoutVars>
          <dgm:bulletEnabled val="1"/>
        </dgm:presLayoutVars>
      </dgm:prSet>
      <dgm:spPr/>
      <dgm:t>
        <a:bodyPr/>
        <a:lstStyle/>
        <a:p>
          <a:endParaRPr lang="el-GR"/>
        </a:p>
      </dgm:t>
    </dgm:pt>
    <dgm:pt modelId="{8F62F00E-4881-4498-9E5C-DF92946BE83D}" type="pres">
      <dgm:prSet presAssocID="{0EC53B9E-861C-42E9-9786-1E192E8CD655}" presName="arrow" presStyleLbl="node1" presStyleIdx="1" presStyleCnt="2" custScaleX="110639">
        <dgm:presLayoutVars>
          <dgm:bulletEnabled val="1"/>
        </dgm:presLayoutVars>
      </dgm:prSet>
      <dgm:spPr/>
      <dgm:t>
        <a:bodyPr/>
        <a:lstStyle/>
        <a:p>
          <a:endParaRPr lang="el-GR"/>
        </a:p>
      </dgm:t>
    </dgm:pt>
  </dgm:ptLst>
  <dgm:cxnLst>
    <dgm:cxn modelId="{0A3978C5-3A3C-42FD-A43E-E3E87762AAB5}" srcId="{FCB1E084-FE22-43B6-A43E-2EE875C6835D}" destId="{123430C1-84EB-4CF0-BB54-87C6ECFA6B35}" srcOrd="0" destOrd="0" parTransId="{0519C59E-788A-40F1-A4B2-A12CF865600D}" sibTransId="{B4D30165-C71B-4E3E-A2C6-69155DF1FBF7}"/>
    <dgm:cxn modelId="{8F1B70F1-B9C8-4E96-AB62-09460C8BC3F4}" srcId="{FCB1E084-FE22-43B6-A43E-2EE875C6835D}" destId="{0EC53B9E-861C-42E9-9786-1E192E8CD655}" srcOrd="1" destOrd="0" parTransId="{9D8B0C24-0123-4E36-A1C8-BD973D5D8040}" sibTransId="{BAA7C396-A5E1-4E02-AD54-41053081E2F9}"/>
    <dgm:cxn modelId="{36FE146F-56B0-46E9-AE4F-3AE8BB3949CC}" type="presOf" srcId="{0EC53B9E-861C-42E9-9786-1E192E8CD655}" destId="{8F62F00E-4881-4498-9E5C-DF92946BE83D}" srcOrd="0" destOrd="0" presId="urn:microsoft.com/office/officeart/2005/8/layout/arrow1"/>
    <dgm:cxn modelId="{AEF6CF0F-5B48-4584-8E78-586B5CFCAC4D}" type="presOf" srcId="{FCB1E084-FE22-43B6-A43E-2EE875C6835D}" destId="{759FA113-9A61-4577-9FCB-8BC7AB7A284A}" srcOrd="0" destOrd="0" presId="urn:microsoft.com/office/officeart/2005/8/layout/arrow1"/>
    <dgm:cxn modelId="{5A2C2CCD-F459-4A1B-B5C5-52CBAAF66AF4}" type="presOf" srcId="{123430C1-84EB-4CF0-BB54-87C6ECFA6B35}" destId="{2C855A78-DA04-435D-BB65-BE9E7E0015CD}" srcOrd="0" destOrd="0" presId="urn:microsoft.com/office/officeart/2005/8/layout/arrow1"/>
    <dgm:cxn modelId="{97731D64-DD41-4591-9EF6-A812227A83BD}" type="presParOf" srcId="{759FA113-9A61-4577-9FCB-8BC7AB7A284A}" destId="{2C855A78-DA04-435D-BB65-BE9E7E0015CD}" srcOrd="0" destOrd="0" presId="urn:microsoft.com/office/officeart/2005/8/layout/arrow1"/>
    <dgm:cxn modelId="{6B77925C-D17C-4B0F-A22C-B058BA86E217}" type="presParOf" srcId="{759FA113-9A61-4577-9FCB-8BC7AB7A284A}" destId="{8F62F00E-4881-4498-9E5C-DF92946BE83D}"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BA67E52-18E9-45EE-AF13-0D3A56DE7D27}"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el-GR"/>
        </a:p>
      </dgm:t>
    </dgm:pt>
    <dgm:pt modelId="{1C2516B9-91B8-47D8-8024-AC9DC2DCCDAC}">
      <dgm:prSet phldrT="[Κείμενο]"/>
      <dgm:spPr>
        <a:solidFill>
          <a:srgbClr val="FF0000"/>
        </a:solidFill>
      </dgm:spPr>
      <dgm:t>
        <a:bodyPr/>
        <a:lstStyle/>
        <a:p>
          <a:r>
            <a:rPr lang="el-GR" b="1" dirty="0" smtClean="0"/>
            <a:t>Οικογένεια: Θέση με βάση την καταγωγή</a:t>
          </a:r>
          <a:endParaRPr lang="el-GR" b="1" dirty="0"/>
        </a:p>
      </dgm:t>
    </dgm:pt>
    <dgm:pt modelId="{F9948573-36E2-4301-B413-4012E4AAF77C}" type="parTrans" cxnId="{56277719-25FB-44F2-B4B1-BB9A765EBA2C}">
      <dgm:prSet/>
      <dgm:spPr/>
      <dgm:t>
        <a:bodyPr/>
        <a:lstStyle/>
        <a:p>
          <a:endParaRPr lang="el-GR"/>
        </a:p>
      </dgm:t>
    </dgm:pt>
    <dgm:pt modelId="{579FA3E9-2450-4A39-B27F-868DE785DF53}" type="sibTrans" cxnId="{56277719-25FB-44F2-B4B1-BB9A765EBA2C}">
      <dgm:prSet/>
      <dgm:spPr/>
      <dgm:t>
        <a:bodyPr/>
        <a:lstStyle/>
        <a:p>
          <a:endParaRPr lang="el-GR"/>
        </a:p>
      </dgm:t>
    </dgm:pt>
    <dgm:pt modelId="{F6544B7B-4B5F-464D-839A-FED371FCDF48}">
      <dgm:prSet phldrT="[Κείμενο]"/>
      <dgm:spPr>
        <a:solidFill>
          <a:srgbClr val="0070C0"/>
        </a:solidFill>
      </dgm:spPr>
      <dgm:t>
        <a:bodyPr/>
        <a:lstStyle/>
        <a:p>
          <a:r>
            <a:rPr lang="el-GR" b="1" dirty="0" smtClean="0"/>
            <a:t>Σχολείο: Θέση με βάση την ατομική επίδοση</a:t>
          </a:r>
          <a:endParaRPr lang="el-GR" b="1" dirty="0"/>
        </a:p>
      </dgm:t>
    </dgm:pt>
    <dgm:pt modelId="{DE19E5A4-EAAD-4E73-B4CD-F5FB6BD77E1E}" type="parTrans" cxnId="{704A22E5-3DD8-4607-9ADE-ED77D73C4E0A}">
      <dgm:prSet/>
      <dgm:spPr/>
      <dgm:t>
        <a:bodyPr/>
        <a:lstStyle/>
        <a:p>
          <a:endParaRPr lang="el-GR"/>
        </a:p>
      </dgm:t>
    </dgm:pt>
    <dgm:pt modelId="{013AB15E-3A66-4F0A-86C1-9FE8122EE7DE}" type="sibTrans" cxnId="{704A22E5-3DD8-4607-9ADE-ED77D73C4E0A}">
      <dgm:prSet/>
      <dgm:spPr/>
      <dgm:t>
        <a:bodyPr/>
        <a:lstStyle/>
        <a:p>
          <a:endParaRPr lang="el-GR"/>
        </a:p>
      </dgm:t>
    </dgm:pt>
    <dgm:pt modelId="{229103E8-C9CC-4B67-A73C-E135FC3DFD03}" type="pres">
      <dgm:prSet presAssocID="{3BA67E52-18E9-45EE-AF13-0D3A56DE7D27}" presName="cycle" presStyleCnt="0">
        <dgm:presLayoutVars>
          <dgm:dir/>
          <dgm:resizeHandles val="exact"/>
        </dgm:presLayoutVars>
      </dgm:prSet>
      <dgm:spPr/>
      <dgm:t>
        <a:bodyPr/>
        <a:lstStyle/>
        <a:p>
          <a:endParaRPr lang="el-GR"/>
        </a:p>
      </dgm:t>
    </dgm:pt>
    <dgm:pt modelId="{A8F13BE3-1961-4410-A355-E0F9DDAF39AD}" type="pres">
      <dgm:prSet presAssocID="{1C2516B9-91B8-47D8-8024-AC9DC2DCCDAC}" presName="arrow" presStyleLbl="node1" presStyleIdx="0" presStyleCnt="2">
        <dgm:presLayoutVars>
          <dgm:bulletEnabled val="1"/>
        </dgm:presLayoutVars>
      </dgm:prSet>
      <dgm:spPr/>
      <dgm:t>
        <a:bodyPr/>
        <a:lstStyle/>
        <a:p>
          <a:endParaRPr lang="el-GR"/>
        </a:p>
      </dgm:t>
    </dgm:pt>
    <dgm:pt modelId="{6F4E8468-0FE2-4A6A-92FC-48A9828435BF}" type="pres">
      <dgm:prSet presAssocID="{F6544B7B-4B5F-464D-839A-FED371FCDF48}" presName="arrow" presStyleLbl="node1" presStyleIdx="1" presStyleCnt="2">
        <dgm:presLayoutVars>
          <dgm:bulletEnabled val="1"/>
        </dgm:presLayoutVars>
      </dgm:prSet>
      <dgm:spPr/>
      <dgm:t>
        <a:bodyPr/>
        <a:lstStyle/>
        <a:p>
          <a:endParaRPr lang="el-GR"/>
        </a:p>
      </dgm:t>
    </dgm:pt>
  </dgm:ptLst>
  <dgm:cxnLst>
    <dgm:cxn modelId="{56277719-25FB-44F2-B4B1-BB9A765EBA2C}" srcId="{3BA67E52-18E9-45EE-AF13-0D3A56DE7D27}" destId="{1C2516B9-91B8-47D8-8024-AC9DC2DCCDAC}" srcOrd="0" destOrd="0" parTransId="{F9948573-36E2-4301-B413-4012E4AAF77C}" sibTransId="{579FA3E9-2450-4A39-B27F-868DE785DF53}"/>
    <dgm:cxn modelId="{704A22E5-3DD8-4607-9ADE-ED77D73C4E0A}" srcId="{3BA67E52-18E9-45EE-AF13-0D3A56DE7D27}" destId="{F6544B7B-4B5F-464D-839A-FED371FCDF48}" srcOrd="1" destOrd="0" parTransId="{DE19E5A4-EAAD-4E73-B4CD-F5FB6BD77E1E}" sibTransId="{013AB15E-3A66-4F0A-86C1-9FE8122EE7DE}"/>
    <dgm:cxn modelId="{1FA9180D-9A45-4787-B545-07D66005AB0E}" type="presOf" srcId="{F6544B7B-4B5F-464D-839A-FED371FCDF48}" destId="{6F4E8468-0FE2-4A6A-92FC-48A9828435BF}" srcOrd="0" destOrd="0" presId="urn:microsoft.com/office/officeart/2005/8/layout/arrow1"/>
    <dgm:cxn modelId="{896921C0-6984-45B8-B65D-FD1CE28BE41C}" type="presOf" srcId="{1C2516B9-91B8-47D8-8024-AC9DC2DCCDAC}" destId="{A8F13BE3-1961-4410-A355-E0F9DDAF39AD}" srcOrd="0" destOrd="0" presId="urn:microsoft.com/office/officeart/2005/8/layout/arrow1"/>
    <dgm:cxn modelId="{DF1E5DD4-126D-48FD-A1C6-67ED0C7F975D}" type="presOf" srcId="{3BA67E52-18E9-45EE-AF13-0D3A56DE7D27}" destId="{229103E8-C9CC-4B67-A73C-E135FC3DFD03}" srcOrd="0" destOrd="0" presId="urn:microsoft.com/office/officeart/2005/8/layout/arrow1"/>
    <dgm:cxn modelId="{7B652A29-CC29-4619-8B57-2D071EFC97CD}" type="presParOf" srcId="{229103E8-C9CC-4B67-A73C-E135FC3DFD03}" destId="{A8F13BE3-1961-4410-A355-E0F9DDAF39AD}" srcOrd="0" destOrd="0" presId="urn:microsoft.com/office/officeart/2005/8/layout/arrow1"/>
    <dgm:cxn modelId="{601DF8E7-C58B-40FD-9CC8-AD95F0891AC6}" type="presParOf" srcId="{229103E8-C9CC-4B67-A73C-E135FC3DFD03}" destId="{6F4E8468-0FE2-4A6A-92FC-48A9828435BF}"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B138D80-5CD4-4162-802A-D231E341C1E7}"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l-GR"/>
        </a:p>
      </dgm:t>
    </dgm:pt>
    <dgm:pt modelId="{78543B2E-309A-4168-9073-8E4744B7AF92}">
      <dgm:prSet phldrT="[Κείμενο]"/>
      <dgm:spPr/>
      <dgm:t>
        <a:bodyPr/>
        <a:lstStyle/>
        <a:p>
          <a:r>
            <a:rPr lang="el-GR" b="1" dirty="0" smtClean="0"/>
            <a:t>Οικογένεια:</a:t>
          </a:r>
          <a:r>
            <a:rPr lang="el-GR" dirty="0" smtClean="0"/>
            <a:t> </a:t>
          </a:r>
          <a:r>
            <a:rPr lang="el-GR" b="1" dirty="0" smtClean="0">
              <a:solidFill>
                <a:srgbClr val="FF0000"/>
              </a:solidFill>
            </a:rPr>
            <a:t>ταυτίσεις με πρόσωπα</a:t>
          </a:r>
          <a:endParaRPr lang="el-GR" b="1" dirty="0">
            <a:solidFill>
              <a:srgbClr val="FF0000"/>
            </a:solidFill>
          </a:endParaRPr>
        </a:p>
      </dgm:t>
    </dgm:pt>
    <dgm:pt modelId="{B0A59E9F-8496-4C99-A71F-108D4D9EA377}" type="parTrans" cxnId="{83F3D28B-947E-46F4-94EB-44204C5D23DF}">
      <dgm:prSet/>
      <dgm:spPr/>
      <dgm:t>
        <a:bodyPr/>
        <a:lstStyle/>
        <a:p>
          <a:endParaRPr lang="el-GR"/>
        </a:p>
      </dgm:t>
    </dgm:pt>
    <dgm:pt modelId="{4B9C17F0-8EBB-4FA5-AA89-B4D6D2D87596}" type="sibTrans" cxnId="{83F3D28B-947E-46F4-94EB-44204C5D23DF}">
      <dgm:prSet/>
      <dgm:spPr/>
      <dgm:t>
        <a:bodyPr/>
        <a:lstStyle/>
        <a:p>
          <a:endParaRPr lang="el-GR"/>
        </a:p>
      </dgm:t>
    </dgm:pt>
    <dgm:pt modelId="{D40CA317-EE9E-400D-A906-2A4D4DA5DA84}">
      <dgm:prSet phldrT="[Κείμενο]"/>
      <dgm:spPr/>
      <dgm:t>
        <a:bodyPr/>
        <a:lstStyle/>
        <a:p>
          <a:r>
            <a:rPr lang="el-GR" b="1" dirty="0" smtClean="0">
              <a:solidFill>
                <a:srgbClr val="FF0000"/>
              </a:solidFill>
            </a:rPr>
            <a:t>Σχολείο</a:t>
          </a:r>
          <a:r>
            <a:rPr lang="el-GR" dirty="0" smtClean="0"/>
            <a:t>: </a:t>
          </a:r>
          <a:r>
            <a:rPr lang="el-GR" b="1" dirty="0" smtClean="0">
              <a:solidFill>
                <a:srgbClr val="002060"/>
              </a:solidFill>
            </a:rPr>
            <a:t>ταυτίσεις με ρόλους και τις νόρμες που αντιπροσωπεύουν</a:t>
          </a:r>
          <a:endParaRPr lang="el-GR" b="1" dirty="0">
            <a:solidFill>
              <a:srgbClr val="002060"/>
            </a:solidFill>
          </a:endParaRPr>
        </a:p>
      </dgm:t>
    </dgm:pt>
    <dgm:pt modelId="{90864198-DBE1-4F89-BFA0-3E55CA9F3B47}" type="parTrans" cxnId="{AF156B05-8616-414D-83C9-83A7A72890CA}">
      <dgm:prSet/>
      <dgm:spPr/>
      <dgm:t>
        <a:bodyPr/>
        <a:lstStyle/>
        <a:p>
          <a:endParaRPr lang="el-GR"/>
        </a:p>
      </dgm:t>
    </dgm:pt>
    <dgm:pt modelId="{EF2CAE09-0D0E-4F15-9A8C-046E80094501}" type="sibTrans" cxnId="{AF156B05-8616-414D-83C9-83A7A72890CA}">
      <dgm:prSet/>
      <dgm:spPr/>
      <dgm:t>
        <a:bodyPr/>
        <a:lstStyle/>
        <a:p>
          <a:endParaRPr lang="el-GR"/>
        </a:p>
      </dgm:t>
    </dgm:pt>
    <dgm:pt modelId="{773D4EFE-7E71-4B6D-9F97-2114818AC56F}" type="pres">
      <dgm:prSet presAssocID="{FB138D80-5CD4-4162-802A-D231E341C1E7}" presName="compositeShape" presStyleCnt="0">
        <dgm:presLayoutVars>
          <dgm:chMax val="2"/>
          <dgm:dir/>
          <dgm:resizeHandles val="exact"/>
        </dgm:presLayoutVars>
      </dgm:prSet>
      <dgm:spPr/>
      <dgm:t>
        <a:bodyPr/>
        <a:lstStyle/>
        <a:p>
          <a:endParaRPr lang="el-GR"/>
        </a:p>
      </dgm:t>
    </dgm:pt>
    <dgm:pt modelId="{426CE5A3-40CC-4A29-BE33-30C9746FBC80}" type="pres">
      <dgm:prSet presAssocID="{FB138D80-5CD4-4162-802A-D231E341C1E7}" presName="divider" presStyleLbl="fgShp" presStyleIdx="0" presStyleCnt="1"/>
      <dgm:spPr/>
    </dgm:pt>
    <dgm:pt modelId="{0A1CE389-5871-4C66-BB55-885ED03CA42C}" type="pres">
      <dgm:prSet presAssocID="{78543B2E-309A-4168-9073-8E4744B7AF92}" presName="downArrow" presStyleLbl="node1" presStyleIdx="0" presStyleCnt="2"/>
      <dgm:spPr/>
    </dgm:pt>
    <dgm:pt modelId="{869FC5F5-2768-4D3D-97BD-325D498132F3}" type="pres">
      <dgm:prSet presAssocID="{78543B2E-309A-4168-9073-8E4744B7AF92}" presName="downArrowText" presStyleLbl="revTx" presStyleIdx="0" presStyleCnt="2">
        <dgm:presLayoutVars>
          <dgm:bulletEnabled val="1"/>
        </dgm:presLayoutVars>
      </dgm:prSet>
      <dgm:spPr/>
      <dgm:t>
        <a:bodyPr/>
        <a:lstStyle/>
        <a:p>
          <a:endParaRPr lang="el-GR"/>
        </a:p>
      </dgm:t>
    </dgm:pt>
    <dgm:pt modelId="{1869227A-EFF3-4484-AB7C-EBB0DD8DF10A}" type="pres">
      <dgm:prSet presAssocID="{D40CA317-EE9E-400D-A906-2A4D4DA5DA84}" presName="upArrow" presStyleLbl="node1" presStyleIdx="1" presStyleCnt="2"/>
      <dgm:spPr/>
    </dgm:pt>
    <dgm:pt modelId="{89D57FB8-0E39-4FC9-9E58-B668D524A556}" type="pres">
      <dgm:prSet presAssocID="{D40CA317-EE9E-400D-A906-2A4D4DA5DA84}" presName="upArrowText" presStyleLbl="revTx" presStyleIdx="1" presStyleCnt="2">
        <dgm:presLayoutVars>
          <dgm:bulletEnabled val="1"/>
        </dgm:presLayoutVars>
      </dgm:prSet>
      <dgm:spPr/>
      <dgm:t>
        <a:bodyPr/>
        <a:lstStyle/>
        <a:p>
          <a:endParaRPr lang="el-GR"/>
        </a:p>
      </dgm:t>
    </dgm:pt>
  </dgm:ptLst>
  <dgm:cxnLst>
    <dgm:cxn modelId="{83F3D28B-947E-46F4-94EB-44204C5D23DF}" srcId="{FB138D80-5CD4-4162-802A-D231E341C1E7}" destId="{78543B2E-309A-4168-9073-8E4744B7AF92}" srcOrd="0" destOrd="0" parTransId="{B0A59E9F-8496-4C99-A71F-108D4D9EA377}" sibTransId="{4B9C17F0-8EBB-4FA5-AA89-B4D6D2D87596}"/>
    <dgm:cxn modelId="{715AAE7C-6F50-4612-8C0C-1FAAB1FB2B03}" type="presOf" srcId="{FB138D80-5CD4-4162-802A-D231E341C1E7}" destId="{773D4EFE-7E71-4B6D-9F97-2114818AC56F}" srcOrd="0" destOrd="0" presId="urn:microsoft.com/office/officeart/2005/8/layout/arrow3"/>
    <dgm:cxn modelId="{9913125C-2A1E-448D-9602-D3CD21964301}" type="presOf" srcId="{78543B2E-309A-4168-9073-8E4744B7AF92}" destId="{869FC5F5-2768-4D3D-97BD-325D498132F3}" srcOrd="0" destOrd="0" presId="urn:microsoft.com/office/officeart/2005/8/layout/arrow3"/>
    <dgm:cxn modelId="{D3A91303-EB91-4BAB-A808-26BFE4B37CA8}" type="presOf" srcId="{D40CA317-EE9E-400D-A906-2A4D4DA5DA84}" destId="{89D57FB8-0E39-4FC9-9E58-B668D524A556}" srcOrd="0" destOrd="0" presId="urn:microsoft.com/office/officeart/2005/8/layout/arrow3"/>
    <dgm:cxn modelId="{AF156B05-8616-414D-83C9-83A7A72890CA}" srcId="{FB138D80-5CD4-4162-802A-D231E341C1E7}" destId="{D40CA317-EE9E-400D-A906-2A4D4DA5DA84}" srcOrd="1" destOrd="0" parTransId="{90864198-DBE1-4F89-BFA0-3E55CA9F3B47}" sibTransId="{EF2CAE09-0D0E-4F15-9A8C-046E80094501}"/>
    <dgm:cxn modelId="{C57BB418-586B-4C08-A972-0F26F62507E7}" type="presParOf" srcId="{773D4EFE-7E71-4B6D-9F97-2114818AC56F}" destId="{426CE5A3-40CC-4A29-BE33-30C9746FBC80}" srcOrd="0" destOrd="0" presId="urn:microsoft.com/office/officeart/2005/8/layout/arrow3"/>
    <dgm:cxn modelId="{E7B66F7B-C04F-4DC3-81EE-C0006A0AB3F1}" type="presParOf" srcId="{773D4EFE-7E71-4B6D-9F97-2114818AC56F}" destId="{0A1CE389-5871-4C66-BB55-885ED03CA42C}" srcOrd="1" destOrd="0" presId="urn:microsoft.com/office/officeart/2005/8/layout/arrow3"/>
    <dgm:cxn modelId="{8E7B1C2B-9542-4955-9F21-CEC2D98050B4}" type="presParOf" srcId="{773D4EFE-7E71-4B6D-9F97-2114818AC56F}" destId="{869FC5F5-2768-4D3D-97BD-325D498132F3}" srcOrd="2" destOrd="0" presId="urn:microsoft.com/office/officeart/2005/8/layout/arrow3"/>
    <dgm:cxn modelId="{D38CA658-9389-4F4C-93DF-56B7EDABE971}" type="presParOf" srcId="{773D4EFE-7E71-4B6D-9F97-2114818AC56F}" destId="{1869227A-EFF3-4484-AB7C-EBB0DD8DF10A}" srcOrd="3" destOrd="0" presId="urn:microsoft.com/office/officeart/2005/8/layout/arrow3"/>
    <dgm:cxn modelId="{FCF447A1-9203-4877-9661-0CEA3E1E6A3C}" type="presParOf" srcId="{773D4EFE-7E71-4B6D-9F97-2114818AC56F}" destId="{89D57FB8-0E39-4FC9-9E58-B668D524A556}"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5BD02C0-41D9-479D-9479-1CCA2972774B}" type="doc">
      <dgm:prSet loTypeId="urn:microsoft.com/office/officeart/2005/8/layout/gear1" loCatId="cycle" qsTypeId="urn:microsoft.com/office/officeart/2005/8/quickstyle/simple1" qsCatId="simple" csTypeId="urn:microsoft.com/office/officeart/2005/8/colors/colorful1" csCatId="colorful" phldr="1"/>
      <dgm:spPr/>
    </dgm:pt>
    <dgm:pt modelId="{290B96F8-6082-477E-9D16-1A241605E7A9}">
      <dgm:prSet phldrT="[Κείμενο]"/>
      <dgm:spPr/>
      <dgm:t>
        <a:bodyPr/>
        <a:lstStyle/>
        <a:p>
          <a:r>
            <a:rPr lang="el-GR" b="1" dirty="0" smtClean="0">
              <a:solidFill>
                <a:srgbClr val="7030A0"/>
              </a:solidFill>
            </a:rPr>
            <a:t>Ταύτιση με το ρόλο του δασκάλου</a:t>
          </a:r>
          <a:endParaRPr lang="el-GR" b="1" dirty="0">
            <a:solidFill>
              <a:srgbClr val="7030A0"/>
            </a:solidFill>
          </a:endParaRPr>
        </a:p>
      </dgm:t>
    </dgm:pt>
    <dgm:pt modelId="{A79CB062-43AE-44EC-8FF4-1D4459129981}" type="parTrans" cxnId="{128BBD33-7C90-4683-8411-9C05C56B864E}">
      <dgm:prSet/>
      <dgm:spPr/>
      <dgm:t>
        <a:bodyPr/>
        <a:lstStyle/>
        <a:p>
          <a:endParaRPr lang="el-GR"/>
        </a:p>
      </dgm:t>
    </dgm:pt>
    <dgm:pt modelId="{2626254C-9681-4392-8079-5DDEC2A37816}" type="sibTrans" cxnId="{128BBD33-7C90-4683-8411-9C05C56B864E}">
      <dgm:prSet/>
      <dgm:spPr/>
      <dgm:t>
        <a:bodyPr/>
        <a:lstStyle/>
        <a:p>
          <a:endParaRPr lang="el-GR"/>
        </a:p>
      </dgm:t>
    </dgm:pt>
    <dgm:pt modelId="{4969F105-9361-4DB2-BD75-7A314AA0C58F}">
      <dgm:prSet phldrT="[Κείμενο]"/>
      <dgm:spPr/>
      <dgm:t>
        <a:bodyPr/>
        <a:lstStyle/>
        <a:p>
          <a:r>
            <a:rPr lang="el-GR" b="1" dirty="0" smtClean="0">
              <a:solidFill>
                <a:srgbClr val="FF0000"/>
              </a:solidFill>
            </a:rPr>
            <a:t>Εσωτερίκευση</a:t>
          </a:r>
        </a:p>
        <a:p>
          <a:r>
            <a:rPr lang="el-GR" b="1" dirty="0" smtClean="0">
              <a:solidFill>
                <a:srgbClr val="FF0000"/>
              </a:solidFill>
            </a:rPr>
            <a:t>κανόνων</a:t>
          </a:r>
          <a:endParaRPr lang="el-GR" b="1" dirty="0">
            <a:solidFill>
              <a:srgbClr val="FF0000"/>
            </a:solidFill>
          </a:endParaRPr>
        </a:p>
      </dgm:t>
    </dgm:pt>
    <dgm:pt modelId="{3E0B0049-C78B-4F1D-A1C9-5F1BF502D7FD}" type="parTrans" cxnId="{E7D7C92B-B51A-4B7D-BF8A-EB8DB56B3E22}">
      <dgm:prSet/>
      <dgm:spPr/>
      <dgm:t>
        <a:bodyPr/>
        <a:lstStyle/>
        <a:p>
          <a:endParaRPr lang="el-GR"/>
        </a:p>
      </dgm:t>
    </dgm:pt>
    <dgm:pt modelId="{A6F1F045-9B5C-4B8D-9DFC-7E6C9D39D74D}" type="sibTrans" cxnId="{E7D7C92B-B51A-4B7D-BF8A-EB8DB56B3E22}">
      <dgm:prSet/>
      <dgm:spPr/>
      <dgm:t>
        <a:bodyPr/>
        <a:lstStyle/>
        <a:p>
          <a:endParaRPr lang="el-GR"/>
        </a:p>
      </dgm:t>
    </dgm:pt>
    <dgm:pt modelId="{C8C9420A-6FC6-40E2-A90E-D1ADB8997002}">
      <dgm:prSet phldrT="[Κείμενο]"/>
      <dgm:spPr/>
      <dgm:t>
        <a:bodyPr/>
        <a:lstStyle/>
        <a:p>
          <a:r>
            <a:rPr lang="el-GR" dirty="0" smtClean="0"/>
            <a:t>Ανάληψη ρόλου (ρόλων)</a:t>
          </a:r>
          <a:endParaRPr lang="el-GR" dirty="0"/>
        </a:p>
      </dgm:t>
    </dgm:pt>
    <dgm:pt modelId="{361411EA-62F0-4C33-B4EE-8611D234FA69}" type="parTrans" cxnId="{1EFDECDB-8F14-4427-8A54-832E8C309CF7}">
      <dgm:prSet/>
      <dgm:spPr/>
      <dgm:t>
        <a:bodyPr/>
        <a:lstStyle/>
        <a:p>
          <a:endParaRPr lang="el-GR"/>
        </a:p>
      </dgm:t>
    </dgm:pt>
    <dgm:pt modelId="{5F7ED270-8A31-4A53-851E-67E491A89D75}" type="sibTrans" cxnId="{1EFDECDB-8F14-4427-8A54-832E8C309CF7}">
      <dgm:prSet/>
      <dgm:spPr/>
      <dgm:t>
        <a:bodyPr/>
        <a:lstStyle/>
        <a:p>
          <a:endParaRPr lang="el-GR"/>
        </a:p>
      </dgm:t>
    </dgm:pt>
    <dgm:pt modelId="{4B90237A-115B-4841-B9EE-78AA588F4343}" type="pres">
      <dgm:prSet presAssocID="{A5BD02C0-41D9-479D-9479-1CCA2972774B}" presName="composite" presStyleCnt="0">
        <dgm:presLayoutVars>
          <dgm:chMax val="3"/>
          <dgm:animLvl val="lvl"/>
          <dgm:resizeHandles val="exact"/>
        </dgm:presLayoutVars>
      </dgm:prSet>
      <dgm:spPr/>
    </dgm:pt>
    <dgm:pt modelId="{0070334F-BBB3-4B87-8A8D-5A378BA6B6D1}" type="pres">
      <dgm:prSet presAssocID="{290B96F8-6082-477E-9D16-1A241605E7A9}" presName="gear1" presStyleLbl="node1" presStyleIdx="0" presStyleCnt="3" custLinFactNeighborX="-10530">
        <dgm:presLayoutVars>
          <dgm:chMax val="1"/>
          <dgm:bulletEnabled val="1"/>
        </dgm:presLayoutVars>
      </dgm:prSet>
      <dgm:spPr/>
      <dgm:t>
        <a:bodyPr/>
        <a:lstStyle/>
        <a:p>
          <a:endParaRPr lang="el-GR"/>
        </a:p>
      </dgm:t>
    </dgm:pt>
    <dgm:pt modelId="{9CF2AAD6-C3DD-4D87-8E48-6EE37D401AD0}" type="pres">
      <dgm:prSet presAssocID="{290B96F8-6082-477E-9D16-1A241605E7A9}" presName="gear1srcNode" presStyleLbl="node1" presStyleIdx="0" presStyleCnt="3"/>
      <dgm:spPr/>
      <dgm:t>
        <a:bodyPr/>
        <a:lstStyle/>
        <a:p>
          <a:endParaRPr lang="el-GR"/>
        </a:p>
      </dgm:t>
    </dgm:pt>
    <dgm:pt modelId="{EF370B08-44C6-4561-8EA0-484422DF4D38}" type="pres">
      <dgm:prSet presAssocID="{290B96F8-6082-477E-9D16-1A241605E7A9}" presName="gear1dstNode" presStyleLbl="node1" presStyleIdx="0" presStyleCnt="3"/>
      <dgm:spPr/>
      <dgm:t>
        <a:bodyPr/>
        <a:lstStyle/>
        <a:p>
          <a:endParaRPr lang="el-GR"/>
        </a:p>
      </dgm:t>
    </dgm:pt>
    <dgm:pt modelId="{EA904555-1A57-4451-96D1-FB6BC46C8C5C}" type="pres">
      <dgm:prSet presAssocID="{4969F105-9361-4DB2-BD75-7A314AA0C58F}" presName="gear2" presStyleLbl="node1" presStyleIdx="1" presStyleCnt="3" custScaleX="153433" custScaleY="144782" custLinFactNeighborX="-52700" custLinFactNeighborY="3742">
        <dgm:presLayoutVars>
          <dgm:chMax val="1"/>
          <dgm:bulletEnabled val="1"/>
        </dgm:presLayoutVars>
      </dgm:prSet>
      <dgm:spPr/>
      <dgm:t>
        <a:bodyPr/>
        <a:lstStyle/>
        <a:p>
          <a:endParaRPr lang="el-GR"/>
        </a:p>
      </dgm:t>
    </dgm:pt>
    <dgm:pt modelId="{4249EFA7-9483-4685-892E-524A99979FD9}" type="pres">
      <dgm:prSet presAssocID="{4969F105-9361-4DB2-BD75-7A314AA0C58F}" presName="gear2srcNode" presStyleLbl="node1" presStyleIdx="1" presStyleCnt="3"/>
      <dgm:spPr/>
      <dgm:t>
        <a:bodyPr/>
        <a:lstStyle/>
        <a:p>
          <a:endParaRPr lang="el-GR"/>
        </a:p>
      </dgm:t>
    </dgm:pt>
    <dgm:pt modelId="{2D5ECC24-30AB-469B-8B55-1955ECB84BEB}" type="pres">
      <dgm:prSet presAssocID="{4969F105-9361-4DB2-BD75-7A314AA0C58F}" presName="gear2dstNode" presStyleLbl="node1" presStyleIdx="1" presStyleCnt="3"/>
      <dgm:spPr/>
      <dgm:t>
        <a:bodyPr/>
        <a:lstStyle/>
        <a:p>
          <a:endParaRPr lang="el-GR"/>
        </a:p>
      </dgm:t>
    </dgm:pt>
    <dgm:pt modelId="{AC2BEB07-D92C-4AD5-B336-BD0EB42DE9B2}" type="pres">
      <dgm:prSet presAssocID="{C8C9420A-6FC6-40E2-A90E-D1ADB8997002}" presName="gear3" presStyleLbl="node1" presStyleIdx="2" presStyleCnt="3" custScaleX="118193" custLinFactNeighborX="4725" custLinFactNeighborY="-5368"/>
      <dgm:spPr/>
      <dgm:t>
        <a:bodyPr/>
        <a:lstStyle/>
        <a:p>
          <a:endParaRPr lang="el-GR"/>
        </a:p>
      </dgm:t>
    </dgm:pt>
    <dgm:pt modelId="{53767BC3-A1B0-4A42-8A60-1600800052AB}" type="pres">
      <dgm:prSet presAssocID="{C8C9420A-6FC6-40E2-A90E-D1ADB8997002}" presName="gear3tx" presStyleLbl="node1" presStyleIdx="2" presStyleCnt="3">
        <dgm:presLayoutVars>
          <dgm:chMax val="1"/>
          <dgm:bulletEnabled val="1"/>
        </dgm:presLayoutVars>
      </dgm:prSet>
      <dgm:spPr/>
      <dgm:t>
        <a:bodyPr/>
        <a:lstStyle/>
        <a:p>
          <a:endParaRPr lang="el-GR"/>
        </a:p>
      </dgm:t>
    </dgm:pt>
    <dgm:pt modelId="{A7E6DB49-9360-45F8-9439-45F1485AFB4A}" type="pres">
      <dgm:prSet presAssocID="{C8C9420A-6FC6-40E2-A90E-D1ADB8997002}" presName="gear3srcNode" presStyleLbl="node1" presStyleIdx="2" presStyleCnt="3"/>
      <dgm:spPr/>
      <dgm:t>
        <a:bodyPr/>
        <a:lstStyle/>
        <a:p>
          <a:endParaRPr lang="el-GR"/>
        </a:p>
      </dgm:t>
    </dgm:pt>
    <dgm:pt modelId="{2E4C265B-6BF1-4EDC-9D21-F9C42E7C431F}" type="pres">
      <dgm:prSet presAssocID="{C8C9420A-6FC6-40E2-A90E-D1ADB8997002}" presName="gear3dstNode" presStyleLbl="node1" presStyleIdx="2" presStyleCnt="3"/>
      <dgm:spPr/>
      <dgm:t>
        <a:bodyPr/>
        <a:lstStyle/>
        <a:p>
          <a:endParaRPr lang="el-GR"/>
        </a:p>
      </dgm:t>
    </dgm:pt>
    <dgm:pt modelId="{1DA5F280-3484-4765-916C-A0D71E97AF8C}" type="pres">
      <dgm:prSet presAssocID="{2626254C-9681-4392-8079-5DDEC2A37816}" presName="connector1" presStyleLbl="sibTrans2D1" presStyleIdx="0" presStyleCnt="3"/>
      <dgm:spPr/>
      <dgm:t>
        <a:bodyPr/>
        <a:lstStyle/>
        <a:p>
          <a:endParaRPr lang="el-GR"/>
        </a:p>
      </dgm:t>
    </dgm:pt>
    <dgm:pt modelId="{861FD388-2E38-4C9C-B70B-45296BD393C9}" type="pres">
      <dgm:prSet presAssocID="{A6F1F045-9B5C-4B8D-9DFC-7E6C9D39D74D}" presName="connector2" presStyleLbl="sibTrans2D1" presStyleIdx="1" presStyleCnt="3" custLinFactNeighborX="9675" custLinFactNeighborY="-9786"/>
      <dgm:spPr/>
      <dgm:t>
        <a:bodyPr/>
        <a:lstStyle/>
        <a:p>
          <a:endParaRPr lang="el-GR"/>
        </a:p>
      </dgm:t>
    </dgm:pt>
    <dgm:pt modelId="{63A92A34-BD9B-4A58-B170-0F4D002EB262}" type="pres">
      <dgm:prSet presAssocID="{5F7ED270-8A31-4A53-851E-67E491A89D75}" presName="connector3" presStyleLbl="sibTrans2D1" presStyleIdx="2" presStyleCnt="3" custLinFactNeighborX="2311" custLinFactNeighborY="5371"/>
      <dgm:spPr/>
      <dgm:t>
        <a:bodyPr/>
        <a:lstStyle/>
        <a:p>
          <a:endParaRPr lang="el-GR"/>
        </a:p>
      </dgm:t>
    </dgm:pt>
  </dgm:ptLst>
  <dgm:cxnLst>
    <dgm:cxn modelId="{1EFDECDB-8F14-4427-8A54-832E8C309CF7}" srcId="{A5BD02C0-41D9-479D-9479-1CCA2972774B}" destId="{C8C9420A-6FC6-40E2-A90E-D1ADB8997002}" srcOrd="2" destOrd="0" parTransId="{361411EA-62F0-4C33-B4EE-8611D234FA69}" sibTransId="{5F7ED270-8A31-4A53-851E-67E491A89D75}"/>
    <dgm:cxn modelId="{BCD912D3-A4C3-44A1-BD59-BE3A34AD454C}" type="presOf" srcId="{5F7ED270-8A31-4A53-851E-67E491A89D75}" destId="{63A92A34-BD9B-4A58-B170-0F4D002EB262}" srcOrd="0" destOrd="0" presId="urn:microsoft.com/office/officeart/2005/8/layout/gear1"/>
    <dgm:cxn modelId="{E9D86207-5EA9-4060-A284-9119E9F21997}" type="presOf" srcId="{A6F1F045-9B5C-4B8D-9DFC-7E6C9D39D74D}" destId="{861FD388-2E38-4C9C-B70B-45296BD393C9}" srcOrd="0" destOrd="0" presId="urn:microsoft.com/office/officeart/2005/8/layout/gear1"/>
    <dgm:cxn modelId="{A03BA96C-791B-4657-A64F-DCF7A8C5F9F3}" type="presOf" srcId="{C8C9420A-6FC6-40E2-A90E-D1ADB8997002}" destId="{A7E6DB49-9360-45F8-9439-45F1485AFB4A}" srcOrd="2" destOrd="0" presId="urn:microsoft.com/office/officeart/2005/8/layout/gear1"/>
    <dgm:cxn modelId="{E9F532E4-F7A0-4A08-AABF-CF7AB772D7CB}" type="presOf" srcId="{290B96F8-6082-477E-9D16-1A241605E7A9}" destId="{9CF2AAD6-C3DD-4D87-8E48-6EE37D401AD0}" srcOrd="1" destOrd="0" presId="urn:microsoft.com/office/officeart/2005/8/layout/gear1"/>
    <dgm:cxn modelId="{B683CAC7-2B27-4CCF-8065-FC8C3A6D08A0}" type="presOf" srcId="{C8C9420A-6FC6-40E2-A90E-D1ADB8997002}" destId="{2E4C265B-6BF1-4EDC-9D21-F9C42E7C431F}" srcOrd="3" destOrd="0" presId="urn:microsoft.com/office/officeart/2005/8/layout/gear1"/>
    <dgm:cxn modelId="{75FBA49C-9E60-4939-9CBA-04A4C9FF27DB}" type="presOf" srcId="{290B96F8-6082-477E-9D16-1A241605E7A9}" destId="{0070334F-BBB3-4B87-8A8D-5A378BA6B6D1}" srcOrd="0" destOrd="0" presId="urn:microsoft.com/office/officeart/2005/8/layout/gear1"/>
    <dgm:cxn modelId="{417CAD89-E6BE-4FD9-81FA-23F738CA632C}" type="presOf" srcId="{C8C9420A-6FC6-40E2-A90E-D1ADB8997002}" destId="{53767BC3-A1B0-4A42-8A60-1600800052AB}" srcOrd="1" destOrd="0" presId="urn:microsoft.com/office/officeart/2005/8/layout/gear1"/>
    <dgm:cxn modelId="{E7D7C92B-B51A-4B7D-BF8A-EB8DB56B3E22}" srcId="{A5BD02C0-41D9-479D-9479-1CCA2972774B}" destId="{4969F105-9361-4DB2-BD75-7A314AA0C58F}" srcOrd="1" destOrd="0" parTransId="{3E0B0049-C78B-4F1D-A1C9-5F1BF502D7FD}" sibTransId="{A6F1F045-9B5C-4B8D-9DFC-7E6C9D39D74D}"/>
    <dgm:cxn modelId="{2198B153-7A83-48C3-80E7-CEEF96C1C9B5}" type="presOf" srcId="{C8C9420A-6FC6-40E2-A90E-D1ADB8997002}" destId="{AC2BEB07-D92C-4AD5-B336-BD0EB42DE9B2}" srcOrd="0" destOrd="0" presId="urn:microsoft.com/office/officeart/2005/8/layout/gear1"/>
    <dgm:cxn modelId="{01311691-6A72-43B3-B511-8117A95DB64D}" type="presOf" srcId="{4969F105-9361-4DB2-BD75-7A314AA0C58F}" destId="{2D5ECC24-30AB-469B-8B55-1955ECB84BEB}" srcOrd="2" destOrd="0" presId="urn:microsoft.com/office/officeart/2005/8/layout/gear1"/>
    <dgm:cxn modelId="{AC91F0EA-ED69-4A74-9D7A-1B9B7EA4ACE6}" type="presOf" srcId="{290B96F8-6082-477E-9D16-1A241605E7A9}" destId="{EF370B08-44C6-4561-8EA0-484422DF4D38}" srcOrd="2" destOrd="0" presId="urn:microsoft.com/office/officeart/2005/8/layout/gear1"/>
    <dgm:cxn modelId="{7213D0A7-AA7C-4F14-8AB6-BA0C1588838D}" type="presOf" srcId="{4969F105-9361-4DB2-BD75-7A314AA0C58F}" destId="{EA904555-1A57-4451-96D1-FB6BC46C8C5C}" srcOrd="0" destOrd="0" presId="urn:microsoft.com/office/officeart/2005/8/layout/gear1"/>
    <dgm:cxn modelId="{D137E6E6-5F7E-48D3-9039-A2C91C0ADF5F}" type="presOf" srcId="{A5BD02C0-41D9-479D-9479-1CCA2972774B}" destId="{4B90237A-115B-4841-B9EE-78AA588F4343}" srcOrd="0" destOrd="0" presId="urn:microsoft.com/office/officeart/2005/8/layout/gear1"/>
    <dgm:cxn modelId="{827E280A-F234-4B68-AA2D-01473B84B4A7}" type="presOf" srcId="{2626254C-9681-4392-8079-5DDEC2A37816}" destId="{1DA5F280-3484-4765-916C-A0D71E97AF8C}" srcOrd="0" destOrd="0" presId="urn:microsoft.com/office/officeart/2005/8/layout/gear1"/>
    <dgm:cxn modelId="{128BBD33-7C90-4683-8411-9C05C56B864E}" srcId="{A5BD02C0-41D9-479D-9479-1CCA2972774B}" destId="{290B96F8-6082-477E-9D16-1A241605E7A9}" srcOrd="0" destOrd="0" parTransId="{A79CB062-43AE-44EC-8FF4-1D4459129981}" sibTransId="{2626254C-9681-4392-8079-5DDEC2A37816}"/>
    <dgm:cxn modelId="{89A2BDB4-CA10-4AD4-AD6A-16B2198CB606}" type="presOf" srcId="{4969F105-9361-4DB2-BD75-7A314AA0C58F}" destId="{4249EFA7-9483-4685-892E-524A99979FD9}" srcOrd="1" destOrd="0" presId="urn:microsoft.com/office/officeart/2005/8/layout/gear1"/>
    <dgm:cxn modelId="{6B6D663B-6DC6-40BD-B847-273EEF6604C2}" type="presParOf" srcId="{4B90237A-115B-4841-B9EE-78AA588F4343}" destId="{0070334F-BBB3-4B87-8A8D-5A378BA6B6D1}" srcOrd="0" destOrd="0" presId="urn:microsoft.com/office/officeart/2005/8/layout/gear1"/>
    <dgm:cxn modelId="{A0786DD4-BC80-4C69-9826-D6CDE017855C}" type="presParOf" srcId="{4B90237A-115B-4841-B9EE-78AA588F4343}" destId="{9CF2AAD6-C3DD-4D87-8E48-6EE37D401AD0}" srcOrd="1" destOrd="0" presId="urn:microsoft.com/office/officeart/2005/8/layout/gear1"/>
    <dgm:cxn modelId="{5A5708BE-FDC3-4D38-8371-37437B2AB067}" type="presParOf" srcId="{4B90237A-115B-4841-B9EE-78AA588F4343}" destId="{EF370B08-44C6-4561-8EA0-484422DF4D38}" srcOrd="2" destOrd="0" presId="urn:microsoft.com/office/officeart/2005/8/layout/gear1"/>
    <dgm:cxn modelId="{AAE54169-AEB8-4F98-9502-7135D174C7C1}" type="presParOf" srcId="{4B90237A-115B-4841-B9EE-78AA588F4343}" destId="{EA904555-1A57-4451-96D1-FB6BC46C8C5C}" srcOrd="3" destOrd="0" presId="urn:microsoft.com/office/officeart/2005/8/layout/gear1"/>
    <dgm:cxn modelId="{9746C354-019C-4BDE-8166-F560535E77DE}" type="presParOf" srcId="{4B90237A-115B-4841-B9EE-78AA588F4343}" destId="{4249EFA7-9483-4685-892E-524A99979FD9}" srcOrd="4" destOrd="0" presId="urn:microsoft.com/office/officeart/2005/8/layout/gear1"/>
    <dgm:cxn modelId="{5F1DB2AD-A5CC-4585-A797-BAC880FE9367}" type="presParOf" srcId="{4B90237A-115B-4841-B9EE-78AA588F4343}" destId="{2D5ECC24-30AB-469B-8B55-1955ECB84BEB}" srcOrd="5" destOrd="0" presId="urn:microsoft.com/office/officeart/2005/8/layout/gear1"/>
    <dgm:cxn modelId="{EE4B66BD-3697-4F8F-91E1-8A1A069EAE3B}" type="presParOf" srcId="{4B90237A-115B-4841-B9EE-78AA588F4343}" destId="{AC2BEB07-D92C-4AD5-B336-BD0EB42DE9B2}" srcOrd="6" destOrd="0" presId="urn:microsoft.com/office/officeart/2005/8/layout/gear1"/>
    <dgm:cxn modelId="{8CADF43E-F9FB-49DF-97A0-555EC80D386D}" type="presParOf" srcId="{4B90237A-115B-4841-B9EE-78AA588F4343}" destId="{53767BC3-A1B0-4A42-8A60-1600800052AB}" srcOrd="7" destOrd="0" presId="urn:microsoft.com/office/officeart/2005/8/layout/gear1"/>
    <dgm:cxn modelId="{CF3C4C61-0C8F-4626-AA29-E92D0D2017C5}" type="presParOf" srcId="{4B90237A-115B-4841-B9EE-78AA588F4343}" destId="{A7E6DB49-9360-45F8-9439-45F1485AFB4A}" srcOrd="8" destOrd="0" presId="urn:microsoft.com/office/officeart/2005/8/layout/gear1"/>
    <dgm:cxn modelId="{B84F259F-7B61-4B24-94A1-7CEF783A0310}" type="presParOf" srcId="{4B90237A-115B-4841-B9EE-78AA588F4343}" destId="{2E4C265B-6BF1-4EDC-9D21-F9C42E7C431F}" srcOrd="9" destOrd="0" presId="urn:microsoft.com/office/officeart/2005/8/layout/gear1"/>
    <dgm:cxn modelId="{654E60BD-9F5E-41E5-ACAA-11F721830692}" type="presParOf" srcId="{4B90237A-115B-4841-B9EE-78AA588F4343}" destId="{1DA5F280-3484-4765-916C-A0D71E97AF8C}" srcOrd="10" destOrd="0" presId="urn:microsoft.com/office/officeart/2005/8/layout/gear1"/>
    <dgm:cxn modelId="{3ED041CF-052B-4801-A450-3E64B69DF3C4}" type="presParOf" srcId="{4B90237A-115B-4841-B9EE-78AA588F4343}" destId="{861FD388-2E38-4C9C-B70B-45296BD393C9}" srcOrd="11" destOrd="0" presId="urn:microsoft.com/office/officeart/2005/8/layout/gear1"/>
    <dgm:cxn modelId="{97E28128-5F94-451F-9C28-30F893184D8E}" type="presParOf" srcId="{4B90237A-115B-4841-B9EE-78AA588F4343}" destId="{63A92A34-BD9B-4A58-B170-0F4D002EB26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8721CC0-532A-4FE9-9D33-6F761D1B4A8B}" type="doc">
      <dgm:prSet loTypeId="urn:microsoft.com/office/officeart/2005/8/layout/hProcess3" loCatId="process" qsTypeId="urn:microsoft.com/office/officeart/2005/8/quickstyle/simple1" qsCatId="simple" csTypeId="urn:microsoft.com/office/officeart/2005/8/colors/accent1_2" csCatId="accent1" phldr="1"/>
      <dgm:spPr/>
    </dgm:pt>
    <dgm:pt modelId="{28C92562-149E-4003-A541-632B9415C432}">
      <dgm:prSet phldrT="[Κείμενο]"/>
      <dgm:spPr/>
      <dgm:t>
        <a:bodyPr/>
        <a:lstStyle/>
        <a:p>
          <a:r>
            <a:rPr lang="el-GR" b="1" dirty="0" smtClean="0">
              <a:solidFill>
                <a:srgbClr val="FF0000"/>
              </a:solidFill>
            </a:rPr>
            <a:t>Σχολείο</a:t>
          </a:r>
          <a:endParaRPr lang="el-GR" b="1" dirty="0">
            <a:solidFill>
              <a:srgbClr val="FF0000"/>
            </a:solidFill>
          </a:endParaRPr>
        </a:p>
      </dgm:t>
    </dgm:pt>
    <dgm:pt modelId="{406CD347-5F4D-4474-AD99-D3AAA29D5E54}" type="parTrans" cxnId="{071DFCBA-6ACD-4FCB-B92A-B0201688AC45}">
      <dgm:prSet/>
      <dgm:spPr/>
      <dgm:t>
        <a:bodyPr/>
        <a:lstStyle/>
        <a:p>
          <a:endParaRPr lang="el-GR"/>
        </a:p>
      </dgm:t>
    </dgm:pt>
    <dgm:pt modelId="{A9FA00F2-E14A-41F6-B444-676E4E9E6807}" type="sibTrans" cxnId="{071DFCBA-6ACD-4FCB-B92A-B0201688AC45}">
      <dgm:prSet/>
      <dgm:spPr/>
      <dgm:t>
        <a:bodyPr/>
        <a:lstStyle/>
        <a:p>
          <a:endParaRPr lang="el-GR"/>
        </a:p>
      </dgm:t>
    </dgm:pt>
    <dgm:pt modelId="{DD9DBE52-CB66-4BA1-AD45-7B1A140BBEE6}">
      <dgm:prSet phldrT="[Κείμενο]"/>
      <dgm:spPr/>
      <dgm:t>
        <a:bodyPr/>
        <a:lstStyle/>
        <a:p>
          <a:r>
            <a:rPr lang="el-GR" b="1" dirty="0" smtClean="0">
              <a:solidFill>
                <a:srgbClr val="7030A0"/>
              </a:solidFill>
            </a:rPr>
            <a:t>Συγκεκριμένες αλληλεπιδράσεις</a:t>
          </a:r>
          <a:endParaRPr lang="el-GR" b="1" dirty="0">
            <a:solidFill>
              <a:srgbClr val="7030A0"/>
            </a:solidFill>
          </a:endParaRPr>
        </a:p>
      </dgm:t>
    </dgm:pt>
    <dgm:pt modelId="{76BD51C3-8417-4FC1-9BEC-ABAAA568C4D0}" type="parTrans" cxnId="{F62C6B6B-963D-4C79-98D5-3FE4BD59210C}">
      <dgm:prSet/>
      <dgm:spPr/>
      <dgm:t>
        <a:bodyPr/>
        <a:lstStyle/>
        <a:p>
          <a:endParaRPr lang="el-GR"/>
        </a:p>
      </dgm:t>
    </dgm:pt>
    <dgm:pt modelId="{3F4EB93C-5F8C-4386-8ECD-BEABEF97CAE3}" type="sibTrans" cxnId="{F62C6B6B-963D-4C79-98D5-3FE4BD59210C}">
      <dgm:prSet/>
      <dgm:spPr/>
      <dgm:t>
        <a:bodyPr/>
        <a:lstStyle/>
        <a:p>
          <a:endParaRPr lang="el-GR"/>
        </a:p>
      </dgm:t>
    </dgm:pt>
    <dgm:pt modelId="{B725F798-9F2C-4C89-9E50-85B5E6A85E4C}">
      <dgm:prSet phldrT="[Κείμενο]"/>
      <dgm:spPr/>
      <dgm:t>
        <a:bodyPr/>
        <a:lstStyle/>
        <a:p>
          <a:r>
            <a:rPr lang="el-GR" b="1" dirty="0" smtClean="0">
              <a:solidFill>
                <a:srgbClr val="0070C0"/>
              </a:solidFill>
            </a:rPr>
            <a:t>Επιδράσεις στη διαμόρφωση της ταυτότητας</a:t>
          </a:r>
          <a:endParaRPr lang="el-GR" b="1" dirty="0">
            <a:solidFill>
              <a:srgbClr val="0070C0"/>
            </a:solidFill>
          </a:endParaRPr>
        </a:p>
      </dgm:t>
    </dgm:pt>
    <dgm:pt modelId="{67C7EC9D-53CB-4D41-8673-8FEA316FA0BB}" type="parTrans" cxnId="{4CDB390B-8133-4676-80EA-6949833637A8}">
      <dgm:prSet/>
      <dgm:spPr/>
      <dgm:t>
        <a:bodyPr/>
        <a:lstStyle/>
        <a:p>
          <a:endParaRPr lang="el-GR"/>
        </a:p>
      </dgm:t>
    </dgm:pt>
    <dgm:pt modelId="{42D926C7-CAF4-4082-882F-C742BC99CE63}" type="sibTrans" cxnId="{4CDB390B-8133-4676-80EA-6949833637A8}">
      <dgm:prSet/>
      <dgm:spPr/>
      <dgm:t>
        <a:bodyPr/>
        <a:lstStyle/>
        <a:p>
          <a:endParaRPr lang="el-GR"/>
        </a:p>
      </dgm:t>
    </dgm:pt>
    <dgm:pt modelId="{EC7F43FC-15C4-421A-89D9-8ADB6544986E}" type="pres">
      <dgm:prSet presAssocID="{B8721CC0-532A-4FE9-9D33-6F761D1B4A8B}" presName="Name0" presStyleCnt="0">
        <dgm:presLayoutVars>
          <dgm:dir/>
          <dgm:animLvl val="lvl"/>
          <dgm:resizeHandles val="exact"/>
        </dgm:presLayoutVars>
      </dgm:prSet>
      <dgm:spPr/>
    </dgm:pt>
    <dgm:pt modelId="{175BCC52-DDFF-4536-821C-EAF459EAB22F}" type="pres">
      <dgm:prSet presAssocID="{B8721CC0-532A-4FE9-9D33-6F761D1B4A8B}" presName="dummy" presStyleCnt="0"/>
      <dgm:spPr/>
    </dgm:pt>
    <dgm:pt modelId="{2EEC3BC4-A0F0-46CA-8374-7771DE9257D8}" type="pres">
      <dgm:prSet presAssocID="{B8721CC0-532A-4FE9-9D33-6F761D1B4A8B}" presName="linH" presStyleCnt="0"/>
      <dgm:spPr/>
    </dgm:pt>
    <dgm:pt modelId="{4BE83B16-C668-47A8-8123-D28878C7801C}" type="pres">
      <dgm:prSet presAssocID="{B8721CC0-532A-4FE9-9D33-6F761D1B4A8B}" presName="padding1" presStyleCnt="0"/>
      <dgm:spPr/>
    </dgm:pt>
    <dgm:pt modelId="{62251FB8-39F3-4179-8BE5-60CFF12AFB21}" type="pres">
      <dgm:prSet presAssocID="{28C92562-149E-4003-A541-632B9415C432}" presName="linV" presStyleCnt="0"/>
      <dgm:spPr/>
    </dgm:pt>
    <dgm:pt modelId="{C4A29CA5-CC57-4250-8159-7960D69E5056}" type="pres">
      <dgm:prSet presAssocID="{28C92562-149E-4003-A541-632B9415C432}" presName="spVertical1" presStyleCnt="0"/>
      <dgm:spPr/>
    </dgm:pt>
    <dgm:pt modelId="{829A4A7F-C965-42DA-AA26-301FF188FBAE}" type="pres">
      <dgm:prSet presAssocID="{28C92562-149E-4003-A541-632B9415C432}" presName="parTx" presStyleLbl="revTx" presStyleIdx="0" presStyleCnt="3">
        <dgm:presLayoutVars>
          <dgm:chMax val="0"/>
          <dgm:chPref val="0"/>
          <dgm:bulletEnabled val="1"/>
        </dgm:presLayoutVars>
      </dgm:prSet>
      <dgm:spPr/>
      <dgm:t>
        <a:bodyPr/>
        <a:lstStyle/>
        <a:p>
          <a:endParaRPr lang="el-GR"/>
        </a:p>
      </dgm:t>
    </dgm:pt>
    <dgm:pt modelId="{CFC6163D-B652-4156-860C-034FE01F5035}" type="pres">
      <dgm:prSet presAssocID="{28C92562-149E-4003-A541-632B9415C432}" presName="spVertical2" presStyleCnt="0"/>
      <dgm:spPr/>
    </dgm:pt>
    <dgm:pt modelId="{69D3413C-E86F-419E-8407-E07069B9852A}" type="pres">
      <dgm:prSet presAssocID="{28C92562-149E-4003-A541-632B9415C432}" presName="spVertical3" presStyleCnt="0"/>
      <dgm:spPr/>
    </dgm:pt>
    <dgm:pt modelId="{B8D2DC88-9487-4753-9273-50E7B69E6052}" type="pres">
      <dgm:prSet presAssocID="{A9FA00F2-E14A-41F6-B444-676E4E9E6807}" presName="space" presStyleCnt="0"/>
      <dgm:spPr/>
    </dgm:pt>
    <dgm:pt modelId="{802BB0E4-E58E-4FA0-BF7B-ADB11750281D}" type="pres">
      <dgm:prSet presAssocID="{DD9DBE52-CB66-4BA1-AD45-7B1A140BBEE6}" presName="linV" presStyleCnt="0"/>
      <dgm:spPr/>
    </dgm:pt>
    <dgm:pt modelId="{E0505D8D-E8A4-4A55-8834-324A6E7DE11A}" type="pres">
      <dgm:prSet presAssocID="{DD9DBE52-CB66-4BA1-AD45-7B1A140BBEE6}" presName="spVertical1" presStyleCnt="0"/>
      <dgm:spPr/>
    </dgm:pt>
    <dgm:pt modelId="{CAEFBAC7-62DF-441D-975E-3139328D10F0}" type="pres">
      <dgm:prSet presAssocID="{DD9DBE52-CB66-4BA1-AD45-7B1A140BBEE6}" presName="parTx" presStyleLbl="revTx" presStyleIdx="1" presStyleCnt="3">
        <dgm:presLayoutVars>
          <dgm:chMax val="0"/>
          <dgm:chPref val="0"/>
          <dgm:bulletEnabled val="1"/>
        </dgm:presLayoutVars>
      </dgm:prSet>
      <dgm:spPr/>
      <dgm:t>
        <a:bodyPr/>
        <a:lstStyle/>
        <a:p>
          <a:endParaRPr lang="el-GR"/>
        </a:p>
      </dgm:t>
    </dgm:pt>
    <dgm:pt modelId="{EDF1D070-E450-44C3-B0DF-751BF1E72FC1}" type="pres">
      <dgm:prSet presAssocID="{DD9DBE52-CB66-4BA1-AD45-7B1A140BBEE6}" presName="spVertical2" presStyleCnt="0"/>
      <dgm:spPr/>
    </dgm:pt>
    <dgm:pt modelId="{ACAAD3AE-1B43-4C40-B507-0A98B3F78894}" type="pres">
      <dgm:prSet presAssocID="{DD9DBE52-CB66-4BA1-AD45-7B1A140BBEE6}" presName="spVertical3" presStyleCnt="0"/>
      <dgm:spPr/>
    </dgm:pt>
    <dgm:pt modelId="{8889D019-7283-4500-9B29-31D5E0E9D111}" type="pres">
      <dgm:prSet presAssocID="{3F4EB93C-5F8C-4386-8ECD-BEABEF97CAE3}" presName="space" presStyleCnt="0"/>
      <dgm:spPr/>
    </dgm:pt>
    <dgm:pt modelId="{9B5E54F1-6D2A-4459-8E0C-06DEC59384AE}" type="pres">
      <dgm:prSet presAssocID="{B725F798-9F2C-4C89-9E50-85B5E6A85E4C}" presName="linV" presStyleCnt="0"/>
      <dgm:spPr/>
    </dgm:pt>
    <dgm:pt modelId="{9C1C9C8A-121B-4809-98F5-FC4DDA58EB81}" type="pres">
      <dgm:prSet presAssocID="{B725F798-9F2C-4C89-9E50-85B5E6A85E4C}" presName="spVertical1" presStyleCnt="0"/>
      <dgm:spPr/>
    </dgm:pt>
    <dgm:pt modelId="{942F9611-53F2-4CAB-BF23-0BB32F2CA2E3}" type="pres">
      <dgm:prSet presAssocID="{B725F798-9F2C-4C89-9E50-85B5E6A85E4C}" presName="parTx" presStyleLbl="revTx" presStyleIdx="2" presStyleCnt="3">
        <dgm:presLayoutVars>
          <dgm:chMax val="0"/>
          <dgm:chPref val="0"/>
          <dgm:bulletEnabled val="1"/>
        </dgm:presLayoutVars>
      </dgm:prSet>
      <dgm:spPr/>
      <dgm:t>
        <a:bodyPr/>
        <a:lstStyle/>
        <a:p>
          <a:endParaRPr lang="el-GR"/>
        </a:p>
      </dgm:t>
    </dgm:pt>
    <dgm:pt modelId="{D7B54614-8BC5-4CAF-B604-4B86EF3E2582}" type="pres">
      <dgm:prSet presAssocID="{B725F798-9F2C-4C89-9E50-85B5E6A85E4C}" presName="spVertical2" presStyleCnt="0"/>
      <dgm:spPr/>
    </dgm:pt>
    <dgm:pt modelId="{CB10CA31-3A9D-43F5-98D7-B3A0188279AB}" type="pres">
      <dgm:prSet presAssocID="{B725F798-9F2C-4C89-9E50-85B5E6A85E4C}" presName="spVertical3" presStyleCnt="0"/>
      <dgm:spPr/>
    </dgm:pt>
    <dgm:pt modelId="{3F1547B6-47A3-4ACC-A42C-4160D9B730F5}" type="pres">
      <dgm:prSet presAssocID="{B8721CC0-532A-4FE9-9D33-6F761D1B4A8B}" presName="padding2" presStyleCnt="0"/>
      <dgm:spPr/>
    </dgm:pt>
    <dgm:pt modelId="{1D2510E4-140C-41F3-A458-B863C9696959}" type="pres">
      <dgm:prSet presAssocID="{B8721CC0-532A-4FE9-9D33-6F761D1B4A8B}" presName="negArrow" presStyleCnt="0"/>
      <dgm:spPr/>
    </dgm:pt>
    <dgm:pt modelId="{10A65CB5-6391-4AB6-AE1B-FF74E00B6767}" type="pres">
      <dgm:prSet presAssocID="{B8721CC0-532A-4FE9-9D33-6F761D1B4A8B}" presName="backgroundArrow" presStyleLbl="node1" presStyleIdx="0" presStyleCnt="1"/>
      <dgm:spPr/>
    </dgm:pt>
  </dgm:ptLst>
  <dgm:cxnLst>
    <dgm:cxn modelId="{071DFCBA-6ACD-4FCB-B92A-B0201688AC45}" srcId="{B8721CC0-532A-4FE9-9D33-6F761D1B4A8B}" destId="{28C92562-149E-4003-A541-632B9415C432}" srcOrd="0" destOrd="0" parTransId="{406CD347-5F4D-4474-AD99-D3AAA29D5E54}" sibTransId="{A9FA00F2-E14A-41F6-B444-676E4E9E6807}"/>
    <dgm:cxn modelId="{73AA4048-9D4F-4004-BCD3-280284D43366}" type="presOf" srcId="{B725F798-9F2C-4C89-9E50-85B5E6A85E4C}" destId="{942F9611-53F2-4CAB-BF23-0BB32F2CA2E3}" srcOrd="0" destOrd="0" presId="urn:microsoft.com/office/officeart/2005/8/layout/hProcess3"/>
    <dgm:cxn modelId="{E0B6B0B3-0C4C-4F85-A3AB-BFFA5C20B852}" type="presOf" srcId="{28C92562-149E-4003-A541-632B9415C432}" destId="{829A4A7F-C965-42DA-AA26-301FF188FBAE}" srcOrd="0" destOrd="0" presId="urn:microsoft.com/office/officeart/2005/8/layout/hProcess3"/>
    <dgm:cxn modelId="{EAD3A1A4-DDBE-4358-958E-8F0E0C5DC43C}" type="presOf" srcId="{B8721CC0-532A-4FE9-9D33-6F761D1B4A8B}" destId="{EC7F43FC-15C4-421A-89D9-8ADB6544986E}" srcOrd="0" destOrd="0" presId="urn:microsoft.com/office/officeart/2005/8/layout/hProcess3"/>
    <dgm:cxn modelId="{1E35E5B1-769B-4E8A-A997-5478B7063F50}" type="presOf" srcId="{DD9DBE52-CB66-4BA1-AD45-7B1A140BBEE6}" destId="{CAEFBAC7-62DF-441D-975E-3139328D10F0}" srcOrd="0" destOrd="0" presId="urn:microsoft.com/office/officeart/2005/8/layout/hProcess3"/>
    <dgm:cxn modelId="{4CDB390B-8133-4676-80EA-6949833637A8}" srcId="{B8721CC0-532A-4FE9-9D33-6F761D1B4A8B}" destId="{B725F798-9F2C-4C89-9E50-85B5E6A85E4C}" srcOrd="2" destOrd="0" parTransId="{67C7EC9D-53CB-4D41-8673-8FEA316FA0BB}" sibTransId="{42D926C7-CAF4-4082-882F-C742BC99CE63}"/>
    <dgm:cxn modelId="{F62C6B6B-963D-4C79-98D5-3FE4BD59210C}" srcId="{B8721CC0-532A-4FE9-9D33-6F761D1B4A8B}" destId="{DD9DBE52-CB66-4BA1-AD45-7B1A140BBEE6}" srcOrd="1" destOrd="0" parTransId="{76BD51C3-8417-4FC1-9BEC-ABAAA568C4D0}" sibTransId="{3F4EB93C-5F8C-4386-8ECD-BEABEF97CAE3}"/>
    <dgm:cxn modelId="{28562D40-2F0B-428C-AF33-CF4D8883241C}" type="presParOf" srcId="{EC7F43FC-15C4-421A-89D9-8ADB6544986E}" destId="{175BCC52-DDFF-4536-821C-EAF459EAB22F}" srcOrd="0" destOrd="0" presId="urn:microsoft.com/office/officeart/2005/8/layout/hProcess3"/>
    <dgm:cxn modelId="{9E63A098-659B-411A-8F1A-D08F21F9D1EE}" type="presParOf" srcId="{EC7F43FC-15C4-421A-89D9-8ADB6544986E}" destId="{2EEC3BC4-A0F0-46CA-8374-7771DE9257D8}" srcOrd="1" destOrd="0" presId="urn:microsoft.com/office/officeart/2005/8/layout/hProcess3"/>
    <dgm:cxn modelId="{ED727383-8F33-47CE-BE35-C4D9E6EB4DFA}" type="presParOf" srcId="{2EEC3BC4-A0F0-46CA-8374-7771DE9257D8}" destId="{4BE83B16-C668-47A8-8123-D28878C7801C}" srcOrd="0" destOrd="0" presId="urn:microsoft.com/office/officeart/2005/8/layout/hProcess3"/>
    <dgm:cxn modelId="{A2FCFFF5-AC0E-4234-9E3A-23BC5E3A35B1}" type="presParOf" srcId="{2EEC3BC4-A0F0-46CA-8374-7771DE9257D8}" destId="{62251FB8-39F3-4179-8BE5-60CFF12AFB21}" srcOrd="1" destOrd="0" presId="urn:microsoft.com/office/officeart/2005/8/layout/hProcess3"/>
    <dgm:cxn modelId="{73700474-34A2-4099-BC66-60F3AE1F0003}" type="presParOf" srcId="{62251FB8-39F3-4179-8BE5-60CFF12AFB21}" destId="{C4A29CA5-CC57-4250-8159-7960D69E5056}" srcOrd="0" destOrd="0" presId="urn:microsoft.com/office/officeart/2005/8/layout/hProcess3"/>
    <dgm:cxn modelId="{3CD481EF-D1E8-40FB-A753-3D605A57D5C4}" type="presParOf" srcId="{62251FB8-39F3-4179-8BE5-60CFF12AFB21}" destId="{829A4A7F-C965-42DA-AA26-301FF188FBAE}" srcOrd="1" destOrd="0" presId="urn:microsoft.com/office/officeart/2005/8/layout/hProcess3"/>
    <dgm:cxn modelId="{0AD1A6FD-E38F-4216-A9D1-3E632D73C101}" type="presParOf" srcId="{62251FB8-39F3-4179-8BE5-60CFF12AFB21}" destId="{CFC6163D-B652-4156-860C-034FE01F5035}" srcOrd="2" destOrd="0" presId="urn:microsoft.com/office/officeart/2005/8/layout/hProcess3"/>
    <dgm:cxn modelId="{7039B8FA-391A-4985-B719-E145A82BBA6B}" type="presParOf" srcId="{62251FB8-39F3-4179-8BE5-60CFF12AFB21}" destId="{69D3413C-E86F-419E-8407-E07069B9852A}" srcOrd="3" destOrd="0" presId="urn:microsoft.com/office/officeart/2005/8/layout/hProcess3"/>
    <dgm:cxn modelId="{425C7866-61C0-4B6C-B72D-8C32A972DA28}" type="presParOf" srcId="{2EEC3BC4-A0F0-46CA-8374-7771DE9257D8}" destId="{B8D2DC88-9487-4753-9273-50E7B69E6052}" srcOrd="2" destOrd="0" presId="urn:microsoft.com/office/officeart/2005/8/layout/hProcess3"/>
    <dgm:cxn modelId="{2AFC693F-3D23-401F-B2B7-14F854877A26}" type="presParOf" srcId="{2EEC3BC4-A0F0-46CA-8374-7771DE9257D8}" destId="{802BB0E4-E58E-4FA0-BF7B-ADB11750281D}" srcOrd="3" destOrd="0" presId="urn:microsoft.com/office/officeart/2005/8/layout/hProcess3"/>
    <dgm:cxn modelId="{EF4B3F4C-8CE2-4AB5-A620-0012327B4059}" type="presParOf" srcId="{802BB0E4-E58E-4FA0-BF7B-ADB11750281D}" destId="{E0505D8D-E8A4-4A55-8834-324A6E7DE11A}" srcOrd="0" destOrd="0" presId="urn:microsoft.com/office/officeart/2005/8/layout/hProcess3"/>
    <dgm:cxn modelId="{DB62C9B3-ACA7-4856-8DB2-0BCEAA0B00F2}" type="presParOf" srcId="{802BB0E4-E58E-4FA0-BF7B-ADB11750281D}" destId="{CAEFBAC7-62DF-441D-975E-3139328D10F0}" srcOrd="1" destOrd="0" presId="urn:microsoft.com/office/officeart/2005/8/layout/hProcess3"/>
    <dgm:cxn modelId="{A4936008-9BDF-4717-94A9-34EACC5E8026}" type="presParOf" srcId="{802BB0E4-E58E-4FA0-BF7B-ADB11750281D}" destId="{EDF1D070-E450-44C3-B0DF-751BF1E72FC1}" srcOrd="2" destOrd="0" presId="urn:microsoft.com/office/officeart/2005/8/layout/hProcess3"/>
    <dgm:cxn modelId="{C7A73A13-5621-4014-83C5-BABD0BEDFE89}" type="presParOf" srcId="{802BB0E4-E58E-4FA0-BF7B-ADB11750281D}" destId="{ACAAD3AE-1B43-4C40-B507-0A98B3F78894}" srcOrd="3" destOrd="0" presId="urn:microsoft.com/office/officeart/2005/8/layout/hProcess3"/>
    <dgm:cxn modelId="{F73E30B2-4FA6-4DAA-A33D-81BE5E23F75B}" type="presParOf" srcId="{2EEC3BC4-A0F0-46CA-8374-7771DE9257D8}" destId="{8889D019-7283-4500-9B29-31D5E0E9D111}" srcOrd="4" destOrd="0" presId="urn:microsoft.com/office/officeart/2005/8/layout/hProcess3"/>
    <dgm:cxn modelId="{D324C8DA-D014-41AD-A64D-2492BAC408DC}" type="presParOf" srcId="{2EEC3BC4-A0F0-46CA-8374-7771DE9257D8}" destId="{9B5E54F1-6D2A-4459-8E0C-06DEC59384AE}" srcOrd="5" destOrd="0" presId="urn:microsoft.com/office/officeart/2005/8/layout/hProcess3"/>
    <dgm:cxn modelId="{ACB1B541-BBD5-49A4-B04D-FD00AD46E349}" type="presParOf" srcId="{9B5E54F1-6D2A-4459-8E0C-06DEC59384AE}" destId="{9C1C9C8A-121B-4809-98F5-FC4DDA58EB81}" srcOrd="0" destOrd="0" presId="urn:microsoft.com/office/officeart/2005/8/layout/hProcess3"/>
    <dgm:cxn modelId="{71F7E052-F503-4A29-B804-CCC556BAB395}" type="presParOf" srcId="{9B5E54F1-6D2A-4459-8E0C-06DEC59384AE}" destId="{942F9611-53F2-4CAB-BF23-0BB32F2CA2E3}" srcOrd="1" destOrd="0" presId="urn:microsoft.com/office/officeart/2005/8/layout/hProcess3"/>
    <dgm:cxn modelId="{268B5B46-7015-42E4-961E-E416C85EE218}" type="presParOf" srcId="{9B5E54F1-6D2A-4459-8E0C-06DEC59384AE}" destId="{D7B54614-8BC5-4CAF-B604-4B86EF3E2582}" srcOrd="2" destOrd="0" presId="urn:microsoft.com/office/officeart/2005/8/layout/hProcess3"/>
    <dgm:cxn modelId="{E53E95AC-3870-45C8-A4DF-68BF4A1D9DDE}" type="presParOf" srcId="{9B5E54F1-6D2A-4459-8E0C-06DEC59384AE}" destId="{CB10CA31-3A9D-43F5-98D7-B3A0188279AB}" srcOrd="3" destOrd="0" presId="urn:microsoft.com/office/officeart/2005/8/layout/hProcess3"/>
    <dgm:cxn modelId="{12C8BAC2-B02B-49DD-A323-0FC440046A06}" type="presParOf" srcId="{2EEC3BC4-A0F0-46CA-8374-7771DE9257D8}" destId="{3F1547B6-47A3-4ACC-A42C-4160D9B730F5}" srcOrd="6" destOrd="0" presId="urn:microsoft.com/office/officeart/2005/8/layout/hProcess3"/>
    <dgm:cxn modelId="{DDADBAD5-FA88-407C-81D0-17F04F626780}" type="presParOf" srcId="{2EEC3BC4-A0F0-46CA-8374-7771DE9257D8}" destId="{1D2510E4-140C-41F3-A458-B863C9696959}" srcOrd="7" destOrd="0" presId="urn:microsoft.com/office/officeart/2005/8/layout/hProcess3"/>
    <dgm:cxn modelId="{36273416-05F2-41BD-85FE-7D9170489689}" type="presParOf" srcId="{2EEC3BC4-A0F0-46CA-8374-7771DE9257D8}" destId="{10A65CB5-6391-4AB6-AE1B-FF74E00B6767}" srcOrd="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A1A2A5F-BE1F-461D-9419-1DB5307FFA58}"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l-GR"/>
        </a:p>
      </dgm:t>
    </dgm:pt>
    <dgm:pt modelId="{9194A9C3-459D-4409-9D8C-175C386A233C}">
      <dgm:prSet phldrT="[Κείμενο]" custT="1"/>
      <dgm:spPr/>
      <dgm:t>
        <a:bodyPr/>
        <a:lstStyle/>
        <a:p>
          <a:r>
            <a:rPr lang="el-GR" sz="2800" b="1" dirty="0" smtClean="0">
              <a:solidFill>
                <a:srgbClr val="7030A0"/>
              </a:solidFill>
            </a:rPr>
            <a:t>Προσωπικών επιθυμιών/προσδοκιών</a:t>
          </a:r>
          <a:endParaRPr lang="el-GR" sz="2800" b="1" dirty="0">
            <a:solidFill>
              <a:srgbClr val="7030A0"/>
            </a:solidFill>
          </a:endParaRPr>
        </a:p>
      </dgm:t>
    </dgm:pt>
    <dgm:pt modelId="{7AD73661-E1BF-4974-B2AF-EC84135C6C75}" type="parTrans" cxnId="{53865425-2763-4820-AD5D-71CF9F86D674}">
      <dgm:prSet/>
      <dgm:spPr/>
      <dgm:t>
        <a:bodyPr/>
        <a:lstStyle/>
        <a:p>
          <a:endParaRPr lang="el-GR"/>
        </a:p>
      </dgm:t>
    </dgm:pt>
    <dgm:pt modelId="{B9453E6B-0EC9-4EF5-9AF9-3A49CB91ECCD}" type="sibTrans" cxnId="{53865425-2763-4820-AD5D-71CF9F86D674}">
      <dgm:prSet/>
      <dgm:spPr/>
      <dgm:t>
        <a:bodyPr/>
        <a:lstStyle/>
        <a:p>
          <a:endParaRPr lang="el-GR"/>
        </a:p>
      </dgm:t>
    </dgm:pt>
    <dgm:pt modelId="{4ABF9EC4-9DC8-456B-BEF2-7BCA57CB45F2}">
      <dgm:prSet phldrT="[Κείμενο]"/>
      <dgm:spPr/>
      <dgm:t>
        <a:bodyPr/>
        <a:lstStyle/>
        <a:p>
          <a:r>
            <a:rPr lang="el-GR" b="1" dirty="0" smtClean="0">
              <a:solidFill>
                <a:srgbClr val="7030A0"/>
              </a:solidFill>
            </a:rPr>
            <a:t>Προσδοκιών των κοινωνικών ρόλων</a:t>
          </a:r>
          <a:endParaRPr lang="el-GR" b="1" dirty="0">
            <a:solidFill>
              <a:srgbClr val="7030A0"/>
            </a:solidFill>
          </a:endParaRPr>
        </a:p>
      </dgm:t>
    </dgm:pt>
    <dgm:pt modelId="{81B377DB-F123-4AE3-AE52-8CD86A5A86B0}" type="parTrans" cxnId="{1D2DDDD1-2E89-4C43-AA4A-52B185B2B6B3}">
      <dgm:prSet/>
      <dgm:spPr/>
      <dgm:t>
        <a:bodyPr/>
        <a:lstStyle/>
        <a:p>
          <a:endParaRPr lang="el-GR"/>
        </a:p>
      </dgm:t>
    </dgm:pt>
    <dgm:pt modelId="{F05CB7D4-20D5-4528-B7E4-5AFDF112F76D}" type="sibTrans" cxnId="{1D2DDDD1-2E89-4C43-AA4A-52B185B2B6B3}">
      <dgm:prSet/>
      <dgm:spPr/>
      <dgm:t>
        <a:bodyPr/>
        <a:lstStyle/>
        <a:p>
          <a:endParaRPr lang="el-GR"/>
        </a:p>
      </dgm:t>
    </dgm:pt>
    <dgm:pt modelId="{1E55CE2B-6908-4DDE-8029-43A761E9A3E3}" type="pres">
      <dgm:prSet presAssocID="{6A1A2A5F-BE1F-461D-9419-1DB5307FFA58}" presName="compositeShape" presStyleCnt="0">
        <dgm:presLayoutVars>
          <dgm:chMax val="2"/>
          <dgm:dir/>
          <dgm:resizeHandles val="exact"/>
        </dgm:presLayoutVars>
      </dgm:prSet>
      <dgm:spPr/>
      <dgm:t>
        <a:bodyPr/>
        <a:lstStyle/>
        <a:p>
          <a:endParaRPr lang="el-GR"/>
        </a:p>
      </dgm:t>
    </dgm:pt>
    <dgm:pt modelId="{B4F17B83-8AA4-49F0-B454-52B0346C78E7}" type="pres">
      <dgm:prSet presAssocID="{6A1A2A5F-BE1F-461D-9419-1DB5307FFA58}" presName="divider" presStyleLbl="fgShp" presStyleIdx="0" presStyleCnt="1"/>
      <dgm:spPr/>
    </dgm:pt>
    <dgm:pt modelId="{C4BBD696-AE96-420C-8099-5AA850721985}" type="pres">
      <dgm:prSet presAssocID="{9194A9C3-459D-4409-9D8C-175C386A233C}" presName="downArrow" presStyleLbl="node1" presStyleIdx="0" presStyleCnt="2"/>
      <dgm:spPr/>
    </dgm:pt>
    <dgm:pt modelId="{B0CED90E-7295-4909-9CBF-57718131F493}" type="pres">
      <dgm:prSet presAssocID="{9194A9C3-459D-4409-9D8C-175C386A233C}" presName="downArrowText" presStyleLbl="revTx" presStyleIdx="0" presStyleCnt="2" custScaleX="138795">
        <dgm:presLayoutVars>
          <dgm:bulletEnabled val="1"/>
        </dgm:presLayoutVars>
      </dgm:prSet>
      <dgm:spPr/>
      <dgm:t>
        <a:bodyPr/>
        <a:lstStyle/>
        <a:p>
          <a:endParaRPr lang="el-GR"/>
        </a:p>
      </dgm:t>
    </dgm:pt>
    <dgm:pt modelId="{88A08F53-6E4B-46BE-A12D-B34F102083D3}" type="pres">
      <dgm:prSet presAssocID="{4ABF9EC4-9DC8-456B-BEF2-7BCA57CB45F2}" presName="upArrow" presStyleLbl="node1" presStyleIdx="1" presStyleCnt="2"/>
      <dgm:spPr/>
    </dgm:pt>
    <dgm:pt modelId="{95230AE6-D413-41C7-BAF8-1076D130025E}" type="pres">
      <dgm:prSet presAssocID="{4ABF9EC4-9DC8-456B-BEF2-7BCA57CB45F2}" presName="upArrowText" presStyleLbl="revTx" presStyleIdx="1" presStyleCnt="2" custScaleX="138645">
        <dgm:presLayoutVars>
          <dgm:bulletEnabled val="1"/>
        </dgm:presLayoutVars>
      </dgm:prSet>
      <dgm:spPr/>
      <dgm:t>
        <a:bodyPr/>
        <a:lstStyle/>
        <a:p>
          <a:endParaRPr lang="el-GR"/>
        </a:p>
      </dgm:t>
    </dgm:pt>
  </dgm:ptLst>
  <dgm:cxnLst>
    <dgm:cxn modelId="{1D2DDDD1-2E89-4C43-AA4A-52B185B2B6B3}" srcId="{6A1A2A5F-BE1F-461D-9419-1DB5307FFA58}" destId="{4ABF9EC4-9DC8-456B-BEF2-7BCA57CB45F2}" srcOrd="1" destOrd="0" parTransId="{81B377DB-F123-4AE3-AE52-8CD86A5A86B0}" sibTransId="{F05CB7D4-20D5-4528-B7E4-5AFDF112F76D}"/>
    <dgm:cxn modelId="{2AB3B5D0-E084-46AA-9E1D-B81261735348}" type="presOf" srcId="{9194A9C3-459D-4409-9D8C-175C386A233C}" destId="{B0CED90E-7295-4909-9CBF-57718131F493}" srcOrd="0" destOrd="0" presId="urn:microsoft.com/office/officeart/2005/8/layout/arrow3"/>
    <dgm:cxn modelId="{E8CC230D-5EC1-4D25-99C2-48F9F1062BB2}" type="presOf" srcId="{6A1A2A5F-BE1F-461D-9419-1DB5307FFA58}" destId="{1E55CE2B-6908-4DDE-8029-43A761E9A3E3}" srcOrd="0" destOrd="0" presId="urn:microsoft.com/office/officeart/2005/8/layout/arrow3"/>
    <dgm:cxn modelId="{53865425-2763-4820-AD5D-71CF9F86D674}" srcId="{6A1A2A5F-BE1F-461D-9419-1DB5307FFA58}" destId="{9194A9C3-459D-4409-9D8C-175C386A233C}" srcOrd="0" destOrd="0" parTransId="{7AD73661-E1BF-4974-B2AF-EC84135C6C75}" sibTransId="{B9453E6B-0EC9-4EF5-9AF9-3A49CB91ECCD}"/>
    <dgm:cxn modelId="{90E70F5F-E032-4E9F-9F2D-6B1C0DBD96C4}" type="presOf" srcId="{4ABF9EC4-9DC8-456B-BEF2-7BCA57CB45F2}" destId="{95230AE6-D413-41C7-BAF8-1076D130025E}" srcOrd="0" destOrd="0" presId="urn:microsoft.com/office/officeart/2005/8/layout/arrow3"/>
    <dgm:cxn modelId="{01B2FF10-341F-4EDA-A154-5A94E5DCC9B3}" type="presParOf" srcId="{1E55CE2B-6908-4DDE-8029-43A761E9A3E3}" destId="{B4F17B83-8AA4-49F0-B454-52B0346C78E7}" srcOrd="0" destOrd="0" presId="urn:microsoft.com/office/officeart/2005/8/layout/arrow3"/>
    <dgm:cxn modelId="{840BA51E-2280-49EA-B1EA-BC444571650A}" type="presParOf" srcId="{1E55CE2B-6908-4DDE-8029-43A761E9A3E3}" destId="{C4BBD696-AE96-420C-8099-5AA850721985}" srcOrd="1" destOrd="0" presId="urn:microsoft.com/office/officeart/2005/8/layout/arrow3"/>
    <dgm:cxn modelId="{E890756E-F532-4AB1-A6EC-5FE7C0DA460E}" type="presParOf" srcId="{1E55CE2B-6908-4DDE-8029-43A761E9A3E3}" destId="{B0CED90E-7295-4909-9CBF-57718131F493}" srcOrd="2" destOrd="0" presId="urn:microsoft.com/office/officeart/2005/8/layout/arrow3"/>
    <dgm:cxn modelId="{0A5F08C3-3331-4065-A7CC-A04F571C4211}" type="presParOf" srcId="{1E55CE2B-6908-4DDE-8029-43A761E9A3E3}" destId="{88A08F53-6E4B-46BE-A12D-B34F102083D3}" srcOrd="3" destOrd="0" presId="urn:microsoft.com/office/officeart/2005/8/layout/arrow3"/>
    <dgm:cxn modelId="{F70D356E-E764-4E3E-B453-C95AE8FD3851}" type="presParOf" srcId="{1E55CE2B-6908-4DDE-8029-43A761E9A3E3}" destId="{95230AE6-D413-41C7-BAF8-1076D130025E}"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C23ECE4-7FBA-48F8-AB15-257F77B02DC0}" type="doc">
      <dgm:prSet loTypeId="urn:microsoft.com/office/officeart/2005/8/layout/arrow3" loCatId="relationship" qsTypeId="urn:microsoft.com/office/officeart/2005/8/quickstyle/simple1" qsCatId="simple" csTypeId="urn:microsoft.com/office/officeart/2005/8/colors/accent5_3" csCatId="accent5" phldr="1"/>
      <dgm:spPr/>
      <dgm:t>
        <a:bodyPr/>
        <a:lstStyle/>
        <a:p>
          <a:endParaRPr lang="el-GR"/>
        </a:p>
      </dgm:t>
    </dgm:pt>
    <dgm:pt modelId="{AA08CAE3-4053-4022-B63C-F98BCFBFB7D9}">
      <dgm:prSet phldrT="[Κείμενο]" custT="1"/>
      <dgm:spPr/>
      <dgm:t>
        <a:bodyPr/>
        <a:lstStyle/>
        <a:p>
          <a:r>
            <a:rPr lang="el-GR" sz="2400" b="1" dirty="0" smtClean="0">
              <a:solidFill>
                <a:srgbClr val="FF0000"/>
              </a:solidFill>
            </a:rPr>
            <a:t>Όχι πλήρης ταύτιση με το μαθητικό ρόλο (ταύτιση προσωπικών αναγκών/ενδιαφερόντων με τις προσδοκίες του μαθητικού ρόλου)</a:t>
          </a:r>
          <a:endParaRPr lang="el-GR" sz="2400" b="1" dirty="0">
            <a:solidFill>
              <a:srgbClr val="FF0000"/>
            </a:solidFill>
          </a:endParaRPr>
        </a:p>
      </dgm:t>
    </dgm:pt>
    <dgm:pt modelId="{60429FA8-F280-450D-BD62-7B32C1C8348E}" type="parTrans" cxnId="{34B1E5E4-5A38-4934-95ED-6988FCB46507}">
      <dgm:prSet/>
      <dgm:spPr/>
      <dgm:t>
        <a:bodyPr/>
        <a:lstStyle/>
        <a:p>
          <a:endParaRPr lang="el-GR"/>
        </a:p>
      </dgm:t>
    </dgm:pt>
    <dgm:pt modelId="{E5CCF36D-E123-470B-A854-8E9EFA504754}" type="sibTrans" cxnId="{34B1E5E4-5A38-4934-95ED-6988FCB46507}">
      <dgm:prSet/>
      <dgm:spPr/>
      <dgm:t>
        <a:bodyPr/>
        <a:lstStyle/>
        <a:p>
          <a:endParaRPr lang="el-GR"/>
        </a:p>
      </dgm:t>
    </dgm:pt>
    <dgm:pt modelId="{878B6845-C9C7-47E1-B852-92995E483A0C}">
      <dgm:prSet phldrT="[Κείμενο]" custT="1"/>
      <dgm:spPr/>
      <dgm:t>
        <a:bodyPr/>
        <a:lstStyle/>
        <a:p>
          <a:r>
            <a:rPr lang="el-GR" sz="2400" b="1" dirty="0" smtClean="0">
              <a:solidFill>
                <a:srgbClr val="7030A0"/>
              </a:solidFill>
            </a:rPr>
            <a:t>Όχι αποφυγή των προσδοκιών του ρόλου στη βάση των ατομικών και μόνο ενδιαφερόντων</a:t>
          </a:r>
          <a:endParaRPr lang="el-GR" sz="2400" b="1" dirty="0">
            <a:solidFill>
              <a:srgbClr val="7030A0"/>
            </a:solidFill>
          </a:endParaRPr>
        </a:p>
      </dgm:t>
    </dgm:pt>
    <dgm:pt modelId="{D7B2933D-7EDB-4DA8-86B9-6ACAE64672AF}" type="parTrans" cxnId="{9A02A354-0DB5-4CC6-A6DE-2844DE97F0CB}">
      <dgm:prSet/>
      <dgm:spPr/>
      <dgm:t>
        <a:bodyPr/>
        <a:lstStyle/>
        <a:p>
          <a:endParaRPr lang="el-GR"/>
        </a:p>
      </dgm:t>
    </dgm:pt>
    <dgm:pt modelId="{FEBFCCED-40D8-41DD-A76E-D8C7E0ADDCB8}" type="sibTrans" cxnId="{9A02A354-0DB5-4CC6-A6DE-2844DE97F0CB}">
      <dgm:prSet/>
      <dgm:spPr/>
      <dgm:t>
        <a:bodyPr/>
        <a:lstStyle/>
        <a:p>
          <a:endParaRPr lang="el-GR"/>
        </a:p>
      </dgm:t>
    </dgm:pt>
    <dgm:pt modelId="{1962C7D1-C29D-4B82-86D2-735976F7D28B}" type="pres">
      <dgm:prSet presAssocID="{DC23ECE4-7FBA-48F8-AB15-257F77B02DC0}" presName="compositeShape" presStyleCnt="0">
        <dgm:presLayoutVars>
          <dgm:chMax val="2"/>
          <dgm:dir/>
          <dgm:resizeHandles val="exact"/>
        </dgm:presLayoutVars>
      </dgm:prSet>
      <dgm:spPr/>
      <dgm:t>
        <a:bodyPr/>
        <a:lstStyle/>
        <a:p>
          <a:endParaRPr lang="el-GR"/>
        </a:p>
      </dgm:t>
    </dgm:pt>
    <dgm:pt modelId="{FFED644B-E0FC-46B7-8C53-4FF456E7CFF5}" type="pres">
      <dgm:prSet presAssocID="{DC23ECE4-7FBA-48F8-AB15-257F77B02DC0}" presName="divider" presStyleLbl="fgShp" presStyleIdx="0" presStyleCnt="1"/>
      <dgm:spPr/>
    </dgm:pt>
    <dgm:pt modelId="{FD0E8CD1-CD44-4AB8-B7A7-613F956EBB2C}" type="pres">
      <dgm:prSet presAssocID="{AA08CAE3-4053-4022-B63C-F98BCFBFB7D9}" presName="downArrow" presStyleLbl="node1" presStyleIdx="0" presStyleCnt="2"/>
      <dgm:spPr/>
    </dgm:pt>
    <dgm:pt modelId="{40FF8C9F-5422-4D14-B565-1AF06D1FB59B}" type="pres">
      <dgm:prSet presAssocID="{AA08CAE3-4053-4022-B63C-F98BCFBFB7D9}" presName="downArrowText" presStyleLbl="revTx" presStyleIdx="0" presStyleCnt="2" custScaleX="155354">
        <dgm:presLayoutVars>
          <dgm:bulletEnabled val="1"/>
        </dgm:presLayoutVars>
      </dgm:prSet>
      <dgm:spPr/>
      <dgm:t>
        <a:bodyPr/>
        <a:lstStyle/>
        <a:p>
          <a:endParaRPr lang="el-GR"/>
        </a:p>
      </dgm:t>
    </dgm:pt>
    <dgm:pt modelId="{2383CA51-90CC-4834-91D9-544EF70703C7}" type="pres">
      <dgm:prSet presAssocID="{878B6845-C9C7-47E1-B852-92995E483A0C}" presName="upArrow" presStyleLbl="node1" presStyleIdx="1" presStyleCnt="2"/>
      <dgm:spPr/>
    </dgm:pt>
    <dgm:pt modelId="{F2EDBA2E-DAF1-4C77-9968-E06770CE928B}" type="pres">
      <dgm:prSet presAssocID="{878B6845-C9C7-47E1-B852-92995E483A0C}" presName="upArrowText" presStyleLbl="revTx" presStyleIdx="1" presStyleCnt="2" custScaleX="144165">
        <dgm:presLayoutVars>
          <dgm:bulletEnabled val="1"/>
        </dgm:presLayoutVars>
      </dgm:prSet>
      <dgm:spPr/>
      <dgm:t>
        <a:bodyPr/>
        <a:lstStyle/>
        <a:p>
          <a:endParaRPr lang="el-GR"/>
        </a:p>
      </dgm:t>
    </dgm:pt>
  </dgm:ptLst>
  <dgm:cxnLst>
    <dgm:cxn modelId="{A770DB01-46D6-4C6F-AB6D-F5605BA472AF}" type="presOf" srcId="{878B6845-C9C7-47E1-B852-92995E483A0C}" destId="{F2EDBA2E-DAF1-4C77-9968-E06770CE928B}" srcOrd="0" destOrd="0" presId="urn:microsoft.com/office/officeart/2005/8/layout/arrow3"/>
    <dgm:cxn modelId="{E990963F-3EF4-4D82-B0C9-D3E34E32C513}" type="presOf" srcId="{AA08CAE3-4053-4022-B63C-F98BCFBFB7D9}" destId="{40FF8C9F-5422-4D14-B565-1AF06D1FB59B}" srcOrd="0" destOrd="0" presId="urn:microsoft.com/office/officeart/2005/8/layout/arrow3"/>
    <dgm:cxn modelId="{34B1E5E4-5A38-4934-95ED-6988FCB46507}" srcId="{DC23ECE4-7FBA-48F8-AB15-257F77B02DC0}" destId="{AA08CAE3-4053-4022-B63C-F98BCFBFB7D9}" srcOrd="0" destOrd="0" parTransId="{60429FA8-F280-450D-BD62-7B32C1C8348E}" sibTransId="{E5CCF36D-E123-470B-A854-8E9EFA504754}"/>
    <dgm:cxn modelId="{9A02A354-0DB5-4CC6-A6DE-2844DE97F0CB}" srcId="{DC23ECE4-7FBA-48F8-AB15-257F77B02DC0}" destId="{878B6845-C9C7-47E1-B852-92995E483A0C}" srcOrd="1" destOrd="0" parTransId="{D7B2933D-7EDB-4DA8-86B9-6ACAE64672AF}" sibTransId="{FEBFCCED-40D8-41DD-A76E-D8C7E0ADDCB8}"/>
    <dgm:cxn modelId="{1B872B7C-C390-41E7-816B-3F4C5D294A51}" type="presOf" srcId="{DC23ECE4-7FBA-48F8-AB15-257F77B02DC0}" destId="{1962C7D1-C29D-4B82-86D2-735976F7D28B}" srcOrd="0" destOrd="0" presId="urn:microsoft.com/office/officeart/2005/8/layout/arrow3"/>
    <dgm:cxn modelId="{309E09F7-B7DB-4DD6-B0B6-C9C3137BA08B}" type="presParOf" srcId="{1962C7D1-C29D-4B82-86D2-735976F7D28B}" destId="{FFED644B-E0FC-46B7-8C53-4FF456E7CFF5}" srcOrd="0" destOrd="0" presId="urn:microsoft.com/office/officeart/2005/8/layout/arrow3"/>
    <dgm:cxn modelId="{680D6C87-761E-41D2-9E54-5DFED32B2D77}" type="presParOf" srcId="{1962C7D1-C29D-4B82-86D2-735976F7D28B}" destId="{FD0E8CD1-CD44-4AB8-B7A7-613F956EBB2C}" srcOrd="1" destOrd="0" presId="urn:microsoft.com/office/officeart/2005/8/layout/arrow3"/>
    <dgm:cxn modelId="{7F319B26-CEFC-4EA3-9191-E95777852268}" type="presParOf" srcId="{1962C7D1-C29D-4B82-86D2-735976F7D28B}" destId="{40FF8C9F-5422-4D14-B565-1AF06D1FB59B}" srcOrd="2" destOrd="0" presId="urn:microsoft.com/office/officeart/2005/8/layout/arrow3"/>
    <dgm:cxn modelId="{04B38199-756E-4109-A35A-296E64209212}" type="presParOf" srcId="{1962C7D1-C29D-4B82-86D2-735976F7D28B}" destId="{2383CA51-90CC-4834-91D9-544EF70703C7}" srcOrd="3" destOrd="0" presId="urn:microsoft.com/office/officeart/2005/8/layout/arrow3"/>
    <dgm:cxn modelId="{3744BF0C-2B20-4731-9EA1-F0B42888CAB4}" type="presParOf" srcId="{1962C7D1-C29D-4B82-86D2-735976F7D28B}" destId="{F2EDBA2E-DAF1-4C77-9968-E06770CE928B}"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A8A7AC2-BCA3-4112-BA37-CF45CE3E01D3}"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el-GR"/>
        </a:p>
      </dgm:t>
    </dgm:pt>
    <dgm:pt modelId="{58561C69-AD68-491B-87AA-531BB1C3115B}">
      <dgm:prSet phldrT="[Κείμενο]"/>
      <dgm:spPr/>
      <dgm:t>
        <a:bodyPr/>
        <a:lstStyle/>
        <a:p>
          <a:r>
            <a:rPr lang="el-GR" b="1" dirty="0" smtClean="0">
              <a:solidFill>
                <a:srgbClr val="FF0000"/>
              </a:solidFill>
            </a:rPr>
            <a:t>Η «μπροστινή» σκηνή (η φανερή σχολική ζωή)</a:t>
          </a:r>
          <a:endParaRPr lang="el-GR" b="1" dirty="0">
            <a:solidFill>
              <a:srgbClr val="FF0000"/>
            </a:solidFill>
          </a:endParaRPr>
        </a:p>
      </dgm:t>
    </dgm:pt>
    <dgm:pt modelId="{C88C5EF4-2FC3-4D19-81A2-171C102B0916}" type="parTrans" cxnId="{C2BE7A13-2851-4596-A741-42EF6E05E9BA}">
      <dgm:prSet/>
      <dgm:spPr/>
      <dgm:t>
        <a:bodyPr/>
        <a:lstStyle/>
        <a:p>
          <a:endParaRPr lang="el-GR"/>
        </a:p>
      </dgm:t>
    </dgm:pt>
    <dgm:pt modelId="{2CCC49C6-75DE-4EA5-9A29-3CF94D538C3A}" type="sibTrans" cxnId="{C2BE7A13-2851-4596-A741-42EF6E05E9BA}">
      <dgm:prSet/>
      <dgm:spPr/>
      <dgm:t>
        <a:bodyPr/>
        <a:lstStyle/>
        <a:p>
          <a:endParaRPr lang="el-GR"/>
        </a:p>
      </dgm:t>
    </dgm:pt>
    <dgm:pt modelId="{42F30F4C-F600-4EBF-BF2A-BF2F2BD975B1}">
      <dgm:prSet phldrT="[Κείμενο]"/>
      <dgm:spPr/>
      <dgm:t>
        <a:bodyPr/>
        <a:lstStyle/>
        <a:p>
          <a:r>
            <a:rPr lang="el-GR" b="1" dirty="0" smtClean="0">
              <a:solidFill>
                <a:srgbClr val="0070C0"/>
              </a:solidFill>
            </a:rPr>
            <a:t>Η «πίσω» σκηνή (η «κρυφή» σχολική ζωή)</a:t>
          </a:r>
          <a:endParaRPr lang="el-GR" b="1" dirty="0">
            <a:solidFill>
              <a:srgbClr val="0070C0"/>
            </a:solidFill>
          </a:endParaRPr>
        </a:p>
      </dgm:t>
    </dgm:pt>
    <dgm:pt modelId="{A3EF1D64-A0D0-47FE-A356-FB41E54552C9}" type="parTrans" cxnId="{AE13DEB5-3568-43D2-BD7B-C2C9EDDF09B7}">
      <dgm:prSet/>
      <dgm:spPr/>
      <dgm:t>
        <a:bodyPr/>
        <a:lstStyle/>
        <a:p>
          <a:endParaRPr lang="el-GR"/>
        </a:p>
      </dgm:t>
    </dgm:pt>
    <dgm:pt modelId="{69A215F4-5EC4-4DC8-B4FB-C67275ED4027}" type="sibTrans" cxnId="{AE13DEB5-3568-43D2-BD7B-C2C9EDDF09B7}">
      <dgm:prSet/>
      <dgm:spPr/>
      <dgm:t>
        <a:bodyPr/>
        <a:lstStyle/>
        <a:p>
          <a:endParaRPr lang="el-GR"/>
        </a:p>
      </dgm:t>
    </dgm:pt>
    <dgm:pt modelId="{7CC873EF-4E64-4C42-AC08-ABD4AF92BC40}" type="pres">
      <dgm:prSet presAssocID="{DA8A7AC2-BCA3-4112-BA37-CF45CE3E01D3}" presName="cycle" presStyleCnt="0">
        <dgm:presLayoutVars>
          <dgm:dir/>
          <dgm:resizeHandles val="exact"/>
        </dgm:presLayoutVars>
      </dgm:prSet>
      <dgm:spPr/>
      <dgm:t>
        <a:bodyPr/>
        <a:lstStyle/>
        <a:p>
          <a:endParaRPr lang="el-GR"/>
        </a:p>
      </dgm:t>
    </dgm:pt>
    <dgm:pt modelId="{73464222-43CF-46AC-A8C0-ABBB4A1B803B}" type="pres">
      <dgm:prSet presAssocID="{58561C69-AD68-491B-87AA-531BB1C3115B}" presName="arrow" presStyleLbl="node1" presStyleIdx="0" presStyleCnt="2">
        <dgm:presLayoutVars>
          <dgm:bulletEnabled val="1"/>
        </dgm:presLayoutVars>
      </dgm:prSet>
      <dgm:spPr/>
      <dgm:t>
        <a:bodyPr/>
        <a:lstStyle/>
        <a:p>
          <a:endParaRPr lang="el-GR"/>
        </a:p>
      </dgm:t>
    </dgm:pt>
    <dgm:pt modelId="{A125A81B-A72C-4D9C-8918-BB41173CF65E}" type="pres">
      <dgm:prSet presAssocID="{42F30F4C-F600-4EBF-BF2A-BF2F2BD975B1}" presName="arrow" presStyleLbl="node1" presStyleIdx="1" presStyleCnt="2">
        <dgm:presLayoutVars>
          <dgm:bulletEnabled val="1"/>
        </dgm:presLayoutVars>
      </dgm:prSet>
      <dgm:spPr/>
      <dgm:t>
        <a:bodyPr/>
        <a:lstStyle/>
        <a:p>
          <a:endParaRPr lang="el-GR"/>
        </a:p>
      </dgm:t>
    </dgm:pt>
  </dgm:ptLst>
  <dgm:cxnLst>
    <dgm:cxn modelId="{AE13DEB5-3568-43D2-BD7B-C2C9EDDF09B7}" srcId="{DA8A7AC2-BCA3-4112-BA37-CF45CE3E01D3}" destId="{42F30F4C-F600-4EBF-BF2A-BF2F2BD975B1}" srcOrd="1" destOrd="0" parTransId="{A3EF1D64-A0D0-47FE-A356-FB41E54552C9}" sibTransId="{69A215F4-5EC4-4DC8-B4FB-C67275ED4027}"/>
    <dgm:cxn modelId="{4DA29E59-FA65-4109-AFC5-E8403CD81E0C}" type="presOf" srcId="{58561C69-AD68-491B-87AA-531BB1C3115B}" destId="{73464222-43CF-46AC-A8C0-ABBB4A1B803B}" srcOrd="0" destOrd="0" presId="urn:microsoft.com/office/officeart/2005/8/layout/arrow1"/>
    <dgm:cxn modelId="{C2BE7A13-2851-4596-A741-42EF6E05E9BA}" srcId="{DA8A7AC2-BCA3-4112-BA37-CF45CE3E01D3}" destId="{58561C69-AD68-491B-87AA-531BB1C3115B}" srcOrd="0" destOrd="0" parTransId="{C88C5EF4-2FC3-4D19-81A2-171C102B0916}" sibTransId="{2CCC49C6-75DE-4EA5-9A29-3CF94D538C3A}"/>
    <dgm:cxn modelId="{259B0DC0-6CE5-487D-8B08-558ECD8597C9}" type="presOf" srcId="{DA8A7AC2-BCA3-4112-BA37-CF45CE3E01D3}" destId="{7CC873EF-4E64-4C42-AC08-ABD4AF92BC40}" srcOrd="0" destOrd="0" presId="urn:microsoft.com/office/officeart/2005/8/layout/arrow1"/>
    <dgm:cxn modelId="{26DB16CD-D3B6-44D6-BA6D-2CBB87D73844}" type="presOf" srcId="{42F30F4C-F600-4EBF-BF2A-BF2F2BD975B1}" destId="{A125A81B-A72C-4D9C-8918-BB41173CF65E}" srcOrd="0" destOrd="0" presId="urn:microsoft.com/office/officeart/2005/8/layout/arrow1"/>
    <dgm:cxn modelId="{8DA5E59C-2100-48A5-A428-E7E0739F81E5}" type="presParOf" srcId="{7CC873EF-4E64-4C42-AC08-ABD4AF92BC40}" destId="{73464222-43CF-46AC-A8C0-ABBB4A1B803B}" srcOrd="0" destOrd="0" presId="urn:microsoft.com/office/officeart/2005/8/layout/arrow1"/>
    <dgm:cxn modelId="{8E779770-E203-4001-B9B0-E14C2DEF94D7}" type="presParOf" srcId="{7CC873EF-4E64-4C42-AC08-ABD4AF92BC40}" destId="{A125A81B-A72C-4D9C-8918-BB41173CF65E}"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D14CE0F-93AE-4BAD-B3D3-03062EB448B5}"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l-GR"/>
        </a:p>
      </dgm:t>
    </dgm:pt>
    <dgm:pt modelId="{4AFCD168-884F-47B0-8CCD-634ADA7DCB28}">
      <dgm:prSet phldrT="[Κείμενο]"/>
      <dgm:spPr/>
      <dgm:t>
        <a:bodyPr/>
        <a:lstStyle/>
        <a:p>
          <a:r>
            <a:rPr lang="el-GR" b="1" dirty="0" smtClean="0">
              <a:solidFill>
                <a:srgbClr val="002060"/>
              </a:solidFill>
            </a:rPr>
            <a:t>«Φανερή σκηνή» (σχολική τάξη, διδασκαλία)</a:t>
          </a:r>
          <a:endParaRPr lang="el-GR" b="1" dirty="0">
            <a:solidFill>
              <a:srgbClr val="002060"/>
            </a:solidFill>
          </a:endParaRPr>
        </a:p>
      </dgm:t>
    </dgm:pt>
    <dgm:pt modelId="{AAB87502-5609-40AB-93C5-F7DA2943D8CF}" type="parTrans" cxnId="{4D65A38C-15DA-4C17-89F5-AB2457504A0B}">
      <dgm:prSet/>
      <dgm:spPr/>
      <dgm:t>
        <a:bodyPr/>
        <a:lstStyle/>
        <a:p>
          <a:endParaRPr lang="el-GR"/>
        </a:p>
      </dgm:t>
    </dgm:pt>
    <dgm:pt modelId="{4D710C97-330F-449B-B146-F82881931879}" type="sibTrans" cxnId="{4D65A38C-15DA-4C17-89F5-AB2457504A0B}">
      <dgm:prSet/>
      <dgm:spPr/>
      <dgm:t>
        <a:bodyPr/>
        <a:lstStyle/>
        <a:p>
          <a:endParaRPr lang="el-GR"/>
        </a:p>
      </dgm:t>
    </dgm:pt>
    <dgm:pt modelId="{36C67820-71A9-43C5-BEC0-8576E9A5540F}">
      <dgm:prSet phldrT="[Κείμενο]" custT="1"/>
      <dgm:spPr/>
      <dgm:t>
        <a:bodyPr/>
        <a:lstStyle/>
        <a:p>
          <a:r>
            <a:rPr lang="el-GR" sz="2800" b="1" dirty="0" smtClean="0">
              <a:solidFill>
                <a:srgbClr val="FF0000"/>
              </a:solidFill>
            </a:rPr>
            <a:t>«κρυφή σκηνή» (συμμαθητές, αντιστάσεις…)</a:t>
          </a:r>
          <a:endParaRPr lang="el-GR" sz="2800" b="1" dirty="0">
            <a:solidFill>
              <a:srgbClr val="FF0000"/>
            </a:solidFill>
          </a:endParaRPr>
        </a:p>
      </dgm:t>
    </dgm:pt>
    <dgm:pt modelId="{A6BD6702-721E-4AFE-8AAF-11A11F97B87B}" type="parTrans" cxnId="{42791996-F43B-4BE2-808D-6B2117ED3614}">
      <dgm:prSet/>
      <dgm:spPr/>
      <dgm:t>
        <a:bodyPr/>
        <a:lstStyle/>
        <a:p>
          <a:endParaRPr lang="el-GR"/>
        </a:p>
      </dgm:t>
    </dgm:pt>
    <dgm:pt modelId="{324DC637-6846-4414-85D5-5B094B5F94C8}" type="sibTrans" cxnId="{42791996-F43B-4BE2-808D-6B2117ED3614}">
      <dgm:prSet/>
      <dgm:spPr/>
      <dgm:t>
        <a:bodyPr/>
        <a:lstStyle/>
        <a:p>
          <a:endParaRPr lang="el-GR"/>
        </a:p>
      </dgm:t>
    </dgm:pt>
    <dgm:pt modelId="{AA14821B-63BE-447B-ABE8-8E44607EF909}" type="pres">
      <dgm:prSet presAssocID="{1D14CE0F-93AE-4BAD-B3D3-03062EB448B5}" presName="compositeShape" presStyleCnt="0">
        <dgm:presLayoutVars>
          <dgm:chMax val="2"/>
          <dgm:dir/>
          <dgm:resizeHandles val="exact"/>
        </dgm:presLayoutVars>
      </dgm:prSet>
      <dgm:spPr/>
      <dgm:t>
        <a:bodyPr/>
        <a:lstStyle/>
        <a:p>
          <a:endParaRPr lang="el-GR"/>
        </a:p>
      </dgm:t>
    </dgm:pt>
    <dgm:pt modelId="{BBE33959-FC4F-49ED-8461-17E3CCC606EC}" type="pres">
      <dgm:prSet presAssocID="{1D14CE0F-93AE-4BAD-B3D3-03062EB448B5}" presName="divider" presStyleLbl="fgShp" presStyleIdx="0" presStyleCnt="1"/>
      <dgm:spPr/>
    </dgm:pt>
    <dgm:pt modelId="{88CBE8D9-03CD-4797-A94A-4B4BBA95BF80}" type="pres">
      <dgm:prSet presAssocID="{4AFCD168-884F-47B0-8CCD-634ADA7DCB28}" presName="downArrow" presStyleLbl="node1" presStyleIdx="0" presStyleCnt="2"/>
      <dgm:spPr/>
    </dgm:pt>
    <dgm:pt modelId="{B497CBE2-96A2-4298-AB79-CD4860B897E9}" type="pres">
      <dgm:prSet presAssocID="{4AFCD168-884F-47B0-8CCD-634ADA7DCB28}" presName="downArrowText" presStyleLbl="revTx" presStyleIdx="0" presStyleCnt="2" custScaleX="166394">
        <dgm:presLayoutVars>
          <dgm:bulletEnabled val="1"/>
        </dgm:presLayoutVars>
      </dgm:prSet>
      <dgm:spPr/>
      <dgm:t>
        <a:bodyPr/>
        <a:lstStyle/>
        <a:p>
          <a:endParaRPr lang="el-GR"/>
        </a:p>
      </dgm:t>
    </dgm:pt>
    <dgm:pt modelId="{FB298702-7F2C-4CDC-8DA2-DBC2CABE3937}" type="pres">
      <dgm:prSet presAssocID="{36C67820-71A9-43C5-BEC0-8576E9A5540F}" presName="upArrow" presStyleLbl="node1" presStyleIdx="1" presStyleCnt="2"/>
      <dgm:spPr/>
    </dgm:pt>
    <dgm:pt modelId="{95BC03F6-401F-44E8-874A-D593A75F5B1B}" type="pres">
      <dgm:prSet presAssocID="{36C67820-71A9-43C5-BEC0-8576E9A5540F}" presName="upArrowText" presStyleLbl="revTx" presStyleIdx="1" presStyleCnt="2">
        <dgm:presLayoutVars>
          <dgm:bulletEnabled val="1"/>
        </dgm:presLayoutVars>
      </dgm:prSet>
      <dgm:spPr/>
      <dgm:t>
        <a:bodyPr/>
        <a:lstStyle/>
        <a:p>
          <a:endParaRPr lang="el-GR"/>
        </a:p>
      </dgm:t>
    </dgm:pt>
  </dgm:ptLst>
  <dgm:cxnLst>
    <dgm:cxn modelId="{4D65A38C-15DA-4C17-89F5-AB2457504A0B}" srcId="{1D14CE0F-93AE-4BAD-B3D3-03062EB448B5}" destId="{4AFCD168-884F-47B0-8CCD-634ADA7DCB28}" srcOrd="0" destOrd="0" parTransId="{AAB87502-5609-40AB-93C5-F7DA2943D8CF}" sibTransId="{4D710C97-330F-449B-B146-F82881931879}"/>
    <dgm:cxn modelId="{A3C934DD-E7EB-40BB-8BDD-10906905A372}" type="presOf" srcId="{1D14CE0F-93AE-4BAD-B3D3-03062EB448B5}" destId="{AA14821B-63BE-447B-ABE8-8E44607EF909}" srcOrd="0" destOrd="0" presId="urn:microsoft.com/office/officeart/2005/8/layout/arrow3"/>
    <dgm:cxn modelId="{5E4D3F93-D5E7-46B0-AB24-E916006FFF6F}" type="presOf" srcId="{36C67820-71A9-43C5-BEC0-8576E9A5540F}" destId="{95BC03F6-401F-44E8-874A-D593A75F5B1B}" srcOrd="0" destOrd="0" presId="urn:microsoft.com/office/officeart/2005/8/layout/arrow3"/>
    <dgm:cxn modelId="{42791996-F43B-4BE2-808D-6B2117ED3614}" srcId="{1D14CE0F-93AE-4BAD-B3D3-03062EB448B5}" destId="{36C67820-71A9-43C5-BEC0-8576E9A5540F}" srcOrd="1" destOrd="0" parTransId="{A6BD6702-721E-4AFE-8AAF-11A11F97B87B}" sibTransId="{324DC637-6846-4414-85D5-5B094B5F94C8}"/>
    <dgm:cxn modelId="{5353C337-2072-48BA-A13D-8CDF453E9D04}" type="presOf" srcId="{4AFCD168-884F-47B0-8CCD-634ADA7DCB28}" destId="{B497CBE2-96A2-4298-AB79-CD4860B897E9}" srcOrd="0" destOrd="0" presId="urn:microsoft.com/office/officeart/2005/8/layout/arrow3"/>
    <dgm:cxn modelId="{B858052B-AB0A-43AE-8828-074B119C3F46}" type="presParOf" srcId="{AA14821B-63BE-447B-ABE8-8E44607EF909}" destId="{BBE33959-FC4F-49ED-8461-17E3CCC606EC}" srcOrd="0" destOrd="0" presId="urn:microsoft.com/office/officeart/2005/8/layout/arrow3"/>
    <dgm:cxn modelId="{A4A79E31-05AA-472B-9367-7683B309B782}" type="presParOf" srcId="{AA14821B-63BE-447B-ABE8-8E44607EF909}" destId="{88CBE8D9-03CD-4797-A94A-4B4BBA95BF80}" srcOrd="1" destOrd="0" presId="urn:microsoft.com/office/officeart/2005/8/layout/arrow3"/>
    <dgm:cxn modelId="{B6649D05-C40C-4787-95E7-CEFAA4E50F2D}" type="presParOf" srcId="{AA14821B-63BE-447B-ABE8-8E44607EF909}" destId="{B497CBE2-96A2-4298-AB79-CD4860B897E9}" srcOrd="2" destOrd="0" presId="urn:microsoft.com/office/officeart/2005/8/layout/arrow3"/>
    <dgm:cxn modelId="{5581247D-D0C1-4ABD-AEC4-8D2D56D30C39}" type="presParOf" srcId="{AA14821B-63BE-447B-ABE8-8E44607EF909}" destId="{FB298702-7F2C-4CDC-8DA2-DBC2CABE3937}" srcOrd="3" destOrd="0" presId="urn:microsoft.com/office/officeart/2005/8/layout/arrow3"/>
    <dgm:cxn modelId="{AFB9D9B9-8534-4FF6-A049-AF1B2AED46CA}" type="presParOf" srcId="{AA14821B-63BE-447B-ABE8-8E44607EF909}" destId="{95BC03F6-401F-44E8-874A-D593A75F5B1B}"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6CE3BB-2407-4830-B1DF-B4028DD988DF}"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el-GR"/>
        </a:p>
      </dgm:t>
    </dgm:pt>
    <dgm:pt modelId="{BF1DEC61-C6D1-413D-A609-5F2C79E465D4}">
      <dgm:prSet phldrT="[Κείμενο]"/>
      <dgm:spPr/>
      <dgm:t>
        <a:bodyPr/>
        <a:lstStyle/>
        <a:p>
          <a:r>
            <a:rPr lang="el-GR" b="1" dirty="0" smtClean="0"/>
            <a:t>Πρόσωπο (ανάπτυξη προσωπικής ταυτότητας)</a:t>
          </a:r>
          <a:endParaRPr lang="el-GR" b="1" dirty="0"/>
        </a:p>
      </dgm:t>
    </dgm:pt>
    <dgm:pt modelId="{62D760EB-BF0D-4902-9719-D589E57CCA41}" type="parTrans" cxnId="{8F9710E9-F1C3-49CA-9F16-149675C77AD9}">
      <dgm:prSet/>
      <dgm:spPr/>
      <dgm:t>
        <a:bodyPr/>
        <a:lstStyle/>
        <a:p>
          <a:endParaRPr lang="el-GR"/>
        </a:p>
      </dgm:t>
    </dgm:pt>
    <dgm:pt modelId="{C6669977-E74F-483F-9821-B78024997CF5}" type="sibTrans" cxnId="{8F9710E9-F1C3-49CA-9F16-149675C77AD9}">
      <dgm:prSet/>
      <dgm:spPr/>
      <dgm:t>
        <a:bodyPr/>
        <a:lstStyle/>
        <a:p>
          <a:endParaRPr lang="el-GR"/>
        </a:p>
      </dgm:t>
    </dgm:pt>
    <dgm:pt modelId="{FFA3B359-87FA-4141-AF74-9FE4CF543FEB}">
      <dgm:prSet phldrT="[Κείμενο]"/>
      <dgm:spPr/>
      <dgm:t>
        <a:bodyPr/>
        <a:lstStyle/>
        <a:p>
          <a:r>
            <a:rPr lang="el-GR" b="1" dirty="0" smtClean="0"/>
            <a:t>Κοινωνικός εαυτός (ικανότητα κοινωνικής ανταπόκρισης)</a:t>
          </a:r>
          <a:endParaRPr lang="el-GR" b="1" dirty="0"/>
        </a:p>
      </dgm:t>
    </dgm:pt>
    <dgm:pt modelId="{8639E03F-D478-48E0-8429-F70BFE612CA2}" type="parTrans" cxnId="{CB9DC0AF-E677-4079-B9A6-20D2744AD099}">
      <dgm:prSet/>
      <dgm:spPr/>
      <dgm:t>
        <a:bodyPr/>
        <a:lstStyle/>
        <a:p>
          <a:endParaRPr lang="el-GR"/>
        </a:p>
      </dgm:t>
    </dgm:pt>
    <dgm:pt modelId="{9C6100E6-1ACE-4F7F-9128-B7FD421804DD}" type="sibTrans" cxnId="{CB9DC0AF-E677-4079-B9A6-20D2744AD099}">
      <dgm:prSet/>
      <dgm:spPr/>
      <dgm:t>
        <a:bodyPr/>
        <a:lstStyle/>
        <a:p>
          <a:endParaRPr lang="el-GR"/>
        </a:p>
      </dgm:t>
    </dgm:pt>
    <dgm:pt modelId="{10ACA5A0-B508-44CA-A7FB-677D47632E22}" type="pres">
      <dgm:prSet presAssocID="{756CE3BB-2407-4830-B1DF-B4028DD988DF}" presName="compositeShape" presStyleCnt="0">
        <dgm:presLayoutVars>
          <dgm:chMax val="2"/>
          <dgm:dir/>
          <dgm:resizeHandles val="exact"/>
        </dgm:presLayoutVars>
      </dgm:prSet>
      <dgm:spPr/>
      <dgm:t>
        <a:bodyPr/>
        <a:lstStyle/>
        <a:p>
          <a:endParaRPr lang="el-GR"/>
        </a:p>
      </dgm:t>
    </dgm:pt>
    <dgm:pt modelId="{5555F63E-B2EF-4B2D-A998-7BA9746D5A17}" type="pres">
      <dgm:prSet presAssocID="{756CE3BB-2407-4830-B1DF-B4028DD988DF}" presName="ribbon" presStyleLbl="node1" presStyleIdx="0" presStyleCnt="1"/>
      <dgm:spPr/>
    </dgm:pt>
    <dgm:pt modelId="{BAF146BE-655A-4259-A83B-A4D380E78C95}" type="pres">
      <dgm:prSet presAssocID="{756CE3BB-2407-4830-B1DF-B4028DD988DF}" presName="leftArrowText" presStyleLbl="node1" presStyleIdx="0" presStyleCnt="1">
        <dgm:presLayoutVars>
          <dgm:chMax val="0"/>
          <dgm:bulletEnabled val="1"/>
        </dgm:presLayoutVars>
      </dgm:prSet>
      <dgm:spPr/>
      <dgm:t>
        <a:bodyPr/>
        <a:lstStyle/>
        <a:p>
          <a:endParaRPr lang="el-GR"/>
        </a:p>
      </dgm:t>
    </dgm:pt>
    <dgm:pt modelId="{38C5DAAB-2045-491D-AF90-8075ECD65B4D}" type="pres">
      <dgm:prSet presAssocID="{756CE3BB-2407-4830-B1DF-B4028DD988DF}" presName="rightArrowText" presStyleLbl="node1" presStyleIdx="0" presStyleCnt="1">
        <dgm:presLayoutVars>
          <dgm:chMax val="0"/>
          <dgm:bulletEnabled val="1"/>
        </dgm:presLayoutVars>
      </dgm:prSet>
      <dgm:spPr/>
      <dgm:t>
        <a:bodyPr/>
        <a:lstStyle/>
        <a:p>
          <a:endParaRPr lang="el-GR"/>
        </a:p>
      </dgm:t>
    </dgm:pt>
  </dgm:ptLst>
  <dgm:cxnLst>
    <dgm:cxn modelId="{8F9710E9-F1C3-49CA-9F16-149675C77AD9}" srcId="{756CE3BB-2407-4830-B1DF-B4028DD988DF}" destId="{BF1DEC61-C6D1-413D-A609-5F2C79E465D4}" srcOrd="0" destOrd="0" parTransId="{62D760EB-BF0D-4902-9719-D589E57CCA41}" sibTransId="{C6669977-E74F-483F-9821-B78024997CF5}"/>
    <dgm:cxn modelId="{2A491B92-9D87-46B1-AFE9-62EB4EAC4373}" type="presOf" srcId="{BF1DEC61-C6D1-413D-A609-5F2C79E465D4}" destId="{BAF146BE-655A-4259-A83B-A4D380E78C95}" srcOrd="0" destOrd="0" presId="urn:microsoft.com/office/officeart/2005/8/layout/arrow6"/>
    <dgm:cxn modelId="{8336E3EA-B283-4BA2-8C12-1188434021C6}" type="presOf" srcId="{756CE3BB-2407-4830-B1DF-B4028DD988DF}" destId="{10ACA5A0-B508-44CA-A7FB-677D47632E22}" srcOrd="0" destOrd="0" presId="urn:microsoft.com/office/officeart/2005/8/layout/arrow6"/>
    <dgm:cxn modelId="{CB9DC0AF-E677-4079-B9A6-20D2744AD099}" srcId="{756CE3BB-2407-4830-B1DF-B4028DD988DF}" destId="{FFA3B359-87FA-4141-AF74-9FE4CF543FEB}" srcOrd="1" destOrd="0" parTransId="{8639E03F-D478-48E0-8429-F70BFE612CA2}" sibTransId="{9C6100E6-1ACE-4F7F-9128-B7FD421804DD}"/>
    <dgm:cxn modelId="{87C1636E-BE80-40D9-B08D-8C19DCB3C32F}" type="presOf" srcId="{FFA3B359-87FA-4141-AF74-9FE4CF543FEB}" destId="{38C5DAAB-2045-491D-AF90-8075ECD65B4D}" srcOrd="0" destOrd="0" presId="urn:microsoft.com/office/officeart/2005/8/layout/arrow6"/>
    <dgm:cxn modelId="{241B282B-6C6C-47AD-8792-929EBB4B0C70}" type="presParOf" srcId="{10ACA5A0-B508-44CA-A7FB-677D47632E22}" destId="{5555F63E-B2EF-4B2D-A998-7BA9746D5A17}" srcOrd="0" destOrd="0" presId="urn:microsoft.com/office/officeart/2005/8/layout/arrow6"/>
    <dgm:cxn modelId="{D6674E37-CEA8-4DEC-A182-EB651A740CDD}" type="presParOf" srcId="{10ACA5A0-B508-44CA-A7FB-677D47632E22}" destId="{BAF146BE-655A-4259-A83B-A4D380E78C95}" srcOrd="1" destOrd="0" presId="urn:microsoft.com/office/officeart/2005/8/layout/arrow6"/>
    <dgm:cxn modelId="{6930C4AE-689C-4DDD-A1DD-735A61D83800}" type="presParOf" srcId="{10ACA5A0-B508-44CA-A7FB-677D47632E22}" destId="{38C5DAAB-2045-491D-AF90-8075ECD65B4D}"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A986430-8326-419C-B625-B310CF26D444}" type="doc">
      <dgm:prSet loTypeId="urn:microsoft.com/office/officeart/2005/8/layout/chevron1" loCatId="process" qsTypeId="urn:microsoft.com/office/officeart/2005/8/quickstyle/simple1" qsCatId="simple" csTypeId="urn:microsoft.com/office/officeart/2005/8/colors/accent1_2" csCatId="accent1" phldr="1"/>
      <dgm:spPr/>
    </dgm:pt>
    <dgm:pt modelId="{30578081-50B3-44F1-ABD0-7ACED4F8AAAB}">
      <dgm:prSet phldrT="[Κείμενο]"/>
      <dgm:spPr/>
      <dgm:t>
        <a:bodyPr/>
        <a:lstStyle/>
        <a:p>
          <a:r>
            <a:rPr lang="el-GR" b="1" dirty="0" smtClean="0">
              <a:solidFill>
                <a:srgbClr val="C00000"/>
              </a:solidFill>
            </a:rPr>
            <a:t>«φρουρός» της τάξης πραγμάτων</a:t>
          </a:r>
          <a:endParaRPr lang="el-GR" b="1" dirty="0">
            <a:solidFill>
              <a:srgbClr val="C00000"/>
            </a:solidFill>
          </a:endParaRPr>
        </a:p>
      </dgm:t>
    </dgm:pt>
    <dgm:pt modelId="{78F29147-E742-4A56-8734-780AD582D5CE}" type="parTrans" cxnId="{10B91CB6-A321-4C4E-A45E-B732F7E33283}">
      <dgm:prSet/>
      <dgm:spPr/>
      <dgm:t>
        <a:bodyPr/>
        <a:lstStyle/>
        <a:p>
          <a:endParaRPr lang="el-GR"/>
        </a:p>
      </dgm:t>
    </dgm:pt>
    <dgm:pt modelId="{39F37FB5-239C-48E5-A8B2-346ADF566F0C}" type="sibTrans" cxnId="{10B91CB6-A321-4C4E-A45E-B732F7E33283}">
      <dgm:prSet/>
      <dgm:spPr/>
      <dgm:t>
        <a:bodyPr/>
        <a:lstStyle/>
        <a:p>
          <a:endParaRPr lang="el-GR"/>
        </a:p>
      </dgm:t>
    </dgm:pt>
    <dgm:pt modelId="{6DD743CF-95E4-485E-98BA-93C5336FEE28}">
      <dgm:prSet phldrT="[Κείμενο]" custT="1"/>
      <dgm:spPr/>
      <dgm:t>
        <a:bodyPr/>
        <a:lstStyle/>
        <a:p>
          <a:r>
            <a:rPr lang="el-GR" sz="2000" b="1" dirty="0" smtClean="0">
              <a:solidFill>
                <a:srgbClr val="002060"/>
              </a:solidFill>
            </a:rPr>
            <a:t>τυποποιεί, </a:t>
          </a:r>
          <a:r>
            <a:rPr lang="el-GR" sz="2000" b="1" dirty="0" err="1" smtClean="0">
              <a:solidFill>
                <a:srgbClr val="002060"/>
              </a:solidFill>
            </a:rPr>
            <a:t>αποδί-δοντας</a:t>
          </a:r>
          <a:r>
            <a:rPr lang="el-GR" sz="2000" b="1" dirty="0" smtClean="0">
              <a:solidFill>
                <a:srgbClr val="002060"/>
              </a:solidFill>
            </a:rPr>
            <a:t> γνωρίσματα</a:t>
          </a:r>
          <a:endParaRPr lang="el-GR" sz="2000" b="1" dirty="0">
            <a:solidFill>
              <a:srgbClr val="002060"/>
            </a:solidFill>
          </a:endParaRPr>
        </a:p>
      </dgm:t>
    </dgm:pt>
    <dgm:pt modelId="{1425D393-CE9D-4631-BB91-D3203C3F3D49}" type="parTrans" cxnId="{A9D067BB-012A-402F-B1F9-BFC58F75E901}">
      <dgm:prSet/>
      <dgm:spPr/>
      <dgm:t>
        <a:bodyPr/>
        <a:lstStyle/>
        <a:p>
          <a:endParaRPr lang="el-GR"/>
        </a:p>
      </dgm:t>
    </dgm:pt>
    <dgm:pt modelId="{E92B7D62-AC94-49A4-946B-541EBB51BA12}" type="sibTrans" cxnId="{A9D067BB-012A-402F-B1F9-BFC58F75E901}">
      <dgm:prSet/>
      <dgm:spPr/>
      <dgm:t>
        <a:bodyPr/>
        <a:lstStyle/>
        <a:p>
          <a:endParaRPr lang="el-GR"/>
        </a:p>
      </dgm:t>
    </dgm:pt>
    <dgm:pt modelId="{B327CA4E-84A0-4968-ABDB-6CDC8C99A784}">
      <dgm:prSet phldrT="[Κείμενο]" custT="1"/>
      <dgm:spPr/>
      <dgm:t>
        <a:bodyPr/>
        <a:lstStyle/>
        <a:p>
          <a:r>
            <a:rPr lang="el-GR" sz="2800" b="1" dirty="0" err="1" smtClean="0">
              <a:solidFill>
                <a:schemeClr val="tx1"/>
              </a:solidFill>
            </a:rPr>
            <a:t>Στιγμα-τίζει</a:t>
          </a:r>
          <a:endParaRPr lang="el-GR" sz="2800" b="1" dirty="0">
            <a:solidFill>
              <a:schemeClr val="tx1"/>
            </a:solidFill>
          </a:endParaRPr>
        </a:p>
      </dgm:t>
    </dgm:pt>
    <dgm:pt modelId="{633C6DC0-E2F3-46F1-922C-DDF3C6B8EBF9}" type="parTrans" cxnId="{FE2B4A4E-6458-4A7A-B6F9-ADA85665162F}">
      <dgm:prSet/>
      <dgm:spPr/>
      <dgm:t>
        <a:bodyPr/>
        <a:lstStyle/>
        <a:p>
          <a:endParaRPr lang="el-GR"/>
        </a:p>
      </dgm:t>
    </dgm:pt>
    <dgm:pt modelId="{88EF0A7F-94CC-4779-A593-80D118403A4F}" type="sibTrans" cxnId="{FE2B4A4E-6458-4A7A-B6F9-ADA85665162F}">
      <dgm:prSet/>
      <dgm:spPr/>
      <dgm:t>
        <a:bodyPr/>
        <a:lstStyle/>
        <a:p>
          <a:endParaRPr lang="el-GR"/>
        </a:p>
      </dgm:t>
    </dgm:pt>
    <dgm:pt modelId="{73DCAFC4-6637-4BE0-868A-35C323C98C5C}" type="pres">
      <dgm:prSet presAssocID="{7A986430-8326-419C-B625-B310CF26D444}" presName="Name0" presStyleCnt="0">
        <dgm:presLayoutVars>
          <dgm:dir/>
          <dgm:animLvl val="lvl"/>
          <dgm:resizeHandles val="exact"/>
        </dgm:presLayoutVars>
      </dgm:prSet>
      <dgm:spPr/>
    </dgm:pt>
    <dgm:pt modelId="{280055E2-1D37-42AA-A235-C89950264E95}" type="pres">
      <dgm:prSet presAssocID="{30578081-50B3-44F1-ABD0-7ACED4F8AAAB}" presName="parTxOnly" presStyleLbl="node1" presStyleIdx="0" presStyleCnt="3" custScaleY="127516" custLinFactNeighborX="-25173" custLinFactNeighborY="-14783">
        <dgm:presLayoutVars>
          <dgm:chMax val="0"/>
          <dgm:chPref val="0"/>
          <dgm:bulletEnabled val="1"/>
        </dgm:presLayoutVars>
      </dgm:prSet>
      <dgm:spPr/>
      <dgm:t>
        <a:bodyPr/>
        <a:lstStyle/>
        <a:p>
          <a:endParaRPr lang="el-GR"/>
        </a:p>
      </dgm:t>
    </dgm:pt>
    <dgm:pt modelId="{6C4EC0DE-563B-4CC5-9443-3E6EBDE86491}" type="pres">
      <dgm:prSet presAssocID="{39F37FB5-239C-48E5-A8B2-346ADF566F0C}" presName="parTxOnlySpace" presStyleCnt="0"/>
      <dgm:spPr/>
    </dgm:pt>
    <dgm:pt modelId="{CBB851EB-25E3-4AAB-BDFD-5C9965ED2E09}" type="pres">
      <dgm:prSet presAssocID="{6DD743CF-95E4-485E-98BA-93C5336FEE28}" presName="parTxOnly" presStyleLbl="node1" presStyleIdx="1" presStyleCnt="3" custScaleY="133532" custLinFactNeighborX="2935" custLinFactNeighborY="-11297">
        <dgm:presLayoutVars>
          <dgm:chMax val="0"/>
          <dgm:chPref val="0"/>
          <dgm:bulletEnabled val="1"/>
        </dgm:presLayoutVars>
      </dgm:prSet>
      <dgm:spPr/>
      <dgm:t>
        <a:bodyPr/>
        <a:lstStyle/>
        <a:p>
          <a:endParaRPr lang="el-GR"/>
        </a:p>
      </dgm:t>
    </dgm:pt>
    <dgm:pt modelId="{73E29724-B581-4079-B8D2-0EF90F17DB1E}" type="pres">
      <dgm:prSet presAssocID="{E92B7D62-AC94-49A4-946B-541EBB51BA12}" presName="parTxOnlySpace" presStyleCnt="0"/>
      <dgm:spPr/>
    </dgm:pt>
    <dgm:pt modelId="{E25A0E29-7798-49DF-81A2-173E41E1E225}" type="pres">
      <dgm:prSet presAssocID="{B327CA4E-84A0-4968-ABDB-6CDC8C99A784}" presName="parTxOnly" presStyleLbl="node1" presStyleIdx="2" presStyleCnt="3" custScaleY="122595" custLinFactNeighborX="34553" custLinFactNeighborY="-11117">
        <dgm:presLayoutVars>
          <dgm:chMax val="0"/>
          <dgm:chPref val="0"/>
          <dgm:bulletEnabled val="1"/>
        </dgm:presLayoutVars>
      </dgm:prSet>
      <dgm:spPr/>
      <dgm:t>
        <a:bodyPr/>
        <a:lstStyle/>
        <a:p>
          <a:endParaRPr lang="el-GR"/>
        </a:p>
      </dgm:t>
    </dgm:pt>
  </dgm:ptLst>
  <dgm:cxnLst>
    <dgm:cxn modelId="{4B4D7210-F5F8-47FF-9CCD-1416DEA18AF3}" type="presOf" srcId="{6DD743CF-95E4-485E-98BA-93C5336FEE28}" destId="{CBB851EB-25E3-4AAB-BDFD-5C9965ED2E09}" srcOrd="0" destOrd="0" presId="urn:microsoft.com/office/officeart/2005/8/layout/chevron1"/>
    <dgm:cxn modelId="{512DA92F-EDDB-4527-9DCC-2CF7853796A8}" type="presOf" srcId="{7A986430-8326-419C-B625-B310CF26D444}" destId="{73DCAFC4-6637-4BE0-868A-35C323C98C5C}" srcOrd="0" destOrd="0" presId="urn:microsoft.com/office/officeart/2005/8/layout/chevron1"/>
    <dgm:cxn modelId="{FE2B4A4E-6458-4A7A-B6F9-ADA85665162F}" srcId="{7A986430-8326-419C-B625-B310CF26D444}" destId="{B327CA4E-84A0-4968-ABDB-6CDC8C99A784}" srcOrd="2" destOrd="0" parTransId="{633C6DC0-E2F3-46F1-922C-DDF3C6B8EBF9}" sibTransId="{88EF0A7F-94CC-4779-A593-80D118403A4F}"/>
    <dgm:cxn modelId="{A9D067BB-012A-402F-B1F9-BFC58F75E901}" srcId="{7A986430-8326-419C-B625-B310CF26D444}" destId="{6DD743CF-95E4-485E-98BA-93C5336FEE28}" srcOrd="1" destOrd="0" parTransId="{1425D393-CE9D-4631-BB91-D3203C3F3D49}" sibTransId="{E92B7D62-AC94-49A4-946B-541EBB51BA12}"/>
    <dgm:cxn modelId="{07EE052C-C507-4ACA-ABF5-ECCF0E457077}" type="presOf" srcId="{30578081-50B3-44F1-ABD0-7ACED4F8AAAB}" destId="{280055E2-1D37-42AA-A235-C89950264E95}" srcOrd="0" destOrd="0" presId="urn:microsoft.com/office/officeart/2005/8/layout/chevron1"/>
    <dgm:cxn modelId="{158047B6-1D8E-4261-949C-E06BAFBE76C2}" type="presOf" srcId="{B327CA4E-84A0-4968-ABDB-6CDC8C99A784}" destId="{E25A0E29-7798-49DF-81A2-173E41E1E225}" srcOrd="0" destOrd="0" presId="urn:microsoft.com/office/officeart/2005/8/layout/chevron1"/>
    <dgm:cxn modelId="{10B91CB6-A321-4C4E-A45E-B732F7E33283}" srcId="{7A986430-8326-419C-B625-B310CF26D444}" destId="{30578081-50B3-44F1-ABD0-7ACED4F8AAAB}" srcOrd="0" destOrd="0" parTransId="{78F29147-E742-4A56-8734-780AD582D5CE}" sibTransId="{39F37FB5-239C-48E5-A8B2-346ADF566F0C}"/>
    <dgm:cxn modelId="{3017506F-213B-4DCE-A068-1D6EAD320746}" type="presParOf" srcId="{73DCAFC4-6637-4BE0-868A-35C323C98C5C}" destId="{280055E2-1D37-42AA-A235-C89950264E95}" srcOrd="0" destOrd="0" presId="urn:microsoft.com/office/officeart/2005/8/layout/chevron1"/>
    <dgm:cxn modelId="{074A914C-C3BC-4D73-A76A-3019B0A32EB6}" type="presParOf" srcId="{73DCAFC4-6637-4BE0-868A-35C323C98C5C}" destId="{6C4EC0DE-563B-4CC5-9443-3E6EBDE86491}" srcOrd="1" destOrd="0" presId="urn:microsoft.com/office/officeart/2005/8/layout/chevron1"/>
    <dgm:cxn modelId="{B9607243-B751-4AED-9112-C88FD663E547}" type="presParOf" srcId="{73DCAFC4-6637-4BE0-868A-35C323C98C5C}" destId="{CBB851EB-25E3-4AAB-BDFD-5C9965ED2E09}" srcOrd="2" destOrd="0" presId="urn:microsoft.com/office/officeart/2005/8/layout/chevron1"/>
    <dgm:cxn modelId="{5BC7F0E4-6695-438D-B485-E00AF0C05F99}" type="presParOf" srcId="{73DCAFC4-6637-4BE0-868A-35C323C98C5C}" destId="{73E29724-B581-4079-B8D2-0EF90F17DB1E}" srcOrd="3" destOrd="0" presId="urn:microsoft.com/office/officeart/2005/8/layout/chevron1"/>
    <dgm:cxn modelId="{8882E9A8-B470-481C-8862-E5F1AFF0B26D}" type="presParOf" srcId="{73DCAFC4-6637-4BE0-868A-35C323C98C5C}" destId="{E25A0E29-7798-49DF-81A2-173E41E1E225}" srcOrd="4" destOrd="0" presId="urn:microsoft.com/office/officeart/2005/8/layout/chevron1"/>
  </dgm:cxnLst>
  <dgm:bg>
    <a:solidFill>
      <a:srgbClr val="00B05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B34D0B3-05FE-4F24-A1BF-55BDC54516EA}" type="doc">
      <dgm:prSet loTypeId="urn:microsoft.com/office/officeart/2005/8/layout/gear1" loCatId="process" qsTypeId="urn:microsoft.com/office/officeart/2005/8/quickstyle/simple1" qsCatId="simple" csTypeId="urn:microsoft.com/office/officeart/2005/8/colors/accent1_2" csCatId="accent1" phldr="1"/>
      <dgm:spPr/>
    </dgm:pt>
    <dgm:pt modelId="{3B6CD921-86DF-46BF-8D6B-DA9164176415}">
      <dgm:prSet phldrT="[Κείμενο]"/>
      <dgm:spPr/>
      <dgm:t>
        <a:bodyPr/>
        <a:lstStyle/>
        <a:p>
          <a:r>
            <a:rPr lang="el-GR" b="1" dirty="0" smtClean="0">
              <a:solidFill>
                <a:srgbClr val="C00000"/>
              </a:solidFill>
            </a:rPr>
            <a:t>Αξιολόγηση επιδόσεων</a:t>
          </a:r>
          <a:endParaRPr lang="el-GR" b="1" dirty="0">
            <a:solidFill>
              <a:srgbClr val="C00000"/>
            </a:solidFill>
          </a:endParaRPr>
        </a:p>
      </dgm:t>
    </dgm:pt>
    <dgm:pt modelId="{256D02C8-439C-4932-85DA-4B3439E260F6}" type="parTrans" cxnId="{C60E8A64-B25C-4E76-A2BD-3AC8C9C1BC2F}">
      <dgm:prSet/>
      <dgm:spPr/>
      <dgm:t>
        <a:bodyPr/>
        <a:lstStyle/>
        <a:p>
          <a:endParaRPr lang="el-GR"/>
        </a:p>
      </dgm:t>
    </dgm:pt>
    <dgm:pt modelId="{BCA7ADA8-ABD9-4313-A612-15700699A676}" type="sibTrans" cxnId="{C60E8A64-B25C-4E76-A2BD-3AC8C9C1BC2F}">
      <dgm:prSet/>
      <dgm:spPr/>
      <dgm:t>
        <a:bodyPr/>
        <a:lstStyle/>
        <a:p>
          <a:endParaRPr lang="el-GR"/>
        </a:p>
      </dgm:t>
    </dgm:pt>
    <dgm:pt modelId="{A2E5CC6D-EC22-4DE7-8988-D3C90DD94E6E}">
      <dgm:prSet phldrT="[Κείμενο]" custT="1"/>
      <dgm:spPr/>
      <dgm:t>
        <a:bodyPr/>
        <a:lstStyle/>
        <a:p>
          <a:r>
            <a:rPr lang="el-GR" sz="1800" b="1" dirty="0" smtClean="0">
              <a:solidFill>
                <a:srgbClr val="C00000"/>
              </a:solidFill>
            </a:rPr>
            <a:t>Αξιολόγηση συμπεριφοράς</a:t>
          </a:r>
          <a:endParaRPr lang="el-GR" sz="1800" b="1" dirty="0">
            <a:solidFill>
              <a:srgbClr val="C00000"/>
            </a:solidFill>
          </a:endParaRPr>
        </a:p>
      </dgm:t>
    </dgm:pt>
    <dgm:pt modelId="{E0D29BFF-4B0F-47B0-8238-8450F06129E7}" type="parTrans" cxnId="{38EF0F4F-0ACF-42EC-8743-0ED97EC21110}">
      <dgm:prSet/>
      <dgm:spPr/>
      <dgm:t>
        <a:bodyPr/>
        <a:lstStyle/>
        <a:p>
          <a:endParaRPr lang="el-GR"/>
        </a:p>
      </dgm:t>
    </dgm:pt>
    <dgm:pt modelId="{8CAD8452-3522-4EF6-903C-C2B826BD4D5F}" type="sibTrans" cxnId="{38EF0F4F-0ACF-42EC-8743-0ED97EC21110}">
      <dgm:prSet/>
      <dgm:spPr/>
      <dgm:t>
        <a:bodyPr/>
        <a:lstStyle/>
        <a:p>
          <a:endParaRPr lang="el-GR"/>
        </a:p>
      </dgm:t>
    </dgm:pt>
    <dgm:pt modelId="{0CE50D6A-251E-496A-9EEC-EB219C9FE20A}">
      <dgm:prSet phldrT="[Κείμενο]"/>
      <dgm:spPr/>
      <dgm:t>
        <a:bodyPr/>
        <a:lstStyle/>
        <a:p>
          <a:r>
            <a:rPr lang="el-GR" b="1" dirty="0" smtClean="0">
              <a:solidFill>
                <a:srgbClr val="C00000"/>
              </a:solidFill>
            </a:rPr>
            <a:t>Αποκλίνουσα καριέρα</a:t>
          </a:r>
          <a:endParaRPr lang="el-GR" b="1" dirty="0">
            <a:solidFill>
              <a:srgbClr val="C00000"/>
            </a:solidFill>
          </a:endParaRPr>
        </a:p>
      </dgm:t>
    </dgm:pt>
    <dgm:pt modelId="{13A1B35F-4056-48B1-B8FF-2BD73AB1F217}" type="parTrans" cxnId="{8A0BE3CE-50A9-4CC4-AE98-CEE3E01FF338}">
      <dgm:prSet/>
      <dgm:spPr/>
      <dgm:t>
        <a:bodyPr/>
        <a:lstStyle/>
        <a:p>
          <a:endParaRPr lang="el-GR"/>
        </a:p>
      </dgm:t>
    </dgm:pt>
    <dgm:pt modelId="{403420BA-B424-4852-917D-CDAFDCCEF628}" type="sibTrans" cxnId="{8A0BE3CE-50A9-4CC4-AE98-CEE3E01FF338}">
      <dgm:prSet/>
      <dgm:spPr/>
      <dgm:t>
        <a:bodyPr/>
        <a:lstStyle/>
        <a:p>
          <a:endParaRPr lang="el-GR"/>
        </a:p>
      </dgm:t>
    </dgm:pt>
    <dgm:pt modelId="{3AB12AE5-B9A3-42CF-B480-3D5CD0EF8B18}" type="pres">
      <dgm:prSet presAssocID="{1B34D0B3-05FE-4F24-A1BF-55BDC54516EA}" presName="composite" presStyleCnt="0">
        <dgm:presLayoutVars>
          <dgm:chMax val="3"/>
          <dgm:animLvl val="lvl"/>
          <dgm:resizeHandles val="exact"/>
        </dgm:presLayoutVars>
      </dgm:prSet>
      <dgm:spPr/>
    </dgm:pt>
    <dgm:pt modelId="{21A92461-597B-4A6F-BB9E-0EB1FF200B92}" type="pres">
      <dgm:prSet presAssocID="{3B6CD921-86DF-46BF-8D6B-DA9164176415}" presName="gear1" presStyleLbl="node1" presStyleIdx="0" presStyleCnt="3" custLinFactNeighborX="-8714" custLinFactNeighborY="7295">
        <dgm:presLayoutVars>
          <dgm:chMax val="1"/>
          <dgm:bulletEnabled val="1"/>
        </dgm:presLayoutVars>
      </dgm:prSet>
      <dgm:spPr/>
      <dgm:t>
        <a:bodyPr/>
        <a:lstStyle/>
        <a:p>
          <a:endParaRPr lang="el-GR"/>
        </a:p>
      </dgm:t>
    </dgm:pt>
    <dgm:pt modelId="{F898C321-38BF-4025-8C9C-389557093030}" type="pres">
      <dgm:prSet presAssocID="{3B6CD921-86DF-46BF-8D6B-DA9164176415}" presName="gear1srcNode" presStyleLbl="node1" presStyleIdx="0" presStyleCnt="3"/>
      <dgm:spPr/>
      <dgm:t>
        <a:bodyPr/>
        <a:lstStyle/>
        <a:p>
          <a:endParaRPr lang="el-GR"/>
        </a:p>
      </dgm:t>
    </dgm:pt>
    <dgm:pt modelId="{488081B2-A790-4EEF-8675-E84DE4085D1A}" type="pres">
      <dgm:prSet presAssocID="{3B6CD921-86DF-46BF-8D6B-DA9164176415}" presName="gear1dstNode" presStyleLbl="node1" presStyleIdx="0" presStyleCnt="3"/>
      <dgm:spPr/>
      <dgm:t>
        <a:bodyPr/>
        <a:lstStyle/>
        <a:p>
          <a:endParaRPr lang="el-GR"/>
        </a:p>
      </dgm:t>
    </dgm:pt>
    <dgm:pt modelId="{1DD08F7D-3CFC-4371-B4E3-161EB3F5C6CD}" type="pres">
      <dgm:prSet presAssocID="{A2E5CC6D-EC22-4DE7-8988-D3C90DD94E6E}" presName="gear2" presStyleLbl="node1" presStyleIdx="1" presStyleCnt="3" custScaleX="140540" custScaleY="143244" custLinFactNeighborX="-50225" custLinFactNeighborY="4459">
        <dgm:presLayoutVars>
          <dgm:chMax val="1"/>
          <dgm:bulletEnabled val="1"/>
        </dgm:presLayoutVars>
      </dgm:prSet>
      <dgm:spPr/>
      <dgm:t>
        <a:bodyPr/>
        <a:lstStyle/>
        <a:p>
          <a:endParaRPr lang="el-GR"/>
        </a:p>
      </dgm:t>
    </dgm:pt>
    <dgm:pt modelId="{96E1FA6A-37EF-4351-A505-D0E874B63EDB}" type="pres">
      <dgm:prSet presAssocID="{A2E5CC6D-EC22-4DE7-8988-D3C90DD94E6E}" presName="gear2srcNode" presStyleLbl="node1" presStyleIdx="1" presStyleCnt="3"/>
      <dgm:spPr/>
      <dgm:t>
        <a:bodyPr/>
        <a:lstStyle/>
        <a:p>
          <a:endParaRPr lang="el-GR"/>
        </a:p>
      </dgm:t>
    </dgm:pt>
    <dgm:pt modelId="{F9E9CF5D-62C4-4BC1-A822-67F53370559A}" type="pres">
      <dgm:prSet presAssocID="{A2E5CC6D-EC22-4DE7-8988-D3C90DD94E6E}" presName="gear2dstNode" presStyleLbl="node1" presStyleIdx="1" presStyleCnt="3"/>
      <dgm:spPr/>
      <dgm:t>
        <a:bodyPr/>
        <a:lstStyle/>
        <a:p>
          <a:endParaRPr lang="el-GR"/>
        </a:p>
      </dgm:t>
    </dgm:pt>
    <dgm:pt modelId="{94BFE37E-6380-4709-84C9-D47B8E6FB756}" type="pres">
      <dgm:prSet presAssocID="{0CE50D6A-251E-496A-9EEC-EB219C9FE20A}" presName="gear3" presStyleLbl="node1" presStyleIdx="2" presStyleCnt="3" custScaleX="118457" custScaleY="130754" custLinFactNeighborX="-17417" custLinFactNeighborY="0"/>
      <dgm:spPr/>
      <dgm:t>
        <a:bodyPr/>
        <a:lstStyle/>
        <a:p>
          <a:endParaRPr lang="el-GR"/>
        </a:p>
      </dgm:t>
    </dgm:pt>
    <dgm:pt modelId="{8FAA8282-128D-45AD-8822-AD2450D7215A}" type="pres">
      <dgm:prSet presAssocID="{0CE50D6A-251E-496A-9EEC-EB219C9FE20A}" presName="gear3tx" presStyleLbl="node1" presStyleIdx="2" presStyleCnt="3">
        <dgm:presLayoutVars>
          <dgm:chMax val="1"/>
          <dgm:bulletEnabled val="1"/>
        </dgm:presLayoutVars>
      </dgm:prSet>
      <dgm:spPr/>
      <dgm:t>
        <a:bodyPr/>
        <a:lstStyle/>
        <a:p>
          <a:endParaRPr lang="el-GR"/>
        </a:p>
      </dgm:t>
    </dgm:pt>
    <dgm:pt modelId="{D193DD6F-9C03-4411-B05B-05C80A3E4EDF}" type="pres">
      <dgm:prSet presAssocID="{0CE50D6A-251E-496A-9EEC-EB219C9FE20A}" presName="gear3srcNode" presStyleLbl="node1" presStyleIdx="2" presStyleCnt="3"/>
      <dgm:spPr/>
      <dgm:t>
        <a:bodyPr/>
        <a:lstStyle/>
        <a:p>
          <a:endParaRPr lang="el-GR"/>
        </a:p>
      </dgm:t>
    </dgm:pt>
    <dgm:pt modelId="{DAC2594F-787D-40E2-A9C2-CC58F9CE6DDD}" type="pres">
      <dgm:prSet presAssocID="{0CE50D6A-251E-496A-9EEC-EB219C9FE20A}" presName="gear3dstNode" presStyleLbl="node1" presStyleIdx="2" presStyleCnt="3"/>
      <dgm:spPr/>
      <dgm:t>
        <a:bodyPr/>
        <a:lstStyle/>
        <a:p>
          <a:endParaRPr lang="el-GR"/>
        </a:p>
      </dgm:t>
    </dgm:pt>
    <dgm:pt modelId="{DDBF6DFC-1E30-4F0F-AF40-33C1B95FB200}" type="pres">
      <dgm:prSet presAssocID="{BCA7ADA8-ABD9-4313-A612-15700699A676}" presName="connector1" presStyleLbl="sibTrans2D1" presStyleIdx="0" presStyleCnt="3"/>
      <dgm:spPr/>
      <dgm:t>
        <a:bodyPr/>
        <a:lstStyle/>
        <a:p>
          <a:endParaRPr lang="el-GR"/>
        </a:p>
      </dgm:t>
    </dgm:pt>
    <dgm:pt modelId="{9978DF03-5B9F-4DAD-82F3-C1D653CA5802}" type="pres">
      <dgm:prSet presAssocID="{8CAD8452-3522-4EF6-903C-C2B826BD4D5F}" presName="connector2" presStyleLbl="sibTrans2D1" presStyleIdx="1" presStyleCnt="3" custLinFactNeighborX="-14859" custLinFactNeighborY="-12665"/>
      <dgm:spPr/>
      <dgm:t>
        <a:bodyPr/>
        <a:lstStyle/>
        <a:p>
          <a:endParaRPr lang="el-GR"/>
        </a:p>
      </dgm:t>
    </dgm:pt>
    <dgm:pt modelId="{22EB6AF3-324C-458F-B5EB-CB8CC5FAFCDC}" type="pres">
      <dgm:prSet presAssocID="{403420BA-B424-4852-917D-CDAFDCCEF628}" presName="connector3" presStyleLbl="sibTrans2D1" presStyleIdx="2" presStyleCnt="3"/>
      <dgm:spPr/>
      <dgm:t>
        <a:bodyPr/>
        <a:lstStyle/>
        <a:p>
          <a:endParaRPr lang="el-GR"/>
        </a:p>
      </dgm:t>
    </dgm:pt>
  </dgm:ptLst>
  <dgm:cxnLst>
    <dgm:cxn modelId="{D8A30159-33E6-426A-BCDD-68198911DAA2}" type="presOf" srcId="{0CE50D6A-251E-496A-9EEC-EB219C9FE20A}" destId="{D193DD6F-9C03-4411-B05B-05C80A3E4EDF}" srcOrd="2" destOrd="0" presId="urn:microsoft.com/office/officeart/2005/8/layout/gear1"/>
    <dgm:cxn modelId="{78AB03C5-1158-4A0F-ACD9-D08958CBE2EF}" type="presOf" srcId="{A2E5CC6D-EC22-4DE7-8988-D3C90DD94E6E}" destId="{F9E9CF5D-62C4-4BC1-A822-67F53370559A}" srcOrd="2" destOrd="0" presId="urn:microsoft.com/office/officeart/2005/8/layout/gear1"/>
    <dgm:cxn modelId="{A0C79B9D-3F02-464C-8AC7-1B1C266FFD23}" type="presOf" srcId="{8CAD8452-3522-4EF6-903C-C2B826BD4D5F}" destId="{9978DF03-5B9F-4DAD-82F3-C1D653CA5802}" srcOrd="0" destOrd="0" presId="urn:microsoft.com/office/officeart/2005/8/layout/gear1"/>
    <dgm:cxn modelId="{59583AE3-FD66-418E-ADD2-F57EDA7DA285}" type="presOf" srcId="{0CE50D6A-251E-496A-9EEC-EB219C9FE20A}" destId="{8FAA8282-128D-45AD-8822-AD2450D7215A}" srcOrd="1" destOrd="0" presId="urn:microsoft.com/office/officeart/2005/8/layout/gear1"/>
    <dgm:cxn modelId="{CF336B7F-FD24-46A0-A65C-4F86609AEF3E}" type="presOf" srcId="{403420BA-B424-4852-917D-CDAFDCCEF628}" destId="{22EB6AF3-324C-458F-B5EB-CB8CC5FAFCDC}" srcOrd="0" destOrd="0" presId="urn:microsoft.com/office/officeart/2005/8/layout/gear1"/>
    <dgm:cxn modelId="{AE6426B1-3A73-473F-8973-85DEE45C7DE7}" type="presOf" srcId="{3B6CD921-86DF-46BF-8D6B-DA9164176415}" destId="{21A92461-597B-4A6F-BB9E-0EB1FF200B92}" srcOrd="0" destOrd="0" presId="urn:microsoft.com/office/officeart/2005/8/layout/gear1"/>
    <dgm:cxn modelId="{C60E8A64-B25C-4E76-A2BD-3AC8C9C1BC2F}" srcId="{1B34D0B3-05FE-4F24-A1BF-55BDC54516EA}" destId="{3B6CD921-86DF-46BF-8D6B-DA9164176415}" srcOrd="0" destOrd="0" parTransId="{256D02C8-439C-4932-85DA-4B3439E260F6}" sibTransId="{BCA7ADA8-ABD9-4313-A612-15700699A676}"/>
    <dgm:cxn modelId="{8ECECD5E-3885-4231-A14A-8001BA77C8E9}" type="presOf" srcId="{3B6CD921-86DF-46BF-8D6B-DA9164176415}" destId="{F898C321-38BF-4025-8C9C-389557093030}" srcOrd="1" destOrd="0" presId="urn:microsoft.com/office/officeart/2005/8/layout/gear1"/>
    <dgm:cxn modelId="{BE6E1974-5854-433C-8513-DEA630DFDE4C}" type="presOf" srcId="{A2E5CC6D-EC22-4DE7-8988-D3C90DD94E6E}" destId="{96E1FA6A-37EF-4351-A505-D0E874B63EDB}" srcOrd="1" destOrd="0" presId="urn:microsoft.com/office/officeart/2005/8/layout/gear1"/>
    <dgm:cxn modelId="{E5C7F5FF-8F81-4E97-A85A-7D847F1A8242}" type="presOf" srcId="{0CE50D6A-251E-496A-9EEC-EB219C9FE20A}" destId="{94BFE37E-6380-4709-84C9-D47B8E6FB756}" srcOrd="0" destOrd="0" presId="urn:microsoft.com/office/officeart/2005/8/layout/gear1"/>
    <dgm:cxn modelId="{8A0BE3CE-50A9-4CC4-AE98-CEE3E01FF338}" srcId="{1B34D0B3-05FE-4F24-A1BF-55BDC54516EA}" destId="{0CE50D6A-251E-496A-9EEC-EB219C9FE20A}" srcOrd="2" destOrd="0" parTransId="{13A1B35F-4056-48B1-B8FF-2BD73AB1F217}" sibTransId="{403420BA-B424-4852-917D-CDAFDCCEF628}"/>
    <dgm:cxn modelId="{52518ED6-09AC-4ABB-9C56-625FE8C9C178}" type="presOf" srcId="{A2E5CC6D-EC22-4DE7-8988-D3C90DD94E6E}" destId="{1DD08F7D-3CFC-4371-B4E3-161EB3F5C6CD}" srcOrd="0" destOrd="0" presId="urn:microsoft.com/office/officeart/2005/8/layout/gear1"/>
    <dgm:cxn modelId="{85FB598C-90FF-49E4-BFE4-B13A9950AAA7}" type="presOf" srcId="{BCA7ADA8-ABD9-4313-A612-15700699A676}" destId="{DDBF6DFC-1E30-4F0F-AF40-33C1B95FB200}" srcOrd="0" destOrd="0" presId="urn:microsoft.com/office/officeart/2005/8/layout/gear1"/>
    <dgm:cxn modelId="{971B876F-593C-4144-8261-EAE14A07F5E6}" type="presOf" srcId="{0CE50D6A-251E-496A-9EEC-EB219C9FE20A}" destId="{DAC2594F-787D-40E2-A9C2-CC58F9CE6DDD}" srcOrd="3" destOrd="0" presId="urn:microsoft.com/office/officeart/2005/8/layout/gear1"/>
    <dgm:cxn modelId="{73541ED3-C381-40E7-AA76-48A51EBF52EE}" type="presOf" srcId="{3B6CD921-86DF-46BF-8D6B-DA9164176415}" destId="{488081B2-A790-4EEF-8675-E84DE4085D1A}" srcOrd="2" destOrd="0" presId="urn:microsoft.com/office/officeart/2005/8/layout/gear1"/>
    <dgm:cxn modelId="{221C66E9-4A82-49D5-AFF9-F2112DBF8EC7}" type="presOf" srcId="{1B34D0B3-05FE-4F24-A1BF-55BDC54516EA}" destId="{3AB12AE5-B9A3-42CF-B480-3D5CD0EF8B18}" srcOrd="0" destOrd="0" presId="urn:microsoft.com/office/officeart/2005/8/layout/gear1"/>
    <dgm:cxn modelId="{38EF0F4F-0ACF-42EC-8743-0ED97EC21110}" srcId="{1B34D0B3-05FE-4F24-A1BF-55BDC54516EA}" destId="{A2E5CC6D-EC22-4DE7-8988-D3C90DD94E6E}" srcOrd="1" destOrd="0" parTransId="{E0D29BFF-4B0F-47B0-8238-8450F06129E7}" sibTransId="{8CAD8452-3522-4EF6-903C-C2B826BD4D5F}"/>
    <dgm:cxn modelId="{0478CACC-557A-4BA3-B850-F14C0D1343A9}" type="presParOf" srcId="{3AB12AE5-B9A3-42CF-B480-3D5CD0EF8B18}" destId="{21A92461-597B-4A6F-BB9E-0EB1FF200B92}" srcOrd="0" destOrd="0" presId="urn:microsoft.com/office/officeart/2005/8/layout/gear1"/>
    <dgm:cxn modelId="{2251E1D2-0BF6-4974-972E-A928324C5EE4}" type="presParOf" srcId="{3AB12AE5-B9A3-42CF-B480-3D5CD0EF8B18}" destId="{F898C321-38BF-4025-8C9C-389557093030}" srcOrd="1" destOrd="0" presId="urn:microsoft.com/office/officeart/2005/8/layout/gear1"/>
    <dgm:cxn modelId="{9333E29A-FABB-49C5-A3A2-AE0C6C005B87}" type="presParOf" srcId="{3AB12AE5-B9A3-42CF-B480-3D5CD0EF8B18}" destId="{488081B2-A790-4EEF-8675-E84DE4085D1A}" srcOrd="2" destOrd="0" presId="urn:microsoft.com/office/officeart/2005/8/layout/gear1"/>
    <dgm:cxn modelId="{3D236D85-6CDD-438E-BA0A-D90431B28A65}" type="presParOf" srcId="{3AB12AE5-B9A3-42CF-B480-3D5CD0EF8B18}" destId="{1DD08F7D-3CFC-4371-B4E3-161EB3F5C6CD}" srcOrd="3" destOrd="0" presId="urn:microsoft.com/office/officeart/2005/8/layout/gear1"/>
    <dgm:cxn modelId="{51EA5DAC-A4E0-419D-81AE-DD43A3D3AC91}" type="presParOf" srcId="{3AB12AE5-B9A3-42CF-B480-3D5CD0EF8B18}" destId="{96E1FA6A-37EF-4351-A505-D0E874B63EDB}" srcOrd="4" destOrd="0" presId="urn:microsoft.com/office/officeart/2005/8/layout/gear1"/>
    <dgm:cxn modelId="{21A1FA8F-ED5A-477C-A003-140BB849980B}" type="presParOf" srcId="{3AB12AE5-B9A3-42CF-B480-3D5CD0EF8B18}" destId="{F9E9CF5D-62C4-4BC1-A822-67F53370559A}" srcOrd="5" destOrd="0" presId="urn:microsoft.com/office/officeart/2005/8/layout/gear1"/>
    <dgm:cxn modelId="{A4CEBB2B-13BD-41CD-88E2-C7EAEC27B158}" type="presParOf" srcId="{3AB12AE5-B9A3-42CF-B480-3D5CD0EF8B18}" destId="{94BFE37E-6380-4709-84C9-D47B8E6FB756}" srcOrd="6" destOrd="0" presId="urn:microsoft.com/office/officeart/2005/8/layout/gear1"/>
    <dgm:cxn modelId="{B4D1AAB9-1852-474B-A0FD-6CF69ED20692}" type="presParOf" srcId="{3AB12AE5-B9A3-42CF-B480-3D5CD0EF8B18}" destId="{8FAA8282-128D-45AD-8822-AD2450D7215A}" srcOrd="7" destOrd="0" presId="urn:microsoft.com/office/officeart/2005/8/layout/gear1"/>
    <dgm:cxn modelId="{BDE2734C-EA5E-4D3D-9C7F-632A351DDE4C}" type="presParOf" srcId="{3AB12AE5-B9A3-42CF-B480-3D5CD0EF8B18}" destId="{D193DD6F-9C03-4411-B05B-05C80A3E4EDF}" srcOrd="8" destOrd="0" presId="urn:microsoft.com/office/officeart/2005/8/layout/gear1"/>
    <dgm:cxn modelId="{19352A67-520E-49EF-B076-22D8D8EE0E87}" type="presParOf" srcId="{3AB12AE5-B9A3-42CF-B480-3D5CD0EF8B18}" destId="{DAC2594F-787D-40E2-A9C2-CC58F9CE6DDD}" srcOrd="9" destOrd="0" presId="urn:microsoft.com/office/officeart/2005/8/layout/gear1"/>
    <dgm:cxn modelId="{F5BA24E6-E6FA-46B5-B505-678628A4E002}" type="presParOf" srcId="{3AB12AE5-B9A3-42CF-B480-3D5CD0EF8B18}" destId="{DDBF6DFC-1E30-4F0F-AF40-33C1B95FB200}" srcOrd="10" destOrd="0" presId="urn:microsoft.com/office/officeart/2005/8/layout/gear1"/>
    <dgm:cxn modelId="{06B5BEEE-1412-46DF-B82D-76F77F54E4C7}" type="presParOf" srcId="{3AB12AE5-B9A3-42CF-B480-3D5CD0EF8B18}" destId="{9978DF03-5B9F-4DAD-82F3-C1D653CA5802}" srcOrd="11" destOrd="0" presId="urn:microsoft.com/office/officeart/2005/8/layout/gear1"/>
    <dgm:cxn modelId="{98499285-49ED-463E-87B9-A52CB13FF8CF}" type="presParOf" srcId="{3AB12AE5-B9A3-42CF-B480-3D5CD0EF8B18}" destId="{22EB6AF3-324C-458F-B5EB-CB8CC5FAFCDC}"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B70466-034F-43C1-8B61-3118B78E7472}" type="doc">
      <dgm:prSet loTypeId="urn:diagrams.loki3.com/BracketList+Icon" loCatId="list" qsTypeId="urn:microsoft.com/office/officeart/2005/8/quickstyle/simple1" qsCatId="simple" csTypeId="urn:microsoft.com/office/officeart/2005/8/colors/accent1_2" csCatId="accent1" phldr="1"/>
      <dgm:spPr/>
      <dgm:t>
        <a:bodyPr/>
        <a:lstStyle/>
        <a:p>
          <a:endParaRPr lang="el-GR"/>
        </a:p>
      </dgm:t>
    </dgm:pt>
    <dgm:pt modelId="{C258BA9C-D26D-4F95-856E-A9CAF9E56BF3}">
      <dgm:prSet phldrT="[Κείμενο]"/>
      <dgm:spPr/>
      <dgm:t>
        <a:bodyPr/>
        <a:lstStyle/>
        <a:p>
          <a:r>
            <a:rPr lang="de-DE" dirty="0" smtClean="0"/>
            <a:t>Durkheim</a:t>
          </a:r>
          <a:endParaRPr lang="el-GR" dirty="0"/>
        </a:p>
      </dgm:t>
    </dgm:pt>
    <dgm:pt modelId="{BF853B65-5D57-45C1-800F-77D2E07BE931}" type="parTrans" cxnId="{CE5C946D-6762-4A4A-BFBF-DC25B4BA08B1}">
      <dgm:prSet/>
      <dgm:spPr/>
      <dgm:t>
        <a:bodyPr/>
        <a:lstStyle/>
        <a:p>
          <a:endParaRPr lang="el-GR"/>
        </a:p>
      </dgm:t>
    </dgm:pt>
    <dgm:pt modelId="{15EDBDDC-9563-44A1-A5B6-855F35F90A39}" type="sibTrans" cxnId="{CE5C946D-6762-4A4A-BFBF-DC25B4BA08B1}">
      <dgm:prSet/>
      <dgm:spPr/>
      <dgm:t>
        <a:bodyPr/>
        <a:lstStyle/>
        <a:p>
          <a:endParaRPr lang="el-GR"/>
        </a:p>
      </dgm:t>
    </dgm:pt>
    <dgm:pt modelId="{D8D5F167-8DE1-4CDE-897C-054A843C9B56}">
      <dgm:prSet phldrT="[Κείμενο]"/>
      <dgm:spPr/>
      <dgm:t>
        <a:bodyPr/>
        <a:lstStyle/>
        <a:p>
          <a:r>
            <a:rPr lang="el-GR" b="1" dirty="0" smtClean="0"/>
            <a:t>Σχολείο και κοινωνική αναπαραγωγή</a:t>
          </a:r>
          <a:endParaRPr lang="el-GR" b="1" dirty="0"/>
        </a:p>
      </dgm:t>
    </dgm:pt>
    <dgm:pt modelId="{CBE5C1BA-31DC-4465-9F43-7DEDA43B365E}" type="parTrans" cxnId="{11800495-B67B-467F-B4D7-56B1084DB9E6}">
      <dgm:prSet/>
      <dgm:spPr/>
      <dgm:t>
        <a:bodyPr/>
        <a:lstStyle/>
        <a:p>
          <a:endParaRPr lang="el-GR"/>
        </a:p>
      </dgm:t>
    </dgm:pt>
    <dgm:pt modelId="{9316035F-9949-4616-B9BD-8355444F5778}" type="sibTrans" cxnId="{11800495-B67B-467F-B4D7-56B1084DB9E6}">
      <dgm:prSet/>
      <dgm:spPr/>
      <dgm:t>
        <a:bodyPr/>
        <a:lstStyle/>
        <a:p>
          <a:endParaRPr lang="el-GR"/>
        </a:p>
      </dgm:t>
    </dgm:pt>
    <dgm:pt modelId="{BE8490AE-4368-45CF-A0F1-8DA6CEAB160E}">
      <dgm:prSet phldrT="[Κείμενο]"/>
      <dgm:spPr/>
      <dgm:t>
        <a:bodyPr/>
        <a:lstStyle/>
        <a:p>
          <a:r>
            <a:rPr lang="de-DE" dirty="0" smtClean="0"/>
            <a:t>Parsons</a:t>
          </a:r>
          <a:endParaRPr lang="el-GR" dirty="0"/>
        </a:p>
      </dgm:t>
    </dgm:pt>
    <dgm:pt modelId="{9F41546B-A7A6-40AD-A7B4-6B780777171C}" type="parTrans" cxnId="{FDBCD135-BCF7-4E99-B177-1ECDEE64B049}">
      <dgm:prSet/>
      <dgm:spPr/>
      <dgm:t>
        <a:bodyPr/>
        <a:lstStyle/>
        <a:p>
          <a:endParaRPr lang="el-GR"/>
        </a:p>
      </dgm:t>
    </dgm:pt>
    <dgm:pt modelId="{EF53240E-5488-4AA5-8A23-E265658813C2}" type="sibTrans" cxnId="{FDBCD135-BCF7-4E99-B177-1ECDEE64B049}">
      <dgm:prSet/>
      <dgm:spPr/>
      <dgm:t>
        <a:bodyPr/>
        <a:lstStyle/>
        <a:p>
          <a:endParaRPr lang="el-GR"/>
        </a:p>
      </dgm:t>
    </dgm:pt>
    <dgm:pt modelId="{C7819856-48C0-46D3-A5D7-EE2C0B3F47ED}">
      <dgm:prSet phldrT="[Κείμενο]"/>
      <dgm:spPr/>
      <dgm:t>
        <a:bodyPr/>
        <a:lstStyle/>
        <a:p>
          <a:r>
            <a:rPr lang="el-GR" b="1" dirty="0" smtClean="0"/>
            <a:t>Από την μερικότητα της οικογενειακής κουλτούρας στην οικουμενικότητα της κοινής κουλτούρας</a:t>
          </a:r>
          <a:endParaRPr lang="el-GR" b="1" dirty="0"/>
        </a:p>
      </dgm:t>
    </dgm:pt>
    <dgm:pt modelId="{611C0F2D-8EC1-4020-88AA-7E66273ED7DB}" type="parTrans" cxnId="{FBD30B6C-ADA1-4372-A95D-00D04CBCE76D}">
      <dgm:prSet/>
      <dgm:spPr/>
      <dgm:t>
        <a:bodyPr/>
        <a:lstStyle/>
        <a:p>
          <a:endParaRPr lang="el-GR"/>
        </a:p>
      </dgm:t>
    </dgm:pt>
    <dgm:pt modelId="{388DA035-A429-45CC-B107-97C95F85A5E2}" type="sibTrans" cxnId="{FBD30B6C-ADA1-4372-A95D-00D04CBCE76D}">
      <dgm:prSet/>
      <dgm:spPr/>
      <dgm:t>
        <a:bodyPr/>
        <a:lstStyle/>
        <a:p>
          <a:endParaRPr lang="el-GR"/>
        </a:p>
      </dgm:t>
    </dgm:pt>
    <dgm:pt modelId="{9297ABEE-2223-489C-9025-7D01B523C836}" type="pres">
      <dgm:prSet presAssocID="{31B70466-034F-43C1-8B61-3118B78E7472}" presName="Name0" presStyleCnt="0">
        <dgm:presLayoutVars>
          <dgm:dir/>
          <dgm:animLvl val="lvl"/>
          <dgm:resizeHandles val="exact"/>
        </dgm:presLayoutVars>
      </dgm:prSet>
      <dgm:spPr/>
      <dgm:t>
        <a:bodyPr/>
        <a:lstStyle/>
        <a:p>
          <a:endParaRPr lang="el-GR"/>
        </a:p>
      </dgm:t>
    </dgm:pt>
    <dgm:pt modelId="{86D08758-3417-4176-8760-65575D8ACCD6}" type="pres">
      <dgm:prSet presAssocID="{C258BA9C-D26D-4F95-856E-A9CAF9E56BF3}" presName="linNode" presStyleCnt="0"/>
      <dgm:spPr/>
    </dgm:pt>
    <dgm:pt modelId="{10B16390-EA45-436C-A982-5D336918BB35}" type="pres">
      <dgm:prSet presAssocID="{C258BA9C-D26D-4F95-856E-A9CAF9E56BF3}" presName="parTx" presStyleLbl="revTx" presStyleIdx="0" presStyleCnt="2">
        <dgm:presLayoutVars>
          <dgm:chMax val="1"/>
          <dgm:bulletEnabled val="1"/>
        </dgm:presLayoutVars>
      </dgm:prSet>
      <dgm:spPr/>
      <dgm:t>
        <a:bodyPr/>
        <a:lstStyle/>
        <a:p>
          <a:endParaRPr lang="el-GR"/>
        </a:p>
      </dgm:t>
    </dgm:pt>
    <dgm:pt modelId="{48E1477F-BC33-425B-81AE-A6807A8486CF}" type="pres">
      <dgm:prSet presAssocID="{C258BA9C-D26D-4F95-856E-A9CAF9E56BF3}" presName="bracket" presStyleLbl="parChTrans1D1" presStyleIdx="0" presStyleCnt="2"/>
      <dgm:spPr/>
    </dgm:pt>
    <dgm:pt modelId="{EC270452-6B2E-4684-8C0F-4556F9BB2157}" type="pres">
      <dgm:prSet presAssocID="{C258BA9C-D26D-4F95-856E-A9CAF9E56BF3}" presName="spH" presStyleCnt="0"/>
      <dgm:spPr/>
    </dgm:pt>
    <dgm:pt modelId="{85CA8418-CD99-44DF-9CE6-975D9AA54FFB}" type="pres">
      <dgm:prSet presAssocID="{C258BA9C-D26D-4F95-856E-A9CAF9E56BF3}" presName="desTx" presStyleLbl="node1" presStyleIdx="0" presStyleCnt="2" custScaleX="99704" custScaleY="332327">
        <dgm:presLayoutVars>
          <dgm:bulletEnabled val="1"/>
        </dgm:presLayoutVars>
      </dgm:prSet>
      <dgm:spPr/>
      <dgm:t>
        <a:bodyPr/>
        <a:lstStyle/>
        <a:p>
          <a:endParaRPr lang="el-GR"/>
        </a:p>
      </dgm:t>
    </dgm:pt>
    <dgm:pt modelId="{534CBCA9-27EE-4E61-9EF5-14510E8FC058}" type="pres">
      <dgm:prSet presAssocID="{15EDBDDC-9563-44A1-A5B6-855F35F90A39}" presName="spV" presStyleCnt="0"/>
      <dgm:spPr/>
    </dgm:pt>
    <dgm:pt modelId="{A4844387-3CD8-45B1-8D27-9798B300980A}" type="pres">
      <dgm:prSet presAssocID="{BE8490AE-4368-45CF-A0F1-8DA6CEAB160E}" presName="linNode" presStyleCnt="0"/>
      <dgm:spPr/>
    </dgm:pt>
    <dgm:pt modelId="{6D62F34F-BDFC-4AC5-9EAE-23EA9067093A}" type="pres">
      <dgm:prSet presAssocID="{BE8490AE-4368-45CF-A0F1-8DA6CEAB160E}" presName="parTx" presStyleLbl="revTx" presStyleIdx="1" presStyleCnt="2">
        <dgm:presLayoutVars>
          <dgm:chMax val="1"/>
          <dgm:bulletEnabled val="1"/>
        </dgm:presLayoutVars>
      </dgm:prSet>
      <dgm:spPr/>
      <dgm:t>
        <a:bodyPr/>
        <a:lstStyle/>
        <a:p>
          <a:endParaRPr lang="el-GR"/>
        </a:p>
      </dgm:t>
    </dgm:pt>
    <dgm:pt modelId="{365241ED-0CF0-4A1A-939A-ECE8DD9B579E}" type="pres">
      <dgm:prSet presAssocID="{BE8490AE-4368-45CF-A0F1-8DA6CEAB160E}" presName="bracket" presStyleLbl="parChTrans1D1" presStyleIdx="1" presStyleCnt="2"/>
      <dgm:spPr/>
    </dgm:pt>
    <dgm:pt modelId="{ACAF9F28-51A2-4EFC-B25E-5C13D68A695B}" type="pres">
      <dgm:prSet presAssocID="{BE8490AE-4368-45CF-A0F1-8DA6CEAB160E}" presName="spH" presStyleCnt="0"/>
      <dgm:spPr/>
    </dgm:pt>
    <dgm:pt modelId="{18FF5796-27D1-4FC8-9CA3-E47EDB276FE5}" type="pres">
      <dgm:prSet presAssocID="{BE8490AE-4368-45CF-A0F1-8DA6CEAB160E}" presName="desTx" presStyleLbl="node1" presStyleIdx="1" presStyleCnt="2" custScaleY="267283">
        <dgm:presLayoutVars>
          <dgm:bulletEnabled val="1"/>
        </dgm:presLayoutVars>
      </dgm:prSet>
      <dgm:spPr/>
      <dgm:t>
        <a:bodyPr/>
        <a:lstStyle/>
        <a:p>
          <a:endParaRPr lang="el-GR"/>
        </a:p>
      </dgm:t>
    </dgm:pt>
  </dgm:ptLst>
  <dgm:cxnLst>
    <dgm:cxn modelId="{D896D790-6131-46A3-BF01-7375263A3A23}" type="presOf" srcId="{31B70466-034F-43C1-8B61-3118B78E7472}" destId="{9297ABEE-2223-489C-9025-7D01B523C836}" srcOrd="0" destOrd="0" presId="urn:diagrams.loki3.com/BracketList+Icon"/>
    <dgm:cxn modelId="{432D843A-DA0F-4B89-B831-44C47F777550}" type="presOf" srcId="{C258BA9C-D26D-4F95-856E-A9CAF9E56BF3}" destId="{10B16390-EA45-436C-A982-5D336918BB35}" srcOrd="0" destOrd="0" presId="urn:diagrams.loki3.com/BracketList+Icon"/>
    <dgm:cxn modelId="{FDBCD135-BCF7-4E99-B177-1ECDEE64B049}" srcId="{31B70466-034F-43C1-8B61-3118B78E7472}" destId="{BE8490AE-4368-45CF-A0F1-8DA6CEAB160E}" srcOrd="1" destOrd="0" parTransId="{9F41546B-A7A6-40AD-A7B4-6B780777171C}" sibTransId="{EF53240E-5488-4AA5-8A23-E265658813C2}"/>
    <dgm:cxn modelId="{686139E8-4139-4D37-954C-AC299649AD24}" type="presOf" srcId="{BE8490AE-4368-45CF-A0F1-8DA6CEAB160E}" destId="{6D62F34F-BDFC-4AC5-9EAE-23EA9067093A}" srcOrd="0" destOrd="0" presId="urn:diagrams.loki3.com/BracketList+Icon"/>
    <dgm:cxn modelId="{11800495-B67B-467F-B4D7-56B1084DB9E6}" srcId="{C258BA9C-D26D-4F95-856E-A9CAF9E56BF3}" destId="{D8D5F167-8DE1-4CDE-897C-054A843C9B56}" srcOrd="0" destOrd="0" parTransId="{CBE5C1BA-31DC-4465-9F43-7DEDA43B365E}" sibTransId="{9316035F-9949-4616-B9BD-8355444F5778}"/>
    <dgm:cxn modelId="{CE5C946D-6762-4A4A-BFBF-DC25B4BA08B1}" srcId="{31B70466-034F-43C1-8B61-3118B78E7472}" destId="{C258BA9C-D26D-4F95-856E-A9CAF9E56BF3}" srcOrd="0" destOrd="0" parTransId="{BF853B65-5D57-45C1-800F-77D2E07BE931}" sibTransId="{15EDBDDC-9563-44A1-A5B6-855F35F90A39}"/>
    <dgm:cxn modelId="{D634D556-F380-48FE-9814-E6CD2611389D}" type="presOf" srcId="{D8D5F167-8DE1-4CDE-897C-054A843C9B56}" destId="{85CA8418-CD99-44DF-9CE6-975D9AA54FFB}" srcOrd="0" destOrd="0" presId="urn:diagrams.loki3.com/BracketList+Icon"/>
    <dgm:cxn modelId="{70877F72-0736-4D82-B189-B112A4995768}" type="presOf" srcId="{C7819856-48C0-46D3-A5D7-EE2C0B3F47ED}" destId="{18FF5796-27D1-4FC8-9CA3-E47EDB276FE5}" srcOrd="0" destOrd="0" presId="urn:diagrams.loki3.com/BracketList+Icon"/>
    <dgm:cxn modelId="{FBD30B6C-ADA1-4372-A95D-00D04CBCE76D}" srcId="{BE8490AE-4368-45CF-A0F1-8DA6CEAB160E}" destId="{C7819856-48C0-46D3-A5D7-EE2C0B3F47ED}" srcOrd="0" destOrd="0" parTransId="{611C0F2D-8EC1-4020-88AA-7E66273ED7DB}" sibTransId="{388DA035-A429-45CC-B107-97C95F85A5E2}"/>
    <dgm:cxn modelId="{1141FF9D-1172-4A9F-8572-1E4864145210}" type="presParOf" srcId="{9297ABEE-2223-489C-9025-7D01B523C836}" destId="{86D08758-3417-4176-8760-65575D8ACCD6}" srcOrd="0" destOrd="0" presId="urn:diagrams.loki3.com/BracketList+Icon"/>
    <dgm:cxn modelId="{1453686E-12F3-4766-BFB3-1243C146B731}" type="presParOf" srcId="{86D08758-3417-4176-8760-65575D8ACCD6}" destId="{10B16390-EA45-436C-A982-5D336918BB35}" srcOrd="0" destOrd="0" presId="urn:diagrams.loki3.com/BracketList+Icon"/>
    <dgm:cxn modelId="{70BFB159-8F7F-497F-840D-AC0C64391E93}" type="presParOf" srcId="{86D08758-3417-4176-8760-65575D8ACCD6}" destId="{48E1477F-BC33-425B-81AE-A6807A8486CF}" srcOrd="1" destOrd="0" presId="urn:diagrams.loki3.com/BracketList+Icon"/>
    <dgm:cxn modelId="{76682C78-9820-47C1-A3AE-5E76A34ED375}" type="presParOf" srcId="{86D08758-3417-4176-8760-65575D8ACCD6}" destId="{EC270452-6B2E-4684-8C0F-4556F9BB2157}" srcOrd="2" destOrd="0" presId="urn:diagrams.loki3.com/BracketList+Icon"/>
    <dgm:cxn modelId="{1BCA4138-F770-4E88-A14F-406BEA737F0D}" type="presParOf" srcId="{86D08758-3417-4176-8760-65575D8ACCD6}" destId="{85CA8418-CD99-44DF-9CE6-975D9AA54FFB}" srcOrd="3" destOrd="0" presId="urn:diagrams.loki3.com/BracketList+Icon"/>
    <dgm:cxn modelId="{F971CA12-1DBD-4000-B550-6A396A531DE1}" type="presParOf" srcId="{9297ABEE-2223-489C-9025-7D01B523C836}" destId="{534CBCA9-27EE-4E61-9EF5-14510E8FC058}" srcOrd="1" destOrd="0" presId="urn:diagrams.loki3.com/BracketList+Icon"/>
    <dgm:cxn modelId="{1A24C1C1-AF47-4626-ADB8-03C65562864E}" type="presParOf" srcId="{9297ABEE-2223-489C-9025-7D01B523C836}" destId="{A4844387-3CD8-45B1-8D27-9798B300980A}" srcOrd="2" destOrd="0" presId="urn:diagrams.loki3.com/BracketList+Icon"/>
    <dgm:cxn modelId="{BE0C36B7-CDC0-4FB9-9F2E-DF5E307717DE}" type="presParOf" srcId="{A4844387-3CD8-45B1-8D27-9798B300980A}" destId="{6D62F34F-BDFC-4AC5-9EAE-23EA9067093A}" srcOrd="0" destOrd="0" presId="urn:diagrams.loki3.com/BracketList+Icon"/>
    <dgm:cxn modelId="{C9F725B2-6BC7-423D-BB7F-F01136BE8CE3}" type="presParOf" srcId="{A4844387-3CD8-45B1-8D27-9798B300980A}" destId="{365241ED-0CF0-4A1A-939A-ECE8DD9B579E}" srcOrd="1" destOrd="0" presId="urn:diagrams.loki3.com/BracketList+Icon"/>
    <dgm:cxn modelId="{83B14A49-3A71-4D51-ADC4-A50BDC419313}" type="presParOf" srcId="{A4844387-3CD8-45B1-8D27-9798B300980A}" destId="{ACAF9F28-51A2-4EFC-B25E-5C13D68A695B}" srcOrd="2" destOrd="0" presId="urn:diagrams.loki3.com/BracketList+Icon"/>
    <dgm:cxn modelId="{B8C62390-95E0-424D-9FC7-3575DEFBF92A}" type="presParOf" srcId="{A4844387-3CD8-45B1-8D27-9798B300980A}" destId="{18FF5796-27D1-4FC8-9CA3-E47EDB276FE5}"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74EB24-DEB1-4B72-BEDF-19C3F9D71383}" type="doc">
      <dgm:prSet loTypeId="urn:microsoft.com/office/officeart/2005/8/layout/hProcess9" loCatId="process" qsTypeId="urn:microsoft.com/office/officeart/2005/8/quickstyle/simple1" qsCatId="simple" csTypeId="urn:microsoft.com/office/officeart/2005/8/colors/accent1_2" csCatId="accent1" phldr="1"/>
      <dgm:spPr/>
    </dgm:pt>
    <dgm:pt modelId="{75E85E58-577A-49F3-AC63-4679226DB4EB}">
      <dgm:prSet phldrT="[Κείμενο]"/>
      <dgm:spPr/>
      <dgm:t>
        <a:bodyPr/>
        <a:lstStyle/>
        <a:p>
          <a:r>
            <a:rPr lang="el-GR" b="1" dirty="0" smtClean="0">
              <a:solidFill>
                <a:srgbClr val="FF0000"/>
              </a:solidFill>
            </a:rPr>
            <a:t>ΚΟΙΝΩΝΙΚΟΠΟΙΗΣΗ ΣΤΗΝ ΟΙΚΟΓΕΝΕΙΑ</a:t>
          </a:r>
          <a:endParaRPr lang="el-GR" b="1" dirty="0">
            <a:solidFill>
              <a:srgbClr val="FF0000"/>
            </a:solidFill>
          </a:endParaRPr>
        </a:p>
      </dgm:t>
    </dgm:pt>
    <dgm:pt modelId="{EB548242-2D0B-4BFA-922F-C7D6BA828D58}" type="parTrans" cxnId="{39651176-165D-4AB5-9C42-D415D64E18EA}">
      <dgm:prSet/>
      <dgm:spPr/>
      <dgm:t>
        <a:bodyPr/>
        <a:lstStyle/>
        <a:p>
          <a:endParaRPr lang="el-GR"/>
        </a:p>
      </dgm:t>
    </dgm:pt>
    <dgm:pt modelId="{B67E09CF-C4DA-4D56-8354-96A64DE67C3C}" type="sibTrans" cxnId="{39651176-165D-4AB5-9C42-D415D64E18EA}">
      <dgm:prSet/>
      <dgm:spPr/>
      <dgm:t>
        <a:bodyPr/>
        <a:lstStyle/>
        <a:p>
          <a:endParaRPr lang="el-GR"/>
        </a:p>
      </dgm:t>
    </dgm:pt>
    <dgm:pt modelId="{1D8E3548-F0BB-4B46-87D3-D9C0220A178C}">
      <dgm:prSet phldrT="[Κείμενο]"/>
      <dgm:spPr/>
      <dgm:t>
        <a:bodyPr/>
        <a:lstStyle/>
        <a:p>
          <a:r>
            <a:rPr lang="el-GR" b="1" dirty="0" smtClean="0">
              <a:solidFill>
                <a:srgbClr val="FF0000"/>
              </a:solidFill>
            </a:rPr>
            <a:t>ΚΟΙΝΩΝΙΚΟΠΟΙΗΣΗ ΣΤΟ ΣΧΟΛΕΊΟ</a:t>
          </a:r>
          <a:endParaRPr lang="el-GR" b="1" dirty="0">
            <a:solidFill>
              <a:srgbClr val="FF0000"/>
            </a:solidFill>
          </a:endParaRPr>
        </a:p>
      </dgm:t>
    </dgm:pt>
    <dgm:pt modelId="{9750681D-5A25-4937-A98C-2E5A7A7829BB}" type="parTrans" cxnId="{44ECC1AD-1BCE-42AE-B7B4-287E5E726F7C}">
      <dgm:prSet/>
      <dgm:spPr/>
      <dgm:t>
        <a:bodyPr/>
        <a:lstStyle/>
        <a:p>
          <a:endParaRPr lang="el-GR"/>
        </a:p>
      </dgm:t>
    </dgm:pt>
    <dgm:pt modelId="{5339D3F2-1047-4A72-AAA5-EC43E9A5B2C4}" type="sibTrans" cxnId="{44ECC1AD-1BCE-42AE-B7B4-287E5E726F7C}">
      <dgm:prSet/>
      <dgm:spPr/>
      <dgm:t>
        <a:bodyPr/>
        <a:lstStyle/>
        <a:p>
          <a:endParaRPr lang="el-GR"/>
        </a:p>
      </dgm:t>
    </dgm:pt>
    <dgm:pt modelId="{E708E537-71A8-41C1-8074-31131455A53A}">
      <dgm:prSet phldrT="[Κείμενο]"/>
      <dgm:spPr/>
      <dgm:t>
        <a:bodyPr/>
        <a:lstStyle/>
        <a:p>
          <a:r>
            <a:rPr lang="el-GR" b="1" dirty="0" smtClean="0">
              <a:solidFill>
                <a:srgbClr val="FF0000"/>
              </a:solidFill>
            </a:rPr>
            <a:t>ΚΟΙΝΩΝΙΚΟΠΟΙΗΣΗ ΣΤΗΝ ΟΜΑΔΑ ΤΩΝ ΣΥΝΟΜΗΛΙΚΩΝ</a:t>
          </a:r>
          <a:endParaRPr lang="el-GR" b="1" dirty="0">
            <a:solidFill>
              <a:srgbClr val="FF0000"/>
            </a:solidFill>
          </a:endParaRPr>
        </a:p>
      </dgm:t>
    </dgm:pt>
    <dgm:pt modelId="{440B80F8-D0D3-4C09-889F-6E3232210B73}" type="parTrans" cxnId="{991E345D-7ED5-4F05-91E9-EA83472E24A1}">
      <dgm:prSet/>
      <dgm:spPr/>
      <dgm:t>
        <a:bodyPr/>
        <a:lstStyle/>
        <a:p>
          <a:endParaRPr lang="el-GR"/>
        </a:p>
      </dgm:t>
    </dgm:pt>
    <dgm:pt modelId="{B6278615-6595-47E4-A0F2-9E01A926E934}" type="sibTrans" cxnId="{991E345D-7ED5-4F05-91E9-EA83472E24A1}">
      <dgm:prSet/>
      <dgm:spPr/>
      <dgm:t>
        <a:bodyPr/>
        <a:lstStyle/>
        <a:p>
          <a:endParaRPr lang="el-GR"/>
        </a:p>
      </dgm:t>
    </dgm:pt>
    <dgm:pt modelId="{54497B3C-7796-467E-8DB9-554C4AD83E6C}" type="pres">
      <dgm:prSet presAssocID="{DB74EB24-DEB1-4B72-BEDF-19C3F9D71383}" presName="CompostProcess" presStyleCnt="0">
        <dgm:presLayoutVars>
          <dgm:dir/>
          <dgm:resizeHandles val="exact"/>
        </dgm:presLayoutVars>
      </dgm:prSet>
      <dgm:spPr/>
    </dgm:pt>
    <dgm:pt modelId="{49F81564-726F-4E83-8E03-6B5EC5087085}" type="pres">
      <dgm:prSet presAssocID="{DB74EB24-DEB1-4B72-BEDF-19C3F9D71383}" presName="arrow" presStyleLbl="bgShp" presStyleIdx="0" presStyleCnt="1"/>
      <dgm:spPr/>
    </dgm:pt>
    <dgm:pt modelId="{DE4A6B09-6F38-4343-8969-15C2E82FC93B}" type="pres">
      <dgm:prSet presAssocID="{DB74EB24-DEB1-4B72-BEDF-19C3F9D71383}" presName="linearProcess" presStyleCnt="0"/>
      <dgm:spPr/>
    </dgm:pt>
    <dgm:pt modelId="{D7BE17D4-6292-4903-AE17-E5668ABA6541}" type="pres">
      <dgm:prSet presAssocID="{75E85E58-577A-49F3-AC63-4679226DB4EB}" presName="textNode" presStyleLbl="node1" presStyleIdx="0" presStyleCnt="3">
        <dgm:presLayoutVars>
          <dgm:bulletEnabled val="1"/>
        </dgm:presLayoutVars>
      </dgm:prSet>
      <dgm:spPr/>
      <dgm:t>
        <a:bodyPr/>
        <a:lstStyle/>
        <a:p>
          <a:endParaRPr lang="el-GR"/>
        </a:p>
      </dgm:t>
    </dgm:pt>
    <dgm:pt modelId="{33864751-BC8F-4368-8B06-67222321D954}" type="pres">
      <dgm:prSet presAssocID="{B67E09CF-C4DA-4D56-8354-96A64DE67C3C}" presName="sibTrans" presStyleCnt="0"/>
      <dgm:spPr/>
    </dgm:pt>
    <dgm:pt modelId="{79B276F3-C70A-4D29-BB01-B81BB7BE49E0}" type="pres">
      <dgm:prSet presAssocID="{1D8E3548-F0BB-4B46-87D3-D9C0220A178C}" presName="textNode" presStyleLbl="node1" presStyleIdx="1" presStyleCnt="3">
        <dgm:presLayoutVars>
          <dgm:bulletEnabled val="1"/>
        </dgm:presLayoutVars>
      </dgm:prSet>
      <dgm:spPr/>
      <dgm:t>
        <a:bodyPr/>
        <a:lstStyle/>
        <a:p>
          <a:endParaRPr lang="el-GR"/>
        </a:p>
      </dgm:t>
    </dgm:pt>
    <dgm:pt modelId="{B5828F55-B11D-4800-B2FE-30735A6130DB}" type="pres">
      <dgm:prSet presAssocID="{5339D3F2-1047-4A72-AAA5-EC43E9A5B2C4}" presName="sibTrans" presStyleCnt="0"/>
      <dgm:spPr/>
    </dgm:pt>
    <dgm:pt modelId="{8316314F-2816-424D-859A-2C9F704D8D16}" type="pres">
      <dgm:prSet presAssocID="{E708E537-71A8-41C1-8074-31131455A53A}" presName="textNode" presStyleLbl="node1" presStyleIdx="2" presStyleCnt="3">
        <dgm:presLayoutVars>
          <dgm:bulletEnabled val="1"/>
        </dgm:presLayoutVars>
      </dgm:prSet>
      <dgm:spPr/>
      <dgm:t>
        <a:bodyPr/>
        <a:lstStyle/>
        <a:p>
          <a:endParaRPr lang="el-GR"/>
        </a:p>
      </dgm:t>
    </dgm:pt>
  </dgm:ptLst>
  <dgm:cxnLst>
    <dgm:cxn modelId="{44ECC1AD-1BCE-42AE-B7B4-287E5E726F7C}" srcId="{DB74EB24-DEB1-4B72-BEDF-19C3F9D71383}" destId="{1D8E3548-F0BB-4B46-87D3-D9C0220A178C}" srcOrd="1" destOrd="0" parTransId="{9750681D-5A25-4937-A98C-2E5A7A7829BB}" sibTransId="{5339D3F2-1047-4A72-AAA5-EC43E9A5B2C4}"/>
    <dgm:cxn modelId="{39651176-165D-4AB5-9C42-D415D64E18EA}" srcId="{DB74EB24-DEB1-4B72-BEDF-19C3F9D71383}" destId="{75E85E58-577A-49F3-AC63-4679226DB4EB}" srcOrd="0" destOrd="0" parTransId="{EB548242-2D0B-4BFA-922F-C7D6BA828D58}" sibTransId="{B67E09CF-C4DA-4D56-8354-96A64DE67C3C}"/>
    <dgm:cxn modelId="{991E345D-7ED5-4F05-91E9-EA83472E24A1}" srcId="{DB74EB24-DEB1-4B72-BEDF-19C3F9D71383}" destId="{E708E537-71A8-41C1-8074-31131455A53A}" srcOrd="2" destOrd="0" parTransId="{440B80F8-D0D3-4C09-889F-6E3232210B73}" sibTransId="{B6278615-6595-47E4-A0F2-9E01A926E934}"/>
    <dgm:cxn modelId="{9BB8496B-16C5-4FE2-8910-C6E77885CCDF}" type="presOf" srcId="{E708E537-71A8-41C1-8074-31131455A53A}" destId="{8316314F-2816-424D-859A-2C9F704D8D16}" srcOrd="0" destOrd="0" presId="urn:microsoft.com/office/officeart/2005/8/layout/hProcess9"/>
    <dgm:cxn modelId="{9B6DD8B3-3338-43B4-BE51-B1554FCF42A3}" type="presOf" srcId="{75E85E58-577A-49F3-AC63-4679226DB4EB}" destId="{D7BE17D4-6292-4903-AE17-E5668ABA6541}" srcOrd="0" destOrd="0" presId="urn:microsoft.com/office/officeart/2005/8/layout/hProcess9"/>
    <dgm:cxn modelId="{24B94117-54DE-4EE7-A852-101B7452940C}" type="presOf" srcId="{DB74EB24-DEB1-4B72-BEDF-19C3F9D71383}" destId="{54497B3C-7796-467E-8DB9-554C4AD83E6C}" srcOrd="0" destOrd="0" presId="urn:microsoft.com/office/officeart/2005/8/layout/hProcess9"/>
    <dgm:cxn modelId="{0958719C-DB17-409A-8FE4-65E39F01B687}" type="presOf" srcId="{1D8E3548-F0BB-4B46-87D3-D9C0220A178C}" destId="{79B276F3-C70A-4D29-BB01-B81BB7BE49E0}" srcOrd="0" destOrd="0" presId="urn:microsoft.com/office/officeart/2005/8/layout/hProcess9"/>
    <dgm:cxn modelId="{D2BB323C-2B0B-4D4A-BA4D-96994FDB4AA0}" type="presParOf" srcId="{54497B3C-7796-467E-8DB9-554C4AD83E6C}" destId="{49F81564-726F-4E83-8E03-6B5EC5087085}" srcOrd="0" destOrd="0" presId="urn:microsoft.com/office/officeart/2005/8/layout/hProcess9"/>
    <dgm:cxn modelId="{70A9B45B-3862-4DDA-A608-1BB7FA56A560}" type="presParOf" srcId="{54497B3C-7796-467E-8DB9-554C4AD83E6C}" destId="{DE4A6B09-6F38-4343-8969-15C2E82FC93B}" srcOrd="1" destOrd="0" presId="urn:microsoft.com/office/officeart/2005/8/layout/hProcess9"/>
    <dgm:cxn modelId="{A5CD5CE6-3D50-46AC-9543-767DFBA06386}" type="presParOf" srcId="{DE4A6B09-6F38-4343-8969-15C2E82FC93B}" destId="{D7BE17D4-6292-4903-AE17-E5668ABA6541}" srcOrd="0" destOrd="0" presId="urn:microsoft.com/office/officeart/2005/8/layout/hProcess9"/>
    <dgm:cxn modelId="{7DFD7EFA-3951-4128-A15F-ED509A724913}" type="presParOf" srcId="{DE4A6B09-6F38-4343-8969-15C2E82FC93B}" destId="{33864751-BC8F-4368-8B06-67222321D954}" srcOrd="1" destOrd="0" presId="urn:microsoft.com/office/officeart/2005/8/layout/hProcess9"/>
    <dgm:cxn modelId="{26EA7A6E-855D-4390-8C4C-81BBBF6389D4}" type="presParOf" srcId="{DE4A6B09-6F38-4343-8969-15C2E82FC93B}" destId="{79B276F3-C70A-4D29-BB01-B81BB7BE49E0}" srcOrd="2" destOrd="0" presId="urn:microsoft.com/office/officeart/2005/8/layout/hProcess9"/>
    <dgm:cxn modelId="{4273BC83-123F-4BF0-90D4-C953A9627C73}" type="presParOf" srcId="{DE4A6B09-6F38-4343-8969-15C2E82FC93B}" destId="{B5828F55-B11D-4800-B2FE-30735A6130DB}" srcOrd="3" destOrd="0" presId="urn:microsoft.com/office/officeart/2005/8/layout/hProcess9"/>
    <dgm:cxn modelId="{825A2B87-EB43-49EB-8442-839A1D6A3EAA}" type="presParOf" srcId="{DE4A6B09-6F38-4343-8969-15C2E82FC93B}" destId="{8316314F-2816-424D-859A-2C9F704D8D16}"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1720EEB-47D5-4B0B-84AB-AD0C8A0690F3}"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l-GR"/>
        </a:p>
      </dgm:t>
    </dgm:pt>
    <dgm:pt modelId="{DD3A9240-F0CC-4A82-8D99-0D8BC4AE5BC9}">
      <dgm:prSet phldrT="[Κείμενο]"/>
      <dgm:spPr/>
      <dgm:t>
        <a:bodyPr/>
        <a:lstStyle/>
        <a:p>
          <a:r>
            <a:rPr lang="el-GR" b="1" dirty="0" smtClean="0">
              <a:solidFill>
                <a:srgbClr val="7030A0"/>
              </a:solidFill>
            </a:rPr>
            <a:t>ΟΙΚΟΓΕΝΕΙΑ: εδώ επικρατεί ένας ιδιαίτερος τρόπος ζωής (σχετικισμός της οικογενειακής κουλτούρας)</a:t>
          </a:r>
          <a:endParaRPr lang="el-GR" b="1" dirty="0">
            <a:solidFill>
              <a:srgbClr val="7030A0"/>
            </a:solidFill>
          </a:endParaRPr>
        </a:p>
      </dgm:t>
    </dgm:pt>
    <dgm:pt modelId="{8C151DEB-FFCA-400D-99DA-3CB597721C15}" type="parTrans" cxnId="{724E0ED9-0518-4D86-8F23-791A6BE5FD84}">
      <dgm:prSet/>
      <dgm:spPr/>
      <dgm:t>
        <a:bodyPr/>
        <a:lstStyle/>
        <a:p>
          <a:endParaRPr lang="el-GR"/>
        </a:p>
      </dgm:t>
    </dgm:pt>
    <dgm:pt modelId="{A8A2434F-47AD-4992-BA03-466353C2060C}" type="sibTrans" cxnId="{724E0ED9-0518-4D86-8F23-791A6BE5FD84}">
      <dgm:prSet/>
      <dgm:spPr/>
      <dgm:t>
        <a:bodyPr/>
        <a:lstStyle/>
        <a:p>
          <a:endParaRPr lang="el-GR"/>
        </a:p>
      </dgm:t>
    </dgm:pt>
    <dgm:pt modelId="{62E3CEC1-B4C7-4ECF-9B89-583DF9CFA2F1}">
      <dgm:prSet phldrT="[Κείμενο]"/>
      <dgm:spPr/>
      <dgm:t>
        <a:bodyPr/>
        <a:lstStyle/>
        <a:p>
          <a:pPr algn="just"/>
          <a:r>
            <a:rPr lang="el-GR" b="1" dirty="0" smtClean="0">
              <a:solidFill>
                <a:schemeClr val="accent6">
                  <a:lumMod val="75000"/>
                </a:schemeClr>
              </a:solidFill>
            </a:rPr>
            <a:t>ΣΧΟΛΕΙΟ: Εδώ επικρατούν γενικές, οικουμενικού χαρακτήρα αρχές και κανόνες (οικουμενική κουλτούρα</a:t>
          </a:r>
          <a:r>
            <a:rPr lang="el-GR" dirty="0" smtClean="0"/>
            <a:t>)</a:t>
          </a:r>
          <a:endParaRPr lang="el-GR" dirty="0"/>
        </a:p>
      </dgm:t>
    </dgm:pt>
    <dgm:pt modelId="{5ED6CA5D-C1DC-4705-BC89-9BF40E6D9A6B}" type="parTrans" cxnId="{94438DE8-9EC8-459A-AEF1-29E88E4C771A}">
      <dgm:prSet/>
      <dgm:spPr/>
      <dgm:t>
        <a:bodyPr/>
        <a:lstStyle/>
        <a:p>
          <a:endParaRPr lang="el-GR"/>
        </a:p>
      </dgm:t>
    </dgm:pt>
    <dgm:pt modelId="{05ED4BFF-16A5-4A15-87AE-716CF1F20964}" type="sibTrans" cxnId="{94438DE8-9EC8-459A-AEF1-29E88E4C771A}">
      <dgm:prSet/>
      <dgm:spPr/>
      <dgm:t>
        <a:bodyPr/>
        <a:lstStyle/>
        <a:p>
          <a:endParaRPr lang="el-GR"/>
        </a:p>
      </dgm:t>
    </dgm:pt>
    <dgm:pt modelId="{B8EC7713-B2B3-4034-BECC-735BCAD87D94}" type="pres">
      <dgm:prSet presAssocID="{C1720EEB-47D5-4B0B-84AB-AD0C8A0690F3}" presName="diagram" presStyleCnt="0">
        <dgm:presLayoutVars>
          <dgm:dir/>
          <dgm:resizeHandles val="exact"/>
        </dgm:presLayoutVars>
      </dgm:prSet>
      <dgm:spPr/>
      <dgm:t>
        <a:bodyPr/>
        <a:lstStyle/>
        <a:p>
          <a:endParaRPr lang="el-GR"/>
        </a:p>
      </dgm:t>
    </dgm:pt>
    <dgm:pt modelId="{069BB936-214B-4D3D-808D-AF00144CE594}" type="pres">
      <dgm:prSet presAssocID="{DD3A9240-F0CC-4A82-8D99-0D8BC4AE5BC9}" presName="arrow" presStyleLbl="node1" presStyleIdx="0" presStyleCnt="2">
        <dgm:presLayoutVars>
          <dgm:bulletEnabled val="1"/>
        </dgm:presLayoutVars>
      </dgm:prSet>
      <dgm:spPr/>
      <dgm:t>
        <a:bodyPr/>
        <a:lstStyle/>
        <a:p>
          <a:endParaRPr lang="el-GR"/>
        </a:p>
      </dgm:t>
    </dgm:pt>
    <dgm:pt modelId="{2EF6AE73-2DDA-4622-BFED-C41B1C81B937}" type="pres">
      <dgm:prSet presAssocID="{62E3CEC1-B4C7-4ECF-9B89-583DF9CFA2F1}" presName="arrow" presStyleLbl="node1" presStyleIdx="1" presStyleCnt="2">
        <dgm:presLayoutVars>
          <dgm:bulletEnabled val="1"/>
        </dgm:presLayoutVars>
      </dgm:prSet>
      <dgm:spPr/>
      <dgm:t>
        <a:bodyPr/>
        <a:lstStyle/>
        <a:p>
          <a:endParaRPr lang="el-GR"/>
        </a:p>
      </dgm:t>
    </dgm:pt>
  </dgm:ptLst>
  <dgm:cxnLst>
    <dgm:cxn modelId="{94438DE8-9EC8-459A-AEF1-29E88E4C771A}" srcId="{C1720EEB-47D5-4B0B-84AB-AD0C8A0690F3}" destId="{62E3CEC1-B4C7-4ECF-9B89-583DF9CFA2F1}" srcOrd="1" destOrd="0" parTransId="{5ED6CA5D-C1DC-4705-BC89-9BF40E6D9A6B}" sibTransId="{05ED4BFF-16A5-4A15-87AE-716CF1F20964}"/>
    <dgm:cxn modelId="{514BC0F8-A688-4C2D-8B47-A9CE1DBD4F6D}" type="presOf" srcId="{C1720EEB-47D5-4B0B-84AB-AD0C8A0690F3}" destId="{B8EC7713-B2B3-4034-BECC-735BCAD87D94}" srcOrd="0" destOrd="0" presId="urn:microsoft.com/office/officeart/2005/8/layout/arrow5"/>
    <dgm:cxn modelId="{F3B546D9-7BF6-4F80-A952-C76A733209A6}" type="presOf" srcId="{62E3CEC1-B4C7-4ECF-9B89-583DF9CFA2F1}" destId="{2EF6AE73-2DDA-4622-BFED-C41B1C81B937}" srcOrd="0" destOrd="0" presId="urn:microsoft.com/office/officeart/2005/8/layout/arrow5"/>
    <dgm:cxn modelId="{724E0ED9-0518-4D86-8F23-791A6BE5FD84}" srcId="{C1720EEB-47D5-4B0B-84AB-AD0C8A0690F3}" destId="{DD3A9240-F0CC-4A82-8D99-0D8BC4AE5BC9}" srcOrd="0" destOrd="0" parTransId="{8C151DEB-FFCA-400D-99DA-3CB597721C15}" sibTransId="{A8A2434F-47AD-4992-BA03-466353C2060C}"/>
    <dgm:cxn modelId="{D64C88D7-1DB7-436C-807F-F9FCCC80DE78}" type="presOf" srcId="{DD3A9240-F0CC-4A82-8D99-0D8BC4AE5BC9}" destId="{069BB936-214B-4D3D-808D-AF00144CE594}" srcOrd="0" destOrd="0" presId="urn:microsoft.com/office/officeart/2005/8/layout/arrow5"/>
    <dgm:cxn modelId="{0670ABA4-531E-45F2-93B4-999982AA84FA}" type="presParOf" srcId="{B8EC7713-B2B3-4034-BECC-735BCAD87D94}" destId="{069BB936-214B-4D3D-808D-AF00144CE594}" srcOrd="0" destOrd="0" presId="urn:microsoft.com/office/officeart/2005/8/layout/arrow5"/>
    <dgm:cxn modelId="{69D9EDE8-5ABC-43BB-A32D-3155FB1D3533}" type="presParOf" srcId="{B8EC7713-B2B3-4034-BECC-735BCAD87D94}" destId="{2EF6AE73-2DDA-4622-BFED-C41B1C81B937}"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0E758F0-58AB-4E47-BCC0-E1EE34DA3E8B}"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l-GR"/>
        </a:p>
      </dgm:t>
    </dgm:pt>
    <dgm:pt modelId="{BF88D5A7-3D46-4D20-8967-A48375BF5505}">
      <dgm:prSet phldrT="[Κείμενο]"/>
      <dgm:spPr/>
      <dgm:t>
        <a:bodyPr/>
        <a:lstStyle/>
        <a:p>
          <a:r>
            <a:rPr lang="el-GR" dirty="0" smtClean="0"/>
            <a:t>Σχετικισμός της οικογενειακής κουλτούρας</a:t>
          </a:r>
          <a:endParaRPr lang="el-GR" dirty="0"/>
        </a:p>
      </dgm:t>
    </dgm:pt>
    <dgm:pt modelId="{E4C89B7A-D007-40EF-8068-937F679F324C}" type="parTrans" cxnId="{5570042B-E4AB-4D33-BC91-638956A7321A}">
      <dgm:prSet/>
      <dgm:spPr/>
      <dgm:t>
        <a:bodyPr/>
        <a:lstStyle/>
        <a:p>
          <a:endParaRPr lang="el-GR"/>
        </a:p>
      </dgm:t>
    </dgm:pt>
    <dgm:pt modelId="{422ECC8D-F116-4FDA-8C83-AC025F55F162}" type="sibTrans" cxnId="{5570042B-E4AB-4D33-BC91-638956A7321A}">
      <dgm:prSet/>
      <dgm:spPr/>
      <dgm:t>
        <a:bodyPr/>
        <a:lstStyle/>
        <a:p>
          <a:endParaRPr lang="el-GR"/>
        </a:p>
      </dgm:t>
    </dgm:pt>
    <dgm:pt modelId="{92C7FA81-BBFD-4CDE-840B-30BB81DF3CF7}">
      <dgm:prSet phldrT="[Κείμενο]"/>
      <dgm:spPr/>
      <dgm:t>
        <a:bodyPr/>
        <a:lstStyle/>
        <a:p>
          <a:r>
            <a:rPr lang="el-GR" dirty="0" smtClean="0"/>
            <a:t>Οικουμενισμός της κουλτούρας του δημόσιου χώρου</a:t>
          </a:r>
          <a:endParaRPr lang="el-GR" dirty="0"/>
        </a:p>
      </dgm:t>
    </dgm:pt>
    <dgm:pt modelId="{8FD6DF15-0986-42C6-AD4A-21D04D489B81}" type="parTrans" cxnId="{269C534E-F777-424B-A02E-2AD1980DBC9A}">
      <dgm:prSet/>
      <dgm:spPr/>
      <dgm:t>
        <a:bodyPr/>
        <a:lstStyle/>
        <a:p>
          <a:endParaRPr lang="el-GR"/>
        </a:p>
      </dgm:t>
    </dgm:pt>
    <dgm:pt modelId="{B7B4DA98-95D9-413C-BED2-E4413BBEFDDF}" type="sibTrans" cxnId="{269C534E-F777-424B-A02E-2AD1980DBC9A}">
      <dgm:prSet/>
      <dgm:spPr/>
      <dgm:t>
        <a:bodyPr/>
        <a:lstStyle/>
        <a:p>
          <a:endParaRPr lang="el-GR"/>
        </a:p>
      </dgm:t>
    </dgm:pt>
    <dgm:pt modelId="{6ABA2A17-D083-4E5F-8514-6EECCDEE8B76}" type="pres">
      <dgm:prSet presAssocID="{80E758F0-58AB-4E47-BCC0-E1EE34DA3E8B}" presName="compositeShape" presStyleCnt="0">
        <dgm:presLayoutVars>
          <dgm:chMax val="2"/>
          <dgm:dir/>
          <dgm:resizeHandles val="exact"/>
        </dgm:presLayoutVars>
      </dgm:prSet>
      <dgm:spPr/>
      <dgm:t>
        <a:bodyPr/>
        <a:lstStyle/>
        <a:p>
          <a:endParaRPr lang="el-GR"/>
        </a:p>
      </dgm:t>
    </dgm:pt>
    <dgm:pt modelId="{B5150D23-8AA9-4A9E-AAD1-6A36B64D21C0}" type="pres">
      <dgm:prSet presAssocID="{80E758F0-58AB-4E47-BCC0-E1EE34DA3E8B}" presName="divider" presStyleLbl="fgShp" presStyleIdx="0" presStyleCnt="1"/>
      <dgm:spPr/>
    </dgm:pt>
    <dgm:pt modelId="{79EBC4EE-E9A0-4E89-BF29-DE6EE71A0CA8}" type="pres">
      <dgm:prSet presAssocID="{BF88D5A7-3D46-4D20-8967-A48375BF5505}" presName="downArrow" presStyleLbl="node1" presStyleIdx="0" presStyleCnt="2"/>
      <dgm:spPr/>
    </dgm:pt>
    <dgm:pt modelId="{A29A45D5-9DAA-4DDF-B967-59A4B9152B72}" type="pres">
      <dgm:prSet presAssocID="{BF88D5A7-3D46-4D20-8967-A48375BF5505}" presName="downArrowText" presStyleLbl="revTx" presStyleIdx="0" presStyleCnt="2">
        <dgm:presLayoutVars>
          <dgm:bulletEnabled val="1"/>
        </dgm:presLayoutVars>
      </dgm:prSet>
      <dgm:spPr/>
      <dgm:t>
        <a:bodyPr/>
        <a:lstStyle/>
        <a:p>
          <a:endParaRPr lang="el-GR"/>
        </a:p>
      </dgm:t>
    </dgm:pt>
    <dgm:pt modelId="{64990A4D-A05E-4454-B383-CFF0542164F0}" type="pres">
      <dgm:prSet presAssocID="{92C7FA81-BBFD-4CDE-840B-30BB81DF3CF7}" presName="upArrow" presStyleLbl="node1" presStyleIdx="1" presStyleCnt="2"/>
      <dgm:spPr/>
    </dgm:pt>
    <dgm:pt modelId="{18AF3A1D-40C6-4335-A023-60BC211C8852}" type="pres">
      <dgm:prSet presAssocID="{92C7FA81-BBFD-4CDE-840B-30BB81DF3CF7}" presName="upArrowText" presStyleLbl="revTx" presStyleIdx="1" presStyleCnt="2">
        <dgm:presLayoutVars>
          <dgm:bulletEnabled val="1"/>
        </dgm:presLayoutVars>
      </dgm:prSet>
      <dgm:spPr/>
      <dgm:t>
        <a:bodyPr/>
        <a:lstStyle/>
        <a:p>
          <a:endParaRPr lang="el-GR"/>
        </a:p>
      </dgm:t>
    </dgm:pt>
  </dgm:ptLst>
  <dgm:cxnLst>
    <dgm:cxn modelId="{2C5E414B-B417-4C60-9494-7ED91FD273EA}" type="presOf" srcId="{92C7FA81-BBFD-4CDE-840B-30BB81DF3CF7}" destId="{18AF3A1D-40C6-4335-A023-60BC211C8852}" srcOrd="0" destOrd="0" presId="urn:microsoft.com/office/officeart/2005/8/layout/arrow3"/>
    <dgm:cxn modelId="{4969A2CC-7925-48F2-A404-E7555CB99915}" type="presOf" srcId="{80E758F0-58AB-4E47-BCC0-E1EE34DA3E8B}" destId="{6ABA2A17-D083-4E5F-8514-6EECCDEE8B76}" srcOrd="0" destOrd="0" presId="urn:microsoft.com/office/officeart/2005/8/layout/arrow3"/>
    <dgm:cxn modelId="{5570042B-E4AB-4D33-BC91-638956A7321A}" srcId="{80E758F0-58AB-4E47-BCC0-E1EE34DA3E8B}" destId="{BF88D5A7-3D46-4D20-8967-A48375BF5505}" srcOrd="0" destOrd="0" parTransId="{E4C89B7A-D007-40EF-8068-937F679F324C}" sibTransId="{422ECC8D-F116-4FDA-8C83-AC025F55F162}"/>
    <dgm:cxn modelId="{269C534E-F777-424B-A02E-2AD1980DBC9A}" srcId="{80E758F0-58AB-4E47-BCC0-E1EE34DA3E8B}" destId="{92C7FA81-BBFD-4CDE-840B-30BB81DF3CF7}" srcOrd="1" destOrd="0" parTransId="{8FD6DF15-0986-42C6-AD4A-21D04D489B81}" sibTransId="{B7B4DA98-95D9-413C-BED2-E4413BBEFDDF}"/>
    <dgm:cxn modelId="{01435810-1BD0-4E68-B494-DAD781CE359A}" type="presOf" srcId="{BF88D5A7-3D46-4D20-8967-A48375BF5505}" destId="{A29A45D5-9DAA-4DDF-B967-59A4B9152B72}" srcOrd="0" destOrd="0" presId="urn:microsoft.com/office/officeart/2005/8/layout/arrow3"/>
    <dgm:cxn modelId="{1F581541-624E-4855-B104-3A4548BBF2A9}" type="presParOf" srcId="{6ABA2A17-D083-4E5F-8514-6EECCDEE8B76}" destId="{B5150D23-8AA9-4A9E-AAD1-6A36B64D21C0}" srcOrd="0" destOrd="0" presId="urn:microsoft.com/office/officeart/2005/8/layout/arrow3"/>
    <dgm:cxn modelId="{E5725401-8CB7-4185-93BE-B4DAEF5ACC6E}" type="presParOf" srcId="{6ABA2A17-D083-4E5F-8514-6EECCDEE8B76}" destId="{79EBC4EE-E9A0-4E89-BF29-DE6EE71A0CA8}" srcOrd="1" destOrd="0" presId="urn:microsoft.com/office/officeart/2005/8/layout/arrow3"/>
    <dgm:cxn modelId="{7D0EA880-FEB7-4D6C-857D-A9A18FB49132}" type="presParOf" srcId="{6ABA2A17-D083-4E5F-8514-6EECCDEE8B76}" destId="{A29A45D5-9DAA-4DDF-B967-59A4B9152B72}" srcOrd="2" destOrd="0" presId="urn:microsoft.com/office/officeart/2005/8/layout/arrow3"/>
    <dgm:cxn modelId="{CB16ED61-D25A-4798-8F5B-3090A1673B10}" type="presParOf" srcId="{6ABA2A17-D083-4E5F-8514-6EECCDEE8B76}" destId="{64990A4D-A05E-4454-B383-CFF0542164F0}" srcOrd="3" destOrd="0" presId="urn:microsoft.com/office/officeart/2005/8/layout/arrow3"/>
    <dgm:cxn modelId="{B9EDCFA3-4057-4A40-B960-6E4278665559}" type="presParOf" srcId="{6ABA2A17-D083-4E5F-8514-6EECCDEE8B76}" destId="{18AF3A1D-40C6-4335-A023-60BC211C8852}"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802B800-6D8F-43C9-A697-B6589CD9D4CA}" type="doc">
      <dgm:prSet loTypeId="urn:microsoft.com/office/officeart/2005/8/layout/hProcess9" loCatId="process" qsTypeId="urn:microsoft.com/office/officeart/2005/8/quickstyle/simple1" qsCatId="simple" csTypeId="urn:microsoft.com/office/officeart/2005/8/colors/accent1_2" csCatId="accent1" phldr="1"/>
      <dgm:spPr/>
    </dgm:pt>
    <dgm:pt modelId="{601304E4-1BFE-41BD-88DF-0D894D340ECE}">
      <dgm:prSet phldrT="[Κείμενο]" custT="1"/>
      <dgm:spPr/>
      <dgm:t>
        <a:bodyPr/>
        <a:lstStyle/>
        <a:p>
          <a:r>
            <a:rPr lang="el-GR" sz="2400" b="1" dirty="0" smtClean="0"/>
            <a:t>Τον σχετικισμό της οικογενειακής κουλτούρας</a:t>
          </a:r>
          <a:endParaRPr lang="el-GR" sz="2400" b="1" dirty="0"/>
        </a:p>
      </dgm:t>
    </dgm:pt>
    <dgm:pt modelId="{BA6AB118-99A0-4A92-B056-0181BCAB623B}" type="parTrans" cxnId="{C0134EE8-3D90-4DB9-8418-83ED0A00CF6C}">
      <dgm:prSet/>
      <dgm:spPr/>
      <dgm:t>
        <a:bodyPr/>
        <a:lstStyle/>
        <a:p>
          <a:endParaRPr lang="el-GR"/>
        </a:p>
      </dgm:t>
    </dgm:pt>
    <dgm:pt modelId="{96F4EE1B-903E-4DEB-83EE-585015D0A4A5}" type="sibTrans" cxnId="{C0134EE8-3D90-4DB9-8418-83ED0A00CF6C}">
      <dgm:prSet/>
      <dgm:spPr/>
      <dgm:t>
        <a:bodyPr/>
        <a:lstStyle/>
        <a:p>
          <a:endParaRPr lang="el-GR"/>
        </a:p>
      </dgm:t>
    </dgm:pt>
    <dgm:pt modelId="{AB6DA5DA-8295-4C41-8626-1FD694027626}">
      <dgm:prSet phldrT="[Κείμενο]" custT="1"/>
      <dgm:spPr/>
      <dgm:t>
        <a:bodyPr/>
        <a:lstStyle/>
        <a:p>
          <a:r>
            <a:rPr lang="el-GR" sz="2400" b="1" dirty="0" smtClean="0"/>
            <a:t>Στον οικουμενισμό της δημόσιας κουλτούρας (σχολείο)</a:t>
          </a:r>
          <a:endParaRPr lang="el-GR" sz="2400" b="1" dirty="0"/>
        </a:p>
      </dgm:t>
    </dgm:pt>
    <dgm:pt modelId="{5BC22886-4D91-46DE-BBFB-77743F34D79C}" type="parTrans" cxnId="{40B6A2B4-E5FF-49C8-AE71-F25B9037905E}">
      <dgm:prSet/>
      <dgm:spPr/>
      <dgm:t>
        <a:bodyPr/>
        <a:lstStyle/>
        <a:p>
          <a:endParaRPr lang="el-GR"/>
        </a:p>
      </dgm:t>
    </dgm:pt>
    <dgm:pt modelId="{5977AEEB-BA76-444F-93E2-6B528BABED44}" type="sibTrans" cxnId="{40B6A2B4-E5FF-49C8-AE71-F25B9037905E}">
      <dgm:prSet/>
      <dgm:spPr/>
      <dgm:t>
        <a:bodyPr/>
        <a:lstStyle/>
        <a:p>
          <a:endParaRPr lang="el-GR"/>
        </a:p>
      </dgm:t>
    </dgm:pt>
    <dgm:pt modelId="{1AA813E2-F651-4AEF-AE08-175E4F3D353C}">
      <dgm:prSet phldrT="[Κείμενο]" custT="1"/>
      <dgm:spPr/>
      <dgm:t>
        <a:bodyPr/>
        <a:lstStyle/>
        <a:p>
          <a:pPr algn="just"/>
          <a:r>
            <a:rPr lang="el-GR" sz="1800" b="1" u="sng" dirty="0" smtClean="0">
              <a:solidFill>
                <a:srgbClr val="002060"/>
              </a:solidFill>
            </a:rPr>
            <a:t>Μέσω:</a:t>
          </a:r>
          <a:r>
            <a:rPr lang="el-GR" sz="1800" b="1" dirty="0" smtClean="0">
              <a:solidFill>
                <a:srgbClr val="002060"/>
              </a:solidFill>
            </a:rPr>
            <a:t> εσωτερίκευσης των κοινών στοιχείων των κοινωνικών ρόλων (πολιτισμικές αρχές/νόρμες  που διέπουν τους ρόλους)</a:t>
          </a:r>
          <a:endParaRPr lang="el-GR" sz="1800" b="1" dirty="0">
            <a:solidFill>
              <a:srgbClr val="002060"/>
            </a:solidFill>
          </a:endParaRPr>
        </a:p>
      </dgm:t>
    </dgm:pt>
    <dgm:pt modelId="{CC92B4F0-11F7-4945-9007-3775FE167D35}" type="parTrans" cxnId="{3602C65A-9B7C-42DC-86EB-4461F36F0088}">
      <dgm:prSet/>
      <dgm:spPr/>
      <dgm:t>
        <a:bodyPr/>
        <a:lstStyle/>
        <a:p>
          <a:endParaRPr lang="el-GR"/>
        </a:p>
      </dgm:t>
    </dgm:pt>
    <dgm:pt modelId="{E1280F06-002B-4471-84B0-B5D231D099C6}" type="sibTrans" cxnId="{3602C65A-9B7C-42DC-86EB-4461F36F0088}">
      <dgm:prSet/>
      <dgm:spPr/>
      <dgm:t>
        <a:bodyPr/>
        <a:lstStyle/>
        <a:p>
          <a:endParaRPr lang="el-GR"/>
        </a:p>
      </dgm:t>
    </dgm:pt>
    <dgm:pt modelId="{9EEA7A56-2A1E-452E-9C85-AF02C72BF135}" type="pres">
      <dgm:prSet presAssocID="{C802B800-6D8F-43C9-A697-B6589CD9D4CA}" presName="CompostProcess" presStyleCnt="0">
        <dgm:presLayoutVars>
          <dgm:dir/>
          <dgm:resizeHandles val="exact"/>
        </dgm:presLayoutVars>
      </dgm:prSet>
      <dgm:spPr/>
    </dgm:pt>
    <dgm:pt modelId="{DD48A71F-2B3E-4730-94E2-C2DE5A09A83C}" type="pres">
      <dgm:prSet presAssocID="{C802B800-6D8F-43C9-A697-B6589CD9D4CA}" presName="arrow" presStyleLbl="bgShp" presStyleIdx="0" presStyleCnt="1"/>
      <dgm:spPr/>
    </dgm:pt>
    <dgm:pt modelId="{71B596BA-7CCF-401D-B91D-DC651D64C938}" type="pres">
      <dgm:prSet presAssocID="{C802B800-6D8F-43C9-A697-B6589CD9D4CA}" presName="linearProcess" presStyleCnt="0"/>
      <dgm:spPr/>
    </dgm:pt>
    <dgm:pt modelId="{D18CF26F-0D29-4E1C-ABEC-80624EEEC71E}" type="pres">
      <dgm:prSet presAssocID="{601304E4-1BFE-41BD-88DF-0D894D340ECE}" presName="textNode" presStyleLbl="node1" presStyleIdx="0" presStyleCnt="3" custScaleY="126694">
        <dgm:presLayoutVars>
          <dgm:bulletEnabled val="1"/>
        </dgm:presLayoutVars>
      </dgm:prSet>
      <dgm:spPr/>
      <dgm:t>
        <a:bodyPr/>
        <a:lstStyle/>
        <a:p>
          <a:endParaRPr lang="el-GR"/>
        </a:p>
      </dgm:t>
    </dgm:pt>
    <dgm:pt modelId="{607E6F7D-75E8-45C4-809E-C88B07DA0679}" type="pres">
      <dgm:prSet presAssocID="{96F4EE1B-903E-4DEB-83EE-585015D0A4A5}" presName="sibTrans" presStyleCnt="0"/>
      <dgm:spPr/>
    </dgm:pt>
    <dgm:pt modelId="{7BAEFCD2-41EF-48A7-B095-D749B2851F45}" type="pres">
      <dgm:prSet presAssocID="{AB6DA5DA-8295-4C41-8626-1FD694027626}" presName="textNode" presStyleLbl="node1" presStyleIdx="1" presStyleCnt="3" custScaleY="130133">
        <dgm:presLayoutVars>
          <dgm:bulletEnabled val="1"/>
        </dgm:presLayoutVars>
      </dgm:prSet>
      <dgm:spPr/>
      <dgm:t>
        <a:bodyPr/>
        <a:lstStyle/>
        <a:p>
          <a:endParaRPr lang="el-GR"/>
        </a:p>
      </dgm:t>
    </dgm:pt>
    <dgm:pt modelId="{52491C90-0936-4590-BED6-CB2A572E9BF0}" type="pres">
      <dgm:prSet presAssocID="{5977AEEB-BA76-444F-93E2-6B528BABED44}" presName="sibTrans" presStyleCnt="0"/>
      <dgm:spPr/>
    </dgm:pt>
    <dgm:pt modelId="{C15D1005-3168-457C-AB8F-2CC14E730395}" type="pres">
      <dgm:prSet presAssocID="{1AA813E2-F651-4AEF-AE08-175E4F3D353C}" presName="textNode" presStyleLbl="node1" presStyleIdx="2" presStyleCnt="3" custScaleX="112668" custScaleY="198769">
        <dgm:presLayoutVars>
          <dgm:bulletEnabled val="1"/>
        </dgm:presLayoutVars>
      </dgm:prSet>
      <dgm:spPr/>
      <dgm:t>
        <a:bodyPr/>
        <a:lstStyle/>
        <a:p>
          <a:endParaRPr lang="el-GR"/>
        </a:p>
      </dgm:t>
    </dgm:pt>
  </dgm:ptLst>
  <dgm:cxnLst>
    <dgm:cxn modelId="{A663DEC0-6AC7-4795-ADED-9480C3AF084C}" type="presOf" srcId="{1AA813E2-F651-4AEF-AE08-175E4F3D353C}" destId="{C15D1005-3168-457C-AB8F-2CC14E730395}" srcOrd="0" destOrd="0" presId="urn:microsoft.com/office/officeart/2005/8/layout/hProcess9"/>
    <dgm:cxn modelId="{40B6A2B4-E5FF-49C8-AE71-F25B9037905E}" srcId="{C802B800-6D8F-43C9-A697-B6589CD9D4CA}" destId="{AB6DA5DA-8295-4C41-8626-1FD694027626}" srcOrd="1" destOrd="0" parTransId="{5BC22886-4D91-46DE-BBFB-77743F34D79C}" sibTransId="{5977AEEB-BA76-444F-93E2-6B528BABED44}"/>
    <dgm:cxn modelId="{C0134EE8-3D90-4DB9-8418-83ED0A00CF6C}" srcId="{C802B800-6D8F-43C9-A697-B6589CD9D4CA}" destId="{601304E4-1BFE-41BD-88DF-0D894D340ECE}" srcOrd="0" destOrd="0" parTransId="{BA6AB118-99A0-4A92-B056-0181BCAB623B}" sibTransId="{96F4EE1B-903E-4DEB-83EE-585015D0A4A5}"/>
    <dgm:cxn modelId="{226A0C4C-06D5-4B01-86FF-ACE366D7C4AA}" type="presOf" srcId="{C802B800-6D8F-43C9-A697-B6589CD9D4CA}" destId="{9EEA7A56-2A1E-452E-9C85-AF02C72BF135}" srcOrd="0" destOrd="0" presId="urn:microsoft.com/office/officeart/2005/8/layout/hProcess9"/>
    <dgm:cxn modelId="{4A1F6CBA-8EFE-403B-9A21-B0D6FEEB105E}" type="presOf" srcId="{601304E4-1BFE-41BD-88DF-0D894D340ECE}" destId="{D18CF26F-0D29-4E1C-ABEC-80624EEEC71E}" srcOrd="0" destOrd="0" presId="urn:microsoft.com/office/officeart/2005/8/layout/hProcess9"/>
    <dgm:cxn modelId="{3602C65A-9B7C-42DC-86EB-4461F36F0088}" srcId="{C802B800-6D8F-43C9-A697-B6589CD9D4CA}" destId="{1AA813E2-F651-4AEF-AE08-175E4F3D353C}" srcOrd="2" destOrd="0" parTransId="{CC92B4F0-11F7-4945-9007-3775FE167D35}" sibTransId="{E1280F06-002B-4471-84B0-B5D231D099C6}"/>
    <dgm:cxn modelId="{3E0D8B1B-D5B3-454E-AD3E-4D05CB3FE58F}" type="presOf" srcId="{AB6DA5DA-8295-4C41-8626-1FD694027626}" destId="{7BAEFCD2-41EF-48A7-B095-D749B2851F45}" srcOrd="0" destOrd="0" presId="urn:microsoft.com/office/officeart/2005/8/layout/hProcess9"/>
    <dgm:cxn modelId="{5359ADD3-D223-4CFB-8E0C-C726E14A2436}" type="presParOf" srcId="{9EEA7A56-2A1E-452E-9C85-AF02C72BF135}" destId="{DD48A71F-2B3E-4730-94E2-C2DE5A09A83C}" srcOrd="0" destOrd="0" presId="urn:microsoft.com/office/officeart/2005/8/layout/hProcess9"/>
    <dgm:cxn modelId="{65C8B55C-6038-4025-B948-1BEE684E1956}" type="presParOf" srcId="{9EEA7A56-2A1E-452E-9C85-AF02C72BF135}" destId="{71B596BA-7CCF-401D-B91D-DC651D64C938}" srcOrd="1" destOrd="0" presId="urn:microsoft.com/office/officeart/2005/8/layout/hProcess9"/>
    <dgm:cxn modelId="{51E473EC-4E88-4CBB-B508-E3AE450C07F2}" type="presParOf" srcId="{71B596BA-7CCF-401D-B91D-DC651D64C938}" destId="{D18CF26F-0D29-4E1C-ABEC-80624EEEC71E}" srcOrd="0" destOrd="0" presId="urn:microsoft.com/office/officeart/2005/8/layout/hProcess9"/>
    <dgm:cxn modelId="{1B9B6E37-92A5-46FE-A59C-2F5DD6B5B615}" type="presParOf" srcId="{71B596BA-7CCF-401D-B91D-DC651D64C938}" destId="{607E6F7D-75E8-45C4-809E-C88B07DA0679}" srcOrd="1" destOrd="0" presId="urn:microsoft.com/office/officeart/2005/8/layout/hProcess9"/>
    <dgm:cxn modelId="{4F5ABE35-B0D7-49D7-9EF2-F842A6AC2B28}" type="presParOf" srcId="{71B596BA-7CCF-401D-B91D-DC651D64C938}" destId="{7BAEFCD2-41EF-48A7-B095-D749B2851F45}" srcOrd="2" destOrd="0" presId="urn:microsoft.com/office/officeart/2005/8/layout/hProcess9"/>
    <dgm:cxn modelId="{9131CA58-D4DA-4B3A-AC50-2AF1276A3864}" type="presParOf" srcId="{71B596BA-7CCF-401D-B91D-DC651D64C938}" destId="{52491C90-0936-4590-BED6-CB2A572E9BF0}" srcOrd="3" destOrd="0" presId="urn:microsoft.com/office/officeart/2005/8/layout/hProcess9"/>
    <dgm:cxn modelId="{49AB04C9-5A2D-4C19-8D90-A791255C9F82}" type="presParOf" srcId="{71B596BA-7CCF-401D-B91D-DC651D64C938}" destId="{C15D1005-3168-457C-AB8F-2CC14E730395}" srcOrd="4" destOrd="0" presId="urn:microsoft.com/office/officeart/2005/8/layout/hProcess9"/>
  </dgm:cxnLst>
  <dgm:bg>
    <a:solidFill>
      <a:schemeClr val="accent1">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E8E4D78-87C3-4006-A3F3-9202894E7606}"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el-GR"/>
        </a:p>
      </dgm:t>
    </dgm:pt>
    <dgm:pt modelId="{A7DC763D-0CE1-431F-A8F3-24573DFB629C}">
      <dgm:prSet phldrT="[Κείμενο]"/>
      <dgm:spPr>
        <a:solidFill>
          <a:srgbClr val="FF0000"/>
        </a:solidFill>
      </dgm:spPr>
      <dgm:t>
        <a:bodyPr/>
        <a:lstStyle/>
        <a:p>
          <a:r>
            <a:rPr lang="el-GR" b="1" dirty="0" smtClean="0"/>
            <a:t>Σχετικισμός</a:t>
          </a:r>
          <a:endParaRPr lang="el-GR" b="1" dirty="0"/>
        </a:p>
      </dgm:t>
    </dgm:pt>
    <dgm:pt modelId="{1AFD1293-3D5B-4855-9AA1-F177F0D63175}" type="parTrans" cxnId="{4815483E-2295-4361-8CBA-FD2225A215CC}">
      <dgm:prSet/>
      <dgm:spPr/>
      <dgm:t>
        <a:bodyPr/>
        <a:lstStyle/>
        <a:p>
          <a:endParaRPr lang="el-GR"/>
        </a:p>
      </dgm:t>
    </dgm:pt>
    <dgm:pt modelId="{90BF392C-E828-43B7-85F8-A23DF09E12FF}" type="sibTrans" cxnId="{4815483E-2295-4361-8CBA-FD2225A215CC}">
      <dgm:prSet/>
      <dgm:spPr/>
      <dgm:t>
        <a:bodyPr/>
        <a:lstStyle/>
        <a:p>
          <a:endParaRPr lang="el-GR"/>
        </a:p>
      </dgm:t>
    </dgm:pt>
    <dgm:pt modelId="{FF3E919A-47B2-4068-8353-4A8DE3B03EBA}">
      <dgm:prSet phldrT="[Κείμενο]"/>
      <dgm:spPr>
        <a:solidFill>
          <a:srgbClr val="0070C0"/>
        </a:solidFill>
      </dgm:spPr>
      <dgm:t>
        <a:bodyPr/>
        <a:lstStyle/>
        <a:p>
          <a:r>
            <a:rPr lang="el-GR" b="1" dirty="0" smtClean="0"/>
            <a:t>Οικουμενισμός</a:t>
          </a:r>
          <a:endParaRPr lang="el-GR" b="1" dirty="0"/>
        </a:p>
      </dgm:t>
    </dgm:pt>
    <dgm:pt modelId="{D385EA44-DBBF-4344-A639-BBC145E3A32C}" type="parTrans" cxnId="{9B729093-6796-42F1-B7C8-86B1A9FA0EA1}">
      <dgm:prSet/>
      <dgm:spPr/>
      <dgm:t>
        <a:bodyPr/>
        <a:lstStyle/>
        <a:p>
          <a:endParaRPr lang="el-GR"/>
        </a:p>
      </dgm:t>
    </dgm:pt>
    <dgm:pt modelId="{99E5FD3B-103F-463B-ABAB-0349F2743925}" type="sibTrans" cxnId="{9B729093-6796-42F1-B7C8-86B1A9FA0EA1}">
      <dgm:prSet/>
      <dgm:spPr/>
      <dgm:t>
        <a:bodyPr/>
        <a:lstStyle/>
        <a:p>
          <a:endParaRPr lang="el-GR"/>
        </a:p>
      </dgm:t>
    </dgm:pt>
    <dgm:pt modelId="{FA671826-93FC-4E63-881D-D7B9C7C589A4}" type="pres">
      <dgm:prSet presAssocID="{8E8E4D78-87C3-4006-A3F3-9202894E7606}" presName="cycle" presStyleCnt="0">
        <dgm:presLayoutVars>
          <dgm:dir/>
          <dgm:resizeHandles val="exact"/>
        </dgm:presLayoutVars>
      </dgm:prSet>
      <dgm:spPr/>
      <dgm:t>
        <a:bodyPr/>
        <a:lstStyle/>
        <a:p>
          <a:endParaRPr lang="el-GR"/>
        </a:p>
      </dgm:t>
    </dgm:pt>
    <dgm:pt modelId="{DD9B452C-8420-4BE6-A65A-736AFE57BAA3}" type="pres">
      <dgm:prSet presAssocID="{A7DC763D-0CE1-431F-A8F3-24573DFB629C}" presName="arrow" presStyleLbl="node1" presStyleIdx="0" presStyleCnt="2">
        <dgm:presLayoutVars>
          <dgm:bulletEnabled val="1"/>
        </dgm:presLayoutVars>
      </dgm:prSet>
      <dgm:spPr/>
      <dgm:t>
        <a:bodyPr/>
        <a:lstStyle/>
        <a:p>
          <a:endParaRPr lang="el-GR"/>
        </a:p>
      </dgm:t>
    </dgm:pt>
    <dgm:pt modelId="{84C51B98-9D2C-4B8B-BB7F-95512C7997C5}" type="pres">
      <dgm:prSet presAssocID="{FF3E919A-47B2-4068-8353-4A8DE3B03EBA}" presName="arrow" presStyleLbl="node1" presStyleIdx="1" presStyleCnt="2">
        <dgm:presLayoutVars>
          <dgm:bulletEnabled val="1"/>
        </dgm:presLayoutVars>
      </dgm:prSet>
      <dgm:spPr/>
      <dgm:t>
        <a:bodyPr/>
        <a:lstStyle/>
        <a:p>
          <a:endParaRPr lang="el-GR"/>
        </a:p>
      </dgm:t>
    </dgm:pt>
  </dgm:ptLst>
  <dgm:cxnLst>
    <dgm:cxn modelId="{9B729093-6796-42F1-B7C8-86B1A9FA0EA1}" srcId="{8E8E4D78-87C3-4006-A3F3-9202894E7606}" destId="{FF3E919A-47B2-4068-8353-4A8DE3B03EBA}" srcOrd="1" destOrd="0" parTransId="{D385EA44-DBBF-4344-A639-BBC145E3A32C}" sibTransId="{99E5FD3B-103F-463B-ABAB-0349F2743925}"/>
    <dgm:cxn modelId="{80AA82B5-8576-4F0F-A419-1328FA38E9F4}" type="presOf" srcId="{8E8E4D78-87C3-4006-A3F3-9202894E7606}" destId="{FA671826-93FC-4E63-881D-D7B9C7C589A4}" srcOrd="0" destOrd="0" presId="urn:microsoft.com/office/officeart/2005/8/layout/arrow1"/>
    <dgm:cxn modelId="{4815483E-2295-4361-8CBA-FD2225A215CC}" srcId="{8E8E4D78-87C3-4006-A3F3-9202894E7606}" destId="{A7DC763D-0CE1-431F-A8F3-24573DFB629C}" srcOrd="0" destOrd="0" parTransId="{1AFD1293-3D5B-4855-9AA1-F177F0D63175}" sibTransId="{90BF392C-E828-43B7-85F8-A23DF09E12FF}"/>
    <dgm:cxn modelId="{99D87356-680F-4023-98E9-5743016A0F3A}" type="presOf" srcId="{A7DC763D-0CE1-431F-A8F3-24573DFB629C}" destId="{DD9B452C-8420-4BE6-A65A-736AFE57BAA3}" srcOrd="0" destOrd="0" presId="urn:microsoft.com/office/officeart/2005/8/layout/arrow1"/>
    <dgm:cxn modelId="{1B3B7799-7034-46E7-86E0-D597A83202BF}" type="presOf" srcId="{FF3E919A-47B2-4068-8353-4A8DE3B03EBA}" destId="{84C51B98-9D2C-4B8B-BB7F-95512C7997C5}" srcOrd="0" destOrd="0" presId="urn:microsoft.com/office/officeart/2005/8/layout/arrow1"/>
    <dgm:cxn modelId="{6533AE41-0C3C-4690-9553-C4E47D2EAB79}" type="presParOf" srcId="{FA671826-93FC-4E63-881D-D7B9C7C589A4}" destId="{DD9B452C-8420-4BE6-A65A-736AFE57BAA3}" srcOrd="0" destOrd="0" presId="urn:microsoft.com/office/officeart/2005/8/layout/arrow1"/>
    <dgm:cxn modelId="{18736AF9-A805-4AF2-85A3-020577718525}" type="presParOf" srcId="{FA671826-93FC-4E63-881D-D7B9C7C589A4}" destId="{84C51B98-9D2C-4B8B-BB7F-95512C7997C5}"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7061989-C33B-4E2A-8E16-6FD34CBFDCA9}"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el-GR"/>
        </a:p>
      </dgm:t>
    </dgm:pt>
    <dgm:pt modelId="{49D5654D-231F-4B6C-B20B-ACB05B08F0B8}">
      <dgm:prSet phldrT="[Κείμενο]"/>
      <dgm:spPr>
        <a:solidFill>
          <a:srgbClr val="FF0000"/>
        </a:solidFill>
      </dgm:spPr>
      <dgm:t>
        <a:bodyPr/>
        <a:lstStyle/>
        <a:p>
          <a:r>
            <a:rPr lang="el-GR" b="1" dirty="0" smtClean="0"/>
            <a:t>Οικογένεια: Συναισθηματικότητα</a:t>
          </a:r>
          <a:endParaRPr lang="el-GR" b="1" dirty="0"/>
        </a:p>
      </dgm:t>
    </dgm:pt>
    <dgm:pt modelId="{8D814768-12F8-414A-ACD9-9D1298C9A752}" type="parTrans" cxnId="{B124534F-0B35-456F-A835-A90C8305EB34}">
      <dgm:prSet/>
      <dgm:spPr/>
      <dgm:t>
        <a:bodyPr/>
        <a:lstStyle/>
        <a:p>
          <a:endParaRPr lang="el-GR"/>
        </a:p>
      </dgm:t>
    </dgm:pt>
    <dgm:pt modelId="{738A0E70-06F1-48B1-A39C-38567DA67D59}" type="sibTrans" cxnId="{B124534F-0B35-456F-A835-A90C8305EB34}">
      <dgm:prSet/>
      <dgm:spPr/>
      <dgm:t>
        <a:bodyPr/>
        <a:lstStyle/>
        <a:p>
          <a:endParaRPr lang="el-GR"/>
        </a:p>
      </dgm:t>
    </dgm:pt>
    <dgm:pt modelId="{DC04ACE0-4B4B-4E17-8DE2-9C6FB9456263}">
      <dgm:prSet phldrT="[Κείμενο]" custT="1"/>
      <dgm:spPr>
        <a:solidFill>
          <a:srgbClr val="0070C0"/>
        </a:solidFill>
      </dgm:spPr>
      <dgm:t>
        <a:bodyPr/>
        <a:lstStyle/>
        <a:p>
          <a:r>
            <a:rPr lang="el-GR" sz="2800" b="1" dirty="0" smtClean="0"/>
            <a:t>Σχολείο: Συναισθηματική ουδετερότητα</a:t>
          </a:r>
          <a:endParaRPr lang="el-GR" sz="2800" b="1" dirty="0"/>
        </a:p>
      </dgm:t>
    </dgm:pt>
    <dgm:pt modelId="{708D142B-9657-4493-B835-6DE8AF4AED13}" type="parTrans" cxnId="{C9BB48BC-546A-4113-BB29-D59396196FA7}">
      <dgm:prSet/>
      <dgm:spPr/>
      <dgm:t>
        <a:bodyPr/>
        <a:lstStyle/>
        <a:p>
          <a:endParaRPr lang="el-GR"/>
        </a:p>
      </dgm:t>
    </dgm:pt>
    <dgm:pt modelId="{BD839D61-BAA6-4C70-ABCD-BC35D718780B}" type="sibTrans" cxnId="{C9BB48BC-546A-4113-BB29-D59396196FA7}">
      <dgm:prSet/>
      <dgm:spPr/>
      <dgm:t>
        <a:bodyPr/>
        <a:lstStyle/>
        <a:p>
          <a:endParaRPr lang="el-GR"/>
        </a:p>
      </dgm:t>
    </dgm:pt>
    <dgm:pt modelId="{EC0CA608-BE5C-43DF-93FB-F876EB2957E4}" type="pres">
      <dgm:prSet presAssocID="{17061989-C33B-4E2A-8E16-6FD34CBFDCA9}" presName="cycle" presStyleCnt="0">
        <dgm:presLayoutVars>
          <dgm:dir/>
          <dgm:resizeHandles val="exact"/>
        </dgm:presLayoutVars>
      </dgm:prSet>
      <dgm:spPr/>
      <dgm:t>
        <a:bodyPr/>
        <a:lstStyle/>
        <a:p>
          <a:endParaRPr lang="el-GR"/>
        </a:p>
      </dgm:t>
    </dgm:pt>
    <dgm:pt modelId="{48F01B7E-7785-457B-B617-107B8EE3C1D6}" type="pres">
      <dgm:prSet presAssocID="{49D5654D-231F-4B6C-B20B-ACB05B08F0B8}" presName="arrow" presStyleLbl="node1" presStyleIdx="0" presStyleCnt="2" custScaleX="114349">
        <dgm:presLayoutVars>
          <dgm:bulletEnabled val="1"/>
        </dgm:presLayoutVars>
      </dgm:prSet>
      <dgm:spPr/>
      <dgm:t>
        <a:bodyPr/>
        <a:lstStyle/>
        <a:p>
          <a:endParaRPr lang="el-GR"/>
        </a:p>
      </dgm:t>
    </dgm:pt>
    <dgm:pt modelId="{02FB668D-A672-4E65-9FB9-ABA7E05E71EA}" type="pres">
      <dgm:prSet presAssocID="{DC04ACE0-4B4B-4E17-8DE2-9C6FB9456263}" presName="arrow" presStyleLbl="node1" presStyleIdx="1" presStyleCnt="2" custScaleX="110639">
        <dgm:presLayoutVars>
          <dgm:bulletEnabled val="1"/>
        </dgm:presLayoutVars>
      </dgm:prSet>
      <dgm:spPr/>
      <dgm:t>
        <a:bodyPr/>
        <a:lstStyle/>
        <a:p>
          <a:endParaRPr lang="el-GR"/>
        </a:p>
      </dgm:t>
    </dgm:pt>
  </dgm:ptLst>
  <dgm:cxnLst>
    <dgm:cxn modelId="{C9BB48BC-546A-4113-BB29-D59396196FA7}" srcId="{17061989-C33B-4E2A-8E16-6FD34CBFDCA9}" destId="{DC04ACE0-4B4B-4E17-8DE2-9C6FB9456263}" srcOrd="1" destOrd="0" parTransId="{708D142B-9657-4493-B835-6DE8AF4AED13}" sibTransId="{BD839D61-BAA6-4C70-ABCD-BC35D718780B}"/>
    <dgm:cxn modelId="{B124534F-0B35-456F-A835-A90C8305EB34}" srcId="{17061989-C33B-4E2A-8E16-6FD34CBFDCA9}" destId="{49D5654D-231F-4B6C-B20B-ACB05B08F0B8}" srcOrd="0" destOrd="0" parTransId="{8D814768-12F8-414A-ACD9-9D1298C9A752}" sibTransId="{738A0E70-06F1-48B1-A39C-38567DA67D59}"/>
    <dgm:cxn modelId="{5385A9CB-9347-4567-8AC6-242781A60886}" type="presOf" srcId="{49D5654D-231F-4B6C-B20B-ACB05B08F0B8}" destId="{48F01B7E-7785-457B-B617-107B8EE3C1D6}" srcOrd="0" destOrd="0" presId="urn:microsoft.com/office/officeart/2005/8/layout/arrow1"/>
    <dgm:cxn modelId="{9AF336E3-5F37-4D43-BCC2-52EDEBF9880F}" type="presOf" srcId="{DC04ACE0-4B4B-4E17-8DE2-9C6FB9456263}" destId="{02FB668D-A672-4E65-9FB9-ABA7E05E71EA}" srcOrd="0" destOrd="0" presId="urn:microsoft.com/office/officeart/2005/8/layout/arrow1"/>
    <dgm:cxn modelId="{1F0390A2-4B88-41AC-8453-92E8088579B1}" type="presOf" srcId="{17061989-C33B-4E2A-8E16-6FD34CBFDCA9}" destId="{EC0CA608-BE5C-43DF-93FB-F876EB2957E4}" srcOrd="0" destOrd="0" presId="urn:microsoft.com/office/officeart/2005/8/layout/arrow1"/>
    <dgm:cxn modelId="{F1BECC84-42DE-44CD-A9C3-DA6DF37CC228}" type="presParOf" srcId="{EC0CA608-BE5C-43DF-93FB-F876EB2957E4}" destId="{48F01B7E-7785-457B-B617-107B8EE3C1D6}" srcOrd="0" destOrd="0" presId="urn:microsoft.com/office/officeart/2005/8/layout/arrow1"/>
    <dgm:cxn modelId="{D66F1184-09DD-4774-AA4A-AEE4022AE990}" type="presParOf" srcId="{EC0CA608-BE5C-43DF-93FB-F876EB2957E4}" destId="{02FB668D-A672-4E65-9FB9-ABA7E05E71EA}"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355097-B70B-49EB-A870-1BB7B14EAC53}">
      <dsp:nvSpPr>
        <dsp:cNvPr id="0" name=""/>
        <dsp:cNvSpPr/>
      </dsp:nvSpPr>
      <dsp:spPr>
        <a:xfrm>
          <a:off x="0" y="617220"/>
          <a:ext cx="8153400" cy="3261360"/>
        </a:xfrm>
        <a:prstGeom prst="leftRightRibb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3F5B2B-156F-4064-8EBF-B74C1FFBC73A}">
      <dsp:nvSpPr>
        <dsp:cNvPr id="0" name=""/>
        <dsp:cNvSpPr/>
      </dsp:nvSpPr>
      <dsp:spPr>
        <a:xfrm>
          <a:off x="978407" y="1187958"/>
          <a:ext cx="2690621" cy="1598066"/>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4460" rIns="0" bIns="133350" numCol="1" spcCol="1270" anchor="ctr" anchorCtr="0">
          <a:noAutofit/>
        </a:bodyPr>
        <a:lstStyle/>
        <a:p>
          <a:pPr lvl="0" algn="ctr" defTabSz="1555750">
            <a:lnSpc>
              <a:spcPct val="90000"/>
            </a:lnSpc>
            <a:spcBef>
              <a:spcPct val="0"/>
            </a:spcBef>
            <a:spcAft>
              <a:spcPct val="35000"/>
            </a:spcAft>
          </a:pPr>
          <a:r>
            <a:rPr lang="el-GR" sz="3500" kern="1200" dirty="0" smtClean="0"/>
            <a:t>Αγωγή</a:t>
          </a:r>
          <a:endParaRPr lang="el-GR" sz="3500" kern="1200" dirty="0"/>
        </a:p>
      </dsp:txBody>
      <dsp:txXfrm>
        <a:off x="978407" y="1187958"/>
        <a:ext cx="2690621" cy="1598066"/>
      </dsp:txXfrm>
    </dsp:sp>
    <dsp:sp modelId="{7B9801C8-F27F-4D19-8929-910B487AA153}">
      <dsp:nvSpPr>
        <dsp:cNvPr id="0" name=""/>
        <dsp:cNvSpPr/>
      </dsp:nvSpPr>
      <dsp:spPr>
        <a:xfrm>
          <a:off x="4076700" y="1709775"/>
          <a:ext cx="3179826" cy="1598066"/>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4460" rIns="0" bIns="133350" numCol="1" spcCol="1270" anchor="ctr" anchorCtr="0">
          <a:noAutofit/>
        </a:bodyPr>
        <a:lstStyle/>
        <a:p>
          <a:pPr lvl="0" algn="ctr" defTabSz="1555750">
            <a:lnSpc>
              <a:spcPct val="90000"/>
            </a:lnSpc>
            <a:spcBef>
              <a:spcPct val="0"/>
            </a:spcBef>
            <a:spcAft>
              <a:spcPct val="35000"/>
            </a:spcAft>
          </a:pPr>
          <a:r>
            <a:rPr lang="el-GR" sz="3500" kern="1200" dirty="0" smtClean="0"/>
            <a:t>Κοινωνικοποίηση</a:t>
          </a:r>
          <a:endParaRPr lang="el-GR" sz="3500" kern="1200" dirty="0"/>
        </a:p>
      </dsp:txBody>
      <dsp:txXfrm>
        <a:off x="4076700" y="1709775"/>
        <a:ext cx="3179826" cy="159806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0AA3E1-BF5A-4E9A-B17B-C2ECF91E9D09}">
      <dsp:nvSpPr>
        <dsp:cNvPr id="0" name=""/>
        <dsp:cNvSpPr/>
      </dsp:nvSpPr>
      <dsp:spPr>
        <a:xfrm rot="16200000">
          <a:off x="338" y="307088"/>
          <a:ext cx="3881623" cy="3881623"/>
        </a:xfrm>
        <a:prstGeom prst="upArrow">
          <a:avLst>
            <a:gd name="adj1" fmla="val 50000"/>
            <a:gd name="adj2" fmla="val 35000"/>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el-GR" sz="3300" b="1" kern="1200" dirty="0" smtClean="0"/>
            <a:t>Οικογένεια: Διάχυτος ρόλος</a:t>
          </a:r>
          <a:endParaRPr lang="el-GR" sz="3300" b="1" kern="1200" dirty="0"/>
        </a:p>
      </dsp:txBody>
      <dsp:txXfrm rot="5400000">
        <a:off x="679622" y="1277494"/>
        <a:ext cx="3202339" cy="1940811"/>
      </dsp:txXfrm>
    </dsp:sp>
    <dsp:sp modelId="{B1355E06-2CC2-43A6-9BA5-4E5C22F27E15}">
      <dsp:nvSpPr>
        <dsp:cNvPr id="0" name=""/>
        <dsp:cNvSpPr/>
      </dsp:nvSpPr>
      <dsp:spPr>
        <a:xfrm rot="5400000">
          <a:off x="4271437" y="307088"/>
          <a:ext cx="3881623" cy="3881623"/>
        </a:xfrm>
        <a:prstGeom prst="upArrow">
          <a:avLst>
            <a:gd name="adj1" fmla="val 50000"/>
            <a:gd name="adj2" fmla="val 35000"/>
          </a:avLst>
        </a:prstGeom>
        <a:solidFill>
          <a:srgbClr val="0070C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el-GR" sz="3300" b="1" kern="1200" dirty="0" smtClean="0"/>
            <a:t>Σχολείο: Εξειδικευμένος ρόλος</a:t>
          </a:r>
          <a:endParaRPr lang="el-GR" sz="3300" b="1" kern="1200" dirty="0"/>
        </a:p>
      </dsp:txBody>
      <dsp:txXfrm rot="-5400000">
        <a:off x="4271437" y="1277494"/>
        <a:ext cx="3202339" cy="194081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55A78-DA04-435D-BB65-BE9E7E0015CD}">
      <dsp:nvSpPr>
        <dsp:cNvPr id="0" name=""/>
        <dsp:cNvSpPr/>
      </dsp:nvSpPr>
      <dsp:spPr>
        <a:xfrm rot="16200000">
          <a:off x="-242146" y="307088"/>
          <a:ext cx="4438597" cy="3881623"/>
        </a:xfrm>
        <a:prstGeom prst="upArrow">
          <a:avLst>
            <a:gd name="adj1" fmla="val 50000"/>
            <a:gd name="adj2" fmla="val 35000"/>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l-GR" sz="2800" b="1" kern="1200" dirty="0" smtClean="0"/>
            <a:t>Οικογένεια: Προσανατολισμός στην κοινότητα</a:t>
          </a:r>
          <a:endParaRPr lang="el-GR" sz="2800" b="1" kern="1200" dirty="0"/>
        </a:p>
      </dsp:txBody>
      <dsp:txXfrm rot="5400000">
        <a:off x="715625" y="1138250"/>
        <a:ext cx="3202339" cy="2219299"/>
      </dsp:txXfrm>
    </dsp:sp>
    <dsp:sp modelId="{8F62F00E-4881-4498-9E5C-DF92946BE83D}">
      <dsp:nvSpPr>
        <dsp:cNvPr id="0" name=""/>
        <dsp:cNvSpPr/>
      </dsp:nvSpPr>
      <dsp:spPr>
        <a:xfrm rot="5400000">
          <a:off x="4100956" y="307088"/>
          <a:ext cx="4294589" cy="3881623"/>
        </a:xfrm>
        <a:prstGeom prst="upArrow">
          <a:avLst>
            <a:gd name="adj1" fmla="val 50000"/>
            <a:gd name="adj2" fmla="val 35000"/>
          </a:avLst>
        </a:prstGeom>
        <a:solidFill>
          <a:srgbClr val="0070C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l-GR" sz="2800" b="1" kern="1200" dirty="0" smtClean="0"/>
            <a:t>Σχολείο: Προσανατολισμός στην ατομικότητα</a:t>
          </a:r>
          <a:endParaRPr lang="el-GR" sz="2800" b="1" kern="1200" dirty="0"/>
        </a:p>
      </dsp:txBody>
      <dsp:txXfrm rot="-5400000">
        <a:off x="4307439" y="1174252"/>
        <a:ext cx="3202339" cy="214729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13BE3-1961-4410-A355-E0F9DDAF39AD}">
      <dsp:nvSpPr>
        <dsp:cNvPr id="0" name=""/>
        <dsp:cNvSpPr/>
      </dsp:nvSpPr>
      <dsp:spPr>
        <a:xfrm rot="16200000">
          <a:off x="338" y="307088"/>
          <a:ext cx="3881623" cy="3881623"/>
        </a:xfrm>
        <a:prstGeom prst="upArrow">
          <a:avLst>
            <a:gd name="adj1" fmla="val 50000"/>
            <a:gd name="adj2" fmla="val 35000"/>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l-GR" sz="3000" b="1" kern="1200" dirty="0" smtClean="0"/>
            <a:t>Οικογένεια: Θέση με βάση την καταγωγή</a:t>
          </a:r>
          <a:endParaRPr lang="el-GR" sz="3000" b="1" kern="1200" dirty="0"/>
        </a:p>
      </dsp:txBody>
      <dsp:txXfrm rot="5400000">
        <a:off x="679622" y="1277494"/>
        <a:ext cx="3202339" cy="1940811"/>
      </dsp:txXfrm>
    </dsp:sp>
    <dsp:sp modelId="{6F4E8468-0FE2-4A6A-92FC-48A9828435BF}">
      <dsp:nvSpPr>
        <dsp:cNvPr id="0" name=""/>
        <dsp:cNvSpPr/>
      </dsp:nvSpPr>
      <dsp:spPr>
        <a:xfrm rot="5400000">
          <a:off x="4271437" y="307088"/>
          <a:ext cx="3881623" cy="3881623"/>
        </a:xfrm>
        <a:prstGeom prst="upArrow">
          <a:avLst>
            <a:gd name="adj1" fmla="val 50000"/>
            <a:gd name="adj2" fmla="val 35000"/>
          </a:avLst>
        </a:prstGeom>
        <a:solidFill>
          <a:srgbClr val="0070C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l-GR" sz="3000" b="1" kern="1200" dirty="0" smtClean="0"/>
            <a:t>Σχολείο: Θέση με βάση την ατομική επίδοση</a:t>
          </a:r>
          <a:endParaRPr lang="el-GR" sz="3000" b="1" kern="1200" dirty="0"/>
        </a:p>
      </dsp:txBody>
      <dsp:txXfrm rot="-5400000">
        <a:off x="4271437" y="1277494"/>
        <a:ext cx="3202339" cy="194081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CE5A3-40CC-4A29-BE33-30C9746FBC80}">
      <dsp:nvSpPr>
        <dsp:cNvPr id="0" name=""/>
        <dsp:cNvSpPr/>
      </dsp:nvSpPr>
      <dsp:spPr>
        <a:xfrm rot="21300000">
          <a:off x="25020" y="1783921"/>
          <a:ext cx="8103358" cy="927956"/>
        </a:xfrm>
        <a:prstGeom prst="mathMinus">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1CE389-5871-4C66-BB55-885ED03CA42C}">
      <dsp:nvSpPr>
        <dsp:cNvPr id="0" name=""/>
        <dsp:cNvSpPr/>
      </dsp:nvSpPr>
      <dsp:spPr>
        <a:xfrm>
          <a:off x="978408" y="224790"/>
          <a:ext cx="2446020" cy="1798320"/>
        </a:xfrm>
        <a:prstGeom prst="downArrow">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9FC5F5-2768-4D3D-97BD-325D498132F3}">
      <dsp:nvSpPr>
        <dsp:cNvPr id="0" name=""/>
        <dsp:cNvSpPr/>
      </dsp:nvSpPr>
      <dsp:spPr>
        <a:xfrm>
          <a:off x="4321302" y="0"/>
          <a:ext cx="2609088" cy="1888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l-GR" sz="2300" b="1" kern="1200" dirty="0" smtClean="0"/>
            <a:t>Οικογένεια:</a:t>
          </a:r>
          <a:r>
            <a:rPr lang="el-GR" sz="2300" kern="1200" dirty="0" smtClean="0"/>
            <a:t> </a:t>
          </a:r>
          <a:r>
            <a:rPr lang="el-GR" sz="2300" b="1" kern="1200" dirty="0" smtClean="0">
              <a:solidFill>
                <a:srgbClr val="FF0000"/>
              </a:solidFill>
            </a:rPr>
            <a:t>ταυτίσεις με πρόσωπα</a:t>
          </a:r>
          <a:endParaRPr lang="el-GR" sz="2300" b="1" kern="1200" dirty="0">
            <a:solidFill>
              <a:srgbClr val="FF0000"/>
            </a:solidFill>
          </a:endParaRPr>
        </a:p>
      </dsp:txBody>
      <dsp:txXfrm>
        <a:off x="4321302" y="0"/>
        <a:ext cx="2609088" cy="1888236"/>
      </dsp:txXfrm>
    </dsp:sp>
    <dsp:sp modelId="{1869227A-EFF3-4484-AB7C-EBB0DD8DF10A}">
      <dsp:nvSpPr>
        <dsp:cNvPr id="0" name=""/>
        <dsp:cNvSpPr/>
      </dsp:nvSpPr>
      <dsp:spPr>
        <a:xfrm>
          <a:off x="4728971" y="2472690"/>
          <a:ext cx="2446020" cy="1798320"/>
        </a:xfrm>
        <a:prstGeom prst="upArrow">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D57FB8-0E39-4FC9-9E58-B668D524A556}">
      <dsp:nvSpPr>
        <dsp:cNvPr id="0" name=""/>
        <dsp:cNvSpPr/>
      </dsp:nvSpPr>
      <dsp:spPr>
        <a:xfrm>
          <a:off x="1223010" y="2607564"/>
          <a:ext cx="2609088" cy="1888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l-GR" sz="2300" b="1" kern="1200" dirty="0" smtClean="0">
              <a:solidFill>
                <a:srgbClr val="FF0000"/>
              </a:solidFill>
            </a:rPr>
            <a:t>Σχολείο</a:t>
          </a:r>
          <a:r>
            <a:rPr lang="el-GR" sz="2300" kern="1200" dirty="0" smtClean="0"/>
            <a:t>: </a:t>
          </a:r>
          <a:r>
            <a:rPr lang="el-GR" sz="2300" b="1" kern="1200" dirty="0" smtClean="0">
              <a:solidFill>
                <a:srgbClr val="002060"/>
              </a:solidFill>
            </a:rPr>
            <a:t>ταυτίσεις με ρόλους και τις νόρμες που αντιπροσωπεύουν</a:t>
          </a:r>
          <a:endParaRPr lang="el-GR" sz="2300" b="1" kern="1200" dirty="0">
            <a:solidFill>
              <a:srgbClr val="002060"/>
            </a:solidFill>
          </a:endParaRPr>
        </a:p>
      </dsp:txBody>
      <dsp:txXfrm>
        <a:off x="1223010" y="2607564"/>
        <a:ext cx="2609088" cy="188823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70334F-BBB3-4B87-8A8D-5A378BA6B6D1}">
      <dsp:nvSpPr>
        <dsp:cNvPr id="0" name=""/>
        <dsp:cNvSpPr/>
      </dsp:nvSpPr>
      <dsp:spPr>
        <a:xfrm>
          <a:off x="3779924" y="2515158"/>
          <a:ext cx="3074082" cy="3074082"/>
        </a:xfrm>
        <a:prstGeom prst="gear9">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l-GR" sz="2200" b="1" kern="1200" dirty="0" smtClean="0">
              <a:solidFill>
                <a:srgbClr val="7030A0"/>
              </a:solidFill>
            </a:rPr>
            <a:t>Ταύτιση με το ρόλο του δασκάλου</a:t>
          </a:r>
          <a:endParaRPr lang="el-GR" sz="2200" b="1" kern="1200" dirty="0">
            <a:solidFill>
              <a:srgbClr val="7030A0"/>
            </a:solidFill>
          </a:endParaRPr>
        </a:p>
      </dsp:txBody>
      <dsp:txXfrm>
        <a:off x="4397951" y="3235247"/>
        <a:ext cx="1838028" cy="1580142"/>
      </dsp:txXfrm>
    </dsp:sp>
    <dsp:sp modelId="{EA904555-1A57-4451-96D1-FB6BC46C8C5C}">
      <dsp:nvSpPr>
        <dsp:cNvPr id="0" name=""/>
        <dsp:cNvSpPr/>
      </dsp:nvSpPr>
      <dsp:spPr>
        <a:xfrm>
          <a:off x="539557" y="1371621"/>
          <a:ext cx="3430295" cy="3236885"/>
        </a:xfrm>
        <a:prstGeom prst="gear6">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l-GR" sz="2200" b="1" kern="1200" dirty="0" smtClean="0">
              <a:solidFill>
                <a:srgbClr val="FF0000"/>
              </a:solidFill>
            </a:rPr>
            <a:t>Εσωτερίκευση</a:t>
          </a:r>
        </a:p>
        <a:p>
          <a:pPr lvl="0" algn="ctr" defTabSz="977900">
            <a:lnSpc>
              <a:spcPct val="90000"/>
            </a:lnSpc>
            <a:spcBef>
              <a:spcPct val="0"/>
            </a:spcBef>
            <a:spcAft>
              <a:spcPct val="35000"/>
            </a:spcAft>
          </a:pPr>
          <a:r>
            <a:rPr lang="el-GR" sz="2200" b="1" kern="1200" dirty="0" smtClean="0">
              <a:solidFill>
                <a:srgbClr val="FF0000"/>
              </a:solidFill>
            </a:rPr>
            <a:t>κανόνων</a:t>
          </a:r>
          <a:endParaRPr lang="el-GR" sz="2200" b="1" kern="1200" dirty="0">
            <a:solidFill>
              <a:srgbClr val="FF0000"/>
            </a:solidFill>
          </a:endParaRPr>
        </a:p>
      </dsp:txBody>
      <dsp:txXfrm>
        <a:off x="1382567" y="2191442"/>
        <a:ext cx="1744275" cy="1597243"/>
      </dsp:txXfrm>
    </dsp:sp>
    <dsp:sp modelId="{AC2BEB07-D92C-4AD5-B336-BD0EB42DE9B2}">
      <dsp:nvSpPr>
        <dsp:cNvPr id="0" name=""/>
        <dsp:cNvSpPr/>
      </dsp:nvSpPr>
      <dsp:spPr>
        <a:xfrm rot="20700000">
          <a:off x="3421854" y="319089"/>
          <a:ext cx="2734917" cy="2044656"/>
        </a:xfrm>
        <a:prstGeom prst="gear6">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l-GR" sz="2200" kern="1200" dirty="0" smtClean="0"/>
            <a:t>Ανάληψη ρόλου (ρόλων)</a:t>
          </a:r>
          <a:endParaRPr lang="el-GR" sz="2200" kern="1200" dirty="0"/>
        </a:p>
      </dsp:txBody>
      <dsp:txXfrm rot="-20700000">
        <a:off x="4062643" y="726601"/>
        <a:ext cx="1453339" cy="1229632"/>
      </dsp:txXfrm>
    </dsp:sp>
    <dsp:sp modelId="{1DA5F280-3484-4765-916C-A0D71E97AF8C}">
      <dsp:nvSpPr>
        <dsp:cNvPr id="0" name=""/>
        <dsp:cNvSpPr/>
      </dsp:nvSpPr>
      <dsp:spPr>
        <a:xfrm>
          <a:off x="3882860" y="2042351"/>
          <a:ext cx="3934824" cy="3934824"/>
        </a:xfrm>
        <a:prstGeom prst="circularArrow">
          <a:avLst>
            <a:gd name="adj1" fmla="val 4688"/>
            <a:gd name="adj2" fmla="val 299029"/>
            <a:gd name="adj3" fmla="val 2541785"/>
            <a:gd name="adj4" fmla="val 15807151"/>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1FD388-2E38-4C9C-B70B-45296BD393C9}">
      <dsp:nvSpPr>
        <dsp:cNvPr id="0" name=""/>
        <dsp:cNvSpPr/>
      </dsp:nvSpPr>
      <dsp:spPr>
        <a:xfrm>
          <a:off x="2195729" y="1008123"/>
          <a:ext cx="2858896" cy="2858896"/>
        </a:xfrm>
        <a:prstGeom prst="leftCircularArrow">
          <a:avLst>
            <a:gd name="adj1" fmla="val 6452"/>
            <a:gd name="adj2" fmla="val 429999"/>
            <a:gd name="adj3" fmla="val 10489124"/>
            <a:gd name="adj4" fmla="val 14837806"/>
            <a:gd name="adj5" fmla="val 752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A92A34-BD9B-4A58-B170-0F4D002EB262}">
      <dsp:nvSpPr>
        <dsp:cNvPr id="0" name=""/>
        <dsp:cNvSpPr/>
      </dsp:nvSpPr>
      <dsp:spPr>
        <a:xfrm>
          <a:off x="3131831" y="-74079"/>
          <a:ext cx="3082465" cy="3082465"/>
        </a:xfrm>
        <a:prstGeom prst="circularArrow">
          <a:avLst>
            <a:gd name="adj1" fmla="val 5984"/>
            <a:gd name="adj2" fmla="val 394124"/>
            <a:gd name="adj3" fmla="val 13313824"/>
            <a:gd name="adj4" fmla="val 10508221"/>
            <a:gd name="adj5" fmla="val 698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A65CB5-6391-4AB6-AE1B-FF74E00B6767}">
      <dsp:nvSpPr>
        <dsp:cNvPr id="0" name=""/>
        <dsp:cNvSpPr/>
      </dsp:nvSpPr>
      <dsp:spPr>
        <a:xfrm>
          <a:off x="0" y="879578"/>
          <a:ext cx="8658671" cy="2736642"/>
        </a:xfrm>
        <a:prstGeom prst="rightArrow">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2F9611-53F2-4CAB-BF23-0BB32F2CA2E3}">
      <dsp:nvSpPr>
        <dsp:cNvPr id="0" name=""/>
        <dsp:cNvSpPr/>
      </dsp:nvSpPr>
      <dsp:spPr>
        <a:xfrm>
          <a:off x="5706351" y="1563739"/>
          <a:ext cx="2086452" cy="1368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3520" rIns="0" bIns="223520" numCol="1" spcCol="1270" anchor="ctr" anchorCtr="0">
          <a:noAutofit/>
        </a:bodyPr>
        <a:lstStyle/>
        <a:p>
          <a:pPr lvl="0" algn="ctr" defTabSz="977900">
            <a:lnSpc>
              <a:spcPct val="90000"/>
            </a:lnSpc>
            <a:spcBef>
              <a:spcPct val="0"/>
            </a:spcBef>
            <a:spcAft>
              <a:spcPct val="35000"/>
            </a:spcAft>
          </a:pPr>
          <a:r>
            <a:rPr lang="el-GR" sz="2200" b="1" kern="1200" dirty="0" smtClean="0">
              <a:solidFill>
                <a:srgbClr val="0070C0"/>
              </a:solidFill>
            </a:rPr>
            <a:t>Επιδράσεις στη διαμόρφωση της ταυτότητας</a:t>
          </a:r>
          <a:endParaRPr lang="el-GR" sz="2200" b="1" kern="1200" dirty="0">
            <a:solidFill>
              <a:srgbClr val="0070C0"/>
            </a:solidFill>
          </a:endParaRPr>
        </a:p>
      </dsp:txBody>
      <dsp:txXfrm>
        <a:off x="5706351" y="1563739"/>
        <a:ext cx="2086452" cy="1368321"/>
      </dsp:txXfrm>
    </dsp:sp>
    <dsp:sp modelId="{CAEFBAC7-62DF-441D-975E-3139328D10F0}">
      <dsp:nvSpPr>
        <dsp:cNvPr id="0" name=""/>
        <dsp:cNvSpPr/>
      </dsp:nvSpPr>
      <dsp:spPr>
        <a:xfrm>
          <a:off x="3202609" y="1563739"/>
          <a:ext cx="2086452" cy="1368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3520" rIns="0" bIns="223520" numCol="1" spcCol="1270" anchor="ctr" anchorCtr="0">
          <a:noAutofit/>
        </a:bodyPr>
        <a:lstStyle/>
        <a:p>
          <a:pPr lvl="0" algn="ctr" defTabSz="977900">
            <a:lnSpc>
              <a:spcPct val="90000"/>
            </a:lnSpc>
            <a:spcBef>
              <a:spcPct val="0"/>
            </a:spcBef>
            <a:spcAft>
              <a:spcPct val="35000"/>
            </a:spcAft>
          </a:pPr>
          <a:r>
            <a:rPr lang="el-GR" sz="2200" b="1" kern="1200" dirty="0" smtClean="0">
              <a:solidFill>
                <a:srgbClr val="7030A0"/>
              </a:solidFill>
            </a:rPr>
            <a:t>Συγκεκριμένες αλληλεπιδράσεις</a:t>
          </a:r>
          <a:endParaRPr lang="el-GR" sz="2200" b="1" kern="1200" dirty="0">
            <a:solidFill>
              <a:srgbClr val="7030A0"/>
            </a:solidFill>
          </a:endParaRPr>
        </a:p>
      </dsp:txBody>
      <dsp:txXfrm>
        <a:off x="3202609" y="1563739"/>
        <a:ext cx="2086452" cy="1368321"/>
      </dsp:txXfrm>
    </dsp:sp>
    <dsp:sp modelId="{829A4A7F-C965-42DA-AA26-301FF188FBAE}">
      <dsp:nvSpPr>
        <dsp:cNvPr id="0" name=""/>
        <dsp:cNvSpPr/>
      </dsp:nvSpPr>
      <dsp:spPr>
        <a:xfrm>
          <a:off x="698866" y="1563739"/>
          <a:ext cx="2086452" cy="1368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3520" rIns="0" bIns="223520" numCol="1" spcCol="1270" anchor="ctr" anchorCtr="0">
          <a:noAutofit/>
        </a:bodyPr>
        <a:lstStyle/>
        <a:p>
          <a:pPr lvl="0" algn="ctr" defTabSz="977900">
            <a:lnSpc>
              <a:spcPct val="90000"/>
            </a:lnSpc>
            <a:spcBef>
              <a:spcPct val="0"/>
            </a:spcBef>
            <a:spcAft>
              <a:spcPct val="35000"/>
            </a:spcAft>
          </a:pPr>
          <a:r>
            <a:rPr lang="el-GR" sz="2200" b="1" kern="1200" dirty="0" smtClean="0">
              <a:solidFill>
                <a:srgbClr val="FF0000"/>
              </a:solidFill>
            </a:rPr>
            <a:t>Σχολείο</a:t>
          </a:r>
          <a:endParaRPr lang="el-GR" sz="2200" b="1" kern="1200" dirty="0">
            <a:solidFill>
              <a:srgbClr val="FF0000"/>
            </a:solidFill>
          </a:endParaRPr>
        </a:p>
      </dsp:txBody>
      <dsp:txXfrm>
        <a:off x="698866" y="1563739"/>
        <a:ext cx="2086452" cy="136832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17B83-8AA4-49F0-B454-52B0346C78E7}">
      <dsp:nvSpPr>
        <dsp:cNvPr id="0" name=""/>
        <dsp:cNvSpPr/>
      </dsp:nvSpPr>
      <dsp:spPr>
        <a:xfrm rot="21300000">
          <a:off x="25020" y="1783921"/>
          <a:ext cx="8103358" cy="927956"/>
        </a:xfrm>
        <a:prstGeom prst="mathMinus">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BBD696-AE96-420C-8099-5AA850721985}">
      <dsp:nvSpPr>
        <dsp:cNvPr id="0" name=""/>
        <dsp:cNvSpPr/>
      </dsp:nvSpPr>
      <dsp:spPr>
        <a:xfrm>
          <a:off x="978408" y="224790"/>
          <a:ext cx="2446020" cy="1798320"/>
        </a:xfrm>
        <a:prstGeom prst="downArrow">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CED90E-7295-4909-9CBF-57718131F493}">
      <dsp:nvSpPr>
        <dsp:cNvPr id="0" name=""/>
        <dsp:cNvSpPr/>
      </dsp:nvSpPr>
      <dsp:spPr>
        <a:xfrm>
          <a:off x="3815204" y="0"/>
          <a:ext cx="3621283" cy="1888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l-GR" sz="2800" b="1" kern="1200" dirty="0" smtClean="0">
              <a:solidFill>
                <a:srgbClr val="7030A0"/>
              </a:solidFill>
            </a:rPr>
            <a:t>Προσωπικών επιθυμιών/προσδοκιών</a:t>
          </a:r>
          <a:endParaRPr lang="el-GR" sz="2800" b="1" kern="1200" dirty="0">
            <a:solidFill>
              <a:srgbClr val="7030A0"/>
            </a:solidFill>
          </a:endParaRPr>
        </a:p>
      </dsp:txBody>
      <dsp:txXfrm>
        <a:off x="3815204" y="0"/>
        <a:ext cx="3621283" cy="1888236"/>
      </dsp:txXfrm>
    </dsp:sp>
    <dsp:sp modelId="{88A08F53-6E4B-46BE-A12D-B34F102083D3}">
      <dsp:nvSpPr>
        <dsp:cNvPr id="0" name=""/>
        <dsp:cNvSpPr/>
      </dsp:nvSpPr>
      <dsp:spPr>
        <a:xfrm>
          <a:off x="4728971" y="2472690"/>
          <a:ext cx="2446020" cy="1798320"/>
        </a:xfrm>
        <a:prstGeom prst="upArrow">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230AE6-D413-41C7-BAF8-1076D130025E}">
      <dsp:nvSpPr>
        <dsp:cNvPr id="0" name=""/>
        <dsp:cNvSpPr/>
      </dsp:nvSpPr>
      <dsp:spPr>
        <a:xfrm>
          <a:off x="718868" y="2607564"/>
          <a:ext cx="3617370" cy="1888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l-GR" sz="3200" b="1" kern="1200" dirty="0" smtClean="0">
              <a:solidFill>
                <a:srgbClr val="7030A0"/>
              </a:solidFill>
            </a:rPr>
            <a:t>Προσδοκιών των κοινωνικών ρόλων</a:t>
          </a:r>
          <a:endParaRPr lang="el-GR" sz="3200" b="1" kern="1200" dirty="0">
            <a:solidFill>
              <a:srgbClr val="7030A0"/>
            </a:solidFill>
          </a:endParaRPr>
        </a:p>
      </dsp:txBody>
      <dsp:txXfrm>
        <a:off x="718868" y="2607564"/>
        <a:ext cx="3617370" cy="188823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ED644B-E0FC-46B7-8C53-4FF456E7CFF5}">
      <dsp:nvSpPr>
        <dsp:cNvPr id="0" name=""/>
        <dsp:cNvSpPr/>
      </dsp:nvSpPr>
      <dsp:spPr>
        <a:xfrm rot="21300000">
          <a:off x="27509" y="2154161"/>
          <a:ext cx="8909468" cy="1020268"/>
        </a:xfrm>
        <a:prstGeom prst="mathMinus">
          <a:avLst/>
        </a:prstGeom>
        <a:solidFill>
          <a:schemeClr val="accent5">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0E8CD1-CD44-4AB8-B7A7-613F956EBB2C}">
      <dsp:nvSpPr>
        <dsp:cNvPr id="0" name=""/>
        <dsp:cNvSpPr/>
      </dsp:nvSpPr>
      <dsp:spPr>
        <a:xfrm>
          <a:off x="1075738" y="266429"/>
          <a:ext cx="2689346" cy="2131436"/>
        </a:xfrm>
        <a:prstGeom prst="downArrow">
          <a:avLst/>
        </a:prstGeom>
        <a:solidFill>
          <a:schemeClr val="accent5">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FF8C9F-5422-4D14-B565-1AF06D1FB59B}">
      <dsp:nvSpPr>
        <dsp:cNvPr id="0" name=""/>
        <dsp:cNvSpPr/>
      </dsp:nvSpPr>
      <dsp:spPr>
        <a:xfrm>
          <a:off x="3957226" y="0"/>
          <a:ext cx="4456541" cy="2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l-GR" sz="2400" b="1" kern="1200" dirty="0" smtClean="0">
              <a:solidFill>
                <a:srgbClr val="FF0000"/>
              </a:solidFill>
            </a:rPr>
            <a:t>Όχι πλήρης ταύτιση με το μαθητικό ρόλο (ταύτιση προσωπικών αναγκών/ενδιαφερόντων με τις προσδοκίες του μαθητικού ρόλου)</a:t>
          </a:r>
          <a:endParaRPr lang="el-GR" sz="2400" b="1" kern="1200" dirty="0">
            <a:solidFill>
              <a:srgbClr val="FF0000"/>
            </a:solidFill>
          </a:endParaRPr>
        </a:p>
      </dsp:txBody>
      <dsp:txXfrm>
        <a:off x="3957226" y="0"/>
        <a:ext cx="4456541" cy="2238008"/>
      </dsp:txXfrm>
    </dsp:sp>
    <dsp:sp modelId="{2383CA51-90CC-4834-91D9-544EF70703C7}">
      <dsp:nvSpPr>
        <dsp:cNvPr id="0" name=""/>
        <dsp:cNvSpPr/>
      </dsp:nvSpPr>
      <dsp:spPr>
        <a:xfrm>
          <a:off x="5199403" y="2930725"/>
          <a:ext cx="2689346" cy="2131436"/>
        </a:xfrm>
        <a:prstGeom prst="upArrow">
          <a:avLst/>
        </a:prstGeom>
        <a:solidFill>
          <a:schemeClr val="accent5">
            <a:shade val="80000"/>
            <a:hueOff val="-72047"/>
            <a:satOff val="297"/>
            <a:lumOff val="2234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EDBA2E-DAF1-4C77-9968-E06770CE928B}">
      <dsp:nvSpPr>
        <dsp:cNvPr id="0" name=""/>
        <dsp:cNvSpPr/>
      </dsp:nvSpPr>
      <dsp:spPr>
        <a:xfrm>
          <a:off x="711206" y="3090583"/>
          <a:ext cx="4135569" cy="2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l-GR" sz="2400" b="1" kern="1200" dirty="0" smtClean="0">
              <a:solidFill>
                <a:srgbClr val="7030A0"/>
              </a:solidFill>
            </a:rPr>
            <a:t>Όχι αποφυγή των προσδοκιών του ρόλου στη βάση των ατομικών και μόνο ενδιαφερόντων</a:t>
          </a:r>
          <a:endParaRPr lang="el-GR" sz="2400" b="1" kern="1200" dirty="0">
            <a:solidFill>
              <a:srgbClr val="7030A0"/>
            </a:solidFill>
          </a:endParaRPr>
        </a:p>
      </dsp:txBody>
      <dsp:txXfrm>
        <a:off x="711206" y="3090583"/>
        <a:ext cx="4135569" cy="223800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64222-43CF-46AC-A8C0-ABBB4A1B803B}">
      <dsp:nvSpPr>
        <dsp:cNvPr id="0" name=""/>
        <dsp:cNvSpPr/>
      </dsp:nvSpPr>
      <dsp:spPr>
        <a:xfrm rot="16200000">
          <a:off x="359" y="355006"/>
          <a:ext cx="4114400" cy="4114400"/>
        </a:xfrm>
        <a:prstGeom prst="up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l-GR" sz="3200" b="1" kern="1200" dirty="0" smtClean="0">
              <a:solidFill>
                <a:srgbClr val="FF0000"/>
              </a:solidFill>
            </a:rPr>
            <a:t>Η «μπροστινή» σκηνή (η φανερή σχολική ζωή)</a:t>
          </a:r>
          <a:endParaRPr lang="el-GR" sz="3200" b="1" kern="1200" dirty="0">
            <a:solidFill>
              <a:srgbClr val="FF0000"/>
            </a:solidFill>
          </a:endParaRPr>
        </a:p>
      </dsp:txBody>
      <dsp:txXfrm rot="5400000">
        <a:off x="720379" y="1383606"/>
        <a:ext cx="3394380" cy="2057200"/>
      </dsp:txXfrm>
    </dsp:sp>
    <dsp:sp modelId="{A125A81B-A72C-4D9C-8918-BB41173CF65E}">
      <dsp:nvSpPr>
        <dsp:cNvPr id="0" name=""/>
        <dsp:cNvSpPr/>
      </dsp:nvSpPr>
      <dsp:spPr>
        <a:xfrm rot="5400000">
          <a:off x="4527590" y="355006"/>
          <a:ext cx="4114400" cy="4114400"/>
        </a:xfrm>
        <a:prstGeom prst="up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l-GR" sz="3200" b="1" kern="1200" dirty="0" smtClean="0">
              <a:solidFill>
                <a:srgbClr val="0070C0"/>
              </a:solidFill>
            </a:rPr>
            <a:t>Η «πίσω» σκηνή (η «κρυφή» σχολική ζωή)</a:t>
          </a:r>
          <a:endParaRPr lang="el-GR" sz="3200" b="1" kern="1200" dirty="0">
            <a:solidFill>
              <a:srgbClr val="0070C0"/>
            </a:solidFill>
          </a:endParaRPr>
        </a:p>
      </dsp:txBody>
      <dsp:txXfrm rot="-5400000">
        <a:off x="4527590" y="1383606"/>
        <a:ext cx="3394380" cy="205720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E33959-FC4F-49ED-8461-17E3CCC606EC}">
      <dsp:nvSpPr>
        <dsp:cNvPr id="0" name=""/>
        <dsp:cNvSpPr/>
      </dsp:nvSpPr>
      <dsp:spPr>
        <a:xfrm rot="21300000">
          <a:off x="25020" y="1783921"/>
          <a:ext cx="8103358" cy="927956"/>
        </a:xfrm>
        <a:prstGeom prst="mathMinus">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CBE8D9-03CD-4797-A94A-4B4BBA95BF80}">
      <dsp:nvSpPr>
        <dsp:cNvPr id="0" name=""/>
        <dsp:cNvSpPr/>
      </dsp:nvSpPr>
      <dsp:spPr>
        <a:xfrm>
          <a:off x="978408" y="224790"/>
          <a:ext cx="2446020" cy="1798320"/>
        </a:xfrm>
        <a:prstGeom prst="downArrow">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97CBE2-96A2-4298-AB79-CD4860B897E9}">
      <dsp:nvSpPr>
        <dsp:cNvPr id="0" name=""/>
        <dsp:cNvSpPr/>
      </dsp:nvSpPr>
      <dsp:spPr>
        <a:xfrm>
          <a:off x="3455163" y="0"/>
          <a:ext cx="4341365" cy="1888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l-GR" sz="3200" b="1" kern="1200" dirty="0" smtClean="0">
              <a:solidFill>
                <a:srgbClr val="002060"/>
              </a:solidFill>
            </a:rPr>
            <a:t>«Φανερή σκηνή» (σχολική τάξη, διδασκαλία)</a:t>
          </a:r>
          <a:endParaRPr lang="el-GR" sz="3200" b="1" kern="1200" dirty="0">
            <a:solidFill>
              <a:srgbClr val="002060"/>
            </a:solidFill>
          </a:endParaRPr>
        </a:p>
      </dsp:txBody>
      <dsp:txXfrm>
        <a:off x="3455163" y="0"/>
        <a:ext cx="4341365" cy="1888236"/>
      </dsp:txXfrm>
    </dsp:sp>
    <dsp:sp modelId="{FB298702-7F2C-4CDC-8DA2-DBC2CABE3937}">
      <dsp:nvSpPr>
        <dsp:cNvPr id="0" name=""/>
        <dsp:cNvSpPr/>
      </dsp:nvSpPr>
      <dsp:spPr>
        <a:xfrm>
          <a:off x="4728971" y="2472690"/>
          <a:ext cx="2446020" cy="1798320"/>
        </a:xfrm>
        <a:prstGeom prst="upArrow">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BC03F6-401F-44E8-874A-D593A75F5B1B}">
      <dsp:nvSpPr>
        <dsp:cNvPr id="0" name=""/>
        <dsp:cNvSpPr/>
      </dsp:nvSpPr>
      <dsp:spPr>
        <a:xfrm>
          <a:off x="1223010" y="2607564"/>
          <a:ext cx="2609088" cy="1888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l-GR" sz="2800" b="1" kern="1200" dirty="0" smtClean="0">
              <a:solidFill>
                <a:srgbClr val="FF0000"/>
              </a:solidFill>
            </a:rPr>
            <a:t>«κρυφή σκηνή» (συμμαθητές, αντιστάσεις…)</a:t>
          </a:r>
          <a:endParaRPr lang="el-GR" sz="2800" b="1" kern="1200" dirty="0">
            <a:solidFill>
              <a:srgbClr val="FF0000"/>
            </a:solidFill>
          </a:endParaRPr>
        </a:p>
      </dsp:txBody>
      <dsp:txXfrm>
        <a:off x="1223010" y="2607564"/>
        <a:ext cx="2609088" cy="18882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55F63E-B2EF-4B2D-A998-7BA9746D5A17}">
      <dsp:nvSpPr>
        <dsp:cNvPr id="0" name=""/>
        <dsp:cNvSpPr/>
      </dsp:nvSpPr>
      <dsp:spPr>
        <a:xfrm>
          <a:off x="0" y="617220"/>
          <a:ext cx="8153400" cy="3261360"/>
        </a:xfrm>
        <a:prstGeom prst="leftRightRibb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F146BE-655A-4259-A83B-A4D380E78C95}">
      <dsp:nvSpPr>
        <dsp:cNvPr id="0" name=""/>
        <dsp:cNvSpPr/>
      </dsp:nvSpPr>
      <dsp:spPr>
        <a:xfrm>
          <a:off x="978407" y="1187958"/>
          <a:ext cx="2690621" cy="1598066"/>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8900" rIns="0" bIns="95250" numCol="1" spcCol="1270" anchor="ctr" anchorCtr="0">
          <a:noAutofit/>
        </a:bodyPr>
        <a:lstStyle/>
        <a:p>
          <a:pPr lvl="0" algn="ctr" defTabSz="1111250">
            <a:lnSpc>
              <a:spcPct val="90000"/>
            </a:lnSpc>
            <a:spcBef>
              <a:spcPct val="0"/>
            </a:spcBef>
            <a:spcAft>
              <a:spcPct val="35000"/>
            </a:spcAft>
          </a:pPr>
          <a:r>
            <a:rPr lang="el-GR" sz="2500" b="1" kern="1200" dirty="0" smtClean="0"/>
            <a:t>Πρόσωπο (ανάπτυξη προσωπικής ταυτότητας)</a:t>
          </a:r>
          <a:endParaRPr lang="el-GR" sz="2500" b="1" kern="1200" dirty="0"/>
        </a:p>
      </dsp:txBody>
      <dsp:txXfrm>
        <a:off x="978407" y="1187958"/>
        <a:ext cx="2690621" cy="1598066"/>
      </dsp:txXfrm>
    </dsp:sp>
    <dsp:sp modelId="{38C5DAAB-2045-491D-AF90-8075ECD65B4D}">
      <dsp:nvSpPr>
        <dsp:cNvPr id="0" name=""/>
        <dsp:cNvSpPr/>
      </dsp:nvSpPr>
      <dsp:spPr>
        <a:xfrm>
          <a:off x="4076700" y="1709775"/>
          <a:ext cx="3179826" cy="1598066"/>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8900" rIns="0" bIns="95250" numCol="1" spcCol="1270" anchor="ctr" anchorCtr="0">
          <a:noAutofit/>
        </a:bodyPr>
        <a:lstStyle/>
        <a:p>
          <a:pPr lvl="0" algn="ctr" defTabSz="1111250">
            <a:lnSpc>
              <a:spcPct val="90000"/>
            </a:lnSpc>
            <a:spcBef>
              <a:spcPct val="0"/>
            </a:spcBef>
            <a:spcAft>
              <a:spcPct val="35000"/>
            </a:spcAft>
          </a:pPr>
          <a:r>
            <a:rPr lang="el-GR" sz="2500" b="1" kern="1200" dirty="0" smtClean="0"/>
            <a:t>Κοινωνικός εαυτός (ικανότητα κοινωνικής ανταπόκρισης)</a:t>
          </a:r>
          <a:endParaRPr lang="el-GR" sz="2500" b="1" kern="1200" dirty="0"/>
        </a:p>
      </dsp:txBody>
      <dsp:txXfrm>
        <a:off x="4076700" y="1709775"/>
        <a:ext cx="3179826" cy="159806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0055E2-1D37-42AA-A235-C89950264E95}">
      <dsp:nvSpPr>
        <dsp:cNvPr id="0" name=""/>
        <dsp:cNvSpPr/>
      </dsp:nvSpPr>
      <dsp:spPr>
        <a:xfrm>
          <a:off x="0" y="1246641"/>
          <a:ext cx="3187057" cy="1625603"/>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l-GR" sz="2300" b="1" kern="1200" dirty="0" smtClean="0">
              <a:solidFill>
                <a:srgbClr val="C00000"/>
              </a:solidFill>
            </a:rPr>
            <a:t>«φρουρός» της τάξης πραγμάτων</a:t>
          </a:r>
          <a:endParaRPr lang="el-GR" sz="2300" b="1" kern="1200" dirty="0">
            <a:solidFill>
              <a:srgbClr val="C00000"/>
            </a:solidFill>
          </a:endParaRPr>
        </a:p>
      </dsp:txBody>
      <dsp:txXfrm>
        <a:off x="812802" y="1246641"/>
        <a:ext cx="1561454" cy="1625603"/>
      </dsp:txXfrm>
    </dsp:sp>
    <dsp:sp modelId="{CBB851EB-25E3-4AAB-BDFD-5C9965ED2E09}">
      <dsp:nvSpPr>
        <dsp:cNvPr id="0" name=""/>
        <dsp:cNvSpPr/>
      </dsp:nvSpPr>
      <dsp:spPr>
        <a:xfrm>
          <a:off x="2880321" y="1252735"/>
          <a:ext cx="3187057" cy="1702296"/>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l-GR" sz="2000" b="1" kern="1200" dirty="0" smtClean="0">
              <a:solidFill>
                <a:srgbClr val="002060"/>
              </a:solidFill>
            </a:rPr>
            <a:t>τυποποιεί, </a:t>
          </a:r>
          <a:r>
            <a:rPr lang="el-GR" sz="2000" b="1" kern="1200" dirty="0" err="1" smtClean="0">
              <a:solidFill>
                <a:srgbClr val="002060"/>
              </a:solidFill>
            </a:rPr>
            <a:t>αποδί-δοντας</a:t>
          </a:r>
          <a:r>
            <a:rPr lang="el-GR" sz="2000" b="1" kern="1200" dirty="0" smtClean="0">
              <a:solidFill>
                <a:srgbClr val="002060"/>
              </a:solidFill>
            </a:rPr>
            <a:t> γνωρίσματα</a:t>
          </a:r>
          <a:endParaRPr lang="el-GR" sz="2000" b="1" kern="1200" dirty="0">
            <a:solidFill>
              <a:srgbClr val="002060"/>
            </a:solidFill>
          </a:endParaRPr>
        </a:p>
      </dsp:txBody>
      <dsp:txXfrm>
        <a:off x="3731469" y="1252735"/>
        <a:ext cx="1484761" cy="1702296"/>
      </dsp:txXfrm>
    </dsp:sp>
    <dsp:sp modelId="{E25A0E29-7798-49DF-81A2-173E41E1E225}">
      <dsp:nvSpPr>
        <dsp:cNvPr id="0" name=""/>
        <dsp:cNvSpPr/>
      </dsp:nvSpPr>
      <dsp:spPr>
        <a:xfrm>
          <a:off x="5741934" y="1324743"/>
          <a:ext cx="3187057" cy="1562869"/>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lvl="0" algn="ctr" defTabSz="1244600">
            <a:lnSpc>
              <a:spcPct val="90000"/>
            </a:lnSpc>
            <a:spcBef>
              <a:spcPct val="0"/>
            </a:spcBef>
            <a:spcAft>
              <a:spcPct val="35000"/>
            </a:spcAft>
          </a:pPr>
          <a:r>
            <a:rPr lang="el-GR" sz="2800" b="1" kern="1200" dirty="0" err="1" smtClean="0">
              <a:solidFill>
                <a:schemeClr val="tx1"/>
              </a:solidFill>
            </a:rPr>
            <a:t>Στιγμα-τίζει</a:t>
          </a:r>
          <a:endParaRPr lang="el-GR" sz="2800" b="1" kern="1200" dirty="0">
            <a:solidFill>
              <a:schemeClr val="tx1"/>
            </a:solidFill>
          </a:endParaRPr>
        </a:p>
      </dsp:txBody>
      <dsp:txXfrm>
        <a:off x="6523369" y="1324743"/>
        <a:ext cx="1624188" cy="156286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A92461-597B-4A6F-BB9E-0EB1FF200B92}">
      <dsp:nvSpPr>
        <dsp:cNvPr id="0" name=""/>
        <dsp:cNvSpPr/>
      </dsp:nvSpPr>
      <dsp:spPr>
        <a:xfrm>
          <a:off x="3960430" y="2594517"/>
          <a:ext cx="2930725" cy="2930725"/>
        </a:xfrm>
        <a:prstGeom prst="gear9">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b="1" kern="1200" dirty="0" smtClean="0">
              <a:solidFill>
                <a:srgbClr val="C00000"/>
              </a:solidFill>
            </a:rPr>
            <a:t>Αξιολόγηση επιδόσεων</a:t>
          </a:r>
          <a:endParaRPr lang="el-GR" sz="1800" b="1" kern="1200" dirty="0">
            <a:solidFill>
              <a:srgbClr val="C00000"/>
            </a:solidFill>
          </a:endParaRPr>
        </a:p>
      </dsp:txBody>
      <dsp:txXfrm>
        <a:off x="4549636" y="3281025"/>
        <a:ext cx="1752313" cy="1506454"/>
      </dsp:txXfrm>
    </dsp:sp>
    <dsp:sp modelId="{1DD08F7D-3CFC-4371-B4E3-161EB3F5C6CD}">
      <dsp:nvSpPr>
        <dsp:cNvPr id="0" name=""/>
        <dsp:cNvSpPr/>
      </dsp:nvSpPr>
      <dsp:spPr>
        <a:xfrm>
          <a:off x="1008108" y="1535981"/>
          <a:ext cx="2995521" cy="3053155"/>
        </a:xfrm>
        <a:prstGeom prst="gear6">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b="1" kern="1200" dirty="0" smtClean="0">
              <a:solidFill>
                <a:srgbClr val="C00000"/>
              </a:solidFill>
            </a:rPr>
            <a:t>Αξιολόγηση συμπεριφοράς</a:t>
          </a:r>
          <a:endParaRPr lang="el-GR" sz="1800" b="1" kern="1200" dirty="0">
            <a:solidFill>
              <a:srgbClr val="C00000"/>
            </a:solidFill>
          </a:endParaRPr>
        </a:p>
      </dsp:txBody>
      <dsp:txXfrm>
        <a:off x="1762239" y="2303173"/>
        <a:ext cx="1487259" cy="1518771"/>
      </dsp:txXfrm>
    </dsp:sp>
    <dsp:sp modelId="{94BFE37E-6380-4709-84C9-D47B8E6FB756}">
      <dsp:nvSpPr>
        <dsp:cNvPr id="0" name=""/>
        <dsp:cNvSpPr/>
      </dsp:nvSpPr>
      <dsp:spPr>
        <a:xfrm rot="20700000">
          <a:off x="3113281" y="63198"/>
          <a:ext cx="2379826" cy="2824629"/>
        </a:xfrm>
        <a:prstGeom prst="gear6">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b="1" kern="1200" dirty="0" smtClean="0">
              <a:solidFill>
                <a:srgbClr val="C00000"/>
              </a:solidFill>
            </a:rPr>
            <a:t>Αποκλίνουσα καριέρα</a:t>
          </a:r>
          <a:endParaRPr lang="el-GR" sz="1800" b="1" kern="1200" dirty="0">
            <a:solidFill>
              <a:srgbClr val="C00000"/>
            </a:solidFill>
          </a:endParaRPr>
        </a:p>
      </dsp:txBody>
      <dsp:txXfrm rot="-20700000">
        <a:off x="3608864" y="709104"/>
        <a:ext cx="1388659" cy="1532816"/>
      </dsp:txXfrm>
    </dsp:sp>
    <dsp:sp modelId="{DDBF6DFC-1E30-4F0F-AF40-33C1B95FB200}">
      <dsp:nvSpPr>
        <dsp:cNvPr id="0" name=""/>
        <dsp:cNvSpPr/>
      </dsp:nvSpPr>
      <dsp:spPr>
        <a:xfrm>
          <a:off x="4003113" y="2145043"/>
          <a:ext cx="3751328" cy="3751328"/>
        </a:xfrm>
        <a:prstGeom prst="circularArrow">
          <a:avLst>
            <a:gd name="adj1" fmla="val 4687"/>
            <a:gd name="adj2" fmla="val 299029"/>
            <a:gd name="adj3" fmla="val 2537923"/>
            <a:gd name="adj4" fmla="val 15815179"/>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78DF03-5B9F-4DAD-82F3-C1D653CA5802}">
      <dsp:nvSpPr>
        <dsp:cNvPr id="0" name=""/>
        <dsp:cNvSpPr/>
      </dsp:nvSpPr>
      <dsp:spPr>
        <a:xfrm>
          <a:off x="1728198" y="1080131"/>
          <a:ext cx="2725574" cy="2725574"/>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EB6AF3-324C-458F-B5EB-CB8CC5FAFCDC}">
      <dsp:nvSpPr>
        <dsp:cNvPr id="0" name=""/>
        <dsp:cNvSpPr/>
      </dsp:nvSpPr>
      <dsp:spPr>
        <a:xfrm>
          <a:off x="3221424" y="-30973"/>
          <a:ext cx="2938718" cy="2938718"/>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16390-EA45-436C-A982-5D336918BB35}">
      <dsp:nvSpPr>
        <dsp:cNvPr id="0" name=""/>
        <dsp:cNvSpPr/>
      </dsp:nvSpPr>
      <dsp:spPr>
        <a:xfrm>
          <a:off x="4271" y="631466"/>
          <a:ext cx="2184980" cy="47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r" defTabSz="1066800">
            <a:lnSpc>
              <a:spcPct val="90000"/>
            </a:lnSpc>
            <a:spcBef>
              <a:spcPct val="0"/>
            </a:spcBef>
            <a:spcAft>
              <a:spcPct val="35000"/>
            </a:spcAft>
          </a:pPr>
          <a:r>
            <a:rPr lang="de-DE" sz="2400" kern="1200" dirty="0" smtClean="0"/>
            <a:t>Durkheim</a:t>
          </a:r>
          <a:endParaRPr lang="el-GR" sz="2400" kern="1200" dirty="0"/>
        </a:p>
      </dsp:txBody>
      <dsp:txXfrm>
        <a:off x="4271" y="631466"/>
        <a:ext cx="2184980" cy="475200"/>
      </dsp:txXfrm>
    </dsp:sp>
    <dsp:sp modelId="{48E1477F-BC33-425B-81AE-A6807A8486CF}">
      <dsp:nvSpPr>
        <dsp:cNvPr id="0" name=""/>
        <dsp:cNvSpPr/>
      </dsp:nvSpPr>
      <dsp:spPr>
        <a:xfrm>
          <a:off x="2189251" y="609191"/>
          <a:ext cx="436996" cy="519750"/>
        </a:xfrm>
        <a:prstGeom prst="leftBrace">
          <a:avLst>
            <a:gd name="adj1" fmla="val 35000"/>
            <a:gd name="adj2" fmla="val 5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CA8418-CD99-44DF-9CE6-975D9AA54FFB}">
      <dsp:nvSpPr>
        <dsp:cNvPr id="0" name=""/>
        <dsp:cNvSpPr/>
      </dsp:nvSpPr>
      <dsp:spPr>
        <a:xfrm>
          <a:off x="2801046" y="5432"/>
          <a:ext cx="5925554" cy="172726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l-GR" sz="2400" b="1" kern="1200" dirty="0" smtClean="0"/>
            <a:t>Σχολείο και κοινωνική αναπαραγωγή</a:t>
          </a:r>
          <a:endParaRPr lang="el-GR" sz="2400" b="1" kern="1200" dirty="0"/>
        </a:p>
      </dsp:txBody>
      <dsp:txXfrm>
        <a:off x="2801046" y="5432"/>
        <a:ext cx="5925554" cy="1727269"/>
      </dsp:txXfrm>
    </dsp:sp>
    <dsp:sp modelId="{6D62F34F-BDFC-4AC5-9EAE-23EA9067093A}">
      <dsp:nvSpPr>
        <dsp:cNvPr id="0" name=""/>
        <dsp:cNvSpPr/>
      </dsp:nvSpPr>
      <dsp:spPr>
        <a:xfrm>
          <a:off x="4271" y="3169162"/>
          <a:ext cx="2184980" cy="47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r" defTabSz="1066800">
            <a:lnSpc>
              <a:spcPct val="90000"/>
            </a:lnSpc>
            <a:spcBef>
              <a:spcPct val="0"/>
            </a:spcBef>
            <a:spcAft>
              <a:spcPct val="35000"/>
            </a:spcAft>
          </a:pPr>
          <a:r>
            <a:rPr lang="de-DE" sz="2400" kern="1200" dirty="0" smtClean="0"/>
            <a:t>Parsons</a:t>
          </a:r>
          <a:endParaRPr lang="el-GR" sz="2400" kern="1200" dirty="0"/>
        </a:p>
      </dsp:txBody>
      <dsp:txXfrm>
        <a:off x="4271" y="3169162"/>
        <a:ext cx="2184980" cy="475200"/>
      </dsp:txXfrm>
    </dsp:sp>
    <dsp:sp modelId="{365241ED-0CF0-4A1A-939A-ECE8DD9B579E}">
      <dsp:nvSpPr>
        <dsp:cNvPr id="0" name=""/>
        <dsp:cNvSpPr/>
      </dsp:nvSpPr>
      <dsp:spPr>
        <a:xfrm>
          <a:off x="2189251" y="2812762"/>
          <a:ext cx="436996" cy="1188000"/>
        </a:xfrm>
        <a:prstGeom prst="leftBrace">
          <a:avLst>
            <a:gd name="adj1" fmla="val 35000"/>
            <a:gd name="adj2" fmla="val 5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FF5796-27D1-4FC8-9CA3-E47EDB276FE5}">
      <dsp:nvSpPr>
        <dsp:cNvPr id="0" name=""/>
        <dsp:cNvSpPr/>
      </dsp:nvSpPr>
      <dsp:spPr>
        <a:xfrm>
          <a:off x="2801046" y="1819101"/>
          <a:ext cx="5943145" cy="317532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l-GR" sz="2400" b="1" kern="1200" dirty="0" smtClean="0"/>
            <a:t>Από την μερικότητα της οικογενειακής κουλτούρας στην οικουμενικότητα της κοινής κουλτούρας</a:t>
          </a:r>
          <a:endParaRPr lang="el-GR" sz="2400" b="1" kern="1200" dirty="0"/>
        </a:p>
      </dsp:txBody>
      <dsp:txXfrm>
        <a:off x="2801046" y="1819101"/>
        <a:ext cx="5943145" cy="31753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F81564-726F-4E83-8E03-6B5EC5087085}">
      <dsp:nvSpPr>
        <dsp:cNvPr id="0" name=""/>
        <dsp:cNvSpPr/>
      </dsp:nvSpPr>
      <dsp:spPr>
        <a:xfrm>
          <a:off x="611504" y="0"/>
          <a:ext cx="6930390" cy="44958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BE17D4-6292-4903-AE17-E5668ABA6541}">
      <dsp:nvSpPr>
        <dsp:cNvPr id="0" name=""/>
        <dsp:cNvSpPr/>
      </dsp:nvSpPr>
      <dsp:spPr>
        <a:xfrm>
          <a:off x="8758" y="1348740"/>
          <a:ext cx="2624375" cy="17983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l-GR" sz="2100" b="1" kern="1200" dirty="0" smtClean="0">
              <a:solidFill>
                <a:srgbClr val="FF0000"/>
              </a:solidFill>
            </a:rPr>
            <a:t>ΚΟΙΝΩΝΙΚΟΠΟΙΗΣΗ ΣΤΗΝ ΟΙΚΟΓΕΝΕΙΑ</a:t>
          </a:r>
          <a:endParaRPr lang="el-GR" sz="2100" b="1" kern="1200" dirty="0">
            <a:solidFill>
              <a:srgbClr val="FF0000"/>
            </a:solidFill>
          </a:endParaRPr>
        </a:p>
      </dsp:txBody>
      <dsp:txXfrm>
        <a:off x="96545" y="1436527"/>
        <a:ext cx="2448801" cy="1622746"/>
      </dsp:txXfrm>
    </dsp:sp>
    <dsp:sp modelId="{79B276F3-C70A-4D29-BB01-B81BB7BE49E0}">
      <dsp:nvSpPr>
        <dsp:cNvPr id="0" name=""/>
        <dsp:cNvSpPr/>
      </dsp:nvSpPr>
      <dsp:spPr>
        <a:xfrm>
          <a:off x="2764512" y="1348740"/>
          <a:ext cx="2624375" cy="17983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l-GR" sz="2100" b="1" kern="1200" dirty="0" smtClean="0">
              <a:solidFill>
                <a:srgbClr val="FF0000"/>
              </a:solidFill>
            </a:rPr>
            <a:t>ΚΟΙΝΩΝΙΚΟΠΟΙΗΣΗ ΣΤΟ ΣΧΟΛΕΊΟ</a:t>
          </a:r>
          <a:endParaRPr lang="el-GR" sz="2100" b="1" kern="1200" dirty="0">
            <a:solidFill>
              <a:srgbClr val="FF0000"/>
            </a:solidFill>
          </a:endParaRPr>
        </a:p>
      </dsp:txBody>
      <dsp:txXfrm>
        <a:off x="2852299" y="1436527"/>
        <a:ext cx="2448801" cy="1622746"/>
      </dsp:txXfrm>
    </dsp:sp>
    <dsp:sp modelId="{8316314F-2816-424D-859A-2C9F704D8D16}">
      <dsp:nvSpPr>
        <dsp:cNvPr id="0" name=""/>
        <dsp:cNvSpPr/>
      </dsp:nvSpPr>
      <dsp:spPr>
        <a:xfrm>
          <a:off x="5520265" y="1348740"/>
          <a:ext cx="2624375" cy="17983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l-GR" sz="2100" b="1" kern="1200" dirty="0" smtClean="0">
              <a:solidFill>
                <a:srgbClr val="FF0000"/>
              </a:solidFill>
            </a:rPr>
            <a:t>ΚΟΙΝΩΝΙΚΟΠΟΙΗΣΗ ΣΤΗΝ ΟΜΑΔΑ ΤΩΝ ΣΥΝΟΜΗΛΙΚΩΝ</a:t>
          </a:r>
          <a:endParaRPr lang="el-GR" sz="2100" b="1" kern="1200" dirty="0">
            <a:solidFill>
              <a:srgbClr val="FF0000"/>
            </a:solidFill>
          </a:endParaRPr>
        </a:p>
      </dsp:txBody>
      <dsp:txXfrm>
        <a:off x="5608052" y="1436527"/>
        <a:ext cx="2448801" cy="16227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BB936-214B-4D3D-808D-AF00144CE594}">
      <dsp:nvSpPr>
        <dsp:cNvPr id="0" name=""/>
        <dsp:cNvSpPr/>
      </dsp:nvSpPr>
      <dsp:spPr>
        <a:xfrm rot="16200000">
          <a:off x="880" y="72547"/>
          <a:ext cx="4350704" cy="4350704"/>
        </a:xfrm>
        <a:prstGeom prst="down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l-GR" sz="2300" b="1" kern="1200" dirty="0" smtClean="0">
              <a:solidFill>
                <a:srgbClr val="7030A0"/>
              </a:solidFill>
            </a:rPr>
            <a:t>ΟΙΚΟΓΕΝΕΙΑ: εδώ επικρατεί ένας ιδιαίτερος τρόπος ζωής (σχετικισμός της οικογενειακής κουλτούρας)</a:t>
          </a:r>
          <a:endParaRPr lang="el-GR" sz="2300" b="1" kern="1200" dirty="0">
            <a:solidFill>
              <a:srgbClr val="7030A0"/>
            </a:solidFill>
          </a:endParaRPr>
        </a:p>
      </dsp:txBody>
      <dsp:txXfrm rot="5400000">
        <a:off x="881" y="1160222"/>
        <a:ext cx="3589331" cy="2175352"/>
      </dsp:txXfrm>
    </dsp:sp>
    <dsp:sp modelId="{2EF6AE73-2DDA-4622-BFED-C41B1C81B937}">
      <dsp:nvSpPr>
        <dsp:cNvPr id="0" name=""/>
        <dsp:cNvSpPr/>
      </dsp:nvSpPr>
      <dsp:spPr>
        <a:xfrm rot="5400000">
          <a:off x="4576514" y="72547"/>
          <a:ext cx="4350704" cy="4350704"/>
        </a:xfrm>
        <a:prstGeom prst="down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just" defTabSz="1022350">
            <a:lnSpc>
              <a:spcPct val="90000"/>
            </a:lnSpc>
            <a:spcBef>
              <a:spcPct val="0"/>
            </a:spcBef>
            <a:spcAft>
              <a:spcPct val="35000"/>
            </a:spcAft>
          </a:pPr>
          <a:r>
            <a:rPr lang="el-GR" sz="2300" b="1" kern="1200" dirty="0" smtClean="0">
              <a:solidFill>
                <a:schemeClr val="accent6">
                  <a:lumMod val="75000"/>
                </a:schemeClr>
              </a:solidFill>
            </a:rPr>
            <a:t>ΣΧΟΛΕΙΟ: Εδώ επικρατούν γενικές, οικουμενικού χαρακτήρα αρχές και κανόνες (οικουμενική κουλτούρα</a:t>
          </a:r>
          <a:r>
            <a:rPr lang="el-GR" sz="2300" kern="1200" dirty="0" smtClean="0"/>
            <a:t>)</a:t>
          </a:r>
          <a:endParaRPr lang="el-GR" sz="2300" kern="1200" dirty="0"/>
        </a:p>
      </dsp:txBody>
      <dsp:txXfrm rot="-5400000">
        <a:off x="5337888" y="1160223"/>
        <a:ext cx="3589331" cy="21753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50D23-8AA9-4A9E-AAD1-6A36B64D21C0}">
      <dsp:nvSpPr>
        <dsp:cNvPr id="0" name=""/>
        <dsp:cNvSpPr/>
      </dsp:nvSpPr>
      <dsp:spPr>
        <a:xfrm rot="21300000">
          <a:off x="25020" y="1783921"/>
          <a:ext cx="8103358" cy="927956"/>
        </a:xfrm>
        <a:prstGeom prst="mathMinus">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EBC4EE-E9A0-4E89-BF29-DE6EE71A0CA8}">
      <dsp:nvSpPr>
        <dsp:cNvPr id="0" name=""/>
        <dsp:cNvSpPr/>
      </dsp:nvSpPr>
      <dsp:spPr>
        <a:xfrm>
          <a:off x="978408" y="224790"/>
          <a:ext cx="2446020" cy="1798320"/>
        </a:xfrm>
        <a:prstGeom prst="downArrow">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9A45D5-9DAA-4DDF-B967-59A4B9152B72}">
      <dsp:nvSpPr>
        <dsp:cNvPr id="0" name=""/>
        <dsp:cNvSpPr/>
      </dsp:nvSpPr>
      <dsp:spPr>
        <a:xfrm>
          <a:off x="4321302" y="0"/>
          <a:ext cx="2609088" cy="1888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l-GR" sz="2600" kern="1200" dirty="0" smtClean="0"/>
            <a:t>Σχετικισμός της οικογενειακής κουλτούρας</a:t>
          </a:r>
          <a:endParaRPr lang="el-GR" sz="2600" kern="1200" dirty="0"/>
        </a:p>
      </dsp:txBody>
      <dsp:txXfrm>
        <a:off x="4321302" y="0"/>
        <a:ext cx="2609088" cy="1888236"/>
      </dsp:txXfrm>
    </dsp:sp>
    <dsp:sp modelId="{64990A4D-A05E-4454-B383-CFF0542164F0}">
      <dsp:nvSpPr>
        <dsp:cNvPr id="0" name=""/>
        <dsp:cNvSpPr/>
      </dsp:nvSpPr>
      <dsp:spPr>
        <a:xfrm>
          <a:off x="4728971" y="2472690"/>
          <a:ext cx="2446020" cy="1798320"/>
        </a:xfrm>
        <a:prstGeom prst="upArrow">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AF3A1D-40C6-4335-A023-60BC211C8852}">
      <dsp:nvSpPr>
        <dsp:cNvPr id="0" name=""/>
        <dsp:cNvSpPr/>
      </dsp:nvSpPr>
      <dsp:spPr>
        <a:xfrm>
          <a:off x="1223010" y="2607564"/>
          <a:ext cx="2609088" cy="1888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l-GR" sz="2600" kern="1200" dirty="0" smtClean="0"/>
            <a:t>Οικουμενισμός της κουλτούρας του δημόσιου χώρου</a:t>
          </a:r>
          <a:endParaRPr lang="el-GR" sz="2600" kern="1200" dirty="0"/>
        </a:p>
      </dsp:txBody>
      <dsp:txXfrm>
        <a:off x="1223010" y="2607564"/>
        <a:ext cx="2609088" cy="188823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8A71F-2B3E-4730-94E2-C2DE5A09A83C}">
      <dsp:nvSpPr>
        <dsp:cNvPr id="0" name=""/>
        <dsp:cNvSpPr/>
      </dsp:nvSpPr>
      <dsp:spPr>
        <a:xfrm>
          <a:off x="639841" y="0"/>
          <a:ext cx="7251542" cy="492514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8CF26F-0D29-4E1C-ABEC-80624EEEC71E}">
      <dsp:nvSpPr>
        <dsp:cNvPr id="0" name=""/>
        <dsp:cNvSpPr/>
      </dsp:nvSpPr>
      <dsp:spPr>
        <a:xfrm>
          <a:off x="2415" y="1214599"/>
          <a:ext cx="2480507" cy="249594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b="1" kern="1200" dirty="0" smtClean="0"/>
            <a:t>Τον σχετικισμό της οικογενειακής κουλτούρας</a:t>
          </a:r>
          <a:endParaRPr lang="el-GR" sz="2400" b="1" kern="1200" dirty="0"/>
        </a:p>
      </dsp:txBody>
      <dsp:txXfrm>
        <a:off x="123503" y="1335687"/>
        <a:ext cx="2238331" cy="2253768"/>
      </dsp:txXfrm>
    </dsp:sp>
    <dsp:sp modelId="{7BAEFCD2-41EF-48A7-B095-D749B2851F45}">
      <dsp:nvSpPr>
        <dsp:cNvPr id="0" name=""/>
        <dsp:cNvSpPr/>
      </dsp:nvSpPr>
      <dsp:spPr>
        <a:xfrm>
          <a:off x="2868244" y="1180724"/>
          <a:ext cx="2480507" cy="256369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b="1" kern="1200" dirty="0" smtClean="0"/>
            <a:t>Στον οικουμενισμό της δημόσιας κουλτούρας (σχολείο)</a:t>
          </a:r>
          <a:endParaRPr lang="el-GR" sz="2400" b="1" kern="1200" dirty="0"/>
        </a:p>
      </dsp:txBody>
      <dsp:txXfrm>
        <a:off x="2989332" y="1301812"/>
        <a:ext cx="2238331" cy="2321519"/>
      </dsp:txXfrm>
    </dsp:sp>
    <dsp:sp modelId="{C15D1005-3168-457C-AB8F-2CC14E730395}">
      <dsp:nvSpPr>
        <dsp:cNvPr id="0" name=""/>
        <dsp:cNvSpPr/>
      </dsp:nvSpPr>
      <dsp:spPr>
        <a:xfrm>
          <a:off x="5734072" y="504640"/>
          <a:ext cx="2794737" cy="391586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l-GR" sz="1800" b="1" u="sng" kern="1200" dirty="0" smtClean="0">
              <a:solidFill>
                <a:srgbClr val="002060"/>
              </a:solidFill>
            </a:rPr>
            <a:t>Μέσω:</a:t>
          </a:r>
          <a:r>
            <a:rPr lang="el-GR" sz="1800" b="1" kern="1200" dirty="0" smtClean="0">
              <a:solidFill>
                <a:srgbClr val="002060"/>
              </a:solidFill>
            </a:rPr>
            <a:t> εσωτερίκευσης των κοινών στοιχείων των κοινωνικών ρόλων (πολιτισμικές αρχές/νόρμες  που διέπουν τους ρόλους)</a:t>
          </a:r>
          <a:endParaRPr lang="el-GR" sz="1800" b="1" kern="1200" dirty="0">
            <a:solidFill>
              <a:srgbClr val="002060"/>
            </a:solidFill>
          </a:endParaRPr>
        </a:p>
      </dsp:txBody>
      <dsp:txXfrm>
        <a:off x="5870500" y="641068"/>
        <a:ext cx="2521881" cy="364300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9B452C-8420-4BE6-A65A-736AFE57BAA3}">
      <dsp:nvSpPr>
        <dsp:cNvPr id="0" name=""/>
        <dsp:cNvSpPr/>
      </dsp:nvSpPr>
      <dsp:spPr>
        <a:xfrm rot="16200000">
          <a:off x="338" y="307088"/>
          <a:ext cx="3881623" cy="3881623"/>
        </a:xfrm>
        <a:prstGeom prst="upArrow">
          <a:avLst>
            <a:gd name="adj1" fmla="val 50000"/>
            <a:gd name="adj2" fmla="val 35000"/>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el-GR" sz="3300" b="1" kern="1200" dirty="0" smtClean="0"/>
            <a:t>Σχετικισμός</a:t>
          </a:r>
          <a:endParaRPr lang="el-GR" sz="3300" b="1" kern="1200" dirty="0"/>
        </a:p>
      </dsp:txBody>
      <dsp:txXfrm rot="5400000">
        <a:off x="679622" y="1277494"/>
        <a:ext cx="3202339" cy="1940811"/>
      </dsp:txXfrm>
    </dsp:sp>
    <dsp:sp modelId="{84C51B98-9D2C-4B8B-BB7F-95512C7997C5}">
      <dsp:nvSpPr>
        <dsp:cNvPr id="0" name=""/>
        <dsp:cNvSpPr/>
      </dsp:nvSpPr>
      <dsp:spPr>
        <a:xfrm rot="5400000">
          <a:off x="4271437" y="307088"/>
          <a:ext cx="3881623" cy="3881623"/>
        </a:xfrm>
        <a:prstGeom prst="upArrow">
          <a:avLst>
            <a:gd name="adj1" fmla="val 50000"/>
            <a:gd name="adj2" fmla="val 35000"/>
          </a:avLst>
        </a:prstGeom>
        <a:solidFill>
          <a:srgbClr val="0070C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el-GR" sz="3300" b="1" kern="1200" dirty="0" smtClean="0"/>
            <a:t>Οικουμενισμός</a:t>
          </a:r>
          <a:endParaRPr lang="el-GR" sz="3300" b="1" kern="1200" dirty="0"/>
        </a:p>
      </dsp:txBody>
      <dsp:txXfrm rot="-5400000">
        <a:off x="4271437" y="1277494"/>
        <a:ext cx="3202339" cy="194081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F01B7E-7785-457B-B617-107B8EE3C1D6}">
      <dsp:nvSpPr>
        <dsp:cNvPr id="0" name=""/>
        <dsp:cNvSpPr/>
      </dsp:nvSpPr>
      <dsp:spPr>
        <a:xfrm rot="16200000">
          <a:off x="-242146" y="307088"/>
          <a:ext cx="4438597" cy="3881623"/>
        </a:xfrm>
        <a:prstGeom prst="upArrow">
          <a:avLst>
            <a:gd name="adj1" fmla="val 50000"/>
            <a:gd name="adj2" fmla="val 35000"/>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l-GR" sz="2500" b="1" kern="1200" dirty="0" smtClean="0"/>
            <a:t>Οικογένεια: Συναισθηματικότητα</a:t>
          </a:r>
          <a:endParaRPr lang="el-GR" sz="2500" b="1" kern="1200" dirty="0"/>
        </a:p>
      </dsp:txBody>
      <dsp:txXfrm rot="5400000">
        <a:off x="715625" y="1138250"/>
        <a:ext cx="3202339" cy="2219299"/>
      </dsp:txXfrm>
    </dsp:sp>
    <dsp:sp modelId="{02FB668D-A672-4E65-9FB9-ABA7E05E71EA}">
      <dsp:nvSpPr>
        <dsp:cNvPr id="0" name=""/>
        <dsp:cNvSpPr/>
      </dsp:nvSpPr>
      <dsp:spPr>
        <a:xfrm rot="5400000">
          <a:off x="4100956" y="307088"/>
          <a:ext cx="4294589" cy="3881623"/>
        </a:xfrm>
        <a:prstGeom prst="upArrow">
          <a:avLst>
            <a:gd name="adj1" fmla="val 50000"/>
            <a:gd name="adj2" fmla="val 35000"/>
          </a:avLst>
        </a:prstGeom>
        <a:solidFill>
          <a:srgbClr val="0070C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l-GR" sz="2800" b="1" kern="1200" dirty="0" smtClean="0"/>
            <a:t>Σχολείο: Συναισθηματική ουδετερότητα</a:t>
          </a:r>
          <a:endParaRPr lang="el-GR" sz="2800" b="1" kern="1200" dirty="0"/>
        </a:p>
      </dsp:txBody>
      <dsp:txXfrm rot="-5400000">
        <a:off x="4307439" y="1174252"/>
        <a:ext cx="3202339" cy="2147295"/>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0.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16.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diagrams.loki3.com/BracketList+Icon">
  <dgm:title val="Κατακόρυφη λίστα με αγκύλες"/>
  <dgm:desc val="Χρησιμοποιήστε το για να εμφανίσετε ομαδοποιημένα μπλοκ πληροφοριών. Λειτουργεί καλά με μεγάλους όγκους κειμένου Επιπέδου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Ορθογώνιο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FF4CC7B-34C8-4B46-AA22-C219FD88580B}" type="datetimeFigureOut">
              <a:rPr lang="el-GR" smtClean="0"/>
              <a:t>25/1/2021</a:t>
            </a:fld>
            <a:endParaRPr lang="el-GR"/>
          </a:p>
        </p:txBody>
      </p:sp>
      <p:sp>
        <p:nvSpPr>
          <p:cNvPr id="17" name="Θέση υποσέλιδου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Θέση αριθμού διαφάνειας 28"/>
          <p:cNvSpPr>
            <a:spLocks noGrp="1"/>
          </p:cNvSpPr>
          <p:nvPr>
            <p:ph type="sldNum" sz="quarter" idx="12"/>
          </p:nvPr>
        </p:nvSpPr>
        <p:spPr>
          <a:xfrm>
            <a:off x="8001000" y="228600"/>
            <a:ext cx="838200" cy="381000"/>
          </a:xfrm>
        </p:spPr>
        <p:txBody>
          <a:bodyPr/>
          <a:lstStyle>
            <a:lvl1pPr>
              <a:defRPr>
                <a:solidFill>
                  <a:schemeClr val="tx2"/>
                </a:solidFill>
              </a:defRPr>
            </a:lvl1pPr>
          </a:lstStyle>
          <a:p>
            <a:fld id="{55C4C6AD-0979-45D1-9BBE-E718DC678137}"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DFF4CC7B-34C8-4B46-AA22-C219FD88580B}" type="datetimeFigureOut">
              <a:rPr lang="el-GR" smtClean="0"/>
              <a:t>25/1/2021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5C4C6AD-0979-45D1-9BBE-E718DC678137}"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a:xfrm>
            <a:off x="6553200" y="6248402"/>
            <a:ext cx="2209800" cy="365125"/>
          </a:xfrm>
        </p:spPr>
        <p:txBody>
          <a:bodyPr/>
          <a:lstStyle/>
          <a:p>
            <a:fld id="{DFF4CC7B-34C8-4B46-AA22-C219FD88580B}" type="datetimeFigureOut">
              <a:rPr lang="el-GR" smtClean="0"/>
              <a:t>25/1/2021</a:t>
            </a:fld>
            <a:endParaRPr lang="el-GR"/>
          </a:p>
        </p:txBody>
      </p:sp>
      <p:sp>
        <p:nvSpPr>
          <p:cNvPr id="5" name="Θέση υποσέλιδου 4"/>
          <p:cNvSpPr>
            <a:spLocks noGrp="1"/>
          </p:cNvSpPr>
          <p:nvPr>
            <p:ph type="ftr" sz="quarter" idx="11"/>
          </p:nvPr>
        </p:nvSpPr>
        <p:spPr>
          <a:xfrm>
            <a:off x="457201" y="6248207"/>
            <a:ext cx="5573483" cy="365125"/>
          </a:xfrm>
        </p:spPr>
        <p:txBody>
          <a:bodyPr/>
          <a:lstStyle/>
          <a:p>
            <a:endParaRPr lang="el-GR"/>
          </a:p>
        </p:txBody>
      </p:sp>
      <p:sp>
        <p:nvSpPr>
          <p:cNvPr id="7" name="Ορθογώνιο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Ορθογώνιο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Ορθογώνιο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rot="5400000">
            <a:off x="5989638" y="144462"/>
            <a:ext cx="533400" cy="244476"/>
          </a:xfrm>
        </p:spPr>
        <p:txBody>
          <a:bodyPr/>
          <a:lstStyle/>
          <a:p>
            <a:fld id="{55C4C6AD-0979-45D1-9BBE-E718DC678137}"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43000" y="1122363"/>
            <a:ext cx="6858000" cy="2387600"/>
          </a:xfrm>
        </p:spPr>
        <p:txBody>
          <a:bodyPr anchor="b"/>
          <a:lstStyle>
            <a:lvl1pPr algn="ctr">
              <a:defRPr sz="4500"/>
            </a:lvl1pPr>
          </a:lstStyle>
          <a:p>
            <a:r>
              <a:rPr lang="el-GR" smtClean="0"/>
              <a:t>Στυλ κύριου τίτλου</a:t>
            </a:r>
            <a:endParaRPr lang="el-GR"/>
          </a:p>
        </p:txBody>
      </p:sp>
      <p:sp>
        <p:nvSpPr>
          <p:cNvPr id="3" name="Υπότιτλος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pPr defTabSz="685800"/>
            <a:fld id="{4768FFE8-A8DF-45BB-86CE-BCABDB0FBB90}" type="datetimeFigureOut">
              <a:rPr lang="el-GR" smtClean="0">
                <a:solidFill>
                  <a:prstClr val="black">
                    <a:tint val="75000"/>
                  </a:prstClr>
                </a:solidFill>
              </a:rPr>
              <a:pPr defTabSz="685800"/>
              <a:t>25/1/2021</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pPr defTabSz="685800"/>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pPr defTabSz="685800"/>
            <a:fld id="{A770C096-7AF5-4268-9096-6A7FC8FD7F7C}" type="slidenum">
              <a:rPr lang="el-GR" smtClean="0">
                <a:solidFill>
                  <a:prstClr val="black">
                    <a:tint val="75000"/>
                  </a:prstClr>
                </a:solidFill>
              </a:rPr>
              <a:pPr defTabSz="685800"/>
              <a:t>‹#›</a:t>
            </a:fld>
            <a:endParaRPr lang="el-GR">
              <a:solidFill>
                <a:prstClr val="black">
                  <a:tint val="75000"/>
                </a:prstClr>
              </a:solidFill>
            </a:endParaRPr>
          </a:p>
        </p:txBody>
      </p:sp>
    </p:spTree>
    <p:extLst>
      <p:ext uri="{BB962C8B-B14F-4D97-AF65-F5344CB8AC3E}">
        <p14:creationId xmlns:p14="http://schemas.microsoft.com/office/powerpoint/2010/main" val="5013015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defTabSz="685800"/>
            <a:fld id="{4768FFE8-A8DF-45BB-86CE-BCABDB0FBB90}" type="datetimeFigureOut">
              <a:rPr lang="el-GR" smtClean="0">
                <a:solidFill>
                  <a:prstClr val="black">
                    <a:tint val="75000"/>
                  </a:prstClr>
                </a:solidFill>
              </a:rPr>
              <a:pPr defTabSz="685800"/>
              <a:t>25/1/2021</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pPr defTabSz="685800"/>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pPr defTabSz="685800"/>
            <a:fld id="{A770C096-7AF5-4268-9096-6A7FC8FD7F7C}" type="slidenum">
              <a:rPr lang="el-GR" smtClean="0">
                <a:solidFill>
                  <a:prstClr val="black">
                    <a:tint val="75000"/>
                  </a:prstClr>
                </a:solidFill>
              </a:rPr>
              <a:pPr defTabSz="685800"/>
              <a:t>‹#›</a:t>
            </a:fld>
            <a:endParaRPr lang="el-GR">
              <a:solidFill>
                <a:prstClr val="black">
                  <a:tint val="75000"/>
                </a:prstClr>
              </a:solidFill>
            </a:endParaRPr>
          </a:p>
        </p:txBody>
      </p:sp>
    </p:spTree>
    <p:extLst>
      <p:ext uri="{BB962C8B-B14F-4D97-AF65-F5344CB8AC3E}">
        <p14:creationId xmlns:p14="http://schemas.microsoft.com/office/powerpoint/2010/main" val="99635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8" y="1709739"/>
            <a:ext cx="7886700" cy="2852737"/>
          </a:xfrm>
        </p:spPr>
        <p:txBody>
          <a:bodyPr anchor="b"/>
          <a:lstStyle>
            <a:lvl1pPr>
              <a:defRPr sz="4500"/>
            </a:lvl1pPr>
          </a:lstStyle>
          <a:p>
            <a:r>
              <a:rPr lang="el-GR" smtClean="0"/>
              <a:t>Στυλ κύριου τίτλου</a:t>
            </a:r>
            <a:endParaRPr lang="el-GR"/>
          </a:p>
        </p:txBody>
      </p:sp>
      <p:sp>
        <p:nvSpPr>
          <p:cNvPr id="3" name="Θέση κειμένου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pPr defTabSz="685800"/>
            <a:fld id="{4768FFE8-A8DF-45BB-86CE-BCABDB0FBB90}" type="datetimeFigureOut">
              <a:rPr lang="el-GR" smtClean="0">
                <a:solidFill>
                  <a:prstClr val="black">
                    <a:tint val="75000"/>
                  </a:prstClr>
                </a:solidFill>
              </a:rPr>
              <a:pPr defTabSz="685800"/>
              <a:t>25/1/2021</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pPr defTabSz="685800"/>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pPr defTabSz="685800"/>
            <a:fld id="{A770C096-7AF5-4268-9096-6A7FC8FD7F7C}" type="slidenum">
              <a:rPr lang="el-GR" smtClean="0">
                <a:solidFill>
                  <a:prstClr val="black">
                    <a:tint val="75000"/>
                  </a:prstClr>
                </a:solidFill>
              </a:rPr>
              <a:pPr defTabSz="685800"/>
              <a:t>‹#›</a:t>
            </a:fld>
            <a:endParaRPr lang="el-GR">
              <a:solidFill>
                <a:prstClr val="black">
                  <a:tint val="75000"/>
                </a:prstClr>
              </a:solidFill>
            </a:endParaRPr>
          </a:p>
        </p:txBody>
      </p:sp>
    </p:spTree>
    <p:extLst>
      <p:ext uri="{BB962C8B-B14F-4D97-AF65-F5344CB8AC3E}">
        <p14:creationId xmlns:p14="http://schemas.microsoft.com/office/powerpoint/2010/main" val="1572525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628650" y="1825625"/>
            <a:ext cx="38862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29150" y="1825625"/>
            <a:ext cx="38862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pPr defTabSz="685800"/>
            <a:fld id="{4768FFE8-A8DF-45BB-86CE-BCABDB0FBB90}" type="datetimeFigureOut">
              <a:rPr lang="el-GR" smtClean="0">
                <a:solidFill>
                  <a:prstClr val="black">
                    <a:tint val="75000"/>
                  </a:prstClr>
                </a:solidFill>
              </a:rPr>
              <a:pPr defTabSz="685800"/>
              <a:t>25/1/2021</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pPr defTabSz="685800"/>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pPr defTabSz="685800"/>
            <a:fld id="{A770C096-7AF5-4268-9096-6A7FC8FD7F7C}" type="slidenum">
              <a:rPr lang="el-GR" smtClean="0">
                <a:solidFill>
                  <a:prstClr val="black">
                    <a:tint val="75000"/>
                  </a:prstClr>
                </a:solidFill>
              </a:rPr>
              <a:pPr defTabSz="685800"/>
              <a:t>‹#›</a:t>
            </a:fld>
            <a:endParaRPr lang="el-GR">
              <a:solidFill>
                <a:prstClr val="black">
                  <a:tint val="75000"/>
                </a:prstClr>
              </a:solidFill>
            </a:endParaRPr>
          </a:p>
        </p:txBody>
      </p:sp>
    </p:spTree>
    <p:extLst>
      <p:ext uri="{BB962C8B-B14F-4D97-AF65-F5344CB8AC3E}">
        <p14:creationId xmlns:p14="http://schemas.microsoft.com/office/powerpoint/2010/main" val="2473497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29841" y="365126"/>
            <a:ext cx="78867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629842" y="2505075"/>
            <a:ext cx="3868340"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4629150" y="2505075"/>
            <a:ext cx="3887391"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pPr defTabSz="685800"/>
            <a:fld id="{4768FFE8-A8DF-45BB-86CE-BCABDB0FBB90}" type="datetimeFigureOut">
              <a:rPr lang="el-GR" smtClean="0">
                <a:solidFill>
                  <a:prstClr val="black">
                    <a:tint val="75000"/>
                  </a:prstClr>
                </a:solidFill>
              </a:rPr>
              <a:pPr defTabSz="685800"/>
              <a:t>25/1/2021</a:t>
            </a:fld>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pPr defTabSz="685800"/>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pPr defTabSz="685800"/>
            <a:fld id="{A770C096-7AF5-4268-9096-6A7FC8FD7F7C}" type="slidenum">
              <a:rPr lang="el-GR" smtClean="0">
                <a:solidFill>
                  <a:prstClr val="black">
                    <a:tint val="75000"/>
                  </a:prstClr>
                </a:solidFill>
              </a:rPr>
              <a:pPr defTabSz="685800"/>
              <a:t>‹#›</a:t>
            </a:fld>
            <a:endParaRPr lang="el-GR">
              <a:solidFill>
                <a:prstClr val="black">
                  <a:tint val="75000"/>
                </a:prstClr>
              </a:solidFill>
            </a:endParaRPr>
          </a:p>
        </p:txBody>
      </p:sp>
    </p:spTree>
    <p:extLst>
      <p:ext uri="{BB962C8B-B14F-4D97-AF65-F5344CB8AC3E}">
        <p14:creationId xmlns:p14="http://schemas.microsoft.com/office/powerpoint/2010/main" val="2614108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pPr defTabSz="685800"/>
            <a:fld id="{4768FFE8-A8DF-45BB-86CE-BCABDB0FBB90}" type="datetimeFigureOut">
              <a:rPr lang="el-GR" smtClean="0">
                <a:solidFill>
                  <a:prstClr val="black">
                    <a:tint val="75000"/>
                  </a:prstClr>
                </a:solidFill>
              </a:rPr>
              <a:pPr defTabSz="685800"/>
              <a:t>25/1/2021</a:t>
            </a:fld>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pPr defTabSz="685800"/>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pPr defTabSz="685800"/>
            <a:fld id="{A770C096-7AF5-4268-9096-6A7FC8FD7F7C}" type="slidenum">
              <a:rPr lang="el-GR" smtClean="0">
                <a:solidFill>
                  <a:prstClr val="black">
                    <a:tint val="75000"/>
                  </a:prstClr>
                </a:solidFill>
              </a:rPr>
              <a:pPr defTabSz="685800"/>
              <a:t>‹#›</a:t>
            </a:fld>
            <a:endParaRPr lang="el-GR">
              <a:solidFill>
                <a:prstClr val="black">
                  <a:tint val="75000"/>
                </a:prstClr>
              </a:solidFill>
            </a:endParaRPr>
          </a:p>
        </p:txBody>
      </p:sp>
    </p:spTree>
    <p:extLst>
      <p:ext uri="{BB962C8B-B14F-4D97-AF65-F5344CB8AC3E}">
        <p14:creationId xmlns:p14="http://schemas.microsoft.com/office/powerpoint/2010/main" val="2239396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pPr defTabSz="685800"/>
            <a:fld id="{4768FFE8-A8DF-45BB-86CE-BCABDB0FBB90}" type="datetimeFigureOut">
              <a:rPr lang="el-GR" smtClean="0">
                <a:solidFill>
                  <a:prstClr val="black">
                    <a:tint val="75000"/>
                  </a:prstClr>
                </a:solidFill>
              </a:rPr>
              <a:pPr defTabSz="685800"/>
              <a:t>25/1/2021</a:t>
            </a:fld>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pPr defTabSz="685800"/>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pPr defTabSz="685800"/>
            <a:fld id="{A770C096-7AF5-4268-9096-6A7FC8FD7F7C}" type="slidenum">
              <a:rPr lang="el-GR" smtClean="0">
                <a:solidFill>
                  <a:prstClr val="black">
                    <a:tint val="75000"/>
                  </a:prstClr>
                </a:solidFill>
              </a:rPr>
              <a:pPr defTabSz="685800"/>
              <a:t>‹#›</a:t>
            </a:fld>
            <a:endParaRPr lang="el-GR">
              <a:solidFill>
                <a:prstClr val="black">
                  <a:tint val="75000"/>
                </a:prstClr>
              </a:solidFill>
            </a:endParaRPr>
          </a:p>
        </p:txBody>
      </p:sp>
    </p:spTree>
    <p:extLst>
      <p:ext uri="{BB962C8B-B14F-4D97-AF65-F5344CB8AC3E}">
        <p14:creationId xmlns:p14="http://schemas.microsoft.com/office/powerpoint/2010/main" val="7847726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29841" y="457200"/>
            <a:ext cx="2949178" cy="1600200"/>
          </a:xfrm>
        </p:spPr>
        <p:txBody>
          <a:bodyPr anchor="b"/>
          <a:lstStyle>
            <a:lvl1pPr>
              <a:defRPr sz="2400"/>
            </a:lvl1pPr>
          </a:lstStyle>
          <a:p>
            <a:r>
              <a:rPr lang="el-GR" smtClean="0"/>
              <a:t>Στυλ κύριου τίτλου</a:t>
            </a:r>
            <a:endParaRPr lang="el-GR"/>
          </a:p>
        </p:txBody>
      </p:sp>
      <p:sp>
        <p:nvSpPr>
          <p:cNvPr id="3" name="Θέση περιεχομένου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pPr defTabSz="685800"/>
            <a:fld id="{4768FFE8-A8DF-45BB-86CE-BCABDB0FBB90}" type="datetimeFigureOut">
              <a:rPr lang="el-GR" smtClean="0">
                <a:solidFill>
                  <a:prstClr val="black">
                    <a:tint val="75000"/>
                  </a:prstClr>
                </a:solidFill>
              </a:rPr>
              <a:pPr defTabSz="685800"/>
              <a:t>25/1/2021</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pPr defTabSz="685800"/>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pPr defTabSz="685800"/>
            <a:fld id="{A770C096-7AF5-4268-9096-6A7FC8FD7F7C}" type="slidenum">
              <a:rPr lang="el-GR" smtClean="0">
                <a:solidFill>
                  <a:prstClr val="black">
                    <a:tint val="75000"/>
                  </a:prstClr>
                </a:solidFill>
              </a:rPr>
              <a:pPr defTabSz="685800"/>
              <a:t>‹#›</a:t>
            </a:fld>
            <a:endParaRPr lang="el-GR">
              <a:solidFill>
                <a:prstClr val="black">
                  <a:tint val="75000"/>
                </a:prstClr>
              </a:solidFill>
            </a:endParaRPr>
          </a:p>
        </p:txBody>
      </p:sp>
    </p:spTree>
    <p:extLst>
      <p:ext uri="{BB962C8B-B14F-4D97-AF65-F5344CB8AC3E}">
        <p14:creationId xmlns:p14="http://schemas.microsoft.com/office/powerpoint/2010/main" val="610547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12648" y="228600"/>
            <a:ext cx="8153400" cy="990600"/>
          </a:xfrm>
        </p:spPr>
        <p:txBody>
          <a:bodyPr/>
          <a:lstStyle/>
          <a:p>
            <a:r>
              <a:rPr kumimoji="0" lang="el-GR" smtClean="0"/>
              <a:t>Στυλ κύριου τίτλου</a:t>
            </a:r>
            <a:endParaRPr kumimoji="0" lang="en-US"/>
          </a:p>
        </p:txBody>
      </p:sp>
      <p:sp>
        <p:nvSpPr>
          <p:cNvPr id="4" name="Θέση ημερομηνίας 3"/>
          <p:cNvSpPr>
            <a:spLocks noGrp="1"/>
          </p:cNvSpPr>
          <p:nvPr>
            <p:ph type="dt" sz="half" idx="10"/>
          </p:nvPr>
        </p:nvSpPr>
        <p:spPr/>
        <p:txBody>
          <a:bodyPr/>
          <a:lstStyle/>
          <a:p>
            <a:fld id="{DFF4CC7B-34C8-4B46-AA22-C219FD88580B}" type="datetimeFigureOut">
              <a:rPr lang="el-GR" smtClean="0"/>
              <a:t>25/1/2021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lvl1pPr>
              <a:defRPr>
                <a:solidFill>
                  <a:srgbClr val="FFFFFF"/>
                </a:solidFill>
              </a:defRPr>
            </a:lvl1pPr>
          </a:lstStyle>
          <a:p>
            <a:fld id="{55C4C6AD-0979-45D1-9BBE-E718DC678137}" type="slidenum">
              <a:rPr lang="el-GR" smtClean="0"/>
              <a:t>‹#›</a:t>
            </a:fld>
            <a:endParaRPr lang="el-GR"/>
          </a:p>
        </p:txBody>
      </p:sp>
      <p:sp>
        <p:nvSpPr>
          <p:cNvPr id="8" name="Θέση περιεχομένου 7"/>
          <p:cNvSpPr>
            <a:spLocks noGrp="1"/>
          </p:cNvSpPr>
          <p:nvPr>
            <p:ph sz="quarter" idx="1"/>
          </p:nvPr>
        </p:nvSpPr>
        <p:spPr>
          <a:xfrm>
            <a:off x="612648" y="1600200"/>
            <a:ext cx="8153400" cy="44958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29841" y="457200"/>
            <a:ext cx="2949178" cy="1600200"/>
          </a:xfrm>
        </p:spPr>
        <p:txBody>
          <a:bodyPr anchor="b"/>
          <a:lstStyle>
            <a:lvl1pPr>
              <a:defRPr sz="2400"/>
            </a:lvl1pPr>
          </a:lstStyle>
          <a:p>
            <a:r>
              <a:rPr lang="el-GR" smtClean="0"/>
              <a:t>Στυλ κύριου τίτλου</a:t>
            </a:r>
            <a:endParaRPr lang="el-GR"/>
          </a:p>
        </p:txBody>
      </p:sp>
      <p:sp>
        <p:nvSpPr>
          <p:cNvPr id="3" name="Θέση εικόνας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Θέση κειμένου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pPr defTabSz="685800"/>
            <a:fld id="{4768FFE8-A8DF-45BB-86CE-BCABDB0FBB90}" type="datetimeFigureOut">
              <a:rPr lang="el-GR" smtClean="0">
                <a:solidFill>
                  <a:prstClr val="black">
                    <a:tint val="75000"/>
                  </a:prstClr>
                </a:solidFill>
              </a:rPr>
              <a:pPr defTabSz="685800"/>
              <a:t>25/1/2021</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pPr defTabSz="685800"/>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pPr defTabSz="685800"/>
            <a:fld id="{A770C096-7AF5-4268-9096-6A7FC8FD7F7C}" type="slidenum">
              <a:rPr lang="el-GR" smtClean="0">
                <a:solidFill>
                  <a:prstClr val="black">
                    <a:tint val="75000"/>
                  </a:prstClr>
                </a:solidFill>
              </a:rPr>
              <a:pPr defTabSz="685800"/>
              <a:t>‹#›</a:t>
            </a:fld>
            <a:endParaRPr lang="el-GR">
              <a:solidFill>
                <a:prstClr val="black">
                  <a:tint val="75000"/>
                </a:prstClr>
              </a:solidFill>
            </a:endParaRPr>
          </a:p>
        </p:txBody>
      </p:sp>
    </p:spTree>
    <p:extLst>
      <p:ext uri="{BB962C8B-B14F-4D97-AF65-F5344CB8AC3E}">
        <p14:creationId xmlns:p14="http://schemas.microsoft.com/office/powerpoint/2010/main" val="10948778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defTabSz="685800"/>
            <a:fld id="{4768FFE8-A8DF-45BB-86CE-BCABDB0FBB90}" type="datetimeFigureOut">
              <a:rPr lang="el-GR" smtClean="0">
                <a:solidFill>
                  <a:prstClr val="black">
                    <a:tint val="75000"/>
                  </a:prstClr>
                </a:solidFill>
              </a:rPr>
              <a:pPr defTabSz="685800"/>
              <a:t>25/1/2021</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pPr defTabSz="685800"/>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pPr defTabSz="685800"/>
            <a:fld id="{A770C096-7AF5-4268-9096-6A7FC8FD7F7C}" type="slidenum">
              <a:rPr lang="el-GR" smtClean="0">
                <a:solidFill>
                  <a:prstClr val="black">
                    <a:tint val="75000"/>
                  </a:prstClr>
                </a:solidFill>
              </a:rPr>
              <a:pPr defTabSz="685800"/>
              <a:t>‹#›</a:t>
            </a:fld>
            <a:endParaRPr lang="el-GR">
              <a:solidFill>
                <a:prstClr val="black">
                  <a:tint val="75000"/>
                </a:prstClr>
              </a:solidFill>
            </a:endParaRPr>
          </a:p>
        </p:txBody>
      </p:sp>
    </p:spTree>
    <p:extLst>
      <p:ext uri="{BB962C8B-B14F-4D97-AF65-F5344CB8AC3E}">
        <p14:creationId xmlns:p14="http://schemas.microsoft.com/office/powerpoint/2010/main" val="30690669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43675" y="365125"/>
            <a:ext cx="1971675"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628650" y="365125"/>
            <a:ext cx="5800725"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defTabSz="685800"/>
            <a:fld id="{4768FFE8-A8DF-45BB-86CE-BCABDB0FBB90}" type="datetimeFigureOut">
              <a:rPr lang="el-GR" smtClean="0">
                <a:solidFill>
                  <a:prstClr val="black">
                    <a:tint val="75000"/>
                  </a:prstClr>
                </a:solidFill>
              </a:rPr>
              <a:pPr defTabSz="685800"/>
              <a:t>25/1/2021</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pPr defTabSz="685800"/>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pPr defTabSz="685800"/>
            <a:fld id="{A770C096-7AF5-4268-9096-6A7FC8FD7F7C}" type="slidenum">
              <a:rPr lang="el-GR" smtClean="0">
                <a:solidFill>
                  <a:prstClr val="black">
                    <a:tint val="75000"/>
                  </a:prstClr>
                </a:solidFill>
              </a:rPr>
              <a:pPr defTabSz="685800"/>
              <a:t>‹#›</a:t>
            </a:fld>
            <a:endParaRPr lang="el-GR">
              <a:solidFill>
                <a:prstClr val="black">
                  <a:tint val="75000"/>
                </a:prstClr>
              </a:solidFill>
            </a:endParaRPr>
          </a:p>
        </p:txBody>
      </p:sp>
    </p:spTree>
    <p:extLst>
      <p:ext uri="{BB962C8B-B14F-4D97-AF65-F5344CB8AC3E}">
        <p14:creationId xmlns:p14="http://schemas.microsoft.com/office/powerpoint/2010/main" val="489548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Θέση κειμένου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Ορθογώνιο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Θέση ημερομηνίας 11"/>
          <p:cNvSpPr>
            <a:spLocks noGrp="1"/>
          </p:cNvSpPr>
          <p:nvPr>
            <p:ph type="dt" sz="half" idx="10"/>
          </p:nvPr>
        </p:nvSpPr>
        <p:spPr/>
        <p:txBody>
          <a:bodyPr/>
          <a:lstStyle/>
          <a:p>
            <a:fld id="{DFF4CC7B-34C8-4B46-AA22-C219FD88580B}" type="datetimeFigureOut">
              <a:rPr lang="el-GR" smtClean="0"/>
              <a:t>25/1/2021</a:t>
            </a:fld>
            <a:endParaRPr lang="el-GR"/>
          </a:p>
        </p:txBody>
      </p:sp>
      <p:sp>
        <p:nvSpPr>
          <p:cNvPr id="13" name="Θέση αριθμού διαφάνειας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5C4C6AD-0979-45D1-9BBE-E718DC678137}" type="slidenum">
              <a:rPr lang="el-GR" smtClean="0"/>
              <a:t>‹#›</a:t>
            </a:fld>
            <a:endParaRPr lang="el-GR"/>
          </a:p>
        </p:txBody>
      </p:sp>
      <p:sp>
        <p:nvSpPr>
          <p:cNvPr id="14" name="Θέση υποσέλιδου 13"/>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9" name="Θέση περιεχομένου 8"/>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Θέση περιεχομένου 10"/>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Θέση ημερομηνίας 7"/>
          <p:cNvSpPr>
            <a:spLocks noGrp="1"/>
          </p:cNvSpPr>
          <p:nvPr>
            <p:ph type="dt" sz="half" idx="15"/>
          </p:nvPr>
        </p:nvSpPr>
        <p:spPr/>
        <p:txBody>
          <a:bodyPr rtlCol="0"/>
          <a:lstStyle/>
          <a:p>
            <a:fld id="{DFF4CC7B-34C8-4B46-AA22-C219FD88580B}" type="datetimeFigureOut">
              <a:rPr lang="el-GR" smtClean="0"/>
              <a:t>25/1/2021</a:t>
            </a:fld>
            <a:endParaRPr lang="el-GR"/>
          </a:p>
        </p:txBody>
      </p:sp>
      <p:sp>
        <p:nvSpPr>
          <p:cNvPr id="10" name="Θέση αριθμού διαφάνειας 9"/>
          <p:cNvSpPr>
            <a:spLocks noGrp="1"/>
          </p:cNvSpPr>
          <p:nvPr>
            <p:ph type="sldNum" sz="quarter" idx="16"/>
          </p:nvPr>
        </p:nvSpPr>
        <p:spPr/>
        <p:txBody>
          <a:bodyPr rtlCol="0"/>
          <a:lstStyle/>
          <a:p>
            <a:fld id="{55C4C6AD-0979-45D1-9BBE-E718DC678137}" type="slidenum">
              <a:rPr lang="el-GR" smtClean="0"/>
              <a:t>‹#›</a:t>
            </a:fld>
            <a:endParaRPr lang="el-GR"/>
          </a:p>
        </p:txBody>
      </p:sp>
      <p:sp>
        <p:nvSpPr>
          <p:cNvPr id="12" name="Θέση υποσέλιδου 11"/>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Θέση περιεχομένου 10"/>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Θέση ημερομηνίας 9"/>
          <p:cNvSpPr>
            <a:spLocks noGrp="1"/>
          </p:cNvSpPr>
          <p:nvPr>
            <p:ph type="dt" sz="half" idx="15"/>
          </p:nvPr>
        </p:nvSpPr>
        <p:spPr/>
        <p:txBody>
          <a:bodyPr rtlCol="0"/>
          <a:lstStyle/>
          <a:p>
            <a:fld id="{DFF4CC7B-34C8-4B46-AA22-C219FD88580B}" type="datetimeFigureOut">
              <a:rPr lang="el-GR" smtClean="0"/>
              <a:t>25/1/2021</a:t>
            </a:fld>
            <a:endParaRPr lang="el-GR"/>
          </a:p>
        </p:txBody>
      </p:sp>
      <p:sp>
        <p:nvSpPr>
          <p:cNvPr id="12" name="Θέση αριθμού διαφάνειας 11"/>
          <p:cNvSpPr>
            <a:spLocks noGrp="1"/>
          </p:cNvSpPr>
          <p:nvPr>
            <p:ph type="sldNum" sz="quarter" idx="16"/>
          </p:nvPr>
        </p:nvSpPr>
        <p:spPr/>
        <p:txBody>
          <a:bodyPr rtlCol="0"/>
          <a:lstStyle/>
          <a:p>
            <a:fld id="{55C4C6AD-0979-45D1-9BBE-E718DC678137}" type="slidenum">
              <a:rPr lang="el-GR" smtClean="0"/>
              <a:t>‹#›</a:t>
            </a:fld>
            <a:endParaRPr lang="el-GR"/>
          </a:p>
        </p:txBody>
      </p:sp>
      <p:sp>
        <p:nvSpPr>
          <p:cNvPr id="14" name="Θέση υποσέλιδου 13"/>
          <p:cNvSpPr>
            <a:spLocks noGrp="1"/>
          </p:cNvSpPr>
          <p:nvPr>
            <p:ph type="ftr" sz="quarter" idx="17"/>
          </p:nvPr>
        </p:nvSpPr>
        <p:spPr/>
        <p:txBody>
          <a:bodyPr rtlCol="0"/>
          <a:lstStyle/>
          <a:p>
            <a:endParaRPr lang="el-GR"/>
          </a:p>
        </p:txBody>
      </p:sp>
      <p:sp>
        <p:nvSpPr>
          <p:cNvPr id="16" name="Θέση κειμένου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Θέση κειμένου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DFF4CC7B-34C8-4B46-AA22-C219FD88580B}" type="datetimeFigureOut">
              <a:rPr lang="el-GR" smtClean="0"/>
              <a:t>25/1/2021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lvl1pPr>
              <a:defRPr>
                <a:solidFill>
                  <a:srgbClr val="FFFFFF"/>
                </a:solidFill>
              </a:defRPr>
            </a:lvl1pPr>
          </a:lstStyle>
          <a:p>
            <a:fld id="{55C4C6AD-0979-45D1-9BBE-E718DC678137}"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FF4CC7B-34C8-4B46-AA22-C219FD88580B}" type="datetimeFigureOut">
              <a:rPr lang="el-GR" smtClean="0"/>
              <a:t>25/1/2021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a:xfrm>
            <a:off x="0" y="6248400"/>
            <a:ext cx="533400" cy="381000"/>
          </a:xfrm>
        </p:spPr>
        <p:txBody>
          <a:bodyPr/>
          <a:lstStyle>
            <a:lvl1pPr>
              <a:defRPr>
                <a:solidFill>
                  <a:schemeClr val="tx2"/>
                </a:solidFill>
              </a:defRPr>
            </a:lvl1pPr>
          </a:lstStyle>
          <a:p>
            <a:fld id="{55C4C6AD-0979-45D1-9BBE-E718DC678137}"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p:txBody>
          <a:bodyPr/>
          <a:lstStyle/>
          <a:p>
            <a:fld id="{DFF4CC7B-34C8-4B46-AA22-C219FD88580B}" type="datetimeFigureOut">
              <a:rPr lang="el-GR" smtClean="0"/>
              <a:t>25/1/2021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lvl1pPr>
              <a:defRPr>
                <a:solidFill>
                  <a:srgbClr val="FFFFFF"/>
                </a:solidFill>
              </a:defRPr>
            </a:lvl1pPr>
          </a:lstStyle>
          <a:p>
            <a:fld id="{55C4C6AD-0979-45D1-9BBE-E718DC678137}" type="slidenum">
              <a:rPr lang="el-GR" smtClean="0"/>
              <a:t>‹#›</a:t>
            </a:fld>
            <a:endParaRPr lang="el-GR"/>
          </a:p>
        </p:txBody>
      </p:sp>
      <p:sp>
        <p:nvSpPr>
          <p:cNvPr id="3" name="Θέση κειμένου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Θέση περιεχομένου 8"/>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Ορθογώνιο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Ορθογώνιο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Θέση ημερομηνίας 11"/>
          <p:cNvSpPr>
            <a:spLocks noGrp="1"/>
          </p:cNvSpPr>
          <p:nvPr>
            <p:ph type="dt" sz="half" idx="10"/>
          </p:nvPr>
        </p:nvSpPr>
        <p:spPr>
          <a:xfrm>
            <a:off x="6248400" y="6248400"/>
            <a:ext cx="2667000" cy="365125"/>
          </a:xfrm>
        </p:spPr>
        <p:txBody>
          <a:bodyPr rtlCol="0"/>
          <a:lstStyle/>
          <a:p>
            <a:fld id="{DFF4CC7B-34C8-4B46-AA22-C219FD88580B}" type="datetimeFigureOut">
              <a:rPr lang="el-GR" smtClean="0"/>
              <a:t>25/1/2021</a:t>
            </a:fld>
            <a:endParaRPr lang="el-GR"/>
          </a:p>
        </p:txBody>
      </p:sp>
      <p:sp>
        <p:nvSpPr>
          <p:cNvPr id="13" name="Θέση αριθμού διαφάνειας 12"/>
          <p:cNvSpPr>
            <a:spLocks noGrp="1"/>
          </p:cNvSpPr>
          <p:nvPr>
            <p:ph type="sldNum" sz="quarter" idx="11"/>
          </p:nvPr>
        </p:nvSpPr>
        <p:spPr>
          <a:xfrm>
            <a:off x="0" y="4667249"/>
            <a:ext cx="1447800" cy="663578"/>
          </a:xfrm>
        </p:spPr>
        <p:txBody>
          <a:bodyPr rtlCol="0"/>
          <a:lstStyle>
            <a:lvl1pPr>
              <a:defRPr sz="2800"/>
            </a:lvl1pPr>
          </a:lstStyle>
          <a:p>
            <a:fld id="{55C4C6AD-0979-45D1-9BBE-E718DC678137}" type="slidenum">
              <a:rPr lang="el-GR" smtClean="0"/>
              <a:t>‹#›</a:t>
            </a:fld>
            <a:endParaRPr lang="el-GR"/>
          </a:p>
        </p:txBody>
      </p:sp>
      <p:sp>
        <p:nvSpPr>
          <p:cNvPr id="14" name="Θέση υποσέλιδου 13"/>
          <p:cNvSpPr>
            <a:spLocks noGrp="1"/>
          </p:cNvSpPr>
          <p:nvPr>
            <p:ph type="ftr" sz="quarter" idx="12"/>
          </p:nvPr>
        </p:nvSpPr>
        <p:spPr>
          <a:xfrm>
            <a:off x="1600200" y="6248206"/>
            <a:ext cx="4572000" cy="365125"/>
          </a:xfrm>
        </p:spPr>
        <p:txBody>
          <a:bodyPr rtlCol="0"/>
          <a:lstStyle/>
          <a:p>
            <a:endParaRPr lang="el-GR"/>
          </a:p>
        </p:txBody>
      </p:sp>
      <p:sp>
        <p:nvSpPr>
          <p:cNvPr id="3" name="Θέση εικόνας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FF4CC7B-34C8-4B46-AA22-C219FD88580B}" type="datetimeFigureOut">
              <a:rPr lang="el-GR" smtClean="0"/>
              <a:t>25/1/2021</a:t>
            </a:fld>
            <a:endParaRPr lang="el-GR"/>
          </a:p>
        </p:txBody>
      </p:sp>
      <p:sp>
        <p:nvSpPr>
          <p:cNvPr id="3" name="Θέση υποσέλιδου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Ορθογώνιο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Θέση αριθμού διαφάνειας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5C4C6AD-0979-45D1-9BBE-E718DC678137}"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4768FFE8-A8DF-45BB-86CE-BCABDB0FBB90}" type="datetimeFigureOut">
              <a:rPr lang="el-GR" smtClean="0">
                <a:solidFill>
                  <a:prstClr val="black">
                    <a:tint val="75000"/>
                  </a:prstClr>
                </a:solidFill>
              </a:rPr>
              <a:pPr defTabSz="685800"/>
              <a:t>25/1/2021</a:t>
            </a:fld>
            <a:endParaRPr lang="el-GR">
              <a:solidFill>
                <a:prstClr val="black">
                  <a:tint val="75000"/>
                </a:prstClr>
              </a:solidFill>
            </a:endParaRPr>
          </a:p>
        </p:txBody>
      </p:sp>
      <p:sp>
        <p:nvSpPr>
          <p:cNvPr id="5" name="Θέση υποσέλιδου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A770C096-7AF5-4268-9096-6A7FC8FD7F7C}" type="slidenum">
              <a:rPr lang="el-GR" smtClean="0">
                <a:solidFill>
                  <a:prstClr val="black">
                    <a:tint val="75000"/>
                  </a:prstClr>
                </a:solidFill>
              </a:rPr>
              <a:pPr defTabSz="685800"/>
              <a:t>‹#›</a:t>
            </a:fld>
            <a:endParaRPr lang="el-GR">
              <a:solidFill>
                <a:prstClr val="black">
                  <a:tint val="75000"/>
                </a:prstClr>
              </a:solidFill>
            </a:endParaRPr>
          </a:p>
        </p:txBody>
      </p:sp>
    </p:spTree>
    <p:extLst>
      <p:ext uri="{BB962C8B-B14F-4D97-AF65-F5344CB8AC3E}">
        <p14:creationId xmlns:p14="http://schemas.microsoft.com/office/powerpoint/2010/main" val="40943661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267744" y="764704"/>
            <a:ext cx="6477000" cy="2376264"/>
          </a:xfrm>
        </p:spPr>
        <p:txBody>
          <a:bodyPr/>
          <a:lstStyle/>
          <a:p>
            <a:r>
              <a:rPr lang="el-GR" dirty="0" smtClean="0"/>
              <a:t>ΚΟΙΝΩΝΙΚΟΠΟΙΗΣΗ</a:t>
            </a:r>
            <a:endParaRPr lang="el-GR" dirty="0"/>
          </a:p>
        </p:txBody>
      </p:sp>
      <p:sp>
        <p:nvSpPr>
          <p:cNvPr id="3" name="Υπότιτλος 2"/>
          <p:cNvSpPr>
            <a:spLocks noGrp="1"/>
          </p:cNvSpPr>
          <p:nvPr>
            <p:ph type="subTitle" idx="1"/>
          </p:nvPr>
        </p:nvSpPr>
        <p:spPr>
          <a:xfrm>
            <a:off x="2123728" y="3212976"/>
            <a:ext cx="6705600" cy="1728192"/>
          </a:xfrm>
        </p:spPr>
        <p:txBody>
          <a:bodyPr>
            <a:normAutofit/>
          </a:bodyPr>
          <a:lstStyle/>
          <a:p>
            <a:r>
              <a:rPr lang="el-GR" dirty="0" smtClean="0"/>
              <a:t>Οι θέσεις του </a:t>
            </a:r>
            <a:r>
              <a:rPr lang="en-US" b="1" dirty="0" smtClean="0"/>
              <a:t>Parsons</a:t>
            </a:r>
            <a:r>
              <a:rPr lang="el-GR" dirty="0" smtClean="0"/>
              <a:t> και της </a:t>
            </a:r>
            <a:r>
              <a:rPr lang="el-GR" b="1" dirty="0" smtClean="0"/>
              <a:t>Θεωρίας της Κοινωνικής Αλληλεπίδρασης (</a:t>
            </a:r>
            <a:r>
              <a:rPr lang="el-GR" b="1" dirty="0" err="1" smtClean="0"/>
              <a:t>Αλληλόδρασης</a:t>
            </a:r>
            <a:r>
              <a:rPr lang="el-GR" b="1" dirty="0" smtClean="0"/>
              <a:t>)</a:t>
            </a:r>
            <a:endParaRPr lang="el-GR" b="1" dirty="0"/>
          </a:p>
        </p:txBody>
      </p:sp>
    </p:spTree>
    <p:extLst>
      <p:ext uri="{BB962C8B-B14F-4D97-AF65-F5344CB8AC3E}">
        <p14:creationId xmlns:p14="http://schemas.microsoft.com/office/powerpoint/2010/main" val="1703457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ΚΟΙΝΩΝΙΚΟΠΟΙΗΣΗ </a:t>
            </a:r>
            <a:r>
              <a:rPr lang="en-US" dirty="0" smtClean="0"/>
              <a:t>PARSONS</a:t>
            </a:r>
            <a:endParaRPr lang="el-GR" dirty="0"/>
          </a:p>
        </p:txBody>
      </p:sp>
      <p:sp>
        <p:nvSpPr>
          <p:cNvPr id="3" name="Θέση περιεχομένου 2"/>
          <p:cNvSpPr>
            <a:spLocks noGrp="1"/>
          </p:cNvSpPr>
          <p:nvPr>
            <p:ph sz="quarter" idx="1"/>
          </p:nvPr>
        </p:nvSpPr>
        <p:spPr>
          <a:xfrm>
            <a:off x="107504" y="1600200"/>
            <a:ext cx="8856984" cy="4495800"/>
          </a:xfrm>
        </p:spPr>
        <p:txBody>
          <a:bodyPr>
            <a:normAutofit/>
          </a:bodyPr>
          <a:lstStyle/>
          <a:p>
            <a:pPr algn="just"/>
            <a:r>
              <a:rPr lang="el-GR" dirty="0" smtClean="0"/>
              <a:t>Οι ικανότητες μπορούν επίσης να διακριθούν σε (α) ικανότητες που αφορούν σε ατομικούς ρόλους </a:t>
            </a:r>
          </a:p>
          <a:p>
            <a:pPr algn="just"/>
            <a:r>
              <a:rPr lang="el-GR" dirty="0" smtClean="0"/>
              <a:t>και (β) σε ικανότητες οι οποίες είναι απαραίτητες προκειμένου να μπορεί να ανταποκριθεί το άτομο υπεύθυνα στις προσδοκίες που εμπεριέχει ο ρόλος του. </a:t>
            </a:r>
            <a:endParaRPr lang="el-GR" dirty="0"/>
          </a:p>
        </p:txBody>
      </p:sp>
    </p:spTree>
    <p:extLst>
      <p:ext uri="{BB962C8B-B14F-4D97-AF65-F5344CB8AC3E}">
        <p14:creationId xmlns:p14="http://schemas.microsoft.com/office/powerpoint/2010/main" val="2999321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ΚΟΙΝΩΝΙΚΟΠΟΙΗΣΗ </a:t>
            </a:r>
            <a:r>
              <a:rPr lang="en-US" dirty="0" smtClean="0"/>
              <a:t>PARSONS</a:t>
            </a:r>
            <a:endParaRPr lang="el-GR"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529546957"/>
              </p:ext>
            </p:extLst>
          </p:nvPr>
        </p:nvGraphicFramePr>
        <p:xfrm>
          <a:off x="107950" y="1600200"/>
          <a:ext cx="89281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6459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6">
              <a:lumMod val="20000"/>
              <a:lumOff val="80000"/>
            </a:schemeClr>
          </a:solidFill>
        </p:spPr>
        <p:txBody>
          <a:bodyPr/>
          <a:lstStyle/>
          <a:p>
            <a:r>
              <a:rPr lang="el-GR" b="1" dirty="0" smtClean="0"/>
              <a:t>Οι θέσεις του </a:t>
            </a:r>
            <a:r>
              <a:rPr lang="de-DE" b="1" dirty="0" smtClean="0"/>
              <a:t>Parsons</a:t>
            </a:r>
            <a:endParaRPr lang="el-GR" b="1"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1259723623"/>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9636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228600"/>
            <a:ext cx="9252520" cy="990600"/>
          </a:xfrm>
          <a:solidFill>
            <a:schemeClr val="accent6">
              <a:lumMod val="40000"/>
              <a:lumOff val="60000"/>
            </a:schemeClr>
          </a:solidFill>
        </p:spPr>
        <p:txBody>
          <a:bodyPr>
            <a:normAutofit/>
          </a:bodyPr>
          <a:lstStyle/>
          <a:p>
            <a:r>
              <a:rPr lang="de-DE" sz="2800" b="1" dirty="0" smtClean="0">
                <a:solidFill>
                  <a:srgbClr val="775F55"/>
                </a:solidFill>
              </a:rPr>
              <a:t>Parsons</a:t>
            </a:r>
            <a:r>
              <a:rPr lang="el-GR" sz="2800" b="1" dirty="0" smtClean="0">
                <a:solidFill>
                  <a:srgbClr val="775F55"/>
                </a:solidFill>
              </a:rPr>
              <a:t>: η σχολική κοινωνικοποίηση ως διαδικασία «περάσματος» από:</a:t>
            </a:r>
            <a:endParaRPr lang="el-GR" sz="2800"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801986340"/>
              </p:ext>
            </p:extLst>
          </p:nvPr>
        </p:nvGraphicFramePr>
        <p:xfrm>
          <a:off x="612774" y="1600200"/>
          <a:ext cx="8531226" cy="4925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5851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rgbClr val="775F55"/>
                </a:solidFill>
              </a:rPr>
              <a:t>Οι θέσεις του </a:t>
            </a:r>
            <a:r>
              <a:rPr lang="de-DE" b="1" dirty="0">
                <a:solidFill>
                  <a:srgbClr val="775F55"/>
                </a:solidFill>
              </a:rPr>
              <a:t>Parsons</a:t>
            </a:r>
            <a:endParaRPr lang="el-GR"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3003351965"/>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8045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8928992" cy="1102568"/>
          </a:xfrm>
          <a:solidFill>
            <a:schemeClr val="accent6">
              <a:lumMod val="20000"/>
              <a:lumOff val="80000"/>
            </a:schemeClr>
          </a:solidFill>
        </p:spPr>
        <p:txBody>
          <a:bodyPr>
            <a:normAutofit/>
          </a:bodyPr>
          <a:lstStyle/>
          <a:p>
            <a:r>
              <a:rPr lang="el-GR" dirty="0" smtClean="0"/>
              <a:t>Από το </a:t>
            </a:r>
            <a:r>
              <a:rPr lang="el-GR" dirty="0" smtClean="0">
                <a:solidFill>
                  <a:srgbClr val="FF0000"/>
                </a:solidFill>
              </a:rPr>
              <a:t>Σχετικισμό</a:t>
            </a:r>
            <a:r>
              <a:rPr lang="el-GR" dirty="0" smtClean="0"/>
              <a:t> στον </a:t>
            </a:r>
            <a:r>
              <a:rPr lang="el-GR" dirty="0" smtClean="0">
                <a:solidFill>
                  <a:srgbClr val="0070C0"/>
                </a:solidFill>
              </a:rPr>
              <a:t>Οικουμενισμό</a:t>
            </a:r>
            <a:endParaRPr lang="el-GR" dirty="0">
              <a:solidFill>
                <a:srgbClr val="0070C0"/>
              </a:solidFill>
            </a:endParaRPr>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1159423239"/>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0394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228600"/>
            <a:ext cx="9036496" cy="990600"/>
          </a:xfrm>
          <a:solidFill>
            <a:schemeClr val="accent6">
              <a:lumMod val="20000"/>
              <a:lumOff val="80000"/>
            </a:schemeClr>
          </a:solidFill>
        </p:spPr>
        <p:txBody>
          <a:bodyPr>
            <a:normAutofit/>
          </a:bodyPr>
          <a:lstStyle/>
          <a:p>
            <a:r>
              <a:rPr lang="el-GR" dirty="0">
                <a:solidFill>
                  <a:srgbClr val="775F55"/>
                </a:solidFill>
              </a:rPr>
              <a:t>Από το </a:t>
            </a:r>
            <a:r>
              <a:rPr lang="el-GR" dirty="0">
                <a:solidFill>
                  <a:srgbClr val="FF0000"/>
                </a:solidFill>
              </a:rPr>
              <a:t>Σχετικισμό</a:t>
            </a:r>
            <a:r>
              <a:rPr lang="el-GR" dirty="0">
                <a:solidFill>
                  <a:srgbClr val="775F55"/>
                </a:solidFill>
              </a:rPr>
              <a:t> στον </a:t>
            </a:r>
            <a:r>
              <a:rPr lang="el-GR" dirty="0">
                <a:solidFill>
                  <a:srgbClr val="0070C0"/>
                </a:solidFill>
              </a:rPr>
              <a:t>Οικουμενισμό</a:t>
            </a:r>
            <a:endParaRPr lang="el-GR"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3409942474"/>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8080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219200"/>
          </a:xfrm>
          <a:solidFill>
            <a:schemeClr val="accent6">
              <a:lumMod val="20000"/>
              <a:lumOff val="80000"/>
            </a:schemeClr>
          </a:solidFill>
        </p:spPr>
        <p:txBody>
          <a:bodyPr>
            <a:normAutofit/>
          </a:bodyPr>
          <a:lstStyle/>
          <a:p>
            <a:r>
              <a:rPr lang="el-GR" dirty="0">
                <a:solidFill>
                  <a:srgbClr val="775F55"/>
                </a:solidFill>
              </a:rPr>
              <a:t>Από το </a:t>
            </a:r>
            <a:r>
              <a:rPr lang="el-GR" dirty="0">
                <a:solidFill>
                  <a:srgbClr val="FF0000"/>
                </a:solidFill>
              </a:rPr>
              <a:t>Σχετικισμό</a:t>
            </a:r>
            <a:r>
              <a:rPr lang="el-GR" dirty="0">
                <a:solidFill>
                  <a:srgbClr val="775F55"/>
                </a:solidFill>
              </a:rPr>
              <a:t> στον </a:t>
            </a:r>
            <a:r>
              <a:rPr lang="el-GR" dirty="0">
                <a:solidFill>
                  <a:srgbClr val="0070C0"/>
                </a:solidFill>
              </a:rPr>
              <a:t>Οικουμενισμό</a:t>
            </a:r>
            <a:endParaRPr lang="el-GR"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85336100"/>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2487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228600"/>
            <a:ext cx="9144000" cy="990600"/>
          </a:xfrm>
        </p:spPr>
        <p:txBody>
          <a:bodyPr>
            <a:normAutofit/>
          </a:bodyPr>
          <a:lstStyle/>
          <a:p>
            <a:r>
              <a:rPr lang="el-GR" dirty="0">
                <a:solidFill>
                  <a:srgbClr val="775F55"/>
                </a:solidFill>
              </a:rPr>
              <a:t>Από το </a:t>
            </a:r>
            <a:r>
              <a:rPr lang="el-GR" dirty="0">
                <a:solidFill>
                  <a:srgbClr val="FF0000"/>
                </a:solidFill>
              </a:rPr>
              <a:t>Σχετικισμό</a:t>
            </a:r>
            <a:r>
              <a:rPr lang="el-GR" dirty="0">
                <a:solidFill>
                  <a:srgbClr val="775F55"/>
                </a:solidFill>
              </a:rPr>
              <a:t> στον </a:t>
            </a:r>
            <a:r>
              <a:rPr lang="el-GR" dirty="0">
                <a:solidFill>
                  <a:srgbClr val="0070C0"/>
                </a:solidFill>
              </a:rPr>
              <a:t>Οικουμενισμό</a:t>
            </a:r>
            <a:endParaRPr lang="el-GR"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604154223"/>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1517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219200"/>
          </a:xfrm>
        </p:spPr>
        <p:txBody>
          <a:bodyPr>
            <a:noAutofit/>
          </a:bodyPr>
          <a:lstStyle/>
          <a:p>
            <a:r>
              <a:rPr lang="el-GR" sz="3200" b="1" dirty="0" smtClean="0"/>
              <a:t>Κοινωνικοποίηση: από τη διαδικασία ταύτισης με πρόσωπα στη διαδικασία ταύτισης με νόρμες</a:t>
            </a:r>
            <a:endParaRPr lang="el-GR" sz="3200" b="1"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2018254018"/>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7158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Λέξεις κλειδιά</a:t>
            </a:r>
            <a:endParaRPr lang="el-GR" dirty="0"/>
          </a:p>
        </p:txBody>
      </p:sp>
      <p:sp>
        <p:nvSpPr>
          <p:cNvPr id="3" name="Θέση περιεχομένου 2"/>
          <p:cNvSpPr>
            <a:spLocks noGrp="1"/>
          </p:cNvSpPr>
          <p:nvPr>
            <p:ph sz="quarter" idx="1"/>
          </p:nvPr>
        </p:nvSpPr>
        <p:spPr>
          <a:xfrm>
            <a:off x="0" y="1772816"/>
            <a:ext cx="9144000" cy="5085184"/>
          </a:xfrm>
          <a:solidFill>
            <a:schemeClr val="accent5">
              <a:lumMod val="40000"/>
              <a:lumOff val="60000"/>
            </a:schemeClr>
          </a:solidFill>
        </p:spPr>
        <p:txBody>
          <a:bodyPr>
            <a:normAutofit lnSpcReduction="10000"/>
          </a:bodyPr>
          <a:lstStyle/>
          <a:p>
            <a:r>
              <a:rPr lang="el-GR" sz="2400" b="1" dirty="0" smtClean="0"/>
              <a:t>Η έννοια της «</a:t>
            </a:r>
            <a:r>
              <a:rPr lang="el-GR" sz="2400" b="1" dirty="0"/>
              <a:t>τάξης» (</a:t>
            </a:r>
            <a:r>
              <a:rPr lang="el-GR" sz="2400" dirty="0"/>
              <a:t>γιατί μιλάμε για «σχολικές τάξεις»; Πώς ορίζουμε την έννοια της «τάξης»;)</a:t>
            </a:r>
          </a:p>
          <a:p>
            <a:r>
              <a:rPr lang="el-GR" sz="2400" b="1" smtClean="0"/>
              <a:t>Κοινωνικές </a:t>
            </a:r>
            <a:r>
              <a:rPr lang="el-GR" sz="2400" b="1" dirty="0" smtClean="0"/>
              <a:t>λειτουργίες του σχολείου </a:t>
            </a:r>
            <a:r>
              <a:rPr lang="el-GR" sz="2400" dirty="0" smtClean="0"/>
              <a:t>(ας θυμηθούμε τα κριτήρια αξιολόγησης των επιθεωρητών…)</a:t>
            </a:r>
          </a:p>
          <a:p>
            <a:r>
              <a:rPr lang="el-GR" sz="2400" b="1" dirty="0" smtClean="0"/>
              <a:t>«Κοινωνικός εαυτός» / «Κοινωνική ταυτότητα»</a:t>
            </a:r>
          </a:p>
          <a:p>
            <a:r>
              <a:rPr lang="el-GR" sz="2400" b="1" dirty="0" smtClean="0"/>
              <a:t>Σχολείο και κοινωνική ένταξη/αναπαραγωγή Οικουμενισμός </a:t>
            </a:r>
            <a:r>
              <a:rPr lang="en-US" sz="2400" b="1" dirty="0" smtClean="0"/>
              <a:t>vs </a:t>
            </a:r>
            <a:r>
              <a:rPr lang="el-GR" sz="2400" b="1" dirty="0" smtClean="0"/>
              <a:t>Σχετικισμός</a:t>
            </a:r>
          </a:p>
          <a:p>
            <a:r>
              <a:rPr lang="el-GR" sz="2400" b="1" dirty="0" smtClean="0"/>
              <a:t>Δομικός λειτουργισμός</a:t>
            </a:r>
          </a:p>
          <a:p>
            <a:r>
              <a:rPr lang="el-GR" sz="2400" b="1" dirty="0" smtClean="0"/>
              <a:t>Σχολείο και (διαπραγμάτευση) ταυτοτήτων</a:t>
            </a:r>
          </a:p>
          <a:p>
            <a:r>
              <a:rPr lang="el-GR" sz="2400" b="1" dirty="0" smtClean="0"/>
              <a:t>Κοινωνική </a:t>
            </a:r>
            <a:r>
              <a:rPr lang="el-GR" sz="2400" b="1" dirty="0" err="1" smtClean="0"/>
              <a:t>αλληλόδραση</a:t>
            </a:r>
            <a:endParaRPr lang="el-GR" sz="2400" b="1" dirty="0" smtClean="0"/>
          </a:p>
          <a:p>
            <a:r>
              <a:rPr lang="el-GR" sz="2400" b="1" dirty="0" err="1" smtClean="0"/>
              <a:t>Υποκειμενοποίηση</a:t>
            </a:r>
            <a:endParaRPr lang="el-GR" sz="2400" b="1" dirty="0" smtClean="0"/>
          </a:p>
          <a:p>
            <a:r>
              <a:rPr lang="el-GR" sz="2400" b="1" dirty="0" smtClean="0"/>
              <a:t>Σχολείο, στιγματισμός, σχολική αποτυχία/σχολικός αποκλεισμός (;)</a:t>
            </a:r>
          </a:p>
          <a:p>
            <a:endParaRPr lang="el-GR" b="1" dirty="0" smtClean="0"/>
          </a:p>
          <a:p>
            <a:endParaRPr lang="el-GR" b="1" dirty="0"/>
          </a:p>
        </p:txBody>
      </p:sp>
    </p:spTree>
    <p:extLst>
      <p:ext uri="{BB962C8B-B14F-4D97-AF65-F5344CB8AC3E}">
        <p14:creationId xmlns:p14="http://schemas.microsoft.com/office/powerpoint/2010/main" val="826508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27708"/>
            <a:ext cx="9144000" cy="1191491"/>
          </a:xfrm>
        </p:spPr>
        <p:txBody>
          <a:bodyPr>
            <a:normAutofit fontScale="90000"/>
          </a:bodyPr>
          <a:lstStyle/>
          <a:p>
            <a:r>
              <a:rPr lang="el-GR" b="1" dirty="0" smtClean="0"/>
              <a:t>Η διαδικασία της κοινωνικοποίησης μέσα στη σχολική τάξη</a:t>
            </a:r>
            <a:endParaRPr lang="el-GR" b="1"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2273967553"/>
              </p:ext>
            </p:extLst>
          </p:nvPr>
        </p:nvGraphicFramePr>
        <p:xfrm>
          <a:off x="0" y="1268760"/>
          <a:ext cx="8766175" cy="5589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4628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Βασικές θέσεις</a:t>
            </a:r>
            <a:endParaRPr lang="el-GR" dirty="0"/>
          </a:p>
        </p:txBody>
      </p:sp>
      <p:sp>
        <p:nvSpPr>
          <p:cNvPr id="3" name="Θέση περιεχομένου 2"/>
          <p:cNvSpPr>
            <a:spLocks noGrp="1"/>
          </p:cNvSpPr>
          <p:nvPr>
            <p:ph sz="quarter" idx="1"/>
          </p:nvPr>
        </p:nvSpPr>
        <p:spPr/>
        <p:txBody>
          <a:bodyPr/>
          <a:lstStyle/>
          <a:p>
            <a:pPr marL="0" indent="0" algn="just">
              <a:buNone/>
            </a:pPr>
            <a:r>
              <a:rPr lang="el-GR" dirty="0" smtClean="0"/>
              <a:t> Η ενότητα ενός συστήματος επιτυγχάνεται όταν οι θεσμοί, λειτουργώντας στη βάση ενός κοινού πολιτισμικού συστήματος, ενσωματώνουν την πολυμορφία και την ιδια</a:t>
            </a:r>
            <a:r>
              <a:rPr lang="el-GR" dirty="0"/>
              <a:t>ι</a:t>
            </a:r>
            <a:r>
              <a:rPr lang="el-GR" dirty="0" smtClean="0"/>
              <a:t>τερότητα που υπάρχει στα κατώτερα επίπεδα (επίπεδα οικογένειας και ατόμου – όχι αξιολογικά) σε ένα ενιαίο κοινωνικό σώμα.</a:t>
            </a:r>
            <a:r>
              <a:rPr lang="en-US" dirty="0" smtClean="0"/>
              <a:t>”</a:t>
            </a:r>
            <a:endParaRPr lang="el-GR" dirty="0"/>
          </a:p>
        </p:txBody>
      </p:sp>
    </p:spTree>
    <p:extLst>
      <p:ext uri="{BB962C8B-B14F-4D97-AF65-F5344CB8AC3E}">
        <p14:creationId xmlns:p14="http://schemas.microsoft.com/office/powerpoint/2010/main" val="26000559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Βασικές θέσεις:</a:t>
            </a:r>
            <a:endParaRPr lang="el-GR" dirty="0"/>
          </a:p>
        </p:txBody>
      </p:sp>
      <p:sp>
        <p:nvSpPr>
          <p:cNvPr id="3" name="Θέση περιεχομένου 2"/>
          <p:cNvSpPr>
            <a:spLocks noGrp="1"/>
          </p:cNvSpPr>
          <p:nvPr>
            <p:ph sz="quarter" idx="1"/>
          </p:nvPr>
        </p:nvSpPr>
        <p:spPr>
          <a:xfrm>
            <a:off x="0" y="1600200"/>
            <a:ext cx="9144000" cy="4997152"/>
          </a:xfrm>
        </p:spPr>
        <p:txBody>
          <a:bodyPr>
            <a:normAutofit fontScale="92500" lnSpcReduction="10000"/>
          </a:bodyPr>
          <a:lstStyle/>
          <a:p>
            <a:pPr algn="just"/>
            <a:r>
              <a:rPr lang="el-GR" dirty="0" smtClean="0"/>
              <a:t>Κεντρικό ερώτημα: Πώς θα οδηγηθούμε από την πολυμορφία (σχετικισμός) στο ενιαίο και συνεκτικό κοινωνικό σώμα (οικουμενισμός);</a:t>
            </a:r>
          </a:p>
          <a:p>
            <a:pPr algn="just"/>
            <a:r>
              <a:rPr lang="el-GR" dirty="0" smtClean="0"/>
              <a:t>Η έννοια που συνδέει το άτομο με την κοινωνία είναι αυτή του </a:t>
            </a:r>
            <a:r>
              <a:rPr lang="el-GR" b="1" dirty="0" smtClean="0"/>
              <a:t>ρόλου</a:t>
            </a:r>
            <a:r>
              <a:rPr lang="el-GR" dirty="0" smtClean="0"/>
              <a:t>.</a:t>
            </a:r>
          </a:p>
          <a:p>
            <a:pPr algn="just"/>
            <a:r>
              <a:rPr lang="el-GR" dirty="0" smtClean="0"/>
              <a:t>Ο </a:t>
            </a:r>
            <a:r>
              <a:rPr lang="el-GR" b="1" dirty="0" smtClean="0"/>
              <a:t>ρόλος</a:t>
            </a:r>
            <a:r>
              <a:rPr lang="el-GR" dirty="0" smtClean="0"/>
              <a:t> γεφυρώνει το πέρασμα από το ιδιαίτερο (οικογένεια) στο γενικό (οικουμενικό)</a:t>
            </a:r>
          </a:p>
          <a:p>
            <a:pPr algn="just"/>
            <a:r>
              <a:rPr lang="el-GR" dirty="0" smtClean="0"/>
              <a:t>Στις σύγχρονες κοινωνίες τα άτομα επικοινωνούν και αλληλεπιδρούν στο δημόσιο χώρο μέσα από συγκεκριμένους ρόλους (π.χ. οδηγοί, δάσκαλοι, γιατροί </a:t>
            </a:r>
            <a:r>
              <a:rPr lang="el-GR" dirty="0" err="1" smtClean="0"/>
              <a:t>κλπ</a:t>
            </a:r>
            <a:r>
              <a:rPr lang="el-GR" dirty="0" smtClean="0"/>
              <a:t>).</a:t>
            </a:r>
          </a:p>
          <a:p>
            <a:pPr algn="just"/>
            <a:r>
              <a:rPr lang="el-GR" b="1" dirty="0" smtClean="0"/>
              <a:t>Κοινωνικοποίηση: διαδικασία ανάπτυξης ετοιμότητας και ικανότητας δράσης μέσω των κοινωνικών ρόλων</a:t>
            </a:r>
          </a:p>
          <a:p>
            <a:pPr algn="just"/>
            <a:endParaRPr lang="el-GR" dirty="0"/>
          </a:p>
        </p:txBody>
      </p:sp>
    </p:spTree>
    <p:extLst>
      <p:ext uri="{BB962C8B-B14F-4D97-AF65-F5344CB8AC3E}">
        <p14:creationId xmlns:p14="http://schemas.microsoft.com/office/powerpoint/2010/main" val="5309533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Βασικές θέσεις</a:t>
            </a:r>
            <a:endParaRPr lang="el-GR" dirty="0"/>
          </a:p>
        </p:txBody>
      </p:sp>
      <p:sp>
        <p:nvSpPr>
          <p:cNvPr id="3" name="Θέση περιεχομένου 2"/>
          <p:cNvSpPr>
            <a:spLocks noGrp="1"/>
          </p:cNvSpPr>
          <p:nvPr>
            <p:ph sz="quarter" idx="1"/>
          </p:nvPr>
        </p:nvSpPr>
        <p:spPr/>
        <p:txBody>
          <a:bodyPr>
            <a:normAutofit/>
          </a:bodyPr>
          <a:lstStyle/>
          <a:p>
            <a:pPr algn="just"/>
            <a:r>
              <a:rPr lang="el-GR" dirty="0" smtClean="0"/>
              <a:t>Το κάθε άτομο δρα εντός μιας σειράς κοινωνικών υποσυστημάτων, ανταποκρίνεται σε προσδοκίες οι οποίες αφορούν μόνο ένα μέρος της συνολικής του δράσης (π.χ. μόνο ως εκπαιδευτικός, ως πελάτης, ως επισκέπτης κλπ…)</a:t>
            </a:r>
          </a:p>
          <a:p>
            <a:endParaRPr lang="el-GR" dirty="0"/>
          </a:p>
        </p:txBody>
      </p:sp>
    </p:spTree>
    <p:extLst>
      <p:ext uri="{BB962C8B-B14F-4D97-AF65-F5344CB8AC3E}">
        <p14:creationId xmlns:p14="http://schemas.microsoft.com/office/powerpoint/2010/main" val="40313428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Βασικές θέσεις</a:t>
            </a:r>
            <a:endParaRPr lang="el-GR" dirty="0"/>
          </a:p>
        </p:txBody>
      </p:sp>
      <p:sp>
        <p:nvSpPr>
          <p:cNvPr id="3" name="Θέση περιεχομένου 2"/>
          <p:cNvSpPr>
            <a:spLocks noGrp="1"/>
          </p:cNvSpPr>
          <p:nvPr>
            <p:ph sz="quarter" idx="1"/>
          </p:nvPr>
        </p:nvSpPr>
        <p:spPr/>
        <p:txBody>
          <a:bodyPr/>
          <a:lstStyle/>
          <a:p>
            <a:pPr algn="just"/>
            <a:r>
              <a:rPr lang="el-GR" dirty="0" smtClean="0"/>
              <a:t>Οι ρόλοι εμπεριέχουν προσδοκίες προς τα άτομα και περαιτέρω χαρακτηρίζονται από μια συγκεκριμένη λειτουργικότητα για το σύστημα στο οποίο εντάσσονται, εντάσσονται με άλλα λόγια στη λογική της λειτουργίας που καλείται να επιτελέσει π.χ. το σχολείο ως κοινωνικό σύστημα.</a:t>
            </a:r>
          </a:p>
          <a:p>
            <a:endParaRPr lang="el-GR" dirty="0"/>
          </a:p>
        </p:txBody>
      </p:sp>
    </p:spTree>
    <p:extLst>
      <p:ext uri="{BB962C8B-B14F-4D97-AF65-F5344CB8AC3E}">
        <p14:creationId xmlns:p14="http://schemas.microsoft.com/office/powerpoint/2010/main" val="30583215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Βασικές θέσεις</a:t>
            </a:r>
            <a:endParaRPr lang="el-GR" dirty="0"/>
          </a:p>
        </p:txBody>
      </p:sp>
      <p:sp>
        <p:nvSpPr>
          <p:cNvPr id="3" name="Θέση περιεχομένου 2"/>
          <p:cNvSpPr>
            <a:spLocks noGrp="1"/>
          </p:cNvSpPr>
          <p:nvPr>
            <p:ph sz="quarter" idx="1"/>
          </p:nvPr>
        </p:nvSpPr>
        <p:spPr/>
        <p:txBody>
          <a:bodyPr>
            <a:normAutofit fontScale="85000" lnSpcReduction="20000"/>
          </a:bodyPr>
          <a:lstStyle/>
          <a:p>
            <a:pPr algn="just"/>
            <a:r>
              <a:rPr lang="el-GR" dirty="0" smtClean="0"/>
              <a:t>Η </a:t>
            </a:r>
            <a:r>
              <a:rPr lang="el-GR" b="1" dirty="0" smtClean="0"/>
              <a:t>ανταπόκριση</a:t>
            </a:r>
            <a:r>
              <a:rPr lang="el-GR" dirty="0" smtClean="0"/>
              <a:t> στις προσδοκίες του ρόλου </a:t>
            </a:r>
            <a:r>
              <a:rPr lang="el-GR" b="1" dirty="0" smtClean="0"/>
              <a:t>επιβραβεύεται</a:t>
            </a:r>
            <a:r>
              <a:rPr lang="el-GR" dirty="0" smtClean="0"/>
              <a:t> ενώ </a:t>
            </a:r>
            <a:r>
              <a:rPr lang="el-GR" b="1" dirty="0" smtClean="0"/>
              <a:t>η μη ανταπόκριση τιμωρείται</a:t>
            </a:r>
            <a:r>
              <a:rPr lang="el-GR" dirty="0" smtClean="0"/>
              <a:t>.</a:t>
            </a:r>
          </a:p>
          <a:p>
            <a:pPr algn="just"/>
            <a:endParaRPr lang="el-GR" dirty="0" smtClean="0"/>
          </a:p>
          <a:p>
            <a:pPr algn="just"/>
            <a:r>
              <a:rPr lang="el-GR" dirty="0" smtClean="0"/>
              <a:t>Ιδανική περίπτωση ανταπόκρισης στις προσδοκίες ενός ρόλου είναι αυτή της πλήρους ταύτισης μεταξύ ατομικών αναγκών και προσδοκιών του ρόλου.</a:t>
            </a:r>
          </a:p>
          <a:p>
            <a:pPr lvl="1" algn="just"/>
            <a:r>
              <a:rPr lang="el-GR" dirty="0" smtClean="0"/>
              <a:t>Σε αυτή την περίπτωση δημιουργούνται οι προϋποθέσεις σταθεροποίησης ενός κοινωνικού συστήματος.</a:t>
            </a:r>
          </a:p>
          <a:p>
            <a:pPr algn="just"/>
            <a:endParaRPr lang="el-GR" dirty="0" smtClean="0"/>
          </a:p>
          <a:p>
            <a:pPr algn="just"/>
            <a:r>
              <a:rPr lang="el-GR" dirty="0" smtClean="0"/>
              <a:t>Για τους παραπάνω λόγου </a:t>
            </a:r>
            <a:r>
              <a:rPr lang="el-GR" b="1" dirty="0" smtClean="0">
                <a:solidFill>
                  <a:srgbClr val="C00000"/>
                </a:solidFill>
              </a:rPr>
              <a:t>η διαδικασία της κοινωνικοποίησης αποκτά μια ιδιαίτερη σημασία καθώς συμβάλλει στην σταθερότητα του κοινωνικού συστήματος</a:t>
            </a:r>
            <a:r>
              <a:rPr lang="el-GR" dirty="0" smtClean="0"/>
              <a:t>.</a:t>
            </a:r>
          </a:p>
          <a:p>
            <a:pPr algn="just"/>
            <a:endParaRPr lang="el-GR" dirty="0"/>
          </a:p>
        </p:txBody>
      </p:sp>
    </p:spTree>
    <p:extLst>
      <p:ext uri="{BB962C8B-B14F-4D97-AF65-F5344CB8AC3E}">
        <p14:creationId xmlns:p14="http://schemas.microsoft.com/office/powerpoint/2010/main" val="2219547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Βασικές θέσεις</a:t>
            </a:r>
            <a:endParaRPr lang="el-GR" dirty="0"/>
          </a:p>
        </p:txBody>
      </p:sp>
      <p:sp>
        <p:nvSpPr>
          <p:cNvPr id="3" name="Θέση περιεχομένου 2"/>
          <p:cNvSpPr>
            <a:spLocks noGrp="1"/>
          </p:cNvSpPr>
          <p:nvPr>
            <p:ph sz="quarter" idx="1"/>
          </p:nvPr>
        </p:nvSpPr>
        <p:spPr/>
        <p:txBody>
          <a:bodyPr>
            <a:normAutofit fontScale="92500" lnSpcReduction="10000"/>
          </a:bodyPr>
          <a:lstStyle/>
          <a:p>
            <a:pPr algn="just"/>
            <a:r>
              <a:rPr lang="el-GR" b="1" dirty="0" smtClean="0">
                <a:solidFill>
                  <a:srgbClr val="C00000"/>
                </a:solidFill>
              </a:rPr>
              <a:t>Η κοινωνικοποίηση μπορεί να οριστεί ως μια διαδικασία η οποία οδηγεί  τους νέους στον να εκπληρώνουν τους ρόλους που θα αναλάβουν ως ενήλικες με τη θέλησή τους και αποτελεσματικά.</a:t>
            </a:r>
          </a:p>
          <a:p>
            <a:endParaRPr lang="el-GR" dirty="0" smtClean="0"/>
          </a:p>
          <a:p>
            <a:pPr lvl="1" algn="just"/>
            <a:r>
              <a:rPr lang="el-GR" dirty="0" smtClean="0"/>
              <a:t>Πώς όμως θα επιτευχθεί αυτό, δηλ. με τη θέλησή τους και αποτελεσματικά;</a:t>
            </a:r>
          </a:p>
          <a:p>
            <a:pPr lvl="1" algn="just"/>
            <a:r>
              <a:rPr lang="el-GR" dirty="0" smtClean="0"/>
              <a:t>Το σίγουρο είναι ότι στη περίπτωση της απόκλισης θα ενεργοποιηθούν διαδικασίες κοινωνικού ελέγχου. </a:t>
            </a:r>
            <a:r>
              <a:rPr lang="el-GR" b="1" dirty="0" smtClean="0">
                <a:solidFill>
                  <a:srgbClr val="C00000"/>
                </a:solidFill>
              </a:rPr>
              <a:t>Για το λόγο αυτό, οι διαδικασίες κοινωνικοποίησης και κοινωνικού ελέγχου συνιστούν βασικές λειτουργικές διαδικασίες.</a:t>
            </a:r>
          </a:p>
          <a:p>
            <a:endParaRPr lang="el-GR" dirty="0"/>
          </a:p>
        </p:txBody>
      </p:sp>
    </p:spTree>
    <p:extLst>
      <p:ext uri="{BB962C8B-B14F-4D97-AF65-F5344CB8AC3E}">
        <p14:creationId xmlns:p14="http://schemas.microsoft.com/office/powerpoint/2010/main" val="782291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Βασικές Θέσεις</a:t>
            </a:r>
            <a:endParaRPr lang="el-GR" dirty="0"/>
          </a:p>
        </p:txBody>
      </p:sp>
      <p:sp>
        <p:nvSpPr>
          <p:cNvPr id="3" name="Θέση περιεχομένου 2"/>
          <p:cNvSpPr>
            <a:spLocks noGrp="1"/>
          </p:cNvSpPr>
          <p:nvPr>
            <p:ph sz="quarter" idx="1"/>
          </p:nvPr>
        </p:nvSpPr>
        <p:spPr/>
        <p:txBody>
          <a:bodyPr>
            <a:normAutofit fontScale="92500"/>
          </a:bodyPr>
          <a:lstStyle/>
          <a:p>
            <a:r>
              <a:rPr lang="el-GR" dirty="0" smtClean="0"/>
              <a:t>Πάλι πίσω στο ερώτημα: «πώς θα επιτευχθεί αυτό;»</a:t>
            </a:r>
          </a:p>
          <a:p>
            <a:pPr algn="just"/>
            <a:r>
              <a:rPr lang="el-GR" dirty="0" smtClean="0"/>
              <a:t>Η κοινωνικοποίηση συνίσταται στην απόκτηση προσανατολισμών που είναι αναγκαίοι για την αποτελεσματική ανταπόκριση στις προσδοκίες των ρόλων. </a:t>
            </a:r>
            <a:r>
              <a:rPr lang="el-GR" b="1" dirty="0" smtClean="0">
                <a:solidFill>
                  <a:srgbClr val="C00000"/>
                </a:solidFill>
              </a:rPr>
              <a:t>Κοινωνικοποίηση είναι η διαδικασία αποδοχής πολιτισμικών αξιών/κανόνων</a:t>
            </a:r>
            <a:r>
              <a:rPr lang="el-GR" dirty="0" smtClean="0"/>
              <a:t>.</a:t>
            </a:r>
          </a:p>
          <a:p>
            <a:endParaRPr lang="el-GR" dirty="0" smtClean="0"/>
          </a:p>
          <a:p>
            <a:pPr algn="just"/>
            <a:r>
              <a:rPr lang="el-GR" b="1" dirty="0" smtClean="0"/>
              <a:t>Η κοινωνικοποίηση βέβαια των μικρών παιδιών δεν αποσκοπεί στην εκμάθηση ρόλων που θα ασκήσουν ως ενήλικες.</a:t>
            </a:r>
          </a:p>
          <a:p>
            <a:pPr algn="just"/>
            <a:endParaRPr lang="el-GR" dirty="0"/>
          </a:p>
        </p:txBody>
      </p:sp>
    </p:spTree>
    <p:extLst>
      <p:ext uri="{BB962C8B-B14F-4D97-AF65-F5344CB8AC3E}">
        <p14:creationId xmlns:p14="http://schemas.microsoft.com/office/powerpoint/2010/main" val="15729314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Βασικές θέσεις</a:t>
            </a:r>
            <a:endParaRPr lang="el-GR" dirty="0"/>
          </a:p>
        </p:txBody>
      </p:sp>
      <p:sp>
        <p:nvSpPr>
          <p:cNvPr id="3" name="Θέση περιεχομένου 2"/>
          <p:cNvSpPr>
            <a:spLocks noGrp="1"/>
          </p:cNvSpPr>
          <p:nvPr>
            <p:ph sz="quarter" idx="1"/>
          </p:nvPr>
        </p:nvSpPr>
        <p:spPr/>
        <p:txBody>
          <a:bodyPr/>
          <a:lstStyle/>
          <a:p>
            <a:pPr algn="just"/>
            <a:r>
              <a:rPr lang="el-GR" b="1" dirty="0" smtClean="0"/>
              <a:t>Η κοινωνικοποίηση στο Δημοτικό συνδέεται/έχει ως αποτέλεσμα την απόκτηση γενικών ικανοτήτων, αντιλήψεων και στάσεων οι οποίες αποτελούν το κοινό υπόβαθρο των ρόλων της ενήλικης ζωής.</a:t>
            </a:r>
          </a:p>
          <a:p>
            <a:pPr marL="0" indent="0" algn="just">
              <a:buNone/>
            </a:pPr>
            <a:endParaRPr lang="el-GR" dirty="0" smtClean="0"/>
          </a:p>
          <a:p>
            <a:pPr algn="just"/>
            <a:r>
              <a:rPr lang="el-GR" b="1" dirty="0" smtClean="0">
                <a:solidFill>
                  <a:srgbClr val="C00000"/>
                </a:solidFill>
              </a:rPr>
              <a:t>Αυτή η κοινή βάση ορίζεται από τον </a:t>
            </a:r>
            <a:r>
              <a:rPr lang="el-GR" b="1" dirty="0" err="1" smtClean="0">
                <a:solidFill>
                  <a:srgbClr val="C00000"/>
                </a:solidFill>
              </a:rPr>
              <a:t>Parsons</a:t>
            </a:r>
            <a:r>
              <a:rPr lang="el-GR" b="1" dirty="0" smtClean="0">
                <a:solidFill>
                  <a:srgbClr val="C00000"/>
                </a:solidFill>
              </a:rPr>
              <a:t>  ως σύστημα οικουμενικών αξιών.</a:t>
            </a:r>
          </a:p>
          <a:p>
            <a:endParaRPr lang="el-GR" dirty="0"/>
          </a:p>
        </p:txBody>
      </p:sp>
    </p:spTree>
    <p:extLst>
      <p:ext uri="{BB962C8B-B14F-4D97-AF65-F5344CB8AC3E}">
        <p14:creationId xmlns:p14="http://schemas.microsoft.com/office/powerpoint/2010/main" val="14425121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Βασικές θέσεις</a:t>
            </a:r>
            <a:endParaRPr lang="el-GR" dirty="0"/>
          </a:p>
        </p:txBody>
      </p:sp>
      <p:sp>
        <p:nvSpPr>
          <p:cNvPr id="3" name="Θέση περιεχομένου 2"/>
          <p:cNvSpPr>
            <a:spLocks noGrp="1"/>
          </p:cNvSpPr>
          <p:nvPr>
            <p:ph sz="quarter" idx="1"/>
          </p:nvPr>
        </p:nvSpPr>
        <p:spPr/>
        <p:txBody>
          <a:bodyPr/>
          <a:lstStyle/>
          <a:p>
            <a:r>
              <a:rPr lang="el-GR" dirty="0" smtClean="0">
                <a:solidFill>
                  <a:srgbClr val="C00000"/>
                </a:solidFill>
              </a:rPr>
              <a:t>Συναισθηματικότητα </a:t>
            </a:r>
            <a:r>
              <a:rPr lang="en-US" dirty="0" smtClean="0">
                <a:solidFill>
                  <a:srgbClr val="C00000"/>
                </a:solidFill>
              </a:rPr>
              <a:t>vs. </a:t>
            </a:r>
            <a:r>
              <a:rPr lang="el-GR" dirty="0" smtClean="0">
                <a:solidFill>
                  <a:srgbClr val="C00000"/>
                </a:solidFill>
              </a:rPr>
              <a:t>Συναισθηματική ουδετερότητα</a:t>
            </a:r>
          </a:p>
          <a:p>
            <a:pPr lvl="1"/>
            <a:r>
              <a:rPr lang="el-GR" dirty="0" smtClean="0"/>
              <a:t>Συναισθηματικότητα ως γνώρισμα των σχέσεων στην οικογένεια / συναισθηματική ουδετερότητα στον επαγγελματικό χώρο (κυριαρχούν τα συμφέροντα)</a:t>
            </a:r>
          </a:p>
          <a:p>
            <a:r>
              <a:rPr lang="el-GR" dirty="0" smtClean="0">
                <a:solidFill>
                  <a:srgbClr val="C00000"/>
                </a:solidFill>
              </a:rPr>
              <a:t>Διάχυτος </a:t>
            </a:r>
            <a:r>
              <a:rPr lang="en-US" dirty="0" smtClean="0">
                <a:solidFill>
                  <a:srgbClr val="C00000"/>
                </a:solidFill>
              </a:rPr>
              <a:t>vs. </a:t>
            </a:r>
            <a:r>
              <a:rPr lang="el-GR" dirty="0" smtClean="0">
                <a:solidFill>
                  <a:srgbClr val="C00000"/>
                </a:solidFill>
              </a:rPr>
              <a:t>εξειδικευμένος </a:t>
            </a:r>
            <a:r>
              <a:rPr lang="el-GR" dirty="0" smtClean="0"/>
              <a:t>(η γενικότερη σημασία ενός ρόλου, όπως της μητέρας, και η εξειδικευμένη, όπως π.χ. του ενοικιαστή)</a:t>
            </a:r>
            <a:endParaRPr lang="el-GR" dirty="0"/>
          </a:p>
          <a:p>
            <a:endParaRPr lang="el-GR" dirty="0"/>
          </a:p>
        </p:txBody>
      </p:sp>
    </p:spTree>
    <p:extLst>
      <p:ext uri="{BB962C8B-B14F-4D97-AF65-F5344CB8AC3E}">
        <p14:creationId xmlns:p14="http://schemas.microsoft.com/office/powerpoint/2010/main" val="136537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 y="0"/>
            <a:ext cx="9143999" cy="1951761"/>
          </a:xfrm>
          <a:solidFill>
            <a:schemeClr val="accent4"/>
          </a:solidFill>
        </p:spPr>
        <p:txBody>
          <a:bodyPr/>
          <a:lstStyle/>
          <a:p>
            <a:r>
              <a:rPr lang="el-GR" b="1" dirty="0" smtClean="0"/>
              <a:t>Η έννοια της «τάξης»</a:t>
            </a:r>
            <a:endParaRPr lang="el-GR" b="1" dirty="0"/>
          </a:p>
        </p:txBody>
      </p:sp>
      <p:sp>
        <p:nvSpPr>
          <p:cNvPr id="3" name="Θέση περιεχομένου 2"/>
          <p:cNvSpPr>
            <a:spLocks noGrp="1"/>
          </p:cNvSpPr>
          <p:nvPr>
            <p:ph idx="1"/>
          </p:nvPr>
        </p:nvSpPr>
        <p:spPr>
          <a:xfrm>
            <a:off x="103909" y="1951759"/>
            <a:ext cx="8846128" cy="4048991"/>
          </a:xfrm>
        </p:spPr>
        <p:txBody>
          <a:bodyPr/>
          <a:lstStyle/>
          <a:p>
            <a:r>
              <a:rPr lang="el-GR" dirty="0" smtClean="0"/>
              <a:t>Η έννοια της </a:t>
            </a:r>
            <a:r>
              <a:rPr lang="el-GR" b="1" i="1" dirty="0" smtClean="0"/>
              <a:t>παιδαγωγικής τάξης/ευταξίας </a:t>
            </a:r>
            <a:r>
              <a:rPr lang="el-GR" dirty="0" smtClean="0"/>
              <a:t>(πραγμάτων)</a:t>
            </a:r>
          </a:p>
          <a:p>
            <a:endParaRPr lang="el-GR" dirty="0"/>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2561359"/>
            <a:ext cx="4080164" cy="33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Θέση περιεχομένου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39491" y="2561358"/>
            <a:ext cx="4869873" cy="3352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75984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Βασικές θέσεις</a:t>
            </a:r>
            <a:endParaRPr lang="el-GR" dirty="0"/>
          </a:p>
        </p:txBody>
      </p:sp>
      <p:sp>
        <p:nvSpPr>
          <p:cNvPr id="3" name="Θέση περιεχομένου 2"/>
          <p:cNvSpPr>
            <a:spLocks noGrp="1"/>
          </p:cNvSpPr>
          <p:nvPr>
            <p:ph sz="quarter" idx="1"/>
          </p:nvPr>
        </p:nvSpPr>
        <p:spPr/>
        <p:txBody>
          <a:bodyPr/>
          <a:lstStyle/>
          <a:p>
            <a:r>
              <a:rPr lang="el-GR" dirty="0" smtClean="0">
                <a:solidFill>
                  <a:srgbClr val="C00000"/>
                </a:solidFill>
              </a:rPr>
              <a:t>Προσανατολισμός στην κοινότητα (π.χ. οικογένεια) </a:t>
            </a:r>
            <a:r>
              <a:rPr lang="en-US" dirty="0" smtClean="0">
                <a:solidFill>
                  <a:srgbClr val="C00000"/>
                </a:solidFill>
              </a:rPr>
              <a:t>vs. </a:t>
            </a:r>
            <a:r>
              <a:rPr lang="el-GR" dirty="0" smtClean="0">
                <a:solidFill>
                  <a:srgbClr val="C00000"/>
                </a:solidFill>
              </a:rPr>
              <a:t>ατομικός προσανατολισμός (π.χ. στο επάγγελμα)</a:t>
            </a:r>
          </a:p>
          <a:p>
            <a:endParaRPr lang="el-GR" dirty="0">
              <a:solidFill>
                <a:srgbClr val="C00000"/>
              </a:solidFill>
            </a:endParaRPr>
          </a:p>
          <a:p>
            <a:r>
              <a:rPr lang="en-US" dirty="0" smtClean="0">
                <a:solidFill>
                  <a:srgbClr val="C00000"/>
                </a:solidFill>
              </a:rPr>
              <a:t>Status </a:t>
            </a:r>
            <a:r>
              <a:rPr lang="el-GR" dirty="0" smtClean="0">
                <a:solidFill>
                  <a:srgbClr val="C00000"/>
                </a:solidFill>
              </a:rPr>
              <a:t>λόγω προέλευσης </a:t>
            </a:r>
            <a:r>
              <a:rPr lang="en-US" dirty="0" err="1" smtClean="0">
                <a:solidFill>
                  <a:srgbClr val="C00000"/>
                </a:solidFill>
              </a:rPr>
              <a:t>vs</a:t>
            </a:r>
            <a:r>
              <a:rPr lang="el-GR" dirty="0" smtClean="0">
                <a:solidFill>
                  <a:srgbClr val="C00000"/>
                </a:solidFill>
              </a:rPr>
              <a:t>.</a:t>
            </a:r>
            <a:r>
              <a:rPr lang="en-US" dirty="0" smtClean="0">
                <a:solidFill>
                  <a:srgbClr val="C00000"/>
                </a:solidFill>
              </a:rPr>
              <a:t> S</a:t>
            </a:r>
            <a:r>
              <a:rPr lang="de-DE" dirty="0" err="1" smtClean="0">
                <a:solidFill>
                  <a:srgbClr val="C00000"/>
                </a:solidFill>
              </a:rPr>
              <a:t>tatus</a:t>
            </a:r>
            <a:r>
              <a:rPr lang="de-DE" dirty="0" smtClean="0">
                <a:solidFill>
                  <a:srgbClr val="C00000"/>
                </a:solidFill>
              </a:rPr>
              <a:t> </a:t>
            </a:r>
            <a:r>
              <a:rPr lang="el-GR" dirty="0" smtClean="0">
                <a:solidFill>
                  <a:srgbClr val="C00000"/>
                </a:solidFill>
              </a:rPr>
              <a:t>λόγω ατομικής επίδοσης </a:t>
            </a:r>
          </a:p>
          <a:p>
            <a:endParaRPr lang="el-GR" dirty="0">
              <a:solidFill>
                <a:srgbClr val="C00000"/>
              </a:solidFill>
            </a:endParaRPr>
          </a:p>
          <a:p>
            <a:endParaRPr lang="el-GR" dirty="0">
              <a:solidFill>
                <a:srgbClr val="C00000"/>
              </a:solidFill>
            </a:endParaRPr>
          </a:p>
        </p:txBody>
      </p:sp>
    </p:spTree>
    <p:extLst>
      <p:ext uri="{BB962C8B-B14F-4D97-AF65-F5344CB8AC3E}">
        <p14:creationId xmlns:p14="http://schemas.microsoft.com/office/powerpoint/2010/main" val="19124615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Βασικές θέσεις</a:t>
            </a:r>
            <a:endParaRPr lang="el-GR" dirty="0"/>
          </a:p>
        </p:txBody>
      </p:sp>
      <p:sp>
        <p:nvSpPr>
          <p:cNvPr id="3" name="Θέση περιεχομένου 2"/>
          <p:cNvSpPr>
            <a:spLocks noGrp="1"/>
          </p:cNvSpPr>
          <p:nvPr>
            <p:ph sz="quarter" idx="1"/>
          </p:nvPr>
        </p:nvSpPr>
        <p:spPr/>
        <p:txBody>
          <a:bodyPr/>
          <a:lstStyle/>
          <a:p>
            <a:endParaRPr lang="el-GR" dirty="0" smtClean="0"/>
          </a:p>
          <a:p>
            <a:pPr marL="0" indent="0">
              <a:buNone/>
            </a:pPr>
            <a:endParaRPr lang="el-GR" b="1" dirty="0" smtClean="0">
              <a:solidFill>
                <a:srgbClr val="C00000"/>
              </a:solidFill>
            </a:endParaRPr>
          </a:p>
          <a:p>
            <a:pPr marL="0" indent="0" algn="just">
              <a:buNone/>
            </a:pPr>
            <a:r>
              <a:rPr lang="el-GR" b="1" dirty="0" smtClean="0">
                <a:solidFill>
                  <a:srgbClr val="C00000"/>
                </a:solidFill>
              </a:rPr>
              <a:t>Κοινωνικοποίηση ως απόκτηση ικανότητας δράσης σε ρόλους σημαίνει εσωτερίκευση των οικουμενικών αξιών.</a:t>
            </a:r>
            <a:endParaRPr lang="el-GR" b="1" dirty="0">
              <a:solidFill>
                <a:srgbClr val="C00000"/>
              </a:solidFill>
            </a:endParaRPr>
          </a:p>
        </p:txBody>
      </p:sp>
    </p:spTree>
    <p:extLst>
      <p:ext uri="{BB962C8B-B14F-4D97-AF65-F5344CB8AC3E}">
        <p14:creationId xmlns:p14="http://schemas.microsoft.com/office/powerpoint/2010/main" val="18013848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Η σχολική τάξη ως κοινωνικό σύστημα</a:t>
            </a:r>
            <a:endParaRPr lang="el-GR" b="1" dirty="0"/>
          </a:p>
        </p:txBody>
      </p:sp>
      <p:sp>
        <p:nvSpPr>
          <p:cNvPr id="3" name="Θέση περιεχομένου 2"/>
          <p:cNvSpPr>
            <a:spLocks noGrp="1"/>
          </p:cNvSpPr>
          <p:nvPr>
            <p:ph sz="quarter" idx="1"/>
          </p:nvPr>
        </p:nvSpPr>
        <p:spPr/>
        <p:txBody>
          <a:bodyPr>
            <a:normAutofit/>
          </a:bodyPr>
          <a:lstStyle/>
          <a:p>
            <a:pPr marL="0" indent="0">
              <a:buNone/>
            </a:pPr>
            <a:r>
              <a:rPr lang="el-GR" dirty="0" smtClean="0"/>
              <a:t>Οι δυο βασικές λειτουργίες του σχολείου: κοινωνικοποίηση και επιλογή</a:t>
            </a:r>
          </a:p>
          <a:p>
            <a:pPr>
              <a:buFont typeface="Wingdings" pitchFamily="2" charset="2"/>
              <a:buChar char="Ø"/>
            </a:pPr>
            <a:endParaRPr lang="el-GR" dirty="0"/>
          </a:p>
          <a:p>
            <a:pPr>
              <a:buFont typeface="Wingdings" pitchFamily="2" charset="2"/>
              <a:buChar char="Ø"/>
            </a:pPr>
            <a:r>
              <a:rPr lang="el-GR" b="1" dirty="0" smtClean="0"/>
              <a:t>Το σχολείο ενεργεί έτσι ώστε οι μαθητές να εσωτερικεύσουν οικουμενικές αξίες (Κοινωνικοποίηση)</a:t>
            </a:r>
          </a:p>
          <a:p>
            <a:pPr>
              <a:buFont typeface="Wingdings" pitchFamily="2" charset="2"/>
              <a:buChar char="Ø"/>
            </a:pPr>
            <a:r>
              <a:rPr lang="el-GR" b="1" dirty="0" smtClean="0"/>
              <a:t>Το σχολείο «επιλέγει» τους μαθητές για συγκεκριμένες κοινωνικές θέσεις και ρόλους (επιλεκτική λειτουργία)</a:t>
            </a:r>
            <a:endParaRPr lang="el-GR" b="1" dirty="0"/>
          </a:p>
        </p:txBody>
      </p:sp>
    </p:spTree>
    <p:extLst>
      <p:ext uri="{BB962C8B-B14F-4D97-AF65-F5344CB8AC3E}">
        <p14:creationId xmlns:p14="http://schemas.microsoft.com/office/powerpoint/2010/main" val="26211679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Η σχολική τάξη ως κοινωνικό σύστημα</a:t>
            </a:r>
            <a:endParaRPr lang="el-GR" b="1" dirty="0"/>
          </a:p>
        </p:txBody>
      </p:sp>
      <p:sp>
        <p:nvSpPr>
          <p:cNvPr id="3" name="Θέση περιεχομένου 2"/>
          <p:cNvSpPr>
            <a:spLocks noGrp="1"/>
          </p:cNvSpPr>
          <p:nvPr>
            <p:ph sz="quarter" idx="1"/>
          </p:nvPr>
        </p:nvSpPr>
        <p:spPr/>
        <p:txBody>
          <a:bodyPr/>
          <a:lstStyle/>
          <a:p>
            <a:pPr marL="0" indent="0">
              <a:buNone/>
            </a:pPr>
            <a:endParaRPr lang="el-GR" dirty="0" smtClean="0"/>
          </a:p>
          <a:p>
            <a:pPr marL="0" indent="0">
              <a:buNone/>
            </a:pPr>
            <a:r>
              <a:rPr lang="el-GR" dirty="0" smtClean="0"/>
              <a:t>Η σχολική τάξης ως χώρος αναδιοργάνωσης της προσωπικότητας του μαθητή:</a:t>
            </a:r>
          </a:p>
          <a:p>
            <a:pPr algn="just">
              <a:buFont typeface="Wingdings" pitchFamily="2" charset="2"/>
              <a:buChar char="Ø"/>
            </a:pPr>
            <a:r>
              <a:rPr lang="el-GR" b="1" dirty="0" smtClean="0">
                <a:solidFill>
                  <a:srgbClr val="C00000"/>
                </a:solidFill>
              </a:rPr>
              <a:t>Η σημασία της ταύτισης του μαθητή με τον/την εκπαιδευτικό: </a:t>
            </a:r>
            <a:r>
              <a:rPr lang="el-GR" b="1" u="sng" dirty="0" smtClean="0">
                <a:solidFill>
                  <a:srgbClr val="C00000"/>
                </a:solidFill>
              </a:rPr>
              <a:t>το παιδί (μαθητής) εσωτερικεύει τη σχέση του με τον ρόλο του εκπαιδευτικού όχι όμως με την προσωπικότητά του</a:t>
            </a:r>
            <a:r>
              <a:rPr lang="el-GR" b="1" dirty="0" smtClean="0">
                <a:solidFill>
                  <a:srgbClr val="C00000"/>
                </a:solidFill>
              </a:rPr>
              <a:t>. </a:t>
            </a:r>
          </a:p>
          <a:p>
            <a:pPr>
              <a:buFont typeface="Wingdings" pitchFamily="2" charset="2"/>
              <a:buChar char="Ø"/>
            </a:pPr>
            <a:endParaRPr lang="el-GR" dirty="0"/>
          </a:p>
        </p:txBody>
      </p:sp>
    </p:spTree>
    <p:extLst>
      <p:ext uri="{BB962C8B-B14F-4D97-AF65-F5344CB8AC3E}">
        <p14:creationId xmlns:p14="http://schemas.microsoft.com/office/powerpoint/2010/main" val="36182101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σχολική τάξη ως κοινωνικό σύστημα</a:t>
            </a:r>
          </a:p>
        </p:txBody>
      </p:sp>
      <p:sp>
        <p:nvSpPr>
          <p:cNvPr id="3" name="Θέση περιεχομένου 2"/>
          <p:cNvSpPr>
            <a:spLocks noGrp="1"/>
          </p:cNvSpPr>
          <p:nvPr>
            <p:ph sz="quarter" idx="1"/>
          </p:nvPr>
        </p:nvSpPr>
        <p:spPr/>
        <p:txBody>
          <a:bodyPr>
            <a:normAutofit/>
          </a:bodyPr>
          <a:lstStyle/>
          <a:p>
            <a:pPr algn="just"/>
            <a:r>
              <a:rPr lang="el-GR" dirty="0" smtClean="0"/>
              <a:t>Το παιδί καταλαβαίνει ότι ο εκπαιδευτικός ενεργεί σύμφωνα με κανόνες που ισχύουν για όλους με τον ίδιο τρόπο.</a:t>
            </a:r>
          </a:p>
          <a:p>
            <a:pPr algn="just"/>
            <a:endParaRPr lang="el-GR" dirty="0"/>
          </a:p>
          <a:p>
            <a:pPr lvl="1" algn="just"/>
            <a:r>
              <a:rPr lang="el-GR" b="1" dirty="0" smtClean="0"/>
              <a:t>Αυτές οι εμπειρίες αποτελούν για το παιδί σημαντικά βήματα εσωτερίκευσης οικουμενικών κανόνων.</a:t>
            </a:r>
          </a:p>
          <a:p>
            <a:pPr lvl="1" algn="just"/>
            <a:r>
              <a:rPr lang="el-GR" b="1" dirty="0" smtClean="0"/>
              <a:t>Το παιδί εσωτερικεύει μοτίβα: συναισθηματική ουδετερότητα, προσανατολισμό στις επιδόσεις κλπ.</a:t>
            </a:r>
            <a:endParaRPr lang="el-GR" b="1" dirty="0"/>
          </a:p>
        </p:txBody>
      </p:sp>
    </p:spTree>
    <p:extLst>
      <p:ext uri="{BB962C8B-B14F-4D97-AF65-F5344CB8AC3E}">
        <p14:creationId xmlns:p14="http://schemas.microsoft.com/office/powerpoint/2010/main" val="25882553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σχολική τάξη ως κοινωνικό σύστημα</a:t>
            </a:r>
          </a:p>
        </p:txBody>
      </p:sp>
      <p:sp>
        <p:nvSpPr>
          <p:cNvPr id="3" name="Θέση περιεχομένου 2"/>
          <p:cNvSpPr>
            <a:spLocks noGrp="1"/>
          </p:cNvSpPr>
          <p:nvPr>
            <p:ph sz="quarter" idx="1"/>
          </p:nvPr>
        </p:nvSpPr>
        <p:spPr/>
        <p:txBody>
          <a:bodyPr/>
          <a:lstStyle/>
          <a:p>
            <a:pPr marL="0" indent="0">
              <a:buNone/>
            </a:pPr>
            <a:r>
              <a:rPr lang="el-GR" b="1" u="sng" dirty="0" smtClean="0"/>
              <a:t>Η σημασία της αξιολόγησης</a:t>
            </a:r>
            <a:r>
              <a:rPr lang="el-GR" dirty="0" smtClean="0"/>
              <a:t>:</a:t>
            </a:r>
          </a:p>
          <a:p>
            <a:pPr algn="just">
              <a:buFont typeface="Wingdings" pitchFamily="2" charset="2"/>
              <a:buChar char="Ø"/>
            </a:pPr>
            <a:r>
              <a:rPr lang="el-GR" dirty="0" smtClean="0"/>
              <a:t>Τα παιδί αποδέ</a:t>
            </a:r>
            <a:r>
              <a:rPr lang="el-GR" dirty="0"/>
              <a:t>χ</a:t>
            </a:r>
            <a:r>
              <a:rPr lang="el-GR" dirty="0" smtClean="0"/>
              <a:t>εται τη διάκριση μεταξύ «δυνατών» και «αδύνατων» μαθητών</a:t>
            </a:r>
          </a:p>
          <a:p>
            <a:pPr algn="just">
              <a:buFont typeface="Wingdings" pitchFamily="2" charset="2"/>
              <a:buChar char="Ø"/>
            </a:pPr>
            <a:r>
              <a:rPr lang="el-GR" dirty="0" smtClean="0"/>
              <a:t>Μαθαίνει/αποδέχεται ότι οι επιδόσεις οδηγούν σε ένα συγκεκριμένο </a:t>
            </a:r>
            <a:r>
              <a:rPr lang="en-US" dirty="0" smtClean="0"/>
              <a:t>status</a:t>
            </a:r>
          </a:p>
          <a:p>
            <a:pPr algn="just">
              <a:buFont typeface="Wingdings" pitchFamily="2" charset="2"/>
              <a:buChar char="Ø"/>
            </a:pPr>
            <a:r>
              <a:rPr lang="el-GR" dirty="0" smtClean="0"/>
              <a:t>Οι επιδόσεις νομιμοποιούν τα αποτελέσματα της επιλεκτικής λειτουργίας του σχολείου</a:t>
            </a:r>
            <a:endParaRPr lang="el-GR" dirty="0"/>
          </a:p>
        </p:txBody>
      </p:sp>
    </p:spTree>
    <p:extLst>
      <p:ext uri="{BB962C8B-B14F-4D97-AF65-F5344CB8AC3E}">
        <p14:creationId xmlns:p14="http://schemas.microsoft.com/office/powerpoint/2010/main" val="4937577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Διαφορές μεταξύ </a:t>
            </a:r>
            <a:r>
              <a:rPr lang="de-DE" dirty="0" smtClean="0"/>
              <a:t>Flitner </a:t>
            </a:r>
            <a:r>
              <a:rPr lang="el-GR" dirty="0" smtClean="0"/>
              <a:t>και </a:t>
            </a:r>
            <a:r>
              <a:rPr lang="de-DE" dirty="0" smtClean="0"/>
              <a:t>Parsons</a:t>
            </a:r>
            <a:endParaRPr lang="el-GR" dirty="0"/>
          </a:p>
        </p:txBody>
      </p:sp>
      <p:sp>
        <p:nvSpPr>
          <p:cNvPr id="3" name="Θέση περιεχομένου 2"/>
          <p:cNvSpPr>
            <a:spLocks noGrp="1"/>
          </p:cNvSpPr>
          <p:nvPr>
            <p:ph sz="quarter" idx="1"/>
          </p:nvPr>
        </p:nvSpPr>
        <p:spPr/>
        <p:txBody>
          <a:bodyPr>
            <a:normAutofit fontScale="92500" lnSpcReduction="20000"/>
          </a:bodyPr>
          <a:lstStyle/>
          <a:p>
            <a:pPr marL="0" indent="0">
              <a:buNone/>
            </a:pPr>
            <a:r>
              <a:rPr lang="el-GR" dirty="0" smtClean="0"/>
              <a:t>Ερωτήσεις:</a:t>
            </a:r>
          </a:p>
          <a:p>
            <a:pPr>
              <a:buFont typeface="Wingdings" panose="05000000000000000000" pitchFamily="2" charset="2"/>
              <a:buChar char="Ø"/>
            </a:pPr>
            <a:r>
              <a:rPr lang="el-GR" dirty="0" smtClean="0"/>
              <a:t>Υπάρχουν </a:t>
            </a:r>
            <a:r>
              <a:rPr lang="el-GR" b="1" dirty="0" smtClean="0">
                <a:solidFill>
                  <a:srgbClr val="7030A0"/>
                </a:solidFill>
              </a:rPr>
              <a:t>διαφορές ως </a:t>
            </a:r>
            <a:r>
              <a:rPr lang="el-GR" dirty="0" smtClean="0"/>
              <a:t>προς την </a:t>
            </a:r>
            <a:r>
              <a:rPr lang="el-GR" b="1" dirty="0" smtClean="0">
                <a:solidFill>
                  <a:srgbClr val="7030A0"/>
                </a:solidFill>
              </a:rPr>
              <a:t>αντίληψη (εικόνα) για το παιδί; </a:t>
            </a:r>
            <a:r>
              <a:rPr lang="el-GR" dirty="0" smtClean="0"/>
              <a:t>(</a:t>
            </a:r>
            <a:r>
              <a:rPr lang="el-GR" dirty="0" smtClean="0">
                <a:solidFill>
                  <a:srgbClr val="C00000"/>
                </a:solidFill>
              </a:rPr>
              <a:t>πώς περιγράφει το παιδί ο </a:t>
            </a:r>
            <a:r>
              <a:rPr lang="de-DE" dirty="0" smtClean="0">
                <a:solidFill>
                  <a:srgbClr val="C00000"/>
                </a:solidFill>
              </a:rPr>
              <a:t>Flitner </a:t>
            </a:r>
            <a:r>
              <a:rPr lang="el-GR" dirty="0" smtClean="0">
                <a:solidFill>
                  <a:srgbClr val="C00000"/>
                </a:solidFill>
              </a:rPr>
              <a:t>και πως ο </a:t>
            </a:r>
            <a:r>
              <a:rPr lang="en-US" dirty="0" smtClean="0">
                <a:solidFill>
                  <a:srgbClr val="C00000"/>
                </a:solidFill>
              </a:rPr>
              <a:t>Parsons</a:t>
            </a:r>
            <a:r>
              <a:rPr lang="en-US" dirty="0" smtClean="0"/>
              <a:t>)</a:t>
            </a:r>
          </a:p>
          <a:p>
            <a:pPr>
              <a:buFont typeface="Wingdings" panose="05000000000000000000" pitchFamily="2" charset="2"/>
              <a:buChar char="Ø"/>
            </a:pPr>
            <a:r>
              <a:rPr lang="el-GR" dirty="0" smtClean="0"/>
              <a:t>Υπάρχουν </a:t>
            </a:r>
            <a:r>
              <a:rPr lang="el-GR" b="1" dirty="0" smtClean="0">
                <a:solidFill>
                  <a:srgbClr val="7030A0"/>
                </a:solidFill>
              </a:rPr>
              <a:t>διαφορές ως προς την αντίληψη για το παιδαγωγικό έργο </a:t>
            </a:r>
            <a:r>
              <a:rPr lang="el-GR" dirty="0" smtClean="0"/>
              <a:t>/ την παιδαγωγική αποστολή του σχολείου; (</a:t>
            </a:r>
            <a:r>
              <a:rPr lang="el-GR" dirty="0" smtClean="0">
                <a:solidFill>
                  <a:srgbClr val="C00000"/>
                </a:solidFill>
              </a:rPr>
              <a:t>ας ξανασκεφτούμε τις έννοιες προστασία/αντενέργεια/σύμπραξη/στήριξη/κατανόηση και ας τις αντιπαραθέσουμε με τα βασικά γνωρίσματα / στόχους της κοινωνικοποίησης</a:t>
            </a:r>
            <a:r>
              <a:rPr lang="el-GR" dirty="0" smtClean="0"/>
              <a:t>)</a:t>
            </a:r>
          </a:p>
          <a:p>
            <a:pPr>
              <a:buFont typeface="Wingdings" panose="05000000000000000000" pitchFamily="2" charset="2"/>
              <a:buChar char="Ø"/>
            </a:pPr>
            <a:r>
              <a:rPr lang="el-GR" dirty="0" smtClean="0"/>
              <a:t>Υπάρχουν </a:t>
            </a:r>
            <a:r>
              <a:rPr lang="el-GR" b="1" dirty="0" smtClean="0">
                <a:solidFill>
                  <a:srgbClr val="7030A0"/>
                </a:solidFill>
              </a:rPr>
              <a:t>διαφορές</a:t>
            </a:r>
            <a:r>
              <a:rPr lang="el-GR" dirty="0" smtClean="0"/>
              <a:t> ως προς την κατανόηση της </a:t>
            </a:r>
            <a:r>
              <a:rPr lang="el-GR" b="1" dirty="0" smtClean="0">
                <a:solidFill>
                  <a:srgbClr val="7030A0"/>
                </a:solidFill>
              </a:rPr>
              <a:t>μάθησης</a:t>
            </a:r>
            <a:r>
              <a:rPr lang="el-GR" dirty="0" smtClean="0"/>
              <a:t> στο σχολικό περιβάλλον;</a:t>
            </a:r>
            <a:endParaRPr lang="el-GR" dirty="0"/>
          </a:p>
        </p:txBody>
      </p:sp>
    </p:spTree>
    <p:extLst>
      <p:ext uri="{BB962C8B-B14F-4D97-AF65-F5344CB8AC3E}">
        <p14:creationId xmlns:p14="http://schemas.microsoft.com/office/powerpoint/2010/main" val="37391100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Διαφορές μεταξύ </a:t>
            </a:r>
            <a:r>
              <a:rPr lang="el-GR" dirty="0" err="1"/>
              <a:t>Flitner</a:t>
            </a:r>
            <a:r>
              <a:rPr lang="el-GR" dirty="0"/>
              <a:t> και </a:t>
            </a:r>
            <a:r>
              <a:rPr lang="el-GR" dirty="0" err="1" smtClean="0"/>
              <a:t>Parsons</a:t>
            </a:r>
            <a:r>
              <a:rPr lang="el-GR" dirty="0" smtClean="0"/>
              <a:t> - Παιδί</a:t>
            </a:r>
            <a:endParaRPr lang="el-GR"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2497080936"/>
              </p:ext>
            </p:extLst>
          </p:nvPr>
        </p:nvGraphicFramePr>
        <p:xfrm>
          <a:off x="683568" y="1556792"/>
          <a:ext cx="8153400" cy="5944560"/>
        </p:xfrm>
        <a:graphic>
          <a:graphicData uri="http://schemas.openxmlformats.org/drawingml/2006/table">
            <a:tbl>
              <a:tblPr firstRow="1" bandRow="1">
                <a:tableStyleId>{5C22544A-7EE6-4342-B048-85BDC9FD1C3A}</a:tableStyleId>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918288">
                <a:tc>
                  <a:txBody>
                    <a:bodyPr/>
                    <a:lstStyle/>
                    <a:p>
                      <a:pPr algn="ctr"/>
                      <a:r>
                        <a:rPr lang="de-DE" sz="2400" b="1" dirty="0" smtClean="0"/>
                        <a:t>FLITNER</a:t>
                      </a:r>
                      <a:r>
                        <a:rPr lang="el-GR" sz="2400" b="1" dirty="0" smtClean="0"/>
                        <a:t> –</a:t>
                      </a:r>
                      <a:r>
                        <a:rPr lang="el-GR" sz="2400" b="1" baseline="0" dirty="0" smtClean="0"/>
                        <a:t> Έμφαση σε:</a:t>
                      </a:r>
                      <a:endParaRPr lang="el-GR" sz="2400" b="1" dirty="0"/>
                    </a:p>
                  </a:txBody>
                  <a:tcPr/>
                </a:tc>
                <a:tc>
                  <a:txBody>
                    <a:bodyPr/>
                    <a:lstStyle/>
                    <a:p>
                      <a:pPr algn="ctr"/>
                      <a:r>
                        <a:rPr lang="de-DE" sz="2400" b="1" dirty="0" smtClean="0"/>
                        <a:t>PARSONS</a:t>
                      </a:r>
                      <a:r>
                        <a:rPr lang="el-GR" sz="2400" b="1" dirty="0" smtClean="0"/>
                        <a:t> – Έμφαση σε:</a:t>
                      </a:r>
                      <a:endParaRPr lang="el-GR" sz="2400" b="1" dirty="0"/>
                    </a:p>
                  </a:txBody>
                  <a:tcPr/>
                </a:tc>
                <a:extLst>
                  <a:ext uri="{0D108BD9-81ED-4DB2-BD59-A6C34878D82A}">
                    <a16:rowId xmlns:a16="http://schemas.microsoft.com/office/drawing/2014/main" val="10000"/>
                  </a:ext>
                </a:extLst>
              </a:tr>
              <a:tr h="994810">
                <a:tc>
                  <a:txBody>
                    <a:bodyPr/>
                    <a:lstStyle/>
                    <a:p>
                      <a:endParaRPr lang="el-GR" dirty="0"/>
                    </a:p>
                  </a:txBody>
                  <a:tcPr/>
                </a:tc>
                <a:tc>
                  <a:txBody>
                    <a:bodyPr/>
                    <a:lstStyle/>
                    <a:p>
                      <a:endParaRPr lang="el-GR" dirty="0"/>
                    </a:p>
                  </a:txBody>
                  <a:tcPr/>
                </a:tc>
                <a:extLst>
                  <a:ext uri="{0D108BD9-81ED-4DB2-BD59-A6C34878D82A}">
                    <a16:rowId xmlns:a16="http://schemas.microsoft.com/office/drawing/2014/main" val="10001"/>
                  </a:ext>
                </a:extLst>
              </a:tr>
              <a:tr h="1071334">
                <a:tc>
                  <a:txBody>
                    <a:bodyPr/>
                    <a:lstStyle/>
                    <a:p>
                      <a:endParaRPr lang="el-GR"/>
                    </a:p>
                  </a:txBody>
                  <a:tcPr/>
                </a:tc>
                <a:tc>
                  <a:txBody>
                    <a:bodyPr/>
                    <a:lstStyle/>
                    <a:p>
                      <a:endParaRPr lang="el-GR"/>
                    </a:p>
                  </a:txBody>
                  <a:tcPr/>
                </a:tc>
                <a:extLst>
                  <a:ext uri="{0D108BD9-81ED-4DB2-BD59-A6C34878D82A}">
                    <a16:rowId xmlns:a16="http://schemas.microsoft.com/office/drawing/2014/main" val="10002"/>
                  </a:ext>
                </a:extLst>
              </a:tr>
              <a:tr h="1480064">
                <a:tc>
                  <a:txBody>
                    <a:bodyPr/>
                    <a:lstStyle/>
                    <a:p>
                      <a:endParaRPr lang="el-GR" dirty="0"/>
                    </a:p>
                  </a:txBody>
                  <a:tcPr/>
                </a:tc>
                <a:tc>
                  <a:txBody>
                    <a:bodyPr/>
                    <a:lstStyle/>
                    <a:p>
                      <a:endParaRPr lang="el-GR" dirty="0"/>
                    </a:p>
                  </a:txBody>
                  <a:tcPr/>
                </a:tc>
                <a:extLst>
                  <a:ext uri="{0D108BD9-81ED-4DB2-BD59-A6C34878D82A}">
                    <a16:rowId xmlns:a16="http://schemas.microsoft.com/office/drawing/2014/main" val="10003"/>
                  </a:ext>
                </a:extLst>
              </a:tr>
              <a:tr h="1480064">
                <a:tc>
                  <a:txBody>
                    <a:bodyPr/>
                    <a:lstStyle/>
                    <a:p>
                      <a:endParaRPr lang="el-GR" dirty="0"/>
                    </a:p>
                  </a:txBody>
                  <a:tcPr/>
                </a:tc>
                <a:tc>
                  <a:txBody>
                    <a:bodyPr/>
                    <a:lstStyle/>
                    <a:p>
                      <a:endParaRPr lang="el-GR"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504336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2648" y="228600"/>
            <a:ext cx="8153400" cy="896144"/>
          </a:xfrm>
        </p:spPr>
        <p:txBody>
          <a:bodyPr>
            <a:normAutofit fontScale="90000"/>
          </a:bodyPr>
          <a:lstStyle/>
          <a:p>
            <a:r>
              <a:rPr lang="el-GR" b="1" dirty="0" smtClean="0"/>
              <a:t>Διαφορές μεταξύ </a:t>
            </a:r>
            <a:r>
              <a:rPr lang="de-DE" b="1" dirty="0" smtClean="0"/>
              <a:t>Flitner </a:t>
            </a:r>
            <a:r>
              <a:rPr lang="el-GR" b="1" dirty="0" smtClean="0"/>
              <a:t>και </a:t>
            </a:r>
            <a:r>
              <a:rPr lang="de-DE" b="1" dirty="0" smtClean="0"/>
              <a:t>Parsons </a:t>
            </a:r>
            <a:r>
              <a:rPr lang="el-GR" b="1" dirty="0" smtClean="0"/>
              <a:t>– Παιδαγωγικό έργο</a:t>
            </a:r>
            <a:endParaRPr lang="el-GR" b="1"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3429252101"/>
              </p:ext>
            </p:extLst>
          </p:nvPr>
        </p:nvGraphicFramePr>
        <p:xfrm>
          <a:off x="612775" y="1700808"/>
          <a:ext cx="8153400" cy="4824536"/>
        </p:xfrm>
        <a:graphic>
          <a:graphicData uri="http://schemas.openxmlformats.org/drawingml/2006/table">
            <a:tbl>
              <a:tblPr firstRow="1" bandRow="1">
                <a:tableStyleId>{21E4AEA4-8DFA-4A89-87EB-49C32662AFE0}</a:tableStyleId>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1206134">
                <a:tc>
                  <a:txBody>
                    <a:bodyPr/>
                    <a:lstStyle/>
                    <a:p>
                      <a:pPr algn="ctr"/>
                      <a:endParaRPr lang="de-DE" sz="2000" b="1" dirty="0" smtClean="0"/>
                    </a:p>
                    <a:p>
                      <a:pPr algn="ctr"/>
                      <a:r>
                        <a:rPr lang="de-DE" sz="2000" b="1" dirty="0" smtClean="0"/>
                        <a:t>FLITNER</a:t>
                      </a:r>
                      <a:r>
                        <a:rPr lang="el-GR" sz="2000" b="1" baseline="0" dirty="0" smtClean="0"/>
                        <a:t> – Έμφαση σε:</a:t>
                      </a:r>
                      <a:endParaRPr lang="el-GR" sz="2000" b="1" dirty="0"/>
                    </a:p>
                  </a:txBody>
                  <a:tcPr/>
                </a:tc>
                <a:tc>
                  <a:txBody>
                    <a:bodyPr/>
                    <a:lstStyle/>
                    <a:p>
                      <a:pPr algn="ctr"/>
                      <a:endParaRPr lang="de-DE" sz="2000" b="1" dirty="0" smtClean="0"/>
                    </a:p>
                    <a:p>
                      <a:pPr algn="ctr"/>
                      <a:r>
                        <a:rPr lang="de-DE" sz="2000" b="1" dirty="0" smtClean="0"/>
                        <a:t>PARSONS</a:t>
                      </a:r>
                      <a:r>
                        <a:rPr lang="el-GR" sz="2000" b="1" dirty="0" smtClean="0"/>
                        <a:t> – Έμφαση σε:</a:t>
                      </a:r>
                      <a:endParaRPr lang="el-GR" sz="2000" b="1" dirty="0"/>
                    </a:p>
                  </a:txBody>
                  <a:tcPr/>
                </a:tc>
                <a:extLst>
                  <a:ext uri="{0D108BD9-81ED-4DB2-BD59-A6C34878D82A}">
                    <a16:rowId xmlns:a16="http://schemas.microsoft.com/office/drawing/2014/main" val="10000"/>
                  </a:ext>
                </a:extLst>
              </a:tr>
              <a:tr h="1206134">
                <a:tc>
                  <a:txBody>
                    <a:bodyPr/>
                    <a:lstStyle/>
                    <a:p>
                      <a:endParaRPr lang="el-GR" dirty="0"/>
                    </a:p>
                  </a:txBody>
                  <a:tcPr/>
                </a:tc>
                <a:tc>
                  <a:txBody>
                    <a:bodyPr/>
                    <a:lstStyle/>
                    <a:p>
                      <a:endParaRPr lang="el-GR"/>
                    </a:p>
                  </a:txBody>
                  <a:tcPr/>
                </a:tc>
                <a:extLst>
                  <a:ext uri="{0D108BD9-81ED-4DB2-BD59-A6C34878D82A}">
                    <a16:rowId xmlns:a16="http://schemas.microsoft.com/office/drawing/2014/main" val="10001"/>
                  </a:ext>
                </a:extLst>
              </a:tr>
              <a:tr h="1206134">
                <a:tc>
                  <a:txBody>
                    <a:bodyPr/>
                    <a:lstStyle/>
                    <a:p>
                      <a:endParaRPr lang="el-GR"/>
                    </a:p>
                  </a:txBody>
                  <a:tcPr/>
                </a:tc>
                <a:tc>
                  <a:txBody>
                    <a:bodyPr/>
                    <a:lstStyle/>
                    <a:p>
                      <a:endParaRPr lang="el-GR"/>
                    </a:p>
                  </a:txBody>
                  <a:tcPr/>
                </a:tc>
                <a:extLst>
                  <a:ext uri="{0D108BD9-81ED-4DB2-BD59-A6C34878D82A}">
                    <a16:rowId xmlns:a16="http://schemas.microsoft.com/office/drawing/2014/main" val="10002"/>
                  </a:ext>
                </a:extLst>
              </a:tr>
              <a:tr h="1206134">
                <a:tc>
                  <a:txBody>
                    <a:bodyPr/>
                    <a:lstStyle/>
                    <a:p>
                      <a:endParaRPr lang="el-GR"/>
                    </a:p>
                  </a:txBody>
                  <a:tcPr/>
                </a:tc>
                <a:tc>
                  <a:txBody>
                    <a:bodyPr/>
                    <a:lstStyle/>
                    <a:p>
                      <a:endParaRPr lang="el-G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310649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ΘΕΩΡΙΑ ΑΛΛΗΛΟΔΡΑΣΗΣ</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1626075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036496" cy="1219200"/>
          </a:xfrm>
          <a:solidFill>
            <a:schemeClr val="accent1">
              <a:lumMod val="60000"/>
              <a:lumOff val="40000"/>
            </a:schemeClr>
          </a:solidFill>
        </p:spPr>
        <p:txBody>
          <a:bodyPr/>
          <a:lstStyle/>
          <a:p>
            <a:r>
              <a:rPr lang="el-GR" b="1" dirty="0" smtClean="0"/>
              <a:t>Η έννοια της «τάξης»</a:t>
            </a:r>
            <a:endParaRPr lang="el-GR" b="1" dirty="0"/>
          </a:p>
        </p:txBody>
      </p:sp>
      <p:sp>
        <p:nvSpPr>
          <p:cNvPr id="3" name="Θέση περιεχομένου 2"/>
          <p:cNvSpPr>
            <a:spLocks noGrp="1"/>
          </p:cNvSpPr>
          <p:nvPr>
            <p:ph sz="quarter" idx="1"/>
          </p:nvPr>
        </p:nvSpPr>
        <p:spPr/>
        <p:txBody>
          <a:bodyPr/>
          <a:lstStyle/>
          <a:p>
            <a:endParaRPr lang="el-GR" dirty="0"/>
          </a:p>
        </p:txBody>
      </p:sp>
      <p:pic>
        <p:nvPicPr>
          <p:cNvPr id="4" name="Εικόνα 3"/>
          <p:cNvPicPr>
            <a:picLocks noChangeAspect="1"/>
          </p:cNvPicPr>
          <p:nvPr/>
        </p:nvPicPr>
        <p:blipFill>
          <a:blip r:embed="rId2"/>
          <a:stretch>
            <a:fillRect/>
          </a:stretch>
        </p:blipFill>
        <p:spPr>
          <a:xfrm>
            <a:off x="0" y="1484784"/>
            <a:ext cx="9144000" cy="5373216"/>
          </a:xfrm>
          <a:prstGeom prst="rect">
            <a:avLst/>
          </a:prstGeom>
        </p:spPr>
      </p:pic>
    </p:spTree>
    <p:extLst>
      <p:ext uri="{BB962C8B-B14F-4D97-AF65-F5344CB8AC3E}">
        <p14:creationId xmlns:p14="http://schemas.microsoft.com/office/powerpoint/2010/main" val="26200002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Θεωρία της </a:t>
            </a:r>
            <a:r>
              <a:rPr lang="el-GR" dirty="0" err="1" smtClean="0"/>
              <a:t>Αλληλόδρασης</a:t>
            </a:r>
            <a:endParaRPr lang="el-GR"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1157394135"/>
              </p:ext>
            </p:extLst>
          </p:nvPr>
        </p:nvGraphicFramePr>
        <p:xfrm>
          <a:off x="107504" y="1600200"/>
          <a:ext cx="8658671"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23866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94756" y="260648"/>
            <a:ext cx="8586536" cy="990600"/>
          </a:xfrm>
          <a:solidFill>
            <a:schemeClr val="accent5">
              <a:lumMod val="20000"/>
              <a:lumOff val="80000"/>
            </a:schemeClr>
          </a:solidFill>
        </p:spPr>
        <p:txBody>
          <a:bodyPr>
            <a:normAutofit fontScale="90000"/>
          </a:bodyPr>
          <a:lstStyle/>
          <a:p>
            <a:r>
              <a:rPr lang="el-GR" dirty="0" smtClean="0">
                <a:solidFill>
                  <a:schemeClr val="tx1"/>
                </a:solidFill>
              </a:rPr>
              <a:t>Αλληλεπίδραση και Κοινωνικοποίηση</a:t>
            </a:r>
            <a:endParaRPr lang="el-GR" dirty="0">
              <a:solidFill>
                <a:schemeClr val="tx1"/>
              </a:solidFill>
            </a:endParaRPr>
          </a:p>
        </p:txBody>
      </p:sp>
      <p:sp>
        <p:nvSpPr>
          <p:cNvPr id="3" name="Θέση περιεχομένου 2"/>
          <p:cNvSpPr>
            <a:spLocks noGrp="1"/>
          </p:cNvSpPr>
          <p:nvPr>
            <p:ph sz="quarter" idx="1"/>
          </p:nvPr>
        </p:nvSpPr>
        <p:spPr>
          <a:xfrm>
            <a:off x="107504" y="1484784"/>
            <a:ext cx="9361040" cy="5472608"/>
          </a:xfrm>
          <a:solidFill>
            <a:schemeClr val="accent1">
              <a:lumMod val="75000"/>
            </a:schemeClr>
          </a:solidFill>
          <a:ln>
            <a:solidFill>
              <a:srgbClr val="92D050"/>
            </a:solidFill>
          </a:ln>
        </p:spPr>
        <p:txBody>
          <a:bodyPr/>
          <a:lstStyle/>
          <a:p>
            <a:pPr marL="0" indent="0">
              <a:buNone/>
            </a:pPr>
            <a:r>
              <a:rPr lang="el-GR" b="1" dirty="0" smtClean="0">
                <a:solidFill>
                  <a:srgbClr val="002060"/>
                </a:solidFill>
              </a:rPr>
              <a:t>Θεωρία της Συμβολικής </a:t>
            </a:r>
            <a:r>
              <a:rPr lang="el-GR" b="1" dirty="0" err="1" smtClean="0">
                <a:solidFill>
                  <a:srgbClr val="002060"/>
                </a:solidFill>
              </a:rPr>
              <a:t>Αλληλόδρασης</a:t>
            </a:r>
            <a:r>
              <a:rPr lang="el-GR" b="1" dirty="0" smtClean="0">
                <a:solidFill>
                  <a:srgbClr val="002060"/>
                </a:solidFill>
              </a:rPr>
              <a:t> </a:t>
            </a:r>
            <a:r>
              <a:rPr lang="en-US" b="1" dirty="0" smtClean="0">
                <a:solidFill>
                  <a:srgbClr val="002060"/>
                </a:solidFill>
              </a:rPr>
              <a:t>(G. Mead)</a:t>
            </a:r>
            <a:endParaRPr lang="el-GR" b="1" dirty="0" smtClean="0">
              <a:solidFill>
                <a:srgbClr val="002060"/>
              </a:solidFill>
            </a:endParaRPr>
          </a:p>
          <a:p>
            <a:endParaRPr lang="el-GR" dirty="0" smtClean="0">
              <a:solidFill>
                <a:srgbClr val="002060"/>
              </a:solidFill>
            </a:endParaRPr>
          </a:p>
          <a:p>
            <a:r>
              <a:rPr lang="el-GR" b="1" dirty="0" smtClean="0"/>
              <a:t>Ενδιαφέρεται για την οπτική του δρώντος υποκειμένου</a:t>
            </a:r>
          </a:p>
          <a:p>
            <a:endParaRPr lang="el-GR" dirty="0"/>
          </a:p>
          <a:p>
            <a:r>
              <a:rPr lang="el-GR" b="1" dirty="0" smtClean="0"/>
              <a:t>Ενδιαφέρεται για τις καθημερινές αλληλεπιδράσεις μεταξύ εκπαιδευτικών και μαθητών</a:t>
            </a:r>
            <a:r>
              <a:rPr lang="el-GR" dirty="0" smtClean="0"/>
              <a:t>. </a:t>
            </a:r>
            <a:endParaRPr lang="el-GR" dirty="0"/>
          </a:p>
        </p:txBody>
      </p:sp>
    </p:spTree>
    <p:extLst>
      <p:ext uri="{BB962C8B-B14F-4D97-AF65-F5344CB8AC3E}">
        <p14:creationId xmlns:p14="http://schemas.microsoft.com/office/powerpoint/2010/main" val="8899831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2648" y="228600"/>
            <a:ext cx="8153400" cy="896144"/>
          </a:xfrm>
          <a:solidFill>
            <a:schemeClr val="accent1"/>
          </a:solidFill>
        </p:spPr>
        <p:txBody>
          <a:bodyPr/>
          <a:lstStyle/>
          <a:p>
            <a:r>
              <a:rPr lang="el-GR" dirty="0" smtClean="0"/>
              <a:t>Βασικές θέσεις</a:t>
            </a:r>
            <a:endParaRPr lang="el-GR" dirty="0"/>
          </a:p>
        </p:txBody>
      </p:sp>
      <p:sp>
        <p:nvSpPr>
          <p:cNvPr id="3" name="Θέση περιεχομένου 2"/>
          <p:cNvSpPr>
            <a:spLocks noGrp="1"/>
          </p:cNvSpPr>
          <p:nvPr>
            <p:ph sz="quarter" idx="1"/>
          </p:nvPr>
        </p:nvSpPr>
        <p:spPr>
          <a:xfrm>
            <a:off x="0" y="1196752"/>
            <a:ext cx="9036496" cy="5472608"/>
          </a:xfrm>
          <a:solidFill>
            <a:schemeClr val="accent3">
              <a:lumMod val="60000"/>
              <a:lumOff val="40000"/>
            </a:schemeClr>
          </a:solidFill>
        </p:spPr>
        <p:txBody>
          <a:bodyPr>
            <a:normAutofit lnSpcReduction="10000"/>
          </a:bodyPr>
          <a:lstStyle/>
          <a:p>
            <a:pPr marL="0" indent="0">
              <a:buNone/>
            </a:pPr>
            <a:r>
              <a:rPr lang="el-GR" dirty="0" smtClean="0"/>
              <a:t>Για τη συγκρότηση του «εαυτού» διαδραματίζουν κεντρικό ρόλο:</a:t>
            </a:r>
          </a:p>
          <a:p>
            <a:pPr algn="just">
              <a:buFont typeface="Wingdings" pitchFamily="2" charset="2"/>
              <a:buChar char="§"/>
            </a:pPr>
            <a:r>
              <a:rPr lang="el-GR" b="1" dirty="0" smtClean="0"/>
              <a:t>Το άτομο χρησιμοποιεί ένα </a:t>
            </a:r>
            <a:r>
              <a:rPr lang="el-GR" b="1" u="sng" dirty="0" smtClean="0"/>
              <a:t>κοινό σύστημα συμβόλων </a:t>
            </a:r>
            <a:r>
              <a:rPr lang="el-GR" b="1" dirty="0" smtClean="0"/>
              <a:t>(γλώσσα) για να επικοινωνήσει</a:t>
            </a:r>
          </a:p>
          <a:p>
            <a:pPr algn="just">
              <a:buFont typeface="Wingdings" pitchFamily="2" charset="2"/>
              <a:buChar char="§"/>
            </a:pPr>
            <a:r>
              <a:rPr lang="el-GR" b="1" dirty="0" smtClean="0"/>
              <a:t>Οι προσδοκίες των </a:t>
            </a:r>
            <a:r>
              <a:rPr lang="el-GR" b="1" u="sng" dirty="0" smtClean="0"/>
              <a:t>«άλλων» </a:t>
            </a:r>
            <a:r>
              <a:rPr lang="el-GR" b="1" dirty="0" smtClean="0"/>
              <a:t>σε μια συνάντηση/επικοινωνία αποτελούν </a:t>
            </a:r>
            <a:r>
              <a:rPr lang="el-GR" b="1" u="sng" dirty="0" smtClean="0"/>
              <a:t>«αντικείμενα» διαπραγμάτευσης.</a:t>
            </a:r>
          </a:p>
          <a:p>
            <a:pPr algn="just">
              <a:buFont typeface="Wingdings" pitchFamily="2" charset="2"/>
              <a:buChar char="§"/>
            </a:pPr>
            <a:r>
              <a:rPr lang="el-GR" b="1" dirty="0" smtClean="0">
                <a:solidFill>
                  <a:srgbClr val="FF0000"/>
                </a:solidFill>
              </a:rPr>
              <a:t>Τα άτομα καλούνται να ερμηνεύσουν προσδοκίες, κανόνες, ανάγκες των «άλλων» για να επικοινωνήσουν με ενεργό τρόπο.</a:t>
            </a:r>
          </a:p>
          <a:p>
            <a:pPr algn="just">
              <a:buFont typeface="Wingdings" pitchFamily="2" charset="2"/>
              <a:buChar char="§"/>
            </a:pPr>
            <a:r>
              <a:rPr lang="el-GR" b="1" dirty="0" smtClean="0">
                <a:solidFill>
                  <a:srgbClr val="FF0000"/>
                </a:solidFill>
              </a:rPr>
              <a:t>Η επικοινωνία είναι στενά συνδεδεμένη με την «παρουσίαση» της ταυτότητας του ατόμου.</a:t>
            </a:r>
          </a:p>
          <a:p>
            <a:pPr algn="just">
              <a:buFont typeface="Wingdings" pitchFamily="2" charset="2"/>
              <a:buChar char="§"/>
            </a:pPr>
            <a:endParaRPr lang="el-GR" b="1" dirty="0" smtClean="0">
              <a:solidFill>
                <a:srgbClr val="FF0000"/>
              </a:solidFill>
            </a:endParaRPr>
          </a:p>
          <a:p>
            <a:pPr algn="just">
              <a:buFont typeface="Wingdings" pitchFamily="2" charset="2"/>
              <a:buChar char="§"/>
            </a:pPr>
            <a:endParaRPr lang="el-GR" b="1" dirty="0" smtClean="0"/>
          </a:p>
          <a:p>
            <a:pPr algn="just">
              <a:buFont typeface="Wingdings" pitchFamily="2" charset="2"/>
              <a:buChar char="§"/>
            </a:pPr>
            <a:endParaRPr lang="el-GR" dirty="0"/>
          </a:p>
        </p:txBody>
      </p:sp>
    </p:spTree>
    <p:extLst>
      <p:ext uri="{BB962C8B-B14F-4D97-AF65-F5344CB8AC3E}">
        <p14:creationId xmlns:p14="http://schemas.microsoft.com/office/powerpoint/2010/main" val="37838431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228600"/>
            <a:ext cx="8442520" cy="990600"/>
          </a:xfrm>
          <a:solidFill>
            <a:srgbClr val="92D050"/>
          </a:solidFill>
        </p:spPr>
        <p:txBody>
          <a:bodyPr>
            <a:normAutofit fontScale="90000"/>
          </a:bodyPr>
          <a:lstStyle/>
          <a:p>
            <a:r>
              <a:rPr lang="el-GR" b="1" dirty="0" smtClean="0"/>
              <a:t>Αλληλεπίδραση και ταυτότητα – Η ταυτότητα ως δυναμική διαδικασία</a:t>
            </a:r>
            <a:endParaRPr lang="el-GR" b="1" dirty="0"/>
          </a:p>
        </p:txBody>
      </p:sp>
      <p:sp>
        <p:nvSpPr>
          <p:cNvPr id="3" name="Θέση περιεχομένου 2"/>
          <p:cNvSpPr>
            <a:spLocks noGrp="1"/>
          </p:cNvSpPr>
          <p:nvPr>
            <p:ph sz="quarter" idx="1"/>
          </p:nvPr>
        </p:nvSpPr>
        <p:spPr>
          <a:xfrm>
            <a:off x="107504" y="1600200"/>
            <a:ext cx="8928992" cy="5069160"/>
          </a:xfrm>
          <a:solidFill>
            <a:schemeClr val="accent5">
              <a:lumMod val="40000"/>
              <a:lumOff val="60000"/>
            </a:schemeClr>
          </a:solidFill>
        </p:spPr>
        <p:txBody>
          <a:bodyPr>
            <a:normAutofit/>
          </a:bodyPr>
          <a:lstStyle/>
          <a:p>
            <a:pPr marL="0" indent="0">
              <a:buNone/>
            </a:pPr>
            <a:r>
              <a:rPr lang="el-GR" b="1" u="sng" dirty="0" smtClean="0"/>
              <a:t>Τι εννοούμε με την έννοια της ταυτότητας;</a:t>
            </a:r>
          </a:p>
          <a:p>
            <a:pPr marL="0" indent="0">
              <a:buNone/>
            </a:pPr>
            <a:r>
              <a:rPr lang="en-US" b="1" dirty="0" smtClean="0">
                <a:solidFill>
                  <a:srgbClr val="C00000"/>
                </a:solidFill>
              </a:rPr>
              <a:t>G. Mead: </a:t>
            </a:r>
            <a:endParaRPr lang="el-GR" b="1" dirty="0" smtClean="0">
              <a:solidFill>
                <a:srgbClr val="C00000"/>
              </a:solidFill>
            </a:endParaRPr>
          </a:p>
          <a:p>
            <a:r>
              <a:rPr lang="el-GR" b="1" dirty="0" smtClean="0">
                <a:solidFill>
                  <a:schemeClr val="accent1">
                    <a:lumMod val="50000"/>
                  </a:schemeClr>
                </a:solidFill>
              </a:rPr>
              <a:t>Ικανότητα του ατόμου να </a:t>
            </a:r>
            <a:r>
              <a:rPr lang="el-GR" b="1" dirty="0" err="1" smtClean="0">
                <a:solidFill>
                  <a:schemeClr val="accent1">
                    <a:lumMod val="50000"/>
                  </a:schemeClr>
                </a:solidFill>
              </a:rPr>
              <a:t>αναστοχάζεται</a:t>
            </a:r>
            <a:r>
              <a:rPr lang="el-GR" b="1" dirty="0" smtClean="0">
                <a:solidFill>
                  <a:schemeClr val="accent1">
                    <a:lumMod val="50000"/>
                  </a:schemeClr>
                </a:solidFill>
              </a:rPr>
              <a:t> τον «εαυτό» του.</a:t>
            </a:r>
          </a:p>
          <a:p>
            <a:r>
              <a:rPr lang="el-GR" b="1" dirty="0" smtClean="0">
                <a:solidFill>
                  <a:srgbClr val="7030A0"/>
                </a:solidFill>
              </a:rPr>
              <a:t>Η ικανότητα </a:t>
            </a:r>
            <a:r>
              <a:rPr lang="el-GR" b="1" dirty="0" err="1" smtClean="0">
                <a:solidFill>
                  <a:srgbClr val="7030A0"/>
                </a:solidFill>
              </a:rPr>
              <a:t>αναστοχασμού</a:t>
            </a:r>
            <a:r>
              <a:rPr lang="el-GR" b="1" dirty="0" smtClean="0">
                <a:solidFill>
                  <a:srgbClr val="7030A0"/>
                </a:solidFill>
              </a:rPr>
              <a:t> προϋποθέτει την επικοινωνία.</a:t>
            </a:r>
          </a:p>
          <a:p>
            <a:r>
              <a:rPr lang="el-GR" b="1" dirty="0" smtClean="0">
                <a:solidFill>
                  <a:srgbClr val="002060"/>
                </a:solidFill>
              </a:rPr>
              <a:t>Βάση της ταυτότητας είναι οι επικοινωνιακές μας εμπειρίες (κοινωνικές εμπειρίες).</a:t>
            </a:r>
            <a:endParaRPr lang="el-GR" b="1" dirty="0">
              <a:solidFill>
                <a:srgbClr val="002060"/>
              </a:solidFill>
            </a:endParaRPr>
          </a:p>
        </p:txBody>
      </p:sp>
    </p:spTree>
    <p:extLst>
      <p:ext uri="{BB962C8B-B14F-4D97-AF65-F5344CB8AC3E}">
        <p14:creationId xmlns:p14="http://schemas.microsoft.com/office/powerpoint/2010/main" val="27973165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28600"/>
            <a:ext cx="8370512" cy="990600"/>
          </a:xfrm>
          <a:solidFill>
            <a:schemeClr val="accent2">
              <a:lumMod val="60000"/>
              <a:lumOff val="40000"/>
            </a:schemeClr>
          </a:solidFill>
        </p:spPr>
        <p:txBody>
          <a:bodyPr>
            <a:normAutofit fontScale="90000"/>
          </a:bodyPr>
          <a:lstStyle/>
          <a:p>
            <a:r>
              <a:rPr lang="el-GR" b="1" dirty="0"/>
              <a:t>Αλληλεπίδραση και ταυτότητα – Η ταυτότητα ως δυναμική διαδικασία</a:t>
            </a:r>
          </a:p>
        </p:txBody>
      </p:sp>
      <p:sp>
        <p:nvSpPr>
          <p:cNvPr id="3" name="Θέση περιεχομένου 2"/>
          <p:cNvSpPr>
            <a:spLocks noGrp="1"/>
          </p:cNvSpPr>
          <p:nvPr>
            <p:ph sz="quarter" idx="1"/>
          </p:nvPr>
        </p:nvSpPr>
        <p:spPr>
          <a:xfrm>
            <a:off x="107504" y="1600200"/>
            <a:ext cx="8856984" cy="5069160"/>
          </a:xfrm>
        </p:spPr>
        <p:txBody>
          <a:bodyPr>
            <a:normAutofit/>
          </a:bodyPr>
          <a:lstStyle/>
          <a:p>
            <a:pPr marL="0" indent="0">
              <a:buNone/>
            </a:pPr>
            <a:r>
              <a:rPr lang="en-US" b="1" dirty="0" err="1" smtClean="0">
                <a:solidFill>
                  <a:srgbClr val="C00000"/>
                </a:solidFill>
              </a:rPr>
              <a:t>Goffmann</a:t>
            </a:r>
            <a:r>
              <a:rPr lang="en-US" b="1" dirty="0" smtClean="0">
                <a:solidFill>
                  <a:srgbClr val="C00000"/>
                </a:solidFill>
              </a:rPr>
              <a:t>:</a:t>
            </a:r>
          </a:p>
          <a:p>
            <a:pPr marL="0" indent="0" algn="just">
              <a:buNone/>
            </a:pPr>
            <a:r>
              <a:rPr lang="el-GR" dirty="0" smtClean="0"/>
              <a:t>Η ταυτότητα του «εγώ» ως διαδικασία εξισορρόπησης μεταξύ </a:t>
            </a:r>
            <a:r>
              <a:rPr lang="el-GR" b="1" dirty="0" smtClean="0"/>
              <a:t>προσωπικής</a:t>
            </a:r>
            <a:r>
              <a:rPr lang="el-GR" dirty="0" smtClean="0"/>
              <a:t> και </a:t>
            </a:r>
            <a:r>
              <a:rPr lang="el-GR" b="1" dirty="0" smtClean="0"/>
              <a:t>κοινωνικής</a:t>
            </a:r>
            <a:r>
              <a:rPr lang="el-GR" dirty="0" smtClean="0"/>
              <a:t> ταυτότητας </a:t>
            </a:r>
          </a:p>
          <a:p>
            <a:pPr marL="0" indent="0" algn="just">
              <a:buNone/>
            </a:pPr>
            <a:r>
              <a:rPr lang="el-GR" b="1" u="sng" dirty="0" smtClean="0">
                <a:solidFill>
                  <a:srgbClr val="FF0000"/>
                </a:solidFill>
              </a:rPr>
              <a:t>Προσωπική ταυτότητα: </a:t>
            </a:r>
            <a:r>
              <a:rPr lang="el-GR" dirty="0" smtClean="0"/>
              <a:t>ο αυτοπροσδιορισμός στον άξονα του χρόνου (βιογραφία, ιδιαίτερη ατομικότητα).</a:t>
            </a:r>
          </a:p>
          <a:p>
            <a:pPr marL="0" indent="0" algn="just">
              <a:buNone/>
            </a:pPr>
            <a:r>
              <a:rPr lang="el-GR" b="1" u="sng" dirty="0" smtClean="0">
                <a:solidFill>
                  <a:srgbClr val="C00000"/>
                </a:solidFill>
              </a:rPr>
              <a:t>Κοινωνική ταυτότητα</a:t>
            </a:r>
            <a:r>
              <a:rPr lang="el-GR" b="1" u="sng" dirty="0" smtClean="0"/>
              <a:t>: </a:t>
            </a:r>
            <a:r>
              <a:rPr lang="el-GR" dirty="0" smtClean="0"/>
              <a:t>ο αυτοπροσδιορισμός στο πλαίσιο των εκάστοτε επίκαιρων κοινωνικών συνθηκών (συμμετοχή σε ομάδες, ρόλοι).</a:t>
            </a:r>
            <a:endParaRPr lang="el-GR" u="sng" dirty="0"/>
          </a:p>
        </p:txBody>
      </p:sp>
    </p:spTree>
    <p:extLst>
      <p:ext uri="{BB962C8B-B14F-4D97-AF65-F5344CB8AC3E}">
        <p14:creationId xmlns:p14="http://schemas.microsoft.com/office/powerpoint/2010/main" val="4229051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just"/>
            <a:r>
              <a:rPr lang="el-GR" sz="3200" b="1" dirty="0" smtClean="0"/>
              <a:t>Από τη σκοπιά της Θ. </a:t>
            </a:r>
            <a:r>
              <a:rPr lang="el-GR" sz="3200" b="1" dirty="0" err="1" smtClean="0"/>
              <a:t>Αλληλόδρασης</a:t>
            </a:r>
            <a:r>
              <a:rPr lang="el-GR" sz="3200" b="1" dirty="0" smtClean="0"/>
              <a:t> (</a:t>
            </a:r>
            <a:r>
              <a:rPr lang="el-GR" sz="3200" b="1" dirty="0" err="1" smtClean="0"/>
              <a:t>ιντερακτιονισμός</a:t>
            </a:r>
            <a:r>
              <a:rPr lang="el-GR" sz="3200" b="1" dirty="0" smtClean="0"/>
              <a:t>): </a:t>
            </a:r>
            <a:r>
              <a:rPr lang="el-GR" sz="3200" b="1" dirty="0" smtClean="0">
                <a:solidFill>
                  <a:srgbClr val="FF0000"/>
                </a:solidFill>
              </a:rPr>
              <a:t>Εξισορρόπηση μεταξύ:</a:t>
            </a:r>
            <a:endParaRPr lang="el-GR" sz="3200" b="1" dirty="0">
              <a:solidFill>
                <a:srgbClr val="FF0000"/>
              </a:solidFill>
            </a:endParaRPr>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3575728672"/>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68708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C000"/>
          </a:solidFill>
        </p:spPr>
        <p:txBody>
          <a:bodyPr>
            <a:noAutofit/>
          </a:bodyPr>
          <a:lstStyle/>
          <a:p>
            <a:r>
              <a:rPr lang="el-GR" sz="3600" b="1" dirty="0" smtClean="0"/>
              <a:t>Πώς θα επιτευχθεί η εξισορρόπηση; Ταυτότητα και επικοινωνιακή ικανότητα</a:t>
            </a:r>
            <a:endParaRPr lang="el-GR" sz="3600" b="1" dirty="0"/>
          </a:p>
        </p:txBody>
      </p:sp>
      <p:sp>
        <p:nvSpPr>
          <p:cNvPr id="3" name="Θέση περιεχομένου 2"/>
          <p:cNvSpPr>
            <a:spLocks noGrp="1"/>
          </p:cNvSpPr>
          <p:nvPr>
            <p:ph sz="quarter" idx="1"/>
          </p:nvPr>
        </p:nvSpPr>
        <p:spPr/>
        <p:txBody>
          <a:bodyPr>
            <a:normAutofit lnSpcReduction="10000"/>
          </a:bodyPr>
          <a:lstStyle/>
          <a:p>
            <a:pPr marL="0" indent="0">
              <a:buNone/>
            </a:pPr>
            <a:endParaRPr lang="el-GR" dirty="0" smtClean="0"/>
          </a:p>
          <a:p>
            <a:pPr marL="0" indent="0" algn="just">
              <a:buNone/>
            </a:pPr>
            <a:r>
              <a:rPr lang="el-GR" b="1" dirty="0" smtClean="0"/>
              <a:t>Επικοινωνιακά ικανός είναι αυτός ο οποίος είναι σε θέση να «διαπραγματευθεί» την ταυτότητά του στο πλαίσιο των κοινωνικών προσδοκιών</a:t>
            </a:r>
            <a:r>
              <a:rPr lang="el-GR" dirty="0" smtClean="0"/>
              <a:t>.</a:t>
            </a:r>
          </a:p>
          <a:p>
            <a:pPr marL="0" indent="0" algn="just">
              <a:buNone/>
            </a:pPr>
            <a:r>
              <a:rPr lang="el-GR" b="1" dirty="0" smtClean="0">
                <a:solidFill>
                  <a:srgbClr val="C00000"/>
                </a:solidFill>
              </a:rPr>
              <a:t>Βασικές ικανότητες:</a:t>
            </a:r>
          </a:p>
          <a:p>
            <a:pPr algn="just">
              <a:buFont typeface="Wingdings" pitchFamily="2" charset="2"/>
              <a:buChar char="§"/>
            </a:pPr>
            <a:r>
              <a:rPr lang="el-GR" dirty="0" err="1" smtClean="0">
                <a:solidFill>
                  <a:srgbClr val="C00000"/>
                </a:solidFill>
              </a:rPr>
              <a:t>Ενσυναίσθηση</a:t>
            </a:r>
            <a:endParaRPr lang="el-GR" dirty="0" smtClean="0">
              <a:solidFill>
                <a:srgbClr val="C00000"/>
              </a:solidFill>
            </a:endParaRPr>
          </a:p>
          <a:p>
            <a:pPr algn="just">
              <a:buFont typeface="Wingdings" pitchFamily="2" charset="2"/>
              <a:buChar char="§"/>
            </a:pPr>
            <a:r>
              <a:rPr lang="el-GR" dirty="0" smtClean="0">
                <a:solidFill>
                  <a:srgbClr val="C00000"/>
                </a:solidFill>
              </a:rPr>
              <a:t>Επικοινωνιακή ικανότητα</a:t>
            </a:r>
          </a:p>
          <a:p>
            <a:pPr algn="just">
              <a:buFont typeface="Wingdings" pitchFamily="2" charset="2"/>
              <a:buChar char="§"/>
            </a:pPr>
            <a:r>
              <a:rPr lang="el-GR" dirty="0" smtClean="0">
                <a:solidFill>
                  <a:srgbClr val="C00000"/>
                </a:solidFill>
              </a:rPr>
              <a:t>Ικανότητα «απόστασης» από τους κοινωνικούς ρόλους</a:t>
            </a:r>
          </a:p>
          <a:p>
            <a:pPr marL="0" indent="0" algn="just">
              <a:buNone/>
            </a:pPr>
            <a:endParaRPr lang="el-GR" dirty="0"/>
          </a:p>
        </p:txBody>
      </p:sp>
    </p:spTree>
    <p:extLst>
      <p:ext uri="{BB962C8B-B14F-4D97-AF65-F5344CB8AC3E}">
        <p14:creationId xmlns:p14="http://schemas.microsoft.com/office/powerpoint/2010/main" val="285227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2">
              <a:lumMod val="60000"/>
              <a:lumOff val="40000"/>
            </a:schemeClr>
          </a:solidFill>
        </p:spPr>
        <p:txBody>
          <a:bodyPr/>
          <a:lstStyle/>
          <a:p>
            <a:r>
              <a:rPr lang="el-GR" dirty="0" smtClean="0"/>
              <a:t>Συνοψίζοντας έως εδώ: </a:t>
            </a:r>
            <a:endParaRPr lang="el-GR" dirty="0"/>
          </a:p>
        </p:txBody>
      </p:sp>
      <p:sp>
        <p:nvSpPr>
          <p:cNvPr id="3" name="Θέση περιεχομένου 2"/>
          <p:cNvSpPr>
            <a:spLocks noGrp="1"/>
          </p:cNvSpPr>
          <p:nvPr>
            <p:ph sz="quarter" idx="1"/>
          </p:nvPr>
        </p:nvSpPr>
        <p:spPr/>
        <p:txBody>
          <a:bodyPr/>
          <a:lstStyle/>
          <a:p>
            <a:pPr algn="just"/>
            <a:endParaRPr lang="el-GR" dirty="0" smtClean="0"/>
          </a:p>
          <a:p>
            <a:pPr algn="just"/>
            <a:endParaRPr lang="el-GR" dirty="0"/>
          </a:p>
          <a:p>
            <a:pPr algn="just"/>
            <a:r>
              <a:rPr lang="el-GR" b="1" dirty="0" smtClean="0"/>
              <a:t>Θεωρητικά είναι σημαντική η εξισορρόπηση μεταξύ προσωπικής ταυτότητας και μαθητικού ρόλου</a:t>
            </a:r>
            <a:endParaRPr lang="el-GR" b="1" dirty="0"/>
          </a:p>
        </p:txBody>
      </p:sp>
    </p:spTree>
    <p:extLst>
      <p:ext uri="{BB962C8B-B14F-4D97-AF65-F5344CB8AC3E}">
        <p14:creationId xmlns:p14="http://schemas.microsoft.com/office/powerpoint/2010/main" val="40159787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Εξισορρόπηση: οι προκλήσεις</a:t>
            </a:r>
            <a:endParaRPr lang="el-GR"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2116448925"/>
              </p:ext>
            </p:extLst>
          </p:nvPr>
        </p:nvGraphicFramePr>
        <p:xfrm>
          <a:off x="179512" y="1340768"/>
          <a:ext cx="8964488"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99514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228600"/>
            <a:ext cx="8514528" cy="990600"/>
          </a:xfrm>
          <a:solidFill>
            <a:schemeClr val="accent2">
              <a:lumMod val="40000"/>
              <a:lumOff val="60000"/>
            </a:schemeClr>
          </a:solidFill>
        </p:spPr>
        <p:txBody>
          <a:bodyPr>
            <a:normAutofit fontScale="90000"/>
          </a:bodyPr>
          <a:lstStyle/>
          <a:p>
            <a:r>
              <a:rPr lang="el-GR" b="1" dirty="0" smtClean="0"/>
              <a:t>Είναι εφικτή αυτή η εξισορρόπηση</a:t>
            </a:r>
            <a:r>
              <a:rPr lang="el-GR" dirty="0" smtClean="0"/>
              <a:t>; </a:t>
            </a:r>
            <a:br>
              <a:rPr lang="el-GR" dirty="0" smtClean="0"/>
            </a:br>
            <a:r>
              <a:rPr lang="el-GR" b="1" i="1" dirty="0" smtClean="0">
                <a:solidFill>
                  <a:srgbClr val="C00000"/>
                </a:solidFill>
              </a:rPr>
              <a:t>Η διπλή όψη της σχολικής ζωής</a:t>
            </a:r>
            <a:endParaRPr lang="el-GR" b="1" i="1" dirty="0">
              <a:solidFill>
                <a:srgbClr val="C00000"/>
              </a:solidFill>
            </a:endParaRPr>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2415881250"/>
              </p:ext>
            </p:extLst>
          </p:nvPr>
        </p:nvGraphicFramePr>
        <p:xfrm>
          <a:off x="250825" y="1628775"/>
          <a:ext cx="8642350" cy="48244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3803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40000"/>
              <a:lumOff val="60000"/>
            </a:schemeClr>
          </a:solidFill>
        </p:spPr>
        <p:txBody>
          <a:bodyPr>
            <a:normAutofit fontScale="90000"/>
          </a:bodyPr>
          <a:lstStyle/>
          <a:p>
            <a:r>
              <a:rPr lang="el-GR" b="1" dirty="0" smtClean="0"/>
              <a:t>Κοινωνικοποίηση: η ανάπτυξη του </a:t>
            </a:r>
            <a:r>
              <a:rPr lang="el-GR" b="1" i="1" dirty="0" smtClean="0">
                <a:solidFill>
                  <a:srgbClr val="002060"/>
                </a:solidFill>
              </a:rPr>
              <a:t>κοινωνικού εαυτού</a:t>
            </a:r>
            <a:endParaRPr lang="el-GR" b="1" i="1" dirty="0">
              <a:solidFill>
                <a:srgbClr val="002060"/>
              </a:solidFill>
            </a:endParaRPr>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3186168101"/>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19044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228600"/>
            <a:ext cx="8586536" cy="990600"/>
          </a:xfrm>
          <a:solidFill>
            <a:schemeClr val="accent1">
              <a:lumMod val="60000"/>
              <a:lumOff val="40000"/>
            </a:schemeClr>
          </a:solidFill>
        </p:spPr>
        <p:txBody>
          <a:bodyPr>
            <a:normAutofit fontScale="90000"/>
          </a:bodyPr>
          <a:lstStyle/>
          <a:p>
            <a:pPr algn="just"/>
            <a:r>
              <a:rPr lang="el-GR" sz="3600" b="1" dirty="0">
                <a:solidFill>
                  <a:srgbClr val="7030A0"/>
                </a:solidFill>
              </a:rPr>
              <a:t>Ο μαθητής ως δρών υποκείμενο μεταξύ «κανονικότητας» και «</a:t>
            </a:r>
            <a:r>
              <a:rPr lang="el-GR" sz="3600" b="1" dirty="0" smtClean="0">
                <a:solidFill>
                  <a:srgbClr val="FF0000"/>
                </a:solidFill>
              </a:rPr>
              <a:t>απόκλισης</a:t>
            </a:r>
            <a:r>
              <a:rPr lang="el-GR" sz="3600" b="1" dirty="0" smtClean="0">
                <a:solidFill>
                  <a:srgbClr val="7030A0"/>
                </a:solidFill>
              </a:rPr>
              <a:t>»</a:t>
            </a:r>
            <a:endParaRPr lang="el-GR" dirty="0">
              <a:solidFill>
                <a:srgbClr val="7030A0"/>
              </a:solidFill>
            </a:endParaRPr>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4051367491"/>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08120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just"/>
            <a:r>
              <a:rPr lang="el-GR" sz="2800" b="1" dirty="0" smtClean="0"/>
              <a:t>Ο μαθητής ως δρών υποκείμενο μεταξύ «κανονικότητας» και «απόκλισης»:</a:t>
            </a:r>
            <a:br>
              <a:rPr lang="el-GR" sz="2800" b="1" dirty="0" smtClean="0"/>
            </a:br>
            <a:r>
              <a:rPr lang="el-GR" sz="2800" b="1" dirty="0" smtClean="0"/>
              <a:t>Η «κανονικότητα»/ «φανερή σκηνή»:</a:t>
            </a:r>
            <a:endParaRPr lang="el-GR" sz="2800" b="1" dirty="0"/>
          </a:p>
        </p:txBody>
      </p:sp>
      <p:sp>
        <p:nvSpPr>
          <p:cNvPr id="3" name="Θέση περιεχομένου 2"/>
          <p:cNvSpPr>
            <a:spLocks noGrp="1"/>
          </p:cNvSpPr>
          <p:nvPr>
            <p:ph sz="quarter" idx="1"/>
          </p:nvPr>
        </p:nvSpPr>
        <p:spPr>
          <a:xfrm>
            <a:off x="251520" y="1700808"/>
            <a:ext cx="8514528" cy="4896544"/>
          </a:xfrm>
        </p:spPr>
        <p:txBody>
          <a:bodyPr>
            <a:normAutofit/>
          </a:bodyPr>
          <a:lstStyle/>
          <a:p>
            <a:pPr marL="0" indent="0">
              <a:buNone/>
            </a:pPr>
            <a:r>
              <a:rPr lang="el-GR" u="sng" dirty="0" smtClean="0"/>
              <a:t>Επικοινωνία στο σχολείο:</a:t>
            </a:r>
          </a:p>
          <a:p>
            <a:pPr>
              <a:buFont typeface="Wingdings" pitchFamily="2" charset="2"/>
              <a:buChar char="§"/>
            </a:pPr>
            <a:r>
              <a:rPr lang="el-GR" dirty="0" smtClean="0"/>
              <a:t>Δομή της σχολικής επικοινωνίας από τη σκοπιά των υποκειμένων</a:t>
            </a:r>
          </a:p>
          <a:p>
            <a:pPr lvl="1">
              <a:buFont typeface="Wingdings" pitchFamily="2" charset="2"/>
              <a:buChar char="§"/>
            </a:pPr>
            <a:r>
              <a:rPr lang="el-GR" dirty="0" smtClean="0"/>
              <a:t>Η κυρίαρχη θέση του μαθήματος (διδασκαλία)</a:t>
            </a:r>
          </a:p>
          <a:p>
            <a:pPr marL="457200" lvl="1" indent="0">
              <a:buNone/>
            </a:pPr>
            <a:r>
              <a:rPr lang="el-GR" b="1" dirty="0" smtClean="0">
                <a:solidFill>
                  <a:srgbClr val="C00000"/>
                </a:solidFill>
              </a:rPr>
              <a:t>Γνωρίσματα: ι</a:t>
            </a:r>
            <a:r>
              <a:rPr lang="el-GR" dirty="0" smtClean="0">
                <a:solidFill>
                  <a:srgbClr val="C00000"/>
                </a:solidFill>
              </a:rPr>
              <a:t>εραρχικές σχέσεις και το «υποχρεωτικό» / επιδόσεις και ανταγωνισμός </a:t>
            </a:r>
          </a:p>
          <a:p>
            <a:pPr lvl="1">
              <a:buFont typeface="Wingdings" pitchFamily="2" charset="2"/>
              <a:buChar char="Ø"/>
            </a:pPr>
            <a:r>
              <a:rPr lang="el-GR" dirty="0"/>
              <a:t>	</a:t>
            </a:r>
            <a:r>
              <a:rPr lang="el-GR" dirty="0" smtClean="0"/>
              <a:t>Οι μαθητές είναι υποχρεωμένοι να πάνε στο σχολείο</a:t>
            </a:r>
          </a:p>
          <a:p>
            <a:pPr lvl="1">
              <a:buFont typeface="Wingdings" pitchFamily="2" charset="2"/>
              <a:buChar char="Ø"/>
            </a:pPr>
            <a:r>
              <a:rPr lang="el-GR" dirty="0" smtClean="0"/>
              <a:t>Οι εκπαιδευτικοί είναι οι «κυρίαρχοι του παιχνιδιού»</a:t>
            </a:r>
          </a:p>
          <a:p>
            <a:pPr lvl="1">
              <a:buFont typeface="Wingdings" pitchFamily="2" charset="2"/>
              <a:buChar char="Ø"/>
            </a:pPr>
            <a:r>
              <a:rPr lang="el-GR" dirty="0" smtClean="0"/>
              <a:t>Η επικοινωνία στην τάξη είναι προσανατολισμένη στην αρχή της επίδοσης</a:t>
            </a:r>
            <a:endParaRPr lang="el-GR" u="sng" dirty="0"/>
          </a:p>
          <a:p>
            <a:pPr marL="0" indent="0">
              <a:buNone/>
            </a:pPr>
            <a:endParaRPr lang="el-GR" u="sng" dirty="0"/>
          </a:p>
        </p:txBody>
      </p:sp>
    </p:spTree>
    <p:extLst>
      <p:ext uri="{BB962C8B-B14F-4D97-AF65-F5344CB8AC3E}">
        <p14:creationId xmlns:p14="http://schemas.microsoft.com/office/powerpoint/2010/main" val="13008719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b="1" dirty="0"/>
              <a:t>Ο μαθητής ως δρών υποκείμενο μεταξύ «κανονικότητας» και «απόκλισης»</a:t>
            </a:r>
          </a:p>
        </p:txBody>
      </p:sp>
      <p:sp>
        <p:nvSpPr>
          <p:cNvPr id="3" name="Θέση περιεχομένου 2"/>
          <p:cNvSpPr>
            <a:spLocks noGrp="1"/>
          </p:cNvSpPr>
          <p:nvPr>
            <p:ph sz="quarter" idx="1"/>
          </p:nvPr>
        </p:nvSpPr>
        <p:spPr>
          <a:xfrm>
            <a:off x="107504" y="1600200"/>
            <a:ext cx="8856984" cy="5069160"/>
          </a:xfrm>
          <a:solidFill>
            <a:schemeClr val="accent5">
              <a:lumMod val="20000"/>
              <a:lumOff val="80000"/>
            </a:schemeClr>
          </a:solidFill>
        </p:spPr>
        <p:txBody>
          <a:bodyPr>
            <a:normAutofit fontScale="92500"/>
          </a:bodyPr>
          <a:lstStyle/>
          <a:p>
            <a:pPr marL="0" indent="0" algn="just">
              <a:buNone/>
            </a:pPr>
            <a:r>
              <a:rPr lang="el-GR" dirty="0" smtClean="0"/>
              <a:t>Οι συνθήκες στην τάξη (ιεραρχία/</a:t>
            </a:r>
            <a:r>
              <a:rPr lang="el-GR" dirty="0" err="1" smtClean="0"/>
              <a:t>υποχρέωσ</a:t>
            </a:r>
            <a:r>
              <a:rPr lang="el-GR" dirty="0" smtClean="0"/>
              <a:t>η, επιδόσεις/ανταγωνισμός) ορίζουν την επικοινωνία καθώς και τα όρια των ρόλων (μαθητών και εκπαιδευτικών).</a:t>
            </a:r>
          </a:p>
          <a:p>
            <a:pPr algn="just">
              <a:buFont typeface="Wingdings" pitchFamily="2" charset="2"/>
              <a:buChar char="Ø"/>
            </a:pPr>
            <a:r>
              <a:rPr lang="el-GR" dirty="0"/>
              <a:t>	</a:t>
            </a:r>
            <a:r>
              <a:rPr lang="el-GR" dirty="0" smtClean="0"/>
              <a:t>ο εκπαιδευτικός έχει μεγαλύτερη ελευθερία σε σχέση με το μαθητή.</a:t>
            </a:r>
          </a:p>
          <a:p>
            <a:pPr algn="just">
              <a:buFont typeface="Wingdings" pitchFamily="2" charset="2"/>
              <a:buChar char="Ø"/>
            </a:pPr>
            <a:r>
              <a:rPr lang="el-GR" b="1" dirty="0" smtClean="0">
                <a:solidFill>
                  <a:srgbClr val="FF0000"/>
                </a:solidFill>
              </a:rPr>
              <a:t>Οι μαθητές </a:t>
            </a:r>
            <a:r>
              <a:rPr lang="el-GR" dirty="0" smtClean="0">
                <a:solidFill>
                  <a:srgbClr val="FF0000"/>
                </a:solidFill>
              </a:rPr>
              <a:t>πρέπει να </a:t>
            </a:r>
            <a:r>
              <a:rPr lang="el-GR" b="1" dirty="0" smtClean="0">
                <a:solidFill>
                  <a:srgbClr val="FF0000"/>
                </a:solidFill>
              </a:rPr>
              <a:t>λάβουν υπόψη </a:t>
            </a:r>
            <a:r>
              <a:rPr lang="el-GR" dirty="0" smtClean="0">
                <a:solidFill>
                  <a:srgbClr val="FF0000"/>
                </a:solidFill>
              </a:rPr>
              <a:t>τους </a:t>
            </a:r>
            <a:r>
              <a:rPr lang="el-GR" b="1" dirty="0" smtClean="0">
                <a:solidFill>
                  <a:srgbClr val="FF0000"/>
                </a:solidFill>
              </a:rPr>
              <a:t>γενικούς κανόνες </a:t>
            </a:r>
            <a:r>
              <a:rPr lang="el-GR" dirty="0" smtClean="0">
                <a:solidFill>
                  <a:srgbClr val="FF0000"/>
                </a:solidFill>
              </a:rPr>
              <a:t>του σχολείου καθώς και τις </a:t>
            </a:r>
            <a:r>
              <a:rPr lang="el-GR" b="1" dirty="0" smtClean="0">
                <a:solidFill>
                  <a:srgbClr val="FF0000"/>
                </a:solidFill>
              </a:rPr>
              <a:t>διαφορετικές απαιτήσεις </a:t>
            </a:r>
            <a:r>
              <a:rPr lang="el-GR" dirty="0" smtClean="0">
                <a:solidFill>
                  <a:srgbClr val="FF0000"/>
                </a:solidFill>
              </a:rPr>
              <a:t>των εκπαιδευτικών.</a:t>
            </a:r>
          </a:p>
          <a:p>
            <a:pPr algn="just">
              <a:buFont typeface="Wingdings" pitchFamily="2" charset="2"/>
              <a:buChar char="Ø"/>
            </a:pPr>
            <a:r>
              <a:rPr lang="el-GR" b="1" dirty="0" smtClean="0">
                <a:solidFill>
                  <a:srgbClr val="FF0000"/>
                </a:solidFill>
              </a:rPr>
              <a:t>Οι μαθητές έχουν ταυτόχρονα ανάγκη να εκφράσουν τις δικές τους ανάγκες/ενδιαφέροντα που δεν συγκλίνουν πάντοτε με τις απαιτήσεις των εκπαιδευτικών.</a:t>
            </a:r>
            <a:endParaRPr lang="el-GR" b="1" dirty="0">
              <a:solidFill>
                <a:srgbClr val="FF0000"/>
              </a:solidFill>
            </a:endParaRPr>
          </a:p>
        </p:txBody>
      </p:sp>
    </p:spTree>
    <p:extLst>
      <p:ext uri="{BB962C8B-B14F-4D97-AF65-F5344CB8AC3E}">
        <p14:creationId xmlns:p14="http://schemas.microsoft.com/office/powerpoint/2010/main" val="9027930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b="1" dirty="0"/>
              <a:t>Ο μαθητής ως δρών υποκείμενο μεταξύ «κανονικότητας» και «απόκλισης»</a:t>
            </a:r>
          </a:p>
        </p:txBody>
      </p:sp>
      <p:sp>
        <p:nvSpPr>
          <p:cNvPr id="3" name="Θέση περιεχομένου 2"/>
          <p:cNvSpPr>
            <a:spLocks noGrp="1"/>
          </p:cNvSpPr>
          <p:nvPr>
            <p:ph sz="quarter" idx="1"/>
          </p:nvPr>
        </p:nvSpPr>
        <p:spPr>
          <a:xfrm>
            <a:off x="251520" y="1600200"/>
            <a:ext cx="8856984" cy="5069160"/>
          </a:xfrm>
          <a:solidFill>
            <a:schemeClr val="accent2">
              <a:lumMod val="20000"/>
              <a:lumOff val="80000"/>
            </a:schemeClr>
          </a:solidFill>
        </p:spPr>
        <p:txBody>
          <a:bodyPr>
            <a:normAutofit/>
          </a:bodyPr>
          <a:lstStyle/>
          <a:p>
            <a:pPr marL="0" indent="0" algn="just">
              <a:buNone/>
            </a:pPr>
            <a:r>
              <a:rPr lang="el-GR" dirty="0" smtClean="0"/>
              <a:t>Μαθητές: </a:t>
            </a:r>
            <a:r>
              <a:rPr lang="el-GR" u="sng" dirty="0" smtClean="0"/>
              <a:t>μεταξύ «απόλυτης» ταύτισης με τις προσδοκίες των εκπαιδευτικών και «απόστασης» από αυτές.</a:t>
            </a:r>
          </a:p>
          <a:p>
            <a:pPr algn="just">
              <a:buFont typeface="Wingdings" pitchFamily="2" charset="2"/>
              <a:buChar char="§"/>
            </a:pPr>
            <a:r>
              <a:rPr lang="el-GR" b="1" u="sng" dirty="0" smtClean="0"/>
              <a:t>Η απόλυτη ταύτιση είναι ανέφικτη</a:t>
            </a:r>
          </a:p>
          <a:p>
            <a:pPr algn="just">
              <a:buFont typeface="Wingdings" pitchFamily="2" charset="2"/>
              <a:buChar char="§"/>
            </a:pPr>
            <a:r>
              <a:rPr lang="el-GR" b="1" u="sng" dirty="0" smtClean="0"/>
              <a:t>Η «απόσταση» έχει ρίσκο</a:t>
            </a:r>
          </a:p>
          <a:p>
            <a:pPr algn="just">
              <a:buFont typeface="Wingdings" pitchFamily="2" charset="2"/>
              <a:buChar char="§"/>
            </a:pPr>
            <a:endParaRPr lang="el-GR" dirty="0"/>
          </a:p>
          <a:p>
            <a:pPr marL="0" indent="0" algn="just">
              <a:buNone/>
            </a:pPr>
            <a:r>
              <a:rPr lang="el-GR" dirty="0" smtClean="0"/>
              <a:t>Οι </a:t>
            </a:r>
            <a:r>
              <a:rPr lang="el-GR" b="1" dirty="0" smtClean="0">
                <a:solidFill>
                  <a:srgbClr val="C00000"/>
                </a:solidFill>
              </a:rPr>
              <a:t>«τεχνικές» </a:t>
            </a:r>
            <a:r>
              <a:rPr lang="el-GR" dirty="0" smtClean="0"/>
              <a:t>των μαθητών ως μέσο «εξισορρόπησης» μεταξύ απαιτήσεων και προσωπικών ενδιαφερόντων.</a:t>
            </a:r>
            <a:endParaRPr lang="el-GR" dirty="0"/>
          </a:p>
        </p:txBody>
      </p:sp>
    </p:spTree>
    <p:extLst>
      <p:ext uri="{BB962C8B-B14F-4D97-AF65-F5344CB8AC3E}">
        <p14:creationId xmlns:p14="http://schemas.microsoft.com/office/powerpoint/2010/main" val="38592907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28600"/>
            <a:ext cx="8370512" cy="990600"/>
          </a:xfrm>
        </p:spPr>
        <p:txBody>
          <a:bodyPr>
            <a:normAutofit fontScale="90000"/>
          </a:bodyPr>
          <a:lstStyle/>
          <a:p>
            <a:r>
              <a:rPr lang="el-GR" b="1" dirty="0" smtClean="0"/>
              <a:t>Για ποιούς μαθητές έχει σημασία η «κρυφή» σκηνή;</a:t>
            </a:r>
            <a:endParaRPr lang="el-GR" b="1" dirty="0"/>
          </a:p>
        </p:txBody>
      </p:sp>
      <p:sp>
        <p:nvSpPr>
          <p:cNvPr id="3" name="Θέση περιεχομένου 2"/>
          <p:cNvSpPr>
            <a:spLocks noGrp="1"/>
          </p:cNvSpPr>
          <p:nvPr>
            <p:ph sz="quarter" idx="1"/>
          </p:nvPr>
        </p:nvSpPr>
        <p:spPr>
          <a:solidFill>
            <a:schemeClr val="accent1">
              <a:lumMod val="60000"/>
              <a:lumOff val="40000"/>
            </a:schemeClr>
          </a:solidFill>
        </p:spPr>
        <p:txBody>
          <a:bodyPr/>
          <a:lstStyle/>
          <a:p>
            <a:endParaRPr lang="de-DE" dirty="0" smtClean="0"/>
          </a:p>
          <a:p>
            <a:endParaRPr lang="de-DE" dirty="0"/>
          </a:p>
          <a:p>
            <a:r>
              <a:rPr lang="el-GR" b="1" dirty="0" smtClean="0">
                <a:solidFill>
                  <a:srgbClr val="C00000"/>
                </a:solidFill>
              </a:rPr>
              <a:t>Κυρίως για μαθητές οι οποίοι για μια σειρά από λόγους δεν «μπορούν» να </a:t>
            </a:r>
            <a:r>
              <a:rPr lang="el-GR" b="1" i="1" u="sng" dirty="0" smtClean="0">
                <a:solidFill>
                  <a:srgbClr val="C00000"/>
                </a:solidFill>
              </a:rPr>
              <a:t>προσαρμοσθούν</a:t>
            </a:r>
            <a:r>
              <a:rPr lang="el-GR" b="1" dirty="0" smtClean="0">
                <a:solidFill>
                  <a:srgbClr val="C00000"/>
                </a:solidFill>
              </a:rPr>
              <a:t> στο σχολείο και στις προσδοκίες του.</a:t>
            </a:r>
            <a:endParaRPr lang="el-GR" b="1" dirty="0">
              <a:solidFill>
                <a:srgbClr val="C00000"/>
              </a:solidFill>
            </a:endParaRPr>
          </a:p>
        </p:txBody>
      </p:sp>
    </p:spTree>
    <p:extLst>
      <p:ext uri="{BB962C8B-B14F-4D97-AF65-F5344CB8AC3E}">
        <p14:creationId xmlns:p14="http://schemas.microsoft.com/office/powerpoint/2010/main" val="35603931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1">
              <a:lumMod val="60000"/>
              <a:lumOff val="40000"/>
            </a:schemeClr>
          </a:solidFill>
        </p:spPr>
        <p:txBody>
          <a:bodyPr>
            <a:normAutofit fontScale="90000"/>
          </a:bodyPr>
          <a:lstStyle/>
          <a:p>
            <a:r>
              <a:rPr lang="el-GR" b="1" dirty="0" smtClean="0"/>
              <a:t>Ο ρόλος του εκπαιδευτικού και οι επιπτώσεις αυτού:</a:t>
            </a:r>
            <a:endParaRPr lang="el-GR" b="1"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2316448353"/>
              </p:ext>
            </p:extLst>
          </p:nvPr>
        </p:nvGraphicFramePr>
        <p:xfrm>
          <a:off x="107504" y="1600200"/>
          <a:ext cx="8928992"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88176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3">
              <a:lumMod val="40000"/>
              <a:lumOff val="60000"/>
            </a:schemeClr>
          </a:solidFill>
        </p:spPr>
        <p:txBody>
          <a:bodyPr>
            <a:noAutofit/>
          </a:bodyPr>
          <a:lstStyle/>
          <a:p>
            <a:r>
              <a:rPr lang="el-GR" sz="3200" b="1" dirty="0" smtClean="0"/>
              <a:t>Ποιες οι μακροχρόνιες επιπτώσεις από τη συμμετοχή στη διδασκαλία; Τυποποίηση</a:t>
            </a:r>
            <a:endParaRPr lang="el-GR" sz="3200" b="1" dirty="0"/>
          </a:p>
        </p:txBody>
      </p:sp>
      <p:sp>
        <p:nvSpPr>
          <p:cNvPr id="3" name="Θέση περιεχομένου 2"/>
          <p:cNvSpPr>
            <a:spLocks noGrp="1"/>
          </p:cNvSpPr>
          <p:nvPr>
            <p:ph sz="quarter" idx="1"/>
          </p:nvPr>
        </p:nvSpPr>
        <p:spPr>
          <a:solidFill>
            <a:schemeClr val="accent1">
              <a:lumMod val="60000"/>
              <a:lumOff val="40000"/>
            </a:schemeClr>
          </a:solidFill>
        </p:spPr>
        <p:txBody>
          <a:bodyPr>
            <a:normAutofit/>
          </a:bodyPr>
          <a:lstStyle/>
          <a:p>
            <a:pPr marL="0" indent="0">
              <a:buNone/>
            </a:pPr>
            <a:r>
              <a:rPr lang="el-GR" b="1" dirty="0" smtClean="0"/>
              <a:t>Παράδειγμα: </a:t>
            </a:r>
            <a:r>
              <a:rPr lang="el-GR" dirty="0" smtClean="0"/>
              <a:t>οι «αποτυχημένοι» και οι «επιτυχημένοι».</a:t>
            </a:r>
          </a:p>
          <a:p>
            <a:pPr algn="just"/>
            <a:r>
              <a:rPr lang="el-GR" b="1" dirty="0" smtClean="0"/>
              <a:t>Επικοινωνιακή δομή της σχολικής τάξης</a:t>
            </a:r>
            <a:r>
              <a:rPr lang="el-GR" dirty="0" smtClean="0"/>
              <a:t>: </a:t>
            </a:r>
            <a:r>
              <a:rPr lang="el-GR" b="1" dirty="0" smtClean="0">
                <a:solidFill>
                  <a:srgbClr val="C00000"/>
                </a:solidFill>
              </a:rPr>
              <a:t>ιεραρχία/υποχρέωση, επιδόσεις/ανταγωνισμός</a:t>
            </a:r>
          </a:p>
          <a:p>
            <a:pPr marL="0" indent="0" algn="just">
              <a:buNone/>
            </a:pPr>
            <a:r>
              <a:rPr lang="el-GR" u="sng" dirty="0" smtClean="0"/>
              <a:t>Οι μαθητές ενσωματώνουν στην ταυτότητά τους την αξιολόγηση και τα αποτελέσματα αυτής.</a:t>
            </a:r>
          </a:p>
          <a:p>
            <a:pPr marL="0" indent="0" algn="just">
              <a:buNone/>
            </a:pPr>
            <a:r>
              <a:rPr lang="el-GR" u="sng" dirty="0" smtClean="0"/>
              <a:t>Οι μαθητές κατανοούν την ταυτότητά τους σε σχέση με την αξιολόγηση των επιδόσεών τους.</a:t>
            </a:r>
          </a:p>
          <a:p>
            <a:pPr algn="just"/>
            <a:endParaRPr lang="el-GR" dirty="0"/>
          </a:p>
        </p:txBody>
      </p:sp>
    </p:spTree>
    <p:extLst>
      <p:ext uri="{BB962C8B-B14F-4D97-AF65-F5344CB8AC3E}">
        <p14:creationId xmlns:p14="http://schemas.microsoft.com/office/powerpoint/2010/main" val="6547789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228600"/>
            <a:ext cx="8514528" cy="990600"/>
          </a:xfrm>
          <a:solidFill>
            <a:schemeClr val="accent1">
              <a:lumMod val="40000"/>
              <a:lumOff val="60000"/>
            </a:schemeClr>
          </a:solidFill>
        </p:spPr>
        <p:txBody>
          <a:bodyPr>
            <a:normAutofit fontScale="90000"/>
          </a:bodyPr>
          <a:lstStyle/>
          <a:p>
            <a:r>
              <a:rPr lang="el-GR" b="1" dirty="0" smtClean="0"/>
              <a:t>Σχολική τάξη</a:t>
            </a:r>
            <a:r>
              <a:rPr lang="el-GR" dirty="0" smtClean="0"/>
              <a:t>: τυποποίηση και στιγματισμός</a:t>
            </a:r>
            <a:endParaRPr lang="el-GR" dirty="0"/>
          </a:p>
        </p:txBody>
      </p:sp>
      <p:sp>
        <p:nvSpPr>
          <p:cNvPr id="3" name="Θέση περιεχομένου 2"/>
          <p:cNvSpPr>
            <a:spLocks noGrp="1"/>
          </p:cNvSpPr>
          <p:nvPr>
            <p:ph sz="quarter" idx="1"/>
          </p:nvPr>
        </p:nvSpPr>
        <p:spPr>
          <a:solidFill>
            <a:schemeClr val="accent1">
              <a:lumMod val="60000"/>
              <a:lumOff val="40000"/>
            </a:schemeClr>
          </a:solidFill>
        </p:spPr>
        <p:txBody>
          <a:bodyPr>
            <a:normAutofit/>
          </a:bodyPr>
          <a:lstStyle/>
          <a:p>
            <a:pPr algn="just"/>
            <a:r>
              <a:rPr lang="el-GR" dirty="0" smtClean="0"/>
              <a:t>Μικρές ή μεγαλύτερες αποκλίσεις από τους κανόνες χαρακτηρίζουν τη σχολική καθημερινότητα.</a:t>
            </a:r>
          </a:p>
          <a:p>
            <a:pPr algn="just"/>
            <a:r>
              <a:rPr lang="el-GR" dirty="0" smtClean="0"/>
              <a:t>Στο παιχνίδι μεταξύ κομφορμισμού και απόκλισης συμμετέχουν σχεδόν όλοι.</a:t>
            </a:r>
          </a:p>
          <a:p>
            <a:pPr algn="just"/>
            <a:r>
              <a:rPr lang="el-GR" b="1" dirty="0" smtClean="0"/>
              <a:t>Κάποιοι μαθητές όμως στιγματίζονται ως «αποκλίνοντες».</a:t>
            </a:r>
          </a:p>
          <a:p>
            <a:pPr lvl="1" algn="just"/>
            <a:r>
              <a:rPr lang="el-GR" b="1" dirty="0" smtClean="0">
                <a:solidFill>
                  <a:srgbClr val="C00000"/>
                </a:solidFill>
              </a:rPr>
              <a:t>Ποιες επικοινωνιακές διαδικασίες μεταξύ μαθητών και εκπαιδευτικών οδηγούν σε αυτή την κατάσταση</a:t>
            </a:r>
            <a:r>
              <a:rPr lang="el-GR" b="1" dirty="0" smtClean="0"/>
              <a:t>;</a:t>
            </a:r>
            <a:endParaRPr lang="el-GR" b="1" dirty="0"/>
          </a:p>
        </p:txBody>
      </p:sp>
    </p:spTree>
    <p:extLst>
      <p:ext uri="{BB962C8B-B14F-4D97-AF65-F5344CB8AC3E}">
        <p14:creationId xmlns:p14="http://schemas.microsoft.com/office/powerpoint/2010/main" val="6023959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Σχολική τάξη</a:t>
            </a:r>
            <a:r>
              <a:rPr lang="el-GR" dirty="0"/>
              <a:t>: τυποποίηση και στιγματισμός</a:t>
            </a:r>
          </a:p>
        </p:txBody>
      </p:sp>
      <p:sp>
        <p:nvSpPr>
          <p:cNvPr id="3" name="Θέση περιεχομένου 2"/>
          <p:cNvSpPr>
            <a:spLocks noGrp="1"/>
          </p:cNvSpPr>
          <p:nvPr>
            <p:ph sz="quarter" idx="1"/>
          </p:nvPr>
        </p:nvSpPr>
        <p:spPr/>
        <p:txBody>
          <a:bodyPr>
            <a:normAutofit/>
          </a:bodyPr>
          <a:lstStyle/>
          <a:p>
            <a:pPr marL="0" indent="0" algn="just">
              <a:buNone/>
            </a:pPr>
            <a:r>
              <a:rPr lang="el-GR" dirty="0" smtClean="0"/>
              <a:t>Σύμφωνα με τη θεωρία όλοι, άλλοι περισσότερο και άλλοι λιγότερο, αποκλίνουν από κοινωνικούς κανόνες.</a:t>
            </a:r>
          </a:p>
          <a:p>
            <a:pPr algn="just">
              <a:buFont typeface="Wingdings" pitchFamily="2" charset="2"/>
              <a:buChar char="§"/>
            </a:pPr>
            <a:r>
              <a:rPr lang="el-GR" b="1" dirty="0" smtClean="0"/>
              <a:t>Πρωτογενής απόκλιση</a:t>
            </a:r>
            <a:r>
              <a:rPr lang="el-GR" dirty="0" smtClean="0"/>
              <a:t>: είναι ανοικτό «τι» ακριβώς ευθύνεται.</a:t>
            </a:r>
          </a:p>
          <a:p>
            <a:pPr algn="just">
              <a:buFont typeface="Wingdings" pitchFamily="2" charset="2"/>
              <a:buChar char="§"/>
            </a:pPr>
            <a:r>
              <a:rPr lang="el-GR" b="1" dirty="0" smtClean="0"/>
              <a:t>Δευτερογενής απόκλιση: </a:t>
            </a:r>
            <a:r>
              <a:rPr lang="el-GR" dirty="0" smtClean="0"/>
              <a:t>ο χαρακτηρισμός από τους υπεύθυνους θεσμούς (η πρωτογενής απόκλιση γίνεται αντιληπτή και «διευθετείται»)</a:t>
            </a:r>
            <a:endParaRPr lang="el-GR" dirty="0"/>
          </a:p>
        </p:txBody>
      </p:sp>
    </p:spTree>
    <p:extLst>
      <p:ext uri="{BB962C8B-B14F-4D97-AF65-F5344CB8AC3E}">
        <p14:creationId xmlns:p14="http://schemas.microsoft.com/office/powerpoint/2010/main" val="25510055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Σχολική τάξη: </a:t>
            </a:r>
            <a:r>
              <a:rPr lang="el-GR" dirty="0"/>
              <a:t>τυποποίηση και στιγματισμός</a:t>
            </a:r>
          </a:p>
        </p:txBody>
      </p:sp>
      <p:sp>
        <p:nvSpPr>
          <p:cNvPr id="3" name="Θέση περιεχομένου 2"/>
          <p:cNvSpPr>
            <a:spLocks noGrp="1"/>
          </p:cNvSpPr>
          <p:nvPr>
            <p:ph sz="quarter" idx="1"/>
          </p:nvPr>
        </p:nvSpPr>
        <p:spPr/>
        <p:txBody>
          <a:bodyPr>
            <a:normAutofit lnSpcReduction="10000"/>
          </a:bodyPr>
          <a:lstStyle/>
          <a:p>
            <a:pPr marL="0" indent="0" algn="just">
              <a:buNone/>
            </a:pPr>
            <a:r>
              <a:rPr lang="el-GR" b="1" dirty="0" smtClean="0"/>
              <a:t>Σύμφωνα με τη θεωρία: </a:t>
            </a:r>
            <a:r>
              <a:rPr lang="el-GR" dirty="0" smtClean="0"/>
              <a:t>Οι προσδοκίες των θεσμών περί κανονικότητας, η </a:t>
            </a:r>
            <a:r>
              <a:rPr lang="el-GR" b="1" dirty="0" smtClean="0"/>
              <a:t>δύναμή τους να ορίζουν τα πράγματα και να </a:t>
            </a:r>
            <a:r>
              <a:rPr lang="el-GR" b="1" dirty="0"/>
              <a:t>α</a:t>
            </a:r>
            <a:r>
              <a:rPr lang="el-GR" b="1" dirty="0" smtClean="0"/>
              <a:t>σκούν κοινωνικό έλεγχο συνιστούν </a:t>
            </a:r>
            <a:r>
              <a:rPr lang="el-GR" dirty="0" smtClean="0"/>
              <a:t>«προϋποθέσεις» για την εμφάνιση «αποκλίνουσας» συμπεριφοράς.</a:t>
            </a:r>
          </a:p>
          <a:p>
            <a:pPr algn="just">
              <a:buFont typeface="Wingdings" pitchFamily="2" charset="2"/>
              <a:buChar char="Ø"/>
            </a:pPr>
            <a:r>
              <a:rPr lang="el-GR" b="1" dirty="0" smtClean="0"/>
              <a:t>Σχολείο</a:t>
            </a:r>
            <a:r>
              <a:rPr lang="el-GR" dirty="0" smtClean="0"/>
              <a:t>: το «πώς» είναι κάποιος μαθητής («καλός» ή «κακός»), αυτό εξαρτάται λιγότερο από τις «δικές του» ικανότητες και περισσότερο από το εάν τον βλέπει ο δάσκαλος ως «ικανό» η ως «λιγότερο ικανό». </a:t>
            </a:r>
            <a:endParaRPr lang="el-GR" dirty="0"/>
          </a:p>
        </p:txBody>
      </p:sp>
    </p:spTree>
    <p:extLst>
      <p:ext uri="{BB962C8B-B14F-4D97-AF65-F5344CB8AC3E}">
        <p14:creationId xmlns:p14="http://schemas.microsoft.com/office/powerpoint/2010/main" val="3502567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40000"/>
              <a:lumOff val="60000"/>
            </a:schemeClr>
          </a:solidFill>
        </p:spPr>
        <p:txBody>
          <a:bodyPr>
            <a:normAutofit fontScale="90000"/>
          </a:bodyPr>
          <a:lstStyle/>
          <a:p>
            <a:r>
              <a:rPr lang="el-GR" dirty="0"/>
              <a:t>Κοινωνικοποίηση: η ανάπτυξη του </a:t>
            </a:r>
            <a:r>
              <a:rPr lang="el-GR" b="1" i="1" dirty="0">
                <a:solidFill>
                  <a:srgbClr val="002060"/>
                </a:solidFill>
              </a:rPr>
              <a:t>κοινωνικού εαυτού</a:t>
            </a:r>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4277614720"/>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99596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Σχολική τάξη: τυποποίηση και στιγματισμός</a:t>
            </a:r>
          </a:p>
        </p:txBody>
      </p:sp>
      <p:sp>
        <p:nvSpPr>
          <p:cNvPr id="3" name="Θέση περιεχομένου 2"/>
          <p:cNvSpPr>
            <a:spLocks noGrp="1"/>
          </p:cNvSpPr>
          <p:nvPr>
            <p:ph sz="quarter" idx="1"/>
          </p:nvPr>
        </p:nvSpPr>
        <p:spPr/>
        <p:txBody>
          <a:bodyPr/>
          <a:lstStyle/>
          <a:p>
            <a:pPr marL="0" indent="0" algn="just">
              <a:buNone/>
            </a:pPr>
            <a:r>
              <a:rPr lang="el-GR" b="1" dirty="0" smtClean="0"/>
              <a:t>Σύμφωνα με ερευνητικά δεδομένα: </a:t>
            </a:r>
            <a:r>
              <a:rPr lang="el-GR" dirty="0" smtClean="0"/>
              <a:t>ο τρόπος επικοινωνίας του εκπαιδευτικού είναι πρωταρχικής σημασίας.</a:t>
            </a:r>
          </a:p>
          <a:p>
            <a:pPr algn="just">
              <a:buFont typeface="Wingdings" pitchFamily="2" charset="2"/>
              <a:buChar char="§"/>
            </a:pPr>
            <a:r>
              <a:rPr lang="el-GR" dirty="0" smtClean="0"/>
              <a:t>Οι εκπαιδευτικοί </a:t>
            </a:r>
            <a:r>
              <a:rPr lang="el-GR" b="1" dirty="0" smtClean="0"/>
              <a:t>αποδίδουν γνωρίσματα σε συμπεριφορές </a:t>
            </a:r>
            <a:r>
              <a:rPr lang="el-GR" dirty="0" smtClean="0"/>
              <a:t>μαθητών (τυποποίηση).</a:t>
            </a:r>
          </a:p>
          <a:p>
            <a:pPr algn="just">
              <a:buFont typeface="Wingdings" pitchFamily="2" charset="2"/>
              <a:buChar char="§"/>
            </a:pPr>
            <a:r>
              <a:rPr lang="el-GR" dirty="0" smtClean="0"/>
              <a:t>Πέρασμα από την τυποποίηση (χαρακτηρισμό) της συμπεριφοράς στον </a:t>
            </a:r>
            <a:r>
              <a:rPr lang="el-GR" b="1" dirty="0" smtClean="0"/>
              <a:t>στιγματισμό του προσώπου.</a:t>
            </a:r>
          </a:p>
          <a:p>
            <a:pPr marL="457200" lvl="1" indent="0" algn="just">
              <a:buNone/>
            </a:pPr>
            <a:endParaRPr lang="el-GR" b="1" dirty="0"/>
          </a:p>
        </p:txBody>
      </p:sp>
    </p:spTree>
    <p:extLst>
      <p:ext uri="{BB962C8B-B14F-4D97-AF65-F5344CB8AC3E}">
        <p14:creationId xmlns:p14="http://schemas.microsoft.com/office/powerpoint/2010/main" val="18915900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Σχολική τάξη: τυποποίηση και στιγματισμός</a:t>
            </a:r>
          </a:p>
        </p:txBody>
      </p:sp>
      <p:sp>
        <p:nvSpPr>
          <p:cNvPr id="3" name="Θέση περιεχομένου 2"/>
          <p:cNvSpPr>
            <a:spLocks noGrp="1"/>
          </p:cNvSpPr>
          <p:nvPr>
            <p:ph sz="quarter" idx="1"/>
          </p:nvPr>
        </p:nvSpPr>
        <p:spPr/>
        <p:txBody>
          <a:bodyPr>
            <a:normAutofit fontScale="92500"/>
          </a:bodyPr>
          <a:lstStyle/>
          <a:p>
            <a:pPr marL="0" indent="0">
              <a:buNone/>
            </a:pPr>
            <a:r>
              <a:rPr lang="el-GR" b="1" dirty="0" smtClean="0"/>
              <a:t>Η διαδικασία του στιγματισμού:</a:t>
            </a:r>
          </a:p>
          <a:p>
            <a:pPr algn="just">
              <a:buFont typeface="Wingdings" pitchFamily="2" charset="2"/>
              <a:buChar char="§"/>
            </a:pPr>
            <a:r>
              <a:rPr lang="el-GR" dirty="0" smtClean="0"/>
              <a:t>Κάποιοι μαθητές υπακούουν στις εντολές του εκπαιδευτικού και δεν επαναλαμβάνουν της «αποκλίνουσα» συμπεριφορά (προσαρμογή)</a:t>
            </a:r>
          </a:p>
          <a:p>
            <a:pPr algn="just">
              <a:buFont typeface="Wingdings" pitchFamily="2" charset="2"/>
              <a:buChar char="§"/>
            </a:pPr>
            <a:r>
              <a:rPr lang="el-GR" dirty="0" smtClean="0"/>
              <a:t>Κάποιοι μαθητές δικαιολογούν τη συμπεριφορά τους ή ασκούν κριτική τους κανόνες που «παραβίασαν» ή δεν αποδέχονται τις ευθύνες τους.</a:t>
            </a:r>
          </a:p>
          <a:p>
            <a:pPr lvl="1" algn="just">
              <a:buFont typeface="Wingdings" pitchFamily="2" charset="2"/>
              <a:buChar char="§"/>
            </a:pPr>
            <a:r>
              <a:rPr lang="el-GR" b="1" dirty="0" smtClean="0">
                <a:solidFill>
                  <a:srgbClr val="C00000"/>
                </a:solidFill>
              </a:rPr>
              <a:t>Όταν οι προσπάθειές τους δεν έχουν αποτέλεσμα, τότε αρχίζει η διαδικασία του στιγματισμού.</a:t>
            </a:r>
          </a:p>
          <a:p>
            <a:pPr lvl="1" algn="just">
              <a:buFont typeface="Wingdings" pitchFamily="2" charset="2"/>
              <a:buChar char="§"/>
            </a:pPr>
            <a:r>
              <a:rPr lang="el-GR" b="1" dirty="0" smtClean="0">
                <a:solidFill>
                  <a:srgbClr val="C00000"/>
                </a:solidFill>
              </a:rPr>
              <a:t>Διαδικασία της «</a:t>
            </a:r>
            <a:r>
              <a:rPr lang="el-GR" b="1" dirty="0" err="1" smtClean="0">
                <a:solidFill>
                  <a:srgbClr val="C00000"/>
                </a:solidFill>
              </a:rPr>
              <a:t>αυτοεκπληρούμενης</a:t>
            </a:r>
            <a:r>
              <a:rPr lang="el-GR" b="1" dirty="0" smtClean="0">
                <a:solidFill>
                  <a:srgbClr val="C00000"/>
                </a:solidFill>
              </a:rPr>
              <a:t> προφητείας»</a:t>
            </a:r>
            <a:endParaRPr lang="el-GR" b="1" dirty="0">
              <a:solidFill>
                <a:srgbClr val="C00000"/>
              </a:solidFill>
            </a:endParaRPr>
          </a:p>
        </p:txBody>
      </p:sp>
    </p:spTree>
    <p:extLst>
      <p:ext uri="{BB962C8B-B14F-4D97-AF65-F5344CB8AC3E}">
        <p14:creationId xmlns:p14="http://schemas.microsoft.com/office/powerpoint/2010/main" val="25066146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Σχολική τάξη</a:t>
            </a:r>
            <a:r>
              <a:rPr lang="el-GR" dirty="0"/>
              <a:t>: τυποποίηση και στιγματισμός</a:t>
            </a:r>
          </a:p>
        </p:txBody>
      </p:sp>
      <p:sp>
        <p:nvSpPr>
          <p:cNvPr id="3" name="Θέση περιεχομένου 2"/>
          <p:cNvSpPr>
            <a:spLocks noGrp="1"/>
          </p:cNvSpPr>
          <p:nvPr>
            <p:ph sz="quarter" idx="1"/>
          </p:nvPr>
        </p:nvSpPr>
        <p:spPr/>
        <p:txBody>
          <a:bodyPr>
            <a:normAutofit/>
          </a:bodyPr>
          <a:lstStyle/>
          <a:p>
            <a:r>
              <a:rPr lang="el-GR" b="1" dirty="0"/>
              <a:t>Διαδικασία της «</a:t>
            </a:r>
            <a:r>
              <a:rPr lang="el-GR" b="1" dirty="0" err="1"/>
              <a:t>αυτοεκπληρούμενης</a:t>
            </a:r>
            <a:r>
              <a:rPr lang="el-GR" b="1" dirty="0"/>
              <a:t> </a:t>
            </a:r>
            <a:r>
              <a:rPr lang="el-GR" b="1" dirty="0" smtClean="0"/>
              <a:t>προφητείας»</a:t>
            </a:r>
          </a:p>
          <a:p>
            <a:r>
              <a:rPr lang="el-GR" b="1" dirty="0" smtClean="0"/>
              <a:t>Διαδικασία αποκλεισμού</a:t>
            </a:r>
          </a:p>
          <a:p>
            <a:endParaRPr lang="el-GR" b="1" dirty="0"/>
          </a:p>
          <a:p>
            <a:pPr algn="just"/>
            <a:r>
              <a:rPr lang="el-GR" b="1" dirty="0" smtClean="0">
                <a:solidFill>
                  <a:srgbClr val="C00000"/>
                </a:solidFill>
              </a:rPr>
              <a:t>Η διαδικασία «τυποποίηση, στιγματισμός, αποκλεισμός» δεν έχει υποχρεωτικό-μηχανιστικό χαρακτήρα – Μπορεί να διακοπεί και δρομολογηθεί μια διαδικασία «αποκατάστασης».</a:t>
            </a:r>
            <a:endParaRPr lang="el-GR" b="1" dirty="0">
              <a:solidFill>
                <a:srgbClr val="C00000"/>
              </a:solidFill>
            </a:endParaRPr>
          </a:p>
        </p:txBody>
      </p:sp>
    </p:spTree>
    <p:extLst>
      <p:ext uri="{BB962C8B-B14F-4D97-AF65-F5344CB8AC3E}">
        <p14:creationId xmlns:p14="http://schemas.microsoft.com/office/powerpoint/2010/main" val="2478202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Σχολική τάξη: </a:t>
            </a:r>
            <a:r>
              <a:rPr lang="el-GR" dirty="0"/>
              <a:t>τυποποίηση και στιγματισμός</a:t>
            </a:r>
          </a:p>
        </p:txBody>
      </p:sp>
      <p:sp>
        <p:nvSpPr>
          <p:cNvPr id="3" name="Θέση περιεχομένου 2"/>
          <p:cNvSpPr>
            <a:spLocks noGrp="1"/>
          </p:cNvSpPr>
          <p:nvPr>
            <p:ph sz="quarter" idx="1"/>
          </p:nvPr>
        </p:nvSpPr>
        <p:spPr/>
        <p:txBody>
          <a:bodyPr/>
          <a:lstStyle/>
          <a:p>
            <a:pPr marL="0" indent="0">
              <a:buNone/>
            </a:pPr>
            <a:r>
              <a:rPr lang="el-GR" u="sng" dirty="0" smtClean="0"/>
              <a:t>Η Θεωρία της Κοινωνικής Αλληλεπίδρασης αποσαφηνίζει:</a:t>
            </a:r>
          </a:p>
          <a:p>
            <a:pPr marL="0" indent="0">
              <a:buNone/>
            </a:pPr>
            <a:endParaRPr lang="el-GR" dirty="0"/>
          </a:p>
          <a:p>
            <a:pPr algn="just">
              <a:buFont typeface="Wingdings" pitchFamily="2" charset="2"/>
              <a:buChar char="q"/>
            </a:pPr>
            <a:r>
              <a:rPr lang="el-GR" b="1" dirty="0" smtClean="0">
                <a:solidFill>
                  <a:srgbClr val="C00000"/>
                </a:solidFill>
              </a:rPr>
              <a:t>Τον τρόπο με τον οποίο το σχολείο λειτουργεί για να επιβάλλει τις νόρμες του.</a:t>
            </a:r>
          </a:p>
          <a:p>
            <a:pPr algn="just">
              <a:buFont typeface="Wingdings" pitchFamily="2" charset="2"/>
              <a:buChar char="q"/>
            </a:pPr>
            <a:r>
              <a:rPr lang="el-GR" b="1" dirty="0" smtClean="0">
                <a:solidFill>
                  <a:srgbClr val="C00000"/>
                </a:solidFill>
              </a:rPr>
              <a:t>Τον τρόπο με τον οποίο η επιβολή των κανόνων «παράγει» «αποκλίνοντες» μαθητές και «τραυματισμένες» ταυτότητες.</a:t>
            </a:r>
          </a:p>
          <a:p>
            <a:pPr marL="0" indent="0">
              <a:buNone/>
            </a:pPr>
            <a:endParaRPr lang="el-GR" dirty="0"/>
          </a:p>
        </p:txBody>
      </p:sp>
    </p:spTree>
    <p:extLst>
      <p:ext uri="{BB962C8B-B14F-4D97-AF65-F5344CB8AC3E}">
        <p14:creationId xmlns:p14="http://schemas.microsoft.com/office/powerpoint/2010/main" val="405115319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6">
              <a:lumMod val="60000"/>
              <a:lumOff val="40000"/>
            </a:schemeClr>
          </a:solidFill>
        </p:spPr>
        <p:txBody>
          <a:bodyPr>
            <a:normAutofit fontScale="90000"/>
          </a:bodyPr>
          <a:lstStyle/>
          <a:p>
            <a:r>
              <a:rPr lang="el-GR" b="1" dirty="0" smtClean="0"/>
              <a:t>Σχολείο, στιγματισμός, αποκλίνουσα καριέρα</a:t>
            </a:r>
            <a:endParaRPr lang="el-GR" b="1"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3796017374"/>
              </p:ext>
            </p:extLst>
          </p:nvPr>
        </p:nvGraphicFramePr>
        <p:xfrm>
          <a:off x="179512" y="1412776"/>
          <a:ext cx="8964488"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19479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2">
              <a:lumMod val="40000"/>
              <a:lumOff val="60000"/>
            </a:schemeClr>
          </a:solidFill>
        </p:spPr>
        <p:txBody>
          <a:bodyPr>
            <a:normAutofit fontScale="90000"/>
          </a:bodyPr>
          <a:lstStyle/>
          <a:p>
            <a:r>
              <a:rPr lang="el-GR" b="1" dirty="0" err="1" smtClean="0"/>
              <a:t>Μεταδομισμός</a:t>
            </a:r>
            <a:r>
              <a:rPr lang="el-GR" b="1" dirty="0" smtClean="0"/>
              <a:t> και κοινωνικοποίηση</a:t>
            </a:r>
            <a:endParaRPr lang="el-GR" b="1" dirty="0"/>
          </a:p>
        </p:txBody>
      </p:sp>
      <p:sp>
        <p:nvSpPr>
          <p:cNvPr id="3" name="Θέση περιεχομένου 2"/>
          <p:cNvSpPr>
            <a:spLocks noGrp="1"/>
          </p:cNvSpPr>
          <p:nvPr>
            <p:ph sz="quarter" idx="1"/>
          </p:nvPr>
        </p:nvSpPr>
        <p:spPr>
          <a:solidFill>
            <a:schemeClr val="tx2">
              <a:lumMod val="20000"/>
              <a:lumOff val="80000"/>
            </a:schemeClr>
          </a:solidFill>
        </p:spPr>
        <p:txBody>
          <a:bodyPr>
            <a:normAutofit fontScale="92500" lnSpcReduction="10000"/>
          </a:bodyPr>
          <a:lstStyle/>
          <a:p>
            <a:endParaRPr lang="el-GR" dirty="0" smtClean="0"/>
          </a:p>
          <a:p>
            <a:r>
              <a:rPr lang="el-GR" dirty="0" smtClean="0"/>
              <a:t>Ανάλυση δομών κοινωνικής τάξης πραγμάτων και εξουσίας </a:t>
            </a:r>
          </a:p>
          <a:p>
            <a:endParaRPr lang="el-GR" dirty="0"/>
          </a:p>
          <a:p>
            <a:r>
              <a:rPr lang="el-GR" dirty="0" smtClean="0"/>
              <a:t>Ενδιαφέρον για το «πως» της παραγωγής ορίων διαφοροποίησης, οριοθέτησης του διαφορετικού (αποκλίνοντος).</a:t>
            </a:r>
          </a:p>
          <a:p>
            <a:endParaRPr lang="el-GR" dirty="0"/>
          </a:p>
          <a:p>
            <a:r>
              <a:rPr lang="el-GR" dirty="0" smtClean="0"/>
              <a:t>«Πως» κατασκευάζεται το «κανονικό» και «πως» η «απόκλιση» </a:t>
            </a:r>
          </a:p>
          <a:p>
            <a:endParaRPr lang="el-GR" dirty="0"/>
          </a:p>
        </p:txBody>
      </p:sp>
    </p:spTree>
    <p:extLst>
      <p:ext uri="{BB962C8B-B14F-4D97-AF65-F5344CB8AC3E}">
        <p14:creationId xmlns:p14="http://schemas.microsoft.com/office/powerpoint/2010/main" val="37481270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1">
              <a:lumMod val="20000"/>
              <a:lumOff val="80000"/>
            </a:schemeClr>
          </a:solidFill>
        </p:spPr>
        <p:txBody>
          <a:bodyPr>
            <a:normAutofit fontScale="90000"/>
          </a:bodyPr>
          <a:lstStyle/>
          <a:p>
            <a:r>
              <a:rPr lang="el-GR" b="1" dirty="0" smtClean="0"/>
              <a:t>Η έννοια/λειτουργία του σχολείου</a:t>
            </a:r>
            <a:endParaRPr lang="el-GR" b="1" dirty="0"/>
          </a:p>
        </p:txBody>
      </p:sp>
      <p:sp>
        <p:nvSpPr>
          <p:cNvPr id="3" name="Θέση περιεχομένου 2"/>
          <p:cNvSpPr>
            <a:spLocks noGrp="1"/>
          </p:cNvSpPr>
          <p:nvPr>
            <p:ph sz="quarter" idx="1"/>
          </p:nvPr>
        </p:nvSpPr>
        <p:spPr>
          <a:solidFill>
            <a:schemeClr val="accent1">
              <a:lumMod val="75000"/>
            </a:schemeClr>
          </a:solidFill>
        </p:spPr>
        <p:txBody>
          <a:bodyPr/>
          <a:lstStyle/>
          <a:p>
            <a:endParaRPr lang="el-GR" dirty="0" smtClean="0"/>
          </a:p>
          <a:p>
            <a:endParaRPr lang="el-GR" dirty="0" smtClean="0"/>
          </a:p>
          <a:p>
            <a:r>
              <a:rPr lang="el-GR" b="1" dirty="0" smtClean="0"/>
              <a:t>Το σχολείο επιτηρεί τις διαδικασίες κοινωνικής </a:t>
            </a:r>
            <a:r>
              <a:rPr lang="el-GR" b="1" i="1" dirty="0" err="1" smtClean="0"/>
              <a:t>κανονικοποίησης</a:t>
            </a:r>
            <a:r>
              <a:rPr lang="el-GR" b="1" dirty="0" smtClean="0"/>
              <a:t> και τιμωρίας (σε περίπτωση απόκλισης) </a:t>
            </a:r>
            <a:r>
              <a:rPr lang="de-DE" b="1" dirty="0" smtClean="0"/>
              <a:t>(</a:t>
            </a:r>
            <a:r>
              <a:rPr lang="de-DE" b="1" dirty="0"/>
              <a:t>Foucault 1977) .</a:t>
            </a:r>
            <a:endParaRPr lang="el-GR" b="1" dirty="0"/>
          </a:p>
        </p:txBody>
      </p:sp>
    </p:spTree>
    <p:extLst>
      <p:ext uri="{BB962C8B-B14F-4D97-AF65-F5344CB8AC3E}">
        <p14:creationId xmlns:p14="http://schemas.microsoft.com/office/powerpoint/2010/main" val="36328534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Κριτική αξιολόγηση</a:t>
            </a:r>
            <a:endParaRPr lang="el-GR" dirty="0"/>
          </a:p>
        </p:txBody>
      </p:sp>
      <p:sp>
        <p:nvSpPr>
          <p:cNvPr id="3" name="Θέση περιεχομένου 2"/>
          <p:cNvSpPr>
            <a:spLocks noGrp="1"/>
          </p:cNvSpPr>
          <p:nvPr>
            <p:ph sz="quarter" idx="1"/>
          </p:nvPr>
        </p:nvSpPr>
        <p:spPr/>
        <p:txBody>
          <a:bodyPr>
            <a:normAutofit fontScale="92500" lnSpcReduction="10000"/>
          </a:bodyPr>
          <a:lstStyle/>
          <a:p>
            <a:pPr algn="just"/>
            <a:r>
              <a:rPr lang="el-GR" dirty="0" smtClean="0"/>
              <a:t>Η εν δυνάμει </a:t>
            </a:r>
            <a:r>
              <a:rPr lang="el-GR" b="1" i="1" dirty="0" smtClean="0"/>
              <a:t>περιοριστική δυναμική </a:t>
            </a:r>
            <a:r>
              <a:rPr lang="el-GR" dirty="0" smtClean="0"/>
              <a:t>των θεσμικών ρόλων (οι αρνητικές επιδράσεις στο παράδειγμα της «απόκλισης»).</a:t>
            </a:r>
          </a:p>
          <a:p>
            <a:pPr algn="just"/>
            <a:r>
              <a:rPr lang="el-GR" dirty="0" smtClean="0"/>
              <a:t>Διαφοροποιημένη ανάλυση/κατανόηση της σχέσης μεταξύ «κανονικότητας» και «απόκλισης»</a:t>
            </a:r>
          </a:p>
          <a:p>
            <a:pPr algn="just"/>
            <a:r>
              <a:rPr lang="el-GR" dirty="0" smtClean="0"/>
              <a:t>Η σημασία της επικοινωνίας στη σχολική τάξη για την ταυτότητα των μαθητών </a:t>
            </a:r>
          </a:p>
          <a:p>
            <a:pPr algn="just"/>
            <a:r>
              <a:rPr lang="el-GR" dirty="0" smtClean="0"/>
              <a:t>Η σημασία της επικοινωνιακής ικανότητας του εκπαιδευτικού.</a:t>
            </a:r>
          </a:p>
          <a:p>
            <a:pPr algn="just"/>
            <a:r>
              <a:rPr lang="el-GR" dirty="0" smtClean="0"/>
              <a:t>Αδυναμίες λόγω εστίασης </a:t>
            </a:r>
            <a:r>
              <a:rPr lang="el-GR" smtClean="0"/>
              <a:t>στο «μικρόκοσμο»</a:t>
            </a:r>
            <a:endParaRPr lang="el-GR" dirty="0"/>
          </a:p>
        </p:txBody>
      </p:sp>
    </p:spTree>
    <p:extLst>
      <p:ext uri="{BB962C8B-B14F-4D97-AF65-F5344CB8AC3E}">
        <p14:creationId xmlns:p14="http://schemas.microsoft.com/office/powerpoint/2010/main" val="1615148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tx2">
              <a:lumMod val="40000"/>
              <a:lumOff val="60000"/>
            </a:schemeClr>
          </a:solidFill>
        </p:spPr>
        <p:txBody>
          <a:bodyPr>
            <a:normAutofit fontScale="90000"/>
          </a:bodyPr>
          <a:lstStyle/>
          <a:p>
            <a:r>
              <a:rPr lang="el-GR" sz="4000" dirty="0">
                <a:solidFill>
                  <a:srgbClr val="775F55"/>
                </a:solidFill>
              </a:rPr>
              <a:t>Κοινωνικοποίηση: η ανάπτυξη του </a:t>
            </a:r>
            <a:r>
              <a:rPr lang="el-GR" sz="4000" b="1" i="1" dirty="0">
                <a:solidFill>
                  <a:srgbClr val="002060"/>
                </a:solidFill>
              </a:rPr>
              <a:t>κοινωνικού εαυτού</a:t>
            </a:r>
            <a:endParaRPr lang="el-GR"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1378195657"/>
              </p:ext>
            </p:extLst>
          </p:nvPr>
        </p:nvGraphicFramePr>
        <p:xfrm>
          <a:off x="395536" y="1484784"/>
          <a:ext cx="8748464" cy="4999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7685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228600"/>
            <a:ext cx="8928992" cy="990600"/>
          </a:xfrm>
        </p:spPr>
        <p:txBody>
          <a:bodyPr/>
          <a:lstStyle/>
          <a:p>
            <a:r>
              <a:rPr lang="el-GR" dirty="0" smtClean="0"/>
              <a:t>ΠΕΔΙΑ ΚΟΙΝΩΝΙΚΟΠΟΙΗΣΗΣ</a:t>
            </a:r>
            <a:endParaRPr lang="el-GR" dirty="0"/>
          </a:p>
        </p:txBody>
      </p:sp>
      <p:graphicFrame>
        <p:nvGraphicFramePr>
          <p:cNvPr id="6" name="Θέση περιεχομένου 5"/>
          <p:cNvGraphicFramePr>
            <a:graphicFrameLocks noGrp="1"/>
          </p:cNvGraphicFramePr>
          <p:nvPr>
            <p:ph sz="quarter" idx="1"/>
            <p:extLst>
              <p:ext uri="{D42A27DB-BD31-4B8C-83A1-F6EECF244321}">
                <p14:modId xmlns:p14="http://schemas.microsoft.com/office/powerpoint/2010/main" val="3184871268"/>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3644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228600"/>
            <a:ext cx="8928992" cy="990600"/>
          </a:xfrm>
        </p:spPr>
        <p:txBody>
          <a:bodyPr/>
          <a:lstStyle/>
          <a:p>
            <a:r>
              <a:rPr lang="el-GR" b="1" dirty="0" smtClean="0"/>
              <a:t>ΚΟΙΝΩΝΙΚΟΠΟΙΗΣΗ </a:t>
            </a:r>
            <a:r>
              <a:rPr lang="en-US" b="1" dirty="0" smtClean="0"/>
              <a:t>PARSONS</a:t>
            </a:r>
            <a:endParaRPr lang="el-GR" b="1" dirty="0"/>
          </a:p>
        </p:txBody>
      </p:sp>
      <p:sp>
        <p:nvSpPr>
          <p:cNvPr id="3" name="Θέση περιεχομένου 2"/>
          <p:cNvSpPr>
            <a:spLocks noGrp="1"/>
          </p:cNvSpPr>
          <p:nvPr>
            <p:ph sz="quarter" idx="1"/>
          </p:nvPr>
        </p:nvSpPr>
        <p:spPr>
          <a:xfrm>
            <a:off x="0" y="1600200"/>
            <a:ext cx="9036496" cy="5213176"/>
          </a:xfrm>
        </p:spPr>
        <p:txBody>
          <a:bodyPr>
            <a:normAutofit/>
          </a:bodyPr>
          <a:lstStyle/>
          <a:p>
            <a:pPr algn="just"/>
            <a:r>
              <a:rPr lang="el-GR" dirty="0" smtClean="0">
                <a:latin typeface="Arial" panose="020B0604020202020204" pitchFamily="34" charset="0"/>
              </a:rPr>
              <a:t>Η σχολική κοινωνικοποίηση μπορεί να ορισθεί ως διαδικασία ανάπτυξης της ατομικής ετοιμότητας και των ατομικών ικανοτήτων που αποτελούν ουσιαστική προϋπόθεση ανταπόκρισης στις απαιτήσεις/προσδοκίες των ρόλων που μελλοντικά θα αναλάβουν. </a:t>
            </a:r>
          </a:p>
          <a:p>
            <a:pPr algn="just"/>
            <a:r>
              <a:rPr lang="el-GR" dirty="0" smtClean="0">
                <a:latin typeface="Arial" panose="020B0604020202020204" pitchFamily="34" charset="0"/>
              </a:rPr>
              <a:t>Η ετοιμότητα μπορεί να διακριθεί (α) σε ετοιμότητα αποδοχής και πραγμάτωσης γενικών κοινωνικών αξιών και (β) ετοιμότητα ανταπόκρισης σε εξειδικευμένους ρόλους εντός της κοινωνικής δομής. </a:t>
            </a:r>
            <a:endParaRPr lang="el-GR" dirty="0"/>
          </a:p>
        </p:txBody>
      </p:sp>
    </p:spTree>
    <p:extLst>
      <p:ext uri="{BB962C8B-B14F-4D97-AF65-F5344CB8AC3E}">
        <p14:creationId xmlns:p14="http://schemas.microsoft.com/office/powerpoint/2010/main" val="134480778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1798</TotalTime>
  <Words>2534</Words>
  <Application>Microsoft Office PowerPoint</Application>
  <PresentationFormat>Προβολή στην οθόνη (4:3)</PresentationFormat>
  <Paragraphs>283</Paragraphs>
  <Slides>67</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2</vt:i4>
      </vt:variant>
      <vt:variant>
        <vt:lpstr>Τίτλοι διαφανειών</vt:lpstr>
      </vt:variant>
      <vt:variant>
        <vt:i4>67</vt:i4>
      </vt:variant>
    </vt:vector>
  </HeadingPairs>
  <TitlesOfParts>
    <vt:vector size="75" baseType="lpstr">
      <vt:lpstr>Arial</vt:lpstr>
      <vt:lpstr>Calibri</vt:lpstr>
      <vt:lpstr>Calibri Light</vt:lpstr>
      <vt:lpstr>Tw Cen MT</vt:lpstr>
      <vt:lpstr>Wingdings</vt:lpstr>
      <vt:lpstr>Wingdings 2</vt:lpstr>
      <vt:lpstr>Διάμεσος</vt:lpstr>
      <vt:lpstr>Θέμα του Office</vt:lpstr>
      <vt:lpstr>ΚΟΙΝΩΝΙΚΟΠΟΙΗΣΗ</vt:lpstr>
      <vt:lpstr>Λέξεις κλειδιά</vt:lpstr>
      <vt:lpstr>Η έννοια της «τάξης»</vt:lpstr>
      <vt:lpstr>Η έννοια της «τάξης»</vt:lpstr>
      <vt:lpstr>Κοινωνικοποίηση: η ανάπτυξη του κοινωνικού εαυτού</vt:lpstr>
      <vt:lpstr>Κοινωνικοποίηση: η ανάπτυξη του κοινωνικού εαυτού</vt:lpstr>
      <vt:lpstr>Κοινωνικοποίηση: η ανάπτυξη του κοινωνικού εαυτού</vt:lpstr>
      <vt:lpstr>ΠΕΔΙΑ ΚΟΙΝΩΝΙΚΟΠΟΙΗΣΗΣ</vt:lpstr>
      <vt:lpstr>ΚΟΙΝΩΝΙΚΟΠΟΙΗΣΗ PARSONS</vt:lpstr>
      <vt:lpstr>ΚΟΙΝΩΝΙΚΟΠΟΙΗΣΗ PARSONS</vt:lpstr>
      <vt:lpstr>ΚΟΙΝΩΝΙΚΟΠΟΙΗΣΗ PARSONS</vt:lpstr>
      <vt:lpstr>Οι θέσεις του Parsons</vt:lpstr>
      <vt:lpstr>Parsons: η σχολική κοινωνικοποίηση ως διαδικασία «περάσματος» από:</vt:lpstr>
      <vt:lpstr>Οι θέσεις του Parsons</vt:lpstr>
      <vt:lpstr>Από το Σχετικισμό στον Οικουμενισμό</vt:lpstr>
      <vt:lpstr>Από το Σχετικισμό στον Οικουμενισμό</vt:lpstr>
      <vt:lpstr>Από το Σχετικισμό στον Οικουμενισμό</vt:lpstr>
      <vt:lpstr>Από το Σχετικισμό στον Οικουμενισμό</vt:lpstr>
      <vt:lpstr>Κοινωνικοποίηση: από τη διαδικασία ταύτισης με πρόσωπα στη διαδικασία ταύτισης με νόρμες</vt:lpstr>
      <vt:lpstr>Η διαδικασία της κοινωνικοποίησης μέσα στη σχολική τάξη</vt:lpstr>
      <vt:lpstr>Βασικές θέσεις</vt:lpstr>
      <vt:lpstr>Βασικές θέσεις:</vt:lpstr>
      <vt:lpstr>Βασικές θέσεις</vt:lpstr>
      <vt:lpstr>Βασικές θέσεις</vt:lpstr>
      <vt:lpstr>Βασικές θέσεις</vt:lpstr>
      <vt:lpstr>Βασικές θέσεις</vt:lpstr>
      <vt:lpstr>Βασικές Θέσεις</vt:lpstr>
      <vt:lpstr>Βασικές θέσεις</vt:lpstr>
      <vt:lpstr>Βασικές θέσεις</vt:lpstr>
      <vt:lpstr>Βασικές θέσεις</vt:lpstr>
      <vt:lpstr>Βασικές θέσεις</vt:lpstr>
      <vt:lpstr>Η σχολική τάξη ως κοινωνικό σύστημα</vt:lpstr>
      <vt:lpstr>Η σχολική τάξη ως κοινωνικό σύστημα</vt:lpstr>
      <vt:lpstr>Η σχολική τάξη ως κοινωνικό σύστημα</vt:lpstr>
      <vt:lpstr>Η σχολική τάξη ως κοινωνικό σύστημα</vt:lpstr>
      <vt:lpstr>Διαφορές μεταξύ Flitner και Parsons</vt:lpstr>
      <vt:lpstr>Διαφορές μεταξύ Flitner και Parsons - Παιδί</vt:lpstr>
      <vt:lpstr>Διαφορές μεταξύ Flitner και Parsons – Παιδαγωγικό έργο</vt:lpstr>
      <vt:lpstr>ΘΕΩΡΙΑ ΑΛΛΗΛΟΔΡΑΣΗΣ</vt:lpstr>
      <vt:lpstr>Θεωρία της Αλληλόδρασης</vt:lpstr>
      <vt:lpstr>Αλληλεπίδραση και Κοινωνικοποίηση</vt:lpstr>
      <vt:lpstr>Βασικές θέσεις</vt:lpstr>
      <vt:lpstr>Αλληλεπίδραση και ταυτότητα – Η ταυτότητα ως δυναμική διαδικασία</vt:lpstr>
      <vt:lpstr>Αλληλεπίδραση και ταυτότητα – Η ταυτότητα ως δυναμική διαδικασία</vt:lpstr>
      <vt:lpstr>Από τη σκοπιά της Θ. Αλληλόδρασης (ιντερακτιονισμός): Εξισορρόπηση μεταξύ:</vt:lpstr>
      <vt:lpstr>Πώς θα επιτευχθεί η εξισορρόπηση; Ταυτότητα και επικοινωνιακή ικανότητα</vt:lpstr>
      <vt:lpstr>Συνοψίζοντας έως εδώ: </vt:lpstr>
      <vt:lpstr>Εξισορρόπηση: οι προκλήσεις</vt:lpstr>
      <vt:lpstr>Είναι εφικτή αυτή η εξισορρόπηση;  Η διπλή όψη της σχολικής ζωής</vt:lpstr>
      <vt:lpstr>Ο μαθητής ως δρών υποκείμενο μεταξύ «κανονικότητας» και «απόκλισης»</vt:lpstr>
      <vt:lpstr>Ο μαθητής ως δρών υποκείμενο μεταξύ «κανονικότητας» και «απόκλισης»: Η «κανονικότητα»/ «φανερή σκηνή»:</vt:lpstr>
      <vt:lpstr>Ο μαθητής ως δρών υποκείμενο μεταξύ «κανονικότητας» και «απόκλισης»</vt:lpstr>
      <vt:lpstr>Ο μαθητής ως δρών υποκείμενο μεταξύ «κανονικότητας» και «απόκλισης»</vt:lpstr>
      <vt:lpstr>Για ποιούς μαθητές έχει σημασία η «κρυφή» σκηνή;</vt:lpstr>
      <vt:lpstr>Ο ρόλος του εκπαιδευτικού και οι επιπτώσεις αυτού:</vt:lpstr>
      <vt:lpstr>Ποιες οι μακροχρόνιες επιπτώσεις από τη συμμετοχή στη διδασκαλία; Τυποποίηση</vt:lpstr>
      <vt:lpstr>Σχολική τάξη: τυποποίηση και στιγματισμός</vt:lpstr>
      <vt:lpstr>Σχολική τάξη: τυποποίηση και στιγματισμός</vt:lpstr>
      <vt:lpstr>Σχολική τάξη: τυποποίηση και στιγματισμός</vt:lpstr>
      <vt:lpstr>Σχολική τάξη: τυποποίηση και στιγματισμός</vt:lpstr>
      <vt:lpstr>Σχολική τάξη: τυποποίηση και στιγματισμός</vt:lpstr>
      <vt:lpstr>Σχολική τάξη: τυποποίηση και στιγματισμός</vt:lpstr>
      <vt:lpstr>Σχολική τάξη: τυποποίηση και στιγματισμός</vt:lpstr>
      <vt:lpstr>Σχολείο, στιγματισμός, αποκλίνουσα καριέρα</vt:lpstr>
      <vt:lpstr>Μεταδομισμός και κοινωνικοποίηση</vt:lpstr>
      <vt:lpstr>Η έννοια/λειτουργία του σχολείου</vt:lpstr>
      <vt:lpstr>Κριτική αξιολόγηση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ΚΟΙΝΩΝΙΚΟΠΟΙΗΣΗ</dc:title>
  <dc:creator>Christos</dc:creator>
  <cp:lastModifiedBy>Hewlett-Packard Company</cp:lastModifiedBy>
  <cp:revision>76</cp:revision>
  <dcterms:created xsi:type="dcterms:W3CDTF">2014-12-02T20:45:58Z</dcterms:created>
  <dcterms:modified xsi:type="dcterms:W3CDTF">2021-01-25T07:32:01Z</dcterms:modified>
</cp:coreProperties>
</file>