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8" r:id="rId4"/>
    <p:sldId id="264" r:id="rId5"/>
    <p:sldId id="265" r:id="rId6"/>
    <p:sldId id="266" r:id="rId7"/>
    <p:sldId id="263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148" y="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6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90C4CEC-16D5-4229-B4DE-FDE9B679D7E2}" type="datetimeFigureOut">
              <a:rPr lang="en-US" smtClean="0"/>
              <a:pPr/>
              <a:t>3/19/2021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BAE4E6-4D12-4A48-9B6B-6FA0B79BEE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711325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002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90763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 smtClean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71750" indent="-288925" algn="l" defTabSz="914400" rtl="0" eaLnBrk="1" latinLnBrk="0" hangingPunct="1">
        <a:spcBef>
          <a:spcPct val="20000"/>
        </a:spcBef>
        <a:buFont typeface="Wingdings" pitchFamily="2" charset="2"/>
        <a:buChar char=""/>
        <a:defRPr lang="en-US" sz="1800" kern="1200" dirty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reek-language.gr/greekLang/studies/history/thema_13/index.html" TargetMode="External"/><Relationship Id="rId2" Type="http://schemas.openxmlformats.org/officeDocument/2006/relationships/hyperlink" Target="http://www.greek-language.gr/greekLang/studies/guide/thema_a6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eek-language.gr/greekLang/studies/guide/thema_a1/index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sz="4400" dirty="0"/>
              <a:t>γλωσσολογία και</a:t>
            </a:r>
            <a:br>
              <a:rPr lang="el-GR" sz="4400" dirty="0"/>
            </a:br>
            <a:r>
              <a:rPr lang="el-GR" sz="4400" dirty="0"/>
              <a:t>ελληνική γλώσσα 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l-GR" sz="2400" b="1" dirty="0"/>
              <a:t>ενότητα </a:t>
            </a:r>
            <a:r>
              <a:rPr lang="en-US" sz="2400" b="1" dirty="0"/>
              <a:t>3</a:t>
            </a:r>
          </a:p>
          <a:p>
            <a:endParaRPr lang="en-US" sz="2400" b="1" dirty="0"/>
          </a:p>
          <a:p>
            <a:r>
              <a:rPr lang="el-GR" sz="2400" b="1" dirty="0"/>
              <a:t>Συγχρονία - Διαχρονία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4903249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η εξέλιξη της γλώσσας</a:t>
            </a:r>
            <a:br>
              <a:rPr lang="el-GR" sz="3600" dirty="0"/>
            </a:br>
            <a:r>
              <a:rPr lang="el-GR" sz="2400" dirty="0"/>
              <a:t>(βασικά σημεία μαθήματος)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r>
              <a:rPr lang="el-GR" b="1" dirty="0"/>
              <a:t>συγχρονική/ διαχρονική προσέγγιση</a:t>
            </a:r>
            <a:endParaRPr lang="el-GR" dirty="0"/>
          </a:p>
          <a:p>
            <a:r>
              <a:rPr lang="el-GR" b="1" dirty="0" err="1"/>
              <a:t>ιστορικοσυγκριτική</a:t>
            </a:r>
            <a:r>
              <a:rPr lang="el-GR" b="1" dirty="0"/>
              <a:t> γλωσσολογία (προέλευση των γλωσσών)</a:t>
            </a:r>
          </a:p>
          <a:p>
            <a:r>
              <a:rPr lang="el-GR" b="1" dirty="0"/>
              <a:t>γλωσσική αλλαγή</a:t>
            </a:r>
          </a:p>
          <a:p>
            <a:r>
              <a:rPr lang="el-GR" b="1" dirty="0"/>
              <a:t>συνέχεια και ασυνέχεια στην εξέλιξη της γλώσσας</a:t>
            </a:r>
          </a:p>
          <a:p>
            <a:pPr lvl="1">
              <a:buNone/>
            </a:pPr>
            <a:endParaRPr lang="el-GR" sz="2400" i="1" dirty="0"/>
          </a:p>
          <a:p>
            <a:pPr lvl="1">
              <a:buNone/>
            </a:pPr>
            <a:endParaRPr lang="el-GR" b="1" dirty="0"/>
          </a:p>
          <a:p>
            <a:endParaRPr lang="el-G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συγχρονία και διαχρονία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b="1" u="sng" dirty="0"/>
              <a:t>παραδείγματα</a:t>
            </a:r>
            <a:endParaRPr lang="en-US" b="1" u="sng" dirty="0"/>
          </a:p>
          <a:p>
            <a:pPr>
              <a:buNone/>
            </a:pPr>
            <a:r>
              <a:rPr lang="el-GR" dirty="0"/>
              <a:t>αι, ει, ου </a:t>
            </a:r>
            <a:r>
              <a:rPr lang="el-GR" dirty="0">
                <a:sym typeface="Wingdings" pitchFamily="2" charset="2"/>
              </a:rPr>
              <a:t> «δίφθογγοι»</a:t>
            </a:r>
            <a:endParaRPr lang="en-US" dirty="0"/>
          </a:p>
          <a:p>
            <a:pPr>
              <a:buNone/>
            </a:pPr>
            <a:r>
              <a:rPr lang="el-GR" dirty="0"/>
              <a:t>έγραψα, έδωσα, ήθελα </a:t>
            </a:r>
            <a:r>
              <a:rPr lang="el-GR" dirty="0">
                <a:sym typeface="Wingdings" pitchFamily="2" charset="2"/>
              </a:rPr>
              <a:t> «αύξηση»</a:t>
            </a:r>
          </a:p>
          <a:p>
            <a:pPr>
              <a:buNone/>
            </a:pPr>
            <a:r>
              <a:rPr lang="el-GR" dirty="0">
                <a:sym typeface="Wingdings" pitchFamily="2" charset="2"/>
              </a:rPr>
              <a:t>τραγουδώντας  «μετοχή»</a:t>
            </a:r>
          </a:p>
          <a:p>
            <a:pPr>
              <a:buNone/>
            </a:pPr>
            <a:r>
              <a:rPr lang="el-GR" dirty="0">
                <a:sym typeface="Wingdings" pitchFamily="2" charset="2"/>
              </a:rPr>
              <a:t>δόξα τω Θεώ, εν πάση περιπτώσει  «δοτική»</a:t>
            </a:r>
          </a:p>
          <a:p>
            <a:pPr>
              <a:buNone/>
            </a:pPr>
            <a:endParaRPr lang="el-GR" dirty="0"/>
          </a:p>
          <a:p>
            <a:pPr>
              <a:buNone/>
            </a:pPr>
            <a:endParaRPr lang="el-GR" dirty="0"/>
          </a:p>
          <a:p>
            <a:pPr>
              <a:buNone/>
            </a:pPr>
            <a:endParaRPr lang="el-GR" dirty="0"/>
          </a:p>
        </p:txBody>
      </p:sp>
      <p:sp>
        <p:nvSpPr>
          <p:cNvPr id="4" name="Cloud 3"/>
          <p:cNvSpPr/>
          <p:nvPr/>
        </p:nvSpPr>
        <p:spPr>
          <a:xfrm>
            <a:off x="4540469" y="2364828"/>
            <a:ext cx="2159876" cy="520262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err="1"/>
              <a:t>διγράμματα</a:t>
            </a:r>
            <a:endParaRPr lang="el-GR" dirty="0"/>
          </a:p>
        </p:txBody>
      </p:sp>
      <p:sp>
        <p:nvSpPr>
          <p:cNvPr id="5" name="Cloud 4"/>
          <p:cNvSpPr/>
          <p:nvPr/>
        </p:nvSpPr>
        <p:spPr>
          <a:xfrm>
            <a:off x="5772807" y="3037490"/>
            <a:ext cx="2588556" cy="520262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φορέας τόνου</a:t>
            </a:r>
          </a:p>
        </p:txBody>
      </p:sp>
      <p:sp>
        <p:nvSpPr>
          <p:cNvPr id="6" name="Cloud 5"/>
          <p:cNvSpPr/>
          <p:nvPr/>
        </p:nvSpPr>
        <p:spPr>
          <a:xfrm>
            <a:off x="4887309" y="3557752"/>
            <a:ext cx="3957145" cy="780393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επιρρηματικός ρηματικός τύπος</a:t>
            </a:r>
          </a:p>
        </p:txBody>
      </p:sp>
      <p:sp>
        <p:nvSpPr>
          <p:cNvPr id="7" name="Cloud 6"/>
          <p:cNvSpPr/>
          <p:nvPr/>
        </p:nvSpPr>
        <p:spPr>
          <a:xfrm>
            <a:off x="6201486" y="4572000"/>
            <a:ext cx="2642967" cy="709448"/>
          </a:xfrm>
          <a:prstGeom prst="clou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/>
              <a:t>στερεότυπες εκφράσεις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5" grpId="0" build="allAtOnce" animBg="1"/>
      <p:bldP spid="6" grpId="0" build="allAtOnce" animBg="1"/>
      <p:bldP spid="7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συγχρονία και διαχρονία 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dirty="0"/>
              <a:t>η γλώσσα μπορεί να αντιμετωπιστεί κατά δύο τρόπους:</a:t>
            </a:r>
          </a:p>
          <a:p>
            <a:pPr algn="just"/>
            <a:r>
              <a:rPr lang="el-GR" dirty="0"/>
              <a:t>είτε ως σύστημα που λειτουργεί βάσει ορισμένων αρχών σε μια δεδομένη στιγμή του χρόνου/ τα γλωσσικά στοιχεία εξετάζονται ως διαμορφωμένες καταστάσεις που συνυπάρχουν την ίδια στιγμή μέσα στο σύστημα, δηλαδή στατικά</a:t>
            </a:r>
          </a:p>
          <a:p>
            <a:pPr algn="just"/>
            <a:r>
              <a:rPr lang="el-GR" dirty="0"/>
              <a:t>είτε ως διαδοχή στοιχείων μέσα στη διάρκεια του χρόνου/ μας ενδιαφέρουν ως προς τις μεταβολές που έχουν υποστεί μέσα στον χρόνο, δηλαδή εξελικτικά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συγχρονία και διαχρονία ΙΙ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l-GR" u="sng" dirty="0"/>
              <a:t>Η θέση του </a:t>
            </a:r>
            <a:r>
              <a:rPr lang="en-US" u="sng" dirty="0"/>
              <a:t>Saussure</a:t>
            </a:r>
            <a:endParaRPr lang="el-GR" dirty="0"/>
          </a:p>
          <a:p>
            <a:pPr algn="just">
              <a:spcBef>
                <a:spcPts val="600"/>
              </a:spcBef>
            </a:pPr>
            <a:r>
              <a:rPr lang="el-GR" dirty="0"/>
              <a:t>κατά τον </a:t>
            </a:r>
            <a:r>
              <a:rPr lang="en-US" dirty="0"/>
              <a:t>Saussure </a:t>
            </a:r>
            <a:r>
              <a:rPr lang="el-GR" dirty="0"/>
              <a:t>η αντίθεση μεταξύ των δύο απόψεων είναι απόλυτη και δεν επιδέχεται συμβιβασμούς (</a:t>
            </a:r>
            <a:r>
              <a:rPr lang="el-GR" i="1" dirty="0"/>
              <a:t>συγχρονική γλωσσολογία </a:t>
            </a:r>
            <a:r>
              <a:rPr lang="el-GR" dirty="0"/>
              <a:t>και </a:t>
            </a:r>
            <a:r>
              <a:rPr lang="el-GR" i="1" dirty="0"/>
              <a:t>διαχρονική γλωσσολογία</a:t>
            </a:r>
            <a:r>
              <a:rPr lang="el-GR" dirty="0"/>
              <a:t>)</a:t>
            </a:r>
          </a:p>
          <a:p>
            <a:pPr algn="just">
              <a:spcBef>
                <a:spcPts val="600"/>
              </a:spcBef>
            </a:pPr>
            <a:r>
              <a:rPr lang="el-GR" dirty="0"/>
              <a:t>η συγχρονική εξέταση έχει το προβάδισμα και θεωρείται ως η κατεξοχήν επιστημονική θεώρηση της γλώσσας: «η συγχρονική πλευρά είναι η αληθινή και μόνη πραγματικότητα»</a:t>
            </a: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συγχρονία και διαχρονία ΙΙΙ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1801906"/>
            <a:ext cx="7272339" cy="4583128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l-GR" u="sng" dirty="0"/>
              <a:t>Η σύγχρονη άποψη</a:t>
            </a:r>
            <a:endParaRPr lang="el-GR" dirty="0"/>
          </a:p>
          <a:p>
            <a:pPr algn="just">
              <a:spcBef>
                <a:spcPts val="600"/>
              </a:spcBef>
            </a:pPr>
            <a:r>
              <a:rPr lang="el-GR" dirty="0"/>
              <a:t>Οι μελετητές δεν δέχονται σήμερα τον απόλυτο τρόπο με τον οποίο έθεσε ο </a:t>
            </a:r>
            <a:r>
              <a:rPr lang="en-US" dirty="0"/>
              <a:t>Saussure </a:t>
            </a:r>
            <a:r>
              <a:rPr lang="el-GR" dirty="0"/>
              <a:t>αυτή τη διάκριση: συγχρονική και διαχρονική θεώρηση της γλώσσας πρέπει να συνυπάρχουν και να συμπληρώνουν η μία την άλλη, ώστε να μπορούμε να έχουμε μια όσο το δυνατόν πιο ολοκληρωμένη γνώση του φαινομένου γλώσσα.</a:t>
            </a:r>
          </a:p>
          <a:p>
            <a:pPr algn="just">
              <a:spcBef>
                <a:spcPts val="600"/>
              </a:spcBef>
            </a:pPr>
            <a:r>
              <a:rPr lang="el-GR" dirty="0"/>
              <a:t>Ως διαχρονία σήμερα νοείται γενικότερα η διαδοχή δύο ή περισσότερων συγχρονιών, ήτοι δύο ή περισσότερων συστημάτων που διαφέρουν μεταξύ τους χρονικά άρα και δομικά, αφού παντού κάθε γλωσσικό σύστημα μεταβάλλεται με το πέρασμα του χρόνου (Μπαμπινιώτης 1998:47)</a:t>
            </a:r>
          </a:p>
          <a:p>
            <a:pPr algn="just">
              <a:spcBef>
                <a:spcPts val="600"/>
              </a:spcBef>
            </a:pPr>
            <a:r>
              <a:rPr lang="el-GR" dirty="0"/>
              <a:t>Ωστόσο, η διάκριση παραμένει βασική </a:t>
            </a:r>
            <a:r>
              <a:rPr lang="el-GR" u="sng" dirty="0"/>
              <a:t>μεθοδολογική αρχή</a:t>
            </a:r>
            <a:r>
              <a:rPr lang="el-GR" dirty="0"/>
              <a:t>, που όταν δεν τηρηθεί κατά τη μελέτη των γλωσσικών φαινομένων οδηγεί σε σφάλματα και παρανοήσεις</a:t>
            </a:r>
          </a:p>
          <a:p>
            <a:pPr algn="just">
              <a:spcBef>
                <a:spcPts val="600"/>
              </a:spcBef>
            </a:pPr>
            <a:endParaRPr lang="el-G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l-GR" sz="2800" dirty="0"/>
            </a:br>
            <a:r>
              <a:rPr lang="el-GR" sz="2800" dirty="0" err="1"/>
              <a:t>Ιστορικοσυγκριτική</a:t>
            </a:r>
            <a:r>
              <a:rPr lang="el-GR" sz="2800" dirty="0"/>
              <a:t> γλωσσολογία:</a:t>
            </a:r>
            <a:br>
              <a:rPr lang="el-GR" sz="2800" dirty="0"/>
            </a:br>
            <a:r>
              <a:rPr lang="el-GR" sz="2800" dirty="0"/>
              <a:t>ινδοευρωπαϊκή οικογένεια</a:t>
            </a:r>
            <a:br>
              <a:rPr lang="el-GR" sz="3600" dirty="0"/>
            </a:b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just">
              <a:buNone/>
            </a:pPr>
            <a:r>
              <a:rPr lang="el-GR" dirty="0"/>
              <a:t>σύγκριση γλωσσών γεωγραφικά απομακρυσμένων μεταξύ τους </a:t>
            </a:r>
            <a:r>
              <a:rPr lang="el-GR" dirty="0">
                <a:sym typeface="Wingdings" pitchFamily="2" charset="2"/>
              </a:rPr>
              <a:t> συστηματικές ομοιότητες μεταξύ των στοιχείων τους</a:t>
            </a:r>
          </a:p>
          <a:p>
            <a:pPr indent="0" algn="just">
              <a:buNone/>
            </a:pPr>
            <a:r>
              <a:rPr lang="el-GR" dirty="0">
                <a:sym typeface="Wingdings" pitchFamily="2" charset="2"/>
              </a:rPr>
              <a:t>Ελληνική: </a:t>
            </a:r>
            <a:r>
              <a:rPr lang="el-GR" i="1" dirty="0">
                <a:sym typeface="Wingdings" pitchFamily="2" charset="2"/>
              </a:rPr>
              <a:t>πατήρ</a:t>
            </a:r>
          </a:p>
          <a:p>
            <a:pPr indent="0" algn="just">
              <a:buNone/>
            </a:pPr>
            <a:r>
              <a:rPr lang="el-GR" dirty="0">
                <a:sym typeface="Wingdings" pitchFamily="2" charset="2"/>
              </a:rPr>
              <a:t>Λατινική: </a:t>
            </a:r>
            <a:r>
              <a:rPr lang="en-US" dirty="0" err="1">
                <a:sym typeface="Wingdings" pitchFamily="2" charset="2"/>
              </a:rPr>
              <a:t>pater</a:t>
            </a:r>
            <a:endParaRPr lang="el-GR" dirty="0">
              <a:sym typeface="Wingdings" pitchFamily="2" charset="2"/>
            </a:endParaRPr>
          </a:p>
          <a:p>
            <a:pPr indent="0" algn="just">
              <a:buNone/>
            </a:pPr>
            <a:r>
              <a:rPr lang="el-GR" dirty="0">
                <a:sym typeface="Wingdings" pitchFamily="2" charset="2"/>
              </a:rPr>
              <a:t>Αγγλική:</a:t>
            </a:r>
            <a:r>
              <a:rPr lang="en-US" dirty="0">
                <a:sym typeface="Wingdings" pitchFamily="2" charset="2"/>
              </a:rPr>
              <a:t> father</a:t>
            </a:r>
            <a:endParaRPr lang="el-GR" dirty="0">
              <a:sym typeface="Wingdings" pitchFamily="2" charset="2"/>
            </a:endParaRPr>
          </a:p>
          <a:p>
            <a:pPr indent="0" algn="just">
              <a:buNone/>
            </a:pPr>
            <a:r>
              <a:rPr lang="el-GR" dirty="0">
                <a:sym typeface="Wingdings" pitchFamily="2" charset="2"/>
              </a:rPr>
              <a:t>Γερμανική: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Vater</a:t>
            </a:r>
            <a:endParaRPr lang="el-GR" dirty="0">
              <a:sym typeface="Wingdings" pitchFamily="2" charset="2"/>
            </a:endParaRPr>
          </a:p>
          <a:p>
            <a:pPr indent="0" algn="just">
              <a:buNone/>
            </a:pPr>
            <a:r>
              <a:rPr lang="el-GR" dirty="0">
                <a:sym typeface="Wingdings" pitchFamily="2" charset="2"/>
              </a:rPr>
              <a:t>Σανσκριτική: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pitā</a:t>
            </a:r>
            <a:endParaRPr lang="el-GR" dirty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l-GR" sz="2800" dirty="0"/>
            </a:br>
            <a:r>
              <a:rPr lang="el-GR" sz="2800" dirty="0" err="1"/>
              <a:t>Ιστορικοσυγκριτική</a:t>
            </a:r>
            <a:r>
              <a:rPr lang="el-GR" sz="2800" dirty="0"/>
              <a:t> γλωσσολογία:</a:t>
            </a:r>
            <a:br>
              <a:rPr lang="el-GR" sz="2800" dirty="0"/>
            </a:br>
            <a:r>
              <a:rPr lang="el-GR" sz="2800" dirty="0"/>
              <a:t>ινδοευρωπαϊκή οικογένεια</a:t>
            </a:r>
            <a:r>
              <a:rPr lang="en-US" sz="2800" dirty="0"/>
              <a:t>  II</a:t>
            </a:r>
            <a:br>
              <a:rPr lang="el-GR" sz="3600" dirty="0"/>
            </a:br>
            <a:endParaRPr lang="el-G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9024" y="1801906"/>
            <a:ext cx="7534714" cy="4324257"/>
          </a:xfrm>
        </p:spPr>
        <p:txBody>
          <a:bodyPr>
            <a:normAutofit fontScale="92500" lnSpcReduction="20000"/>
          </a:bodyPr>
          <a:lstStyle/>
          <a:p>
            <a:r>
              <a:rPr lang="el-GR" dirty="0"/>
              <a:t>γενετική σχέση μεταξύ των γλωσσών (</a:t>
            </a:r>
            <a:r>
              <a:rPr lang="en-US" dirty="0"/>
              <a:t>Franz Bopp 1816) </a:t>
            </a:r>
            <a:r>
              <a:rPr lang="el-GR" dirty="0">
                <a:sym typeface="Wingdings" pitchFamily="2" charset="2"/>
              </a:rPr>
              <a:t> </a:t>
            </a:r>
            <a:r>
              <a:rPr lang="el-GR" dirty="0"/>
              <a:t>ινδοευρωπαϊκή «οικογένεια»</a:t>
            </a:r>
          </a:p>
          <a:p>
            <a:pPr lvl="0"/>
            <a:r>
              <a:rPr lang="el-GR" dirty="0" err="1"/>
              <a:t>επανασύνθεση</a:t>
            </a:r>
            <a:r>
              <a:rPr lang="el-GR" dirty="0"/>
              <a:t>  ή αποκατάσταση της «μητέρας γλώσσας» και οικογενειακό δέντρο μιας οικογένειας γλωσσών</a:t>
            </a:r>
          </a:p>
          <a:p>
            <a:pPr lvl="0">
              <a:buNone/>
            </a:pPr>
            <a:r>
              <a:rPr lang="el-GR" b="1" dirty="0">
                <a:sym typeface="Wingdings"/>
              </a:rPr>
              <a:t></a:t>
            </a:r>
            <a:r>
              <a:rPr lang="el-GR" dirty="0">
                <a:sym typeface="Wingdings"/>
              </a:rPr>
              <a:t> </a:t>
            </a:r>
            <a:r>
              <a:rPr lang="el-GR" dirty="0" err="1"/>
              <a:t>ιστορικο</a:t>
            </a:r>
            <a:r>
              <a:rPr lang="el-GR" dirty="0"/>
              <a:t>-συγκριτική μέθοδος</a:t>
            </a:r>
          </a:p>
          <a:p>
            <a:pPr lvl="0" indent="0">
              <a:spcBef>
                <a:spcPts val="600"/>
              </a:spcBef>
              <a:buNone/>
            </a:pPr>
            <a:r>
              <a:rPr lang="el-GR" u="sng" dirty="0"/>
              <a:t>αποκλεισμός περιπτώσεων </a:t>
            </a:r>
          </a:p>
          <a:p>
            <a:pPr lvl="0" indent="0">
              <a:spcBef>
                <a:spcPts val="600"/>
              </a:spcBef>
              <a:buFont typeface="Wingdings" pitchFamily="2" charset="2"/>
              <a:buChar char="ü"/>
            </a:pPr>
            <a:r>
              <a:rPr lang="el-GR" dirty="0"/>
              <a:t>τυχαίας σύγκλισης ή συμπτωματικής ομοιότητας (</a:t>
            </a:r>
            <a:r>
              <a:rPr lang="en-US" dirty="0"/>
              <a:t>man </a:t>
            </a:r>
            <a:r>
              <a:rPr lang="el-GR" dirty="0"/>
              <a:t>αγγλικά/ κορεάτικα)</a:t>
            </a:r>
          </a:p>
          <a:p>
            <a:pPr lvl="0" indent="0">
              <a:spcBef>
                <a:spcPts val="600"/>
              </a:spcBef>
              <a:buFont typeface="Wingdings" pitchFamily="2" charset="2"/>
              <a:buChar char="ü"/>
            </a:pPr>
            <a:r>
              <a:rPr lang="el-GR" dirty="0"/>
              <a:t>δανεισμού (ντόμπρος/ σλαβ. </a:t>
            </a:r>
            <a:r>
              <a:rPr lang="en-US" dirty="0" err="1"/>
              <a:t>dobr</a:t>
            </a:r>
            <a:r>
              <a:rPr lang="en-US" dirty="0"/>
              <a:t>)</a:t>
            </a:r>
            <a:endParaRPr lang="el-GR" dirty="0"/>
          </a:p>
          <a:p>
            <a:pPr lvl="0" indent="0">
              <a:spcBef>
                <a:spcPts val="600"/>
              </a:spcBef>
              <a:buFont typeface="Wingdings" pitchFamily="2" charset="2"/>
              <a:buChar char="ü"/>
            </a:pPr>
            <a:r>
              <a:rPr lang="el-GR" dirty="0"/>
              <a:t>ομοιοτήτων που οφείλονται σε καθολικά χαρακτηριστικά της ανθρώπινης γλώσσας (τα πρώτα σύμφωνα που εμφανίζονται στη γλώσσα του παιδιού </a:t>
            </a:r>
            <a:r>
              <a:rPr lang="en-US" dirty="0"/>
              <a:t>/m/  </a:t>
            </a:r>
            <a:r>
              <a:rPr lang="el-GR" dirty="0"/>
              <a:t>και  </a:t>
            </a:r>
            <a:r>
              <a:rPr lang="en-US" dirty="0"/>
              <a:t>/p/)</a:t>
            </a:r>
            <a:endParaRPr lang="el-GR" dirty="0"/>
          </a:p>
          <a:p>
            <a:pPr lvl="0"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err="1"/>
              <a:t>ιστορικοσυγκριτική</a:t>
            </a:r>
            <a:r>
              <a:rPr lang="el-GR" sz="3600" dirty="0"/>
              <a:t> γλωσσολογία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>
              <a:buFont typeface="Wingdings" pitchFamily="2" charset="2"/>
              <a:buChar char="Ø"/>
            </a:pPr>
            <a:r>
              <a:rPr lang="el-GR" dirty="0"/>
              <a:t>οι </a:t>
            </a:r>
            <a:r>
              <a:rPr lang="el-GR" dirty="0" err="1"/>
              <a:t>πρωτο</a:t>
            </a:r>
            <a:r>
              <a:rPr lang="el-GR" dirty="0"/>
              <a:t>-γλώσσες είναι υποθετικές, θεωρητικές κατασκευές</a:t>
            </a:r>
          </a:p>
          <a:p>
            <a:pPr lvl="0">
              <a:buFont typeface="Wingdings" pitchFamily="2" charset="2"/>
              <a:buChar char="Ø"/>
            </a:pPr>
            <a:r>
              <a:rPr lang="el-GR" dirty="0"/>
              <a:t>καμία </a:t>
            </a:r>
            <a:r>
              <a:rPr lang="el-GR" dirty="0" err="1"/>
              <a:t>επανασύνθεση</a:t>
            </a:r>
            <a:r>
              <a:rPr lang="el-GR" dirty="0"/>
              <a:t> δεν είναι οριστική και πλήρης (βλ. ανακάλυψη </a:t>
            </a:r>
            <a:r>
              <a:rPr lang="el-GR" dirty="0" err="1"/>
              <a:t>χεττιτικής</a:t>
            </a:r>
            <a:r>
              <a:rPr lang="el-GR" dirty="0"/>
              <a:t> για την αναθεώρηση των σχέσεων ελληνικής και σανσκριτικής)</a:t>
            </a:r>
          </a:p>
          <a:p>
            <a:pPr lvl="0">
              <a:buFont typeface="Wingdings" pitchFamily="2" charset="2"/>
              <a:buChar char="Ø"/>
            </a:pPr>
            <a:r>
              <a:rPr lang="el-GR" dirty="0"/>
              <a:t>θεωρία των «κυμάτων»: εξάπλωση νεωτερισμών από ένα ή περισσότερα κέντρα στην περιφέρεια μιας γλωσσικής οικογένειας</a:t>
            </a:r>
          </a:p>
          <a:p>
            <a:pPr lvl="0" algn="just">
              <a:buFont typeface="Wingdings" pitchFamily="2" charset="2"/>
              <a:buChar char="Ø"/>
            </a:pPr>
            <a:r>
              <a:rPr lang="el-GR" b="1" dirty="0"/>
              <a:t>η ιστορική εξέλιξη της γλώσσας είναι φυσικό και συστηματικό φαινόμενο</a:t>
            </a: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γλωσσική αλλαγή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αναπόφευκτη διαδικασία σε όλες τις γλώσσες του κόσμου, που περιλαμβάνει συνέχειες και ασυνέχειες</a:t>
            </a:r>
          </a:p>
          <a:p>
            <a:r>
              <a:rPr lang="el-GR" dirty="0"/>
              <a:t>συστηματικότητα της γλωσσικής αλλαγής</a:t>
            </a: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παράγοντες</a:t>
            </a:r>
            <a:br>
              <a:rPr lang="en-US" sz="3600" dirty="0"/>
            </a:br>
            <a:r>
              <a:rPr lang="el-GR" sz="3600" dirty="0"/>
              <a:t>της γλωσσικής</a:t>
            </a:r>
            <a:r>
              <a:rPr lang="el-GR" dirty="0"/>
              <a:t> </a:t>
            </a:r>
            <a:r>
              <a:rPr lang="el-GR" sz="3600" dirty="0"/>
              <a:t>αλλαγής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>
              <a:spcBef>
                <a:spcPts val="600"/>
              </a:spcBef>
            </a:pPr>
            <a:r>
              <a:rPr lang="el-GR" dirty="0"/>
              <a:t>παράγοντες </a:t>
            </a:r>
            <a:r>
              <a:rPr lang="el-GR" dirty="0" err="1"/>
              <a:t>κοινωνιογλωσσικοί</a:t>
            </a:r>
            <a:r>
              <a:rPr lang="el-GR" dirty="0"/>
              <a:t> (γλωσσική επαφή, δανεισμός, γλωσσική ποικιλία, κοινωνικές ανάγκες)</a:t>
            </a:r>
          </a:p>
          <a:p>
            <a:pPr algn="just">
              <a:spcBef>
                <a:spcPts val="600"/>
              </a:spcBef>
            </a:pPr>
            <a:r>
              <a:rPr lang="el-GR" dirty="0"/>
              <a:t>παράγοντες </a:t>
            </a:r>
            <a:r>
              <a:rPr lang="el-GR" dirty="0" err="1"/>
              <a:t>ενδογλωσσικοί</a:t>
            </a:r>
            <a:r>
              <a:rPr lang="el-GR" dirty="0"/>
              <a:t>, </a:t>
            </a:r>
            <a:r>
              <a:rPr lang="el-GR" dirty="0" err="1"/>
              <a:t>συστημικοί</a:t>
            </a:r>
            <a:r>
              <a:rPr lang="el-GR" dirty="0"/>
              <a:t> (διατήρηση ή αποκατάσταση της ισορροπίας του συστήματος)</a:t>
            </a:r>
          </a:p>
          <a:p>
            <a:pPr algn="just">
              <a:spcBef>
                <a:spcPts val="600"/>
              </a:spcBef>
              <a:buNone/>
            </a:pPr>
            <a:r>
              <a:rPr lang="el-GR" dirty="0"/>
              <a:t>* </a:t>
            </a:r>
            <a:r>
              <a:rPr lang="el-GR" i="1" dirty="0"/>
              <a:t>από ανέκαθεν</a:t>
            </a:r>
            <a:r>
              <a:rPr lang="el-GR" dirty="0"/>
              <a:t>, </a:t>
            </a:r>
            <a:r>
              <a:rPr lang="el-GR" i="1" dirty="0"/>
              <a:t>πιο καλύτερα</a:t>
            </a:r>
            <a:r>
              <a:rPr lang="el-GR" dirty="0"/>
              <a:t>, </a:t>
            </a:r>
            <a:r>
              <a:rPr lang="el-GR" i="1" dirty="0"/>
              <a:t>θα </a:t>
            </a:r>
            <a:r>
              <a:rPr lang="el-GR" i="1" dirty="0" err="1"/>
              <a:t>παράξω</a:t>
            </a:r>
            <a:endParaRPr lang="el-GR" i="1" dirty="0"/>
          </a:p>
          <a:p>
            <a:pPr algn="just">
              <a:buNone/>
            </a:pPr>
            <a:r>
              <a:rPr lang="el-GR" b="1" dirty="0"/>
              <a:t>πώς; </a:t>
            </a:r>
          </a:p>
          <a:p>
            <a:pPr algn="just">
              <a:spcBef>
                <a:spcPts val="600"/>
              </a:spcBef>
              <a:buNone/>
            </a:pPr>
            <a:r>
              <a:rPr lang="el-GR" dirty="0" err="1">
                <a:sym typeface="Wingdings" pitchFamily="2" charset="2"/>
              </a:rPr>
              <a:t>πώς</a:t>
            </a:r>
            <a:r>
              <a:rPr lang="el-GR" dirty="0">
                <a:sym typeface="Wingdings" pitchFamily="2" charset="2"/>
              </a:rPr>
              <a:t> μαθαίνεται η γλώσσα; (κατάκτηση του γλωσσικού συστήματος από τα παιδιά)</a:t>
            </a:r>
          </a:p>
          <a:p>
            <a:pPr algn="just">
              <a:spcBef>
                <a:spcPts val="600"/>
              </a:spcBef>
              <a:buFont typeface="Wingdings"/>
              <a:buChar char="à"/>
            </a:pPr>
            <a:r>
              <a:rPr lang="el-GR" dirty="0">
                <a:sym typeface="Wingdings" pitchFamily="2" charset="2"/>
              </a:rPr>
              <a:t>σποραδικές, μη συστηματικές χρήσεις, συνύπαρξη παλιότερων και νεότερων τύπων, επικράτηση ενός τύπου</a:t>
            </a:r>
          </a:p>
          <a:p>
            <a:pPr algn="just">
              <a:spcBef>
                <a:spcPts val="600"/>
              </a:spcBef>
              <a:buFont typeface="Wingdings"/>
              <a:buChar char="à"/>
            </a:pPr>
            <a:r>
              <a:rPr lang="el-GR" dirty="0">
                <a:sym typeface="Wingdings" pitchFamily="2" charset="2"/>
              </a:rPr>
              <a:t>οι αλλαγές σε κάθε επίπεδο γλωσσικής περιγραφής επηρεάζουν όλα τα υπόλοιπα</a:t>
            </a:r>
            <a:endParaRPr lang="el-G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πηγές </a:t>
            </a:r>
            <a:r>
              <a:rPr lang="el-GR" sz="3600"/>
              <a:t>του λεξιλογίου της ΝΕ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dirty="0"/>
              <a:t>α) την κοινή πηγή από τα Αρχαία Ελληνικά</a:t>
            </a:r>
          </a:p>
          <a:p>
            <a:pPr>
              <a:buNone/>
            </a:pPr>
            <a:r>
              <a:rPr lang="el-GR" dirty="0"/>
              <a:t>β) τη μεσαιωνική ελληνική (περιλαμβάνει και την οθωμανική περίοδο)</a:t>
            </a:r>
          </a:p>
          <a:p>
            <a:pPr>
              <a:buNone/>
            </a:pPr>
            <a:r>
              <a:rPr lang="el-GR" dirty="0"/>
              <a:t>γ) τις ξένες γλώσσες που επηρέασαν την ελληνική σε όλες τις φάσεις της (συμπεριλαμβανομένης της σύγχρονης ΝΕ)</a:t>
            </a:r>
          </a:p>
          <a:p>
            <a:pPr>
              <a:buNone/>
            </a:pPr>
            <a:r>
              <a:rPr lang="el-GR" dirty="0"/>
              <a:t>δ) την περίοδο του «διαφωτισμού» (εισαγωγή «λόγιων» λέξεων)</a:t>
            </a:r>
          </a:p>
          <a:p>
            <a:pPr lvl="1">
              <a:buFont typeface="Wingdings" pitchFamily="2" charset="2"/>
              <a:buChar char="q"/>
            </a:pPr>
            <a:r>
              <a:rPr lang="el-GR" dirty="0"/>
              <a:t>νεόπλαστες λέξεις (εσωτερικός δανεισμός)</a:t>
            </a:r>
          </a:p>
          <a:p>
            <a:pPr lvl="1">
              <a:buFont typeface="Wingdings" pitchFamily="2" charset="2"/>
              <a:buChar char="q"/>
            </a:pPr>
            <a:r>
              <a:rPr lang="el-GR" dirty="0"/>
              <a:t>σημασιολογικά δάνεια</a:t>
            </a:r>
          </a:p>
          <a:p>
            <a:pPr lvl="1">
              <a:buFont typeface="Wingdings" pitchFamily="2" charset="2"/>
              <a:buChar char="q"/>
            </a:pPr>
            <a:r>
              <a:rPr lang="el-GR" dirty="0"/>
              <a:t>υβρίδια</a:t>
            </a: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l-GR" sz="3600" dirty="0"/>
              <a:t>πηγές του λεξιλογίου της ΝΕ</a:t>
            </a:r>
            <a:br>
              <a:rPr lang="en-US" sz="3600"/>
            </a:br>
            <a:endParaRPr lang="el-GR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pPr>
              <a:spcBef>
                <a:spcPts val="600"/>
              </a:spcBef>
              <a:buNone/>
            </a:pPr>
            <a:r>
              <a:rPr lang="el-GR" dirty="0"/>
              <a:t>θάλασσα</a:t>
            </a:r>
          </a:p>
          <a:p>
            <a:pPr>
              <a:spcBef>
                <a:spcPts val="600"/>
              </a:spcBef>
              <a:buNone/>
            </a:pPr>
            <a:r>
              <a:rPr lang="el-GR" dirty="0"/>
              <a:t>λαθρεμπόριο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σπέσιαλ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κορίτσι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κρουαζιερόπλοιο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ξενοδοχείο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ραδιόφωνο</a:t>
            </a:r>
          </a:p>
          <a:p>
            <a:pPr>
              <a:spcBef>
                <a:spcPts val="600"/>
              </a:spcBef>
              <a:buNone/>
            </a:pPr>
            <a:r>
              <a:rPr lang="el-GR" dirty="0"/>
              <a:t>ουρανός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προσωπικό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καλοριφέρ</a:t>
            </a:r>
          </a:p>
          <a:p>
            <a:pPr>
              <a:spcBef>
                <a:spcPts val="600"/>
              </a:spcBef>
              <a:buNone/>
            </a:pPr>
            <a:r>
              <a:rPr lang="el-GR" dirty="0"/>
              <a:t>αγορά</a:t>
            </a:r>
          </a:p>
          <a:p>
            <a:pPr>
              <a:spcBef>
                <a:spcPts val="600"/>
              </a:spcBef>
              <a:buNone/>
            </a:pPr>
            <a:r>
              <a:rPr lang="el-GR" dirty="0"/>
              <a:t>γράφω</a:t>
            </a:r>
          </a:p>
          <a:p>
            <a:pPr>
              <a:spcBef>
                <a:spcPts val="600"/>
              </a:spcBef>
              <a:buNone/>
            </a:pPr>
            <a:r>
              <a:rPr lang="el-GR" dirty="0"/>
              <a:t>αγαπώ</a:t>
            </a:r>
          </a:p>
          <a:p>
            <a:pPr>
              <a:spcBef>
                <a:spcPts val="600"/>
              </a:spcBef>
              <a:buNone/>
            </a:pPr>
            <a:r>
              <a:rPr lang="el-GR" dirty="0"/>
              <a:t>υπνοβάτης</a:t>
            </a:r>
            <a:endParaRPr lang="el-GR" dirty="0">
              <a:sym typeface="Wingdings" pitchFamily="2" charset="2"/>
            </a:endParaRP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αντιτορπιλικό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επιρροή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σημειώνω 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ουρανοξύστης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χειροκροτώ</a:t>
            </a:r>
          </a:p>
          <a:p>
            <a:pPr>
              <a:spcBef>
                <a:spcPts val="600"/>
              </a:spcBef>
              <a:buNone/>
            </a:pPr>
            <a:r>
              <a:rPr lang="el-GR" dirty="0">
                <a:sym typeface="Wingdings" pitchFamily="2" charset="2"/>
              </a:rPr>
              <a:t>ταξί</a:t>
            </a:r>
            <a:endParaRPr lang="el-G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συνέχεια και ασυνέχεια</a:t>
            </a:r>
            <a:br>
              <a:rPr lang="el-GR" sz="3600" dirty="0"/>
            </a:br>
            <a:r>
              <a:rPr lang="el-GR" sz="3600" dirty="0"/>
              <a:t>στη γλώσσα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/>
              <a:t>μπορεί μια γλώσσα να «παραμείνει η ίδια» στο πέρασμα των αιώνων;</a:t>
            </a:r>
          </a:p>
          <a:p>
            <a:pPr algn="just"/>
            <a:r>
              <a:rPr lang="el-GR" dirty="0"/>
              <a:t>τι εννοούμε όταν λέμε ότι μια γλώσσα «παραμένει η ίδια»;</a:t>
            </a:r>
          </a:p>
          <a:p>
            <a:pPr algn="just"/>
            <a:r>
              <a:rPr lang="el-GR" dirty="0"/>
              <a:t>αλλαγή και «φθορά» στη γλώσσα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συνέχεια και ασυνέχεια</a:t>
            </a:r>
            <a:br>
              <a:rPr lang="el-GR" sz="3600" dirty="0"/>
            </a:br>
            <a:r>
              <a:rPr lang="el-GR" sz="3600" dirty="0"/>
              <a:t>στη γλώσσα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dirty="0"/>
              <a:t>«τα </a:t>
            </a:r>
            <a:r>
              <a:rPr lang="el-GR" dirty="0" err="1"/>
              <a:t>πρωιμότερα</a:t>
            </a:r>
            <a:r>
              <a:rPr lang="el-GR" dirty="0"/>
              <a:t> στάδια της γλώσσας είναι προσιτά στους ομιλητές μεταγενέστερων φάσεων κατά έναν τρόπο που δεν είναι τα αγγλοσαξονικά ή ακόμα και τα μεσαιωνικά αγγλικά στους ομιλητές της σύγχρονης αγγλικής γλώσσας» (</a:t>
            </a:r>
            <a:r>
              <a:rPr lang="en-US" dirty="0"/>
              <a:t>Browning 1991:13, </a:t>
            </a:r>
            <a:r>
              <a:rPr lang="el-GR" dirty="0"/>
              <a:t>στο </a:t>
            </a:r>
            <a:r>
              <a:rPr lang="el-GR" dirty="0" err="1"/>
              <a:t>Γούτσος</a:t>
            </a:r>
            <a:r>
              <a:rPr lang="el-GR" dirty="0"/>
              <a:t> 2012:303)</a:t>
            </a:r>
          </a:p>
          <a:p>
            <a:pPr algn="just">
              <a:buNone/>
            </a:pPr>
            <a:r>
              <a:rPr lang="el-GR" dirty="0"/>
              <a:t>(βλ. παραδείγματα από </a:t>
            </a:r>
            <a:r>
              <a:rPr lang="el-GR" dirty="0" err="1"/>
              <a:t>Γούτσο</a:t>
            </a:r>
            <a:r>
              <a:rPr lang="el-GR" dirty="0"/>
              <a:t> 2012:304)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συνέχεια και ασυνέχεια</a:t>
            </a:r>
            <a:br>
              <a:rPr lang="el-GR" sz="3600" dirty="0"/>
            </a:br>
            <a:r>
              <a:rPr lang="el-GR" sz="3600" dirty="0"/>
              <a:t>στη γλώσσα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l-GR" dirty="0"/>
              <a:t>στη μελέτη της γλωσσικής εξέλιξης</a:t>
            </a:r>
          </a:p>
          <a:p>
            <a:pPr lvl="1" algn="just"/>
            <a:r>
              <a:rPr lang="el-GR" dirty="0"/>
              <a:t>διάκριση των επιπέδων της γλώσσας (π.χ. φωνολογικό, γραφολογικό, μορφολογία, λεξιλόγιο)</a:t>
            </a:r>
          </a:p>
          <a:p>
            <a:pPr lvl="1" algn="just"/>
            <a:r>
              <a:rPr lang="el-GR" dirty="0"/>
              <a:t>διαφοροποίηση φαινομένων συνέχειας και ασυνέχειας</a:t>
            </a:r>
          </a:p>
          <a:p>
            <a:pPr algn="just">
              <a:buNone/>
            </a:pPr>
            <a:r>
              <a:rPr lang="el-GR" u="sng" dirty="0"/>
              <a:t>παράδειγμα</a:t>
            </a:r>
            <a:r>
              <a:rPr lang="el-GR" dirty="0"/>
              <a:t>: λεξιλογικό απόθεμα της ΝΕ</a:t>
            </a:r>
          </a:p>
          <a:p>
            <a:pPr lvl="1" algn="just">
              <a:buFont typeface="Wingdings" pitchFamily="2" charset="2"/>
              <a:buChar char="ü"/>
            </a:pPr>
            <a:r>
              <a:rPr lang="el-GR" dirty="0"/>
              <a:t>στοιχεία λεξιλογίου με μεταβολές στις γραμματικές καταλήξεις (π.χ. διατήρηση λεξικού μορφήματος [θέματος] +αλλαγή γραμματικής κατάληξης)</a:t>
            </a:r>
          </a:p>
          <a:p>
            <a:pPr lvl="1" algn="just">
              <a:buFont typeface="Wingdings" pitchFamily="2" charset="2"/>
              <a:buChar char="ü"/>
            </a:pPr>
            <a:r>
              <a:rPr lang="el-GR" dirty="0"/>
              <a:t>αλλαγή στη σημασία των λέξεων (σημασιολογική στένωση, μεταφορική επέκταση, π.χ. λύπη, εκκλησία)</a:t>
            </a:r>
          </a:p>
          <a:p>
            <a:pPr lvl="1" algn="just">
              <a:buFont typeface="Wingdings" pitchFamily="2" charset="2"/>
              <a:buChar char="ü"/>
            </a:pPr>
            <a:r>
              <a:rPr lang="el-GR" dirty="0" err="1"/>
              <a:t>κειμενικό</a:t>
            </a:r>
            <a:r>
              <a:rPr lang="el-GR" dirty="0"/>
              <a:t> είδος και επιλογή λεξιλογίου (π.χ. τραγούδια, επιστημονικά κείμενα)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>βιβλιογραφία ενότητας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l-GR" dirty="0" err="1"/>
              <a:t>Γούτσος</a:t>
            </a:r>
            <a:r>
              <a:rPr lang="el-GR" dirty="0"/>
              <a:t>, Δ. 2012. </a:t>
            </a:r>
            <a:r>
              <a:rPr lang="el-GR" i="1" dirty="0"/>
              <a:t>Γλώσσα. Κείμενο, ποικιλία, σύστημα</a:t>
            </a:r>
            <a:r>
              <a:rPr lang="el-GR" dirty="0"/>
              <a:t>. Αθήνα: Κριτική. 297-326.</a:t>
            </a:r>
          </a:p>
          <a:p>
            <a:pPr>
              <a:buNone/>
            </a:pPr>
            <a:r>
              <a:rPr lang="el-GR" dirty="0"/>
              <a:t>Μήτσης, Ν. 199</a:t>
            </a:r>
            <a:r>
              <a:rPr lang="en-US" dirty="0"/>
              <a:t>9</a:t>
            </a:r>
            <a:r>
              <a:rPr lang="el-GR" dirty="0"/>
              <a:t>. </a:t>
            </a:r>
            <a:r>
              <a:rPr lang="el-GR" i="1" dirty="0"/>
              <a:t>Η Διδασκαλία της Γραμματικής στην Πρωτοβάθμια και τη Δευτεροβάθμια Εκπαίδευση</a:t>
            </a:r>
            <a:r>
              <a:rPr lang="el-GR" dirty="0"/>
              <a:t>. Αθήνα: </a:t>
            </a:r>
            <a:r>
              <a:rPr lang="en-US" dirty="0"/>
              <a:t>Gutenberg</a:t>
            </a:r>
            <a:r>
              <a:rPr lang="el-GR" dirty="0"/>
              <a:t>. Μέρος Ι: Θεωρητικά Θέματα.</a:t>
            </a:r>
            <a:r>
              <a:rPr lang="en-US" dirty="0"/>
              <a:t> 27-37.</a:t>
            </a:r>
            <a:endParaRPr lang="el-GR" dirty="0"/>
          </a:p>
          <a:p>
            <a:pPr>
              <a:buNone/>
            </a:pPr>
            <a:r>
              <a:rPr lang="el-GR" dirty="0" err="1"/>
              <a:t>Νικηφορίδου</a:t>
            </a:r>
            <a:r>
              <a:rPr lang="el-GR" dirty="0"/>
              <a:t>, Κ. 2001. Γλωσσική αλλαγή. Στο </a:t>
            </a:r>
            <a:r>
              <a:rPr lang="en-US" dirty="0">
                <a:hlinkClick r:id="rId2"/>
              </a:rPr>
              <a:t>http://www.greek-language.gr/greekLang/studies/guide/thema_a6/index.html</a:t>
            </a:r>
            <a:endParaRPr lang="el-GR" dirty="0"/>
          </a:p>
          <a:p>
            <a:pPr>
              <a:buNone/>
            </a:pPr>
            <a:r>
              <a:rPr lang="el-GR" dirty="0"/>
              <a:t>Παπαναστασίου Γ.  2007. Γλωσσική αλλαγή: Η ιστορική εξέλιξη της ελληνικής γλώσσας. Στο </a:t>
            </a:r>
            <a:r>
              <a:rPr lang="el-GR" u="sng" dirty="0">
                <a:hlinkClick r:id="rId3"/>
              </a:rPr>
              <a:t>http://www.greek-language.gr/greekLang/studies/history/thema_13/index.html</a:t>
            </a:r>
            <a:endParaRPr lang="el-GR" u="sng" dirty="0"/>
          </a:p>
          <a:p>
            <a:pPr>
              <a:buNone/>
            </a:pPr>
            <a:r>
              <a:rPr lang="el-GR" dirty="0" err="1"/>
              <a:t>Χριστίδης</a:t>
            </a:r>
            <a:r>
              <a:rPr lang="el-GR" dirty="0"/>
              <a:t>, Α.-Φ. 2001. Η φύση της γλώσσας: γλώσσα και ιστορία. Στο </a:t>
            </a:r>
            <a:r>
              <a:rPr lang="en-US" dirty="0">
                <a:hlinkClick r:id="rId4"/>
              </a:rPr>
              <a:t>http://www.greek-language.gr/greekLang/studies/guide/thema_a1/index.html</a:t>
            </a:r>
            <a:endParaRPr lang="el-GR" dirty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lossologia_3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dition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glossologia_3</Template>
  <TotalTime>607</TotalTime>
  <Words>1069</Words>
  <Application>Microsoft Office PowerPoint</Application>
  <PresentationFormat>Προβολή στην οθόνη (4:3)</PresentationFormat>
  <Paragraphs>116</Paragraphs>
  <Slides>17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1" baseType="lpstr">
      <vt:lpstr>Calibri</vt:lpstr>
      <vt:lpstr>Cambria</vt:lpstr>
      <vt:lpstr>Wingdings</vt:lpstr>
      <vt:lpstr>glossologia_3</vt:lpstr>
      <vt:lpstr>γλωσσολογία και ελληνική γλώσσα </vt:lpstr>
      <vt:lpstr>η εξέλιξη της γλώσσας (βασικά σημεία μαθήματος)</vt:lpstr>
      <vt:lpstr>συγχρονία και διαχρονία</vt:lpstr>
      <vt:lpstr>συγχρονία και διαχρονία Ι</vt:lpstr>
      <vt:lpstr>συγχρονία και διαχρονία ΙΙ</vt:lpstr>
      <vt:lpstr>συγχρονία και διαχρονία ΙΙΙ</vt:lpstr>
      <vt:lpstr> Ιστορικοσυγκριτική γλωσσολογία: ινδοευρωπαϊκή οικογένεια </vt:lpstr>
      <vt:lpstr> Ιστορικοσυγκριτική γλωσσολογία: ινδοευρωπαϊκή οικογένεια  II </vt:lpstr>
      <vt:lpstr>ιστορικοσυγκριτική γλωσσολογία</vt:lpstr>
      <vt:lpstr>γλωσσική αλλαγή</vt:lpstr>
      <vt:lpstr>παράγοντες της γλωσσικής αλλαγής</vt:lpstr>
      <vt:lpstr>πηγές του λεξιλογίου της ΝΕ</vt:lpstr>
      <vt:lpstr>πηγές του λεξιλογίου της ΝΕ </vt:lpstr>
      <vt:lpstr>συνέχεια και ασυνέχεια στη γλώσσα</vt:lpstr>
      <vt:lpstr>συνέχεια και ασυνέχεια στη γλώσσα</vt:lpstr>
      <vt:lpstr>συνέχεια και ασυνέχεια στη γλώσσα</vt:lpstr>
      <vt:lpstr>βιβλιογραφία ενότητας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γλωσσολογία και ελληνική γλώσσα Ι</dc:title>
  <dc:creator>Konstantinos</dc:creator>
  <cp:lastModifiedBy>Androulakis</cp:lastModifiedBy>
  <cp:revision>49</cp:revision>
  <dcterms:created xsi:type="dcterms:W3CDTF">2013-11-14T08:49:35Z</dcterms:created>
  <dcterms:modified xsi:type="dcterms:W3CDTF">2021-03-19T09:16:36Z</dcterms:modified>
</cp:coreProperties>
</file>