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2" r:id="rId2"/>
    <p:sldId id="258" r:id="rId3"/>
    <p:sldId id="257" r:id="rId4"/>
    <p:sldId id="259" r:id="rId5"/>
    <p:sldId id="265" r:id="rId6"/>
    <p:sldId id="260" r:id="rId7"/>
    <p:sldId id="263" r:id="rId8"/>
    <p:sldId id="266" r:id="rId9"/>
    <p:sldId id="268" r:id="rId10"/>
    <p:sldId id="267" r:id="rId11"/>
    <p:sldId id="269" r:id="rId12"/>
    <p:sldId id="270" r:id="rId13"/>
    <p:sldId id="272" r:id="rId14"/>
    <p:sldId id="273" r:id="rId15"/>
    <p:sldId id="274" r:id="rId16"/>
    <p:sldId id="276" r:id="rId17"/>
    <p:sldId id="275" r:id="rId18"/>
    <p:sldId id="261" r:id="rId19"/>
    <p:sldId id="271"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61" d="100"/>
          <a:sy n="61" d="100"/>
        </p:scale>
        <p:origin x="148"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Cover-TextureForeGround.jp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ctrTitle"/>
          </p:nvPr>
        </p:nvSpPr>
        <p:spPr>
          <a:xfrm>
            <a:off x="1371600" y="1796303"/>
            <a:ext cx="7086600" cy="1847850"/>
          </a:xfrm>
        </p:spPr>
        <p:txBody>
          <a:bodyPr vert="horz" lIns="91440" tIns="45720" rIns="91440" bIns="45720" rtlCol="0" anchor="b" anchorCtr="0">
            <a:noAutofit/>
            <a:scene3d>
              <a:camera prst="orthographicFront"/>
              <a:lightRig rig="threePt" dir="t">
                <a:rot lat="0" lon="0" rev="10800000"/>
              </a:lightRig>
            </a:scene3d>
            <a:sp3d extrusionH="25400">
              <a:bevelT w="12700" h="12700" prst="relaxedInset"/>
              <a:bevelB w="12700" h="12700" prst="relaxedInset"/>
            </a:sp3d>
          </a:bodyPr>
          <a:lstStyle>
            <a:lvl1pPr algn="ctr" defTabSz="914400" rtl="0" eaLnBrk="1" latinLnBrk="0" hangingPunct="1">
              <a:lnSpc>
                <a:spcPct val="100000"/>
              </a:lnSpc>
              <a:spcBef>
                <a:spcPct val="0"/>
              </a:spcBef>
              <a:buNone/>
              <a:defRPr sz="5400" kern="1200">
                <a:solidFill>
                  <a:schemeClr val="tx1">
                    <a:lumMod val="75000"/>
                    <a:lumOff val="25000"/>
                  </a:schemeClr>
                </a:solidFill>
                <a:effectLst>
                  <a:outerShdw blurRad="25400" dist="19050" dir="4200000" algn="ctr" rotWithShape="0">
                    <a:schemeClr val="bg1">
                      <a:alpha val="40000"/>
                    </a:schemeClr>
                  </a:outerShdw>
                </a:effectLst>
                <a:latin typeface="+mj-lt"/>
                <a:ea typeface="+mj-ea"/>
                <a:cs typeface="+mj-cs"/>
              </a:defRPr>
            </a:lvl1pPr>
          </a:lstStyle>
          <a:p>
            <a:r>
              <a:rPr lang="en-US"/>
              <a:t>Click to edit Master title style</a:t>
            </a:r>
            <a:endParaRPr/>
          </a:p>
        </p:txBody>
      </p:sp>
      <p:sp>
        <p:nvSpPr>
          <p:cNvPr id="3" name="Subtitle 2"/>
          <p:cNvSpPr>
            <a:spLocks noGrp="1"/>
          </p:cNvSpPr>
          <p:nvPr>
            <p:ph type="subTitle" idx="1"/>
          </p:nvPr>
        </p:nvSpPr>
        <p:spPr>
          <a:xfrm>
            <a:off x="1371600" y="3666565"/>
            <a:ext cx="7086600" cy="1752600"/>
          </a:xfrm>
        </p:spPr>
        <p:txBody>
          <a:bodyPr vert="horz" lIns="91440" tIns="45720" rIns="91440" bIns="45720" rtlCol="0" anchor="t" anchorCtr="0">
            <a:noAutofit/>
            <a:scene3d>
              <a:camera prst="orthographicFront"/>
              <a:lightRig rig="threePt" dir="t">
                <a:rot lat="0" lon="0" rev="10800000"/>
              </a:lightRig>
            </a:scene3d>
            <a:sp3d extrusionH="25400">
              <a:bevelT w="12700" h="12700" prst="relaxedInset"/>
              <a:bevelB w="12700" h="12700" prst="relaxedInset"/>
            </a:sp3d>
          </a:bodyPr>
          <a:lstStyle>
            <a:lvl1pPr marL="0" indent="0" algn="ctr" defTabSz="914400" rtl="0" eaLnBrk="1" latinLnBrk="0" hangingPunct="1">
              <a:lnSpc>
                <a:spcPct val="100000"/>
              </a:lnSpc>
              <a:spcBef>
                <a:spcPct val="0"/>
              </a:spcBef>
              <a:buNone/>
              <a:defRPr sz="2000" b="0" kern="1200">
                <a:solidFill>
                  <a:schemeClr val="tx1">
                    <a:lumMod val="75000"/>
                    <a:lumOff val="25000"/>
                  </a:schemeClr>
                </a:solidFill>
                <a:effectLst>
                  <a:outerShdw blurRad="25400" dist="19050" dir="4200000" algn="ctr" rotWithShape="0">
                    <a:schemeClr val="bg1">
                      <a:alpha val="40000"/>
                    </a:schemeClr>
                  </a:outerShdw>
                </a:effectLst>
                <a:latin typeface="+mj-lt"/>
                <a:ea typeface="+mj-ea"/>
                <a:cs typeface="+mj-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
        <p:nvSpPr>
          <p:cNvPr id="4" name="Date Placeholder 3"/>
          <p:cNvSpPr>
            <a:spLocks noGrp="1"/>
          </p:cNvSpPr>
          <p:nvPr>
            <p:ph type="dt" sz="half" idx="10"/>
          </p:nvPr>
        </p:nvSpPr>
        <p:spPr>
          <a:xfrm>
            <a:off x="5988423" y="6221506"/>
            <a:ext cx="2743200" cy="365125"/>
          </a:xfrm>
        </p:spPr>
        <p:txBody>
          <a:bodyPr/>
          <a:lstStyle/>
          <a:p>
            <a:fld id="{E90C4CEC-16D5-4229-B4DE-FDE9B679D7E2}" type="datetimeFigureOut">
              <a:rPr lang="en-US" smtClean="0"/>
              <a:pPr/>
              <a:t>3/16/2021</a:t>
            </a:fld>
            <a:endParaRPr lang="en-US"/>
          </a:p>
        </p:txBody>
      </p:sp>
      <p:sp>
        <p:nvSpPr>
          <p:cNvPr id="5" name="Footer Placeholder 4"/>
          <p:cNvSpPr>
            <a:spLocks noGrp="1"/>
          </p:cNvSpPr>
          <p:nvPr>
            <p:ph type="ftr" sz="quarter" idx="11"/>
          </p:nvPr>
        </p:nvSpPr>
        <p:spPr>
          <a:xfrm>
            <a:off x="1295400" y="6221506"/>
            <a:ext cx="2743200" cy="365125"/>
          </a:xfrm>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E90C4CEC-16D5-4229-B4DE-FDE9B679D7E2}" type="datetimeFigureOut">
              <a:rPr lang="en-US" smtClean="0"/>
              <a:pPr/>
              <a:t>3/16/2021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BAE4E6-4D12-4A48-9B6B-6FA0B79BEE9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1371600" y="1792224"/>
            <a:ext cx="7086600" cy="1847088"/>
          </a:xfrm>
        </p:spPr>
        <p:txBody>
          <a:bodyPr vert="horz" lIns="91440" tIns="45720" rIns="91440" bIns="45720" rtlCol="0" anchor="b" anchorCtr="0">
            <a:noAutofit/>
            <a:scene3d>
              <a:camera prst="orthographicFront"/>
              <a:lightRig rig="threePt" dir="t">
                <a:rot lat="0" lon="0" rev="10800000"/>
              </a:lightRig>
            </a:scene3d>
            <a:sp3d extrusionH="25400">
              <a:bevelT w="12700" h="12700" prst="relaxedInset"/>
              <a:bevelB w="12700" h="12700" prst="relaxedInset"/>
            </a:sp3d>
          </a:bodyPr>
          <a:lstStyle>
            <a:lvl1pPr algn="ctr" defTabSz="914400" rtl="0" eaLnBrk="1" latinLnBrk="0" hangingPunct="1">
              <a:lnSpc>
                <a:spcPct val="100000"/>
              </a:lnSpc>
              <a:spcBef>
                <a:spcPct val="0"/>
              </a:spcBef>
              <a:buNone/>
              <a:defRPr sz="5400" b="1" kern="1200">
                <a:solidFill>
                  <a:schemeClr val="tx1">
                    <a:lumMod val="75000"/>
                    <a:lumOff val="25000"/>
                  </a:schemeClr>
                </a:solidFill>
                <a:effectLst>
                  <a:outerShdw blurRad="25400" dist="19050" dir="4200000" algn="ctr" rotWithShape="0">
                    <a:schemeClr val="bg1">
                      <a:alpha val="40000"/>
                    </a:schemeClr>
                  </a:outerShdw>
                </a:effectLst>
                <a:latin typeface="+mj-lt"/>
                <a:ea typeface="+mj-ea"/>
                <a:cs typeface="+mj-cs"/>
              </a:defRPr>
            </a:lvl1pPr>
          </a:lstStyle>
          <a:p>
            <a:r>
              <a:rPr lang="en-US"/>
              <a:t>Click to edit Master title style</a:t>
            </a:r>
            <a:endParaRPr/>
          </a:p>
        </p:txBody>
      </p:sp>
      <p:sp>
        <p:nvSpPr>
          <p:cNvPr id="3" name="Text Placeholder 2"/>
          <p:cNvSpPr>
            <a:spLocks noGrp="1"/>
          </p:cNvSpPr>
          <p:nvPr>
            <p:ph type="body" idx="1"/>
          </p:nvPr>
        </p:nvSpPr>
        <p:spPr>
          <a:xfrm>
            <a:off x="1371600" y="3666744"/>
            <a:ext cx="7086600" cy="1755648"/>
          </a:xfrm>
        </p:spPr>
        <p:txBody>
          <a:bodyPr vert="horz" lIns="91440" tIns="45720" rIns="91440" bIns="45720" rtlCol="0" anchor="t" anchorCtr="0">
            <a:noAutofit/>
            <a:scene3d>
              <a:camera prst="orthographicFront"/>
              <a:lightRig rig="threePt" dir="t">
                <a:rot lat="0" lon="0" rev="10800000"/>
              </a:lightRig>
            </a:scene3d>
            <a:sp3d extrusionH="25400">
              <a:bevelT w="12700" h="12700" prst="relaxedInset"/>
              <a:bevelB w="12700" h="12700" prst="relaxedInset"/>
            </a:sp3d>
          </a:bodyPr>
          <a:lstStyle>
            <a:lvl1pPr marL="0" indent="0" algn="ctr" defTabSz="914400" rtl="0" eaLnBrk="1" latinLnBrk="0" hangingPunct="1">
              <a:lnSpc>
                <a:spcPct val="100000"/>
              </a:lnSpc>
              <a:spcBef>
                <a:spcPct val="0"/>
              </a:spcBef>
              <a:buFont typeface="Wingdings" pitchFamily="2" charset="2"/>
              <a:buNone/>
              <a:defRPr sz="2000" b="0" kern="1200">
                <a:solidFill>
                  <a:schemeClr val="tx1">
                    <a:lumMod val="75000"/>
                    <a:lumOff val="25000"/>
                  </a:schemeClr>
                </a:solidFill>
                <a:effectLst>
                  <a:outerShdw blurRad="25400" dist="19050" dir="4200000" algn="ctr" rotWithShape="0">
                    <a:schemeClr val="bg1">
                      <a:alpha val="40000"/>
                    </a:schemeClr>
                  </a:outerShdw>
                </a:effectLst>
                <a:latin typeface="+mj-lt"/>
                <a:ea typeface="+mj-ea"/>
                <a:cs typeface="+mj-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90C4CEC-16D5-4229-B4DE-FDE9B679D7E2}" type="datetimeFigureOut">
              <a:rPr lang="en-US" smtClean="0"/>
              <a:pPr/>
              <a:t>3/16/2021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BAE4E6-4D12-4A48-9B6B-6FA0B79BEE9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Interior-Overlay.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1089024" y="274637"/>
            <a:ext cx="7272339" cy="1339009"/>
          </a:xfrm>
        </p:spPr>
        <p:txBody>
          <a:bodyPr/>
          <a:lstStyle/>
          <a:p>
            <a:r>
              <a:rPr lang="en-US"/>
              <a:t>Click to edit Master title style</a:t>
            </a:r>
            <a:endParaRPr/>
          </a:p>
        </p:txBody>
      </p:sp>
      <p:sp>
        <p:nvSpPr>
          <p:cNvPr id="3" name="Content Placeholder 2"/>
          <p:cNvSpPr>
            <a:spLocks noGrp="1"/>
          </p:cNvSpPr>
          <p:nvPr>
            <p:ph sz="half" idx="1"/>
          </p:nvPr>
        </p:nvSpPr>
        <p:spPr>
          <a:xfrm>
            <a:off x="1089023" y="1816100"/>
            <a:ext cx="3429000" cy="4310063"/>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Content Placeholder 3"/>
          <p:cNvSpPr>
            <a:spLocks noGrp="1"/>
          </p:cNvSpPr>
          <p:nvPr>
            <p:ph sz="half" idx="2"/>
          </p:nvPr>
        </p:nvSpPr>
        <p:spPr>
          <a:xfrm>
            <a:off x="4932363" y="1816100"/>
            <a:ext cx="3429000" cy="4310063"/>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fld id="{E90C4CEC-16D5-4229-B4DE-FDE9B679D7E2}" type="datetimeFigureOut">
              <a:rPr lang="en-US" smtClean="0"/>
              <a:pPr/>
              <a:t>3/16/2021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BAE4E6-4D12-4A48-9B6B-6FA0B79BEE9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Interior-Overlay.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1089024" y="274637"/>
            <a:ext cx="7272339" cy="1339009"/>
          </a:xfrm>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089024" y="1688679"/>
            <a:ext cx="3429000" cy="827088"/>
          </a:xfrm>
        </p:spPr>
        <p:txBody>
          <a:bodyPr anchor="ctr" anchorCtr="0">
            <a:noAutofit/>
          </a:bodyPr>
          <a:lstStyle>
            <a:lvl1pPr marL="0" indent="0" algn="ctr">
              <a:spcBef>
                <a:spcPts val="0"/>
              </a:spcBef>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89024" y="2590800"/>
            <a:ext cx="3429000" cy="3535362"/>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Text Placeholder 4"/>
          <p:cNvSpPr>
            <a:spLocks noGrp="1"/>
          </p:cNvSpPr>
          <p:nvPr>
            <p:ph type="body" sz="quarter" idx="3"/>
          </p:nvPr>
        </p:nvSpPr>
        <p:spPr>
          <a:xfrm>
            <a:off x="4932363" y="1688679"/>
            <a:ext cx="3429000" cy="827088"/>
          </a:xfrm>
        </p:spPr>
        <p:txBody>
          <a:bodyPr anchor="ctr" anchorCtr="0">
            <a:noAutofit/>
          </a:bodyPr>
          <a:lstStyle>
            <a:lvl1pPr marL="0" indent="0" algn="ctr">
              <a:spcBef>
                <a:spcPts val="0"/>
              </a:spcBef>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932363" y="2590800"/>
            <a:ext cx="3429000" cy="3535362"/>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7" name="Date Placeholder 6"/>
          <p:cNvSpPr>
            <a:spLocks noGrp="1"/>
          </p:cNvSpPr>
          <p:nvPr>
            <p:ph type="dt" sz="half" idx="10"/>
          </p:nvPr>
        </p:nvSpPr>
        <p:spPr/>
        <p:txBody>
          <a:bodyPr/>
          <a:lstStyle/>
          <a:p>
            <a:fld id="{E90C4CEC-16D5-4229-B4DE-FDE9B679D7E2}" type="datetimeFigureOut">
              <a:rPr lang="en-US" smtClean="0"/>
              <a:pPr/>
              <a:t>3/16/2021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DBAE4E6-4D12-4A48-9B6B-6FA0B79BEE9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Interior-Overlay.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E90C4CEC-16D5-4229-B4DE-FDE9B679D7E2}" type="datetimeFigureOut">
              <a:rPr lang="en-US" smtClean="0"/>
              <a:pPr/>
              <a:t>3/16/2021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DBAE4E6-4D12-4A48-9B6B-6FA0B79BEE9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Interior-Overlay.png"/>
          <p:cNvPicPr>
            <a:picLocks noChangeAspect="1"/>
          </p:cNvPicPr>
          <p:nvPr/>
        </p:nvPicPr>
        <p:blipFill>
          <a:blip r:embed="rId2" cstate="print"/>
          <a:stretch>
            <a:fillRect/>
          </a:stretch>
        </p:blipFill>
        <p:spPr>
          <a:xfrm>
            <a:off x="0" y="0"/>
            <a:ext cx="9144000" cy="6858000"/>
          </a:xfrm>
          <a:prstGeom prst="rect">
            <a:avLst/>
          </a:prstGeom>
        </p:spPr>
      </p:pic>
      <p:sp>
        <p:nvSpPr>
          <p:cNvPr id="2" name="Date Placeholder 1"/>
          <p:cNvSpPr>
            <a:spLocks noGrp="1"/>
          </p:cNvSpPr>
          <p:nvPr>
            <p:ph type="dt" sz="half" idx="10"/>
          </p:nvPr>
        </p:nvSpPr>
        <p:spPr/>
        <p:txBody>
          <a:bodyPr/>
          <a:lstStyle/>
          <a:p>
            <a:fld id="{E90C4CEC-16D5-4229-B4DE-FDE9B679D7E2}" type="datetimeFigureOut">
              <a:rPr lang="en-US" smtClean="0"/>
              <a:pPr/>
              <a:t>3/16/2021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DBAE4E6-4D12-4A48-9B6B-6FA0B79BEE9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Interior-Overlay.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1084729" y="381000"/>
            <a:ext cx="3429000" cy="1649506"/>
          </a:xfrm>
        </p:spPr>
        <p:txBody>
          <a:bodyPr anchor="b"/>
          <a:lstStyle>
            <a:lvl1pPr algn="ctr">
              <a:lnSpc>
                <a:spcPct val="100000"/>
              </a:lnSpc>
              <a:defRPr sz="3600" b="1"/>
            </a:lvl1pPr>
          </a:lstStyle>
          <a:p>
            <a:r>
              <a:rPr lang="en-US"/>
              <a:t>Click to edit Master title style</a:t>
            </a:r>
            <a:endParaRPr/>
          </a:p>
        </p:txBody>
      </p:sp>
      <p:sp>
        <p:nvSpPr>
          <p:cNvPr id="3" name="Content Placeholder 2"/>
          <p:cNvSpPr>
            <a:spLocks noGrp="1"/>
          </p:cNvSpPr>
          <p:nvPr>
            <p:ph idx="1"/>
          </p:nvPr>
        </p:nvSpPr>
        <p:spPr>
          <a:xfrm>
            <a:off x="4930588" y="381000"/>
            <a:ext cx="3429000" cy="5745163"/>
          </a:xfrm>
        </p:spPr>
        <p:txBody>
          <a:bodyPr>
            <a:normAutofit/>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1084729" y="2057401"/>
            <a:ext cx="3429000" cy="3657600"/>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90C4CEC-16D5-4229-B4DE-FDE9B679D7E2}" type="datetimeFigureOut">
              <a:rPr lang="en-US" smtClean="0"/>
              <a:pPr/>
              <a:t>3/16/2021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BAE4E6-4D12-4A48-9B6B-6FA0B79BEE9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Interior-Overlay.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4932363" y="739588"/>
            <a:ext cx="3429000" cy="1290380"/>
          </a:xfrm>
        </p:spPr>
        <p:txBody>
          <a:bodyPr vert="horz" lIns="91440" tIns="45720" rIns="91440" bIns="45720" rtlCol="0" anchor="b">
            <a:noAutofit/>
          </a:bodyPr>
          <a:lstStyle>
            <a:lvl1pPr algn="ctr" defTabSz="914400" rtl="0" eaLnBrk="1" latinLnBrk="0" hangingPunct="1">
              <a:lnSpc>
                <a:spcPct val="100000"/>
              </a:lnSpc>
              <a:spcBef>
                <a:spcPct val="0"/>
              </a:spcBef>
              <a:buNone/>
              <a:defRPr sz="3600" b="1" kern="1200">
                <a:solidFill>
                  <a:schemeClr val="tx1">
                    <a:lumMod val="75000"/>
                    <a:lumOff val="25000"/>
                  </a:schemeClr>
                </a:solidFill>
                <a:latin typeface="+mj-lt"/>
                <a:ea typeface="+mj-ea"/>
                <a:cs typeface="+mj-cs"/>
              </a:defRPr>
            </a:lvl1pPr>
          </a:lstStyle>
          <a:p>
            <a:r>
              <a:rPr lang="en-US"/>
              <a:t>Click to edit Master title style</a:t>
            </a:r>
            <a:endParaRPr dirty="0"/>
          </a:p>
        </p:txBody>
      </p:sp>
      <p:sp>
        <p:nvSpPr>
          <p:cNvPr id="3" name="Picture Placeholder 2"/>
          <p:cNvSpPr>
            <a:spLocks noGrp="1"/>
          </p:cNvSpPr>
          <p:nvPr>
            <p:ph type="pic" idx="1"/>
          </p:nvPr>
        </p:nvSpPr>
        <p:spPr>
          <a:xfrm>
            <a:off x="1088136" y="779929"/>
            <a:ext cx="3429000" cy="4935071"/>
          </a:xfrm>
          <a:ln w="76200" cmpd="dbl">
            <a:solidFill>
              <a:schemeClr val="tx1"/>
            </a:solidFill>
            <a:miter lim="800000"/>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4932363" y="2057400"/>
            <a:ext cx="3429000" cy="3657600"/>
          </a:xfrm>
        </p:spPr>
        <p:txBody>
          <a:bodyPr vert="horz" lIns="91440" tIns="45720" rIns="91440" bIns="45720" rtlCol="0">
            <a:normAutofit/>
          </a:bodyPr>
          <a:lstStyle>
            <a:lvl1pPr marL="0" indent="0" algn="ctr">
              <a:spcBef>
                <a:spcPts val="600"/>
              </a:spcBef>
              <a:buNone/>
              <a:defRPr sz="1800" kern="1200">
                <a:solidFill>
                  <a:schemeClr val="tx1">
                    <a:lumMod val="75000"/>
                    <a:lumOff val="2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2000"/>
              </a:spcBef>
              <a:buFont typeface="Wingdings" pitchFamily="2" charset="2"/>
              <a:buNone/>
            </a:pPr>
            <a:r>
              <a:rPr lang="en-US"/>
              <a:t>Click to edit Master text styles</a:t>
            </a:r>
          </a:p>
        </p:txBody>
      </p:sp>
      <p:sp>
        <p:nvSpPr>
          <p:cNvPr id="5" name="Date Placeholder 4"/>
          <p:cNvSpPr>
            <a:spLocks noGrp="1"/>
          </p:cNvSpPr>
          <p:nvPr>
            <p:ph type="dt" sz="half" idx="10"/>
          </p:nvPr>
        </p:nvSpPr>
        <p:spPr/>
        <p:txBody>
          <a:bodyPr/>
          <a:lstStyle/>
          <a:p>
            <a:fld id="{E90C4CEC-16D5-4229-B4DE-FDE9B679D7E2}" type="datetimeFigureOut">
              <a:rPr lang="en-US" smtClean="0"/>
              <a:pPr/>
              <a:t>3/16/2021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BAE4E6-4D12-4A48-9B6B-6FA0B79BEE9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pic>
        <p:nvPicPr>
          <p:cNvPr id="8" name="Picture 7" descr="Interior-Overlay.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1089025" y="3765177"/>
            <a:ext cx="7272338" cy="1098176"/>
          </a:xfrm>
        </p:spPr>
        <p:txBody>
          <a:bodyPr vert="horz" lIns="91440" tIns="45720" rIns="91440" bIns="45720" rtlCol="0" anchor="b">
            <a:noAutofit/>
          </a:bodyPr>
          <a:lstStyle>
            <a:lvl1pPr algn="ctr" defTabSz="914400" rtl="0" eaLnBrk="1" latinLnBrk="0" hangingPunct="1">
              <a:lnSpc>
                <a:spcPct val="100000"/>
              </a:lnSpc>
              <a:spcBef>
                <a:spcPct val="0"/>
              </a:spcBef>
              <a:buNone/>
              <a:defRPr sz="3600" b="1" kern="1200">
                <a:solidFill>
                  <a:schemeClr val="tx1">
                    <a:lumMod val="75000"/>
                    <a:lumOff val="25000"/>
                  </a:schemeClr>
                </a:solidFill>
                <a:latin typeface="+mj-lt"/>
                <a:ea typeface="+mj-ea"/>
                <a:cs typeface="+mj-cs"/>
              </a:defRPr>
            </a:lvl1pPr>
          </a:lstStyle>
          <a:p>
            <a:r>
              <a:rPr lang="en-US"/>
              <a:t>Click to edit Master title style</a:t>
            </a:r>
            <a:endParaRPr/>
          </a:p>
        </p:txBody>
      </p:sp>
      <p:sp>
        <p:nvSpPr>
          <p:cNvPr id="3" name="Picture Placeholder 2"/>
          <p:cNvSpPr>
            <a:spLocks noGrp="1"/>
          </p:cNvSpPr>
          <p:nvPr>
            <p:ph type="pic" idx="1"/>
          </p:nvPr>
        </p:nvSpPr>
        <p:spPr>
          <a:xfrm>
            <a:off x="2578013" y="777240"/>
            <a:ext cx="4294363" cy="2866913"/>
          </a:xfrm>
          <a:ln w="76200" cmpd="dbl">
            <a:solidFill>
              <a:schemeClr val="tx1"/>
            </a:solidFill>
            <a:miter lim="800000"/>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89025" y="4867836"/>
            <a:ext cx="7272338" cy="1264022"/>
          </a:xfrm>
        </p:spPr>
        <p:txBody>
          <a:bodyPr vert="horz" lIns="91440" tIns="45720" rIns="91440" bIns="45720" rtlCol="0">
            <a:normAutofit/>
          </a:bodyPr>
          <a:lstStyle>
            <a:lvl1pPr marL="0" indent="0" algn="ctr">
              <a:spcBef>
                <a:spcPts val="0"/>
              </a:spcBef>
              <a:buNone/>
              <a:defRPr sz="1800" kern="1200">
                <a:solidFill>
                  <a:schemeClr val="tx1">
                    <a:lumMod val="75000"/>
                    <a:lumOff val="2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2000"/>
              </a:spcBef>
              <a:buFont typeface="Wingdings" pitchFamily="2" charset="2"/>
              <a:buNone/>
            </a:pPr>
            <a:r>
              <a:rPr lang="en-US"/>
              <a:t>Click to edit Master text styles</a:t>
            </a:r>
          </a:p>
        </p:txBody>
      </p:sp>
      <p:sp>
        <p:nvSpPr>
          <p:cNvPr id="5" name="Date Placeholder 4"/>
          <p:cNvSpPr>
            <a:spLocks noGrp="1"/>
          </p:cNvSpPr>
          <p:nvPr>
            <p:ph type="dt" sz="half" idx="10"/>
          </p:nvPr>
        </p:nvSpPr>
        <p:spPr/>
        <p:txBody>
          <a:bodyPr/>
          <a:lstStyle/>
          <a:p>
            <a:fld id="{E90C4CEC-16D5-4229-B4DE-FDE9B679D7E2}" type="datetimeFigureOut">
              <a:rPr lang="en-US" smtClean="0"/>
              <a:pPr/>
              <a:t>3/16/2021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BAE4E6-4D12-4A48-9B6B-6FA0B79BEE9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E90C4CEC-16D5-4229-B4DE-FDE9B679D7E2}" type="datetimeFigureOut">
              <a:rPr lang="en-US" smtClean="0"/>
              <a:pPr/>
              <a:t>3/16/2021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BAE4E6-4D12-4A48-9B6B-6FA0B79BEE93}"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2" cstate="print"/>
          <a:stretch>
            <a:fillRect/>
          </a:stretch>
        </p:blipFill>
        <p:spPr>
          <a:xfrm>
            <a:off x="0" y="0"/>
            <a:ext cx="9144000" cy="6858000"/>
          </a:xfrm>
          <a:prstGeom prst="rect">
            <a:avLst/>
          </a:prstGeom>
        </p:spPr>
      </p:pic>
      <p:sp>
        <p:nvSpPr>
          <p:cNvPr id="2" name="Vertical Title 1"/>
          <p:cNvSpPr>
            <a:spLocks noGrp="1"/>
          </p:cNvSpPr>
          <p:nvPr>
            <p:ph type="title" orient="vert"/>
          </p:nvPr>
        </p:nvSpPr>
        <p:spPr>
          <a:xfrm>
            <a:off x="7216588" y="609600"/>
            <a:ext cx="1524000" cy="5516563"/>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089024" y="609600"/>
            <a:ext cx="5921376" cy="5516563"/>
          </a:xfrm>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E90C4CEC-16D5-4229-B4DE-FDE9B679D7E2}" type="datetimeFigureOut">
              <a:rPr lang="en-US" smtClean="0"/>
              <a:pPr/>
              <a:t>3/16/2021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BAE4E6-4D12-4A48-9B6B-6FA0B79BEE9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89024" y="274637"/>
            <a:ext cx="7272339" cy="1339009"/>
          </a:xfrm>
          <a:prstGeom prst="rect">
            <a:avLst/>
          </a:prstGeom>
        </p:spPr>
        <p:txBody>
          <a:bodyPr vert="horz" lIns="91440" tIns="45720" rIns="91440" bIns="45720" rtlCol="0" anchor="ctr">
            <a:noAutofit/>
          </a:bodyPr>
          <a:lstStyle/>
          <a:p>
            <a:r>
              <a:rPr lang="en-US"/>
              <a:t>Click to edit Master title style</a:t>
            </a:r>
            <a:endParaRPr/>
          </a:p>
        </p:txBody>
      </p:sp>
      <p:sp>
        <p:nvSpPr>
          <p:cNvPr id="3" name="Text Placeholder 2"/>
          <p:cNvSpPr>
            <a:spLocks noGrp="1"/>
          </p:cNvSpPr>
          <p:nvPr>
            <p:ph type="body" idx="1"/>
          </p:nvPr>
        </p:nvSpPr>
        <p:spPr>
          <a:xfrm>
            <a:off x="1089024" y="1801906"/>
            <a:ext cx="7272339" cy="432425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2"/>
          </p:nvPr>
        </p:nvSpPr>
        <p:spPr>
          <a:xfrm>
            <a:off x="6302187" y="6356350"/>
            <a:ext cx="2429435" cy="365125"/>
          </a:xfrm>
          <a:prstGeom prst="rect">
            <a:avLst/>
          </a:prstGeom>
        </p:spPr>
        <p:txBody>
          <a:bodyPr vert="horz" lIns="91440" tIns="45720" rIns="91440" bIns="45720" rtlCol="0" anchor="ctr"/>
          <a:lstStyle>
            <a:lvl1pPr algn="r">
              <a:defRPr sz="1200" b="1">
                <a:solidFill>
                  <a:schemeClr val="tx1">
                    <a:lumMod val="50000"/>
                    <a:lumOff val="50000"/>
                  </a:schemeClr>
                </a:solidFill>
              </a:defRPr>
            </a:lvl1pPr>
          </a:lstStyle>
          <a:p>
            <a:fld id="{E90C4CEC-16D5-4229-B4DE-FDE9B679D7E2}" type="datetimeFigureOut">
              <a:rPr lang="en-US" smtClean="0"/>
              <a:pPr/>
              <a:t>3/16/2021</a:t>
            </a:fld>
            <a:endParaRPr lang="en-US"/>
          </a:p>
        </p:txBody>
      </p:sp>
      <p:sp>
        <p:nvSpPr>
          <p:cNvPr id="5" name="Footer Placeholder 4"/>
          <p:cNvSpPr>
            <a:spLocks noGrp="1"/>
          </p:cNvSpPr>
          <p:nvPr>
            <p:ph type="ftr" sz="quarter" idx="3"/>
          </p:nvPr>
        </p:nvSpPr>
        <p:spPr>
          <a:xfrm>
            <a:off x="685800" y="6356350"/>
            <a:ext cx="2743200" cy="365125"/>
          </a:xfrm>
          <a:prstGeom prst="rect">
            <a:avLst/>
          </a:prstGeom>
        </p:spPr>
        <p:txBody>
          <a:bodyPr vert="horz" lIns="91440" tIns="45720" rIns="91440" bIns="45720" rtlCol="0" anchor="ctr"/>
          <a:lstStyle>
            <a:lvl1pPr algn="l">
              <a:defRPr sz="1200" b="1">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4420393" y="6356350"/>
            <a:ext cx="6096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5DBAE4E6-4D12-4A48-9B6B-6FA0B79BEE9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lnSpc>
          <a:spcPts val="5200"/>
        </a:lnSpc>
        <a:spcBef>
          <a:spcPct val="0"/>
        </a:spcBef>
        <a:buNone/>
        <a:defRPr sz="4800" b="1" kern="1200">
          <a:solidFill>
            <a:schemeClr val="tx1">
              <a:lumMod val="75000"/>
              <a:lumOff val="25000"/>
            </a:schemeClr>
          </a:solidFill>
          <a:latin typeface="+mj-lt"/>
          <a:ea typeface="+mj-ea"/>
          <a:cs typeface="+mj-cs"/>
        </a:defRPr>
      </a:lvl1pPr>
    </p:titleStyle>
    <p:bodyStyle>
      <a:lvl1pPr marL="282575" indent="-282575" algn="l" defTabSz="914400" rtl="0" eaLnBrk="1" latinLnBrk="0" hangingPunct="1">
        <a:spcBef>
          <a:spcPts val="2000"/>
        </a:spcBef>
        <a:buFont typeface="Wingdings" pitchFamily="2" charset="2"/>
        <a:buChar char=""/>
        <a:defRPr sz="2400" kern="1200">
          <a:solidFill>
            <a:schemeClr val="tx1">
              <a:lumMod val="75000"/>
              <a:lumOff val="25000"/>
            </a:schemeClr>
          </a:solidFill>
          <a:latin typeface="+mn-lt"/>
          <a:ea typeface="+mn-ea"/>
          <a:cs typeface="+mn-cs"/>
        </a:defRPr>
      </a:lvl1pPr>
      <a:lvl2pPr marL="577850" indent="-295275" algn="l" defTabSz="914400" rtl="0" eaLnBrk="1" latinLnBrk="0" hangingPunct="1">
        <a:spcBef>
          <a:spcPts val="600"/>
        </a:spcBef>
        <a:buFont typeface="Wingdings" pitchFamily="2" charset="2"/>
        <a:buChar char=""/>
        <a:defRPr sz="2200" kern="1200">
          <a:solidFill>
            <a:schemeClr val="tx1">
              <a:lumMod val="75000"/>
              <a:lumOff val="25000"/>
            </a:schemeClr>
          </a:solidFill>
          <a:latin typeface="+mn-lt"/>
          <a:ea typeface="+mn-ea"/>
          <a:cs typeface="+mn-cs"/>
        </a:defRPr>
      </a:lvl2pPr>
      <a:lvl3pPr marL="860425" indent="-282575" algn="l" defTabSz="914400" rtl="0" eaLnBrk="1" latinLnBrk="0" hangingPunct="1">
        <a:spcBef>
          <a:spcPts val="600"/>
        </a:spcBef>
        <a:buFont typeface="Wingdings" pitchFamily="2" charset="2"/>
        <a:buChar char=""/>
        <a:defRPr sz="2000" kern="1200">
          <a:solidFill>
            <a:schemeClr val="tx1">
              <a:lumMod val="75000"/>
              <a:lumOff val="25000"/>
            </a:schemeClr>
          </a:solidFill>
          <a:latin typeface="+mn-lt"/>
          <a:ea typeface="+mn-ea"/>
          <a:cs typeface="+mn-cs"/>
        </a:defRPr>
      </a:lvl3pPr>
      <a:lvl4pPr marL="1143000" indent="-282575" algn="l" defTabSz="914400" rtl="0" eaLnBrk="1" latinLnBrk="0" hangingPunct="1">
        <a:spcBef>
          <a:spcPts val="600"/>
        </a:spcBef>
        <a:buFont typeface="Wingdings" pitchFamily="2" charset="2"/>
        <a:buChar char=""/>
        <a:defRPr sz="1800" kern="1200">
          <a:solidFill>
            <a:schemeClr val="tx1">
              <a:lumMod val="75000"/>
              <a:lumOff val="25000"/>
            </a:schemeClr>
          </a:solidFill>
          <a:latin typeface="+mn-lt"/>
          <a:ea typeface="+mn-ea"/>
          <a:cs typeface="+mn-cs"/>
        </a:defRPr>
      </a:lvl4pPr>
      <a:lvl5pPr marL="1425575" indent="-282575" algn="l" defTabSz="914400" rtl="0" eaLnBrk="1" latinLnBrk="0" hangingPunct="1">
        <a:spcBef>
          <a:spcPts val="600"/>
        </a:spcBef>
        <a:buFont typeface="Wingdings" pitchFamily="2" charset="2"/>
        <a:buChar char=""/>
        <a:defRPr sz="1800" kern="1200">
          <a:solidFill>
            <a:schemeClr val="tx1">
              <a:lumMod val="75000"/>
              <a:lumOff val="25000"/>
            </a:schemeClr>
          </a:solidFill>
          <a:latin typeface="+mn-lt"/>
          <a:ea typeface="+mn-ea"/>
          <a:cs typeface="+mn-cs"/>
        </a:defRPr>
      </a:lvl5pPr>
      <a:lvl6pPr marL="1711325" indent="-288925" algn="l" defTabSz="914400" rtl="0" eaLnBrk="1" latinLnBrk="0" hangingPunct="1">
        <a:spcBef>
          <a:spcPct val="20000"/>
        </a:spcBef>
        <a:buFont typeface="Wingdings" pitchFamily="2" charset="2"/>
        <a:buChar char=""/>
        <a:defRPr lang="en-US" sz="1800" kern="1200" dirty="0" smtClean="0">
          <a:solidFill>
            <a:schemeClr val="tx1">
              <a:lumMod val="75000"/>
              <a:lumOff val="25000"/>
            </a:schemeClr>
          </a:solidFill>
          <a:latin typeface="+mn-lt"/>
          <a:ea typeface="+mn-ea"/>
          <a:cs typeface="+mn-cs"/>
        </a:defRPr>
      </a:lvl6pPr>
      <a:lvl7pPr marL="2000250" indent="-288925" algn="l" defTabSz="914400" rtl="0" eaLnBrk="1" latinLnBrk="0" hangingPunct="1">
        <a:spcBef>
          <a:spcPct val="20000"/>
        </a:spcBef>
        <a:buFont typeface="Wingdings" pitchFamily="2" charset="2"/>
        <a:buChar char=""/>
        <a:defRPr lang="en-US" sz="1800" kern="1200" dirty="0" smtClean="0">
          <a:solidFill>
            <a:schemeClr val="tx1">
              <a:lumMod val="75000"/>
              <a:lumOff val="25000"/>
            </a:schemeClr>
          </a:solidFill>
          <a:latin typeface="+mn-lt"/>
          <a:ea typeface="+mn-ea"/>
          <a:cs typeface="+mn-cs"/>
        </a:defRPr>
      </a:lvl7pPr>
      <a:lvl8pPr marL="2290763" indent="-288925" algn="l" defTabSz="914400" rtl="0" eaLnBrk="1" latinLnBrk="0" hangingPunct="1">
        <a:spcBef>
          <a:spcPct val="20000"/>
        </a:spcBef>
        <a:buFont typeface="Wingdings" pitchFamily="2" charset="2"/>
        <a:buChar char=""/>
        <a:defRPr lang="en-US" sz="1800" kern="1200" dirty="0" smtClean="0">
          <a:solidFill>
            <a:schemeClr val="tx1">
              <a:lumMod val="75000"/>
              <a:lumOff val="25000"/>
            </a:schemeClr>
          </a:solidFill>
          <a:latin typeface="+mn-lt"/>
          <a:ea typeface="+mn-ea"/>
          <a:cs typeface="+mn-cs"/>
        </a:defRPr>
      </a:lvl8pPr>
      <a:lvl9pPr marL="2571750" indent="-288925" algn="l" defTabSz="914400" rtl="0" eaLnBrk="1" latinLnBrk="0" hangingPunct="1">
        <a:spcBef>
          <a:spcPct val="20000"/>
        </a:spcBef>
        <a:buFont typeface="Wingdings" pitchFamily="2" charset="2"/>
        <a:buChar char=""/>
        <a:defRPr lang="en-US" sz="1800" kern="1200" dirty="0">
          <a:solidFill>
            <a:schemeClr val="tx1">
              <a:lumMod val="75000"/>
              <a:lumOff val="2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9024" y="274637"/>
            <a:ext cx="7272339" cy="2697162"/>
          </a:xfrm>
        </p:spPr>
        <p:txBody>
          <a:bodyPr/>
          <a:lstStyle/>
          <a:p>
            <a:r>
              <a:rPr lang="el-GR" sz="3600" dirty="0"/>
              <a:t>ΓΛΩΣΣΟΛΟΓΙΑ ΚΑΙ ΕΛΛΗΝΙΚΗ ΓΛΩΣΣΑ 2:</a:t>
            </a:r>
            <a:br>
              <a:rPr lang="el-GR" sz="3600" dirty="0"/>
            </a:br>
            <a:r>
              <a:rPr lang="el-GR" sz="3600" dirty="0"/>
              <a:t>Χαρακτηριστικά της γλώσσας και του γλωσσικού σημείου</a:t>
            </a:r>
            <a:endParaRPr lang="el-GR" sz="2400" dirty="0"/>
          </a:p>
        </p:txBody>
      </p:sp>
      <p:sp>
        <p:nvSpPr>
          <p:cNvPr id="3" name="Content Placeholder 2"/>
          <p:cNvSpPr>
            <a:spLocks noGrp="1"/>
          </p:cNvSpPr>
          <p:nvPr>
            <p:ph idx="1"/>
          </p:nvPr>
        </p:nvSpPr>
        <p:spPr>
          <a:xfrm>
            <a:off x="1089024" y="3428999"/>
            <a:ext cx="7272339" cy="3013842"/>
          </a:xfrm>
        </p:spPr>
        <p:txBody>
          <a:bodyPr numCol="2">
            <a:normAutofit fontScale="55000" lnSpcReduction="20000"/>
          </a:bodyPr>
          <a:lstStyle/>
          <a:p>
            <a:r>
              <a:rPr lang="el-GR" sz="2900" b="1" dirty="0"/>
              <a:t>διπλή άρθρωση </a:t>
            </a:r>
            <a:r>
              <a:rPr lang="el-GR" sz="2900" dirty="0"/>
              <a:t>(</a:t>
            </a:r>
            <a:r>
              <a:rPr lang="en-US" sz="2900" dirty="0"/>
              <a:t>Martinet</a:t>
            </a:r>
            <a:r>
              <a:rPr lang="el-GR" sz="2900" dirty="0"/>
              <a:t>)</a:t>
            </a:r>
          </a:p>
          <a:p>
            <a:r>
              <a:rPr lang="el-GR" sz="2900" b="1" dirty="0"/>
              <a:t>δημιουργικότητα</a:t>
            </a:r>
          </a:p>
          <a:p>
            <a:r>
              <a:rPr lang="el-GR" sz="2900" b="1" dirty="0"/>
              <a:t>συμβατικότητα (αυθαίρετο του γλ. σημείου</a:t>
            </a:r>
          </a:p>
          <a:p>
            <a:r>
              <a:rPr lang="el-GR" sz="2900" b="1" dirty="0"/>
              <a:t>γραμμικότητα</a:t>
            </a:r>
          </a:p>
          <a:p>
            <a:r>
              <a:rPr lang="el-GR" sz="2900" b="1" dirty="0"/>
              <a:t>μοναδικότητα</a:t>
            </a:r>
          </a:p>
          <a:p>
            <a:pPr>
              <a:buNone/>
            </a:pPr>
            <a:endParaRPr lang="el-GR" dirty="0"/>
          </a:p>
          <a:p>
            <a:pPr>
              <a:buNone/>
            </a:pPr>
            <a:endParaRPr lang="el-GR" dirty="0"/>
          </a:p>
          <a:p>
            <a:pPr>
              <a:buNone/>
            </a:pPr>
            <a:endParaRPr lang="el-GR" dirty="0"/>
          </a:p>
          <a:p>
            <a:pPr>
              <a:buNone/>
            </a:pPr>
            <a:endParaRPr lang="el-GR" dirty="0"/>
          </a:p>
          <a:p>
            <a:pPr>
              <a:buNone/>
            </a:pPr>
            <a:endParaRPr lang="el-GR" dirty="0"/>
          </a:p>
          <a:p>
            <a:pPr lvl="1">
              <a:buFont typeface="Wingdings" pitchFamily="2" charset="2"/>
              <a:buChar char="q"/>
            </a:pPr>
            <a:r>
              <a:rPr lang="el-GR" sz="3200" b="1" i="1" dirty="0"/>
              <a:t>γλωσσικό σημείο</a:t>
            </a:r>
          </a:p>
          <a:p>
            <a:pPr lvl="1">
              <a:buFont typeface="Wingdings" pitchFamily="2" charset="2"/>
              <a:buChar char="q"/>
            </a:pPr>
            <a:r>
              <a:rPr lang="el-GR" sz="3200" b="1" i="1" dirty="0"/>
              <a:t>ιδιότητες του γλωσσικού σημείου</a:t>
            </a:r>
          </a:p>
          <a:p>
            <a:pPr lvl="1">
              <a:buNone/>
            </a:pPr>
            <a:endParaRPr lang="el-GR" b="1" dirty="0"/>
          </a:p>
          <a:p>
            <a:endParaRPr lang="el-G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η οργάνωση της γλώσσας</a:t>
            </a:r>
          </a:p>
        </p:txBody>
      </p:sp>
      <p:sp>
        <p:nvSpPr>
          <p:cNvPr id="3" name="Content Placeholder 2"/>
          <p:cNvSpPr>
            <a:spLocks noGrp="1"/>
          </p:cNvSpPr>
          <p:nvPr>
            <p:ph idx="1"/>
          </p:nvPr>
        </p:nvSpPr>
        <p:spPr/>
        <p:txBody>
          <a:bodyPr>
            <a:normAutofit fontScale="92500" lnSpcReduction="10000"/>
          </a:bodyPr>
          <a:lstStyle/>
          <a:p>
            <a:pPr>
              <a:buNone/>
            </a:pPr>
            <a:r>
              <a:rPr lang="el-GR" u="sng" dirty="0"/>
              <a:t>οργάνωση της γλώσσας</a:t>
            </a:r>
            <a:endParaRPr lang="el-GR" dirty="0"/>
          </a:p>
          <a:p>
            <a:r>
              <a:rPr lang="el-GR" dirty="0"/>
              <a:t>κείμενα</a:t>
            </a:r>
          </a:p>
          <a:p>
            <a:r>
              <a:rPr lang="el-GR" dirty="0"/>
              <a:t>προτάσεις</a:t>
            </a:r>
          </a:p>
          <a:p>
            <a:r>
              <a:rPr lang="el-GR" dirty="0"/>
              <a:t>φράσεις: </a:t>
            </a:r>
            <a:r>
              <a:rPr lang="en-US" dirty="0"/>
              <a:t>ma</a:t>
            </a:r>
            <a:r>
              <a:rPr lang="el-GR" dirty="0"/>
              <a:t>θ</a:t>
            </a:r>
            <a:r>
              <a:rPr lang="en-US" dirty="0" err="1"/>
              <a:t>eno</a:t>
            </a:r>
            <a:r>
              <a:rPr lang="en-US" dirty="0"/>
              <a:t> </a:t>
            </a:r>
            <a:r>
              <a:rPr lang="el-GR" dirty="0"/>
              <a:t>γ</a:t>
            </a:r>
            <a:r>
              <a:rPr lang="en-US" dirty="0" err="1"/>
              <a:t>losolojia</a:t>
            </a:r>
            <a:endParaRPr lang="el-GR" dirty="0"/>
          </a:p>
          <a:p>
            <a:r>
              <a:rPr lang="el-GR" dirty="0"/>
              <a:t>λέξεις: </a:t>
            </a:r>
            <a:r>
              <a:rPr lang="es-ES" dirty="0" err="1"/>
              <a:t>ma</a:t>
            </a:r>
            <a:r>
              <a:rPr lang="el-GR" dirty="0"/>
              <a:t>θ</a:t>
            </a:r>
            <a:r>
              <a:rPr lang="es-ES" dirty="0" err="1"/>
              <a:t>eno</a:t>
            </a:r>
            <a:r>
              <a:rPr lang="el-GR" dirty="0"/>
              <a:t>, γ</a:t>
            </a:r>
            <a:r>
              <a:rPr lang="es-ES" dirty="0" err="1"/>
              <a:t>losolo</a:t>
            </a:r>
            <a:r>
              <a:rPr lang="en-US" dirty="0"/>
              <a:t>j</a:t>
            </a:r>
            <a:r>
              <a:rPr lang="es-ES" dirty="0" err="1"/>
              <a:t>ia</a:t>
            </a:r>
            <a:endParaRPr lang="el-GR" dirty="0"/>
          </a:p>
          <a:p>
            <a:r>
              <a:rPr lang="el-GR" dirty="0"/>
              <a:t>μορφήματα: </a:t>
            </a:r>
            <a:r>
              <a:rPr lang="es-ES" dirty="0" err="1"/>
              <a:t>ma</a:t>
            </a:r>
            <a:r>
              <a:rPr lang="el-GR" dirty="0"/>
              <a:t>θ</a:t>
            </a:r>
            <a:r>
              <a:rPr lang="es-ES" dirty="0"/>
              <a:t>en</a:t>
            </a:r>
            <a:r>
              <a:rPr lang="el-GR" dirty="0"/>
              <a:t>-, -</a:t>
            </a:r>
            <a:r>
              <a:rPr lang="es-ES" dirty="0"/>
              <a:t>o</a:t>
            </a:r>
            <a:r>
              <a:rPr lang="el-GR" dirty="0"/>
              <a:t>,  γ</a:t>
            </a:r>
            <a:r>
              <a:rPr lang="es-ES" dirty="0" err="1"/>
              <a:t>losolo</a:t>
            </a:r>
            <a:r>
              <a:rPr lang="en-US" dirty="0"/>
              <a:t>j</a:t>
            </a:r>
            <a:r>
              <a:rPr lang="es-ES" dirty="0"/>
              <a:t>i</a:t>
            </a:r>
            <a:r>
              <a:rPr lang="el-GR" dirty="0"/>
              <a:t>-, -</a:t>
            </a:r>
            <a:r>
              <a:rPr lang="es-ES" dirty="0"/>
              <a:t>a</a:t>
            </a:r>
            <a:endParaRPr lang="el-GR" dirty="0"/>
          </a:p>
          <a:p>
            <a:r>
              <a:rPr lang="el-GR" dirty="0"/>
              <a:t>φωνήματα: /</a:t>
            </a:r>
            <a:r>
              <a:rPr lang="en-US" dirty="0"/>
              <a:t>a</a:t>
            </a:r>
            <a:r>
              <a:rPr lang="el-GR" dirty="0"/>
              <a:t>/, /</a:t>
            </a:r>
            <a:r>
              <a:rPr lang="en-US" dirty="0"/>
              <a:t>e</a:t>
            </a:r>
            <a:r>
              <a:rPr lang="el-GR" dirty="0"/>
              <a:t>/, /</a:t>
            </a:r>
            <a:r>
              <a:rPr lang="en-US" dirty="0"/>
              <a:t>o</a:t>
            </a:r>
            <a:r>
              <a:rPr lang="el-GR" dirty="0"/>
              <a:t>/, /</a:t>
            </a:r>
            <a:r>
              <a:rPr lang="en-US" dirty="0" err="1"/>
              <a:t>i</a:t>
            </a:r>
            <a:r>
              <a:rPr lang="el-GR" dirty="0"/>
              <a:t>/, /</a:t>
            </a:r>
            <a:r>
              <a:rPr lang="en-US" dirty="0"/>
              <a:t>m</a:t>
            </a:r>
            <a:r>
              <a:rPr lang="el-GR" dirty="0"/>
              <a:t>/, /θ/, /</a:t>
            </a:r>
            <a:r>
              <a:rPr lang="en-US" dirty="0"/>
              <a:t>n</a:t>
            </a:r>
            <a:r>
              <a:rPr lang="el-GR" dirty="0"/>
              <a:t>/ , /</a:t>
            </a:r>
            <a:r>
              <a:rPr lang="en-US" dirty="0"/>
              <a:t>l</a:t>
            </a:r>
            <a:r>
              <a:rPr lang="el-GR" dirty="0"/>
              <a:t>/, /</a:t>
            </a:r>
            <a:r>
              <a:rPr lang="en-US" dirty="0"/>
              <a:t>s</a:t>
            </a:r>
            <a:r>
              <a:rPr lang="el-GR" dirty="0"/>
              <a:t>/, /γ/</a:t>
            </a:r>
          </a:p>
          <a:p>
            <a:r>
              <a:rPr lang="el-GR" dirty="0"/>
              <a:t>φθόγγοι: </a:t>
            </a:r>
            <a:r>
              <a:rPr lang="en-US" dirty="0"/>
              <a:t>a</a:t>
            </a:r>
            <a:r>
              <a:rPr lang="el-GR" dirty="0"/>
              <a:t>, </a:t>
            </a:r>
            <a:r>
              <a:rPr lang="en-US" dirty="0"/>
              <a:t>e</a:t>
            </a:r>
            <a:r>
              <a:rPr lang="el-GR" dirty="0"/>
              <a:t>, </a:t>
            </a:r>
            <a:r>
              <a:rPr lang="en-US" dirty="0"/>
              <a:t>o</a:t>
            </a:r>
            <a:r>
              <a:rPr lang="el-GR" dirty="0"/>
              <a:t>, </a:t>
            </a:r>
            <a:r>
              <a:rPr lang="en-US" dirty="0" err="1"/>
              <a:t>i</a:t>
            </a:r>
            <a:r>
              <a:rPr lang="el-GR" dirty="0"/>
              <a:t>, </a:t>
            </a:r>
            <a:r>
              <a:rPr lang="en-US" dirty="0"/>
              <a:t>m</a:t>
            </a:r>
            <a:r>
              <a:rPr lang="el-GR" dirty="0"/>
              <a:t>, θ, </a:t>
            </a:r>
            <a:r>
              <a:rPr lang="en-US" dirty="0"/>
              <a:t>n</a:t>
            </a:r>
            <a:r>
              <a:rPr lang="el-GR" dirty="0"/>
              <a:t>, γ, </a:t>
            </a:r>
            <a:r>
              <a:rPr lang="en-US" dirty="0"/>
              <a:t>l</a:t>
            </a:r>
            <a:r>
              <a:rPr lang="el-GR" dirty="0"/>
              <a:t>, </a:t>
            </a:r>
            <a:r>
              <a:rPr lang="en-US" dirty="0"/>
              <a:t>s</a:t>
            </a:r>
            <a:r>
              <a:rPr lang="el-GR" dirty="0"/>
              <a:t>, </a:t>
            </a:r>
            <a:r>
              <a:rPr lang="en-US" dirty="0"/>
              <a:t>j</a:t>
            </a:r>
            <a:endParaRPr lang="el-GR" dirty="0"/>
          </a:p>
          <a:p>
            <a:endParaRPr lang="el-GR" dirty="0"/>
          </a:p>
          <a:p>
            <a:pPr>
              <a:buNone/>
            </a:pPr>
            <a:endParaRPr lang="el-G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διπλή άρθρωση</a:t>
            </a:r>
          </a:p>
        </p:txBody>
      </p:sp>
      <p:sp>
        <p:nvSpPr>
          <p:cNvPr id="3" name="Content Placeholder 2"/>
          <p:cNvSpPr>
            <a:spLocks noGrp="1"/>
          </p:cNvSpPr>
          <p:nvPr>
            <p:ph idx="1"/>
          </p:nvPr>
        </p:nvSpPr>
        <p:spPr>
          <a:xfrm>
            <a:off x="1089024" y="1801906"/>
            <a:ext cx="7739666" cy="4324257"/>
          </a:xfrm>
        </p:spPr>
        <p:txBody>
          <a:bodyPr/>
          <a:lstStyle/>
          <a:p>
            <a:pPr>
              <a:buNone/>
            </a:pPr>
            <a:r>
              <a:rPr lang="el-GR" dirty="0"/>
              <a:t>επίπεδο Ι: ελάχιστες σημασιολογικές μονάδες (μορφήματα)</a:t>
            </a:r>
          </a:p>
          <a:p>
            <a:pPr>
              <a:buNone/>
            </a:pPr>
            <a:r>
              <a:rPr lang="el-GR" dirty="0"/>
              <a:t>_________________________________________________</a:t>
            </a:r>
          </a:p>
          <a:p>
            <a:pPr>
              <a:buNone/>
            </a:pPr>
            <a:r>
              <a:rPr lang="el-GR" dirty="0"/>
              <a:t>επίπεδο ΙΙ: ελάχιστες διαφοροποιητικές φθογγικές μονάδες (φωνήματα)</a:t>
            </a:r>
          </a:p>
          <a:p>
            <a:endParaRPr lang="el-GR" dirty="0"/>
          </a:p>
          <a:p>
            <a:pPr>
              <a:buNone/>
            </a:pPr>
            <a:endParaRPr lang="el-G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διπλή άρθρωση</a:t>
            </a:r>
          </a:p>
        </p:txBody>
      </p:sp>
      <p:sp>
        <p:nvSpPr>
          <p:cNvPr id="3" name="Content Placeholder 2"/>
          <p:cNvSpPr>
            <a:spLocks noGrp="1"/>
          </p:cNvSpPr>
          <p:nvPr>
            <p:ph idx="1"/>
          </p:nvPr>
        </p:nvSpPr>
        <p:spPr/>
        <p:txBody>
          <a:bodyPr>
            <a:normAutofit lnSpcReduction="10000"/>
          </a:bodyPr>
          <a:lstStyle/>
          <a:p>
            <a:pPr indent="0" algn="just">
              <a:buNone/>
            </a:pPr>
            <a:r>
              <a:rPr lang="el-GR" dirty="0"/>
              <a:t>Το μεγαλείο ακριβώς της γλώσσας έγκειται σ’ αυτή τη διάρθρωση της δομής της, που επιτρέπει σε καθαρώς υλικά στοιχεία, τους φθόγγους, να λειτουργούν ως φορείς διαφορετικής υποστάσεως (άυλων) στοιχείων, των σημασιών. Έτσι αφενός δημιουργούνται διφυούς υποστάσεως στοιχεία, τα μορφήματα, ως συνδυασμοί φθόγγων και σημασιών, ή καλύτερα, σημασιών που αντιπροσωπεύονται από φθόγγους, αφετέρου επιτυγχάνεται η δήλωση των σημασιών με τη μεγαλύτερη δυνατή οικονομία, με τη χρησιμοποίηση δηλαδή περιορισμένου αριθμού φωνημάτων.</a:t>
            </a:r>
          </a:p>
          <a:p>
            <a:pPr indent="0" algn="r">
              <a:buNone/>
            </a:pPr>
            <a:r>
              <a:rPr lang="el-GR" dirty="0"/>
              <a:t>(Μπαμπινιώτης 1998:29)</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4000" dirty="0"/>
              <a:t>συμβατικότητα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από τι αποτελείται η γλώσσα</a:t>
            </a:r>
          </a:p>
        </p:txBody>
      </p:sp>
      <p:sp>
        <p:nvSpPr>
          <p:cNvPr id="3" name="Content Placeholder 2"/>
          <p:cNvSpPr>
            <a:spLocks noGrp="1"/>
          </p:cNvSpPr>
          <p:nvPr>
            <p:ph idx="1"/>
          </p:nvPr>
        </p:nvSpPr>
        <p:spPr/>
        <p:txBody>
          <a:bodyPr/>
          <a:lstStyle/>
          <a:p>
            <a:pPr indent="0">
              <a:buNone/>
            </a:pPr>
            <a:r>
              <a:rPr lang="el-GR" dirty="0"/>
              <a:t>η γλώσσα είναι κώδικας σημείων ορισμένης μορφής (γλωσσικής) με τα οποία επιτυγχάνεται η επικοινωνία μεταξύ των μελών μιας γλωσσικής κοινότητας (Μπαμπινιώτης 1988: 30)</a:t>
            </a:r>
          </a:p>
          <a:p>
            <a:pPr indent="0">
              <a:buNone/>
            </a:pPr>
            <a:r>
              <a:rPr lang="el-GR" dirty="0">
                <a:sym typeface="Wingdings" pitchFamily="2" charset="2"/>
              </a:rPr>
              <a:t> </a:t>
            </a:r>
            <a:r>
              <a:rPr lang="el-GR" dirty="0"/>
              <a:t>από τι αποτελείται η γλώσσα;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από τι αποτελείται η γλώσσα</a:t>
            </a:r>
          </a:p>
        </p:txBody>
      </p:sp>
      <p:sp>
        <p:nvSpPr>
          <p:cNvPr id="3" name="Content Placeholder 2"/>
          <p:cNvSpPr>
            <a:spLocks noGrp="1"/>
          </p:cNvSpPr>
          <p:nvPr>
            <p:ph idx="1"/>
          </p:nvPr>
        </p:nvSpPr>
        <p:spPr/>
        <p:txBody>
          <a:bodyPr/>
          <a:lstStyle/>
          <a:p>
            <a:pPr indent="0" algn="just">
              <a:buNone/>
            </a:pPr>
            <a:r>
              <a:rPr lang="el-GR" i="1" dirty="0"/>
              <a:t>τι είναι οι λέξεις;</a:t>
            </a:r>
          </a:p>
          <a:p>
            <a:pPr indent="0" algn="just">
              <a:buNone/>
            </a:pPr>
            <a:r>
              <a:rPr lang="el-GR" dirty="0"/>
              <a:t>συνδυασμός μιας σημασίας/ περιεχομένου και μιας μορφής. Στη γλώσσα γενικότερα δεν υπάρχουν σημασίες μόνες τους ούτε και ανεξάρτητες μορφές: η σημασία υπάρχει δια της μορφής και η μορφή, κάθε μορφή, δυνάμει της σημασίας. Το να μιλάμε χωριστά για σημασίες ή μορφές αποτελεί αφαίρεση για μεθοδολογικούς σκοπούς. (Μπαμπινιώτης 1998)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το γλωσσικό σημείο</a:t>
            </a:r>
          </a:p>
        </p:txBody>
      </p:sp>
      <p:sp>
        <p:nvSpPr>
          <p:cNvPr id="3" name="Content Placeholder 2"/>
          <p:cNvSpPr>
            <a:spLocks noGrp="1"/>
          </p:cNvSpPr>
          <p:nvPr>
            <p:ph idx="1"/>
          </p:nvPr>
        </p:nvSpPr>
        <p:spPr/>
        <p:txBody>
          <a:bodyPr/>
          <a:lstStyle/>
          <a:p>
            <a:pPr algn="just"/>
            <a:r>
              <a:rPr lang="el-GR" dirty="0"/>
              <a:t>Η γλώσσα απαρτίζεται από γλωσσικά σημεία των οποίων οι κατάλληλοι συνδυασμοί καθιστούν δυνατή την επικοινωνία μεταξύ των μελών μιας γλωσσικής κοινότητας</a:t>
            </a:r>
          </a:p>
          <a:p>
            <a:pPr algn="just"/>
            <a:r>
              <a:rPr lang="el-GR" dirty="0"/>
              <a:t>Ο </a:t>
            </a:r>
            <a:r>
              <a:rPr lang="en-US" dirty="0"/>
              <a:t>Saussure </a:t>
            </a:r>
            <a:r>
              <a:rPr lang="el-GR" dirty="0"/>
              <a:t>διατυπώνει μια ολοκληρωμένη και ανανεωμένη θεωρία για την έννοια του γλωσσικού σημείου (γνωστή από Στωικούς και Ιερό Αυγουστίνο)</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το γλωσσικό σημείο</a:t>
            </a:r>
          </a:p>
        </p:txBody>
      </p:sp>
      <p:sp>
        <p:nvSpPr>
          <p:cNvPr id="3" name="Content Placeholder 2"/>
          <p:cNvSpPr>
            <a:spLocks noGrp="1"/>
          </p:cNvSpPr>
          <p:nvPr>
            <p:ph idx="1"/>
          </p:nvPr>
        </p:nvSpPr>
        <p:spPr/>
        <p:txBody>
          <a:bodyPr>
            <a:normAutofit/>
          </a:bodyPr>
          <a:lstStyle/>
          <a:p>
            <a:pPr algn="ctr">
              <a:lnSpc>
                <a:spcPct val="115000"/>
              </a:lnSpc>
              <a:spcAft>
                <a:spcPts val="1000"/>
              </a:spcAft>
              <a:buNone/>
            </a:pPr>
            <a:endParaRPr lang="el-GR" sz="4000" dirty="0">
              <a:ea typeface="Times New Roman"/>
              <a:cs typeface="Times New Roman"/>
            </a:endParaRPr>
          </a:p>
          <a:p>
            <a:pPr algn="ctr">
              <a:lnSpc>
                <a:spcPct val="115000"/>
              </a:lnSpc>
              <a:spcAft>
                <a:spcPts val="1000"/>
              </a:spcAft>
              <a:buNone/>
            </a:pPr>
            <a:endParaRPr lang="el-GR" sz="4000" dirty="0">
              <a:ea typeface="Times New Roman"/>
              <a:cs typeface="Times New Roman"/>
            </a:endParaRPr>
          </a:p>
          <a:p>
            <a:pPr algn="ctr">
              <a:lnSpc>
                <a:spcPct val="115000"/>
              </a:lnSpc>
              <a:spcAft>
                <a:spcPts val="1000"/>
              </a:spcAft>
              <a:buNone/>
            </a:pPr>
            <a:endParaRPr lang="el-GR" sz="4000" dirty="0">
              <a:ea typeface="Times New Roman"/>
              <a:cs typeface="Times New Roman"/>
            </a:endParaRPr>
          </a:p>
          <a:p>
            <a:pPr algn="ctr">
              <a:lnSpc>
                <a:spcPct val="115000"/>
              </a:lnSpc>
              <a:spcAft>
                <a:spcPts val="1000"/>
              </a:spcAft>
              <a:buNone/>
            </a:pPr>
            <a:endParaRPr lang="el-GR" sz="4000" dirty="0">
              <a:ea typeface="Times New Roman"/>
              <a:cs typeface="Times New Roman"/>
            </a:endParaRPr>
          </a:p>
          <a:p>
            <a:pPr>
              <a:buNone/>
            </a:pPr>
            <a:endParaRPr lang="el-GR" dirty="0"/>
          </a:p>
        </p:txBody>
      </p:sp>
      <p:sp>
        <p:nvSpPr>
          <p:cNvPr id="4" name="Oval 3"/>
          <p:cNvSpPr/>
          <p:nvPr/>
        </p:nvSpPr>
        <p:spPr>
          <a:xfrm>
            <a:off x="2932386" y="1613646"/>
            <a:ext cx="3957145" cy="4078632"/>
          </a:xfrm>
          <a:prstGeom prst="ellipse">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l-GR"/>
          </a:p>
        </p:txBody>
      </p:sp>
      <p:sp>
        <p:nvSpPr>
          <p:cNvPr id="5" name="TextBox 4"/>
          <p:cNvSpPr txBox="1"/>
          <p:nvPr/>
        </p:nvSpPr>
        <p:spPr>
          <a:xfrm>
            <a:off x="4004441" y="2772150"/>
            <a:ext cx="1843362" cy="707886"/>
          </a:xfrm>
          <a:prstGeom prst="rect">
            <a:avLst/>
          </a:prstGeom>
          <a:noFill/>
        </p:spPr>
        <p:txBody>
          <a:bodyPr wrap="square" rtlCol="0">
            <a:spAutoFit/>
          </a:bodyPr>
          <a:lstStyle/>
          <a:p>
            <a:pPr algn="ctr"/>
            <a:r>
              <a:rPr lang="el-GR" sz="2000" b="1" i="1" dirty="0"/>
              <a:t>(έννοια)</a:t>
            </a:r>
          </a:p>
          <a:p>
            <a:pPr algn="ctr"/>
            <a:r>
              <a:rPr lang="el-GR" sz="2000" b="1" i="1" dirty="0"/>
              <a:t>σημαινόμενο</a:t>
            </a:r>
          </a:p>
        </p:txBody>
      </p:sp>
      <p:sp>
        <p:nvSpPr>
          <p:cNvPr id="6" name="TextBox 5"/>
          <p:cNvSpPr txBox="1"/>
          <p:nvPr/>
        </p:nvSpPr>
        <p:spPr>
          <a:xfrm>
            <a:off x="3736427" y="4146331"/>
            <a:ext cx="2317531" cy="707886"/>
          </a:xfrm>
          <a:prstGeom prst="rect">
            <a:avLst/>
          </a:prstGeom>
          <a:noFill/>
        </p:spPr>
        <p:txBody>
          <a:bodyPr wrap="square" rtlCol="0">
            <a:spAutoFit/>
          </a:bodyPr>
          <a:lstStyle/>
          <a:p>
            <a:pPr algn="ctr"/>
            <a:r>
              <a:rPr lang="el-GR" sz="2000" b="1" i="1" dirty="0"/>
              <a:t>(ακουστική εικόνα)</a:t>
            </a:r>
          </a:p>
          <a:p>
            <a:pPr algn="ctr"/>
            <a:r>
              <a:rPr lang="el-GR" sz="2000" b="1" i="1" dirty="0"/>
              <a:t>σημαίνον</a:t>
            </a:r>
          </a:p>
        </p:txBody>
      </p:sp>
      <p:cxnSp>
        <p:nvCxnSpPr>
          <p:cNvPr id="9" name="Straight Connector 8"/>
          <p:cNvCxnSpPr>
            <a:stCxn id="4" idx="2"/>
          </p:cNvCxnSpPr>
          <p:nvPr/>
        </p:nvCxnSpPr>
        <p:spPr>
          <a:xfrm>
            <a:off x="2932386" y="3652962"/>
            <a:ext cx="3957145" cy="5564"/>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το γλωσσικό σημείο</a:t>
            </a:r>
          </a:p>
        </p:txBody>
      </p:sp>
      <p:sp>
        <p:nvSpPr>
          <p:cNvPr id="3" name="Content Placeholder 2"/>
          <p:cNvSpPr>
            <a:spLocks noGrp="1"/>
          </p:cNvSpPr>
          <p:nvPr>
            <p:ph idx="1"/>
          </p:nvPr>
        </p:nvSpPr>
        <p:spPr/>
        <p:txBody>
          <a:bodyPr>
            <a:normAutofit fontScale="85000" lnSpcReduction="10000"/>
          </a:bodyPr>
          <a:lstStyle/>
          <a:p>
            <a:pPr>
              <a:buNone/>
            </a:pPr>
            <a:r>
              <a:rPr lang="el-GR" dirty="0"/>
              <a:t>Το γλωσσικό σημείο είναι μια </a:t>
            </a:r>
            <a:r>
              <a:rPr lang="el-GR" u="sng" dirty="0"/>
              <a:t>ψυχολογική οντότητα με δύο όψεις</a:t>
            </a:r>
            <a:r>
              <a:rPr lang="el-GR" dirty="0"/>
              <a:t>:</a:t>
            </a:r>
          </a:p>
          <a:p>
            <a:r>
              <a:rPr lang="el-GR" dirty="0"/>
              <a:t>μια έννοια και μια ακουστική εικόνα (που ενώνονται στον εγκέφαλό μας με τον δεσμό του συνειρμού)</a:t>
            </a:r>
          </a:p>
          <a:p>
            <a:pPr>
              <a:buNone/>
            </a:pPr>
            <a:r>
              <a:rPr lang="el-GR" dirty="0"/>
              <a:t>	(ΟΧΙ ένα πράγμα και ένα όνομα)</a:t>
            </a:r>
          </a:p>
          <a:p>
            <a:pPr algn="just"/>
            <a:r>
              <a:rPr lang="el-GR" dirty="0"/>
              <a:t>«</a:t>
            </a:r>
            <a:r>
              <a:rPr lang="el-GR" i="1" dirty="0"/>
              <a:t>η ακουστική εικόνα δεν είναι ο υλικός ήχος, πράγμα καθαρά φυσικό, αλλά το ψυχικό αποτύπωμα αυτού του ήχου, η παράσταση που μας δίνει γι’ αυτόν η μαρτυρία των αισθήσεών μας. Ο ψυχολογικός χαρακτήρας των ακουστικών εικόνων μας φαίνεται καθαρά όταν παρατηρούμε τον δικό μας λόγο. Χωρίς να κινούμε ούτε τα χείλη, ούτε τη γλώσσα, μπορούμε να μιλάμε στον εαυτό μας ή να απαγγέλλουμε έναν αριθμό στίχων</a:t>
            </a:r>
            <a:r>
              <a:rPr lang="el-GR" dirty="0"/>
              <a:t>».</a:t>
            </a:r>
          </a:p>
          <a:p>
            <a:pPr>
              <a:buNone/>
            </a:pPr>
            <a:endParaRPr lang="el-G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η συμβατικότητα</a:t>
            </a:r>
            <a:br>
              <a:rPr lang="el-GR" sz="3600" dirty="0"/>
            </a:br>
            <a:r>
              <a:rPr lang="el-GR" sz="3600" dirty="0"/>
              <a:t>του γλωσσικού σημείου</a:t>
            </a:r>
          </a:p>
        </p:txBody>
      </p:sp>
      <p:sp>
        <p:nvSpPr>
          <p:cNvPr id="3" name="Content Placeholder 2"/>
          <p:cNvSpPr>
            <a:spLocks noGrp="1"/>
          </p:cNvSpPr>
          <p:nvPr>
            <p:ph idx="1"/>
          </p:nvPr>
        </p:nvSpPr>
        <p:spPr/>
        <p:txBody>
          <a:bodyPr>
            <a:normAutofit fontScale="92500"/>
          </a:bodyPr>
          <a:lstStyle/>
          <a:p>
            <a:pPr indent="0" algn="just">
              <a:buNone/>
            </a:pPr>
            <a:r>
              <a:rPr lang="el-GR" i="1" dirty="0"/>
              <a:t>«ο δεσμός που ενώνει το σημαίνον με το σημαινόμενο είναι </a:t>
            </a:r>
            <a:r>
              <a:rPr lang="el-GR" i="1" dirty="0">
                <a:solidFill>
                  <a:srgbClr val="FF0000"/>
                </a:solidFill>
              </a:rPr>
              <a:t>αυθαίρετος</a:t>
            </a:r>
            <a:r>
              <a:rPr lang="el-GR" i="1" dirty="0"/>
              <a:t>, ή ακόμη, επειδή εννοούμε με τον όρο σημείο το όλο που προκύπτει από τη σύνδεση ενός σημαίνοντος με ένα σημαινόμενο, μπορούμε να πούμε πολύ απλά: το γλωσσικό σημείο είναι αυθαίρετο […] Η λέξη αυθαίρετο προκαλεί επίσης μια παρατήρηση. Δεν πρέπει να σχηματίσουμε την εντύπωση ότι το σημαίνον εξαρτάται από την </a:t>
            </a:r>
            <a:r>
              <a:rPr lang="el-GR" i="1" dirty="0">
                <a:highlight>
                  <a:srgbClr val="FFFF00"/>
                </a:highlight>
              </a:rPr>
              <a:t>ελεύθερη εκλογή του ομιλούντος υποκειμένου </a:t>
            </a:r>
            <a:r>
              <a:rPr lang="el-GR" i="1" dirty="0"/>
              <a:t>[…] Θέλουμε να πούμε ότι το σημαίνον είναι </a:t>
            </a:r>
            <a:r>
              <a:rPr lang="el-GR" i="1" dirty="0">
                <a:solidFill>
                  <a:srgbClr val="FF0000"/>
                </a:solidFill>
              </a:rPr>
              <a:t>αναιτιολόγητο</a:t>
            </a:r>
            <a:r>
              <a:rPr lang="el-GR" i="1" dirty="0"/>
              <a:t>, δηλαδή αυθαίρετο σε σχέση με το σημαινόμενο, με το οποίο δεν έχει κανένα φυσικό δεσμό στην πραγματικότητα».</a:t>
            </a:r>
            <a:endParaRPr lang="el-G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η συμβατικότητα</a:t>
            </a:r>
            <a:br>
              <a:rPr lang="en-US" sz="3600" dirty="0"/>
            </a:br>
            <a:r>
              <a:rPr lang="el-GR" sz="3600" dirty="0"/>
              <a:t>του γλωσσικού σημείου ΙΙ</a:t>
            </a:r>
          </a:p>
        </p:txBody>
      </p:sp>
      <p:sp>
        <p:nvSpPr>
          <p:cNvPr id="3" name="Content Placeholder 2"/>
          <p:cNvSpPr>
            <a:spLocks noGrp="1"/>
          </p:cNvSpPr>
          <p:nvPr>
            <p:ph idx="1"/>
          </p:nvPr>
        </p:nvSpPr>
        <p:spPr>
          <a:xfrm>
            <a:off x="1089024" y="1801906"/>
            <a:ext cx="7272339" cy="4324257"/>
          </a:xfrm>
        </p:spPr>
        <p:txBody>
          <a:bodyPr/>
          <a:lstStyle/>
          <a:p>
            <a:pPr algn="just">
              <a:buFont typeface="Wingdings" pitchFamily="2" charset="2"/>
              <a:buChar char="à"/>
            </a:pPr>
            <a:r>
              <a:rPr lang="el-GR" dirty="0">
                <a:sym typeface="Wingdings" pitchFamily="2" charset="2"/>
              </a:rPr>
              <a:t>δ</a:t>
            </a:r>
            <a:r>
              <a:rPr lang="el-GR" dirty="0"/>
              <a:t>εν υπάρχει κανένας εσωτερικός δεσμός, κανενός είδους νομοτέλεια, που να συνδέει το σημαίνον με το σημαινόμενο, η σύνδεσή τους είναι </a:t>
            </a:r>
            <a:r>
              <a:rPr lang="el-GR" b="1" i="1" dirty="0"/>
              <a:t>συμβατική</a:t>
            </a:r>
          </a:p>
          <a:p>
            <a:pPr algn="just">
              <a:buFont typeface="Wingdings" pitchFamily="2" charset="2"/>
              <a:buChar char="à"/>
            </a:pPr>
            <a:r>
              <a:rPr lang="el-GR" dirty="0"/>
              <a:t>διευκρίνιση των όρων </a:t>
            </a:r>
            <a:r>
              <a:rPr lang="el-GR" b="1" i="1" dirty="0"/>
              <a:t>αυθαίρετο</a:t>
            </a:r>
            <a:r>
              <a:rPr lang="el-GR" dirty="0"/>
              <a:t> και </a:t>
            </a:r>
            <a:r>
              <a:rPr lang="el-GR" b="1" i="1" dirty="0"/>
              <a:t>συμβατικό</a:t>
            </a:r>
          </a:p>
          <a:p>
            <a:pPr algn="just">
              <a:buNone/>
            </a:pPr>
            <a:r>
              <a:rPr lang="el-GR" dirty="0"/>
              <a:t>(παράδειγμα</a:t>
            </a:r>
            <a:r>
              <a:rPr lang="el-GR" i="1" dirty="0"/>
              <a:t>: δικαιοσύνη</a:t>
            </a:r>
            <a:r>
              <a:rPr lang="el-GR" dirty="0"/>
              <a: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η συμβατικότητα</a:t>
            </a:r>
            <a:br>
              <a:rPr lang="en-US" sz="3600" dirty="0"/>
            </a:br>
            <a:r>
              <a:rPr lang="el-GR" sz="3600" dirty="0"/>
              <a:t>του γλωσσικού σημείου ΙΙΙ</a:t>
            </a:r>
          </a:p>
        </p:txBody>
      </p:sp>
      <p:sp>
        <p:nvSpPr>
          <p:cNvPr id="3" name="Content Placeholder 2"/>
          <p:cNvSpPr>
            <a:spLocks noGrp="1"/>
          </p:cNvSpPr>
          <p:nvPr>
            <p:ph idx="1"/>
          </p:nvPr>
        </p:nvSpPr>
        <p:spPr>
          <a:xfrm>
            <a:off x="1089024" y="1801906"/>
            <a:ext cx="7272339" cy="4803846"/>
          </a:xfrm>
        </p:spPr>
        <p:txBody>
          <a:bodyPr>
            <a:noAutofit/>
          </a:bodyPr>
          <a:lstStyle/>
          <a:p>
            <a:pPr algn="just"/>
            <a:r>
              <a:rPr lang="el-GR" sz="2200" dirty="0"/>
              <a:t>α) διαφορές μεταξύ των γλωσσών (ώστε οι τυχόν ομοιότητες που παρατηρούνται σε μερικές από τις γλώσσες να θεωρούνται ως αποτέλεσμα της γενετικής τους συγγένειας)</a:t>
            </a:r>
          </a:p>
          <a:p>
            <a:pPr algn="just"/>
            <a:r>
              <a:rPr lang="el-GR" sz="2200" dirty="0"/>
              <a:t>β) γλωσσική μεταβολή: η μεταβολή στην πράξη σημαίνει για το εσωτερικό του σημείου μια μεταβολή των σχέσεων των δύο μερών: είτε τη δήλωση μιας σημασίας με μια νέα μορφή (</a:t>
            </a:r>
            <a:r>
              <a:rPr lang="el-GR" sz="2200" i="1" dirty="0"/>
              <a:t>άρτος</a:t>
            </a:r>
            <a:r>
              <a:rPr lang="el-GR" sz="2200" dirty="0"/>
              <a:t> / </a:t>
            </a:r>
            <a:r>
              <a:rPr lang="el-GR" sz="2200" i="1" dirty="0"/>
              <a:t>ψωμί</a:t>
            </a:r>
            <a:r>
              <a:rPr lang="el-GR" sz="2200" dirty="0"/>
              <a:t>) ή τη χρησιμοποίηση της ίδιας μορφής για να δηλωθεί μια νέα σημασία (</a:t>
            </a:r>
            <a:r>
              <a:rPr lang="el-GR" sz="2200" i="1" dirty="0"/>
              <a:t>τραγικός</a:t>
            </a:r>
            <a:r>
              <a:rPr lang="el-GR" sz="2200" dirty="0"/>
              <a:t> ποιητής / </a:t>
            </a:r>
            <a:r>
              <a:rPr lang="el-GR" sz="2200" i="1" dirty="0"/>
              <a:t>τραγικός</a:t>
            </a:r>
            <a:r>
              <a:rPr lang="el-GR" sz="2200" dirty="0"/>
              <a:t> επίλογος). Αν η σχέση ήταν </a:t>
            </a:r>
            <a:r>
              <a:rPr lang="el-GR" sz="2200" dirty="0" err="1"/>
              <a:t>αιτιακής</a:t>
            </a:r>
            <a:r>
              <a:rPr lang="el-GR" sz="2200" dirty="0"/>
              <a:t> μορφής θα έπρεπε να παραμείνει αμετάβλητη.</a:t>
            </a:r>
          </a:p>
          <a:p>
            <a:pPr algn="just">
              <a:buNone/>
            </a:pPr>
            <a:r>
              <a:rPr lang="el-GR" sz="2200" dirty="0">
                <a:sym typeface="Wingdings" pitchFamily="2" charset="2"/>
              </a:rPr>
              <a:t> </a:t>
            </a:r>
            <a:r>
              <a:rPr lang="el-GR" sz="2200" dirty="0"/>
              <a:t>περιπτώσεις λέξεων όπως </a:t>
            </a:r>
            <a:r>
              <a:rPr lang="el-GR" sz="2200" i="1" dirty="0"/>
              <a:t>κούκος,</a:t>
            </a:r>
            <a:r>
              <a:rPr lang="el-GR" sz="2200" dirty="0"/>
              <a:t> </a:t>
            </a:r>
            <a:r>
              <a:rPr lang="el-GR" sz="2200" i="1" dirty="0"/>
              <a:t>γαβγίζω, ωχ</a:t>
            </a:r>
            <a:r>
              <a:rPr lang="el-GR" sz="2200" dirty="0"/>
              <a:t>; </a:t>
            </a:r>
            <a:endParaRPr lang="el-GR" sz="2200" b="1" i="1"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η συμβατικότητα</a:t>
            </a:r>
            <a:br>
              <a:rPr lang="en-US" sz="3600" dirty="0"/>
            </a:br>
            <a:r>
              <a:rPr lang="el-GR" sz="3600" dirty="0"/>
              <a:t>του γλωσσικού σημείου Ι</a:t>
            </a:r>
            <a:r>
              <a:rPr lang="en-US" sz="3600" dirty="0"/>
              <a:t>V</a:t>
            </a:r>
            <a:endParaRPr lang="el-GR" sz="3600" dirty="0"/>
          </a:p>
        </p:txBody>
      </p:sp>
      <p:sp>
        <p:nvSpPr>
          <p:cNvPr id="3" name="Content Placeholder 2"/>
          <p:cNvSpPr>
            <a:spLocks noGrp="1"/>
          </p:cNvSpPr>
          <p:nvPr>
            <p:ph idx="1"/>
          </p:nvPr>
        </p:nvSpPr>
        <p:spPr>
          <a:xfrm>
            <a:off x="1089024" y="1613646"/>
            <a:ext cx="7272339" cy="4512517"/>
          </a:xfrm>
        </p:spPr>
        <p:txBody>
          <a:bodyPr>
            <a:noAutofit/>
          </a:bodyPr>
          <a:lstStyle/>
          <a:p>
            <a:pPr algn="just">
              <a:buNone/>
            </a:pPr>
            <a:r>
              <a:rPr lang="el-GR" sz="2000" u="sng" dirty="0"/>
              <a:t>Ενδεχόμενες αντιρρήσεις:</a:t>
            </a:r>
            <a:endParaRPr lang="el-GR" sz="2000" dirty="0"/>
          </a:p>
          <a:p>
            <a:pPr algn="just">
              <a:buNone/>
            </a:pPr>
            <a:r>
              <a:rPr lang="el-GR" sz="2000" dirty="0"/>
              <a:t>α) ονοματοποιίες</a:t>
            </a:r>
          </a:p>
          <a:p>
            <a:pPr algn="just">
              <a:buNone/>
            </a:pPr>
            <a:r>
              <a:rPr lang="el-GR" sz="2000" dirty="0"/>
              <a:t>β) επιφωνήματα</a:t>
            </a:r>
          </a:p>
          <a:p>
            <a:pPr algn="just">
              <a:buNone/>
            </a:pPr>
            <a:r>
              <a:rPr lang="el-GR" sz="2000" dirty="0"/>
              <a:t>γ) σύνθετες λέξεις </a:t>
            </a:r>
          </a:p>
          <a:p>
            <a:pPr algn="just">
              <a:buNone/>
            </a:pPr>
            <a:r>
              <a:rPr lang="el-GR" sz="2000" u="sng" dirty="0"/>
              <a:t>Αντεπιχειρήματα:</a:t>
            </a:r>
            <a:endParaRPr lang="el-GR" sz="2000" dirty="0"/>
          </a:p>
          <a:p>
            <a:pPr algn="just">
              <a:spcBef>
                <a:spcPts val="600"/>
              </a:spcBef>
              <a:buNone/>
            </a:pPr>
            <a:r>
              <a:rPr lang="el-GR" sz="2000" dirty="0"/>
              <a:t>α) τα στοιχεία αυτά είναι πολύ λίγα σε αριθμό ώστε σε καμία περίπτωση δεν συνιστούν τον κανόνα</a:t>
            </a:r>
          </a:p>
          <a:p>
            <a:pPr algn="just">
              <a:spcBef>
                <a:spcPts val="600"/>
              </a:spcBef>
              <a:buNone/>
            </a:pPr>
            <a:r>
              <a:rPr lang="el-GR" sz="2000" dirty="0"/>
              <a:t>β) ακόμα και οι ονοματοποιίες διαφοροποιούνται σημαντικά από γλώσσα σε γλώσσα</a:t>
            </a:r>
          </a:p>
          <a:p>
            <a:pPr algn="just">
              <a:spcBef>
                <a:spcPts val="600"/>
              </a:spcBef>
              <a:buNone/>
            </a:pPr>
            <a:r>
              <a:rPr lang="el-GR" sz="2000" dirty="0"/>
              <a:t>γ) ιδίως τα επιφωνήματα δεν αποτελούν οργανικά μέρη της γλώσσας, είναι στοιχεία δευτερεύοντα χωρίς μεγάλη λειτουργική αξία και χωρίς ιδιαίτερη βαρύτητα στο πλαίσιο των συστηματικών σχέσεων της γλώσσας.</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4000" dirty="0"/>
              <a:t>μοναδικότητα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μοναδικότητα</a:t>
            </a:r>
            <a:br>
              <a:rPr lang="en-US" sz="3600" dirty="0"/>
            </a:br>
            <a:r>
              <a:rPr lang="el-GR" sz="3600" dirty="0"/>
              <a:t>του γλωσσικού σημείου</a:t>
            </a:r>
          </a:p>
        </p:txBody>
      </p:sp>
      <p:sp>
        <p:nvSpPr>
          <p:cNvPr id="3" name="Content Placeholder 2"/>
          <p:cNvSpPr>
            <a:spLocks noGrp="1"/>
          </p:cNvSpPr>
          <p:nvPr>
            <p:ph idx="1"/>
          </p:nvPr>
        </p:nvSpPr>
        <p:spPr>
          <a:xfrm>
            <a:off x="1089024" y="2417378"/>
            <a:ext cx="7272339" cy="4188373"/>
          </a:xfrm>
        </p:spPr>
        <p:txBody>
          <a:bodyPr>
            <a:noAutofit/>
          </a:bodyPr>
          <a:lstStyle/>
          <a:p>
            <a:pPr algn="just"/>
            <a:r>
              <a:rPr lang="el-GR" sz="2200" b="1" i="1" dirty="0"/>
              <a:t>Δεν υπάρχουν δύο γλωσσικά σημεία που να έχουν κοινό ΚΑΙ το σημαίνον ΚΑΙ το σημαινόμενο!</a:t>
            </a:r>
          </a:p>
          <a:p>
            <a:pPr algn="just"/>
            <a:r>
              <a:rPr lang="el-GR" sz="2200" b="1" i="1" dirty="0"/>
              <a:t>Κοινή μορφή (π.χ. πλάνη - πλάνη) – Κοινό περιεχόμενο (π.χ. ασθένεια – νόσος), αλλά όχι και τα δύο</a:t>
            </a:r>
          </a:p>
          <a:p>
            <a:pPr algn="just"/>
            <a:r>
              <a:rPr lang="el-GR" sz="2200" b="1" i="1" dirty="0"/>
              <a:t>Αρχή της οικονομίας</a:t>
            </a:r>
          </a:p>
          <a:p>
            <a:pPr algn="just"/>
            <a:endParaRPr lang="el-GR" sz="2200" b="1" i="1" dirty="0"/>
          </a:p>
        </p:txBody>
      </p:sp>
    </p:spTree>
    <p:extLst>
      <p:ext uri="{BB962C8B-B14F-4D97-AF65-F5344CB8AC3E}">
        <p14:creationId xmlns:p14="http://schemas.microsoft.com/office/powerpoint/2010/main" val="34408081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4000" dirty="0"/>
              <a:t>γραμμικότητα του σημαίνοντος</a:t>
            </a:r>
          </a:p>
        </p:txBody>
      </p:sp>
    </p:spTree>
    <p:extLst>
      <p:ext uri="{BB962C8B-B14F-4D97-AF65-F5344CB8AC3E}">
        <p14:creationId xmlns:p14="http://schemas.microsoft.com/office/powerpoint/2010/main" val="13439283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γραμμικότητα</a:t>
            </a:r>
            <a:r>
              <a:rPr lang="en-US" sz="3600" dirty="0"/>
              <a:t> </a:t>
            </a:r>
            <a:r>
              <a:rPr lang="el-GR" sz="3600" dirty="0"/>
              <a:t>του σημαίνοντος Ι</a:t>
            </a:r>
          </a:p>
        </p:txBody>
      </p:sp>
      <p:sp>
        <p:nvSpPr>
          <p:cNvPr id="3" name="Content Placeholder 2"/>
          <p:cNvSpPr>
            <a:spLocks noGrp="1"/>
          </p:cNvSpPr>
          <p:nvPr>
            <p:ph idx="1"/>
          </p:nvPr>
        </p:nvSpPr>
        <p:spPr/>
        <p:txBody>
          <a:bodyPr/>
          <a:lstStyle/>
          <a:p>
            <a:pPr indent="0" algn="just">
              <a:buNone/>
            </a:pPr>
            <a:r>
              <a:rPr lang="el-GR" i="1" dirty="0"/>
              <a:t>«το σημαίνον, όντας ακουστικής υφής, ξετυλίγεται μόνον μέσα στον χρόνο και έχει τα χαρακτηριστικά που δανείζεται από τον χρόνο: α) αντιπροσωπεύει μια έκταση και β) η έκταση αυτή μπορεί να μετρηθεί σε μια μόνο διάσταση, τη γραμμή […] Αντίθετα προς τα οπτικά σημαίνοντα (π.χ. τα θαλάσσια σήματα κλπ.) που μπορούν να προσφέρουν ταυτόχρονα περιπλοκές σε πολλές διαστάσεις, τα ακουστικά σημαίνοντα δεν διαθέτουν παρά μόνο τη γραμμή του χρόνου. Τα στοιχεία τους παρουσιάζονται το ένα ύστερα από το άλλο: σχηματίζουν μια </a:t>
            </a:r>
            <a:r>
              <a:rPr lang="el-GR" i="1" dirty="0">
                <a:highlight>
                  <a:srgbClr val="FFFF00"/>
                </a:highlight>
              </a:rPr>
              <a:t>αλυσίδα</a:t>
            </a:r>
            <a:r>
              <a:rPr lang="el-GR" i="1" dirty="0"/>
              <a:t>».</a:t>
            </a:r>
            <a:endParaRPr lang="el-GR" dirty="0"/>
          </a:p>
          <a:p>
            <a:pPr>
              <a:buNone/>
            </a:pPr>
            <a:endParaRPr lang="el-G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9024" y="274637"/>
            <a:ext cx="7534714" cy="1339009"/>
          </a:xfrm>
        </p:spPr>
        <p:txBody>
          <a:bodyPr/>
          <a:lstStyle/>
          <a:p>
            <a:r>
              <a:rPr lang="el-GR" sz="3600" dirty="0"/>
              <a:t>γραμμικότητα του σημαίνοντος ΙΙ</a:t>
            </a:r>
          </a:p>
        </p:txBody>
      </p:sp>
      <p:sp>
        <p:nvSpPr>
          <p:cNvPr id="3" name="Content Placeholder 2"/>
          <p:cNvSpPr>
            <a:spLocks noGrp="1"/>
          </p:cNvSpPr>
          <p:nvPr>
            <p:ph idx="1"/>
          </p:nvPr>
        </p:nvSpPr>
        <p:spPr>
          <a:xfrm>
            <a:off x="1089024" y="1613646"/>
            <a:ext cx="7272339" cy="4802920"/>
          </a:xfrm>
        </p:spPr>
        <p:txBody>
          <a:bodyPr>
            <a:normAutofit fontScale="85000" lnSpcReduction="10000"/>
          </a:bodyPr>
          <a:lstStyle/>
          <a:p>
            <a:pPr algn="just">
              <a:spcBef>
                <a:spcPts val="600"/>
              </a:spcBef>
              <a:buNone/>
            </a:pPr>
            <a:r>
              <a:rPr lang="el-GR" u="sng" dirty="0"/>
              <a:t>Σημασία της αρχής της γραμμικότητας</a:t>
            </a:r>
            <a:endParaRPr lang="el-GR" dirty="0"/>
          </a:p>
          <a:p>
            <a:pPr indent="0" algn="just">
              <a:spcBef>
                <a:spcPts val="600"/>
              </a:spcBef>
              <a:buNone/>
            </a:pPr>
            <a:r>
              <a:rPr lang="el-GR" dirty="0"/>
              <a:t>Η γραμμικότητα έχει ως συνέπεια την αρχή της σειράς ή της τάξεως των γλωσσικών στοιχείων η οποία είναι καθοριστική για τη δημιουργία του μηνύματος και τελικά για την επικοινωνία - βρίσκει εφαρμογή σε όλα τα γλωσσικά επίπεδα</a:t>
            </a:r>
          </a:p>
          <a:p>
            <a:pPr indent="0" algn="just">
              <a:spcBef>
                <a:spcPts val="600"/>
              </a:spcBef>
              <a:buNone/>
            </a:pPr>
            <a:r>
              <a:rPr lang="el-GR" dirty="0"/>
              <a:t>Η έννοια της τάξεως/ της ορισμένης σειράς συνδέεται με το χαρακτηριστικό της </a:t>
            </a:r>
            <a:r>
              <a:rPr lang="el-GR" b="1" dirty="0"/>
              <a:t>οικονομίας</a:t>
            </a:r>
            <a:r>
              <a:rPr lang="el-GR" dirty="0"/>
              <a:t> στη γλώσσα (περιορισμένος αριθμός φθόγγων - άπειρες σημασίες)</a:t>
            </a:r>
          </a:p>
          <a:p>
            <a:pPr algn="just">
              <a:spcBef>
                <a:spcPts val="600"/>
              </a:spcBef>
              <a:buNone/>
            </a:pPr>
            <a:r>
              <a:rPr lang="el-GR" u="sng" dirty="0"/>
              <a:t>Παράδειγμα</a:t>
            </a:r>
            <a:r>
              <a:rPr lang="el-GR" dirty="0"/>
              <a:t>:</a:t>
            </a:r>
          </a:p>
          <a:p>
            <a:pPr algn="just">
              <a:spcBef>
                <a:spcPts val="600"/>
              </a:spcBef>
              <a:buNone/>
            </a:pPr>
            <a:r>
              <a:rPr lang="el-GR" dirty="0"/>
              <a:t>(φωνολογικό)</a:t>
            </a:r>
          </a:p>
          <a:p>
            <a:pPr algn="just">
              <a:spcBef>
                <a:spcPts val="600"/>
              </a:spcBef>
            </a:pPr>
            <a:r>
              <a:rPr lang="el-GR" i="1" dirty="0">
                <a:solidFill>
                  <a:srgbClr val="FF0000"/>
                </a:solidFill>
              </a:rPr>
              <a:t>έλα</a:t>
            </a:r>
            <a:r>
              <a:rPr lang="el-GR" dirty="0">
                <a:solidFill>
                  <a:srgbClr val="FF0000"/>
                </a:solidFill>
              </a:rPr>
              <a:t> /</a:t>
            </a:r>
            <a:r>
              <a:rPr lang="en-US" dirty="0">
                <a:solidFill>
                  <a:srgbClr val="FF0000"/>
                </a:solidFill>
              </a:rPr>
              <a:t>e</a:t>
            </a:r>
            <a:r>
              <a:rPr lang="el-GR" dirty="0">
                <a:solidFill>
                  <a:srgbClr val="FF0000"/>
                </a:solidFill>
              </a:rPr>
              <a:t>+</a:t>
            </a:r>
            <a:r>
              <a:rPr lang="en-US" dirty="0">
                <a:solidFill>
                  <a:srgbClr val="FF0000"/>
                </a:solidFill>
              </a:rPr>
              <a:t>l</a:t>
            </a:r>
            <a:r>
              <a:rPr lang="el-GR" dirty="0">
                <a:solidFill>
                  <a:srgbClr val="FF0000"/>
                </a:solidFill>
              </a:rPr>
              <a:t>+</a:t>
            </a:r>
            <a:r>
              <a:rPr lang="en-US" dirty="0">
                <a:solidFill>
                  <a:srgbClr val="FF0000"/>
                </a:solidFill>
              </a:rPr>
              <a:t>a</a:t>
            </a:r>
            <a:r>
              <a:rPr lang="el-GR" dirty="0">
                <a:solidFill>
                  <a:srgbClr val="FF0000"/>
                </a:solidFill>
              </a:rPr>
              <a:t>/: </a:t>
            </a:r>
            <a:r>
              <a:rPr lang="el-GR" dirty="0"/>
              <a:t>η </a:t>
            </a:r>
            <a:r>
              <a:rPr lang="el-GR" dirty="0">
                <a:highlight>
                  <a:srgbClr val="FFFF00"/>
                </a:highlight>
              </a:rPr>
              <a:t>μεταβολή </a:t>
            </a:r>
            <a:r>
              <a:rPr lang="el-GR" dirty="0"/>
              <a:t>της σειράς των ίδιων στοιχείων </a:t>
            </a:r>
            <a:r>
              <a:rPr lang="el-GR" dirty="0">
                <a:highlight>
                  <a:srgbClr val="FFFF00"/>
                </a:highlight>
              </a:rPr>
              <a:t>είτε δημιουργεί ένα διαφορετικό σημείο</a:t>
            </a:r>
            <a:r>
              <a:rPr lang="el-GR" dirty="0"/>
              <a:t> /</a:t>
            </a:r>
            <a:r>
              <a:rPr lang="en-US" dirty="0" err="1"/>
              <a:t>lae</a:t>
            </a:r>
            <a:r>
              <a:rPr lang="el-GR" dirty="0"/>
              <a:t>/ </a:t>
            </a:r>
            <a:r>
              <a:rPr lang="el-GR" dirty="0">
                <a:highlight>
                  <a:srgbClr val="FFFF00"/>
                </a:highlight>
              </a:rPr>
              <a:t>είτε</a:t>
            </a:r>
            <a:r>
              <a:rPr lang="el-GR" dirty="0"/>
              <a:t> /</a:t>
            </a:r>
            <a:r>
              <a:rPr lang="en-US" dirty="0" err="1"/>
              <a:t>eal</a:t>
            </a:r>
            <a:r>
              <a:rPr lang="el-GR" dirty="0"/>
              <a:t>/, /</a:t>
            </a:r>
            <a:r>
              <a:rPr lang="en-US" dirty="0" err="1"/>
              <a:t>ael</a:t>
            </a:r>
            <a:r>
              <a:rPr lang="el-GR" dirty="0"/>
              <a:t>/ που </a:t>
            </a:r>
            <a:r>
              <a:rPr lang="el-GR" dirty="0">
                <a:highlight>
                  <a:srgbClr val="FFFF00"/>
                </a:highlight>
              </a:rPr>
              <a:t>δεν αποτελούν αποδεκτούς τύπους </a:t>
            </a:r>
            <a:r>
              <a:rPr lang="el-GR" dirty="0"/>
              <a:t>για τα ελληνικά.</a:t>
            </a:r>
          </a:p>
          <a:p>
            <a:pPr algn="just">
              <a:spcBef>
                <a:spcPts val="600"/>
              </a:spcBef>
              <a:buNone/>
            </a:pPr>
            <a:r>
              <a:rPr lang="el-GR" dirty="0"/>
              <a:t>(συντακτικό)</a:t>
            </a:r>
          </a:p>
          <a:p>
            <a:pPr algn="just">
              <a:spcBef>
                <a:spcPts val="600"/>
              </a:spcBef>
            </a:pPr>
            <a:r>
              <a:rPr lang="el-GR" i="1" dirty="0"/>
              <a:t>μου μίλησε</a:t>
            </a:r>
            <a:r>
              <a:rPr lang="el-GR" dirty="0"/>
              <a:t> </a:t>
            </a:r>
            <a:r>
              <a:rPr lang="en-US" dirty="0" err="1"/>
              <a:t>vs</a:t>
            </a:r>
            <a:r>
              <a:rPr lang="el-GR" dirty="0"/>
              <a:t>. </a:t>
            </a:r>
            <a:r>
              <a:rPr lang="el-GR" i="1" dirty="0"/>
              <a:t>μίλησέ μου</a:t>
            </a:r>
            <a:endParaRPr lang="el-GR" dirty="0"/>
          </a:p>
        </p:txBody>
      </p:sp>
    </p:spTree>
  </p:cSld>
  <p:clrMapOvr>
    <a:masterClrMapping/>
  </p:clrMapOvr>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glossologia_1">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Adjacency">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radition">
      <a:fillStyleLst>
        <a:solidFill>
          <a:schemeClr val="phClr"/>
        </a:solidFill>
        <a:blipFill rotWithShape="1">
          <a:blip xmlns:r="http://schemas.openxmlformats.org/officeDocument/2006/relationships" r:embed="rId1">
            <a:duotone>
              <a:schemeClr val="phClr">
                <a:shade val="10000"/>
                <a:satMod val="150000"/>
              </a:schemeClr>
              <a:schemeClr val="phClr">
                <a:tint val="90000"/>
                <a:satMod val="300000"/>
              </a:schemeClr>
            </a:duotone>
          </a:blip>
          <a:stretch/>
        </a:blipFill>
        <a:blipFill rotWithShape="1">
          <a:blip xmlns:r="http://schemas.openxmlformats.org/officeDocument/2006/relationships" r:embed="rId2">
            <a:duotone>
              <a:schemeClr val="phClr">
                <a:shade val="10000"/>
                <a:satMod val="150000"/>
              </a:schemeClr>
              <a:schemeClr val="phClr">
                <a:tint val="90000"/>
                <a:satMod val="300000"/>
              </a:schemeClr>
            </a:duotone>
          </a:blip>
          <a:stretch/>
        </a:blipFill>
      </a:fillStyleLst>
      <a:lnStyleLst>
        <a:ln w="15875" cap="flat" cmpd="sng" algn="ctr">
          <a:solidFill>
            <a:schemeClr val="phClr">
              <a:shade val="95000"/>
              <a:satMod val="105000"/>
            </a:schemeClr>
          </a:solidFill>
          <a:prstDash val="solid"/>
          <a:miter/>
        </a:ln>
        <a:ln w="38100" cap="flat" cmpd="sng" algn="ctr">
          <a:solidFill>
            <a:schemeClr val="phClr">
              <a:shade val="90000"/>
            </a:schemeClr>
          </a:solidFill>
          <a:prstDash val="solid"/>
          <a:miter/>
        </a:ln>
        <a:ln w="76200" cap="flat" cmpd="dbl" algn="ctr">
          <a:solidFill>
            <a:schemeClr val="phClr"/>
          </a:solidFill>
          <a:prstDash val="solid"/>
          <a:miter/>
        </a:ln>
      </a:lnStyleLst>
      <a:effectStyleLst>
        <a:effectStyle>
          <a:effectLst/>
        </a:effectStyle>
        <a:effectStyle>
          <a:effectLst>
            <a:innerShdw blurRad="127000">
              <a:srgbClr val="FFFFFF">
                <a:alpha val="35000"/>
              </a:srgbClr>
            </a:innerShdw>
          </a:effectLst>
          <a:scene3d>
            <a:camera prst="orthographicFront">
              <a:rot lat="0" lon="0" rev="0"/>
            </a:camera>
            <a:lightRig rig="chilly" dir="tl">
              <a:rot lat="0" lon="0" rev="5400000"/>
            </a:lightRig>
          </a:scene3d>
          <a:sp3d prstMaterial="softEdge">
            <a:bevelT w="0" h="0"/>
          </a:sp3d>
        </a:effectStyle>
        <a:effectStyle>
          <a:effectLst>
            <a:outerShdw blurRad="63500" dist="25400" dir="5400000" algn="br" rotWithShape="0">
              <a:srgbClr val="000000">
                <a:alpha val="50000"/>
              </a:srgbClr>
            </a:outerShdw>
          </a:effectLst>
          <a:scene3d>
            <a:camera prst="orthographicFront">
              <a:rot lat="0" lon="0" rev="0"/>
            </a:camera>
            <a:lightRig rig="balanced" dir="t">
              <a:rot lat="0" lon="0" rev="3600000"/>
            </a:lightRig>
          </a:scene3d>
          <a:sp3d>
            <a:bevelT w="88900" h="635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3">
            <a:duotone>
              <a:schemeClr val="phClr">
                <a:shade val="10000"/>
                <a:satMod val="175000"/>
              </a:schemeClr>
              <a:schemeClr val="phClr">
                <a:satMod val="3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glossologia_1</Template>
  <TotalTime>527</TotalTime>
  <Words>1155</Words>
  <Application>Microsoft Office PowerPoint</Application>
  <PresentationFormat>Προβολή στην οθόνη (4:3)</PresentationFormat>
  <Paragraphs>88</Paragraphs>
  <Slides>19</Slides>
  <Notes>0</Notes>
  <HiddenSlides>0</HiddenSlides>
  <MMClips>0</MMClips>
  <ScaleCrop>false</ScaleCrop>
  <HeadingPairs>
    <vt:vector size="6" baseType="variant">
      <vt:variant>
        <vt:lpstr>Γραμματοσειρές που χρησιμοποιούνται</vt:lpstr>
      </vt:variant>
      <vt:variant>
        <vt:i4>3</vt:i4>
      </vt:variant>
      <vt:variant>
        <vt:lpstr>Θέμα</vt:lpstr>
      </vt:variant>
      <vt:variant>
        <vt:i4>1</vt:i4>
      </vt:variant>
      <vt:variant>
        <vt:lpstr>Τίτλοι διαφανειών</vt:lpstr>
      </vt:variant>
      <vt:variant>
        <vt:i4>19</vt:i4>
      </vt:variant>
    </vt:vector>
  </HeadingPairs>
  <TitlesOfParts>
    <vt:vector size="23" baseType="lpstr">
      <vt:lpstr>Calibri</vt:lpstr>
      <vt:lpstr>Cambria</vt:lpstr>
      <vt:lpstr>Wingdings</vt:lpstr>
      <vt:lpstr>glossologia_1</vt:lpstr>
      <vt:lpstr>ΓΛΩΣΣΟΛΟΓΙΑ ΚΑΙ ΕΛΛΗΝΙΚΗ ΓΛΩΣΣΑ 2: Χαρακτηριστικά της γλώσσας και του γλωσσικού σημείου</vt:lpstr>
      <vt:lpstr>η οργάνωση της γλώσσας</vt:lpstr>
      <vt:lpstr>διπλή άρθρωση</vt:lpstr>
      <vt:lpstr>διπλή άρθρωση</vt:lpstr>
      <vt:lpstr>συμβατικότητα</vt:lpstr>
      <vt:lpstr>από τι αποτελείται η γλώσσα</vt:lpstr>
      <vt:lpstr>από τι αποτελείται η γλώσσα</vt:lpstr>
      <vt:lpstr>το γλωσσικό σημείο</vt:lpstr>
      <vt:lpstr>το γλωσσικό σημείο</vt:lpstr>
      <vt:lpstr>το γλωσσικό σημείο</vt:lpstr>
      <vt:lpstr>η συμβατικότητα του γλωσσικού σημείου</vt:lpstr>
      <vt:lpstr>η συμβατικότητα του γλωσσικού σημείου ΙΙ</vt:lpstr>
      <vt:lpstr>η συμβατικότητα του γλωσσικού σημείου ΙΙΙ</vt:lpstr>
      <vt:lpstr>η συμβατικότητα του γλωσσικού σημείου ΙV</vt:lpstr>
      <vt:lpstr>μοναδικότητα</vt:lpstr>
      <vt:lpstr>μοναδικότητα του γλωσσικού σημείου</vt:lpstr>
      <vt:lpstr>γραμμικότητα του σημαίνοντος</vt:lpstr>
      <vt:lpstr>γραμμικότητα του σημαίνοντος Ι</vt:lpstr>
      <vt:lpstr>γραμμικότητα του σημαίνοντος ΙΙ</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γλωσσολογία και ελληνική γλώσσα Ι</dc:title>
  <dc:creator>Konstantinos</dc:creator>
  <cp:lastModifiedBy>Androulakis</cp:lastModifiedBy>
  <cp:revision>30</cp:revision>
  <dcterms:created xsi:type="dcterms:W3CDTF">2013-10-23T17:59:44Z</dcterms:created>
  <dcterms:modified xsi:type="dcterms:W3CDTF">2021-03-16T11:00:36Z</dcterms:modified>
</cp:coreProperties>
</file>