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1" r:id="rId2"/>
    <p:sldId id="269" r:id="rId3"/>
    <p:sldId id="271" r:id="rId4"/>
    <p:sldId id="262" r:id="rId5"/>
    <p:sldId id="264" r:id="rId6"/>
    <p:sldId id="265" r:id="rId7"/>
    <p:sldId id="266" r:id="rId8"/>
    <p:sldId id="267" r:id="rId9"/>
    <p:sldId id="268" r:id="rId10"/>
    <p:sldId id="270"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14" d="100"/>
          <a:sy n="114" d="100"/>
        </p:scale>
        <p:origin x="-543" y="-5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over-TextureForeGround.jp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ctrTitle"/>
          </p:nvPr>
        </p:nvSpPr>
        <p:spPr>
          <a:xfrm>
            <a:off x="1371600" y="1796303"/>
            <a:ext cx="7086600" cy="1847850"/>
          </a:xfrm>
        </p:spPr>
        <p:txBody>
          <a:bodyPr vert="horz" lIns="91440" tIns="45720" rIns="91440" bIns="45720" rtlCol="0" anchor="b" anchorCtr="0">
            <a:noAutofit/>
            <a:scene3d>
              <a:camera prst="orthographicFront"/>
              <a:lightRig rig="threePt" dir="t">
                <a:rot lat="0" lon="0" rev="10800000"/>
              </a:lightRig>
            </a:scene3d>
            <a:sp3d extrusionH="25400">
              <a:bevelT w="12700" h="12700" prst="relaxedInset"/>
              <a:bevelB w="12700" h="12700" prst="relaxedInset"/>
            </a:sp3d>
          </a:bodyPr>
          <a:lstStyle>
            <a:lvl1pPr algn="ctr" defTabSz="914400" rtl="0" eaLnBrk="1" latinLnBrk="0" hangingPunct="1">
              <a:lnSpc>
                <a:spcPct val="100000"/>
              </a:lnSpc>
              <a:spcBef>
                <a:spcPct val="0"/>
              </a:spcBef>
              <a:buNone/>
              <a:defRPr sz="540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1371600" y="3666565"/>
            <a:ext cx="7086600" cy="1752600"/>
          </a:xfrm>
        </p:spPr>
        <p:txBody>
          <a:bodyPr vert="horz" lIns="91440" tIns="45720" rIns="91440" bIns="45720" rtlCol="0" anchor="t" anchorCtr="0">
            <a:noAutofit/>
            <a:scene3d>
              <a:camera prst="orthographicFront"/>
              <a:lightRig rig="threePt" dir="t">
                <a:rot lat="0" lon="0" rev="10800000"/>
              </a:lightRig>
            </a:scene3d>
            <a:sp3d extrusionH="25400">
              <a:bevelT w="12700" h="12700" prst="relaxedInset"/>
              <a:bevelB w="12700" h="12700" prst="relaxedInset"/>
            </a:sp3d>
          </a:bodyPr>
          <a:lstStyle>
            <a:lvl1pPr marL="0" indent="0" algn="ctr" defTabSz="914400" rtl="0" eaLnBrk="1" latinLnBrk="0" hangingPunct="1">
              <a:lnSpc>
                <a:spcPct val="100000"/>
              </a:lnSpc>
              <a:spcBef>
                <a:spcPct val="0"/>
              </a:spcBef>
              <a:buNone/>
              <a:defRPr sz="2000" b="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dirty="0"/>
          </a:p>
        </p:txBody>
      </p:sp>
      <p:sp>
        <p:nvSpPr>
          <p:cNvPr id="4" name="Date Placeholder 3"/>
          <p:cNvSpPr>
            <a:spLocks noGrp="1"/>
          </p:cNvSpPr>
          <p:nvPr>
            <p:ph type="dt" sz="half" idx="10"/>
          </p:nvPr>
        </p:nvSpPr>
        <p:spPr>
          <a:xfrm>
            <a:off x="5988423" y="6221506"/>
            <a:ext cx="2743200" cy="365125"/>
          </a:xfrm>
        </p:spPr>
        <p:txBody>
          <a:bodyPr/>
          <a:lstStyle/>
          <a:p>
            <a:fld id="{E90C4CEC-16D5-4229-B4DE-FDE9B679D7E2}" type="datetimeFigureOut">
              <a:rPr lang="en-US" smtClean="0"/>
              <a:pPr/>
              <a:t>3/1/2023</a:t>
            </a:fld>
            <a:endParaRPr lang="en-US"/>
          </a:p>
        </p:txBody>
      </p:sp>
      <p:sp>
        <p:nvSpPr>
          <p:cNvPr id="5" name="Footer Placeholder 4"/>
          <p:cNvSpPr>
            <a:spLocks noGrp="1"/>
          </p:cNvSpPr>
          <p:nvPr>
            <p:ph type="ftr" sz="quarter" idx="11"/>
          </p:nvPr>
        </p:nvSpPr>
        <p:spPr>
          <a:xfrm>
            <a:off x="1295400" y="6221506"/>
            <a:ext cx="2743200" cy="365125"/>
          </a:xfrm>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4" name="Date Placeholder 3"/>
          <p:cNvSpPr>
            <a:spLocks noGrp="1"/>
          </p:cNvSpPr>
          <p:nvPr>
            <p:ph type="dt" sz="half" idx="10"/>
          </p:nvPr>
        </p:nvSpPr>
        <p:spPr/>
        <p:txBody>
          <a:bodyPr/>
          <a:lstStyle/>
          <a:p>
            <a:fld id="{E90C4CEC-16D5-4229-B4DE-FDE9B679D7E2}" type="datetimeFigureOut">
              <a:rPr lang="en-US" smtClean="0"/>
              <a:pPr/>
              <a:t>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371600" y="1792224"/>
            <a:ext cx="7086600" cy="1847088"/>
          </a:xfrm>
        </p:spPr>
        <p:txBody>
          <a:bodyPr vert="horz" lIns="91440" tIns="45720" rIns="91440" bIns="45720" rtlCol="0" anchor="b" anchorCtr="0">
            <a:noAutofit/>
            <a:scene3d>
              <a:camera prst="orthographicFront"/>
              <a:lightRig rig="threePt" dir="t">
                <a:rot lat="0" lon="0" rev="10800000"/>
              </a:lightRig>
            </a:scene3d>
            <a:sp3d extrusionH="25400">
              <a:bevelT w="12700" h="12700" prst="relaxedInset"/>
              <a:bevelB w="12700" h="12700" prst="relaxedInset"/>
            </a:sp3d>
          </a:bodyPr>
          <a:lstStyle>
            <a:lvl1pPr algn="ctr" defTabSz="914400" rtl="0" eaLnBrk="1" latinLnBrk="0" hangingPunct="1">
              <a:lnSpc>
                <a:spcPct val="100000"/>
              </a:lnSpc>
              <a:spcBef>
                <a:spcPct val="0"/>
              </a:spcBef>
              <a:buNone/>
              <a:defRPr sz="5400" b="1"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stStyle>
          <a:p>
            <a:r>
              <a:rPr lang="en-US"/>
              <a:t>Click to edit Master title style</a:t>
            </a:r>
            <a:endParaRPr/>
          </a:p>
        </p:txBody>
      </p:sp>
      <p:sp>
        <p:nvSpPr>
          <p:cNvPr id="3" name="Text Placeholder 2"/>
          <p:cNvSpPr>
            <a:spLocks noGrp="1"/>
          </p:cNvSpPr>
          <p:nvPr>
            <p:ph type="body" idx="1"/>
          </p:nvPr>
        </p:nvSpPr>
        <p:spPr>
          <a:xfrm>
            <a:off x="1371600" y="3666744"/>
            <a:ext cx="7086600" cy="1755648"/>
          </a:xfrm>
        </p:spPr>
        <p:txBody>
          <a:bodyPr vert="horz" lIns="91440" tIns="45720" rIns="91440" bIns="45720" rtlCol="0" anchor="t" anchorCtr="0">
            <a:noAutofit/>
            <a:scene3d>
              <a:camera prst="orthographicFront"/>
              <a:lightRig rig="threePt" dir="t">
                <a:rot lat="0" lon="0" rev="10800000"/>
              </a:lightRig>
            </a:scene3d>
            <a:sp3d extrusionH="25400">
              <a:bevelT w="12700" h="12700" prst="relaxedInset"/>
              <a:bevelB w="12700" h="12700" prst="relaxedInset"/>
            </a:sp3d>
          </a:bodyPr>
          <a:lstStyle>
            <a:lvl1pPr marL="0" indent="0" algn="ctr" defTabSz="914400" rtl="0" eaLnBrk="1" latinLnBrk="0" hangingPunct="1">
              <a:lnSpc>
                <a:spcPct val="100000"/>
              </a:lnSpc>
              <a:spcBef>
                <a:spcPct val="0"/>
              </a:spcBef>
              <a:buFont typeface="Wingdings" pitchFamily="2" charset="2"/>
              <a:buNone/>
              <a:defRPr sz="2000" b="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E90C4CEC-16D5-4229-B4DE-FDE9B679D7E2}" type="datetimeFigureOut">
              <a:rPr lang="en-US" smtClean="0"/>
              <a:pPr/>
              <a:t>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9024" y="274637"/>
            <a:ext cx="7272339" cy="1339009"/>
          </a:xfrm>
        </p:spPr>
        <p:txBody>
          <a:bodyPr/>
          <a:lstStyle/>
          <a:p>
            <a:r>
              <a:rPr lang="en-US"/>
              <a:t>Click to edit Master title style</a:t>
            </a:r>
            <a:endParaRPr/>
          </a:p>
        </p:txBody>
      </p:sp>
      <p:sp>
        <p:nvSpPr>
          <p:cNvPr id="3" name="Content Placeholder 2"/>
          <p:cNvSpPr>
            <a:spLocks noGrp="1"/>
          </p:cNvSpPr>
          <p:nvPr>
            <p:ph sz="half" idx="1"/>
          </p:nvPr>
        </p:nvSpPr>
        <p:spPr>
          <a:xfrm>
            <a:off x="1089023" y="1816100"/>
            <a:ext cx="3429000" cy="43100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4" name="Content Placeholder 3"/>
          <p:cNvSpPr>
            <a:spLocks noGrp="1"/>
          </p:cNvSpPr>
          <p:nvPr>
            <p:ph sz="half" idx="2"/>
          </p:nvPr>
        </p:nvSpPr>
        <p:spPr>
          <a:xfrm>
            <a:off x="4932363" y="1816100"/>
            <a:ext cx="3429000" cy="43100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5" name="Date Placeholder 4"/>
          <p:cNvSpPr>
            <a:spLocks noGrp="1"/>
          </p:cNvSpPr>
          <p:nvPr>
            <p:ph type="dt" sz="half" idx="10"/>
          </p:nvPr>
        </p:nvSpPr>
        <p:spPr/>
        <p:txBody>
          <a:bodyPr/>
          <a:lstStyle/>
          <a:p>
            <a:fld id="{E90C4CEC-16D5-4229-B4DE-FDE9B679D7E2}" type="datetimeFigureOut">
              <a:rPr lang="en-US" smtClean="0"/>
              <a:pPr/>
              <a:t>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9024" y="274637"/>
            <a:ext cx="7272339" cy="1339009"/>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089024" y="1688679"/>
            <a:ext cx="3429000" cy="827088"/>
          </a:xfrm>
        </p:spPr>
        <p:txBody>
          <a:bodyPr anchor="ctr" anchorCtr="0">
            <a:no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89024" y="2590800"/>
            <a:ext cx="3429000" cy="35353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5" name="Text Placeholder 4"/>
          <p:cNvSpPr>
            <a:spLocks noGrp="1"/>
          </p:cNvSpPr>
          <p:nvPr>
            <p:ph type="body" sz="quarter" idx="3"/>
          </p:nvPr>
        </p:nvSpPr>
        <p:spPr>
          <a:xfrm>
            <a:off x="4932363" y="1688679"/>
            <a:ext cx="3429000" cy="827088"/>
          </a:xfrm>
        </p:spPr>
        <p:txBody>
          <a:bodyPr anchor="ctr" anchorCtr="0">
            <a:no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32363" y="2590800"/>
            <a:ext cx="3429000" cy="35353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7" name="Date Placeholder 6"/>
          <p:cNvSpPr>
            <a:spLocks noGrp="1"/>
          </p:cNvSpPr>
          <p:nvPr>
            <p:ph type="dt" sz="half" idx="10"/>
          </p:nvPr>
        </p:nvSpPr>
        <p:spPr/>
        <p:txBody>
          <a:bodyPr/>
          <a:lstStyle/>
          <a:p>
            <a:fld id="{E90C4CEC-16D5-4229-B4DE-FDE9B679D7E2}" type="datetimeFigureOut">
              <a:rPr lang="en-US" smtClean="0"/>
              <a:pPr/>
              <a:t>3/1/2023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E90C4CEC-16D5-4229-B4DE-FDE9B679D7E2}" type="datetimeFigureOut">
              <a:rPr lang="en-US" smtClean="0"/>
              <a:pPr/>
              <a:t>3/1/2023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E90C4CEC-16D5-4229-B4DE-FDE9B679D7E2}" type="datetimeFigureOut">
              <a:rPr lang="en-US" smtClean="0"/>
              <a:pPr/>
              <a:t>3/1/2023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4729" y="381000"/>
            <a:ext cx="3429000" cy="1649506"/>
          </a:xfrm>
        </p:spPr>
        <p:txBody>
          <a:bodyPr anchor="b"/>
          <a:lstStyle>
            <a:lvl1pPr algn="ctr">
              <a:lnSpc>
                <a:spcPct val="100000"/>
              </a:lnSpc>
              <a:defRPr sz="3600" b="1"/>
            </a:lvl1pPr>
          </a:lstStyle>
          <a:p>
            <a:r>
              <a:rPr lang="en-US"/>
              <a:t>Click to edit Master title style</a:t>
            </a:r>
            <a:endParaRPr/>
          </a:p>
        </p:txBody>
      </p:sp>
      <p:sp>
        <p:nvSpPr>
          <p:cNvPr id="3" name="Content Placeholder 2"/>
          <p:cNvSpPr>
            <a:spLocks noGrp="1"/>
          </p:cNvSpPr>
          <p:nvPr>
            <p:ph idx="1"/>
          </p:nvPr>
        </p:nvSpPr>
        <p:spPr>
          <a:xfrm>
            <a:off x="4930588" y="381000"/>
            <a:ext cx="3429000" cy="5745163"/>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4" name="Text Placeholder 3"/>
          <p:cNvSpPr>
            <a:spLocks noGrp="1"/>
          </p:cNvSpPr>
          <p:nvPr>
            <p:ph type="body" sz="half" idx="2"/>
          </p:nvPr>
        </p:nvSpPr>
        <p:spPr>
          <a:xfrm>
            <a:off x="1084729" y="2057401"/>
            <a:ext cx="3429000" cy="3657600"/>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E90C4CEC-16D5-4229-B4DE-FDE9B679D7E2}" type="datetimeFigureOut">
              <a:rPr lang="en-US" smtClean="0"/>
              <a:pPr/>
              <a:t>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4932363" y="739588"/>
            <a:ext cx="3429000" cy="1290380"/>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1" kern="1200">
                <a:solidFill>
                  <a:schemeClr val="tx1">
                    <a:lumMod val="75000"/>
                    <a:lumOff val="25000"/>
                  </a:schemeClr>
                </a:solidFill>
                <a:latin typeface="+mj-lt"/>
                <a:ea typeface="+mj-ea"/>
                <a:cs typeface="+mj-cs"/>
              </a:defRPr>
            </a:lvl1pPr>
          </a:lstStyle>
          <a:p>
            <a:r>
              <a:rPr lang="en-US" dirty="0"/>
              <a:t>Click to edit Master title style</a:t>
            </a:r>
            <a:endParaRPr dirty="0"/>
          </a:p>
        </p:txBody>
      </p:sp>
      <p:sp>
        <p:nvSpPr>
          <p:cNvPr id="3" name="Picture Placeholder 2"/>
          <p:cNvSpPr>
            <a:spLocks noGrp="1"/>
          </p:cNvSpPr>
          <p:nvPr>
            <p:ph type="pic" idx="1"/>
          </p:nvPr>
        </p:nvSpPr>
        <p:spPr>
          <a:xfrm>
            <a:off x="1088136" y="779929"/>
            <a:ext cx="3429000" cy="4935071"/>
          </a:xfrm>
          <a:ln w="76200" cmpd="dbl">
            <a:solidFill>
              <a:schemeClr val="tx1"/>
            </a:solidFill>
            <a:miter lim="800000"/>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4932363" y="2057400"/>
            <a:ext cx="3429000" cy="3657600"/>
          </a:xfrm>
        </p:spPr>
        <p:txBody>
          <a:bodyPr vert="horz" lIns="91440" tIns="45720" rIns="91440" bIns="45720" rtlCol="0">
            <a:normAutofit/>
          </a:bodyPr>
          <a:lstStyle>
            <a:lvl1pPr marL="0" indent="0" algn="ctr">
              <a:spcBef>
                <a:spcPts val="60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buFont typeface="Wingdings" pitchFamily="2" charset="2"/>
              <a:buNone/>
            </a:pPr>
            <a:r>
              <a:rPr lang="en-US" dirty="0"/>
              <a:t>Click to edit Master text styles</a:t>
            </a:r>
          </a:p>
        </p:txBody>
      </p:sp>
      <p:sp>
        <p:nvSpPr>
          <p:cNvPr id="5" name="Date Placeholder 4"/>
          <p:cNvSpPr>
            <a:spLocks noGrp="1"/>
          </p:cNvSpPr>
          <p:nvPr>
            <p:ph type="dt" sz="half" idx="10"/>
          </p:nvPr>
        </p:nvSpPr>
        <p:spPr/>
        <p:txBody>
          <a:bodyPr/>
          <a:lstStyle/>
          <a:p>
            <a:fld id="{E90C4CEC-16D5-4229-B4DE-FDE9B679D7E2}" type="datetimeFigureOut">
              <a:rPr lang="en-US" smtClean="0"/>
              <a:pPr/>
              <a:t>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9025" y="3765177"/>
            <a:ext cx="7272338" cy="1098176"/>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1" kern="1200">
                <a:solidFill>
                  <a:schemeClr val="tx1">
                    <a:lumMod val="75000"/>
                    <a:lumOff val="25000"/>
                  </a:schemeClr>
                </a:solidFill>
                <a:latin typeface="+mj-lt"/>
                <a:ea typeface="+mj-ea"/>
                <a:cs typeface="+mj-cs"/>
              </a:defRPr>
            </a:lvl1pPr>
          </a:lstStyle>
          <a:p>
            <a:r>
              <a:rPr lang="en-US"/>
              <a:t>Click to edit Master title style</a:t>
            </a:r>
            <a:endParaRPr/>
          </a:p>
        </p:txBody>
      </p:sp>
      <p:sp>
        <p:nvSpPr>
          <p:cNvPr id="3" name="Picture Placeholder 2"/>
          <p:cNvSpPr>
            <a:spLocks noGrp="1"/>
          </p:cNvSpPr>
          <p:nvPr>
            <p:ph type="pic" idx="1"/>
          </p:nvPr>
        </p:nvSpPr>
        <p:spPr>
          <a:xfrm>
            <a:off x="2578013" y="777240"/>
            <a:ext cx="4294363" cy="2866913"/>
          </a:xfrm>
          <a:ln w="76200" cmpd="dbl">
            <a:solidFill>
              <a:schemeClr val="tx1"/>
            </a:solidFill>
            <a:miter lim="800000"/>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89025" y="4867836"/>
            <a:ext cx="7272338" cy="1264022"/>
          </a:xfrm>
        </p:spPr>
        <p:txBody>
          <a:bodyPr vert="horz" lIns="91440" tIns="45720" rIns="91440" bIns="45720" rtlCol="0">
            <a:normAutofit/>
          </a:bodyPr>
          <a:lstStyle>
            <a:lvl1pPr marL="0" indent="0" algn="ctr">
              <a:spcBef>
                <a:spcPts val="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buFont typeface="Wingdings" pitchFamily="2" charset="2"/>
              <a:buNone/>
            </a:pPr>
            <a:r>
              <a:rPr lang="en-US"/>
              <a:t>Click to edit Master text styles</a:t>
            </a:r>
          </a:p>
        </p:txBody>
      </p:sp>
      <p:sp>
        <p:nvSpPr>
          <p:cNvPr id="5" name="Date Placeholder 4"/>
          <p:cNvSpPr>
            <a:spLocks noGrp="1"/>
          </p:cNvSpPr>
          <p:nvPr>
            <p:ph type="dt" sz="half" idx="10"/>
          </p:nvPr>
        </p:nvSpPr>
        <p:spPr/>
        <p:txBody>
          <a:bodyPr/>
          <a:lstStyle/>
          <a:p>
            <a:fld id="{E90C4CEC-16D5-4229-B4DE-FDE9B679D7E2}" type="datetimeFigureOut">
              <a:rPr lang="en-US" smtClean="0"/>
              <a:pPr/>
              <a:t>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4" name="Date Placeholder 3"/>
          <p:cNvSpPr>
            <a:spLocks noGrp="1"/>
          </p:cNvSpPr>
          <p:nvPr>
            <p:ph type="dt" sz="half" idx="10"/>
          </p:nvPr>
        </p:nvSpPr>
        <p:spPr/>
        <p:txBody>
          <a:bodyPr/>
          <a:lstStyle/>
          <a:p>
            <a:fld id="{E90C4CEC-16D5-4229-B4DE-FDE9B679D7E2}" type="datetimeFigureOut">
              <a:rPr lang="en-US" smtClean="0"/>
              <a:pPr/>
              <a:t>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7216588" y="609600"/>
            <a:ext cx="1524000" cy="551656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089024" y="609600"/>
            <a:ext cx="5921376" cy="5516563"/>
          </a:xfrm>
        </p:spPr>
        <p:txBody>
          <a:bodyPr vert="eaVert"/>
          <a:lstStyle>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4" name="Date Placeholder 3"/>
          <p:cNvSpPr>
            <a:spLocks noGrp="1"/>
          </p:cNvSpPr>
          <p:nvPr>
            <p:ph type="dt" sz="half" idx="10"/>
          </p:nvPr>
        </p:nvSpPr>
        <p:spPr/>
        <p:txBody>
          <a:bodyPr/>
          <a:lstStyle/>
          <a:p>
            <a:fld id="{E90C4CEC-16D5-4229-B4DE-FDE9B679D7E2}" type="datetimeFigureOut">
              <a:rPr lang="en-US" smtClean="0"/>
              <a:pPr/>
              <a:t>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89024" y="274637"/>
            <a:ext cx="7272339" cy="1339009"/>
          </a:xfrm>
          <a:prstGeom prst="rect">
            <a:avLst/>
          </a:prstGeom>
        </p:spPr>
        <p:txBody>
          <a:bodyPr vert="horz" lIns="91440" tIns="45720" rIns="91440" bIns="45720" rtlCol="0" anchor="ctr">
            <a:noAutofit/>
          </a:bodyPr>
          <a:lstStyle/>
          <a:p>
            <a:r>
              <a:rPr lang="en-US"/>
              <a:t>Click to edit Master title style</a:t>
            </a:r>
            <a:endParaRPr/>
          </a:p>
        </p:txBody>
      </p:sp>
      <p:sp>
        <p:nvSpPr>
          <p:cNvPr id="3" name="Text Placeholder 2"/>
          <p:cNvSpPr>
            <a:spLocks noGrp="1"/>
          </p:cNvSpPr>
          <p:nvPr>
            <p:ph type="body" idx="1"/>
          </p:nvPr>
        </p:nvSpPr>
        <p:spPr>
          <a:xfrm>
            <a:off x="1089024" y="1801906"/>
            <a:ext cx="7272339" cy="43242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4" name="Date Placeholder 3"/>
          <p:cNvSpPr>
            <a:spLocks noGrp="1"/>
          </p:cNvSpPr>
          <p:nvPr>
            <p:ph type="dt" sz="half" idx="2"/>
          </p:nvPr>
        </p:nvSpPr>
        <p:spPr>
          <a:xfrm>
            <a:off x="6302187" y="6356350"/>
            <a:ext cx="2429435" cy="365125"/>
          </a:xfrm>
          <a:prstGeom prst="rect">
            <a:avLst/>
          </a:prstGeom>
        </p:spPr>
        <p:txBody>
          <a:bodyPr vert="horz" lIns="91440" tIns="45720" rIns="91440" bIns="45720" rtlCol="0" anchor="ctr"/>
          <a:lstStyle>
            <a:lvl1pPr algn="r">
              <a:defRPr sz="1200" b="1">
                <a:solidFill>
                  <a:schemeClr val="tx1">
                    <a:lumMod val="50000"/>
                    <a:lumOff val="50000"/>
                  </a:schemeClr>
                </a:solidFill>
              </a:defRPr>
            </a:lvl1pPr>
          </a:lstStyle>
          <a:p>
            <a:fld id="{E90C4CEC-16D5-4229-B4DE-FDE9B679D7E2}" type="datetimeFigureOut">
              <a:rPr lang="en-US" smtClean="0"/>
              <a:pPr/>
              <a:t>3/1/2023</a:t>
            </a:fld>
            <a:endParaRPr lang="en-US"/>
          </a:p>
        </p:txBody>
      </p:sp>
      <p:sp>
        <p:nvSpPr>
          <p:cNvPr id="5" name="Footer Placeholder 4"/>
          <p:cNvSpPr>
            <a:spLocks noGrp="1"/>
          </p:cNvSpPr>
          <p:nvPr>
            <p:ph type="ftr" sz="quarter" idx="3"/>
          </p:nvPr>
        </p:nvSpPr>
        <p:spPr>
          <a:xfrm>
            <a:off x="685800" y="6356350"/>
            <a:ext cx="2743200" cy="365125"/>
          </a:xfrm>
          <a:prstGeom prst="rect">
            <a:avLst/>
          </a:prstGeom>
        </p:spPr>
        <p:txBody>
          <a:bodyPr vert="horz" lIns="91440" tIns="45720" rIns="91440" bIns="45720" rtlCol="0" anchor="ctr"/>
          <a:lstStyle>
            <a:lvl1pPr algn="l">
              <a:defRPr sz="12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4420393" y="6356350"/>
            <a:ext cx="6096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5DBAE4E6-4D12-4A48-9B6B-6FA0B79BEE9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lnSpc>
          <a:spcPts val="5200"/>
        </a:lnSpc>
        <a:spcBef>
          <a:spcPct val="0"/>
        </a:spcBef>
        <a:buNone/>
        <a:defRPr sz="4800" b="1" kern="1200">
          <a:solidFill>
            <a:schemeClr val="tx1">
              <a:lumMod val="75000"/>
              <a:lumOff val="25000"/>
            </a:schemeClr>
          </a:solidFill>
          <a:latin typeface="+mj-lt"/>
          <a:ea typeface="+mj-ea"/>
          <a:cs typeface="+mj-cs"/>
        </a:defRPr>
      </a:lvl1pPr>
    </p:titleStyle>
    <p:bodyStyle>
      <a:lvl1pPr marL="282575" indent="-282575" algn="l" defTabSz="914400" rtl="0" eaLnBrk="1" latinLnBrk="0" hangingPunct="1">
        <a:spcBef>
          <a:spcPts val="2000"/>
        </a:spcBef>
        <a:buFont typeface="Wingdings" pitchFamily="2" charset="2"/>
        <a:buChar char=""/>
        <a:defRPr sz="2400" kern="1200">
          <a:solidFill>
            <a:schemeClr val="tx1">
              <a:lumMod val="75000"/>
              <a:lumOff val="25000"/>
            </a:schemeClr>
          </a:solidFill>
          <a:latin typeface="+mn-lt"/>
          <a:ea typeface="+mn-ea"/>
          <a:cs typeface="+mn-cs"/>
        </a:defRPr>
      </a:lvl1pPr>
      <a:lvl2pPr marL="577850" indent="-295275" algn="l" defTabSz="914400" rtl="0" eaLnBrk="1" latinLnBrk="0" hangingPunct="1">
        <a:spcBef>
          <a:spcPts val="600"/>
        </a:spcBef>
        <a:buFont typeface="Wingdings" pitchFamily="2" charset="2"/>
        <a:buChar char=""/>
        <a:defRPr sz="2200" kern="1200">
          <a:solidFill>
            <a:schemeClr val="tx1">
              <a:lumMod val="75000"/>
              <a:lumOff val="25000"/>
            </a:schemeClr>
          </a:solidFill>
          <a:latin typeface="+mn-lt"/>
          <a:ea typeface="+mn-ea"/>
          <a:cs typeface="+mn-cs"/>
        </a:defRPr>
      </a:lvl2pPr>
      <a:lvl3pPr marL="860425" indent="-282575" algn="l" defTabSz="914400" rtl="0" eaLnBrk="1" latinLnBrk="0" hangingPunct="1">
        <a:spcBef>
          <a:spcPts val="600"/>
        </a:spcBef>
        <a:buFont typeface="Wingdings" pitchFamily="2" charset="2"/>
        <a:buChar char=""/>
        <a:defRPr sz="2000" kern="1200">
          <a:solidFill>
            <a:schemeClr val="tx1">
              <a:lumMod val="75000"/>
              <a:lumOff val="25000"/>
            </a:schemeClr>
          </a:solidFill>
          <a:latin typeface="+mn-lt"/>
          <a:ea typeface="+mn-ea"/>
          <a:cs typeface="+mn-cs"/>
        </a:defRPr>
      </a:lvl3pPr>
      <a:lvl4pPr marL="1143000" indent="-282575" algn="l" defTabSz="914400" rtl="0" eaLnBrk="1" latinLnBrk="0" hangingPunct="1">
        <a:spcBef>
          <a:spcPts val="600"/>
        </a:spcBef>
        <a:buFont typeface="Wingdings" pitchFamily="2" charset="2"/>
        <a:buChar char=""/>
        <a:defRPr sz="1800" kern="1200">
          <a:solidFill>
            <a:schemeClr val="tx1">
              <a:lumMod val="75000"/>
              <a:lumOff val="25000"/>
            </a:schemeClr>
          </a:solidFill>
          <a:latin typeface="+mn-lt"/>
          <a:ea typeface="+mn-ea"/>
          <a:cs typeface="+mn-cs"/>
        </a:defRPr>
      </a:lvl4pPr>
      <a:lvl5pPr marL="1425575" indent="-282575" algn="l" defTabSz="914400" rtl="0" eaLnBrk="1" latinLnBrk="0" hangingPunct="1">
        <a:spcBef>
          <a:spcPts val="600"/>
        </a:spcBef>
        <a:buFont typeface="Wingdings" pitchFamily="2" charset="2"/>
        <a:buChar char=""/>
        <a:defRPr sz="1800" kern="1200">
          <a:solidFill>
            <a:schemeClr val="tx1">
              <a:lumMod val="75000"/>
              <a:lumOff val="25000"/>
            </a:schemeClr>
          </a:solidFill>
          <a:latin typeface="+mn-lt"/>
          <a:ea typeface="+mn-ea"/>
          <a:cs typeface="+mn-cs"/>
        </a:defRPr>
      </a:lvl5pPr>
      <a:lvl6pPr marL="1711325" indent="-288925" algn="l" defTabSz="914400" rtl="0" eaLnBrk="1" latinLnBrk="0" hangingPunct="1">
        <a:spcBef>
          <a:spcPct val="20000"/>
        </a:spcBef>
        <a:buFont typeface="Wingdings" pitchFamily="2" charset="2"/>
        <a:buChar char=""/>
        <a:defRPr lang="en-US" sz="1800" kern="1200" dirty="0" smtClean="0">
          <a:solidFill>
            <a:schemeClr val="tx1">
              <a:lumMod val="75000"/>
              <a:lumOff val="25000"/>
            </a:schemeClr>
          </a:solidFill>
          <a:latin typeface="+mn-lt"/>
          <a:ea typeface="+mn-ea"/>
          <a:cs typeface="+mn-cs"/>
        </a:defRPr>
      </a:lvl6pPr>
      <a:lvl7pPr marL="2000250" indent="-288925" algn="l" defTabSz="914400" rtl="0" eaLnBrk="1" latinLnBrk="0" hangingPunct="1">
        <a:spcBef>
          <a:spcPct val="20000"/>
        </a:spcBef>
        <a:buFont typeface="Wingdings" pitchFamily="2" charset="2"/>
        <a:buChar char=""/>
        <a:defRPr lang="en-US" sz="1800" kern="1200" dirty="0" smtClean="0">
          <a:solidFill>
            <a:schemeClr val="tx1">
              <a:lumMod val="75000"/>
              <a:lumOff val="25000"/>
            </a:schemeClr>
          </a:solidFill>
          <a:latin typeface="+mn-lt"/>
          <a:ea typeface="+mn-ea"/>
          <a:cs typeface="+mn-cs"/>
        </a:defRPr>
      </a:lvl7pPr>
      <a:lvl8pPr marL="2290763" indent="-288925" algn="l" defTabSz="914400" rtl="0" eaLnBrk="1" latinLnBrk="0" hangingPunct="1">
        <a:spcBef>
          <a:spcPct val="20000"/>
        </a:spcBef>
        <a:buFont typeface="Wingdings" pitchFamily="2" charset="2"/>
        <a:buChar char=""/>
        <a:defRPr lang="en-US" sz="1800" kern="1200" dirty="0" smtClean="0">
          <a:solidFill>
            <a:schemeClr val="tx1">
              <a:lumMod val="75000"/>
              <a:lumOff val="25000"/>
            </a:schemeClr>
          </a:solidFill>
          <a:latin typeface="+mn-lt"/>
          <a:ea typeface="+mn-ea"/>
          <a:cs typeface="+mn-cs"/>
        </a:defRPr>
      </a:lvl8pPr>
      <a:lvl9pPr marL="2571750" indent="-288925" algn="l" defTabSz="914400" rtl="0" eaLnBrk="1" latinLnBrk="0" hangingPunct="1">
        <a:spcBef>
          <a:spcPct val="20000"/>
        </a:spcBef>
        <a:buFont typeface="Wingdings" pitchFamily="2" charset="2"/>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024" y="274637"/>
            <a:ext cx="7272339" cy="2697163"/>
          </a:xfrm>
        </p:spPr>
        <p:txBody>
          <a:bodyPr/>
          <a:lstStyle/>
          <a:p>
            <a:r>
              <a:rPr lang="el-GR" sz="3600" dirty="0"/>
              <a:t>Γλωσσολογία </a:t>
            </a:r>
            <a:br>
              <a:rPr lang="el-GR" sz="3600" dirty="0"/>
            </a:br>
            <a:r>
              <a:rPr lang="el-GR" sz="3600" dirty="0"/>
              <a:t>και Ελληνική Γλώσσα </a:t>
            </a:r>
          </a:p>
        </p:txBody>
      </p:sp>
      <p:sp>
        <p:nvSpPr>
          <p:cNvPr id="3" name="Content Placeholder 2"/>
          <p:cNvSpPr>
            <a:spLocks noGrp="1"/>
          </p:cNvSpPr>
          <p:nvPr>
            <p:ph idx="1"/>
          </p:nvPr>
        </p:nvSpPr>
        <p:spPr>
          <a:xfrm>
            <a:off x="1089024" y="3429000"/>
            <a:ext cx="7272339" cy="2697163"/>
          </a:xfrm>
        </p:spPr>
        <p:txBody>
          <a:bodyPr>
            <a:normAutofit/>
          </a:bodyPr>
          <a:lstStyle/>
          <a:p>
            <a:pPr marL="0" indent="0" algn="ctr">
              <a:buNone/>
            </a:pPr>
            <a:r>
              <a:rPr lang="en-US" sz="3200" b="1" dirty="0"/>
              <a:t>1o </a:t>
            </a:r>
            <a:r>
              <a:rPr lang="el-GR" sz="3200" b="1" dirty="0"/>
              <a:t>μάθημα:</a:t>
            </a:r>
          </a:p>
          <a:p>
            <a:pPr marL="0" indent="0" algn="ctr">
              <a:buNone/>
            </a:pPr>
            <a:endParaRPr lang="el-GR" sz="3200" b="1" dirty="0"/>
          </a:p>
          <a:p>
            <a:pPr marL="0" indent="0" algn="ctr">
              <a:buNone/>
            </a:pPr>
            <a:r>
              <a:rPr lang="el-GR" sz="3200" b="1" dirty="0"/>
              <a:t>Τι είναι γλώσσα</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τι είναι γλώσσα </a:t>
            </a:r>
          </a:p>
        </p:txBody>
      </p:sp>
      <p:sp>
        <p:nvSpPr>
          <p:cNvPr id="3" name="Content Placeholder 2"/>
          <p:cNvSpPr>
            <a:spLocks noGrp="1"/>
          </p:cNvSpPr>
          <p:nvPr>
            <p:ph idx="1"/>
          </p:nvPr>
        </p:nvSpPr>
        <p:spPr/>
        <p:txBody>
          <a:bodyPr>
            <a:normAutofit fontScale="92500" lnSpcReduction="20000"/>
          </a:bodyPr>
          <a:lstStyle/>
          <a:p>
            <a:r>
              <a:rPr lang="el-GR" dirty="0" smtClean="0"/>
              <a:t>Ένα ερώτημα που είναι παρόμοιο με το «τι είναι ζωή»; </a:t>
            </a:r>
            <a:r>
              <a:rPr lang="en-US" dirty="0" smtClean="0"/>
              <a:t>(Lyons)</a:t>
            </a:r>
          </a:p>
          <a:p>
            <a:r>
              <a:rPr lang="el-GR" dirty="0" smtClean="0"/>
              <a:t>Τα «θαύματα» της γλώσσας</a:t>
            </a:r>
          </a:p>
          <a:p>
            <a:r>
              <a:rPr lang="el-GR" dirty="0" smtClean="0"/>
              <a:t>Όλοι έχουν άποψη για τη γλώσσα!</a:t>
            </a:r>
          </a:p>
          <a:p>
            <a:r>
              <a:rPr lang="el-GR" dirty="0" smtClean="0"/>
              <a:t>Παρεξηγήσεις και μύθοι για τη γλώσσα: καλούνται οι γλωσσολόγοι να τις αμφισβητήσουν και να πείσουν…</a:t>
            </a:r>
          </a:p>
          <a:p>
            <a:r>
              <a:rPr lang="el-GR" dirty="0" smtClean="0"/>
              <a:t>Χρειάζονται για αυτό «εργαλεία», μεταξύ των οποίων και ειδικοί όροι…</a:t>
            </a:r>
            <a:endParaRPr lang="en-US" dirty="0" smtClean="0"/>
          </a:p>
          <a:p>
            <a:r>
              <a:rPr lang="el-GR" dirty="0" smtClean="0"/>
              <a:t>Απαραίτητη η γλωσσολογία για αποφάσεις σχετικές με τη γλώσσα (διδακτική – </a:t>
            </a:r>
            <a:r>
              <a:rPr lang="el-GR" smtClean="0"/>
              <a:t>σχεδιασμός – ακτιβισμός)</a:t>
            </a:r>
            <a:endParaRPr lang="el-GR" dirty="0"/>
          </a:p>
        </p:txBody>
      </p:sp>
    </p:spTree>
    <p:extLst>
      <p:ext uri="{BB962C8B-B14F-4D97-AF65-F5344CB8AC3E}">
        <p14:creationId xmlns="" xmlns:p14="http://schemas.microsoft.com/office/powerpoint/2010/main" val="932401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τι είναι γλώσσα </a:t>
            </a:r>
          </a:p>
        </p:txBody>
      </p:sp>
      <p:sp>
        <p:nvSpPr>
          <p:cNvPr id="3" name="Content Placeholder 2"/>
          <p:cNvSpPr>
            <a:spLocks noGrp="1"/>
          </p:cNvSpPr>
          <p:nvPr>
            <p:ph idx="1"/>
          </p:nvPr>
        </p:nvSpPr>
        <p:spPr/>
        <p:txBody>
          <a:bodyPr/>
          <a:lstStyle/>
          <a:p>
            <a:r>
              <a:rPr lang="el-GR" dirty="0"/>
              <a:t>Η γλώσσα είναι ήχοι και σημασίες (υλική και άυλη)</a:t>
            </a:r>
          </a:p>
          <a:p>
            <a:r>
              <a:rPr lang="el-GR" dirty="0"/>
              <a:t>Η γλώσσα είναι κοινωνική και ατομική διαδικασία</a:t>
            </a:r>
          </a:p>
          <a:p>
            <a:r>
              <a:rPr lang="el-GR" dirty="0"/>
              <a:t>Η γλώσσα είναι ένα σύστημα επικοινωνίας (αλλά: κατασκευασμένα συστήματα,</a:t>
            </a:r>
            <a:r>
              <a:rPr lang="en-US" dirty="0"/>
              <a:t> </a:t>
            </a:r>
            <a:r>
              <a:rPr lang="el-GR" dirty="0"/>
              <a:t>για παράδειγμα μαθηματικά σύμβολα)</a:t>
            </a:r>
          </a:p>
          <a:p>
            <a:r>
              <a:rPr lang="el-GR" dirty="0"/>
              <a:t>Ένα φυσικό σύστημα επικοινωνίας (φυσική γλώσσα) που υπάρχει και μαθαίνεται φυσικά από τα μέλη μιας κοινότητας (αλλά: μέλισσες, δελφίνια/ γλώσσα του σώματος)</a:t>
            </a:r>
          </a:p>
        </p:txBody>
      </p:sp>
    </p:spTree>
    <p:extLst>
      <p:ext uri="{BB962C8B-B14F-4D97-AF65-F5344CB8AC3E}">
        <p14:creationId xmlns="" xmlns:p14="http://schemas.microsoft.com/office/powerpoint/2010/main" val="932401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τι είναι γλώσσα</a:t>
            </a:r>
          </a:p>
        </p:txBody>
      </p:sp>
      <p:sp>
        <p:nvSpPr>
          <p:cNvPr id="3" name="Content Placeholder 2"/>
          <p:cNvSpPr>
            <a:spLocks noGrp="1"/>
          </p:cNvSpPr>
          <p:nvPr>
            <p:ph idx="1"/>
          </p:nvPr>
        </p:nvSpPr>
        <p:spPr/>
        <p:txBody>
          <a:bodyPr>
            <a:normAutofit lnSpcReduction="10000"/>
          </a:bodyPr>
          <a:lstStyle/>
          <a:p>
            <a:pPr>
              <a:buFont typeface="Wingdings" pitchFamily="2" charset="2"/>
              <a:buChar char="ü"/>
            </a:pPr>
            <a:r>
              <a:rPr lang="el-GR" dirty="0"/>
              <a:t>η γλώσσα διαθέτει ποικίλες πραγματώσεις</a:t>
            </a:r>
          </a:p>
          <a:p>
            <a:pPr>
              <a:buFont typeface="Wingdings" pitchFamily="2" charset="2"/>
              <a:buChar char="ü"/>
            </a:pPr>
            <a:r>
              <a:rPr lang="el-GR" dirty="0"/>
              <a:t>η γλώσσα είναι κοινωνικά προσανατολισμένη καθώς είναι πάντοτε εντοπισμένη σε συγκεκριμένα περιβάλλοντα χρήσης</a:t>
            </a:r>
          </a:p>
          <a:p>
            <a:pPr>
              <a:buFont typeface="Wingdings" pitchFamily="2" charset="2"/>
              <a:buChar char="ü"/>
            </a:pPr>
            <a:r>
              <a:rPr lang="el-GR" dirty="0"/>
              <a:t>διαθέτει τη δυνατότητα να χρησιμοποιηθεί για να αναφερθεί σε καταστάσεις και γεγονότα που δεν είναι άμεσα παρόντα στο συγκεκριμένο περικείμενο (</a:t>
            </a:r>
            <a:r>
              <a:rPr lang="el-GR" dirty="0" err="1"/>
              <a:t>μεταθετότητα</a:t>
            </a:r>
            <a:r>
              <a:rPr lang="el-GR" dirty="0"/>
              <a:t>)</a:t>
            </a:r>
          </a:p>
          <a:p>
            <a:pPr>
              <a:buFont typeface="Wingdings" pitchFamily="2" charset="2"/>
              <a:buChar char="ü"/>
            </a:pPr>
            <a:r>
              <a:rPr lang="el-GR" dirty="0"/>
              <a:t>μπορούμε να χρησιμοποιήσουμε τη γλώσσα για να αναφερθούμε στην ίδια τη γλώσσα (</a:t>
            </a:r>
            <a:r>
              <a:rPr lang="el-GR" dirty="0" err="1"/>
              <a:t>ανακλαστικότητα</a:t>
            </a:r>
            <a:r>
              <a:rPr lang="el-GR" dirty="0"/>
              <a:t>)</a:t>
            </a:r>
          </a:p>
          <a:p>
            <a:pPr algn="r">
              <a:buNone/>
            </a:pPr>
            <a:endParaRPr lang="el-GR" dirty="0"/>
          </a:p>
          <a:p>
            <a:pPr>
              <a:buFont typeface="Wingdings" pitchFamily="2" charset="2"/>
              <a:buChar char="ü"/>
            </a:pPr>
            <a:endParaRPr lang="el-G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αντικείμενο μελέτης της γλωσσολογίας</a:t>
            </a:r>
          </a:p>
        </p:txBody>
      </p:sp>
      <p:sp>
        <p:nvSpPr>
          <p:cNvPr id="3" name="Content Placeholder 2"/>
          <p:cNvSpPr>
            <a:spLocks noGrp="1"/>
          </p:cNvSpPr>
          <p:nvPr>
            <p:ph idx="1"/>
          </p:nvPr>
        </p:nvSpPr>
        <p:spPr/>
        <p:txBody>
          <a:bodyPr>
            <a:normAutofit fontScale="92500"/>
          </a:bodyPr>
          <a:lstStyle/>
          <a:p>
            <a:pPr algn="just"/>
            <a:r>
              <a:rPr lang="el-GR" dirty="0"/>
              <a:t>Η γλωσσολογία μελετά τη γλώσσα ως φαινόμενο και σκοπός της είναι να καθορίσει αν υπάρχουν και ποια είναι τα γενικά, καθολικά χαρακτηριστικά του φαινομένου αυτού. Αυτό που στο απόσπασμα περιγράφεται ως γλωσσικό «είναι».</a:t>
            </a:r>
          </a:p>
          <a:p>
            <a:pPr indent="0" algn="just">
              <a:buNone/>
            </a:pPr>
            <a:r>
              <a:rPr lang="el-GR" i="1" dirty="0"/>
              <a:t>Βέβαια, το γλωσσικό «είναι» φαίνεται κάτι το αυτονόητο. Κοιτάξτε γύρω σας. Τα παιδάκια που ξεκίνησαν φέτος την Πρώτη Δημοτικού είναι ευφραδέστατα, όταν δεν καταπίνουν τη γλώσσα τους μπροστά στον δάσκαλο ή στον διδακτικό ενήλικο. Αλλά πώς τα καταφέρνουν;</a:t>
            </a:r>
            <a:endParaRPr lang="en-US" i="1" dirty="0"/>
          </a:p>
          <a:p>
            <a:pPr indent="0" algn="r">
              <a:buNone/>
            </a:pPr>
            <a:r>
              <a:rPr lang="el-GR" sz="1500" dirty="0">
                <a:solidFill>
                  <a:prstClr val="black">
                    <a:lumMod val="75000"/>
                    <a:lumOff val="25000"/>
                  </a:prstClr>
                </a:solidFill>
              </a:rPr>
              <a:t>του Αλέξη Καλοκαιρινού</a:t>
            </a:r>
            <a:r>
              <a:rPr lang="en-US" sz="1500" dirty="0">
                <a:solidFill>
                  <a:prstClr val="black">
                    <a:lumMod val="75000"/>
                    <a:lumOff val="25000"/>
                  </a:prstClr>
                </a:solidFill>
              </a:rPr>
              <a:t>, </a:t>
            </a:r>
            <a:r>
              <a:rPr lang="el-GR" sz="1500" dirty="0">
                <a:solidFill>
                  <a:prstClr val="black">
                    <a:lumMod val="75000"/>
                    <a:lumOff val="25000"/>
                  </a:prstClr>
                </a:solidFill>
              </a:rPr>
              <a:t>ΤΑ ΝΕΑ , 19/09/2003</a:t>
            </a:r>
            <a:endParaRPr lang="el-GR" dirty="0"/>
          </a:p>
          <a:p>
            <a:pPr>
              <a:buNone/>
            </a:pPr>
            <a:endParaRPr lang="el-GR" dirty="0"/>
          </a:p>
          <a:p>
            <a:endParaRPr lang="el-G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η γλώσσα ως σύστημα</a:t>
            </a:r>
          </a:p>
        </p:txBody>
      </p:sp>
      <p:sp>
        <p:nvSpPr>
          <p:cNvPr id="3" name="Content Placeholder 2"/>
          <p:cNvSpPr>
            <a:spLocks noGrp="1"/>
          </p:cNvSpPr>
          <p:nvPr>
            <p:ph idx="1"/>
          </p:nvPr>
        </p:nvSpPr>
        <p:spPr/>
        <p:txBody>
          <a:bodyPr/>
          <a:lstStyle/>
          <a:p>
            <a:pPr lvl="0"/>
            <a:r>
              <a:rPr lang="el-GR" dirty="0"/>
              <a:t>Τι εννοούμε μιλώντας για το «σύστημα της γλώσσας που υπάρχει </a:t>
            </a:r>
            <a:r>
              <a:rPr lang="el-GR" dirty="0" err="1"/>
              <a:t>εσωτερικευμένο</a:t>
            </a:r>
            <a:r>
              <a:rPr lang="el-GR" dirty="0"/>
              <a:t> στον καθένα από μας»;</a:t>
            </a:r>
          </a:p>
          <a:p>
            <a:r>
              <a:rPr lang="el-GR" b="1" dirty="0"/>
              <a:t>(διάκριση </a:t>
            </a:r>
            <a:r>
              <a:rPr lang="fr-FR" b="1" dirty="0"/>
              <a:t>Saussure</a:t>
            </a:r>
            <a:r>
              <a:rPr lang="el-GR" b="1" dirty="0"/>
              <a:t>)</a:t>
            </a:r>
          </a:p>
          <a:p>
            <a:pPr algn="ctr">
              <a:buNone/>
            </a:pPr>
            <a:r>
              <a:rPr lang="el-GR" b="1" dirty="0"/>
              <a:t>γλώσσα (</a:t>
            </a:r>
            <a:r>
              <a:rPr lang="fr-FR" b="1" dirty="0"/>
              <a:t>langage</a:t>
            </a:r>
            <a:r>
              <a:rPr lang="el-GR" b="1" dirty="0"/>
              <a:t>)</a:t>
            </a:r>
          </a:p>
          <a:p>
            <a:pPr algn="ctr">
              <a:buNone/>
            </a:pPr>
            <a:r>
              <a:rPr lang="el-GR" b="1" dirty="0"/>
              <a:t>	λόγος (</a:t>
            </a:r>
            <a:r>
              <a:rPr lang="en-US" b="1" dirty="0"/>
              <a:t>langue</a:t>
            </a:r>
            <a:r>
              <a:rPr lang="el-GR" b="1" dirty="0"/>
              <a:t>) - ομιλία (</a:t>
            </a:r>
            <a:r>
              <a:rPr lang="en-US" b="1" dirty="0"/>
              <a:t>parole</a:t>
            </a:r>
            <a:r>
              <a:rPr lang="el-GR" b="1" dirty="0"/>
              <a:t>) </a:t>
            </a:r>
            <a:endParaRPr lang="el-GR" dirty="0"/>
          </a:p>
          <a:p>
            <a:endParaRPr lang="el-G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i="1" dirty="0"/>
              <a:t>λόγος</a:t>
            </a:r>
            <a:r>
              <a:rPr lang="el-GR" sz="3600" dirty="0"/>
              <a:t> και </a:t>
            </a:r>
            <a:r>
              <a:rPr lang="el-GR" sz="3600" i="1" dirty="0"/>
              <a:t>ομιλία</a:t>
            </a:r>
          </a:p>
        </p:txBody>
      </p:sp>
      <p:sp>
        <p:nvSpPr>
          <p:cNvPr id="3" name="Content Placeholder 2"/>
          <p:cNvSpPr>
            <a:spLocks noGrp="1"/>
          </p:cNvSpPr>
          <p:nvPr>
            <p:ph idx="1"/>
          </p:nvPr>
        </p:nvSpPr>
        <p:spPr/>
        <p:txBody>
          <a:bodyPr>
            <a:normAutofit fontScale="92500" lnSpcReduction="10000"/>
          </a:bodyPr>
          <a:lstStyle/>
          <a:p>
            <a:pPr algn="just"/>
            <a:r>
              <a:rPr lang="el-GR" dirty="0"/>
              <a:t>λόγος (</a:t>
            </a:r>
            <a:r>
              <a:rPr lang="en-US" dirty="0"/>
              <a:t>langue)</a:t>
            </a:r>
            <a:r>
              <a:rPr lang="el-GR" dirty="0"/>
              <a:t>: το εσωτερικό σύστημα, το αφηρημένο γλωσσικό σύστημα που κατέχουν από κοινού όλα τα μέλη μιας γλωσσικής κοινότητας και που τους επιτρέπει να συνεννοούνται μεταξύ τους, ενδιάθετος λόγος (</a:t>
            </a:r>
            <a:r>
              <a:rPr lang="el-GR" i="1" dirty="0"/>
              <a:t>γλωσσικό σύστημα </a:t>
            </a:r>
            <a:r>
              <a:rPr lang="el-GR" dirty="0"/>
              <a:t>κατά </a:t>
            </a:r>
            <a:r>
              <a:rPr lang="en-US" dirty="0"/>
              <a:t>Lyons</a:t>
            </a:r>
            <a:r>
              <a:rPr lang="el-GR" dirty="0"/>
              <a:t>)</a:t>
            </a:r>
          </a:p>
          <a:p>
            <a:pPr algn="just"/>
            <a:r>
              <a:rPr lang="el-GR" dirty="0"/>
              <a:t>ομιλία</a:t>
            </a:r>
            <a:r>
              <a:rPr lang="en-US" dirty="0"/>
              <a:t> (parole)</a:t>
            </a:r>
            <a:r>
              <a:rPr lang="el-GR" dirty="0"/>
              <a:t>: η εφαρμογή (χρήση) αυτού του συστήματος κατά άτομα, τα δεδομένα της γλωσσικής συμπεριφοράς από συγκεκριμένους ομιλητές σε συγκεκριμένο τόπο και χρόνο, </a:t>
            </a:r>
            <a:r>
              <a:rPr lang="el-GR" dirty="0" err="1"/>
              <a:t>φωνούμενος</a:t>
            </a:r>
            <a:r>
              <a:rPr lang="el-GR" dirty="0"/>
              <a:t> λόγος (</a:t>
            </a:r>
            <a:r>
              <a:rPr lang="el-GR" i="1" dirty="0"/>
              <a:t>γλωσσική συμπεριφορά </a:t>
            </a:r>
            <a:r>
              <a:rPr lang="el-GR" dirty="0"/>
              <a:t>κατά </a:t>
            </a:r>
            <a:r>
              <a:rPr lang="en-US" dirty="0"/>
              <a:t>Lyons</a:t>
            </a:r>
            <a:r>
              <a:rPr lang="el-GR" dirty="0"/>
              <a:t>)</a:t>
            </a:r>
          </a:p>
          <a:p>
            <a:pPr algn="just">
              <a:buNone/>
            </a:pPr>
            <a:r>
              <a:rPr lang="en-US" dirty="0"/>
              <a:t>*</a:t>
            </a:r>
            <a:r>
              <a:rPr lang="el-GR" i="1" dirty="0"/>
              <a:t>ομιλία</a:t>
            </a:r>
            <a:r>
              <a:rPr lang="el-GR" dirty="0"/>
              <a:t>, </a:t>
            </a:r>
            <a:r>
              <a:rPr lang="el-GR" i="1" dirty="0" err="1"/>
              <a:t>φωνούμενος</a:t>
            </a:r>
            <a:r>
              <a:rPr lang="el-GR" dirty="0"/>
              <a:t> λόγος: τεχνική σημασία, αφορά ΤΟΣΟ τον προφορικό ΟΣΟ και τον γραπτό λόγο</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i="1" dirty="0"/>
              <a:t>λόγος</a:t>
            </a:r>
            <a:r>
              <a:rPr lang="el-GR" sz="3600" dirty="0"/>
              <a:t> και </a:t>
            </a:r>
            <a:r>
              <a:rPr lang="el-GR" sz="3600" i="1" dirty="0"/>
              <a:t>ομιλία</a:t>
            </a:r>
            <a:endParaRPr lang="el-GR" sz="3600" dirty="0"/>
          </a:p>
        </p:txBody>
      </p:sp>
      <p:sp>
        <p:nvSpPr>
          <p:cNvPr id="3" name="Content Placeholder 2"/>
          <p:cNvSpPr>
            <a:spLocks noGrp="1"/>
          </p:cNvSpPr>
          <p:nvPr>
            <p:ph idx="1"/>
          </p:nvPr>
        </p:nvSpPr>
        <p:spPr>
          <a:xfrm>
            <a:off x="1089024" y="1801906"/>
            <a:ext cx="7272339" cy="4756549"/>
          </a:xfrm>
        </p:spPr>
        <p:txBody>
          <a:bodyPr>
            <a:normAutofit fontScale="85000" lnSpcReduction="20000"/>
          </a:bodyPr>
          <a:lstStyle/>
          <a:p>
            <a:pPr algn="just"/>
            <a:r>
              <a:rPr lang="el-GR" dirty="0"/>
              <a:t>Ο </a:t>
            </a:r>
            <a:r>
              <a:rPr lang="el-GR" dirty="0">
                <a:highlight>
                  <a:srgbClr val="FFFF00"/>
                </a:highlight>
              </a:rPr>
              <a:t>κοινωνικός χαρακτήρας του λόγου </a:t>
            </a:r>
            <a:r>
              <a:rPr lang="el-GR" dirty="0"/>
              <a:t>δηλώνει ότι ο άνθρωπος δεν κατασκευάζει τη γλώσσα του κάθε φορά από την αρχή αλλά παραλαμβάνει ένα «έτοιμο» και συνεπώς συμβατικό σύστημα που εφαρμόζει στην επικοινωνία του με τα άλλα μέλη της γλωσσικής κοινότητας.</a:t>
            </a:r>
          </a:p>
          <a:p>
            <a:pPr algn="just"/>
            <a:r>
              <a:rPr lang="el-GR" dirty="0"/>
              <a:t>Η ομιλία υφίσταται υπό τη μορφή της ιδιολέκτου, του ατομικού λόγου, της συγκεκριμένης πραγμάτωσης του λόγου από κάθε άτομο της κοινότητας. Η έννοια της </a:t>
            </a:r>
            <a:r>
              <a:rPr lang="el-GR" dirty="0">
                <a:solidFill>
                  <a:srgbClr val="FF0000"/>
                </a:solidFill>
                <a:highlight>
                  <a:srgbClr val="FFFF00"/>
                </a:highlight>
              </a:rPr>
              <a:t>ιδιολέκτου</a:t>
            </a:r>
            <a:r>
              <a:rPr lang="el-GR" dirty="0"/>
              <a:t> μας οδηγεί στο κύριο χαρακτηριστικό της ομιλίας -εν αντιθέσει προς τον λόγο- που είναι ακριβώς η επιλογή. Στην ομιλία του κάθε άτομο επιλέγει, διαλέγει τα μέσα (φωνητικά, συντακτικά, λεξιλογικά) με τα οποία θα εκφραστεί. Ο </a:t>
            </a:r>
            <a:r>
              <a:rPr lang="en-US" dirty="0"/>
              <a:t>Saussure </a:t>
            </a:r>
            <a:r>
              <a:rPr lang="el-GR" dirty="0"/>
              <a:t>κάνει λόγο για «ατομικούς συνδυασμούς» που εξαρτώνται «από τη θέληση των ομιλητών». Αλλά ακριβώς ο συνδυασμός προϋποθέτει τη δυνατότητα της επιλογής.</a:t>
            </a:r>
          </a:p>
          <a:p>
            <a:pPr algn="r">
              <a:buNone/>
            </a:pPr>
            <a:r>
              <a:rPr lang="el-GR" sz="2300" dirty="0"/>
              <a:t>(Μπαμπινιώτης 1998:57)</a:t>
            </a:r>
            <a:endParaRPr lang="el-GR" dirty="0"/>
          </a:p>
          <a:p>
            <a:pPr>
              <a:buNone/>
            </a:pPr>
            <a:endParaRPr lang="el-G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η «δουλειά» των γλωσσολόγων</a:t>
            </a:r>
          </a:p>
        </p:txBody>
      </p:sp>
      <p:sp>
        <p:nvSpPr>
          <p:cNvPr id="3" name="Content Placeholder 2"/>
          <p:cNvSpPr>
            <a:spLocks noGrp="1"/>
          </p:cNvSpPr>
          <p:nvPr>
            <p:ph idx="1"/>
          </p:nvPr>
        </p:nvSpPr>
        <p:spPr>
          <a:xfrm>
            <a:off x="1089024" y="1801906"/>
            <a:ext cx="7582010" cy="4324257"/>
          </a:xfrm>
        </p:spPr>
        <p:txBody>
          <a:bodyPr>
            <a:normAutofit fontScale="92500" lnSpcReduction="10000"/>
          </a:bodyPr>
          <a:lstStyle/>
          <a:p>
            <a:pPr lvl="0"/>
            <a:r>
              <a:rPr lang="el-GR" dirty="0"/>
              <a:t>Γλώσσα και Γλώσσες: γενική και ειδική γλωσσολογία</a:t>
            </a:r>
          </a:p>
          <a:p>
            <a:pPr>
              <a:buNone/>
            </a:pPr>
            <a:r>
              <a:rPr lang="el-GR" dirty="0"/>
              <a:t>			(χώρος) εθνική/ συγκριτική</a:t>
            </a:r>
          </a:p>
          <a:p>
            <a:pPr>
              <a:buNone/>
            </a:pPr>
            <a:r>
              <a:rPr lang="el-GR" dirty="0"/>
              <a:t>			(χρόνος) διαχρονική (ιστορική)/ συγχρονική</a:t>
            </a:r>
          </a:p>
          <a:p>
            <a:pPr lvl="0"/>
            <a:r>
              <a:rPr lang="el-GR" dirty="0"/>
              <a:t>Γλώσσα και Επιστήμες του Ανθρώπου (κλάδοι της γλωσσολογίας)</a:t>
            </a:r>
          </a:p>
          <a:p>
            <a:pPr lvl="1">
              <a:buFont typeface="Wingdings" pitchFamily="2" charset="2"/>
              <a:buChar char="Ø"/>
            </a:pPr>
            <a:r>
              <a:rPr lang="el-GR" dirty="0"/>
              <a:t>Κοινωνιογλωσσολογία</a:t>
            </a:r>
          </a:p>
          <a:p>
            <a:pPr lvl="1">
              <a:buFont typeface="Wingdings" pitchFamily="2" charset="2"/>
              <a:buChar char="Ø"/>
            </a:pPr>
            <a:r>
              <a:rPr lang="el-GR" dirty="0"/>
              <a:t>Ψυχογλωσσολογία</a:t>
            </a:r>
          </a:p>
          <a:p>
            <a:pPr lvl="1">
              <a:buFont typeface="Wingdings" pitchFamily="2" charset="2"/>
              <a:buChar char="Ø"/>
            </a:pPr>
            <a:r>
              <a:rPr lang="el-GR" dirty="0"/>
              <a:t>Υφολογία</a:t>
            </a:r>
          </a:p>
          <a:p>
            <a:pPr lvl="1">
              <a:buFont typeface="Wingdings" pitchFamily="2" charset="2"/>
              <a:buChar char="Ø"/>
            </a:pPr>
            <a:r>
              <a:rPr lang="el-GR" dirty="0"/>
              <a:t>Φιλοσοφία της Γλώσσας</a:t>
            </a:r>
          </a:p>
          <a:p>
            <a:r>
              <a:rPr lang="el-GR" b="1" dirty="0"/>
              <a:t>Εφαρμοσμένη Γλωσσολογία</a:t>
            </a:r>
            <a:endParaRPr lang="el-GR" dirty="0"/>
          </a:p>
          <a:p>
            <a:endParaRPr lang="el-G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smtClean="0"/>
              <a:t>Προσεγγίσεις της γλώσσας</a:t>
            </a:r>
            <a:endParaRPr lang="el-GR" sz="3600" dirty="0"/>
          </a:p>
        </p:txBody>
      </p:sp>
      <p:sp>
        <p:nvSpPr>
          <p:cNvPr id="3" name="Content Placeholder 2"/>
          <p:cNvSpPr>
            <a:spLocks noGrp="1"/>
          </p:cNvSpPr>
          <p:nvPr>
            <p:ph idx="1"/>
          </p:nvPr>
        </p:nvSpPr>
        <p:spPr>
          <a:xfrm>
            <a:off x="1089024" y="1801906"/>
            <a:ext cx="7582010" cy="4324257"/>
          </a:xfrm>
        </p:spPr>
        <p:txBody>
          <a:bodyPr>
            <a:normAutofit/>
          </a:bodyPr>
          <a:lstStyle/>
          <a:p>
            <a:pPr lvl="0">
              <a:buNone/>
            </a:pPr>
            <a:r>
              <a:rPr lang="el-GR" dirty="0" smtClean="0"/>
              <a:t>	</a:t>
            </a:r>
            <a:r>
              <a:rPr lang="el-GR" b="1" dirty="0" smtClean="0"/>
              <a:t>Προσεγγίσεις της γλώσσες (ή «γραμματικές»)</a:t>
            </a:r>
          </a:p>
          <a:p>
            <a:pPr lvl="0"/>
            <a:r>
              <a:rPr lang="el-GR" dirty="0" smtClean="0"/>
              <a:t>Ρυθμιστική</a:t>
            </a:r>
          </a:p>
          <a:p>
            <a:pPr lvl="0"/>
            <a:r>
              <a:rPr lang="el-GR" dirty="0" smtClean="0"/>
              <a:t>Περιγραφική</a:t>
            </a:r>
          </a:p>
          <a:p>
            <a:pPr lvl="0"/>
            <a:r>
              <a:rPr lang="el-GR" dirty="0" smtClean="0"/>
              <a:t>Ερμηνευτική</a:t>
            </a:r>
            <a:endParaRPr lang="el-GR" dirty="0"/>
          </a:p>
          <a:p>
            <a:endParaRPr lang="el-GR" dirty="0"/>
          </a:p>
        </p:txBody>
      </p:sp>
    </p:spTree>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adition">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radition">
      <a:fillStyleLst>
        <a:solidFill>
          <a:schemeClr val="phClr"/>
        </a:solidFill>
        <a:blipFill rotWithShape="1">
          <a:blip xmlns:r="http://schemas.openxmlformats.org/officeDocument/2006/relationships" r:embed="rId1">
            <a:duotone>
              <a:schemeClr val="phClr">
                <a:shade val="10000"/>
                <a:satMod val="150000"/>
              </a:schemeClr>
              <a:schemeClr val="phClr">
                <a:tint val="90000"/>
                <a:satMod val="300000"/>
              </a:schemeClr>
            </a:duotone>
          </a:blip>
          <a:stretch/>
        </a:blipFill>
        <a:blipFill rotWithShape="1">
          <a:blip xmlns:r="http://schemas.openxmlformats.org/officeDocument/2006/relationships" r:embed="rId2">
            <a:duotone>
              <a:schemeClr val="phClr">
                <a:shade val="10000"/>
                <a:satMod val="150000"/>
              </a:schemeClr>
              <a:schemeClr val="phClr">
                <a:tint val="90000"/>
                <a:satMod val="300000"/>
              </a:schemeClr>
            </a:duotone>
          </a:blip>
          <a:stretch/>
        </a:blipFill>
      </a:fillStyleLst>
      <a:lnStyleLst>
        <a:ln w="15875" cap="flat" cmpd="sng" algn="ctr">
          <a:solidFill>
            <a:schemeClr val="phClr">
              <a:shade val="95000"/>
              <a:satMod val="105000"/>
            </a:schemeClr>
          </a:solidFill>
          <a:prstDash val="solid"/>
          <a:miter/>
        </a:ln>
        <a:ln w="38100" cap="flat" cmpd="sng" algn="ctr">
          <a:solidFill>
            <a:schemeClr val="phClr">
              <a:shade val="90000"/>
            </a:schemeClr>
          </a:solidFill>
          <a:prstDash val="solid"/>
          <a:miter/>
        </a:ln>
        <a:ln w="76200" cap="flat" cmpd="dbl" algn="ctr">
          <a:solidFill>
            <a:schemeClr val="phClr"/>
          </a:solidFill>
          <a:prstDash val="solid"/>
          <a:miter/>
        </a:ln>
      </a:lnStyleLst>
      <a:effectStyleLst>
        <a:effectStyle>
          <a:effectLst/>
        </a:effectStyle>
        <a:effectStyle>
          <a:effectLst>
            <a:innerShdw blurRad="127000">
              <a:srgbClr val="FFFFFF">
                <a:alpha val="35000"/>
              </a:srgbClr>
            </a:innerShdw>
          </a:effectLst>
          <a:scene3d>
            <a:camera prst="orthographicFront">
              <a:rot lat="0" lon="0" rev="0"/>
            </a:camera>
            <a:lightRig rig="chilly" dir="tl">
              <a:rot lat="0" lon="0" rev="5400000"/>
            </a:lightRig>
          </a:scene3d>
          <a:sp3d prstMaterial="softEdge">
            <a:bevelT w="0" h="0"/>
          </a:sp3d>
        </a:effectStyle>
        <a:effectStyle>
          <a:effectLst>
            <a:outerShdw blurRad="63500" dist="25400" dir="5400000" algn="br" rotWithShape="0">
              <a:srgbClr val="000000">
                <a:alpha val="50000"/>
              </a:srgbClr>
            </a:outerShdw>
          </a:effectLst>
          <a:scene3d>
            <a:camera prst="orthographicFront">
              <a:rot lat="0" lon="0" rev="0"/>
            </a:camera>
            <a:lightRig rig="balanced" dir="t">
              <a:rot lat="0" lon="0" rev="3600000"/>
            </a:lightRig>
          </a:scene3d>
          <a:sp3d>
            <a:bevelT w="889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hade val="10000"/>
                <a:satMod val="175000"/>
              </a:schemeClr>
              <a:schemeClr val="phClr">
                <a:satMod val="3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Tradition.thmx</Template>
  <TotalTime>1228</TotalTime>
  <Words>597</Words>
  <Application>Microsoft Office PowerPoint</Application>
  <PresentationFormat>Προβολή στην οθόνη (4:3)</PresentationFormat>
  <Paragraphs>53</Paragraphs>
  <Slides>10</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10</vt:i4>
      </vt:variant>
    </vt:vector>
  </HeadingPairs>
  <TitlesOfParts>
    <vt:vector size="11" baseType="lpstr">
      <vt:lpstr>Tradition</vt:lpstr>
      <vt:lpstr>Γλωσσολογία  και Ελληνική Γλώσσα </vt:lpstr>
      <vt:lpstr>τι είναι γλώσσα </vt:lpstr>
      <vt:lpstr>τι είναι γλώσσα </vt:lpstr>
      <vt:lpstr>τι είναι γλώσσα</vt:lpstr>
      <vt:lpstr>αντικείμενο μελέτης της γλωσσολογίας</vt:lpstr>
      <vt:lpstr>η γλώσσα ως σύστημα</vt:lpstr>
      <vt:lpstr>λόγος και ομιλία</vt:lpstr>
      <vt:lpstr>λόγος και ομιλία</vt:lpstr>
      <vt:lpstr>η «δουλειά» των γλωσσολόγων</vt:lpstr>
      <vt:lpstr>Προσεγγίσεις της γλώσσας</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γλωσσολογία και ελληνική γλώσσα Ι</dc:title>
  <dc:creator>Panagiotis Vasilakis</dc:creator>
  <cp:lastModifiedBy>User</cp:lastModifiedBy>
  <cp:revision>25</cp:revision>
  <dcterms:created xsi:type="dcterms:W3CDTF">2013-10-16T19:38:54Z</dcterms:created>
  <dcterms:modified xsi:type="dcterms:W3CDTF">2023-03-01T12:50:19Z</dcterms:modified>
</cp:coreProperties>
</file>