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6" r:id="rId5"/>
    <p:sldId id="264" r:id="rId6"/>
    <p:sldId id="265" r:id="rId7"/>
    <p:sldId id="272" r:id="rId8"/>
    <p:sldId id="267" r:id="rId9"/>
    <p:sldId id="271" r:id="rId10"/>
    <p:sldId id="273" r:id="rId11"/>
    <p:sldId id="280" r:id="rId12"/>
    <p:sldId id="281" r:id="rId13"/>
    <p:sldId id="282" r:id="rId14"/>
    <p:sldId id="283" r:id="rId15"/>
    <p:sldId id="284" r:id="rId16"/>
    <p:sldId id="285" r:id="rId17"/>
    <p:sldId id="298" r:id="rId18"/>
    <p:sldId id="299" r:id="rId19"/>
    <p:sldId id="286" r:id="rId20"/>
    <p:sldId id="288" r:id="rId21"/>
    <p:sldId id="287" r:id="rId22"/>
    <p:sldId id="289" r:id="rId23"/>
    <p:sldId id="300" r:id="rId24"/>
    <p:sldId id="309" r:id="rId25"/>
    <p:sldId id="310" r:id="rId26"/>
    <p:sldId id="301" r:id="rId27"/>
    <p:sldId id="302" r:id="rId28"/>
    <p:sldId id="274" r:id="rId29"/>
    <p:sldId id="304" r:id="rId30"/>
    <p:sldId id="275" r:id="rId31"/>
    <p:sldId id="258" r:id="rId32"/>
    <p:sldId id="305" r:id="rId33"/>
    <p:sldId id="268" r:id="rId34"/>
    <p:sldId id="269" r:id="rId35"/>
    <p:sldId id="303" r:id="rId36"/>
    <p:sldId id="306" r:id="rId37"/>
    <p:sldId id="277" r:id="rId38"/>
    <p:sldId id="278" r:id="rId39"/>
    <p:sldId id="307" r:id="rId40"/>
    <p:sldId id="259" r:id="rId41"/>
    <p:sldId id="260" r:id="rId42"/>
    <p:sldId id="261" r:id="rId43"/>
    <p:sldId id="270" r:id="rId44"/>
    <p:sldId id="262" r:id="rId45"/>
    <p:sldId id="279" r:id="rId46"/>
    <p:sldId id="308" r:id="rId47"/>
    <p:sldId id="290" r:id="rId48"/>
    <p:sldId id="293" r:id="rId49"/>
    <p:sldId id="292" r:id="rId50"/>
    <p:sldId id="294" r:id="rId51"/>
    <p:sldId id="295" r:id="rId52"/>
    <p:sldId id="296" r:id="rId53"/>
    <p:sldId id="297" r:id="rId54"/>
    <p:sldId id="312" r:id="rId55"/>
    <p:sldId id="311" r:id="rId5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91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17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87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619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66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17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59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471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19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84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72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24/9/2020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607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UmZrtiXDik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np9ICutHmw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c65JPUkcAXtYvTpAOzCh6IdmvSx5by56kQ0eXD3Q0gs/edit?usp=sharin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th.gr/courses/PRE_U_113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th.gr/modules/units/?course=PRE_U_113&amp;id=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oe.jmu.edu/learningtoolbox/cornellnote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ΒΑΣΙΚΕΣ ΕΝΟΙΕΣ ΦΥΣΙΚΩΝ ΕΠΙΣΤΗΜΩΝ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ΒΑΣΙΛΗΣ ΚΟΛΛΙΑΣ</a:t>
            </a:r>
          </a:p>
          <a:p>
            <a:r>
              <a:rPr lang="el-GR" dirty="0" smtClean="0"/>
              <a:t>ΣΤΕΦΑΝΟΣ ΑΣΗΜΟΠΟΥΛΟΣ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814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ΔΟΜΗ ΤΩΝ ΕΠΙΧΕΙΡΗΜΑΤΩΝ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Στην καθημερινή μας ζωή προσπαθούμε συχνά να πείσουμε άλλους (ή άλλοι προσπαθούν να πείσουν εμάς)</a:t>
            </a:r>
          </a:p>
          <a:p>
            <a:r>
              <a:rPr lang="el-GR" dirty="0" smtClean="0"/>
              <a:t>Οι Φυσικές Επιστήμες στηρίζονται στην επιχειρηματολογία. Δεν "φωτογραφίζουν" τον κόσμο αλλά "στοιχηματίζουν" σε </a:t>
            </a:r>
            <a:r>
              <a:rPr lang="el-GR" b="1" dirty="0" smtClean="0"/>
              <a:t>υποθέσεις</a:t>
            </a:r>
            <a:r>
              <a:rPr lang="el-GR" dirty="0" smtClean="0"/>
              <a:t> που δοκιμάζονται με πειράματα, παρατηρήσεις και ΔΙΑΛΟΓΟ (επιστημονικά περιοδικά, επιστημονικά συνέδρια)</a:t>
            </a:r>
          </a:p>
          <a:p>
            <a:r>
              <a:rPr lang="el-GR" dirty="0" smtClean="0"/>
              <a:t>Στο παρελθόν έχουν υπάρξει μεγάλες ανατροπές </a:t>
            </a:r>
            <a:r>
              <a:rPr lang="el-GR" dirty="0" err="1" smtClean="0"/>
              <a:t>οσο</a:t>
            </a:r>
            <a:r>
              <a:rPr lang="el-GR" dirty="0" smtClean="0"/>
              <a:t> αφορά στις υποθέσεις </a:t>
            </a:r>
            <a:r>
              <a:rPr lang="el-GR" dirty="0" err="1" smtClean="0"/>
              <a:t>αυτες</a:t>
            </a:r>
            <a:r>
              <a:rPr lang="el-GR" dirty="0" smtClean="0"/>
              <a:t>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6674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ΔΟΜΗ ΤΩΝ ΕΠΙΧΕΙΡΗΜΑΤΩΝ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Θα χρησιμοποιήσουμε </a:t>
            </a:r>
            <a:r>
              <a:rPr lang="el-GR" dirty="0" err="1" smtClean="0"/>
              <a:t>ενα</a:t>
            </a:r>
            <a:r>
              <a:rPr lang="el-GR" dirty="0" smtClean="0"/>
              <a:t> </a:t>
            </a:r>
            <a:r>
              <a:rPr lang="el-GR" dirty="0" err="1" smtClean="0"/>
              <a:t>πολυ</a:t>
            </a:r>
            <a:r>
              <a:rPr lang="el-GR" dirty="0" smtClean="0"/>
              <a:t> διαδεδομένο μοντέλο για την παρουσίαση επιχειρημάτων. Το μοντέλο του </a:t>
            </a:r>
            <a:r>
              <a:rPr lang="en-US" dirty="0" smtClean="0"/>
              <a:t>Stephen </a:t>
            </a:r>
            <a:r>
              <a:rPr lang="en-US" dirty="0" err="1" smtClean="0"/>
              <a:t>Toulmin</a:t>
            </a:r>
            <a:r>
              <a:rPr lang="en-US" dirty="0" smtClean="0"/>
              <a:t> </a:t>
            </a:r>
            <a:r>
              <a:rPr lang="el-GR" dirty="0" smtClean="0"/>
              <a:t>(σε </a:t>
            </a:r>
            <a:r>
              <a:rPr lang="el-GR" dirty="0" err="1" smtClean="0"/>
              <a:t>καπως</a:t>
            </a:r>
            <a:r>
              <a:rPr lang="el-GR" dirty="0" smtClean="0"/>
              <a:t> απλοποιημένη </a:t>
            </a:r>
            <a:r>
              <a:rPr lang="el-GR" dirty="0" err="1" smtClean="0"/>
              <a:t>μορφη</a:t>
            </a:r>
            <a:r>
              <a:rPr lang="el-GR" dirty="0" smtClean="0"/>
              <a:t>)</a:t>
            </a:r>
          </a:p>
          <a:p>
            <a:r>
              <a:rPr lang="el-GR" dirty="0" smtClean="0"/>
              <a:t>Στοιχεία του: </a:t>
            </a:r>
          </a:p>
          <a:p>
            <a:r>
              <a:rPr lang="el-GR" dirty="0" smtClean="0"/>
              <a:t>Τα Δεδομένα</a:t>
            </a:r>
          </a:p>
          <a:p>
            <a:r>
              <a:rPr lang="el-GR" dirty="0" smtClean="0"/>
              <a:t>Η Εγγύηση</a:t>
            </a:r>
          </a:p>
          <a:p>
            <a:r>
              <a:rPr lang="el-GR" dirty="0" smtClean="0"/>
              <a:t>Η Υποστήριξη της εγγύησης</a:t>
            </a:r>
          </a:p>
          <a:p>
            <a:r>
              <a:rPr lang="el-GR" dirty="0" smtClean="0"/>
              <a:t>Το Συμπέρασμα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9200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ΔΟΜΗ ΤΩΝ ΕΠΙΧΕΙΡΗΜΑΤΩΝ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24208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ΔΕΔΟΜΕΝΑ</a:t>
            </a:r>
            <a:endParaRPr lang="el-GR" dirty="0"/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>
            <a:off x="2195736" y="2605554"/>
            <a:ext cx="3600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56176" y="24208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ΣΥΜΠΕΡΑΣΜΑ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35730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ΕΓΓΥΗΣΗ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50851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ΥΠΟΣΤΗΡΙΞΗ ΕΓΓΥΗΣΗΣ</a:t>
            </a:r>
            <a:endParaRPr lang="el-GR" dirty="0"/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 flipV="1">
            <a:off x="3635896" y="3942348"/>
            <a:ext cx="0" cy="1142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/>
          <p:nvPr/>
        </p:nvCxnSpPr>
        <p:spPr>
          <a:xfrm flipV="1">
            <a:off x="3635896" y="2605554"/>
            <a:ext cx="0" cy="967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826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ΔΟΜΗ ΤΩΝ ΕΠΙΧΕΙΡΗΜΑΤΩΝ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Ενα</a:t>
            </a:r>
            <a:r>
              <a:rPr lang="el-GR" dirty="0" smtClean="0"/>
              <a:t> παιδί γυμνασίου μιλάει με τους γονείς του:</a:t>
            </a:r>
          </a:p>
          <a:p>
            <a:r>
              <a:rPr lang="el-GR" dirty="0" smtClean="0"/>
              <a:t>"ΠΡΕΠΕΙ να μου πάρετε κινητό! </a:t>
            </a:r>
            <a:r>
              <a:rPr lang="el-GR" dirty="0" err="1" smtClean="0"/>
              <a:t>Ολες</a:t>
            </a:r>
            <a:r>
              <a:rPr lang="el-GR" dirty="0" smtClean="0"/>
              <a:t> οι φίλες μου έχουν!"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8167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ΔΟΜΗ ΤΩΝ ΕΠΙΧΕΙΡΗΜΑΤΩΝ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13285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Ολες</a:t>
            </a:r>
            <a:r>
              <a:rPr lang="el-GR" dirty="0" smtClean="0"/>
              <a:t> οι φίλες μου </a:t>
            </a:r>
            <a:r>
              <a:rPr lang="el-GR" dirty="0" err="1" smtClean="0"/>
              <a:t>εχουν</a:t>
            </a:r>
            <a:r>
              <a:rPr lang="el-GR" dirty="0" smtClean="0"/>
              <a:t> κινητό</a:t>
            </a:r>
            <a:endParaRPr lang="el-GR" dirty="0"/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2915816" y="2456021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2160" y="213285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Πρέπει να μου πάρετε κινητό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3645024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Αυτό που κάνει ο περισσότερος κόσμος είναι σωστό</a:t>
            </a:r>
            <a:endParaRPr lang="el-GR" dirty="0"/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 flipV="1">
            <a:off x="4067944" y="2456021"/>
            <a:ext cx="0" cy="1189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75856" y="53732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Κοινός νους</a:t>
            </a:r>
            <a:endParaRPr lang="el-GR" dirty="0"/>
          </a:p>
        </p:txBody>
      </p:sp>
      <p:cxnSp>
        <p:nvCxnSpPr>
          <p:cNvPr id="13" name="Ευθύγραμμο βέλος σύνδεσης 12"/>
          <p:cNvCxnSpPr/>
          <p:nvPr/>
        </p:nvCxnSpPr>
        <p:spPr>
          <a:xfrm flipV="1">
            <a:off x="4067944" y="4568354"/>
            <a:ext cx="0" cy="804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770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ΔΟΜΗ ΤΩΝ ΕΠΙΧΕΙΡΗΜΑΤΩΝ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595573" y="1570839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 smtClean="0"/>
              <a:t>Ολες</a:t>
            </a:r>
            <a:r>
              <a:rPr lang="el-GR" dirty="0" smtClean="0"/>
              <a:t> οι φίλες μου </a:t>
            </a:r>
            <a:r>
              <a:rPr lang="el-GR" dirty="0" err="1" smtClean="0"/>
              <a:t>εχουν</a:t>
            </a:r>
            <a:r>
              <a:rPr lang="el-GR" dirty="0" smtClean="0"/>
              <a:t> κινητό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 smtClean="0"/>
              <a:t>Εσεις</a:t>
            </a:r>
            <a:r>
              <a:rPr lang="el-GR" dirty="0" smtClean="0"/>
              <a:t> δεν μου παίρνετε κινητό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Νοιώθω άσχημα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Νοιώθω σαν τη  </a:t>
            </a:r>
            <a:r>
              <a:rPr lang="el-GR" dirty="0" err="1" smtClean="0"/>
              <a:t>μυγα</a:t>
            </a:r>
            <a:r>
              <a:rPr lang="el-GR" dirty="0" smtClean="0"/>
              <a:t> </a:t>
            </a:r>
            <a:r>
              <a:rPr lang="el-GR" dirty="0" err="1" smtClean="0"/>
              <a:t>μεσα</a:t>
            </a:r>
            <a:r>
              <a:rPr lang="el-GR" dirty="0" smtClean="0"/>
              <a:t> στο γάλα</a:t>
            </a:r>
            <a:endParaRPr lang="el-GR" dirty="0"/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2915816" y="2456021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2160" y="213285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Νοιώθω άσχημα επειδή δεν μου παίρνετε κινητό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364502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Όταν ξεφεύγουμε </a:t>
            </a:r>
            <a:r>
              <a:rPr lang="el-GR" dirty="0" err="1" smtClean="0"/>
              <a:t>απο</a:t>
            </a:r>
            <a:r>
              <a:rPr lang="el-GR" dirty="0" smtClean="0"/>
              <a:t> την μέση συμπεριφορά νοιώθουμε άσχημα</a:t>
            </a:r>
            <a:endParaRPr lang="el-GR" dirty="0"/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 flipV="1">
            <a:off x="4067944" y="2456021"/>
            <a:ext cx="0" cy="1189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75856" y="5373216"/>
            <a:ext cx="3636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Προσωπική </a:t>
            </a:r>
            <a:r>
              <a:rPr lang="el-GR" dirty="0" err="1" smtClean="0"/>
              <a:t>γενικευση</a:t>
            </a:r>
            <a:r>
              <a:rPr lang="el-GR" dirty="0" smtClean="0"/>
              <a:t> από παρατηρήσεις   και ερμηνεία (</a:t>
            </a:r>
            <a:r>
              <a:rPr lang="el-GR" dirty="0" err="1" smtClean="0"/>
              <a:t>συμφωνη</a:t>
            </a:r>
            <a:r>
              <a:rPr lang="el-GR" dirty="0" smtClean="0"/>
              <a:t> με τους κοινούς τόπους)</a:t>
            </a:r>
            <a:endParaRPr lang="el-GR" dirty="0"/>
          </a:p>
        </p:txBody>
      </p:sp>
      <p:cxnSp>
        <p:nvCxnSpPr>
          <p:cNvPr id="13" name="Ευθύγραμμο βέλος σύνδεσης 12"/>
          <p:cNvCxnSpPr/>
          <p:nvPr/>
        </p:nvCxnSpPr>
        <p:spPr>
          <a:xfrm flipV="1">
            <a:off x="4067944" y="4845353"/>
            <a:ext cx="0" cy="527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90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ΔΟΜΗ ΤΩΝ ΕΠΙΧΕΙΡΗΜΑΤΩΝ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595573" y="1570839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Εξ αιτίας σας νοιώθω άσχημα που δεν </a:t>
            </a:r>
            <a:r>
              <a:rPr lang="el-GR" dirty="0" err="1" smtClean="0"/>
              <a:t>εχω</a:t>
            </a:r>
            <a:r>
              <a:rPr lang="el-GR" dirty="0" smtClean="0"/>
              <a:t> κινητό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Το να έχω κινητό δεν </a:t>
            </a:r>
            <a:r>
              <a:rPr lang="el-GR" dirty="0" err="1" smtClean="0"/>
              <a:t>κανει</a:t>
            </a:r>
            <a:r>
              <a:rPr lang="el-GR" dirty="0" smtClean="0"/>
              <a:t> κακό σε κανέναν </a:t>
            </a:r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2915816" y="2456021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2160" y="2132856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ΠΡΕΠΕΙ να διορθώσετε το λάθος σας και να μου πάρετε κινητό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3639896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γονείς δεν πρέπει να κάνουν το παιδί τους να νοιώθει άσχημα για μια συμπεριφορά που δεν βλάπτει άλλους</a:t>
            </a:r>
            <a:endParaRPr lang="el-GR" dirty="0"/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 flipV="1">
            <a:off x="4067944" y="2456021"/>
            <a:ext cx="0" cy="1189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15816" y="5517784"/>
            <a:ext cx="363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Ηθική διαίσθηση, </a:t>
            </a:r>
            <a:r>
              <a:rPr lang="el-GR" dirty="0" err="1" smtClean="0"/>
              <a:t>Κοινος</a:t>
            </a:r>
            <a:r>
              <a:rPr lang="el-GR" dirty="0" smtClean="0"/>
              <a:t> τόπος</a:t>
            </a:r>
            <a:endParaRPr lang="el-GR" dirty="0"/>
          </a:p>
        </p:txBody>
      </p:sp>
      <p:cxnSp>
        <p:nvCxnSpPr>
          <p:cNvPr id="13" name="Ευθύγραμμο βέλος σύνδεσης 12"/>
          <p:cNvCxnSpPr/>
          <p:nvPr/>
        </p:nvCxnSpPr>
        <p:spPr>
          <a:xfrm flipV="1">
            <a:off x="4038341" y="4973709"/>
            <a:ext cx="0" cy="527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343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Διακοπή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Σκεφτείτε ένα δικό σας παράδειγμα. Ξεκινήστε ίσως από </a:t>
            </a:r>
            <a:r>
              <a:rPr lang="el-GR" dirty="0" err="1" smtClean="0"/>
              <a:t>καποια</a:t>
            </a:r>
            <a:r>
              <a:rPr lang="el-GR" dirty="0" smtClean="0"/>
              <a:t> </a:t>
            </a:r>
            <a:r>
              <a:rPr lang="el-GR" dirty="0" err="1" smtClean="0"/>
              <a:t>προσπαθεια</a:t>
            </a:r>
            <a:r>
              <a:rPr lang="el-GR" dirty="0" smtClean="0"/>
              <a:t> πειθούς που έπεσε στην αντίληψή σας πρόσφατα. Προσπαθήστε να την αναλύσετε με τον παραπάνω τρόπο.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982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Ένα παράδειγμα από τις ΦΕ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Βιντεο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16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ΔΟΜΗ ΤΩΝ ΕΠΙΧΕΙΡΗΜΑΤΩΝ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576953" y="1844824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Ο </a:t>
            </a:r>
            <a:r>
              <a:rPr lang="el-GR" dirty="0" err="1" smtClean="0"/>
              <a:t>βατραχέκλος</a:t>
            </a:r>
            <a:r>
              <a:rPr lang="el-GR" dirty="0" smtClean="0"/>
              <a:t> ρουφάει το νερό με το καλαμάκι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Παρόμοια φαινόμενα </a:t>
            </a:r>
            <a:r>
              <a:rPr lang="el-GR" dirty="0" err="1" smtClean="0"/>
              <a:t>μπορει</a:t>
            </a:r>
            <a:r>
              <a:rPr lang="el-GR" dirty="0" smtClean="0"/>
              <a:t> να παρατηρήσει ο καθένας μας</a:t>
            </a:r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2915816" y="2456021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2160" y="213285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νερό ανεβαίνει στο καλαμάκι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363989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Όταν κάτι </a:t>
            </a:r>
            <a:r>
              <a:rPr lang="el-GR" dirty="0" err="1" smtClean="0"/>
              <a:t>ειναι</a:t>
            </a:r>
            <a:r>
              <a:rPr lang="el-GR" dirty="0" smtClean="0"/>
              <a:t> συνηθισμένο στην καθημερινή ζωή, δεν χρειάζεται καμία εξήγηση</a:t>
            </a:r>
            <a:endParaRPr lang="el-GR" dirty="0"/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 flipV="1">
            <a:off x="4067944" y="2456021"/>
            <a:ext cx="0" cy="1189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75856" y="5887116"/>
            <a:ext cx="363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Κοινή πρακτική</a:t>
            </a:r>
            <a:endParaRPr lang="el-GR" dirty="0"/>
          </a:p>
        </p:txBody>
      </p:sp>
      <p:cxnSp>
        <p:nvCxnSpPr>
          <p:cNvPr id="13" name="Ευθύγραμμο βέλος σύνδεσης 12"/>
          <p:cNvCxnSpPr/>
          <p:nvPr/>
        </p:nvCxnSpPr>
        <p:spPr>
          <a:xfrm flipV="1">
            <a:off x="4077749" y="4840225"/>
            <a:ext cx="0" cy="925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28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ΔΙΑΛΕΞΗ 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/>
              <a:t> </a:t>
            </a:r>
            <a:r>
              <a:rPr lang="el-GR" dirty="0" smtClean="0"/>
              <a:t>ΜΕΡΟΣ :Γενικά στοιχεία για το μάθημα</a:t>
            </a:r>
          </a:p>
          <a:p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ΜΕΡΟΣ :Υποδομή </a:t>
            </a:r>
          </a:p>
          <a:p>
            <a:r>
              <a:rPr lang="el-GR" dirty="0" smtClean="0"/>
              <a:t>Πως κρατούμε σημειώσεις</a:t>
            </a:r>
          </a:p>
          <a:p>
            <a:r>
              <a:rPr lang="el-GR" dirty="0" smtClean="0"/>
              <a:t>Η δομή των επιχειρημάτων</a:t>
            </a:r>
          </a:p>
          <a:p>
            <a:r>
              <a:rPr lang="el-GR" dirty="0" smtClean="0"/>
              <a:t>Μεγέθη και μονάδες</a:t>
            </a:r>
          </a:p>
          <a:p>
            <a:r>
              <a:rPr lang="el-GR" dirty="0" smtClean="0"/>
              <a:t>Πράξεις με δυνάμεις του 10</a:t>
            </a:r>
          </a:p>
          <a:p>
            <a:r>
              <a:rPr lang="el-GR" dirty="0" smtClean="0"/>
              <a:t>Μετασχηματισμοί αλγεβρικών σχέσεων (πχ </a:t>
            </a:r>
            <a:r>
              <a:rPr lang="en-US" dirty="0" smtClean="0"/>
              <a:t>u=s/t)</a:t>
            </a:r>
          </a:p>
          <a:p>
            <a:r>
              <a:rPr lang="el-GR" dirty="0" smtClean="0"/>
              <a:t>3</a:t>
            </a:r>
            <a:r>
              <a:rPr lang="el-GR" baseline="30000" dirty="0" smtClean="0"/>
              <a:t>Ο</a:t>
            </a:r>
            <a:r>
              <a:rPr lang="el-GR" dirty="0" smtClean="0"/>
              <a:t> ΜΕΡΟΣ: Σύνοψη, σχολιασμός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7085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ΔΟΜΗ ΤΩΝ ΕΠΙΧΕΙΡΗΜΑΤΩΝ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576953" y="1844824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Ο </a:t>
            </a:r>
            <a:r>
              <a:rPr lang="el-GR" dirty="0" err="1" smtClean="0"/>
              <a:t>βατραχέκλος</a:t>
            </a:r>
            <a:r>
              <a:rPr lang="el-GR" dirty="0" smtClean="0"/>
              <a:t> ρουφάει το νερό με το καλαμάκι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Παρόμοια φαινόμενα </a:t>
            </a:r>
            <a:r>
              <a:rPr lang="el-GR" dirty="0" err="1" smtClean="0"/>
              <a:t>μπορει</a:t>
            </a:r>
            <a:r>
              <a:rPr lang="el-GR" dirty="0" smtClean="0"/>
              <a:t> να παρατηρήσει ο καθένας μας</a:t>
            </a:r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2915816" y="2456021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2160" y="213285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νερό ανεβαίνει στο καλαμάκι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363989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να ανεβαίνει το νερό </a:t>
            </a:r>
            <a:r>
              <a:rPr lang="el-GR" dirty="0" err="1" smtClean="0"/>
              <a:t>οταν</a:t>
            </a:r>
            <a:r>
              <a:rPr lang="el-GR" dirty="0" smtClean="0"/>
              <a:t> το </a:t>
            </a:r>
            <a:r>
              <a:rPr lang="el-GR" dirty="0" err="1" smtClean="0"/>
              <a:t>ρουφαμε</a:t>
            </a:r>
            <a:r>
              <a:rPr lang="el-GR" dirty="0" smtClean="0"/>
              <a:t> με το καλαμάκι </a:t>
            </a:r>
            <a:r>
              <a:rPr lang="el-GR" dirty="0" err="1" smtClean="0"/>
              <a:t>ειναι</a:t>
            </a:r>
            <a:r>
              <a:rPr lang="el-GR" dirty="0" smtClean="0"/>
              <a:t> </a:t>
            </a:r>
            <a:r>
              <a:rPr lang="el-GR" dirty="0" err="1" smtClean="0"/>
              <a:t>ενας</a:t>
            </a:r>
            <a:r>
              <a:rPr lang="el-GR" dirty="0" smtClean="0"/>
              <a:t> νόμος της πραγματικότητας</a:t>
            </a:r>
            <a:endParaRPr lang="el-GR" dirty="0"/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 flipV="1">
            <a:off x="4067944" y="2456021"/>
            <a:ext cx="0" cy="1189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75856" y="5887116"/>
            <a:ext cx="3636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Κοινή πρακτική: </a:t>
            </a:r>
            <a:r>
              <a:rPr lang="el-GR" dirty="0" err="1" smtClean="0"/>
              <a:t>Παρατηρουμε</a:t>
            </a:r>
            <a:r>
              <a:rPr lang="el-GR" dirty="0" smtClean="0"/>
              <a:t> κανονικότητες </a:t>
            </a:r>
            <a:r>
              <a:rPr lang="el-GR" dirty="0" err="1" smtClean="0"/>
              <a:t>γυρω</a:t>
            </a:r>
            <a:r>
              <a:rPr lang="el-GR" dirty="0" smtClean="0"/>
              <a:t> μας και στηριζόμαστε σε αυτές</a:t>
            </a:r>
            <a:endParaRPr lang="el-GR" dirty="0"/>
          </a:p>
        </p:txBody>
      </p:sp>
      <p:cxnSp>
        <p:nvCxnSpPr>
          <p:cNvPr id="13" name="Ευθύγραμμο βέλος σύνδεσης 12"/>
          <p:cNvCxnSpPr/>
          <p:nvPr/>
        </p:nvCxnSpPr>
        <p:spPr>
          <a:xfrm flipV="1">
            <a:off x="4077749" y="4840225"/>
            <a:ext cx="0" cy="925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405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ΔΟΜΗ ΤΩΝ ΕΠΙΧΕΙΡΗΜΑΤΩΝ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576953" y="1844824"/>
            <a:ext cx="2232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Ο </a:t>
            </a:r>
            <a:r>
              <a:rPr lang="el-GR" dirty="0" err="1" smtClean="0"/>
              <a:t>βατραχέκλος</a:t>
            </a:r>
            <a:r>
              <a:rPr lang="el-GR" dirty="0" smtClean="0"/>
              <a:t> ρουφάει το νερό με το καλαμάκι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 smtClean="0"/>
              <a:t>Οταν</a:t>
            </a:r>
            <a:r>
              <a:rPr lang="el-GR" dirty="0" smtClean="0"/>
              <a:t> ρουφάω κάτι είναι σαν να το τραβάω. Ρουφάμε το νερό </a:t>
            </a:r>
            <a:r>
              <a:rPr lang="el-GR" dirty="0" err="1" smtClean="0"/>
              <a:t>απο</a:t>
            </a:r>
            <a:r>
              <a:rPr lang="el-GR" dirty="0" smtClean="0"/>
              <a:t> το καλαμάκι </a:t>
            </a:r>
            <a:r>
              <a:rPr lang="el-GR" dirty="0" err="1" smtClean="0"/>
              <a:t>οπως</a:t>
            </a:r>
            <a:r>
              <a:rPr lang="el-GR" dirty="0" smtClean="0"/>
              <a:t> </a:t>
            </a:r>
            <a:r>
              <a:rPr lang="el-GR" dirty="0" err="1" smtClean="0"/>
              <a:t>τραβαμε</a:t>
            </a:r>
            <a:r>
              <a:rPr lang="el-GR" dirty="0" smtClean="0"/>
              <a:t> </a:t>
            </a:r>
            <a:r>
              <a:rPr lang="el-GR" dirty="0" err="1" smtClean="0"/>
              <a:t>ενα</a:t>
            </a:r>
            <a:r>
              <a:rPr lang="el-GR" dirty="0" smtClean="0"/>
              <a:t> παιγνίδι με </a:t>
            </a:r>
            <a:r>
              <a:rPr lang="el-GR" dirty="0" err="1" smtClean="0"/>
              <a:t>ενα</a:t>
            </a:r>
            <a:r>
              <a:rPr lang="el-GR" dirty="0" smtClean="0"/>
              <a:t> σχοινί </a:t>
            </a:r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2915816" y="2456021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2160" y="2132856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νερό ανεβαίνει στο καλαμάκι (λες και το τραβάμε με </a:t>
            </a:r>
            <a:r>
              <a:rPr lang="el-GR" dirty="0" err="1" smtClean="0"/>
              <a:t>ενα</a:t>
            </a:r>
            <a:r>
              <a:rPr lang="el-GR" dirty="0" smtClean="0"/>
              <a:t> </a:t>
            </a:r>
            <a:r>
              <a:rPr lang="el-GR" dirty="0" err="1" smtClean="0"/>
              <a:t>αορατο</a:t>
            </a:r>
            <a:r>
              <a:rPr lang="el-GR" dirty="0" smtClean="0"/>
              <a:t> </a:t>
            </a:r>
            <a:r>
              <a:rPr lang="el-GR" dirty="0" err="1" smtClean="0"/>
              <a:t>σχοινι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3639896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Μια αναλογία μας επιτρέπει να περιμένουμε </a:t>
            </a:r>
            <a:r>
              <a:rPr lang="el-GR" dirty="0" err="1" smtClean="0"/>
              <a:t>οτι</a:t>
            </a:r>
            <a:r>
              <a:rPr lang="el-GR" dirty="0" smtClean="0"/>
              <a:t> κάτι θα </a:t>
            </a:r>
            <a:r>
              <a:rPr lang="el-GR" dirty="0" err="1" smtClean="0"/>
              <a:t>γινει</a:t>
            </a:r>
            <a:r>
              <a:rPr lang="el-GR" dirty="0" smtClean="0"/>
              <a:t> σε μια </a:t>
            </a:r>
            <a:r>
              <a:rPr lang="el-GR" dirty="0" err="1" smtClean="0"/>
              <a:t>περισταση</a:t>
            </a:r>
            <a:r>
              <a:rPr lang="el-GR" dirty="0" smtClean="0"/>
              <a:t> με όμοιο τρόπο </a:t>
            </a:r>
            <a:r>
              <a:rPr lang="el-GR" dirty="0" err="1" smtClean="0"/>
              <a:t>οπώς</a:t>
            </a:r>
            <a:r>
              <a:rPr lang="el-GR" dirty="0" smtClean="0"/>
              <a:t> σε μια άλλη</a:t>
            </a:r>
            <a:endParaRPr lang="el-GR" dirty="0"/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 flipV="1">
            <a:off x="4067944" y="2456021"/>
            <a:ext cx="0" cy="1189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19872" y="6071782"/>
            <a:ext cx="363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Κοινή πρακτική</a:t>
            </a:r>
            <a:endParaRPr lang="el-GR" dirty="0"/>
          </a:p>
        </p:txBody>
      </p:sp>
      <p:cxnSp>
        <p:nvCxnSpPr>
          <p:cNvPr id="13" name="Ευθύγραμμο βέλος σύνδεσης 12"/>
          <p:cNvCxnSpPr/>
          <p:nvPr/>
        </p:nvCxnSpPr>
        <p:spPr>
          <a:xfrm flipV="1">
            <a:off x="4056772" y="5117224"/>
            <a:ext cx="0" cy="925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764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ΔΟΜΗ ΤΩΝ ΕΠΙΧΕΙΡΗΜΑΤΩΝ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576953" y="1844824"/>
            <a:ext cx="22322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Ο </a:t>
            </a:r>
            <a:r>
              <a:rPr lang="el-GR" dirty="0" err="1" smtClean="0"/>
              <a:t>βατραχέκλος</a:t>
            </a:r>
            <a:r>
              <a:rPr lang="el-GR" dirty="0" smtClean="0"/>
              <a:t> ρουφάει το νερό με το καλαμάκι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Ο </a:t>
            </a:r>
            <a:r>
              <a:rPr lang="el-GR" dirty="0" err="1" smtClean="0"/>
              <a:t>βατραχέκλος</a:t>
            </a:r>
            <a:r>
              <a:rPr lang="el-GR" dirty="0" smtClean="0"/>
              <a:t> χαμηλώνει την ατμοσφαιρική πίεση που πιέζει το </a:t>
            </a:r>
            <a:r>
              <a:rPr lang="el-GR" dirty="0" err="1" smtClean="0"/>
              <a:t>νερο</a:t>
            </a:r>
            <a:r>
              <a:rPr lang="el-GR" dirty="0" smtClean="0"/>
              <a:t> </a:t>
            </a:r>
            <a:r>
              <a:rPr lang="el-GR" dirty="0" err="1" smtClean="0"/>
              <a:t>μεσα</a:t>
            </a:r>
            <a:r>
              <a:rPr lang="el-GR" dirty="0" smtClean="0"/>
              <a:t> στο καλαμάκι </a:t>
            </a:r>
            <a:r>
              <a:rPr lang="el-GR" dirty="0" err="1" smtClean="0"/>
              <a:t>απο</a:t>
            </a:r>
            <a:r>
              <a:rPr lang="el-GR" dirty="0" smtClean="0"/>
              <a:t> το </a:t>
            </a:r>
            <a:r>
              <a:rPr lang="el-GR" dirty="0" err="1" smtClean="0"/>
              <a:t>πανω</a:t>
            </a:r>
            <a:r>
              <a:rPr lang="el-GR" dirty="0" smtClean="0"/>
              <a:t> </a:t>
            </a:r>
            <a:r>
              <a:rPr lang="el-GR" dirty="0" err="1" smtClean="0"/>
              <a:t>μερος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Η ατμοσφαιρική πίεση στο νερό απέξω παραμένει η ίδια</a:t>
            </a:r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2915816" y="2456021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24059" y="1484784"/>
            <a:ext cx="180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</a:t>
            </a:r>
            <a:r>
              <a:rPr lang="el-GR" dirty="0" err="1" smtClean="0"/>
              <a:t>νερο</a:t>
            </a:r>
            <a:r>
              <a:rPr lang="el-GR" dirty="0" smtClean="0"/>
              <a:t> που περιορίζεται </a:t>
            </a:r>
            <a:r>
              <a:rPr lang="el-GR" dirty="0" err="1" smtClean="0"/>
              <a:t>απο</a:t>
            </a:r>
            <a:r>
              <a:rPr lang="el-GR" dirty="0" smtClean="0"/>
              <a:t> το καλαμάκι αρχίζει να κινείται προς τα πάνω και καταλήγει στο </a:t>
            </a:r>
            <a:r>
              <a:rPr lang="el-GR" dirty="0" err="1" smtClean="0"/>
              <a:t>στομα</a:t>
            </a:r>
            <a:r>
              <a:rPr lang="el-GR" dirty="0" smtClean="0"/>
              <a:t> του </a:t>
            </a:r>
            <a:r>
              <a:rPr lang="el-GR" dirty="0" err="1" smtClean="0"/>
              <a:t>βατραχιέκλου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3639896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Οταν</a:t>
            </a:r>
            <a:r>
              <a:rPr lang="el-GR" dirty="0" smtClean="0"/>
              <a:t> σε </a:t>
            </a:r>
            <a:r>
              <a:rPr lang="el-GR" dirty="0" err="1" smtClean="0"/>
              <a:t>ενα</a:t>
            </a:r>
            <a:r>
              <a:rPr lang="el-GR" dirty="0" smtClean="0"/>
              <a:t> σώμα η συνισταμένη δύναμη </a:t>
            </a:r>
            <a:r>
              <a:rPr lang="el-GR" dirty="0" err="1" smtClean="0"/>
              <a:t>ειναι</a:t>
            </a:r>
            <a:r>
              <a:rPr lang="el-GR" dirty="0" smtClean="0"/>
              <a:t> διαφορετική </a:t>
            </a:r>
            <a:r>
              <a:rPr lang="el-GR" dirty="0" err="1" smtClean="0"/>
              <a:t>απο</a:t>
            </a:r>
            <a:r>
              <a:rPr lang="el-GR" dirty="0" smtClean="0"/>
              <a:t> το 0 </a:t>
            </a:r>
            <a:r>
              <a:rPr lang="el-GR" dirty="0" err="1" smtClean="0"/>
              <a:t>τοτε</a:t>
            </a:r>
            <a:r>
              <a:rPr lang="el-GR" dirty="0" smtClean="0"/>
              <a:t> αλλάζει η κινητική του κατάσταση</a:t>
            </a:r>
            <a:endParaRPr lang="el-GR" dirty="0"/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 flipV="1">
            <a:off x="4067944" y="2456021"/>
            <a:ext cx="0" cy="1189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19872" y="6071782"/>
            <a:ext cx="363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Φυσική: Νόμος του Νεύτωνα</a:t>
            </a:r>
            <a:endParaRPr lang="el-GR" dirty="0"/>
          </a:p>
        </p:txBody>
      </p:sp>
      <p:cxnSp>
        <p:nvCxnSpPr>
          <p:cNvPr id="13" name="Ευθύγραμμο βέλος σύνδεσης 12"/>
          <p:cNvCxnSpPr/>
          <p:nvPr/>
        </p:nvCxnSpPr>
        <p:spPr>
          <a:xfrm flipV="1">
            <a:off x="4056772" y="5117224"/>
            <a:ext cx="0" cy="925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536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000" dirty="0" smtClean="0"/>
              <a:t>Ένα </a:t>
            </a:r>
            <a:r>
              <a:rPr lang="el-GR" sz="2000" dirty="0" err="1"/>
              <a:t>βιντεο</a:t>
            </a:r>
            <a:r>
              <a:rPr lang="el-GR" sz="2000" dirty="0"/>
              <a:t> για το ρούφηγμα με το καλαμάκι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Από το </a:t>
            </a:r>
            <a:r>
              <a:rPr lang="el-GR" sz="2000" dirty="0" err="1" smtClean="0"/>
              <a:t>καναλι</a:t>
            </a:r>
            <a:r>
              <a:rPr lang="el-GR" sz="2000" dirty="0" smtClean="0"/>
              <a:t> </a:t>
            </a:r>
            <a:r>
              <a:rPr lang="en-US" sz="2000" dirty="0" err="1" smtClean="0"/>
              <a:t>Veritasium</a:t>
            </a:r>
            <a:endParaRPr lang="el-GR" sz="2000" dirty="0" smtClean="0"/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www.youtube.com/watch?v=HUmZrtiXDik</a:t>
            </a:r>
            <a:endParaRPr lang="el-GR" sz="2000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4068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Ένα άλλο </a:t>
            </a:r>
            <a:r>
              <a:rPr lang="el-GR" dirty="0" err="1" smtClean="0"/>
              <a:t>παραδειγμα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Από τη </a:t>
            </a:r>
            <a:r>
              <a:rPr lang="el-GR" dirty="0" err="1" smtClean="0"/>
              <a:t>ζωη</a:t>
            </a:r>
            <a:r>
              <a:rPr lang="el-GR" dirty="0" smtClean="0"/>
              <a:t> του Αλεξάντερ φον Χούμπολτ</a:t>
            </a:r>
          </a:p>
          <a:p>
            <a:r>
              <a:rPr lang="el-GR" dirty="0" smtClean="0"/>
              <a:t>1800, </a:t>
            </a:r>
            <a:r>
              <a:rPr lang="el-GR" dirty="0" err="1" smtClean="0"/>
              <a:t>Νοτιος</a:t>
            </a:r>
            <a:r>
              <a:rPr lang="el-GR" dirty="0" smtClean="0"/>
              <a:t> Αμερική, κοντά στο Καράκας, κοιλάδες της </a:t>
            </a:r>
            <a:r>
              <a:rPr lang="el-GR" dirty="0" err="1" smtClean="0"/>
              <a:t>Αράγουα</a:t>
            </a:r>
            <a:endParaRPr lang="el-GR" dirty="0" smtClean="0"/>
          </a:p>
          <a:p>
            <a:r>
              <a:rPr lang="el-GR" dirty="0" smtClean="0"/>
              <a:t> Λίμνη Βαλένθια. Το νερό της λίμνης μειωνόταν με μεγάλη ταχύτητα</a:t>
            </a:r>
          </a:p>
          <a:p>
            <a:r>
              <a:rPr lang="el-GR" dirty="0" smtClean="0"/>
              <a:t>Μια ερμηνεία: Η λίμνη στράγγιζε από μια υπόγεια διέξοδο</a:t>
            </a:r>
          </a:p>
          <a:p>
            <a:r>
              <a:rPr lang="el-GR" dirty="0" err="1" smtClean="0"/>
              <a:t>Χουμπολτ</a:t>
            </a:r>
            <a:r>
              <a:rPr lang="el-GR" dirty="0" smtClean="0"/>
              <a:t>: Σημασία της εξάτμισης. Αποψίλωση των </a:t>
            </a:r>
            <a:r>
              <a:rPr lang="el-GR" dirty="0" err="1" smtClean="0"/>
              <a:t>δασων</a:t>
            </a:r>
            <a:r>
              <a:rPr lang="el-GR" dirty="0" smtClean="0"/>
              <a:t> και εκτροπή νερών για άρδευση.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9959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 σκέψη(1)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Πώς συγκρίνεται το πρώτο </a:t>
            </a:r>
            <a:r>
              <a:rPr lang="el-GR" dirty="0" err="1" smtClean="0"/>
              <a:t>επιχειρημα</a:t>
            </a:r>
            <a:r>
              <a:rPr lang="el-GR" dirty="0" smtClean="0"/>
              <a:t> με το επιχείρημα του Χούμπολτ;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9513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 σκέψη </a:t>
            </a:r>
            <a:r>
              <a:rPr lang="el-GR" dirty="0" smtClean="0"/>
              <a:t>(2):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Είναι χειμώνας, έξω κάνει </a:t>
            </a:r>
            <a:r>
              <a:rPr lang="el-GR" dirty="0" err="1" smtClean="0"/>
              <a:t>κρυο</a:t>
            </a:r>
            <a:r>
              <a:rPr lang="el-GR" dirty="0" smtClean="0"/>
              <a:t>, και πλησιάζετε το παράθυρο του ζεστού δωματίου σας. Στο </a:t>
            </a:r>
            <a:r>
              <a:rPr lang="el-GR" dirty="0" err="1" smtClean="0"/>
              <a:t>παραθυρο</a:t>
            </a:r>
            <a:r>
              <a:rPr lang="el-GR" dirty="0" smtClean="0"/>
              <a:t> </a:t>
            </a:r>
            <a:r>
              <a:rPr lang="el-GR" dirty="0" err="1" smtClean="0"/>
              <a:t>σχηματιζεται</a:t>
            </a:r>
            <a:r>
              <a:rPr lang="el-GR" dirty="0" smtClean="0"/>
              <a:t> </a:t>
            </a:r>
            <a:r>
              <a:rPr lang="el-GR" dirty="0" err="1" smtClean="0"/>
              <a:t>θολουρα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 err="1" smtClean="0"/>
              <a:t>Λετε</a:t>
            </a:r>
            <a:r>
              <a:rPr lang="el-GR" dirty="0" smtClean="0"/>
              <a:t>: </a:t>
            </a:r>
            <a:r>
              <a:rPr lang="el-GR" dirty="0" smtClean="0">
                <a:solidFill>
                  <a:srgbClr val="FF0000"/>
                </a:solidFill>
              </a:rPr>
              <a:t>«Α! ζέστη μέσα, κρύο έξω. Είναι επόμενο να </a:t>
            </a:r>
            <a:r>
              <a:rPr lang="el-GR" dirty="0" err="1" smtClean="0">
                <a:solidFill>
                  <a:srgbClr val="FF0000"/>
                </a:solidFill>
              </a:rPr>
              <a:t>δημιουργηθει</a:t>
            </a:r>
            <a:r>
              <a:rPr lang="el-GR" dirty="0" smtClean="0">
                <a:solidFill>
                  <a:srgbClr val="FF0000"/>
                </a:solidFill>
              </a:rPr>
              <a:t> αυτή η θολούρα»</a:t>
            </a:r>
          </a:p>
          <a:p>
            <a:pPr marL="0" indent="0">
              <a:buNone/>
            </a:pPr>
            <a:r>
              <a:rPr lang="el-GR" dirty="0" smtClean="0"/>
              <a:t>Πώς θα αναπαριστούσατε αυτό το επιχείρημα χρησιμοποιώντας το σχήμα του </a:t>
            </a:r>
            <a:r>
              <a:rPr lang="el-GR" dirty="0" err="1" smtClean="0"/>
              <a:t>Τούλμιν</a:t>
            </a:r>
            <a:r>
              <a:rPr lang="el-GR" dirty="0" smtClean="0"/>
              <a:t>; Τι «</a:t>
            </a:r>
            <a:r>
              <a:rPr lang="el-GR" dirty="0" err="1" smtClean="0"/>
              <a:t>κρυφες</a:t>
            </a:r>
            <a:r>
              <a:rPr lang="el-GR" dirty="0" smtClean="0"/>
              <a:t> εγγυήσεις» θα προσθέτατε; </a:t>
            </a:r>
          </a:p>
          <a:p>
            <a:pPr marL="0" indent="0">
              <a:buNone/>
            </a:pPr>
            <a:r>
              <a:rPr lang="el-GR" dirty="0" smtClean="0"/>
              <a:t>Νομίζετε ότι είναι ένα επιχείρημα «τύπου Φυσικής»; </a:t>
            </a:r>
            <a:r>
              <a:rPr lang="el-GR" dirty="0" err="1" smtClean="0"/>
              <a:t>Γιατι</a:t>
            </a:r>
            <a:r>
              <a:rPr lang="el-GR" dirty="0" smtClean="0"/>
              <a:t> ναι; </a:t>
            </a:r>
            <a:r>
              <a:rPr lang="el-GR" dirty="0" err="1" smtClean="0"/>
              <a:t>Γιατι</a:t>
            </a:r>
            <a:r>
              <a:rPr lang="el-GR" dirty="0" smtClean="0"/>
              <a:t> όχι;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8516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 σκέψη </a:t>
            </a:r>
            <a:r>
              <a:rPr lang="el-GR" dirty="0" smtClean="0"/>
              <a:t>(3)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Θα </a:t>
            </a:r>
            <a:r>
              <a:rPr lang="el-GR" dirty="0" err="1" smtClean="0"/>
              <a:t>μπορουσε</a:t>
            </a:r>
            <a:r>
              <a:rPr lang="el-GR" dirty="0" smtClean="0"/>
              <a:t> αυτό το σχήμα αναπαράστασης των </a:t>
            </a:r>
            <a:r>
              <a:rPr lang="el-GR" dirty="0" smtClean="0"/>
              <a:t>επιχειρημάτων (</a:t>
            </a:r>
            <a:r>
              <a:rPr lang="el-GR" dirty="0" err="1" smtClean="0"/>
              <a:t>Τουλμιν</a:t>
            </a:r>
            <a:r>
              <a:rPr lang="el-GR" dirty="0" smtClean="0"/>
              <a:t>)  </a:t>
            </a:r>
            <a:r>
              <a:rPr lang="el-GR" dirty="0" smtClean="0"/>
              <a:t>να σας είναι χρήσιμο και στην καθημερινή </a:t>
            </a:r>
            <a:r>
              <a:rPr lang="el-GR" dirty="0" err="1" smtClean="0"/>
              <a:t>ζωη</a:t>
            </a:r>
            <a:r>
              <a:rPr lang="el-GR" dirty="0" smtClean="0"/>
              <a:t>; Θα </a:t>
            </a:r>
            <a:r>
              <a:rPr lang="el-GR" dirty="0" err="1" smtClean="0"/>
              <a:t>μπορουσε</a:t>
            </a:r>
            <a:r>
              <a:rPr lang="el-GR" dirty="0" smtClean="0"/>
              <a:t>, σε κάποιες περιπτώσεις να διευκολύνει την επικοινωνία μας;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4535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ΜΕΓΕΘΗ ΚΑΙ ΜΟΝΑΔΕΣ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Φυσικά μεγέθη και μονάδες στη Φυσική; </a:t>
            </a:r>
          </a:p>
          <a:p>
            <a:r>
              <a:rPr lang="el-GR" dirty="0" smtClean="0"/>
              <a:t>Ας σταματήσουμε για λίγο. Προσπαθήστε να θυμηθείτε (</a:t>
            </a:r>
            <a:r>
              <a:rPr lang="el-GR" dirty="0" err="1" smtClean="0"/>
              <a:t>ισως</a:t>
            </a:r>
            <a:r>
              <a:rPr lang="el-GR" dirty="0" smtClean="0"/>
              <a:t> και να σημειώσετε) </a:t>
            </a:r>
            <a:r>
              <a:rPr lang="el-GR" dirty="0" err="1" smtClean="0"/>
              <a:t>ο,τι</a:t>
            </a:r>
            <a:r>
              <a:rPr lang="el-GR" dirty="0" smtClean="0"/>
              <a:t> σχετικό μπορείτε να φέρετε στο </a:t>
            </a:r>
            <a:r>
              <a:rPr lang="el-GR" dirty="0" err="1" smtClean="0"/>
              <a:t>νού</a:t>
            </a:r>
            <a:r>
              <a:rPr lang="el-GR" dirty="0" smtClean="0"/>
              <a:t> σας (προϋπάρχουσα γνώση)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2244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ΜΕΓΕΘΗ ΚΑΙ ΜΟΝΑΔΕΣ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Μάζα (Μ), Μήκος (</a:t>
            </a:r>
            <a:r>
              <a:rPr lang="en-US" dirty="0" smtClean="0"/>
              <a:t>L), </a:t>
            </a:r>
            <a:r>
              <a:rPr lang="el-GR" dirty="0" smtClean="0"/>
              <a:t> Χρόνος (Τ), Φορτίο (</a:t>
            </a:r>
            <a:r>
              <a:rPr lang="en-US" dirty="0" smtClean="0"/>
              <a:t>Q)</a:t>
            </a:r>
            <a:endParaRPr lang="el-GR" dirty="0"/>
          </a:p>
          <a:p>
            <a:r>
              <a:rPr lang="el-GR" dirty="0" smtClean="0"/>
              <a:t>Οι Φυσικοί ασχολούνται με ποσότητες που έχουν μονάδες. (πχ </a:t>
            </a:r>
            <a:r>
              <a:rPr lang="en-US" dirty="0" err="1" smtClean="0"/>
              <a:t>kgr</a:t>
            </a:r>
            <a:r>
              <a:rPr lang="en-US" dirty="0" smtClean="0"/>
              <a:t>, m, sec, </a:t>
            </a:r>
            <a:r>
              <a:rPr lang="en-US" dirty="0" err="1" smtClean="0"/>
              <a:t>Cb</a:t>
            </a:r>
            <a:r>
              <a:rPr lang="en-US" dirty="0" smtClean="0"/>
              <a:t>)</a:t>
            </a:r>
          </a:p>
          <a:p>
            <a:r>
              <a:rPr lang="el-GR" dirty="0" smtClean="0"/>
              <a:t>Οι μονάδες αυτές δεν είναι απλώς «λέξεις», «ονόματα», αλλά αντιστοιχούν σε ποσότητες και γίνονται πράξεις με αυτές. Πχ </a:t>
            </a:r>
            <a:r>
              <a:rPr lang="en-US" dirty="0" smtClean="0"/>
              <a:t>1m/1cm= (100 cm)/1cm= 100*cm/cm= 100</a:t>
            </a:r>
            <a:endParaRPr lang="el-GR" dirty="0" smtClean="0"/>
          </a:p>
          <a:p>
            <a:r>
              <a:rPr lang="el-GR" dirty="0" smtClean="0"/>
              <a:t>Πρέπει να ξέρουμε τις μετατροπές των μονάδων και να κάνουμε πράξεις με τις μονάδες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842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ΓΕΝΙΚΑ ΣΤΟΙΧΕΙΑ ΓΙΑ ΤΟ ΜΑΘΗΜΑ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099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95588"/>
            <a:ext cx="24384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6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ΜΕΓΕΘΗ ΚΑΙ ΜΟΝΑΔΕΣ</a:t>
            </a:r>
            <a:r>
              <a:rPr lang="en-US" dirty="0" smtClean="0"/>
              <a:t>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 </a:t>
            </a:r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dirty="0" err="1" smtClean="0"/>
              <a:t>gr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1000</a:t>
            </a:r>
            <a:r>
              <a:rPr lang="en-US" dirty="0" smtClean="0"/>
              <a:t> gr,   1</a:t>
            </a:r>
            <a:r>
              <a:rPr lang="en-US" dirty="0" smtClean="0">
                <a:solidFill>
                  <a:srgbClr val="0070C0"/>
                </a:solidFill>
              </a:rPr>
              <a:t>m</a:t>
            </a:r>
            <a:r>
              <a:rPr lang="en-US" dirty="0" smtClean="0"/>
              <a:t>gr=  10</a:t>
            </a:r>
            <a:r>
              <a:rPr lang="en-US" baseline="30000" dirty="0" smtClean="0"/>
              <a:t>-3</a:t>
            </a:r>
            <a:r>
              <a:rPr lang="en-US" dirty="0" smtClean="0"/>
              <a:t>gr,   1</a:t>
            </a:r>
            <a:r>
              <a:rPr lang="el-GR" dirty="0" smtClean="0">
                <a:solidFill>
                  <a:srgbClr val="00B050"/>
                </a:solidFill>
              </a:rPr>
              <a:t>μ</a:t>
            </a:r>
            <a:r>
              <a:rPr lang="en-US" dirty="0" smtClean="0"/>
              <a:t>gr= </a:t>
            </a:r>
            <a:r>
              <a:rPr lang="en-US" dirty="0" smtClean="0">
                <a:solidFill>
                  <a:srgbClr val="00B050"/>
                </a:solidFill>
              </a:rPr>
              <a:t>10</a:t>
            </a:r>
            <a:r>
              <a:rPr lang="en-US" baseline="30000" dirty="0">
                <a:solidFill>
                  <a:srgbClr val="00B050"/>
                </a:solidFill>
              </a:rPr>
              <a:t>-6</a:t>
            </a:r>
            <a:r>
              <a:rPr lang="en-US" dirty="0" smtClean="0"/>
              <a:t>gr</a:t>
            </a:r>
          </a:p>
          <a:p>
            <a:r>
              <a:rPr lang="en-US" dirty="0" smtClean="0"/>
              <a:t>1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m= 10</a:t>
            </a:r>
            <a:r>
              <a:rPr lang="en-US" baseline="30000" dirty="0"/>
              <a:t>3</a:t>
            </a:r>
            <a:r>
              <a:rPr lang="en-US" dirty="0" smtClean="0"/>
              <a:t> m,   1</a:t>
            </a:r>
            <a:r>
              <a:rPr lang="en-US" dirty="0" smtClean="0">
                <a:solidFill>
                  <a:srgbClr val="0070C0"/>
                </a:solidFill>
              </a:rPr>
              <a:t>m</a:t>
            </a:r>
            <a:r>
              <a:rPr lang="en-US" dirty="0" smtClean="0"/>
              <a:t>m= </a:t>
            </a:r>
            <a:r>
              <a:rPr lang="en-US" dirty="0" smtClean="0">
                <a:solidFill>
                  <a:schemeClr val="accent1"/>
                </a:solidFill>
              </a:rPr>
              <a:t>0,001</a:t>
            </a:r>
            <a:r>
              <a:rPr lang="en-US" dirty="0" smtClean="0"/>
              <a:t>m,     1</a:t>
            </a:r>
            <a:r>
              <a:rPr lang="el-GR" dirty="0" smtClean="0">
                <a:solidFill>
                  <a:srgbClr val="00B050"/>
                </a:solidFill>
              </a:rPr>
              <a:t>μ</a:t>
            </a:r>
            <a:r>
              <a:rPr lang="en-US" dirty="0" smtClean="0"/>
              <a:t>m= 10</a:t>
            </a:r>
            <a:r>
              <a:rPr lang="en-US" baseline="30000" dirty="0"/>
              <a:t>-6</a:t>
            </a:r>
            <a:r>
              <a:rPr lang="en-US" dirty="0" smtClean="0"/>
              <a:t>m</a:t>
            </a:r>
          </a:p>
          <a:p>
            <a:r>
              <a:rPr lang="en-US" dirty="0"/>
              <a:t> </a:t>
            </a:r>
            <a:r>
              <a:rPr lang="en-US" dirty="0" smtClean="0"/>
              <a:t>1min=60 sec,    1</a:t>
            </a:r>
            <a:r>
              <a:rPr lang="en-US" dirty="0" smtClean="0">
                <a:solidFill>
                  <a:srgbClr val="0070C0"/>
                </a:solidFill>
              </a:rPr>
              <a:t>m</a:t>
            </a:r>
            <a:r>
              <a:rPr lang="en-US" dirty="0" smtClean="0"/>
              <a:t>sec= 1 sec/1000</a:t>
            </a:r>
          </a:p>
          <a:p>
            <a:endParaRPr lang="en-US" dirty="0"/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160950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ΠΡΑΞΕΙΣ ΜΕ ΔΥΝΑΜΕΙΣ ΤΟΥ 10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>
                <a:solidFill>
                  <a:prstClr val="black"/>
                </a:solidFill>
              </a:rPr>
              <a:t>Δυνάμεις του 10; Σας </a:t>
            </a:r>
            <a:r>
              <a:rPr lang="el-GR" dirty="0" err="1">
                <a:solidFill>
                  <a:prstClr val="black"/>
                </a:solidFill>
              </a:rPr>
              <a:t>θυμιζει</a:t>
            </a:r>
            <a:r>
              <a:rPr lang="el-GR" dirty="0">
                <a:solidFill>
                  <a:prstClr val="black"/>
                </a:solidFill>
              </a:rPr>
              <a:t> αυτό κάτι;</a:t>
            </a:r>
          </a:p>
          <a:p>
            <a:pPr lvl="0"/>
            <a:r>
              <a:rPr lang="el-GR" dirty="0">
                <a:solidFill>
                  <a:prstClr val="black"/>
                </a:solidFill>
              </a:rPr>
              <a:t>Ας σταματήσουμε και προσπαθήστε να φέρετε στο </a:t>
            </a:r>
            <a:r>
              <a:rPr lang="el-GR" dirty="0" err="1">
                <a:solidFill>
                  <a:prstClr val="black"/>
                </a:solidFill>
              </a:rPr>
              <a:t>νού</a:t>
            </a:r>
            <a:r>
              <a:rPr lang="el-GR" dirty="0">
                <a:solidFill>
                  <a:prstClr val="black"/>
                </a:solidFill>
              </a:rPr>
              <a:t> σας </a:t>
            </a:r>
            <a:r>
              <a:rPr lang="el-GR" dirty="0" err="1">
                <a:solidFill>
                  <a:prstClr val="black"/>
                </a:solidFill>
              </a:rPr>
              <a:t>ό,τι</a:t>
            </a:r>
            <a:r>
              <a:rPr lang="el-GR" dirty="0">
                <a:solidFill>
                  <a:prstClr val="black"/>
                </a:solidFill>
              </a:rPr>
              <a:t> σχετικό γνωρίζετε.</a:t>
            </a:r>
          </a:p>
          <a:p>
            <a:pPr marL="0" lvl="0" indent="0">
              <a:buNone/>
            </a:pPr>
            <a:r>
              <a:rPr lang="el-GR" dirty="0">
                <a:solidFill>
                  <a:prstClr val="black"/>
                </a:solidFill>
              </a:rPr>
              <a:t>(</a:t>
            </a:r>
            <a:r>
              <a:rPr lang="el-GR" dirty="0" err="1">
                <a:solidFill>
                  <a:prstClr val="black"/>
                </a:solidFill>
              </a:rPr>
              <a:t>Παραδειγματα</a:t>
            </a:r>
            <a:r>
              <a:rPr lang="el-GR" dirty="0">
                <a:solidFill>
                  <a:prstClr val="black"/>
                </a:solidFill>
              </a:rPr>
              <a:t> δυνάμεων του 10– Πράξεις με δυνάμεις του 10)</a:t>
            </a:r>
          </a:p>
          <a:p>
            <a:pPr marL="0" indent="0">
              <a:buNone/>
            </a:pPr>
            <a:endParaRPr lang="el-GR" baseline="30000" dirty="0"/>
          </a:p>
        </p:txBody>
      </p:sp>
    </p:spTree>
    <p:extLst>
      <p:ext uri="{BB962C8B-B14F-4D97-AF65-F5344CB8AC3E}">
        <p14:creationId xmlns:p14="http://schemas.microsoft.com/office/powerpoint/2010/main" val="3356491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ΠΡΑΞΕΙΣ ΜΕ ΔΥΝΑΜΕΙΣ ΤΟΥ 10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10</a:t>
            </a:r>
            <a:r>
              <a:rPr lang="el-GR" baseline="30000" dirty="0" smtClean="0"/>
              <a:t>3</a:t>
            </a:r>
            <a:r>
              <a:rPr lang="el-GR" dirty="0" smtClean="0"/>
              <a:t>= 1000,          10</a:t>
            </a:r>
            <a:r>
              <a:rPr lang="el-GR" baseline="30000" dirty="0"/>
              <a:t>5</a:t>
            </a:r>
            <a:r>
              <a:rPr lang="el-GR" dirty="0" smtClean="0"/>
              <a:t>= 100000</a:t>
            </a:r>
          </a:p>
          <a:p>
            <a:r>
              <a:rPr lang="el-GR" dirty="0" smtClean="0"/>
              <a:t>10</a:t>
            </a:r>
            <a:r>
              <a:rPr lang="el-GR" baseline="30000" dirty="0"/>
              <a:t>-2</a:t>
            </a:r>
            <a:r>
              <a:rPr lang="el-GR" dirty="0" smtClean="0"/>
              <a:t>= 0,01 (1/10</a:t>
            </a:r>
            <a:r>
              <a:rPr lang="el-GR" baseline="30000" dirty="0"/>
              <a:t>2</a:t>
            </a:r>
            <a:r>
              <a:rPr lang="el-GR" dirty="0" smtClean="0"/>
              <a:t>),        10</a:t>
            </a:r>
            <a:r>
              <a:rPr lang="el-GR" baseline="30000" dirty="0"/>
              <a:t>-4</a:t>
            </a:r>
            <a:r>
              <a:rPr lang="el-GR" dirty="0" smtClean="0"/>
              <a:t>= </a:t>
            </a:r>
            <a:r>
              <a:rPr lang="el-GR" dirty="0" smtClean="0"/>
              <a:t>0,0001 </a:t>
            </a:r>
            <a:r>
              <a:rPr lang="el-GR" dirty="0" smtClean="0"/>
              <a:t>(1/10</a:t>
            </a:r>
            <a:r>
              <a:rPr lang="el-GR" baseline="30000" dirty="0"/>
              <a:t>4</a:t>
            </a:r>
            <a:r>
              <a:rPr lang="el-GR" dirty="0" smtClean="0"/>
              <a:t>)</a:t>
            </a:r>
          </a:p>
          <a:p>
            <a:endParaRPr lang="el-GR" dirty="0" smtClean="0"/>
          </a:p>
          <a:p>
            <a:r>
              <a:rPr lang="el-GR" dirty="0" smtClean="0"/>
              <a:t>10</a:t>
            </a:r>
            <a:r>
              <a:rPr lang="el-GR" baseline="30000" dirty="0" smtClean="0"/>
              <a:t>3</a:t>
            </a:r>
            <a:r>
              <a:rPr lang="el-GR" dirty="0" smtClean="0"/>
              <a:t> * 10</a:t>
            </a:r>
            <a:r>
              <a:rPr lang="el-GR" baseline="30000" dirty="0" smtClean="0"/>
              <a:t>7</a:t>
            </a:r>
            <a:r>
              <a:rPr lang="el-GR" dirty="0"/>
              <a:t>= </a:t>
            </a:r>
            <a:r>
              <a:rPr lang="el-GR" dirty="0" smtClean="0"/>
              <a:t>10 </a:t>
            </a:r>
            <a:r>
              <a:rPr lang="el-GR" baseline="30000" dirty="0"/>
              <a:t>(3+7) </a:t>
            </a:r>
            <a:r>
              <a:rPr lang="el-GR" dirty="0"/>
              <a:t>= </a:t>
            </a:r>
            <a:r>
              <a:rPr lang="el-GR" dirty="0" smtClean="0"/>
              <a:t>10</a:t>
            </a:r>
            <a:r>
              <a:rPr lang="el-GR" baseline="30000" dirty="0" smtClean="0"/>
              <a:t>10</a:t>
            </a:r>
          </a:p>
          <a:p>
            <a:r>
              <a:rPr lang="el-GR" dirty="0" smtClean="0"/>
              <a:t>10</a:t>
            </a:r>
            <a:r>
              <a:rPr lang="el-GR" baseline="30000" dirty="0"/>
              <a:t>3</a:t>
            </a:r>
            <a:r>
              <a:rPr lang="el-GR" dirty="0" smtClean="0"/>
              <a:t> * 10</a:t>
            </a:r>
            <a:r>
              <a:rPr lang="el-GR" baseline="30000" dirty="0"/>
              <a:t>-7</a:t>
            </a:r>
            <a:r>
              <a:rPr lang="el-GR" dirty="0" smtClean="0"/>
              <a:t> = 10 </a:t>
            </a:r>
            <a:r>
              <a:rPr lang="el-GR" baseline="30000" dirty="0"/>
              <a:t>(3-7) </a:t>
            </a:r>
            <a:r>
              <a:rPr lang="el-GR" dirty="0" smtClean="0"/>
              <a:t>= 10</a:t>
            </a:r>
            <a:r>
              <a:rPr lang="el-GR" baseline="30000" dirty="0"/>
              <a:t>-4</a:t>
            </a:r>
            <a:r>
              <a:rPr lang="el-GR" dirty="0" smtClean="0"/>
              <a:t> = 1/10</a:t>
            </a:r>
            <a:r>
              <a:rPr lang="el-GR" baseline="30000" dirty="0"/>
              <a:t>4</a:t>
            </a:r>
            <a:r>
              <a:rPr lang="el-GR" dirty="0" smtClean="0"/>
              <a:t>= 0,0001</a:t>
            </a:r>
          </a:p>
          <a:p>
            <a:r>
              <a:rPr lang="el-GR" dirty="0" smtClean="0"/>
              <a:t>(10</a:t>
            </a:r>
            <a:r>
              <a:rPr lang="el-GR" baseline="30000" dirty="0"/>
              <a:t>4</a:t>
            </a:r>
            <a:r>
              <a:rPr lang="el-GR" dirty="0" smtClean="0"/>
              <a:t>)</a:t>
            </a:r>
            <a:r>
              <a:rPr lang="el-GR" baseline="30000" dirty="0"/>
              <a:t>5</a:t>
            </a:r>
            <a:r>
              <a:rPr lang="el-GR" dirty="0" smtClean="0"/>
              <a:t> = 10</a:t>
            </a:r>
            <a:r>
              <a:rPr lang="el-GR" baseline="30000" dirty="0"/>
              <a:t>4*5</a:t>
            </a:r>
            <a:r>
              <a:rPr lang="el-GR" dirty="0" smtClean="0"/>
              <a:t>= 10</a:t>
            </a:r>
            <a:r>
              <a:rPr lang="el-GR" baseline="30000" dirty="0" smtClean="0"/>
              <a:t>20</a:t>
            </a:r>
          </a:p>
          <a:p>
            <a:r>
              <a:rPr lang="el-GR" dirty="0" smtClean="0"/>
              <a:t>(10</a:t>
            </a:r>
            <a:r>
              <a:rPr lang="el-GR" baseline="30000" dirty="0"/>
              <a:t>2</a:t>
            </a:r>
            <a:r>
              <a:rPr lang="el-GR" dirty="0" smtClean="0"/>
              <a:t>)</a:t>
            </a:r>
            <a:r>
              <a:rPr lang="el-GR" baseline="30000" dirty="0"/>
              <a:t>-3</a:t>
            </a:r>
            <a:r>
              <a:rPr lang="el-GR" dirty="0" smtClean="0"/>
              <a:t>= 10</a:t>
            </a:r>
            <a:r>
              <a:rPr lang="el-GR" baseline="30000" dirty="0"/>
              <a:t>[2*(-3)] </a:t>
            </a:r>
            <a:r>
              <a:rPr lang="el-GR" dirty="0" smtClean="0"/>
              <a:t>= 10</a:t>
            </a:r>
            <a:r>
              <a:rPr lang="el-GR" baseline="30000" dirty="0"/>
              <a:t>-6</a:t>
            </a:r>
            <a:r>
              <a:rPr lang="el-GR" dirty="0" smtClean="0"/>
              <a:t> = 1/10</a:t>
            </a:r>
            <a:r>
              <a:rPr lang="el-GR" baseline="30000" dirty="0"/>
              <a:t>6</a:t>
            </a:r>
            <a:r>
              <a:rPr lang="el-GR" dirty="0" smtClean="0"/>
              <a:t>= 0,000001</a:t>
            </a:r>
            <a:endParaRPr lang="el-GR" dirty="0"/>
          </a:p>
          <a:p>
            <a:pPr marL="0" indent="0">
              <a:buNone/>
            </a:pPr>
            <a:endParaRPr lang="el-GR" baseline="30000" dirty="0"/>
          </a:p>
        </p:txBody>
      </p:sp>
    </p:spTree>
    <p:extLst>
      <p:ext uri="{BB962C8B-B14F-4D97-AF65-F5344CB8AC3E}">
        <p14:creationId xmlns:p14="http://schemas.microsoft.com/office/powerpoint/2010/main" val="1753797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ΠΡΑΞΕΙΣ ΜΕ ΔΥΝΑΜΕΙΣ ΤΟΥ 10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err="1" smtClean="0"/>
              <a:t>Πηγες</a:t>
            </a:r>
            <a:r>
              <a:rPr lang="el-GR" dirty="0" smtClean="0"/>
              <a:t> από το διαδίκτυο</a:t>
            </a:r>
          </a:p>
          <a:p>
            <a:r>
              <a:rPr lang="el-GR" dirty="0" smtClean="0"/>
              <a:t>Ελληνόφωνες: </a:t>
            </a:r>
            <a:r>
              <a:rPr lang="en-US" dirty="0">
                <a:hlinkClick r:id="rId2"/>
              </a:rPr>
              <a:t>https://www.youtube.com/watch?v=-</a:t>
            </a:r>
            <a:r>
              <a:rPr lang="en-US" dirty="0" smtClean="0">
                <a:hlinkClick r:id="rId2"/>
              </a:rPr>
              <a:t>np9ICutHmw</a:t>
            </a:r>
            <a:endParaRPr lang="el-GR" dirty="0" smtClean="0"/>
          </a:p>
          <a:p>
            <a:r>
              <a:rPr lang="el-GR" dirty="0" smtClean="0"/>
              <a:t>Αγγλόφωνες:</a:t>
            </a:r>
          </a:p>
          <a:p>
            <a:r>
              <a:rPr lang="en-US" dirty="0"/>
              <a:t>https://www.youtube.com/watch?v=YJdCw2fK-Og</a:t>
            </a:r>
            <a:endParaRPr lang="el-GR" dirty="0" smtClean="0"/>
          </a:p>
          <a:p>
            <a:r>
              <a:rPr lang="en-US" dirty="0"/>
              <a:t>https://www.youtube.com/watch?v=tV8cMNYi4q4</a:t>
            </a:r>
            <a:endParaRPr lang="el-GR" dirty="0"/>
          </a:p>
          <a:p>
            <a:pPr marL="0" indent="0">
              <a:buNone/>
            </a:pPr>
            <a:endParaRPr lang="el-GR" baseline="30000" dirty="0"/>
          </a:p>
        </p:txBody>
      </p:sp>
    </p:spTree>
    <p:extLst>
      <p:ext uri="{BB962C8B-B14F-4D97-AF65-F5344CB8AC3E}">
        <p14:creationId xmlns:p14="http://schemas.microsoft.com/office/powerpoint/2010/main" val="2460221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ΑΣΚΗΣΗ</a:t>
            </a:r>
            <a:r>
              <a:rPr lang="en-US" dirty="0" smtClean="0"/>
              <a:t> 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Να υπολογίσετε το παρακάτω αποτέλεσμα:</a:t>
            </a:r>
          </a:p>
          <a:p>
            <a:endParaRPr lang="el-GR" dirty="0" smtClean="0"/>
          </a:p>
          <a:p>
            <a:r>
              <a:rPr lang="el-GR" dirty="0" smtClean="0"/>
              <a:t>(10</a:t>
            </a:r>
            <a:r>
              <a:rPr lang="el-GR" baseline="30000" dirty="0" smtClean="0"/>
              <a:t>-2</a:t>
            </a:r>
            <a:r>
              <a:rPr lang="el-GR" dirty="0" smtClean="0"/>
              <a:t>)</a:t>
            </a:r>
            <a:r>
              <a:rPr lang="el-GR" baseline="30000" dirty="0"/>
              <a:t>3</a:t>
            </a:r>
            <a:r>
              <a:rPr lang="el-GR" dirty="0" smtClean="0"/>
              <a:t> *10</a:t>
            </a:r>
            <a:r>
              <a:rPr lang="el-GR" baseline="30000" dirty="0"/>
              <a:t>8</a:t>
            </a:r>
            <a:r>
              <a:rPr lang="el-GR" dirty="0" smtClean="0"/>
              <a:t> =  ?</a:t>
            </a:r>
          </a:p>
          <a:p>
            <a:r>
              <a:rPr lang="el-GR" dirty="0" smtClean="0"/>
              <a:t>Φτιάξτε μια </a:t>
            </a:r>
            <a:r>
              <a:rPr lang="el-GR" dirty="0" err="1" smtClean="0"/>
              <a:t>παρομοια</a:t>
            </a:r>
            <a:r>
              <a:rPr lang="el-GR" dirty="0" smtClean="0"/>
              <a:t> άσκηση και λύστε την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548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ΜΕΓΕΘΗ ΚΑΙ ΜΟΝΑΔΕΣ</a:t>
            </a:r>
            <a:r>
              <a:rPr lang="en-US" dirty="0" smtClean="0"/>
              <a:t> + </a:t>
            </a:r>
            <a:r>
              <a:rPr lang="el-GR" dirty="0" smtClean="0"/>
              <a:t>ΔΥΝΑΜΕΙΣ ΤΟΥ 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Άραγε </a:t>
            </a:r>
            <a:r>
              <a:rPr lang="el-GR" dirty="0" err="1" smtClean="0"/>
              <a:t>μπορει</a:t>
            </a:r>
            <a:r>
              <a:rPr lang="el-GR" dirty="0" smtClean="0"/>
              <a:t> να συναντήσουμε περιπτώσεις όπου χρειάζεται να </a:t>
            </a:r>
            <a:r>
              <a:rPr lang="el-GR" dirty="0" err="1" smtClean="0"/>
              <a:t>συνδιαστούν</a:t>
            </a:r>
            <a:r>
              <a:rPr lang="el-GR" dirty="0" smtClean="0"/>
              <a:t>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2909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ΜΕΓΕΘΗ ΚΑΙ ΜΟΝΑΔΕΣ</a:t>
            </a:r>
            <a:r>
              <a:rPr lang="en-US" dirty="0" smtClean="0"/>
              <a:t> + </a:t>
            </a:r>
            <a:r>
              <a:rPr lang="el-GR" dirty="0" smtClean="0"/>
              <a:t>ΔΥΝΑΜΕΙΣ ΤΟΥ 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Πόσο </a:t>
            </a:r>
            <a:r>
              <a:rPr lang="el-GR" dirty="0" err="1" smtClean="0"/>
              <a:t>ομοια</a:t>
            </a:r>
            <a:r>
              <a:rPr lang="el-GR" dirty="0" smtClean="0"/>
              <a:t> είναι τα προβλήματα αυτά:</a:t>
            </a:r>
          </a:p>
          <a:p>
            <a:r>
              <a:rPr lang="el-GR" dirty="0" smtClean="0"/>
              <a:t>Έχουμε 500</a:t>
            </a:r>
            <a:r>
              <a:rPr lang="en-US" dirty="0" err="1" smtClean="0"/>
              <a:t>kgr</a:t>
            </a:r>
            <a:r>
              <a:rPr lang="en-US" dirty="0" smtClean="0"/>
              <a:t> </a:t>
            </a:r>
            <a:r>
              <a:rPr lang="el-GR" dirty="0" smtClean="0"/>
              <a:t>τυρί και θέλουμε να τα μοιράσουμε σε συσκευασίες των 0,5 </a:t>
            </a:r>
            <a:r>
              <a:rPr lang="en-US" dirty="0" err="1" smtClean="0"/>
              <a:t>kgr</a:t>
            </a:r>
            <a:r>
              <a:rPr lang="en-US" dirty="0" smtClean="0"/>
              <a:t>.</a:t>
            </a:r>
          </a:p>
          <a:p>
            <a:r>
              <a:rPr lang="el-GR" dirty="0" smtClean="0"/>
              <a:t>Έχουμε 2</a:t>
            </a:r>
            <a:r>
              <a:rPr lang="en-US" dirty="0" smtClean="0"/>
              <a:t>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l-GR" dirty="0" smtClean="0"/>
              <a:t>νερό και θέλουμε να υπολογίσουμε πόσα </a:t>
            </a:r>
            <a:r>
              <a:rPr lang="en-US" dirty="0" smtClean="0"/>
              <a:t>cm</a:t>
            </a:r>
            <a:r>
              <a:rPr lang="en-US" baseline="30000" dirty="0"/>
              <a:t>3</a:t>
            </a:r>
            <a:r>
              <a:rPr lang="en-US" dirty="0" smtClean="0"/>
              <a:t> </a:t>
            </a:r>
            <a:r>
              <a:rPr lang="el-GR" dirty="0" smtClean="0"/>
              <a:t>χωράνε σε αυτό.</a:t>
            </a:r>
          </a:p>
          <a:p>
            <a:r>
              <a:rPr lang="el-GR" dirty="0" smtClean="0"/>
              <a:t>Λύνονται με παρόμοιο τρόπο; (ίδιες πράξεις)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63401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ΜΕΓΕΘΗ ΚΑΙ ΜΟΝΑΔΕΣ</a:t>
            </a:r>
            <a:r>
              <a:rPr lang="en-US" dirty="0"/>
              <a:t> + </a:t>
            </a:r>
            <a:r>
              <a:rPr lang="el-GR" dirty="0"/>
              <a:t>ΔΥΝΑΜΕΙΣ ΤΟΥ 10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2</a:t>
            </a:r>
            <a:r>
              <a:rPr lang="en-US" dirty="0" smtClean="0"/>
              <a:t>m</a:t>
            </a:r>
            <a:r>
              <a:rPr lang="en-US" baseline="30000" dirty="0" smtClean="0"/>
              <a:t>3</a:t>
            </a:r>
            <a:r>
              <a:rPr lang="en-US" dirty="0" smtClean="0"/>
              <a:t>= 2 * (cm*10</a:t>
            </a:r>
            <a:r>
              <a:rPr lang="en-US" baseline="30000" dirty="0"/>
              <a:t>2</a:t>
            </a:r>
            <a:r>
              <a:rPr lang="en-US" dirty="0" smtClean="0"/>
              <a:t>)</a:t>
            </a:r>
            <a:r>
              <a:rPr lang="en-US" baseline="30000" dirty="0"/>
              <a:t>3</a:t>
            </a:r>
            <a:r>
              <a:rPr lang="en-US" dirty="0" smtClean="0"/>
              <a:t>= 2*cm</a:t>
            </a:r>
            <a:r>
              <a:rPr lang="en-US" baseline="30000" dirty="0"/>
              <a:t>3</a:t>
            </a:r>
            <a:r>
              <a:rPr lang="en-US" dirty="0" smtClean="0"/>
              <a:t>*(10</a:t>
            </a:r>
            <a:r>
              <a:rPr lang="en-US" baseline="30000" dirty="0"/>
              <a:t>2</a:t>
            </a:r>
            <a:r>
              <a:rPr lang="en-US" dirty="0" smtClean="0"/>
              <a:t>)</a:t>
            </a:r>
            <a:r>
              <a:rPr lang="en-US" baseline="30000" dirty="0"/>
              <a:t>3</a:t>
            </a:r>
            <a:r>
              <a:rPr lang="en-US" dirty="0" smtClean="0"/>
              <a:t>=</a:t>
            </a:r>
          </a:p>
          <a:p>
            <a:pPr marL="0" indent="0">
              <a:buNone/>
            </a:pPr>
            <a:r>
              <a:rPr lang="en-US" dirty="0" smtClean="0"/>
              <a:t>= 2*cm</a:t>
            </a:r>
            <a:r>
              <a:rPr lang="en-US" baseline="30000" dirty="0"/>
              <a:t>3</a:t>
            </a:r>
            <a:r>
              <a:rPr lang="en-US" dirty="0" smtClean="0"/>
              <a:t>*10</a:t>
            </a:r>
            <a:r>
              <a:rPr lang="en-US" baseline="30000" dirty="0"/>
              <a:t>6</a:t>
            </a:r>
            <a:r>
              <a:rPr lang="en-US" dirty="0" smtClean="0"/>
              <a:t>= 2*10</a:t>
            </a:r>
            <a:r>
              <a:rPr lang="en-US" baseline="30000" dirty="0" smtClean="0"/>
              <a:t>6</a:t>
            </a:r>
            <a:r>
              <a:rPr lang="en-US" dirty="0" smtClean="0"/>
              <a:t>*cm</a:t>
            </a:r>
            <a:r>
              <a:rPr lang="en-US" baseline="30000" dirty="0" smtClean="0"/>
              <a:t>3</a:t>
            </a:r>
          </a:p>
          <a:p>
            <a:pPr marL="0" indent="0">
              <a:buNone/>
            </a:pPr>
            <a:r>
              <a:rPr lang="el-GR" dirty="0" err="1" smtClean="0"/>
              <a:t>Αρα</a:t>
            </a:r>
            <a:r>
              <a:rPr lang="el-GR" dirty="0" smtClean="0"/>
              <a:t> 2</a:t>
            </a:r>
            <a:r>
              <a:rPr lang="en-US" dirty="0" smtClean="0"/>
              <a:t>m</a:t>
            </a:r>
            <a:r>
              <a:rPr lang="en-US" baseline="30000" dirty="0"/>
              <a:t>3</a:t>
            </a:r>
            <a:r>
              <a:rPr lang="en-US" dirty="0" smtClean="0"/>
              <a:t>/cm</a:t>
            </a:r>
            <a:r>
              <a:rPr lang="en-US" baseline="30000" dirty="0"/>
              <a:t>3</a:t>
            </a:r>
            <a:r>
              <a:rPr lang="en-US" dirty="0" smtClean="0"/>
              <a:t>= 2*10</a:t>
            </a:r>
            <a:r>
              <a:rPr lang="en-US" baseline="30000" dirty="0" smtClean="0"/>
              <a:t>6</a:t>
            </a:r>
            <a:r>
              <a:rPr lang="en-US" dirty="0" smtClean="0"/>
              <a:t>*cm</a:t>
            </a:r>
            <a:r>
              <a:rPr lang="en-US" baseline="30000" dirty="0" smtClean="0"/>
              <a:t>3</a:t>
            </a:r>
            <a:r>
              <a:rPr lang="en-US" dirty="0" smtClean="0"/>
              <a:t>/cm</a:t>
            </a:r>
            <a:r>
              <a:rPr lang="en-US" baseline="30000" dirty="0" smtClean="0"/>
              <a:t>3 </a:t>
            </a:r>
            <a:r>
              <a:rPr lang="en-US" dirty="0" smtClean="0"/>
              <a:t>= </a:t>
            </a:r>
            <a:r>
              <a:rPr lang="en-US" dirty="0"/>
              <a:t>2*10</a:t>
            </a:r>
            <a:r>
              <a:rPr lang="en-US" baseline="30000" dirty="0"/>
              <a:t>6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l-GR" dirty="0" smtClean="0"/>
              <a:t>Εναλλακτικά:</a:t>
            </a:r>
          </a:p>
          <a:p>
            <a:r>
              <a:rPr lang="en-US" dirty="0" smtClean="0"/>
              <a:t>cm</a:t>
            </a:r>
            <a:r>
              <a:rPr lang="en-US" baseline="30000" dirty="0" smtClean="0"/>
              <a:t>3</a:t>
            </a:r>
            <a:r>
              <a:rPr lang="en-US" dirty="0" smtClean="0"/>
              <a:t>= (10</a:t>
            </a:r>
            <a:r>
              <a:rPr lang="en-US" baseline="30000" dirty="0"/>
              <a:t>-2</a:t>
            </a:r>
            <a:r>
              <a:rPr lang="en-US" dirty="0" smtClean="0"/>
              <a:t>*m)</a:t>
            </a:r>
            <a:r>
              <a:rPr lang="en-US" baseline="30000" dirty="0"/>
              <a:t>3</a:t>
            </a:r>
            <a:r>
              <a:rPr lang="en-US" dirty="0" smtClean="0"/>
              <a:t>= (10</a:t>
            </a:r>
            <a:r>
              <a:rPr lang="en-US" baseline="30000" dirty="0"/>
              <a:t>-2</a:t>
            </a:r>
            <a:r>
              <a:rPr lang="en-US" dirty="0" smtClean="0"/>
              <a:t>)</a:t>
            </a:r>
            <a:r>
              <a:rPr lang="en-US" baseline="30000" dirty="0"/>
              <a:t>3</a:t>
            </a:r>
            <a:r>
              <a:rPr lang="en-US" dirty="0" smtClean="0"/>
              <a:t>* m</a:t>
            </a:r>
            <a:r>
              <a:rPr lang="en-US" baseline="30000" dirty="0"/>
              <a:t>3</a:t>
            </a:r>
            <a:r>
              <a:rPr lang="en-US" dirty="0" smtClean="0"/>
              <a:t>= 10</a:t>
            </a:r>
            <a:r>
              <a:rPr lang="en-US" baseline="30000" dirty="0" smtClean="0"/>
              <a:t>-6</a:t>
            </a:r>
            <a:r>
              <a:rPr lang="en-US" dirty="0"/>
              <a:t> m</a:t>
            </a:r>
            <a:r>
              <a:rPr lang="en-US" baseline="30000" dirty="0"/>
              <a:t>3 </a:t>
            </a:r>
            <a:endParaRPr lang="en-US" baseline="30000" dirty="0" smtClean="0"/>
          </a:p>
          <a:p>
            <a:pPr marL="0" indent="0">
              <a:buNone/>
            </a:pPr>
            <a:r>
              <a:rPr lang="el-GR" dirty="0" err="1" smtClean="0"/>
              <a:t>Αρα</a:t>
            </a:r>
            <a:r>
              <a:rPr lang="el-GR" dirty="0" smtClean="0"/>
              <a:t> </a:t>
            </a:r>
            <a:r>
              <a:rPr lang="el-GR" dirty="0"/>
              <a:t>2</a:t>
            </a:r>
            <a:r>
              <a:rPr lang="en-US" dirty="0"/>
              <a:t>m</a:t>
            </a:r>
            <a:r>
              <a:rPr lang="en-US" baseline="30000" dirty="0"/>
              <a:t>3</a:t>
            </a:r>
            <a:r>
              <a:rPr lang="en-US" dirty="0"/>
              <a:t>/cm</a:t>
            </a:r>
            <a:r>
              <a:rPr lang="en-US" baseline="30000" dirty="0"/>
              <a:t>3</a:t>
            </a:r>
            <a:r>
              <a:rPr lang="en-US" dirty="0"/>
              <a:t>= </a:t>
            </a:r>
            <a:r>
              <a:rPr lang="el-GR" dirty="0"/>
              <a:t>2</a:t>
            </a:r>
            <a:r>
              <a:rPr lang="en-US" dirty="0"/>
              <a:t>m</a:t>
            </a:r>
            <a:r>
              <a:rPr lang="en-US" baseline="30000" dirty="0"/>
              <a:t>3</a:t>
            </a:r>
            <a:r>
              <a:rPr lang="en-US" dirty="0" smtClean="0"/>
              <a:t> / </a:t>
            </a:r>
            <a:r>
              <a:rPr lang="en-US" dirty="0"/>
              <a:t>10</a:t>
            </a:r>
            <a:r>
              <a:rPr lang="en-US" baseline="30000" dirty="0"/>
              <a:t>-6</a:t>
            </a:r>
            <a:r>
              <a:rPr lang="en-US" dirty="0"/>
              <a:t> m</a:t>
            </a:r>
            <a:r>
              <a:rPr lang="en-US" baseline="30000" dirty="0"/>
              <a:t>3</a:t>
            </a:r>
            <a:r>
              <a:rPr lang="en-US" dirty="0" smtClean="0"/>
              <a:t>  = 2 /</a:t>
            </a:r>
            <a:r>
              <a:rPr lang="en-US" dirty="0"/>
              <a:t> 10</a:t>
            </a:r>
            <a:r>
              <a:rPr lang="en-US" baseline="30000" dirty="0"/>
              <a:t>-6</a:t>
            </a:r>
            <a:r>
              <a:rPr lang="en-US" dirty="0" smtClean="0"/>
              <a:t>  = </a:t>
            </a:r>
            <a:r>
              <a:rPr lang="en-US" dirty="0"/>
              <a:t>2*10</a:t>
            </a:r>
            <a:r>
              <a:rPr lang="en-US" baseline="30000" dirty="0"/>
              <a:t>6</a:t>
            </a:r>
            <a:endParaRPr lang="en-US" dirty="0"/>
          </a:p>
          <a:p>
            <a:pPr marL="0" indent="0">
              <a:buNone/>
            </a:pPr>
            <a:r>
              <a:rPr lang="el-GR" dirty="0" smtClean="0"/>
              <a:t>Λύσαμε την άσκηση. Ας την </a:t>
            </a:r>
            <a:r>
              <a:rPr lang="el-GR" dirty="0" err="1" smtClean="0"/>
              <a:t>νοιωσουμε</a:t>
            </a:r>
            <a:r>
              <a:rPr lang="el-GR" dirty="0" smtClean="0"/>
              <a:t> κιόλας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>
                <a:solidFill>
                  <a:srgbClr val="FF0000"/>
                </a:solidFill>
              </a:rPr>
              <a:t>(μια καλή γνωστική στρατηγική)</a:t>
            </a:r>
          </a:p>
        </p:txBody>
      </p:sp>
    </p:spTree>
    <p:extLst>
      <p:ext uri="{BB962C8B-B14F-4D97-AF65-F5344CB8AC3E}">
        <p14:creationId xmlns:p14="http://schemas.microsoft.com/office/powerpoint/2010/main" val="39121598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ΑΣΚΗΣΗ 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Να κάνετε την παρακάτω διαίρεση: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l-GR" dirty="0" smtClean="0"/>
              <a:t>1μ</a:t>
            </a:r>
            <a:r>
              <a:rPr lang="en-US" dirty="0" smtClean="0"/>
              <a:t>m* 2 sec) / (1m * 1msec)=  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 smtClean="0"/>
              <a:t>Φτιάξτε τη δική σας άσκηση και λύστε την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6123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ΜΕΤΑΣΧΗΜΑΤΙΣΜΟΙ ΑΛΓΕΒΡΙΚΩΝ ΣΧΕΣΕΩΝ/ΕΞΙΣΩΣΕΙΣ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err="1" smtClean="0"/>
              <a:t>Εχετε</a:t>
            </a:r>
            <a:r>
              <a:rPr lang="el-GR" dirty="0" smtClean="0"/>
              <a:t> συναντήσει ποτέ εξισώσεις (ορισμοί φυσικών μεγεθών) όπως οι παρακάτω;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n-US" dirty="0" smtClean="0"/>
              <a:t>v= s/t    </a:t>
            </a:r>
            <a:r>
              <a:rPr lang="el-GR" dirty="0" smtClean="0"/>
              <a:t>ή ρ=</a:t>
            </a:r>
            <a:r>
              <a:rPr lang="en-US" dirty="0" smtClean="0"/>
              <a:t>m/V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Θυμόσαστε πχ να </a:t>
            </a:r>
            <a:r>
              <a:rPr lang="el-GR" dirty="0" err="1" smtClean="0"/>
              <a:t>εχει</a:t>
            </a:r>
            <a:r>
              <a:rPr lang="el-GR" dirty="0" smtClean="0"/>
              <a:t> </a:t>
            </a:r>
            <a:r>
              <a:rPr lang="el-GR" dirty="0" err="1" smtClean="0"/>
              <a:t>χρειαστει</a:t>
            </a:r>
            <a:r>
              <a:rPr lang="el-GR" dirty="0" smtClean="0"/>
              <a:t> να βρείτε τη μάζα όταν ξέρατε τον όγκο και την πυκνότητα;</a:t>
            </a:r>
          </a:p>
          <a:p>
            <a:pPr marL="0" indent="0">
              <a:buNone/>
            </a:pPr>
            <a:r>
              <a:rPr lang="el-GR" dirty="0" smtClean="0"/>
              <a:t>Προσπαθήστε να φέρετε στο </a:t>
            </a:r>
            <a:r>
              <a:rPr lang="el-GR" dirty="0" err="1" smtClean="0"/>
              <a:t>νού</a:t>
            </a:r>
            <a:r>
              <a:rPr lang="el-GR" dirty="0" smtClean="0"/>
              <a:t> σας (σημειώστε αν θέλετε)  </a:t>
            </a:r>
            <a:r>
              <a:rPr lang="el-GR" dirty="0" err="1" smtClean="0"/>
              <a:t>ό,τι</a:t>
            </a:r>
            <a:r>
              <a:rPr lang="el-GR" dirty="0" smtClean="0"/>
              <a:t> σχετικό γνωρίζετε (</a:t>
            </a:r>
            <a:r>
              <a:rPr lang="el-GR" dirty="0" err="1" smtClean="0">
                <a:solidFill>
                  <a:srgbClr val="FF0000"/>
                </a:solidFill>
              </a:rPr>
              <a:t>προυπάρχουσα</a:t>
            </a:r>
            <a:r>
              <a:rPr lang="el-GR" dirty="0" smtClean="0">
                <a:solidFill>
                  <a:srgbClr val="FF0000"/>
                </a:solidFill>
              </a:rPr>
              <a:t> γνώση</a:t>
            </a:r>
            <a:r>
              <a:rPr lang="el-G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51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Χωρισμός σε τμήματα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Θα είστε χωρισμένοι σε τμήματα. Σε περίπτωση που </a:t>
            </a:r>
            <a:r>
              <a:rPr lang="el-GR" dirty="0" err="1" smtClean="0"/>
              <a:t>καποιοι</a:t>
            </a:r>
            <a:r>
              <a:rPr lang="el-GR" dirty="0" smtClean="0"/>
              <a:t>/ες </a:t>
            </a:r>
            <a:r>
              <a:rPr lang="el-GR" dirty="0" err="1" smtClean="0"/>
              <a:t>θελουν</a:t>
            </a:r>
            <a:r>
              <a:rPr lang="el-GR" dirty="0" smtClean="0"/>
              <a:t> αλλαγή στο τμήμα θα πρέπει να συνεννοηθούν μεταξύ τους μέσω του πίνακα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docs.google.com/document/d/1c65JPUkcAXtYvTpAOzCh6IdmvSx5by56kQ0eXD3Q0gs/edit?usp=sharing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dirty="0" smtClean="0"/>
              <a:t>Στα τμήματα έρχεστε προετοιμασμένοι/ες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6408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ΜΕΤΑΣΧΗΜΑΤΙΣΜΟΙ ΑΛΓΕΒΡΙΚΩΝ ΣΧΕΣΕΩΝ/ΕΞΙΣΩΣΕΙΣ (1/4)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Πχ </a:t>
            </a:r>
            <a:r>
              <a:rPr lang="en-US" dirty="0" smtClean="0"/>
              <a:t>v= s/t    </a:t>
            </a:r>
            <a:r>
              <a:rPr lang="el-GR" dirty="0" smtClean="0"/>
              <a:t>ή Δ</a:t>
            </a:r>
            <a:r>
              <a:rPr lang="en-US" dirty="0" smtClean="0"/>
              <a:t>Q</a:t>
            </a:r>
            <a:r>
              <a:rPr lang="el-GR" dirty="0" smtClean="0"/>
              <a:t>= </a:t>
            </a:r>
            <a:r>
              <a:rPr lang="en-US" dirty="0" smtClean="0"/>
              <a:t>c*m*</a:t>
            </a:r>
            <a:r>
              <a:rPr lang="el-GR" dirty="0" smtClean="0"/>
              <a:t>(Θ</a:t>
            </a:r>
            <a:r>
              <a:rPr lang="el-GR" baseline="-25000" dirty="0" smtClean="0"/>
              <a:t>2</a:t>
            </a:r>
            <a:r>
              <a:rPr lang="el-GR" dirty="0" smtClean="0"/>
              <a:t>-Θ</a:t>
            </a:r>
            <a:r>
              <a:rPr lang="el-GR" baseline="-25000" dirty="0"/>
              <a:t>1</a:t>
            </a:r>
            <a:r>
              <a:rPr lang="el-GR" dirty="0" smtClean="0"/>
              <a:t>)</a:t>
            </a:r>
          </a:p>
          <a:p>
            <a:pPr marL="0" indent="0">
              <a:buNone/>
            </a:pPr>
            <a:r>
              <a:rPr lang="el-GR" dirty="0" smtClean="0"/>
              <a:t>Δυο βασικοί κανόνες: </a:t>
            </a:r>
          </a:p>
          <a:p>
            <a:r>
              <a:rPr lang="el-GR" dirty="0" smtClean="0"/>
              <a:t>Μπορώ να προσθέσω ή να αφαιρέσω στις δυο πλευρές της εξίσωσης την ίδια ποσότητα</a:t>
            </a:r>
          </a:p>
          <a:p>
            <a:r>
              <a:rPr lang="el-GR" dirty="0" smtClean="0"/>
              <a:t>Μπορώ να πολλαπλασιάσω ή να διαιρέσω και τις δυο πλευρές της εξίσωσης με την ίδια ποσότητα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60980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ΜΕΤΑΣΧΗΜΑΤΙΣΜΟΙ ΑΛΓΕΒΡΙΚΩΝ ΣΧΕΣΕΩΝ/ ΕΞΙΣΩΣΕΙΣ (3/4)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l-GR" dirty="0" smtClean="0"/>
              <a:t>   Πχ   </a:t>
            </a:r>
            <a:r>
              <a:rPr lang="en-US" dirty="0" smtClean="0"/>
              <a:t>V=s/t</a:t>
            </a:r>
          </a:p>
          <a:p>
            <a:pPr marL="0" indent="0">
              <a:buNone/>
            </a:pPr>
            <a:r>
              <a:rPr lang="el-GR" dirty="0" err="1" smtClean="0"/>
              <a:t>Εστω</a:t>
            </a:r>
            <a:r>
              <a:rPr lang="el-GR" dirty="0" smtClean="0"/>
              <a:t> ότι ξέρω την απόσταση και την ταχύτητα </a:t>
            </a:r>
            <a:r>
              <a:rPr lang="el-GR" dirty="0" err="1" smtClean="0"/>
              <a:t>αλλα</a:t>
            </a:r>
            <a:r>
              <a:rPr lang="el-GR" dirty="0" smtClean="0"/>
              <a:t> δεν ξέρω τον χρόνο (Πχ ένα αυτοκίνητο κινείται με 120 </a:t>
            </a:r>
            <a:r>
              <a:rPr lang="en-US" dirty="0" smtClean="0"/>
              <a:t>km/h. </a:t>
            </a:r>
            <a:r>
              <a:rPr lang="el-GR" dirty="0" smtClean="0"/>
              <a:t>Σε πόση ώρα θα διατρέξει τα 30 </a:t>
            </a:r>
            <a:r>
              <a:rPr lang="en-US" dirty="0" smtClean="0"/>
              <a:t>km </a:t>
            </a:r>
            <a:r>
              <a:rPr lang="el-GR" dirty="0" smtClean="0"/>
              <a:t>που μας χωρίζουν ως τη διπλανή πόλη;)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0683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ΜΕΤΑΣΧΗΜΑΤΙΣΜΟΙ ΑΛΓΕΒΡΙΚΩΝ ΣΧΕΣΕΩΝ/ ΕΞΙΣΩΣΕΙΣ (4/4)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V=s/t</a:t>
            </a:r>
            <a:r>
              <a:rPr lang="el-GR" dirty="0" smtClean="0"/>
              <a:t>  =&gt; </a:t>
            </a:r>
          </a:p>
          <a:p>
            <a:pPr marL="0" indent="0">
              <a:buNone/>
            </a:pPr>
            <a:r>
              <a:rPr lang="el-GR" dirty="0" smtClean="0"/>
              <a:t>{ Δεν </a:t>
            </a:r>
            <a:r>
              <a:rPr lang="el-GR" dirty="0" err="1" smtClean="0"/>
              <a:t>θελω</a:t>
            </a:r>
            <a:r>
              <a:rPr lang="el-GR" dirty="0" smtClean="0"/>
              <a:t> τον </a:t>
            </a:r>
            <a:r>
              <a:rPr lang="el-GR" dirty="0" err="1" smtClean="0"/>
              <a:t>χρονο</a:t>
            </a:r>
            <a:r>
              <a:rPr lang="el-GR" dirty="0" smtClean="0"/>
              <a:t> στον παρονομαστή </a:t>
            </a:r>
            <a:r>
              <a:rPr lang="el-GR" dirty="0" err="1" smtClean="0"/>
              <a:t>αλλα</a:t>
            </a:r>
            <a:r>
              <a:rPr lang="el-GR" dirty="0" smtClean="0"/>
              <a:t> στον αριθμητή.}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t*v= t*s/t   =&gt;  t*v= s</a:t>
            </a:r>
            <a:r>
              <a:rPr lang="el-GR" dirty="0" smtClean="0"/>
              <a:t> </a:t>
            </a:r>
            <a:r>
              <a:rPr lang="en-US" dirty="0" smtClean="0"/>
              <a:t>{ </a:t>
            </a:r>
            <a:r>
              <a:rPr lang="el-GR" dirty="0" err="1"/>
              <a:t>ομοια</a:t>
            </a:r>
            <a:r>
              <a:rPr lang="el-GR" dirty="0"/>
              <a:t> 5*3/5 = 3</a:t>
            </a:r>
            <a:r>
              <a:rPr lang="el-GR" dirty="0" smtClean="0"/>
              <a:t>}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{ Θέλω τον χρόνο μόνο του για να </a:t>
            </a:r>
            <a:r>
              <a:rPr lang="el-GR" dirty="0" err="1" smtClean="0"/>
              <a:t>μπορω</a:t>
            </a:r>
            <a:r>
              <a:rPr lang="el-GR" dirty="0" smtClean="0"/>
              <a:t> να τον </a:t>
            </a:r>
            <a:r>
              <a:rPr lang="el-GR" dirty="0" err="1" smtClean="0"/>
              <a:t>υπόλογίσω</a:t>
            </a:r>
            <a:r>
              <a:rPr lang="el-GR" dirty="0" smtClean="0"/>
              <a:t>}</a:t>
            </a:r>
          </a:p>
          <a:p>
            <a:pPr marL="0" indent="0">
              <a:buNone/>
            </a:pPr>
            <a:r>
              <a:rPr lang="en-US" cap="small" dirty="0"/>
              <a:t> </a:t>
            </a:r>
            <a:r>
              <a:rPr lang="el-GR" cap="small" dirty="0" smtClean="0"/>
              <a:t>=&gt; </a:t>
            </a:r>
            <a:r>
              <a:rPr lang="en-US" dirty="0" smtClean="0"/>
              <a:t>t*v</a:t>
            </a:r>
            <a:r>
              <a:rPr lang="el-GR" dirty="0" smtClean="0"/>
              <a:t> /</a:t>
            </a:r>
            <a:r>
              <a:rPr lang="en-US" dirty="0" smtClean="0"/>
              <a:t>v = s/v  =&gt; </a:t>
            </a:r>
            <a:r>
              <a:rPr lang="en-US" b="1" dirty="0" smtClean="0">
                <a:solidFill>
                  <a:srgbClr val="FF0000"/>
                </a:solidFill>
              </a:rPr>
              <a:t>t= s/v  </a:t>
            </a:r>
            <a:r>
              <a:rPr lang="en-US" dirty="0" smtClean="0"/>
              <a:t>{</a:t>
            </a:r>
            <a:r>
              <a:rPr lang="el-GR" dirty="0" err="1" smtClean="0"/>
              <a:t>ομοια</a:t>
            </a:r>
            <a:r>
              <a:rPr lang="el-GR" dirty="0" smtClean="0"/>
              <a:t> 2*4/4= 2}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15065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ΜΕΤΑΣΧΗΜΑΤΙΣΜΟΙ ΑΛΓΕΒΡΙΚΩΝ ΣΧΕΣΕΩΝ/ ΕΞΙΣΩΣΕΙΣ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Πηγές από το διαδίκτυο</a:t>
            </a:r>
          </a:p>
          <a:p>
            <a:pPr marL="0" indent="0">
              <a:buNone/>
            </a:pPr>
            <a:r>
              <a:rPr lang="el-GR" dirty="0" smtClean="0"/>
              <a:t>Ελληνόφωνες: </a:t>
            </a:r>
          </a:p>
          <a:p>
            <a:pPr marL="0" indent="0">
              <a:buNone/>
            </a:pPr>
            <a:r>
              <a:rPr lang="el-GR" dirty="0" smtClean="0"/>
              <a:t>(ξέρετε κάποια;)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Αγγλόφωνες:</a:t>
            </a:r>
          </a:p>
          <a:p>
            <a:pPr marL="0" indent="0">
              <a:buNone/>
            </a:pPr>
            <a:r>
              <a:rPr lang="en-US" dirty="0"/>
              <a:t>https://www.youtube.com/watch?v=chmHzxfM3L0</a:t>
            </a: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73417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ΑΣΚΗΣΗ 3:Μονάδες + Δυνάμεις του 10 + Μετασχηματισμοί </a:t>
            </a:r>
            <a:r>
              <a:rPr lang="el-GR" dirty="0" err="1" smtClean="0"/>
              <a:t>αλγ</a:t>
            </a:r>
            <a:r>
              <a:rPr lang="el-GR" dirty="0" smtClean="0"/>
              <a:t> </a:t>
            </a:r>
            <a:r>
              <a:rPr lang="el-GR" dirty="0" err="1" smtClean="0"/>
              <a:t>σχ</a:t>
            </a:r>
            <a:r>
              <a:rPr lang="el-GR" dirty="0" smtClean="0"/>
              <a:t>/</a:t>
            </a:r>
            <a:r>
              <a:rPr lang="el-GR" dirty="0" err="1" smtClean="0"/>
              <a:t>εξισ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Ορισμός της πυκνότητας ρ=</a:t>
            </a:r>
            <a:r>
              <a:rPr lang="en-US" dirty="0" smtClean="0"/>
              <a:t>m/V</a:t>
            </a:r>
          </a:p>
          <a:p>
            <a:r>
              <a:rPr lang="el-GR" dirty="0" smtClean="0"/>
              <a:t>Ξέρω την πυκνότητα του υλικού από το οποίο </a:t>
            </a:r>
            <a:r>
              <a:rPr lang="el-GR" dirty="0" err="1" smtClean="0"/>
              <a:t>ειναι</a:t>
            </a:r>
            <a:r>
              <a:rPr lang="el-GR" dirty="0" smtClean="0"/>
              <a:t> κατασκευασμένο </a:t>
            </a:r>
            <a:r>
              <a:rPr lang="el-GR" dirty="0" err="1" smtClean="0"/>
              <a:t>ενα</a:t>
            </a:r>
            <a:r>
              <a:rPr lang="el-GR" dirty="0" smtClean="0"/>
              <a:t> αντικείμενο. Μετράω τη μάζα του. Ποιος τύπος θα μου δίνει τον όγκο του (</a:t>
            </a:r>
            <a:r>
              <a:rPr lang="en-US" dirty="0" smtClean="0"/>
              <a:t>V)</a:t>
            </a:r>
            <a:r>
              <a:rPr lang="el-GR" dirty="0" smtClean="0"/>
              <a:t>; Ξεκινήστε </a:t>
            </a:r>
            <a:r>
              <a:rPr lang="el-GR" dirty="0" err="1" smtClean="0"/>
              <a:t>απο</a:t>
            </a:r>
            <a:r>
              <a:rPr lang="el-GR" dirty="0" smtClean="0"/>
              <a:t> τον ορισμό της πυκνότητας.</a:t>
            </a:r>
          </a:p>
          <a:p>
            <a:r>
              <a:rPr lang="el-GR" dirty="0" smtClean="0"/>
              <a:t>ρ= 5</a:t>
            </a:r>
            <a:r>
              <a:rPr lang="en-US" dirty="0" smtClean="0"/>
              <a:t>gr/cm</a:t>
            </a:r>
            <a:r>
              <a:rPr lang="en-US" baseline="30000" dirty="0" smtClean="0"/>
              <a:t>3</a:t>
            </a:r>
            <a:r>
              <a:rPr lang="en-US" dirty="0" smtClean="0"/>
              <a:t>   </a:t>
            </a:r>
            <a:r>
              <a:rPr lang="el-GR" dirty="0" smtClean="0"/>
              <a:t>και  </a:t>
            </a:r>
            <a:r>
              <a:rPr lang="en-US" dirty="0" smtClean="0"/>
              <a:t>m= 1000 </a:t>
            </a:r>
            <a:r>
              <a:rPr lang="en-US" dirty="0" err="1" smtClean="0"/>
              <a:t>Kgr</a:t>
            </a:r>
            <a:r>
              <a:rPr lang="en-US" dirty="0" smtClean="0"/>
              <a:t>. </a:t>
            </a:r>
            <a:r>
              <a:rPr lang="el-GR" dirty="0" smtClean="0"/>
              <a:t>Να βρείτε τον όγκο του αντικειμένου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23991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ΑΣΚΗΣΗ 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Φτιάξτε τη δική σας </a:t>
            </a:r>
            <a:r>
              <a:rPr lang="el-GR" dirty="0" err="1" smtClean="0"/>
              <a:t>αναλογη</a:t>
            </a:r>
            <a:r>
              <a:rPr lang="el-GR" dirty="0" smtClean="0"/>
              <a:t> άσκηση. Ξεκινήστε </a:t>
            </a:r>
            <a:r>
              <a:rPr lang="el-GR" dirty="0" err="1" smtClean="0"/>
              <a:t>απο</a:t>
            </a:r>
            <a:r>
              <a:rPr lang="el-GR" dirty="0" smtClean="0"/>
              <a:t> κάποιο σχετικά απλό ορισμό φυσικού μεγέθους.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41284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Ενας</a:t>
            </a:r>
            <a:r>
              <a:rPr lang="el-GR" dirty="0" smtClean="0"/>
              <a:t> </a:t>
            </a:r>
            <a:r>
              <a:rPr lang="el-GR" dirty="0" err="1" smtClean="0"/>
              <a:t>αλλος</a:t>
            </a:r>
            <a:r>
              <a:rPr lang="el-GR" dirty="0" smtClean="0"/>
              <a:t> </a:t>
            </a:r>
            <a:r>
              <a:rPr lang="el-GR" dirty="0" err="1" smtClean="0"/>
              <a:t>τυπος</a:t>
            </a:r>
            <a:r>
              <a:rPr lang="el-GR" dirty="0" smtClean="0"/>
              <a:t> </a:t>
            </a:r>
            <a:r>
              <a:rPr lang="el-GR" dirty="0" err="1" smtClean="0"/>
              <a:t>αναστοχασμου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Τι </a:t>
            </a:r>
            <a:r>
              <a:rPr lang="el-GR" dirty="0" err="1" smtClean="0"/>
              <a:t>σημαινουν</a:t>
            </a:r>
            <a:r>
              <a:rPr lang="el-GR" dirty="0" smtClean="0"/>
              <a:t> για εσάς οι Φυσικές Επιστήμες;</a:t>
            </a:r>
            <a:endParaRPr lang="el-GR" dirty="0"/>
          </a:p>
          <a:p>
            <a:r>
              <a:rPr lang="el-GR" dirty="0" smtClean="0"/>
              <a:t>Δώστε τις απαντήσεις σας </a:t>
            </a:r>
            <a:r>
              <a:rPr lang="el-GR" dirty="0" err="1" smtClean="0"/>
              <a:t>εδω</a:t>
            </a:r>
            <a:r>
              <a:rPr lang="el-GR" dirty="0" smtClean="0"/>
              <a:t>:</a:t>
            </a:r>
          </a:p>
          <a:p>
            <a:r>
              <a:rPr lang="en-US" dirty="0"/>
              <a:t>https://</a:t>
            </a:r>
            <a:r>
              <a:rPr lang="en-US" dirty="0" smtClean="0"/>
              <a:t>docs.google.com/forms/d/e/1FAIpQLSeqzE2nca2_byuG87-bZzbktCoK_8SJGN65P68NLb3zwLAwQQ/viewform</a:t>
            </a:r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5603090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ΜΕΡΟΣ 3ο </a:t>
            </a:r>
            <a:br>
              <a:rPr lang="el-GR" dirty="0" smtClean="0"/>
            </a:br>
            <a:r>
              <a:rPr lang="el-GR" dirty="0" smtClean="0"/>
              <a:t>Πώς σχεδιάστηκε αυτό το μάθημα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Δεν θέλετε μόνο να κατανοείτε καλύτερα τις Φυσικές Επιστήμες</a:t>
            </a:r>
          </a:p>
          <a:p>
            <a:r>
              <a:rPr lang="el-GR" dirty="0" smtClean="0"/>
              <a:t>Θέλετε και να διδάσκετε καλύτερα τις Φυσικές Επιστήμες</a:t>
            </a:r>
          </a:p>
          <a:p>
            <a:pPr marL="0" indent="0">
              <a:buNone/>
            </a:pPr>
            <a:r>
              <a:rPr lang="el-GR" dirty="0" err="1" smtClean="0"/>
              <a:t>Αρα</a:t>
            </a:r>
            <a:r>
              <a:rPr lang="el-GR" dirty="0" smtClean="0"/>
              <a:t>: </a:t>
            </a:r>
            <a:r>
              <a:rPr lang="el-GR" dirty="0" err="1" smtClean="0"/>
              <a:t>καποια</a:t>
            </a:r>
            <a:r>
              <a:rPr lang="el-GR" dirty="0" smtClean="0"/>
              <a:t> </a:t>
            </a:r>
            <a:r>
              <a:rPr lang="el-GR" dirty="0" err="1" smtClean="0"/>
              <a:t>στοιχεια</a:t>
            </a:r>
            <a:r>
              <a:rPr lang="el-GR" dirty="0" smtClean="0"/>
              <a:t> για το πώς σχεδιάζονται τα μαθήματα</a:t>
            </a:r>
          </a:p>
        </p:txBody>
      </p:sp>
    </p:spTree>
    <p:extLst>
      <p:ext uri="{BB962C8B-B14F-4D97-AF65-F5344CB8AC3E}">
        <p14:creationId xmlns:p14="http://schemas.microsoft.com/office/powerpoint/2010/main" val="32906480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μοντέλο </a:t>
            </a:r>
            <a:r>
              <a:rPr lang="en-US" dirty="0"/>
              <a:t>ICAP.</a:t>
            </a:r>
            <a:r>
              <a:rPr lang="el-GR" dirty="0"/>
              <a:t> Τέσσερεις τρόποι γνωστικής εμπλοκής: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l-GR" sz="2700" dirty="0">
                <a:solidFill>
                  <a:prstClr val="black"/>
                </a:solidFill>
              </a:rPr>
              <a:t>Το μοντέλο </a:t>
            </a:r>
            <a:r>
              <a:rPr lang="en-US" sz="2700" dirty="0">
                <a:solidFill>
                  <a:prstClr val="black"/>
                </a:solidFill>
              </a:rPr>
              <a:t>ICAP.</a:t>
            </a:r>
            <a:r>
              <a:rPr lang="el-GR" sz="2700" dirty="0">
                <a:solidFill>
                  <a:prstClr val="black"/>
                </a:solidFill>
              </a:rPr>
              <a:t> Τέσσερεις τρόποι γνωστικής εμπλοκής: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Passive</a:t>
            </a:r>
            <a:r>
              <a:rPr lang="el-GR" sz="2400" dirty="0">
                <a:solidFill>
                  <a:prstClr val="black"/>
                </a:solidFill>
              </a:rPr>
              <a:t>: Απλώς ακούω </a:t>
            </a:r>
            <a:r>
              <a:rPr lang="el-GR" sz="2400" dirty="0" smtClean="0">
                <a:solidFill>
                  <a:prstClr val="black"/>
                </a:solidFill>
              </a:rPr>
              <a:t>με προσοχή (και </a:t>
            </a:r>
            <a:r>
              <a:rPr lang="el-GR" sz="2400" dirty="0" err="1">
                <a:solidFill>
                  <a:prstClr val="black"/>
                </a:solidFill>
              </a:rPr>
              <a:t>ο,τι</a:t>
            </a:r>
            <a:r>
              <a:rPr lang="el-GR" sz="2400" dirty="0">
                <a:solidFill>
                  <a:prstClr val="black"/>
                </a:solidFill>
              </a:rPr>
              <a:t> μείνει)</a:t>
            </a:r>
            <a:endParaRPr lang="en-US" sz="2400" dirty="0">
              <a:solidFill>
                <a:prstClr val="black"/>
              </a:solidFill>
            </a:endParaRP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Active</a:t>
            </a:r>
            <a:r>
              <a:rPr lang="el-GR" sz="2400" dirty="0" smtClean="0">
                <a:solidFill>
                  <a:prstClr val="black"/>
                </a:solidFill>
              </a:rPr>
              <a:t>: Κάνω κάτι. Πχ </a:t>
            </a:r>
            <a:r>
              <a:rPr lang="el-GR" sz="2400" dirty="0" err="1" smtClean="0">
                <a:solidFill>
                  <a:prstClr val="black"/>
                </a:solidFill>
              </a:rPr>
              <a:t>πηγαινω</a:t>
            </a:r>
            <a:r>
              <a:rPr lang="el-GR" sz="2400" dirty="0" smtClean="0">
                <a:solidFill>
                  <a:prstClr val="black"/>
                </a:solidFill>
              </a:rPr>
              <a:t> ξανά σε </a:t>
            </a:r>
            <a:r>
              <a:rPr lang="el-GR" sz="2400" dirty="0" err="1" smtClean="0">
                <a:solidFill>
                  <a:prstClr val="black"/>
                </a:solidFill>
              </a:rPr>
              <a:t>καποιο</a:t>
            </a:r>
            <a:r>
              <a:rPr lang="el-GR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 err="1" smtClean="0">
                <a:solidFill>
                  <a:prstClr val="black"/>
                </a:solidFill>
              </a:rPr>
              <a:t>κομματι</a:t>
            </a:r>
            <a:r>
              <a:rPr lang="el-GR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 err="1" smtClean="0">
                <a:solidFill>
                  <a:prstClr val="black"/>
                </a:solidFill>
              </a:rPr>
              <a:t>αυτου</a:t>
            </a:r>
            <a:r>
              <a:rPr lang="el-GR" sz="2400" dirty="0" smtClean="0">
                <a:solidFill>
                  <a:prstClr val="black"/>
                </a:solidFill>
              </a:rPr>
              <a:t> του βίντεο ή κρατώ κάποια σημείωση με τα </a:t>
            </a:r>
            <a:r>
              <a:rPr lang="el-GR" sz="2400" dirty="0" err="1" smtClean="0">
                <a:solidFill>
                  <a:prstClr val="black"/>
                </a:solidFill>
              </a:rPr>
              <a:t>λογια</a:t>
            </a:r>
            <a:r>
              <a:rPr lang="el-GR" sz="2400" dirty="0" smtClean="0">
                <a:solidFill>
                  <a:prstClr val="black"/>
                </a:solidFill>
              </a:rPr>
              <a:t> </a:t>
            </a:r>
            <a:r>
              <a:rPr lang="el-GR" sz="2400" u="sng" dirty="0" smtClean="0">
                <a:solidFill>
                  <a:prstClr val="black"/>
                </a:solidFill>
              </a:rPr>
              <a:t>ακριβώς που ακούστηκαν</a:t>
            </a:r>
            <a:r>
              <a:rPr lang="el-GR" sz="2400" dirty="0" smtClean="0">
                <a:solidFill>
                  <a:prstClr val="black"/>
                </a:solidFill>
              </a:rPr>
              <a:t> (πιθανή σύνδεση με </a:t>
            </a:r>
            <a:r>
              <a:rPr lang="el-GR" sz="2400" dirty="0" err="1" smtClean="0">
                <a:solidFill>
                  <a:prstClr val="black"/>
                </a:solidFill>
              </a:rPr>
              <a:t>προυπάρχουσα</a:t>
            </a:r>
            <a:r>
              <a:rPr lang="el-GR" sz="2400" dirty="0" smtClean="0">
                <a:solidFill>
                  <a:prstClr val="black"/>
                </a:solidFill>
              </a:rPr>
              <a:t> γνώση)</a:t>
            </a:r>
            <a:endParaRPr lang="en-US" sz="2400" u="sng" dirty="0">
              <a:solidFill>
                <a:prstClr val="black"/>
              </a:solidFill>
            </a:endParaRP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Constructive</a:t>
            </a:r>
            <a:r>
              <a:rPr lang="el-GR" sz="2400" dirty="0">
                <a:solidFill>
                  <a:prstClr val="black"/>
                </a:solidFill>
              </a:rPr>
              <a:t>: Η σύνδεση με την </a:t>
            </a:r>
            <a:r>
              <a:rPr lang="el-GR" sz="2400" dirty="0" err="1">
                <a:solidFill>
                  <a:prstClr val="black"/>
                </a:solidFill>
              </a:rPr>
              <a:t>προυπάρχουσα</a:t>
            </a:r>
            <a:r>
              <a:rPr lang="el-GR" sz="2400" dirty="0">
                <a:solidFill>
                  <a:prstClr val="black"/>
                </a:solidFill>
              </a:rPr>
              <a:t> γνώση προχωρά περισσότερο και βγάζω νέα συμπεράσματα ή δημιουργώ </a:t>
            </a:r>
            <a:r>
              <a:rPr lang="el-GR" sz="2400" dirty="0" smtClean="0">
                <a:solidFill>
                  <a:prstClr val="black"/>
                </a:solidFill>
              </a:rPr>
              <a:t>"σπουδές</a:t>
            </a:r>
            <a:r>
              <a:rPr lang="el-GR" sz="2400" dirty="0">
                <a:solidFill>
                  <a:prstClr val="black"/>
                </a:solidFill>
              </a:rPr>
              <a:t>" (</a:t>
            </a:r>
            <a:r>
              <a:rPr lang="el-GR" sz="2400" dirty="0">
                <a:solidFill>
                  <a:srgbClr val="FF0000"/>
                </a:solidFill>
              </a:rPr>
              <a:t>σπουδή </a:t>
            </a:r>
            <a:r>
              <a:rPr lang="en-US" sz="2400" dirty="0">
                <a:solidFill>
                  <a:srgbClr val="FF0000"/>
                </a:solidFill>
              </a:rPr>
              <a:t>vs </a:t>
            </a:r>
            <a:r>
              <a:rPr lang="el-GR" sz="2400" dirty="0" err="1">
                <a:solidFill>
                  <a:srgbClr val="FF0000"/>
                </a:solidFill>
              </a:rPr>
              <a:t>λαθος</a:t>
            </a:r>
            <a:r>
              <a:rPr lang="el-GR" sz="2400" dirty="0">
                <a:solidFill>
                  <a:prstClr val="black"/>
                </a:solidFill>
              </a:rPr>
              <a:t>)</a:t>
            </a:r>
            <a:endParaRPr lang="en-US" sz="2400" dirty="0">
              <a:solidFill>
                <a:prstClr val="black"/>
              </a:solidFill>
            </a:endParaRP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Interactive</a:t>
            </a:r>
            <a:r>
              <a:rPr lang="el-GR" sz="2400" dirty="0">
                <a:solidFill>
                  <a:prstClr val="black"/>
                </a:solidFill>
              </a:rPr>
              <a:t>: </a:t>
            </a:r>
            <a:r>
              <a:rPr lang="el-GR" sz="2400" dirty="0" err="1">
                <a:solidFill>
                  <a:prstClr val="black"/>
                </a:solidFill>
              </a:rPr>
              <a:t>Αφου</a:t>
            </a:r>
            <a:r>
              <a:rPr lang="el-GR" sz="2400" dirty="0">
                <a:solidFill>
                  <a:prstClr val="black"/>
                </a:solidFill>
              </a:rPr>
              <a:t> φτάσουμε στο προηγούμενο </a:t>
            </a:r>
            <a:r>
              <a:rPr lang="el-GR" sz="2400" dirty="0" err="1">
                <a:solidFill>
                  <a:prstClr val="black"/>
                </a:solidFill>
              </a:rPr>
              <a:t>επιπεδο</a:t>
            </a:r>
            <a:r>
              <a:rPr lang="el-GR" sz="2400" dirty="0">
                <a:solidFill>
                  <a:prstClr val="black"/>
                </a:solidFill>
              </a:rPr>
              <a:t> συζητούμε μεταξύ μας και βελτιώνουμε τις "σπουδές" μας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38049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3495841"/>
            <a:ext cx="2734950" cy="330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443028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16" y="260648"/>
            <a:ext cx="4286249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4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Αντεστραμμένη τάξη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/>
              <a:t>Πρώτα παρακολουθείτε τη διάλεξη που σας ανεβάζω βιντεοσκοπημένη  την Παρασκευή. Η διάλεξη έχει κάποιες ασκήσεις. </a:t>
            </a:r>
          </a:p>
          <a:p>
            <a:r>
              <a:rPr lang="el-GR" dirty="0" smtClean="0"/>
              <a:t>Λύνετε όσες ασκήσεις μπορείτε (καταγράφετε τις απαντήσεις σας)</a:t>
            </a:r>
          </a:p>
          <a:p>
            <a:r>
              <a:rPr lang="el-GR" dirty="0" smtClean="0"/>
              <a:t>Συγκρίνετε τις απαντήσεις σας με τις απαντήσεις που θα αναρτώ την Κυριακή το βράδυ</a:t>
            </a:r>
          </a:p>
          <a:p>
            <a:r>
              <a:rPr lang="el-GR" dirty="0" smtClean="0"/>
              <a:t>Στα τμήματα φέρνετε σχετικά θέματα που θέλετε να συζητήσουμε ή απορίες που έχετε ή εισηγούμαι κάποια νέα προβλήματα για λύση.</a:t>
            </a:r>
          </a:p>
          <a:p>
            <a:r>
              <a:rPr lang="el-GR" dirty="0" smtClean="0"/>
              <a:t>Κάθε τμήμα κάνει 2 ώρες σύγχρονου μαθήματος από απόσταση κάθε εβδομάδα.</a:t>
            </a:r>
          </a:p>
          <a:p>
            <a:r>
              <a:rPr lang="el-GR" dirty="0" smtClean="0"/>
              <a:t>Υποστηριζόμαστε ηλεκτρονικά από</a:t>
            </a:r>
            <a:endParaRPr lang="en-US" dirty="0" smtClean="0"/>
          </a:p>
          <a:p>
            <a:r>
              <a:rPr lang="el-GR" dirty="0" smtClean="0"/>
              <a:t> το </a:t>
            </a:r>
            <a:r>
              <a:rPr lang="en-US" dirty="0"/>
              <a:t>e-class </a:t>
            </a:r>
            <a:r>
              <a:rPr lang="en-US" dirty="0">
                <a:hlinkClick r:id="rId2"/>
              </a:rPr>
              <a:t>https://eclass.uth.gr/courses/PRE_U_113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(</a:t>
            </a:r>
            <a:r>
              <a:rPr lang="el-GR" dirty="0" smtClean="0"/>
              <a:t>ασύγχρονο από απόσταση κομμάτι του μαθήματος)</a:t>
            </a:r>
            <a:endParaRPr lang="en-US" dirty="0" smtClean="0"/>
          </a:p>
          <a:p>
            <a:r>
              <a:rPr lang="el-GR" dirty="0" smtClean="0"/>
              <a:t>Το </a:t>
            </a:r>
            <a:r>
              <a:rPr lang="en-US" dirty="0" smtClean="0"/>
              <a:t>MS Teams </a:t>
            </a:r>
            <a:r>
              <a:rPr lang="el-GR" dirty="0" smtClean="0"/>
              <a:t> (σύγχρονο από απόσταση κομμάτι του μαθήματος)</a:t>
            </a:r>
          </a:p>
          <a:p>
            <a:endParaRPr lang="el-GR" dirty="0" smtClean="0"/>
          </a:p>
          <a:p>
            <a:r>
              <a:rPr lang="el-GR" dirty="0" smtClean="0"/>
              <a:t>Ώρες γραφείου (</a:t>
            </a:r>
            <a:r>
              <a:rPr lang="el-GR" dirty="0" smtClean="0">
                <a:solidFill>
                  <a:srgbClr val="00B050"/>
                </a:solidFill>
              </a:rPr>
              <a:t>θα καθαρισθούν σύντομα</a:t>
            </a:r>
            <a:r>
              <a:rPr lang="el-GR" dirty="0" smtClean="0"/>
              <a:t>)</a:t>
            </a:r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187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Constructive engagement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 err="1" smtClean="0"/>
              <a:t>Εγω</a:t>
            </a:r>
            <a:r>
              <a:rPr lang="el-GR" dirty="0" smtClean="0"/>
              <a:t> η/ο </a:t>
            </a:r>
            <a:r>
              <a:rPr lang="el-GR" dirty="0" err="1" smtClean="0"/>
              <a:t>φοιτητρια</a:t>
            </a:r>
            <a:r>
              <a:rPr lang="el-GR" dirty="0" smtClean="0"/>
              <a:t>/ης: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Δημιουργώ </a:t>
            </a:r>
            <a:r>
              <a:rPr lang="el-GR" dirty="0" err="1" smtClean="0"/>
              <a:t>σημειωσεις</a:t>
            </a:r>
            <a:r>
              <a:rPr lang="el-GR" dirty="0" smtClean="0"/>
              <a:t> με τα δικά μου λόγια</a:t>
            </a:r>
          </a:p>
          <a:p>
            <a:r>
              <a:rPr lang="el-GR" dirty="0" smtClean="0"/>
              <a:t>Θέτω προβλήματα προς λύση</a:t>
            </a:r>
          </a:p>
          <a:p>
            <a:r>
              <a:rPr lang="el-GR" dirty="0" smtClean="0"/>
              <a:t>Θέτω ερωτήσεις</a:t>
            </a:r>
          </a:p>
          <a:p>
            <a:r>
              <a:rPr lang="el-GR" dirty="0" smtClean="0"/>
              <a:t>Δημιουργώ ένα εννοιολογικό χάρτη που </a:t>
            </a:r>
            <a:r>
              <a:rPr lang="el-GR" dirty="0" err="1" smtClean="0"/>
              <a:t>συνδιάζει</a:t>
            </a:r>
            <a:r>
              <a:rPr lang="el-GR" dirty="0" smtClean="0"/>
              <a:t> προηγούμενη γνώση με την καινούργια</a:t>
            </a:r>
          </a:p>
          <a:p>
            <a:r>
              <a:rPr lang="el-GR" dirty="0" smtClean="0"/>
              <a:t>Προβλέπω, επινοώ, </a:t>
            </a:r>
            <a:r>
              <a:rPr lang="el-GR" dirty="0" smtClean="0">
                <a:solidFill>
                  <a:srgbClr val="FF0000"/>
                </a:solidFill>
              </a:rPr>
              <a:t>εξάγω περαιτέρω συνέπειες</a:t>
            </a:r>
          </a:p>
          <a:p>
            <a:r>
              <a:rPr lang="el-GR" dirty="0" smtClean="0"/>
              <a:t>Επιχειρηματολογώ, εξάγω υποθέσεις, </a:t>
            </a:r>
            <a:r>
              <a:rPr lang="el-GR" dirty="0" err="1" smtClean="0"/>
              <a:t>αυτο</a:t>
            </a:r>
            <a:r>
              <a:rPr lang="el-GR" dirty="0" smtClean="0"/>
              <a:t>-αξιολογούμαι ή παρακολουθώ τον βαθμό κατανόησής μου, κλπ</a:t>
            </a:r>
          </a:p>
          <a:p>
            <a:r>
              <a:rPr lang="el-GR" u="sng" dirty="0" smtClean="0"/>
              <a:t>Οι δράσεις δημιουργούν </a:t>
            </a:r>
            <a:r>
              <a:rPr lang="el-GR" u="sng" dirty="0" err="1" smtClean="0"/>
              <a:t>προιόντα</a:t>
            </a:r>
            <a:r>
              <a:rPr lang="el-GR" u="sng" dirty="0" smtClean="0"/>
              <a:t> που  πάνε πέρα </a:t>
            </a:r>
            <a:r>
              <a:rPr lang="el-GR" u="sng" dirty="0" err="1" smtClean="0"/>
              <a:t>απο</a:t>
            </a:r>
            <a:r>
              <a:rPr lang="el-GR" u="sng" dirty="0" smtClean="0"/>
              <a:t> τις αρχικές πληροφορίες</a:t>
            </a:r>
            <a:endParaRPr lang="el-GR" u="sng" dirty="0"/>
          </a:p>
        </p:txBody>
      </p:sp>
    </p:spTree>
    <p:extLst>
      <p:ext uri="{BB962C8B-B14F-4D97-AF65-F5344CB8AC3E}">
        <p14:creationId xmlns:p14="http://schemas.microsoft.com/office/powerpoint/2010/main" val="26763204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Interactive engagement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Κεντρική η σημασία του διαλόγου.</a:t>
            </a:r>
          </a:p>
          <a:p>
            <a:r>
              <a:rPr lang="el-GR" dirty="0" smtClean="0"/>
              <a:t>Υπάρχουν </a:t>
            </a:r>
            <a:r>
              <a:rPr lang="el-GR" dirty="0" err="1" smtClean="0"/>
              <a:t>πολλοι</a:t>
            </a:r>
            <a:r>
              <a:rPr lang="el-GR" dirty="0" smtClean="0"/>
              <a:t> τύποι διαλόγου (όλες οι "συζητήσεις" δεν </a:t>
            </a:r>
            <a:r>
              <a:rPr lang="el-GR" dirty="0" err="1" smtClean="0"/>
              <a:t>ειναι</a:t>
            </a:r>
            <a:r>
              <a:rPr lang="el-GR" dirty="0" smtClean="0"/>
              <a:t> </a:t>
            </a:r>
            <a:r>
              <a:rPr lang="el-GR" dirty="0" err="1" smtClean="0"/>
              <a:t>ιδιες</a:t>
            </a:r>
            <a:r>
              <a:rPr lang="el-GR" dirty="0" smtClean="0"/>
              <a:t>) Πχ</a:t>
            </a:r>
          </a:p>
          <a:p>
            <a:pPr lvl="1"/>
            <a:r>
              <a:rPr lang="el-GR" dirty="0" smtClean="0"/>
              <a:t>Αντιπαράθεση</a:t>
            </a:r>
          </a:p>
          <a:p>
            <a:pPr lvl="1"/>
            <a:r>
              <a:rPr lang="el-GR" dirty="0" smtClean="0"/>
              <a:t>Σώρευση</a:t>
            </a:r>
          </a:p>
          <a:p>
            <a:pPr lvl="1"/>
            <a:r>
              <a:rPr lang="el-GR" dirty="0" smtClean="0"/>
              <a:t>Διερευνητικός διάλογος</a:t>
            </a:r>
          </a:p>
        </p:txBody>
      </p:sp>
    </p:spTree>
    <p:extLst>
      <p:ext uri="{BB962C8B-B14F-4D97-AF65-F5344CB8AC3E}">
        <p14:creationId xmlns:p14="http://schemas.microsoft.com/office/powerpoint/2010/main" val="1203019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ΠΑΡΑΔΕΙΓΜΑΤΑ </a:t>
            </a:r>
            <a:r>
              <a:rPr lang="el-GR" dirty="0" smtClean="0"/>
              <a:t>ΕΡΩΤΗΣΕΩΝ ΠΟΥ ΟΔΗΓΟΥΝ ΣΕ ΒΑΘΥΤΕΡΗ ΕΠΕΞΕΡΓΑΣΙΑ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Εξηγήστε </a:t>
            </a:r>
            <a:r>
              <a:rPr lang="el-GR" dirty="0" err="1" smtClean="0"/>
              <a:t>γιατι</a:t>
            </a:r>
            <a:r>
              <a:rPr lang="el-GR" dirty="0" smtClean="0"/>
              <a:t>/πώς...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Ποιά </a:t>
            </a:r>
            <a:r>
              <a:rPr lang="el-GR" dirty="0" err="1" smtClean="0"/>
              <a:t>ειναι</a:t>
            </a:r>
            <a:r>
              <a:rPr lang="el-GR" dirty="0" smtClean="0"/>
              <a:t> η κύρια ιδέα σε </a:t>
            </a:r>
            <a:r>
              <a:rPr lang="el-GR" dirty="0" err="1" smtClean="0"/>
              <a:t>αυτο</a:t>
            </a:r>
            <a:r>
              <a:rPr lang="el-GR" dirty="0" smtClean="0"/>
              <a:t> το κομμάτι της διάλεξης;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solidFill>
                  <a:srgbClr val="FF0000"/>
                </a:solidFill>
              </a:rPr>
              <a:t>Πώς θα εφαρμόζατε </a:t>
            </a:r>
            <a:r>
              <a:rPr lang="el-GR" dirty="0" err="1" smtClean="0">
                <a:solidFill>
                  <a:srgbClr val="FF0000"/>
                </a:solidFill>
              </a:rPr>
              <a:t>αυτο</a:t>
            </a:r>
            <a:r>
              <a:rPr lang="el-GR" dirty="0" smtClean="0">
                <a:solidFill>
                  <a:srgbClr val="FF0000"/>
                </a:solidFill>
              </a:rPr>
              <a:t> που μάθαμε </a:t>
            </a:r>
            <a:r>
              <a:rPr lang="el-GR" dirty="0" err="1" smtClean="0">
                <a:solidFill>
                  <a:srgbClr val="FF0000"/>
                </a:solidFill>
              </a:rPr>
              <a:t>εδω</a:t>
            </a:r>
            <a:r>
              <a:rPr lang="el-GR" dirty="0" smtClean="0">
                <a:solidFill>
                  <a:srgbClr val="FF0000"/>
                </a:solidFill>
              </a:rPr>
              <a:t> σε...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solidFill>
                  <a:srgbClr val="FF0000"/>
                </a:solidFill>
              </a:rPr>
              <a:t>Σκεφτείτε </a:t>
            </a:r>
            <a:r>
              <a:rPr lang="el-GR" dirty="0" err="1" smtClean="0">
                <a:solidFill>
                  <a:srgbClr val="FF0000"/>
                </a:solidFill>
              </a:rPr>
              <a:t>ενα</a:t>
            </a:r>
            <a:r>
              <a:rPr lang="el-GR" dirty="0" smtClean="0">
                <a:solidFill>
                  <a:srgbClr val="FF0000"/>
                </a:solidFill>
              </a:rPr>
              <a:t> νέο παράδειγμα για...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Τι νομίζετε </a:t>
            </a:r>
            <a:r>
              <a:rPr lang="el-GR" dirty="0" err="1" smtClean="0"/>
              <a:t>οτι</a:t>
            </a:r>
            <a:r>
              <a:rPr lang="el-GR" dirty="0" smtClean="0"/>
              <a:t> θα συνέβαινε αν...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solidFill>
                  <a:srgbClr val="FF0000"/>
                </a:solidFill>
              </a:rPr>
              <a:t>Ποιες </a:t>
            </a:r>
            <a:r>
              <a:rPr lang="el-GR" dirty="0" err="1" smtClean="0">
                <a:solidFill>
                  <a:srgbClr val="FF0000"/>
                </a:solidFill>
              </a:rPr>
              <a:t>ειναι</a:t>
            </a:r>
            <a:r>
              <a:rPr lang="el-GR" dirty="0" smtClean="0">
                <a:solidFill>
                  <a:srgbClr val="FF0000"/>
                </a:solidFill>
              </a:rPr>
              <a:t> οι διαφορές ανάμεσα σε .... και σε ...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solidFill>
                  <a:srgbClr val="FF0000"/>
                </a:solidFill>
              </a:rPr>
              <a:t>Πώς </a:t>
            </a:r>
            <a:r>
              <a:rPr lang="el-GR" dirty="0" err="1" smtClean="0">
                <a:solidFill>
                  <a:srgbClr val="FF0000"/>
                </a:solidFill>
              </a:rPr>
              <a:t>ειναι</a:t>
            </a:r>
            <a:r>
              <a:rPr lang="el-GR" dirty="0" smtClean="0">
                <a:solidFill>
                  <a:srgbClr val="FF0000"/>
                </a:solidFill>
              </a:rPr>
              <a:t> το.... και το.... όμοια;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Τι συμπεράσματα βγάζετε σχετικά με το....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Πώς το.... </a:t>
            </a:r>
            <a:r>
              <a:rPr lang="el-GR" dirty="0" err="1" smtClean="0"/>
              <a:t>επιρεάζει</a:t>
            </a:r>
            <a:r>
              <a:rPr lang="el-GR" dirty="0" smtClean="0"/>
              <a:t> το.....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Ποια </a:t>
            </a:r>
            <a:r>
              <a:rPr lang="el-GR" dirty="0" err="1" smtClean="0"/>
              <a:t>ειναι</a:t>
            </a:r>
            <a:r>
              <a:rPr lang="el-GR" dirty="0" smtClean="0"/>
              <a:t> τα δυνατά και ποια τα αδύνατα σημεία του...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Ποια </a:t>
            </a:r>
            <a:r>
              <a:rPr lang="el-GR" dirty="0" err="1" smtClean="0"/>
              <a:t>ειναι</a:t>
            </a:r>
            <a:r>
              <a:rPr lang="el-GR" dirty="0" smtClean="0"/>
              <a:t> η </a:t>
            </a:r>
            <a:r>
              <a:rPr lang="el-GR" dirty="0" err="1" smtClean="0"/>
              <a:t>καλυτερη</a:t>
            </a:r>
            <a:r>
              <a:rPr lang="el-GR" dirty="0" smtClean="0"/>
              <a:t> (</a:t>
            </a:r>
            <a:r>
              <a:rPr lang="el-GR" dirty="0" err="1" smtClean="0"/>
              <a:t>ιδεα</a:t>
            </a:r>
            <a:r>
              <a:rPr lang="el-GR" dirty="0" smtClean="0"/>
              <a:t>;) και </a:t>
            </a:r>
            <a:r>
              <a:rPr lang="el-GR" dirty="0" err="1" smtClean="0"/>
              <a:t>γιατι</a:t>
            </a:r>
            <a:r>
              <a:rPr lang="el-GR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solidFill>
                  <a:srgbClr val="FF0000"/>
                </a:solidFill>
              </a:rPr>
              <a:t>Πώς σχετίζεται το.... με το .... που μάθαμε νωρίτερα;</a:t>
            </a:r>
            <a:r>
              <a:rPr lang="el-GR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482314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ΔΥΟ ΤΡΟΠΟ ΕΠΕΞΕΡΓΑΣΙΑΣ ΤΟΥ «ΥΛΙΚΟΥ» ΚΑΙ ΓΙΑ ΕΣΑΣ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Σημειώσεις με τη </a:t>
            </a:r>
            <a:r>
              <a:rPr lang="el-GR" dirty="0" err="1"/>
              <a:t>μεθοδο</a:t>
            </a:r>
            <a:r>
              <a:rPr lang="el-GR" dirty="0"/>
              <a:t> </a:t>
            </a:r>
            <a:r>
              <a:rPr lang="en-US" dirty="0"/>
              <a:t>Cornell </a:t>
            </a:r>
            <a:r>
              <a:rPr lang="el-GR" dirty="0"/>
              <a:t>και χρήση των </a:t>
            </a:r>
            <a:r>
              <a:rPr lang="el-GR" dirty="0" err="1"/>
              <a:t>κυριων</a:t>
            </a:r>
            <a:r>
              <a:rPr lang="el-GR" dirty="0"/>
              <a:t> σημείων για να κάνετε περίληψη.</a:t>
            </a:r>
          </a:p>
          <a:p>
            <a:endParaRPr lang="el-GR" dirty="0" smtClean="0"/>
          </a:p>
          <a:p>
            <a:r>
              <a:rPr lang="el-GR" dirty="0" smtClean="0"/>
              <a:t>Ασκηθείτε στο να θέτετε στο «υλικό» σας ερωτήσεις που </a:t>
            </a:r>
            <a:r>
              <a:rPr lang="el-GR" dirty="0" err="1" smtClean="0"/>
              <a:t>οδηγουν</a:t>
            </a:r>
            <a:r>
              <a:rPr lang="el-GR" dirty="0" smtClean="0"/>
              <a:t> σε </a:t>
            </a:r>
            <a:r>
              <a:rPr lang="el-GR" dirty="0" smtClean="0"/>
              <a:t>βαθύτερη επεξεργασία. </a:t>
            </a:r>
          </a:p>
        </p:txBody>
      </p:sp>
    </p:spTree>
    <p:extLst>
      <p:ext uri="{BB962C8B-B14F-4D97-AF65-F5344CB8AC3E}">
        <p14:creationId xmlns:p14="http://schemas.microsoft.com/office/powerpoint/2010/main" val="1879324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ΣΥΝΟΨΗ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1</a:t>
            </a:r>
            <a:r>
              <a:rPr lang="el-GR" b="1" baseline="30000" dirty="0" smtClean="0"/>
              <a:t>Ο</a:t>
            </a:r>
            <a:r>
              <a:rPr lang="el-GR" b="1" dirty="0"/>
              <a:t> </a:t>
            </a:r>
            <a:r>
              <a:rPr lang="el-GR" b="1" dirty="0" smtClean="0"/>
              <a:t>ΜΕΡΟΣ </a:t>
            </a:r>
            <a:r>
              <a:rPr lang="el-GR" dirty="0" smtClean="0"/>
              <a:t>:Γενικά στοιχεία για το </a:t>
            </a:r>
            <a:r>
              <a:rPr lang="el-GR" dirty="0" smtClean="0"/>
              <a:t>μάθημα (διαδικασία, αξιολόγηση)</a:t>
            </a: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2</a:t>
            </a:r>
            <a:r>
              <a:rPr lang="el-GR" b="1" baseline="30000" dirty="0" smtClean="0"/>
              <a:t>Ο</a:t>
            </a:r>
            <a:r>
              <a:rPr lang="el-GR" b="1" dirty="0" smtClean="0"/>
              <a:t> ΜΕΡΟΣ </a:t>
            </a:r>
            <a:r>
              <a:rPr lang="el-GR" dirty="0" smtClean="0"/>
              <a:t>:Υποδομή </a:t>
            </a:r>
          </a:p>
          <a:p>
            <a:r>
              <a:rPr lang="el-GR" dirty="0" smtClean="0"/>
              <a:t>Πως κρατούμε σημειώσεις</a:t>
            </a:r>
          </a:p>
          <a:p>
            <a:r>
              <a:rPr lang="el-GR" dirty="0" smtClean="0"/>
              <a:t>Η δομή των επιχειρημάτων</a:t>
            </a:r>
          </a:p>
          <a:p>
            <a:r>
              <a:rPr lang="el-GR" dirty="0" smtClean="0"/>
              <a:t>Μεγέθη και μονάδες</a:t>
            </a:r>
          </a:p>
          <a:p>
            <a:r>
              <a:rPr lang="el-GR" dirty="0" smtClean="0"/>
              <a:t>Πράξεις με δυνάμεις του 10</a:t>
            </a:r>
          </a:p>
          <a:p>
            <a:r>
              <a:rPr lang="el-GR" dirty="0" smtClean="0"/>
              <a:t>Μετασχηματισμοί αλγεβρικών σχέσεων (πχ </a:t>
            </a:r>
            <a:r>
              <a:rPr lang="en-US" dirty="0" smtClean="0"/>
              <a:t>u=s/t)</a:t>
            </a:r>
          </a:p>
          <a:p>
            <a:pPr marL="0" indent="0">
              <a:buNone/>
            </a:pPr>
            <a:r>
              <a:rPr lang="el-GR" b="1" dirty="0" smtClean="0"/>
              <a:t>3</a:t>
            </a:r>
            <a:r>
              <a:rPr lang="el-GR" b="1" baseline="30000" dirty="0" smtClean="0"/>
              <a:t>Ο</a:t>
            </a:r>
            <a:r>
              <a:rPr lang="el-GR" b="1" dirty="0" smtClean="0"/>
              <a:t> ΜΕΡΟΣ</a:t>
            </a:r>
            <a:r>
              <a:rPr lang="el-GR" dirty="0" smtClean="0"/>
              <a:t>: Σύνοψη, σχολιασμός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51936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ΕΠΟΜΕΝΟ ΒΗΜΑ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Θα </a:t>
            </a:r>
            <a:r>
              <a:rPr lang="el-GR" dirty="0" err="1" smtClean="0"/>
              <a:t>επιρεαστουμε</a:t>
            </a:r>
            <a:r>
              <a:rPr lang="el-GR" dirty="0" smtClean="0"/>
              <a:t> από την Οπτική και ιστορικά </a:t>
            </a:r>
            <a:r>
              <a:rPr lang="el-GR" dirty="0" err="1" smtClean="0"/>
              <a:t>αλλα</a:t>
            </a:r>
            <a:r>
              <a:rPr lang="el-GR" dirty="0" smtClean="0"/>
              <a:t> και ως προς την κατεύθυνση που θα ακολουθήσουμε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03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Αξιολογηση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Στη διάρκεια </a:t>
            </a:r>
            <a:r>
              <a:rPr lang="el-GR" dirty="0" err="1" smtClean="0"/>
              <a:t>αρκετων</a:t>
            </a:r>
            <a:r>
              <a:rPr lang="el-GR" dirty="0" smtClean="0"/>
              <a:t> συναντήσεων θα δοθούν ασκήσεις .</a:t>
            </a:r>
          </a:p>
          <a:p>
            <a:r>
              <a:rPr lang="el-GR" dirty="0" smtClean="0"/>
              <a:t>Θα σας προταθούν εργασίες που θα δίνουν </a:t>
            </a:r>
            <a:r>
              <a:rPr lang="en-US" dirty="0" smtClean="0"/>
              <a:t>bonus</a:t>
            </a:r>
            <a:endParaRPr lang="el-GR" dirty="0" smtClean="0"/>
          </a:p>
          <a:p>
            <a:r>
              <a:rPr lang="el-GR" dirty="0" smtClean="0"/>
              <a:t>Τελικές </a:t>
            </a:r>
            <a:r>
              <a:rPr lang="el-GR" dirty="0"/>
              <a:t>εξετάσεις με ανοικτά βιβλία </a:t>
            </a:r>
            <a:r>
              <a:rPr lang="el-GR" dirty="0" smtClean="0"/>
              <a:t>(+ σημειώσεις). Είναι αρκετά πιθανό να </a:t>
            </a:r>
            <a:r>
              <a:rPr lang="el-GR" dirty="0" err="1" smtClean="0"/>
              <a:t>γινουν</a:t>
            </a:r>
            <a:r>
              <a:rPr lang="el-GR" dirty="0" smtClean="0"/>
              <a:t> προφορικά με μικρές ομάδες φοιτητριών/ων.</a:t>
            </a:r>
          </a:p>
          <a:p>
            <a:r>
              <a:rPr lang="el-GR" dirty="0" smtClean="0"/>
              <a:t>Βιβλία</a:t>
            </a:r>
          </a:p>
          <a:p>
            <a:pPr lvl="1"/>
            <a:r>
              <a:rPr lang="el-GR" dirty="0" smtClean="0"/>
              <a:t>Βιβλίο </a:t>
            </a:r>
            <a:r>
              <a:rPr lang="el-GR" dirty="0"/>
              <a:t>[</a:t>
            </a:r>
            <a:r>
              <a:rPr lang="el-GR" dirty="0" smtClean="0"/>
              <a:t>18549085] Οι </a:t>
            </a:r>
            <a:r>
              <a:rPr lang="el-GR" dirty="0"/>
              <a:t>διαλέξεις φυσικής του </a:t>
            </a:r>
            <a:r>
              <a:rPr lang="en-US" dirty="0"/>
              <a:t>Feynman, </a:t>
            </a:r>
            <a:r>
              <a:rPr lang="el-GR" dirty="0"/>
              <a:t>Τόμος Α, </a:t>
            </a:r>
            <a:r>
              <a:rPr lang="en-US" dirty="0"/>
              <a:t>Feynman Richard </a:t>
            </a:r>
            <a:r>
              <a:rPr lang="en-US" dirty="0" err="1"/>
              <a:t>P.,Leighton</a:t>
            </a:r>
            <a:r>
              <a:rPr lang="en-US" dirty="0"/>
              <a:t> Robert </a:t>
            </a:r>
            <a:r>
              <a:rPr lang="en-US" dirty="0" err="1"/>
              <a:t>B,Sands</a:t>
            </a:r>
            <a:r>
              <a:rPr lang="en-US" dirty="0"/>
              <a:t> Matthew L </a:t>
            </a:r>
            <a:endParaRPr lang="el-GR" dirty="0" smtClean="0"/>
          </a:p>
          <a:p>
            <a:pPr lvl="1"/>
            <a:r>
              <a:rPr lang="el-GR" dirty="0" smtClean="0"/>
              <a:t>Βιβλίο </a:t>
            </a:r>
            <a:r>
              <a:rPr lang="el-GR" dirty="0"/>
              <a:t>[50658803]: Μονοπάτια της σκέψης στον κόσμο της Φυσικής, </a:t>
            </a:r>
            <a:r>
              <a:rPr lang="el-GR" dirty="0" err="1"/>
              <a:t>Κουμαράς</a:t>
            </a:r>
            <a:r>
              <a:rPr lang="el-GR" dirty="0"/>
              <a:t> Παναγιώτης </a:t>
            </a:r>
            <a:endParaRPr lang="el-GR" dirty="0" smtClean="0"/>
          </a:p>
          <a:p>
            <a:pPr lvl="1"/>
            <a:r>
              <a:rPr lang="el-GR" dirty="0" smtClean="0"/>
              <a:t>Βιβλίο </a:t>
            </a:r>
            <a:r>
              <a:rPr lang="el-GR" dirty="0"/>
              <a:t>[265]: ΟΙ ΕΝΝΟΙΕΣ ΤΗΣ ΦΥΣΙΚΗΣ, </a:t>
            </a:r>
            <a:r>
              <a:rPr lang="en-US" dirty="0"/>
              <a:t>HEWITT </a:t>
            </a:r>
            <a:r>
              <a:rPr lang="en-US" dirty="0" smtClean="0"/>
              <a:t>PAUL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79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εξετάσεων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https://eclass.uth.gr/modules/units/?</a:t>
            </a:r>
            <a:r>
              <a:rPr lang="en-US" dirty="0" smtClean="0">
                <a:hlinkClick r:id="rId2"/>
              </a:rPr>
              <a:t>course=PRE_U_113&amp;id=6</a:t>
            </a:r>
            <a:endParaRPr lang="el-GR" dirty="0" smtClean="0"/>
          </a:p>
          <a:p>
            <a:r>
              <a:rPr lang="el-GR" dirty="0" smtClean="0"/>
              <a:t>Κατεβάστε το Βασικές </a:t>
            </a:r>
            <a:r>
              <a:rPr lang="el-GR" dirty="0" err="1" smtClean="0"/>
              <a:t>Εννοιες</a:t>
            </a:r>
            <a:r>
              <a:rPr lang="el-GR" dirty="0" smtClean="0"/>
              <a:t> ΦΕ </a:t>
            </a:r>
            <a:r>
              <a:rPr lang="el-GR" dirty="0" err="1" smtClean="0"/>
              <a:t>Σεπτ</a:t>
            </a:r>
            <a:r>
              <a:rPr lang="el-GR" dirty="0" smtClean="0"/>
              <a:t> 2019</a:t>
            </a:r>
          </a:p>
          <a:p>
            <a:r>
              <a:rPr lang="el-GR" dirty="0" smtClean="0"/>
              <a:t>Δώστε τις </a:t>
            </a:r>
            <a:r>
              <a:rPr lang="el-GR" dirty="0" err="1" smtClean="0"/>
              <a:t>απαντησεις</a:t>
            </a:r>
            <a:r>
              <a:rPr lang="el-GR" dirty="0" smtClean="0"/>
              <a:t> σας </a:t>
            </a:r>
            <a:r>
              <a:rPr lang="el-GR" dirty="0" err="1" smtClean="0"/>
              <a:t>τωρα</a:t>
            </a:r>
            <a:r>
              <a:rPr lang="el-GR" dirty="0" smtClean="0"/>
              <a:t>. (Όσο κι αν φαίνεται περίεργο, αν κάνετε το </a:t>
            </a:r>
            <a:r>
              <a:rPr lang="el-GR" dirty="0" err="1" smtClean="0"/>
              <a:t>καλυτερο</a:t>
            </a:r>
            <a:r>
              <a:rPr lang="el-GR" dirty="0" smtClean="0"/>
              <a:t> που μπορείτε, θα σας </a:t>
            </a:r>
            <a:r>
              <a:rPr lang="el-GR" dirty="0" err="1" smtClean="0"/>
              <a:t>βοηθησει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7266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ΥΠΟΔΟΜΗ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125" y="2243931"/>
            <a:ext cx="48577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37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 ΚΡΑΤΟΥΜΕ ΣΗΜΕΙΩΣΕΙΣ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Είναι σημαντικό να κρατάμε σημειώσεις με ένα οργανωμένο τρόπο.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r>
              <a:rPr lang="el-GR" dirty="0" err="1" smtClean="0"/>
              <a:t>Πηγες</a:t>
            </a:r>
            <a:r>
              <a:rPr lang="el-GR" dirty="0" smtClean="0"/>
              <a:t>: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coe.jmu.edu/learningtoolbox/cornellnotes.html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17811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60747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</TotalTime>
  <Words>2398</Words>
  <Application>Microsoft Office PowerPoint</Application>
  <PresentationFormat>Προβολή στην οθόνη (4:3)</PresentationFormat>
  <Paragraphs>283</Paragraphs>
  <Slides>55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55</vt:i4>
      </vt:variant>
    </vt:vector>
  </HeadingPairs>
  <TitlesOfParts>
    <vt:vector size="56" baseType="lpstr">
      <vt:lpstr>Θέμα του Office</vt:lpstr>
      <vt:lpstr>ΒΑΣΙΚΕΣ ΕΝΟΙΕΣ ΦΥΣΙΚΩΝ ΕΠΙΣΤΗΜΩΝ</vt:lpstr>
      <vt:lpstr>ΔΙΑΛΕΞΗ 1</vt:lpstr>
      <vt:lpstr>ΓΕΝΙΚΑ ΣΤΟΙΧΕΙΑ ΓΙΑ ΤΟ ΜΑΘΗΜΑ</vt:lpstr>
      <vt:lpstr>Χωρισμός σε τμήματα</vt:lpstr>
      <vt:lpstr>Αντεστραμμένη τάξη</vt:lpstr>
      <vt:lpstr>Αξιολογηση</vt:lpstr>
      <vt:lpstr>Παράδειγμα εξετάσεων</vt:lpstr>
      <vt:lpstr>ΥΠΟΔΟΜΗ</vt:lpstr>
      <vt:lpstr>ΠΩΣ ΚΡΑΤΟΥΜΕ ΣΗΜΕΙΩΣΕΙΣ</vt:lpstr>
      <vt:lpstr>Η ΔΟΜΗ ΤΩΝ ΕΠΙΧΕΙΡΗΜΑΤΩΝ</vt:lpstr>
      <vt:lpstr>Η ΔΟΜΗ ΤΩΝ ΕΠΙΧΕΙΡΗΜΑΤΩΝ</vt:lpstr>
      <vt:lpstr>Η ΔΟΜΗ ΤΩΝ ΕΠΙΧΕΙΡΗΜΑΤΩΝ</vt:lpstr>
      <vt:lpstr>Η ΔΟΜΗ ΤΩΝ ΕΠΙΧΕΙΡΗΜΑΤΩΝ</vt:lpstr>
      <vt:lpstr>Η ΔΟΜΗ ΤΩΝ ΕΠΙΧΕΙΡΗΜΑΤΩΝ</vt:lpstr>
      <vt:lpstr>Η ΔΟΜΗ ΤΩΝ ΕΠΙΧΕΙΡΗΜΑΤΩΝ</vt:lpstr>
      <vt:lpstr>Η ΔΟΜΗ ΤΩΝ ΕΠΙΧΕΙΡΗΜΑΤΩΝ</vt:lpstr>
      <vt:lpstr>Διακοπή</vt:lpstr>
      <vt:lpstr>Ένα παράδειγμα από τις ΦΕ</vt:lpstr>
      <vt:lpstr>Η ΔΟΜΗ ΤΩΝ ΕΠΙΧΕΙΡΗΜΑΤΩΝ</vt:lpstr>
      <vt:lpstr>Η ΔΟΜΗ ΤΩΝ ΕΠΙΧΕΙΡΗΜΑΤΩΝ</vt:lpstr>
      <vt:lpstr>Η ΔΟΜΗ ΤΩΝ ΕΠΙΧΕΙΡΗΜΑΤΩΝ</vt:lpstr>
      <vt:lpstr>Η ΔΟΜΗ ΤΩΝ ΕΠΙΧΕΙΡΗΜΑΤΩΝ</vt:lpstr>
      <vt:lpstr>Παρουσίαση του PowerPoint</vt:lpstr>
      <vt:lpstr>Ένα άλλο παραδειγμα</vt:lpstr>
      <vt:lpstr>Για σκέψη(1)</vt:lpstr>
      <vt:lpstr>Για σκέψη (2):</vt:lpstr>
      <vt:lpstr>Για σκέψη (3)</vt:lpstr>
      <vt:lpstr>ΜΕΓΕΘΗ ΚΑΙ ΜΟΝΑΔΕΣ</vt:lpstr>
      <vt:lpstr>ΜΕΓΕΘΗ ΚΑΙ ΜΟΝΑΔΕΣ (1/2)</vt:lpstr>
      <vt:lpstr>ΜΕΓΕΘΗ ΚΑΙ ΜΟΝΑΔΕΣ (2/2)</vt:lpstr>
      <vt:lpstr>ΠΡΑΞΕΙΣ ΜΕ ΔΥΝΑΜΕΙΣ ΤΟΥ 10 (1/2)</vt:lpstr>
      <vt:lpstr>ΠΡΑΞΕΙΣ ΜΕ ΔΥΝΑΜΕΙΣ ΤΟΥ 10 (1/2)</vt:lpstr>
      <vt:lpstr>ΠΡΑΞΕΙΣ ΜΕ ΔΥΝΑΜΕΙΣ ΤΟΥ 10 (2/2)</vt:lpstr>
      <vt:lpstr>ΑΣΚΗΣΗ 1</vt:lpstr>
      <vt:lpstr>ΜΕΓΕΘΗ ΚΑΙ ΜΟΝΑΔΕΣ + ΔΥΝΑΜΕΙΣ ΤΟΥ 10</vt:lpstr>
      <vt:lpstr>ΜΕΓΕΘΗ ΚΑΙ ΜΟΝΑΔΕΣ + ΔΥΝΑΜΕΙΣ ΤΟΥ 10</vt:lpstr>
      <vt:lpstr>ΜΕΓΕΘΗ ΚΑΙ ΜΟΝΑΔΕΣ + ΔΥΝΑΜΕΙΣ ΤΟΥ 10</vt:lpstr>
      <vt:lpstr>ΑΣΚΗΣΗ 2</vt:lpstr>
      <vt:lpstr>ΜΕΤΑΣΧΗΜΑΤΙΣΜΟΙ ΑΛΓΕΒΡΙΚΩΝ ΣΧΕΣΕΩΝ/ΕΞΙΣΩΣΕΙΣ</vt:lpstr>
      <vt:lpstr>ΜΕΤΑΣΧΗΜΑΤΙΣΜΟΙ ΑΛΓΕΒΡΙΚΩΝ ΣΧΕΣΕΩΝ/ΕΞΙΣΩΣΕΙΣ (1/4)</vt:lpstr>
      <vt:lpstr>ΜΕΤΑΣΧΗΜΑΤΙΣΜΟΙ ΑΛΓΕΒΡΙΚΩΝ ΣΧΕΣΕΩΝ/ ΕΞΙΣΩΣΕΙΣ (3/4)</vt:lpstr>
      <vt:lpstr>ΜΕΤΑΣΧΗΜΑΤΙΣΜΟΙ ΑΛΓΕΒΡΙΚΩΝ ΣΧΕΣΕΩΝ/ ΕΞΙΣΩΣΕΙΣ (4/4)</vt:lpstr>
      <vt:lpstr>ΜΕΤΑΣΧΗΜΑΤΙΣΜΟΙ ΑΛΓΕΒΡΙΚΩΝ ΣΧΕΣΕΩΝ/ ΕΞΙΣΩΣΕΙΣ </vt:lpstr>
      <vt:lpstr>ΑΣΚΗΣΗ 3:Μονάδες + Δυνάμεις του 10 + Μετασχηματισμοί αλγ σχ/εξισ</vt:lpstr>
      <vt:lpstr>ΑΣΚΗΣΗ 4</vt:lpstr>
      <vt:lpstr>Ενας αλλος τυπος αναστοχασμου</vt:lpstr>
      <vt:lpstr>ΜΕΡΟΣ 3ο  Πώς σχεδιάστηκε αυτό το μάθημα</vt:lpstr>
      <vt:lpstr>Το μοντέλο ICAP. Τέσσερεις τρόποι γνωστικής εμπλοκής: </vt:lpstr>
      <vt:lpstr>Παρουσίαση του PowerPoint</vt:lpstr>
      <vt:lpstr>Constructive engagement</vt:lpstr>
      <vt:lpstr>Interactive engagement</vt:lpstr>
      <vt:lpstr>ΠΑΡΑΔΕΙΓΜΑΤΑ ΕΡΩΤΗΣΕΩΝ ΠΟΥ ΟΔΗΓΟΥΝ ΣΕ ΒΑΘΥΤΕΡΗ ΕΠΕΞΕΡΓΑΣΙΑ</vt:lpstr>
      <vt:lpstr>ΔΥΟ ΤΡΟΠΟ ΕΠΕΞΕΡΓΑΣΙΑΣ ΤΟΥ «ΥΛΙΚΟΥ» ΚΑΙ ΓΙΑ ΕΣΑΣ</vt:lpstr>
      <vt:lpstr>ΣΥΝΟΨΗ</vt:lpstr>
      <vt:lpstr>ΕΠΟΜΕΝΟ ΒΗΜΑ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ΒΑΣΙΚΕΣ ΕΝΟΙΕΣ ΦΥΣΙΚΩΝ ΕΠΙΣΤΗΜΩΝ</dc:title>
  <dc:creator>ΠΤΔΕ</dc:creator>
  <cp:lastModifiedBy>ΠΤΔΕ</cp:lastModifiedBy>
  <cp:revision>53</cp:revision>
  <dcterms:created xsi:type="dcterms:W3CDTF">2020-09-21T06:35:47Z</dcterms:created>
  <dcterms:modified xsi:type="dcterms:W3CDTF">2020-09-24T13:00:14Z</dcterms:modified>
</cp:coreProperties>
</file>