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sldIdLst>
    <p:sldId id="256" r:id="rId3"/>
    <p:sldId id="851" r:id="rId4"/>
    <p:sldId id="257" r:id="rId5"/>
    <p:sldId id="808" r:id="rId6"/>
    <p:sldId id="801" r:id="rId7"/>
    <p:sldId id="752" r:id="rId8"/>
    <p:sldId id="460" r:id="rId9"/>
    <p:sldId id="714" r:id="rId10"/>
    <p:sldId id="708" r:id="rId11"/>
    <p:sldId id="718" r:id="rId12"/>
    <p:sldId id="759" r:id="rId13"/>
    <p:sldId id="824" r:id="rId14"/>
    <p:sldId id="716" r:id="rId15"/>
    <p:sldId id="755" r:id="rId16"/>
    <p:sldId id="754" r:id="rId17"/>
    <p:sldId id="823" r:id="rId18"/>
    <p:sldId id="819" r:id="rId19"/>
    <p:sldId id="753" r:id="rId20"/>
    <p:sldId id="805" r:id="rId21"/>
    <p:sldId id="820" r:id="rId22"/>
    <p:sldId id="852" r:id="rId23"/>
    <p:sldId id="723" r:id="rId24"/>
    <p:sldId id="675" r:id="rId25"/>
    <p:sldId id="757" r:id="rId26"/>
    <p:sldId id="758" r:id="rId27"/>
    <p:sldId id="695" r:id="rId28"/>
    <p:sldId id="853" r:id="rId29"/>
    <p:sldId id="726" r:id="rId30"/>
    <p:sldId id="725" r:id="rId31"/>
    <p:sldId id="785" r:id="rId32"/>
    <p:sldId id="826" r:id="rId33"/>
    <p:sldId id="786" r:id="rId34"/>
    <p:sldId id="848" r:id="rId35"/>
    <p:sldId id="849" r:id="rId36"/>
    <p:sldId id="845" r:id="rId37"/>
    <p:sldId id="854" r:id="rId38"/>
    <p:sldId id="730" r:id="rId39"/>
    <p:sldId id="855" r:id="rId40"/>
    <p:sldId id="856" r:id="rId41"/>
    <p:sldId id="857" r:id="rId42"/>
    <p:sldId id="832" r:id="rId43"/>
    <p:sldId id="821" r:id="rId44"/>
    <p:sldId id="762" r:id="rId45"/>
    <p:sldId id="858" r:id="rId46"/>
    <p:sldId id="734" r:id="rId47"/>
    <p:sldId id="735" r:id="rId48"/>
    <p:sldId id="859" r:id="rId49"/>
    <p:sldId id="843" r:id="rId50"/>
    <p:sldId id="809" r:id="rId51"/>
    <p:sldId id="810" r:id="rId52"/>
    <p:sldId id="830" r:id="rId53"/>
    <p:sldId id="811" r:id="rId54"/>
    <p:sldId id="813" r:id="rId55"/>
    <p:sldId id="814" r:id="rId56"/>
    <p:sldId id="847" r:id="rId57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70" autoAdjust="0"/>
    <p:restoredTop sz="94660"/>
  </p:normalViewPr>
  <p:slideViewPr>
    <p:cSldViewPr>
      <p:cViewPr varScale="1">
        <p:scale>
          <a:sx n="108" d="100"/>
          <a:sy n="108" d="100"/>
        </p:scale>
        <p:origin x="171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7/11/2022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19113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7/11/2022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46179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7/11/2022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72872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74387D6-0366-442C-93A2-1E3DE6CDEE17}" type="datetimeFigureOut">
              <a:rPr lang="el-GR"/>
              <a:pPr>
                <a:defRPr/>
              </a:pPr>
              <a:t>7/11/2022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60FC2105-FBDA-4B23-B15C-7512AB5A4F5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329698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3ED00AB-3947-4939-8978-3146B5AF4E0A}" type="datetimeFigureOut">
              <a:rPr lang="el-GR"/>
              <a:pPr>
                <a:defRPr/>
              </a:pPr>
              <a:t>7/11/2022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0AD91F5-25C1-482E-94E0-C10C403BB50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33245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EF59839-EF6A-44CD-93A3-BE378459E974}" type="datetimeFigureOut">
              <a:rPr lang="el-GR"/>
              <a:pPr>
                <a:defRPr/>
              </a:pPr>
              <a:t>7/11/2022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F4262E8-B232-4FFC-BB6E-42618CD88FD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20355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37DCBEF-BD7B-4E05-897A-0A7B7E018477}" type="datetimeFigureOut">
              <a:rPr lang="el-GR"/>
              <a:pPr>
                <a:defRPr/>
              </a:pPr>
              <a:t>7/11/2022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31E5F46-D5DE-4391-A3CF-3ED7DA14B03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703948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F515B3A3-2CC3-4623-B734-EA671465DFDF}" type="datetimeFigureOut">
              <a:rPr lang="el-GR"/>
              <a:pPr>
                <a:defRPr/>
              </a:pPr>
              <a:t>7/11/2022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3251172-1921-4EB5-B819-905DB9EFC01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672399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69CF53E8-296C-4458-99DF-466D9117592C}" type="datetimeFigureOut">
              <a:rPr lang="el-GR"/>
              <a:pPr>
                <a:defRPr/>
              </a:pPr>
              <a:t>7/11/2022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D824DA9A-F0DC-4C8F-8DDC-7026E17693D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3207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400FC0C-A506-47F5-B9DA-6DCDCAC9C9D1}" type="datetimeFigureOut">
              <a:rPr lang="el-GR"/>
              <a:pPr>
                <a:defRPr/>
              </a:pPr>
              <a:t>7/11/2022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ACEB691-9D0B-4C45-A341-E87B6EFF925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17354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6373EDC-24C6-44E8-BDE5-E80A2990061F}" type="datetimeFigureOut">
              <a:rPr lang="el-GR"/>
              <a:pPr>
                <a:defRPr/>
              </a:pPr>
              <a:t>7/11/2022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3A1C0C2-7F90-49CC-BD82-4DE3EC3E3DE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18597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7/11/2022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161989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BFCCBF3-6925-42FC-9181-23BC8301D63C}" type="datetimeFigureOut">
              <a:rPr lang="el-GR"/>
              <a:pPr>
                <a:defRPr/>
              </a:pPr>
              <a:t>7/11/2022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0DF4B81-40B5-419E-A762-700012CFCDC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515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FB599803-E57F-4BE6-B3C7-04BBFB6B9A2D}" type="datetimeFigureOut">
              <a:rPr lang="el-GR"/>
              <a:pPr>
                <a:defRPr/>
              </a:pPr>
              <a:t>7/11/2022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AB6ADE34-9D3C-46F9-B5E8-2788BF0CF3D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706397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DC7474E-4D33-485F-B1EE-CBDC43DD78F9}" type="datetimeFigureOut">
              <a:rPr lang="el-GR"/>
              <a:pPr>
                <a:defRPr/>
              </a:pPr>
              <a:t>7/11/2022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95C212A-A6DE-49B1-9ED6-BAA0C2649AA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89476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7/11/2022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55668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7/11/2022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07172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7/11/2022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21590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7/11/2022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04713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7/11/2022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95198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7/11/2022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16843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7/11/2022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58728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53615-BFDE-46DE-814C-47EC6EF6D371}" type="datetimeFigureOut">
              <a:rPr lang="el-GR" smtClean="0"/>
              <a:t>7/11/2022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56071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Θέση τίτλου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Στυλ κύριου τίτλου</a:t>
            </a:r>
          </a:p>
        </p:txBody>
      </p:sp>
      <p:sp>
        <p:nvSpPr>
          <p:cNvPr id="4099" name="Θέση κειμένου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Στυλ υποδείγματος κειμένου</a:t>
            </a:r>
          </a:p>
          <a:p>
            <a:pPr lvl="1"/>
            <a:r>
              <a:rPr lang="el-GR" altLang="el-GR"/>
              <a:t>Δεύτερου επιπέδου</a:t>
            </a:r>
          </a:p>
          <a:p>
            <a:pPr lvl="2"/>
            <a:r>
              <a:rPr lang="el-GR" altLang="el-GR"/>
              <a:t>Τρίτου επιπέδου</a:t>
            </a:r>
          </a:p>
          <a:p>
            <a:pPr lvl="3"/>
            <a:r>
              <a:rPr lang="el-GR" altLang="el-GR"/>
              <a:t>Τέταρτου επιπέδου</a:t>
            </a:r>
          </a:p>
          <a:p>
            <a:pPr lvl="4"/>
            <a:r>
              <a:rPr lang="el-GR" alt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7975F6BF-B1D2-41A1-A9A1-D9F27BC4F78F}" type="datetimeFigureOut">
              <a:rPr lang="el-GR"/>
              <a:pPr>
                <a:defRPr/>
              </a:pPr>
              <a:t>7/11/2022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AEBAD49E-95D8-4ECC-AF3C-EC94D1164A7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1835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eilias.gr/index.php?option=com_content&amp;task=view&amp;id=548&amp;Itemid=32&amp;catid=21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CMgAmDLOis" TargetMode="External"/><Relationship Id="rId2" Type="http://schemas.openxmlformats.org/officeDocument/2006/relationships/hyperlink" Target="https://youtu.be/KDp1tiUsZw8?t=23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Yz_K3mwq6A" TargetMode="External"/><Relationship Id="rId2" Type="http://schemas.openxmlformats.org/officeDocument/2006/relationships/hyperlink" Target="https://www.youtube.com/watch?v=aPC_h9Vmlxw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_L911Yoybg?t=17" TargetMode="External"/><Relationship Id="rId2" Type="http://schemas.openxmlformats.org/officeDocument/2006/relationships/hyperlink" Target="https://youtu.be/M9P-eDS3oMc?t=222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WoTadpyxV4" TargetMode="External"/><Relationship Id="rId2" Type="http://schemas.openxmlformats.org/officeDocument/2006/relationships/hyperlink" Target="https://www.youtube.com/watch?v=AyRJE1w5EU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reek-language.gr/digitalResources/literature/tools/concordance/search.html?lq=%CF%84%CE%B1%CF%87%CF%8D%CF%84%CE%B7%CF%84%CE%B1" TargetMode="External"/><Relationship Id="rId3" Type="http://schemas.openxmlformats.org/officeDocument/2006/relationships/hyperlink" Target="https://www.greek-language.gr/digitalResources/literature/tools/concordance/search.html?lq=%CE%B2%CE%AC%CF%81%CE%BF%CF%82" TargetMode="External"/><Relationship Id="rId7" Type="http://schemas.openxmlformats.org/officeDocument/2006/relationships/hyperlink" Target="https://www.greek-language.gr/digitalResources/literature/tools/concordance/search.html?lq=word:20261" TargetMode="External"/><Relationship Id="rId2" Type="http://schemas.openxmlformats.org/officeDocument/2006/relationships/hyperlink" Target="https://www.greek-language.gr/digitalResources/literature/tools/concordance/search.html?lq=%CE%BF%CE%BE%CF%8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reek-language.gr/digitalResources/literature/tools/concordance/search.html?lq=word:11489" TargetMode="External"/><Relationship Id="rId5" Type="http://schemas.openxmlformats.org/officeDocument/2006/relationships/hyperlink" Target="https://www.greek-language.gr/digitalResources/literature/tools/concordance/search.html?lq=%CE%B5%CE%BB%CE%B1%CF%86%CF%81%CE%AC%CE%B4%CE%B1" TargetMode="External"/><Relationship Id="rId4" Type="http://schemas.openxmlformats.org/officeDocument/2006/relationships/hyperlink" Target="https://www.greek-language.gr/digitalResources/literature/tools/concordance/search.html?lq=%CE%B2%CE%B1%CF%81%CF%8D%CF%84%CE%B7%CF%84%CE%B1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youtube.com/watch?v=ROnxjj5jPD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3vnrGYmS5U" TargetMode="External"/><Relationship Id="rId2" Type="http://schemas.openxmlformats.org/officeDocument/2006/relationships/hyperlink" Target="https://www.youtube.com/watch?v=co7vGKzU4P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d1wS_OlJzmI" TargetMode="External"/><Relationship Id="rId4" Type="http://schemas.openxmlformats.org/officeDocument/2006/relationships/hyperlink" Target="https://www.youtube.com/watch?v=HzO80Uthgvg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Es_h-ucJEs" TargetMode="External"/><Relationship Id="rId2" Type="http://schemas.openxmlformats.org/officeDocument/2006/relationships/hyperlink" Target="https://www.youtube.com/watch?v=INAO97TQl-w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jarmWzGe78k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3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c31312iN37Q?t=482" TargetMode="External"/><Relationship Id="rId3" Type="http://schemas.openxmlformats.org/officeDocument/2006/relationships/hyperlink" Target="https://youtu.be/c31312iN37Q?t=86" TargetMode="External"/><Relationship Id="rId7" Type="http://schemas.openxmlformats.org/officeDocument/2006/relationships/hyperlink" Target="https://youtu.be/c31312iN37Q?t=437" TargetMode="External"/><Relationship Id="rId2" Type="http://schemas.openxmlformats.org/officeDocument/2006/relationships/hyperlink" Target="https://www.youtube.com/watch?v=c31312iN37Q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c31312iN37Q?t=214" TargetMode="External"/><Relationship Id="rId11" Type="http://schemas.openxmlformats.org/officeDocument/2006/relationships/hyperlink" Target="https://www.youtube.com/watch?v=iWGGMchu6mQ" TargetMode="External"/><Relationship Id="rId5" Type="http://schemas.openxmlformats.org/officeDocument/2006/relationships/hyperlink" Target="https://youtu.be/c31312iN37Q?t=176" TargetMode="External"/><Relationship Id="rId10" Type="http://schemas.openxmlformats.org/officeDocument/2006/relationships/hyperlink" Target="https://www.youtube.com/watch?v=HUmZrtiXDik" TargetMode="External"/><Relationship Id="rId4" Type="http://schemas.openxmlformats.org/officeDocument/2006/relationships/hyperlink" Target="https://youtu.be/c31312iN37Q?t=110" TargetMode="External"/><Relationship Id="rId9" Type="http://schemas.openxmlformats.org/officeDocument/2006/relationships/hyperlink" Target="https://www.youtube.com/watch?v=wo8TBL_5Zdw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ebooks.edu.gr/ebooks/v2/course-main.jsp?handle=8547/77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eek-language.gr/greekLang/modern_greek/tools/lexica/search.html?lq=%CE%B2%CF%81%CE%B1%CE%B4%CF%8D%CF%84%CE%B7%CF%84%CE%B1&amp;dq" TargetMode="External"/><Relationship Id="rId2" Type="http://schemas.openxmlformats.org/officeDocument/2006/relationships/hyperlink" Target="https://www.greek-language.gr/greekLang/modern_greek/tools/lexica/search.html?lq=%CF%84%CE%B1%CF%87%CF%8D%CF%84%CE%B7%CF%84%CE%B1&amp;sin=all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ΒΑΣΙΚΕΣ ΕΝΟΙΕΣ ΦΥΣΙΚΩΝ ΕΠΙΣΤΗΜΩΝ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/>
              <a:t>ΒΑΣΙΛΗΣ ΚΟΛΛΙΑΣ</a:t>
            </a:r>
          </a:p>
          <a:p>
            <a:r>
              <a:rPr lang="el-GR" dirty="0"/>
              <a:t>ΔΗΜΗΤΡΗΣ ΣΧΙΖΑΣ</a:t>
            </a:r>
          </a:p>
        </p:txBody>
      </p:sp>
    </p:spTree>
    <p:extLst>
      <p:ext uri="{BB962C8B-B14F-4D97-AF65-F5344CB8AC3E}">
        <p14:creationId xmlns:p14="http://schemas.microsoft.com/office/powerpoint/2010/main" val="3608140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Ένα παράδειγμα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Πώς θα ορίζατε </a:t>
            </a:r>
            <a:r>
              <a:rPr lang="el-GR" dirty="0" err="1"/>
              <a:t>εσεις</a:t>
            </a:r>
            <a:r>
              <a:rPr lang="el-GR" dirty="0"/>
              <a:t> την ταχύτητα;</a:t>
            </a:r>
          </a:p>
          <a:p>
            <a:endParaRPr lang="el-GR" dirty="0"/>
          </a:p>
          <a:p>
            <a:r>
              <a:rPr lang="el-GR" dirty="0"/>
              <a:t>Πχ πόσος χρόνος χρειάζεται για να περάσει ένα </a:t>
            </a:r>
            <a:r>
              <a:rPr lang="el-GR" dirty="0" err="1"/>
              <a:t>αντικειμενο</a:t>
            </a:r>
            <a:r>
              <a:rPr lang="el-GR" dirty="0"/>
              <a:t> ολόκληρο από ένα σημείο;</a:t>
            </a:r>
          </a:p>
        </p:txBody>
      </p:sp>
      <p:sp>
        <p:nvSpPr>
          <p:cNvPr id="4" name="Ορθογώνιο 3"/>
          <p:cNvSpPr/>
          <p:nvPr/>
        </p:nvSpPr>
        <p:spPr>
          <a:xfrm>
            <a:off x="2141967" y="4499267"/>
            <a:ext cx="252028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Έλλειψη 4"/>
          <p:cNvSpPr/>
          <p:nvPr/>
        </p:nvSpPr>
        <p:spPr>
          <a:xfrm>
            <a:off x="2434934" y="5291355"/>
            <a:ext cx="576064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Έλλειψη 5"/>
          <p:cNvSpPr/>
          <p:nvPr/>
        </p:nvSpPr>
        <p:spPr>
          <a:xfrm>
            <a:off x="3947102" y="5314296"/>
            <a:ext cx="576064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8" name="Ευθεία γραμμή σύνδεσης 7"/>
          <p:cNvCxnSpPr/>
          <p:nvPr/>
        </p:nvCxnSpPr>
        <p:spPr>
          <a:xfrm>
            <a:off x="7452320" y="3933056"/>
            <a:ext cx="0" cy="25202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2241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Τι ξέρουμε για την ταχύτητα;</a:t>
            </a:r>
          </a:p>
        </p:txBody>
      </p:sp>
      <p:graphicFrame>
        <p:nvGraphicFramePr>
          <p:cNvPr id="4" name="Θέση περιεχομένου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2220847"/>
              </p:ext>
            </p:extLst>
          </p:nvPr>
        </p:nvGraphicFramePr>
        <p:xfrm>
          <a:off x="1547664" y="1988839"/>
          <a:ext cx="5623560" cy="45199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54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6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202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l-GR" sz="1100" dirty="0">
                          <a:effectLst/>
                        </a:rPr>
                        <a:t>Αν δύο σώματα που κινούνται διανύουν το ίδιο διάστημα στον ίδιο χρόνο, τότε τα δύο σώματα κινούνται με την ίδια ταχύτητα.</a:t>
                      </a:r>
                      <a:endParaRPr lang="el-G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effectLst/>
                        </a:rPr>
                        <a:t> </a:t>
                      </a:r>
                      <a:endParaRPr lang="el-G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517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l-GR" sz="1100">
                          <a:effectLst/>
                        </a:rPr>
                        <a:t>Αν δύο σώματα που κινούνται διανύουν το ίδιο διάστημα σε διαφορετικούς χρόνους, τότε μεγαλύτερη ταχύτητα έχει το σώμα που χρειάζεται τον λιγότερο χρόνο.</a:t>
                      </a:r>
                      <a:endParaRPr lang="el-G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effectLst/>
                        </a:rPr>
                        <a:t> </a:t>
                      </a:r>
                      <a:endParaRPr lang="el-G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517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l-GR" sz="1100">
                          <a:effectLst/>
                        </a:rPr>
                        <a:t>Αν δύο σώματα που κινούνται για τον ίδιο χρόνο αλλά διανύουν διαφορετικά διαστήματα, μεγαλύτερη ταχύτητα έχει το σώμα που διανύει το μεγαλύτερο διάστημα.</a:t>
                      </a:r>
                      <a:endParaRPr lang="el-G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000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effectLst/>
                        </a:rPr>
                        <a:t> </a:t>
                      </a:r>
                      <a:endParaRPr lang="el-G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517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l-GR" sz="1100" dirty="0">
                          <a:effectLst/>
                        </a:rPr>
                        <a:t>Αν δύο σώματα που κινούνται διανύουν το ίδιο διάστημα σε διαφορετικούς χρόνους, τότε μικρότερη  ταχύτητα έχει το σώμα που χρειάζεται τον περισσότερο  χρόνο.</a:t>
                      </a:r>
                      <a:endParaRPr lang="el-G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000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effectLst/>
                        </a:rPr>
                        <a:t> </a:t>
                      </a:r>
                      <a:endParaRPr lang="el-G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517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l-GR" sz="1100" dirty="0">
                          <a:effectLst/>
                        </a:rPr>
                        <a:t>Αν δύο σώματα που κινούνται για τον ίδιο χρόνο διανύουν διαφορετικά διαστήματα, μικρότερη ταχύτητα έχει το σώμα που διανύει το μικρότερο  διάστημα.</a:t>
                      </a:r>
                      <a:endParaRPr lang="el-G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000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effectLst/>
                        </a:rPr>
                        <a:t> </a:t>
                      </a:r>
                      <a:endParaRPr lang="el-G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517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l-GR" sz="1100" dirty="0">
                          <a:effectLst/>
                        </a:rPr>
                        <a:t>Αν δύο σώματα που κινούνται για διαφορετικούς χρόνους και διανύουν διαφορετικά διαστήματα τότε ΔΕΝ μπορούμε να συγκρίνουμε τις ταχύτητές τους.  </a:t>
                      </a:r>
                      <a:endParaRPr lang="el-G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000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effectLst/>
                        </a:rPr>
                        <a:t> </a:t>
                      </a:r>
                      <a:endParaRPr lang="el-G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202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l-GR" sz="1100" dirty="0">
                          <a:effectLst/>
                        </a:rPr>
                        <a:t>Πάντοτε μπορούμε να συγκρίνουμε τις ταχύτητες δυο σωμάτων</a:t>
                      </a:r>
                      <a:endParaRPr lang="el-G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000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effectLst/>
                        </a:rPr>
                        <a:t> </a:t>
                      </a:r>
                      <a:endParaRPr lang="el-G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51520" y="1338535"/>
            <a:ext cx="624459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Σημειώστε με Σ την πρόταση που θεωρείτε Σωστή και με Λ τη πρόταση που θεωρείτε Λάθος.</a:t>
            </a:r>
            <a:r>
              <a:rPr kumimoji="0" lang="el-GR" altLang="el-GR" sz="1200" b="1" i="0" u="sng" strike="noStrike" cap="none" normalizeH="0" baseline="0" dirty="0">
                <a:ln>
                  <a:noFill/>
                </a:ln>
                <a:solidFill>
                  <a:srgbClr val="00808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</a:t>
            </a:r>
            <a:endParaRPr kumimoji="0" lang="el-GR" altLang="el-G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  <a:r>
              <a:rPr kumimoji="0" lang="el-GR" altLang="el-GR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Δωρο</a:t>
            </a:r>
            <a:r>
              <a:rPr kumimoji="0" lang="el-GR" altLang="el-G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από τον Κ. </a:t>
            </a:r>
            <a:r>
              <a:rPr kumimoji="0" lang="el-GR" altLang="el-GR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Ναουμ</a:t>
            </a:r>
            <a:r>
              <a:rPr kumimoji="0" lang="el-GR" altLang="el-G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96104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61B165F-2D87-650E-1BA1-D8E8C6BD8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A570F9F-900C-C25C-108B-C34DBDE39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33556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Όλα αυτά να μπουν </a:t>
            </a:r>
            <a:r>
              <a:rPr lang="el-GR" dirty="0" err="1"/>
              <a:t>κατω</a:t>
            </a:r>
            <a:r>
              <a:rPr lang="el-GR" dirty="0"/>
              <a:t> από την </a:t>
            </a:r>
            <a:r>
              <a:rPr lang="el-GR" dirty="0" err="1"/>
              <a:t>εξουσια</a:t>
            </a:r>
            <a:r>
              <a:rPr lang="el-GR" dirty="0"/>
              <a:t> ενός </a:t>
            </a:r>
            <a:r>
              <a:rPr lang="el-GR" dirty="0" err="1"/>
              <a:t>βελους</a:t>
            </a:r>
            <a:r>
              <a:rPr lang="el-GR" dirty="0"/>
              <a:t>;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Και ενός τύπου </a:t>
            </a:r>
            <a:r>
              <a:rPr lang="en-US" dirty="0"/>
              <a:t>v=s/t</a:t>
            </a:r>
            <a:r>
              <a:rPr lang="el-GR" dirty="0"/>
              <a:t>  ;</a:t>
            </a:r>
          </a:p>
          <a:p>
            <a:r>
              <a:rPr lang="el-GR" dirty="0" err="1">
                <a:solidFill>
                  <a:srgbClr val="FF0000"/>
                </a:solidFill>
              </a:rPr>
              <a:t>Γιατι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l-GR" dirty="0">
                <a:solidFill>
                  <a:srgbClr val="FF0000"/>
                </a:solidFill>
              </a:rPr>
              <a:t>να </a:t>
            </a:r>
            <a:r>
              <a:rPr lang="el-GR" dirty="0" err="1">
                <a:solidFill>
                  <a:srgbClr val="FF0000"/>
                </a:solidFill>
              </a:rPr>
              <a:t>γινει</a:t>
            </a:r>
            <a:r>
              <a:rPr lang="el-GR" dirty="0">
                <a:solidFill>
                  <a:srgbClr val="FF0000"/>
                </a:solidFill>
              </a:rPr>
              <a:t> </a:t>
            </a:r>
            <a:r>
              <a:rPr lang="el-GR" dirty="0" err="1">
                <a:solidFill>
                  <a:srgbClr val="FF0000"/>
                </a:solidFill>
              </a:rPr>
              <a:t>αυτο</a:t>
            </a:r>
            <a:r>
              <a:rPr lang="el-GR" dirty="0">
                <a:solidFill>
                  <a:srgbClr val="FF0000"/>
                </a:solidFill>
              </a:rPr>
              <a:t>;</a:t>
            </a:r>
          </a:p>
        </p:txBody>
      </p:sp>
      <p:sp>
        <p:nvSpPr>
          <p:cNvPr id="4" name="Δεξιό βέλος 3"/>
          <p:cNvSpPr/>
          <p:nvPr/>
        </p:nvSpPr>
        <p:spPr>
          <a:xfrm>
            <a:off x="3079751" y="3717032"/>
            <a:ext cx="2592288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91" y="4653136"/>
            <a:ext cx="7383463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6074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Προσδιορισμός της ταχύτητας</a:t>
            </a:r>
          </a:p>
        </p:txBody>
      </p:sp>
      <p:sp>
        <p:nvSpPr>
          <p:cNvPr id="4" name="Έλλειψη 3"/>
          <p:cNvSpPr/>
          <p:nvPr/>
        </p:nvSpPr>
        <p:spPr>
          <a:xfrm>
            <a:off x="1992534" y="2492896"/>
            <a:ext cx="1008112" cy="1080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Έλλειψη 4"/>
          <p:cNvSpPr/>
          <p:nvPr/>
        </p:nvSpPr>
        <p:spPr>
          <a:xfrm>
            <a:off x="1901290" y="4679891"/>
            <a:ext cx="1152128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Έλλειψη 5"/>
          <p:cNvSpPr/>
          <p:nvPr/>
        </p:nvSpPr>
        <p:spPr>
          <a:xfrm>
            <a:off x="3053418" y="4823907"/>
            <a:ext cx="144016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8" name="Ευθεία γραμμή σύνδεσης 7"/>
          <p:cNvCxnSpPr/>
          <p:nvPr/>
        </p:nvCxnSpPr>
        <p:spPr>
          <a:xfrm>
            <a:off x="2117314" y="4463867"/>
            <a:ext cx="72008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Ευθεία γραμμή σύνδεσης 8"/>
          <p:cNvCxnSpPr/>
          <p:nvPr/>
        </p:nvCxnSpPr>
        <p:spPr>
          <a:xfrm>
            <a:off x="2350106" y="4388660"/>
            <a:ext cx="72008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Ευθεία γραμμή σύνδεσης 9"/>
          <p:cNvCxnSpPr/>
          <p:nvPr/>
        </p:nvCxnSpPr>
        <p:spPr>
          <a:xfrm>
            <a:off x="2422114" y="4768667"/>
            <a:ext cx="72008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Ευθεία γραμμή σύνδεσης 10"/>
          <p:cNvCxnSpPr/>
          <p:nvPr/>
        </p:nvCxnSpPr>
        <p:spPr>
          <a:xfrm>
            <a:off x="2574514" y="4921067"/>
            <a:ext cx="72008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Ευθεία γραμμή σύνδεσης 11"/>
          <p:cNvCxnSpPr/>
          <p:nvPr/>
        </p:nvCxnSpPr>
        <p:spPr>
          <a:xfrm>
            <a:off x="2646522" y="4463867"/>
            <a:ext cx="72008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εία γραμμή σύνδεσης 12"/>
          <p:cNvCxnSpPr/>
          <p:nvPr/>
        </p:nvCxnSpPr>
        <p:spPr>
          <a:xfrm flipH="1">
            <a:off x="2045306" y="5255955"/>
            <a:ext cx="150420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Ευθεία γραμμή σύνδεσης 15"/>
          <p:cNvCxnSpPr/>
          <p:nvPr/>
        </p:nvCxnSpPr>
        <p:spPr>
          <a:xfrm flipH="1">
            <a:off x="2654896" y="5148567"/>
            <a:ext cx="144016" cy="356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Ευθεία γραμμή σύνδεσης 16"/>
          <p:cNvCxnSpPr/>
          <p:nvPr/>
        </p:nvCxnSpPr>
        <p:spPr>
          <a:xfrm flipH="1">
            <a:off x="2350106" y="5148567"/>
            <a:ext cx="144016" cy="356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Ευθεία γραμμή σύνδεσης 6"/>
          <p:cNvCxnSpPr/>
          <p:nvPr/>
        </p:nvCxnSpPr>
        <p:spPr>
          <a:xfrm>
            <a:off x="4572000" y="1772816"/>
            <a:ext cx="0" cy="45365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Ευθεία γραμμή σύνδεσης 14"/>
          <p:cNvCxnSpPr/>
          <p:nvPr/>
        </p:nvCxnSpPr>
        <p:spPr>
          <a:xfrm>
            <a:off x="7956376" y="1628800"/>
            <a:ext cx="0" cy="47525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004048" y="1556792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10</a:t>
            </a:r>
            <a:r>
              <a:rPr lang="en-US" dirty="0"/>
              <a:t>cm</a:t>
            </a:r>
            <a:endParaRPr lang="el-GR" dirty="0"/>
          </a:p>
        </p:txBody>
      </p:sp>
      <p:sp>
        <p:nvSpPr>
          <p:cNvPr id="19" name="Ορθογώνιο 18"/>
          <p:cNvSpPr/>
          <p:nvPr/>
        </p:nvSpPr>
        <p:spPr>
          <a:xfrm>
            <a:off x="2490498" y="1880405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78229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Γραφικές παραστάσεις (εδώ επεκτάσεις της όρασης)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Η απόσταση σαν συνάρτηση του </a:t>
            </a:r>
            <a:r>
              <a:rPr lang="el-GR" dirty="0" err="1"/>
              <a:t>χρονου</a:t>
            </a:r>
            <a:endParaRPr lang="el-GR" dirty="0"/>
          </a:p>
          <a:p>
            <a:endParaRPr lang="el-GR" dirty="0"/>
          </a:p>
          <a:p>
            <a:r>
              <a:rPr lang="el-GR" dirty="0" err="1"/>
              <a:t>Βαζοντας</a:t>
            </a:r>
            <a:r>
              <a:rPr lang="el-GR" dirty="0"/>
              <a:t> τα ενδιάμεσα σημεία είναι σαν να ενισχύουμε τα μάτια μας με ένα </a:t>
            </a:r>
            <a:r>
              <a:rPr lang="el-GR" dirty="0" err="1"/>
              <a:t>ιδιοτυπο</a:t>
            </a:r>
            <a:r>
              <a:rPr lang="el-GR" dirty="0"/>
              <a:t> μικροσκόπιο. </a:t>
            </a:r>
            <a:r>
              <a:rPr lang="el-GR" b="1" dirty="0"/>
              <a:t>Ένα </a:t>
            </a:r>
            <a:r>
              <a:rPr lang="el-GR" b="1" dirty="0" err="1"/>
              <a:t>μικροσκοπιο</a:t>
            </a:r>
            <a:r>
              <a:rPr lang="el-GR" b="1" dirty="0"/>
              <a:t> χρόνου</a:t>
            </a:r>
          </a:p>
        </p:txBody>
      </p:sp>
    </p:spTree>
    <p:extLst>
      <p:ext uri="{BB962C8B-B14F-4D97-AF65-F5344CB8AC3E}">
        <p14:creationId xmlns:p14="http://schemas.microsoft.com/office/powerpoint/2010/main" val="715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Η </a:t>
            </a:r>
            <a:r>
              <a:rPr lang="el-GR" dirty="0" err="1"/>
              <a:t>ταχυτητα</a:t>
            </a:r>
            <a:r>
              <a:rPr lang="el-GR" dirty="0"/>
              <a:t> στον </a:t>
            </a:r>
            <a:r>
              <a:rPr lang="el-GR" dirty="0" err="1"/>
              <a:t>χρονο</a:t>
            </a:r>
            <a:r>
              <a:rPr lang="el-GR" dirty="0"/>
              <a:t> </a:t>
            </a:r>
            <a:br>
              <a:rPr lang="el-GR" dirty="0"/>
            </a:br>
            <a:r>
              <a:rPr lang="el-GR" sz="1800" dirty="0"/>
              <a:t>(σαν συνάρτηση του </a:t>
            </a:r>
            <a:r>
              <a:rPr lang="el-GR" sz="1800" dirty="0" err="1"/>
              <a:t>χρονου</a:t>
            </a:r>
            <a:r>
              <a:rPr lang="el-GR" sz="1800" dirty="0"/>
              <a:t>)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hlinkClick r:id="rId2"/>
              </a:rPr>
              <a:t>https://www.seilias.gr/index.php?option=com_content&amp;task=view&amp;id=548&amp;Itemid=32&amp;catid=21</a:t>
            </a:r>
            <a:endParaRPr lang="el-GR" dirty="0"/>
          </a:p>
          <a:p>
            <a:r>
              <a:rPr lang="el-GR" dirty="0"/>
              <a:t>Διάγραμμα ταχύτητας- </a:t>
            </a:r>
            <a:r>
              <a:rPr lang="el-GR" dirty="0" err="1"/>
              <a:t>χρονου</a:t>
            </a:r>
            <a:r>
              <a:rPr lang="el-GR" dirty="0"/>
              <a:t>. Ένα πολύ </a:t>
            </a:r>
            <a:r>
              <a:rPr lang="el-GR" dirty="0" err="1"/>
              <a:t>χρησιμο</a:t>
            </a:r>
            <a:r>
              <a:rPr lang="el-GR" dirty="0"/>
              <a:t> εργαλείο</a:t>
            </a:r>
          </a:p>
          <a:p>
            <a:r>
              <a:rPr lang="el-GR" dirty="0"/>
              <a:t>https://www.youtube.com/watch?v=V5E_LLUgbjI</a:t>
            </a:r>
          </a:p>
          <a:p>
            <a:r>
              <a:rPr lang="el-GR" dirty="0"/>
              <a:t>Και αν η ταχύτητα «αλλάζει»; Πόσο μπορεί να αλλάζει;</a:t>
            </a:r>
          </a:p>
        </p:txBody>
      </p:sp>
    </p:spTree>
    <p:extLst>
      <p:ext uri="{BB962C8B-B14F-4D97-AF65-F5344CB8AC3E}">
        <p14:creationId xmlns:p14="http://schemas.microsoft.com/office/powerpoint/2010/main" val="876193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Συγκρίσεις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hlinkClick r:id="rId2"/>
              </a:rPr>
              <a:t>https://youtu.be/KDp1tiUsZw8?t=23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hlinkClick r:id="rId3"/>
              </a:rPr>
              <a:t>https://www.youtube.com/watch?v=FCMgAmDLOis</a:t>
            </a:r>
            <a:endParaRPr lang="el-GR" dirty="0"/>
          </a:p>
          <a:p>
            <a:pPr marL="514350" indent="-514350">
              <a:buFont typeface="+mj-lt"/>
              <a:buAutoNum type="arabicPeriod"/>
            </a:pPr>
            <a:endParaRPr lang="el-GR" dirty="0"/>
          </a:p>
          <a:p>
            <a:pPr marL="0" indent="0">
              <a:buNone/>
            </a:pPr>
            <a:r>
              <a:rPr lang="el-GR" dirty="0">
                <a:solidFill>
                  <a:srgbClr val="FF0000"/>
                </a:solidFill>
              </a:rPr>
              <a:t>Τι νοιώθουμε και τι μετράμε</a:t>
            </a:r>
          </a:p>
          <a:p>
            <a:pPr marL="0" indent="0">
              <a:buNone/>
            </a:pPr>
            <a:r>
              <a:rPr lang="el-GR" dirty="0"/>
              <a:t>ΤΠΕ για </a:t>
            </a:r>
            <a:r>
              <a:rPr lang="el-GR" dirty="0" err="1"/>
              <a:t>βοηθεια</a:t>
            </a:r>
            <a:endParaRPr lang="el-GR" dirty="0"/>
          </a:p>
          <a:p>
            <a:pPr marL="0" lvl="1" indent="0">
              <a:buNone/>
            </a:pPr>
            <a:r>
              <a:rPr lang="en-US" dirty="0"/>
              <a:t>https://phet.colorado.edu/el/simulation/forces-and-motion-basics</a:t>
            </a: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84755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«Ιστορικά»:</a:t>
            </a:r>
          </a:p>
        </p:txBody>
      </p:sp>
      <p:sp>
        <p:nvSpPr>
          <p:cNvPr id="6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 fontScale="77500" lnSpcReduction="20000"/>
          </a:bodyPr>
          <a:lstStyle/>
          <a:p>
            <a:r>
              <a:rPr lang="el-GR" dirty="0"/>
              <a:t>Σε κάποιες περιπτώσεις πολλές ταχύτητες </a:t>
            </a:r>
            <a:r>
              <a:rPr lang="el-GR" dirty="0" err="1"/>
              <a:t>εμφανιζονται</a:t>
            </a:r>
            <a:r>
              <a:rPr lang="el-GR" dirty="0"/>
              <a:t> δεμένες σε ένα φαινόμενο</a:t>
            </a:r>
          </a:p>
          <a:p>
            <a:pPr lvl="1"/>
            <a:r>
              <a:rPr lang="el-GR" dirty="0"/>
              <a:t>Ελεύθερη πτώση</a:t>
            </a:r>
            <a:r>
              <a:rPr lang="en-US" dirty="0"/>
              <a:t> </a:t>
            </a:r>
          </a:p>
          <a:p>
            <a:pPr lvl="1"/>
            <a:r>
              <a:rPr lang="el-GR" dirty="0"/>
              <a:t>Πτώση σε κεκλιμένο επίπεδο</a:t>
            </a:r>
          </a:p>
          <a:p>
            <a:pPr lvl="1"/>
            <a:r>
              <a:rPr lang="el-GR" dirty="0"/>
              <a:t>Πέταγμα προς τα πάνω</a:t>
            </a:r>
          </a:p>
          <a:p>
            <a:pPr lvl="1"/>
            <a:r>
              <a:rPr lang="el-GR" dirty="0"/>
              <a:t>Πέταγμα προς τα πάνω σε κεκλιμένο επίπεδο</a:t>
            </a:r>
          </a:p>
          <a:p>
            <a:pPr lvl="1"/>
            <a:r>
              <a:rPr lang="el-GR" dirty="0"/>
              <a:t>Γενναίο……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https://www.youtube.com/watch?v=aPC_h9Vmlxw</a:t>
            </a:r>
            <a:r>
              <a:rPr lang="el-GR" dirty="0"/>
              <a:t> </a:t>
            </a:r>
          </a:p>
          <a:p>
            <a:pPr lvl="1"/>
            <a:r>
              <a:rPr lang="el-GR" b="1" dirty="0">
                <a:solidFill>
                  <a:srgbClr val="00B050"/>
                </a:solidFill>
              </a:rPr>
              <a:t>Πώς πήγε η δική σας παρατήρηση;</a:t>
            </a:r>
          </a:p>
          <a:p>
            <a:r>
              <a:rPr lang="el-GR" dirty="0" err="1">
                <a:solidFill>
                  <a:srgbClr val="FF0000"/>
                </a:solidFill>
              </a:rPr>
              <a:t>Δυσκολια</a:t>
            </a:r>
            <a:r>
              <a:rPr lang="el-GR" dirty="0">
                <a:solidFill>
                  <a:srgbClr val="FF0000"/>
                </a:solidFill>
              </a:rPr>
              <a:t>: να «</a:t>
            </a:r>
            <a:r>
              <a:rPr lang="el-GR" dirty="0" err="1">
                <a:solidFill>
                  <a:srgbClr val="FF0000"/>
                </a:solidFill>
              </a:rPr>
              <a:t>δουμε</a:t>
            </a:r>
            <a:r>
              <a:rPr lang="el-GR" dirty="0">
                <a:solidFill>
                  <a:srgbClr val="FF0000"/>
                </a:solidFill>
              </a:rPr>
              <a:t>» την ταχύτητα με λεπτομέρεια στο </a:t>
            </a:r>
            <a:r>
              <a:rPr lang="el-GR" dirty="0" err="1">
                <a:solidFill>
                  <a:srgbClr val="FF0000"/>
                </a:solidFill>
              </a:rPr>
              <a:t>χρονο</a:t>
            </a:r>
            <a:r>
              <a:rPr lang="el-GR" dirty="0">
                <a:solidFill>
                  <a:srgbClr val="FF0000"/>
                </a:solidFill>
              </a:rPr>
              <a:t> και στο χώρο (</a:t>
            </a:r>
            <a:r>
              <a:rPr lang="el-GR" dirty="0" err="1">
                <a:solidFill>
                  <a:srgbClr val="FF0000"/>
                </a:solidFill>
              </a:rPr>
              <a:t>στιγμιαια</a:t>
            </a:r>
            <a:r>
              <a:rPr lang="el-GR" dirty="0">
                <a:solidFill>
                  <a:srgbClr val="FF0000"/>
                </a:solidFill>
              </a:rPr>
              <a:t> ταχύτητα)</a:t>
            </a:r>
            <a:r>
              <a:rPr lang="en-US" dirty="0">
                <a:solidFill>
                  <a:srgbClr val="FF0000"/>
                </a:solidFill>
              </a:rPr>
              <a:t>. </a:t>
            </a:r>
            <a:r>
              <a:rPr lang="el-GR" dirty="0" err="1">
                <a:solidFill>
                  <a:srgbClr val="FF0000"/>
                </a:solidFill>
              </a:rPr>
              <a:t>Εσεις</a:t>
            </a:r>
            <a:r>
              <a:rPr lang="el-GR" dirty="0">
                <a:solidFill>
                  <a:srgbClr val="FF0000"/>
                </a:solidFill>
              </a:rPr>
              <a:t> </a:t>
            </a:r>
            <a:r>
              <a:rPr lang="el-GR" dirty="0" err="1">
                <a:solidFill>
                  <a:srgbClr val="FF0000"/>
                </a:solidFill>
              </a:rPr>
              <a:t>μπορειτε</a:t>
            </a:r>
            <a:r>
              <a:rPr lang="el-GR" dirty="0">
                <a:solidFill>
                  <a:srgbClr val="FF0000"/>
                </a:solidFill>
              </a:rPr>
              <a:t>;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H </a:t>
            </a:r>
            <a:r>
              <a:rPr lang="el-GR" dirty="0" err="1">
                <a:solidFill>
                  <a:srgbClr val="FF0000"/>
                </a:solidFill>
              </a:rPr>
              <a:t>αμερικανικη</a:t>
            </a:r>
            <a:r>
              <a:rPr lang="el-GR" dirty="0">
                <a:solidFill>
                  <a:srgbClr val="FF0000"/>
                </a:solidFill>
              </a:rPr>
              <a:t> </a:t>
            </a:r>
            <a:r>
              <a:rPr lang="el-GR" dirty="0" err="1">
                <a:solidFill>
                  <a:srgbClr val="FF0000"/>
                </a:solidFill>
              </a:rPr>
              <a:t>επαληθευση</a:t>
            </a:r>
            <a:r>
              <a:rPr lang="el-GR" dirty="0">
                <a:solidFill>
                  <a:srgbClr val="FF0000"/>
                </a:solidFill>
              </a:rPr>
              <a:t> των </a:t>
            </a:r>
            <a:r>
              <a:rPr lang="el-GR" dirty="0" err="1">
                <a:solidFill>
                  <a:srgbClr val="FF0000"/>
                </a:solidFill>
              </a:rPr>
              <a:t>πειραματων</a:t>
            </a:r>
            <a:r>
              <a:rPr lang="el-GR" dirty="0">
                <a:solidFill>
                  <a:srgbClr val="FF0000"/>
                </a:solidFill>
              </a:rPr>
              <a:t> του </a:t>
            </a:r>
            <a:r>
              <a:rPr lang="el-GR" dirty="0" err="1">
                <a:solidFill>
                  <a:srgbClr val="FF0000"/>
                </a:solidFill>
              </a:rPr>
              <a:t>Γαλιλαιου</a:t>
            </a:r>
            <a:r>
              <a:rPr lang="el-GR" dirty="0">
                <a:solidFill>
                  <a:srgbClr val="FF0000"/>
                </a:solidFill>
              </a:rPr>
              <a:t>: </a:t>
            </a:r>
            <a:r>
              <a:rPr lang="en-US" dirty="0">
                <a:solidFill>
                  <a:srgbClr val="FF0000"/>
                </a:solidFill>
                <a:hlinkClick r:id="rId3"/>
              </a:rPr>
              <a:t>https://www.youtube.com/watch?v=AYz_K3mwq6A</a:t>
            </a:r>
            <a:endParaRPr lang="el-GR" dirty="0">
              <a:solidFill>
                <a:srgbClr val="FF0000"/>
              </a:solidFill>
            </a:endParaRPr>
          </a:p>
          <a:p>
            <a:r>
              <a:rPr lang="el-GR" dirty="0">
                <a:solidFill>
                  <a:srgbClr val="FF0000"/>
                </a:solidFill>
              </a:rPr>
              <a:t>Για τη διασκέδασή σας: </a:t>
            </a:r>
            <a:r>
              <a:rPr lang="en-US" dirty="0">
                <a:solidFill>
                  <a:srgbClr val="FF0000"/>
                </a:solidFill>
              </a:rPr>
              <a:t>https://www.youtube.com/watch?v=KtA3Wp8eNgA</a:t>
            </a:r>
          </a:p>
          <a:p>
            <a:endParaRPr lang="el-G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218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Τι </a:t>
            </a:r>
            <a:r>
              <a:rPr lang="el-GR" dirty="0" err="1"/>
              <a:t>θελω</a:t>
            </a:r>
            <a:r>
              <a:rPr lang="el-GR" dirty="0"/>
              <a:t> να </a:t>
            </a:r>
            <a:r>
              <a:rPr lang="el-GR" dirty="0" err="1"/>
              <a:t>μπορειτε</a:t>
            </a:r>
            <a:r>
              <a:rPr lang="el-GR" dirty="0"/>
              <a:t> να κάνετε;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Να περνάτε από κίνηση (</a:t>
            </a:r>
            <a:r>
              <a:rPr lang="el-GR" dirty="0" err="1"/>
              <a:t>ορατη</a:t>
            </a:r>
            <a:r>
              <a:rPr lang="el-GR" dirty="0"/>
              <a:t> ή περιγραφή) σε διάγραμμα και από διάγραμμα σε περιγραφή ή θεατρική αναπαράσταση κίνησης</a:t>
            </a:r>
          </a:p>
          <a:p>
            <a:r>
              <a:rPr lang="el-GR" dirty="0"/>
              <a:t>Να λύνετε </a:t>
            </a:r>
            <a:r>
              <a:rPr lang="el-GR" dirty="0" err="1"/>
              <a:t>ασκησεις</a:t>
            </a:r>
            <a:r>
              <a:rPr lang="el-GR" dirty="0"/>
              <a:t> με μέση ταχύτητα</a:t>
            </a:r>
          </a:p>
          <a:p>
            <a:r>
              <a:rPr lang="el-GR" dirty="0"/>
              <a:t>Να </a:t>
            </a:r>
            <a:r>
              <a:rPr lang="el-GR" dirty="0" err="1"/>
              <a:t>μπορειτε</a:t>
            </a:r>
            <a:r>
              <a:rPr lang="el-GR" dirty="0"/>
              <a:t> να μετρήσετε την μέση ταχύτητα</a:t>
            </a:r>
          </a:p>
        </p:txBody>
      </p:sp>
    </p:spTree>
    <p:extLst>
      <p:ext uri="{BB962C8B-B14F-4D97-AF65-F5344CB8AC3E}">
        <p14:creationId xmlns:p14="http://schemas.microsoft.com/office/powerpoint/2010/main" val="3302204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40D5E82-BF11-35D3-966A-381FA2BB5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Από τα αέρια στην Πίεση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C92F1C6-943E-8DAE-C093-986C36AA9D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dirty="0"/>
              <a:t>Πίεση στα αέρια (επίδειξη + μοντέλο + προσομοίωση</a:t>
            </a:r>
            <a:r>
              <a:rPr lang="en-US" dirty="0"/>
              <a:t> https://phet.colorado.edu/el/simulations/gas-properties</a:t>
            </a:r>
            <a:r>
              <a:rPr lang="el-GR" dirty="0"/>
              <a:t>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l-GR" dirty="0"/>
              <a:t>Τι σχέση έχει η πίεση με τη </a:t>
            </a:r>
            <a:r>
              <a:rPr lang="el-GR" dirty="0">
                <a:solidFill>
                  <a:srgbClr val="0070C0"/>
                </a:solidFill>
              </a:rPr>
              <a:t>δύναμη</a:t>
            </a:r>
            <a:r>
              <a:rPr lang="el-GR" dirty="0"/>
              <a:t>;</a:t>
            </a:r>
          </a:p>
          <a:p>
            <a:r>
              <a:rPr lang="el-GR" dirty="0"/>
              <a:t>Τι σχέση έχει η </a:t>
            </a:r>
            <a:r>
              <a:rPr lang="el-GR" dirty="0" err="1"/>
              <a:t>αλλαγη</a:t>
            </a:r>
            <a:r>
              <a:rPr lang="el-GR" dirty="0"/>
              <a:t> στην </a:t>
            </a:r>
            <a:r>
              <a:rPr lang="el-GR" dirty="0">
                <a:solidFill>
                  <a:srgbClr val="FF0000"/>
                </a:solidFill>
              </a:rPr>
              <a:t>ταχύτητα</a:t>
            </a:r>
            <a:r>
              <a:rPr lang="el-GR" dirty="0"/>
              <a:t> (σε συγκρούσεις μορίων) με την </a:t>
            </a:r>
            <a:r>
              <a:rPr lang="el-GR" dirty="0" err="1">
                <a:solidFill>
                  <a:srgbClr val="0070C0"/>
                </a:solidFill>
              </a:rPr>
              <a:t>δυναμη</a:t>
            </a:r>
            <a:r>
              <a:rPr lang="el-GR" dirty="0"/>
              <a:t>;</a:t>
            </a:r>
            <a:endParaRPr lang="en-US" dirty="0"/>
          </a:p>
          <a:p>
            <a:endParaRPr lang="el-GR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432B346-123A-88BD-5B59-9A74F5F3A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140968"/>
            <a:ext cx="319405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31666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Παραδειγμα</a:t>
            </a:r>
            <a:r>
              <a:rPr lang="el-GR" dirty="0"/>
              <a:t> </a:t>
            </a:r>
            <a:r>
              <a:rPr lang="el-GR" dirty="0" err="1"/>
              <a:t>ασκησης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err="1"/>
              <a:t>Παρακολουθειτε</a:t>
            </a:r>
            <a:r>
              <a:rPr lang="el-GR" dirty="0"/>
              <a:t> ένα </a:t>
            </a:r>
            <a:r>
              <a:rPr lang="el-GR" dirty="0" err="1"/>
              <a:t>οχημα</a:t>
            </a:r>
            <a:r>
              <a:rPr lang="el-GR" dirty="0"/>
              <a:t>. </a:t>
            </a:r>
            <a:r>
              <a:rPr lang="el-GR" dirty="0" err="1"/>
              <a:t>Εχετε</a:t>
            </a:r>
            <a:r>
              <a:rPr lang="el-GR" dirty="0"/>
              <a:t> αυτά τα διαθέσιμα στοιχεία. Μπορείτε να συμπεράνετε πού ίσως σταμάτησε το όχημα στη διαδρομή του;</a:t>
            </a:r>
          </a:p>
          <a:p>
            <a:r>
              <a:rPr lang="en-US" dirty="0"/>
              <a:t>https://eclass.uth.gr/modules/document/index.php?course=PRE_U_113&amp;openDir=/5eaea7c8tCLN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509036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E07DACD-A700-3082-EA01-39320CC92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2E804B4-3C1A-A57E-1F47-B0B73102D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223830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 επιμονή της ταχύτητας</a:t>
            </a:r>
            <a:br>
              <a:rPr lang="el-GR" dirty="0"/>
            </a:b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60466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Πού οφείλεται η διαφορά;</a:t>
            </a:r>
            <a:br>
              <a:rPr lang="el-GR" dirty="0"/>
            </a:b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Ας φαντασθούμε αντικείμενα που στέκονται </a:t>
            </a:r>
            <a:r>
              <a:rPr lang="el-GR" dirty="0" err="1"/>
              <a:t>μεσα</a:t>
            </a:r>
            <a:r>
              <a:rPr lang="el-GR" dirty="0"/>
              <a:t> σε ένα σταθερά κινούμενο σώμα και…</a:t>
            </a:r>
          </a:p>
          <a:p>
            <a:r>
              <a:rPr lang="el-GR" dirty="0" err="1"/>
              <a:t>Αντικειμενα</a:t>
            </a:r>
            <a:r>
              <a:rPr lang="el-GR" dirty="0"/>
              <a:t> γύρω μας που </a:t>
            </a:r>
            <a:r>
              <a:rPr lang="el-GR" dirty="0" err="1"/>
              <a:t>αφου</a:t>
            </a:r>
            <a:r>
              <a:rPr lang="el-GR" dirty="0"/>
              <a:t> σπρωχθούν </a:t>
            </a:r>
            <a:r>
              <a:rPr lang="el-GR" dirty="0" err="1"/>
              <a:t>σταματουν</a:t>
            </a:r>
            <a:endParaRPr lang="el-GR" dirty="0"/>
          </a:p>
          <a:p>
            <a:r>
              <a:rPr lang="el-GR" dirty="0">
                <a:solidFill>
                  <a:srgbClr val="FF0000"/>
                </a:solidFill>
              </a:rPr>
              <a:t>Τι σας </a:t>
            </a:r>
            <a:r>
              <a:rPr lang="el-GR" dirty="0" err="1">
                <a:solidFill>
                  <a:srgbClr val="FF0000"/>
                </a:solidFill>
              </a:rPr>
              <a:t>μοιαζει</a:t>
            </a:r>
            <a:r>
              <a:rPr lang="el-GR" dirty="0">
                <a:solidFill>
                  <a:srgbClr val="FF0000"/>
                </a:solidFill>
              </a:rPr>
              <a:t> πιο </a:t>
            </a:r>
            <a:r>
              <a:rPr lang="el-GR" dirty="0" err="1">
                <a:solidFill>
                  <a:srgbClr val="FF0000"/>
                </a:solidFill>
              </a:rPr>
              <a:t>κοντινο</a:t>
            </a:r>
            <a:r>
              <a:rPr lang="el-GR" dirty="0">
                <a:solidFill>
                  <a:srgbClr val="FF0000"/>
                </a:solidFill>
              </a:rPr>
              <a:t> με τον </a:t>
            </a:r>
            <a:r>
              <a:rPr lang="el-GR" dirty="0" err="1">
                <a:solidFill>
                  <a:srgbClr val="FF0000"/>
                </a:solidFill>
              </a:rPr>
              <a:t>εαυτο</a:t>
            </a:r>
            <a:r>
              <a:rPr lang="el-GR" dirty="0">
                <a:solidFill>
                  <a:srgbClr val="FF0000"/>
                </a:solidFill>
              </a:rPr>
              <a:t> σας όταν είστε σε ένα </a:t>
            </a:r>
            <a:r>
              <a:rPr lang="el-GR" dirty="0" err="1">
                <a:solidFill>
                  <a:srgbClr val="FF0000"/>
                </a:solidFill>
              </a:rPr>
              <a:t>αμαξι</a:t>
            </a:r>
            <a:r>
              <a:rPr lang="el-GR" dirty="0">
                <a:solidFill>
                  <a:srgbClr val="FF0000"/>
                </a:solidFill>
              </a:rPr>
              <a:t>;</a:t>
            </a:r>
            <a:endParaRPr lang="el-GR" dirty="0"/>
          </a:p>
          <a:p>
            <a:endParaRPr lang="el-GR" dirty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964952"/>
            <a:ext cx="2681858" cy="1786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Ευθύγραμμο βέλος σύνδεσης 4"/>
          <p:cNvCxnSpPr/>
          <p:nvPr/>
        </p:nvCxnSpPr>
        <p:spPr>
          <a:xfrm flipH="1">
            <a:off x="3419872" y="4725144"/>
            <a:ext cx="936104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863" y="4827176"/>
            <a:ext cx="2371725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Ευθύγραμμο βέλος σύνδεσης 6"/>
          <p:cNvCxnSpPr/>
          <p:nvPr/>
        </p:nvCxnSpPr>
        <p:spPr>
          <a:xfrm>
            <a:off x="4644008" y="4725144"/>
            <a:ext cx="1872208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Ευθύγραμμο βέλος σύνδεσης 8"/>
          <p:cNvCxnSpPr/>
          <p:nvPr/>
        </p:nvCxnSpPr>
        <p:spPr>
          <a:xfrm flipH="1">
            <a:off x="1907704" y="4725144"/>
            <a:ext cx="216024" cy="648072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Ευθύγραμμο βέλος σύνδεσης 10"/>
          <p:cNvCxnSpPr/>
          <p:nvPr/>
        </p:nvCxnSpPr>
        <p:spPr>
          <a:xfrm>
            <a:off x="2339752" y="4725144"/>
            <a:ext cx="4536504" cy="396044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08869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Πού οφείλεται η διαφορά;</a:t>
            </a:r>
            <a:br>
              <a:rPr lang="el-GR" dirty="0"/>
            </a:b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l-GR" dirty="0"/>
              <a:t>Ας φαντασθούμε αντικείμενα που στέκονται </a:t>
            </a:r>
            <a:r>
              <a:rPr lang="el-GR" dirty="0" err="1"/>
              <a:t>μεσα</a:t>
            </a:r>
            <a:r>
              <a:rPr lang="el-GR" dirty="0"/>
              <a:t> σε ένα σταθερά κινούμενο σώμα και…</a:t>
            </a:r>
          </a:p>
          <a:p>
            <a:r>
              <a:rPr lang="el-GR" dirty="0" err="1"/>
              <a:t>Αντικειμενα</a:t>
            </a:r>
            <a:r>
              <a:rPr lang="el-GR" dirty="0"/>
              <a:t> γύρω μας που </a:t>
            </a:r>
            <a:r>
              <a:rPr lang="el-GR" dirty="0" err="1"/>
              <a:t>αφου</a:t>
            </a:r>
            <a:r>
              <a:rPr lang="el-GR" dirty="0"/>
              <a:t> σπρωχθούν </a:t>
            </a:r>
            <a:r>
              <a:rPr lang="el-GR" dirty="0" err="1"/>
              <a:t>σταματουν</a:t>
            </a:r>
            <a:endParaRPr lang="el-GR" dirty="0"/>
          </a:p>
          <a:p>
            <a:endParaRPr lang="el-GR" dirty="0"/>
          </a:p>
          <a:p>
            <a:r>
              <a:rPr lang="el-GR" dirty="0">
                <a:solidFill>
                  <a:srgbClr val="FF0000"/>
                </a:solidFill>
              </a:rPr>
              <a:t>Η </a:t>
            </a:r>
            <a:r>
              <a:rPr lang="el-GR" dirty="0" err="1">
                <a:solidFill>
                  <a:srgbClr val="FF0000"/>
                </a:solidFill>
              </a:rPr>
              <a:t>ταχυτητα</a:t>
            </a:r>
            <a:r>
              <a:rPr lang="el-GR" dirty="0">
                <a:solidFill>
                  <a:srgbClr val="FF0000"/>
                </a:solidFill>
              </a:rPr>
              <a:t> εύκολα βρίσκεται και χάνεται καθώς αλλάζουμε πλαίσιο;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  <a:hlinkClick r:id="rId2"/>
              </a:rPr>
              <a:t>https://youtu.be/M9P-eDS3oMc?t=222</a:t>
            </a:r>
            <a:r>
              <a:rPr lang="el-GR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el-GR" dirty="0">
                <a:solidFill>
                  <a:srgbClr val="FF0000"/>
                </a:solidFill>
              </a:rPr>
              <a:t>ή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l-GR" dirty="0">
                <a:solidFill>
                  <a:srgbClr val="FF0000"/>
                </a:solidFill>
              </a:rPr>
              <a:t>είναι μια «προίκα» που χάνεται </a:t>
            </a:r>
            <a:r>
              <a:rPr lang="el-GR" dirty="0" err="1">
                <a:solidFill>
                  <a:srgbClr val="FF0000"/>
                </a:solidFill>
              </a:rPr>
              <a:t>δυσκολα</a:t>
            </a:r>
            <a:r>
              <a:rPr lang="el-GR" dirty="0">
                <a:solidFill>
                  <a:srgbClr val="FF0000"/>
                </a:solidFill>
              </a:rPr>
              <a:t>;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https://youtu.be/Z_L911Yoybg?t=17</a:t>
            </a:r>
            <a:r>
              <a:rPr lang="el-GR" dirty="0"/>
              <a:t> </a:t>
            </a:r>
          </a:p>
          <a:p>
            <a:endParaRPr lang="el-G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545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 ταχύτητα είναι μια «φορτική» προίκα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https://www.youtube.com/watch?v=AyRJE1w5EU0</a:t>
            </a:r>
            <a:r>
              <a:rPr lang="el-GR" dirty="0"/>
              <a:t> </a:t>
            </a:r>
          </a:p>
          <a:p>
            <a:r>
              <a:rPr lang="en-US" dirty="0">
                <a:hlinkClick r:id="rId3"/>
              </a:rPr>
              <a:t>https://www.youtube.com/watch?v=NWoTadpyxV4</a:t>
            </a:r>
            <a:endParaRPr lang="el-GR" dirty="0"/>
          </a:p>
          <a:p>
            <a:r>
              <a:rPr lang="el-GR" dirty="0"/>
              <a:t>ΝΕΑ ΓΝΩΣΗ!!!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581128"/>
            <a:ext cx="2790825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1633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l-GR" dirty="0"/>
            </a:b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l-GR" dirty="0"/>
              <a:t>Ένα </a:t>
            </a:r>
            <a:r>
              <a:rPr lang="el-GR" dirty="0" err="1"/>
              <a:t>βλημα</a:t>
            </a:r>
            <a:r>
              <a:rPr lang="el-GR" dirty="0"/>
              <a:t> τρέχει </a:t>
            </a:r>
            <a:r>
              <a:rPr lang="el-GR" dirty="0" err="1"/>
              <a:t>διπλα</a:t>
            </a:r>
            <a:r>
              <a:rPr lang="el-GR" dirty="0"/>
              <a:t> μας. Μπορούμε να το πιάσουμε;</a:t>
            </a:r>
          </a:p>
          <a:p>
            <a:r>
              <a:rPr lang="el-GR" dirty="0"/>
              <a:t>Πετάμε ένα </a:t>
            </a:r>
            <a:r>
              <a:rPr lang="el-GR" dirty="0" err="1"/>
              <a:t>μπαλακι</a:t>
            </a:r>
            <a:r>
              <a:rPr lang="el-GR" dirty="0"/>
              <a:t> στο </a:t>
            </a:r>
            <a:r>
              <a:rPr lang="el-GR" dirty="0" err="1"/>
              <a:t>αυτοκινητο</a:t>
            </a:r>
            <a:r>
              <a:rPr lang="el-GR" dirty="0"/>
              <a:t>. Πού θα πέσει;</a:t>
            </a:r>
          </a:p>
          <a:p>
            <a:r>
              <a:rPr lang="el-GR" dirty="0" err="1"/>
              <a:t>Περπαταμε</a:t>
            </a:r>
            <a:r>
              <a:rPr lang="el-GR" dirty="0"/>
              <a:t> και μας πέφτει ένα </a:t>
            </a:r>
            <a:r>
              <a:rPr lang="el-GR" dirty="0" err="1"/>
              <a:t>αντικειμενο</a:t>
            </a:r>
            <a:r>
              <a:rPr lang="el-GR" dirty="0"/>
              <a:t>. Που θα πέσει;</a:t>
            </a:r>
          </a:p>
          <a:p>
            <a:r>
              <a:rPr lang="el-GR" dirty="0"/>
              <a:t>Ένα </a:t>
            </a:r>
            <a:r>
              <a:rPr lang="el-GR" dirty="0" err="1"/>
              <a:t>ιστιοφορο</a:t>
            </a:r>
            <a:r>
              <a:rPr lang="el-GR" dirty="0"/>
              <a:t> </a:t>
            </a:r>
            <a:r>
              <a:rPr lang="el-GR" dirty="0" err="1"/>
              <a:t>ταξιδευτει</a:t>
            </a:r>
            <a:r>
              <a:rPr lang="el-GR" dirty="0"/>
              <a:t> με </a:t>
            </a:r>
            <a:r>
              <a:rPr lang="el-GR" dirty="0" err="1"/>
              <a:t>σταθερη</a:t>
            </a:r>
            <a:r>
              <a:rPr lang="el-GR" dirty="0"/>
              <a:t> </a:t>
            </a:r>
            <a:r>
              <a:rPr lang="el-GR" dirty="0" err="1"/>
              <a:t>ταχυτητα</a:t>
            </a:r>
            <a:r>
              <a:rPr lang="el-GR" dirty="0"/>
              <a:t>. </a:t>
            </a:r>
            <a:r>
              <a:rPr lang="el-GR" dirty="0" err="1"/>
              <a:t>Κατι</a:t>
            </a:r>
            <a:r>
              <a:rPr lang="el-GR" dirty="0"/>
              <a:t> πέφτει από το κατάρτι. Πού θα πέσει;</a:t>
            </a:r>
          </a:p>
          <a:p>
            <a:pPr marL="0" indent="0">
              <a:buNone/>
            </a:pPr>
            <a:r>
              <a:rPr lang="el-GR" dirty="0">
                <a:solidFill>
                  <a:srgbClr val="FF0000"/>
                </a:solidFill>
              </a:rPr>
              <a:t>Κάθε </a:t>
            </a:r>
            <a:r>
              <a:rPr lang="el-GR" dirty="0" err="1">
                <a:solidFill>
                  <a:srgbClr val="FF0000"/>
                </a:solidFill>
              </a:rPr>
              <a:t>κομματι</a:t>
            </a:r>
            <a:r>
              <a:rPr lang="el-GR" dirty="0">
                <a:solidFill>
                  <a:srgbClr val="FF0000"/>
                </a:solidFill>
              </a:rPr>
              <a:t> </a:t>
            </a:r>
            <a:r>
              <a:rPr lang="el-GR" dirty="0" err="1">
                <a:solidFill>
                  <a:srgbClr val="FF0000"/>
                </a:solidFill>
              </a:rPr>
              <a:t>εχει</a:t>
            </a:r>
            <a:r>
              <a:rPr lang="el-GR" dirty="0">
                <a:solidFill>
                  <a:srgbClr val="FF0000"/>
                </a:solidFill>
              </a:rPr>
              <a:t> τη </a:t>
            </a:r>
            <a:r>
              <a:rPr lang="el-GR" dirty="0" err="1">
                <a:solidFill>
                  <a:srgbClr val="FF0000"/>
                </a:solidFill>
              </a:rPr>
              <a:t>δικη</a:t>
            </a:r>
            <a:r>
              <a:rPr lang="el-GR" dirty="0">
                <a:solidFill>
                  <a:srgbClr val="FF0000"/>
                </a:solidFill>
              </a:rPr>
              <a:t> του </a:t>
            </a:r>
            <a:r>
              <a:rPr lang="el-GR" dirty="0" err="1">
                <a:solidFill>
                  <a:srgbClr val="FF0000"/>
                </a:solidFill>
              </a:rPr>
              <a:t>κινηση</a:t>
            </a:r>
            <a:r>
              <a:rPr lang="el-GR" dirty="0">
                <a:solidFill>
                  <a:srgbClr val="FF0000"/>
                </a:solidFill>
              </a:rPr>
              <a:t>. </a:t>
            </a:r>
            <a:r>
              <a:rPr lang="en-US" dirty="0"/>
              <a:t>https://www.youtube.com/watch?v=Cy70G3iB22o</a:t>
            </a:r>
            <a:endParaRPr lang="el-GR" dirty="0"/>
          </a:p>
          <a:p>
            <a:pPr marL="0" indent="0">
              <a:buNone/>
            </a:pPr>
            <a:endParaRPr lang="el-GR" dirty="0">
              <a:solidFill>
                <a:srgbClr val="FF0000"/>
              </a:solidFill>
            </a:endParaRPr>
          </a:p>
          <a:p>
            <a:r>
              <a:rPr lang="el-GR" dirty="0" err="1"/>
              <a:t>Ασκηση</a:t>
            </a:r>
            <a:r>
              <a:rPr lang="el-GR" dirty="0"/>
              <a:t> ψυχολογικής παρατήρησης: </a:t>
            </a:r>
            <a:r>
              <a:rPr lang="el-GR" b="1" dirty="0" err="1">
                <a:solidFill>
                  <a:srgbClr val="00B0F0"/>
                </a:solidFill>
              </a:rPr>
              <a:t>Γιατι</a:t>
            </a:r>
            <a:r>
              <a:rPr lang="el-GR" b="1" dirty="0">
                <a:solidFill>
                  <a:srgbClr val="00B0F0"/>
                </a:solidFill>
              </a:rPr>
              <a:t> είναι </a:t>
            </a:r>
            <a:r>
              <a:rPr lang="el-GR" b="1" dirty="0" err="1">
                <a:solidFill>
                  <a:srgbClr val="00B0F0"/>
                </a:solidFill>
              </a:rPr>
              <a:t>τοσο</a:t>
            </a:r>
            <a:r>
              <a:rPr lang="el-GR" b="1" dirty="0">
                <a:solidFill>
                  <a:srgbClr val="00B0F0"/>
                </a:solidFill>
              </a:rPr>
              <a:t> </a:t>
            </a:r>
            <a:r>
              <a:rPr lang="el-GR" b="1" dirty="0" err="1">
                <a:solidFill>
                  <a:srgbClr val="00B0F0"/>
                </a:solidFill>
              </a:rPr>
              <a:t>πειστικο</a:t>
            </a:r>
            <a:r>
              <a:rPr lang="el-GR" b="1" dirty="0">
                <a:solidFill>
                  <a:srgbClr val="00B0F0"/>
                </a:solidFill>
              </a:rPr>
              <a:t> το </a:t>
            </a:r>
            <a:r>
              <a:rPr lang="el-GR" b="1" dirty="0" err="1">
                <a:solidFill>
                  <a:srgbClr val="00B0F0"/>
                </a:solidFill>
              </a:rPr>
              <a:t>αισθημα</a:t>
            </a:r>
            <a:r>
              <a:rPr lang="el-GR" b="1" dirty="0">
                <a:solidFill>
                  <a:srgbClr val="00B0F0"/>
                </a:solidFill>
              </a:rPr>
              <a:t> του </a:t>
            </a:r>
            <a:r>
              <a:rPr lang="el-GR" b="1" dirty="0" err="1">
                <a:solidFill>
                  <a:srgbClr val="00B0F0"/>
                </a:solidFill>
              </a:rPr>
              <a:t>ανοικειν</a:t>
            </a:r>
            <a:r>
              <a:rPr lang="el-GR" b="1" dirty="0">
                <a:solidFill>
                  <a:srgbClr val="00B0F0"/>
                </a:solidFill>
              </a:rPr>
              <a:t>;</a:t>
            </a:r>
          </a:p>
        </p:txBody>
      </p:sp>
      <p:sp>
        <p:nvSpPr>
          <p:cNvPr id="4" name="Τίτλος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/>
              <a:t>Νοητικά πειράματα</a:t>
            </a:r>
          </a:p>
        </p:txBody>
      </p:sp>
    </p:spTree>
    <p:extLst>
      <p:ext uri="{BB962C8B-B14F-4D97-AF65-F5344CB8AC3E}">
        <p14:creationId xmlns:p14="http://schemas.microsoft.com/office/powerpoint/2010/main" val="28532579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B61A2A9-174B-2B67-7411-076C3A017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2A94D08-409F-0CC5-28A2-5B9378B4D1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641778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Πώς </a:t>
            </a:r>
            <a:r>
              <a:rPr lang="el-GR" dirty="0" err="1"/>
              <a:t>μπορουμε</a:t>
            </a:r>
            <a:r>
              <a:rPr lang="el-GR" dirty="0"/>
              <a:t> να </a:t>
            </a:r>
            <a:r>
              <a:rPr lang="el-GR" dirty="0" err="1"/>
              <a:t>βοηθησουμε</a:t>
            </a:r>
            <a:r>
              <a:rPr lang="el-GR" dirty="0"/>
              <a:t> τον </a:t>
            </a:r>
            <a:r>
              <a:rPr lang="el-GR" dirty="0" err="1"/>
              <a:t>εαυτο</a:t>
            </a:r>
            <a:r>
              <a:rPr lang="el-GR" dirty="0"/>
              <a:t> μας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dirty="0"/>
              <a:t>Να </a:t>
            </a:r>
            <a:r>
              <a:rPr lang="el-GR" dirty="0" err="1"/>
              <a:t>οικειοποιηθει</a:t>
            </a:r>
            <a:r>
              <a:rPr lang="el-GR" dirty="0"/>
              <a:t> αυτή την </a:t>
            </a:r>
            <a:r>
              <a:rPr lang="el-GR" dirty="0" err="1"/>
              <a:t>πραγματικοτητα</a:t>
            </a:r>
            <a:r>
              <a:rPr lang="el-GR" dirty="0"/>
              <a:t>;</a:t>
            </a:r>
          </a:p>
          <a:p>
            <a:r>
              <a:rPr lang="el-GR" dirty="0"/>
              <a:t>ένα </a:t>
            </a:r>
            <a:r>
              <a:rPr lang="el-GR" dirty="0" err="1"/>
              <a:t>ταξιδι</a:t>
            </a:r>
            <a:r>
              <a:rPr lang="el-GR" dirty="0"/>
              <a:t> με το </a:t>
            </a:r>
            <a:r>
              <a:rPr lang="el-GR" dirty="0" err="1"/>
              <a:t>αυτοκινητο</a:t>
            </a:r>
            <a:r>
              <a:rPr lang="el-GR" dirty="0"/>
              <a:t> ή το λεωφορείο</a:t>
            </a:r>
          </a:p>
          <a:p>
            <a:r>
              <a:rPr lang="el-GR" dirty="0"/>
              <a:t>Η σκέψη ότι </a:t>
            </a:r>
            <a:r>
              <a:rPr lang="el-GR" dirty="0" err="1"/>
              <a:t>τωρα</a:t>
            </a:r>
            <a:r>
              <a:rPr lang="el-GR" dirty="0"/>
              <a:t> ο έλεγχος του </a:t>
            </a:r>
            <a:r>
              <a:rPr lang="el-GR" dirty="0" err="1"/>
              <a:t>εαυτου</a:t>
            </a:r>
            <a:r>
              <a:rPr lang="el-GR" dirty="0"/>
              <a:t> μου είναι πιο </a:t>
            </a:r>
            <a:r>
              <a:rPr lang="el-GR" dirty="0" err="1"/>
              <a:t>λιγος</a:t>
            </a:r>
            <a:endParaRPr lang="el-GR" dirty="0"/>
          </a:p>
          <a:p>
            <a:endParaRPr lang="en-US" dirty="0"/>
          </a:p>
          <a:p>
            <a:r>
              <a:rPr lang="el-GR" dirty="0"/>
              <a:t>Πόσο εύκολο είναι να </a:t>
            </a:r>
            <a:r>
              <a:rPr lang="el-GR" dirty="0" err="1"/>
              <a:t>σταματησουμε</a:t>
            </a:r>
            <a:r>
              <a:rPr lang="el-GR" dirty="0"/>
              <a:t> ένα αμάξι που </a:t>
            </a:r>
            <a:r>
              <a:rPr lang="el-GR" dirty="0" err="1"/>
              <a:t>κυλαει</a:t>
            </a:r>
            <a:r>
              <a:rPr lang="el-GR" dirty="0"/>
              <a:t>; (τι «</a:t>
            </a:r>
            <a:r>
              <a:rPr lang="el-GR" dirty="0" err="1"/>
              <a:t>βλακεια</a:t>
            </a:r>
            <a:r>
              <a:rPr lang="el-GR" dirty="0"/>
              <a:t>» </a:t>
            </a:r>
            <a:r>
              <a:rPr lang="el-GR" dirty="0" err="1"/>
              <a:t>μπορει</a:t>
            </a:r>
            <a:r>
              <a:rPr lang="el-GR" dirty="0"/>
              <a:t> να </a:t>
            </a:r>
            <a:r>
              <a:rPr lang="el-GR" dirty="0" err="1"/>
              <a:t>κανουμε</a:t>
            </a:r>
            <a:r>
              <a:rPr lang="el-GR" dirty="0"/>
              <a:t> αν δεν </a:t>
            </a:r>
            <a:r>
              <a:rPr lang="el-GR" dirty="0" err="1"/>
              <a:t>νοιωθουμε</a:t>
            </a:r>
            <a:r>
              <a:rPr lang="el-GR" dirty="0"/>
              <a:t> σπλαχνικά τον Α </a:t>
            </a:r>
            <a:r>
              <a:rPr lang="el-GR" dirty="0" err="1"/>
              <a:t>Νομο</a:t>
            </a:r>
            <a:r>
              <a:rPr lang="el-GR" dirty="0"/>
              <a:t>;)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910069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*Α </a:t>
            </a:r>
            <a:r>
              <a:rPr lang="el-GR" dirty="0" err="1"/>
              <a:t>Νομος</a:t>
            </a:r>
            <a:r>
              <a:rPr lang="el-GR" dirty="0"/>
              <a:t>: Η εποχούμενη * </a:t>
            </a:r>
            <a:br>
              <a:rPr lang="el-GR" dirty="0"/>
            </a:b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5472608"/>
          </a:xfrm>
        </p:spPr>
        <p:txBody>
          <a:bodyPr>
            <a:noAutofit/>
          </a:bodyPr>
          <a:lstStyle/>
          <a:p>
            <a:endParaRPr lang="el-GR" sz="1100" dirty="0"/>
          </a:p>
          <a:p>
            <a:pPr marL="0" indent="0">
              <a:buNone/>
            </a:pPr>
            <a:r>
              <a:rPr lang="el-GR" sz="1100" dirty="0"/>
              <a:t>[Καθηγητής]: </a:t>
            </a:r>
          </a:p>
          <a:p>
            <a:pPr marL="0" indent="0">
              <a:buNone/>
            </a:pPr>
            <a:r>
              <a:rPr lang="el-GR" sz="1100" dirty="0"/>
              <a:t>Ο </a:t>
            </a:r>
            <a:r>
              <a:rPr lang="el-GR" sz="1100" dirty="0" err="1"/>
              <a:t>ανθρωπος</a:t>
            </a:r>
            <a:r>
              <a:rPr lang="el-GR" sz="1100" dirty="0"/>
              <a:t> σε </a:t>
            </a:r>
            <a:r>
              <a:rPr lang="el-GR" sz="1100" dirty="0" err="1"/>
              <a:t>ενα</a:t>
            </a:r>
            <a:r>
              <a:rPr lang="el-GR" sz="1100" dirty="0"/>
              <a:t> </a:t>
            </a:r>
            <a:r>
              <a:rPr lang="el-GR" sz="1100" dirty="0" err="1"/>
              <a:t>αυτοκινητο</a:t>
            </a:r>
            <a:r>
              <a:rPr lang="el-GR" sz="1100" dirty="0"/>
              <a:t> που κινείται σταθερά </a:t>
            </a:r>
          </a:p>
          <a:p>
            <a:pPr marL="0" indent="0">
              <a:buNone/>
            </a:pPr>
            <a:r>
              <a:rPr lang="el-GR" sz="1100" dirty="0"/>
              <a:t>είναι μια ανθρώπινη βολίδα. </a:t>
            </a:r>
          </a:p>
          <a:p>
            <a:pPr marL="0" indent="0">
              <a:buNone/>
            </a:pPr>
            <a:r>
              <a:rPr lang="el-GR" sz="1100" dirty="0"/>
              <a:t>Το </a:t>
            </a:r>
            <a:r>
              <a:rPr lang="el-GR" sz="1100" dirty="0" err="1"/>
              <a:t>αυτοκινητο</a:t>
            </a:r>
            <a:r>
              <a:rPr lang="el-GR" sz="1100" dirty="0"/>
              <a:t> </a:t>
            </a:r>
            <a:r>
              <a:rPr lang="el-GR" sz="1100" dirty="0" err="1"/>
              <a:t>απλως</a:t>
            </a:r>
            <a:r>
              <a:rPr lang="el-GR" sz="1100" dirty="0"/>
              <a:t> τον κρατά για να μην πέσει </a:t>
            </a:r>
          </a:p>
          <a:p>
            <a:pPr marL="0" indent="0">
              <a:buNone/>
            </a:pPr>
            <a:r>
              <a:rPr lang="el-GR" sz="1100" dirty="0"/>
              <a:t>και σπρώχνει τον αέρα </a:t>
            </a:r>
            <a:r>
              <a:rPr lang="el-GR" sz="1100" dirty="0" err="1"/>
              <a:t>απο</a:t>
            </a:r>
            <a:r>
              <a:rPr lang="el-GR" sz="1100" dirty="0"/>
              <a:t> μπροστά του </a:t>
            </a:r>
          </a:p>
          <a:p>
            <a:pPr marL="0" indent="0">
              <a:buNone/>
            </a:pPr>
            <a:endParaRPr lang="el-GR" sz="1100" dirty="0"/>
          </a:p>
          <a:p>
            <a:pPr marL="0" indent="0">
              <a:buNone/>
            </a:pPr>
            <a:endParaRPr lang="el-GR" sz="1100" dirty="0"/>
          </a:p>
          <a:p>
            <a:pPr marL="0" indent="0">
              <a:buNone/>
            </a:pPr>
            <a:r>
              <a:rPr lang="el-GR" sz="1100" dirty="0"/>
              <a:t>[Μαθητής/</a:t>
            </a:r>
            <a:r>
              <a:rPr lang="el-GR" sz="1100" dirty="0" err="1"/>
              <a:t>τρι</a:t>
            </a:r>
            <a:r>
              <a:rPr lang="el-GR" sz="1100" dirty="0"/>
              <a:t>α]: </a:t>
            </a:r>
          </a:p>
          <a:p>
            <a:pPr marL="0" indent="0">
              <a:buNone/>
            </a:pPr>
            <a:endParaRPr lang="el-GR" sz="1100" dirty="0"/>
          </a:p>
          <a:p>
            <a:pPr marL="0" indent="0">
              <a:buNone/>
            </a:pPr>
            <a:r>
              <a:rPr lang="el-GR" sz="1100" dirty="0"/>
              <a:t>Τρέχεις </a:t>
            </a:r>
          </a:p>
          <a:p>
            <a:pPr marL="0" indent="0">
              <a:buNone/>
            </a:pPr>
            <a:r>
              <a:rPr lang="el-GR" sz="1100" dirty="0"/>
              <a:t>Το σώμα σου </a:t>
            </a:r>
          </a:p>
          <a:p>
            <a:pPr marL="0" indent="0">
              <a:buNone/>
            </a:pPr>
            <a:r>
              <a:rPr lang="el-GR" sz="1100" dirty="0"/>
              <a:t>φτερό στη βούλησή σου </a:t>
            </a:r>
          </a:p>
          <a:p>
            <a:pPr marL="0" indent="0">
              <a:buNone/>
            </a:pPr>
            <a:endParaRPr lang="el-GR" sz="1100" dirty="0"/>
          </a:p>
          <a:p>
            <a:pPr marL="0" indent="0">
              <a:buNone/>
            </a:pPr>
            <a:r>
              <a:rPr lang="el-GR" sz="1100" dirty="0"/>
              <a:t>Νομίζεις </a:t>
            </a:r>
          </a:p>
          <a:p>
            <a:pPr marL="0" indent="0">
              <a:buNone/>
            </a:pPr>
            <a:endParaRPr lang="el-GR" sz="1100" dirty="0"/>
          </a:p>
          <a:p>
            <a:pPr marL="0" indent="0">
              <a:buNone/>
            </a:pPr>
            <a:r>
              <a:rPr lang="el-GR" sz="1100" dirty="0"/>
              <a:t>Η μάζα σου ξέρει καλύτερα </a:t>
            </a:r>
          </a:p>
          <a:p>
            <a:pPr marL="0" indent="0">
              <a:buNone/>
            </a:pPr>
            <a:r>
              <a:rPr lang="el-GR" sz="1100" dirty="0"/>
              <a:t>Ανατριχιάζει </a:t>
            </a:r>
          </a:p>
          <a:p>
            <a:pPr marL="0" indent="0">
              <a:buNone/>
            </a:pPr>
            <a:r>
              <a:rPr lang="el-GR" sz="1100" dirty="0"/>
              <a:t>Εύθραυστη </a:t>
            </a:r>
          </a:p>
          <a:p>
            <a:pPr marL="0" indent="0">
              <a:buNone/>
            </a:pPr>
            <a:endParaRPr lang="el-GR" sz="1100" dirty="0"/>
          </a:p>
          <a:p>
            <a:pPr marL="0" indent="0">
              <a:buNone/>
            </a:pPr>
            <a:r>
              <a:rPr lang="el-GR" sz="1100" dirty="0"/>
              <a:t>Ψάχνεται </a:t>
            </a:r>
          </a:p>
          <a:p>
            <a:pPr marL="0" indent="0">
              <a:buNone/>
            </a:pPr>
            <a:endParaRPr lang="el-GR" sz="1100" dirty="0"/>
          </a:p>
          <a:p>
            <a:pPr marL="0" indent="0">
              <a:buNone/>
            </a:pPr>
            <a:r>
              <a:rPr lang="el-GR" sz="1100" dirty="0"/>
              <a:t>Κοιτάζει γύρω της </a:t>
            </a:r>
          </a:p>
          <a:p>
            <a:pPr marL="0" indent="0">
              <a:buNone/>
            </a:pPr>
            <a:r>
              <a:rPr lang="el-GR" sz="1100" dirty="0"/>
              <a:t>Σύντροφοι στη γιορτή </a:t>
            </a:r>
          </a:p>
          <a:p>
            <a:pPr marL="0" indent="0">
              <a:buNone/>
            </a:pPr>
            <a:r>
              <a:rPr lang="el-GR" sz="1100" dirty="0"/>
              <a:t>Οι πιθανοί </a:t>
            </a:r>
            <a:r>
              <a:rPr lang="el-GR" sz="1100" dirty="0" err="1"/>
              <a:t>τεμαχιστές</a:t>
            </a:r>
            <a:r>
              <a:rPr lang="el-GR" sz="1100" dirty="0"/>
              <a:t> της </a:t>
            </a:r>
          </a:p>
          <a:p>
            <a:pPr marL="0" indent="0">
              <a:buNone/>
            </a:pPr>
            <a:endParaRPr lang="el-GR" sz="1100" dirty="0"/>
          </a:p>
          <a:p>
            <a:pPr marL="0" indent="0">
              <a:buNone/>
            </a:pPr>
            <a:r>
              <a:rPr lang="el-GR" sz="1100" dirty="0"/>
              <a:t>Βίντεο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068960"/>
            <a:ext cx="2682875" cy="178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3779912" y="519406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https://www.youtube.com/watch?v=3qNjt04bpQM</a:t>
            </a:r>
            <a:endParaRPr lang="el-GR" dirty="0"/>
          </a:p>
        </p:txBody>
      </p:sp>
      <p:sp>
        <p:nvSpPr>
          <p:cNvPr id="5" name="Ορθογώνιο 4"/>
          <p:cNvSpPr/>
          <p:nvPr/>
        </p:nvSpPr>
        <p:spPr>
          <a:xfrm>
            <a:off x="3923928" y="220486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If you cannot do the time, don’t do the crime</a:t>
            </a:r>
            <a:endParaRPr lang="el-GR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237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ΔΙΑΛΕΞΗ 7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 err="1"/>
              <a:t>Μηχανικη</a:t>
            </a:r>
            <a:r>
              <a:rPr lang="el-GR" dirty="0"/>
              <a:t>. </a:t>
            </a:r>
            <a:r>
              <a:rPr lang="el-GR" dirty="0" err="1"/>
              <a:t>Ταχυτητα</a:t>
            </a:r>
            <a:r>
              <a:rPr lang="el-GR" dirty="0"/>
              <a:t>. Μετρήσεις και αναπαραστάσεις. Η </a:t>
            </a:r>
            <a:r>
              <a:rPr lang="el-GR" dirty="0" err="1"/>
              <a:t>επιμονη</a:t>
            </a:r>
            <a:r>
              <a:rPr lang="el-GR" dirty="0"/>
              <a:t> της ταχύτητας</a:t>
            </a:r>
          </a:p>
          <a:p>
            <a:r>
              <a:rPr lang="el-GR" dirty="0"/>
              <a:t>Δύναμη</a:t>
            </a:r>
            <a:r>
              <a:rPr lang="en-US" dirty="0"/>
              <a:t> </a:t>
            </a:r>
            <a:r>
              <a:rPr lang="el-GR" dirty="0"/>
              <a:t>(και </a:t>
            </a:r>
            <a:r>
              <a:rPr lang="el-GR" dirty="0" err="1"/>
              <a:t>απλες</a:t>
            </a:r>
            <a:r>
              <a:rPr lang="el-GR" dirty="0"/>
              <a:t> μηχανές)</a:t>
            </a:r>
          </a:p>
          <a:p>
            <a:r>
              <a:rPr lang="el-GR" dirty="0"/>
              <a:t>Πίεση σε ρευστά</a:t>
            </a: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870852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Αναστοχασμος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Ποια είναι η κεντρική ιδέα σε αυτό το κομμάτι;</a:t>
            </a:r>
          </a:p>
          <a:p>
            <a:r>
              <a:rPr lang="el-GR" dirty="0"/>
              <a:t>Που μπορεί να </a:t>
            </a:r>
            <a:r>
              <a:rPr lang="el-GR" dirty="0" err="1"/>
              <a:t>βρεί</a:t>
            </a:r>
            <a:r>
              <a:rPr lang="el-GR" dirty="0"/>
              <a:t> απροσδόκητη εφαρμογή αυτή η νέα γνώση; (</a:t>
            </a:r>
            <a:r>
              <a:rPr lang="el-GR" dirty="0" err="1"/>
              <a:t>δικα</a:t>
            </a:r>
            <a:r>
              <a:rPr lang="el-GR" dirty="0"/>
              <a:t> σας </a:t>
            </a:r>
            <a:r>
              <a:rPr lang="el-GR" dirty="0" err="1"/>
              <a:t>παραδειγματα</a:t>
            </a:r>
            <a:r>
              <a:rPr lang="el-GR" dirty="0"/>
              <a:t>)</a:t>
            </a:r>
          </a:p>
          <a:p>
            <a:endParaRPr lang="el-GR" dirty="0"/>
          </a:p>
          <a:p>
            <a:r>
              <a:rPr lang="el-GR" dirty="0">
                <a:solidFill>
                  <a:srgbClr val="FF0000"/>
                </a:solidFill>
              </a:rPr>
              <a:t>Τι </a:t>
            </a:r>
            <a:r>
              <a:rPr lang="el-GR" dirty="0" err="1">
                <a:solidFill>
                  <a:srgbClr val="FF0000"/>
                </a:solidFill>
              </a:rPr>
              <a:t>κανει</a:t>
            </a:r>
            <a:r>
              <a:rPr lang="el-GR" dirty="0">
                <a:solidFill>
                  <a:srgbClr val="FF0000"/>
                </a:solidFill>
              </a:rPr>
              <a:t> η δύναμη αν όχι να </a:t>
            </a:r>
            <a:r>
              <a:rPr lang="el-GR" dirty="0" err="1">
                <a:solidFill>
                  <a:srgbClr val="FF0000"/>
                </a:solidFill>
              </a:rPr>
              <a:t>κινει</a:t>
            </a:r>
            <a:r>
              <a:rPr lang="el-GR" dirty="0">
                <a:solidFill>
                  <a:srgbClr val="FF0000"/>
                </a:solidFill>
              </a:rPr>
              <a:t> τα πράγματα;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l-GR" dirty="0">
                <a:solidFill>
                  <a:srgbClr val="FF0000"/>
                </a:solidFill>
              </a:rPr>
              <a:t>Και τι </a:t>
            </a:r>
            <a:r>
              <a:rPr lang="el-GR" dirty="0" err="1">
                <a:solidFill>
                  <a:srgbClr val="FF0000"/>
                </a:solidFill>
              </a:rPr>
              <a:t>σταματα</a:t>
            </a:r>
            <a:r>
              <a:rPr lang="el-GR" dirty="0">
                <a:solidFill>
                  <a:srgbClr val="FF0000"/>
                </a:solidFill>
              </a:rPr>
              <a:t> τα κινούμενα </a:t>
            </a:r>
            <a:r>
              <a:rPr lang="el-GR" dirty="0" err="1">
                <a:solidFill>
                  <a:srgbClr val="FF0000"/>
                </a:solidFill>
              </a:rPr>
              <a:t>πραγματα</a:t>
            </a:r>
            <a:r>
              <a:rPr lang="el-GR" dirty="0">
                <a:solidFill>
                  <a:srgbClr val="FF0000"/>
                </a:solidFill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8669978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24A757B-7A76-7660-9AE6-781F32B70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ΜΕΡΟΣ 2ο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930B659-03E0-5265-39CD-20BB54D1D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                             ΔΥΝΑΜΗ</a:t>
            </a:r>
          </a:p>
        </p:txBody>
      </p:sp>
    </p:spTree>
    <p:extLst>
      <p:ext uri="{BB962C8B-B14F-4D97-AF65-F5344CB8AC3E}">
        <p14:creationId xmlns:p14="http://schemas.microsoft.com/office/powerpoint/2010/main" val="37010792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/>
              <a:t>Δυναμη</a:t>
            </a:r>
            <a:r>
              <a:rPr lang="el-GR" dirty="0"/>
              <a:t> στην </a:t>
            </a:r>
            <a:r>
              <a:rPr lang="el-GR" dirty="0" err="1"/>
              <a:t>ποιηση</a:t>
            </a:r>
            <a:r>
              <a:rPr lang="el-GR" dirty="0"/>
              <a:t> και τη </a:t>
            </a:r>
            <a:r>
              <a:rPr lang="el-GR" dirty="0" err="1"/>
              <a:t>λογοτεχνια</a:t>
            </a:r>
            <a:r>
              <a:rPr lang="el-GR" dirty="0"/>
              <a:t>;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l-GR" dirty="0" err="1"/>
              <a:t>Δυναμη</a:t>
            </a:r>
            <a:endParaRPr lang="el-GR" dirty="0"/>
          </a:p>
          <a:p>
            <a:pPr marL="0" indent="0">
              <a:buNone/>
            </a:pPr>
            <a:r>
              <a:rPr lang="en-US" dirty="0"/>
              <a:t>https://www.greek-language.gr/digitalResources/literature/tools/concordance/search.html?lq=%CE%94%CF%85%CE%BD%CE%B1%CE%BC%CE%B7</a:t>
            </a:r>
            <a:r>
              <a:rPr lang="el-GR" dirty="0" err="1"/>
              <a:t>Οξυγονο</a:t>
            </a:r>
            <a:endParaRPr lang="el-GR" dirty="0"/>
          </a:p>
          <a:p>
            <a:endParaRPr lang="el-GR" dirty="0">
              <a:hlinkClick r:id="rId2"/>
            </a:endParaRPr>
          </a:p>
          <a:p>
            <a:pPr marL="0" indent="0">
              <a:buNone/>
            </a:pPr>
            <a:r>
              <a:rPr lang="el-GR" dirty="0" err="1"/>
              <a:t>Σβελτο</a:t>
            </a:r>
            <a:endParaRPr lang="el-GR" dirty="0"/>
          </a:p>
          <a:p>
            <a:pPr marL="0" indent="0">
              <a:buNone/>
            </a:pPr>
            <a:r>
              <a:rPr lang="en-US" dirty="0"/>
              <a:t>https://www.greek-language.gr/digitalResources/literature/tools/concordance/search.html?lq=%CE%A3%CE%B2%CE%AD%CE%BB%CF%84%CE%BF</a:t>
            </a:r>
            <a:endParaRPr lang="el-GR" dirty="0"/>
          </a:p>
          <a:p>
            <a:pPr marL="0" indent="0">
              <a:buNone/>
            </a:pPr>
            <a:r>
              <a:rPr lang="el-GR" dirty="0"/>
              <a:t>Βάρος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https://www.greek-language.gr/digitalResources/literature/tools/concordance/search.html?lq=%CE%B2%CE%AC%CF%81%CE%BF%CF%82</a:t>
            </a: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/>
              <a:t>Βαρύτητα</a:t>
            </a:r>
          </a:p>
          <a:p>
            <a:pPr marL="0" indent="0">
              <a:buNone/>
            </a:pPr>
            <a:r>
              <a:rPr lang="en-US" dirty="0">
                <a:hlinkClick r:id="rId4"/>
              </a:rPr>
              <a:t>https://www.greek-language.gr/digitalResources/literature/tools/concordance/search.html?lq=%CE%B2%CE%B1%CF%81%CF%8D%CF%84%CE%B7%CF%84%CE%B1</a:t>
            </a: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/>
              <a:t>Βαρύ</a:t>
            </a:r>
          </a:p>
          <a:p>
            <a:pPr marL="0" indent="0">
              <a:buNone/>
            </a:pPr>
            <a:r>
              <a:rPr lang="en-US" dirty="0"/>
              <a:t>https://www.greek-language.gr/digitalResources/literature/tools/concordance/search.html?lq=%CE%B2%CE%B1%CF%81%CF%8D</a:t>
            </a:r>
            <a:endParaRPr lang="el-GR" dirty="0"/>
          </a:p>
          <a:p>
            <a:endParaRPr lang="el-GR" dirty="0"/>
          </a:p>
          <a:p>
            <a:pPr marL="0" indent="0">
              <a:buNone/>
            </a:pPr>
            <a:r>
              <a:rPr lang="el-GR" dirty="0"/>
              <a:t>Ελαφράδα</a:t>
            </a:r>
          </a:p>
          <a:p>
            <a:pPr marL="0" indent="0">
              <a:buNone/>
            </a:pPr>
            <a:r>
              <a:rPr lang="en-US" dirty="0">
                <a:hlinkClick r:id="rId5"/>
              </a:rPr>
              <a:t>https://www.greek-language.gr/digitalResources/literature/tools/concordance/search.html?lq=%CE%B5%CE%BB%CE%B1%CF%86%CF%81%CE%AC%CE%B4%CE%B1</a:t>
            </a:r>
            <a:endParaRPr lang="el-GR" dirty="0"/>
          </a:p>
          <a:p>
            <a:endParaRPr lang="el-GR" dirty="0"/>
          </a:p>
          <a:p>
            <a:pPr marL="0" indent="0">
              <a:buNone/>
            </a:pPr>
            <a:r>
              <a:rPr lang="el-GR" dirty="0"/>
              <a:t>Αργο</a:t>
            </a:r>
          </a:p>
          <a:p>
            <a:pPr marL="0" indent="0">
              <a:buNone/>
            </a:pPr>
            <a:r>
              <a:rPr lang="en-US" dirty="0">
                <a:hlinkClick r:id="rId6"/>
              </a:rPr>
              <a:t>https://www.greek-language.gr/digitalResources/literature/tools/concordance/search.html?lq=word:11489</a:t>
            </a:r>
            <a:endParaRPr lang="el-GR" dirty="0"/>
          </a:p>
          <a:p>
            <a:endParaRPr lang="el-GR" dirty="0"/>
          </a:p>
          <a:p>
            <a:pPr marL="0" indent="0">
              <a:buNone/>
            </a:pPr>
            <a:r>
              <a:rPr lang="el-GR" dirty="0" err="1"/>
              <a:t>Ταχυ</a:t>
            </a:r>
            <a:endParaRPr lang="el-GR" dirty="0"/>
          </a:p>
          <a:p>
            <a:pPr marL="0" indent="0">
              <a:buNone/>
            </a:pPr>
            <a:r>
              <a:rPr lang="en-US" dirty="0">
                <a:hlinkClick r:id="rId7"/>
              </a:rPr>
              <a:t>https://www.greek-language.gr/digitalResources/literature/tools/concordance/search.html?lq=word:20261</a:t>
            </a:r>
            <a:endParaRPr lang="el-GR" dirty="0"/>
          </a:p>
          <a:p>
            <a:endParaRPr lang="el-GR" dirty="0"/>
          </a:p>
          <a:p>
            <a:pPr marL="0" indent="0">
              <a:buNone/>
            </a:pPr>
            <a:r>
              <a:rPr lang="el-GR" dirty="0"/>
              <a:t>Ταχύτητα</a:t>
            </a:r>
          </a:p>
          <a:p>
            <a:pPr marL="0" indent="0">
              <a:buNone/>
            </a:pPr>
            <a:r>
              <a:rPr lang="en-US" dirty="0">
                <a:hlinkClick r:id="rId8"/>
              </a:rPr>
              <a:t>https://www.greek-language.gr/digitalResources/literature/tools/concordance/search.html?lq=%CF%84%CE%B1%CF%87%CF%8D%CF%84%CE%B7%CF%84%CE%B1</a:t>
            </a:r>
            <a:endParaRPr lang="el-GR" dirty="0"/>
          </a:p>
          <a:p>
            <a:endParaRPr lang="el-GR" dirty="0"/>
          </a:p>
          <a:p>
            <a:pPr marL="0" indent="0">
              <a:buNone/>
            </a:pPr>
            <a:endParaRPr lang="el-GR" dirty="0"/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607098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Καθημερινές όψεις της Δύναμης (1)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000" y="2279181"/>
            <a:ext cx="4320000" cy="31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Ορθογώνιο 2"/>
          <p:cNvSpPr/>
          <p:nvPr/>
        </p:nvSpPr>
        <p:spPr>
          <a:xfrm>
            <a:off x="251520" y="5301208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solidFill>
                  <a:srgbClr val="FF0000"/>
                </a:solidFill>
              </a:rPr>
              <a:t>Δείτε και: </a:t>
            </a:r>
          </a:p>
          <a:p>
            <a:r>
              <a:rPr lang="en-US" dirty="0">
                <a:solidFill>
                  <a:prstClr val="black"/>
                </a:solidFill>
              </a:rPr>
              <a:t>https://www.greek-language.gr/greekLang/modern_greek/tools/lexica/triantafyllides/search.html?lq=%CE%B4%CF%8D%CE%BD%CE%B1%CE%BC%CE%B7&amp;dq=</a:t>
            </a:r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9483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35080" cy="1143000"/>
          </a:xfrm>
        </p:spPr>
        <p:txBody>
          <a:bodyPr>
            <a:normAutofit fontScale="90000"/>
          </a:bodyPr>
          <a:lstStyle/>
          <a:p>
            <a:br>
              <a:rPr lang="el-GR" dirty="0"/>
            </a:br>
            <a:r>
              <a:rPr lang="el-GR" dirty="0"/>
              <a:t>Καθημερινές όψεις της δυναμης (2)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983162"/>
          </a:xfrm>
        </p:spPr>
        <p:txBody>
          <a:bodyPr>
            <a:normAutofit fontScale="92500"/>
          </a:bodyPr>
          <a:lstStyle/>
          <a:p>
            <a:r>
              <a:rPr lang="el-GR" dirty="0" err="1"/>
              <a:t>Δυναμη</a:t>
            </a:r>
            <a:r>
              <a:rPr lang="el-GR" dirty="0"/>
              <a:t> </a:t>
            </a:r>
            <a:r>
              <a:rPr lang="el-GR" dirty="0" err="1"/>
              <a:t>σημαινει</a:t>
            </a:r>
            <a:r>
              <a:rPr lang="el-GR" dirty="0"/>
              <a:t> </a:t>
            </a:r>
            <a:r>
              <a:rPr lang="el-GR" dirty="0" err="1"/>
              <a:t>ενταση</a:t>
            </a:r>
            <a:r>
              <a:rPr lang="el-GR" dirty="0"/>
              <a:t>; (</a:t>
            </a:r>
            <a:r>
              <a:rPr lang="el-GR" dirty="0" err="1"/>
              <a:t>ενας</a:t>
            </a:r>
            <a:r>
              <a:rPr lang="el-GR" dirty="0"/>
              <a:t> </a:t>
            </a:r>
            <a:r>
              <a:rPr lang="el-GR" dirty="0" err="1"/>
              <a:t>πελωριος</a:t>
            </a:r>
            <a:r>
              <a:rPr lang="el-GR" dirty="0"/>
              <a:t> </a:t>
            </a:r>
            <a:r>
              <a:rPr lang="el-GR" dirty="0" err="1"/>
              <a:t>βραχος</a:t>
            </a:r>
            <a:r>
              <a:rPr lang="el-GR" dirty="0"/>
              <a:t> κάθεται στο έδαφος). </a:t>
            </a:r>
            <a:r>
              <a:rPr lang="el-GR" dirty="0" err="1"/>
              <a:t>Υπαρχει</a:t>
            </a:r>
            <a:r>
              <a:rPr lang="el-GR" dirty="0"/>
              <a:t> </a:t>
            </a:r>
            <a:r>
              <a:rPr lang="el-GR" dirty="0" err="1"/>
              <a:t>δυναμη</a:t>
            </a:r>
            <a:r>
              <a:rPr lang="el-GR" dirty="0"/>
              <a:t>;</a:t>
            </a:r>
          </a:p>
          <a:p>
            <a:r>
              <a:rPr lang="el-GR" dirty="0"/>
              <a:t>Ένα βιβλίο πάνω σε ένα τραπέζι</a:t>
            </a:r>
          </a:p>
          <a:p>
            <a:endParaRPr lang="el-GR" dirty="0"/>
          </a:p>
          <a:p>
            <a:r>
              <a:rPr lang="el-GR" u="sng" dirty="0"/>
              <a:t>Στην καθημερινότητα</a:t>
            </a:r>
            <a:r>
              <a:rPr lang="el-GR" dirty="0"/>
              <a:t>: Τι μας κινητοποιει να αναγνωρισουμε ψυχολογικά την παρουσια δυναμης; Μια σφοδρη κινηση; Η προοπτική μιας εκρηξης ή μιας καταστροφης; Το ακλόνητο; Αυτό που μας επιβάλεται; Η δική μας προσπάθεια και ζόρισμα;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276872"/>
            <a:ext cx="1810294" cy="1355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13" y="380884"/>
            <a:ext cx="1014489" cy="114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803" y="375002"/>
            <a:ext cx="2325613" cy="1133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77616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Ας στραφούμε σε ό,τι γνωρίζουμε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72816"/>
            <a:ext cx="2052000" cy="41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516" y="1844824"/>
            <a:ext cx="3381375" cy="40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62406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F67C424-71EC-FC40-FC94-1BA05A3E3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Στατική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DE6E284-0323-C91D-B4EE-D3ABF451C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https://www.youtube.com/watch?v=ROnxjj5jPDs</a:t>
            </a:r>
            <a:endParaRPr lang="el-GR" dirty="0"/>
          </a:p>
          <a:p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491A9D90-04D9-DCA9-5C9B-D16E33A09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542062"/>
            <a:ext cx="4392488" cy="2470775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95ECB693-4C79-87F4-3541-9A02531BE2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2998" y="3542062"/>
            <a:ext cx="4371001" cy="24586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108F6B-6A5B-53C1-F244-2117A14EA8E2}"/>
              </a:ext>
            </a:extLst>
          </p:cNvPr>
          <p:cNvSpPr txBox="1"/>
          <p:nvPr/>
        </p:nvSpPr>
        <p:spPr>
          <a:xfrm>
            <a:off x="492698" y="6295978"/>
            <a:ext cx="7247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https://www.youtube.com/watch?v=oQqkLZ7isvs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05400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/>
              <a:t>Απλες</a:t>
            </a:r>
            <a:r>
              <a:rPr lang="el-GR" dirty="0"/>
              <a:t> </a:t>
            </a:r>
            <a:r>
              <a:rPr lang="el-GR" dirty="0" err="1"/>
              <a:t>μηχανες</a:t>
            </a:r>
            <a:br>
              <a:rPr lang="el-GR" dirty="0"/>
            </a:b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l-GR" dirty="0" err="1"/>
              <a:t>Μοχλοι</a:t>
            </a:r>
            <a:r>
              <a:rPr lang="el-GR" dirty="0"/>
              <a:t> και </a:t>
            </a:r>
            <a:r>
              <a:rPr lang="el-GR" dirty="0" err="1"/>
              <a:t>τριβη</a:t>
            </a:r>
            <a:endParaRPr lang="el-GR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https://www.youtube.com/watch?v=co7vGKzU4PM</a:t>
            </a:r>
            <a:endParaRPr lang="el-GR" dirty="0"/>
          </a:p>
          <a:p>
            <a:r>
              <a:rPr lang="el-GR" dirty="0" err="1"/>
              <a:t>Τροχαλιες</a:t>
            </a:r>
            <a:endParaRPr lang="el-GR" dirty="0"/>
          </a:p>
          <a:p>
            <a:pPr marL="0" indent="0">
              <a:buNone/>
            </a:pPr>
            <a:r>
              <a:rPr lang="en-US" dirty="0">
                <a:hlinkClick r:id="rId3"/>
              </a:rPr>
              <a:t>https://www.youtube.com/watch?v=73vnrGYmS5U</a:t>
            </a:r>
            <a:endParaRPr lang="el-GR" dirty="0"/>
          </a:p>
          <a:p>
            <a:pPr marL="0" indent="0">
              <a:buNone/>
            </a:pPr>
            <a:r>
              <a:rPr lang="en-US" dirty="0">
                <a:hlinkClick r:id="rId4"/>
              </a:rPr>
              <a:t>https://www.youtube.com/watch?v=HzO80Uthgvg</a:t>
            </a:r>
            <a:r>
              <a:rPr lang="el-GR" dirty="0"/>
              <a:t> </a:t>
            </a:r>
          </a:p>
          <a:p>
            <a:r>
              <a:rPr lang="el-GR" dirty="0"/>
              <a:t>Μοχλοι στο σωμα μας</a:t>
            </a:r>
          </a:p>
          <a:p>
            <a:pPr marL="0" indent="0">
              <a:buNone/>
            </a:pPr>
            <a:r>
              <a:rPr lang="en-US" dirty="0">
                <a:hlinkClick r:id="rId5"/>
              </a:rPr>
              <a:t>https://www.youtube.com/watch?v=d1wS_OlJzmI</a:t>
            </a:r>
            <a:r>
              <a:rPr lang="el-GR" dirty="0"/>
              <a:t>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l-GR" dirty="0">
                <a:solidFill>
                  <a:srgbClr val="FF0000"/>
                </a:solidFill>
              </a:rPr>
              <a:t>Οι απλές μηχανές και η στατική (</a:t>
            </a:r>
            <a:r>
              <a:rPr lang="el-GR" dirty="0" err="1">
                <a:solidFill>
                  <a:srgbClr val="FF0000"/>
                </a:solidFill>
              </a:rPr>
              <a:t>ισορροπια</a:t>
            </a:r>
            <a:r>
              <a:rPr lang="el-GR" dirty="0">
                <a:solidFill>
                  <a:srgbClr val="FF0000"/>
                </a:solidFill>
              </a:rPr>
              <a:t> δυνάμεων) έχουν </a:t>
            </a:r>
            <a:r>
              <a:rPr lang="el-GR" dirty="0" err="1">
                <a:solidFill>
                  <a:srgbClr val="FF0000"/>
                </a:solidFill>
              </a:rPr>
              <a:t>κεντρικη</a:t>
            </a:r>
            <a:r>
              <a:rPr lang="el-GR" dirty="0">
                <a:solidFill>
                  <a:srgbClr val="FF0000"/>
                </a:solidFill>
              </a:rPr>
              <a:t> </a:t>
            </a:r>
            <a:r>
              <a:rPr lang="el-GR" dirty="0" err="1">
                <a:solidFill>
                  <a:srgbClr val="FF0000"/>
                </a:solidFill>
              </a:rPr>
              <a:t>σημασια</a:t>
            </a:r>
            <a:r>
              <a:rPr lang="el-GR" dirty="0">
                <a:solidFill>
                  <a:srgbClr val="FF0000"/>
                </a:solidFill>
              </a:rPr>
              <a:t> στην </a:t>
            </a:r>
            <a:r>
              <a:rPr lang="el-GR" dirty="0" err="1">
                <a:solidFill>
                  <a:srgbClr val="FF0000"/>
                </a:solidFill>
              </a:rPr>
              <a:t>ιστορια</a:t>
            </a:r>
            <a:r>
              <a:rPr lang="el-GR" dirty="0">
                <a:solidFill>
                  <a:srgbClr val="FF0000"/>
                </a:solidFill>
              </a:rPr>
              <a:t> της </a:t>
            </a:r>
            <a:r>
              <a:rPr lang="el-GR" dirty="0" err="1">
                <a:solidFill>
                  <a:srgbClr val="FF0000"/>
                </a:solidFill>
              </a:rPr>
              <a:t>επιστημης</a:t>
            </a:r>
            <a:r>
              <a:rPr lang="el-GR" dirty="0">
                <a:solidFill>
                  <a:srgbClr val="FF0000"/>
                </a:solidFill>
              </a:rPr>
              <a:t> των δυνάμεων (φυσικών)</a:t>
            </a:r>
          </a:p>
        </p:txBody>
      </p:sp>
    </p:spTree>
    <p:extLst>
      <p:ext uri="{BB962C8B-B14F-4D97-AF65-F5344CB8AC3E}">
        <p14:creationId xmlns:p14="http://schemas.microsoft.com/office/powerpoint/2010/main" val="39029007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1D108D1-6CD7-AFCF-CBD4-D146F0307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Μια </a:t>
            </a:r>
            <a:r>
              <a:rPr lang="el-GR" dirty="0" err="1"/>
              <a:t>απλη</a:t>
            </a:r>
            <a:r>
              <a:rPr lang="el-GR" dirty="0"/>
              <a:t> μηχανή με πίεση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31A6AA1-FD2B-89BD-A9C6-36C744EC2A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https://www.youtube.com/watch?v=INAO97TQl-w</a:t>
            </a:r>
            <a:r>
              <a:rPr lang="el-GR" dirty="0"/>
              <a:t> (η καταστροφική πλευρά)</a:t>
            </a:r>
          </a:p>
          <a:p>
            <a:r>
              <a:rPr lang="en-US" dirty="0">
                <a:hlinkClick r:id="rId3"/>
              </a:rPr>
              <a:t>https://www.youtube.com/watch?v=KEs_h-ucJEs</a:t>
            </a:r>
            <a:r>
              <a:rPr lang="en-US" dirty="0"/>
              <a:t> (</a:t>
            </a:r>
            <a:r>
              <a:rPr lang="el-GR" dirty="0"/>
              <a:t>δημιουργική </a:t>
            </a:r>
            <a:r>
              <a:rPr lang="el-GR" dirty="0" err="1"/>
              <a:t>πλευρα</a:t>
            </a:r>
            <a:r>
              <a:rPr lang="el-GR" dirty="0"/>
              <a:t>) </a:t>
            </a:r>
          </a:p>
          <a:p>
            <a:r>
              <a:rPr lang="en-US" dirty="0">
                <a:hlinkClick r:id="rId4"/>
              </a:rPr>
              <a:t>https://www.youtube.com/watch?v=jarmWzGe78k</a:t>
            </a:r>
            <a:r>
              <a:rPr lang="el-GR" dirty="0"/>
              <a:t> (ερμηνεία)</a:t>
            </a:r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895133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028C3D3-F802-96D0-4495-5A554AB27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Πρόβλημα (από τη στατική στη δυναμική)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745E3B8-87EF-E9F2-73F8-9BB2C08BF0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Ένα σώμα </a:t>
            </a:r>
            <a:r>
              <a:rPr lang="el-GR" dirty="0" err="1"/>
              <a:t>κινειται</a:t>
            </a:r>
            <a:r>
              <a:rPr lang="el-GR" dirty="0"/>
              <a:t> με </a:t>
            </a:r>
            <a:r>
              <a:rPr lang="el-GR" dirty="0" err="1"/>
              <a:t>σταθερη</a:t>
            </a:r>
            <a:r>
              <a:rPr lang="el-GR" dirty="0"/>
              <a:t> </a:t>
            </a:r>
            <a:r>
              <a:rPr lang="el-GR" dirty="0" err="1"/>
              <a:t>ταχυτητα</a:t>
            </a:r>
            <a:endParaRPr lang="el-GR" dirty="0"/>
          </a:p>
          <a:p>
            <a:r>
              <a:rPr lang="el-GR" dirty="0" err="1"/>
              <a:t>Ξαφικά</a:t>
            </a:r>
            <a:r>
              <a:rPr lang="el-GR" dirty="0"/>
              <a:t> </a:t>
            </a:r>
            <a:r>
              <a:rPr lang="el-GR" dirty="0" err="1"/>
              <a:t>ασκουμε</a:t>
            </a:r>
            <a:r>
              <a:rPr lang="el-GR" dirty="0"/>
              <a:t> πάνω του δυο </a:t>
            </a:r>
            <a:r>
              <a:rPr lang="el-GR" dirty="0" err="1"/>
              <a:t>ισες</a:t>
            </a:r>
            <a:r>
              <a:rPr lang="el-GR" dirty="0"/>
              <a:t> και </a:t>
            </a:r>
            <a:r>
              <a:rPr lang="el-GR" dirty="0" err="1"/>
              <a:t>αντιθετες</a:t>
            </a:r>
            <a:r>
              <a:rPr lang="el-GR" dirty="0"/>
              <a:t> </a:t>
            </a:r>
            <a:r>
              <a:rPr lang="el-GR" dirty="0" err="1"/>
              <a:t>δυναμεις</a:t>
            </a:r>
            <a:r>
              <a:rPr lang="el-GR" dirty="0"/>
              <a:t>.</a:t>
            </a:r>
          </a:p>
          <a:p>
            <a:endParaRPr lang="el-GR" dirty="0"/>
          </a:p>
          <a:p>
            <a:r>
              <a:rPr lang="el-GR" dirty="0">
                <a:solidFill>
                  <a:srgbClr val="FF0000"/>
                </a:solidFill>
              </a:rPr>
              <a:t>Τι θα </a:t>
            </a:r>
            <a:r>
              <a:rPr lang="el-GR" dirty="0" err="1">
                <a:solidFill>
                  <a:srgbClr val="FF0000"/>
                </a:solidFill>
              </a:rPr>
              <a:t>συμβει</a:t>
            </a:r>
            <a:r>
              <a:rPr lang="el-GR" dirty="0">
                <a:solidFill>
                  <a:srgbClr val="FF0000"/>
                </a:solidFill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485264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l-GR" dirty="0"/>
              <a:t>Υπενθύμιση</a:t>
            </a:r>
            <a:br>
              <a:rPr lang="en-US" altLang="el-GR" dirty="0"/>
            </a:br>
            <a:r>
              <a:rPr lang="el-GR" altLang="el-GR" dirty="0" err="1"/>
              <a:t>Καλες</a:t>
            </a:r>
            <a:r>
              <a:rPr lang="el-GR" altLang="el-GR" dirty="0"/>
              <a:t> σημειώσεις- </a:t>
            </a:r>
            <a:r>
              <a:rPr lang="el-GR" altLang="el-GR" dirty="0" err="1"/>
              <a:t>σταθερο</a:t>
            </a:r>
            <a:r>
              <a:rPr lang="el-GR" altLang="el-GR" dirty="0"/>
              <a:t> διάβασμα</a:t>
            </a:r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>
              <a:solidFill>
                <a:srgbClr val="FF0000"/>
              </a:solidFill>
            </a:endParaRPr>
          </a:p>
        </p:txBody>
      </p:sp>
      <p:pic>
        <p:nvPicPr>
          <p:cNvPr id="4099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795588"/>
            <a:ext cx="2438400" cy="17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Εικόνα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819400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724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pull/>
      </p:transition>
    </mc:Choice>
    <mc:Fallback xmlns="">
      <p:transition spd="slow">
        <p:pull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746F4FC-9B44-C79A-1473-7176789AB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894D64E-0E67-BB44-F0C3-B89342063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Αν η δύναμη ΔΕΝ είναι αναγκαία για να κινηθεί κάτι, τότε η δύναμη έχει </a:t>
            </a:r>
            <a:r>
              <a:rPr lang="el-GR" dirty="0" err="1"/>
              <a:t>κατι</a:t>
            </a:r>
            <a:r>
              <a:rPr lang="el-GR" dirty="0"/>
              <a:t> να κάνει με την κίνηση;</a:t>
            </a:r>
          </a:p>
          <a:p>
            <a:r>
              <a:rPr lang="el-GR" dirty="0">
                <a:solidFill>
                  <a:srgbClr val="FF0000"/>
                </a:solidFill>
              </a:rPr>
              <a:t>Δεν είναι παράλογο να λέμε ότι η δύναμη ΔΕΝ έχει να </a:t>
            </a:r>
            <a:r>
              <a:rPr lang="el-GR" dirty="0" err="1">
                <a:solidFill>
                  <a:srgbClr val="FF0000"/>
                </a:solidFill>
              </a:rPr>
              <a:t>κανει</a:t>
            </a:r>
            <a:r>
              <a:rPr lang="el-GR" dirty="0">
                <a:solidFill>
                  <a:srgbClr val="FF0000"/>
                </a:solidFill>
              </a:rPr>
              <a:t> κάτι με την κίνηση;</a:t>
            </a:r>
          </a:p>
          <a:p>
            <a:r>
              <a:rPr lang="el-GR" dirty="0">
                <a:solidFill>
                  <a:srgbClr val="FF0000"/>
                </a:solidFill>
              </a:rPr>
              <a:t>Α) η δύναμη αλλάζει την ταχύτητα</a:t>
            </a:r>
          </a:p>
          <a:p>
            <a:r>
              <a:rPr lang="el-GR" dirty="0">
                <a:solidFill>
                  <a:srgbClr val="FF0000"/>
                </a:solidFill>
              </a:rPr>
              <a:t>Β) μόνο η δύναμη αλλάζει την ταχύτητα</a:t>
            </a:r>
          </a:p>
          <a:p>
            <a:pPr marL="0" indent="0">
              <a:buNone/>
            </a:pPr>
            <a:endParaRPr lang="el-G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1528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598C4-C132-4CF9-A7DB-D38CAFDF0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/>
              <a:t>Δυναμη</a:t>
            </a:r>
            <a:r>
              <a:rPr lang="el-GR" dirty="0"/>
              <a:t> που </a:t>
            </a:r>
            <a:r>
              <a:rPr lang="el-GR" dirty="0" err="1"/>
              <a:t>κινει</a:t>
            </a:r>
            <a:r>
              <a:rPr lang="el-GR" dirty="0"/>
              <a:t> και </a:t>
            </a:r>
            <a:r>
              <a:rPr lang="el-GR" dirty="0" err="1"/>
              <a:t>δυναμη</a:t>
            </a:r>
            <a:r>
              <a:rPr lang="el-GR" dirty="0"/>
              <a:t> που σταματά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548CD-5345-4C4F-B284-FD9F29AD07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https://www.youtube.com/watch?v=TFZkHVCnuGU</a:t>
            </a:r>
          </a:p>
          <a:p>
            <a:endParaRPr lang="el-GR" dirty="0"/>
          </a:p>
          <a:p>
            <a:r>
              <a:rPr lang="en-US" dirty="0"/>
              <a:t>https://phet.colorado.edu/el/simulation/forces-and-motion-basics</a:t>
            </a:r>
          </a:p>
          <a:p>
            <a:r>
              <a:rPr lang="el-GR" dirty="0"/>
              <a:t>Σπρωξίματα και Τραβήγματα</a:t>
            </a:r>
          </a:p>
          <a:p>
            <a:endParaRPr lang="el-GR" dirty="0"/>
          </a:p>
          <a:p>
            <a:r>
              <a:rPr lang="el-GR" dirty="0">
                <a:solidFill>
                  <a:srgbClr val="FF0000"/>
                </a:solidFill>
              </a:rPr>
              <a:t>Τι περιπτώσεις </a:t>
            </a:r>
            <a:r>
              <a:rPr lang="el-GR" dirty="0" err="1">
                <a:solidFill>
                  <a:srgbClr val="FF0000"/>
                </a:solidFill>
              </a:rPr>
              <a:t>οπου</a:t>
            </a:r>
            <a:r>
              <a:rPr lang="el-GR" dirty="0">
                <a:solidFill>
                  <a:srgbClr val="FF0000"/>
                </a:solidFill>
              </a:rPr>
              <a:t> ταιριάζει η </a:t>
            </a:r>
            <a:r>
              <a:rPr lang="el-GR" dirty="0" err="1">
                <a:solidFill>
                  <a:srgbClr val="FF0000"/>
                </a:solidFill>
              </a:rPr>
              <a:t>χρηση</a:t>
            </a:r>
            <a:r>
              <a:rPr lang="el-GR" dirty="0">
                <a:solidFill>
                  <a:srgbClr val="FF0000"/>
                </a:solidFill>
              </a:rPr>
              <a:t> της </a:t>
            </a:r>
            <a:r>
              <a:rPr lang="el-GR" dirty="0" err="1">
                <a:solidFill>
                  <a:srgbClr val="FF0000"/>
                </a:solidFill>
              </a:rPr>
              <a:t>λεξης</a:t>
            </a:r>
            <a:r>
              <a:rPr lang="el-GR" dirty="0">
                <a:solidFill>
                  <a:srgbClr val="FF0000"/>
                </a:solidFill>
              </a:rPr>
              <a:t> «</a:t>
            </a:r>
            <a:r>
              <a:rPr lang="el-GR" dirty="0" err="1">
                <a:solidFill>
                  <a:srgbClr val="FF0000"/>
                </a:solidFill>
              </a:rPr>
              <a:t>Δυναμη</a:t>
            </a:r>
            <a:r>
              <a:rPr lang="el-GR" dirty="0">
                <a:solidFill>
                  <a:srgbClr val="FF0000"/>
                </a:solidFill>
              </a:rPr>
              <a:t>» </a:t>
            </a:r>
            <a:r>
              <a:rPr lang="el-GR" dirty="0" err="1">
                <a:solidFill>
                  <a:srgbClr val="FF0000"/>
                </a:solidFill>
              </a:rPr>
              <a:t>νοιωθετε</a:t>
            </a:r>
            <a:r>
              <a:rPr lang="el-GR" dirty="0">
                <a:solidFill>
                  <a:srgbClr val="FF0000"/>
                </a:solidFill>
              </a:rPr>
              <a:t> να </a:t>
            </a:r>
            <a:r>
              <a:rPr lang="el-GR" dirty="0" err="1">
                <a:solidFill>
                  <a:srgbClr val="FF0000"/>
                </a:solidFill>
              </a:rPr>
              <a:t>λειπουν</a:t>
            </a:r>
            <a:r>
              <a:rPr lang="el-GR" dirty="0">
                <a:solidFill>
                  <a:srgbClr val="FF0000"/>
                </a:solidFill>
              </a:rPr>
              <a:t>;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698462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Τριβή: μια κρυμμένη δύναμη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600200"/>
            <a:ext cx="2890664" cy="4525963"/>
          </a:xfrm>
        </p:spPr>
        <p:txBody>
          <a:bodyPr/>
          <a:lstStyle/>
          <a:p>
            <a:r>
              <a:rPr lang="el-GR" dirty="0"/>
              <a:t>Όταν </a:t>
            </a:r>
            <a:r>
              <a:rPr lang="el-GR" dirty="0" err="1"/>
              <a:t>θελουμε</a:t>
            </a:r>
            <a:r>
              <a:rPr lang="el-GR" dirty="0"/>
              <a:t> πολλή ή λίγη τριβή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84784"/>
            <a:ext cx="288607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099734"/>
            <a:ext cx="1514475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033456"/>
            <a:ext cx="250507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059" y="1694333"/>
            <a:ext cx="1247775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611560" y="5229200"/>
            <a:ext cx="79502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err="1">
                <a:solidFill>
                  <a:prstClr val="black"/>
                </a:solidFill>
              </a:rPr>
              <a:t>Πατατες</a:t>
            </a:r>
            <a:r>
              <a:rPr lang="el-GR" dirty="0">
                <a:solidFill>
                  <a:prstClr val="black"/>
                </a:solidFill>
              </a:rPr>
              <a:t> και </a:t>
            </a:r>
            <a:r>
              <a:rPr lang="el-GR" dirty="0" err="1">
                <a:solidFill>
                  <a:prstClr val="black"/>
                </a:solidFill>
              </a:rPr>
              <a:t>τριβες</a:t>
            </a:r>
            <a:endParaRPr lang="el-GR" dirty="0">
              <a:solidFill>
                <a:prstClr val="black"/>
              </a:solidFill>
            </a:endParaRPr>
          </a:p>
          <a:p>
            <a:r>
              <a:rPr lang="el-GR" dirty="0">
                <a:solidFill>
                  <a:prstClr val="black"/>
                </a:solidFill>
              </a:rPr>
              <a:t>https://www.youtube.com/watch?v=AIb2tUoe8rw</a:t>
            </a:r>
          </a:p>
        </p:txBody>
      </p:sp>
      <p:sp>
        <p:nvSpPr>
          <p:cNvPr id="5" name="Ορθογώνιο 4"/>
          <p:cNvSpPr/>
          <p:nvPr/>
        </p:nvSpPr>
        <p:spPr>
          <a:xfrm>
            <a:off x="611560" y="5875531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err="1">
                <a:solidFill>
                  <a:prstClr val="black"/>
                </a:solidFill>
              </a:rPr>
              <a:t>Τριβη</a:t>
            </a:r>
            <a:r>
              <a:rPr lang="el-GR" dirty="0">
                <a:solidFill>
                  <a:prstClr val="black"/>
                </a:solidFill>
              </a:rPr>
              <a:t> και </a:t>
            </a:r>
            <a:r>
              <a:rPr lang="el-GR" dirty="0" err="1">
                <a:solidFill>
                  <a:prstClr val="black"/>
                </a:solidFill>
              </a:rPr>
              <a:t>μετακινηση</a:t>
            </a:r>
            <a:endParaRPr lang="el-GR" dirty="0">
              <a:solidFill>
                <a:prstClr val="black"/>
              </a:solidFill>
            </a:endParaRPr>
          </a:p>
          <a:p>
            <a:r>
              <a:rPr lang="el-GR" dirty="0">
                <a:solidFill>
                  <a:prstClr val="black"/>
                </a:solidFill>
              </a:rPr>
              <a:t>https://www.youtube.com/watch?v=2qbMbSGRbWI</a:t>
            </a:r>
          </a:p>
        </p:txBody>
      </p:sp>
    </p:spTree>
    <p:extLst>
      <p:ext uri="{BB962C8B-B14F-4D97-AF65-F5344CB8AC3E}">
        <p14:creationId xmlns:p14="http://schemas.microsoft.com/office/powerpoint/2010/main" val="38897384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Και άλλες κρυμμένες δυνάμεις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7" y="4149080"/>
            <a:ext cx="2541587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804592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91680"/>
            <a:ext cx="29146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88692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8FD079F-FC8A-C071-90EE-0D992CA82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BDFD78C-0C45-E0A2-7A0C-B1638FBD72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018783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dirty="0"/>
              <a:t>Τι </a:t>
            </a:r>
            <a:r>
              <a:rPr lang="el-GR" dirty="0" err="1"/>
              <a:t>μπορει</a:t>
            </a:r>
            <a:r>
              <a:rPr lang="el-GR" dirty="0"/>
              <a:t> να είναι η «</a:t>
            </a:r>
            <a:r>
              <a:rPr lang="el-GR" dirty="0" err="1"/>
              <a:t>δυναμη</a:t>
            </a:r>
            <a:r>
              <a:rPr lang="el-GR" dirty="0"/>
              <a:t>;» για τους Φυσικούς;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48" y="1554076"/>
            <a:ext cx="744569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56792"/>
            <a:ext cx="3000375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11" y="4688582"/>
            <a:ext cx="2480536" cy="2169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49891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Που υπάρχει «δύναμη» (κατά τους Φυσικούς); 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96" y="1600200"/>
            <a:ext cx="755100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08074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9874D-6E13-483B-AD5B-96044431F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ΥΠΑΡΧΟΥΝ </a:t>
            </a:r>
            <a:r>
              <a:rPr lang="el-GR" dirty="0">
                <a:solidFill>
                  <a:srgbClr val="FF0000"/>
                </a:solidFill>
              </a:rPr>
              <a:t>ΔΥΟ</a:t>
            </a:r>
            <a:r>
              <a:rPr lang="el-GR" dirty="0"/>
              <a:t> ΜΕΓΑΛΕΣ </a:t>
            </a:r>
            <a:r>
              <a:rPr lang="el-GR" dirty="0">
                <a:solidFill>
                  <a:srgbClr val="FF0000"/>
                </a:solidFill>
              </a:rPr>
              <a:t>ΚΑΤΗΓΟΡΙΕΣ</a:t>
            </a:r>
            <a:r>
              <a:rPr lang="el-GR" dirty="0"/>
              <a:t> ΔΥΝΑΜΕΩΝ ΚΑΙ </a:t>
            </a:r>
            <a:r>
              <a:rPr lang="el-GR" dirty="0">
                <a:solidFill>
                  <a:srgbClr val="FF0000"/>
                </a:solidFill>
              </a:rPr>
              <a:t>ΛΕΙΠΕΙ ΜΙΑ </a:t>
            </a:r>
            <a:r>
              <a:rPr lang="el-GR" dirty="0"/>
              <a:t>ΤΡΙΤΗ </a:t>
            </a:r>
            <a:r>
              <a:rPr lang="el-GR" sz="1800" dirty="0"/>
              <a:t>(</a:t>
            </a:r>
            <a:r>
              <a:rPr lang="el-GR" sz="1800" dirty="0" err="1"/>
              <a:t>τουλαχιστον</a:t>
            </a:r>
            <a:r>
              <a:rPr lang="el-GR" sz="1800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4B394-900C-4659-822D-4949C5469B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/>
              <a:t>ΔΥΝΑΜΕΙΣ ΑΠΌ ΑΠΟΣΤΑΣΗ </a:t>
            </a:r>
          </a:p>
          <a:p>
            <a:pPr lvl="1"/>
            <a:r>
              <a:rPr lang="el-GR" dirty="0"/>
              <a:t>Λιγες</a:t>
            </a:r>
          </a:p>
          <a:p>
            <a:pPr lvl="1"/>
            <a:r>
              <a:rPr lang="el-GR" b="1" dirty="0"/>
              <a:t>ΔΕΝ</a:t>
            </a:r>
            <a:r>
              <a:rPr lang="el-GR" dirty="0"/>
              <a:t> περιλαμβάνουν καποιες που θεωρουμε προφανεις</a:t>
            </a:r>
          </a:p>
          <a:p>
            <a:r>
              <a:rPr lang="el-GR" dirty="0"/>
              <a:t>ΔΥΝΑΜΕΙΣ ΑΠΌ ΕΠΑΦΗ</a:t>
            </a:r>
          </a:p>
          <a:p>
            <a:pPr lvl="1"/>
            <a:r>
              <a:rPr lang="el-GR" dirty="0"/>
              <a:t>Σήμα κατατεθέν: Παραμόρφωση ( κλιμακες)</a:t>
            </a:r>
          </a:p>
          <a:p>
            <a:r>
              <a:rPr lang="el-GR" dirty="0">
                <a:solidFill>
                  <a:srgbClr val="FF0000"/>
                </a:solidFill>
              </a:rPr>
              <a:t>ΔΕΝ ΥΠΑΡΧΟΥΝ «ΕΣΩΤΕΡΙΚΕΣ» ΔΥΝΑΜΕΙΣ (πάντα δυο σώματα: αλληλεπίδραση)</a:t>
            </a:r>
          </a:p>
          <a:p>
            <a:r>
              <a:rPr lang="el-GR" dirty="0"/>
              <a:t>Τι είχαμε στις απλές μηχανές;</a:t>
            </a:r>
          </a:p>
        </p:txBody>
      </p:sp>
    </p:spTree>
    <p:extLst>
      <p:ext uri="{BB962C8B-B14F-4D97-AF65-F5344CB8AC3E}">
        <p14:creationId xmlns:p14="http://schemas.microsoft.com/office/powerpoint/2010/main" val="23198705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Δυναμη</a:t>
            </a:r>
            <a:r>
              <a:rPr lang="el-GR" dirty="0"/>
              <a:t> Φ και </a:t>
            </a:r>
            <a:r>
              <a:rPr lang="el-GR" dirty="0" err="1"/>
              <a:t>ΔυναμηΚ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600200"/>
            <a:ext cx="2890664" cy="5053479"/>
          </a:xfrm>
        </p:spPr>
        <p:txBody>
          <a:bodyPr>
            <a:normAutofit fontScale="85000" lnSpcReduction="20000"/>
          </a:bodyPr>
          <a:lstStyle/>
          <a:p>
            <a:r>
              <a:rPr lang="el-GR" dirty="0"/>
              <a:t>Υπάρχουν </a:t>
            </a:r>
            <a:r>
              <a:rPr lang="el-GR" dirty="0" err="1"/>
              <a:t>ΔυνάμειςΚ</a:t>
            </a:r>
            <a:r>
              <a:rPr lang="el-GR" dirty="0"/>
              <a:t> που είναι ανύπαρκτες για τη Φυσική και</a:t>
            </a:r>
            <a:endParaRPr lang="en-US" dirty="0"/>
          </a:p>
          <a:p>
            <a:endParaRPr lang="en-US" dirty="0"/>
          </a:p>
          <a:p>
            <a:endParaRPr lang="el-GR" dirty="0"/>
          </a:p>
          <a:p>
            <a:r>
              <a:rPr lang="el-GR" dirty="0"/>
              <a:t>Υπάρχουν </a:t>
            </a:r>
            <a:r>
              <a:rPr lang="el-GR" dirty="0" err="1"/>
              <a:t>ΔυνάμειςΦ</a:t>
            </a:r>
            <a:r>
              <a:rPr lang="el-GR" dirty="0"/>
              <a:t> που είναι ανύπαρκτες για τον </a:t>
            </a:r>
            <a:r>
              <a:rPr lang="el-GR" dirty="0" err="1"/>
              <a:t>Καθημερινο</a:t>
            </a:r>
            <a:r>
              <a:rPr lang="el-GR" dirty="0"/>
              <a:t> Λόγο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628800"/>
            <a:ext cx="3487033" cy="1961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3851920" y="38610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https://i.ytimg.com/vi/pH02zLhqcaE/maxresdefault.jpg</a:t>
            </a:r>
            <a:endParaRPr lang="el-GR" dirty="0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138" y="4507379"/>
            <a:ext cx="2146300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Ευθύγραμμο βέλος σύνδεσης 5"/>
          <p:cNvCxnSpPr/>
          <p:nvPr/>
        </p:nvCxnSpPr>
        <p:spPr>
          <a:xfrm flipV="1">
            <a:off x="3059832" y="1916832"/>
            <a:ext cx="1656184" cy="576064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725" y="5227310"/>
            <a:ext cx="1774825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681210"/>
            <a:ext cx="2541587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Ευθύγραμμο βέλος σύνδεσης 6"/>
          <p:cNvCxnSpPr/>
          <p:nvPr/>
        </p:nvCxnSpPr>
        <p:spPr>
          <a:xfrm flipV="1">
            <a:off x="2645725" y="5157192"/>
            <a:ext cx="5310651" cy="93610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10661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ΜΕΡΟΣ 3ο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dirty="0"/>
              <a:t>ΠΙΕΣΗ</a:t>
            </a:r>
          </a:p>
        </p:txBody>
      </p:sp>
    </p:spTree>
    <p:extLst>
      <p:ext uri="{BB962C8B-B14F-4D97-AF65-F5344CB8AC3E}">
        <p14:creationId xmlns:p14="http://schemas.microsoft.com/office/powerpoint/2010/main" val="972883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ΜΗΧΑΝΙΚΗ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21795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Γλωσσικά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l-GR" dirty="0" err="1"/>
              <a:t>Πιεση</a:t>
            </a:r>
            <a:r>
              <a:rPr lang="el-GR" dirty="0"/>
              <a:t> στην </a:t>
            </a:r>
            <a:r>
              <a:rPr lang="el-GR" dirty="0" err="1"/>
              <a:t>γλωσσα</a:t>
            </a:r>
            <a:r>
              <a:rPr lang="el-GR" dirty="0"/>
              <a:t> </a:t>
            </a:r>
          </a:p>
          <a:p>
            <a:r>
              <a:rPr lang="en-US" dirty="0"/>
              <a:t>https://www.greek-language.gr/greekLang/modern_greek/tools/lexica/search.html?lq=%CE%A0%CE%AF%CE%B5%CF%83%CE%B7&amp;sin=all</a:t>
            </a:r>
            <a:endParaRPr lang="el-GR" dirty="0"/>
          </a:p>
          <a:p>
            <a:pPr marL="0" indent="0">
              <a:buNone/>
            </a:pPr>
            <a:r>
              <a:rPr lang="el-GR" dirty="0"/>
              <a:t>και την </a:t>
            </a:r>
            <a:r>
              <a:rPr lang="el-GR" dirty="0" err="1"/>
              <a:t>ποιηση</a:t>
            </a:r>
            <a:endParaRPr lang="el-GR" dirty="0"/>
          </a:p>
          <a:p>
            <a:r>
              <a:rPr lang="en-US" dirty="0"/>
              <a:t>https://www.greek-language.gr/Resources/literature/tools/concordance/search.html?lq=word:79105</a:t>
            </a:r>
            <a:endParaRPr lang="el-GR" dirty="0"/>
          </a:p>
          <a:p>
            <a:r>
              <a:rPr lang="el-GR" dirty="0"/>
              <a:t> </a:t>
            </a:r>
            <a:r>
              <a:rPr lang="el-GR" dirty="0">
                <a:solidFill>
                  <a:srgbClr val="FF0000"/>
                </a:solidFill>
              </a:rPr>
              <a:t>Συνδηλώσεις και συναισθήματα</a:t>
            </a:r>
          </a:p>
        </p:txBody>
      </p:sp>
    </p:spTree>
    <p:extLst>
      <p:ext uri="{BB962C8B-B14F-4D97-AF65-F5344CB8AC3E}">
        <p14:creationId xmlns:p14="http://schemas.microsoft.com/office/powerpoint/2010/main" val="33025767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79F79-E5AD-4C81-A85D-1E72C95E6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Πίεση και Δυναμη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2D1C5-FF73-48C7-B3CE-1383B1E5A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Διαφερουν σε τιποτε;</a:t>
            </a:r>
          </a:p>
          <a:p>
            <a:r>
              <a:rPr lang="el-GR" dirty="0"/>
              <a:t>Εσεις πώς θα τις ξεχωρίζατε;</a:t>
            </a:r>
          </a:p>
        </p:txBody>
      </p:sp>
    </p:spTree>
    <p:extLst>
      <p:ext uri="{BB962C8B-B14F-4D97-AF65-F5344CB8AC3E}">
        <p14:creationId xmlns:p14="http://schemas.microsoft.com/office/powerpoint/2010/main" val="32263772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Πίεση και στερεά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Συνήθως πίεση που </a:t>
            </a:r>
            <a:r>
              <a:rPr lang="el-GR" dirty="0" err="1"/>
              <a:t>νοιωθουμε</a:t>
            </a:r>
            <a:r>
              <a:rPr lang="el-GR" dirty="0"/>
              <a:t> έντονα και εστιασμένα</a:t>
            </a:r>
            <a:endParaRPr lang="en-US" dirty="0"/>
          </a:p>
          <a:p>
            <a:r>
              <a:rPr lang="el-GR" dirty="0"/>
              <a:t>Ορισμός της πίεσης. </a:t>
            </a:r>
            <a:r>
              <a:rPr lang="el-GR" dirty="0">
                <a:solidFill>
                  <a:srgbClr val="FF0000"/>
                </a:solidFill>
              </a:rPr>
              <a:t>Ερώτημα ;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562870"/>
            <a:ext cx="1284080" cy="2523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3275856" y="4797152"/>
            <a:ext cx="5688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http://users.sch.gr/kassetas/yPhysicsBGymn5.htm</a:t>
            </a:r>
            <a:endParaRPr lang="el-GR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544" y="2328589"/>
            <a:ext cx="2493963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6327199"/>
            <a:ext cx="6589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</a:rPr>
              <a:t>Κουβαλάτε ένα κιβώτιο με </a:t>
            </a:r>
            <a:r>
              <a:rPr lang="el-GR" dirty="0" err="1">
                <a:solidFill>
                  <a:srgbClr val="FF0000"/>
                </a:solidFill>
              </a:rPr>
              <a:t>νημα</a:t>
            </a:r>
            <a:r>
              <a:rPr lang="el-GR" dirty="0">
                <a:solidFill>
                  <a:srgbClr val="FF0000"/>
                </a:solidFill>
              </a:rPr>
              <a:t> και σας «</a:t>
            </a:r>
            <a:r>
              <a:rPr lang="el-GR" dirty="0" err="1">
                <a:solidFill>
                  <a:srgbClr val="FF0000"/>
                </a:solidFill>
              </a:rPr>
              <a:t>κοβει</a:t>
            </a:r>
            <a:r>
              <a:rPr lang="el-GR" dirty="0">
                <a:solidFill>
                  <a:srgbClr val="FF0000"/>
                </a:solidFill>
              </a:rPr>
              <a:t>» τα χέρια. Τι κάνετε;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34364" y="5733256"/>
            <a:ext cx="1654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>
                <a:solidFill>
                  <a:srgbClr val="FF0000"/>
                </a:solidFill>
              </a:rPr>
              <a:t>Γιατι</a:t>
            </a:r>
            <a:r>
              <a:rPr lang="el-GR" dirty="0">
                <a:solidFill>
                  <a:srgbClr val="FF0000"/>
                </a:solidFill>
              </a:rPr>
              <a:t> πιρούνια</a:t>
            </a:r>
            <a:r>
              <a:rPr lang="el-GR" dirty="0">
                <a:solidFill>
                  <a:prstClr val="black"/>
                </a:solidFill>
              </a:rPr>
              <a:t>; </a:t>
            </a:r>
          </a:p>
        </p:txBody>
      </p:sp>
    </p:spTree>
    <p:extLst>
      <p:ext uri="{BB962C8B-B14F-4D97-AF65-F5344CB8AC3E}">
        <p14:creationId xmlns:p14="http://schemas.microsoft.com/office/powerpoint/2010/main" val="29489069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Πιεση</a:t>
            </a:r>
            <a:r>
              <a:rPr lang="el-GR" dirty="0"/>
              <a:t> και </a:t>
            </a:r>
            <a:r>
              <a:rPr lang="el-GR" dirty="0" err="1"/>
              <a:t>υγρα</a:t>
            </a:r>
            <a:r>
              <a:rPr lang="el-GR" dirty="0"/>
              <a:t> και αέρια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95536" y="2204864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dirty="0"/>
              <a:t>Η πίεση </a:t>
            </a:r>
            <a:r>
              <a:rPr lang="el-GR" dirty="0" err="1"/>
              <a:t>εχει</a:t>
            </a:r>
            <a:r>
              <a:rPr lang="el-GR" dirty="0"/>
              <a:t> μια μακριά </a:t>
            </a:r>
            <a:r>
              <a:rPr lang="el-GR" dirty="0" err="1"/>
              <a:t>ιστορια</a:t>
            </a:r>
            <a:r>
              <a:rPr lang="el-GR" dirty="0"/>
              <a:t> που ξεκινά από τον Αρχιμήδη (</a:t>
            </a:r>
            <a:r>
              <a:rPr lang="el-GR" dirty="0" err="1"/>
              <a:t>ερμηνεια</a:t>
            </a:r>
            <a:r>
              <a:rPr lang="el-GR" dirty="0"/>
              <a:t> επίπλευσης)  και συνδέεται με την μελέτη της </a:t>
            </a:r>
            <a:r>
              <a:rPr lang="el-GR" dirty="0" err="1"/>
              <a:t>ισορροπιας</a:t>
            </a:r>
            <a:r>
              <a:rPr lang="el-GR" dirty="0"/>
              <a:t> δυνάμεων (</a:t>
            </a:r>
            <a:r>
              <a:rPr lang="el-GR" dirty="0" err="1"/>
              <a:t>στατικη</a:t>
            </a:r>
            <a:r>
              <a:rPr lang="el-GR" dirty="0"/>
              <a:t>) για να </a:t>
            </a:r>
            <a:r>
              <a:rPr lang="el-GR" dirty="0" err="1"/>
              <a:t>παρει</a:t>
            </a:r>
            <a:r>
              <a:rPr lang="el-GR" dirty="0"/>
              <a:t> </a:t>
            </a:r>
            <a:r>
              <a:rPr lang="el-GR" dirty="0" err="1"/>
              <a:t>εντονη</a:t>
            </a:r>
            <a:r>
              <a:rPr lang="el-GR" dirty="0"/>
              <a:t> </a:t>
            </a:r>
            <a:r>
              <a:rPr lang="el-GR" dirty="0" err="1"/>
              <a:t>στροφη</a:t>
            </a:r>
            <a:r>
              <a:rPr lang="el-GR" dirty="0"/>
              <a:t> προς τα μαθηματικά (</a:t>
            </a:r>
            <a:r>
              <a:rPr lang="el-GR" dirty="0" err="1"/>
              <a:t>τελη</a:t>
            </a:r>
            <a:r>
              <a:rPr lang="el-GR" dirty="0"/>
              <a:t> 16</a:t>
            </a:r>
            <a:r>
              <a:rPr lang="el-GR" baseline="30000" dirty="0"/>
              <a:t>ου</a:t>
            </a:r>
            <a:r>
              <a:rPr lang="el-GR" dirty="0"/>
              <a:t> </a:t>
            </a:r>
            <a:r>
              <a:rPr lang="el-GR" dirty="0" err="1"/>
              <a:t>αιωνα</a:t>
            </a:r>
            <a:r>
              <a:rPr lang="el-GR" dirty="0"/>
              <a:t>, 17</a:t>
            </a:r>
            <a:r>
              <a:rPr lang="el-GR" baseline="30000" dirty="0"/>
              <a:t>ος</a:t>
            </a:r>
            <a:r>
              <a:rPr lang="el-GR" dirty="0"/>
              <a:t> </a:t>
            </a:r>
            <a:r>
              <a:rPr lang="el-GR" dirty="0" err="1"/>
              <a:t>αιωνας</a:t>
            </a:r>
            <a:r>
              <a:rPr lang="el-GR" dirty="0"/>
              <a:t> </a:t>
            </a:r>
            <a:r>
              <a:rPr lang="en-US" dirty="0"/>
              <a:t>Simon Stevin, Galileo Galilei, Rene Descartes), </a:t>
            </a:r>
            <a:r>
              <a:rPr lang="el-GR" dirty="0"/>
              <a:t>να </a:t>
            </a:r>
            <a:r>
              <a:rPr lang="el-GR" dirty="0" err="1"/>
              <a:t>αναγνωρισθει</a:t>
            </a:r>
            <a:r>
              <a:rPr lang="el-GR" dirty="0"/>
              <a:t> η </a:t>
            </a:r>
            <a:r>
              <a:rPr lang="el-GR" dirty="0" err="1"/>
              <a:t>ιδιαιτεροτητα</a:t>
            </a:r>
            <a:r>
              <a:rPr lang="el-GR" dirty="0"/>
              <a:t> των υγρών (</a:t>
            </a:r>
            <a:r>
              <a:rPr lang="en-US" dirty="0"/>
              <a:t>Blaise Pascal), </a:t>
            </a:r>
            <a:r>
              <a:rPr lang="el-GR" dirty="0"/>
              <a:t>να δοκιμαστεί πειραματικά (</a:t>
            </a:r>
            <a:r>
              <a:rPr lang="en-US" dirty="0" err="1"/>
              <a:t>Toriceli</a:t>
            </a:r>
            <a:r>
              <a:rPr lang="en-US" dirty="0"/>
              <a:t>, Boyle) </a:t>
            </a:r>
            <a:r>
              <a:rPr lang="el-GR" dirty="0"/>
              <a:t>και να </a:t>
            </a:r>
            <a:r>
              <a:rPr lang="el-GR" dirty="0" err="1"/>
              <a:t>φτασει</a:t>
            </a:r>
            <a:r>
              <a:rPr lang="el-GR" dirty="0"/>
              <a:t> σε </a:t>
            </a:r>
            <a:r>
              <a:rPr lang="el-GR" dirty="0" err="1"/>
              <a:t>σχεδον</a:t>
            </a:r>
            <a:r>
              <a:rPr lang="el-GR" dirty="0"/>
              <a:t> μοντέρνα </a:t>
            </a:r>
            <a:r>
              <a:rPr lang="el-GR" dirty="0" err="1"/>
              <a:t>διατυπωση</a:t>
            </a:r>
            <a:r>
              <a:rPr lang="el-GR" dirty="0"/>
              <a:t> </a:t>
            </a:r>
            <a:r>
              <a:rPr lang="en-US" dirty="0"/>
              <a:t>(Newton)</a:t>
            </a:r>
            <a:endParaRPr lang="el-GR" dirty="0"/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52736"/>
            <a:ext cx="319405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44777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Καθημερινη</a:t>
            </a:r>
            <a:r>
              <a:rPr lang="el-GR" dirty="0"/>
              <a:t> </a:t>
            </a:r>
            <a:r>
              <a:rPr lang="el-GR" dirty="0" err="1"/>
              <a:t>πιεση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l-GR" dirty="0"/>
              <a:t>1.Πίεση ατμοσφαιρικη - καλαμακι</a:t>
            </a:r>
          </a:p>
          <a:p>
            <a:r>
              <a:rPr lang="en-US" dirty="0">
                <a:hlinkClick r:id="rId2"/>
              </a:rPr>
              <a:t>https://www.youtube.com/watch?v=c31312iN37Q</a:t>
            </a:r>
            <a:r>
              <a:rPr lang="el-GR" dirty="0"/>
              <a:t>  (</a:t>
            </a:r>
            <a:r>
              <a:rPr lang="el-GR" dirty="0" err="1"/>
              <a:t>ακομα</a:t>
            </a:r>
            <a:r>
              <a:rPr lang="el-GR" dirty="0"/>
              <a:t> και «σίγουρη» </a:t>
            </a:r>
            <a:r>
              <a:rPr lang="el-GR" dirty="0" err="1"/>
              <a:t>γνωση</a:t>
            </a:r>
            <a:r>
              <a:rPr lang="el-GR" dirty="0"/>
              <a:t>, </a:t>
            </a:r>
            <a:r>
              <a:rPr lang="el-GR" dirty="0" err="1"/>
              <a:t>μπορει</a:t>
            </a:r>
            <a:r>
              <a:rPr lang="el-GR" dirty="0"/>
              <a:t> να </a:t>
            </a:r>
            <a:r>
              <a:rPr lang="el-GR" dirty="0" err="1"/>
              <a:t>ανατραπει</a:t>
            </a:r>
            <a:r>
              <a:rPr lang="el-GR" dirty="0"/>
              <a:t>)</a:t>
            </a:r>
          </a:p>
          <a:p>
            <a:r>
              <a:rPr lang="el-GR" dirty="0" err="1"/>
              <a:t>Επιχειρημα</a:t>
            </a:r>
            <a:r>
              <a:rPr lang="el-GR" dirty="0"/>
              <a:t> 1 </a:t>
            </a:r>
            <a:r>
              <a:rPr lang="en-US" dirty="0">
                <a:hlinkClick r:id="rId3"/>
              </a:rPr>
              <a:t>https://youtu.be/c31312iN37Q?t=86</a:t>
            </a:r>
            <a:endParaRPr lang="el-GR" dirty="0"/>
          </a:p>
          <a:p>
            <a:r>
              <a:rPr lang="el-GR" dirty="0" err="1"/>
              <a:t>Επιχειρημα</a:t>
            </a:r>
            <a:r>
              <a:rPr lang="el-GR" dirty="0"/>
              <a:t> 2 </a:t>
            </a:r>
            <a:r>
              <a:rPr lang="en-US" dirty="0">
                <a:hlinkClick r:id="rId4"/>
              </a:rPr>
              <a:t>https://youtu.be/c31312iN37Q?t=110</a:t>
            </a:r>
            <a:r>
              <a:rPr lang="el-GR" dirty="0"/>
              <a:t> </a:t>
            </a:r>
          </a:p>
          <a:p>
            <a:r>
              <a:rPr lang="el-GR" dirty="0" err="1"/>
              <a:t>Προβλημα</a:t>
            </a:r>
            <a:r>
              <a:rPr lang="el-GR" dirty="0"/>
              <a:t>: </a:t>
            </a:r>
            <a:r>
              <a:rPr lang="en-US" dirty="0">
                <a:hlinkClick r:id="rId5"/>
              </a:rPr>
              <a:t>https://youtu.be/c31312iN37Q?t=176</a:t>
            </a:r>
            <a:r>
              <a:rPr lang="el-GR" dirty="0"/>
              <a:t>   , </a:t>
            </a:r>
            <a:r>
              <a:rPr lang="en-US" dirty="0">
                <a:hlinkClick r:id="rId6"/>
              </a:rPr>
              <a:t>https://youtu.be/c31312iN37Q?t=214</a:t>
            </a:r>
            <a:r>
              <a:rPr lang="el-GR" dirty="0"/>
              <a:t>   - 5:03 (</a:t>
            </a:r>
            <a:r>
              <a:rPr lang="el-GR" dirty="0" err="1"/>
              <a:t>προσαρμογη</a:t>
            </a:r>
            <a:r>
              <a:rPr lang="el-GR" dirty="0"/>
              <a:t>)  + </a:t>
            </a:r>
            <a:r>
              <a:rPr lang="el-GR" dirty="0" err="1"/>
              <a:t>προσθετες</a:t>
            </a:r>
            <a:r>
              <a:rPr lang="el-GR" dirty="0"/>
              <a:t> </a:t>
            </a:r>
            <a:r>
              <a:rPr lang="el-GR" dirty="0" err="1"/>
              <a:t>διορθωσεις</a:t>
            </a:r>
            <a:r>
              <a:rPr lang="el-GR" dirty="0"/>
              <a:t> : </a:t>
            </a:r>
            <a:r>
              <a:rPr lang="en-US" dirty="0">
                <a:hlinkClick r:id="rId7"/>
              </a:rPr>
              <a:t>https://youtu.be/c31312iN37Q?t=437</a:t>
            </a:r>
            <a:r>
              <a:rPr lang="el-GR" dirty="0"/>
              <a:t>  </a:t>
            </a:r>
          </a:p>
          <a:p>
            <a:r>
              <a:rPr lang="el-GR" dirty="0" err="1"/>
              <a:t>Ζυγισμα</a:t>
            </a:r>
            <a:r>
              <a:rPr lang="el-GR" dirty="0"/>
              <a:t> του αέρα: </a:t>
            </a:r>
            <a:r>
              <a:rPr lang="en-US" dirty="0">
                <a:hlinkClick r:id="rId8"/>
              </a:rPr>
              <a:t>https://youtu.be/c31312iN37Q?t=482</a:t>
            </a:r>
            <a:endParaRPr lang="el-GR" dirty="0"/>
          </a:p>
          <a:p>
            <a:r>
              <a:rPr lang="el-GR" dirty="0"/>
              <a:t>Από </a:t>
            </a:r>
            <a:r>
              <a:rPr lang="el-GR" dirty="0" err="1"/>
              <a:t>εκει</a:t>
            </a:r>
            <a:r>
              <a:rPr lang="el-GR" dirty="0"/>
              <a:t> και </a:t>
            </a:r>
            <a:r>
              <a:rPr lang="el-GR" dirty="0" err="1"/>
              <a:t>περα</a:t>
            </a:r>
            <a:r>
              <a:rPr lang="el-GR" dirty="0"/>
              <a:t> </a:t>
            </a:r>
            <a:r>
              <a:rPr lang="el-GR" dirty="0" err="1"/>
              <a:t>επι</a:t>
            </a:r>
            <a:r>
              <a:rPr lang="el-GR" dirty="0"/>
              <a:t> </a:t>
            </a:r>
            <a:r>
              <a:rPr lang="el-GR" dirty="0" err="1"/>
              <a:t>μερους</a:t>
            </a:r>
            <a:r>
              <a:rPr lang="el-GR" dirty="0"/>
              <a:t> εξηγήσεις με το </a:t>
            </a:r>
            <a:r>
              <a:rPr lang="el-GR" dirty="0" err="1"/>
              <a:t>μοντελο</a:t>
            </a:r>
            <a:r>
              <a:rPr lang="el-GR" dirty="0"/>
              <a:t> του </a:t>
            </a:r>
            <a:r>
              <a:rPr lang="en-US" dirty="0"/>
              <a:t>Pascal</a:t>
            </a:r>
          </a:p>
          <a:p>
            <a:pPr marL="0" indent="0">
              <a:buNone/>
            </a:pPr>
            <a:endParaRPr lang="el-GR" dirty="0"/>
          </a:p>
          <a:p>
            <a:r>
              <a:rPr lang="en-US" dirty="0">
                <a:hlinkClick r:id="rId9"/>
              </a:rPr>
              <a:t>https://www.youtube.com/watch?v=wo8TBL_5Zdw</a:t>
            </a:r>
            <a:r>
              <a:rPr lang="el-GR" dirty="0"/>
              <a:t> (πιεση ατμοσφαιρικη)</a:t>
            </a:r>
          </a:p>
          <a:p>
            <a:r>
              <a:rPr lang="en-US" dirty="0">
                <a:hlinkClick r:id="rId10"/>
              </a:rPr>
              <a:t>https://www.youtube.com/watch?v=HUmZrtiXDik</a:t>
            </a:r>
            <a:r>
              <a:rPr lang="el-GR" dirty="0"/>
              <a:t>  (καλαμακι)</a:t>
            </a:r>
          </a:p>
          <a:p>
            <a:endParaRPr lang="el-GR" dirty="0"/>
          </a:p>
          <a:p>
            <a:r>
              <a:rPr lang="el-GR" dirty="0"/>
              <a:t>Το σωμα μας σε χαμηλη πιεση</a:t>
            </a:r>
          </a:p>
          <a:p>
            <a:pPr marL="0" indent="0">
              <a:buNone/>
            </a:pPr>
            <a:r>
              <a:rPr lang="el-GR" dirty="0">
                <a:hlinkClick r:id="rId11"/>
              </a:rPr>
              <a:t>https://www.youtube.com/watch?v=iWGGMchu6mQ</a:t>
            </a:r>
            <a:r>
              <a:rPr lang="el-GR" dirty="0"/>
              <a:t> </a:t>
            </a:r>
          </a:p>
          <a:p>
            <a:endParaRPr lang="el-GR" dirty="0"/>
          </a:p>
          <a:p>
            <a:endParaRPr lang="el-GR" dirty="0"/>
          </a:p>
          <a:p>
            <a:r>
              <a:rPr lang="el-GR" dirty="0">
                <a:solidFill>
                  <a:srgbClr val="FF0000"/>
                </a:solidFill>
              </a:rPr>
              <a:t>Μια ψυχολογική ανατροπή</a:t>
            </a:r>
          </a:p>
          <a:p>
            <a:pPr marL="0" indent="0">
              <a:buNone/>
            </a:pPr>
            <a:r>
              <a:rPr lang="el-GR" dirty="0" err="1"/>
              <a:t>Δωρο</a:t>
            </a:r>
            <a:r>
              <a:rPr lang="el-GR" dirty="0"/>
              <a:t> (τότε πώς και τα δένδρα είναι </a:t>
            </a:r>
            <a:r>
              <a:rPr lang="el-GR" dirty="0" err="1"/>
              <a:t>πανω</a:t>
            </a:r>
            <a:r>
              <a:rPr lang="el-GR" dirty="0"/>
              <a:t> από 10 μ ψηλά;	)</a:t>
            </a:r>
          </a:p>
          <a:p>
            <a:pPr marL="0" indent="0">
              <a:buNone/>
            </a:pPr>
            <a:r>
              <a:rPr lang="en-US" dirty="0"/>
              <a:t>https://www.youtube.com/watch?v=BickMFHAZR0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506226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85" y="1600200"/>
            <a:ext cx="804763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1059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dirty="0" err="1"/>
              <a:t>Μηχανικη</a:t>
            </a:r>
            <a:r>
              <a:rPr lang="el-GR" dirty="0"/>
              <a:t> στα τρέχοντα βιβλία του Δημοτικού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4425"/>
          </a:xfrm>
        </p:spPr>
        <p:txBody>
          <a:bodyPr>
            <a:normAutofit/>
          </a:bodyPr>
          <a:lstStyle/>
          <a:p>
            <a:pPr>
              <a:lnSpc>
                <a:spcPct val="95000"/>
              </a:lnSpc>
              <a:spcAft>
                <a:spcPts val="1000"/>
              </a:spcAft>
            </a:pPr>
            <a:r>
              <a:rPr lang="el-GR" altLang="el-GR" sz="1300" dirty="0">
                <a:ea typeface="Calibri" pitchFamily="34" charset="0"/>
                <a:cs typeface="Times New Roman" pitchFamily="18" charset="0"/>
              </a:rPr>
              <a:t>Πέμπτη </a:t>
            </a:r>
            <a:r>
              <a:rPr lang="el-GR" altLang="el-GR" sz="1300" dirty="0" err="1">
                <a:ea typeface="Calibri" pitchFamily="34" charset="0"/>
                <a:cs typeface="Times New Roman" pitchFamily="18" charset="0"/>
              </a:rPr>
              <a:t>Δημοτικου</a:t>
            </a:r>
            <a:r>
              <a:rPr lang="el-GR" altLang="el-GR" sz="1300" dirty="0">
                <a:ea typeface="Calibri" pitchFamily="34" charset="0"/>
                <a:cs typeface="Times New Roman" pitchFamily="18" charset="0"/>
              </a:rPr>
              <a:t> </a:t>
            </a:r>
            <a:r>
              <a:rPr lang="el-GR" altLang="el-GR" sz="1300" dirty="0" err="1">
                <a:ea typeface="Calibri" pitchFamily="34" charset="0"/>
                <a:cs typeface="Times New Roman" pitchFamily="18" charset="0"/>
              </a:rPr>
              <a:t>σελιδα</a:t>
            </a:r>
            <a:r>
              <a:rPr lang="el-GR" altLang="el-GR" sz="1300" dirty="0">
                <a:ea typeface="Calibri" pitchFamily="34" charset="0"/>
                <a:cs typeface="Times New Roman" pitchFamily="18" charset="0"/>
              </a:rPr>
              <a:t>  162 </a:t>
            </a:r>
            <a:r>
              <a:rPr lang="el-GR" altLang="el-GR" sz="1300" dirty="0" err="1">
                <a:ea typeface="Calibri" pitchFamily="34" charset="0"/>
                <a:cs typeface="Times New Roman" pitchFamily="18" charset="0"/>
              </a:rPr>
              <a:t>τετραδιο</a:t>
            </a:r>
            <a:r>
              <a:rPr lang="el-GR" altLang="el-GR" sz="1300" dirty="0">
                <a:ea typeface="Calibri" pitchFamily="34" charset="0"/>
                <a:cs typeface="Times New Roman" pitchFamily="18" charset="0"/>
              </a:rPr>
              <a:t> </a:t>
            </a:r>
            <a:r>
              <a:rPr lang="el-GR" altLang="el-GR" sz="1300" dirty="0" err="1">
                <a:ea typeface="Calibri" pitchFamily="34" charset="0"/>
                <a:cs typeface="Times New Roman" pitchFamily="18" charset="0"/>
              </a:rPr>
              <a:t>εργασιων</a:t>
            </a:r>
            <a:endParaRPr lang="el-GR" altLang="el-GR" sz="1300" dirty="0">
              <a:ea typeface="Calibri" pitchFamily="34" charset="0"/>
              <a:cs typeface="Times New Roman" pitchFamily="18" charset="0"/>
            </a:endParaRPr>
          </a:p>
          <a:p>
            <a:pPr marL="0" indent="0">
              <a:lnSpc>
                <a:spcPct val="95000"/>
              </a:lnSpc>
              <a:spcAft>
                <a:spcPts val="1000"/>
              </a:spcAft>
              <a:buNone/>
            </a:pPr>
            <a:r>
              <a:rPr lang="en-US" altLang="el-GR" sz="1300" dirty="0">
                <a:ea typeface="Calibri" pitchFamily="34" charset="0"/>
                <a:cs typeface="Times New Roman" pitchFamily="18" charset="0"/>
              </a:rPr>
              <a:t>http://ebooks.edu.gr/ebooks/v/pdf/8547/628/10-0133-02_Fysika_E-Dimotikou_Tetradio-Ergasion/</a:t>
            </a:r>
            <a:endParaRPr lang="el-GR" altLang="el-GR" sz="1300" dirty="0"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95000"/>
              </a:lnSpc>
              <a:spcAft>
                <a:spcPts val="1000"/>
              </a:spcAft>
              <a:buFont typeface="Arial" charset="0"/>
              <a:buNone/>
            </a:pPr>
            <a:r>
              <a:rPr lang="el-GR" altLang="el-GR" sz="1300" dirty="0">
                <a:ea typeface="Calibri" pitchFamily="34" charset="0"/>
                <a:cs typeface="Times New Roman" pitchFamily="18" charset="0"/>
              </a:rPr>
              <a:t>Ταχύτητα , </a:t>
            </a:r>
            <a:r>
              <a:rPr lang="el-GR" altLang="el-GR" sz="1300" dirty="0" err="1">
                <a:ea typeface="Calibri" pitchFamily="34" charset="0"/>
                <a:cs typeface="Times New Roman" pitchFamily="18" charset="0"/>
              </a:rPr>
              <a:t>Μετρηση</a:t>
            </a:r>
            <a:r>
              <a:rPr lang="el-GR" altLang="el-GR" sz="1300" dirty="0">
                <a:ea typeface="Calibri" pitchFamily="34" charset="0"/>
                <a:cs typeface="Times New Roman" pitchFamily="18" charset="0"/>
              </a:rPr>
              <a:t> </a:t>
            </a:r>
            <a:r>
              <a:rPr lang="el-GR" altLang="el-GR" sz="1300" dirty="0" err="1">
                <a:ea typeface="Calibri" pitchFamily="34" charset="0"/>
                <a:cs typeface="Times New Roman" pitchFamily="18" charset="0"/>
              </a:rPr>
              <a:t>ταχυτητας</a:t>
            </a:r>
            <a:r>
              <a:rPr lang="el-GR" altLang="el-GR" sz="1300" dirty="0">
                <a:ea typeface="Calibri" pitchFamily="34" charset="0"/>
                <a:cs typeface="Times New Roman" pitchFamily="18" charset="0"/>
              </a:rPr>
              <a:t>, </a:t>
            </a:r>
            <a:r>
              <a:rPr lang="el-GR" altLang="el-GR" sz="1300" dirty="0" err="1">
                <a:ea typeface="Calibri" pitchFamily="34" charset="0"/>
                <a:cs typeface="Times New Roman" pitchFamily="18" charset="0"/>
              </a:rPr>
              <a:t>Δυναμεις</a:t>
            </a:r>
            <a:r>
              <a:rPr lang="el-GR" altLang="el-GR" sz="1300" dirty="0">
                <a:ea typeface="Calibri" pitchFamily="34" charset="0"/>
                <a:cs typeface="Times New Roman" pitchFamily="18" charset="0"/>
              </a:rPr>
              <a:t> από </a:t>
            </a:r>
            <a:r>
              <a:rPr lang="el-GR" altLang="el-GR" sz="1300" dirty="0" err="1">
                <a:ea typeface="Calibri" pitchFamily="34" charset="0"/>
                <a:cs typeface="Times New Roman" pitchFamily="18" charset="0"/>
              </a:rPr>
              <a:t>επαφη</a:t>
            </a:r>
            <a:r>
              <a:rPr lang="el-GR" altLang="el-GR" sz="1300" dirty="0">
                <a:ea typeface="Calibri" pitchFamily="34" charset="0"/>
                <a:cs typeface="Times New Roman" pitchFamily="18" charset="0"/>
              </a:rPr>
              <a:t> και από </a:t>
            </a:r>
            <a:r>
              <a:rPr lang="el-GR" altLang="el-GR" sz="1300" dirty="0" err="1">
                <a:ea typeface="Calibri" pitchFamily="34" charset="0"/>
                <a:cs typeface="Times New Roman" pitchFamily="18" charset="0"/>
              </a:rPr>
              <a:t>αποσταση</a:t>
            </a:r>
            <a:r>
              <a:rPr lang="el-GR" altLang="el-GR" sz="1300" dirty="0">
                <a:ea typeface="Calibri" pitchFamily="34" charset="0"/>
                <a:cs typeface="Times New Roman" pitchFamily="18" charset="0"/>
              </a:rPr>
              <a:t>, Πίεση</a:t>
            </a:r>
          </a:p>
          <a:p>
            <a:pPr>
              <a:lnSpc>
                <a:spcPct val="95000"/>
              </a:lnSpc>
              <a:spcAft>
                <a:spcPts val="1000"/>
              </a:spcAft>
              <a:buFont typeface="Arial" charset="0"/>
              <a:buNone/>
            </a:pPr>
            <a:endParaRPr lang="el-GR" altLang="el-GR" sz="1300" dirty="0"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95000"/>
              </a:lnSpc>
              <a:spcAft>
                <a:spcPts val="1000"/>
              </a:spcAft>
            </a:pPr>
            <a:r>
              <a:rPr lang="el-GR" altLang="el-GR" sz="1300" dirty="0">
                <a:ea typeface="Calibri" pitchFamily="34" charset="0"/>
                <a:cs typeface="Times New Roman" pitchFamily="18" charset="0"/>
              </a:rPr>
              <a:t>Πέμπτη </a:t>
            </a:r>
            <a:r>
              <a:rPr lang="el-GR" altLang="el-GR" sz="1300" dirty="0" err="1">
                <a:ea typeface="Calibri" pitchFamily="34" charset="0"/>
                <a:cs typeface="Times New Roman" pitchFamily="18" charset="0"/>
              </a:rPr>
              <a:t>Δημοτικου</a:t>
            </a:r>
            <a:r>
              <a:rPr lang="el-GR" altLang="el-GR" sz="1300" dirty="0">
                <a:ea typeface="Calibri" pitchFamily="34" charset="0"/>
                <a:cs typeface="Times New Roman" pitchFamily="18" charset="0"/>
              </a:rPr>
              <a:t> σελ 104 </a:t>
            </a:r>
            <a:r>
              <a:rPr lang="el-GR" altLang="el-GR" sz="1300" dirty="0" err="1">
                <a:ea typeface="Calibri" pitchFamily="34" charset="0"/>
                <a:cs typeface="Times New Roman" pitchFamily="18" charset="0"/>
              </a:rPr>
              <a:t>βιβλιο</a:t>
            </a:r>
            <a:r>
              <a:rPr lang="el-GR" altLang="el-GR" sz="1300" dirty="0">
                <a:ea typeface="Calibri" pitchFamily="34" charset="0"/>
                <a:cs typeface="Times New Roman" pitchFamily="18" charset="0"/>
              </a:rPr>
              <a:t> </a:t>
            </a:r>
            <a:r>
              <a:rPr lang="el-GR" altLang="el-GR" sz="1300" dirty="0" err="1">
                <a:ea typeface="Calibri" pitchFamily="34" charset="0"/>
                <a:cs typeface="Times New Roman" pitchFamily="18" charset="0"/>
              </a:rPr>
              <a:t>μαθητη</a:t>
            </a:r>
            <a:endParaRPr lang="el-GR" altLang="el-GR" sz="1300" dirty="0">
              <a:ea typeface="Calibri" pitchFamily="34" charset="0"/>
              <a:cs typeface="Times New Roman" pitchFamily="18" charset="0"/>
            </a:endParaRPr>
          </a:p>
          <a:p>
            <a:pPr marL="0" indent="0">
              <a:lnSpc>
                <a:spcPct val="95000"/>
              </a:lnSpc>
              <a:spcAft>
                <a:spcPts val="1000"/>
              </a:spcAft>
              <a:buNone/>
            </a:pPr>
            <a:r>
              <a:rPr lang="en-US" altLang="el-GR" sz="1300" dirty="0">
                <a:ea typeface="Calibri" pitchFamily="34" charset="0"/>
                <a:cs typeface="Times New Roman" pitchFamily="18" charset="0"/>
              </a:rPr>
              <a:t>http://ebooks.edu.gr/ebooks/v/pdf/8547/708/10-0197-02_Fysika_E-Dimotikou_Vivlio-Mathiti/</a:t>
            </a:r>
            <a:endParaRPr lang="el-GR" altLang="el-GR" sz="1300" dirty="0"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95000"/>
              </a:lnSpc>
              <a:spcAft>
                <a:spcPts val="1000"/>
              </a:spcAft>
              <a:buNone/>
            </a:pPr>
            <a:r>
              <a:rPr lang="el-GR" altLang="el-GR" sz="1300" dirty="0" err="1">
                <a:ea typeface="Calibri" pitchFamily="34" charset="0"/>
                <a:cs typeface="Times New Roman" pitchFamily="18" charset="0"/>
              </a:rPr>
              <a:t>Δυναμεις</a:t>
            </a:r>
            <a:r>
              <a:rPr lang="el-GR" altLang="el-GR" sz="1300" dirty="0">
                <a:ea typeface="Calibri" pitchFamily="34" charset="0"/>
                <a:cs typeface="Times New Roman" pitchFamily="18" charset="0"/>
              </a:rPr>
              <a:t>, </a:t>
            </a:r>
            <a:r>
              <a:rPr lang="el-GR" altLang="el-GR" sz="1300" dirty="0" err="1">
                <a:ea typeface="Calibri" pitchFamily="34" charset="0"/>
                <a:cs typeface="Times New Roman" pitchFamily="18" charset="0"/>
              </a:rPr>
              <a:t>Ταχυτητα</a:t>
            </a:r>
            <a:r>
              <a:rPr lang="el-GR" altLang="el-GR" sz="1300" dirty="0">
                <a:ea typeface="Calibri" pitchFamily="34" charset="0"/>
                <a:cs typeface="Times New Roman" pitchFamily="18" charset="0"/>
              </a:rPr>
              <a:t>, </a:t>
            </a:r>
            <a:r>
              <a:rPr lang="el-GR" altLang="el-GR" sz="1300" dirty="0" err="1">
                <a:ea typeface="Calibri" pitchFamily="34" charset="0"/>
                <a:cs typeface="Times New Roman" pitchFamily="18" charset="0"/>
              </a:rPr>
              <a:t>Δυναμεις</a:t>
            </a:r>
            <a:r>
              <a:rPr lang="el-GR" altLang="el-GR" sz="1300" dirty="0">
                <a:ea typeface="Calibri" pitchFamily="34" charset="0"/>
                <a:cs typeface="Times New Roman" pitchFamily="18" charset="0"/>
              </a:rPr>
              <a:t> από </a:t>
            </a:r>
            <a:r>
              <a:rPr lang="el-GR" altLang="el-GR" sz="1300" dirty="0" err="1">
                <a:ea typeface="Calibri" pitchFamily="34" charset="0"/>
                <a:cs typeface="Times New Roman" pitchFamily="18" charset="0"/>
              </a:rPr>
              <a:t>επαφη</a:t>
            </a:r>
            <a:r>
              <a:rPr lang="el-GR" altLang="el-GR" sz="1300" dirty="0">
                <a:ea typeface="Calibri" pitchFamily="34" charset="0"/>
                <a:cs typeface="Times New Roman" pitchFamily="18" charset="0"/>
              </a:rPr>
              <a:t> και από </a:t>
            </a:r>
            <a:r>
              <a:rPr lang="el-GR" altLang="el-GR" sz="1300" dirty="0" err="1">
                <a:ea typeface="Calibri" pitchFamily="34" charset="0"/>
                <a:cs typeface="Times New Roman" pitchFamily="18" charset="0"/>
              </a:rPr>
              <a:t>αποσταση</a:t>
            </a:r>
            <a:r>
              <a:rPr lang="el-GR" altLang="el-GR" sz="1300" dirty="0">
                <a:ea typeface="Calibri" pitchFamily="34" charset="0"/>
                <a:cs typeface="Times New Roman" pitchFamily="18" charset="0"/>
              </a:rPr>
              <a:t>, Πίεση </a:t>
            </a:r>
          </a:p>
          <a:p>
            <a:pPr>
              <a:lnSpc>
                <a:spcPct val="95000"/>
              </a:lnSpc>
              <a:spcAft>
                <a:spcPts val="1000"/>
              </a:spcAft>
              <a:buFont typeface="Arial" charset="0"/>
              <a:buNone/>
            </a:pPr>
            <a:endParaRPr lang="el-GR" altLang="el-GR" sz="1300" dirty="0"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95000"/>
              </a:lnSpc>
              <a:spcAft>
                <a:spcPts val="1000"/>
              </a:spcAft>
              <a:buFont typeface="Arial" charset="0"/>
              <a:buNone/>
            </a:pPr>
            <a:r>
              <a:rPr lang="el-GR" altLang="el-GR" sz="1300" dirty="0" err="1">
                <a:ea typeface="Calibri" pitchFamily="34" charset="0"/>
                <a:cs typeface="Times New Roman" pitchFamily="18" charset="0"/>
              </a:rPr>
              <a:t>Μπορειτε</a:t>
            </a:r>
            <a:r>
              <a:rPr lang="el-GR" altLang="el-GR" sz="1300" dirty="0">
                <a:ea typeface="Calibri" pitchFamily="34" charset="0"/>
                <a:cs typeface="Times New Roman" pitchFamily="18" charset="0"/>
              </a:rPr>
              <a:t> να </a:t>
            </a:r>
            <a:r>
              <a:rPr lang="el-GR" altLang="el-GR" sz="1300" dirty="0" err="1">
                <a:ea typeface="Calibri" pitchFamily="34" charset="0"/>
                <a:cs typeface="Times New Roman" pitchFamily="18" charset="0"/>
              </a:rPr>
              <a:t>βρειτε</a:t>
            </a:r>
            <a:r>
              <a:rPr lang="el-GR" altLang="el-GR" sz="1300" dirty="0">
                <a:ea typeface="Calibri" pitchFamily="34" charset="0"/>
                <a:cs typeface="Times New Roman" pitchFamily="18" charset="0"/>
              </a:rPr>
              <a:t> και τα εμπλουτισμένα </a:t>
            </a:r>
            <a:r>
              <a:rPr lang="el-GR" altLang="el-GR" sz="1300" dirty="0" err="1">
                <a:ea typeface="Calibri" pitchFamily="34" charset="0"/>
                <a:cs typeface="Times New Roman" pitchFamily="18" charset="0"/>
              </a:rPr>
              <a:t>βιβλια</a:t>
            </a:r>
            <a:r>
              <a:rPr lang="el-GR" altLang="el-GR" sz="1300" dirty="0">
                <a:ea typeface="Calibri" pitchFamily="34" charset="0"/>
                <a:cs typeface="Times New Roman" pitchFamily="18" charset="0"/>
              </a:rPr>
              <a:t> εδώ</a:t>
            </a:r>
          </a:p>
          <a:p>
            <a:pPr>
              <a:lnSpc>
                <a:spcPct val="95000"/>
              </a:lnSpc>
              <a:spcAft>
                <a:spcPts val="1000"/>
              </a:spcAft>
              <a:buFont typeface="Arial" charset="0"/>
              <a:buNone/>
            </a:pPr>
            <a:r>
              <a:rPr lang="en-US" altLang="el-GR" sz="1300" dirty="0">
                <a:ea typeface="Calibri" pitchFamily="34" charset="0"/>
                <a:cs typeface="Times New Roman" pitchFamily="18" charset="0"/>
                <a:hlinkClick r:id="rId2"/>
              </a:rPr>
              <a:t>http://ebooks.edu.gr/ebooks/v2/course-main.jsp?handle=8547/77</a:t>
            </a:r>
            <a:r>
              <a:rPr lang="el-GR" altLang="el-GR" sz="1300" dirty="0">
                <a:ea typeface="Calibri" pitchFamily="34" charset="0"/>
                <a:cs typeface="Times New Roman" pitchFamily="18" charset="0"/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550" y="4293096"/>
            <a:ext cx="3346450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8440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ΜΕΡΟΣ 1</a:t>
            </a:r>
            <a:r>
              <a:rPr lang="el-GR" baseline="30000" dirty="0"/>
              <a:t>ο</a:t>
            </a:r>
            <a:br>
              <a:rPr lang="el-GR" dirty="0"/>
            </a:b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600200"/>
            <a:ext cx="4834880" cy="4525963"/>
          </a:xfrm>
        </p:spPr>
        <p:txBody>
          <a:bodyPr/>
          <a:lstStyle/>
          <a:p>
            <a:r>
              <a:rPr lang="el-GR" dirty="0"/>
              <a:t>ΤΑΧΥΤΗΤΑ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204864"/>
            <a:ext cx="3152775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2776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Γλωσσικά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l-GR" dirty="0">
                <a:hlinkClick r:id="rId2"/>
              </a:rPr>
              <a:t>Ταχύτητα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https://www.greek-language.gr/greekLang/modern_greek/tools/lexica/search.html?lq=%CF%84%CE%B1%CF%87%CF%8D%CF%84%CE%B7%CF%84%CE%B1&amp;sin=all</a:t>
            </a:r>
            <a:endParaRPr lang="el-GR" dirty="0"/>
          </a:p>
          <a:p>
            <a:r>
              <a:rPr lang="el-GR" dirty="0">
                <a:hlinkClick r:id="rId3"/>
              </a:rPr>
              <a:t>Βραδύτητα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https://www.greek-language.gr/greekLang/modern_greek/tools/lexica/search.html?lq=%CE%B2%CF%81%CE%B1%CE%B4%CF%8D%CF%84%CE%B7%CF%84%CE%B1&amp;dq</a:t>
            </a:r>
            <a:r>
              <a:rPr lang="en-US" dirty="0"/>
              <a:t>=</a:t>
            </a:r>
            <a:endParaRPr lang="el-GR" dirty="0"/>
          </a:p>
          <a:p>
            <a:br>
              <a:rPr lang="el-GR" dirty="0"/>
            </a:br>
            <a:r>
              <a:rPr lang="el-GR" dirty="0"/>
              <a:t>Ποιες άλλες </a:t>
            </a:r>
            <a:r>
              <a:rPr lang="el-GR" dirty="0" err="1"/>
              <a:t>λεξεις</a:t>
            </a:r>
            <a:r>
              <a:rPr lang="el-GR" dirty="0"/>
              <a:t> θα ψάχνατε; Τι συνδηλώσεις σας έρχονται στο νου; Τι συναισθήματα;</a:t>
            </a:r>
          </a:p>
        </p:txBody>
      </p:sp>
    </p:spTree>
    <p:extLst>
      <p:ext uri="{BB962C8B-B14F-4D97-AF65-F5344CB8AC3E}">
        <p14:creationId xmlns:p14="http://schemas.microsoft.com/office/powerpoint/2010/main" val="3941978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Οψεις</a:t>
            </a:r>
            <a:r>
              <a:rPr lang="el-GR" dirty="0"/>
              <a:t> της ταχύτητας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600201"/>
            <a:ext cx="8291264" cy="2404864"/>
          </a:xfrm>
        </p:spPr>
        <p:txBody>
          <a:bodyPr>
            <a:normAutofit fontScale="70000" lnSpcReduction="20000"/>
          </a:bodyPr>
          <a:lstStyle/>
          <a:p>
            <a:r>
              <a:rPr lang="el-GR" dirty="0"/>
              <a:t>Σβελτάδα (</a:t>
            </a:r>
            <a:r>
              <a:rPr lang="el-GR" dirty="0" err="1"/>
              <a:t>μολις</a:t>
            </a:r>
            <a:r>
              <a:rPr lang="el-GR" dirty="0"/>
              <a:t> που </a:t>
            </a:r>
            <a:r>
              <a:rPr lang="el-GR" dirty="0" err="1"/>
              <a:t>ειδαμε</a:t>
            </a:r>
            <a:r>
              <a:rPr lang="el-GR" dirty="0"/>
              <a:t> </a:t>
            </a:r>
            <a:r>
              <a:rPr lang="el-GR" dirty="0" err="1"/>
              <a:t>κατι</a:t>
            </a:r>
            <a:r>
              <a:rPr lang="el-GR" dirty="0"/>
              <a:t>. </a:t>
            </a:r>
            <a:r>
              <a:rPr lang="el-GR" dirty="0" err="1"/>
              <a:t>Θαυμασμος</a:t>
            </a:r>
            <a:r>
              <a:rPr lang="el-GR" dirty="0"/>
              <a:t>, </a:t>
            </a:r>
            <a:r>
              <a:rPr lang="el-GR" dirty="0" err="1"/>
              <a:t>ισως</a:t>
            </a:r>
            <a:r>
              <a:rPr lang="el-GR" dirty="0"/>
              <a:t> και </a:t>
            </a:r>
            <a:r>
              <a:rPr lang="el-GR" dirty="0" err="1"/>
              <a:t>κινδυνος</a:t>
            </a:r>
            <a:r>
              <a:rPr lang="el-GR" dirty="0"/>
              <a:t>)</a:t>
            </a:r>
          </a:p>
          <a:p>
            <a:r>
              <a:rPr lang="el-GR" dirty="0" err="1"/>
              <a:t>Βραδυτητα</a:t>
            </a:r>
            <a:r>
              <a:rPr lang="el-GR" dirty="0"/>
              <a:t> (</a:t>
            </a:r>
            <a:r>
              <a:rPr lang="el-GR" dirty="0" err="1"/>
              <a:t>ενοχληση</a:t>
            </a:r>
            <a:r>
              <a:rPr lang="el-GR" dirty="0"/>
              <a:t>, </a:t>
            </a:r>
            <a:r>
              <a:rPr lang="el-GR" dirty="0" err="1"/>
              <a:t>ισως</a:t>
            </a:r>
            <a:r>
              <a:rPr lang="el-GR" dirty="0"/>
              <a:t> </a:t>
            </a:r>
            <a:r>
              <a:rPr lang="el-GR" dirty="0" err="1"/>
              <a:t>κατι</a:t>
            </a:r>
            <a:r>
              <a:rPr lang="el-GR" dirty="0"/>
              <a:t> </a:t>
            </a:r>
            <a:r>
              <a:rPr lang="el-GR" dirty="0" err="1"/>
              <a:t>επικινδυνο</a:t>
            </a:r>
            <a:r>
              <a:rPr lang="el-GR" dirty="0"/>
              <a:t>)</a:t>
            </a:r>
          </a:p>
          <a:p>
            <a:r>
              <a:rPr lang="el-GR" dirty="0" err="1"/>
              <a:t>Μετρια</a:t>
            </a:r>
            <a:r>
              <a:rPr lang="el-GR" dirty="0"/>
              <a:t> </a:t>
            </a:r>
            <a:r>
              <a:rPr lang="el-GR" dirty="0" err="1"/>
              <a:t>Κινηση</a:t>
            </a:r>
            <a:r>
              <a:rPr lang="el-GR" dirty="0"/>
              <a:t> ( </a:t>
            </a:r>
            <a:r>
              <a:rPr lang="el-GR" dirty="0" err="1"/>
              <a:t>συνηθης</a:t>
            </a:r>
            <a:r>
              <a:rPr lang="el-GR" dirty="0"/>
              <a:t> </a:t>
            </a:r>
            <a:r>
              <a:rPr lang="el-GR" dirty="0" err="1"/>
              <a:t>ζωη</a:t>
            </a:r>
            <a:r>
              <a:rPr lang="el-GR" dirty="0"/>
              <a:t>, </a:t>
            </a:r>
            <a:r>
              <a:rPr lang="el-GR" dirty="0" err="1"/>
              <a:t>μπορω</a:t>
            </a:r>
            <a:r>
              <a:rPr lang="el-GR" dirty="0"/>
              <a:t> να το </a:t>
            </a:r>
            <a:r>
              <a:rPr lang="el-GR" dirty="0" err="1"/>
              <a:t>διαπραγματευτω</a:t>
            </a:r>
            <a:r>
              <a:rPr lang="el-GR" dirty="0"/>
              <a:t>)</a:t>
            </a:r>
          </a:p>
          <a:p>
            <a:pPr marL="0" indent="0">
              <a:buNone/>
            </a:pPr>
            <a:r>
              <a:rPr lang="el-GR" dirty="0" err="1">
                <a:solidFill>
                  <a:srgbClr val="FF0000"/>
                </a:solidFill>
              </a:rPr>
              <a:t>Γιατι</a:t>
            </a:r>
            <a:r>
              <a:rPr lang="el-GR" dirty="0">
                <a:solidFill>
                  <a:srgbClr val="FF0000"/>
                </a:solidFill>
              </a:rPr>
              <a:t> να </a:t>
            </a:r>
            <a:r>
              <a:rPr lang="el-GR" dirty="0" err="1">
                <a:solidFill>
                  <a:srgbClr val="FF0000"/>
                </a:solidFill>
              </a:rPr>
              <a:t>θελω</a:t>
            </a:r>
            <a:r>
              <a:rPr lang="el-GR" dirty="0">
                <a:solidFill>
                  <a:srgbClr val="FF0000"/>
                </a:solidFill>
              </a:rPr>
              <a:t> να κάνω όλες αυτές τις διαφορετικές καταστάσεις </a:t>
            </a:r>
            <a:r>
              <a:rPr lang="el-GR" dirty="0" err="1">
                <a:solidFill>
                  <a:srgbClr val="FF0000"/>
                </a:solidFill>
              </a:rPr>
              <a:t>οψεις</a:t>
            </a:r>
            <a:r>
              <a:rPr lang="el-GR" dirty="0">
                <a:solidFill>
                  <a:srgbClr val="FF0000"/>
                </a:solidFill>
              </a:rPr>
              <a:t> της </a:t>
            </a:r>
            <a:r>
              <a:rPr lang="el-GR" dirty="0" err="1">
                <a:solidFill>
                  <a:srgbClr val="FF0000"/>
                </a:solidFill>
              </a:rPr>
              <a:t>ιδιας</a:t>
            </a:r>
            <a:r>
              <a:rPr lang="el-GR" dirty="0">
                <a:solidFill>
                  <a:srgbClr val="FF0000"/>
                </a:solidFill>
              </a:rPr>
              <a:t> </a:t>
            </a:r>
            <a:r>
              <a:rPr lang="el-GR" dirty="0" err="1">
                <a:solidFill>
                  <a:srgbClr val="FF0000"/>
                </a:solidFill>
              </a:rPr>
              <a:t>εννοιας</a:t>
            </a:r>
            <a:r>
              <a:rPr lang="el-GR" dirty="0">
                <a:solidFill>
                  <a:srgbClr val="FF0000"/>
                </a:solidFill>
              </a:rPr>
              <a:t>;  Πώς </a:t>
            </a:r>
            <a:r>
              <a:rPr lang="el-GR" dirty="0" err="1">
                <a:solidFill>
                  <a:srgbClr val="FF0000"/>
                </a:solidFill>
              </a:rPr>
              <a:t>νοιωθετε</a:t>
            </a:r>
            <a:r>
              <a:rPr lang="el-GR" dirty="0">
                <a:solidFill>
                  <a:srgbClr val="FF0000"/>
                </a:solidFill>
              </a:rPr>
              <a:t> απέναντι σε μια τέτοια προσέγγιση;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01008"/>
            <a:ext cx="8229600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3340956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8227</TotalTime>
  <Words>2902</Words>
  <Application>Microsoft Office PowerPoint</Application>
  <PresentationFormat>Προβολή στην οθόνη (4:3)</PresentationFormat>
  <Paragraphs>301</Paragraphs>
  <Slides>55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2</vt:i4>
      </vt:variant>
      <vt:variant>
        <vt:lpstr>Τίτλοι διαφανειών</vt:lpstr>
      </vt:variant>
      <vt:variant>
        <vt:i4>55</vt:i4>
      </vt:variant>
    </vt:vector>
  </HeadingPairs>
  <TitlesOfParts>
    <vt:vector size="59" baseType="lpstr">
      <vt:lpstr>Arial</vt:lpstr>
      <vt:lpstr>Calibri</vt:lpstr>
      <vt:lpstr>Θέμα του Office</vt:lpstr>
      <vt:lpstr>2_Θέμα του Office</vt:lpstr>
      <vt:lpstr>ΒΑΣΙΚΕΣ ΕΝΟΙΕΣ ΦΥΣΙΚΩΝ ΕΠΙΣΤΗΜΩΝ</vt:lpstr>
      <vt:lpstr>Από τα αέρια στην Πίεση</vt:lpstr>
      <vt:lpstr>ΔΙΑΛΕΞΗ 7</vt:lpstr>
      <vt:lpstr>Υπενθύμιση Καλες σημειώσεις- σταθερο διάβασμα</vt:lpstr>
      <vt:lpstr>ΜΗΧΑΝΙΚΗ</vt:lpstr>
      <vt:lpstr>Μηχανικη στα τρέχοντα βιβλία του Δημοτικού</vt:lpstr>
      <vt:lpstr>ΜΕΡΟΣ 1ο </vt:lpstr>
      <vt:lpstr>Γλωσσικά</vt:lpstr>
      <vt:lpstr>Οψεις της ταχύτητας</vt:lpstr>
      <vt:lpstr>Ένα παράδειγμα</vt:lpstr>
      <vt:lpstr>Τι ξέρουμε για την ταχύτητα;</vt:lpstr>
      <vt:lpstr>Παρουσίαση του PowerPoint</vt:lpstr>
      <vt:lpstr>Όλα αυτά να μπουν κατω από την εξουσια ενός βελους;</vt:lpstr>
      <vt:lpstr>Προσδιορισμός της ταχύτητας</vt:lpstr>
      <vt:lpstr>Γραφικές παραστάσεις (εδώ επεκτάσεις της όρασης)</vt:lpstr>
      <vt:lpstr>Η ταχυτητα στον χρονο  (σαν συνάρτηση του χρονου)</vt:lpstr>
      <vt:lpstr>Συγκρίσεις</vt:lpstr>
      <vt:lpstr>«Ιστορικά»:</vt:lpstr>
      <vt:lpstr>Τι θελω να μπορειτε να κάνετε;</vt:lpstr>
      <vt:lpstr>Παραδειγμα ασκησης</vt:lpstr>
      <vt:lpstr>Παρουσίαση του PowerPoint</vt:lpstr>
      <vt:lpstr>Η επιμονή της ταχύτητας </vt:lpstr>
      <vt:lpstr>Πού οφείλεται η διαφορά; </vt:lpstr>
      <vt:lpstr>Πού οφείλεται η διαφορά; </vt:lpstr>
      <vt:lpstr>Η ταχύτητα είναι μια «φορτική» προίκα</vt:lpstr>
      <vt:lpstr> </vt:lpstr>
      <vt:lpstr>Παρουσίαση του PowerPoint</vt:lpstr>
      <vt:lpstr>Πώς μπορουμε να βοηθησουμε τον εαυτο μας</vt:lpstr>
      <vt:lpstr>*Α Νομος: Η εποχούμενη *  </vt:lpstr>
      <vt:lpstr>Αναστοχασμος</vt:lpstr>
      <vt:lpstr>ΜΕΡΟΣ 2ο</vt:lpstr>
      <vt:lpstr>Δυναμη στην ποιηση και τη λογοτεχνια;</vt:lpstr>
      <vt:lpstr>Καθημερινές όψεις της Δύναμης (1)</vt:lpstr>
      <vt:lpstr> Καθημερινές όψεις της δυναμης (2)</vt:lpstr>
      <vt:lpstr>Ας στραφούμε σε ό,τι γνωρίζουμε</vt:lpstr>
      <vt:lpstr>Στατική</vt:lpstr>
      <vt:lpstr>Απλες μηχανες </vt:lpstr>
      <vt:lpstr>Μια απλη μηχανή με πίεση</vt:lpstr>
      <vt:lpstr>Πρόβλημα (από τη στατική στη δυναμική)</vt:lpstr>
      <vt:lpstr>Παρουσίαση του PowerPoint</vt:lpstr>
      <vt:lpstr>Δυναμη που κινει και δυναμη που σταματά</vt:lpstr>
      <vt:lpstr>Τριβή: μια κρυμμένη δύναμη</vt:lpstr>
      <vt:lpstr>Και άλλες κρυμμένες δυνάμεις</vt:lpstr>
      <vt:lpstr>Παρουσίαση του PowerPoint</vt:lpstr>
      <vt:lpstr>Τι μπορει να είναι η «δυναμη;» για τους Φυσικούς;</vt:lpstr>
      <vt:lpstr>Που υπάρχει «δύναμη» (κατά τους Φυσικούς); </vt:lpstr>
      <vt:lpstr>ΥΠΑΡΧΟΥΝ ΔΥΟ ΜΕΓΑΛΕΣ ΚΑΤΗΓΟΡΙΕΣ ΔΥΝΑΜΕΩΝ ΚΑΙ ΛΕΙΠΕΙ ΜΙΑ ΤΡΙΤΗ (τουλαχιστον)</vt:lpstr>
      <vt:lpstr>Δυναμη Φ και ΔυναμηΚ</vt:lpstr>
      <vt:lpstr>ΜΕΡΟΣ 3ο</vt:lpstr>
      <vt:lpstr>Γλωσσικά</vt:lpstr>
      <vt:lpstr>Πίεση και Δυναμη</vt:lpstr>
      <vt:lpstr>Πίεση και στερεά</vt:lpstr>
      <vt:lpstr>Πιεση και υγρα και αέρια</vt:lpstr>
      <vt:lpstr>Καθημερινη πιεση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ΒΑΣΙΚΕΣ ΕΝΟΙΕΣ ΦΥΣΙΚΩΝ ΕΠΙΣΤΗΜΩΝ</dc:title>
  <dc:creator>ΠΤΔΕ</dc:creator>
  <cp:lastModifiedBy>Βασιλης Κολλιας</cp:lastModifiedBy>
  <cp:revision>414</cp:revision>
  <cp:lastPrinted>2020-12-11T11:35:15Z</cp:lastPrinted>
  <dcterms:created xsi:type="dcterms:W3CDTF">2020-09-21T06:35:47Z</dcterms:created>
  <dcterms:modified xsi:type="dcterms:W3CDTF">2022-11-07T07:31:23Z</dcterms:modified>
</cp:coreProperties>
</file>