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439" r:id="rId4"/>
    <p:sldId id="642" r:id="rId5"/>
    <p:sldId id="650" r:id="rId6"/>
    <p:sldId id="644" r:id="rId7"/>
    <p:sldId id="651" r:id="rId8"/>
    <p:sldId id="652" r:id="rId9"/>
    <p:sldId id="657" r:id="rId10"/>
    <p:sldId id="647" r:id="rId11"/>
    <p:sldId id="646" r:id="rId12"/>
    <p:sldId id="648" r:id="rId13"/>
    <p:sldId id="257" r:id="rId14"/>
    <p:sldId id="263" r:id="rId15"/>
    <p:sldId id="460" r:id="rId16"/>
    <p:sldId id="641" r:id="rId17"/>
    <p:sldId id="667" r:id="rId18"/>
    <p:sldId id="569" r:id="rId19"/>
    <p:sldId id="653" r:id="rId20"/>
    <p:sldId id="665" r:id="rId21"/>
    <p:sldId id="658" r:id="rId22"/>
    <p:sldId id="660" r:id="rId23"/>
    <p:sldId id="661" r:id="rId24"/>
    <p:sldId id="654" r:id="rId25"/>
    <p:sldId id="663" r:id="rId26"/>
    <p:sldId id="662" r:id="rId27"/>
    <p:sldId id="629" r:id="rId28"/>
    <p:sldId id="664" r:id="rId29"/>
    <p:sldId id="668" r:id="rId30"/>
    <p:sldId id="670" r:id="rId31"/>
    <p:sldId id="570" r:id="rId32"/>
    <p:sldId id="571" r:id="rId33"/>
    <p:sldId id="574" r:id="rId34"/>
    <p:sldId id="575" r:id="rId35"/>
    <p:sldId id="671" r:id="rId36"/>
    <p:sldId id="666" r:id="rId37"/>
    <p:sldId id="578" r:id="rId38"/>
    <p:sldId id="649" r:id="rId39"/>
    <p:sldId id="672" r:id="rId40"/>
    <p:sldId id="669" r:id="rId41"/>
    <p:sldId id="655" r:id="rId42"/>
    <p:sldId id="656" r:id="rId43"/>
    <p:sldId id="267" r:id="rId44"/>
    <p:sldId id="325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107" d="100"/>
          <a:sy n="107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6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4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8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1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6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9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61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53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3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4/12/2020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pdf/8547/680/10-0178-02_Fysika_ST-Dimotikou_Vivlio-Mathiti/" TargetMode="External"/><Relationship Id="rId2" Type="http://schemas.openxmlformats.org/officeDocument/2006/relationships/hyperlink" Target="http://ebooks.edu.gr/ebooks/v/pdf/8547/682/10-0179-02_Fysika_ST-Dimotikou_Tetradio-Ergas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apps.athena.net.gr/trapeza/index.php?action=preview_html&amp;id=517" TargetMode="External"/><Relationship Id="rId4" Type="http://schemas.openxmlformats.org/officeDocument/2006/relationships/hyperlink" Target="https://www.i-pinakas.com/11-omicronxiepsilonalpha---betaalphasigmaepsiloniotasigma---alphalambdaalphataualph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k-language.gr/digitalResources/literature/tools/concordance/search.html?lq=%CE%BF%CE%BE%CF%85" TargetMode="External"/><Relationship Id="rId2" Type="http://schemas.openxmlformats.org/officeDocument/2006/relationships/hyperlink" Target="https://www.greek-language.gr/digitalResources/literature/tools/concordance/search.html?lq=word:1945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reek-language.gr/digitalResources/literature/tools/concordance/search.html?lq=%CF%83%CE%B1%CF%80%CE%BF%CF%8D%CE%BD%CE%B9" TargetMode="External"/><Relationship Id="rId4" Type="http://schemas.openxmlformats.org/officeDocument/2006/relationships/hyperlink" Target="https://www.greek-language.gr/digitalResources/literature/tools/concordance/search.html?lq=%CE%BE%CE%B9%CE%B4%CE%B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FSzt5x9uo" TargetMode="External"/><Relationship Id="rId2" Type="http://schemas.openxmlformats.org/officeDocument/2006/relationships/hyperlink" Target="https://phet.colorado.edu/el/simulation/acid-base-solution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IlDaAX4vE" TargetMode="External"/><Relationship Id="rId2" Type="http://schemas.openxmlformats.org/officeDocument/2006/relationships/hyperlink" Target="https://www.youtube.com/watch?v=F7-ie4uWX04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wTuRmwSkuzQ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qsf_UJcfBc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5yGA0qL08O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eFSzt5x9u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perainst.com/blog/why-ph-is-importan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1sXf2dw_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oawKguU6A" TargetMode="External"/><Relationship Id="rId2" Type="http://schemas.openxmlformats.org/officeDocument/2006/relationships/hyperlink" Target="https://www.youtube.com/watch?v=B3cXuisH8PI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ZQx7W4Pe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B8vQokr0Q" TargetMode="External"/><Relationship Id="rId2" Type="http://schemas.openxmlformats.org/officeDocument/2006/relationships/hyperlink" Target="https://www.youtube.com/watch?v=BVcgO4p88AA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uJEkb4Hq5j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0QhOCDzP4I" TargetMode="External"/><Relationship Id="rId2" Type="http://schemas.openxmlformats.org/officeDocument/2006/relationships/hyperlink" Target="https://www.youtube.com/watch?v=xdedxfhcpW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ClPr5Qpd5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l/simulation/legacy/sugar-and-salt-solutions" TargetMode="External"/><Relationship Id="rId2" Type="http://schemas.openxmlformats.org/officeDocument/2006/relationships/hyperlink" Target="https://phet.colorado.edu/el/simulation/legacy/soluble-sal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OFT2fMblW4" TargetMode="External"/><Relationship Id="rId2" Type="http://schemas.openxmlformats.org/officeDocument/2006/relationships/hyperlink" Target="https://youtu.be/dcupj8LaC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Ερωτηματα</a:t>
            </a:r>
            <a:r>
              <a:rPr lang="el-GR" dirty="0" smtClean="0"/>
              <a:t> και «</a:t>
            </a:r>
            <a:r>
              <a:rPr lang="el-GR" dirty="0" err="1" smtClean="0"/>
              <a:t>πειραματα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Που διαλύεται (αλάτι, ζάχαρη) </a:t>
            </a:r>
            <a:r>
              <a:rPr lang="el-GR" dirty="0" err="1" smtClean="0"/>
              <a:t>περισσοτερο</a:t>
            </a:r>
            <a:r>
              <a:rPr lang="el-GR" dirty="0" smtClean="0"/>
              <a:t> στο ζεστό ή στο </a:t>
            </a:r>
            <a:r>
              <a:rPr lang="el-GR" dirty="0" err="1" smtClean="0"/>
              <a:t>κρυο</a:t>
            </a:r>
            <a:r>
              <a:rPr lang="el-GR" dirty="0" smtClean="0"/>
              <a:t>;</a:t>
            </a:r>
          </a:p>
          <a:p>
            <a:r>
              <a:rPr lang="el-GR" dirty="0" smtClean="0"/>
              <a:t>Τι θα </a:t>
            </a:r>
            <a:r>
              <a:rPr lang="el-GR" dirty="0" err="1" smtClean="0"/>
              <a:t>γινει</a:t>
            </a:r>
            <a:r>
              <a:rPr lang="el-GR" dirty="0" smtClean="0"/>
              <a:t> αν διαλύω και διαλύω και διαλύω;</a:t>
            </a:r>
          </a:p>
          <a:p>
            <a:r>
              <a:rPr lang="el-GR" dirty="0" smtClean="0"/>
              <a:t>Διαλύονται και τα αέρια; Έχει σημασία η θερμοκρασία;</a:t>
            </a:r>
          </a:p>
          <a:p>
            <a:r>
              <a:rPr lang="el-GR" dirty="0" smtClean="0"/>
              <a:t>Τι πείραμα για το: ποιο διαλύεται πιο πολύ, η ζάχαρη ή το αλάτι;</a:t>
            </a:r>
          </a:p>
          <a:p>
            <a:endParaRPr lang="el-GR" dirty="0"/>
          </a:p>
          <a:p>
            <a:r>
              <a:rPr lang="el-GR" dirty="0" smtClean="0"/>
              <a:t>Με </a:t>
            </a:r>
            <a:r>
              <a:rPr lang="el-GR" dirty="0" err="1" smtClean="0"/>
              <a:t>ποσους</a:t>
            </a:r>
            <a:r>
              <a:rPr lang="el-GR" dirty="0" smtClean="0"/>
              <a:t> </a:t>
            </a:r>
            <a:r>
              <a:rPr lang="el-GR" dirty="0" err="1" smtClean="0"/>
              <a:t>αλλους</a:t>
            </a:r>
            <a:r>
              <a:rPr lang="el-GR" dirty="0" smtClean="0"/>
              <a:t> </a:t>
            </a:r>
            <a:r>
              <a:rPr lang="el-GR" dirty="0" err="1" smtClean="0"/>
              <a:t>τροπους</a:t>
            </a:r>
            <a:r>
              <a:rPr lang="el-GR" dirty="0" smtClean="0"/>
              <a:t> </a:t>
            </a:r>
            <a:r>
              <a:rPr lang="el-GR" dirty="0" err="1" smtClean="0"/>
              <a:t>μπορουμε</a:t>
            </a:r>
            <a:r>
              <a:rPr lang="el-GR" dirty="0" smtClean="0"/>
              <a:t> να </a:t>
            </a:r>
            <a:r>
              <a:rPr lang="el-GR" dirty="0" err="1" smtClean="0"/>
              <a:t>δουμε</a:t>
            </a:r>
            <a:r>
              <a:rPr lang="el-GR" dirty="0" smtClean="0"/>
              <a:t> διαφορές </a:t>
            </a:r>
            <a:r>
              <a:rPr lang="el-GR" dirty="0" err="1" smtClean="0"/>
              <a:t>εκτος</a:t>
            </a:r>
            <a:r>
              <a:rPr lang="el-GR" dirty="0" smtClean="0"/>
              <a:t> από το «με το </a:t>
            </a:r>
            <a:r>
              <a:rPr lang="el-GR" dirty="0" err="1" smtClean="0"/>
              <a:t>ματι</a:t>
            </a:r>
            <a:r>
              <a:rPr lang="el-GR" dirty="0" smtClean="0"/>
              <a:t>»;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706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Διάλυμα </a:t>
            </a:r>
            <a:r>
              <a:rPr lang="el-GR" dirty="0">
                <a:solidFill>
                  <a:srgbClr val="FF0000"/>
                </a:solidFill>
              </a:rPr>
              <a:t>αερίου σε νερό και χημική </a:t>
            </a:r>
            <a:r>
              <a:rPr lang="el-GR" dirty="0" smtClean="0">
                <a:solidFill>
                  <a:srgbClr val="FF0000"/>
                </a:solidFill>
              </a:rPr>
              <a:t>αντίδραση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ασβεστόνερο ως δείκτης για το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6560479" cy="401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7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 Από τα άτομα στα οξέα και τις βάσεις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ΜΕΡΟΣ: </a:t>
            </a:r>
            <a:r>
              <a:rPr lang="en-US" dirty="0" smtClean="0"/>
              <a:t>pH</a:t>
            </a:r>
            <a:r>
              <a:rPr lang="el-GR" dirty="0" smtClean="0"/>
              <a:t>, Δυναμική Ισορροπία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ΜΕΡΟΣ: Κλίμακες</a:t>
            </a:r>
            <a:endParaRPr lang="el-GR" dirty="0" smtClean="0"/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ΜΕΡΟΣ: Σύνοψη, σχολιασμός μαθήματος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Υπενθύμιση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err="1" smtClean="0"/>
              <a:t>Καλες</a:t>
            </a:r>
            <a:r>
              <a:rPr lang="el-GR" altLang="el-GR" dirty="0" smtClean="0"/>
              <a:t> σημειώσεις- </a:t>
            </a:r>
            <a:r>
              <a:rPr lang="el-GR" altLang="el-GR" dirty="0" err="1" smtClean="0"/>
              <a:t>σταθερο</a:t>
            </a:r>
            <a:r>
              <a:rPr lang="el-GR" altLang="el-GR" dirty="0" smtClean="0"/>
              <a:t> διάβασμα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1</a:t>
            </a:r>
            <a:r>
              <a:rPr lang="el-GR" baseline="30000" dirty="0" smtClean="0"/>
              <a:t>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Οξεα</a:t>
            </a:r>
            <a:r>
              <a:rPr lang="el-GR" dirty="0" smtClean="0"/>
              <a:t> - </a:t>
            </a:r>
            <a:r>
              <a:rPr lang="el-GR" dirty="0" err="1" smtClean="0"/>
              <a:t>Βασεις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277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err="1" smtClean="0"/>
              <a:t>Οξεα</a:t>
            </a:r>
            <a:r>
              <a:rPr lang="el-GR" dirty="0" smtClean="0"/>
              <a:t> και </a:t>
            </a:r>
            <a:r>
              <a:rPr lang="el-GR" dirty="0" err="1" smtClean="0"/>
              <a:t>βασεις</a:t>
            </a:r>
            <a:r>
              <a:rPr lang="el-GR" dirty="0" smtClean="0"/>
              <a:t> στα τρέχοντα βιβλία του Δημοτικού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Εκτη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σελιδα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 160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τετραδιο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εργασιων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2"/>
              </a:rPr>
              <a:t>http://ebooks.edu.gr/ebooks/v/pdf/8547/682/10-0179-02_Fysika_ST-Dimotikou_Tetradio-Ergasion/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Δείκτες, άλατα, οξέα και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βασεις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στην καθημερινή ζωή</a:t>
            </a: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Εκτη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σελ 112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βιβλιο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μαθητη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u="sng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  <a:hlinkClick r:id="rId3"/>
              </a:rPr>
              <a:t>http://ebooks.edu.gr/ebooks/v/pdf/8547/680/10-0178-02_Fysika_ST-Dimotikou_Vivlio-Mathiti/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Επιπλέον οξείδωση και εφαρμογές</a:t>
            </a:r>
            <a:endParaRPr lang="en-US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Ενδιαφερουσα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δουλεια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ενός δασκάλου </a:t>
            </a:r>
            <a:r>
              <a:rPr lang="en-US" altLang="el-GR" sz="1300" dirty="0">
                <a:ea typeface="Calibri" pitchFamily="34" charset="0"/>
                <a:cs typeface="Times New Roman" pitchFamily="18" charset="0"/>
                <a:hlinkClick r:id="rId4"/>
              </a:rPr>
              <a:t>https://www.i-pinakas.com/11-omicronxiepsilonalpha---betaalphasigmaepsiloniotasigma---</a:t>
            </a:r>
            <a:r>
              <a:rPr lang="en-US" altLang="el-GR" sz="1300" dirty="0" smtClean="0">
                <a:ea typeface="Calibri" pitchFamily="34" charset="0"/>
                <a:cs typeface="Times New Roman" pitchFamily="18" charset="0"/>
                <a:hlinkClick r:id="rId4"/>
              </a:rPr>
              <a:t>alphalambdaalphataualpha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Τράπεζα 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θεμάτων για πειραματικά σχολεία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None/>
            </a:pPr>
            <a:r>
              <a:rPr lang="el-GR" sz="1400" u="sng" dirty="0">
                <a:hlinkClick r:id="rId5"/>
              </a:rPr>
              <a:t>http://apps.athena.net.gr/trapeza/index.php?action=preview_html&amp;id=517</a:t>
            </a:r>
            <a:endParaRPr lang="el-GR" sz="1400" dirty="0"/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3549774" cy="180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(</a:t>
            </a:r>
            <a:r>
              <a:rPr lang="el-GR" dirty="0" err="1" smtClean="0"/>
              <a:t>βασεις</a:t>
            </a:r>
            <a:r>
              <a:rPr lang="el-GR" dirty="0" smtClean="0"/>
              <a:t> και οξέα)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067844"/>
            <a:ext cx="3333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Οξεα</a:t>
            </a:r>
            <a:r>
              <a:rPr lang="el-GR" dirty="0" smtClean="0"/>
              <a:t> </a:t>
            </a:r>
            <a:r>
              <a:rPr lang="el-GR" dirty="0" err="1" smtClean="0"/>
              <a:t>βασεις</a:t>
            </a:r>
            <a:r>
              <a:rPr lang="el-GR" dirty="0" smtClean="0"/>
              <a:t> στην </a:t>
            </a:r>
            <a:r>
              <a:rPr lang="el-GR" dirty="0" err="1" smtClean="0"/>
              <a:t>ποιηση</a:t>
            </a:r>
            <a:r>
              <a:rPr lang="el-GR" dirty="0" smtClean="0"/>
              <a:t> και τη </a:t>
            </a:r>
            <a:r>
              <a:rPr lang="el-GR" dirty="0" err="1" smtClean="0"/>
              <a:t>λογοτεχνια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 err="1" smtClean="0"/>
              <a:t>Οξυ</a:t>
            </a:r>
            <a:endParaRPr lang="el-GR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www.greek-language.gr/digitalResources/literature/tools/concordance/search.html?lq=word:19457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Οξυγονο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https://www.greek-language.gr/digitalResources/literature/tools/concordance/search.html?lq=%</a:t>
            </a:r>
            <a:r>
              <a:rPr lang="en-US" dirty="0" smtClean="0">
                <a:hlinkClick r:id="rId3"/>
              </a:rPr>
              <a:t>CE%BF%CE%BE%CF%85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Ξίδι</a:t>
            </a:r>
          </a:p>
          <a:p>
            <a:r>
              <a:rPr lang="en-US" dirty="0">
                <a:hlinkClick r:id="rId4"/>
              </a:rPr>
              <a:t>https://www.greek-language.gr/digitalResources/literature/tools/concordance/search.html?lq=%</a:t>
            </a:r>
            <a:r>
              <a:rPr lang="en-US" dirty="0" smtClean="0">
                <a:hlinkClick r:id="rId4"/>
              </a:rPr>
              <a:t>CE%BE%CE%B9%CE%B4%CE%B9</a:t>
            </a: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Σαπούνι</a:t>
            </a:r>
          </a:p>
          <a:p>
            <a:r>
              <a:rPr lang="en-US" dirty="0">
                <a:hlinkClick r:id="rId5"/>
              </a:rPr>
              <a:t>https://www.greek-language.gr/digitalResources/literature/tools/concordance/search.html?lq=%</a:t>
            </a:r>
            <a:r>
              <a:rPr lang="en-US" dirty="0" smtClean="0">
                <a:hlinkClick r:id="rId5"/>
              </a:rPr>
              <a:t>CF%83%CE%B1%CF%80%CE%BF%CF%8D%CE%BD%CE%B9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342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Ερωτήματα που με απασχόλησαν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Γιατι</a:t>
            </a:r>
            <a:r>
              <a:rPr lang="el-GR" dirty="0" smtClean="0"/>
              <a:t> να </a:t>
            </a:r>
            <a:r>
              <a:rPr lang="el-GR" dirty="0" err="1" smtClean="0"/>
              <a:t>υπαρχουν</a:t>
            </a:r>
            <a:r>
              <a:rPr lang="el-GR" dirty="0" smtClean="0"/>
              <a:t> δυο </a:t>
            </a:r>
            <a:r>
              <a:rPr lang="el-GR" dirty="0" err="1" smtClean="0"/>
              <a:t>ειδη</a:t>
            </a:r>
            <a:r>
              <a:rPr lang="el-GR" dirty="0" smtClean="0"/>
              <a:t> «</a:t>
            </a:r>
            <a:r>
              <a:rPr lang="el-GR" dirty="0" err="1" smtClean="0"/>
              <a:t>καυστικοτητας</a:t>
            </a:r>
            <a:r>
              <a:rPr lang="el-GR" dirty="0" smtClean="0"/>
              <a:t>»; </a:t>
            </a:r>
            <a:r>
              <a:rPr lang="el-GR" dirty="0" err="1" smtClean="0"/>
              <a:t>Γιατι</a:t>
            </a:r>
            <a:r>
              <a:rPr lang="el-GR" dirty="0" smtClean="0"/>
              <a:t> όχι ένα ή δώδεκα; </a:t>
            </a:r>
            <a:endParaRPr lang="el-GR" dirty="0"/>
          </a:p>
          <a:p>
            <a:r>
              <a:rPr lang="el-GR" dirty="0" smtClean="0"/>
              <a:t>Τα οξέα ως προς τις βάσεις είναι όπως το ζεστό ως προς το κρύο;</a:t>
            </a:r>
          </a:p>
          <a:p>
            <a:pPr lvl="0"/>
            <a:r>
              <a:rPr lang="el-GR" dirty="0" err="1">
                <a:solidFill>
                  <a:prstClr val="black"/>
                </a:solidFill>
              </a:rPr>
              <a:t>Γιατι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dirty="0" err="1">
                <a:solidFill>
                  <a:prstClr val="black"/>
                </a:solidFill>
              </a:rPr>
              <a:t>εχουν</a:t>
            </a:r>
            <a:r>
              <a:rPr lang="el-GR" dirty="0">
                <a:solidFill>
                  <a:prstClr val="black"/>
                </a:solidFill>
              </a:rPr>
              <a:t> διαφορετικά </a:t>
            </a:r>
            <a:r>
              <a:rPr lang="el-GR" dirty="0" smtClean="0">
                <a:solidFill>
                  <a:prstClr val="black"/>
                </a:solidFill>
              </a:rPr>
              <a:t>χαρακτηριστικά;</a:t>
            </a:r>
            <a:endParaRPr lang="el-GR" dirty="0">
              <a:solidFill>
                <a:prstClr val="black"/>
              </a:solidFill>
            </a:endParaRPr>
          </a:p>
          <a:p>
            <a:pPr lvl="0"/>
            <a:r>
              <a:rPr lang="el-GR" dirty="0" smtClean="0">
                <a:solidFill>
                  <a:prstClr val="black"/>
                </a:solidFill>
              </a:rPr>
              <a:t>Πώς </a:t>
            </a:r>
            <a:r>
              <a:rPr lang="el-GR" dirty="0">
                <a:solidFill>
                  <a:prstClr val="black"/>
                </a:solidFill>
              </a:rPr>
              <a:t>το μικροσκοπικό και το μακροσκοπικό συνδέονται εδώ;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86867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0248" y="-676031"/>
            <a:ext cx="6229681" cy="79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2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Προηγούμενη διάλεξη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ΥΛΙΚΑ</a:t>
            </a:r>
            <a:endParaRPr lang="en-US" dirty="0" smtClean="0"/>
          </a:p>
          <a:p>
            <a:r>
              <a:rPr lang="el-GR" dirty="0" smtClean="0"/>
              <a:t>Μια μικρή προσθήκη πριν να ξεκινήσουμε (μείγματα, διαλύματα)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47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Διαφορε</a:t>
            </a:r>
            <a:r>
              <a:rPr lang="el-GR" dirty="0" err="1"/>
              <a:t>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(Μην αγγίζετε </a:t>
            </a:r>
            <a:r>
              <a:rPr lang="el-GR" dirty="0" err="1" smtClean="0"/>
              <a:t>αγνωστα</a:t>
            </a:r>
            <a:r>
              <a:rPr lang="el-GR" dirty="0" smtClean="0"/>
              <a:t> χημικά! Μην τα «</a:t>
            </a:r>
            <a:r>
              <a:rPr lang="el-GR" dirty="0" err="1" smtClean="0"/>
              <a:t>δοκιμαζετε</a:t>
            </a:r>
            <a:r>
              <a:rPr lang="el-GR" dirty="0" smtClean="0"/>
              <a:t>»).</a:t>
            </a:r>
          </a:p>
          <a:p>
            <a:r>
              <a:rPr lang="el-GR" dirty="0" smtClean="0"/>
              <a:t>Οξέα: </a:t>
            </a:r>
            <a:r>
              <a:rPr lang="el-GR" dirty="0" err="1" smtClean="0"/>
              <a:t>Ξινα</a:t>
            </a:r>
            <a:r>
              <a:rPr lang="el-GR" dirty="0" smtClean="0"/>
              <a:t>, </a:t>
            </a:r>
            <a:r>
              <a:rPr lang="el-GR" dirty="0" err="1" smtClean="0"/>
              <a:t>δινουν</a:t>
            </a:r>
            <a:r>
              <a:rPr lang="el-GR" dirty="0" smtClean="0"/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με την </a:t>
            </a:r>
            <a:r>
              <a:rPr lang="el-GR" dirty="0" err="1" smtClean="0"/>
              <a:t>κιμωλια</a:t>
            </a:r>
            <a:r>
              <a:rPr lang="el-GR" dirty="0" smtClean="0"/>
              <a:t> </a:t>
            </a:r>
            <a:r>
              <a:rPr lang="el-GR" dirty="0" smtClean="0"/>
              <a:t>, </a:t>
            </a:r>
            <a:r>
              <a:rPr lang="el-GR" dirty="0" smtClean="0"/>
              <a:t>Η</a:t>
            </a:r>
            <a:r>
              <a:rPr lang="el-GR" baseline="-25000" dirty="0" smtClean="0"/>
              <a:t>2</a:t>
            </a:r>
            <a:r>
              <a:rPr lang="el-GR" dirty="0" smtClean="0"/>
              <a:t> με μέταλλα</a:t>
            </a:r>
          </a:p>
          <a:p>
            <a:r>
              <a:rPr lang="el-GR" dirty="0" smtClean="0"/>
              <a:t>Βάσεις: Πικρές, </a:t>
            </a:r>
            <a:r>
              <a:rPr lang="el-GR" dirty="0" err="1" smtClean="0"/>
              <a:t>σαπουνώδεις</a:t>
            </a:r>
            <a:r>
              <a:rPr lang="el-GR" dirty="0" smtClean="0"/>
              <a:t> </a:t>
            </a:r>
            <a:r>
              <a:rPr lang="el-GR" dirty="0" err="1" smtClean="0"/>
              <a:t>γλυστερή</a:t>
            </a:r>
            <a:r>
              <a:rPr lang="el-GR" dirty="0" smtClean="0"/>
              <a:t> αίσθηση,</a:t>
            </a:r>
          </a:p>
          <a:p>
            <a:r>
              <a:rPr lang="el-GR" dirty="0" smtClean="0"/>
              <a:t>Διαφορά στους «δείκτες»</a:t>
            </a:r>
          </a:p>
          <a:p>
            <a:r>
              <a:rPr lang="el-GR" dirty="0" smtClean="0"/>
              <a:t>Εξουδετερώνει το ένα το άλλο</a:t>
            </a:r>
          </a:p>
          <a:p>
            <a:r>
              <a:rPr lang="el-GR" dirty="0" smtClean="0"/>
              <a:t>ΚΑΥΣΤΙΚΑ όταν είναι </a:t>
            </a:r>
            <a:r>
              <a:rPr lang="el-GR" dirty="0" err="1" smtClean="0"/>
              <a:t>πυκνα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304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Δείκτης 1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06" y="3573016"/>
            <a:ext cx="7289533" cy="318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8" y="1052736"/>
            <a:ext cx="75231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22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Δείκτης 2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" y="2832681"/>
            <a:ext cx="7740000" cy="20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47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Τι είναι; Από το </a:t>
            </a:r>
            <a:r>
              <a:rPr lang="el-GR" dirty="0" err="1">
                <a:solidFill>
                  <a:prstClr val="black"/>
                </a:solidFill>
              </a:rPr>
              <a:t>βιβλιο</a:t>
            </a:r>
            <a:r>
              <a:rPr lang="el-GR" dirty="0">
                <a:solidFill>
                  <a:prstClr val="black"/>
                </a:solidFill>
              </a:rPr>
              <a:t> της Α Λυκείου</a:t>
            </a:r>
            <a:br>
              <a:rPr lang="el-GR" dirty="0">
                <a:solidFill>
                  <a:prstClr val="black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l-GR" sz="2600" dirty="0" smtClean="0">
                <a:solidFill>
                  <a:prstClr val="black"/>
                </a:solidFill>
              </a:rPr>
              <a:t>Οξέα </a:t>
            </a:r>
            <a:r>
              <a:rPr lang="el-GR" sz="2600" dirty="0">
                <a:solidFill>
                  <a:prstClr val="black"/>
                </a:solidFill>
              </a:rPr>
              <a:t>είναι οι υδρογονούχες ενώσεις που όταν διαλυθούν στον νερό δίνουν λόγω διάστασης H+</a:t>
            </a:r>
          </a:p>
          <a:p>
            <a:pPr lvl="1"/>
            <a:r>
              <a:rPr lang="el-GR" sz="2600" dirty="0">
                <a:solidFill>
                  <a:prstClr val="black"/>
                </a:solidFill>
              </a:rPr>
              <a:t>Βάσεις είναι οι ενώσεις που όταν διαλυθούν στον νερό δίνουν λόγω διάστασης OH-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phet.colorado.edu/el/simulation/acid-base-solutions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https://www.youtube.com/watch?v=zeFSzt5x9uo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Χημικές και Βιολογικές συνέπειες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780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Διαφορετικές εξουδετερώσεις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6000" cy="177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8691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όμως </a:t>
            </a:r>
            <a:r>
              <a:rPr lang="el-GR" dirty="0" err="1" smtClean="0"/>
              <a:t>ηταν</a:t>
            </a:r>
            <a:r>
              <a:rPr lang="el-GR" dirty="0" smtClean="0"/>
              <a:t> </a:t>
            </a:r>
            <a:r>
              <a:rPr lang="el-GR" dirty="0" err="1" smtClean="0"/>
              <a:t>σφηκα</a:t>
            </a:r>
            <a:r>
              <a:rPr lang="el-GR" dirty="0" smtClean="0"/>
              <a:t>; </a:t>
            </a:r>
            <a:r>
              <a:rPr lang="en-US" dirty="0"/>
              <a:t>http://ebooks.edu.gr/ebooks/v/html/8547/2208/Chimeia_G-Gymnasiou_html-empl/index1_3.html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699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Λίπη και Βάσεις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604181"/>
            <a:ext cx="8136000" cy="45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69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λειτουργια</a:t>
            </a:r>
            <a:r>
              <a:rPr lang="el-GR" dirty="0" smtClean="0"/>
              <a:t> του </a:t>
            </a:r>
            <a:r>
              <a:rPr lang="el-GR" dirty="0" err="1" smtClean="0"/>
              <a:t>σαπουνιου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www.youtube.com/watch?v=F7-ie4uWX04</a:t>
            </a:r>
            <a:r>
              <a:rPr lang="el-GR" dirty="0" smtClean="0"/>
              <a:t> (</a:t>
            </a:r>
            <a:r>
              <a:rPr lang="el-GR" dirty="0" err="1" smtClean="0"/>
              <a:t>Εξηγει</a:t>
            </a:r>
            <a:r>
              <a:rPr lang="el-GR" dirty="0" smtClean="0"/>
              <a:t> τις </a:t>
            </a:r>
            <a:r>
              <a:rPr lang="el-GR" dirty="0" err="1" smtClean="0"/>
              <a:t>επιφανειοδραστικές</a:t>
            </a:r>
            <a:r>
              <a:rPr lang="el-GR" dirty="0" smtClean="0"/>
              <a:t> ουσίες)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www.youtube.com/watch?v=nPIlDaAX4vE</a:t>
            </a:r>
            <a:r>
              <a:rPr lang="el-GR" dirty="0" smtClean="0"/>
              <a:t> (από το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λεπτο</a:t>
            </a:r>
            <a:r>
              <a:rPr lang="el-GR" dirty="0" smtClean="0"/>
              <a:t> και </a:t>
            </a:r>
            <a:r>
              <a:rPr lang="el-GR" dirty="0" err="1" smtClean="0"/>
              <a:t>μετα</a:t>
            </a:r>
            <a:r>
              <a:rPr lang="el-GR" dirty="0" smtClean="0"/>
              <a:t>, </a:t>
            </a:r>
            <a:r>
              <a:rPr lang="el-GR" dirty="0" err="1" smtClean="0"/>
              <a:t>μεγαλυτερη</a:t>
            </a:r>
            <a:r>
              <a:rPr lang="el-GR" dirty="0" smtClean="0"/>
              <a:t> λεπτομέρεια)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www.youtube.com/watch?v=wTuRmwSkuzQ</a:t>
            </a:r>
            <a:r>
              <a:rPr lang="el-GR" dirty="0" smtClean="0"/>
              <a:t> (</a:t>
            </a:r>
            <a:r>
              <a:rPr lang="el-GR" dirty="0" err="1" smtClean="0"/>
              <a:t>δειτε</a:t>
            </a:r>
            <a:r>
              <a:rPr lang="el-GR" dirty="0" smtClean="0"/>
              <a:t> από το 1:50 και </a:t>
            </a:r>
            <a:r>
              <a:rPr lang="el-GR" dirty="0" err="1" smtClean="0"/>
              <a:t>μετα</a:t>
            </a:r>
            <a:r>
              <a:rPr lang="el-GR" dirty="0" smtClean="0"/>
              <a:t>, </a:t>
            </a:r>
            <a:r>
              <a:rPr lang="el-GR" dirty="0" err="1" smtClean="0"/>
              <a:t>ακομα</a:t>
            </a:r>
            <a:r>
              <a:rPr lang="el-GR" dirty="0" smtClean="0"/>
              <a:t> </a:t>
            </a:r>
            <a:r>
              <a:rPr lang="el-GR" dirty="0" err="1" smtClean="0"/>
              <a:t>μεγαλυτερη</a:t>
            </a:r>
            <a:r>
              <a:rPr lang="el-GR" dirty="0" smtClean="0"/>
              <a:t> λεπτομέρεια)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540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λειτουργια</a:t>
            </a:r>
            <a:r>
              <a:rPr lang="el-GR" dirty="0"/>
              <a:t> του </a:t>
            </a:r>
            <a:r>
              <a:rPr lang="el-GR" dirty="0" err="1"/>
              <a:t>σαπουνιου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/2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Αποσυντονιζει</a:t>
            </a:r>
            <a:r>
              <a:rPr lang="el-GR" dirty="0" smtClean="0"/>
              <a:t>  κυτταρική μεμβράνη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www.youtube.com/watch?v=Qqsf_UJcfBc</a:t>
            </a:r>
            <a:r>
              <a:rPr lang="el-GR" dirty="0" smtClean="0"/>
              <a:t> </a:t>
            </a:r>
          </a:p>
          <a:p>
            <a:r>
              <a:rPr lang="el-GR" dirty="0" smtClean="0"/>
              <a:t>Ερώτημα που μου έμεινε: είναι τα </a:t>
            </a:r>
            <a:r>
              <a:rPr lang="el-GR" dirty="0" smtClean="0"/>
              <a:t>απορρυπαντικά </a:t>
            </a:r>
            <a:r>
              <a:rPr lang="el-GR" dirty="0" smtClean="0"/>
              <a:t>βάσεις προκειμένου να δράσουν ως καθαριστικά ή </a:t>
            </a:r>
          </a:p>
          <a:p>
            <a:pPr marL="0" indent="0">
              <a:buNone/>
            </a:pPr>
            <a:r>
              <a:rPr lang="el-GR" dirty="0" smtClean="0"/>
              <a:t>Έχουν πρόσθετες ουσίες που είναι βάσεις </a:t>
            </a:r>
            <a:r>
              <a:rPr lang="el-GR" dirty="0" err="1" smtClean="0"/>
              <a:t>γιατι</a:t>
            </a:r>
            <a:r>
              <a:rPr lang="el-GR" dirty="0" smtClean="0"/>
              <a:t> αυτό διευκολύνει την δράση τους</a:t>
            </a:r>
            <a:r>
              <a:rPr lang="el-GR" dirty="0" smtClean="0"/>
              <a:t>;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5212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Φεύγουμε με πολλά ερωτήματα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(Στο </a:t>
            </a:r>
            <a:r>
              <a:rPr lang="el-GR" dirty="0" err="1"/>
              <a:t>μαθημα</a:t>
            </a:r>
            <a:r>
              <a:rPr lang="el-GR" dirty="0"/>
              <a:t> για τη </a:t>
            </a:r>
            <a:r>
              <a:rPr lang="el-GR" dirty="0" err="1"/>
              <a:t>Χημεια</a:t>
            </a:r>
            <a:r>
              <a:rPr lang="el-GR" dirty="0"/>
              <a:t>…)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682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κύριες </a:t>
            </a:r>
            <a:r>
              <a:rPr lang="el-GR" dirty="0" err="1" smtClean="0"/>
              <a:t>ιδεες</a:t>
            </a:r>
            <a:r>
              <a:rPr lang="el-GR" dirty="0" smtClean="0"/>
              <a:t> στο κομμάτι της διάλεξης που προηγήθηκε;</a:t>
            </a:r>
          </a:p>
          <a:p>
            <a:r>
              <a:rPr lang="el-GR" dirty="0" smtClean="0"/>
              <a:t>Εσείς τι ερωτήσεις μάθατε από αυτό το </a:t>
            </a:r>
            <a:r>
              <a:rPr lang="el-GR" dirty="0" err="1" smtClean="0"/>
              <a:t>κομματι</a:t>
            </a:r>
            <a:r>
              <a:rPr lang="el-GR" dirty="0" smtClean="0"/>
              <a:t>; (ποιες είναι οι ερωτήσεις που εσείς φτιάξατε;)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10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Μείγματα (1/5)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8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Τώρα </a:t>
            </a:r>
            <a:r>
              <a:rPr lang="el-GR" dirty="0" err="1" smtClean="0">
                <a:solidFill>
                  <a:srgbClr val="FF0000"/>
                </a:solidFill>
              </a:rPr>
              <a:t>μπορουμε</a:t>
            </a:r>
            <a:r>
              <a:rPr lang="el-GR" dirty="0" smtClean="0">
                <a:solidFill>
                  <a:srgbClr val="FF0000"/>
                </a:solidFill>
              </a:rPr>
              <a:t> να σκεφτούμε με δυο «πόδια» (</a:t>
            </a:r>
            <a:r>
              <a:rPr lang="el-GR" dirty="0" err="1" smtClean="0">
                <a:solidFill>
                  <a:srgbClr val="FF0000"/>
                </a:solidFill>
              </a:rPr>
              <a:t>μακροσκοπικο</a:t>
            </a:r>
            <a:r>
              <a:rPr lang="el-GR" dirty="0" smtClean="0">
                <a:solidFill>
                  <a:srgbClr val="FF0000"/>
                </a:solidFill>
              </a:rPr>
              <a:t> και </a:t>
            </a:r>
            <a:r>
              <a:rPr lang="el-GR" dirty="0" err="1" smtClean="0">
                <a:solidFill>
                  <a:srgbClr val="FF0000"/>
                </a:solidFill>
              </a:rPr>
              <a:t>μικροσκοπικο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Παράδειγμα 1: Ολοκληρωμένη </a:t>
            </a:r>
            <a:r>
              <a:rPr lang="el-GR" dirty="0" err="1" smtClean="0"/>
              <a:t>διαχείρηση</a:t>
            </a:r>
            <a:r>
              <a:rPr lang="el-GR" dirty="0" smtClean="0"/>
              <a:t> </a:t>
            </a:r>
            <a:r>
              <a:rPr lang="el-GR" dirty="0" err="1" smtClean="0"/>
              <a:t>απορριμάτων</a:t>
            </a:r>
            <a:r>
              <a:rPr lang="el-GR" dirty="0" smtClean="0"/>
              <a:t> από τον Δήμο Βόρειας </a:t>
            </a:r>
            <a:r>
              <a:rPr lang="el-GR" dirty="0" err="1" smtClean="0"/>
              <a:t>Κινουρίας</a:t>
            </a:r>
            <a:r>
              <a:rPr lang="el-GR" dirty="0" smtClean="0"/>
              <a:t>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www.youtube.com/watch?v=5yGA0qL08Ow</a:t>
            </a:r>
            <a:r>
              <a:rPr lang="el-GR" dirty="0" smtClean="0"/>
              <a:t> )</a:t>
            </a:r>
          </a:p>
          <a:p>
            <a:r>
              <a:rPr lang="el-GR" dirty="0" smtClean="0"/>
              <a:t>Από 3:36 </a:t>
            </a:r>
            <a:r>
              <a:rPr lang="el-GR" dirty="0" err="1" smtClean="0"/>
              <a:t>εως</a:t>
            </a:r>
            <a:r>
              <a:rPr lang="el-GR" dirty="0" smtClean="0"/>
              <a:t> 4:57 </a:t>
            </a:r>
            <a:r>
              <a:rPr lang="el-GR" dirty="0" err="1" smtClean="0"/>
              <a:t>διαχωρισμος</a:t>
            </a:r>
            <a:r>
              <a:rPr lang="el-GR" dirty="0" smtClean="0"/>
              <a:t> μείγματος, από 4:57 </a:t>
            </a:r>
            <a:r>
              <a:rPr lang="el-GR" dirty="0" err="1" smtClean="0"/>
              <a:t>εως</a:t>
            </a:r>
            <a:r>
              <a:rPr lang="el-GR" dirty="0" smtClean="0"/>
              <a:t> 7:07 χημικές αντιδράσεις με τη βοήθεια ζωντανών οργανισμών (</a:t>
            </a:r>
            <a:r>
              <a:rPr lang="el-GR" dirty="0" err="1" smtClean="0"/>
              <a:t>κομποστοποιηση</a:t>
            </a:r>
            <a:r>
              <a:rPr lang="el-GR" dirty="0" smtClean="0"/>
              <a:t>, το μείγμα πλέον </a:t>
            </a:r>
            <a:r>
              <a:rPr lang="el-GR" dirty="0" err="1" smtClean="0"/>
              <a:t>αλλαζει</a:t>
            </a:r>
            <a:r>
              <a:rPr lang="el-GR" dirty="0" smtClean="0"/>
              <a:t> δραστικά </a:t>
            </a:r>
            <a:r>
              <a:rPr lang="el-GR" dirty="0" err="1" smtClean="0"/>
              <a:t>μορφη</a:t>
            </a:r>
            <a:r>
              <a:rPr lang="el-GR" dirty="0" smtClean="0"/>
              <a:t>), 7:07 και </a:t>
            </a:r>
            <a:r>
              <a:rPr lang="el-GR" dirty="0" err="1" smtClean="0"/>
              <a:t>περα</a:t>
            </a:r>
            <a:r>
              <a:rPr lang="el-GR" dirty="0" smtClean="0"/>
              <a:t> και </a:t>
            </a:r>
            <a:r>
              <a:rPr lang="el-GR" dirty="0" err="1" smtClean="0"/>
              <a:t>παλι</a:t>
            </a:r>
            <a:r>
              <a:rPr lang="el-GR" dirty="0" smtClean="0"/>
              <a:t> </a:t>
            </a:r>
            <a:r>
              <a:rPr lang="el-GR" dirty="0" err="1" smtClean="0"/>
              <a:t>μειγματα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4674096" cy="25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372200" y="5321079"/>
            <a:ext cx="2555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https://www.e-mc2.gr/sites/default/files/styles/800x445/public/2019-07/05950c51-gp0stsxhy-1024x683.jpg?itok=2a9kggWJ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7108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Μερος</a:t>
            </a:r>
            <a:r>
              <a:rPr lang="el-GR" dirty="0" smtClean="0"/>
              <a:t> 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n-US" dirty="0" smtClean="0"/>
              <a:t>pH</a:t>
            </a:r>
            <a:r>
              <a:rPr lang="el-GR" dirty="0" smtClean="0"/>
              <a:t> , Δυναμική Ισορροπία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573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l-GR" dirty="0" smtClean="0"/>
              <a:t> Η έννοια του </a:t>
            </a:r>
            <a:r>
              <a:rPr lang="en-US" dirty="0" smtClean="0"/>
              <a:t>pH </a:t>
            </a:r>
            <a:r>
              <a:rPr lang="el-GR" dirty="0" smtClean="0"/>
              <a:t>βρίσκει εφαρμογή στο 80% των πεδίων των ΦΕ: </a:t>
            </a:r>
            <a:r>
              <a:rPr lang="el-GR" dirty="0" err="1" smtClean="0"/>
              <a:t>Επιστημη</a:t>
            </a:r>
            <a:r>
              <a:rPr lang="el-GR" dirty="0" smtClean="0"/>
              <a:t> Τροφών, </a:t>
            </a:r>
            <a:r>
              <a:rPr lang="el-GR" dirty="0" err="1" smtClean="0"/>
              <a:t>ωκαιανογραφία</a:t>
            </a:r>
            <a:r>
              <a:rPr lang="el-GR" dirty="0" smtClean="0"/>
              <a:t>, Μηχανική κατασκευών, Γεωπονία, Ιατρική, Χημική Μηχανική, </a:t>
            </a:r>
            <a:r>
              <a:rPr lang="el-GR" dirty="0" err="1" smtClean="0"/>
              <a:t>Διατροφολογία</a:t>
            </a:r>
            <a:r>
              <a:rPr lang="el-GR" dirty="0" smtClean="0"/>
              <a:t> κλπ</a:t>
            </a:r>
            <a:r>
              <a:rPr lang="en-US" dirty="0" smtClean="0"/>
              <a:t>”</a:t>
            </a:r>
          </a:p>
          <a:p>
            <a:r>
              <a:rPr lang="en-US" dirty="0">
                <a:hlinkClick r:id="rId2"/>
              </a:rPr>
              <a:t>https://www.youtube.com/watch?v=zeFSzt5x9uo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89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Σημασια</a:t>
            </a:r>
            <a:r>
              <a:rPr lang="el-GR" dirty="0" smtClean="0"/>
              <a:t> του </a:t>
            </a:r>
            <a:r>
              <a:rPr lang="en-US" dirty="0" smtClean="0"/>
              <a:t>pH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err="1" smtClean="0"/>
              <a:t>Αγροτικη</a:t>
            </a:r>
            <a:r>
              <a:rPr lang="el-GR" dirty="0" smtClean="0"/>
              <a:t> παραγωγή και κήποι</a:t>
            </a:r>
          </a:p>
          <a:p>
            <a:pPr lvl="1"/>
            <a:r>
              <a:rPr lang="el-GR" dirty="0" smtClean="0"/>
              <a:t>Σε </a:t>
            </a:r>
            <a:r>
              <a:rPr lang="el-GR" dirty="0" err="1" smtClean="0"/>
              <a:t>οξινες</a:t>
            </a:r>
            <a:r>
              <a:rPr lang="el-GR" dirty="0" smtClean="0"/>
              <a:t> συνθήκες πολλά μέταλλα διαλύονται στο νερό (πχ </a:t>
            </a:r>
            <a:r>
              <a:rPr lang="el-GR" dirty="0" err="1" smtClean="0"/>
              <a:t>αλουμινιο</a:t>
            </a:r>
            <a:r>
              <a:rPr lang="el-GR" dirty="0" smtClean="0"/>
              <a:t>, </a:t>
            </a:r>
            <a:r>
              <a:rPr lang="el-GR" dirty="0" err="1" smtClean="0"/>
              <a:t>τοξικο</a:t>
            </a:r>
            <a:r>
              <a:rPr lang="el-GR" dirty="0" smtClean="0"/>
              <a:t>) ενώ ο </a:t>
            </a:r>
            <a:r>
              <a:rPr lang="el-GR" dirty="0" err="1" smtClean="0"/>
              <a:t>Φωσφορος</a:t>
            </a:r>
            <a:r>
              <a:rPr lang="el-GR" dirty="0" smtClean="0"/>
              <a:t> και το </a:t>
            </a:r>
            <a:r>
              <a:rPr lang="el-GR" dirty="0" err="1" smtClean="0"/>
              <a:t>Μολυβδένιο</a:t>
            </a:r>
            <a:r>
              <a:rPr lang="el-GR" dirty="0" smtClean="0"/>
              <a:t> βρίσκονται δυσκολότερα</a:t>
            </a:r>
          </a:p>
          <a:p>
            <a:pPr lvl="1"/>
            <a:r>
              <a:rPr lang="el-GR" dirty="0" smtClean="0"/>
              <a:t>Σε αλκαλικές συνθήκες μειώνεται  η παρουσία </a:t>
            </a:r>
            <a:r>
              <a:rPr lang="el-GR" dirty="0" err="1" smtClean="0"/>
              <a:t>ψευδαργυρου</a:t>
            </a:r>
            <a:r>
              <a:rPr lang="el-GR" dirty="0" smtClean="0"/>
              <a:t>, χαλκού, σιδήρου, μαγνησίου, βορίου  </a:t>
            </a:r>
            <a:r>
              <a:rPr lang="el-GR" dirty="0" err="1" smtClean="0"/>
              <a:t>αλλα</a:t>
            </a:r>
            <a:r>
              <a:rPr lang="el-GR" dirty="0" smtClean="0"/>
              <a:t> και φωσφόρου (για </a:t>
            </a:r>
            <a:r>
              <a:rPr lang="el-GR" dirty="0" err="1" smtClean="0"/>
              <a:t>αλλους</a:t>
            </a:r>
            <a:r>
              <a:rPr lang="el-GR" dirty="0" smtClean="0"/>
              <a:t> </a:t>
            </a:r>
            <a:r>
              <a:rPr lang="el-GR" dirty="0" err="1" smtClean="0"/>
              <a:t>λογους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Βιοσυστηματα</a:t>
            </a:r>
            <a:r>
              <a:rPr lang="el-GR" dirty="0" smtClean="0"/>
              <a:t>  στο νερό</a:t>
            </a:r>
          </a:p>
          <a:p>
            <a:pPr lvl="1"/>
            <a:r>
              <a:rPr lang="el-GR" dirty="0" smtClean="0"/>
              <a:t>Σε </a:t>
            </a:r>
            <a:r>
              <a:rPr lang="el-GR" dirty="0" err="1" smtClean="0"/>
              <a:t>οξινες</a:t>
            </a:r>
            <a:r>
              <a:rPr lang="el-GR" dirty="0" smtClean="0"/>
              <a:t> </a:t>
            </a:r>
            <a:r>
              <a:rPr lang="el-GR" dirty="0" err="1" smtClean="0"/>
              <a:t>συνθηκες</a:t>
            </a:r>
            <a:r>
              <a:rPr lang="el-GR" dirty="0" smtClean="0"/>
              <a:t> το </a:t>
            </a:r>
            <a:r>
              <a:rPr lang="el-GR" dirty="0" err="1" smtClean="0"/>
              <a:t>αλουμινιο</a:t>
            </a:r>
            <a:r>
              <a:rPr lang="el-GR" dirty="0" smtClean="0"/>
              <a:t> (</a:t>
            </a:r>
            <a:r>
              <a:rPr lang="el-GR" dirty="0" err="1" smtClean="0"/>
              <a:t>τοξικο</a:t>
            </a:r>
            <a:r>
              <a:rPr lang="el-GR" dirty="0" smtClean="0"/>
              <a:t>) </a:t>
            </a:r>
            <a:r>
              <a:rPr lang="el-GR" dirty="0" err="1" smtClean="0"/>
              <a:t>διαλυεται</a:t>
            </a:r>
            <a:r>
              <a:rPr lang="el-GR" dirty="0" smtClean="0"/>
              <a:t> στο νερό, δυσκολεύεται η μεταβολική διαδικασία στα ψάρια.</a:t>
            </a:r>
          </a:p>
          <a:p>
            <a:pPr lvl="1"/>
            <a:r>
              <a:rPr lang="el-GR" dirty="0" smtClean="0"/>
              <a:t>Σε αλκαλικές συνθήκες </a:t>
            </a:r>
            <a:r>
              <a:rPr lang="el-GR" dirty="0" err="1" smtClean="0"/>
              <a:t>ιοντα</a:t>
            </a:r>
            <a:r>
              <a:rPr lang="el-GR" dirty="0" smtClean="0"/>
              <a:t> με άζωτο </a:t>
            </a:r>
            <a:r>
              <a:rPr lang="el-GR" dirty="0" err="1" smtClean="0"/>
              <a:t>δινουν</a:t>
            </a:r>
            <a:r>
              <a:rPr lang="el-GR" dirty="0" smtClean="0"/>
              <a:t> αμμωνία που είναι τοξική για τα ψάρια </a:t>
            </a:r>
          </a:p>
          <a:p>
            <a:r>
              <a:rPr lang="el-GR" dirty="0" err="1" smtClean="0"/>
              <a:t>Ποσιμο</a:t>
            </a:r>
            <a:r>
              <a:rPr lang="el-GR" dirty="0" smtClean="0"/>
              <a:t> </a:t>
            </a:r>
            <a:r>
              <a:rPr lang="el-GR" dirty="0" err="1" smtClean="0"/>
              <a:t>νερο</a:t>
            </a:r>
            <a:endParaRPr lang="el-GR" dirty="0" smtClean="0"/>
          </a:p>
          <a:p>
            <a:pPr lvl="1"/>
            <a:r>
              <a:rPr lang="el-GR" dirty="0" smtClean="0"/>
              <a:t>Σε </a:t>
            </a:r>
            <a:r>
              <a:rPr lang="el-GR" dirty="0" err="1" smtClean="0"/>
              <a:t>οξινες</a:t>
            </a:r>
            <a:r>
              <a:rPr lang="el-GR" dirty="0" smtClean="0"/>
              <a:t> συνθήκες </a:t>
            </a:r>
            <a:r>
              <a:rPr lang="el-GR" dirty="0" err="1" smtClean="0"/>
              <a:t>διευκολυνουν</a:t>
            </a:r>
            <a:r>
              <a:rPr lang="el-GR" dirty="0" smtClean="0"/>
              <a:t> τον χαλκό και το </a:t>
            </a:r>
            <a:r>
              <a:rPr lang="el-GR" dirty="0" err="1" smtClean="0"/>
              <a:t>μολυβδο</a:t>
            </a:r>
            <a:r>
              <a:rPr lang="el-GR" dirty="0" smtClean="0"/>
              <a:t> να </a:t>
            </a:r>
            <a:r>
              <a:rPr lang="el-GR" dirty="0" err="1" smtClean="0"/>
              <a:t>διαλυθουν</a:t>
            </a:r>
            <a:r>
              <a:rPr lang="el-GR" dirty="0" smtClean="0"/>
              <a:t> στο νερό.</a:t>
            </a:r>
          </a:p>
          <a:p>
            <a:pPr lvl="1"/>
            <a:r>
              <a:rPr lang="el-GR" dirty="0" smtClean="0"/>
              <a:t>Σε αλκαλικές συνθήκες το νερό </a:t>
            </a:r>
            <a:r>
              <a:rPr lang="el-GR" dirty="0" err="1" smtClean="0"/>
              <a:t>εχει</a:t>
            </a:r>
            <a:r>
              <a:rPr lang="el-GR" dirty="0" smtClean="0"/>
              <a:t> άσχημη </a:t>
            </a:r>
            <a:r>
              <a:rPr lang="el-GR" dirty="0" err="1" smtClean="0"/>
              <a:t>γευση</a:t>
            </a:r>
            <a:r>
              <a:rPr lang="el-GR" dirty="0" smtClean="0"/>
              <a:t> και η </a:t>
            </a:r>
            <a:r>
              <a:rPr lang="el-GR" dirty="0" err="1" smtClean="0"/>
              <a:t>δραστικοτητα</a:t>
            </a:r>
            <a:r>
              <a:rPr lang="el-GR" dirty="0" smtClean="0"/>
              <a:t> μικροβιοκτόνων (όπως το χλώριο) μειώνεται (</a:t>
            </a:r>
            <a:r>
              <a:rPr lang="el-GR" dirty="0" err="1" smtClean="0"/>
              <a:t>αντιστοιχα</a:t>
            </a:r>
            <a:r>
              <a:rPr lang="el-GR" dirty="0" smtClean="0"/>
              <a:t> για </a:t>
            </a:r>
            <a:r>
              <a:rPr lang="el-GR" dirty="0" err="1" smtClean="0"/>
              <a:t>πισινες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Καθαρισμος</a:t>
            </a:r>
            <a:r>
              <a:rPr lang="el-GR" dirty="0" smtClean="0"/>
              <a:t> αποβλήτων (</a:t>
            </a:r>
            <a:r>
              <a:rPr lang="el-GR" dirty="0" err="1" smtClean="0"/>
              <a:t>ελεγχος</a:t>
            </a:r>
            <a:r>
              <a:rPr lang="el-GR" dirty="0" smtClean="0"/>
              <a:t> του </a:t>
            </a:r>
            <a:r>
              <a:rPr lang="en-US" dirty="0" smtClean="0"/>
              <a:t>pH </a:t>
            </a:r>
            <a:r>
              <a:rPr lang="el-GR" dirty="0" smtClean="0"/>
              <a:t>για την καλή </a:t>
            </a:r>
            <a:r>
              <a:rPr lang="el-GR" dirty="0" err="1" smtClean="0"/>
              <a:t>λειτουργια</a:t>
            </a:r>
            <a:r>
              <a:rPr lang="el-GR" dirty="0" smtClean="0"/>
              <a:t> των βιολογικών καθαρισμών)</a:t>
            </a:r>
          </a:p>
          <a:p>
            <a:r>
              <a:rPr lang="el-GR" dirty="0" err="1" smtClean="0"/>
              <a:t>Μεγαλη</a:t>
            </a:r>
            <a:r>
              <a:rPr lang="el-GR" dirty="0" smtClean="0"/>
              <a:t> σημασία στη </a:t>
            </a:r>
            <a:r>
              <a:rPr lang="el-GR" dirty="0" err="1" smtClean="0"/>
              <a:t>βιομηχανια</a:t>
            </a:r>
            <a:r>
              <a:rPr lang="el-GR" dirty="0" smtClean="0"/>
              <a:t> τροφίμων (</a:t>
            </a:r>
            <a:r>
              <a:rPr lang="el-GR" dirty="0" err="1" smtClean="0"/>
              <a:t>παραγωγη</a:t>
            </a:r>
            <a:r>
              <a:rPr lang="el-GR" dirty="0" smtClean="0"/>
              <a:t> </a:t>
            </a:r>
            <a:r>
              <a:rPr lang="el-GR" dirty="0" err="1" smtClean="0"/>
              <a:t>μπυρας</a:t>
            </a:r>
            <a:r>
              <a:rPr lang="el-GR" dirty="0" smtClean="0"/>
              <a:t> και </a:t>
            </a:r>
            <a:r>
              <a:rPr lang="el-GR" dirty="0" err="1" smtClean="0"/>
              <a:t>κρασιου</a:t>
            </a:r>
            <a:r>
              <a:rPr lang="el-GR" dirty="0" smtClean="0"/>
              <a:t>, συντήρηση τροφίμων, </a:t>
            </a:r>
            <a:r>
              <a:rPr lang="el-GR" dirty="0" err="1" smtClean="0"/>
              <a:t>γαλα</a:t>
            </a:r>
            <a:r>
              <a:rPr lang="el-GR" dirty="0" smtClean="0"/>
              <a:t>, </a:t>
            </a:r>
            <a:r>
              <a:rPr lang="el-GR" dirty="0" err="1" smtClean="0"/>
              <a:t>τυρια</a:t>
            </a:r>
            <a:r>
              <a:rPr lang="el-GR" dirty="0" smtClean="0"/>
              <a:t>, </a:t>
            </a:r>
            <a:r>
              <a:rPr lang="el-GR" dirty="0" err="1" smtClean="0"/>
              <a:t>βουτηρο</a:t>
            </a:r>
            <a:r>
              <a:rPr lang="el-GR" dirty="0" smtClean="0"/>
              <a:t>, </a:t>
            </a:r>
            <a:r>
              <a:rPr lang="el-GR" dirty="0" err="1" smtClean="0"/>
              <a:t>γιαουρτι</a:t>
            </a:r>
            <a:r>
              <a:rPr lang="el-GR" dirty="0" smtClean="0"/>
              <a:t>) </a:t>
            </a:r>
            <a:r>
              <a:rPr lang="en-US" dirty="0">
                <a:hlinkClick r:id="rId2"/>
              </a:rPr>
              <a:t>https://aperainst.com/blog/why-ph-is-important/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3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pH </a:t>
            </a:r>
            <a:r>
              <a:rPr lang="el-GR" dirty="0" smtClean="0"/>
              <a:t>στο </a:t>
            </a:r>
            <a:r>
              <a:rPr lang="el-GR" dirty="0" err="1" smtClean="0"/>
              <a:t>σωμα</a:t>
            </a:r>
            <a:r>
              <a:rPr lang="el-GR" dirty="0" smtClean="0"/>
              <a:t> μας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www.youtube.com/watch?v=UX1sXf2dw_0</a:t>
            </a:r>
            <a:endParaRPr lang="el-GR" dirty="0"/>
          </a:p>
          <a:p>
            <a:r>
              <a:rPr lang="el-GR" dirty="0" smtClean="0"/>
              <a:t>Γενικότερα η αλλαγή στο </a:t>
            </a:r>
            <a:r>
              <a:rPr lang="en-US" dirty="0" smtClean="0"/>
              <a:t>pH </a:t>
            </a:r>
            <a:r>
              <a:rPr lang="el-GR" dirty="0" smtClean="0"/>
              <a:t>μεταβάλλει την διαλυτότητα κάποιων ιόντων και </a:t>
            </a:r>
            <a:r>
              <a:rPr lang="el-GR" dirty="0" err="1" smtClean="0"/>
              <a:t>ριζων</a:t>
            </a:r>
            <a:r>
              <a:rPr lang="el-GR" dirty="0" smtClean="0"/>
              <a:t> (</a:t>
            </a:r>
            <a:r>
              <a:rPr lang="el-GR" dirty="0" err="1" smtClean="0"/>
              <a:t>στοιχεια</a:t>
            </a:r>
            <a:r>
              <a:rPr lang="el-GR" dirty="0" smtClean="0"/>
              <a:t> και ενώσεις που είναι φορτισμένα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pH </a:t>
            </a:r>
            <a:r>
              <a:rPr lang="el-GR" dirty="0" smtClean="0"/>
              <a:t>αλλάζει τη συμπεριφορά ενζύμων!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l-GR" dirty="0" err="1" smtClean="0"/>
              <a:t>Γιατι</a:t>
            </a:r>
            <a:r>
              <a:rPr lang="el-GR" dirty="0" smtClean="0"/>
              <a:t> συμβαίνει αυτό</a:t>
            </a:r>
            <a:r>
              <a:rPr lang="el-GR" dirty="0" smtClean="0"/>
              <a:t>;</a:t>
            </a:r>
          </a:p>
          <a:p>
            <a:r>
              <a:rPr lang="el-GR" dirty="0" smtClean="0"/>
              <a:t>( ….. </a:t>
            </a:r>
            <a:r>
              <a:rPr lang="el-GR" dirty="0" err="1" smtClean="0"/>
              <a:t>Μαθηματα</a:t>
            </a:r>
            <a:r>
              <a:rPr lang="el-GR" dirty="0" smtClean="0"/>
              <a:t> Χημείας…. Βιολογίας….)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3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αξιόλογες ιδέες βρίσκετε στο παραπάνω κομμάτι της διάλεξης;</a:t>
            </a:r>
          </a:p>
          <a:p>
            <a:r>
              <a:rPr lang="el-GR" dirty="0" err="1" smtClean="0"/>
              <a:t>Ενας</a:t>
            </a:r>
            <a:r>
              <a:rPr lang="el-GR" dirty="0" smtClean="0"/>
              <a:t> τρόπος για να μάθετε είναι να θέτετε τα δικά σας ερωτήματα. Τι ερωτήματα θα θέτατε στον εαυτό σας για το </a:t>
            </a:r>
            <a:r>
              <a:rPr lang="en-US" dirty="0" smtClean="0"/>
              <a:t>pH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232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Πέρα από το </a:t>
            </a:r>
            <a:r>
              <a:rPr lang="en-US" dirty="0" smtClean="0"/>
              <a:t>pH : </a:t>
            </a:r>
            <a:r>
              <a:rPr lang="el-GR" dirty="0" err="1" smtClean="0"/>
              <a:t>Δυναμικη</a:t>
            </a:r>
            <a:r>
              <a:rPr lang="el-GR" dirty="0" smtClean="0"/>
              <a:t> </a:t>
            </a:r>
            <a:r>
              <a:rPr lang="el-GR" dirty="0" err="1" smtClean="0"/>
              <a:t>ισορροπια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Ισορροπία στο νερό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www.youtube.com/watch?v=B3cXuisH8PI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www.youtube.com/watch?v=JsoawKguU6A</a:t>
            </a:r>
            <a:endParaRPr lang="el-GR" dirty="0" smtClean="0"/>
          </a:p>
          <a:p>
            <a:r>
              <a:rPr lang="el-GR" dirty="0" smtClean="0"/>
              <a:t>Δυναμική ισορροπία: οι </a:t>
            </a:r>
            <a:r>
              <a:rPr lang="el-GR" dirty="0"/>
              <a:t>χημικές αντιδράσεις ως παραλλαγές της εξάτμισης </a:t>
            </a:r>
          </a:p>
          <a:p>
            <a:r>
              <a:rPr lang="en-US" dirty="0" smtClean="0"/>
              <a:t>pH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Τι κανονίζει προς τα πού πάνε τα πράγματα;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43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ξεφεύγουμε από τη δυναμική ισορροπία;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Σε </a:t>
            </a:r>
            <a:r>
              <a:rPr lang="el-GR" dirty="0"/>
              <a:t>παράδοξες </a:t>
            </a:r>
            <a:r>
              <a:rPr lang="el-GR" dirty="0" err="1"/>
              <a:t>ενδόθερμες</a:t>
            </a:r>
            <a:r>
              <a:rPr lang="el-GR" dirty="0"/>
              <a:t> </a:t>
            </a:r>
            <a:r>
              <a:rPr lang="el-GR" dirty="0" smtClean="0"/>
              <a:t>αντιδράσεις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www.youtube.com/watch?v=AUZQx7W4PeE</a:t>
            </a:r>
            <a:endParaRPr lang="el-GR" dirty="0" smtClean="0"/>
          </a:p>
          <a:p>
            <a:r>
              <a:rPr lang="el-GR" dirty="0" err="1" smtClean="0"/>
              <a:t>Θυμηθήτε</a:t>
            </a:r>
            <a:r>
              <a:rPr lang="el-GR" dirty="0" smtClean="0"/>
              <a:t> το αλάτι και τον πάγο.</a:t>
            </a:r>
            <a:endParaRPr lang="el-GR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ΣΗΜΑΝΤΙΚΟ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εννοια</a:t>
            </a:r>
            <a:r>
              <a:rPr lang="el-GR" dirty="0" smtClean="0"/>
              <a:t> της </a:t>
            </a:r>
            <a:r>
              <a:rPr lang="el-GR" dirty="0" err="1" smtClean="0"/>
              <a:t>διαχυσης</a:t>
            </a:r>
            <a:r>
              <a:rPr lang="el-GR" dirty="0" smtClean="0"/>
              <a:t>, η </a:t>
            </a:r>
            <a:r>
              <a:rPr lang="el-GR" dirty="0" err="1" smtClean="0"/>
              <a:t>τυχαιοτητα</a:t>
            </a:r>
            <a:r>
              <a:rPr lang="el-GR" dirty="0" smtClean="0"/>
              <a:t> που «αναγκάζει</a:t>
            </a:r>
            <a:r>
              <a:rPr lang="el-GR" dirty="0" smtClean="0"/>
              <a:t>»</a:t>
            </a:r>
          </a:p>
          <a:p>
            <a:r>
              <a:rPr lang="el-GR" dirty="0" err="1" smtClean="0"/>
              <a:t>Μηπως</a:t>
            </a:r>
            <a:r>
              <a:rPr lang="el-GR" dirty="0" smtClean="0"/>
              <a:t> βρίσκει εφαρμογή και </a:t>
            </a:r>
            <a:r>
              <a:rPr lang="el-GR" dirty="0" err="1" smtClean="0"/>
              <a:t>αλλου</a:t>
            </a:r>
            <a:r>
              <a:rPr lang="el-GR" dirty="0" smtClean="0"/>
              <a:t>;</a:t>
            </a:r>
          </a:p>
          <a:p>
            <a:pPr marL="0" indent="0">
              <a:buNone/>
            </a:pPr>
            <a:r>
              <a:rPr lang="el-GR" dirty="0"/>
              <a:t>Στους </a:t>
            </a:r>
            <a:r>
              <a:rPr lang="el-GR" dirty="0" err="1"/>
              <a:t>μυες</a:t>
            </a:r>
            <a:r>
              <a:rPr lang="el-GR" dirty="0"/>
              <a:t> μας</a:t>
            </a:r>
            <a:endParaRPr lang="el-GR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https://www.youtube.com/watch?v=BVcgO4p88AA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Στα κύτταρά μας </a:t>
            </a:r>
          </a:p>
          <a:p>
            <a:r>
              <a:rPr lang="en-US" dirty="0">
                <a:hlinkClick r:id="rId3"/>
              </a:rPr>
              <a:t>https://www.youtube.com/watch?v=DfB8vQokr0Q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9174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Δυναμική Ισορροπία και το πώς μπορούμε να την επηρεάσουμε είναι η κεντρική </a:t>
            </a:r>
            <a:r>
              <a:rPr lang="el-GR" dirty="0" err="1" smtClean="0"/>
              <a:t>ιδεα</a:t>
            </a:r>
            <a:r>
              <a:rPr lang="el-GR" dirty="0" smtClean="0"/>
              <a:t>. Πόσο καλά την καταλαβαίνετε τώρα;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5497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Κλιμακες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314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Μείγματα </a:t>
            </a:r>
            <a:r>
              <a:rPr lang="el-GR" dirty="0" smtClean="0"/>
              <a:t>(2/5)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4" y="2162250"/>
            <a:ext cx="8023031" cy="34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628800"/>
            <a:ext cx="590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Μείγματα πιο μικροσκοπικά </a:t>
            </a:r>
            <a:r>
              <a:rPr lang="el-GR" dirty="0" err="1" smtClean="0"/>
              <a:t>αλλα</a:t>
            </a:r>
            <a:r>
              <a:rPr lang="el-GR" dirty="0" smtClean="0"/>
              <a:t> όχι και σε επίπεδο μορίων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753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Κλίμακες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παίξουμε με τον </a:t>
            </a:r>
            <a:r>
              <a:rPr lang="el-GR" dirty="0" err="1" smtClean="0"/>
              <a:t>χωρο</a:t>
            </a:r>
            <a:r>
              <a:rPr lang="el-GR" dirty="0" smtClean="0"/>
              <a:t> και τον χρόνο</a:t>
            </a:r>
          </a:p>
          <a:p>
            <a:r>
              <a:rPr lang="el-GR" dirty="0" smtClean="0"/>
              <a:t>Στο </a:t>
            </a:r>
            <a:r>
              <a:rPr lang="el-GR" dirty="0" err="1" smtClean="0"/>
              <a:t>προηγουμενο</a:t>
            </a:r>
            <a:r>
              <a:rPr lang="el-GR" dirty="0" smtClean="0"/>
              <a:t> </a:t>
            </a:r>
            <a:r>
              <a:rPr lang="el-GR" dirty="0" err="1" smtClean="0"/>
              <a:t>μαθημα</a:t>
            </a:r>
            <a:r>
              <a:rPr lang="el-GR" dirty="0" smtClean="0"/>
              <a:t>. Αν 500 000 </a:t>
            </a:r>
            <a:r>
              <a:rPr lang="el-GR" dirty="0" err="1" smtClean="0"/>
              <a:t>χρονια</a:t>
            </a:r>
            <a:r>
              <a:rPr lang="el-GR" dirty="0" smtClean="0"/>
              <a:t> είναι </a:t>
            </a:r>
            <a:r>
              <a:rPr lang="en-US" dirty="0" smtClean="0"/>
              <a:t>1mm</a:t>
            </a:r>
            <a:r>
              <a:rPr lang="el-GR" dirty="0" smtClean="0"/>
              <a:t>, ο σχηματισμός της Γης</a:t>
            </a:r>
            <a:r>
              <a:rPr lang="en-US" dirty="0" smtClean="0"/>
              <a:t> </a:t>
            </a:r>
            <a:r>
              <a:rPr lang="el-GR" dirty="0" smtClean="0"/>
              <a:t>περίπου 50 </a:t>
            </a:r>
            <a:r>
              <a:rPr lang="en-US" dirty="0" smtClean="0"/>
              <a:t>m </a:t>
            </a:r>
            <a:r>
              <a:rPr lang="el-GR" dirty="0" smtClean="0"/>
              <a:t>(5 10</a:t>
            </a:r>
            <a:r>
              <a:rPr lang="el-GR" baseline="30000" dirty="0" smtClean="0"/>
              <a:t>9</a:t>
            </a:r>
            <a:r>
              <a:rPr lang="el-GR" dirty="0" smtClean="0"/>
              <a:t> </a:t>
            </a:r>
            <a:r>
              <a:rPr lang="el-GR" dirty="0" err="1" smtClean="0"/>
              <a:t>χρονια</a:t>
            </a:r>
            <a:r>
              <a:rPr lang="el-GR" dirty="0" smtClean="0"/>
              <a:t>) και η </a:t>
            </a:r>
            <a:r>
              <a:rPr lang="el-GR" dirty="0" err="1" smtClean="0"/>
              <a:t>αρχη</a:t>
            </a:r>
            <a:r>
              <a:rPr lang="el-GR" dirty="0" smtClean="0"/>
              <a:t> των γεγονότων 150</a:t>
            </a:r>
            <a:r>
              <a:rPr lang="en-US" dirty="0" smtClean="0"/>
              <a:t>m</a:t>
            </a:r>
            <a:r>
              <a:rPr lang="el-GR" dirty="0" smtClean="0"/>
              <a:t> (15 10</a:t>
            </a:r>
            <a:r>
              <a:rPr lang="el-GR" baseline="30000" dirty="0" smtClean="0"/>
              <a:t>9</a:t>
            </a:r>
            <a:r>
              <a:rPr lang="el-GR" dirty="0" smtClean="0"/>
              <a:t> </a:t>
            </a:r>
            <a:r>
              <a:rPr lang="el-GR" dirty="0" err="1" smtClean="0"/>
              <a:t>χρονια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Σήμερα: Πόσο μακριά βρισκόταν το φως 500000 </a:t>
            </a:r>
            <a:r>
              <a:rPr lang="el-GR" dirty="0" err="1" smtClean="0"/>
              <a:t>χρονια</a:t>
            </a:r>
            <a:r>
              <a:rPr lang="el-GR" dirty="0" smtClean="0"/>
              <a:t> πριν; ( 5 φορές τη διάμετρο του γαλαξία μας)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958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Μπορούμε να </a:t>
            </a:r>
            <a:r>
              <a:rPr lang="el-GR" dirty="0" err="1" smtClean="0"/>
              <a:t>κανουμε</a:t>
            </a:r>
            <a:r>
              <a:rPr lang="el-GR" dirty="0" smtClean="0"/>
              <a:t> μια μακέτα για το </a:t>
            </a:r>
            <a:r>
              <a:rPr lang="el-GR" dirty="0" err="1" smtClean="0"/>
              <a:t>γαλαξια</a:t>
            </a:r>
            <a:r>
              <a:rPr lang="el-GR" dirty="0" smtClean="0"/>
              <a:t> μας;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Διάμετρος 10</a:t>
            </a:r>
            <a:r>
              <a:rPr lang="el-GR" baseline="30000" dirty="0" smtClean="0"/>
              <a:t>18</a:t>
            </a:r>
            <a:r>
              <a:rPr lang="en-US" dirty="0" smtClean="0"/>
              <a:t>km</a:t>
            </a:r>
          </a:p>
          <a:p>
            <a:r>
              <a:rPr lang="el-GR" dirty="0" smtClean="0"/>
              <a:t>Απόσταση Γης </a:t>
            </a:r>
            <a:r>
              <a:rPr lang="el-GR" dirty="0" err="1" smtClean="0"/>
              <a:t>Ηλιου</a:t>
            </a:r>
            <a:r>
              <a:rPr lang="el-GR" dirty="0" smtClean="0"/>
              <a:t> 150 000 </a:t>
            </a:r>
            <a:r>
              <a:rPr lang="el-GR" dirty="0" err="1" smtClean="0"/>
              <a:t>000</a:t>
            </a:r>
            <a:r>
              <a:rPr lang="el-GR" dirty="0" smtClean="0"/>
              <a:t> </a:t>
            </a:r>
            <a:r>
              <a:rPr lang="en-US" dirty="0" smtClean="0"/>
              <a:t>km</a:t>
            </a:r>
          </a:p>
          <a:p>
            <a:r>
              <a:rPr lang="el-GR" dirty="0" smtClean="0"/>
              <a:t>Αν κάναμε στη </a:t>
            </a:r>
            <a:r>
              <a:rPr lang="el-GR" dirty="0" err="1" smtClean="0"/>
              <a:t>μακετα</a:t>
            </a:r>
            <a:r>
              <a:rPr lang="el-GR" dirty="0" smtClean="0"/>
              <a:t> μας την </a:t>
            </a:r>
            <a:r>
              <a:rPr lang="el-GR" dirty="0" err="1" smtClean="0"/>
              <a:t>αποσταση</a:t>
            </a:r>
            <a:r>
              <a:rPr lang="el-GR" dirty="0" smtClean="0"/>
              <a:t> Γης-</a:t>
            </a:r>
            <a:r>
              <a:rPr lang="el-GR" dirty="0" err="1" smtClean="0"/>
              <a:t>Ηλιου</a:t>
            </a:r>
            <a:r>
              <a:rPr lang="el-GR" dirty="0" smtClean="0"/>
              <a:t> 0,2</a:t>
            </a:r>
            <a:r>
              <a:rPr lang="en-US" dirty="0" smtClean="0"/>
              <a:t>mm, </a:t>
            </a:r>
            <a:r>
              <a:rPr lang="el-GR" dirty="0" smtClean="0"/>
              <a:t>πόσο μεγάλος θα </a:t>
            </a:r>
            <a:r>
              <a:rPr lang="el-GR" dirty="0" err="1" smtClean="0"/>
              <a:t>επρεπε</a:t>
            </a:r>
            <a:r>
              <a:rPr lang="el-GR" dirty="0" smtClean="0"/>
              <a:t> να είναι ο Γαλαξίας;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8732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</a:t>
            </a:r>
            <a:r>
              <a:rPr lang="el-GR" dirty="0" smtClean="0"/>
              <a:t>4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Σύνοψη και Σχολιασμός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25" y="224393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 3 μαθήματα κινηθήκαμε ανάμεσα στον οικείο κόσμο και τον κόσμο του πολύ μικρού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Ξεκινήσαμε από τη δυναμική του μικρόκοσμου (εξάτμιση – συμπύκνωση) και φτάσαμε να αναρωτιόμαστε για το τι κάνει τις διαδικασίες να παίρνουν συγκεκριμένες </a:t>
            </a:r>
            <a:r>
              <a:rPr lang="el-GR" dirty="0" err="1" smtClean="0"/>
              <a:t>κατευθυνσεις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Στο επόμενο μάθημα θα πάμε σε αυτό που παραδειγματικά θεωρούμε χώρο των συγκεκριμένων αποφάσεων και δράσεων: </a:t>
            </a:r>
          </a:p>
          <a:p>
            <a:pPr marL="0" indent="0">
              <a:buNone/>
            </a:pPr>
            <a:r>
              <a:rPr lang="el-GR" dirty="0" smtClean="0"/>
              <a:t>Τη Μηχανική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9627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Μείγματα </a:t>
            </a:r>
            <a:r>
              <a:rPr lang="el-GR" dirty="0" smtClean="0"/>
              <a:t>(3/5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err="1" smtClean="0"/>
              <a:t>Αλλα</a:t>
            </a:r>
            <a:r>
              <a:rPr lang="el-GR" dirty="0" smtClean="0"/>
              <a:t> παραδείγματα</a:t>
            </a:r>
          </a:p>
          <a:p>
            <a:r>
              <a:rPr lang="el-GR" dirty="0" smtClean="0"/>
              <a:t>Αγελαδινό γάλα: Μικροί κόκκοι </a:t>
            </a:r>
            <a:r>
              <a:rPr lang="el-GR" dirty="0" err="1" smtClean="0"/>
              <a:t>κασείνης</a:t>
            </a:r>
            <a:r>
              <a:rPr lang="el-GR" dirty="0" smtClean="0"/>
              <a:t> σε νερό. Πώς </a:t>
            </a:r>
            <a:r>
              <a:rPr lang="el-GR" dirty="0" err="1" smtClean="0"/>
              <a:t>γινεται</a:t>
            </a:r>
            <a:r>
              <a:rPr lang="el-GR" dirty="0" smtClean="0"/>
              <a:t> το </a:t>
            </a:r>
            <a:r>
              <a:rPr lang="el-GR" dirty="0" err="1" smtClean="0"/>
              <a:t>τυρι</a:t>
            </a:r>
            <a:r>
              <a:rPr lang="el-GR" dirty="0" smtClean="0"/>
              <a:t> </a:t>
            </a:r>
            <a:r>
              <a:rPr lang="en-US" dirty="0">
                <a:hlinkClick r:id="rId2"/>
              </a:rPr>
              <a:t>https://www.youtube.com/watch?v=uJEkb4Hq5jY</a:t>
            </a:r>
            <a:endParaRPr lang="en-US" dirty="0"/>
          </a:p>
          <a:p>
            <a:r>
              <a:rPr lang="el-GR" dirty="0" smtClean="0"/>
              <a:t>Ταχίνι: Αιωρούμενο νερό σε λάδι ή αιωρούμενο λάδι σε νερό;</a:t>
            </a:r>
            <a:endParaRPr lang="en-US" dirty="0" smtClean="0"/>
          </a:p>
          <a:p>
            <a:r>
              <a:rPr lang="el-GR" dirty="0" err="1" smtClean="0"/>
              <a:t>Ομιχλη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23" y="1340768"/>
            <a:ext cx="3853482" cy="25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63" y="4146650"/>
            <a:ext cx="4562368" cy="27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619672" y="63093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https://www.ikeuchi.eu/wp-content/uploads/2020/05/Classification-of-water-droplet-diameter.png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31083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Μείγματα </a:t>
            </a:r>
            <a:r>
              <a:rPr lang="el-GR" dirty="0" smtClean="0"/>
              <a:t>(4/5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Μικρότερη κλίμακα: διαλύματα (</a:t>
            </a:r>
            <a:r>
              <a:rPr lang="el-GR" dirty="0" err="1" smtClean="0"/>
              <a:t>μεγαλη</a:t>
            </a:r>
            <a:r>
              <a:rPr lang="el-GR" dirty="0" smtClean="0"/>
              <a:t> ποικιλία)</a:t>
            </a:r>
            <a:endParaRPr lang="en-US" dirty="0" smtClean="0"/>
          </a:p>
          <a:p>
            <a:r>
              <a:rPr lang="el-GR" dirty="0" err="1" smtClean="0"/>
              <a:t>Αλατι</a:t>
            </a:r>
            <a:r>
              <a:rPr lang="el-GR" dirty="0" smtClean="0"/>
              <a:t> σε </a:t>
            </a:r>
            <a:r>
              <a:rPr lang="el-GR" dirty="0" err="1" smtClean="0"/>
              <a:t>νερο</a:t>
            </a:r>
            <a:r>
              <a:rPr lang="el-GR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www.youtube.com/watch?v=xdedxfhcpWo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https://www.youtube.com/watch?v=_</a:t>
            </a:r>
            <a:r>
              <a:rPr lang="en-US" dirty="0" smtClean="0">
                <a:hlinkClick r:id="rId3"/>
              </a:rPr>
              <a:t>0QhOCDzP4I</a:t>
            </a:r>
            <a:endParaRPr lang="en-US" dirty="0" smtClean="0"/>
          </a:p>
          <a:p>
            <a:r>
              <a:rPr lang="el-GR" dirty="0" err="1" smtClean="0"/>
              <a:t>Οξυγονο</a:t>
            </a:r>
            <a:r>
              <a:rPr lang="el-GR" dirty="0" smtClean="0"/>
              <a:t> και άζωτο στο </a:t>
            </a:r>
            <a:r>
              <a:rPr lang="el-GR" dirty="0" err="1" smtClean="0"/>
              <a:t>νερο</a:t>
            </a:r>
            <a:endParaRPr lang="el-GR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www.youtube.com/watch?v=GClPr5Qpd5A</a:t>
            </a:r>
            <a:endParaRPr lang="el-GR" dirty="0" smtClean="0"/>
          </a:p>
          <a:p>
            <a:r>
              <a:rPr lang="el-GR" dirty="0" smtClean="0"/>
              <a:t>Κράμα (</a:t>
            </a:r>
            <a:r>
              <a:rPr lang="el-GR" dirty="0" err="1" smtClean="0"/>
              <a:t>μπορουμε</a:t>
            </a:r>
            <a:r>
              <a:rPr lang="el-GR" dirty="0" smtClean="0"/>
              <a:t> να </a:t>
            </a:r>
            <a:r>
              <a:rPr lang="el-GR" dirty="0" err="1" smtClean="0"/>
              <a:t>χρησιμοποιησουμε</a:t>
            </a:r>
            <a:r>
              <a:rPr lang="el-GR" dirty="0" smtClean="0"/>
              <a:t> και </a:t>
            </a:r>
            <a:r>
              <a:rPr lang="el-GR" dirty="0" err="1" smtClean="0"/>
              <a:t>απλα</a:t>
            </a:r>
            <a:r>
              <a:rPr lang="el-GR" dirty="0" smtClean="0"/>
              <a:t> </a:t>
            </a:r>
            <a:r>
              <a:rPr lang="el-GR" dirty="0" err="1" smtClean="0"/>
              <a:t>υλικα</a:t>
            </a:r>
            <a:r>
              <a:rPr lang="el-GR" dirty="0" smtClean="0"/>
              <a:t>)</a:t>
            </a:r>
          </a:p>
          <a:p>
            <a:pPr lvl="1"/>
            <a:r>
              <a:rPr lang="en-US" dirty="0"/>
              <a:t>https://www.youtube.com/watch?v=1OW4ld8xRzo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27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Μείγματα </a:t>
            </a:r>
            <a:r>
              <a:rPr lang="el-GR" dirty="0" smtClean="0"/>
              <a:t>(5/5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(για </a:t>
            </a:r>
            <a:r>
              <a:rPr lang="el-GR" dirty="0" err="1" smtClean="0"/>
              <a:t>εξεταση</a:t>
            </a:r>
            <a:r>
              <a:rPr lang="el-GR" dirty="0" smtClean="0"/>
              <a:t> και </a:t>
            </a:r>
            <a:r>
              <a:rPr lang="el-GR" dirty="0" err="1" smtClean="0"/>
              <a:t>δοκιμη</a:t>
            </a:r>
            <a:r>
              <a:rPr lang="el-GR" dirty="0" smtClean="0"/>
              <a:t>) </a:t>
            </a:r>
            <a:r>
              <a:rPr lang="el-GR" dirty="0" err="1" smtClean="0"/>
              <a:t>Αλατα</a:t>
            </a:r>
            <a:r>
              <a:rPr lang="el-GR" dirty="0" smtClean="0"/>
              <a:t> και Διαλυτότητα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phet.colorado.edu/el/simulation/legacy/soluble-salts</a:t>
            </a:r>
            <a:endParaRPr lang="el-GR" dirty="0" smtClean="0"/>
          </a:p>
          <a:p>
            <a:r>
              <a:rPr lang="el-GR" dirty="0"/>
              <a:t>(για </a:t>
            </a:r>
            <a:r>
              <a:rPr lang="el-GR" dirty="0" err="1"/>
              <a:t>εξεταση</a:t>
            </a:r>
            <a:r>
              <a:rPr lang="el-GR" dirty="0"/>
              <a:t> και </a:t>
            </a:r>
            <a:r>
              <a:rPr lang="el-GR" dirty="0" err="1"/>
              <a:t>δοκιμη</a:t>
            </a:r>
            <a:r>
              <a:rPr lang="el-GR" dirty="0" smtClean="0"/>
              <a:t>) </a:t>
            </a:r>
            <a:r>
              <a:rPr lang="el-GR" dirty="0" err="1" smtClean="0"/>
              <a:t>διαλυμα</a:t>
            </a:r>
            <a:r>
              <a:rPr lang="el-GR" dirty="0" smtClean="0"/>
              <a:t> </a:t>
            </a:r>
            <a:r>
              <a:rPr lang="el-GR" dirty="0" err="1" smtClean="0"/>
              <a:t>ζαχαρης</a:t>
            </a:r>
            <a:r>
              <a:rPr lang="el-GR" dirty="0" smtClean="0"/>
              <a:t> και </a:t>
            </a:r>
            <a:r>
              <a:rPr lang="el-GR" dirty="0" err="1" smtClean="0"/>
              <a:t>αλατιου</a:t>
            </a:r>
            <a:r>
              <a:rPr lang="el-GR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phet.colorado.edu/el/simulation/legacy/sugar-and-salt-solutions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904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σημαντικές ιδέες στο παραπάνω κομμάτι της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91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Mathesis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</a:t>
            </a:r>
            <a:r>
              <a:rPr lang="el-GR" dirty="0" err="1"/>
              <a:t>αλατι</a:t>
            </a:r>
            <a:r>
              <a:rPr lang="el-GR" dirty="0"/>
              <a:t> </a:t>
            </a:r>
            <a:r>
              <a:rPr lang="el-GR" dirty="0" err="1"/>
              <a:t>κανει</a:t>
            </a:r>
            <a:r>
              <a:rPr lang="el-GR" dirty="0"/>
              <a:t> τη διαφορά (διάλυμα)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https://youtu.be/dcupj8LaCEo</a:t>
            </a:r>
            <a:endParaRPr lang="el-GR" dirty="0"/>
          </a:p>
          <a:p>
            <a:r>
              <a:rPr lang="el-GR" dirty="0"/>
              <a:t>Ξεχωρίζουμε τα μίγματα (χρωματογραφία)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youtu.be/vOFT2fMblW4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l-GR" b="1" dirty="0" smtClean="0"/>
              <a:t>Επιστήμη </a:t>
            </a:r>
            <a:r>
              <a:rPr lang="el-GR" b="1" dirty="0"/>
              <a:t>για όλους. Σειρά πειραμάτων για παιδιά με απλά υλικά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https://mathesis.cup.gr/courses/course-v1:Physics+Eur2.1+20B/course/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037060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5388</TotalTime>
  <Words>1359</Words>
  <Application>Microsoft Office PowerPoint</Application>
  <PresentationFormat>Προβολή στην οθόνη (4:3)</PresentationFormat>
  <Paragraphs>182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Θέμα του Office</vt:lpstr>
      <vt:lpstr>2_Θέμα του Office</vt:lpstr>
      <vt:lpstr>ΒΑΣΙΚΕΣ ΕΝΟΙΕΣ ΦΥΣΙΚΩΝ ΕΠΙΣΤΗΜΩΝ</vt:lpstr>
      <vt:lpstr>Προηγούμενη διάλεξη </vt:lpstr>
      <vt:lpstr>Μείγματα (1/5)</vt:lpstr>
      <vt:lpstr>Μείγματα (2/5)</vt:lpstr>
      <vt:lpstr>Μείγματα (3/5)</vt:lpstr>
      <vt:lpstr>Μείγματα (4/5)</vt:lpstr>
      <vt:lpstr>Μείγματα (5/5)</vt:lpstr>
      <vt:lpstr>Αναστοχασμος</vt:lpstr>
      <vt:lpstr>Mathesis</vt:lpstr>
      <vt:lpstr>Ερωτηματα και «πειραματα»</vt:lpstr>
      <vt:lpstr>Διάλυμα αερίου σε νερό και χημική αντίδραση</vt:lpstr>
      <vt:lpstr>ΔΙΑΛΕΞΗ 8</vt:lpstr>
      <vt:lpstr>Υπενθύμιση Καλες σημειώσεις- σταθερο διάβασμα</vt:lpstr>
      <vt:lpstr>ΜΕΡΟΣ 1ο Οξεα - Βασεις</vt:lpstr>
      <vt:lpstr>Οξεα και βασεις στα τρέχοντα βιβλία του Δημοτικού</vt:lpstr>
      <vt:lpstr>pH (βασεις και οξέα)</vt:lpstr>
      <vt:lpstr>Οξεα βασεις στην ποιηση και τη λογοτεχνια;</vt:lpstr>
      <vt:lpstr>Ερωτήματα που με απασχόλησαν </vt:lpstr>
      <vt:lpstr>Παρουσίαση του PowerPoint</vt:lpstr>
      <vt:lpstr>Διαφορες</vt:lpstr>
      <vt:lpstr>Δείκτης 1</vt:lpstr>
      <vt:lpstr>Δείκτης 2</vt:lpstr>
      <vt:lpstr>Τι είναι; Από το βιβλιο της Α Λυκείου </vt:lpstr>
      <vt:lpstr>Διαφορετικές εξουδετερώσεις</vt:lpstr>
      <vt:lpstr>Λίπη και Βάσεις</vt:lpstr>
      <vt:lpstr>Η λειτουργια του σαπουνιου (1/2)</vt:lpstr>
      <vt:lpstr>Η λειτουργια του σαπουνιου (2/2)</vt:lpstr>
      <vt:lpstr>Φεύγουμε με πολλά ερωτήματα</vt:lpstr>
      <vt:lpstr>Αναστοχασμος</vt:lpstr>
      <vt:lpstr>Μερος 2ο  pH , Δυναμική Ισορροπία </vt:lpstr>
      <vt:lpstr>pH</vt:lpstr>
      <vt:lpstr>Σημασια του pH</vt:lpstr>
      <vt:lpstr>Το pH στο σωμα μας</vt:lpstr>
      <vt:lpstr>Αναστοχασμος</vt:lpstr>
      <vt:lpstr>Πέρα από το pH : Δυναμικη ισορροπια</vt:lpstr>
      <vt:lpstr>Πώς ξεφεύγουμε από τη δυναμική ισορροπία;</vt:lpstr>
      <vt:lpstr>ΣΗΜΑΝΤΙΚΟ</vt:lpstr>
      <vt:lpstr>Αναστοχασμός</vt:lpstr>
      <vt:lpstr>Μέρος 3ο </vt:lpstr>
      <vt:lpstr>Κλίμακες</vt:lpstr>
      <vt:lpstr>Μπορούμε να κανουμε μια μακέτα για το γαλαξια μας;</vt:lpstr>
      <vt:lpstr>ΜΕΡΟΣ 4  Σύνοψη και Σχολιασμός</vt:lpstr>
      <vt:lpstr>Για 3 μαθήματα κινηθήκαμε ανάμεσα στον οικείο κόσμο και τον κόσμο του πολύ μικρού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285</cp:revision>
  <dcterms:created xsi:type="dcterms:W3CDTF">2020-09-21T06:35:47Z</dcterms:created>
  <dcterms:modified xsi:type="dcterms:W3CDTF">2020-12-04T20:16:26Z</dcterms:modified>
</cp:coreProperties>
</file>