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39" r:id="rId3"/>
    <p:sldId id="257" r:id="rId4"/>
    <p:sldId id="263" r:id="rId5"/>
    <p:sldId id="460" r:id="rId6"/>
    <p:sldId id="589" r:id="rId7"/>
    <p:sldId id="599" r:id="rId8"/>
    <p:sldId id="590" r:id="rId9"/>
    <p:sldId id="596" r:id="rId10"/>
    <p:sldId id="597" r:id="rId11"/>
    <p:sldId id="598" r:id="rId12"/>
    <p:sldId id="600" r:id="rId13"/>
    <p:sldId id="591" r:id="rId14"/>
    <p:sldId id="601" r:id="rId15"/>
    <p:sldId id="602" r:id="rId16"/>
    <p:sldId id="529" r:id="rId17"/>
    <p:sldId id="603" r:id="rId18"/>
    <p:sldId id="549" r:id="rId19"/>
    <p:sldId id="604" r:id="rId20"/>
    <p:sldId id="592" r:id="rId21"/>
    <p:sldId id="609" r:id="rId22"/>
    <p:sldId id="606" r:id="rId23"/>
    <p:sldId id="593" r:id="rId24"/>
    <p:sldId id="594" r:id="rId25"/>
    <p:sldId id="595" r:id="rId26"/>
    <p:sldId id="607" r:id="rId27"/>
    <p:sldId id="267" r:id="rId28"/>
    <p:sldId id="325" r:id="rId29"/>
    <p:sldId id="330" r:id="rId30"/>
    <p:sldId id="608" r:id="rId31"/>
    <p:sldId id="290" r:id="rId32"/>
    <p:sldId id="436" r:id="rId33"/>
    <p:sldId id="437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>
        <p:scale>
          <a:sx n="100" d="100"/>
          <a:sy n="100" d="100"/>
        </p:scale>
        <p:origin x="-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20/11/2020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th.gr/modules/units/?course=PRE_U_113&amp;id=1461" TargetMode="External"/><Relationship Id="rId2" Type="http://schemas.openxmlformats.org/officeDocument/2006/relationships/hyperlink" Target="http://hyperphysics.phy-astr.gsu.edu/hbase/thermo/coobod.html#c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eidon.hcmr.gr/weather_forecast_gr.php?area_id=gr" TargetMode="External"/><Relationship Id="rId7" Type="http://schemas.openxmlformats.org/officeDocument/2006/relationships/hyperlink" Target="https://www.youtube.com/watch?v=7NdtCAGj3vk" TargetMode="External"/><Relationship Id="rId2" Type="http://schemas.openxmlformats.org/officeDocument/2006/relationships/hyperlink" Target="https://eclass.uth.gr/modules/units/?course=PRE_U_113&amp;id=1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-Pzw92KHEc" TargetMode="External"/><Relationship Id="rId5" Type="http://schemas.openxmlformats.org/officeDocument/2006/relationships/hyperlink" Target="https://www.youtube.com/watch?v=232LFz-aiz4" TargetMode="External"/><Relationship Id="rId4" Type="http://schemas.openxmlformats.org/officeDocument/2006/relationships/hyperlink" Target="https://www.youtube.com/watch?v=1FRLXvHPhz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vnN9D3pkw" TargetMode="External"/><Relationship Id="rId2" Type="http://schemas.openxmlformats.org/officeDocument/2006/relationships/hyperlink" Target="https://www.youtube.com/watch?v=bymT5AcV-C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NdtCAGj3v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W65QLWsjE" TargetMode="External"/><Relationship Id="rId2" Type="http://schemas.openxmlformats.org/officeDocument/2006/relationships/hyperlink" Target="https://www.youtube.com/watch?v=6s0b_keOiO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3cXuisH8PI" TargetMode="External"/><Relationship Id="rId2" Type="http://schemas.openxmlformats.org/officeDocument/2006/relationships/hyperlink" Target="https://www.youtube.com/watch?v=GClPr5Qpd5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states-of-matter-basics/latest/states-of-matter-basics_el.html" TargetMode="External"/><Relationship Id="rId2" Type="http://schemas.openxmlformats.org/officeDocument/2006/relationships/hyperlink" Target="https://www.youtube.com/watch?v=jq8pCThPIj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y0GLOTL2M" TargetMode="External"/><Relationship Id="rId2" Type="http://schemas.openxmlformats.org/officeDocument/2006/relationships/hyperlink" Target="https://www.youtube.com/watch?v=aiwynTBdln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athena.net.gr/trapeza/index.php?action=preview_html&amp;id=5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ΒΑΣΙΚΕΣ ΕΝΟΙΕΣ ΦΥΣΙΚΩΝ ΕΠΙΣΤΗΜΩΝ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ΒΑΣΙΛΗΣ ΚΟΛΛΙΑΣ</a:t>
            </a:r>
          </a:p>
          <a:p>
            <a:r>
              <a:rPr lang="el-GR" dirty="0" smtClean="0"/>
              <a:t>ΣΤΕΦΑΝΟΣ ΑΣΗΜΟΠΟΥΛΟΣ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Όταν η «φωτογράφιση» αλλάζει </a:t>
            </a:r>
            <a:r>
              <a:rPr lang="el-GR" dirty="0" smtClean="0"/>
              <a:t>νόημα</a:t>
            </a:r>
            <a:r>
              <a:rPr lang="en-US" dirty="0" smtClean="0"/>
              <a:t> (2/2)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484510" cy="24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27584" y="386104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com/url?sa=i&amp;url=https%3A%2F%2Fwww.labonline.com.au%2Fcontent%2Fanalytical-instrumentation%2Farticle%2Fovercoming-the-limits-of-optical-microscopy-the-development-of-super-resolved-fluorescence-microscopy-1177266670&amp;psig=AOvVaw3OhIpmLbq6MUx1jR5xZsCP&amp;ust=1605886391152000&amp;source=images&amp;cd=vfe&amp;ved=0CAIQjRxqFwoTCNjQhq73ju0CFQAAAAAdAAAAABAD</a:t>
            </a:r>
            <a:endParaRPr lang="el-GR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797152"/>
            <a:ext cx="295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Super resolution microscopy    </a:t>
            </a:r>
            <a:r>
              <a:rPr lang="el-GR" dirty="0" err="1" smtClean="0"/>
              <a:t>εως</a:t>
            </a:r>
            <a:r>
              <a:rPr lang="el-GR" dirty="0" smtClean="0"/>
              <a:t> 25 </a:t>
            </a:r>
            <a:r>
              <a:rPr lang="en-US" dirty="0" smtClean="0"/>
              <a:t>nm </a:t>
            </a:r>
            <a:r>
              <a:rPr lang="el-GR" dirty="0" err="1" smtClean="0"/>
              <a:t>υπο</a:t>
            </a:r>
            <a:r>
              <a:rPr lang="el-GR" dirty="0" smtClean="0"/>
              <a:t> </a:t>
            </a:r>
            <a:r>
              <a:rPr lang="el-GR" dirty="0" err="1" smtClean="0"/>
              <a:t>προυποθέσεις</a:t>
            </a:r>
            <a:r>
              <a:rPr lang="el-GR" dirty="0" smtClean="0"/>
              <a:t>  (</a:t>
            </a:r>
            <a:r>
              <a:rPr lang="en-US" dirty="0" smtClean="0"/>
              <a:t>Nobel </a:t>
            </a:r>
            <a:r>
              <a:rPr lang="el-GR" dirty="0" smtClean="0"/>
              <a:t>Χημείας του 2014)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46" y="4479801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7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Αλλα</a:t>
            </a:r>
            <a:r>
              <a:rPr lang="el-GR" dirty="0" smtClean="0"/>
              <a:t> είναι «πραγματικές φωτογραφίες»; 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568204" cy="35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50532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0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Νερό πάνω σε </a:t>
            </a:r>
            <a:r>
              <a:rPr lang="en-US" dirty="0" smtClean="0"/>
              <a:t>Cu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616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70" y="2060848"/>
            <a:ext cx="2028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86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με μακέτες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Ερυθρό αιμοσφαίριο</a:t>
            </a:r>
            <a:r>
              <a:rPr lang="en-US" dirty="0" smtClean="0"/>
              <a:t> 6-8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l-GR" dirty="0" err="1" smtClean="0"/>
              <a:t>Ιοι</a:t>
            </a:r>
            <a:r>
              <a:rPr lang="el-GR" dirty="0" smtClean="0"/>
              <a:t> ( </a:t>
            </a:r>
            <a:r>
              <a:rPr lang="el-GR" dirty="0" err="1" smtClean="0"/>
              <a:t>περιπου</a:t>
            </a:r>
            <a:r>
              <a:rPr lang="el-GR" dirty="0" smtClean="0"/>
              <a:t> 0,1 μ</a:t>
            </a:r>
            <a:r>
              <a:rPr lang="en-US" dirty="0" smtClean="0"/>
              <a:t>m </a:t>
            </a:r>
            <a:r>
              <a:rPr lang="el-GR" dirty="0" smtClean="0"/>
              <a:t>ή </a:t>
            </a:r>
            <a:r>
              <a:rPr lang="en-US" dirty="0" smtClean="0"/>
              <a:t>100nm)</a:t>
            </a:r>
            <a:endParaRPr lang="el-GR" dirty="0" smtClean="0"/>
          </a:p>
          <a:p>
            <a:r>
              <a:rPr lang="el-GR" dirty="0" smtClean="0"/>
              <a:t>Αιμοσφαιρίνη</a:t>
            </a:r>
            <a:r>
              <a:rPr lang="en-US" dirty="0" smtClean="0"/>
              <a:t> 5nm</a:t>
            </a:r>
            <a:endParaRPr lang="el-GR" dirty="0" smtClean="0"/>
          </a:p>
          <a:p>
            <a:r>
              <a:rPr lang="el-GR" dirty="0" smtClean="0"/>
              <a:t>Μόριο Νερού (</a:t>
            </a:r>
            <a:r>
              <a:rPr lang="el-GR" dirty="0" err="1" smtClean="0"/>
              <a:t>περιπου</a:t>
            </a:r>
            <a:r>
              <a:rPr lang="el-GR" dirty="0" smtClean="0"/>
              <a:t> </a:t>
            </a:r>
            <a:r>
              <a:rPr lang="en-US" dirty="0" smtClean="0"/>
              <a:t>0,2nm)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52401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Φτιάξτε τις δικές σας ασκήσεις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Βρειτε</a:t>
            </a:r>
            <a:r>
              <a:rPr lang="el-GR" dirty="0" smtClean="0"/>
              <a:t> οντότητες μικρών διαστάσεων από το διαδίκτυο και φτιάξτε τις δικές σας </a:t>
            </a:r>
            <a:r>
              <a:rPr lang="el-GR" dirty="0" err="1" smtClean="0"/>
              <a:t>ασκησεις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78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ΜΕΡΟΣ 2ο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dirty="0" smtClean="0">
                <a:solidFill>
                  <a:prstClr val="black"/>
                </a:solidFill>
              </a:rPr>
              <a:t>Εξάτμιση και συμπύκνωση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l-GR" dirty="0" smtClean="0">
                <a:solidFill>
                  <a:prstClr val="black"/>
                </a:solidFill>
              </a:rPr>
              <a:t>Θα </a:t>
            </a:r>
            <a:r>
              <a:rPr lang="el-GR" dirty="0">
                <a:solidFill>
                  <a:prstClr val="black"/>
                </a:solidFill>
              </a:rPr>
              <a:t>βασιστούμε στο νερό </a:t>
            </a:r>
            <a:r>
              <a:rPr lang="el-GR" dirty="0" err="1">
                <a:solidFill>
                  <a:prstClr val="black"/>
                </a:solidFill>
              </a:rPr>
              <a:t>αλλα</a:t>
            </a:r>
            <a:r>
              <a:rPr lang="el-GR" dirty="0">
                <a:solidFill>
                  <a:prstClr val="black"/>
                </a:solidFill>
              </a:rPr>
              <a:t> όμοια ισχύουν και για άλλα </a:t>
            </a:r>
            <a:r>
              <a:rPr lang="el-GR" dirty="0" smtClean="0">
                <a:solidFill>
                  <a:prstClr val="black"/>
                </a:solidFill>
              </a:rPr>
              <a:t>υλικά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38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Εξάτμιση και συμπύκνωση (1/3)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0165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Στο σώμα μας: ιδρώτας (πολύ </a:t>
            </a:r>
            <a:r>
              <a:rPr lang="el-GR" sz="3000" dirty="0" err="1">
                <a:solidFill>
                  <a:prstClr val="black"/>
                </a:solidFill>
              </a:rPr>
              <a:t>σημαντικος</a:t>
            </a:r>
            <a:r>
              <a:rPr lang="el-GR" sz="3000" dirty="0">
                <a:solidFill>
                  <a:prstClr val="black"/>
                </a:solidFill>
              </a:rPr>
              <a:t>)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http://hyperphysics.phy-astr.gsu.edu/hbase/thermo/coobod.html#c2</a:t>
            </a:r>
            <a:r>
              <a:rPr lang="el-GR" sz="3000" dirty="0">
                <a:solidFill>
                  <a:prstClr val="black"/>
                </a:solidFill>
              </a:rPr>
              <a:t> , αναπνευστικό σύστημα.</a:t>
            </a:r>
          </a:p>
          <a:p>
            <a:endParaRPr lang="el-GR" dirty="0" smtClean="0"/>
          </a:p>
          <a:p>
            <a:r>
              <a:rPr lang="el-GR" dirty="0" smtClean="0"/>
              <a:t>Στη Γη: μετεωρολογικά φαινόμενα (</a:t>
            </a:r>
            <a:r>
              <a:rPr lang="en-US" dirty="0">
                <a:hlinkClick r:id="rId3"/>
              </a:rPr>
              <a:t>https://eclass.uth.gr/modules/units/?course=PRE_U_113&amp;id=1461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1412776"/>
            <a:ext cx="36703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05473"/>
            <a:ext cx="3670300" cy="26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12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Εξάτμιση και </a:t>
            </a:r>
            <a:r>
              <a:rPr lang="el-GR" dirty="0" smtClean="0">
                <a:solidFill>
                  <a:prstClr val="black"/>
                </a:solidFill>
              </a:rPr>
              <a:t>συμπύκνωση (2/3)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Στη Γη: μετεωρολογικά φαινόμενα (</a:t>
            </a:r>
            <a:r>
              <a:rPr lang="en-US" sz="3000" dirty="0">
                <a:solidFill>
                  <a:prstClr val="black"/>
                </a:solidFill>
                <a:hlinkClick r:id="rId2"/>
              </a:rPr>
              <a:t>https://eclass.uth.gr/modules/units/?course=PRE_U_113&amp;id=1461</a:t>
            </a:r>
            <a:r>
              <a:rPr lang="en-US" sz="30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3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3000" dirty="0" smtClean="0">
                <a:solidFill>
                  <a:prstClr val="black"/>
                </a:solidFill>
                <a:hlinkClick r:id="rId3"/>
              </a:rPr>
              <a:t>www.poseidon.hcmr.gr/weather_forecast_gr.php?area_id=gr</a:t>
            </a:r>
            <a:endParaRPr lang="en-US" sz="3000" dirty="0" smtClean="0">
              <a:solidFill>
                <a:prstClr val="black"/>
              </a:solidFill>
            </a:endParaRPr>
          </a:p>
          <a:p>
            <a:pPr lvl="0"/>
            <a:r>
              <a:rPr lang="el-GR" sz="3000" dirty="0" smtClean="0">
                <a:solidFill>
                  <a:prstClr val="black"/>
                </a:solidFill>
              </a:rPr>
              <a:t>Σύννεφα που χάνονται </a:t>
            </a:r>
            <a:r>
              <a:rPr lang="en-US" sz="3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3000" dirty="0" smtClean="0">
                <a:solidFill>
                  <a:prstClr val="black"/>
                </a:solidFill>
                <a:hlinkClick r:id="rId4"/>
              </a:rPr>
              <a:t>www.youtube.com/watch?v=1FRLXvHPhzU</a:t>
            </a:r>
            <a:r>
              <a:rPr lang="el-GR" sz="3000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l-GR" sz="3000" dirty="0" smtClean="0">
                <a:solidFill>
                  <a:prstClr val="black"/>
                </a:solidFill>
              </a:rPr>
              <a:t>Σύννεφα που </a:t>
            </a:r>
            <a:r>
              <a:rPr lang="el-GR" sz="3000" dirty="0" err="1" smtClean="0">
                <a:solidFill>
                  <a:prstClr val="black"/>
                </a:solidFill>
              </a:rPr>
              <a:t>εμφανιζονται</a:t>
            </a:r>
            <a:r>
              <a:rPr lang="el-GR" sz="3000" dirty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US" sz="3000" dirty="0" smtClean="0">
                <a:solidFill>
                  <a:prstClr val="black"/>
                </a:solidFill>
                <a:hlinkClick r:id="rId5"/>
              </a:rPr>
              <a:t>www.youtube.com/watch?v=232LFz-aiz4</a:t>
            </a:r>
            <a:endParaRPr lang="el-GR" sz="3000" dirty="0" smtClean="0">
              <a:solidFill>
                <a:prstClr val="black"/>
              </a:solidFill>
            </a:endParaRPr>
          </a:p>
          <a:p>
            <a:pPr lvl="0"/>
            <a:r>
              <a:rPr lang="el-GR" sz="3000" dirty="0" smtClean="0">
                <a:solidFill>
                  <a:prstClr val="black"/>
                </a:solidFill>
              </a:rPr>
              <a:t>Ομίχλη </a:t>
            </a:r>
            <a:r>
              <a:rPr lang="el-GR" sz="3000" dirty="0" err="1" smtClean="0">
                <a:solidFill>
                  <a:prstClr val="black"/>
                </a:solidFill>
              </a:rPr>
              <a:t>πανω</a:t>
            </a:r>
            <a:r>
              <a:rPr lang="el-GR" sz="3000" dirty="0" smtClean="0">
                <a:solidFill>
                  <a:prstClr val="black"/>
                </a:solidFill>
              </a:rPr>
              <a:t> από μια λίμνη</a:t>
            </a:r>
          </a:p>
          <a:p>
            <a:pPr marL="0" lvl="0" indent="0">
              <a:buNone/>
            </a:pPr>
            <a:r>
              <a:rPr lang="el-GR" sz="3000" dirty="0" smtClean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US" sz="3000" dirty="0" smtClean="0">
                <a:solidFill>
                  <a:prstClr val="black"/>
                </a:solidFill>
                <a:hlinkClick r:id="rId6"/>
              </a:rPr>
              <a:t>www.youtube.com/watch?v=H-Pzw92KHEc</a:t>
            </a:r>
            <a:endParaRPr lang="el-GR" sz="3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l-GR" sz="3000" dirty="0" smtClean="0">
                <a:solidFill>
                  <a:prstClr val="black"/>
                </a:solidFill>
              </a:rPr>
              <a:t>Ομίχλη στην κουζίνα</a:t>
            </a:r>
          </a:p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en-US" sz="3000" dirty="0" smtClean="0">
                <a:solidFill>
                  <a:prstClr val="black"/>
                </a:solidFill>
                <a:hlinkClick r:id="rId7"/>
              </a:rPr>
              <a:t>www.youtube.com/watch?v=7NdtCAGj3vk</a:t>
            </a:r>
            <a:endParaRPr lang="el-GR" sz="3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0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210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Εξάτμιση και συμπύκνωση </a:t>
            </a:r>
            <a:r>
              <a:rPr lang="el-GR" dirty="0" smtClean="0">
                <a:solidFill>
                  <a:prstClr val="black"/>
                </a:solidFill>
              </a:rPr>
              <a:t>(3/3</a:t>
            </a:r>
            <a:r>
              <a:rPr lang="el-GR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συμπύκνωση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www.youtube.com/watch?v=bymT5AcV-C4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Και εξάτμιση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www.youtube.com/watch?v=GZvnN9D3pkw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Από πού έρχεται και πού πάει το νερό;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Ανακαλούμε την </a:t>
            </a:r>
            <a:r>
              <a:rPr lang="el-GR" dirty="0" err="1" smtClean="0"/>
              <a:t>προυπάρχουσα</a:t>
            </a:r>
            <a:r>
              <a:rPr lang="el-GR" dirty="0" smtClean="0"/>
              <a:t> γνώση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Γράψτε τώρα τη δική σας εξήγηση για καθένα από τα δυο φαινόμενα:</a:t>
            </a:r>
          </a:p>
          <a:p>
            <a:pPr marL="0" indent="0">
              <a:buNone/>
            </a:pPr>
            <a:r>
              <a:rPr lang="el-GR" dirty="0" smtClean="0"/>
              <a:t>Α) Πώς και εμφανίστηκε νερό στα τοιχώματα του πρώτου ποτηριού; Από πού βρέθηκε αυτό το νερό;</a:t>
            </a:r>
          </a:p>
          <a:p>
            <a:pPr marL="0" indent="0">
              <a:buNone/>
            </a:pPr>
            <a:r>
              <a:rPr lang="el-GR" dirty="0" smtClean="0"/>
              <a:t>Β) Πώς και χάνεται το νερό του δεύτερου ποτηριού; Που πάει; </a:t>
            </a:r>
            <a:r>
              <a:rPr lang="el-GR" dirty="0" err="1" smtClean="0"/>
              <a:t>Μπορουμε</a:t>
            </a:r>
            <a:r>
              <a:rPr lang="el-GR" dirty="0" smtClean="0"/>
              <a:t> να το ξαναμαζέψουμε;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8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Προηγούμενες διαλέξεις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 smtClean="0"/>
              <a:t>ΘερμότηταΦ</a:t>
            </a:r>
            <a:r>
              <a:rPr lang="el-GR" dirty="0" smtClean="0"/>
              <a:t> και Θερμοκρασία </a:t>
            </a:r>
            <a:r>
              <a:rPr lang="en-US" dirty="0" smtClean="0"/>
              <a:t>vs </a:t>
            </a:r>
            <a:r>
              <a:rPr lang="el-GR" dirty="0" err="1" smtClean="0"/>
              <a:t>ΘερμότηταΚ</a:t>
            </a:r>
            <a:r>
              <a:rPr lang="el-GR" dirty="0" smtClean="0"/>
              <a:t> και Θερμοκρασία</a:t>
            </a:r>
            <a:endParaRPr lang="en-US" dirty="0" smtClean="0"/>
          </a:p>
          <a:p>
            <a:r>
              <a:rPr lang="el-GR" dirty="0" smtClean="0"/>
              <a:t>Διάδοση της </a:t>
            </a:r>
            <a:r>
              <a:rPr lang="el-GR" dirty="0" err="1" smtClean="0"/>
              <a:t>ΘερμότηταςΦ</a:t>
            </a:r>
            <a:r>
              <a:rPr lang="el-GR" dirty="0" smtClean="0"/>
              <a:t> με ακτινοβολία (εποχές)</a:t>
            </a:r>
          </a:p>
          <a:p>
            <a:r>
              <a:rPr lang="el-GR" dirty="0" smtClean="0"/>
              <a:t>Διάδοση της </a:t>
            </a:r>
            <a:r>
              <a:rPr lang="el-GR" dirty="0" err="1" smtClean="0"/>
              <a:t>ΘερμότηταςΦ</a:t>
            </a:r>
            <a:r>
              <a:rPr lang="el-GR" dirty="0" smtClean="0"/>
              <a:t> με ρεύματα</a:t>
            </a:r>
          </a:p>
          <a:p>
            <a:r>
              <a:rPr lang="el-GR" dirty="0" smtClean="0"/>
              <a:t>(Όταν δεν </a:t>
            </a:r>
            <a:r>
              <a:rPr lang="el-GR" dirty="0" err="1" smtClean="0"/>
              <a:t>υπαρχει</a:t>
            </a:r>
            <a:r>
              <a:rPr lang="el-GR" dirty="0" smtClean="0"/>
              <a:t> αλλαγή φάσης, χημική αντίδραση κλπ) Δ</a:t>
            </a:r>
            <a:r>
              <a:rPr lang="en-US" dirty="0" smtClean="0"/>
              <a:t>Q= c X m X </a:t>
            </a:r>
            <a:r>
              <a:rPr lang="el-GR" dirty="0" smtClean="0"/>
              <a:t>(θ</a:t>
            </a:r>
            <a:r>
              <a:rPr lang="el-GR" baseline="-25000" dirty="0" smtClean="0"/>
              <a:t>2</a:t>
            </a:r>
            <a:r>
              <a:rPr lang="el-GR" dirty="0" smtClean="0"/>
              <a:t>-θ</a:t>
            </a:r>
            <a:r>
              <a:rPr lang="el-GR" baseline="-25000" dirty="0" smtClean="0"/>
              <a:t>1</a:t>
            </a:r>
            <a:r>
              <a:rPr lang="el-GR" dirty="0" smtClean="0"/>
              <a:t>)</a:t>
            </a:r>
          </a:p>
          <a:p>
            <a:r>
              <a:rPr lang="el-GR" dirty="0" smtClean="0"/>
              <a:t>Θερμική αγωγιμότητα</a:t>
            </a:r>
          </a:p>
          <a:p>
            <a:r>
              <a:rPr lang="el-GR" dirty="0" smtClean="0"/>
              <a:t>Θερμόμετρα και Θερμική διαστολή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47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</a:t>
            </a:r>
            <a:r>
              <a:rPr lang="el-GR" dirty="0" smtClean="0"/>
              <a:t>αναδρομή(1/2)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Ο Εμπεδοκλής ο </a:t>
            </a:r>
            <a:r>
              <a:rPr lang="el-GR" dirty="0" err="1" smtClean="0"/>
              <a:t>Ακραγαντινός</a:t>
            </a:r>
            <a:r>
              <a:rPr lang="el-GR" dirty="0" smtClean="0"/>
              <a:t> (</a:t>
            </a:r>
            <a:r>
              <a:rPr lang="en-US" dirty="0" smtClean="0"/>
              <a:t>495-435 </a:t>
            </a:r>
            <a:r>
              <a:rPr lang="el-GR" dirty="0" smtClean="0"/>
              <a:t> </a:t>
            </a:r>
            <a:r>
              <a:rPr lang="el-GR" dirty="0" err="1" smtClean="0"/>
              <a:t>πΧ</a:t>
            </a:r>
            <a:r>
              <a:rPr lang="en-US" dirty="0" smtClean="0"/>
              <a:t>)</a:t>
            </a:r>
            <a:r>
              <a:rPr lang="el-GR" dirty="0" smtClean="0"/>
              <a:t>. Συστηματοποιεί 4 στοιχεία (Γη, Νερό, Αέρας, Φωτιά)</a:t>
            </a:r>
            <a:endParaRPr lang="el-GR" dirty="0" smtClean="0"/>
          </a:p>
          <a:p>
            <a:r>
              <a:rPr lang="el-GR" dirty="0" smtClean="0"/>
              <a:t>Αριστοτέλης: Μετεωρολογ</a:t>
            </a:r>
            <a:r>
              <a:rPr lang="el-GR" dirty="0" smtClean="0"/>
              <a:t>ικά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Χρησιμοποιεί μετατροπές </a:t>
            </a:r>
            <a:r>
              <a:rPr lang="el-GR" dirty="0" err="1" smtClean="0"/>
              <a:t>στοιχειων</a:t>
            </a:r>
            <a:r>
              <a:rPr lang="el-GR" dirty="0" smtClean="0"/>
              <a:t> και συνθέσεις στοιχείων (ιδιότητες στοιχείων: θερμό/ψυχρό, υγρό/ξυρό) </a:t>
            </a:r>
          </a:p>
          <a:p>
            <a:r>
              <a:rPr lang="el-GR" dirty="0" smtClean="0"/>
              <a:t>Στις Αρχές του 17</a:t>
            </a:r>
            <a:r>
              <a:rPr lang="el-GR" baseline="30000" dirty="0" smtClean="0"/>
              <a:t>ου</a:t>
            </a:r>
            <a:r>
              <a:rPr lang="el-GR" dirty="0" smtClean="0"/>
              <a:t> αιώνα </a:t>
            </a:r>
            <a:r>
              <a:rPr lang="el-GR" dirty="0" err="1" smtClean="0"/>
              <a:t>αλληλομετρατροπες</a:t>
            </a:r>
            <a:r>
              <a:rPr lang="el-GR" dirty="0" smtClean="0"/>
              <a:t> ανάμεσα σε αέρα και νερό ή ανάμεσα σε νερό και Γη ήταν γενικώς αποδεκτές.</a:t>
            </a:r>
          </a:p>
          <a:p>
            <a:r>
              <a:rPr lang="el-GR" dirty="0" smtClean="0"/>
              <a:t>Οι αχνοί θεωρούνται </a:t>
            </a:r>
            <a:r>
              <a:rPr lang="el-GR" dirty="0" err="1" smtClean="0"/>
              <a:t>μικρε</a:t>
            </a:r>
            <a:r>
              <a:rPr lang="el-GR" dirty="0" err="1" smtClean="0"/>
              <a:t>ς</a:t>
            </a:r>
            <a:r>
              <a:rPr lang="el-GR" dirty="0" smtClean="0"/>
              <a:t> φυσαλίδες νερού που </a:t>
            </a:r>
            <a:r>
              <a:rPr lang="el-GR" dirty="0" err="1" smtClean="0"/>
              <a:t>ειχαν</a:t>
            </a:r>
            <a:r>
              <a:rPr lang="el-GR" dirty="0" smtClean="0"/>
              <a:t> φωτιά στο εσωτερικό. </a:t>
            </a:r>
            <a:endParaRPr lang="el-GR" dirty="0" smtClean="0"/>
          </a:p>
          <a:p>
            <a:r>
              <a:rPr lang="el-GR" dirty="0" smtClean="0"/>
              <a:t>Στην Ινδία, την Κίνα, την Κορέα μετρητές όγκου βροχής από παλιά. </a:t>
            </a:r>
            <a:r>
              <a:rPr lang="el-GR" dirty="0" err="1" smtClean="0"/>
              <a:t>Ωστοσο</a:t>
            </a:r>
            <a:r>
              <a:rPr lang="el-GR" dirty="0" smtClean="0"/>
              <a:t> η πλήρης γκάμα των οργάνων της μετεωρολογίας πρόσφατη (θερμόμετρα, βροχόμετρα, βαρόμετρα, υγρόμετρα) και στην Ευρώπη.</a:t>
            </a:r>
            <a:endParaRPr lang="el-GR" dirty="0" smtClean="0"/>
          </a:p>
          <a:p>
            <a:r>
              <a:rPr lang="el-GR" dirty="0" smtClean="0"/>
              <a:t>Κατανόηση κοντινή στη σύγχρονη για αλλαγές φάσεις και εξάτμιση συμπύκνωση μόλις στα μέσα του 19</a:t>
            </a:r>
            <a:r>
              <a:rPr lang="el-GR" baseline="30000" dirty="0" smtClean="0"/>
              <a:t>ου</a:t>
            </a:r>
            <a:r>
              <a:rPr lang="el-GR" dirty="0" smtClean="0"/>
              <a:t> αιώνα!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15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Ιστορική </a:t>
            </a:r>
            <a:r>
              <a:rPr lang="el-GR" dirty="0" smtClean="0"/>
              <a:t>αναδρομή(2/2</a:t>
            </a:r>
            <a:r>
              <a:rPr lang="el-GR" dirty="0"/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59272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7" y="1916832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Διυλιστήρια , Ζώσιμος ο  </a:t>
            </a:r>
            <a:r>
              <a:rPr lang="el-GR" dirty="0" err="1" smtClean="0"/>
              <a:t>Πανοπολίτης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- 4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</a:p>
          <a:p>
            <a:r>
              <a:rPr lang="el-GR" dirty="0" smtClean="0"/>
              <a:t>(το αποδίδει στην Μαρία την Εβραία – που ανακάλυψε και το </a:t>
            </a:r>
            <a:r>
              <a:rPr lang="el-GR" dirty="0" err="1" smtClean="0"/>
              <a:t>μπέν</a:t>
            </a:r>
            <a:r>
              <a:rPr lang="el-GR" dirty="0" smtClean="0"/>
              <a:t> </a:t>
            </a:r>
            <a:r>
              <a:rPr lang="el-GR" dirty="0" err="1" smtClean="0"/>
              <a:t>μαρι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/>
              <a:t>(από συλλογή κειμένων που τον 7</a:t>
            </a:r>
            <a:r>
              <a:rPr lang="el-GR" baseline="30000" dirty="0" smtClean="0"/>
              <a:t>ο</a:t>
            </a:r>
            <a:r>
              <a:rPr lang="el-GR" dirty="0" smtClean="0"/>
              <a:t> -8</a:t>
            </a:r>
            <a:r>
              <a:rPr lang="el-GR" baseline="30000" dirty="0" smtClean="0"/>
              <a:t>ο</a:t>
            </a:r>
            <a:r>
              <a:rPr lang="el-GR" dirty="0" smtClean="0"/>
              <a:t> αιώνα μάλλον διδασκόταν στην Μαγναύρα στην Κων/</a:t>
            </a:r>
            <a:r>
              <a:rPr lang="el-GR" dirty="0" err="1" smtClean="0"/>
              <a:t>πολη</a:t>
            </a:r>
            <a:r>
              <a:rPr lang="el-GR" dirty="0" smtClean="0"/>
              <a:t>)</a:t>
            </a:r>
            <a:endParaRPr lang="en-US" dirty="0" smtClean="0"/>
          </a:p>
          <a:p>
            <a:endParaRPr lang="en-US" dirty="0"/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https://www.youtube.com/watch?v=7NdtCAGj3vk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215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Εξάσκηση με αλλαγές φάσεις πριν περάσουμε στο </a:t>
            </a:r>
            <a:r>
              <a:rPr lang="el-GR" dirty="0" smtClean="0">
                <a:solidFill>
                  <a:srgbClr val="0070C0"/>
                </a:solidFill>
              </a:rPr>
              <a:t>μοντέλο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παγος</a:t>
            </a:r>
            <a:r>
              <a:rPr lang="el-GR" dirty="0" smtClean="0"/>
              <a:t> λιώνει: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www.youtube.com/watch?v=6s0b_keOiOU</a:t>
            </a:r>
            <a:endParaRPr lang="el-GR" dirty="0" smtClean="0"/>
          </a:p>
          <a:p>
            <a:r>
              <a:rPr lang="el-GR" dirty="0" smtClean="0"/>
              <a:t>Το νερό παγώνει: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www.youtube.com/watch?v=RIW65QLWsjE</a:t>
            </a:r>
            <a:endParaRPr lang="el-GR" dirty="0" smtClean="0"/>
          </a:p>
          <a:p>
            <a:r>
              <a:rPr lang="el-GR" dirty="0" smtClean="0"/>
              <a:t>Στην εικόνα αυτή οι </a:t>
            </a:r>
            <a:r>
              <a:rPr lang="el-GR" dirty="0" err="1" smtClean="0"/>
              <a:t>αλλαγες</a:t>
            </a:r>
            <a:r>
              <a:rPr lang="el-GR" dirty="0" smtClean="0"/>
              <a:t> φάσεις «προβάλλονται» σε γεωμετρικές αλλαγές. Η </a:t>
            </a:r>
            <a:r>
              <a:rPr lang="el-GR" dirty="0" err="1" smtClean="0"/>
              <a:t>καθημερινη</a:t>
            </a:r>
            <a:r>
              <a:rPr lang="el-GR" dirty="0" smtClean="0"/>
              <a:t> εμπειρία δεν μας υποβάλλει καθόλου μια τέτοια προσέγγιση.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29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Το </a:t>
            </a:r>
            <a:r>
              <a:rPr lang="el-GR" dirty="0" err="1" smtClean="0">
                <a:solidFill>
                  <a:srgbClr val="0070C0"/>
                </a:solidFill>
              </a:rPr>
              <a:t>μοντελο</a:t>
            </a:r>
            <a:r>
              <a:rPr lang="el-GR" dirty="0" smtClean="0">
                <a:solidFill>
                  <a:srgbClr val="0070C0"/>
                </a:solidFill>
              </a:rPr>
              <a:t> για την εξάτμιση και τη συμπύκνωση(1/2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Κατ </a:t>
            </a:r>
            <a:r>
              <a:rPr lang="el-GR" dirty="0" err="1" smtClean="0"/>
              <a:t>αρχας</a:t>
            </a:r>
            <a:r>
              <a:rPr lang="el-GR" dirty="0" smtClean="0"/>
              <a:t> πώς φανταζόμαστε σταγόνες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www.youtube.com/watch?v=GClPr5Qpd5A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www.youtube.com/watch?v=B3cXuisH8PI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Πάντα πετιούνται μόρια </a:t>
            </a:r>
            <a:r>
              <a:rPr lang="el-GR" dirty="0" err="1" smtClean="0"/>
              <a:t>νερου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 Αλλά και κάποια </a:t>
            </a:r>
            <a:r>
              <a:rPr lang="el-GR" dirty="0" smtClean="0"/>
              <a:t>μπαίνουν</a:t>
            </a:r>
          </a:p>
          <a:p>
            <a:pPr marL="514350" indent="-514350">
              <a:buAutoNum type="arabicPeriod"/>
            </a:pPr>
            <a:r>
              <a:rPr lang="el-GR" dirty="0" smtClean="0"/>
              <a:t>Όσο μεγαλύτερη η θερμοκρασία του νερού τόσο περισσότερα μόρια νερού πετιούνται έξω</a:t>
            </a:r>
          </a:p>
          <a:p>
            <a:pPr marL="514350" indent="-514350">
              <a:buAutoNum type="arabicPeriod"/>
            </a:pPr>
            <a:r>
              <a:rPr lang="el-GR" dirty="0" smtClean="0"/>
              <a:t>Όσο μεγαλύτερη η πυκνότητα μορίων νερού στον αέρα τόσο περισσότερα πέφτουν μέσα</a:t>
            </a:r>
          </a:p>
          <a:p>
            <a:pPr marL="514350" indent="-514350">
              <a:buAutoNum type="arabicPeriod"/>
            </a:pPr>
            <a:r>
              <a:rPr lang="el-GR" dirty="0" smtClean="0"/>
              <a:t>Το αν </a:t>
            </a:r>
            <a:r>
              <a:rPr lang="el-GR" dirty="0" err="1" smtClean="0"/>
              <a:t>εχουμε</a:t>
            </a:r>
            <a:r>
              <a:rPr lang="el-GR" dirty="0" smtClean="0"/>
              <a:t> μακροσκοπικά εξάτμιση ή συμπύκνωση εξαρτάται από το ισοζύγιο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2501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μοντελο</a:t>
            </a:r>
            <a:r>
              <a:rPr lang="el-GR" dirty="0" smtClean="0"/>
              <a:t> για την εξάτμιση και τη συμπύκνωση(2/2)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σημαίνει «ισοζύγιο»;</a:t>
            </a:r>
          </a:p>
          <a:p>
            <a:r>
              <a:rPr lang="el-GR" dirty="0" smtClean="0"/>
              <a:t>Χρήματα μπαίνουν και βγαίνουν στο λογαριασμό μας</a:t>
            </a:r>
          </a:p>
          <a:p>
            <a:r>
              <a:rPr lang="el-GR" dirty="0" smtClean="0"/>
              <a:t>Θερμική ακτινοβολία που βγαίνει από και μπαίνει σε ένα σώμα</a:t>
            </a:r>
          </a:p>
          <a:p>
            <a:r>
              <a:rPr lang="el-GR" dirty="0" smtClean="0"/>
              <a:t>Είσοδοι και έξοδοι στα </a:t>
            </a:r>
            <a:r>
              <a:rPr lang="el-GR" dirty="0" err="1" smtClean="0"/>
              <a:t>συνορα</a:t>
            </a:r>
            <a:r>
              <a:rPr lang="el-GR" dirty="0" smtClean="0"/>
              <a:t> μιας χώρας,</a:t>
            </a:r>
          </a:p>
          <a:p>
            <a:pPr marL="0" indent="0">
              <a:buNone/>
            </a:pPr>
            <a:r>
              <a:rPr lang="el-GR" dirty="0" smtClean="0"/>
              <a:t>Γεννήσεις και θάνατοι σε μια </a:t>
            </a:r>
            <a:r>
              <a:rPr lang="el-GR" dirty="0" err="1" smtClean="0"/>
              <a:t>χωρα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99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Εικόνες που μας βοηθούν να αυτονομηθούμε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(</a:t>
            </a:r>
            <a:r>
              <a:rPr lang="el-GR" dirty="0" err="1" smtClean="0"/>
              <a:t>συμπυκνωση</a:t>
            </a:r>
            <a:r>
              <a:rPr lang="el-GR" dirty="0" smtClean="0"/>
              <a:t>)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www.youtube.com/watch?v=jq8pCThPIjo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Πρέπει </a:t>
            </a:r>
            <a:r>
              <a:rPr lang="el-GR" dirty="0" smtClean="0"/>
              <a:t>να μπορούμε να </a:t>
            </a:r>
            <a:r>
              <a:rPr lang="el-GR" dirty="0" err="1" smtClean="0"/>
              <a:t>χειριζομαστε</a:t>
            </a:r>
            <a:r>
              <a:rPr lang="el-GR" dirty="0" smtClean="0"/>
              <a:t> το </a:t>
            </a:r>
            <a:r>
              <a:rPr lang="el-GR" dirty="0" err="1" smtClean="0"/>
              <a:t>μοντελο</a:t>
            </a:r>
            <a:r>
              <a:rPr lang="el-GR" dirty="0" smtClean="0"/>
              <a:t> με ζωγραφιές και </a:t>
            </a:r>
            <a:r>
              <a:rPr lang="el-GR" dirty="0" err="1" smtClean="0"/>
              <a:t>χειραπτικά</a:t>
            </a:r>
            <a:r>
              <a:rPr lang="el-GR" dirty="0" smtClean="0"/>
              <a:t> υλικά</a:t>
            </a:r>
          </a:p>
          <a:p>
            <a:r>
              <a:rPr lang="el-GR" dirty="0" err="1" smtClean="0"/>
              <a:t>Βιντεο</a:t>
            </a:r>
            <a:r>
              <a:rPr lang="el-GR" dirty="0" smtClean="0"/>
              <a:t>-δεκανίκια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phet.colorado.edu/sims/html/states-of-matter-basics/latest/states-of-matter-basics_el.html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389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Μαζεψτε</a:t>
            </a:r>
            <a:r>
              <a:rPr lang="el-GR" dirty="0" smtClean="0"/>
              <a:t> παραδείγματα φαινομένων εξάτμισης και συμπύκνωσης. (</a:t>
            </a:r>
            <a:r>
              <a:rPr lang="el-GR" dirty="0" err="1" smtClean="0"/>
              <a:t>Μπορειτε</a:t>
            </a:r>
            <a:r>
              <a:rPr lang="el-GR" dirty="0" smtClean="0"/>
              <a:t> να </a:t>
            </a:r>
            <a:r>
              <a:rPr lang="el-GR" dirty="0" err="1" smtClean="0"/>
              <a:t>εξασκηθειτε</a:t>
            </a:r>
            <a:r>
              <a:rPr lang="el-GR" dirty="0" smtClean="0"/>
              <a:t>: «</a:t>
            </a:r>
            <a:r>
              <a:rPr lang="el-GR" dirty="0" err="1" smtClean="0"/>
              <a:t>μπορω</a:t>
            </a:r>
            <a:r>
              <a:rPr lang="el-GR" dirty="0" smtClean="0"/>
              <a:t> να τα εξηγήσω;» ή να τα φέρετε στα φροντιστήρια)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326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3</a:t>
            </a:r>
            <a:r>
              <a:rPr lang="el-GR" baseline="30000" dirty="0" smtClean="0"/>
              <a:t>ο</a:t>
            </a:r>
            <a:r>
              <a:rPr lang="el-GR" dirty="0" smtClean="0"/>
              <a:t>. Εφαρμογές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25" y="2243931"/>
            <a:ext cx="48577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378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πιστολάκι για το στέγνωμα των </a:t>
            </a:r>
            <a:r>
              <a:rPr lang="el-GR" dirty="0" err="1" smtClean="0"/>
              <a:t>μαλλιων</a:t>
            </a:r>
            <a:r>
              <a:rPr lang="el-GR" dirty="0" smtClean="0"/>
              <a:t> (εναλλακτική: μια πετσέτα</a:t>
            </a:r>
            <a:r>
              <a:rPr lang="el-GR" dirty="0" smtClean="0"/>
              <a:t>)</a:t>
            </a:r>
          </a:p>
          <a:p>
            <a:r>
              <a:rPr lang="en-US" dirty="0"/>
              <a:t>http://photodentro.edu.gr/v/item/ds/8521/7999</a:t>
            </a:r>
          </a:p>
          <a:p>
            <a:endParaRPr lang="el-GR" dirty="0" smtClean="0"/>
          </a:p>
          <a:p>
            <a:r>
              <a:rPr lang="el-GR" dirty="0" smtClean="0"/>
              <a:t>Ένα ποτήρι μαζεύει γύρω του νερό (θα μπορούσε να μην συμβεί; Ποιες άλλες </a:t>
            </a:r>
            <a:r>
              <a:rPr lang="el-GR" dirty="0" smtClean="0"/>
              <a:t>ερμηνείες </a:t>
            </a:r>
            <a:r>
              <a:rPr lang="el-GR" dirty="0" smtClean="0"/>
              <a:t>είναι παρόμοιες;)</a:t>
            </a:r>
          </a:p>
          <a:p>
            <a:r>
              <a:rPr lang="el-GR" dirty="0" smtClean="0"/>
              <a:t>Το τζάμι τον χειμώνα (εναλλακτική καθημερινή ερμηνεία)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274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/>
              <a:t>1. Βρασμός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www.youtube.com/watch?v=aiwynTBdln8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2</a:t>
            </a:r>
            <a:r>
              <a:rPr lang="el-GR" dirty="0" smtClean="0"/>
              <a:t>. Εξάρτηση του βρασμού από την ατμοσφαιρική </a:t>
            </a:r>
            <a:r>
              <a:rPr lang="el-GR" dirty="0" smtClean="0"/>
              <a:t>πίεση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www.youtube.com/watch?v=hIy0GLOTL2M</a:t>
            </a:r>
            <a:endParaRPr lang="el-GR" dirty="0" smtClean="0"/>
          </a:p>
          <a:p>
            <a:pPr marL="0" indent="0">
              <a:buNone/>
            </a:pPr>
            <a:endParaRPr lang="el-GR" u="sng" dirty="0" smtClean="0">
              <a:hlinkClick r:id="rId4"/>
            </a:endParaRPr>
          </a:p>
          <a:p>
            <a:pPr marL="0" indent="0">
              <a:buNone/>
            </a:pPr>
            <a:r>
              <a:rPr lang="el-GR" u="sng" dirty="0" smtClean="0">
                <a:hlinkClick r:id="rId4"/>
              </a:rPr>
              <a:t>http</a:t>
            </a:r>
            <a:r>
              <a:rPr lang="el-GR" u="sng" dirty="0">
                <a:hlinkClick r:id="rId4"/>
              </a:rPr>
              <a:t>://apps.athena.net.gr/trapeza/index.php?action=preview_html&amp;id=521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5091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ΔΙΑΛΕΞΗ 6: </a:t>
            </a:r>
            <a:r>
              <a:rPr lang="el-GR" dirty="0" err="1" smtClean="0"/>
              <a:t>Αντι</a:t>
            </a:r>
            <a:r>
              <a:rPr lang="el-GR" dirty="0" smtClean="0"/>
              <a:t> για «υλικά σώματα» -&gt; Εξάτμιση και Συμπύκνωση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/>
              <a:t> </a:t>
            </a:r>
            <a:r>
              <a:rPr lang="el-GR" dirty="0" smtClean="0"/>
              <a:t>ΜΕΡΟΣ :Κλίμακες.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ΜΕΡΟΣ: Το μοντέλο της εξάτμισης.</a:t>
            </a:r>
          </a:p>
          <a:p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ΜΕΡΟΣ : Εφαρμογές του μοντέλου </a:t>
            </a:r>
            <a:endParaRPr lang="en-US" dirty="0" smtClean="0"/>
          </a:p>
          <a:p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ΜΕΡΟΣ: Σύνοψη, σχολιασμός μαθήματος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0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Στα Φαρμακεία βλέπουμε να λένε 100% υγρασία, ενώ προφανώς ο αέρας δεν είναι γεμάτος με νερό. (Σε ένα </a:t>
            </a:r>
            <a:r>
              <a:rPr lang="el-GR" dirty="0" err="1" smtClean="0"/>
              <a:t>κυβικο</a:t>
            </a:r>
            <a:r>
              <a:rPr lang="el-GR" dirty="0" smtClean="0"/>
              <a:t> μέτρο αέρα «χωράνε» 1000 </a:t>
            </a:r>
            <a:r>
              <a:rPr lang="en-US" dirty="0" err="1" smtClean="0"/>
              <a:t>Kgr</a:t>
            </a:r>
            <a:r>
              <a:rPr lang="en-US" dirty="0" smtClean="0"/>
              <a:t> </a:t>
            </a:r>
            <a:r>
              <a:rPr lang="el-GR" dirty="0" err="1" smtClean="0"/>
              <a:t>νερου</a:t>
            </a:r>
            <a:r>
              <a:rPr lang="el-GR" dirty="0" smtClean="0"/>
              <a:t>!) Τι εννοούν;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09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ΜΕΡΟΣ 4ο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ΣΥΝΟΨΗ- ΣΧΕΔΙΑΣΜΟΣ</a:t>
            </a:r>
          </a:p>
        </p:txBody>
      </p:sp>
    </p:spTree>
    <p:extLst>
      <p:ext uri="{BB962C8B-B14F-4D97-AF65-F5344CB8AC3E}">
        <p14:creationId xmlns:p14="http://schemas.microsoft.com/office/powerpoint/2010/main" val="329064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/>
              <a:t> </a:t>
            </a:r>
            <a:r>
              <a:rPr lang="el-GR" b="1" dirty="0" smtClean="0"/>
              <a:t>ΜΕΡΟΣ </a:t>
            </a:r>
            <a:r>
              <a:rPr lang="el-GR" dirty="0" smtClean="0"/>
              <a:t>: Για να μπορούμε να φανταζόμαστε τα αντίστοιχα μοντέλα χρειάζεται να εξασκήσουμε τη φαντασία μας δουλεύοντας με τις κλίμακες </a:t>
            </a:r>
            <a:r>
              <a:rPr lang="en-US" dirty="0"/>
              <a:t>https://www.youtube.com/watch?v=DVR6p7Iopec</a:t>
            </a:r>
            <a:endParaRPr lang="el-G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</a:t>
            </a:r>
            <a:r>
              <a:rPr lang="en-US" b="1" dirty="0" smtClean="0"/>
              <a:t>, 3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 </a:t>
            </a:r>
            <a:r>
              <a:rPr lang="el-GR" dirty="0" smtClean="0"/>
              <a:t>:</a:t>
            </a:r>
            <a:r>
              <a:rPr lang="el-GR" dirty="0" smtClean="0"/>
              <a:t>Εξάτμιση </a:t>
            </a:r>
            <a:r>
              <a:rPr lang="el-GR" dirty="0" smtClean="0"/>
              <a:t>και Συμπύκνωση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/>
              <a:t>4</a:t>
            </a:r>
            <a:r>
              <a:rPr lang="el-GR" b="1" baseline="30000" dirty="0" smtClean="0"/>
              <a:t>Ο</a:t>
            </a:r>
            <a:r>
              <a:rPr lang="el-GR" b="1" dirty="0" smtClean="0"/>
              <a:t> ΜΕΡΟΣ</a:t>
            </a:r>
            <a:r>
              <a:rPr lang="el-GR" dirty="0" smtClean="0"/>
              <a:t>: Σύνοψη, σχολιασμός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0524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ΕΠΟΜΕΝΟ ΒΗΜΑ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Υλη, Δομή της </a:t>
            </a:r>
            <a:r>
              <a:rPr lang="el-GR" dirty="0" err="1" smtClean="0"/>
              <a:t>Υλης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27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Υπενθύμιση</a:t>
            </a:r>
          </a:p>
        </p:txBody>
      </p:sp>
      <p:pic>
        <p:nvPicPr>
          <p:cNvPr id="4099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95588"/>
            <a:ext cx="24384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ΜΕΡΟΣ 1ο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Κλίμακες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277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Μια αναλογία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Μεγεθύνω = Πλησιάζω</a:t>
            </a:r>
          </a:p>
          <a:p>
            <a:r>
              <a:rPr lang="el-GR" dirty="0" smtClean="0"/>
              <a:t>Σμικρύνω = Απομακρύνομαι</a:t>
            </a:r>
          </a:p>
          <a:p>
            <a:endParaRPr lang="el-GR" dirty="0"/>
          </a:p>
          <a:p>
            <a:r>
              <a:rPr lang="el-GR" dirty="0" smtClean="0"/>
              <a:t>(</a:t>
            </a:r>
            <a:r>
              <a:rPr lang="en-US" dirty="0" smtClean="0"/>
              <a:t>google earth)</a:t>
            </a:r>
          </a:p>
          <a:p>
            <a:r>
              <a:rPr lang="en-US" dirty="0" smtClean="0"/>
              <a:t>(</a:t>
            </a:r>
            <a:r>
              <a:rPr lang="el-GR" dirty="0" err="1" smtClean="0"/>
              <a:t>παραδειγματα</a:t>
            </a:r>
            <a:r>
              <a:rPr lang="el-GR" dirty="0" smtClean="0"/>
              <a:t> από μικροσκόπια)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982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Αναστοχασμος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Ποια είναι η σημαντική </a:t>
            </a:r>
            <a:r>
              <a:rPr lang="el-GR" dirty="0" err="1" smtClean="0"/>
              <a:t>ιδεα</a:t>
            </a:r>
            <a:r>
              <a:rPr lang="el-GR" dirty="0" smtClean="0"/>
              <a:t> εδώ;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4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Πηγαίνοντας παραπέρα….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Κάτω από το 1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r>
              <a:rPr lang="el-GR" dirty="0" smtClean="0"/>
              <a:t>Όταν το φως δίνει άλλες εικόνες</a:t>
            </a:r>
          </a:p>
        </p:txBody>
      </p:sp>
    </p:spTree>
    <p:extLst>
      <p:ext uri="{BB962C8B-B14F-4D97-AF65-F5344CB8AC3E}">
        <p14:creationId xmlns:p14="http://schemas.microsoft.com/office/powerpoint/2010/main" val="397587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Όταν η «φωτογράφιση» αλλάζει </a:t>
            </a:r>
            <a:r>
              <a:rPr lang="el-GR" dirty="0" smtClean="0"/>
              <a:t>νόημα</a:t>
            </a:r>
            <a:r>
              <a:rPr lang="en-US" dirty="0" smtClean="0"/>
              <a:t> (1/2)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3"/>
            <a:ext cx="6840760" cy="46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059832" y="6058995"/>
            <a:ext cx="31500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https://www.google.com/url?sa=i&amp;url=https%3A%2F%2Fcommons.wikimedia.org%2Fwiki%2FFile%3AStarry_Night_at_La_Silla.jpg&amp;psig=AOvVaw1b6gKLQ5f6UxG6VwC6wMC-&amp;ust=1605886013768000&amp;source=images&amp;cd=vfe&amp;ved=0CAIQjRxqFwoTCOCp4cX2ju0CFQAAAAAdAAAAABAZ</a:t>
            </a:r>
            <a:endParaRPr lang="el-GR" sz="900" dirty="0"/>
          </a:p>
        </p:txBody>
      </p:sp>
    </p:spTree>
    <p:extLst>
      <p:ext uri="{BB962C8B-B14F-4D97-AF65-F5344CB8AC3E}">
        <p14:creationId xmlns:p14="http://schemas.microsoft.com/office/powerpoint/2010/main" val="31831659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4649</TotalTime>
  <Words>952</Words>
  <Application>Microsoft Office PowerPoint</Application>
  <PresentationFormat>Προβολή στην οθόνη (4:3)</PresentationFormat>
  <Paragraphs>138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ΒΑΣΙΚΕΣ ΕΝΟΙΕΣ ΦΥΣΙΚΩΝ ΕΠΙΣΤΗΜΩΝ</vt:lpstr>
      <vt:lpstr>Προηγούμενες διαλέξεις </vt:lpstr>
      <vt:lpstr>ΔΙΑΛΕΞΗ 6: Αντι για «υλικά σώματα» -&gt; Εξάτμιση και Συμπύκνωση</vt:lpstr>
      <vt:lpstr>Υπενθύμιση</vt:lpstr>
      <vt:lpstr>ΜΕΡΟΣ 1ο</vt:lpstr>
      <vt:lpstr>Μια αναλογία</vt:lpstr>
      <vt:lpstr>Αναστοχασμος</vt:lpstr>
      <vt:lpstr>Πηγαίνοντας παραπέρα….</vt:lpstr>
      <vt:lpstr>Όταν η «φωτογράφιση» αλλάζει νόημα (1/2)</vt:lpstr>
      <vt:lpstr>Όταν η «φωτογράφιση» αλλάζει νόημα (2/2)</vt:lpstr>
      <vt:lpstr>Αλλα είναι «πραγματικές φωτογραφίες»; </vt:lpstr>
      <vt:lpstr>Νερό πάνω σε Cu</vt:lpstr>
      <vt:lpstr>Ασκήσεις με μακέτες</vt:lpstr>
      <vt:lpstr>Φτιάξτε τις δικές σας ασκήσεις</vt:lpstr>
      <vt:lpstr>ΜΕΡΟΣ 2ο</vt:lpstr>
      <vt:lpstr>Εξάτμιση και συμπύκνωση (1/3)</vt:lpstr>
      <vt:lpstr>Εξάτμιση και συμπύκνωση (2/3) </vt:lpstr>
      <vt:lpstr>Εξάτμιση και συμπύκνωση (3/3)</vt:lpstr>
      <vt:lpstr> Ανακαλούμε την προυπάρχουσα γνώση</vt:lpstr>
      <vt:lpstr>Ιστορική αναδρομή(1/2)</vt:lpstr>
      <vt:lpstr>Ιστορική αναδρομή(2/2)</vt:lpstr>
      <vt:lpstr>Εξάσκηση με αλλαγές φάσεις πριν περάσουμε στο μοντέλο</vt:lpstr>
      <vt:lpstr>Το μοντελο για την εξάτμιση και τη συμπύκνωση(1/2)</vt:lpstr>
      <vt:lpstr>Το μοντελο για την εξάτμιση και τη συμπύκνωση(2/2)</vt:lpstr>
      <vt:lpstr>Εικόνες που μας βοηθούν να αυτονομηθούμε</vt:lpstr>
      <vt:lpstr>Αναστοχασμός</vt:lpstr>
      <vt:lpstr>ΜΕΡΟΣ 3ο. Εφαρμογές</vt:lpstr>
      <vt:lpstr>Εφαρμογές 1</vt:lpstr>
      <vt:lpstr>Εφαρμογές 2</vt:lpstr>
      <vt:lpstr>Εφαρμογές 3</vt:lpstr>
      <vt:lpstr>ΜΕΡΟΣ 4ο  </vt:lpstr>
      <vt:lpstr>ΣΥΝΟΨΗ</vt:lpstr>
      <vt:lpstr>ΕΠΟΜΕΝΟ ΒΗΜΑ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ΠΤΔΕ</cp:lastModifiedBy>
  <cp:revision>265</cp:revision>
  <dcterms:created xsi:type="dcterms:W3CDTF">2020-09-21T06:35:47Z</dcterms:created>
  <dcterms:modified xsi:type="dcterms:W3CDTF">2020-11-20T18:22:27Z</dcterms:modified>
</cp:coreProperties>
</file>