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3"/>
  </p:notesMasterIdLst>
  <p:sldIdLst>
    <p:sldId id="256" r:id="rId2"/>
    <p:sldId id="257" r:id="rId3"/>
    <p:sldId id="276" r:id="rId4"/>
    <p:sldId id="277" r:id="rId5"/>
    <p:sldId id="278" r:id="rId6"/>
    <p:sldId id="279" r:id="rId7"/>
    <p:sldId id="280" r:id="rId8"/>
    <p:sldId id="270" r:id="rId9"/>
    <p:sldId id="271" r:id="rId10"/>
    <p:sldId id="272" r:id="rId11"/>
    <p:sldId id="27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34815-AA03-4946-BF08-2E16D138D009}" type="datetimeFigureOut">
              <a:rPr lang="el-GR" smtClean="0"/>
              <a:pPr/>
              <a:t>5/1/2019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8BC40-0C52-4D84-B3A9-516DCB95B6A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8BC40-0C52-4D84-B3A9-516DCB95B6A3}" type="slidenum">
              <a:rPr lang="el-GR" smtClean="0"/>
              <a:pPr/>
              <a:t>9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323850" y="476250"/>
            <a:ext cx="828059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l-GR" sz="2800" b="1" dirty="0">
                <a:solidFill>
                  <a:srgbClr val="567A84"/>
                </a:solidFill>
              </a:rPr>
              <a:t>Εκπαίδευση Επιμορφωτών Β’ επιπέδου</a:t>
            </a:r>
            <a:r>
              <a:rPr lang="el-GR" sz="2800" b="1" baseline="0" dirty="0">
                <a:solidFill>
                  <a:srgbClr val="567A84"/>
                </a:solidFill>
              </a:rPr>
              <a:t> Τ.Π.Ε.</a:t>
            </a:r>
            <a:endParaRPr lang="el-GR" sz="2800" b="1" dirty="0">
              <a:solidFill>
                <a:srgbClr val="567A84"/>
              </a:solidFill>
            </a:endParaRPr>
          </a:p>
          <a:p>
            <a:pPr algn="l"/>
            <a:r>
              <a:rPr lang="el-GR" sz="1400" b="1" dirty="0">
                <a:solidFill>
                  <a:srgbClr val="567A84"/>
                </a:solidFill>
              </a:rPr>
              <a:t>Συστάδα</a:t>
            </a:r>
            <a:r>
              <a:rPr lang="en-US" sz="1400" b="1" dirty="0">
                <a:solidFill>
                  <a:srgbClr val="567A84"/>
                </a:solidFill>
              </a:rPr>
              <a:t> 5</a:t>
            </a:r>
            <a:r>
              <a:rPr lang="el-GR" sz="1400" b="1" baseline="0" dirty="0">
                <a:solidFill>
                  <a:srgbClr val="567A84"/>
                </a:solidFill>
              </a:rPr>
              <a:t>:</a:t>
            </a:r>
            <a:r>
              <a:rPr lang="en-US" sz="1400" b="1" baseline="0" dirty="0">
                <a:solidFill>
                  <a:srgbClr val="567A84"/>
                </a:solidFill>
              </a:rPr>
              <a:t> </a:t>
            </a:r>
            <a:r>
              <a:rPr lang="el-GR" sz="1400" b="1" baseline="0" dirty="0">
                <a:solidFill>
                  <a:srgbClr val="567A84"/>
                </a:solidFill>
              </a:rPr>
              <a:t>Πρωτοβάθμια Εκπαίδευση</a:t>
            </a:r>
            <a:endParaRPr lang="el-GR" sz="1400" b="1" dirty="0">
              <a:solidFill>
                <a:srgbClr val="567A84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03734" y="5159028"/>
            <a:ext cx="89644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ΕΠΙΜΟΡΦΩΣΗ ΕΚΠΑΙΔΕΥΤΙΚΩΝ </a:t>
            </a:r>
            <a:r>
              <a:rPr lang="el-GR" sz="1100" b="1" dirty="0"/>
              <a:t>ΓΙΑ ΤΗΝ</a:t>
            </a:r>
            <a:r>
              <a:rPr lang="en-US" sz="1100" b="1" dirty="0"/>
              <a:t> ΑΞΙΟΠΟΙΗΣΗ ΚΑΙ ΕΦΑΡΜΟΓΗ ΤΩΝ ΨΗΦΙΑΚΩΝ ΤΕΧΝΟΛΟΓΙΩΝ ΣΤΗ ΔΙΔΑΚΤΙΚΗ ΠΡΑΞΗ (ΕΠΙΜΟΡΦΩΣΗ Β’ ΕΠΙΠΕΔΟΥ ΤΠΕ)</a:t>
            </a:r>
            <a:endParaRPr lang="el-GR" sz="1100" b="1" dirty="0"/>
          </a:p>
        </p:txBody>
      </p:sp>
      <p:pic>
        <p:nvPicPr>
          <p:cNvPr id="6" name="Picture 9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38" y="5848567"/>
            <a:ext cx="4987801" cy="947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61248"/>
            <a:ext cx="1152128" cy="115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141277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400800" cy="1478011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pic>
        <p:nvPicPr>
          <p:cNvPr id="9" name="Εικόνα 1" descr="X:\αρχεία_για_όλους\logo_doc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309320"/>
            <a:ext cx="2304256" cy="3562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Straight Connector 14"/>
          <p:cNvCxnSpPr/>
          <p:nvPr/>
        </p:nvCxnSpPr>
        <p:spPr>
          <a:xfrm>
            <a:off x="259056" y="5626284"/>
            <a:ext cx="870538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9105" y="5085184"/>
            <a:ext cx="870538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23850" y="1268760"/>
            <a:ext cx="870538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67487" y="4725144"/>
            <a:ext cx="3169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1400" b="1" dirty="0">
                <a:solidFill>
                  <a:srgbClr val="567A84"/>
                </a:solidFill>
              </a:rPr>
              <a:t>Επιμορφωτικό</a:t>
            </a:r>
            <a:r>
              <a:rPr lang="el-GR" sz="1400" b="1" baseline="0" dirty="0">
                <a:solidFill>
                  <a:srgbClr val="567A84"/>
                </a:solidFill>
              </a:rPr>
              <a:t> υλικό: Ειδικό Μέρος</a:t>
            </a:r>
            <a:endParaRPr lang="el-GR" sz="1400" b="1" dirty="0">
              <a:solidFill>
                <a:srgbClr val="567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8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650287" y="6350000"/>
            <a:ext cx="5302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l-GR" altLang="en-US" sz="1100" b="1" dirty="0"/>
              <a:t>- </a:t>
            </a:r>
            <a:fld id="{D5278FD4-659B-41F9-9141-0584792102DD}" type="slidenum">
              <a:rPr lang="en-US" altLang="en-US" sz="1100" b="1" smtClean="0"/>
              <a:pPr>
                <a:defRPr/>
              </a:pPr>
              <a:t>‹#›</a:t>
            </a:fld>
            <a:r>
              <a:rPr lang="el-GR" altLang="en-US" sz="1100" b="1" dirty="0"/>
              <a:t> -</a:t>
            </a:r>
            <a:endParaRPr lang="en-US" altLang="en-US" sz="11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8988" cy="11430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71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95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138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dirty="0" err="1"/>
              <a:t>Kλικ</a:t>
            </a:r>
            <a:r>
              <a:rPr lang="el-GR" altLang="en-US" dirty="0"/>
              <a:t> για επεξεργασία του τίτλου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dirty="0" err="1"/>
              <a:t>Kλικ</a:t>
            </a:r>
            <a:r>
              <a:rPr lang="el-GR" altLang="en-US" dirty="0"/>
              <a:t> για επεξεργασία των στυλ του υποδείγματος</a:t>
            </a:r>
          </a:p>
          <a:p>
            <a:pPr lvl="1"/>
            <a:r>
              <a:rPr lang="el-GR" altLang="en-US" dirty="0"/>
              <a:t>Δεύτερου επιπέδου</a:t>
            </a:r>
          </a:p>
          <a:p>
            <a:pPr lvl="2"/>
            <a:r>
              <a:rPr lang="el-GR" altLang="en-US" dirty="0"/>
              <a:t>Τρίτου επιπέδου</a:t>
            </a:r>
          </a:p>
          <a:p>
            <a:pPr lvl="3"/>
            <a:r>
              <a:rPr lang="el-GR" altLang="en-US" dirty="0"/>
              <a:t>Τέταρτου επιπέδου</a:t>
            </a:r>
          </a:p>
          <a:p>
            <a:pPr lvl="4"/>
            <a:r>
              <a:rPr lang="el-GR" altLang="en-US" dirty="0"/>
              <a:t>Πέμπτου επιπέδου</a:t>
            </a:r>
            <a:endParaRPr lang="en-US" altLang="en-US" dirty="0"/>
          </a:p>
        </p:txBody>
      </p:sp>
      <p:pic>
        <p:nvPicPr>
          <p:cNvPr id="1030" name="Picture 8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50" y="6327775"/>
            <a:ext cx="2316163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3"/>
          <p:cNvSpPr>
            <a:spLocks noChangeArrowheads="1"/>
          </p:cNvSpPr>
          <p:nvPr/>
        </p:nvSpPr>
        <p:spPr bwMode="auto">
          <a:xfrm>
            <a:off x="395288" y="6308725"/>
            <a:ext cx="56165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l-GR" sz="1400" b="1" dirty="0">
                <a:solidFill>
                  <a:srgbClr val="567A84"/>
                </a:solidFill>
              </a:rPr>
              <a:t>Εκπαίδευση Επιμορφωτών Β’ επιπέδου Τ.Π.Ε.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1000" b="0" dirty="0">
                <a:solidFill>
                  <a:srgbClr val="567A84"/>
                </a:solidFill>
              </a:rPr>
              <a:t>Συστάδα</a:t>
            </a:r>
            <a:r>
              <a:rPr lang="en-US" sz="1000" b="0" baseline="0" dirty="0">
                <a:solidFill>
                  <a:srgbClr val="567A84"/>
                </a:solidFill>
              </a:rPr>
              <a:t> 5</a:t>
            </a:r>
            <a:r>
              <a:rPr lang="el-GR" sz="1000" b="0" baseline="0" dirty="0">
                <a:solidFill>
                  <a:srgbClr val="567A84"/>
                </a:solidFill>
              </a:rPr>
              <a:t>:</a:t>
            </a:r>
            <a:r>
              <a:rPr lang="en-US" sz="1000" b="0" baseline="0" dirty="0">
                <a:solidFill>
                  <a:srgbClr val="567A84"/>
                </a:solidFill>
              </a:rPr>
              <a:t> </a:t>
            </a:r>
            <a:r>
              <a:rPr lang="el-GR" sz="1000" b="0" baseline="0" dirty="0">
                <a:solidFill>
                  <a:srgbClr val="567A84"/>
                </a:solidFill>
              </a:rPr>
              <a:t>Πρωτοβάθμια Εκπαίδευση</a:t>
            </a:r>
            <a:endParaRPr lang="el-GR" sz="1000" b="0" dirty="0">
              <a:solidFill>
                <a:srgbClr val="567A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2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3E5E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E5E66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E5E66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E5E66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E5E66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D0D0D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D0D0D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D0D0D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D0D0D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-schools.gr/software/dimotiko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s.sch.gr/softwar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-point-templates.com/articles/7-best-timeline-creators-for-creating-awsome-timelin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524" y="1895770"/>
            <a:ext cx="8568952" cy="1245198"/>
          </a:xfrm>
        </p:spPr>
        <p:txBody>
          <a:bodyPr/>
          <a:lstStyle/>
          <a:p>
            <a:r>
              <a:rPr lang="el-GR" altLang="el-GR" dirty="0"/>
              <a:t>Χρήση εκπαιδευτικού λογισμικού και ψηφιακών περιβαλλόντων 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479946"/>
            <a:ext cx="6400800" cy="864096"/>
          </a:xfrm>
        </p:spPr>
        <p:txBody>
          <a:bodyPr>
            <a:normAutofit fontScale="62500" lnSpcReduction="20000"/>
          </a:bodyPr>
          <a:lstStyle/>
          <a:p>
            <a:r>
              <a:rPr lang="el-GR" sz="4000" i="1" dirty="0"/>
              <a:t>Σχεδίαση &amp; Εφαρμογή στην Τάξη Διδακτικών Δραστηριοτήτων Ιστορίας</a:t>
            </a:r>
            <a:endParaRPr lang="el-GR" sz="4000" b="1"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Ενδεικτικά Λογισμικά για την Ιστορία (2/</a:t>
            </a:r>
            <a:r>
              <a:rPr lang="en-US" sz="3600" dirty="0"/>
              <a:t>3</a:t>
            </a:r>
            <a:r>
              <a:rPr lang="el-GR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l-GR" sz="2400" dirty="0" err="1"/>
              <a:t>Hot</a:t>
            </a:r>
            <a:r>
              <a:rPr lang="el-GR" sz="2400" dirty="0"/>
              <a:t> </a:t>
            </a:r>
            <a:r>
              <a:rPr lang="el-GR" sz="2400" dirty="0" err="1"/>
              <a:t>Potatoes</a:t>
            </a:r>
            <a:r>
              <a:rPr lang="el-GR" sz="2400" dirty="0"/>
              <a:t> </a:t>
            </a:r>
          </a:p>
          <a:p>
            <a:pPr lvl="1"/>
            <a:r>
              <a:rPr lang="el-GR" sz="2000" dirty="0"/>
              <a:t>Συμπλήρωση κενών και αντιστοίχιση για δραστηριότητες εμπέδωσης και αξιολόγησης</a:t>
            </a:r>
          </a:p>
          <a:p>
            <a:r>
              <a:rPr lang="el-GR" sz="2400" dirty="0"/>
              <a:t> Διαδίκτυο</a:t>
            </a:r>
          </a:p>
          <a:p>
            <a:pPr lvl="1"/>
            <a:r>
              <a:rPr lang="el-GR" sz="2000" dirty="0"/>
              <a:t>Αναζήτηση πληροφοριών και δόμηση ιστορικών (Ελληνικός Κόσμος, </a:t>
            </a:r>
            <a:r>
              <a:rPr lang="el-GR" sz="2000" dirty="0" err="1"/>
              <a:t>wikipedia</a:t>
            </a:r>
            <a:r>
              <a:rPr lang="el-GR" sz="2000" dirty="0"/>
              <a:t>, ηλεκτρονικά λεξικά κλπ)</a:t>
            </a:r>
          </a:p>
          <a:p>
            <a:r>
              <a:rPr lang="el-GR" sz="2400" dirty="0"/>
              <a:t>Εννοιολογικής χαρτογράφησης</a:t>
            </a:r>
          </a:p>
          <a:p>
            <a:pPr lvl="1"/>
            <a:r>
              <a:rPr lang="el-GR" sz="2000" dirty="0"/>
              <a:t>Αναπαράσταση ιστορικών εννοιών</a:t>
            </a:r>
          </a:p>
          <a:p>
            <a:pPr lvl="1"/>
            <a:r>
              <a:rPr lang="el-GR" sz="2000" dirty="0"/>
              <a:t>Δραστηριότητες προετοιμασίας, εμπέδωσης και αξιολόγησης</a:t>
            </a:r>
          </a:p>
          <a:p>
            <a:r>
              <a:rPr lang="el-GR" sz="2400" dirty="0"/>
              <a:t> Οπτικοποίησης </a:t>
            </a:r>
            <a:r>
              <a:rPr lang="en-US" sz="2400" dirty="0" err="1"/>
              <a:t>Centennia</a:t>
            </a:r>
            <a:endParaRPr lang="el-GR" sz="2400" dirty="0"/>
          </a:p>
          <a:p>
            <a:pPr lvl="1"/>
            <a:r>
              <a:rPr lang="el-GR" sz="2000" dirty="0"/>
              <a:t>Δραστηριότητες για τις μεγάλες τάξεις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Ενδεικτικά Λογισμικά για την Ιστορία (</a:t>
            </a:r>
            <a:r>
              <a:rPr lang="en-US" sz="3600" dirty="0"/>
              <a:t>3</a:t>
            </a:r>
            <a:r>
              <a:rPr lang="el-GR" sz="3600" dirty="0"/>
              <a:t>/</a:t>
            </a:r>
            <a:r>
              <a:rPr lang="en-US" sz="3600" dirty="0"/>
              <a:t>3</a:t>
            </a:r>
            <a:r>
              <a:rPr lang="el-GR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92488"/>
          </a:xfrm>
        </p:spPr>
        <p:txBody>
          <a:bodyPr/>
          <a:lstStyle/>
          <a:p>
            <a:pPr lvl="0"/>
            <a:r>
              <a:rPr lang="el-GR" sz="2400" dirty="0"/>
              <a:t>Αισθητικής έκφρασης και ανάπτυξης δημιουργικότητας </a:t>
            </a:r>
            <a:r>
              <a:rPr lang="el-GR" sz="2400" dirty="0" err="1"/>
              <a:t>Revelation</a:t>
            </a:r>
            <a:r>
              <a:rPr lang="el-GR" sz="2400" dirty="0"/>
              <a:t> </a:t>
            </a:r>
            <a:r>
              <a:rPr lang="el-GR" sz="2400" dirty="0" err="1"/>
              <a:t>Natural</a:t>
            </a:r>
            <a:r>
              <a:rPr lang="el-GR" sz="2400" dirty="0"/>
              <a:t> </a:t>
            </a:r>
            <a:r>
              <a:rPr lang="el-GR" sz="2400" dirty="0" err="1"/>
              <a:t>Art</a:t>
            </a:r>
            <a:endParaRPr lang="el-GR" sz="2400" dirty="0"/>
          </a:p>
          <a:p>
            <a:pPr lvl="1"/>
            <a:r>
              <a:rPr lang="el-GR" sz="2000" dirty="0"/>
              <a:t>δραστηριότητες αισθητικής </a:t>
            </a:r>
            <a:r>
              <a:rPr lang="el-GR" sz="2000" dirty="0" err="1"/>
              <a:t>ενσυναίσθησης</a:t>
            </a:r>
            <a:r>
              <a:rPr lang="el-GR" sz="2000" dirty="0"/>
              <a:t> μέσω αποτύπωσης ιδεών και απόψεων των μαθητών</a:t>
            </a:r>
          </a:p>
          <a:p>
            <a:pPr>
              <a:buNone/>
            </a:pPr>
            <a:endParaRPr lang="el-GR" sz="2400" dirty="0"/>
          </a:p>
          <a:p>
            <a:r>
              <a:rPr lang="el-GR" sz="2400" dirty="0"/>
              <a:t>επίσης</a:t>
            </a:r>
            <a:r>
              <a:rPr lang="el-GR" sz="2400" b="1" dirty="0"/>
              <a:t>:</a:t>
            </a:r>
            <a:endParaRPr lang="el-GR" sz="2400" dirty="0"/>
          </a:p>
          <a:p>
            <a:pPr lvl="1"/>
            <a:r>
              <a:rPr lang="el-GR" sz="2000" dirty="0" err="1"/>
              <a:t>Google</a:t>
            </a:r>
            <a:r>
              <a:rPr lang="el-GR" sz="2000" dirty="0"/>
              <a:t> </a:t>
            </a:r>
            <a:r>
              <a:rPr lang="el-GR" sz="2000" dirty="0" err="1"/>
              <a:t>Earth</a:t>
            </a:r>
            <a:endParaRPr lang="en-US" sz="2000" dirty="0"/>
          </a:p>
          <a:p>
            <a:pPr lvl="1"/>
            <a:r>
              <a:rPr lang="el-GR" sz="2000" dirty="0">
                <a:hlinkClick r:id="rId3"/>
              </a:rPr>
              <a:t>Λογισμικό </a:t>
            </a:r>
            <a:r>
              <a:rPr lang="el-GR" sz="2000" dirty="0" err="1">
                <a:hlinkClick r:id="rId3"/>
              </a:rPr>
              <a:t>Π.Ι</a:t>
            </a:r>
            <a:r>
              <a:rPr lang="el-GR" sz="2000" dirty="0">
                <a:hlinkClick r:id="rId3"/>
              </a:rPr>
              <a:t>.</a:t>
            </a:r>
            <a:r>
              <a:rPr lang="en-US" sz="2000" dirty="0"/>
              <a:t> </a:t>
            </a:r>
            <a:r>
              <a:rPr lang="el-GR" sz="2000" dirty="0"/>
              <a:t>και σε απ’ ευθείας διάθεση: </a:t>
            </a:r>
            <a:r>
              <a:rPr lang="en-US" sz="2000" dirty="0">
                <a:hlinkClick r:id="rId4"/>
              </a:rPr>
              <a:t>http://ts.sch.gr/software</a:t>
            </a:r>
            <a:r>
              <a:rPr lang="el-GR" sz="2000" dirty="0"/>
              <a:t> </a:t>
            </a:r>
            <a:endParaRPr lang="en-US" sz="2000" dirty="0"/>
          </a:p>
          <a:p>
            <a:pPr lvl="2"/>
            <a:r>
              <a:rPr lang="el-GR" sz="1600" dirty="0"/>
              <a:t>Συστήματα εξάσκησης και πρακτικής </a:t>
            </a:r>
            <a:r>
              <a:rPr lang="en-US" sz="1600" dirty="0"/>
              <a:t>(</a:t>
            </a:r>
            <a:r>
              <a:rPr lang="el-GR" sz="1600" dirty="0"/>
              <a:t>καθοδηγούμενης διδασκαλίας</a:t>
            </a:r>
            <a:r>
              <a:rPr lang="en-US" sz="1600" dirty="0"/>
              <a:t>) </a:t>
            </a:r>
            <a:r>
              <a:rPr lang="el-GR" sz="1600" dirty="0"/>
              <a:t>Ιστορίας</a:t>
            </a:r>
            <a:endParaRPr lang="el-GR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Στόχοι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pPr lvl="0"/>
            <a:r>
              <a:rPr lang="el-GR" sz="2400" dirty="0"/>
              <a:t>Γνωριμία </a:t>
            </a:r>
            <a:r>
              <a:rPr lang="el-GR" sz="2400" b="1" dirty="0"/>
              <a:t>αντιπροσωπευτικών</a:t>
            </a:r>
            <a:r>
              <a:rPr lang="el-GR" sz="2400" dirty="0"/>
              <a:t> εκπαιδευτικών λογισμικών που αφορούν στη διδασκαλία της </a:t>
            </a:r>
            <a:r>
              <a:rPr lang="el-GR" sz="2400" b="1" dirty="0"/>
              <a:t>Ιστορίας</a:t>
            </a:r>
            <a:r>
              <a:rPr lang="el-GR" sz="2400" dirty="0"/>
              <a:t>.</a:t>
            </a:r>
          </a:p>
          <a:p>
            <a:pPr lvl="0"/>
            <a:endParaRPr lang="el-GR" sz="2000" dirty="0"/>
          </a:p>
          <a:p>
            <a:r>
              <a:rPr lang="el-GR" sz="2400" b="1" dirty="0"/>
              <a:t>Σχεδιασμός - Ανάπτυξη - Εφαρμογή</a:t>
            </a:r>
            <a:r>
              <a:rPr lang="el-GR" sz="2400" dirty="0"/>
              <a:t> διδακτικού υλικού (</a:t>
            </a:r>
            <a:r>
              <a:rPr lang="el-GR" sz="2400" dirty="0" err="1"/>
              <a:t>διδ</a:t>
            </a:r>
            <a:r>
              <a:rPr lang="el-GR" sz="2400" dirty="0"/>
              <a:t>. δραστηριότητες και φύλλα εργασίας) για τη </a:t>
            </a:r>
            <a:r>
              <a:rPr lang="el-GR" sz="2400" b="1" dirty="0"/>
              <a:t>διδασκαλία</a:t>
            </a:r>
            <a:r>
              <a:rPr lang="el-GR" sz="2400" dirty="0"/>
              <a:t> των διδακτικών ενοτήτων της </a:t>
            </a:r>
            <a:r>
              <a:rPr lang="el-GR" sz="2400" b="1" dirty="0"/>
              <a:t>Ιστορίας.</a:t>
            </a:r>
            <a:endParaRPr lang="el-G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Είδος/</a:t>
            </a:r>
            <a:r>
              <a:rPr lang="en-GB" sz="3600" dirty="0" err="1"/>
              <a:t>Κατηγορία</a:t>
            </a:r>
            <a:r>
              <a:rPr lang="en-GB" sz="3600" dirty="0"/>
              <a:t> </a:t>
            </a:r>
            <a:r>
              <a:rPr lang="en-GB" sz="3600" dirty="0" err="1"/>
              <a:t>Λογισμικ</a:t>
            </a:r>
            <a:r>
              <a:rPr lang="el-GR" sz="3600" dirty="0" err="1"/>
              <a:t>ών</a:t>
            </a:r>
            <a:r>
              <a:rPr lang="el-GR" sz="3600" dirty="0"/>
              <a:t> (1/3)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032448"/>
          </a:xfrm>
        </p:spPr>
        <p:txBody>
          <a:bodyPr/>
          <a:lstStyle/>
          <a:p>
            <a:r>
              <a:rPr lang="el-GR" sz="2000" b="1" dirty="0"/>
              <a:t>Λογισμικά κλειστού τύπου </a:t>
            </a:r>
            <a:r>
              <a:rPr lang="el-GR" sz="2000" dirty="0"/>
              <a:t>(</a:t>
            </a:r>
            <a:r>
              <a:rPr lang="en-GB" sz="2000" dirty="0" err="1"/>
              <a:t>Συστήματα</a:t>
            </a:r>
            <a:r>
              <a:rPr lang="en-GB" sz="2000" dirty="0"/>
              <a:t> </a:t>
            </a:r>
            <a:r>
              <a:rPr lang="en-GB" sz="2000" dirty="0" err="1"/>
              <a:t>Καθοδήγησης</a:t>
            </a:r>
            <a:r>
              <a:rPr lang="en-GB" sz="2000" dirty="0"/>
              <a:t> </a:t>
            </a:r>
            <a:r>
              <a:rPr lang="en-GB" sz="2000" dirty="0" err="1"/>
              <a:t>και</a:t>
            </a:r>
            <a:r>
              <a:rPr lang="en-GB" sz="2000" dirty="0"/>
              <a:t> </a:t>
            </a:r>
            <a:r>
              <a:rPr lang="en-GB" sz="2000" dirty="0" err="1"/>
              <a:t>Διδασκαλίας</a:t>
            </a:r>
            <a:r>
              <a:rPr lang="el-GR" sz="2000" dirty="0"/>
              <a:t>), </a:t>
            </a:r>
            <a:r>
              <a:rPr lang="el-GR" sz="2000" i="1" dirty="0"/>
              <a:t>Συμπεριφοριστικές Θεωρίες</a:t>
            </a:r>
          </a:p>
          <a:p>
            <a:pPr lvl="1"/>
            <a:r>
              <a:rPr lang="el-GR" sz="2000" dirty="0"/>
              <a:t>Συστήματα καθοδηγούμενης διδασκαλίας Ιστορίας</a:t>
            </a:r>
          </a:p>
          <a:p>
            <a:pPr lvl="2"/>
            <a:r>
              <a:rPr lang="el-GR" sz="1400" dirty="0"/>
              <a:t>Ιστορία Γ’-Δ’  Δημοτικού</a:t>
            </a:r>
          </a:p>
          <a:p>
            <a:pPr lvl="1"/>
            <a:r>
              <a:rPr lang="el-GR" sz="2000" dirty="0"/>
              <a:t>Περιβάλλοντα συγγραφής ασκήσεων</a:t>
            </a:r>
          </a:p>
          <a:p>
            <a:pPr lvl="2"/>
            <a:r>
              <a:rPr lang="en-US" sz="1400" dirty="0"/>
              <a:t>Hot Potatoes</a:t>
            </a:r>
            <a:endParaRPr lang="el-GR" sz="1400" dirty="0"/>
          </a:p>
          <a:p>
            <a:pPr lvl="1"/>
            <a:r>
              <a:rPr lang="el-GR" sz="2000" dirty="0"/>
              <a:t>Πολυμεσικές Εγκυκλοπαίδειες</a:t>
            </a:r>
          </a:p>
          <a:p>
            <a:pPr lvl="2"/>
            <a:r>
              <a:rPr lang="el-GR" sz="1400" dirty="0"/>
              <a:t>21 Εν </a:t>
            </a:r>
            <a:r>
              <a:rPr lang="el-GR" sz="1400" dirty="0" err="1"/>
              <a:t>πλώ</a:t>
            </a:r>
            <a:endParaRPr lang="el-GR" sz="1400" dirty="0"/>
          </a:p>
          <a:p>
            <a:endParaRPr lang="el-G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Είδος/</a:t>
            </a:r>
            <a:r>
              <a:rPr lang="en-GB" sz="3600" dirty="0" err="1"/>
              <a:t>Κατηγορία</a:t>
            </a:r>
            <a:r>
              <a:rPr lang="en-GB" sz="3600" dirty="0"/>
              <a:t> </a:t>
            </a:r>
            <a:r>
              <a:rPr lang="en-GB" sz="3600" dirty="0" err="1"/>
              <a:t>Λογισμικ</a:t>
            </a:r>
            <a:r>
              <a:rPr lang="el-GR" sz="3600" dirty="0" err="1"/>
              <a:t>ών</a:t>
            </a:r>
            <a:r>
              <a:rPr lang="el-GR" sz="3600" dirty="0"/>
              <a:t> (2/2)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/>
          <a:p>
            <a:pPr lvl="1"/>
            <a:endParaRPr lang="el-GR" sz="1000" dirty="0"/>
          </a:p>
          <a:p>
            <a:r>
              <a:rPr lang="el-GR" sz="2000" b="1" dirty="0"/>
              <a:t>Λογισμικά ανοικτού τύπου </a:t>
            </a:r>
            <a:r>
              <a:rPr lang="el-GR" sz="2000" dirty="0"/>
              <a:t>(Περιβάλλοντα Μάθησης μέσω Ανακάλυψης, Διερεύνησης και Οικοδόμησης), </a:t>
            </a:r>
            <a:r>
              <a:rPr lang="el-GR" sz="2000" i="1" dirty="0"/>
              <a:t>Θεωρίες του </a:t>
            </a:r>
            <a:r>
              <a:rPr lang="el-GR" sz="2000" i="1" dirty="0" err="1"/>
              <a:t>εποικοδομισμού</a:t>
            </a:r>
            <a:r>
              <a:rPr lang="el-GR" sz="2000" i="1" dirty="0"/>
              <a:t> και του κοινωνικού </a:t>
            </a:r>
            <a:r>
              <a:rPr lang="el-GR" sz="2000" i="1" dirty="0" err="1"/>
              <a:t>εποικοδομισμού</a:t>
            </a:r>
            <a:endParaRPr lang="el-GR" sz="2000" b="1" dirty="0"/>
          </a:p>
          <a:p>
            <a:pPr lvl="1"/>
            <a:r>
              <a:rPr lang="el-GR" sz="2000" dirty="0"/>
              <a:t>Γενικής Χρήσης</a:t>
            </a:r>
          </a:p>
          <a:p>
            <a:pPr lvl="2"/>
            <a:r>
              <a:rPr lang="el-GR" sz="1600" dirty="0"/>
              <a:t>Επεξεργαστής Κειμένου, Δημιουργίας Παρουσιάσεων</a:t>
            </a:r>
            <a:endParaRPr lang="en-US" sz="1600" dirty="0"/>
          </a:p>
          <a:p>
            <a:pPr lvl="1"/>
            <a:r>
              <a:rPr lang="el-GR" sz="2000" dirty="0"/>
              <a:t>Εγκυκλοπαίδειες στο διαδίκτυο</a:t>
            </a:r>
          </a:p>
          <a:p>
            <a:pPr lvl="2"/>
            <a:r>
              <a:rPr lang="en-US" sz="1600" dirty="0"/>
              <a:t>Wikipedia</a:t>
            </a:r>
            <a:endParaRPr lang="el-GR" sz="1600" dirty="0"/>
          </a:p>
          <a:p>
            <a:pPr lvl="1"/>
            <a:r>
              <a:rPr lang="el-GR" sz="2000" dirty="0"/>
              <a:t>Συστήματα ανάπτυξης και έκφρασης δημιουργικότητας</a:t>
            </a:r>
            <a:endParaRPr lang="en-US" sz="2000" dirty="0"/>
          </a:p>
          <a:p>
            <a:pPr lvl="2"/>
            <a:r>
              <a:rPr lang="en-US" sz="1600" dirty="0"/>
              <a:t>Revelation Natural Art</a:t>
            </a:r>
            <a:endParaRPr lang="el-GR" sz="1600" dirty="0"/>
          </a:p>
          <a:p>
            <a:pPr lvl="1"/>
            <a:r>
              <a:rPr lang="el-GR" sz="2000" dirty="0"/>
              <a:t>Συστήματα οπτικοποίησης</a:t>
            </a:r>
            <a:endParaRPr lang="en-US" sz="2000" dirty="0"/>
          </a:p>
          <a:p>
            <a:pPr lvl="2"/>
            <a:r>
              <a:rPr lang="en-US" sz="1600" dirty="0" err="1"/>
              <a:t>Centennia</a:t>
            </a:r>
            <a:endParaRPr lang="el-GR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Είδος/</a:t>
            </a:r>
            <a:r>
              <a:rPr lang="en-GB" sz="3600" dirty="0" err="1"/>
              <a:t>Κατηγορία</a:t>
            </a:r>
            <a:r>
              <a:rPr lang="en-GB" sz="3600" dirty="0"/>
              <a:t> </a:t>
            </a:r>
            <a:r>
              <a:rPr lang="en-GB" sz="3600" dirty="0" err="1"/>
              <a:t>Λογισμικ</a:t>
            </a:r>
            <a:r>
              <a:rPr lang="el-GR" sz="3600" dirty="0" err="1"/>
              <a:t>ών</a:t>
            </a:r>
            <a:r>
              <a:rPr lang="el-GR" sz="3600" dirty="0"/>
              <a:t> (3/3)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480"/>
          </a:xfrm>
        </p:spPr>
        <p:txBody>
          <a:bodyPr/>
          <a:lstStyle/>
          <a:p>
            <a:pPr lvl="1"/>
            <a:endParaRPr lang="el-GR" sz="1000" dirty="0"/>
          </a:p>
          <a:p>
            <a:r>
              <a:rPr lang="el-GR" sz="2000" b="1" dirty="0"/>
              <a:t>Λογισμικά ανοικτού τύπου</a:t>
            </a:r>
          </a:p>
          <a:p>
            <a:pPr lvl="1"/>
            <a:r>
              <a:rPr lang="el-GR" sz="2000" dirty="0"/>
              <a:t>Συστήματα εννοιολογικής χαρτογράφησης</a:t>
            </a:r>
            <a:endParaRPr lang="en-US" sz="2000" dirty="0"/>
          </a:p>
          <a:p>
            <a:pPr lvl="2"/>
            <a:r>
              <a:rPr lang="en-US" sz="1600" dirty="0" err="1"/>
              <a:t>Cmap</a:t>
            </a:r>
            <a:r>
              <a:rPr lang="en-US" sz="1600" dirty="0"/>
              <a:t> Tools</a:t>
            </a:r>
            <a:endParaRPr lang="el-GR" sz="1600" dirty="0"/>
          </a:p>
          <a:p>
            <a:pPr lvl="1"/>
            <a:r>
              <a:rPr lang="el-GR" sz="2000" dirty="0"/>
              <a:t>Περιβάλλοντα συγγραφής ασκήσεων</a:t>
            </a:r>
            <a:endParaRPr lang="en-US" sz="2000" dirty="0"/>
          </a:p>
          <a:p>
            <a:pPr lvl="2"/>
            <a:r>
              <a:rPr lang="en-GB" sz="1600" dirty="0"/>
              <a:t>Hot</a:t>
            </a:r>
            <a:r>
              <a:rPr lang="el-GR" sz="1600" dirty="0"/>
              <a:t> </a:t>
            </a:r>
            <a:r>
              <a:rPr lang="en-GB" sz="1600" dirty="0"/>
              <a:t>Potatoes</a:t>
            </a:r>
            <a:endParaRPr lang="el-GR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Τύποι Διδακτικών Στρατηγικών </a:t>
            </a:r>
            <a:r>
              <a:rPr lang="el-GR" sz="3200" dirty="0"/>
              <a:t>(εναλλακτικά τεχνικών ή μεθόδων)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pPr lvl="1"/>
            <a:endParaRPr lang="el-GR" sz="1000" dirty="0"/>
          </a:p>
          <a:p>
            <a:r>
              <a:rPr lang="el-GR" sz="2000" dirty="0"/>
              <a:t>τέσσερις μεγάλες κατηγορίες, οι οποίες σχετίζονται με τις βασικές θεωρίες μάθησης:</a:t>
            </a:r>
          </a:p>
          <a:p>
            <a:pPr lvl="1"/>
            <a:r>
              <a:rPr lang="el-GR" sz="1600" dirty="0" err="1"/>
              <a:t>εποικοδομισμός</a:t>
            </a:r>
            <a:r>
              <a:rPr lang="el-GR" sz="1600" dirty="0"/>
              <a:t>, </a:t>
            </a:r>
          </a:p>
          <a:p>
            <a:pPr lvl="1"/>
            <a:r>
              <a:rPr lang="el-GR" sz="1600" dirty="0"/>
              <a:t>κοινωνικός </a:t>
            </a:r>
            <a:r>
              <a:rPr lang="el-GR" sz="1600" dirty="0" err="1"/>
              <a:t>εποικοδομισμός</a:t>
            </a:r>
            <a:r>
              <a:rPr lang="el-GR" sz="1600" dirty="0"/>
              <a:t>, </a:t>
            </a:r>
          </a:p>
          <a:p>
            <a:pPr lvl="1"/>
            <a:r>
              <a:rPr lang="el-GR" sz="1600" dirty="0" err="1"/>
              <a:t>κοινωνικοπολιτισμική</a:t>
            </a:r>
            <a:r>
              <a:rPr lang="el-GR" sz="1600" dirty="0"/>
              <a:t> προσέγγιση, </a:t>
            </a:r>
          </a:p>
          <a:p>
            <a:pPr lvl="1"/>
            <a:r>
              <a:rPr lang="el-GR" sz="1600" dirty="0"/>
              <a:t>συμπεριφορισμός</a:t>
            </a:r>
          </a:p>
          <a:p>
            <a:r>
              <a:rPr lang="el-GR" sz="2000" dirty="0"/>
              <a:t>ο </a:t>
            </a:r>
            <a:r>
              <a:rPr lang="el-GR" sz="2000" dirty="0" err="1"/>
              <a:t>εποικοδομισμός</a:t>
            </a:r>
            <a:r>
              <a:rPr lang="el-GR" sz="2000" dirty="0"/>
              <a:t> και ο συμπεριφορισμός δίνουν έμφαση στην ατομική δραστηριότητα του μαθητή ενώ </a:t>
            </a:r>
          </a:p>
          <a:p>
            <a:r>
              <a:rPr lang="el-GR" sz="2000" dirty="0"/>
              <a:t>ο κοινωνικός </a:t>
            </a:r>
            <a:r>
              <a:rPr lang="el-GR" sz="2000" dirty="0" err="1"/>
              <a:t>εποικοδομισμός</a:t>
            </a:r>
            <a:r>
              <a:rPr lang="el-GR" sz="2000" dirty="0"/>
              <a:t> και η </a:t>
            </a:r>
            <a:r>
              <a:rPr lang="el-GR" sz="2000" dirty="0" err="1"/>
              <a:t>κοινωνικοπολιτισμική</a:t>
            </a:r>
            <a:r>
              <a:rPr lang="el-GR" sz="2000" dirty="0"/>
              <a:t> προσέγγιση στις ομαδικές δραστηριότητες και τη συνεργασία. </a:t>
            </a:r>
          </a:p>
          <a:p>
            <a:r>
              <a:rPr lang="el-GR" sz="2000" dirty="0"/>
              <a:t>στο πλαίσιο μιας </a:t>
            </a:r>
            <a:r>
              <a:rPr lang="el-GR" sz="2000" dirty="0" err="1"/>
              <a:t>διδ</a:t>
            </a:r>
            <a:r>
              <a:rPr lang="el-GR" sz="2000" dirty="0"/>
              <a:t>. δραστηριότητας / ενός </a:t>
            </a:r>
            <a:r>
              <a:rPr lang="el-GR" sz="2000" dirty="0" err="1"/>
              <a:t>εκπ</a:t>
            </a:r>
            <a:r>
              <a:rPr lang="el-GR" sz="2000" dirty="0"/>
              <a:t>/</a:t>
            </a:r>
            <a:r>
              <a:rPr lang="el-GR" sz="2000" dirty="0" err="1"/>
              <a:t>κού</a:t>
            </a:r>
            <a:r>
              <a:rPr lang="el-GR" sz="2000" dirty="0"/>
              <a:t> σεναρίου μπορούμε να χρησιμοποιήσουμε περισσότερες από μία διδακτικές στρατηγικές προερχόμενες από διαφορετικές θεωρίες μάθησης.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/>
              <a:t>Τύποι Διδακτικών Στρατηγικών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/>
          <a:lstStyle/>
          <a:p>
            <a:pPr lvl="1"/>
            <a:endParaRPr lang="el-GR" sz="1000" dirty="0"/>
          </a:p>
          <a:p>
            <a:r>
              <a:rPr lang="en-GB" sz="2000" dirty="0" err="1"/>
              <a:t>Εποικοδομιστικές</a:t>
            </a:r>
            <a:r>
              <a:rPr lang="en-GB" sz="2000" dirty="0"/>
              <a:t> </a:t>
            </a:r>
            <a:r>
              <a:rPr lang="en-GB" sz="2000" dirty="0" err="1"/>
              <a:t>διδακτικές</a:t>
            </a:r>
            <a:r>
              <a:rPr lang="en-GB" sz="2000" dirty="0"/>
              <a:t> </a:t>
            </a:r>
            <a:r>
              <a:rPr lang="en-GB" sz="2000" dirty="0" err="1"/>
              <a:t>στρατηγικές</a:t>
            </a:r>
            <a:endParaRPr lang="el-GR" sz="2000" b="1" dirty="0"/>
          </a:p>
          <a:p>
            <a:pPr lvl="1"/>
            <a:r>
              <a:rPr lang="en-GB" sz="1600" dirty="0" err="1"/>
              <a:t>Διερεύνηση</a:t>
            </a:r>
            <a:r>
              <a:rPr lang="el-GR" sz="1600" dirty="0"/>
              <a:t> - Ανακάλυψη</a:t>
            </a:r>
          </a:p>
          <a:p>
            <a:r>
              <a:rPr lang="en-GB" sz="2000" dirty="0" err="1"/>
              <a:t>Κοινωνικοεποικοδομιστικές</a:t>
            </a:r>
            <a:r>
              <a:rPr lang="en-GB" sz="2000" dirty="0"/>
              <a:t> </a:t>
            </a:r>
            <a:r>
              <a:rPr lang="en-GB" sz="2000" dirty="0" err="1"/>
              <a:t>διδακτικές</a:t>
            </a:r>
            <a:r>
              <a:rPr lang="en-GB" sz="2000" dirty="0"/>
              <a:t> </a:t>
            </a:r>
            <a:r>
              <a:rPr lang="en-GB" sz="2000" dirty="0" err="1"/>
              <a:t>στρατηγικές</a:t>
            </a:r>
            <a:endParaRPr lang="el-GR" sz="2000" dirty="0"/>
          </a:p>
          <a:p>
            <a:pPr lvl="1"/>
            <a:r>
              <a:rPr lang="en-GB" sz="1600" dirty="0" err="1"/>
              <a:t>Κοινωνιογνωστικές</a:t>
            </a:r>
            <a:r>
              <a:rPr lang="en-GB" sz="1600" dirty="0"/>
              <a:t> </a:t>
            </a:r>
            <a:r>
              <a:rPr lang="en-GB" sz="1600" dirty="0" err="1"/>
              <a:t>Συγκρούσεις</a:t>
            </a:r>
            <a:endParaRPr lang="el-GR" sz="1600" dirty="0"/>
          </a:p>
          <a:p>
            <a:r>
              <a:rPr lang="en-GB" sz="2000" dirty="0" err="1"/>
              <a:t>Κοινωνικοπολιτισμικές</a:t>
            </a:r>
            <a:r>
              <a:rPr lang="en-GB" sz="2000" dirty="0"/>
              <a:t> </a:t>
            </a:r>
            <a:r>
              <a:rPr lang="en-GB" sz="2000" dirty="0" err="1"/>
              <a:t>διδακτικές</a:t>
            </a:r>
            <a:r>
              <a:rPr lang="en-GB" sz="2000" dirty="0"/>
              <a:t> </a:t>
            </a:r>
            <a:r>
              <a:rPr lang="en-GB" sz="2000" dirty="0" err="1"/>
              <a:t>στρατηγικές</a:t>
            </a:r>
            <a:endParaRPr lang="el-GR" sz="2000" dirty="0"/>
          </a:p>
          <a:p>
            <a:pPr lvl="1"/>
            <a:r>
              <a:rPr lang="el-GR" sz="1600" dirty="0"/>
              <a:t>Συμμετοχή σε ομάδες συζήτησης</a:t>
            </a:r>
          </a:p>
          <a:p>
            <a:pPr lvl="1"/>
            <a:r>
              <a:rPr lang="el-GR" sz="1600" dirty="0"/>
              <a:t>Συνεργατική δραστηριότητα</a:t>
            </a:r>
          </a:p>
          <a:p>
            <a:r>
              <a:rPr lang="en-GB" sz="2000" dirty="0" err="1"/>
              <a:t>Συμπεριφοριστικές</a:t>
            </a:r>
            <a:r>
              <a:rPr lang="en-GB" sz="2000" dirty="0"/>
              <a:t> </a:t>
            </a:r>
            <a:r>
              <a:rPr lang="en-GB" sz="2000" dirty="0" err="1"/>
              <a:t>διδακτικές</a:t>
            </a:r>
            <a:r>
              <a:rPr lang="en-GB" sz="2000" dirty="0"/>
              <a:t> </a:t>
            </a:r>
            <a:r>
              <a:rPr lang="en-GB" sz="2000" dirty="0" err="1"/>
              <a:t>στρατηγικές</a:t>
            </a:r>
            <a:endParaRPr lang="el-GR" sz="2000" dirty="0"/>
          </a:p>
          <a:p>
            <a:pPr lvl="1"/>
            <a:r>
              <a:rPr lang="el-GR" sz="1600" dirty="0"/>
              <a:t>Παρουσίαση της απαραίτητης θεωρίας</a:t>
            </a:r>
          </a:p>
          <a:p>
            <a:pPr lvl="1"/>
            <a:r>
              <a:rPr lang="en-GB" sz="1600" dirty="0" err="1"/>
              <a:t>Παροχή</a:t>
            </a:r>
            <a:r>
              <a:rPr lang="en-GB" sz="1600" dirty="0"/>
              <a:t> </a:t>
            </a:r>
            <a:r>
              <a:rPr lang="en-GB" sz="1600" dirty="0" err="1"/>
              <a:t>πληροφοριών</a:t>
            </a:r>
            <a:endParaRPr lang="el-GR" sz="1600" dirty="0"/>
          </a:p>
          <a:p>
            <a:pPr lvl="1"/>
            <a:r>
              <a:rPr lang="en-GB" sz="1600" dirty="0" err="1"/>
              <a:t>Πρακτική</a:t>
            </a:r>
            <a:r>
              <a:rPr lang="en-GB" sz="1600" dirty="0"/>
              <a:t> </a:t>
            </a:r>
            <a:r>
              <a:rPr lang="en-GB" sz="1600" dirty="0" err="1"/>
              <a:t>και</a:t>
            </a:r>
            <a:r>
              <a:rPr lang="en-GB" sz="1600" dirty="0"/>
              <a:t> </a:t>
            </a:r>
            <a:r>
              <a:rPr lang="en-GB" sz="1600" dirty="0" err="1"/>
              <a:t>εξάσκηση</a:t>
            </a:r>
            <a:endParaRPr lang="el-GR" sz="1600" dirty="0"/>
          </a:p>
          <a:p>
            <a:endParaRPr lang="el-GR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584176"/>
          </a:xfrm>
        </p:spPr>
        <p:txBody>
          <a:bodyPr>
            <a:noAutofit/>
          </a:bodyPr>
          <a:lstStyle/>
          <a:p>
            <a:r>
              <a:rPr lang="el-GR" sz="4000" b="1" dirty="0">
                <a:latin typeface="+mn-lt"/>
              </a:rPr>
              <a:t>Ενδεικτικά Λογισμικά Ιστορίας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Ενδεικτικά Λογισμικά για την Ιστορία (1/</a:t>
            </a:r>
            <a:r>
              <a:rPr lang="en-US" sz="3600" dirty="0"/>
              <a:t>3</a:t>
            </a:r>
            <a:r>
              <a:rPr lang="el-GR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l-GR" sz="2400" dirty="0"/>
              <a:t>Γενικής Χρήσης, </a:t>
            </a:r>
            <a:r>
              <a:rPr lang="el-GR" sz="2400" dirty="0" err="1"/>
              <a:t>Δημ</a:t>
            </a:r>
            <a:r>
              <a:rPr lang="el-GR" sz="2400" dirty="0"/>
              <a:t>. Παρουσιάσεων</a:t>
            </a:r>
          </a:p>
          <a:p>
            <a:pPr lvl="1"/>
            <a:r>
              <a:rPr lang="el-GR" sz="2000" dirty="0"/>
              <a:t>Δημιουργία </a:t>
            </a:r>
            <a:r>
              <a:rPr lang="el-GR" sz="2000" dirty="0" err="1"/>
              <a:t>ιστοριογραμμής</a:t>
            </a:r>
            <a:r>
              <a:rPr lang="el-GR" sz="2000" dirty="0"/>
              <a:t> για την καλύτερη κατανόηση της πλοκής της ιστορίας και την </a:t>
            </a:r>
            <a:r>
              <a:rPr lang="el-GR" sz="2000" dirty="0" err="1"/>
              <a:t>αναδιήγησή</a:t>
            </a:r>
            <a:r>
              <a:rPr lang="el-GR" sz="2000" dirty="0"/>
              <a:t> της (για δημιουργία </a:t>
            </a:r>
            <a:r>
              <a:rPr lang="el-GR" sz="2000" dirty="0" err="1"/>
              <a:t>ιστοριογραμμής</a:t>
            </a:r>
            <a:r>
              <a:rPr lang="el-GR" sz="2000" dirty="0"/>
              <a:t> εναλλακτικά, τα 7 καλύτερα </a:t>
            </a:r>
            <a:r>
              <a:rPr lang="el-GR" sz="2000" dirty="0" err="1"/>
              <a:t>online</a:t>
            </a:r>
            <a:r>
              <a:rPr lang="el-GR" sz="2000" dirty="0"/>
              <a:t> προγράμματα: </a:t>
            </a:r>
            <a:r>
              <a:rPr lang="el-GR" sz="2000" dirty="0">
                <a:hlinkClick r:id="rId3"/>
              </a:rPr>
              <a:t>http://www.free-power-point-templates.com/articles/7-best-timeline-creators-for-creating-awsome-timelines/</a:t>
            </a:r>
            <a:r>
              <a:rPr lang="el-GR" sz="2000" dirty="0"/>
              <a:t>)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l-GR" sz="2400" dirty="0"/>
              <a:t>Γενικής Χρήσης, Επεξεργασίας κειμένου</a:t>
            </a:r>
          </a:p>
          <a:p>
            <a:pPr lvl="1"/>
            <a:r>
              <a:rPr lang="el-GR" sz="2000" dirty="0"/>
              <a:t>Επεξεργασία και μορφοποίηση κειμένων και πληροφοριών που οι μαθητές έχουν αντλήσει από διάφορες πηγές</a:t>
            </a:r>
          </a:p>
          <a:p>
            <a:endParaRPr lang="el-GR" sz="2000" dirty="0"/>
          </a:p>
          <a:p>
            <a:pPr>
              <a:buNone/>
            </a:pPr>
            <a:endParaRPr lang="el-G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ΕΚΠΑΙΔΕΥΣΗ ΕΠΙΜΟΡΦΩΤΩΝ_PPT_TEMPLATE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ΕΚΠΑΙΔΕΥΣΗ ΕΠΙΜΟΡΦΩΤΩΝ_PPT_TEMPLATE_ΕΙΔΙΚΟ ΜΕΡΟΣ_V2</Template>
  <TotalTime>446</TotalTime>
  <Words>447</Words>
  <Application>Microsoft Office PowerPoint</Application>
  <PresentationFormat>Προβολή στην οθόνη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5" baseType="lpstr">
      <vt:lpstr>Arial</vt:lpstr>
      <vt:lpstr>Calibri</vt:lpstr>
      <vt:lpstr>Verdana</vt:lpstr>
      <vt:lpstr>ΕΚΠΑΙΔΕΥΣΗ ΕΠΙΜΟΡΦΩΤΩΝ_PPT_TEMPLATE</vt:lpstr>
      <vt:lpstr>Χρήση εκπαιδευτικού λογισμικού και ψηφιακών περιβαλλόντων </vt:lpstr>
      <vt:lpstr>Στόχοι</vt:lpstr>
      <vt:lpstr>Είδος/Κατηγορία Λογισμικών (1/3)</vt:lpstr>
      <vt:lpstr>Είδος/Κατηγορία Λογισμικών (2/2)</vt:lpstr>
      <vt:lpstr>Είδος/Κατηγορία Λογισμικών (3/3)</vt:lpstr>
      <vt:lpstr>Τύποι Διδακτικών Στρατηγικών (εναλλακτικά τεχνικών ή μεθόδων)</vt:lpstr>
      <vt:lpstr>Τύποι Διδακτικών Στρατηγικών </vt:lpstr>
      <vt:lpstr>Παρουσίαση του PowerPoint</vt:lpstr>
      <vt:lpstr>Ενδεικτικά Λογισμικά για την Ιστορία (1/3)</vt:lpstr>
      <vt:lpstr>Ενδεικτικά Λογισμικά για την Ιστορία (2/3)</vt:lpstr>
      <vt:lpstr>Ενδεικτικά Λογισμικά για την Ιστορία (3/3)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Διδάσκοντας με τη βοήθεια επεξεργαστή κειμένου</dc:title>
  <dc:creator>Giannis</dc:creator>
  <cp:lastModifiedBy>ΓΙΩΡΓΟΣ ΣΚΟΥΝΤΖΗΣ</cp:lastModifiedBy>
  <cp:revision>49</cp:revision>
  <dcterms:created xsi:type="dcterms:W3CDTF">2012-06-20T09:08:13Z</dcterms:created>
  <dcterms:modified xsi:type="dcterms:W3CDTF">2019-01-05T16:35:52Z</dcterms:modified>
</cp:coreProperties>
</file>