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5" r:id="rId3"/>
    <p:sldId id="278" r:id="rId4"/>
    <p:sldId id="257" r:id="rId5"/>
    <p:sldId id="276" r:id="rId6"/>
    <p:sldId id="272" r:id="rId7"/>
    <p:sldId id="258" r:id="rId8"/>
    <p:sldId id="280" r:id="rId9"/>
    <p:sldId id="270" r:id="rId10"/>
    <p:sldId id="259" r:id="rId11"/>
    <p:sldId id="260" r:id="rId12"/>
    <p:sldId id="269" r:id="rId13"/>
    <p:sldId id="273" r:id="rId14"/>
    <p:sldId id="281" r:id="rId15"/>
    <p:sldId id="266" r:id="rId16"/>
    <p:sldId id="265"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DDEC1-2C9B-4B95-BAC3-046240C761C4}"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DCA7-4CA0-4D39-8322-82E87587A13A}" type="slidenum">
              <a:rPr lang="en-GB" smtClean="0"/>
              <a:t>‹#›</a:t>
            </a:fld>
            <a:endParaRPr lang="en-GB"/>
          </a:p>
        </p:txBody>
      </p:sp>
    </p:spTree>
    <p:extLst>
      <p:ext uri="{BB962C8B-B14F-4D97-AF65-F5344CB8AC3E}">
        <p14:creationId xmlns:p14="http://schemas.microsoft.com/office/powerpoint/2010/main" val="15833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19DCA7-4CA0-4D39-8322-82E87587A13A}" type="slidenum">
              <a:rPr lang="en-GB" smtClean="0"/>
              <a:t>2</a:t>
            </a:fld>
            <a:endParaRPr lang="en-GB"/>
          </a:p>
        </p:txBody>
      </p:sp>
    </p:spTree>
    <p:extLst>
      <p:ext uri="{BB962C8B-B14F-4D97-AF65-F5344CB8AC3E}">
        <p14:creationId xmlns:p14="http://schemas.microsoft.com/office/powerpoint/2010/main" val="70403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bright="70000" contrast="-70000"/>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2/13/2024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mwn.ypeka.gr/?q=en" TargetMode="External"/><Relationship Id="rId2" Type="http://schemas.openxmlformats.org/officeDocument/2006/relationships/hyperlink" Target="http://wfdver.ypeka.gr/en/management-plans-en/1revision-approved-management-plans-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255B3E-64B5-9F4F-F218-8B48B931BB66}"/>
              </a:ext>
            </a:extLst>
          </p:cNvPr>
          <p:cNvSpPr>
            <a:spLocks noGrp="1"/>
          </p:cNvSpPr>
          <p:nvPr>
            <p:ph type="ctrTitle"/>
          </p:nvPr>
        </p:nvSpPr>
        <p:spPr>
          <a:xfrm>
            <a:off x="1876424" y="1122364"/>
            <a:ext cx="8791575" cy="1144586"/>
          </a:xfrm>
        </p:spPr>
        <p:txBody>
          <a:bodyPr>
            <a:normAutofit/>
          </a:bodyPr>
          <a:lstStyle/>
          <a:p>
            <a:pPr algn="ct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ΔΙΚΑΙΟ ΠΟΛΕΟΔΟΜΙΑΣ ΧΩΡΟΤΑΞΙΑΣ &amp;</a:t>
            </a:r>
            <a:r>
              <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ΠΕΡΙΒΑΛΛΟΝΤΟΣ ΙΙ</a:t>
            </a:r>
            <a:b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CCE2F7C7-99E6-A920-DA43-5D3324F80772}"/>
              </a:ext>
            </a:extLst>
          </p:cNvPr>
          <p:cNvSpPr>
            <a:spLocks noGrp="1"/>
          </p:cNvSpPr>
          <p:nvPr>
            <p:ph type="subTitle" idx="1"/>
          </p:nvPr>
        </p:nvSpPr>
        <p:spPr>
          <a:xfrm>
            <a:off x="1876424" y="3602037"/>
            <a:ext cx="8791575" cy="1964261"/>
          </a:xfrm>
        </p:spPr>
        <p:txBody>
          <a:bodyPr>
            <a:normAutofit fontScale="70000" lnSpcReduction="20000"/>
          </a:bodyPr>
          <a:lstStyle/>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Μάριος </a:t>
            </a:r>
            <a:r>
              <a:rPr lang="el-GR" sz="2200" b="1"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Χαϊνταρλής</a:t>
            </a:r>
            <a:r>
              <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 Αναπληρωτής Καθηγητής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Κωνσταντίνα Σταματίου, εντεταλμένη διδασκαλίας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Ακαδημαϊκό έτος 2023-2024</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20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Μάθημα </a:t>
            </a:r>
            <a:r>
              <a:rPr kumimoji="0" lang="en-US" sz="220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0</a:t>
            </a:r>
            <a:r>
              <a:rPr kumimoji="0" lang="el-GR" sz="220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8</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cap="none" dirty="0">
                <a:solidFill>
                  <a:schemeClr val="bg1"/>
                </a:solidFill>
                <a:latin typeface="Calibri" panose="020F0502020204030204" pitchFamily="34" charset="0"/>
                <a:ea typeface="Calibri" panose="020F0502020204030204" pitchFamily="34" charset="0"/>
                <a:cs typeface="Calibri" panose="020F0502020204030204" pitchFamily="34" charset="0"/>
              </a:rPr>
              <a:t>Το δίκαιο της προστασίας και διαχείρισης των υδάτων</a:t>
            </a:r>
            <a:endParaRPr kumimoji="0" lang="el-GR" sz="220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endParaRPr>
          </a:p>
        </p:txBody>
      </p:sp>
      <p:sp>
        <p:nvSpPr>
          <p:cNvPr id="5" name="Βέλος: Δεξιό 4">
            <a:extLst>
              <a:ext uri="{FF2B5EF4-FFF2-40B4-BE49-F238E27FC236}">
                <a16:creationId xmlns:a16="http://schemas.microsoft.com/office/drawing/2014/main" id="{B3F62D14-D5A9-7900-7316-C27200AEF6E7}"/>
              </a:ext>
            </a:extLst>
          </p:cNvPr>
          <p:cNvSpPr/>
          <p:nvPr/>
        </p:nvSpPr>
        <p:spPr>
          <a:xfrm>
            <a:off x="0" y="1482863"/>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188948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7D6F8-F36D-20E8-60CC-D8A372729E36}"/>
              </a:ext>
            </a:extLst>
          </p:cNvPr>
          <p:cNvSpPr>
            <a:spLocks noGrp="1"/>
          </p:cNvSpPr>
          <p:nvPr>
            <p:ph type="title"/>
          </p:nvPr>
        </p:nvSpPr>
        <p:spPr>
          <a:xfrm>
            <a:off x="1141412" y="269969"/>
            <a:ext cx="9905998" cy="697098"/>
          </a:xfrm>
        </p:spPr>
        <p:txBody>
          <a:bodyPr>
            <a:normAutofit/>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Σχέδια Διαχείρισης Λεκανών Απορροής Ποταμών</a:t>
            </a:r>
            <a:endParaRPr lang="en-US"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Βέλος: Δεξιό 5">
            <a:extLst>
              <a:ext uri="{FF2B5EF4-FFF2-40B4-BE49-F238E27FC236}">
                <a16:creationId xmlns:a16="http://schemas.microsoft.com/office/drawing/2014/main" id="{D9443E5C-48E9-69E0-3528-64F87070CE1C}"/>
              </a:ext>
            </a:extLst>
          </p:cNvPr>
          <p:cNvSpPr/>
          <p:nvPr/>
        </p:nvSpPr>
        <p:spPr>
          <a:xfrm>
            <a:off x="0" y="294758"/>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10</a:t>
            </a:r>
            <a:endParaRPr lang="en-US" dirty="0">
              <a:solidFill>
                <a:schemeClr val="bg1"/>
              </a:solidFill>
            </a:endParaRPr>
          </a:p>
        </p:txBody>
      </p:sp>
      <p:sp>
        <p:nvSpPr>
          <p:cNvPr id="4" name="Θέση περιεχομένου 3">
            <a:extLst>
              <a:ext uri="{FF2B5EF4-FFF2-40B4-BE49-F238E27FC236}">
                <a16:creationId xmlns:a16="http://schemas.microsoft.com/office/drawing/2014/main" id="{527DD367-14F1-D6DF-1AC2-DB4926CD0E03}"/>
              </a:ext>
            </a:extLst>
          </p:cNvPr>
          <p:cNvSpPr>
            <a:spLocks noGrp="1"/>
          </p:cNvSpPr>
          <p:nvPr>
            <p:ph idx="1"/>
          </p:nvPr>
        </p:nvSpPr>
        <p:spPr>
          <a:xfrm>
            <a:off x="1141412" y="1147665"/>
            <a:ext cx="9905999" cy="5710335"/>
          </a:xfrm>
        </p:spPr>
        <p:txBody>
          <a:bodyPr>
            <a:normAutofit/>
          </a:bodyPr>
          <a:lstStyle/>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 Το  Σ.Δ.Λ.Α.Π. περιέχει όλα τα στοιχεία, πληροφορίες και εκτιμήσεις που είναι απαραίτητα για την προστασία και διαχείριση των υδάτων σύμφωνα με τις κατευθύνσεις και τη μεθοδολογία που ορίζει η Γενική Διεύθυνση Υδάτων. Το περιεχόμενο των Σ.Δ.Λ.Α.Π. καθορίζεται στο </a:t>
            </a:r>
            <a:r>
              <a:rPr lang="el-GR"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π.δ.</a:t>
            </a:r>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 51/ 2007.</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Κατά την κατάρτιση των Σ.Δ.Λ.Α.Π. λαμβάνονται υπόψη οι κατευθύνσεις των Ειδικών  και Περιφερειακών Χωροταξικών Πλαισίων, το περιεχόμενο των γενικών και ειδικών αναπτυξιακών προγραμμάτων, καθώς και οι ανάγκες που προκύπτουν για την προστασία και διαχείριση προστατευόμενων περιοχών.</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Λαμβάνεται ιδιαίτερη μέριμνα για τα παράκτια οικοσυστήματα, τα οικοσυστήματα γλυκών υδάτων και τα θαλάσσια οικοσυστήματα του Δικτύου </a:t>
            </a:r>
            <a:r>
              <a:rPr lang="el-GR"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Natura</a:t>
            </a:r>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 2000. Τα μέτρα προστασίας και αποκατάστασης των  οικοσυστημάτων που προβλέπονται στα σχέδια διαχείρισης των προστατευόμενων περιοχών λαμβάνουν υπόψη τα οικεία Σ.Δ.Λ.Α.Π.</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Η ανάρτηση των Σ.Δ.Λ.Α.Π. σε δημόσια διαβούλευση διαρκεί για χρονικό διάστημα έξι (6) μηνών. </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Τα Σ.Δ.Λ.Α.Π. υπόκεινται σε διαδικασία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Στρατηγικής Περιβαλλοντικής Εκτίμησης </a:t>
            </a:r>
            <a:endPar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Τα Σ.Δ.Λ.Α.Π. εγκρίνονται, μετά την ολοκλήρωση της διαδικασίας της Στρατηγικής Περιβαλλοντικής Εκτίμησης,  με Πράξη του Υπουργικού Συμβουλίου, ύστερα από γνώμη του Υπουργού Περιβάλλοντος και Ενέργειας και ισχύουν για έξι (6) χρόνια ή μέχρι την αναθεώρησή τους.</a:t>
            </a:r>
          </a:p>
          <a:p>
            <a:pPr algn="just"/>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14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2769A-44F1-66EB-81B5-2FACEB7DB40A}"/>
              </a:ext>
            </a:extLst>
          </p:cNvPr>
          <p:cNvSpPr>
            <a:spLocks noGrp="1"/>
          </p:cNvSpPr>
          <p:nvPr>
            <p:ph type="title"/>
          </p:nvPr>
        </p:nvSpPr>
        <p:spPr>
          <a:xfrm>
            <a:off x="1143001" y="130629"/>
            <a:ext cx="9905998" cy="877077"/>
          </a:xfrm>
        </p:spPr>
        <p:txBody>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Άσκηση αρμοδιοτήτων λόγω χωρικής κατανομής</a:t>
            </a:r>
          </a:p>
        </p:txBody>
      </p:sp>
      <p:sp>
        <p:nvSpPr>
          <p:cNvPr id="4" name="Βέλος: Δεξιό 3">
            <a:extLst>
              <a:ext uri="{FF2B5EF4-FFF2-40B4-BE49-F238E27FC236}">
                <a16:creationId xmlns:a16="http://schemas.microsoft.com/office/drawing/2014/main" id="{F503066A-4AC6-9794-F767-0398D071A5F4}"/>
              </a:ext>
            </a:extLst>
          </p:cNvPr>
          <p:cNvSpPr/>
          <p:nvPr/>
        </p:nvSpPr>
        <p:spPr>
          <a:xfrm>
            <a:off x="0" y="27339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11</a:t>
            </a:r>
            <a:endParaRPr lang="en-US" dirty="0">
              <a:solidFill>
                <a:schemeClr val="bg1"/>
              </a:solidFill>
            </a:endParaRPr>
          </a:p>
        </p:txBody>
      </p:sp>
      <p:sp>
        <p:nvSpPr>
          <p:cNvPr id="6" name="Θέση περιεχομένου 5">
            <a:extLst>
              <a:ext uri="{FF2B5EF4-FFF2-40B4-BE49-F238E27FC236}">
                <a16:creationId xmlns:a16="http://schemas.microsoft.com/office/drawing/2014/main" id="{DF0CA4BF-8763-26D4-FF3C-D068008FB8AC}"/>
              </a:ext>
            </a:extLst>
          </p:cNvPr>
          <p:cNvSpPr>
            <a:spLocks noGrp="1"/>
          </p:cNvSpPr>
          <p:nvPr>
            <p:ph idx="1"/>
          </p:nvPr>
        </p:nvSpPr>
        <p:spPr>
          <a:xfrm>
            <a:off x="1141412" y="920920"/>
            <a:ext cx="9905999" cy="5663681"/>
          </a:xfrm>
        </p:spPr>
        <p:txBody>
          <a:bodyPr>
            <a:normAutofit/>
          </a:bodyPr>
          <a:lstStyle/>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Τα διοικητικά όρια των Αποκεντρωμένων Διοικήσεων (και συναφώς οι αρμοδιότητες τους) δεν ταυτίζονται με τα υδρολογικά όρια των Λεκανών Απορροής Ποταμών, με αποτέλεσμα σε αρκετές περιπτώσεις οι Λεκάνες Απορροής Ποταμών να εκτείνονται στα διοικητικά όρια περισσοτέρων Αποκεντρωμένων Διοικήσεων. </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Στην περίπτωση αυτή οι σχετικές αρμοδιότητες ασκούνται από τις συναρμόδιες Αποκεντρωμένες Διοικήσεις από κοινού, εκτός εάν έχει εκδοθεί κοινή απόφαση των οικείων Γραμματέων των Αποκεντρωμένων Διοικήσεων για την  κατανομή των σχετικών αρμοδιοτήτων μεταξύ τους ή για τον ορισμό μιας Αποκεντρωμένης Διοίκησης ως αποκλειστικά αρμόδιας για την προστασία και διαχείριση της συγκεκριμένης Λεκάνης Απορροής Ποταμού.</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Για Υδατικό Διαμέρισμα, για το οποίο είναι συναρμόδιες δυο ή περισσότερες Αποκεντρωμένες Διοικήσεις, το Σχέδιο Διαχείρισης Λεκάνης Απορροής Ποταμών (Σ.Δ.Λ.Α.Π.) καταρτίζεται από κοινού, εκτός αν ορίζεται διαφορετικά στην παραπάνω.</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Μετά από αίτημα του Γραμματέα της Αποκεντρωμένης Διοίκησης, το Σχέδιο Διαχείρισης είναι δυνατόν να καταρτίζεται ή να τροποποιείται από τη Γενική Διεύθυνση Υδάτων του Υπουργείου Περιβάλλοντος και Ενέργειας. Στην περίπτωση αυτή, κατά την κατάρτιση, τελική επεξεργασία ή αναθεώρηση του Σχεδίου Διαχείρισης, η Γενική Διεύθυνση Υδάτων συνεργάζεται με την αρμόδια Διεύθυνση Υδάτων της οικείας Αποκεντρωμένης Διοίκησης.</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425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4901474-61A2-69BB-65B1-50631AC987CE}"/>
              </a:ext>
            </a:extLst>
          </p:cNvPr>
          <p:cNvSpPr>
            <a:spLocks noChangeArrowheads="1"/>
          </p:cNvSpPr>
          <p:nvPr/>
        </p:nvSpPr>
        <p:spPr bwMode="auto">
          <a:xfrm>
            <a:off x="-4602575" y="-457200"/>
            <a:ext cx="193614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Βέλος: Δεξιό 6">
            <a:extLst>
              <a:ext uri="{FF2B5EF4-FFF2-40B4-BE49-F238E27FC236}">
                <a16:creationId xmlns:a16="http://schemas.microsoft.com/office/drawing/2014/main" id="{51E6D361-5570-FF32-1BAD-7B1F4AD0AD83}"/>
              </a:ext>
            </a:extLst>
          </p:cNvPr>
          <p:cNvSpPr/>
          <p:nvPr/>
        </p:nvSpPr>
        <p:spPr>
          <a:xfrm>
            <a:off x="0" y="245407"/>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12</a:t>
            </a:r>
            <a:endParaRPr lang="en-US" dirty="0">
              <a:solidFill>
                <a:schemeClr val="bg1"/>
              </a:solidFill>
            </a:endParaRPr>
          </a:p>
        </p:txBody>
      </p:sp>
      <p:sp>
        <p:nvSpPr>
          <p:cNvPr id="3" name="Θέση περιεχομένου 2">
            <a:extLst>
              <a:ext uri="{FF2B5EF4-FFF2-40B4-BE49-F238E27FC236}">
                <a16:creationId xmlns:a16="http://schemas.microsoft.com/office/drawing/2014/main" id="{9AAB9006-F2A0-2BE2-A628-AEE70C672294}"/>
              </a:ext>
            </a:extLst>
          </p:cNvPr>
          <p:cNvSpPr>
            <a:spLocks noGrp="1"/>
          </p:cNvSpPr>
          <p:nvPr>
            <p:ph idx="1"/>
          </p:nvPr>
        </p:nvSpPr>
        <p:spPr>
          <a:xfrm>
            <a:off x="1141412" y="1007706"/>
            <a:ext cx="9905999" cy="5719665"/>
          </a:xfrm>
        </p:spPr>
        <p:txBody>
          <a:bodyPr>
            <a:noAutofit/>
          </a:bodyPr>
          <a:lstStyle/>
          <a:p>
            <a:pPr algn="just">
              <a:buFont typeface="Wingdings" panose="05000000000000000000" pitchFamily="2" charset="2"/>
              <a:buChar char="Ø"/>
            </a:pPr>
            <a:r>
              <a:rPr lang="el-GR" sz="1400" dirty="0">
                <a:solidFill>
                  <a:schemeClr val="bg1"/>
                </a:solidFill>
                <a:latin typeface="Calibri" panose="020F0502020204030204" pitchFamily="34" charset="0"/>
                <a:cs typeface="Calibri" panose="020F0502020204030204" pitchFamily="34" charset="0"/>
              </a:rPr>
              <a:t>Οι </a:t>
            </a:r>
            <a:r>
              <a:rPr lang="el-GR" sz="1400" b="1" dirty="0">
                <a:solidFill>
                  <a:schemeClr val="bg1"/>
                </a:solidFill>
                <a:latin typeface="Calibri" panose="020F0502020204030204" pitchFamily="34" charset="0"/>
                <a:cs typeface="Calibri" panose="020F0502020204030204" pitchFamily="34" charset="0"/>
              </a:rPr>
              <a:t>υδατικοί πόροι </a:t>
            </a:r>
            <a:r>
              <a:rPr lang="el-GR" sz="1400" dirty="0">
                <a:solidFill>
                  <a:schemeClr val="bg1"/>
                </a:solidFill>
                <a:latin typeface="Calibri" panose="020F0502020204030204" pitchFamily="34" charset="0"/>
                <a:cs typeface="Calibri" panose="020F0502020204030204" pitchFamily="34" charset="0"/>
              </a:rPr>
              <a:t>αποτελούν </a:t>
            </a:r>
            <a:r>
              <a:rPr lang="el-GR" sz="1400" b="1" dirty="0">
                <a:solidFill>
                  <a:schemeClr val="bg1"/>
                </a:solidFill>
                <a:latin typeface="Calibri" panose="020F0502020204030204" pitchFamily="34" charset="0"/>
                <a:cs typeface="Calibri" panose="020F0502020204030204" pitchFamily="34" charset="0"/>
              </a:rPr>
              <a:t>βασικό στοιχείο του φυσικού περιβάλλοντος </a:t>
            </a:r>
            <a:r>
              <a:rPr lang="el-GR" sz="1400" dirty="0">
                <a:solidFill>
                  <a:schemeClr val="bg1"/>
                </a:solidFill>
                <a:latin typeface="Calibri" panose="020F0502020204030204" pitchFamily="34" charset="0"/>
                <a:cs typeface="Calibri" panose="020F0502020204030204" pitchFamily="34" charset="0"/>
              </a:rPr>
              <a:t>που προστατεύεται από το άρθρο 24 Συντ. (</a:t>
            </a:r>
            <a:r>
              <a:rPr lang="el-GR" sz="1400" dirty="0" err="1">
                <a:solidFill>
                  <a:schemeClr val="bg1"/>
                </a:solidFill>
                <a:latin typeface="Calibri" panose="020F0502020204030204" pitchFamily="34" charset="0"/>
                <a:cs typeface="Calibri" panose="020F0502020204030204" pitchFamily="34" charset="0"/>
              </a:rPr>
              <a:t>ΣτΕΟλ</a:t>
            </a:r>
            <a:r>
              <a:rPr lang="el-GR" sz="1400" dirty="0">
                <a:solidFill>
                  <a:schemeClr val="bg1"/>
                </a:solidFill>
                <a:latin typeface="Calibri" panose="020F0502020204030204" pitchFamily="34" charset="0"/>
                <a:cs typeface="Calibri" panose="020F0502020204030204" pitchFamily="34" charset="0"/>
              </a:rPr>
              <a:t> 1688/2005)</a:t>
            </a:r>
          </a:p>
          <a:p>
            <a:pPr algn="just">
              <a:buFont typeface="Wingdings" panose="05000000000000000000" pitchFamily="2" charset="2"/>
              <a:buChar char="Ø"/>
            </a:pPr>
            <a:r>
              <a:rPr lang="el-GR" sz="1400" b="1" dirty="0">
                <a:solidFill>
                  <a:schemeClr val="bg1"/>
                </a:solidFill>
                <a:latin typeface="Calibri" panose="020F0502020204030204" pitchFamily="34" charset="0"/>
                <a:cs typeface="Calibri" panose="020F0502020204030204" pitchFamily="34" charset="0"/>
              </a:rPr>
              <a:t>Κάθε χρήση των υδάτων υπόκειται στις αρχές και τους περιορισμούς της βιώσιμης διαχείρισης των υδατικών πόρων </a:t>
            </a:r>
            <a:r>
              <a:rPr lang="el-GR" sz="1400" dirty="0">
                <a:solidFill>
                  <a:schemeClr val="bg1"/>
                </a:solidFill>
                <a:latin typeface="Calibri" panose="020F0502020204030204" pitchFamily="34" charset="0"/>
                <a:cs typeface="Calibri" panose="020F0502020204030204" pitchFamily="34" charset="0"/>
              </a:rPr>
              <a:t>(</a:t>
            </a:r>
            <a:r>
              <a:rPr lang="el-GR" sz="1400" dirty="0" err="1">
                <a:solidFill>
                  <a:schemeClr val="bg1"/>
                </a:solidFill>
                <a:latin typeface="Calibri" panose="020F0502020204030204" pitchFamily="34" charset="0"/>
                <a:cs typeface="Calibri" panose="020F0502020204030204" pitchFamily="34" charset="0"/>
              </a:rPr>
              <a:t>ΣτΕΟλ</a:t>
            </a:r>
            <a:r>
              <a:rPr lang="el-GR" sz="1400" dirty="0">
                <a:solidFill>
                  <a:schemeClr val="bg1"/>
                </a:solidFill>
                <a:latin typeface="Calibri" panose="020F0502020204030204" pitchFamily="34" charset="0"/>
                <a:cs typeface="Calibri" panose="020F0502020204030204" pitchFamily="34" charset="0"/>
              </a:rPr>
              <a:t> 1688/2005). Θεμελιώδεις αρχές της βιώσιμης διαχείρισης είναι οι εξής:</a:t>
            </a:r>
          </a:p>
          <a:p>
            <a:pPr marL="227013" indent="0" algn="just">
              <a:buNone/>
            </a:pPr>
            <a:r>
              <a:rPr lang="el-GR" sz="1400" dirty="0">
                <a:solidFill>
                  <a:schemeClr val="bg1"/>
                </a:solidFill>
                <a:latin typeface="Calibri" panose="020F0502020204030204" pitchFamily="34" charset="0"/>
                <a:cs typeface="Calibri" panose="020F0502020204030204" pitchFamily="34" charset="0"/>
              </a:rPr>
              <a:t>α) Η βιώσιμη διαχείριση γίνεται σε επίπεδο λεκάνης απορροής ποταμού, </a:t>
            </a:r>
          </a:p>
          <a:p>
            <a:pPr marL="227013" indent="0" algn="just">
              <a:buNone/>
            </a:pPr>
            <a:r>
              <a:rPr lang="el-GR" sz="1400" dirty="0">
                <a:solidFill>
                  <a:schemeClr val="bg1"/>
                </a:solidFill>
                <a:latin typeface="Calibri" panose="020F0502020204030204" pitchFamily="34" charset="0"/>
                <a:cs typeface="Calibri" panose="020F0502020204030204" pitchFamily="34" charset="0"/>
              </a:rPr>
              <a:t>β) Κατά τον προγραμματισμό της διαχείρισης λαμβάνεται υπόψη η σχέση ρεόντων και υπογείων υδάτων, η ποσότητα διαθεσίμων αποθεμάτων και η ολοκληρωμένη χρησιμοποίηση των υδάτων, </a:t>
            </a:r>
          </a:p>
          <a:p>
            <a:pPr marL="227013" indent="0" algn="just">
              <a:buNone/>
            </a:pPr>
            <a:r>
              <a:rPr lang="el-GR" sz="1400" dirty="0">
                <a:solidFill>
                  <a:schemeClr val="bg1"/>
                </a:solidFill>
                <a:latin typeface="Calibri" panose="020F0502020204030204" pitchFamily="34" charset="0"/>
                <a:cs typeface="Calibri" panose="020F0502020204030204" pitchFamily="34" charset="0"/>
              </a:rPr>
              <a:t>γ) Ενόψει της αλληλεξάρτησης των υδάτων με τα υδάτινα οικοσυστήματα και τους υγροτόπους, η βιώσιμη διαχείριση πρέπει να περιλαμβάνει και την εκτίμηση και αξιολόγηση της συγκεκριμένης διαχείρισης σε σχέση με την ποιότητα και ποσότητα του υδάτινου οικοσυστήματος που επηρεάζει και</a:t>
            </a:r>
          </a:p>
          <a:p>
            <a:pPr marL="227013" indent="0" algn="just">
              <a:buNone/>
            </a:pPr>
            <a:r>
              <a:rPr lang="el-GR" sz="1400" dirty="0">
                <a:solidFill>
                  <a:schemeClr val="bg1"/>
                </a:solidFill>
                <a:latin typeface="Calibri" panose="020F0502020204030204" pitchFamily="34" charset="0"/>
                <a:cs typeface="Calibri" panose="020F0502020204030204" pitchFamily="34" charset="0"/>
              </a:rPr>
              <a:t>δ) Στοιχείο της βιώσιμης διαχείρισης των υδάτων αποτελεί ο προσανατολισμός της ζήτησης στις χρήσεις νερού, στις οποίες αποβλέπουν τα προγράμματα ανάπτυξης της χώρας.  </a:t>
            </a:r>
          </a:p>
          <a:p>
            <a:pPr marL="227013" indent="-227013" algn="just">
              <a:buFont typeface="Wingdings" panose="05000000000000000000" pitchFamily="2" charset="2"/>
              <a:buChar char="Ø"/>
            </a:pPr>
            <a:r>
              <a:rPr lang="el-GR" sz="1400" b="1" dirty="0">
                <a:solidFill>
                  <a:schemeClr val="bg1"/>
                </a:solidFill>
                <a:latin typeface="Calibri" panose="020F0502020204030204" pitchFamily="34" charset="0"/>
                <a:cs typeface="Calibri" panose="020F0502020204030204" pitchFamily="34" charset="0"/>
              </a:rPr>
              <a:t>Η εκτέλεση έργων αξιοποίησης υδατικών πόρων επιτρέπεται μόνο στο πλαίσιο σχεδιασμού και προγραμματισμού που έχει εγκριθεί κατά νόμο </a:t>
            </a:r>
            <a:r>
              <a:rPr lang="el-GR" sz="1400" dirty="0">
                <a:solidFill>
                  <a:schemeClr val="bg1"/>
                </a:solidFill>
                <a:latin typeface="Calibri" panose="020F0502020204030204" pitchFamily="34" charset="0"/>
                <a:cs typeface="Calibri" panose="020F0502020204030204" pitchFamily="34" charset="0"/>
              </a:rPr>
              <a:t>(</a:t>
            </a:r>
            <a:r>
              <a:rPr lang="el-GR" sz="1400" dirty="0" err="1">
                <a:solidFill>
                  <a:schemeClr val="bg1"/>
                </a:solidFill>
                <a:latin typeface="Calibri" panose="020F0502020204030204" pitchFamily="34" charset="0"/>
                <a:cs typeface="Calibri" panose="020F0502020204030204" pitchFamily="34" charset="0"/>
              </a:rPr>
              <a:t>ΣτΕΟλ</a:t>
            </a:r>
            <a:r>
              <a:rPr lang="el-GR" sz="1400" dirty="0">
                <a:solidFill>
                  <a:schemeClr val="bg1"/>
                </a:solidFill>
                <a:latin typeface="Calibri" panose="020F0502020204030204" pitchFamily="34" charset="0"/>
                <a:cs typeface="Calibri" panose="020F0502020204030204" pitchFamily="34" charset="0"/>
              </a:rPr>
              <a:t> 26/2014, 1453/2018, 1619/2016).</a:t>
            </a:r>
            <a:endParaRPr lang="en-US"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r>
              <a:rPr lang="el-GR" sz="1400" dirty="0">
                <a:solidFill>
                  <a:schemeClr val="bg1"/>
                </a:solidFill>
                <a:latin typeface="Calibri" panose="020F0502020204030204" pitchFamily="34" charset="0"/>
                <a:cs typeface="Calibri" panose="020F0502020204030204" pitchFamily="34" charset="0"/>
              </a:rPr>
              <a:t>Η μεταβατική περίοδος εφαρμογής για τα ΣΔΛΑΠ και τα Προγράμματα Μέτρων του ν. 3199/2003 μέχρι τον Δεκέμβριο 2009 δεν συνεπάγεται αναστολή ή άρση του παραπάνω κανόνα. Μέχρι την έγκριση των ΣΔΛΑΠ και των Προγραμμάτων Μέτρων η εκτέλεση έργου αξιοποίησης υδατικών πόρων είναι επιτρεπτή μόνον εφόσον εντάσσεται σε προγραμματισμό που έχει εγκριθεί κατά τον προγενέστερο ν. 1739/1987 (ΣτΕ 1453/2018, 1619/2016).</a:t>
            </a: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512763" indent="-285750"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0" indent="0" algn="just">
              <a:buNone/>
            </a:pPr>
            <a:endParaRPr lang="el-GR" sz="1400" dirty="0">
              <a:solidFill>
                <a:schemeClr val="bg1"/>
              </a:solidFill>
              <a:latin typeface="Calibri" panose="020F0502020204030204" pitchFamily="34" charset="0"/>
              <a:cs typeface="Calibri" panose="020F0502020204030204" pitchFamily="34" charset="0"/>
            </a:endParaRPr>
          </a:p>
        </p:txBody>
      </p:sp>
      <p:sp>
        <p:nvSpPr>
          <p:cNvPr id="6" name="Τίτλος 1">
            <a:extLst>
              <a:ext uri="{FF2B5EF4-FFF2-40B4-BE49-F238E27FC236}">
                <a16:creationId xmlns:a16="http://schemas.microsoft.com/office/drawing/2014/main" id="{DD5FC8FA-A153-F7DB-567C-72326F490A21}"/>
              </a:ext>
            </a:extLst>
          </p:cNvPr>
          <p:cNvSpPr>
            <a:spLocks noGrp="1"/>
          </p:cNvSpPr>
          <p:nvPr>
            <p:ph type="title"/>
          </p:nvPr>
        </p:nvSpPr>
        <p:spPr>
          <a:xfrm>
            <a:off x="1143001" y="130629"/>
            <a:ext cx="9905998" cy="877077"/>
          </a:xfrm>
        </p:spPr>
        <p:txBody>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Βασικά πορίσματα της νομολογίας </a:t>
            </a:r>
            <a:endParaRPr lang="en-US"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44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76E48-5262-3CF4-305C-D6533B9209ED}"/>
              </a:ext>
            </a:extLst>
          </p:cNvPr>
          <p:cNvSpPr>
            <a:spLocks noGrp="1"/>
          </p:cNvSpPr>
          <p:nvPr>
            <p:ph type="title"/>
          </p:nvPr>
        </p:nvSpPr>
        <p:spPr>
          <a:xfrm>
            <a:off x="1141412" y="198080"/>
            <a:ext cx="9905998" cy="508946"/>
          </a:xfrm>
        </p:spPr>
        <p:txBody>
          <a:bodyPr/>
          <a:lstStyle/>
          <a:p>
            <a:pPr algn="ct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Δεσμευτικότητα των Σ.Δ.Λ.Α.Π. </a:t>
            </a:r>
            <a:endParaRPr lang="en-US" dirty="0"/>
          </a:p>
        </p:txBody>
      </p:sp>
      <p:sp>
        <p:nvSpPr>
          <p:cNvPr id="3" name="Θέση περιεχομένου 2">
            <a:extLst>
              <a:ext uri="{FF2B5EF4-FFF2-40B4-BE49-F238E27FC236}">
                <a16:creationId xmlns:a16="http://schemas.microsoft.com/office/drawing/2014/main" id="{FFB00757-FD1D-113F-56F8-609AA3EEDA55}"/>
              </a:ext>
            </a:extLst>
          </p:cNvPr>
          <p:cNvSpPr>
            <a:spLocks noGrp="1"/>
          </p:cNvSpPr>
          <p:nvPr>
            <p:ph idx="1"/>
          </p:nvPr>
        </p:nvSpPr>
        <p:spPr>
          <a:xfrm>
            <a:off x="1141411" y="776313"/>
            <a:ext cx="9905999" cy="5561860"/>
          </a:xfrm>
        </p:spPr>
        <p:txBody>
          <a:bodyPr>
            <a:normAutofit lnSpcReduction="10000"/>
          </a:bodyPr>
          <a:lstStyle/>
          <a:p>
            <a:pPr lvl="0" algn="ju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Τα ΣΔΛΑΠ αναπτύσσουν νομική δεσμευτικότητα και φέρουν εκτελεστό χαρακτήρα, υπό την έννοια ότι συνεπάγονται υποχρέωση επίτευξης των τιθέμενων στόχων και εναρμόνισης οποιουδήποτε επιμέρους σχεδίου [ανά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υπολεκάνη</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κ.ο.κ.] ή έργου και δραστηριότητας προς τις προβλέψεις του ιδίου και του προγράμματος μέτρων (απόφαση ΔΕΕ της 1.7.2015 C-461/13, ΣτΕ 2462/2017).</a:t>
            </a:r>
          </a:p>
          <a:p>
            <a:pPr marR="0" lvl="0" algn="just" defTabSz="914400" rtl="0" eaLnBrk="1" fontAlgn="auto" latinLnBrk="0" hangingPunct="1">
              <a:lnSpc>
                <a:spcPct val="120000"/>
              </a:lnSpc>
              <a:spcBef>
                <a:spcPts val="1000"/>
              </a:spcBef>
              <a:spcAft>
                <a:spcPts val="0"/>
              </a:spcAft>
              <a:buClrTx/>
              <a:buSzPct val="125000"/>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Η δεσμευτικότητα των ΣΔΛΑΠ αναλύεται στα εξής στοιχεία (ΣτΕ 2936/2017 7μ.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σκ</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7, ΣτΕ 2462/2017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σκ</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11):</a:t>
            </a:r>
          </a:p>
          <a:p>
            <a:pPr marL="0" marR="0" lvl="0" indent="0" algn="just" defTabSz="914400" rtl="0" eaLnBrk="1" fontAlgn="auto" latinLnBrk="0" hangingPunct="1">
              <a:lnSpc>
                <a:spcPct val="120000"/>
              </a:lnSpc>
              <a:spcBef>
                <a:spcPts val="1000"/>
              </a:spcBef>
              <a:spcAft>
                <a:spcPts val="0"/>
              </a:spcAft>
              <a:buClrTx/>
              <a:buSzPct val="125000"/>
              <a:buNone/>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Α)Η Διοίκηση έχει υποχρέωση να εκτελέσει τα περιλαμβανόμενα στο σχέδιο βασικά και συμπληρωματικά μέτρα προκειμένου να επιτευχθούν οι στόχοι που τίθενται με αυτό, </a:t>
            </a:r>
          </a:p>
          <a:p>
            <a:pPr marL="0" marR="0" lvl="0" indent="0" algn="just" defTabSz="914400" rtl="0" eaLnBrk="1" fontAlgn="auto" latinLnBrk="0" hangingPunct="1">
              <a:lnSpc>
                <a:spcPct val="120000"/>
              </a:lnSpc>
              <a:spcBef>
                <a:spcPts val="1000"/>
              </a:spcBef>
              <a:spcAft>
                <a:spcPts val="0"/>
              </a:spcAft>
              <a:buClrTx/>
              <a:buSzPct val="125000"/>
              <a:buNone/>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Β) Σε περίπτωση κατάρτισης άλλων σχεδίων και προγραμμάτων, όπως σε περίπτωση κατάρτισης ειδικότερων σχεδίων διαχείρισης ανά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υπολεκάνη</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τομέα, θέμα ή τύπο νερού, η Διοίκηση έχει υποχρέωση να συμμορφώνεται προς τις κατευθύνσεις του σχεδίου προκειμένου να μην τεθεί σε κίνδυνο η επίτευξη των στόχων που τίθενται με αυτό και </a:t>
            </a:r>
          </a:p>
          <a:p>
            <a:pPr marL="0" marR="0" lvl="0" indent="0" algn="just" defTabSz="914400" rtl="0" eaLnBrk="1" fontAlgn="auto" latinLnBrk="0" hangingPunct="1">
              <a:lnSpc>
                <a:spcPct val="120000"/>
              </a:lnSpc>
              <a:spcBef>
                <a:spcPts val="1000"/>
              </a:spcBef>
              <a:spcAft>
                <a:spcPts val="0"/>
              </a:spcAft>
              <a:buClrTx/>
              <a:buSzPct val="125000"/>
              <a:buNone/>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Γ) Η Διοίκηση έχει, τέλος, υποχρέωση να εξετάζει τις αιτήσεις για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αδειοδότηση</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οποιουδήποτε έργου, το οποίο ενδέχεται να επηρεάσει κατά οποιονδήποτε τρόπο τα ύδατα, υπό το πρίσμα της εναρμόνισής του με τους περιβαλλοντικούς στόχους του σχεδίου διαχείρισης και το οικείο πρόγραμμα μέτρων.</a:t>
            </a:r>
          </a:p>
          <a:p>
            <a:pPr algn="ju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Για την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αδειοδότηση</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οποιουδήποτε έργου ή δραστηριότητας που σχετίζεται με την χρήση ή την αξιοποίηση του νερού ή που μπορεί να προκαλέσει ρύπανση ή υποβάθμιση των υδάτων, η αρμόδια υπηρεσία εξετάζει την συμβατότητα των έργων ή των δραστηριοτήτων αυτών με τους στόχους και τις προβλέψεις του ΣΔΛΑΠ και του προγράμματος μέτρων, ενώ επίσης εξετάζει την χορήγηση της ειδικής άδειας εκτέλεσης έργου αξιοποίησης υδατικών πόρων ή/και χρήσης ύδατος. Σε κάθε δε περίπτωση η Διοίκηση υποχρεούται να αρνηθεί την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αδειοδότηση</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έργου το οποίο αναμένεται να υποβαθμίσει την κατάσταση των υδάτων (ΣτΕ 2936/2017 </a:t>
            </a:r>
            <a:r>
              <a:rPr kumimoji="0" lang="el-GR" sz="1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σκ</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23)</a:t>
            </a: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F2573064-49A8-BA22-01B5-43F923F54D9E}"/>
              </a:ext>
            </a:extLst>
          </p:cNvPr>
          <p:cNvSpPr/>
          <p:nvPr/>
        </p:nvSpPr>
        <p:spPr>
          <a:xfrm>
            <a:off x="67734" y="128792"/>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13</a:t>
            </a:r>
            <a:endParaRPr lang="en-US" dirty="0">
              <a:solidFill>
                <a:schemeClr val="bg1"/>
              </a:solidFill>
            </a:endParaRPr>
          </a:p>
        </p:txBody>
      </p:sp>
    </p:spTree>
    <p:extLst>
      <p:ext uri="{BB962C8B-B14F-4D97-AF65-F5344CB8AC3E}">
        <p14:creationId xmlns:p14="http://schemas.microsoft.com/office/powerpoint/2010/main" val="10745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BDA6-045F-636C-A2CA-E25CAD4D5825}"/>
              </a:ext>
            </a:extLst>
          </p:cNvPr>
          <p:cNvSpPr>
            <a:spLocks noGrp="1"/>
          </p:cNvSpPr>
          <p:nvPr>
            <p:ph type="title"/>
          </p:nvPr>
        </p:nvSpPr>
        <p:spPr>
          <a:xfrm>
            <a:off x="1141413" y="618518"/>
            <a:ext cx="9905998" cy="748643"/>
          </a:xfrm>
        </p:spPr>
        <p:txBody>
          <a:bodyPr>
            <a:normAutofit/>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Συμμόρφωση της Ελλάδας προς την Οδηγία 2000/60/ΕΚ</a:t>
            </a:r>
            <a:endParaRPr lang="en-GB" sz="2000" dirty="0"/>
          </a:p>
        </p:txBody>
      </p:sp>
      <p:sp>
        <p:nvSpPr>
          <p:cNvPr id="3" name="Content Placeholder 2">
            <a:extLst>
              <a:ext uri="{FF2B5EF4-FFF2-40B4-BE49-F238E27FC236}">
                <a16:creationId xmlns:a16="http://schemas.microsoft.com/office/drawing/2014/main" id="{730F5AE1-971E-1E20-1FF8-EAA86E484AA1}"/>
              </a:ext>
            </a:extLst>
          </p:cNvPr>
          <p:cNvSpPr>
            <a:spLocks noGrp="1"/>
          </p:cNvSpPr>
          <p:nvPr>
            <p:ph idx="1"/>
          </p:nvPr>
        </p:nvSpPr>
        <p:spPr>
          <a:xfrm>
            <a:off x="1141412" y="1269507"/>
            <a:ext cx="9905999" cy="4521694"/>
          </a:xfrm>
        </p:spPr>
        <p:txBody>
          <a:bodyPr>
            <a:normAutofit/>
          </a:bodyPr>
          <a:lstStyle/>
          <a:p>
            <a:r>
              <a:rPr lang="el-GR" sz="1400" dirty="0">
                <a:solidFill>
                  <a:schemeClr val="bg1"/>
                </a:solidFill>
                <a:latin typeface="Calibri" panose="020F0502020204030204" pitchFamily="34" charset="0"/>
                <a:cs typeface="Calibri" panose="020F0502020204030204" pitchFamily="34" charset="0"/>
              </a:rPr>
              <a:t>Η Ελλάδα μετέφερε εμπρόθεσμα τις διατάξεις της οδηγίας στο εθνικό δίκαιο με τον ν. 3199/2003 με καταληκτική </a:t>
            </a:r>
            <a:r>
              <a:rPr lang="el-GR" sz="1400" dirty="0" err="1">
                <a:solidFill>
                  <a:schemeClr val="bg1"/>
                </a:solidFill>
                <a:latin typeface="Calibri" panose="020F0502020204030204" pitchFamily="34" charset="0"/>
                <a:cs typeface="Calibri" panose="020F0502020204030204" pitchFamily="34" charset="0"/>
              </a:rPr>
              <a:t>μερομηνία</a:t>
            </a:r>
            <a:r>
              <a:rPr lang="el-GR" sz="1400" dirty="0">
                <a:solidFill>
                  <a:schemeClr val="bg1"/>
                </a:solidFill>
                <a:latin typeface="Calibri" panose="020F0502020204030204" pitchFamily="34" charset="0"/>
                <a:cs typeface="Calibri" panose="020F0502020204030204" pitchFamily="34" charset="0"/>
              </a:rPr>
              <a:t> έγκρισης των ΣΔΛΑΠ στις 22.12.2009.</a:t>
            </a:r>
          </a:p>
          <a:p>
            <a:r>
              <a:rPr lang="el-GR" sz="1400" dirty="0">
                <a:solidFill>
                  <a:schemeClr val="bg1"/>
                </a:solidFill>
                <a:latin typeface="Calibri" panose="020F0502020204030204" pitchFamily="34" charset="0"/>
                <a:cs typeface="Calibri" panose="020F0502020204030204" pitchFamily="34" charset="0"/>
              </a:rPr>
              <a:t>Καταδίκη της Ελλάδας από το ΔΕΕ (Απόφαση της 19.4.2012, C-297/11)</a:t>
            </a:r>
          </a:p>
          <a:p>
            <a:r>
              <a:rPr lang="el-GR" sz="1400" dirty="0">
                <a:solidFill>
                  <a:schemeClr val="bg1"/>
                </a:solidFill>
                <a:latin typeface="Calibri" panose="020F0502020204030204" pitchFamily="34" charset="0"/>
                <a:cs typeface="Calibri" panose="020F0502020204030204" pitchFamily="34" charset="0"/>
              </a:rPr>
              <a:t>Τα πρώτα Σ.Δ.Λ.Α.Π. που εγκρίθηκαν το 2013, αφορούσαν στον 1ο Κύκλο Διαχείρισης (2009-2015). Η 1η Αναθεώρηση των Σχεδίων Διαχείρισης Λεκανών Απορροής Ποταμών που εγκρίθηκε το 2017, αφορούσε στον 2ο Κύκλο Διαχείρισης (2016-2021) και τα Σχέδια ισχύουν μέχρι την αναθεώρησή τους. Τα Σχέδια που θα καταρτισθούν με την 2η Αναθεώρηση των Σ.Δ.Λ.Α.Π. των 14 υδατικών διαμερισμάτων της χώρας, σύμφωνα με τις προδιαγραφές της Οδηγίας 2000/60/ΕΚ, αφορούν στον 3ο Κύκλο Διαχείρισης (2021-2027). </a:t>
            </a:r>
          </a:p>
          <a:p>
            <a:r>
              <a:rPr lang="el-GR" sz="1400" dirty="0">
                <a:solidFill>
                  <a:schemeClr val="bg1"/>
                </a:solidFill>
                <a:latin typeface="Calibri" panose="020F0502020204030204" pitchFamily="34" charset="0"/>
                <a:cs typeface="Calibri" panose="020F0502020204030204" pitchFamily="34" charset="0"/>
              </a:rPr>
              <a:t>Η 2η αναθεώρηση των Σ.Δ.Λ.Α.Π. είναι ήδη από τον Νοέμβριο 2023 σε διαδικασία διαβούλευσης </a:t>
            </a:r>
          </a:p>
          <a:p>
            <a:pPr marL="230188" indent="0">
              <a:buNone/>
            </a:pPr>
            <a:r>
              <a:rPr lang="el-GR" sz="1400" u="sng" dirty="0">
                <a:solidFill>
                  <a:schemeClr val="bg2">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http://wfdver.ypeka.gr/en/management-plans-en/1revision-approved-management-plans-en/</a:t>
            </a:r>
            <a:endParaRPr lang="el-GR" sz="1400" u="sng" dirty="0">
              <a:solidFill>
                <a:schemeClr val="bg2">
                  <a:lumMod val="60000"/>
                  <a:lumOff val="40000"/>
                </a:schemeClr>
              </a:solidFill>
              <a:latin typeface="Calibri" panose="020F0502020204030204" pitchFamily="34" charset="0"/>
              <a:cs typeface="Calibri" panose="020F0502020204030204" pitchFamily="34" charset="0"/>
            </a:endParaRPr>
          </a:p>
          <a:p>
            <a:r>
              <a:rPr lang="el-GR" sz="1400" dirty="0" err="1">
                <a:solidFill>
                  <a:schemeClr val="bg1"/>
                </a:solidFill>
                <a:latin typeface="Calibri" panose="020F0502020204030204" pitchFamily="34" charset="0"/>
                <a:cs typeface="Calibri" panose="020F0502020204030204" pitchFamily="34" charset="0"/>
              </a:rPr>
              <a:t>Εχει</a:t>
            </a:r>
            <a:r>
              <a:rPr lang="el-GR" sz="1400" dirty="0">
                <a:solidFill>
                  <a:schemeClr val="bg1"/>
                </a:solidFill>
                <a:latin typeface="Calibri" panose="020F0502020204030204" pitchFamily="34" charset="0"/>
                <a:cs typeface="Calibri" panose="020F0502020204030204" pitchFamily="34" charset="0"/>
              </a:rPr>
              <a:t> διαμορφωθεί και λειτουργεί το Εθνικό Δίκτυο Παρακολούθησης της κατάστασης των υδάτων της χώρας. Τα αποτελέσματα το προγράμματος παρακολούθησης είναι διαθέσιμα στο κοινό σε ειδικό </a:t>
            </a:r>
            <a:r>
              <a:rPr lang="el-GR" sz="1400" dirty="0" err="1">
                <a:solidFill>
                  <a:schemeClr val="bg1"/>
                </a:solidFill>
                <a:latin typeface="Calibri" panose="020F0502020204030204" pitchFamily="34" charset="0"/>
                <a:cs typeface="Calibri" panose="020F0502020204030204" pitchFamily="34" charset="0"/>
              </a:rPr>
              <a:t>ιστότοπο</a:t>
            </a:r>
            <a:r>
              <a:rPr lang="el-GR" sz="1400" dirty="0">
                <a:solidFill>
                  <a:schemeClr val="bg1"/>
                </a:solidFill>
                <a:latin typeface="Calibri" panose="020F0502020204030204" pitchFamily="34" charset="0"/>
                <a:cs typeface="Calibri" panose="020F0502020204030204" pitchFamily="34" charset="0"/>
              </a:rPr>
              <a:t> του Υπουργείου Περιβάλλοντος και Ενέργειας.</a:t>
            </a:r>
          </a:p>
          <a:p>
            <a:pPr marL="230188" lvl="1" indent="0">
              <a:buNone/>
            </a:pPr>
            <a:r>
              <a:rPr lang="el-GR" sz="1400" u="sng" dirty="0">
                <a:solidFill>
                  <a:schemeClr val="bg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http://nmwn.ypeka.gr/?q=en</a:t>
            </a:r>
            <a:endParaRPr lang="el-GR" sz="1400" u="sng" baseline="30000" dirty="0">
              <a:solidFill>
                <a:schemeClr val="bg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400" dirty="0">
              <a:solidFill>
                <a:schemeClr val="bg1"/>
              </a:solidFill>
            </a:endParaRPr>
          </a:p>
        </p:txBody>
      </p:sp>
      <p:sp>
        <p:nvSpPr>
          <p:cNvPr id="4" name="Βέλος: Δεξιό 3">
            <a:extLst>
              <a:ext uri="{FF2B5EF4-FFF2-40B4-BE49-F238E27FC236}">
                <a16:creationId xmlns:a16="http://schemas.microsoft.com/office/drawing/2014/main" id="{347AD961-FDBF-A90B-33B2-3A9902CF4349}"/>
              </a:ext>
            </a:extLst>
          </p:cNvPr>
          <p:cNvSpPr/>
          <p:nvPr/>
        </p:nvSpPr>
        <p:spPr>
          <a:xfrm>
            <a:off x="67734" y="128792"/>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311585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618518"/>
            <a:ext cx="9905998" cy="997218"/>
          </a:xfrm>
        </p:spPr>
        <p:txBody>
          <a:bodyPr>
            <a:normAutofit/>
          </a:bodyPr>
          <a:lstStyle/>
          <a:p>
            <a:pPr algn="ct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Ιδιοκτησιακό καθεστώς υδάτων </a:t>
            </a:r>
            <a:endParaRPr lang="el-GR" sz="2000"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1411550" y="1544715"/>
            <a:ext cx="8966445" cy="4694767"/>
          </a:xfrm>
        </p:spPr>
        <p:txBody>
          <a:bodyPr>
            <a:normAutofit fontScale="32500" lnSpcReduction="20000"/>
          </a:bodyPr>
          <a:lstStyle/>
          <a:p>
            <a:pPr>
              <a:lnSpc>
                <a:spcPct val="170000"/>
              </a:lnSpc>
            </a:pPr>
            <a:endParaRPr lang="el-GR" sz="4300" b="1" dirty="0">
              <a:solidFill>
                <a:schemeClr val="bg1"/>
              </a:solidFill>
              <a:latin typeface="Calibri" panose="020F0502020204030204" pitchFamily="34" charset="0"/>
              <a:cs typeface="Calibri" panose="020F0502020204030204" pitchFamily="34" charset="0"/>
            </a:endParaRP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Άρθρο 967 Αστικός Κώδικας</a:t>
            </a:r>
            <a:r>
              <a:rPr lang="en-US" sz="4300" b="1" dirty="0">
                <a:solidFill>
                  <a:schemeClr val="bg1"/>
                </a:solidFill>
                <a:latin typeface="Calibri" panose="020F0502020204030204" pitchFamily="34" charset="0"/>
                <a:cs typeface="Calibri" panose="020F0502020204030204" pitchFamily="34" charset="0"/>
              </a:rPr>
              <a:t>: </a:t>
            </a:r>
            <a:r>
              <a:rPr lang="el-GR" sz="4300" dirty="0">
                <a:solidFill>
                  <a:schemeClr val="bg1"/>
                </a:solidFill>
                <a:latin typeface="Calibri" panose="020F0502020204030204" pitchFamily="34" charset="0"/>
                <a:cs typeface="Calibri" panose="020F0502020204030204" pitchFamily="34" charset="0"/>
              </a:rPr>
              <a:t>«Πράγματα κοινής χρήσης είναι </a:t>
            </a:r>
            <a:r>
              <a:rPr lang="el-GR" sz="4300" b="1" u="sng" dirty="0">
                <a:solidFill>
                  <a:schemeClr val="bg1"/>
                </a:solidFill>
                <a:latin typeface="Calibri" panose="020F0502020204030204" pitchFamily="34" charset="0"/>
                <a:cs typeface="Calibri" panose="020F0502020204030204" pitchFamily="34" charset="0"/>
              </a:rPr>
              <a:t>ιδίως τα νερά με ελεύθερη και αέναη ροή,</a:t>
            </a:r>
            <a:r>
              <a:rPr lang="el-GR" sz="4300" dirty="0">
                <a:solidFill>
                  <a:schemeClr val="bg1"/>
                </a:solidFill>
                <a:latin typeface="Calibri" panose="020F0502020204030204" pitchFamily="34" charset="0"/>
                <a:cs typeface="Calibri" panose="020F0502020204030204" pitchFamily="34" charset="0"/>
              </a:rPr>
              <a:t> οι δρόμοι, οι πλατείες, οι γιαλοί, τα λιμάνια και οι όρμοι, οι όχθες πλεύσιμων ποταμών, οι μεγάλες λίμνες και οι όχθες τους.»</a:t>
            </a:r>
            <a:endParaRPr lang="el-GR" sz="4300" b="1" dirty="0">
              <a:solidFill>
                <a:schemeClr val="bg1"/>
              </a:solidFill>
              <a:latin typeface="Calibri" panose="020F0502020204030204" pitchFamily="34" charset="0"/>
              <a:cs typeface="Calibri" panose="020F0502020204030204" pitchFamily="34" charset="0"/>
            </a:endParaRP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Οδηγία 2000/60: </a:t>
            </a:r>
            <a:r>
              <a:rPr lang="el-GR" sz="4300" dirty="0">
                <a:solidFill>
                  <a:schemeClr val="bg1"/>
                </a:solidFill>
                <a:latin typeface="Calibri" panose="020F0502020204030204" pitchFamily="34" charset="0"/>
                <a:cs typeface="Calibri" panose="020F0502020204030204" pitchFamily="34" charset="0"/>
              </a:rPr>
              <a:t>«Το ύδωρ δεν είναι εμπορικό προϊόν όπως όλα το άλλα, αλλά αποτελεί κληρονομιά που πρέπει να προστατεύεται και να τυγχάνει της κατάλλη­λης μεταχείρισης». </a:t>
            </a: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Διεύθυνση Υδάτων Αποκεντρωμένης Διοίκησης: </a:t>
            </a:r>
            <a:r>
              <a:rPr lang="el-GR" sz="4300" dirty="0">
                <a:solidFill>
                  <a:schemeClr val="bg1"/>
                </a:solidFill>
                <a:latin typeface="Calibri" panose="020F0502020204030204" pitchFamily="34" charset="0"/>
                <a:cs typeface="Calibri" panose="020F0502020204030204" pitchFamily="34" charset="0"/>
              </a:rPr>
              <a:t>Αρμόδιο όργανο έκδοσης αδει­ών χρήσης νερού και εκτέλεσης έργων </a:t>
            </a:r>
            <a:r>
              <a:rPr lang="el-GR" sz="4300" b="1" dirty="0">
                <a:solidFill>
                  <a:schemeClr val="bg1"/>
                </a:solidFill>
                <a:latin typeface="Calibri" panose="020F0502020204030204" pitchFamily="34" charset="0"/>
                <a:cs typeface="Calibri" panose="020F0502020204030204" pitchFamily="34" charset="0"/>
              </a:rPr>
              <a:t>(ν. 3199/2003)</a:t>
            </a:r>
            <a:r>
              <a:rPr lang="el-GR" sz="4300" dirty="0">
                <a:solidFill>
                  <a:schemeClr val="bg1"/>
                </a:solidFill>
                <a:latin typeface="Calibri" panose="020F0502020204030204" pitchFamily="34" charset="0"/>
                <a:cs typeface="Calibri" panose="020F0502020204030204" pitchFamily="34" charset="0"/>
              </a:rPr>
              <a:t>, μη λήψη άδειας/παράβαση νόμου συνιστά ποινικό αδίκημα</a:t>
            </a: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Άρθρο 10 παρ. 1 ν . 3199/2003: </a:t>
            </a:r>
            <a:r>
              <a:rPr lang="el-GR" sz="4300" dirty="0">
                <a:solidFill>
                  <a:schemeClr val="bg1"/>
                </a:solidFill>
                <a:latin typeface="Calibri" panose="020F0502020204030204" pitchFamily="34" charset="0"/>
                <a:cs typeface="Calibri" panose="020F0502020204030204" pitchFamily="34" charset="0"/>
              </a:rPr>
              <a:t> «Οι χρήσεις υδάτων διακρίνονται σε ύδρευ­ση, άρδευση, βιομηχανική χρήση, ενεργειακή χρήση και χρήση για αναψυχή.  Η χρήση για ύδρευση έχει προτεραιότητα, ως προς την πο­σότητα και την ποιότητα, έναντι κάθε άλλης χρήσης»</a:t>
            </a:r>
          </a:p>
          <a:p>
            <a:pPr algn="just">
              <a:lnSpc>
                <a:spcPct val="170000"/>
              </a:lnSpc>
            </a:pPr>
            <a:r>
              <a:rPr lang="el-GR" sz="4300" dirty="0">
                <a:solidFill>
                  <a:schemeClr val="bg1"/>
                </a:solidFill>
                <a:latin typeface="Calibri" panose="020F0502020204030204" pitchFamily="34" charset="0"/>
                <a:cs typeface="Calibri" panose="020F0502020204030204" pitchFamily="34" charset="0"/>
              </a:rPr>
              <a:t>Νερό όχι εμπορικό προϊόν </a:t>
            </a:r>
            <a:r>
              <a:rPr lang="en-US" sz="4300" dirty="0">
                <a:solidFill>
                  <a:schemeClr val="bg1"/>
                </a:solidFill>
                <a:latin typeface="Calibri" panose="020F0502020204030204" pitchFamily="34" charset="0"/>
                <a:cs typeface="Calibri" panose="020F0502020204030204" pitchFamily="34" charset="0"/>
                <a:sym typeface="Wingdings" panose="05000000000000000000" pitchFamily="2" charset="2"/>
              </a:rPr>
              <a:t></a:t>
            </a:r>
            <a:r>
              <a:rPr lang="el-GR" sz="4300" dirty="0">
                <a:solidFill>
                  <a:schemeClr val="bg1"/>
                </a:solidFill>
                <a:latin typeface="Calibri" panose="020F0502020204030204" pitchFamily="34" charset="0"/>
                <a:cs typeface="Calibri" panose="020F0502020204030204" pitchFamily="34" charset="0"/>
              </a:rPr>
              <a:t>  απαγορεύεται η διάθεσή του με αντάλλαγμα σε τρίτους για αρδευτική χρήση (αν το αντάλλαγμα δεν δηλώνεται στην αρμόδια Δ.Ο.Υ  συνιστά και φορολογικό αδίκημα)</a:t>
            </a:r>
          </a:p>
          <a:p>
            <a:pPr algn="just"/>
            <a:endParaRPr lang="el-GR" dirty="0"/>
          </a:p>
        </p:txBody>
      </p:sp>
      <p:sp>
        <p:nvSpPr>
          <p:cNvPr id="4" name="Βέλος: Δεξιό 3">
            <a:extLst>
              <a:ext uri="{FF2B5EF4-FFF2-40B4-BE49-F238E27FC236}">
                <a16:creationId xmlns:a16="http://schemas.microsoft.com/office/drawing/2014/main" id="{EF974E5E-F10D-78C4-AE47-51F4BF96E670}"/>
              </a:ext>
            </a:extLst>
          </p:cNvPr>
          <p:cNvSpPr/>
          <p:nvPr/>
        </p:nvSpPr>
        <p:spPr>
          <a:xfrm>
            <a:off x="0" y="128792"/>
            <a:ext cx="1301865"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15</a:t>
            </a:r>
            <a:endParaRPr lang="en-US" dirty="0">
              <a:solidFill>
                <a:schemeClr val="bg1"/>
              </a:solidFill>
            </a:endParaRPr>
          </a:p>
        </p:txBody>
      </p:sp>
    </p:spTree>
    <p:extLst>
      <p:ext uri="{BB962C8B-B14F-4D97-AF65-F5344CB8AC3E}">
        <p14:creationId xmlns:p14="http://schemas.microsoft.com/office/powerpoint/2010/main" val="161856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93128" y="304800"/>
            <a:ext cx="7024744" cy="1066800"/>
          </a:xfrm>
        </p:spPr>
        <p:txBody>
          <a:bodyPr>
            <a:normAutofit/>
          </a:bodyPr>
          <a:lstStyle/>
          <a:p>
            <a:pPr algn="ct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Ιδιοκτησιακό καθεστώς υδάτων - νομολογία</a:t>
            </a:r>
            <a:endParaRPr lang="el-GR" sz="2000"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1771650" y="1600199"/>
            <a:ext cx="9372600" cy="5076825"/>
          </a:xfrm>
        </p:spPr>
        <p:txBody>
          <a:bodyPr>
            <a:normAutofit/>
          </a:bodyPr>
          <a:lstStyle/>
          <a:p>
            <a:pPr algn="just"/>
            <a:r>
              <a:rPr lang="el-GR" sz="1400" dirty="0">
                <a:solidFill>
                  <a:schemeClr val="bg1"/>
                </a:solidFill>
                <a:latin typeface="Calibri" panose="020F0502020204030204" pitchFamily="34" charset="0"/>
                <a:cs typeface="Calibri" panose="020F0502020204030204" pitchFamily="34" charset="0"/>
              </a:rPr>
              <a:t>Μεταξύ των πραγμάτων κοινής χρήσεως περιλαμβάνονται και τα ελευθέρως και αδιακόπως ρέοντα ύδατα, ήτοι τα μη διοχετευόμενα και τα μη βρόχινα ύδατα. </a:t>
            </a:r>
            <a:r>
              <a:rPr lang="el-GR" sz="1400" b="1" dirty="0">
                <a:solidFill>
                  <a:schemeClr val="bg1"/>
                </a:solidFill>
                <a:latin typeface="Calibri" panose="020F0502020204030204" pitchFamily="34" charset="0"/>
                <a:cs typeface="Calibri" panose="020F0502020204030204" pitchFamily="34" charset="0"/>
              </a:rPr>
              <a:t>Αντιθέτως, όταν το ύδωρ εξέρχεται εκ της πηγής και δεν ρέει ελευθέρως και με αέναη ροή σε κοίτη, αλλά σε μικρή ποσότητα, δεν είναι κοινής χρήσεως. </a:t>
            </a:r>
            <a:r>
              <a:rPr lang="el-GR" sz="1400" dirty="0">
                <a:solidFill>
                  <a:schemeClr val="bg1"/>
                </a:solidFill>
                <a:latin typeface="Calibri" panose="020F0502020204030204" pitchFamily="34" charset="0"/>
                <a:cs typeface="Calibri" panose="020F0502020204030204" pitchFamily="34" charset="0"/>
              </a:rPr>
              <a:t>Οι υπόγειες φλέβες οι οποίες φθάνουν έως την επιφάνεια του εδάφους ή τα υπόγεια ύδατα που συγκεντρώνονται λόγω των πτυχώσεων των πετρωμάτων και κατόπιν εξέρχονται στην επιφάνεια, είναι μέρος του εδάφους </a:t>
            </a:r>
            <a:r>
              <a:rPr lang="el-GR" sz="1400" b="1" dirty="0">
                <a:solidFill>
                  <a:schemeClr val="bg1"/>
                </a:solidFill>
                <a:latin typeface="Calibri" panose="020F0502020204030204" pitchFamily="34" charset="0"/>
                <a:cs typeface="Calibri" panose="020F0502020204030204" pitchFamily="34" charset="0"/>
              </a:rPr>
              <a:t>και ανήκουν στον κύριο αυτού</a:t>
            </a:r>
            <a:r>
              <a:rPr lang="el-GR" sz="1400" dirty="0">
                <a:solidFill>
                  <a:schemeClr val="bg1"/>
                </a:solidFill>
                <a:latin typeface="Calibri" panose="020F0502020204030204" pitchFamily="34" charset="0"/>
                <a:cs typeface="Calibri" panose="020F0502020204030204" pitchFamily="34" charset="0"/>
              </a:rPr>
              <a:t>. (</a:t>
            </a:r>
            <a:r>
              <a:rPr lang="el-GR" sz="1400" dirty="0" err="1">
                <a:solidFill>
                  <a:schemeClr val="bg1"/>
                </a:solidFill>
                <a:latin typeface="Calibri" panose="020F0502020204030204" pitchFamily="34" charset="0"/>
                <a:cs typeface="Calibri" panose="020F0502020204030204" pitchFamily="34" charset="0"/>
              </a:rPr>
              <a:t>ΕφΑθ</a:t>
            </a:r>
            <a:r>
              <a:rPr lang="el-GR" sz="1400" dirty="0">
                <a:solidFill>
                  <a:schemeClr val="bg1"/>
                </a:solidFill>
                <a:latin typeface="Calibri" panose="020F0502020204030204" pitchFamily="34" charset="0"/>
                <a:cs typeface="Calibri" panose="020F0502020204030204" pitchFamily="34" charset="0"/>
              </a:rPr>
              <a:t> 4326/2006,)</a:t>
            </a:r>
          </a:p>
          <a:p>
            <a:pPr algn="just"/>
            <a:r>
              <a:rPr lang="el-GR" sz="1400" b="1" dirty="0">
                <a:solidFill>
                  <a:schemeClr val="bg1"/>
                </a:solidFill>
                <a:latin typeface="Calibri" panose="020F0502020204030204" pitchFamily="34" charset="0"/>
                <a:cs typeface="Calibri" panose="020F0502020204030204" pitchFamily="34" charset="0"/>
              </a:rPr>
              <a:t>Τα νερά που βρίσκονται κάτω από το έδαφος ενός ακινήτου και μάλιστα σε τέτοιο βάθος, ώστε να υπάγονται σε υδροφόρο ορίζοντα που εκτείνεται σε μεγάλες αποστάσεις και καλύπτει πολλές ιδιοκτησίες δεν μπορούν να θεωρηθούν προϊόντα του ακινήτου, (Εφ. Λαρ. 121/03, </a:t>
            </a:r>
            <a:r>
              <a:rPr lang="el-GR" sz="1400" b="1" dirty="0" err="1">
                <a:solidFill>
                  <a:schemeClr val="bg1"/>
                </a:solidFill>
                <a:latin typeface="Calibri" panose="020F0502020204030204" pitchFamily="34" charset="0"/>
                <a:cs typeface="Calibri" panose="020F0502020204030204" pitchFamily="34" charset="0"/>
              </a:rPr>
              <a:t>ΠΠΑθ</a:t>
            </a:r>
            <a:r>
              <a:rPr lang="el-GR" sz="1400" b="1" dirty="0">
                <a:solidFill>
                  <a:schemeClr val="bg1"/>
                </a:solidFill>
                <a:latin typeface="Calibri" panose="020F0502020204030204" pitchFamily="34" charset="0"/>
                <a:cs typeface="Calibri" panose="020F0502020204030204" pitchFamily="34" charset="0"/>
              </a:rPr>
              <a:t> 4530/2010)</a:t>
            </a:r>
          </a:p>
          <a:p>
            <a:pPr marL="68580" indent="0" algn="just">
              <a:buNone/>
            </a:pPr>
            <a:endParaRPr lang="el-GR" sz="1400" dirty="0">
              <a:latin typeface="Times New Roman" panose="02020603050405020304" pitchFamily="18" charset="0"/>
              <a:cs typeface="Times New Roman" panose="02020603050405020304" pitchFamily="18" charset="0"/>
            </a:endParaRPr>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60" y="4693330"/>
            <a:ext cx="2991775" cy="167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Βέλος: Δεξιό 3">
            <a:extLst>
              <a:ext uri="{FF2B5EF4-FFF2-40B4-BE49-F238E27FC236}">
                <a16:creationId xmlns:a16="http://schemas.microsoft.com/office/drawing/2014/main" id="{7545EDAC-EB34-FBE6-6AB7-641B2CE72B80}"/>
              </a:ext>
            </a:extLst>
          </p:cNvPr>
          <p:cNvSpPr/>
          <p:nvPr/>
        </p:nvSpPr>
        <p:spPr>
          <a:xfrm>
            <a:off x="0" y="128792"/>
            <a:ext cx="1301865"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366527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60C18F-D02A-B906-3464-FB487067F207}"/>
              </a:ext>
            </a:extLst>
          </p:cNvPr>
          <p:cNvSpPr>
            <a:spLocks noGrp="1"/>
          </p:cNvSpPr>
          <p:nvPr>
            <p:ph idx="1"/>
          </p:nvPr>
        </p:nvSpPr>
        <p:spPr/>
        <p:txBody>
          <a:bodyPr>
            <a:normAutofit/>
          </a:bodyPr>
          <a:lstStyle/>
          <a:p>
            <a:pPr marL="0" indent="0">
              <a:buNone/>
            </a:pPr>
            <a:r>
              <a:rPr lang="el-GR" sz="20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ΕΥΧΑΡΙΣΤΩ ΓΙΑ ΤΗΝ ΠΡΟΣΟΧΗ ΣΑΣ</a:t>
            </a:r>
            <a:endParaRPr lang="en-US" sz="20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Βέλος: Δεξιό 4">
            <a:extLst>
              <a:ext uri="{FF2B5EF4-FFF2-40B4-BE49-F238E27FC236}">
                <a16:creationId xmlns:a16="http://schemas.microsoft.com/office/drawing/2014/main" id="{81BE0C88-4D32-1615-DC92-1D44426605C3}"/>
              </a:ext>
            </a:extLst>
          </p:cNvPr>
          <p:cNvSpPr/>
          <p:nvPr/>
        </p:nvSpPr>
        <p:spPr>
          <a:xfrm>
            <a:off x="0" y="62762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17</a:t>
            </a:r>
            <a:endParaRPr lang="en-US" dirty="0">
              <a:solidFill>
                <a:schemeClr val="bg1"/>
              </a:solidFill>
            </a:endParaRPr>
          </a:p>
        </p:txBody>
      </p:sp>
    </p:spTree>
    <p:extLst>
      <p:ext uri="{BB962C8B-B14F-4D97-AF65-F5344CB8AC3E}">
        <p14:creationId xmlns:p14="http://schemas.microsoft.com/office/powerpoint/2010/main" val="10999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789C-F314-3FAD-E8AB-3A21BADF4D2B}"/>
              </a:ext>
            </a:extLst>
          </p:cNvPr>
          <p:cNvSpPr>
            <a:spLocks noGrp="1"/>
          </p:cNvSpPr>
          <p:nvPr>
            <p:ph type="title"/>
          </p:nvPr>
        </p:nvSpPr>
        <p:spPr>
          <a:xfrm>
            <a:off x="1141413" y="545978"/>
            <a:ext cx="9905998" cy="757889"/>
          </a:xfrm>
        </p:spPr>
        <p:txBody>
          <a:bodyPr>
            <a:normAutofit fontScale="90000"/>
          </a:bodyPr>
          <a:lstStyle/>
          <a:p>
            <a:pPr algn="ctr"/>
            <a:r>
              <a:rPr lang="el-GR" sz="1800" b="1" cap="none" dirty="0">
                <a:solidFill>
                  <a:schemeClr val="bg1"/>
                </a:solidFill>
                <a:latin typeface="Calibri" panose="020F0502020204030204" pitchFamily="34" charset="0"/>
                <a:ea typeface="+mn-ea"/>
                <a:cs typeface="Calibri" panose="020F0502020204030204" pitchFamily="34" charset="0"/>
              </a:rPr>
              <a:t>Α. Ιστορική αναδρομή</a:t>
            </a:r>
            <a:br>
              <a:rPr lang="el-GR" sz="1800" b="1" cap="none" dirty="0">
                <a:solidFill>
                  <a:schemeClr val="bg1"/>
                </a:solidFill>
                <a:latin typeface="Calibri" panose="020F0502020204030204" pitchFamily="34" charset="0"/>
                <a:ea typeface="+mn-ea"/>
                <a:cs typeface="Calibri" panose="020F0502020204030204" pitchFamily="34" charset="0"/>
              </a:rPr>
            </a:br>
            <a:r>
              <a:rPr lang="el-GR" sz="1800" b="1" cap="none" dirty="0">
                <a:solidFill>
                  <a:schemeClr val="bg1"/>
                </a:solidFill>
                <a:latin typeface="Calibri" panose="020F0502020204030204" pitchFamily="34" charset="0"/>
                <a:ea typeface="+mn-ea"/>
                <a:cs typeface="Calibri" panose="020F0502020204030204" pitchFamily="34" charset="0"/>
              </a:rPr>
              <a:t>(Η περίοδος πριν από την Οδηγία 2000/60 και τον ν. 3199/2003)</a:t>
            </a:r>
            <a:br>
              <a:rPr lang="el-GR" sz="1800" b="1" cap="none" dirty="0">
                <a:solidFill>
                  <a:schemeClr val="bg1"/>
                </a:solidFill>
                <a:latin typeface="Calibri" panose="020F0502020204030204" pitchFamily="34" charset="0"/>
                <a:ea typeface="+mn-ea"/>
                <a:cs typeface="Calibri" panose="020F0502020204030204" pitchFamily="34" charset="0"/>
              </a:rPr>
            </a:br>
            <a:endParaRPr lang="en-GB" sz="1800" dirty="0"/>
          </a:p>
        </p:txBody>
      </p:sp>
      <p:sp>
        <p:nvSpPr>
          <p:cNvPr id="3" name="Content Placeholder 2">
            <a:extLst>
              <a:ext uri="{FF2B5EF4-FFF2-40B4-BE49-F238E27FC236}">
                <a16:creationId xmlns:a16="http://schemas.microsoft.com/office/drawing/2014/main" id="{BA033396-7418-63D1-326B-E287235F5FD2}"/>
              </a:ext>
            </a:extLst>
          </p:cNvPr>
          <p:cNvSpPr>
            <a:spLocks noGrp="1"/>
          </p:cNvSpPr>
          <p:nvPr>
            <p:ph idx="1"/>
          </p:nvPr>
        </p:nvSpPr>
        <p:spPr>
          <a:xfrm>
            <a:off x="1141412" y="1303866"/>
            <a:ext cx="9905999" cy="5407651"/>
          </a:xfrm>
        </p:spPr>
        <p:txBody>
          <a:bodyPr/>
          <a:lstStyle/>
          <a:p>
            <a:pPr algn="just">
              <a:lnSpc>
                <a:spcPct val="100000"/>
              </a:lnSpc>
              <a:spcBef>
                <a:spcPct val="20000"/>
              </a:spcBef>
              <a:buSzPct val="76000"/>
              <a:buFont typeface="Calibri" panose="020F0502020204030204" pitchFamily="34" charset="0"/>
              <a:buChar char="•"/>
              <a:defRPr/>
            </a:pPr>
            <a:r>
              <a:rPr lang="el-GR" sz="1400" dirty="0">
                <a:solidFill>
                  <a:schemeClr val="bg1"/>
                </a:solidFill>
                <a:latin typeface="Calibri" panose="020F0502020204030204" pitchFamily="34" charset="0"/>
                <a:cs typeface="Calibri" panose="020F0502020204030204" pitchFamily="34" charset="0"/>
              </a:rPr>
              <a:t>Ν. 1739/1987 «Διαχείριση των υδατικών πόρων και άλλες διατάξεις» (Α' 201/1987).</a:t>
            </a:r>
          </a:p>
          <a:p>
            <a:pPr algn="just">
              <a:lnSpc>
                <a:spcPct val="100000"/>
              </a:lnSpc>
              <a:spcBef>
                <a:spcPct val="20000"/>
              </a:spcBef>
              <a:buSzPct val="76000"/>
              <a:defRPr/>
            </a:pPr>
            <a:r>
              <a:rPr lang="el-GR" sz="1400" dirty="0">
                <a:solidFill>
                  <a:schemeClr val="bg1"/>
                </a:solidFill>
                <a:latin typeface="Calibri" panose="020F0502020204030204" pitchFamily="34" charset="0"/>
                <a:cs typeface="Calibri" panose="020F0502020204030204" pitchFamily="34" charset="0"/>
              </a:rPr>
              <a:t>Η νομοθεσία για τα νερά ως απαρχή του δικαίου περιβάλλοντος (ακόμη και πριν από τη νομοθεσία για την Περιβαλλοντική Εκτίμηση, ύπαρξη νομοθεσίας για τα νερά) </a:t>
            </a: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400"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r>
              <a:rPr lang="el-GR" sz="1400" b="1" dirty="0">
                <a:solidFill>
                  <a:schemeClr val="bg1"/>
                </a:solidFill>
                <a:latin typeface="Calibri" panose="020F0502020204030204" pitchFamily="34" charset="0"/>
                <a:cs typeface="Calibri" panose="020F0502020204030204" pitchFamily="34" charset="0"/>
              </a:rPr>
              <a:t>   </a:t>
            </a:r>
            <a:endParaRPr lang="el-GR" sz="1400" b="1" u="sng" dirty="0">
              <a:solidFill>
                <a:schemeClr val="bg1"/>
              </a:solidFill>
              <a:latin typeface="Calibri" panose="020F0502020204030204" pitchFamily="34" charset="0"/>
              <a:cs typeface="Calibri" panose="020F0502020204030204" pitchFamily="34" charset="0"/>
            </a:endParaRPr>
          </a:p>
          <a:p>
            <a:pPr marL="0" lvl="0" indent="0" algn="just">
              <a:lnSpc>
                <a:spcPct val="100000"/>
              </a:lnSpc>
              <a:spcBef>
                <a:spcPct val="20000"/>
              </a:spcBef>
              <a:buClr>
                <a:srgbClr val="FF6700"/>
              </a:buClr>
              <a:buSzPct val="76000"/>
              <a:buNone/>
              <a:defRPr/>
            </a:pPr>
            <a:endParaRPr lang="el-GR" sz="1100" dirty="0">
              <a:solidFill>
                <a:schemeClr val="bg1"/>
              </a:solidFill>
              <a:latin typeface="Calibri" panose="020F0502020204030204" pitchFamily="34" charset="0"/>
              <a:cs typeface="Calibri" panose="020F0502020204030204" pitchFamily="34" charset="0"/>
            </a:endParaRPr>
          </a:p>
          <a:p>
            <a:pPr marL="0" lvl="0" indent="0" algn="just">
              <a:lnSpc>
                <a:spcPct val="100000"/>
              </a:lnSpc>
              <a:spcBef>
                <a:spcPct val="20000"/>
              </a:spcBef>
              <a:buClr>
                <a:srgbClr val="FF6700"/>
              </a:buClr>
              <a:buSzPct val="76000"/>
              <a:buNone/>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endParaRPr lang="en-GB" dirty="0"/>
          </a:p>
        </p:txBody>
      </p:sp>
      <p:sp>
        <p:nvSpPr>
          <p:cNvPr id="8" name="Βέλος: Δεξιό 4">
            <a:extLst>
              <a:ext uri="{FF2B5EF4-FFF2-40B4-BE49-F238E27FC236}">
                <a16:creationId xmlns:a16="http://schemas.microsoft.com/office/drawing/2014/main" id="{EF149230-F126-E6A6-EEEB-947963C84E39}"/>
              </a:ext>
            </a:extLst>
          </p:cNvPr>
          <p:cNvSpPr/>
          <p:nvPr/>
        </p:nvSpPr>
        <p:spPr>
          <a:xfrm>
            <a:off x="0" y="643802"/>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2</a:t>
            </a:r>
            <a:endParaRPr lang="en-US" dirty="0">
              <a:solidFill>
                <a:schemeClr val="bg1"/>
              </a:solidFill>
            </a:endParaRPr>
          </a:p>
        </p:txBody>
      </p:sp>
      <p:sp>
        <p:nvSpPr>
          <p:cNvPr id="6" name="Rectangle: Rounded Corners 5">
            <a:extLst>
              <a:ext uri="{FF2B5EF4-FFF2-40B4-BE49-F238E27FC236}">
                <a16:creationId xmlns:a16="http://schemas.microsoft.com/office/drawing/2014/main" id="{0610CE5E-AEBC-967B-CA30-B533F1045F7F}"/>
              </a:ext>
            </a:extLst>
          </p:cNvPr>
          <p:cNvSpPr/>
          <p:nvPr/>
        </p:nvSpPr>
        <p:spPr>
          <a:xfrm>
            <a:off x="1305017" y="2672180"/>
            <a:ext cx="3195962" cy="8877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dirty="0">
                <a:effectLst/>
                <a:latin typeface="Calibri" panose="020F0502020204030204" pitchFamily="34" charset="0"/>
                <a:ea typeface="Times New Roman" panose="02020603050405020304" pitchFamily="18" charset="0"/>
              </a:rPr>
              <a:t>Ανάθεση αρμοδιότητας στο τότε Υπουργείο Βιομηχανίας, Ενέργειας και Τεχνολογίας </a:t>
            </a:r>
            <a:endParaRPr lang="en-GB" sz="1600" dirty="0"/>
          </a:p>
        </p:txBody>
      </p:sp>
      <p:sp>
        <p:nvSpPr>
          <p:cNvPr id="10" name="Rectangle: Rounded Corners 9">
            <a:extLst>
              <a:ext uri="{FF2B5EF4-FFF2-40B4-BE49-F238E27FC236}">
                <a16:creationId xmlns:a16="http://schemas.microsoft.com/office/drawing/2014/main" id="{FED7E49A-C349-2ECE-F15F-E7C3A4A2BFD1}"/>
              </a:ext>
            </a:extLst>
          </p:cNvPr>
          <p:cNvSpPr/>
          <p:nvPr/>
        </p:nvSpPr>
        <p:spPr>
          <a:xfrm>
            <a:off x="1305017" y="3808519"/>
            <a:ext cx="3195962" cy="7634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dirty="0">
                <a:latin typeface="Calibri" panose="020F0502020204030204" pitchFamily="34" charset="0"/>
              </a:rPr>
              <a:t>Το νερό αποτελεί φυσικό αγαθό για την ικανοποίηση κοινωνικών αναγκών</a:t>
            </a:r>
            <a:endParaRPr lang="en-GB" sz="1600" dirty="0">
              <a:latin typeface="Calibri" panose="020F0502020204030204" pitchFamily="34" charset="0"/>
            </a:endParaRPr>
          </a:p>
        </p:txBody>
      </p:sp>
      <p:sp>
        <p:nvSpPr>
          <p:cNvPr id="12" name="Rectangle: Rounded Corners 11">
            <a:extLst>
              <a:ext uri="{FF2B5EF4-FFF2-40B4-BE49-F238E27FC236}">
                <a16:creationId xmlns:a16="http://schemas.microsoft.com/office/drawing/2014/main" id="{7391F171-15A2-3A67-E51F-4A9C1BD3543A}"/>
              </a:ext>
            </a:extLst>
          </p:cNvPr>
          <p:cNvSpPr/>
          <p:nvPr/>
        </p:nvSpPr>
        <p:spPr>
          <a:xfrm>
            <a:off x="7057748" y="4891594"/>
            <a:ext cx="3284736" cy="14204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 </a:t>
            </a:r>
            <a:r>
              <a:rPr lang="el-GR" sz="1400" dirty="0">
                <a:latin typeface="Calibri" panose="020F0502020204030204" pitchFamily="34" charset="0"/>
                <a:cs typeface="Calibri" panose="020F0502020204030204" pitchFamily="34" charset="0"/>
              </a:rPr>
              <a:t>Η εκτέλεση έργου αξιοποίησης υδατικών πόρων  επιτρέπεται εφόσον αυτό εντάσσεται</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ή  εναρμονίζεται  με  τα  ισχύοντα  προγράμματα ανάπτυξης των υδατικών      πόρων</a:t>
            </a:r>
            <a:r>
              <a:rPr lang="el-GR" sz="1400" dirty="0"/>
              <a:t>.</a:t>
            </a:r>
            <a:endParaRPr lang="en-GB" sz="1400" dirty="0"/>
          </a:p>
        </p:txBody>
      </p:sp>
      <p:sp>
        <p:nvSpPr>
          <p:cNvPr id="11" name="Rectangle: Rounded Corners 10">
            <a:extLst>
              <a:ext uri="{FF2B5EF4-FFF2-40B4-BE49-F238E27FC236}">
                <a16:creationId xmlns:a16="http://schemas.microsoft.com/office/drawing/2014/main" id="{6B3C4863-8C13-8B0D-41B5-F4CD8A99719E}"/>
              </a:ext>
            </a:extLst>
          </p:cNvPr>
          <p:cNvSpPr/>
          <p:nvPr/>
        </p:nvSpPr>
        <p:spPr>
          <a:xfrm>
            <a:off x="7057747" y="2674399"/>
            <a:ext cx="3151571" cy="10653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Διοικητική οργάνωση της διαχείρισης των υδάτων: Αναγνώριση 14 υδατικών διαμερισμάτων </a:t>
            </a:r>
            <a:endParaRPr lang="en-GB" dirty="0"/>
          </a:p>
        </p:txBody>
      </p:sp>
      <p:sp>
        <p:nvSpPr>
          <p:cNvPr id="13" name="Rectangle: Rounded Corners 12">
            <a:extLst>
              <a:ext uri="{FF2B5EF4-FFF2-40B4-BE49-F238E27FC236}">
                <a16:creationId xmlns:a16="http://schemas.microsoft.com/office/drawing/2014/main" id="{E026C7F3-B7FD-3211-3AE5-60EC9566956E}"/>
              </a:ext>
            </a:extLst>
          </p:cNvPr>
          <p:cNvSpPr/>
          <p:nvPr/>
        </p:nvSpPr>
        <p:spPr>
          <a:xfrm>
            <a:off x="1305017" y="4891595"/>
            <a:ext cx="3195962" cy="1420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Κάθε νομικό και φυσικό πρόσωπο έχει δικαίωμα χρήσης του νερού. </a:t>
            </a:r>
          </a:p>
          <a:p>
            <a:pPr algn="ctr"/>
            <a:r>
              <a:rPr lang="el-GR" sz="1400" dirty="0">
                <a:latin typeface="Calibri" panose="020F0502020204030204" pitchFamily="34" charset="0"/>
                <a:cs typeface="Calibri" panose="020F0502020204030204" pitchFamily="34" charset="0"/>
              </a:rPr>
              <a:t>Το δικαίωμα αυτό ασκείται ύστερα από άδεια που χορηγείται από την αρμόδια</a:t>
            </a:r>
          </a:p>
          <a:p>
            <a:pPr algn="ctr"/>
            <a:r>
              <a:rPr lang="el-GR" sz="1400" dirty="0">
                <a:latin typeface="Calibri" panose="020F0502020204030204" pitchFamily="34" charset="0"/>
                <a:cs typeface="Calibri" panose="020F0502020204030204" pitchFamily="34" charset="0"/>
              </a:rPr>
              <a:t>     κατά  κατηγορία χρήσης αρχή.</a:t>
            </a:r>
            <a:endParaRPr lang="en-GB" sz="1400"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FBB5B33F-97FF-22C0-2E1A-B9A616980937}"/>
              </a:ext>
            </a:extLst>
          </p:cNvPr>
          <p:cNvSpPr/>
          <p:nvPr/>
        </p:nvSpPr>
        <p:spPr>
          <a:xfrm>
            <a:off x="7057748" y="3897297"/>
            <a:ext cx="3151571"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Εκπόνηση προγραμμάτων ανάπτυξης υδατικών πόρων: μακροχρόνια εθνικά (&gt; 5 ετών), </a:t>
            </a:r>
            <a:r>
              <a:rPr lang="el-GR" sz="1400" dirty="0" err="1">
                <a:latin typeface="Calibri" panose="020F0502020204030204" pitchFamily="34" charset="0"/>
                <a:cs typeface="Calibri" panose="020F0502020204030204" pitchFamily="34" charset="0"/>
              </a:rPr>
              <a:t>μεσοχρόνια</a:t>
            </a:r>
            <a:r>
              <a:rPr lang="el-GR" sz="1400" dirty="0">
                <a:latin typeface="Calibri" panose="020F0502020204030204" pitchFamily="34" charset="0"/>
                <a:cs typeface="Calibri" panose="020F0502020204030204" pitchFamily="34" charset="0"/>
              </a:rPr>
              <a:t> εθνικά ή κατά υδατικό διαμέρισμα (2-5 έτη)</a:t>
            </a:r>
            <a:endParaRPr lang="en-GB" sz="14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C99A64E7-8301-220B-F415-7331D47CB31E}"/>
              </a:ext>
            </a:extLst>
          </p:cNvPr>
          <p:cNvSpPr/>
          <p:nvPr/>
        </p:nvSpPr>
        <p:spPr>
          <a:xfrm>
            <a:off x="1141412" y="2166151"/>
            <a:ext cx="9591691" cy="307777"/>
          </a:xfrm>
          <a:prstGeom prst="rect">
            <a:avLst/>
          </a:prstGeom>
          <a:noFill/>
        </p:spPr>
        <p:txBody>
          <a:bodyPr wrap="square" lIns="91440" tIns="45720" rIns="91440" bIns="45720">
            <a:spAutoFit/>
          </a:bodyPr>
          <a:lstStyle/>
          <a:p>
            <a:pPr algn="ctr"/>
            <a:r>
              <a:rPr lang="el-GR" sz="1400" b="1" u="sng"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ΒΑΣΙΚΟΙ ΑΞΟΝΕΣ Ν. 1739/1987 </a:t>
            </a:r>
            <a:endParaRPr lang="en-GB" sz="1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6" name="Rectangle 15">
            <a:extLst>
              <a:ext uri="{FF2B5EF4-FFF2-40B4-BE49-F238E27FC236}">
                <a16:creationId xmlns:a16="http://schemas.microsoft.com/office/drawing/2014/main" id="{61B8E38F-A003-D6B8-0D5B-257920560B75}"/>
              </a:ext>
            </a:extLst>
          </p:cNvPr>
          <p:cNvSpPr/>
          <p:nvPr/>
        </p:nvSpPr>
        <p:spPr>
          <a:xfrm>
            <a:off x="6003632"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57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B230-2C39-CFD7-FF6C-E33A0BF540FA}"/>
              </a:ext>
            </a:extLst>
          </p:cNvPr>
          <p:cNvSpPr>
            <a:spLocks noGrp="1"/>
          </p:cNvSpPr>
          <p:nvPr>
            <p:ph type="title"/>
          </p:nvPr>
        </p:nvSpPr>
        <p:spPr>
          <a:xfrm>
            <a:off x="1141413" y="609600"/>
            <a:ext cx="4714672" cy="313680"/>
          </a:xfrm>
        </p:spPr>
        <p:txBody>
          <a:bodyPr>
            <a:normAutofit fontScale="90000"/>
          </a:bodyPr>
          <a:lstStyle/>
          <a:p>
            <a:pPr algn="ctr"/>
            <a:r>
              <a:rPr lang="el-GR" sz="1800" b="1" dirty="0">
                <a:solidFill>
                  <a:schemeClr val="bg1"/>
                </a:solidFill>
                <a:latin typeface="Calibri" panose="020F0502020204030204" pitchFamily="34" charset="0"/>
                <a:ea typeface="Calibri" panose="020F0502020204030204" pitchFamily="34" charset="0"/>
                <a:cs typeface="Calibri" panose="020F0502020204030204" pitchFamily="34" charset="0"/>
              </a:rPr>
              <a:t>ΥΔΑΤΙΚΑ ΔΙΑΜΕΡΙΣΜΑΤΑ Ν. 1739/1987</a:t>
            </a:r>
            <a:endParaRPr lang="en-GB"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638F23E4-F6B4-B0B8-E026-B90FC260DD09}"/>
              </a:ext>
            </a:extLst>
          </p:cNvPr>
          <p:cNvPicPr>
            <a:picLocks noGrp="1" noChangeAspect="1"/>
          </p:cNvPicPr>
          <p:nvPr>
            <p:ph type="pic" idx="1"/>
          </p:nvPr>
        </p:nvPicPr>
        <p:blipFill>
          <a:blip r:embed="rId2"/>
          <a:srcRect t="54" b="54"/>
          <a:stretch/>
        </p:blipFill>
        <p:spPr>
          <a:xfrm>
            <a:off x="1141411" y="1127464"/>
            <a:ext cx="4954589" cy="5610688"/>
          </a:xfrm>
        </p:spPr>
      </p:pic>
      <p:sp>
        <p:nvSpPr>
          <p:cNvPr id="6" name="Text Placeholder 5">
            <a:extLst>
              <a:ext uri="{FF2B5EF4-FFF2-40B4-BE49-F238E27FC236}">
                <a16:creationId xmlns:a16="http://schemas.microsoft.com/office/drawing/2014/main" id="{806A6B20-2D00-0FE3-993F-75774505B9AF}"/>
              </a:ext>
            </a:extLst>
          </p:cNvPr>
          <p:cNvSpPr>
            <a:spLocks noGrp="1"/>
          </p:cNvSpPr>
          <p:nvPr>
            <p:ph type="body" sz="half" idx="2"/>
          </p:nvPr>
        </p:nvSpPr>
        <p:spPr>
          <a:xfrm>
            <a:off x="1141411" y="1127463"/>
            <a:ext cx="4714672" cy="5832629"/>
          </a:xfrm>
        </p:spPr>
        <p:txBody>
          <a:bodyPr/>
          <a:lstStyle/>
          <a:p>
            <a:endParaRPr lang="en-GB" dirty="0"/>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id="{3B6D3399-3C43-984F-918A-D40B6A3288C3}"/>
              </a:ext>
            </a:extLst>
          </p:cNvPr>
          <p:cNvSpPr/>
          <p:nvPr/>
        </p:nvSpPr>
        <p:spPr>
          <a:xfrm>
            <a:off x="6728645" y="923280"/>
            <a:ext cx="4714672" cy="1305016"/>
          </a:xfrm>
          <a:prstGeom prst="snip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Περιορισμένη εφαρμογή Ν. 1739/1987, καθώς τα προγράμματα ανάπτυξης δεν εκδόθηκαν ποτέ</a:t>
            </a:r>
            <a:endParaRPr lang="en-US" sz="1400" dirty="0">
              <a:latin typeface="Calibri" panose="020F0502020204030204" pitchFamily="34" charset="0"/>
              <a:cs typeface="Calibri" panose="020F0502020204030204" pitchFamily="34" charset="0"/>
            </a:endParaRPr>
          </a:p>
        </p:txBody>
      </p:sp>
      <p:sp>
        <p:nvSpPr>
          <p:cNvPr id="4" name="Ορθογώνιο: Στρογγύλεμα μίας επάνω γωνίας και ψαλίδισμα της άλλης 3">
            <a:extLst>
              <a:ext uri="{FF2B5EF4-FFF2-40B4-BE49-F238E27FC236}">
                <a16:creationId xmlns:a16="http://schemas.microsoft.com/office/drawing/2014/main" id="{EB3D6EF8-F308-094F-F28C-D9888DA0216C}"/>
              </a:ext>
            </a:extLst>
          </p:cNvPr>
          <p:cNvSpPr/>
          <p:nvPr/>
        </p:nvSpPr>
        <p:spPr>
          <a:xfrm>
            <a:off x="6728645" y="3178206"/>
            <a:ext cx="4714673" cy="2512379"/>
          </a:xfrm>
          <a:prstGeom prst="snip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l-GR" sz="1400" u="sng" dirty="0">
                <a:latin typeface="Calibri" panose="020F0502020204030204" pitchFamily="34" charset="0"/>
                <a:ea typeface="Calibri" panose="020F0502020204030204" pitchFamily="34" charset="0"/>
                <a:cs typeface="Calibri" panose="020F0502020204030204" pitchFamily="34" charset="0"/>
              </a:rPr>
              <a:t>Συνεισφορά Ν. 1739/1987: </a:t>
            </a:r>
          </a:p>
          <a:p>
            <a:pPr algn="just"/>
            <a:endParaRPr lang="el-GR" sz="1400" dirty="0">
              <a:latin typeface="Calibri" panose="020F0502020204030204" pitchFamily="34" charset="0"/>
              <a:ea typeface="Calibri" panose="020F0502020204030204" pitchFamily="34" charset="0"/>
              <a:cs typeface="Calibri" panose="020F0502020204030204" pitchFamily="34" charset="0"/>
            </a:endParaRPr>
          </a:p>
          <a:p>
            <a:pPr algn="just"/>
            <a:r>
              <a:rPr lang="el-GR" sz="1400" dirty="0">
                <a:latin typeface="Calibri" panose="020F0502020204030204" pitchFamily="34" charset="0"/>
                <a:ea typeface="Calibri" panose="020F0502020204030204" pitchFamily="34" charset="0"/>
                <a:cs typeface="Calibri" panose="020F0502020204030204" pitchFamily="34" charset="0"/>
              </a:rPr>
              <a:t>Η προηγούμενη έγκριση διαχειριστικού προγράμματος αποτελεί εφεξής προϋπόθεση νομιμότητας για την </a:t>
            </a:r>
            <a:r>
              <a:rPr lang="el-GR" sz="1400" dirty="0" err="1">
                <a:latin typeface="Calibri" panose="020F0502020204030204" pitchFamily="34" charset="0"/>
                <a:ea typeface="Calibri" panose="020F0502020204030204" pitchFamily="34" charset="0"/>
                <a:cs typeface="Calibri" panose="020F0502020204030204" pitchFamily="34" charset="0"/>
              </a:rPr>
              <a:t>αδειοδότηση</a:t>
            </a:r>
            <a:r>
              <a:rPr lang="el-GR" sz="1400" dirty="0">
                <a:latin typeface="Calibri" panose="020F0502020204030204" pitchFamily="34" charset="0"/>
                <a:ea typeface="Calibri" panose="020F0502020204030204" pitchFamily="34" charset="0"/>
                <a:cs typeface="Calibri" panose="020F0502020204030204" pitchFamily="34" charset="0"/>
              </a:rPr>
              <a:t> οιουδήποτε έργου αξιοποίησης υδατικών πόρων (ΣτΕ 2316/2002)</a:t>
            </a:r>
          </a:p>
          <a:p>
            <a:pPr algn="just"/>
            <a:r>
              <a:rPr lang="el-GR" sz="1400" dirty="0">
                <a:latin typeface="Calibri" panose="020F0502020204030204" pitchFamily="34" charset="0"/>
                <a:ea typeface="Calibri" panose="020F0502020204030204" pitchFamily="34" charset="0"/>
                <a:cs typeface="Calibri" panose="020F0502020204030204" pitchFamily="34" charset="0"/>
              </a:rPr>
              <a:t>Η διοίκηση έχει υποχρέωση άμεσου σχεδιασμού διαχείρισης των υδάτων (αντίστοιχα προ την υποχρέωση προηγούμενου χωροταξικού σχεδιασμού για δραστηριότητες και έργα μείζονος χαρακτήρα).</a:t>
            </a:r>
          </a:p>
        </p:txBody>
      </p:sp>
      <p:sp>
        <p:nvSpPr>
          <p:cNvPr id="7" name="Arrow: Right 6">
            <a:extLst>
              <a:ext uri="{FF2B5EF4-FFF2-40B4-BE49-F238E27FC236}">
                <a16:creationId xmlns:a16="http://schemas.microsoft.com/office/drawing/2014/main" id="{944E825F-F59B-7265-64C0-D9F4ECDC11DD}"/>
              </a:ext>
            </a:extLst>
          </p:cNvPr>
          <p:cNvSpPr/>
          <p:nvPr/>
        </p:nvSpPr>
        <p:spPr>
          <a:xfrm>
            <a:off x="8784140" y="4545367"/>
            <a:ext cx="603681" cy="115409"/>
          </a:xfrm>
          <a:prstGeom prst="rightArrow">
            <a:avLst>
              <a:gd name="adj1" fmla="val 100000"/>
              <a:gd name="adj2" fmla="val 50000"/>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FFFF"/>
              </a:highlight>
            </a:endParaRPr>
          </a:p>
        </p:txBody>
      </p:sp>
      <p:sp>
        <p:nvSpPr>
          <p:cNvPr id="8" name="Βέλος: Δεξιό 4">
            <a:extLst>
              <a:ext uri="{FF2B5EF4-FFF2-40B4-BE49-F238E27FC236}">
                <a16:creationId xmlns:a16="http://schemas.microsoft.com/office/drawing/2014/main" id="{070E1259-2F3F-F68A-9855-6595EF3F2C2C}"/>
              </a:ext>
            </a:extLst>
          </p:cNvPr>
          <p:cNvSpPr/>
          <p:nvPr/>
        </p:nvSpPr>
        <p:spPr>
          <a:xfrm>
            <a:off x="0" y="643802"/>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85802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FE9781-373F-858A-2A3C-EB9F65185FDB}"/>
              </a:ext>
            </a:extLst>
          </p:cNvPr>
          <p:cNvSpPr>
            <a:spLocks noGrp="1"/>
          </p:cNvSpPr>
          <p:nvPr>
            <p:ph type="title"/>
          </p:nvPr>
        </p:nvSpPr>
        <p:spPr>
          <a:xfrm>
            <a:off x="1141413" y="303124"/>
            <a:ext cx="9905998" cy="886483"/>
          </a:xfrm>
        </p:spPr>
        <p:txBody>
          <a:bodyPr>
            <a:normAutofit/>
          </a:bodyPr>
          <a:lstStyle/>
          <a:p>
            <a:pPr marL="0" marR="0" lvl="0" indent="0" algn="ctr" defTabSz="457200" rtl="0" eaLnBrk="1" fontAlgn="auto" latinLnBrk="0" hangingPunct="1">
              <a:lnSpc>
                <a:spcPct val="100000"/>
              </a:lnSpc>
              <a:spcBef>
                <a:spcPts val="1000"/>
              </a:spcBef>
              <a:spcAft>
                <a:spcPts val="0"/>
              </a:spcAft>
              <a:tabLst/>
              <a:defRPr/>
            </a:pPr>
            <a:br>
              <a:rPr kumimoji="0" lang="el-GR" sz="2000" b="1" i="0" u="none" strike="noStrike" kern="1200" cap="none" spc="0" normalizeH="0" baseline="0" noProof="0" dirty="0">
                <a:ln>
                  <a:noFill/>
                </a:ln>
                <a:solidFill>
                  <a:schemeClr val="bg1"/>
                </a:solidFill>
                <a:effectLst/>
                <a:uLnTx/>
                <a:uFillTx/>
                <a:latin typeface="Century Gothic" panose="020B0502020202020204"/>
                <a:ea typeface="+mn-ea"/>
                <a:cs typeface="+mn-cs"/>
              </a:rPr>
            </a:br>
            <a:r>
              <a:rPr kumimoji="0" lang="el-GR"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Β. Το ισχύον δίκαιο προστασίας και διαχείρισης των υδατικών πόρων</a:t>
            </a:r>
            <a:endParaRPr lang="en-US" sz="2000"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0EDCEB6-367B-4876-467F-2F1F962EC97B}"/>
              </a:ext>
            </a:extLst>
          </p:cNvPr>
          <p:cNvSpPr>
            <a:spLocks noGrp="1"/>
          </p:cNvSpPr>
          <p:nvPr>
            <p:ph idx="1"/>
          </p:nvPr>
        </p:nvSpPr>
        <p:spPr>
          <a:xfrm>
            <a:off x="1141412" y="1313894"/>
            <a:ext cx="9905999" cy="4927107"/>
          </a:xfrm>
        </p:spPr>
        <p:txBody>
          <a:bodyPr>
            <a:noAutofit/>
          </a:bodyPr>
          <a:lstStyle/>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Η Οδηγία 2000/60 «για τη θέσπιση πλαισίου κοινοτικής δράσης στον τομέα της πολιτικής των υδάτων» (L 327/2000)  </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Ν. 3199/2003 «Για την προστασία και διαχείριση των υδάτων – Εναρμόνιση με την Οδηγία 2000/60» (Α' 280/2003)</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Π.Δ. 51/2007 "Καθορισμός μέτρων και διαδικασιών για την ολοκληρωμένη προστασία και διαχείριση των υδάτων σε συμμόρφωση με τις διατάξεις της Οδηγίας 2000/60/ΕΚ «για τη θέσπιση πλαισίου κοινοτικής δράσης στον τομέα της πολιτικής των υδάτων» του Ευρωπαϊκού Κοινοβουλίου και του Συμβουλίου της 23ης Οκτωβρίου 2000", κατ' εξουσιοδότηση των διατάξεων του Άρθρου 15, παρ. 1 του Νόμου 3199/2003 (Α' 54/2007).</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Υ.Α. 706/2010 «Καθορισμός των λεκανών απορροής ποταμών της χώρας και ορισμού των αρμόδιων περιφερειών για τη διαχείριση και προστασία τους» (ΦΕΚ Β' 1383/2010, Διόρθωση με ΦΕΚ Β' 1572/2010)</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Υπ’ αριθ. 135275/2017 απόφαση της Εθνικής Επιτροπής Υδάτων «Έγκριση γενικών κανόνων κοστολόγησης και τιμολόγησης υπηρεσιών ύδατος. Μέθοδος και διαδικασίες για την ανάκτηση κόστους των υπηρεσιών ύδατος στις διάφορες χρήσεις του» (ΦΕΚ Β' 1751/2017)  [Τροποποίηση ήσσονος σημασίας με ΦΕΚ Β' 49/2019] </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ΚΥΑ υπ’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ΥΠΕΝ/ΔΠΔΥΠ/107168/1444/11.11.2021 (ΦΕΚ Β’ 5384/19.11.2021) για την αναθεώρηση του δικτύου παρακολούθησης της ποιότητας και ποσότητας των υδάτων, τον καθορισμό των θέσεων (σταθμών) μετρήσεων και των φορέων που υποχρεούνται στη λειτουργία τους.</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ΚΥΑ υπ’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146896/17.10.2014 (ΦΕΚ Β’ 2878/27.10.2014), με την οποία καθορίσθηκαν  οι κατηγορίες αδειών χρήσης και εκτέλεσης έργων αξιοποίησης των υδάτων, η διαδικασία και οι όροι έκδοσης των αδειών, το περιεχόμενο και η διάρκεια ισχύος τους και άλλα συναφή θέματα (Τροποποιήσεις με ΦΕΚ Β’ 3142/2014, ΦΕΚ Β΄ 1435/2015, ΦΕΚ Β΄ 69/2016), ΦΕΚ Β’ 814/2017) και ΦΕΚ B’ 1562/2020)</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Η απόφαση της Εθνικής Επιτροπής Υδάτων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υπ΄αριθμ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135275/19.5.2017 (ΦΕΚ Β’ 1751/22.5.2017) για την έγκριση γενικών κανόνων κοστολόγησης και τιμολόγησης υπηρεσιών ύδατος (ακύρωση με απόφαση ΣτΕ 2519/2022. </a:t>
            </a:r>
          </a:p>
          <a:p>
            <a:pPr algn="just">
              <a:buFont typeface="+mj-lt"/>
              <a:buAutoNum type="arabicPeriod"/>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Η ΚΥΑ υπ’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οικ. 145026/10.1.2014 (ΦΕΚ Β 31/14.1.2014) για τη σύσταση, διαχείριση και λειτουργία του Εθνικού Μητρώου Σημείων Υδροληψίας από Επιφανειακά και Υπόγεια Υδατικά Συστήματα (Τροποποιήσεις με ΦΕΚ Β’ 1212/2014, ΦΕΚ Β` 2878/2014) και ΦΕΚ Β’ 814/2017).</a:t>
            </a:r>
          </a:p>
          <a:p>
            <a:pPr algn="just"/>
            <a:endPar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Βέλος: Δεξιό 4">
            <a:extLst>
              <a:ext uri="{FF2B5EF4-FFF2-40B4-BE49-F238E27FC236}">
                <a16:creationId xmlns:a16="http://schemas.microsoft.com/office/drawing/2014/main" id="{038E3823-C0E9-C03C-A557-C337F967B260}"/>
              </a:ext>
            </a:extLst>
          </p:cNvPr>
          <p:cNvSpPr/>
          <p:nvPr/>
        </p:nvSpPr>
        <p:spPr>
          <a:xfrm>
            <a:off x="0" y="303125"/>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91953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06B5-6CBF-1F9E-9B83-EAE17A4420D3}"/>
              </a:ext>
            </a:extLst>
          </p:cNvPr>
          <p:cNvSpPr>
            <a:spLocks noGrp="1"/>
          </p:cNvSpPr>
          <p:nvPr>
            <p:ph type="title"/>
          </p:nvPr>
        </p:nvSpPr>
        <p:spPr>
          <a:xfrm>
            <a:off x="1141413" y="489764"/>
            <a:ext cx="9905998" cy="812349"/>
          </a:xfrm>
        </p:spPr>
        <p:txBody>
          <a:bodyPr>
            <a:normAutofit/>
          </a:bodyPr>
          <a:lstStyle/>
          <a:p>
            <a:pPr algn="ctr"/>
            <a:r>
              <a:rPr lang="el-GR" sz="2000" b="1" cap="none" dirty="0">
                <a:solidFill>
                  <a:schemeClr val="bg1"/>
                </a:solidFill>
                <a:latin typeface="Calibri" panose="020F0502020204030204" pitchFamily="34" charset="0"/>
                <a:ea typeface="+mn-ea"/>
                <a:cs typeface="Calibri" panose="020F0502020204030204" pitchFamily="34" charset="0"/>
              </a:rPr>
              <a:t>Γ. Βασικά στοιχεία της ισχύουσας νομοθεσίας (</a:t>
            </a:r>
            <a:r>
              <a:rPr lang="el-GR" sz="2000" b="1" cap="none" dirty="0" err="1">
                <a:solidFill>
                  <a:schemeClr val="bg1"/>
                </a:solidFill>
                <a:latin typeface="Calibri" panose="020F0502020204030204" pitchFamily="34" charset="0"/>
                <a:ea typeface="+mn-ea"/>
                <a:cs typeface="Calibri" panose="020F0502020204030204" pitchFamily="34" charset="0"/>
              </a:rPr>
              <a:t>ενωσιακής</a:t>
            </a:r>
            <a:r>
              <a:rPr lang="el-GR" sz="2000" b="1" cap="none" dirty="0">
                <a:solidFill>
                  <a:schemeClr val="bg1"/>
                </a:solidFill>
                <a:latin typeface="Calibri" panose="020F0502020204030204" pitchFamily="34" charset="0"/>
                <a:ea typeface="+mn-ea"/>
                <a:cs typeface="Calibri" panose="020F0502020204030204" pitchFamily="34" charset="0"/>
              </a:rPr>
              <a:t> και εθνικής)</a:t>
            </a:r>
            <a:endParaRPr lang="en-GB" sz="2000" b="1" cap="none" dirty="0">
              <a:solidFill>
                <a:schemeClr val="bg1"/>
              </a:solidFill>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D5EAFA72-9EA3-7BB8-E800-1B66287EE736}"/>
              </a:ext>
            </a:extLst>
          </p:cNvPr>
          <p:cNvSpPr>
            <a:spLocks noGrp="1"/>
          </p:cNvSpPr>
          <p:nvPr>
            <p:ph idx="1"/>
          </p:nvPr>
        </p:nvSpPr>
        <p:spPr>
          <a:xfrm>
            <a:off x="1141412" y="1430867"/>
            <a:ext cx="9905999" cy="5266266"/>
          </a:xfrm>
        </p:spPr>
        <p:txBody>
          <a:bodyPr>
            <a:normAutofit fontScale="55000" lnSpcReduction="20000"/>
          </a:bodyPr>
          <a:lstStyle/>
          <a:p>
            <a:pPr marL="0" indent="0" algn="just" eaLnBrk="1" hangingPunct="1">
              <a:buNone/>
            </a:pPr>
            <a:r>
              <a:rPr lang="el-GR" altLang="el-GR" sz="2400" b="1" dirty="0">
                <a:solidFill>
                  <a:schemeClr val="bg1"/>
                </a:solidFill>
                <a:latin typeface="Times New Roman" panose="02020603050405020304" pitchFamily="18" charset="0"/>
                <a:cs typeface="Times New Roman" panose="02020603050405020304" pitchFamily="18" charset="0"/>
              </a:rPr>
              <a:t>1. </a:t>
            </a:r>
            <a:r>
              <a:rPr lang="el-GR" altLang="el-GR" sz="2400" b="1" u="sng" dirty="0">
                <a:solidFill>
                  <a:schemeClr val="bg1"/>
                </a:solidFill>
                <a:latin typeface="Times New Roman" panose="02020603050405020304" pitchFamily="18" charset="0"/>
                <a:cs typeface="Times New Roman" panose="02020603050405020304" pitchFamily="18" charset="0"/>
              </a:rPr>
              <a:t>Στρατηγικά στοιχεία της Οδηγίας 2000/60 και Ν. 3199/2003:   </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α) Ολοκληρωμένη διαχείριση των υδατικών πόρων (αντί για τομεακή διαχείριση)</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β) Διαχείριση της ζήτησης του νερού (η διαχείριση του νερού πρέπει να ανταποκρίνεται στη φυσική προσφορά)</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γ) Αποκεντρωμένη και συμμετοχική διαχείριση του νερού   </a:t>
            </a:r>
          </a:p>
          <a:p>
            <a:pPr marL="0" indent="0" algn="just" eaLnBrk="1" hangingPunct="1">
              <a:buNone/>
            </a:pPr>
            <a:endParaRPr lang="el-GR" altLang="el-GR" sz="2400" dirty="0">
              <a:solidFill>
                <a:schemeClr val="bg1"/>
              </a:solidFill>
              <a:latin typeface="Times New Roman" panose="02020603050405020304" pitchFamily="18" charset="0"/>
              <a:cs typeface="Times New Roman" panose="02020603050405020304" pitchFamily="18" charset="0"/>
            </a:endParaRP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a:t>
            </a:r>
            <a:r>
              <a:rPr lang="el-GR" altLang="el-GR" sz="2400" b="1" dirty="0">
                <a:solidFill>
                  <a:schemeClr val="bg1"/>
                </a:solidFill>
                <a:latin typeface="Times New Roman" panose="02020603050405020304" pitchFamily="18" charset="0"/>
                <a:cs typeface="Times New Roman" panose="02020603050405020304" pitchFamily="18" charset="0"/>
              </a:rPr>
              <a:t>2.</a:t>
            </a:r>
            <a:r>
              <a:rPr lang="el-GR" altLang="el-GR" sz="2400" dirty="0">
                <a:solidFill>
                  <a:schemeClr val="bg1"/>
                </a:solidFill>
                <a:latin typeface="Times New Roman" panose="02020603050405020304" pitchFamily="18" charset="0"/>
                <a:cs typeface="Times New Roman" panose="02020603050405020304" pitchFamily="18" charset="0"/>
              </a:rPr>
              <a:t> </a:t>
            </a:r>
            <a:r>
              <a:rPr lang="el-GR" altLang="el-GR" sz="2400" b="1" u="sng" dirty="0">
                <a:solidFill>
                  <a:schemeClr val="bg1"/>
                </a:solidFill>
                <a:latin typeface="Times New Roman" panose="02020603050405020304" pitchFamily="18" charset="0"/>
                <a:cs typeface="Times New Roman" panose="02020603050405020304" pitchFamily="18" charset="0"/>
              </a:rPr>
              <a:t>Έξω-νομικές παραδοχές της Οδηγίας </a:t>
            </a:r>
            <a:r>
              <a:rPr lang="el-GR" altLang="el-GR" sz="2400" dirty="0">
                <a:solidFill>
                  <a:schemeClr val="bg1"/>
                </a:solidFill>
                <a:latin typeface="Times New Roman" panose="02020603050405020304" pitchFamily="18" charset="0"/>
                <a:cs typeface="Times New Roman" panose="02020603050405020304" pitchFamily="18" charset="0"/>
              </a:rPr>
              <a:t>(άλλως γενικοί διαχειριστικοί κανόνες, άλλως </a:t>
            </a:r>
            <a:r>
              <a:rPr lang="el-GR" altLang="el-GR" sz="2400" dirty="0" err="1">
                <a:solidFill>
                  <a:schemeClr val="bg1"/>
                </a:solidFill>
                <a:latin typeface="Times New Roman" panose="02020603050405020304" pitchFamily="18" charset="0"/>
                <a:cs typeface="Times New Roman" panose="02020603050405020304" pitchFamily="18" charset="0"/>
              </a:rPr>
              <a:t>δικαιοπολιτικές</a:t>
            </a:r>
            <a:r>
              <a:rPr lang="el-GR" altLang="el-GR" sz="2400" dirty="0">
                <a:solidFill>
                  <a:schemeClr val="bg1"/>
                </a:solidFill>
                <a:latin typeface="Times New Roman" panose="02020603050405020304" pitchFamily="18" charset="0"/>
                <a:cs typeface="Times New Roman" panose="02020603050405020304" pitchFamily="18" charset="0"/>
              </a:rPr>
              <a:t> αρχές / κατευθύνσεις / κανόνες)</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α) </a:t>
            </a:r>
            <a:r>
              <a:rPr lang="el-GR" altLang="el-GR" sz="2400" dirty="0" err="1">
                <a:solidFill>
                  <a:schemeClr val="bg1"/>
                </a:solidFill>
                <a:latin typeface="Times New Roman" panose="02020603050405020304" pitchFamily="18" charset="0"/>
                <a:cs typeface="Times New Roman" panose="02020603050405020304" pitchFamily="18" charset="0"/>
              </a:rPr>
              <a:t>Αειφορική</a:t>
            </a:r>
            <a:r>
              <a:rPr lang="el-GR" altLang="el-GR" sz="2400" dirty="0">
                <a:solidFill>
                  <a:schemeClr val="bg1"/>
                </a:solidFill>
                <a:latin typeface="Times New Roman" panose="02020603050405020304" pitchFamily="18" charset="0"/>
                <a:cs typeface="Times New Roman" panose="02020603050405020304" pitchFamily="18" charset="0"/>
              </a:rPr>
              <a:t> διαχείριση του νερού</a:t>
            </a:r>
          </a:p>
          <a:p>
            <a:pPr marL="0" indent="0" algn="just" eaLnBrk="1" hangingPunct="1">
              <a:spcBef>
                <a:spcPts val="0"/>
              </a:spcBef>
              <a:buNone/>
            </a:pPr>
            <a:r>
              <a:rPr lang="el-GR" altLang="el-GR" sz="2400" dirty="0">
                <a:solidFill>
                  <a:schemeClr val="bg1"/>
                </a:solidFill>
                <a:latin typeface="Times New Roman" panose="02020603050405020304" pitchFamily="18" charset="0"/>
                <a:cs typeface="Times New Roman" panose="02020603050405020304" pitchFamily="18" charset="0"/>
              </a:rPr>
              <a:t>     β) Το νερό ως «κοινό αγαθό» (Προοίμιο Οδηγίας: </a:t>
            </a:r>
            <a:r>
              <a:rPr lang="el-GR" altLang="el-GR" sz="2400" i="1" dirty="0">
                <a:solidFill>
                  <a:schemeClr val="bg1"/>
                </a:solidFill>
                <a:latin typeface="Times New Roman" panose="02020603050405020304" pitchFamily="18" charset="0"/>
                <a:cs typeface="Times New Roman" panose="02020603050405020304" pitchFamily="18" charset="0"/>
              </a:rPr>
              <a:t>«Το ύδωρ δεν είναι εμπορικό προϊόν όπως όλα τα άλλα, αλλά αποτελεί κληρονομιά που πρέπει να προστατεύεται και να τυγχάνει της κατάλληλης μεταχείρισης»</a:t>
            </a:r>
          </a:p>
          <a:p>
            <a:pPr marL="0" indent="0" algn="just" eaLnBrk="1" hangingPunct="1">
              <a:spcBef>
                <a:spcPts val="0"/>
              </a:spcBef>
              <a:buNone/>
            </a:pPr>
            <a:endParaRPr lang="el-GR" altLang="el-GR" sz="2400" dirty="0">
              <a:solidFill>
                <a:schemeClr val="bg1"/>
              </a:solidFill>
              <a:latin typeface="Times New Roman" panose="02020603050405020304" pitchFamily="18" charset="0"/>
              <a:cs typeface="Times New Roman" panose="02020603050405020304" pitchFamily="18" charset="0"/>
            </a:endParaRPr>
          </a:p>
          <a:p>
            <a:pPr marL="0" indent="0" algn="just" eaLnBrk="1" hangingPunct="1">
              <a:spcBef>
                <a:spcPts val="0"/>
              </a:spcBef>
              <a:buNone/>
            </a:pPr>
            <a:r>
              <a:rPr lang="el-GR" altLang="el-GR" sz="2400" dirty="0">
                <a:solidFill>
                  <a:schemeClr val="bg1"/>
                </a:solidFill>
                <a:latin typeface="Times New Roman" panose="02020603050405020304" pitchFamily="18" charset="0"/>
                <a:cs typeface="Times New Roman" panose="02020603050405020304" pitchFamily="18" charset="0"/>
              </a:rPr>
              <a:t>3. </a:t>
            </a:r>
            <a:r>
              <a:rPr lang="el-GR" altLang="el-GR" sz="2400" b="1" u="sng" dirty="0">
                <a:solidFill>
                  <a:schemeClr val="bg1"/>
                </a:solidFill>
                <a:latin typeface="Times New Roman" panose="02020603050405020304" pitchFamily="18" charset="0"/>
                <a:cs typeface="Times New Roman" panose="02020603050405020304" pitchFamily="18" charset="0"/>
              </a:rPr>
              <a:t>Οι νομικές αρχές προστασίας και διαχείρισης των υδάτων </a:t>
            </a:r>
          </a:p>
          <a:p>
            <a:pPr marL="0" indent="0" algn="just" eaLnBrk="1" hangingPunct="1">
              <a:spcBef>
                <a:spcPts val="0"/>
              </a:spcBef>
              <a:buNone/>
            </a:pPr>
            <a:endParaRPr lang="el-GR" altLang="el-GR" sz="2400" b="1" u="sng" dirty="0">
              <a:solidFill>
                <a:schemeClr val="bg1"/>
              </a:solidFill>
              <a:latin typeface="Times New Roman" panose="02020603050405020304" pitchFamily="18" charset="0"/>
              <a:cs typeface="Times New Roman" panose="02020603050405020304" pitchFamily="18" charset="0"/>
            </a:endParaRPr>
          </a:p>
          <a:p>
            <a:pPr marL="168275" indent="-168275" algn="just" eaLnBrk="1" hangingPunct="1">
              <a:spcBef>
                <a:spcPts val="0"/>
              </a:spcBef>
              <a:buNone/>
            </a:pPr>
            <a:r>
              <a:rPr lang="el-GR" altLang="el-GR" sz="2400" dirty="0">
                <a:solidFill>
                  <a:schemeClr val="bg1"/>
                </a:solidFill>
                <a:latin typeface="Times New Roman" panose="02020603050405020304" pitchFamily="18" charset="0"/>
                <a:cs typeface="Times New Roman" panose="02020603050405020304" pitchFamily="18" charset="0"/>
              </a:rPr>
              <a:t>    α) Η αρχή της πρόληψης: είναι προτιμότερο (τόσο από οικολογική όσο και οικονομική άποψη) να προλαμβάνονται οι   βλάβες στο περιβάλλον παρά να αντιμετωπίζονται εκ των υστέρων (καλύτερα να προλαμβάνεις παρά να θεραπεύεις) </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β) Η αρχή της προφύλαξης: επιτρέπεται η λήψη μέτρων (αρνητικών ή θετικών) ακόμη και όταν υπάρχει επιστημονική αβεβαιότητα ως προς τον κίνδυνο επέλευσης μη αναστρέψιμων ή σοβαρών επιπτώσεων στο περιβάλλον από οποιαδήποτε δραστηριότητα ή έργο. Σε αντίθεση με την αρχή της πρόληψης, όπου λαμβάνονται μέτρα όταν ο κίνδυνος είναι βέβαιος και προβλέψιμος, η αρχή της προφύλαξης επιτρέπει τη λήψη μέτρων όταν ο κίνδυνος είναι απλώς πιθανός. </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γ) Η αρχή της συμμετοχής και πληροφόρησης</a:t>
            </a:r>
          </a:p>
          <a:p>
            <a:pPr marL="0" indent="0" algn="just" eaLnBrk="1" hangingPunct="1">
              <a:buNone/>
            </a:pPr>
            <a:r>
              <a:rPr lang="el-GR" altLang="el-GR" sz="2400" dirty="0">
                <a:solidFill>
                  <a:schemeClr val="bg1"/>
                </a:solidFill>
                <a:latin typeface="Times New Roman" panose="02020603050405020304" pitchFamily="18" charset="0"/>
                <a:cs typeface="Times New Roman" panose="02020603050405020304" pitchFamily="18" charset="0"/>
              </a:rPr>
              <a:t>    δ) Η αρχή «ο χρήστης πληρώνει» (η αρχή «ανάκτησης του κόστους για υπηρεσίες ύδατος»)</a:t>
            </a:r>
          </a:p>
          <a:p>
            <a:endParaRPr lang="en-GB" dirty="0"/>
          </a:p>
        </p:txBody>
      </p:sp>
      <p:sp>
        <p:nvSpPr>
          <p:cNvPr id="5" name="Βέλος: Δεξιό 4">
            <a:extLst>
              <a:ext uri="{FF2B5EF4-FFF2-40B4-BE49-F238E27FC236}">
                <a16:creationId xmlns:a16="http://schemas.microsoft.com/office/drawing/2014/main" id="{C60B5816-7EF5-8408-41A7-7CE40ED620FA}"/>
              </a:ext>
            </a:extLst>
          </p:cNvPr>
          <p:cNvSpPr/>
          <p:nvPr/>
        </p:nvSpPr>
        <p:spPr>
          <a:xfrm>
            <a:off x="0" y="618518"/>
            <a:ext cx="1234131" cy="554843"/>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374329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F05C2D-F116-5C12-27C8-C02889CA1932}"/>
              </a:ext>
            </a:extLst>
          </p:cNvPr>
          <p:cNvSpPr>
            <a:spLocks noGrp="1"/>
          </p:cNvSpPr>
          <p:nvPr>
            <p:ph type="title"/>
          </p:nvPr>
        </p:nvSpPr>
        <p:spPr>
          <a:xfrm>
            <a:off x="1141413" y="526083"/>
            <a:ext cx="9905998" cy="603792"/>
          </a:xfrm>
        </p:spPr>
        <p:txBody>
          <a:bodyPr>
            <a:normAutofit fontScale="90000"/>
          </a:bodyPr>
          <a:lstStyle/>
          <a:p>
            <a:pPr algn="ctr"/>
            <a:br>
              <a:rPr kumimoji="0" lang="el-GR" sz="2000" b="1" i="0" u="none" strike="noStrike" kern="1200" cap="none" spc="0" normalizeH="0" baseline="0" noProof="0" dirty="0">
                <a:ln>
                  <a:noFill/>
                </a:ln>
                <a:solidFill>
                  <a:prstClr val="black"/>
                </a:solidFill>
                <a:effectLst/>
                <a:uLnTx/>
                <a:uFillTx/>
                <a:latin typeface="Century Gothic" panose="020B0502020202020204"/>
                <a:ea typeface="+mj-ea"/>
                <a:cs typeface="+mj-cs"/>
              </a:rPr>
            </a:br>
            <a:r>
              <a:rPr kumimoji="0" lang="el-GR" sz="2000" b="1" i="0" u="none" strike="noStrike" kern="1200" cap="none" spc="0" normalizeH="0" baseline="0" noProof="0" dirty="0">
                <a:ln>
                  <a:noFill/>
                </a:ln>
                <a:solidFill>
                  <a:prstClr val="black"/>
                </a:solidFill>
                <a:effectLst/>
                <a:uLnTx/>
                <a:uFillTx/>
                <a:latin typeface="Century Gothic" panose="020B0502020202020204"/>
                <a:ea typeface="+mj-ea"/>
                <a:cs typeface="+mj-cs"/>
              </a:rPr>
              <a:t>Σκοπός της Οδηγίας (άρθρο 1)</a:t>
            </a:r>
            <a:endParaRPr lang="en-US" sz="1800" dirty="0">
              <a:solidFill>
                <a:schemeClr val="bg1"/>
              </a:solidFill>
            </a:endParaRPr>
          </a:p>
        </p:txBody>
      </p:sp>
      <p:sp>
        <p:nvSpPr>
          <p:cNvPr id="3" name="Θέση περιεχομένου 2">
            <a:extLst>
              <a:ext uri="{FF2B5EF4-FFF2-40B4-BE49-F238E27FC236}">
                <a16:creationId xmlns:a16="http://schemas.microsoft.com/office/drawing/2014/main" id="{4D723141-8430-2755-3057-7D2B7F307800}"/>
              </a:ext>
            </a:extLst>
          </p:cNvPr>
          <p:cNvSpPr>
            <a:spLocks noGrp="1"/>
          </p:cNvSpPr>
          <p:nvPr>
            <p:ph idx="1"/>
          </p:nvPr>
        </p:nvSpPr>
        <p:spPr>
          <a:xfrm>
            <a:off x="1141412" y="1222310"/>
            <a:ext cx="9905999" cy="5635690"/>
          </a:xfrm>
        </p:spPr>
        <p:txBody>
          <a:bodyPr>
            <a:normAutofit/>
          </a:bodyPr>
          <a:lstStyle/>
          <a:p>
            <a:pPr marR="0" lvl="0" indent="-1588"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endParaRPr lang="el-GR" sz="1100" dirty="0">
              <a:solidFill>
                <a:schemeClr val="bg1"/>
              </a:solidFill>
              <a:latin typeface="Calibri" panose="020F0502020204030204" pitchFamily="34" charset="0"/>
              <a:cs typeface="Calibri" panose="020F0502020204030204" pitchFamily="34" charset="0"/>
            </a:endParaRPr>
          </a:p>
          <a:p>
            <a:pPr algn="just">
              <a:buFont typeface="Wingdings" panose="05000000000000000000" pitchFamily="2" charset="2"/>
              <a:buChar char="Ø"/>
              <a:defRPr/>
            </a:pPr>
            <a:r>
              <a:rPr lang="el-GR" sz="1400" dirty="0">
                <a:solidFill>
                  <a:schemeClr val="bg1"/>
                </a:solidFill>
                <a:latin typeface="Calibri" panose="020F0502020204030204" pitchFamily="34" charset="0"/>
                <a:cs typeface="Calibri" panose="020F0502020204030204" pitchFamily="34" charset="0"/>
              </a:rPr>
              <a:t>Η προστασία και βελτίωση της κατάστασης των υδάτινων οικοσυστημάτων και των εξαρτώμενων από αυτά χερσαίων οικοσυστημάτων και υγροτόπων σε ό,τι αφορά τις ανάγκες τους σε νερό και αποτροπή περαιτέρω επιδείνωσης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Η προώθηση της βιώσιμη χρήση του νερού βάσει μακροπρόθεσμης προστασίας των διαθέσιμων υδάτινων πόρων</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Προοδευτική μείωση των απορρίψεων, εκπομπών και διαρροών ουσιών προτεραιότητας και με την παύση ή τη σταδιακή εξάλειψη των απορρίψεων, εκπομπών και διαρροών των επικίνδυνων ουσιών προτεραιότητας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Η προοδευτική μείωση της ρύπανσης των υπογείων υδάτων και η αποτροπή περαιτέρω μόλυνσή τους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Η μείωση των δυσμενών συνεπειών από πλημμύρες και ξηρασίες.</a:t>
            </a:r>
          </a:p>
          <a:p>
            <a:pPr marL="0" marR="0" lvl="0" indent="0" algn="ctr" defTabSz="914400" rtl="0" eaLnBrk="1" fontAlgn="auto" latinLnBrk="0" hangingPunct="1">
              <a:lnSpc>
                <a:spcPct val="120000"/>
              </a:lnSpc>
              <a:spcBef>
                <a:spcPts val="1000"/>
              </a:spcBef>
              <a:spcAft>
                <a:spcPts val="0"/>
              </a:spcAft>
              <a:buClrTx/>
              <a:buSzPct val="125000"/>
              <a:buNone/>
              <a:tabLst/>
              <a:defRPr/>
            </a:pPr>
            <a:r>
              <a:rPr lang="el-GR" sz="1400" b="1" dirty="0">
                <a:solidFill>
                  <a:schemeClr val="bg1"/>
                </a:solidFill>
                <a:latin typeface="Calibri" panose="020F0502020204030204" pitchFamily="34" charset="0"/>
                <a:cs typeface="Calibri" panose="020F0502020204030204" pitchFamily="34" charset="0"/>
              </a:rPr>
              <a:t>Κεντρική επιδίωξη της Οδηγίας είναι η επίτευξη της καλής κατάστασης των υδάτων </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Κεντρικός περιβαλλοντικός στόχος για τα </a:t>
            </a:r>
            <a:r>
              <a:rPr lang="el-GR" sz="1400" u="sng" dirty="0">
                <a:solidFill>
                  <a:schemeClr val="bg1"/>
                </a:solidFill>
                <a:latin typeface="Calibri" panose="020F0502020204030204" pitchFamily="34" charset="0"/>
                <a:cs typeface="Calibri" panose="020F0502020204030204" pitchFamily="34" charset="0"/>
              </a:rPr>
              <a:t>επιφανειακά και υπόγεια </a:t>
            </a:r>
            <a:r>
              <a:rPr lang="el-GR" sz="1400" dirty="0">
                <a:solidFill>
                  <a:schemeClr val="bg1"/>
                </a:solidFill>
                <a:latin typeface="Calibri" panose="020F0502020204030204" pitchFamily="34" charset="0"/>
                <a:cs typeface="Calibri" panose="020F0502020204030204" pitchFamily="34" charset="0"/>
              </a:rPr>
              <a:t>ύδατα είναι η επίτευξη </a:t>
            </a:r>
            <a:r>
              <a:rPr lang="el-GR" sz="1400" b="1" dirty="0">
                <a:solidFill>
                  <a:schemeClr val="bg1"/>
                </a:solidFill>
                <a:latin typeface="Calibri" panose="020F0502020204030204" pitchFamily="34" charset="0"/>
                <a:cs typeface="Calibri" panose="020F0502020204030204" pitchFamily="34" charset="0"/>
              </a:rPr>
              <a:t>«καλής κατάστασης»</a:t>
            </a:r>
            <a:r>
              <a:rPr lang="el-GR" sz="1400" dirty="0">
                <a:solidFill>
                  <a:schemeClr val="bg1"/>
                </a:solidFill>
                <a:latin typeface="Calibri" panose="020F0502020204030204" pitchFamily="34" charset="0"/>
                <a:cs typeface="Calibri" panose="020F0502020204030204" pitchFamily="34" charset="0"/>
              </a:rPr>
              <a:t> το αργότερο δεκαπέντε χρόνια μετά την έναρξη ισχύος της Οδηγίας.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Προβλέπονται αποκλίσεις και εξαιρέσεις από το στόχο της καλής κατάστασης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Ø"/>
              <a:tabLst/>
              <a:defRPr/>
            </a:pPr>
            <a:r>
              <a:rPr lang="el-GR" sz="1400" dirty="0">
                <a:solidFill>
                  <a:schemeClr val="bg1"/>
                </a:solidFill>
                <a:latin typeface="Calibri" panose="020F0502020204030204" pitchFamily="34" charset="0"/>
                <a:cs typeface="Calibri" panose="020F0502020204030204" pitchFamily="34" charset="0"/>
              </a:rPr>
              <a:t>Οι ποιοτικοί περιβαλλοντικοί στόχοι εξειδικεύονται και αποκτούν δεσμευτικότητα με την κατάστρωση των σχεδίων διαχείρισης στις περιοχές λεκάνης απορροής ποταμού.</a:t>
            </a:r>
          </a:p>
        </p:txBody>
      </p:sp>
      <p:sp>
        <p:nvSpPr>
          <p:cNvPr id="4" name="Βέλος: Δεξιό 3">
            <a:extLst>
              <a:ext uri="{FF2B5EF4-FFF2-40B4-BE49-F238E27FC236}">
                <a16:creationId xmlns:a16="http://schemas.microsoft.com/office/drawing/2014/main" id="{08F376F3-6416-4B01-8D6F-C4DCD9733670}"/>
              </a:ext>
            </a:extLst>
          </p:cNvPr>
          <p:cNvSpPr/>
          <p:nvPr/>
        </p:nvSpPr>
        <p:spPr>
          <a:xfrm>
            <a:off x="0" y="510590"/>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25840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ED262906-959E-3924-036A-CE41F27B01D1}"/>
              </a:ext>
            </a:extLst>
          </p:cNvPr>
          <p:cNvSpPr>
            <a:spLocks noGrp="1"/>
          </p:cNvSpPr>
          <p:nvPr>
            <p:ph type="title"/>
          </p:nvPr>
        </p:nvSpPr>
        <p:spPr>
          <a:xfrm>
            <a:off x="1141413" y="493303"/>
            <a:ext cx="9831353" cy="936002"/>
          </a:xfrm>
        </p:spPr>
        <p:txBody>
          <a:bodyPr>
            <a:normAutofit fontScale="90000"/>
          </a:bodyPr>
          <a:lstStyle/>
          <a:p>
            <a:pPr marL="228600" marR="0" lvl="0" indent="-228600" algn="ctr" defTabSz="914400" rtl="0" eaLnBrk="1" fontAlgn="auto" latinLnBrk="0" hangingPunct="1">
              <a:lnSpc>
                <a:spcPct val="120000"/>
              </a:lnSpc>
              <a:spcBef>
                <a:spcPts val="1000"/>
              </a:spcBef>
              <a:spcAft>
                <a:spcPts val="0"/>
              </a:spcAft>
              <a:tabLst/>
              <a:defRPr/>
            </a:pPr>
            <a:b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l-GR" sz="27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Διοικητικό/χωρικό σύστημα διαχείρισης των υδάτων </a:t>
            </a:r>
            <a:br>
              <a:rPr kumimoji="0" lang="el-GR" sz="27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l-GR" sz="27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και εργαλεία διαχείρισης</a:t>
            </a:r>
            <a:b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Θέση περιεχομένου 6">
            <a:extLst>
              <a:ext uri="{FF2B5EF4-FFF2-40B4-BE49-F238E27FC236}">
                <a16:creationId xmlns:a16="http://schemas.microsoft.com/office/drawing/2014/main" id="{8D60EFF0-85F3-5B18-0638-43AA9E62F18F}"/>
              </a:ext>
            </a:extLst>
          </p:cNvPr>
          <p:cNvSpPr>
            <a:spLocks noGrp="1"/>
          </p:cNvSpPr>
          <p:nvPr>
            <p:ph idx="1"/>
          </p:nvPr>
        </p:nvSpPr>
        <p:spPr>
          <a:xfrm>
            <a:off x="1066767" y="1535361"/>
            <a:ext cx="9905999" cy="4704121"/>
          </a:xfrm>
        </p:spPr>
        <p:txBody>
          <a:bodyPr>
            <a:normAutofit/>
          </a:bodyPr>
          <a:lstStyle/>
          <a:p>
            <a:pPr lvl="1"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Η διοικητική οργάνωση της διαχείρισης των υδάτων γίνεται σε επίπεδο Περιοχής Λεκάνης Απορροής Ποταμού (</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Water Basin Districts) </a:t>
            </a:r>
          </a:p>
          <a:p>
            <a:pPr lvl="1"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Σε κάθε Περιοχή Λεκάνης Απορροής Ποταμού αντιστοιχούν επί μέρους Λεκάνες Απορροής Ποταμού (</a:t>
            </a: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Water Basins)</a:t>
            </a:r>
            <a:endPar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Τα κράτη μέλη μπορούν να εξασφαλίζουν τις κατάλληλες διοικητικές ρυθμίσεις, συμπεριλαμβανομένου του προσδιορισμού της κατάλληλης αρμόδιας αρχής, για την εφαρμογή της Οδηγίας μέσα σε κάθε περιοχή λεκάνης απορροής ποταμού στο έδαφός τους, δηλαδή ανεξάρτητα από διοικητικές διαιρέσεις κάθε χώρας.</a:t>
            </a:r>
          </a:p>
          <a:p>
            <a:pPr lvl="1"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Σχέδιο διαχείρισης για κάθε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Περιοχή Λεκάνης Απορροής Ποταμού (</a:t>
            </a:r>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Υδατικό Διαμέρισμα)</a:t>
            </a:r>
          </a:p>
          <a:p>
            <a:pPr lvl="1"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Πρόγραμμα μέτρων (βασικών και συμπληρωματικών)</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D7DC6B0A-8465-C7D0-85BF-9B5BD72C669D}"/>
              </a:ext>
            </a:extLst>
          </p:cNvPr>
          <p:cNvSpPr/>
          <p:nvPr/>
        </p:nvSpPr>
        <p:spPr>
          <a:xfrm>
            <a:off x="-14897" y="59935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348855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3999-6023-4E69-193F-B1CAB0482BA3}"/>
              </a:ext>
            </a:extLst>
          </p:cNvPr>
          <p:cNvSpPr>
            <a:spLocks noGrp="1"/>
          </p:cNvSpPr>
          <p:nvPr>
            <p:ph type="title"/>
          </p:nvPr>
        </p:nvSpPr>
        <p:spPr>
          <a:xfrm>
            <a:off x="1141413" y="609600"/>
            <a:ext cx="9905998" cy="946278"/>
          </a:xfrm>
        </p:spPr>
        <p:txBody>
          <a:bodyPr>
            <a:normAutofit/>
          </a:bodyPr>
          <a:lstStyle/>
          <a:p>
            <a:pPr algn="ctr"/>
            <a:r>
              <a:rPr kumimoji="0" lang="el-GR"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Βασικές ρυθμίσει</a:t>
            </a:r>
            <a:r>
              <a:rPr lang="el-GR" sz="2000" b="1" cap="none" dirty="0">
                <a:solidFill>
                  <a:schemeClr val="bg1"/>
                </a:solidFill>
                <a:latin typeface="Calibri" panose="020F0502020204030204" pitchFamily="34" charset="0"/>
                <a:ea typeface="+mn-ea"/>
                <a:cs typeface="Calibri" panose="020F0502020204030204" pitchFamily="34" charset="0"/>
              </a:rPr>
              <a:t>ς Ν. 3199/2003</a:t>
            </a:r>
            <a:br>
              <a:rPr lang="el-GR" sz="2000" b="1" cap="none" dirty="0">
                <a:solidFill>
                  <a:schemeClr val="bg1"/>
                </a:solidFill>
                <a:latin typeface="Calibri" panose="020F0502020204030204" pitchFamily="34" charset="0"/>
                <a:ea typeface="+mn-ea"/>
                <a:cs typeface="Calibri" panose="020F0502020204030204" pitchFamily="34" charset="0"/>
              </a:rPr>
            </a:br>
            <a:r>
              <a:rPr lang="el-GR" sz="2000" b="1" cap="none" dirty="0">
                <a:solidFill>
                  <a:schemeClr val="bg1"/>
                </a:solidFill>
                <a:latin typeface="Calibri" panose="020F0502020204030204" pitchFamily="34" charset="0"/>
                <a:ea typeface="+mn-ea"/>
                <a:cs typeface="Calibri" panose="020F0502020204030204" pitchFamily="34" charset="0"/>
              </a:rPr>
              <a:t>Α. Όργανα διοίκησης και προστασίας / διαχείρισης των υδάτων</a:t>
            </a:r>
            <a:endParaRPr lang="en-GB" sz="2000" b="1" cap="none" dirty="0">
              <a:solidFill>
                <a:schemeClr val="bg1"/>
              </a:solidFill>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3A116072-AFD9-315C-3B05-41DE4A3CF8CA}"/>
              </a:ext>
            </a:extLst>
          </p:cNvPr>
          <p:cNvSpPr>
            <a:spLocks noGrp="1"/>
          </p:cNvSpPr>
          <p:nvPr>
            <p:ph type="body" idx="1"/>
          </p:nvPr>
        </p:nvSpPr>
        <p:spPr>
          <a:xfrm>
            <a:off x="1241221" y="1555878"/>
            <a:ext cx="3196899" cy="432786"/>
          </a:xfrm>
        </p:spPr>
        <p:txBody>
          <a:bodyPr/>
          <a:lstStyle/>
          <a:p>
            <a:pPr algn="ct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Κεντρική κρατική διοίκηση</a:t>
            </a:r>
            <a:endParaRPr lang="en-GB" sz="1400" b="1" dirty="0"/>
          </a:p>
        </p:txBody>
      </p:sp>
      <p:sp>
        <p:nvSpPr>
          <p:cNvPr id="4" name="Text Placeholder 3">
            <a:extLst>
              <a:ext uri="{FF2B5EF4-FFF2-40B4-BE49-F238E27FC236}">
                <a16:creationId xmlns:a16="http://schemas.microsoft.com/office/drawing/2014/main" id="{C10706E1-49D5-3B8B-F81C-E3CA1855D07A}"/>
              </a:ext>
            </a:extLst>
          </p:cNvPr>
          <p:cNvSpPr>
            <a:spLocks noGrp="1"/>
          </p:cNvSpPr>
          <p:nvPr>
            <p:ph type="body" sz="half" idx="15"/>
          </p:nvPr>
        </p:nvSpPr>
        <p:spPr>
          <a:xfrm>
            <a:off x="1127918" y="2112886"/>
            <a:ext cx="3208735" cy="4323426"/>
          </a:xfrm>
        </p:spPr>
        <p:txBody>
          <a:bodyPr>
            <a:normAutofit fontScale="85000" lnSpcReduction="20000"/>
          </a:bodyPr>
          <a:lstStyle/>
          <a:p>
            <a:pPr algn="just"/>
            <a:r>
              <a:rPr lang="el-GR" sz="1200" b="1" dirty="0">
                <a:solidFill>
                  <a:schemeClr val="bg1"/>
                </a:solidFill>
              </a:rPr>
              <a:t>Α. Το Υπουργείο Περιβάλλοντος και Ενέργειας</a:t>
            </a:r>
            <a:r>
              <a:rPr lang="el-GR" sz="1200" dirty="0">
                <a:solidFill>
                  <a:schemeClr val="bg1"/>
                </a:solidFill>
              </a:rPr>
              <a:t> (αντικατέστησε την Εθνική Επιτροπή Υδάτων μετά τον ν. 5037/2023):</a:t>
            </a:r>
          </a:p>
          <a:p>
            <a:pPr marL="171450" indent="-171450" algn="just">
              <a:buFont typeface="Arial" panose="020B0604020202020204" pitchFamily="34" charset="0"/>
              <a:buChar char="•"/>
            </a:pPr>
            <a:r>
              <a:rPr lang="el-GR" sz="1200" dirty="0">
                <a:solidFill>
                  <a:schemeClr val="bg1"/>
                </a:solidFill>
              </a:rPr>
              <a:t>χαράσσει την πολιτική για την προστασία και διαχείριση των υδάτων και ελέγχει την εφαρμογή της, </a:t>
            </a:r>
          </a:p>
          <a:p>
            <a:pPr marL="171450" indent="-171450" algn="just">
              <a:buFont typeface="Arial" panose="020B0604020202020204" pitchFamily="34" charset="0"/>
              <a:buChar char="•"/>
            </a:pPr>
            <a:r>
              <a:rPr lang="el-GR" sz="1200" dirty="0">
                <a:solidFill>
                  <a:schemeClr val="bg1"/>
                </a:solidFill>
              </a:rPr>
              <a:t>καταρτίζει την Εθνική Στρατηγική για τα Ύδατα, η οποία εγκρίνεται με Πράξη του Υπουργικού Συμβουλίου. </a:t>
            </a:r>
          </a:p>
          <a:p>
            <a:pPr algn="just"/>
            <a:r>
              <a:rPr lang="el-GR" sz="1200" b="1" dirty="0">
                <a:solidFill>
                  <a:schemeClr val="bg1"/>
                </a:solidFill>
              </a:rPr>
              <a:t>Β. Η Γενική Δ/</a:t>
            </a:r>
            <a:r>
              <a:rPr lang="el-GR" sz="1200" b="1" dirty="0" err="1">
                <a:solidFill>
                  <a:schemeClr val="bg1"/>
                </a:solidFill>
              </a:rPr>
              <a:t>νση</a:t>
            </a:r>
            <a:r>
              <a:rPr lang="el-GR" sz="1200" b="1" dirty="0">
                <a:solidFill>
                  <a:schemeClr val="bg1"/>
                </a:solidFill>
              </a:rPr>
              <a:t> Υδάτων:</a:t>
            </a:r>
          </a:p>
          <a:p>
            <a:pPr marL="171450" indent="-171450" algn="just">
              <a:buFont typeface="Arial" panose="020B0604020202020204" pitchFamily="34" charset="0"/>
              <a:buChar char="•"/>
            </a:pPr>
            <a:r>
              <a:rPr lang="el-GR" sz="1200" dirty="0">
                <a:solidFill>
                  <a:schemeClr val="bg1"/>
                </a:solidFill>
              </a:rPr>
              <a:t>συντονίζει τις υπηρεσίες και τους κρατικούς φορείς και μετέχει στα αρμόδια κοινοτικά όργανα </a:t>
            </a:r>
          </a:p>
          <a:p>
            <a:pPr marL="171450" indent="-171450" algn="just">
              <a:buFont typeface="Arial" panose="020B0604020202020204" pitchFamily="34" charset="0"/>
              <a:buChar char="•"/>
            </a:pPr>
            <a:r>
              <a:rPr lang="el-GR" sz="1200" dirty="0">
                <a:solidFill>
                  <a:schemeClr val="bg1"/>
                </a:solidFill>
              </a:rPr>
              <a:t>διαμορφώνει την πολιτική τιμολόγησης των υπηρεσιών ύδατος, εισηγείται τους γενικούς κανόνες κοστολόγησης και τιμολόγησης των </a:t>
            </a:r>
          </a:p>
          <a:p>
            <a:pPr marL="171450" indent="-171450" algn="just">
              <a:buFont typeface="Arial" panose="020B0604020202020204" pitchFamily="34" charset="0"/>
              <a:buChar char="•"/>
            </a:pPr>
            <a:r>
              <a:rPr lang="el-GR" sz="1200" dirty="0">
                <a:solidFill>
                  <a:schemeClr val="bg1"/>
                </a:solidFill>
              </a:rPr>
              <a:t>παρακολουθεί σε εθνικό επίπεδο την ποιότητα και την ποσότητα των υδάτων σε συνεργασία με τις Αποκεντρωμένες Διοικήσεις</a:t>
            </a:r>
          </a:p>
          <a:p>
            <a:pPr marL="171450" indent="-171450" algn="just">
              <a:buFont typeface="Arial" panose="020B0604020202020204" pitchFamily="34" charset="0"/>
              <a:buChar char="•"/>
            </a:pPr>
            <a:r>
              <a:rPr lang="el-GR" sz="1200" dirty="0">
                <a:solidFill>
                  <a:schemeClr val="bg1"/>
                </a:solidFill>
              </a:rPr>
              <a:t>συντάσσει ετήσια έκθεση σχετικά με την κατάσταση του υδάτινου περιβάλλοντος και την εφαρμογή της νομοθεσίας για την προστασία και διαχείριση των υδάτων</a:t>
            </a:r>
          </a:p>
          <a:p>
            <a:pPr algn="just"/>
            <a:endParaRPr lang="el-GR" sz="1200" dirty="0">
              <a:solidFill>
                <a:schemeClr val="bg1"/>
              </a:solidFill>
            </a:endParaRPr>
          </a:p>
          <a:p>
            <a:pPr marL="171450" indent="-171450" algn="just">
              <a:buFont typeface="Arial" panose="020B0604020202020204" pitchFamily="34" charset="0"/>
              <a:buChar char="•"/>
            </a:pPr>
            <a:endParaRPr lang="el-GR" sz="1200" dirty="0">
              <a:solidFill>
                <a:schemeClr val="bg1"/>
              </a:solidFill>
            </a:endParaRPr>
          </a:p>
          <a:p>
            <a:endParaRPr lang="en-GB" dirty="0"/>
          </a:p>
        </p:txBody>
      </p:sp>
      <p:sp>
        <p:nvSpPr>
          <p:cNvPr id="5" name="Text Placeholder 4">
            <a:extLst>
              <a:ext uri="{FF2B5EF4-FFF2-40B4-BE49-F238E27FC236}">
                <a16:creationId xmlns:a16="http://schemas.microsoft.com/office/drawing/2014/main" id="{1715A40F-AA1F-6F64-B336-1A893303C970}"/>
              </a:ext>
            </a:extLst>
          </p:cNvPr>
          <p:cNvSpPr>
            <a:spLocks noGrp="1"/>
          </p:cNvSpPr>
          <p:nvPr>
            <p:ph type="body" sz="quarter" idx="3"/>
          </p:nvPr>
        </p:nvSpPr>
        <p:spPr>
          <a:xfrm>
            <a:off x="4514766" y="1728186"/>
            <a:ext cx="3184385" cy="260478"/>
          </a:xfrm>
        </p:spPr>
        <p:txBody>
          <a:bodyPr/>
          <a:lstStyle/>
          <a:p>
            <a:pPr algn="ct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Αποκεντρωμένη κρατική Διοίκηση</a:t>
            </a:r>
            <a:endParaRPr lang="en-GB" sz="1400" dirty="0"/>
          </a:p>
        </p:txBody>
      </p:sp>
      <p:sp>
        <p:nvSpPr>
          <p:cNvPr id="6" name="Text Placeholder 5">
            <a:extLst>
              <a:ext uri="{FF2B5EF4-FFF2-40B4-BE49-F238E27FC236}">
                <a16:creationId xmlns:a16="http://schemas.microsoft.com/office/drawing/2014/main" id="{F343A09D-246F-F144-4F3E-208C2208F683}"/>
              </a:ext>
            </a:extLst>
          </p:cNvPr>
          <p:cNvSpPr>
            <a:spLocks noGrp="1"/>
          </p:cNvSpPr>
          <p:nvPr>
            <p:ph type="body" sz="half" idx="16"/>
          </p:nvPr>
        </p:nvSpPr>
        <p:spPr>
          <a:xfrm>
            <a:off x="4504213" y="2160972"/>
            <a:ext cx="3195830" cy="4586057"/>
          </a:xfrm>
        </p:spPr>
        <p:txBody>
          <a:bodyPr>
            <a:normAutofit fontScale="70000" lnSpcReduction="20000"/>
          </a:bodyPr>
          <a:lstStyle/>
          <a:p>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Οι Επτά (7) Αποκεντρωμένες Διοικήσεις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(αντικατέστησαν τις 13 Περιφέρειες μετά τον ν. 3852/2010):</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Εκπονούν Σχέδια Διαχείρισης για την Περιοχή Λεκάνης Απορροής Ποταμών (ΣΔΛΑΠ) αρμοδιότητάς τους, σύμφωνα με τις κατευθύνσεις της Εθνικής Στρατηγικής για τα Ύδατα</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Εφαρμόζει τα ΣΔΛΑΠ και τα Προγράμματα Μέτρων.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Καταρτίζει μητρώο προστατευόμενων περιοχών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Μεριμνά για τις διαδικασίες διαβούλευσης των ΣΔΛΑΠ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Λαμβάνει αναγκαία μέτρα για την πρόληψη της υποβάθμισης των επιφανειακών και υπόγειων υδάτων, την αναβάθμιση και αποκατάσταση των υδατικών συστημάτων, την προοδευτική μείωση της ρύπανσης</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Εκδίδει άδειες χρήσης νερού</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Λαμβάνει αναγκαία μέτρα για την ανάλυση των χαρακτηριστικών της κάθε περιοχής λεκάνης απορροής ποταμού</a:t>
            </a:r>
          </a:p>
          <a:p>
            <a:pPr marL="285750" indent="-285750" algn="just">
              <a:buFont typeface="Arial" panose="020B0604020202020204" pitchFamily="34" charset="0"/>
              <a:buChar char="•"/>
            </a:pPr>
            <a:endParaRPr lang="el-GR"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prstClr val="black"/>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AE2170A-CF89-5F86-DEB7-9F6845521DE7}"/>
              </a:ext>
            </a:extLst>
          </p:cNvPr>
          <p:cNvSpPr>
            <a:spLocks noGrp="1"/>
          </p:cNvSpPr>
          <p:nvPr>
            <p:ph type="body" sz="quarter" idx="13"/>
          </p:nvPr>
        </p:nvSpPr>
        <p:spPr>
          <a:xfrm>
            <a:off x="7852442" y="1728187"/>
            <a:ext cx="3194968" cy="260478"/>
          </a:xfrm>
        </p:spPr>
        <p:txBody>
          <a:bodyPr/>
          <a:lstStyle/>
          <a:p>
            <a:pPr marL="0" marR="0" lvl="0" indent="0" algn="ctr"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Τοπική Αυτοδιοίκηση</a:t>
            </a:r>
            <a:endParaRPr kumimoji="0" lang="en-GB" sz="1400" b="0" i="0" u="none" strike="noStrike" kern="1200" cap="all" spc="0" normalizeH="0" baseline="0" noProof="0" dirty="0">
              <a:ln>
                <a:noFill/>
              </a:ln>
              <a:solidFill>
                <a:prstClr val="white"/>
              </a:solidFill>
              <a:effectLst/>
              <a:uLnTx/>
              <a:uFillTx/>
              <a:latin typeface="Tw Cen MT" panose="020B0602020104020603"/>
              <a:ea typeface="+mn-ea"/>
              <a:cs typeface="+mn-cs"/>
            </a:endParaRPr>
          </a:p>
        </p:txBody>
      </p:sp>
      <p:sp>
        <p:nvSpPr>
          <p:cNvPr id="8" name="Text Placeholder 7">
            <a:extLst>
              <a:ext uri="{FF2B5EF4-FFF2-40B4-BE49-F238E27FC236}">
                <a16:creationId xmlns:a16="http://schemas.microsoft.com/office/drawing/2014/main" id="{DF3317E1-BAD5-6EC7-B0B8-7B25080CCD35}"/>
              </a:ext>
            </a:extLst>
          </p:cNvPr>
          <p:cNvSpPr>
            <a:spLocks noGrp="1"/>
          </p:cNvSpPr>
          <p:nvPr>
            <p:ph type="body" sz="half" idx="17"/>
          </p:nvPr>
        </p:nvSpPr>
        <p:spPr>
          <a:xfrm>
            <a:off x="7852442" y="2160974"/>
            <a:ext cx="3194968" cy="3630225"/>
          </a:xfrm>
        </p:spPr>
        <p:txBody>
          <a:bodyPr>
            <a:normAutofit fontScale="77500" lnSpcReduction="20000"/>
          </a:bodyPr>
          <a:lstStyle/>
          <a:p>
            <a:pPr marL="285750" indent="-285750" algn="just">
              <a:buFont typeface="Arial" panose="020B0604020202020204" pitchFamily="34" charset="0"/>
              <a:buChar char="•"/>
            </a:pPr>
            <a:r>
              <a:rPr lang="el-GR" b="1" dirty="0">
                <a:solidFill>
                  <a:schemeClr val="bg1"/>
                </a:solidFill>
              </a:rPr>
              <a:t>Οι Περιφέρειες ε</a:t>
            </a:r>
            <a:r>
              <a:rPr lang="el-GR" dirty="0">
                <a:solidFill>
                  <a:schemeClr val="bg1"/>
                </a:solidFill>
              </a:rPr>
              <a:t>ίναι αρμόδιες για τη λήψη όλων των αναγκαίων μέτρων που προβλέπονται από τα σχέδια διαχείρισης και τα προγράμματα μέτρων για τον έλεγχο της διαχείρισης υπόγειων και επιφανειακών αρδευτικών υδάτων και τον έλεγχο εκτέλεσης εργασιών για την ανεύρεση υπόγειων υδάτων και έργων αξιοποίησης υδάτινων π</a:t>
            </a:r>
          </a:p>
          <a:p>
            <a:pPr marL="285750" indent="-285750" algn="just">
              <a:buFont typeface="Arial" panose="020B0604020202020204" pitchFamily="34" charset="0"/>
              <a:buChar char="•"/>
            </a:pPr>
            <a:r>
              <a:rPr lang="el-GR" b="1" dirty="0">
                <a:solidFill>
                  <a:schemeClr val="bg1"/>
                </a:solidFill>
              </a:rPr>
              <a:t>Οι Δήμοι και οι Δημοτικές Επιχειρήσεις Ύδρευσης και Αποχέτευσης </a:t>
            </a:r>
            <a:r>
              <a:rPr lang="el-GR" dirty="0">
                <a:solidFill>
                  <a:schemeClr val="bg1"/>
                </a:solidFill>
              </a:rPr>
              <a:t>είναι οι αρμόδιες αρχές για την παραγωγή και διανομή στους καταναλωτές «νερού ανθρώπινης κατανάλωσης», καθώς και για τη μελέτη, κατασκευή, συντήρηση, εκμετάλλευση, διοίκηση και λειτουργία έργων υδροληψίας και επεξεργασίας νερού, δικτύων μεταφοράς και διανομής νερού, αποχέτευσης ακάθαρτων και </a:t>
            </a:r>
            <a:r>
              <a:rPr lang="el-GR" dirty="0" err="1">
                <a:solidFill>
                  <a:schemeClr val="bg1"/>
                </a:solidFill>
              </a:rPr>
              <a:t>ομβρίων</a:t>
            </a:r>
            <a:r>
              <a:rPr lang="el-GR" dirty="0">
                <a:solidFill>
                  <a:schemeClr val="bg1"/>
                </a:solidFill>
              </a:rPr>
              <a:t> υδάτων κ.λπ., όρων. </a:t>
            </a:r>
            <a:endParaRPr lang="en-GB" dirty="0">
              <a:solidFill>
                <a:schemeClr val="bg1"/>
              </a:solidFill>
            </a:endParaRPr>
          </a:p>
        </p:txBody>
      </p:sp>
      <p:sp>
        <p:nvSpPr>
          <p:cNvPr id="11" name="Βέλος: Δεξιό 3">
            <a:extLst>
              <a:ext uri="{FF2B5EF4-FFF2-40B4-BE49-F238E27FC236}">
                <a16:creationId xmlns:a16="http://schemas.microsoft.com/office/drawing/2014/main" id="{81139349-8E84-0618-53A5-3F8AE2FA6650}"/>
              </a:ext>
            </a:extLst>
          </p:cNvPr>
          <p:cNvSpPr/>
          <p:nvPr/>
        </p:nvSpPr>
        <p:spPr>
          <a:xfrm>
            <a:off x="-14897" y="59935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39463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0C1524-9E78-E511-A23A-91A53D0DFE32}"/>
              </a:ext>
            </a:extLst>
          </p:cNvPr>
          <p:cNvSpPr>
            <a:spLocks noGrp="1"/>
          </p:cNvSpPr>
          <p:nvPr>
            <p:ph type="title"/>
          </p:nvPr>
        </p:nvSpPr>
        <p:spPr>
          <a:xfrm>
            <a:off x="1141413" y="368692"/>
            <a:ext cx="9905998" cy="323766"/>
          </a:xfrm>
        </p:spPr>
        <p:txBody>
          <a:bodyPr>
            <a:normAutofit fontScale="90000"/>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Χάρτης Λεκανών Απορροής και Υδατικών Διαμερισμάτων</a:t>
            </a:r>
          </a:p>
        </p:txBody>
      </p:sp>
      <p:pic>
        <p:nvPicPr>
          <p:cNvPr id="4" name="Content Placeholder 3">
            <a:extLst>
              <a:ext uri="{FF2B5EF4-FFF2-40B4-BE49-F238E27FC236}">
                <a16:creationId xmlns:a16="http://schemas.microsoft.com/office/drawing/2014/main" id="{CC8FD699-F312-A639-D64D-89CD56A944A3}"/>
              </a:ext>
            </a:extLst>
          </p:cNvPr>
          <p:cNvPicPr>
            <a:picLocks noGrp="1" noChangeAspect="1"/>
          </p:cNvPicPr>
          <p:nvPr>
            <p:ph idx="1"/>
          </p:nvPr>
        </p:nvPicPr>
        <p:blipFill>
          <a:blip r:embed="rId2"/>
          <a:stretch>
            <a:fillRect/>
          </a:stretch>
        </p:blipFill>
        <p:spPr>
          <a:xfrm>
            <a:off x="3728621" y="843378"/>
            <a:ext cx="4714043" cy="5645929"/>
          </a:xfrm>
          <a:prstGeom prst="rect">
            <a:avLst/>
          </a:prstGeom>
        </p:spPr>
      </p:pic>
      <p:sp>
        <p:nvSpPr>
          <p:cNvPr id="7" name="Βέλος: Δεξιό 6">
            <a:extLst>
              <a:ext uri="{FF2B5EF4-FFF2-40B4-BE49-F238E27FC236}">
                <a16:creationId xmlns:a16="http://schemas.microsoft.com/office/drawing/2014/main" id="{F2A53B61-9018-1093-4AFA-E6ADF87A85BC}"/>
              </a:ext>
            </a:extLst>
          </p:cNvPr>
          <p:cNvSpPr/>
          <p:nvPr/>
        </p:nvSpPr>
        <p:spPr>
          <a:xfrm>
            <a:off x="0" y="618518"/>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1592673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2163</TotalTime>
  <Words>3296</Words>
  <Application>Microsoft Office PowerPoint</Application>
  <PresentationFormat>Widescreen</PresentationFormat>
  <Paragraphs>174</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Times New Roman</vt:lpstr>
      <vt:lpstr>Tw Cen MT</vt:lpstr>
      <vt:lpstr>Wingdings</vt:lpstr>
      <vt:lpstr>Wingdings 2</vt:lpstr>
      <vt:lpstr>Wingdings 3</vt:lpstr>
      <vt:lpstr>Κύκλωμα</vt:lpstr>
      <vt:lpstr>ΔΙΚΑΙΟ ΠΟΛΕΟΔΟΜΙΑΣ ΧΩΡΟΤΑΞΙΑΣ &amp; ΠΕΡΙΒΑΛΛΟΝΤΟΣ ΙΙ </vt:lpstr>
      <vt:lpstr>Α. Ιστορική αναδρομή (Η περίοδος πριν από την Οδηγία 2000/60 και τον ν. 3199/2003) </vt:lpstr>
      <vt:lpstr>ΥΔΑΤΙΚΑ ΔΙΑΜΕΡΙΣΜΑΤΑ Ν. 1739/1987</vt:lpstr>
      <vt:lpstr> Β. Το ισχύον δίκαιο προστασίας και διαχείρισης των υδατικών πόρων</vt:lpstr>
      <vt:lpstr>Γ. Βασικά στοιχεία της ισχύουσας νομοθεσίας (ενωσιακής και εθνικής)</vt:lpstr>
      <vt:lpstr> Σκοπός της Οδηγίας (άρθρο 1)</vt:lpstr>
      <vt:lpstr> Διοικητικό/χωρικό σύστημα διαχείρισης των υδάτων   και εργαλεία διαχείρισης </vt:lpstr>
      <vt:lpstr>Βασικές ρυθμίσεις Ν. 3199/2003 Α. Όργανα διοίκησης και προστασίας / διαχείρισης των υδάτων</vt:lpstr>
      <vt:lpstr>Χάρτης Λεκανών Απορροής και Υδατικών Διαμερισμάτων</vt:lpstr>
      <vt:lpstr>Σχέδια Διαχείρισης Λεκανών Απορροής Ποταμών</vt:lpstr>
      <vt:lpstr>Άσκηση αρμοδιοτήτων λόγω χωρικής κατανομής</vt:lpstr>
      <vt:lpstr>Βασικά πορίσματα της νομολογίας </vt:lpstr>
      <vt:lpstr>Δεσμευτικότητα των Σ.Δ.Λ.Α.Π. </vt:lpstr>
      <vt:lpstr>Συμμόρφωση της Ελλάδας προς την Οδηγία 2000/60/ΕΚ</vt:lpstr>
      <vt:lpstr>Ιδιοκτησιακό καθεστώς υδάτων </vt:lpstr>
      <vt:lpstr>Ιδιοκτησιακό καθεστώς υδάτων - νομολογία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ΔΙΚΑΙΟ ΠΟΛΕΟΔΟΜΙΑΣ ΧΩΡΟΤΑΞΙΑΣ &amp;ΠΕΡΙΒΑΛΛΟΝΤΟΣ ΙΙ</dc:title>
  <dc:creator>Stamatiou Konstantina</dc:creator>
  <cp:lastModifiedBy>Stamatiou Konstantina</cp:lastModifiedBy>
  <cp:revision>217</cp:revision>
  <dcterms:created xsi:type="dcterms:W3CDTF">2023-11-01T21:01:17Z</dcterms:created>
  <dcterms:modified xsi:type="dcterms:W3CDTF">2024-02-13T16:44:46Z</dcterms:modified>
</cp:coreProperties>
</file>