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82" r:id="rId2"/>
    <p:sldId id="283" r:id="rId3"/>
    <p:sldId id="284" r:id="rId4"/>
    <p:sldId id="285" r:id="rId5"/>
    <p:sldId id="286" r:id="rId6"/>
    <p:sldId id="287" r:id="rId7"/>
    <p:sldId id="288" r:id="rId8"/>
    <p:sldId id="275" r:id="rId9"/>
    <p:sldId id="257" r:id="rId10"/>
    <p:sldId id="276" r:id="rId11"/>
    <p:sldId id="272" r:id="rId12"/>
    <p:sldId id="258" r:id="rId13"/>
    <p:sldId id="261" r:id="rId14"/>
    <p:sldId id="270" r:id="rId15"/>
    <p:sldId id="259" r:id="rId16"/>
    <p:sldId id="260" r:id="rId17"/>
    <p:sldId id="269" r:id="rId18"/>
    <p:sldId id="273" r:id="rId19"/>
    <p:sldId id="274" r:id="rId20"/>
    <p:sldId id="277" r:id="rId21"/>
    <p:sldId id="263" r:id="rId22"/>
    <p:sldId id="265" r:id="rId23"/>
    <p:sldId id="289" r:id="rId24"/>
    <p:sldId id="290" r:id="rId25"/>
    <p:sldId id="291" r:id="rId26"/>
    <p:sldId id="292" r:id="rId27"/>
    <p:sldId id="293" r:id="rId28"/>
    <p:sldId id="294"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12" y="24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DDEC1-2C9B-4B95-BAC3-046240C761C4}" type="datetimeFigureOut">
              <a:rPr lang="en-GB" smtClean="0"/>
              <a:t>10/10/2024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19DCA7-4CA0-4D39-8322-82E87587A13A}" type="slidenum">
              <a:rPr lang="en-GB" smtClean="0"/>
              <a:t>‹#›</a:t>
            </a:fld>
            <a:endParaRPr lang="en-GB"/>
          </a:p>
        </p:txBody>
      </p:sp>
    </p:spTree>
    <p:extLst>
      <p:ext uri="{BB962C8B-B14F-4D97-AF65-F5344CB8AC3E}">
        <p14:creationId xmlns:p14="http://schemas.microsoft.com/office/powerpoint/2010/main" val="158331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719DCA7-4CA0-4D39-8322-82E87587A13A}" type="slidenum">
              <a:rPr lang="en-GB" smtClean="0"/>
              <a:t>8</a:t>
            </a:fld>
            <a:endParaRPr lang="en-GB"/>
          </a:p>
        </p:txBody>
      </p:sp>
    </p:spTree>
    <p:extLst>
      <p:ext uri="{BB962C8B-B14F-4D97-AF65-F5344CB8AC3E}">
        <p14:creationId xmlns:p14="http://schemas.microsoft.com/office/powerpoint/2010/main" val="704034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10/10/2024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10/10/2024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602410"/>
            <a:ext cx="8791575" cy="1144586"/>
          </a:xfrm>
        </p:spPr>
        <p:txBody>
          <a:bodyPr>
            <a:normAutofit/>
          </a:bodyPr>
          <a:lstStyle/>
          <a:p>
            <a:pPr algn="ctr"/>
            <a:r>
              <a:rPr lang="el-GR" sz="2200" b="1" dirty="0">
                <a:solidFill>
                  <a:schemeClr val="bg2"/>
                </a:solidFill>
                <a:latin typeface="Calibri" panose="020F0502020204030204" pitchFamily="34" charset="0"/>
                <a:ea typeface="Calibri" panose="020F0502020204030204" pitchFamily="34" charset="0"/>
                <a:cs typeface="Calibri" panose="020F0502020204030204" pitchFamily="34" charset="0"/>
              </a:rPr>
              <a:t>ΔΙΚΑΙΟ ΠΟΛΕΟΔΟΜΙΑΣ-ΧΩΡΟΤΑΞΙΑΣ ΚΑΙ ΠΕΡΙΒΑΛΛΟΝΤΟΣ ΙΙ</a:t>
            </a: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a:xfrm>
            <a:off x="1876424" y="3073940"/>
            <a:ext cx="8791575" cy="2461098"/>
          </a:xfrm>
        </p:spPr>
        <p:txBody>
          <a:bodyPr>
            <a:normAutofit fontScale="70000" lnSpcReduction="2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b="1" i="0" u="none"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i="0" u="none"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Τμήμα Μηχανικών Χωροταξίας, Πολεοδομίας και Περιφερειακής Ανάπτυξης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2600" cap="none" dirty="0">
                <a:solidFill>
                  <a:schemeClr val="bg2"/>
                </a:solidFill>
                <a:latin typeface="+mj-lt"/>
                <a:ea typeface="Calibri" panose="020F0502020204030204" pitchFamily="34" charset="0"/>
                <a:cs typeface="Calibri" panose="020F0502020204030204" pitchFamily="34" charset="0"/>
              </a:rPr>
              <a:t>Ακαδημαϊκό έτος 2024 – 2025</a:t>
            </a:r>
            <a:endParaRPr lang="en-US" sz="2600" cap="none" dirty="0">
              <a:solidFill>
                <a:schemeClr val="bg2"/>
              </a:solidFill>
              <a:latin typeface="+mj-lt"/>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l-GR" sz="2600" cap="none" dirty="0">
              <a:solidFill>
                <a:schemeClr val="bg2"/>
              </a:solidFill>
              <a:latin typeface="+mj-lt"/>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Μάθημα </a:t>
            </a:r>
            <a:r>
              <a:rPr kumimoji="0" lang="en-US"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0</a:t>
            </a:r>
            <a:r>
              <a:rPr kumimoji="0" lang="el-GR"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2</a:t>
            </a:r>
          </a:p>
          <a:p>
            <a:pPr marL="457200" marR="0" lvl="0" indent="-457200" defTabSz="457200" rtl="0" eaLnBrk="1" fontAlgn="auto" latinLnBrk="0" hangingPunct="1">
              <a:lnSpc>
                <a:spcPct val="100000"/>
              </a:lnSpc>
              <a:spcBef>
                <a:spcPts val="1000"/>
              </a:spcBef>
              <a:spcAft>
                <a:spcPts val="0"/>
              </a:spcAft>
              <a:buClr>
                <a:srgbClr val="353535"/>
              </a:buClr>
              <a:buSzTx/>
              <a:buFont typeface="Arial" panose="020B0604020202020204" pitchFamily="34" charset="0"/>
              <a:buChar char="•"/>
              <a:tabLst/>
              <a:defRPr/>
            </a:pPr>
            <a:r>
              <a:rPr lang="el-GR" sz="2600" cap="none" dirty="0">
                <a:solidFill>
                  <a:schemeClr val="bg2"/>
                </a:solidFill>
                <a:latin typeface="+mj-lt"/>
                <a:ea typeface="Calibri" panose="020F0502020204030204" pitchFamily="34" charset="0"/>
                <a:cs typeface="Calibri" panose="020F0502020204030204" pitchFamily="34" charset="0"/>
              </a:rPr>
              <a:t>Ιστορική εξέλιξη του δικαίου περιβάλλοντος</a:t>
            </a:r>
          </a:p>
          <a:p>
            <a:pPr marL="457200" marR="0" lvl="0" indent="-457200" defTabSz="457200" rtl="0" eaLnBrk="1" fontAlgn="auto" latinLnBrk="0" hangingPunct="1">
              <a:lnSpc>
                <a:spcPct val="100000"/>
              </a:lnSpc>
              <a:spcBef>
                <a:spcPts val="1000"/>
              </a:spcBef>
              <a:spcAft>
                <a:spcPts val="0"/>
              </a:spcAft>
              <a:buClr>
                <a:srgbClr val="353535"/>
              </a:buClr>
              <a:buSzTx/>
              <a:buFont typeface="Arial" panose="020B0604020202020204" pitchFamily="34" charset="0"/>
              <a:buChar char="•"/>
              <a:tabLst/>
              <a:defRPr/>
            </a:pPr>
            <a:r>
              <a:rPr lang="el-GR" sz="2600" cap="none" dirty="0">
                <a:solidFill>
                  <a:schemeClr val="bg2"/>
                </a:solidFill>
                <a:latin typeface="+mj-lt"/>
                <a:ea typeface="Calibri" panose="020F0502020204030204" pitchFamily="34" charset="0"/>
                <a:cs typeface="Calibri" panose="020F0502020204030204" pitchFamily="34" charset="0"/>
              </a:rPr>
              <a:t>Πηγές του δικαίου περιβάλλοντος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l-GR" sz="2600" b="1" cap="none" dirty="0">
              <a:solidFill>
                <a:schemeClr val="bg2"/>
              </a:solidFill>
              <a:latin typeface="+mj-lt"/>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n-US" dirty="0">
              <a:solidFill>
                <a:schemeClr val="bg1"/>
              </a:solidFill>
            </a:endParaRPr>
          </a:p>
        </p:txBody>
      </p:sp>
    </p:spTree>
    <p:extLst>
      <p:ext uri="{BB962C8B-B14F-4D97-AF65-F5344CB8AC3E}">
        <p14:creationId xmlns:p14="http://schemas.microsoft.com/office/powerpoint/2010/main" val="167563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6B5-6CBF-1F9E-9B83-EAE17A4420D3}"/>
              </a:ext>
            </a:extLst>
          </p:cNvPr>
          <p:cNvSpPr>
            <a:spLocks noGrp="1"/>
          </p:cNvSpPr>
          <p:nvPr>
            <p:ph type="title"/>
          </p:nvPr>
        </p:nvSpPr>
        <p:spPr>
          <a:xfrm>
            <a:off x="1141413" y="489764"/>
            <a:ext cx="9905998" cy="812349"/>
          </a:xfrm>
        </p:spPr>
        <p:txBody>
          <a:bodyPr/>
          <a:lstStyle/>
          <a:p>
            <a:pPr algn="ctr"/>
            <a:r>
              <a:rPr kumimoji="0" lang="el-GR" sz="18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Άλλες συνταγματικές διατάξεις που λειτουργούν παραπληρωματικά </a:t>
            </a:r>
            <a:br>
              <a:rPr kumimoji="0" lang="el-GR" sz="18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br>
            <a:r>
              <a:rPr kumimoji="0" lang="el-GR" sz="18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προς το άρθρο 24 Συντ. ή </a:t>
            </a:r>
            <a:r>
              <a:rPr kumimoji="0" lang="el-GR" sz="1800" b="1"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συνεφαρμόζονται</a:t>
            </a:r>
            <a:r>
              <a:rPr kumimoji="0" lang="el-GR" sz="18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με το άρθρο 24 Συντ. </a:t>
            </a:r>
            <a:endParaRPr lang="en-GB" dirty="0">
              <a:solidFill>
                <a:schemeClr val="bg2"/>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5EAFA72-9EA3-7BB8-E800-1B66287EE736}"/>
              </a:ext>
            </a:extLst>
          </p:cNvPr>
          <p:cNvSpPr>
            <a:spLocks noGrp="1"/>
          </p:cNvSpPr>
          <p:nvPr>
            <p:ph idx="1"/>
          </p:nvPr>
        </p:nvSpPr>
        <p:spPr>
          <a:xfrm>
            <a:off x="1141412" y="1430867"/>
            <a:ext cx="9905999" cy="5266266"/>
          </a:xfrm>
        </p:spPr>
        <p:txBody>
          <a:bodyPr>
            <a:normAutofit fontScale="85000" lnSpcReduction="20000"/>
          </a:bodyPr>
          <a:lstStyle/>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2 παρ. 1</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O σεβασμός και η προστασία της αξίας του ανθρώπου αποτελούν την πρωταρχική υποχρέωση της Πολιτείας</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5 παρ. 1</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Kαθένας</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έχει δικαίωμα να αναπτύσσει ελεύθερα την προσωπικότητά του και να συμμετέχει στην κοινωνική, οικονομική και πολιτική ζωή της </a:t>
            </a:r>
            <a:r>
              <a:rPr kumimoji="0" lang="el-GR" sz="1500" b="0" i="1"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Xώρας</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εφόσον δεν προσβάλλει τα δικαιώματα των άλλων και δεν παραβιάζει το Σύνταγμα ή τα χρηστά ήθη</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17 παρ. 1</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H ιδιοκτησία τελεί υπό την προστασία του </a:t>
            </a:r>
            <a:r>
              <a:rPr kumimoji="0" lang="el-GR" sz="1500" b="0" i="1"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Kράτους</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τα δικαιώματα όμως που απορρέουν από αυτή δεν μπορούν να ασκούνται σε βάρος του γενικού συμφέροντος</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21 παρ. 3</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Το Κράτος μεριμνά για την υγεία των πολιτών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22 παρ. 1: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«H εργασία αποτελεί δικαίωμα και προστατεύεται από το Κράτος, που μεριμνά για τη δημιουργία συνθηκών απασχόλησης όλων των πολιτών και για την ηθική και υλική εξύψωση του εργαζόμενου αγροτικού και αστικού πληθυσμού».</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25 παρ. 1: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Τα δικαιώματα του ανθρώπου ως ατόμου και ως μέλους του κοινωνικού συνόλου και η αρχή του κοινωνικού κράτους δικαίου τελούν υπό την εγγύηση του Κράτους. Όλα τα κρατικά όργανα υποχρεούνται να διασφαλίζουν την ανεμπόδιστη και αποτελεσματική άσκησή τους. Τα δικαιώματα αυτά ισχύουν και στις σχέσεις μεταξύ ιδιωτών στις οποίες προσιδιάζουν. Οι κάθε είδους περιορισμοί που μπορούν κατά το Σύνταγμα να επιβληθούν στα δικαιώματα αυτά πρέπει να προβλέπονται είτε απευθείας από το Σύνταγμα είτε από το νόμο, εφόσον υπάρχει επιφύλαξη υπέρ αυτού και να σέβονται την αρχή της αναλογικότητας».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25 παρ. 4: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«Το Κράτος δικαιούται να αξιώνει από όλους τους πολίτες την εκπλήρωση του χρέους της κοινωνικής και εθνικής αλληλεγγύης»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106 παρ. 1: </a:t>
            </a:r>
            <a:r>
              <a:rPr kumimoji="0" lang="el-GR" sz="150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«Για την εδραίωση της κοινωνικής ειρήνης και την προστασία του γενικού συμφέροντος το Κράτος προγραμματίζει και συντονίζει την οικονομική δραστηριότητα στη Χώρα, επιδιώκοντας να εξασφαλίσει την οικονομική ανάπτυξη όλων των τομέων της εθνικής οικονομίας…….».</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106 παρ. 2</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H ιδιωτική οικονομική πρωτοβουλία δεν επιτρέπεται να αναπτύσσεται σε βάρος της ελευθερίας και της ανθρώπινης αξιοπρέπειας ή προς βλάβη της εθνικής οικονομίας</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p>
          <a:p>
            <a:pPr marL="342900" marR="0" lvl="0" indent="-342900" algn="just" defTabSz="457200" rtl="0" eaLnBrk="1" fontAlgn="auto" latinLnBrk="0" hangingPunct="1">
              <a:lnSpc>
                <a:spcPct val="100000"/>
              </a:lnSpc>
              <a:spcBef>
                <a:spcPts val="1000"/>
              </a:spcBef>
              <a:spcAft>
                <a:spcPts val="0"/>
              </a:spcAft>
              <a:buClr>
                <a:srgbClr val="353535"/>
              </a:buClr>
              <a:buSzTx/>
              <a:buFont typeface="Wingdings 3" charset="2"/>
              <a:buChar char=""/>
              <a:tabLst/>
              <a:defRPr/>
            </a:pP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Άρθρο 117 παρ. 3</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Δημόσια ή ιδιωτικά δάση και δασικές εκτάσεις που καταστράφηκαν ή καταστρέφονται από πυρκαγιά ή που με άλλο τρόπο αποψιλώθηκαν ή αποψιλώνονται δεν αποβάλλουν για το λόγο αυτό το χαρακτήρα που είχαν πριν καταστραφούν, </a:t>
            </a:r>
            <a:r>
              <a:rPr kumimoji="0" lang="el-GR" sz="1500" b="0" i="1" u="sng"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κηρύσσονται υποχρεωτικά αναδασωτέες</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και αποκλείεται να διατεθούν για άλλο προορισμό</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και </a:t>
            </a: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παρ. 4</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500" b="0" i="1"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H αναγκαστική απαλλοτρίωση δασών ή δασικών εκτάσεων που ανήκουν σε φυσικά ή νομικά πρόσωπα ιδιωτικού ή δημοσίου δικαίου επιτρέπεται μόνο υπέρ του Δημοσίου σύμφωνα με τους ορισμούς του άρθρου 17, για λόγους δημόσιας ωφέλειας </a:t>
            </a:r>
            <a:r>
              <a:rPr kumimoji="0" lang="el-GR" sz="1500" b="0" i="1" u="sng"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διατηρείται πάντως η μορφή τους αμετάβλητη ως δασική</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p>
          <a:p>
            <a:endParaRPr lang="en-GB" dirty="0"/>
          </a:p>
        </p:txBody>
      </p:sp>
      <p:sp>
        <p:nvSpPr>
          <p:cNvPr id="4" name="Βέλος: Δεξιό 3">
            <a:extLst>
              <a:ext uri="{FF2B5EF4-FFF2-40B4-BE49-F238E27FC236}">
                <a16:creationId xmlns:a16="http://schemas.microsoft.com/office/drawing/2014/main" id="{9BE219F4-C894-654B-4459-E22B85590790}"/>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9</a:t>
            </a:r>
            <a:endParaRPr lang="en-US" b="1" dirty="0">
              <a:solidFill>
                <a:schemeClr val="bg2"/>
              </a:solidFill>
            </a:endParaRPr>
          </a:p>
        </p:txBody>
      </p:sp>
    </p:spTree>
    <p:extLst>
      <p:ext uri="{BB962C8B-B14F-4D97-AF65-F5344CB8AC3E}">
        <p14:creationId xmlns:p14="http://schemas.microsoft.com/office/powerpoint/2010/main" val="374329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5C2D-F116-5C12-27C8-C02889CA1932}"/>
              </a:ext>
            </a:extLst>
          </p:cNvPr>
          <p:cNvSpPr>
            <a:spLocks noGrp="1"/>
          </p:cNvSpPr>
          <p:nvPr>
            <p:ph type="title"/>
          </p:nvPr>
        </p:nvSpPr>
        <p:spPr>
          <a:xfrm>
            <a:off x="1141413" y="526083"/>
            <a:ext cx="9905998" cy="603792"/>
          </a:xfrm>
        </p:spPr>
        <p:txBody>
          <a:bodyPr>
            <a:normAutofit/>
          </a:bodyPr>
          <a:lstStyle/>
          <a:p>
            <a:pPr algn="ctr"/>
            <a:r>
              <a:rPr lang="el-GR" sz="1800" b="1" cap="none" dirty="0">
                <a:solidFill>
                  <a:schemeClr val="bg2"/>
                </a:solidFill>
                <a:latin typeface="Arial" panose="020B0604020202020204" pitchFamily="34" charset="0"/>
                <a:ea typeface="+mn-ea"/>
                <a:cs typeface="Arial" panose="020B0604020202020204" pitchFamily="34" charset="0"/>
              </a:rPr>
              <a:t>Η εξέλιξη του άρθρου 24 Συντ.  (1)</a:t>
            </a:r>
            <a:endParaRPr lang="en-US" sz="1800" dirty="0">
              <a:solidFill>
                <a:schemeClr val="bg2"/>
              </a:solidFill>
              <a:highlight>
                <a:srgbClr val="000000"/>
              </a:highlight>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4D723141-8430-2755-3057-7D2B7F307800}"/>
              </a:ext>
            </a:extLst>
          </p:cNvPr>
          <p:cNvSpPr>
            <a:spLocks noGrp="1"/>
          </p:cNvSpPr>
          <p:nvPr>
            <p:ph idx="1"/>
          </p:nvPr>
        </p:nvSpPr>
        <p:spPr>
          <a:xfrm>
            <a:off x="1141412" y="1222310"/>
            <a:ext cx="9905999" cy="5635690"/>
          </a:xfrm>
        </p:spPr>
        <p:txBody>
          <a:bodyPr>
            <a:normAutofit fontScale="92500" lnSpcReduction="20000"/>
          </a:bodyPr>
          <a:lstStyle/>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2"/>
                </a:solidFill>
                <a:latin typeface="Calibri" panose="020F0502020204030204" pitchFamily="34" charset="0"/>
                <a:cs typeface="Calibri" panose="020F0502020204030204" pitchFamily="34" charset="0"/>
              </a:rPr>
              <a:t>Το Σύνταγμα 1975 είναι </a:t>
            </a:r>
            <a:r>
              <a:rPr lang="el-GR" sz="1400" u="sng" dirty="0">
                <a:solidFill>
                  <a:schemeClr val="bg2"/>
                </a:solidFill>
                <a:latin typeface="Calibri" panose="020F0502020204030204" pitchFamily="34" charset="0"/>
                <a:cs typeface="Calibri" panose="020F0502020204030204" pitchFamily="34" charset="0"/>
              </a:rPr>
              <a:t>το πρώτο ελληνικό συνταγματικό κείμενο </a:t>
            </a:r>
            <a:r>
              <a:rPr lang="el-GR" sz="1400" dirty="0">
                <a:solidFill>
                  <a:schemeClr val="bg2"/>
                </a:solidFill>
                <a:latin typeface="Calibri" panose="020F0502020204030204" pitchFamily="34" charset="0"/>
                <a:cs typeface="Calibri" panose="020F0502020204030204" pitchFamily="34" charset="0"/>
              </a:rPr>
              <a:t>με διατάξεις για την προστασία περιβάλλοντος. </a:t>
            </a:r>
          </a:p>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2"/>
                </a:solidFill>
                <a:latin typeface="Calibri" panose="020F0502020204030204" pitchFamily="34" charset="0"/>
                <a:cs typeface="Calibri" panose="020F0502020204030204" pitchFamily="34" charset="0"/>
              </a:rPr>
              <a:t>Μέχρι τότε στην κοινή νομοθεσία συμπεριλαμβάνονταν διατάξεις  για την προστασία ορισμένων μόνο στοιχείων του περιβάλλοντος, όπως για τα δάση και τις δασικές εκτάσεις ( </a:t>
            </a:r>
            <a:r>
              <a:rPr lang="el-GR" sz="1400" dirty="0" err="1">
                <a:solidFill>
                  <a:schemeClr val="bg2"/>
                </a:solidFill>
                <a:latin typeface="Calibri" panose="020F0502020204030204" pitchFamily="34" charset="0"/>
                <a:cs typeface="Calibri" panose="020F0502020204030204" pitchFamily="34" charset="0"/>
              </a:rPr>
              <a:t>ν.δ.</a:t>
            </a:r>
            <a:r>
              <a:rPr lang="el-GR" sz="1400" dirty="0">
                <a:solidFill>
                  <a:schemeClr val="bg2"/>
                </a:solidFill>
                <a:latin typeface="Calibri" panose="020F0502020204030204" pitchFamily="34" charset="0"/>
                <a:cs typeface="Calibri" panose="020F0502020204030204" pitchFamily="34" charset="0"/>
              </a:rPr>
              <a:t> 86/1969), τις αρχαιότητες (</a:t>
            </a:r>
            <a:r>
              <a:rPr lang="el-GR" sz="1400" dirty="0" err="1">
                <a:solidFill>
                  <a:schemeClr val="bg2"/>
                </a:solidFill>
                <a:latin typeface="Calibri" panose="020F0502020204030204" pitchFamily="34" charset="0"/>
                <a:cs typeface="Calibri" panose="020F0502020204030204" pitchFamily="34" charset="0"/>
              </a:rPr>
              <a:t>κ.ν</a:t>
            </a:r>
            <a:r>
              <a:rPr lang="el-GR" sz="1400" dirty="0">
                <a:solidFill>
                  <a:schemeClr val="bg2"/>
                </a:solidFill>
                <a:latin typeface="Calibri" panose="020F0502020204030204" pitchFamily="34" charset="0"/>
                <a:cs typeface="Calibri" panose="020F0502020204030204" pitchFamily="34" charset="0"/>
              </a:rPr>
              <a:t>. 5351/1932) και τα μεταγενέστερα του 1830 οικοδομήματα και έργα τέχνης (ν. 1469/1950).</a:t>
            </a:r>
          </a:p>
          <a:p>
            <a:pPr marR="0" lvl="0" algn="just" defTabSz="914400" rtl="0" eaLnBrk="1" fontAlgn="auto" latinLnBrk="0" hangingPunct="1">
              <a:lnSpc>
                <a:spcPct val="120000"/>
              </a:lnSpc>
              <a:spcBef>
                <a:spcPts val="1000"/>
              </a:spcBef>
              <a:spcAft>
                <a:spcPts val="0"/>
              </a:spcAft>
              <a:buClrTx/>
              <a:buSzPct val="125000"/>
              <a:tabLst/>
              <a:defRPr/>
            </a:pPr>
            <a:r>
              <a:rPr lang="el-GR" sz="1400" dirty="0">
                <a:solidFill>
                  <a:schemeClr val="bg2"/>
                </a:solidFill>
                <a:latin typeface="Calibri" panose="020F0502020204030204" pitchFamily="34" charset="0"/>
                <a:cs typeface="Calibri" panose="020F0502020204030204" pitchFamily="34" charset="0"/>
              </a:rPr>
              <a:t>Το άρθρο 24 περιλαμβάνεται στην ενότητα του Συντάγματος για τα ατομικά και κοινωνικά δικαιώματα. </a:t>
            </a:r>
          </a:p>
          <a:p>
            <a:pPr marR="0" lvl="0" algn="just" defTabSz="914400" rtl="0" eaLnBrk="1" fontAlgn="auto" latinLnBrk="0" hangingPunct="1">
              <a:lnSpc>
                <a:spcPct val="120000"/>
              </a:lnSpc>
              <a:spcBef>
                <a:spcPts val="1000"/>
              </a:spcBef>
              <a:spcAft>
                <a:spcPts val="0"/>
              </a:spcAft>
              <a:buClrTx/>
              <a:buSzPct val="125000"/>
              <a:tabLst/>
              <a:defRPr/>
            </a:pPr>
            <a:r>
              <a:rPr lang="el-GR" sz="1400" u="sng" dirty="0">
                <a:solidFill>
                  <a:schemeClr val="bg2"/>
                </a:solidFill>
                <a:latin typeface="Calibri" panose="020F0502020204030204" pitchFamily="34" charset="0"/>
                <a:cs typeface="Calibri" panose="020F0502020204030204" pitchFamily="34" charset="0"/>
              </a:rPr>
              <a:t>Καινοτόμα στοιχεία άρθρου 24 </a:t>
            </a:r>
            <a:r>
              <a:rPr lang="el-GR" sz="1400" u="sng" dirty="0" err="1">
                <a:solidFill>
                  <a:schemeClr val="bg2"/>
                </a:solidFill>
                <a:latin typeface="Calibri" panose="020F0502020204030204" pitchFamily="34" charset="0"/>
                <a:cs typeface="Calibri" panose="020F0502020204030204" pitchFamily="34" charset="0"/>
              </a:rPr>
              <a:t>Συντ</a:t>
            </a:r>
            <a:r>
              <a:rPr lang="el-GR" sz="1400" u="sng" dirty="0">
                <a:solidFill>
                  <a:schemeClr val="bg2"/>
                </a:solidFill>
                <a:latin typeface="Calibri" panose="020F0502020204030204" pitchFamily="34" charset="0"/>
                <a:cs typeface="Calibri" panose="020F0502020204030204" pitchFamily="34" charset="0"/>
              </a:rPr>
              <a:t>:</a:t>
            </a:r>
            <a:r>
              <a:rPr lang="el-GR" sz="1400" dirty="0">
                <a:solidFill>
                  <a:schemeClr val="bg2"/>
                </a:solidFill>
                <a:latin typeface="Calibri" panose="020F0502020204030204" pitchFamily="34" charset="0"/>
                <a:cs typeface="Calibri" panose="020F0502020204030204" pitchFamily="34" charset="0"/>
              </a:rPr>
              <a:t>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2"/>
                </a:solidFill>
                <a:latin typeface="Calibri" panose="020F0502020204030204" pitchFamily="34" charset="0"/>
                <a:cs typeface="Calibri" panose="020F0502020204030204" pitchFamily="34" charset="0"/>
              </a:rPr>
              <a:t>Περιλαμβάνονται για πρώτη φορά διατάξεις για το φυσικό και πολιτιστικό περιβάλλον</a:t>
            </a:r>
            <a:r>
              <a:rPr lang="en-US" sz="1400" dirty="0">
                <a:solidFill>
                  <a:schemeClr val="bg2"/>
                </a:solidFill>
                <a:latin typeface="Calibri" panose="020F0502020204030204" pitchFamily="34" charset="0"/>
                <a:cs typeface="Calibri" panose="020F0502020204030204" pitchFamily="34" charset="0"/>
              </a:rPr>
              <a:t> (</a:t>
            </a:r>
            <a:r>
              <a:rPr lang="el-GR" sz="1400" dirty="0">
                <a:solidFill>
                  <a:schemeClr val="bg2"/>
                </a:solidFill>
                <a:latin typeface="Calibri" panose="020F0502020204030204" pitchFamily="34" charset="0"/>
                <a:cs typeface="Calibri" panose="020F0502020204030204" pitchFamily="34" charset="0"/>
              </a:rPr>
              <a:t>παρ. 1 και 6), καθώς και διατάξεις για τον χωροταξικό και πολεοδομικό σχεδιασμό και μηχανισμούς εφαρμογής (παρ. 2-5)</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2"/>
                </a:solidFill>
                <a:latin typeface="Calibri" panose="020F0502020204030204" pitchFamily="34" charset="0"/>
                <a:cs typeface="Calibri" panose="020F0502020204030204" pitchFamily="34" charset="0"/>
              </a:rPr>
              <a:t>Η προστασία του φυσικού και πολιτιστικού περιβάλλοντος αναγνωρίζεται ως υποχρέωση του Κράτους, που οφείλει να λαμβάνει ιδιαίτερα προληπτικά και κατασταλτικά μέτρα</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2"/>
                </a:solidFill>
                <a:latin typeface="Calibri" panose="020F0502020204030204" pitchFamily="34" charset="0"/>
                <a:cs typeface="Calibri" panose="020F0502020204030204" pitchFamily="34" charset="0"/>
              </a:rPr>
              <a:t>Καθιερώνεται  ιδιαίτερο καθεστώς προστασίας για δάση, δασικές και αναδασωτέες εκτάσεις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2"/>
                </a:solidFill>
                <a:latin typeface="Calibri" panose="020F0502020204030204" pitchFamily="34" charset="0"/>
                <a:cs typeface="Calibri" panose="020F0502020204030204" pitchFamily="34" charset="0"/>
              </a:rPr>
              <a:t>Εισάγεται δέσμη ρυθμίσεων για οικιστικό περιβάλλον (παρ. 2-5): α) ο χωροταξικός και πολεοδομικός σχεδιασμός υπάγεται στη ρυθμιστική αρμοδιότητα και έλεγχο του Κράτους, β) εξασφαλίζεται η δυνατότητα εφαρμογής πολεοδομικών σχεδίων σε σύντομο χρονικό διάστημα μέσω της υποχρέωσης των ιδιοκτητών να διαθέσουν τμήματα των ακινήτων τους χωρίς αντάλλαγμα για τη δημιουργία των αναγκαίων  κοινόχρηστων και κοινωφελών χώρων, καθώς και υποχρεωτικής συμμετοχής στις κοινόχρηστων πολεοδομικών έργων, γ) προβλέπεται ο αστικός αναδασμός για τη συνολική διαρρύθμιση μιας οικιστικής περιοχής, δ) οι διατάξεις για την υποχρεωτική συμμετοχή των ιδιοκτητών στα βάρη της πολεοδόμησης και για τον αστικό αναδασμό εφαρμόζονται και για ήδη υφιστάμενες οικιστικές περιοχές.</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lang="el-GR" sz="1400" dirty="0">
                <a:solidFill>
                  <a:schemeClr val="bg2"/>
                </a:solidFill>
                <a:latin typeface="Calibri" panose="020F0502020204030204" pitchFamily="34" charset="0"/>
                <a:cs typeface="Calibri" panose="020F0502020204030204" pitchFamily="34" charset="0"/>
              </a:rPr>
              <a:t>Εισάγεται γενική υποχρέωση προστασίας του πολιτιστικού περιβάλλοντος και προβλέπεται η έκδοση ειδικού νόμου για τα αναγκαία περιοριστικά μέτρα της ιδιοκτησίας, καθώς και τον τρόπο και το είδος της αποζημίωσης.</a:t>
            </a:r>
          </a:p>
          <a:p>
            <a:pPr marL="0" marR="0" lvl="0" indent="225425" algn="just" defTabSz="914400" rtl="0" eaLnBrk="1" fontAlgn="auto" latinLnBrk="0" hangingPunct="1">
              <a:lnSpc>
                <a:spcPct val="120000"/>
              </a:lnSpc>
              <a:spcBef>
                <a:spcPts val="1000"/>
              </a:spcBef>
              <a:spcAft>
                <a:spcPts val="0"/>
              </a:spcAft>
              <a:buClrTx/>
              <a:buSzPct val="125000"/>
              <a:tabLst/>
              <a:defRPr/>
            </a:pPr>
            <a:r>
              <a:rPr lang="el-GR" sz="1400" dirty="0">
                <a:solidFill>
                  <a:schemeClr val="bg2"/>
                </a:solidFill>
                <a:latin typeface="Calibri" panose="020F0502020204030204" pitchFamily="34" charset="0"/>
                <a:cs typeface="Calibri" panose="020F0502020204030204" pitchFamily="34" charset="0"/>
              </a:rPr>
              <a:t>Θεωρείται καινοτόμο για την εποχή του και χαρακτηρίζεται ως </a:t>
            </a:r>
            <a:r>
              <a:rPr lang="el-GR" sz="1400" i="1" dirty="0">
                <a:solidFill>
                  <a:schemeClr val="bg2"/>
                </a:solidFill>
                <a:latin typeface="Calibri" panose="020F0502020204030204" pitchFamily="34" charset="0"/>
                <a:cs typeface="Calibri" panose="020F0502020204030204" pitchFamily="34" charset="0"/>
              </a:rPr>
              <a:t>«μία από τις ευτυχέστερες στιγμές της Ε’ Αναθεωρητικής Βουλής»</a:t>
            </a:r>
            <a:r>
              <a:rPr lang="el-GR" sz="1400" dirty="0">
                <a:solidFill>
                  <a:schemeClr val="bg2"/>
                </a:solidFill>
                <a:latin typeface="Calibri" panose="020F0502020204030204" pitchFamily="34" charset="0"/>
                <a:cs typeface="Calibri" panose="020F0502020204030204" pitchFamily="34" charset="0"/>
              </a:rPr>
              <a:t> (Γ. Παπαδημητρίου, Το Περιβαλλοντικό Σύνταγμα, Νόμος και Φύση 1994). </a:t>
            </a:r>
          </a:p>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endParaRPr lang="el-GR" sz="1100" dirty="0">
              <a:solidFill>
                <a:schemeClr val="bg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20000"/>
              </a:lnSpc>
              <a:spcBef>
                <a:spcPts val="1000"/>
              </a:spcBef>
              <a:spcAft>
                <a:spcPts val="0"/>
              </a:spcAft>
              <a:buClrTx/>
              <a:buSzPct val="125000"/>
              <a:buNone/>
              <a:tabLst/>
              <a:defRPr/>
            </a:pPr>
            <a:endParaRPr lang="el-GR" sz="1100" dirty="0">
              <a:solidFill>
                <a:schemeClr val="bg1"/>
              </a:solidFill>
              <a:latin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24FE5358-5AD5-6B74-EE04-5EBEA4B0FA59}"/>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10</a:t>
            </a:r>
            <a:endParaRPr lang="en-US" b="1" dirty="0">
              <a:solidFill>
                <a:schemeClr val="bg2"/>
              </a:solidFill>
            </a:endParaRPr>
          </a:p>
        </p:txBody>
      </p:sp>
    </p:spTree>
    <p:extLst>
      <p:ext uri="{BB962C8B-B14F-4D97-AF65-F5344CB8AC3E}">
        <p14:creationId xmlns:p14="http://schemas.microsoft.com/office/powerpoint/2010/main" val="2584086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ED262906-959E-3924-036A-CE41F27B01D1}"/>
              </a:ext>
            </a:extLst>
          </p:cNvPr>
          <p:cNvSpPr>
            <a:spLocks noGrp="1"/>
          </p:cNvSpPr>
          <p:nvPr>
            <p:ph type="title"/>
          </p:nvPr>
        </p:nvSpPr>
        <p:spPr>
          <a:xfrm>
            <a:off x="1141413" y="705417"/>
            <a:ext cx="9831353" cy="435406"/>
          </a:xfrm>
        </p:spPr>
        <p:txBody>
          <a:bodyPr>
            <a:normAutofit fontScale="90000"/>
          </a:bodyPr>
          <a:lstStyle/>
          <a:p>
            <a:pPr marL="228600" marR="0" lvl="0" indent="-228600" algn="ctr" defTabSz="914400" rtl="0" eaLnBrk="1" fontAlgn="auto" latinLnBrk="0" hangingPunct="1">
              <a:lnSpc>
                <a:spcPct val="120000"/>
              </a:lnSpc>
              <a:spcBef>
                <a:spcPts val="1000"/>
              </a:spcBef>
              <a:spcAft>
                <a:spcPts val="0"/>
              </a:spcAft>
              <a:tabLst/>
              <a:defRPr/>
            </a:pPr>
            <a:br>
              <a:rPr kumimoji="0" lang="el-GR" sz="2400" b="0" i="0" u="none" strike="noStrike" kern="1200" cap="none" spc="0" normalizeH="0" baseline="0" noProof="0" dirty="0">
                <a:ln>
                  <a:noFill/>
                </a:ln>
                <a:solidFill>
                  <a:schemeClr val="bg1"/>
                </a:solidFill>
                <a:effectLst/>
                <a:uLnTx/>
                <a:uFillTx/>
                <a:ea typeface="+mn-ea"/>
                <a:cs typeface="+mn-cs"/>
              </a:rPr>
            </a:br>
            <a:r>
              <a:rPr lang="el-GR" sz="2000" b="1" cap="none" dirty="0">
                <a:solidFill>
                  <a:schemeClr val="bg1"/>
                </a:solidFill>
                <a:latin typeface="Calibri" panose="020F0502020204030204" pitchFamily="34" charset="0"/>
                <a:ea typeface="+mn-ea"/>
                <a:cs typeface="Calibri" panose="020F0502020204030204" pitchFamily="34" charset="0"/>
              </a:rPr>
              <a:t> </a:t>
            </a:r>
            <a:r>
              <a:rPr lang="el-GR" sz="2000" b="1" cap="none" dirty="0">
                <a:solidFill>
                  <a:schemeClr val="bg2"/>
                </a:solidFill>
                <a:latin typeface="Arial" panose="020B0604020202020204" pitchFamily="34" charset="0"/>
                <a:ea typeface="+mn-ea"/>
                <a:cs typeface="Arial" panose="020B0604020202020204" pitchFamily="34" charset="0"/>
              </a:rPr>
              <a:t>Η εξέλιξη του άρθρου 24 Συντ.  (2)</a:t>
            </a:r>
            <a:br>
              <a:rPr lang="el-GR" sz="2000" b="1" cap="none" dirty="0">
                <a:solidFill>
                  <a:schemeClr val="bg2"/>
                </a:solidFill>
                <a:latin typeface="Arial" panose="020B0604020202020204" pitchFamily="34" charset="0"/>
                <a:ea typeface="+mn-ea"/>
                <a:cs typeface="Arial" panose="020B0604020202020204" pitchFamily="34" charset="0"/>
              </a:rPr>
            </a:br>
            <a:endParaRPr lang="en-US" sz="2000" b="1" dirty="0">
              <a:solidFill>
                <a:schemeClr val="bg2"/>
              </a:solidFill>
              <a:latin typeface="Arial" panose="020B0604020202020204" pitchFamily="34" charset="0"/>
              <a:ea typeface="Calibri" panose="020F0502020204030204" pitchFamily="34" charset="0"/>
              <a:cs typeface="Arial" panose="020B0604020202020204" pitchFamily="34" charset="0"/>
            </a:endParaRPr>
          </a:p>
        </p:txBody>
      </p:sp>
      <p:sp>
        <p:nvSpPr>
          <p:cNvPr id="7" name="Θέση περιεχομένου 6">
            <a:extLst>
              <a:ext uri="{FF2B5EF4-FFF2-40B4-BE49-F238E27FC236}">
                <a16:creationId xmlns:a16="http://schemas.microsoft.com/office/drawing/2014/main" id="{8D60EFF0-85F3-5B18-0638-43AA9E62F18F}"/>
              </a:ext>
            </a:extLst>
          </p:cNvPr>
          <p:cNvSpPr>
            <a:spLocks noGrp="1"/>
          </p:cNvSpPr>
          <p:nvPr>
            <p:ph idx="1"/>
          </p:nvPr>
        </p:nvSpPr>
        <p:spPr>
          <a:xfrm>
            <a:off x="1066767" y="1660849"/>
            <a:ext cx="9905999" cy="4578633"/>
          </a:xfrm>
        </p:spPr>
        <p:txBody>
          <a:bodyPr>
            <a:normAutofit/>
          </a:bodyPr>
          <a:lstStyle/>
          <a:p>
            <a:pPr marL="457200" lvl="1" indent="0" algn="just">
              <a:buNone/>
            </a:pP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Αναθεώρηση 2001:</a:t>
            </a:r>
          </a:p>
          <a:p>
            <a:pPr lvl="1"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Η προστασία του φυσικού και πολιτιστικού περιβάλλοντος αναγνωρίζεται,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εκτός από υποχρέωση του Κράτους, και ως δικαίωμα του καθενός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i="1" dirty="0">
                <a:solidFill>
                  <a:schemeClr val="bg2"/>
                </a:solidFill>
                <a:latin typeface="Calibri" panose="020F0502020204030204" pitchFamily="34" charset="0"/>
                <a:ea typeface="Calibri" panose="020F0502020204030204" pitchFamily="34" charset="0"/>
                <a:cs typeface="Calibri" panose="020F0502020204030204" pitchFamily="34" charset="0"/>
              </a:rPr>
              <a:t>«Το δικαίωμα ασκείται όχι για λογαριασμό της φύσης, αλλά για λογαριασμό του φορέα του, δηλ. του ανθρώπου ως προσωπικότητας»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dirty="0" err="1">
                <a:solidFill>
                  <a:schemeClr val="bg2"/>
                </a:solidFill>
                <a:latin typeface="Calibri" panose="020F0502020204030204" pitchFamily="34" charset="0"/>
                <a:ea typeface="Calibri" panose="020F0502020204030204" pitchFamily="34" charset="0"/>
                <a:cs typeface="Calibri" panose="020F0502020204030204" pitchFamily="34" charset="0"/>
              </a:rPr>
              <a:t>Ντουχάνης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σε </a:t>
            </a:r>
            <a:r>
              <a:rPr lang="el-GR" sz="1400" i="1" dirty="0">
                <a:solidFill>
                  <a:schemeClr val="bg2"/>
                </a:solidFill>
                <a:latin typeface="Calibri" panose="020F0502020204030204" pitchFamily="34" charset="0"/>
                <a:ea typeface="Calibri" panose="020F0502020204030204" pitchFamily="34" charset="0"/>
                <a:cs typeface="Calibri" panose="020F0502020204030204" pitchFamily="34" charset="0"/>
              </a:rPr>
              <a:t>Χωροταξία</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i="1" dirty="0">
                <a:solidFill>
                  <a:schemeClr val="bg2"/>
                </a:solidFill>
                <a:latin typeface="Calibri" panose="020F0502020204030204" pitchFamily="34" charset="0"/>
                <a:ea typeface="Calibri" panose="020F0502020204030204" pitchFamily="34" charset="0"/>
                <a:cs typeface="Calibri" panose="020F0502020204030204" pitchFamily="34" charset="0"/>
              </a:rPr>
              <a:t>Κατ’ άρθρο ερμηνεία</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dirty="0" err="1">
                <a:solidFill>
                  <a:schemeClr val="bg2"/>
                </a:solidFill>
                <a:latin typeface="Calibri" panose="020F0502020204030204" pitchFamily="34" charset="0"/>
                <a:ea typeface="Calibri" panose="020F0502020204030204" pitchFamily="34" charset="0"/>
                <a:cs typeface="Calibri" panose="020F0502020204030204" pitchFamily="34" charset="0"/>
              </a:rPr>
              <a:t>Σάκκουλας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2017)</a:t>
            </a: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endPar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lvl="1"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Ορίζεται ότι η υποχρέωση της πολιτείας να λαμβάνει προληπτικά και κατασταλτικά μέτρα γίνεται στο πλαίσιο της αρχής της </a:t>
            </a:r>
            <a:r>
              <a:rPr lang="el-GR" sz="1400" b="1" dirty="0" err="1">
                <a:solidFill>
                  <a:schemeClr val="bg2"/>
                </a:solidFill>
                <a:latin typeface="Calibri" panose="020F0502020204030204" pitchFamily="34" charset="0"/>
                <a:ea typeface="Calibri" panose="020F0502020204030204" pitchFamily="34" charset="0"/>
                <a:cs typeface="Calibri" panose="020F0502020204030204" pitchFamily="34" charset="0"/>
              </a:rPr>
              <a:t>αειφορίας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(επιβεβαίωση </a:t>
            </a:r>
            <a:r>
              <a:rPr lang="el-GR" sz="1400" dirty="0" err="1">
                <a:solidFill>
                  <a:schemeClr val="bg2"/>
                </a:solidFill>
                <a:latin typeface="Calibri" panose="020F0502020204030204" pitchFamily="34" charset="0"/>
                <a:ea typeface="Calibri" panose="020F0502020204030204" pitchFamily="34" charset="0"/>
                <a:cs typeface="Calibri" panose="020F0502020204030204" pitchFamily="34" charset="0"/>
              </a:rPr>
              <a:t>νομολογιακών</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εξελίξεων για την αναγνώριση καθ’ ερμηνεία  της αρχής βιώσιμης ανάπτυξης)</a:t>
            </a: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endPar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lvl="1" algn="just"/>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Εξομοίωση δημόσιων και ιδιωτικών δασικού χαρακτήρα εκτάσεων</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ώστε η αλλαγή του προορισμού να λαμβάνει χώρα με τις ίδιες προϋποθέσεις.</a:t>
            </a:r>
          </a:p>
          <a:p>
            <a:pPr lvl="1"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Οι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τεχνικές επιλογές και σταθμίσεις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στον χωροταξικό και πολεοδομικό σχεδιασμό γίνεται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κατά τους κανόνες της επιστήμης</a:t>
            </a:r>
            <a:r>
              <a:rPr 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a:t>
            </a:r>
            <a:endPar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lvl="1"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Η σύνταξη</a:t>
            </a: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δασολογίου και</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εθνικού Κτηματολογίου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αναγνωρίζεται ως υποχρέωση του Κράτους</a:t>
            </a: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endPar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lvl="1"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Τίθεται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συνταγματικός ορισμός της έννοιας του δάσους και της δασικής έκτασης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σύμφωνα με τα διδάγματα της επιστήμης της δασικής οικολογίας (ΑΕΔ 27/1999)</a:t>
            </a: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endPar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lvl="1"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Βέλος: Δεξιό 1">
            <a:extLst>
              <a:ext uri="{FF2B5EF4-FFF2-40B4-BE49-F238E27FC236}">
                <a16:creationId xmlns:a16="http://schemas.microsoft.com/office/drawing/2014/main" id="{EBC45F9C-4973-6F30-56F5-4B92199234A2}"/>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11</a:t>
            </a:r>
            <a:endParaRPr lang="en-US" b="1" dirty="0">
              <a:solidFill>
                <a:schemeClr val="bg2"/>
              </a:solidFill>
            </a:endParaRPr>
          </a:p>
        </p:txBody>
      </p:sp>
    </p:spTree>
    <p:extLst>
      <p:ext uri="{BB962C8B-B14F-4D97-AF65-F5344CB8AC3E}">
        <p14:creationId xmlns:p14="http://schemas.microsoft.com/office/powerpoint/2010/main" val="3488550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91146C-8B0A-ECCB-D9C8-B0E3545E4C88}"/>
              </a:ext>
            </a:extLst>
          </p:cNvPr>
          <p:cNvSpPr>
            <a:spLocks noGrp="1"/>
          </p:cNvSpPr>
          <p:nvPr>
            <p:ph type="title"/>
          </p:nvPr>
        </p:nvSpPr>
        <p:spPr>
          <a:xfrm>
            <a:off x="1453642" y="500423"/>
            <a:ext cx="9905998" cy="753082"/>
          </a:xfrm>
        </p:spPr>
        <p:txBody>
          <a:bodyPr>
            <a:normAutofit/>
          </a:bodyPr>
          <a:lstStyle/>
          <a:p>
            <a:pPr algn="ctr">
              <a:lnSpc>
                <a:spcPct val="120000"/>
              </a:lnSpc>
              <a:spcBef>
                <a:spcPts val="1000"/>
              </a:spcBef>
              <a:buSzPct val="125000"/>
            </a:pPr>
            <a:r>
              <a:rPr kumimoji="0" lang="el-GR" sz="1800" b="1" i="0" u="none" strike="noStrike" kern="1200" cap="none" spc="0" normalizeH="0" baseline="0" noProof="0" dirty="0">
                <a:ln>
                  <a:noFill/>
                </a:ln>
                <a:solidFill>
                  <a:schemeClr val="bg2"/>
                </a:solidFill>
                <a:effectLst/>
                <a:uLnTx/>
                <a:uFillTx/>
                <a:latin typeface="Arial" panose="020B0604020202020204" pitchFamily="34" charset="0"/>
                <a:ea typeface="Calibri" panose="020F0502020204030204" pitchFamily="34" charset="0"/>
                <a:cs typeface="Arial" panose="020B0604020202020204" pitchFamily="34" charset="0"/>
              </a:rPr>
              <a:t>Το κανονιστικό περιεχόμενο του άρθρου 24 Συντ. </a:t>
            </a:r>
            <a:endParaRPr lang="en-US" sz="1800" dirty="0">
              <a:solidFill>
                <a:schemeClr val="bg2"/>
              </a:solidFill>
              <a:latin typeface="Arial" panose="020B0604020202020204" pitchFamily="34" charset="0"/>
              <a:ea typeface="+mn-ea"/>
              <a:cs typeface="Arial" panose="020B0604020202020204" pitchFamily="34" charset="0"/>
            </a:endParaRPr>
          </a:p>
        </p:txBody>
      </p:sp>
      <p:sp>
        <p:nvSpPr>
          <p:cNvPr id="3" name="Θέση περιεχομένου 2">
            <a:extLst>
              <a:ext uri="{FF2B5EF4-FFF2-40B4-BE49-F238E27FC236}">
                <a16:creationId xmlns:a16="http://schemas.microsoft.com/office/drawing/2014/main" id="{9FF909DE-0DDC-943B-C9C6-6A04A939F985}"/>
              </a:ext>
            </a:extLst>
          </p:cNvPr>
          <p:cNvSpPr>
            <a:spLocks noGrp="1"/>
          </p:cNvSpPr>
          <p:nvPr>
            <p:ph idx="1"/>
          </p:nvPr>
        </p:nvSpPr>
        <p:spPr>
          <a:xfrm>
            <a:off x="1141412" y="1502229"/>
            <a:ext cx="9905999" cy="4965246"/>
          </a:xfrm>
        </p:spPr>
        <p:txBody>
          <a:bodyPr>
            <a:normAutofit lnSpcReduction="10000"/>
          </a:bodyPr>
          <a:lstStyle/>
          <a:p>
            <a:pPr marR="0" lvl="0" algn="just" defTabSz="457200" rtl="0" eaLnBrk="1" fontAlgn="auto" latinLnBrk="0" hangingPunct="1">
              <a:lnSpc>
                <a:spcPct val="100000"/>
              </a:lnSpc>
              <a:spcBef>
                <a:spcPts val="1000"/>
              </a:spcBef>
              <a:spcAft>
                <a:spcPts val="0"/>
              </a:spcAft>
              <a:buClr>
                <a:srgbClr val="353535"/>
              </a:buClr>
              <a:buSzTx/>
              <a:tabLst/>
              <a:defRPr/>
            </a:pPr>
            <a:r>
              <a:rPr kumimoji="0" lang="el-GR" sz="1300" b="0" i="0" u="sng"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Νομική φύση και ισχύς άρθρου 24 παρ. 1 Συντ.: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Οι ρυθμίσεις του άρθρου 24 παρ. 1 δεν αποτελούν απλές κατευθυντήριες διατάξεις, αλλά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συνιστούν κανόνες άμεσης και επιτακτικής ισχύος</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Απευθύνουν, δηλαδή, </a:t>
            </a:r>
            <a:r>
              <a:rPr kumimoji="0" lang="el-GR" sz="13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δεσμευτική επιταγή προς τον νομοθέτη και τη Διοίκηση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να συμμορφωθούν προς το περιεχόμενό τους</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a:t>
            </a:r>
          </a:p>
          <a:p>
            <a:pPr marR="0" lvl="0" algn="just" defTabSz="457200" rtl="0" eaLnBrk="1" fontAlgn="auto" latinLnBrk="0" hangingPunct="1">
              <a:lnSpc>
                <a:spcPct val="100000"/>
              </a:lnSpc>
              <a:spcBef>
                <a:spcPts val="1000"/>
              </a:spcBef>
              <a:spcAft>
                <a:spcPts val="0"/>
              </a:spcAft>
              <a:buClr>
                <a:srgbClr val="353535"/>
              </a:buClr>
              <a:buSzTx/>
              <a:tabLst/>
              <a:defRPr/>
            </a:pP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Η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υποχρέωση συμμόρφωσης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συνίσταται ειδικότερα σε:  </a:t>
            </a:r>
          </a:p>
          <a:p>
            <a:pPr marR="0" lvl="1"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υποχρέωση αποχής από την έκδοση δυσμενών για το περιβάλλον πράξεων </a:t>
            </a:r>
          </a:p>
          <a:p>
            <a:pPr marR="0" lvl="1"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υποχρέωση λήψης των κατάλληλων μέτρων για την προστασία του περιβάλλοντος</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Κατά τη λήψη των μέτρων αυτών, τα όργανα της νομοθετικής και εκτελεστικής λειτουργίας μπορεί να σταθμίζουν και άλλους παράγοντες  που ανάγονται στο δημόσιο συμφέρον (π.χ. επιδίωξη οικονομικής ανάπτυξης, δημιουργία ή προστασία θέσεων εργασίας). Η επιδίωξη όμως αυτών των σκοπών πρέπει να συμπορεύεται με την προστασία του περιβάλλοντος ώστε να εξασφαλίζεται βιώσιμη ανάπτυξη (</a:t>
            </a:r>
            <a:r>
              <a:rPr kumimoji="0" lang="el-GR" sz="13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ΣτΕΟλ</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3478/2000, 2705/2006).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Η υποχρέωση της Διοίκησης υφίσταται ακόμα και όταν ελλείπουν προστατευτικές του περιβάλλοντος νομοθετικές διατάξεις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(ΣτΕ 3370/2014 7μ., </a:t>
            </a:r>
            <a:r>
              <a:rPr kumimoji="0" lang="el-GR" sz="13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ΣτΕΟλ</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2757/1994)</a:t>
            </a:r>
            <a:endParaRPr kumimoji="0" lang="en-US"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endParaRPr>
          </a:p>
          <a:p>
            <a:pPr marL="227013" marR="0" lvl="1" indent="-227013" algn="just" defTabSz="457200" rtl="0" eaLnBrk="1" fontAlgn="auto" latinLnBrk="0" hangingPunct="1">
              <a:lnSpc>
                <a:spcPct val="100000"/>
              </a:lnSpc>
              <a:spcBef>
                <a:spcPts val="1000"/>
              </a:spcBef>
              <a:spcAft>
                <a:spcPts val="0"/>
              </a:spcAft>
              <a:buClr>
                <a:srgbClr val="353535"/>
              </a:buClr>
              <a:buSzTx/>
              <a:tabLst/>
              <a:defRPr/>
            </a:pP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Ειδικότερα δικαιώματα που απορρέουν από τη συνταγματική αναγνώριση ενός δικαιώματος στην προστασία του περιβάλλοντος: </a:t>
            </a: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n-US"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Δικαίωμα πληροφόρησης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για όλα τα θέματα που αφορούν το περιβάλλον (δημοσιότητα ρυθμίσεων που αφορούν άμεσα ή έμμεσα το περιβάλλον και παροχή δυνατότητας για ελεύθερη πρόσβαση στα σχετικά δημόσια έγγραφα, κείμενα και σχέδια περιβαλλοντικού χαρακτήρα)</a:t>
            </a:r>
            <a:endParaRPr kumimoji="0" lang="en-US"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endParaRP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lang="en-US" sz="1300" dirty="0">
                <a:solidFill>
                  <a:schemeClr val="bg2"/>
                </a:solidFill>
                <a:latin typeface="Calibri" panose="020F0502020204030204" pitchFamily="34" charset="0"/>
                <a:cs typeface="Calibri" panose="020F0502020204030204" pitchFamily="34" charset="0"/>
              </a:rPr>
              <a:t>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Δικαίωμα συμμετοχής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στις διοικητικές διαδικασίες λήψης περιβαλλοντικών αποφάσεων</a:t>
            </a:r>
          </a:p>
          <a:p>
            <a:pPr marL="285750" marR="0" lvl="1" indent="1588" algn="just" defTabSz="457200" rtl="0" eaLnBrk="1" fontAlgn="auto" latinLnBrk="0" hangingPunct="1">
              <a:lnSpc>
                <a:spcPct val="100000"/>
              </a:lnSpc>
              <a:spcBef>
                <a:spcPts val="1000"/>
              </a:spcBef>
              <a:spcAft>
                <a:spcPts val="0"/>
              </a:spcAft>
              <a:buClr>
                <a:srgbClr val="353535"/>
              </a:buClr>
              <a:buSzTx/>
              <a:buFont typeface="Wingdings" panose="05000000000000000000" pitchFamily="2" charset="2"/>
              <a:buChar char="Ø"/>
              <a:tabLst/>
              <a:defRPr/>
            </a:pP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Δικαίωμα πρόσβασης στη δικαιοσύνη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(άσκησης ενδίκων βοηθημάτων και μέσων) για θέματα περιβάλλοντος </a:t>
            </a:r>
            <a:endParaRPr kumimoji="0" lang="en-US"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endParaRPr>
          </a:p>
          <a:p>
            <a:pPr marL="285750" marR="0" lvl="1" indent="0" algn="just" defTabSz="457200" rtl="0" eaLnBrk="1" fontAlgn="auto" latinLnBrk="0" hangingPunct="1">
              <a:lnSpc>
                <a:spcPct val="100000"/>
              </a:lnSpc>
              <a:spcBef>
                <a:spcPts val="1000"/>
              </a:spcBef>
              <a:spcAft>
                <a:spcPts val="0"/>
              </a:spcAft>
              <a:buClr>
                <a:srgbClr val="353535"/>
              </a:buClr>
              <a:buSzTx/>
              <a:buNone/>
              <a:tabLst/>
              <a:defRPr/>
            </a:pPr>
            <a:r>
              <a:rPr kumimoji="0" lang="el-GR" sz="13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Σημ</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Τα δικαιώματα αυτά θεμελιώνονται </a:t>
            </a:r>
            <a:r>
              <a:rPr lang="el-GR" sz="1300" dirty="0">
                <a:solidFill>
                  <a:schemeClr val="bg2"/>
                </a:solidFill>
                <a:latin typeface="Calibri" panose="020F0502020204030204" pitchFamily="34" charset="0"/>
                <a:cs typeface="Calibri" panose="020F0502020204030204" pitchFamily="34" charset="0"/>
              </a:rPr>
              <a:t>και σε διατάξεις διεθνούς και </a:t>
            </a:r>
            <a:r>
              <a:rPr lang="el-GR" sz="1300" dirty="0" err="1">
                <a:solidFill>
                  <a:schemeClr val="bg2"/>
                </a:solidFill>
                <a:latin typeface="Calibri" panose="020F0502020204030204" pitchFamily="34" charset="0"/>
                <a:cs typeface="Calibri" panose="020F0502020204030204" pitchFamily="34" charset="0"/>
              </a:rPr>
              <a:t>ενωσιακού</a:t>
            </a:r>
            <a:r>
              <a:rPr lang="el-GR" sz="1300" dirty="0">
                <a:solidFill>
                  <a:schemeClr val="bg2"/>
                </a:solidFill>
                <a:latin typeface="Calibri" panose="020F0502020204030204" pitchFamily="34" charset="0"/>
                <a:cs typeface="Calibri" panose="020F0502020204030204" pitchFamily="34" charset="0"/>
              </a:rPr>
              <a:t> δικαίου)</a:t>
            </a:r>
          </a:p>
          <a:p>
            <a:pPr marL="230188" marR="0" lvl="1" indent="-230188" algn="just" defTabSz="457200" rtl="0" eaLnBrk="1" fontAlgn="auto" latinLnBrk="0" hangingPunct="1">
              <a:lnSpc>
                <a:spcPct val="100000"/>
              </a:lnSpc>
              <a:spcBef>
                <a:spcPts val="1000"/>
              </a:spcBef>
              <a:spcAft>
                <a:spcPts val="0"/>
              </a:spcAft>
              <a:buClr>
                <a:srgbClr val="353535"/>
              </a:buClr>
              <a:buSzTx/>
              <a:tabLst/>
              <a:defRPr/>
            </a:pPr>
            <a:r>
              <a:rPr kumimoji="0" lang="el-GR" sz="1300" b="1"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Τριτενέργεια</a:t>
            </a:r>
            <a:r>
              <a:rPr lang="el-GR" sz="1300" dirty="0">
                <a:solidFill>
                  <a:schemeClr val="bg2"/>
                </a:solidFill>
                <a:latin typeface="Calibri" panose="020F0502020204030204" pitchFamily="34" charset="0"/>
                <a:cs typeface="Calibri" panose="020F0502020204030204" pitchFamily="34" charset="0"/>
              </a:rPr>
              <a:t> του δικαιώματος στο περιβάλλον</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το δικαίωμα στο περιβάλλον </a:t>
            </a:r>
            <a:r>
              <a:rPr kumimoji="0" lang="el-GR" sz="13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επενεργεί και στις σχέσεις μεταξύ ιδιωτών </a:t>
            </a:r>
            <a:r>
              <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μέσω διατάξεων του ιδιωτικού δικαίου για την προστασία της προσωπικότητας, του γειτονικού δικαίου, της κυριότητας και των αδικοπραξιών.</a:t>
            </a:r>
          </a:p>
          <a:p>
            <a:pPr marL="227013" marR="0" lvl="1" indent="-227013" algn="just" defTabSz="457200" rtl="0" eaLnBrk="1" fontAlgn="auto" latinLnBrk="0" hangingPunct="1">
              <a:lnSpc>
                <a:spcPct val="100000"/>
              </a:lnSpc>
              <a:spcBef>
                <a:spcPts val="1000"/>
              </a:spcBef>
              <a:spcAft>
                <a:spcPts val="0"/>
              </a:spcAft>
              <a:buClr>
                <a:srgbClr val="353535"/>
              </a:buClr>
              <a:buSzTx/>
              <a:tabLst/>
              <a:defRPr/>
            </a:pPr>
            <a:endParaRPr kumimoji="0" lang="el-GR" sz="13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algn="just"/>
            <a:endPar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F9704403-097A-A339-2910-4B89CA1FDA82}"/>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12</a:t>
            </a:r>
            <a:endParaRPr lang="en-US" b="1" dirty="0">
              <a:solidFill>
                <a:schemeClr val="bg2"/>
              </a:solidFill>
            </a:endParaRPr>
          </a:p>
        </p:txBody>
      </p:sp>
    </p:spTree>
    <p:extLst>
      <p:ext uri="{BB962C8B-B14F-4D97-AF65-F5344CB8AC3E}">
        <p14:creationId xmlns:p14="http://schemas.microsoft.com/office/powerpoint/2010/main" val="3690409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0C1524-9E78-E511-A23A-91A53D0DFE32}"/>
              </a:ext>
            </a:extLst>
          </p:cNvPr>
          <p:cNvSpPr>
            <a:spLocks noGrp="1"/>
          </p:cNvSpPr>
          <p:nvPr>
            <p:ph type="title"/>
          </p:nvPr>
        </p:nvSpPr>
        <p:spPr>
          <a:xfrm>
            <a:off x="1141413" y="368692"/>
            <a:ext cx="9905998" cy="1076932"/>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συνταγματική προστασία των δασών και δασικών εκτάσεων</a:t>
            </a:r>
          </a:p>
        </p:txBody>
      </p:sp>
      <p:sp>
        <p:nvSpPr>
          <p:cNvPr id="3" name="Θέση περιεχομένου 2">
            <a:extLst>
              <a:ext uri="{FF2B5EF4-FFF2-40B4-BE49-F238E27FC236}">
                <a16:creationId xmlns:a16="http://schemas.microsoft.com/office/drawing/2014/main" id="{592189BD-41B0-BF23-B41F-016BDE6C65B8}"/>
              </a:ext>
            </a:extLst>
          </p:cNvPr>
          <p:cNvSpPr>
            <a:spLocks noGrp="1"/>
          </p:cNvSpPr>
          <p:nvPr>
            <p:ph idx="1"/>
          </p:nvPr>
        </p:nvSpPr>
        <p:spPr>
          <a:xfrm>
            <a:off x="1141412" y="1445624"/>
            <a:ext cx="9905999" cy="4345578"/>
          </a:xfrm>
        </p:spPr>
        <p:txBody>
          <a:bodyPr>
            <a:normAutofit fontScale="92500" lnSpcReduction="20000"/>
          </a:bodyPr>
          <a:lstStyle/>
          <a:p>
            <a:pPr algn="just"/>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Σε εφαρμογή των συνταγματικών αυτών διατάξεων εκδόθηκε αρχικώς ο ν. 998/1979, στη συνέχεια οι ν. 1734/1987 και 3208/2003 και πιο πρόσφατα ο ν. 4280/2014 που αντικατέστησε όλες τις διατάξεις του ν. 998/1979 περί επιτρεπτών επεμβάσεων σε δάση και δασικές εκτάσεις. </a:t>
            </a:r>
          </a:p>
          <a:p>
            <a:pPr algn="just"/>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Τα </a:t>
            </a:r>
            <a:r>
              <a:rPr lang="el-GR" sz="2000" b="1" dirty="0">
                <a:solidFill>
                  <a:schemeClr val="bg2"/>
                </a:solidFill>
                <a:latin typeface="Calibri" panose="020F0502020204030204" pitchFamily="34" charset="0"/>
                <a:ea typeface="Calibri" panose="020F0502020204030204" pitchFamily="34" charset="0"/>
                <a:cs typeface="Calibri" panose="020F0502020204030204" pitchFamily="34" charset="0"/>
              </a:rPr>
              <a:t>δάση, οι δασικές εκτάσεις</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 ως φυσικά αγαθά και ευπαθή οικοσυστήματα υπάγονται κατά το Σύνταγμα σε </a:t>
            </a:r>
            <a:r>
              <a:rPr lang="el-GR" sz="2000" b="1" dirty="0">
                <a:solidFill>
                  <a:schemeClr val="bg2"/>
                </a:solidFill>
                <a:latin typeface="Calibri" panose="020F0502020204030204" pitchFamily="34" charset="0"/>
                <a:ea typeface="Calibri" panose="020F0502020204030204" pitchFamily="34" charset="0"/>
                <a:cs typeface="Calibri" panose="020F0502020204030204" pitchFamily="34" charset="0"/>
              </a:rPr>
              <a:t>ιδιαίτερο προστατευτικό καθεστώς</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2000" b="1" dirty="0">
                <a:solidFill>
                  <a:schemeClr val="bg2"/>
                </a:solidFill>
                <a:latin typeface="Calibri" panose="020F0502020204030204" pitchFamily="34" charset="0"/>
                <a:ea typeface="Calibri" panose="020F0502020204030204" pitchFamily="34" charset="0"/>
                <a:cs typeface="Calibri" panose="020F0502020204030204" pitchFamily="34" charset="0"/>
              </a:rPr>
              <a:t>ώστε να διατηρηθεί η χρήση κατά τον προορισμό τους </a:t>
            </a:r>
            <a:r>
              <a:rPr lang="en-US" sz="2000" dirty="0">
                <a:solidFill>
                  <a:schemeClr val="bg2"/>
                </a:solidFill>
                <a:latin typeface="Calibri" panose="020F0502020204030204" pitchFamily="34" charset="0"/>
                <a:ea typeface="Calibri" panose="020F0502020204030204" pitchFamily="34" charset="0"/>
                <a:cs typeface="Calibri" panose="020F0502020204030204" pitchFamily="34" charset="0"/>
              </a:rPr>
              <a:t>(</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και άρα να μην μεταβληθεί η δασική μορφή τους) και να διαφυλαχθεί η οικολογική ισορροπία.</a:t>
            </a:r>
          </a:p>
          <a:p>
            <a:pPr algn="just"/>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Στο ίδιο προστατευτικό καθεστώς υπάγονται επίσης: (α) τα εντός των πόλεων και οικιστικών περιοχών πάρκα και άλση, το </a:t>
            </a:r>
            <a:r>
              <a:rPr lang="el-GR" sz="2000" dirty="0" err="1">
                <a:solidFill>
                  <a:schemeClr val="bg2"/>
                </a:solidFill>
                <a:latin typeface="Calibri" panose="020F0502020204030204" pitchFamily="34" charset="0"/>
                <a:ea typeface="Calibri" panose="020F0502020204030204" pitchFamily="34" charset="0"/>
                <a:cs typeface="Calibri" panose="020F0502020204030204" pitchFamily="34" charset="0"/>
              </a:rPr>
              <a:t>περιαστικό</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 πράσινο, οι κηρυγμένες </a:t>
            </a:r>
            <a:r>
              <a:rPr lang="el-GR" sz="2000" dirty="0" err="1">
                <a:solidFill>
                  <a:schemeClr val="bg2"/>
                </a:solidFill>
                <a:latin typeface="Calibri" panose="020F0502020204030204" pitchFamily="34" charset="0"/>
                <a:ea typeface="Calibri" panose="020F0502020204030204" pitchFamily="34" charset="0"/>
                <a:cs typeface="Calibri" panose="020F0502020204030204" pitchFamily="34" charset="0"/>
              </a:rPr>
              <a:t>δασωτέες</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 ή αναδασωτέες εκτάσεις, (β) τμήματα πάρκου ή άλσους που φέρουν μη δασική βλάστηση συνδέονται όμως οργανικά με το σύνολο του πάρκου ή άλσους υπό την έννοια ότι συμβάλλουν στη διατήρηση της φυσικής ισορροπίας του συνόλου και (γ) οι δημόσιες </a:t>
            </a:r>
            <a:r>
              <a:rPr lang="el-GR" sz="2000" dirty="0" err="1">
                <a:solidFill>
                  <a:schemeClr val="bg2"/>
                </a:solidFill>
                <a:latin typeface="Calibri" panose="020F0502020204030204" pitchFamily="34" charset="0"/>
                <a:ea typeface="Calibri" panose="020F0502020204030204" pitchFamily="34" charset="0"/>
                <a:cs typeface="Calibri" panose="020F0502020204030204" pitchFamily="34" charset="0"/>
              </a:rPr>
              <a:t>χορτολιβαδικές</a:t>
            </a:r>
            <a:r>
              <a:rPr lang="el-GR" sz="2000" dirty="0">
                <a:solidFill>
                  <a:schemeClr val="bg2"/>
                </a:solidFill>
                <a:latin typeface="Calibri" panose="020F0502020204030204" pitchFamily="34" charset="0"/>
                <a:ea typeface="Calibri" panose="020F0502020204030204" pitchFamily="34" charset="0"/>
                <a:cs typeface="Calibri" panose="020F0502020204030204" pitchFamily="34" charset="0"/>
              </a:rPr>
              <a:t> (καθώς και οι βραχώδεις και πετρώδεις εκτάσεις) επί ορεινών, ημιορεινών και ανώμαλων εδαφών.</a:t>
            </a:r>
          </a:p>
          <a:p>
            <a:pPr algn="just"/>
            <a:endPar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1F4E6126-5161-684F-79C8-069EECC0D304}"/>
              </a:ext>
            </a:extLst>
          </p:cNvPr>
          <p:cNvSpPr/>
          <p:nvPr/>
        </p:nvSpPr>
        <p:spPr>
          <a:xfrm>
            <a:off x="0" y="77602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13</a:t>
            </a:r>
            <a:endParaRPr lang="en-US" b="1" dirty="0">
              <a:solidFill>
                <a:schemeClr val="bg2"/>
              </a:solidFill>
            </a:endParaRPr>
          </a:p>
        </p:txBody>
      </p:sp>
    </p:spTree>
    <p:extLst>
      <p:ext uri="{BB962C8B-B14F-4D97-AF65-F5344CB8AC3E}">
        <p14:creationId xmlns:p14="http://schemas.microsoft.com/office/powerpoint/2010/main" val="1592673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7D6F8-F36D-20E8-60CC-D8A372729E36}"/>
              </a:ext>
            </a:extLst>
          </p:cNvPr>
          <p:cNvSpPr>
            <a:spLocks noGrp="1"/>
          </p:cNvSpPr>
          <p:nvPr>
            <p:ph type="title"/>
          </p:nvPr>
        </p:nvSpPr>
        <p:spPr>
          <a:xfrm>
            <a:off x="1141412" y="269969"/>
            <a:ext cx="9905998" cy="697098"/>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Επιτρεπτές επεμβάσεις σε εκτάσεις δασικού χαρακτήρα</a:t>
            </a:r>
            <a:endParaRPr lang="en-US" sz="1800" b="1" cap="none" dirty="0">
              <a:solidFill>
                <a:schemeClr val="bg2"/>
              </a:solidFill>
              <a:latin typeface="Arial" panose="020B0604020202020204" pitchFamily="34" charset="0"/>
              <a:ea typeface="Calibri" panose="020F0502020204030204" pitchFamily="34" charset="0"/>
              <a:cs typeface="Arial" panose="020B0604020202020204" pitchFamily="34" charset="0"/>
            </a:endParaRPr>
          </a:p>
        </p:txBody>
      </p:sp>
      <p:sp>
        <p:nvSpPr>
          <p:cNvPr id="4" name="Θέση περιεχομένου 3">
            <a:extLst>
              <a:ext uri="{FF2B5EF4-FFF2-40B4-BE49-F238E27FC236}">
                <a16:creationId xmlns:a16="http://schemas.microsoft.com/office/drawing/2014/main" id="{527DD367-14F1-D6DF-1AC2-DB4926CD0E03}"/>
              </a:ext>
            </a:extLst>
          </p:cNvPr>
          <p:cNvSpPr>
            <a:spLocks noGrp="1"/>
          </p:cNvSpPr>
          <p:nvPr>
            <p:ph idx="1"/>
          </p:nvPr>
        </p:nvSpPr>
        <p:spPr>
          <a:xfrm>
            <a:off x="1141412" y="1147665"/>
            <a:ext cx="9905999" cy="5710335"/>
          </a:xfrm>
        </p:spPr>
        <p:txBody>
          <a:bodyPr>
            <a:normAutofit fontScale="92500" lnSpcReduction="10000"/>
          </a:bodyPr>
          <a:lstStyle/>
          <a:p>
            <a:pPr algn="just"/>
            <a:r>
              <a:rPr lang="el-GR" altLang="en-US" sz="1600" b="1" dirty="0">
                <a:solidFill>
                  <a:schemeClr val="bg2"/>
                </a:solidFill>
                <a:latin typeface="Calibri" panose="020F0502020204030204" pitchFamily="34" charset="0"/>
                <a:ea typeface="Calibri" panose="020F0502020204030204" pitchFamily="34" charset="0"/>
                <a:cs typeface="Calibri" panose="020F0502020204030204" pitchFamily="34" charset="0"/>
              </a:rPr>
              <a:t>Καταρχήν απαγορεύεται η μεταβολή του προορισμού των δασών και δασικών εκτάσεων</a:t>
            </a: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algn="just"/>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Εισάγεται </a:t>
            </a:r>
            <a:r>
              <a:rPr lang="el-GR" altLang="en-US" sz="1600" b="1" dirty="0">
                <a:solidFill>
                  <a:schemeClr val="bg2"/>
                </a:solidFill>
                <a:latin typeface="Calibri" panose="020F0502020204030204" pitchFamily="34" charset="0"/>
                <a:ea typeface="Calibri" panose="020F0502020204030204" pitchFamily="34" charset="0"/>
                <a:cs typeface="Calibri" panose="020F0502020204030204" pitchFamily="34" charset="0"/>
              </a:rPr>
              <a:t>ρήτρα εξαίρεσης</a:t>
            </a: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 σύμφωνα με την οποία </a:t>
            </a:r>
            <a:r>
              <a:rPr lang="el-GR" altLang="en-US" sz="1600" b="1" dirty="0">
                <a:solidFill>
                  <a:schemeClr val="bg2"/>
                </a:solidFill>
                <a:latin typeface="Calibri" panose="020F0502020204030204" pitchFamily="34" charset="0"/>
                <a:ea typeface="Calibri" panose="020F0502020204030204" pitchFamily="34" charset="0"/>
                <a:cs typeface="Calibri" panose="020F0502020204030204" pitchFamily="34" charset="0"/>
              </a:rPr>
              <a:t>επιτρέπεται η σχετική μεταβολή εάν προέχει για την εθνική οικονομία η αγροτική εκμετάλλευση ή άλλη χρήση που την επιβάλλει το δημόσιο συμφέρον</a:t>
            </a: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algn="just"/>
            <a:r>
              <a:rPr lang="el-GR" altLang="en-US" sz="1600" u="sng" dirty="0">
                <a:solidFill>
                  <a:schemeClr val="bg2"/>
                </a:solidFill>
                <a:latin typeface="Calibri" panose="020F0502020204030204" pitchFamily="34" charset="0"/>
                <a:ea typeface="Calibri" panose="020F0502020204030204" pitchFamily="34" charset="0"/>
                <a:cs typeface="Calibri" panose="020F0502020204030204" pitchFamily="34" charset="0"/>
              </a:rPr>
              <a:t>Μεταξύ των επιτρεπτών επεμβάσεων σε δάση και τις δασικές εκτάσεις περιλαμβάνονται (Κεφάλαιο ΣΤ ν. 998/1979):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κατασκευή στρατιωτικών έργων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εκτέλεση δημοσίων έργων και έργων υποδομής, όπως η ηλεκτροπαραγωγή από Ανανεώσιμες Πηγές Ενέργειας</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ανέγερση τουριστικών και βιομηχανικών εγκαταστάσεων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λειτουργία λατομικών και μεταλλευτικών εκμεταλλεύσεων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οι γεωργικές και κτηνοτροφικές εκμεταλλεύσεις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λειτουργία κατασκηνώσεων και τα ορειβατικά καταφύγια </a:t>
            </a:r>
          </a:p>
          <a:p>
            <a:pPr indent="1588" algn="just">
              <a:buFont typeface="Wingdings" panose="05000000000000000000" pitchFamily="2" charset="2"/>
              <a:buChar char="Ø"/>
            </a:pP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η κατασκευή πολιτιστικών εγκαταστάσεων. </a:t>
            </a:r>
          </a:p>
          <a:p>
            <a:pPr marL="514350" indent="-514350" algn="just"/>
            <a:r>
              <a:rPr lang="el-GR" altLang="en-US" sz="1600" u="sng" dirty="0">
                <a:solidFill>
                  <a:schemeClr val="bg2"/>
                </a:solidFill>
                <a:latin typeface="Calibri" panose="020F0502020204030204" pitchFamily="34" charset="0"/>
                <a:ea typeface="Calibri" panose="020F0502020204030204" pitchFamily="34" charset="0"/>
                <a:cs typeface="Calibri" panose="020F0502020204030204" pitchFamily="34" charset="0"/>
              </a:rPr>
              <a:t>Επιτρεπτές επεμβάσεις σε αναδασωτέες εκτάσεις (άρθρο 46 ν. 998/1979)</a:t>
            </a:r>
            <a:r>
              <a:rPr lang="el-GR"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rPr>
              <a:t>: στρατιωτικά έργα, διάνοιξη εθνικών, επαρχιακών, δημοτικών οδών και σιδηροδρομικών γραμμών, μεγάλα έργα υποδομής, έργα μεταφοράς και διανομής ηλεκτρικής ενέργειας, όπως εγκατάσταση σταθμών παραγωγής ηλεκτρικής ενέργειας από ΑΠΕ ή μονάδες Συμπαραγωγής Ηλεκτρισμού και Θερμότητας με χρήση ΑΠΕ ή σταθμών αποθήκευσης ή σταθμών παραγωγής ηλεκτρικής ενέργειας από ΑΠΕ, αρχαιολογικές έρευνες και ανασκαφές, κεραίες, πομποί, αναμεταδότες. </a:t>
            </a:r>
            <a:endParaRPr lang="en-US" altLang="en-US" sz="16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Βέλος: Δεξιό 2">
            <a:extLst>
              <a:ext uri="{FF2B5EF4-FFF2-40B4-BE49-F238E27FC236}">
                <a16:creationId xmlns:a16="http://schemas.microsoft.com/office/drawing/2014/main" id="{7374DF8E-6FD5-BF12-0FA4-C9710B10A367}"/>
              </a:ext>
            </a:extLst>
          </p:cNvPr>
          <p:cNvSpPr/>
          <p:nvPr/>
        </p:nvSpPr>
        <p:spPr>
          <a:xfrm>
            <a:off x="0" y="376202"/>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14</a:t>
            </a:r>
            <a:endParaRPr lang="en-US" b="1" dirty="0">
              <a:solidFill>
                <a:schemeClr val="bg2"/>
              </a:solidFill>
            </a:endParaRPr>
          </a:p>
        </p:txBody>
      </p:sp>
    </p:spTree>
    <p:extLst>
      <p:ext uri="{BB962C8B-B14F-4D97-AF65-F5344CB8AC3E}">
        <p14:creationId xmlns:p14="http://schemas.microsoft.com/office/powerpoint/2010/main" val="3495148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2769A-44F1-66EB-81B5-2FACEB7DB40A}"/>
              </a:ext>
            </a:extLst>
          </p:cNvPr>
          <p:cNvSpPr>
            <a:spLocks noGrp="1"/>
          </p:cNvSpPr>
          <p:nvPr>
            <p:ph type="title"/>
          </p:nvPr>
        </p:nvSpPr>
        <p:spPr>
          <a:xfrm>
            <a:off x="1143001" y="130629"/>
            <a:ext cx="9905998" cy="877077"/>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Οι προϋποθέσεις επέμβασης σε δάσος ή δασική έκταση κατά τη νομολογία του ΣτΕ </a:t>
            </a:r>
          </a:p>
        </p:txBody>
      </p:sp>
      <p:sp>
        <p:nvSpPr>
          <p:cNvPr id="6" name="Θέση περιεχομένου 5">
            <a:extLst>
              <a:ext uri="{FF2B5EF4-FFF2-40B4-BE49-F238E27FC236}">
                <a16:creationId xmlns:a16="http://schemas.microsoft.com/office/drawing/2014/main" id="{DF0CA4BF-8763-26D4-FF3C-D068008FB8AC}"/>
              </a:ext>
            </a:extLst>
          </p:cNvPr>
          <p:cNvSpPr>
            <a:spLocks noGrp="1"/>
          </p:cNvSpPr>
          <p:nvPr>
            <p:ph idx="1"/>
          </p:nvPr>
        </p:nvSpPr>
        <p:spPr>
          <a:xfrm>
            <a:off x="1141412" y="920920"/>
            <a:ext cx="9905999" cy="5663681"/>
          </a:xfrm>
        </p:spPr>
        <p:txBody>
          <a:bodyPr>
            <a:normAutofit fontScale="92500" lnSpcReduction="10000"/>
          </a:bodyPr>
          <a:lstStyle/>
          <a:p>
            <a:pPr marL="742950" marR="0" lvl="1" indent="-285750" algn="just" defTabSz="457200" rtl="0" eaLnBrk="1" fontAlgn="auto" latinLnBrk="0" hangingPunct="1">
              <a:lnSpc>
                <a:spcPct val="100000"/>
              </a:lnSpc>
              <a:spcBef>
                <a:spcPts val="1200"/>
              </a:spcBef>
              <a:spcAft>
                <a:spcPts val="0"/>
              </a:spcAft>
              <a:buClr>
                <a:srgbClr val="353535"/>
              </a:buClr>
              <a:buSzTx/>
              <a:buFont typeface="Wingdings" panose="05000000000000000000" pitchFamily="2" charset="2"/>
              <a:buChar char="Ø"/>
              <a:tabLst/>
              <a:defRPr/>
            </a:pPr>
            <a:endParaRPr kumimoji="0" lang="el-GR" sz="13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endParaRPr>
          </a:p>
          <a:p>
            <a:pPr marL="742950" marR="0" lvl="1" indent="-285750" algn="just" defTabSz="457200" rtl="0" eaLnBrk="1" fontAlgn="auto" latinLnBrk="0" hangingPunct="1">
              <a:lnSpc>
                <a:spcPct val="100000"/>
              </a:lnSpc>
              <a:spcBef>
                <a:spcPts val="1200"/>
              </a:spcBef>
              <a:spcAft>
                <a:spcPts val="0"/>
              </a:spcAft>
              <a:buClr>
                <a:srgbClr val="353535"/>
              </a:buClr>
              <a:buSzTx/>
              <a:buFont typeface="Wingdings" panose="05000000000000000000" pitchFamily="2" charset="2"/>
              <a:buChar char="Ø"/>
              <a:tabLst/>
              <a:defRPr/>
            </a:pP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Οι επιτρεπτές επεμβάσεις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στα δάση και τις δασικές εκτάσεις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πρέπει να προβλέπονται από ειδικές νομοθετικές ή κανονιστικές διατάξεις</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που ορίζουν τη διαδικασία και τις προϋποθέσεις για την πραγματοποίησή τους (βλ. ιδίως ΣτΕ 2569/04, 1322/01, 2526/00).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Πρέπει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να τεκμηριώνεται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σε κάθε περίπτωση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ο λόγος δημοσίου συμφέροντος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που καθιστά θεμιτή κατά το Σύνταγμα τη μεταβολή του προορισμού των δασών και δασικών εκτάσεων. Το δημόσιο αυτό συμφέρον πρέπει, κατά τη νομολογία, να είναι </a:t>
            </a:r>
            <a:r>
              <a:rPr kumimoji="0" lang="el-GR" sz="1500" b="0" i="0" u="sng"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σοβαρό ή υπέρτερο ή σπουδαίο ή εξαιρετικό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και εν πάση </a:t>
            </a:r>
            <a:r>
              <a:rPr kumimoji="0" lang="el-GR" sz="15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περιπτώσει</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να εξυπηρετεί ζωτική ανάγκη της εθνικής οικονομίας (ΣτΕ 2435/1993, 1795/2019, 951/1996, 4739/1995, 666/1994, 1/1993).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Ακόμη και στις περιπτώσεις όπου υφίσταται καταρχήν το υπέρτερο αυτό δημόσιο συμφέρον, όπως στην περίπτωση των δημοσίων έργων και των έργων υποδομής, η νομολογία απαιτεί επιπροσθέτως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να αποδεικνύεται ότι η θυσία της δασικής βλάστησης αποτελεί το μόνο πρόσφορο μέσο για την ικανοποίηση του λόγου δημοσίου συμφέροντος και μάλιστα με τη μικρότερη δυνατή απώλεια δασικού πλούτου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(ΣτΕ 2569/2004, 1986/2002, 3395/2001, 951/1996).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Σε κάθε περίπτωση (ακόμη δηλαδή και όταν συντρέχουν αθροιστικώς οι πιο πάνω προϋποθέσεις), ειδικώς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επί αναδασωτέων εκτάσεων</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η νομολογία έχει κρίνει ότι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δεν είναι δυνατή η μεταβολή της χρήσης τους μέχρι να επανακτήσουν τη δασική μορφή</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Δηλαδή, στις περιπτώσεις αυτές, πρέπει πρώτα να πραγματοποιηθεί η αναδάσωση και να ανακτηθεί η δασική μορφή της έκτασης και στη συνέχεια να εξεταστεί η δυνατότητα μεταβολής του προορισμού του δάσους ή της δασικής έκτασης (ΣτΕ </a:t>
            </a:r>
            <a:r>
              <a:rPr kumimoji="0" lang="el-GR" sz="15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2778/98, ΣτΕ 2994/03, 664/90, 89/81) – Ο νομοθέτης έχει προβλέψει, πάντως,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τη δυνατότητα εκτέλεσης ορισμένων έργων </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(στρατιωτικών,  μεγάλων έργων υποδομής και σταθμών παραγωγής ηλεκτρικής ενέργειας από ΑΠΕ)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και εντός αναδασωτέων εκτάσεων  </a:t>
            </a:r>
            <a:r>
              <a:rPr kumimoji="0" lang="el-GR" sz="15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προκειμένου να εξυπηρετηθούν ανάγκες με ιδιαίτερη κοινωνική, εθνική ή οικονομική σημασία</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και η εκτέλεση του έργου είναι απολύτως αναγκαία και επιτακτική, στο μέτρο που η παρέλευση του απαιτούμενου για την πραγματοποίηση της αναδάσωσης χρονικού διαστήματος θα είχε ως συνέπεια τη ματαίωση του επιδιωκόμενου δημόσιου σκοπού (βλ. και ΣτΕ </a:t>
            </a:r>
            <a:r>
              <a:rPr kumimoji="0" lang="el-GR" sz="15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2499/2012).  </a:t>
            </a:r>
          </a:p>
          <a:p>
            <a:pPr marL="742950" marR="0" lvl="1" indent="-285750" algn="just" defTabSz="457200" rtl="0" eaLnBrk="1" fontAlgn="auto" latinLnBrk="0" hangingPunct="1">
              <a:lnSpc>
                <a:spcPct val="100000"/>
              </a:lnSpc>
              <a:spcBef>
                <a:spcPts val="600"/>
              </a:spcBef>
              <a:spcAft>
                <a:spcPts val="0"/>
              </a:spcAft>
              <a:buClr>
                <a:srgbClr val="353535"/>
              </a:buClr>
              <a:buSzTx/>
              <a:buFont typeface="Wingdings" panose="05000000000000000000" pitchFamily="2" charset="2"/>
              <a:buChar char="Ø"/>
              <a:tabLst/>
              <a:defRPr/>
            </a:pP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Η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οικιστική ανάπτυξη δεν θεωρείται </a:t>
            </a:r>
            <a:r>
              <a:rPr kumimoji="0" lang="el-GR" sz="1500"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από τη νομολογία ως </a:t>
            </a:r>
            <a:r>
              <a:rPr kumimoji="0" lang="el-GR" sz="1500" b="1" i="0"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θεμιτός λόγος μεταβολής του προορισμού των δασών και δασικών εκτάσεων</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στο μέτρο που η οικιστική αξιοποίηση συνεπάγεται την εν </a:t>
            </a:r>
            <a:r>
              <a:rPr kumimoji="0" lang="el-GR" sz="15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όλω</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ή εν μέρει εκχέρσωση και μεταβολή του προορισμού τους ως οικοσυστημάτων (ΣτΕ 3403/01, 664/94, ΣτΕ </a:t>
            </a:r>
            <a:r>
              <a:rPr kumimoji="0" lang="el-GR" sz="1500" b="0" i="0" u="none" strike="noStrike" kern="1200" cap="none" spc="0" normalizeH="0" baseline="0" noProof="0" dirty="0" err="1">
                <a:ln>
                  <a:noFill/>
                </a:ln>
                <a:solidFill>
                  <a:schemeClr val="bg2"/>
                </a:solidFill>
                <a:effectLst/>
                <a:uLnTx/>
                <a:uFillTx/>
                <a:latin typeface="Calibri" panose="020F0502020204030204" pitchFamily="34" charset="0"/>
                <a:cs typeface="Calibri" panose="020F0502020204030204" pitchFamily="34" charset="0"/>
              </a:rPr>
              <a:t>Ολομ</a:t>
            </a:r>
            <a:r>
              <a:rPr kumimoji="0" lang="el-GR" sz="1500" b="0"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 3754/81). </a:t>
            </a: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Βέλος: Δεξιό 2">
            <a:extLst>
              <a:ext uri="{FF2B5EF4-FFF2-40B4-BE49-F238E27FC236}">
                <a16:creationId xmlns:a16="http://schemas.microsoft.com/office/drawing/2014/main" id="{E1D8C5D3-F3DB-B703-B7EF-CE1358241F23}"/>
              </a:ext>
            </a:extLst>
          </p:cNvPr>
          <p:cNvSpPr/>
          <p:nvPr/>
        </p:nvSpPr>
        <p:spPr>
          <a:xfrm>
            <a:off x="0" y="32685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15</a:t>
            </a:r>
            <a:endParaRPr lang="en-US" b="1" dirty="0">
              <a:solidFill>
                <a:schemeClr val="bg2"/>
              </a:solidFill>
            </a:endParaRPr>
          </a:p>
        </p:txBody>
      </p:sp>
    </p:spTree>
    <p:extLst>
      <p:ext uri="{BB962C8B-B14F-4D97-AF65-F5344CB8AC3E}">
        <p14:creationId xmlns:p14="http://schemas.microsoft.com/office/powerpoint/2010/main" val="1324256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24901474-61A2-69BB-65B1-50631AC987CE}"/>
              </a:ext>
            </a:extLst>
          </p:cNvPr>
          <p:cNvSpPr>
            <a:spLocks noChangeArrowheads="1"/>
          </p:cNvSpPr>
          <p:nvPr/>
        </p:nvSpPr>
        <p:spPr bwMode="auto">
          <a:xfrm>
            <a:off x="-4602575" y="-457200"/>
            <a:ext cx="193614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 name="Θέση περιεχομένου 2">
            <a:extLst>
              <a:ext uri="{FF2B5EF4-FFF2-40B4-BE49-F238E27FC236}">
                <a16:creationId xmlns:a16="http://schemas.microsoft.com/office/drawing/2014/main" id="{9AAB9006-F2A0-2BE2-A628-AEE70C672294}"/>
              </a:ext>
            </a:extLst>
          </p:cNvPr>
          <p:cNvSpPr>
            <a:spLocks noGrp="1"/>
          </p:cNvSpPr>
          <p:nvPr>
            <p:ph idx="1"/>
          </p:nvPr>
        </p:nvSpPr>
        <p:spPr>
          <a:xfrm>
            <a:off x="1141412" y="1007706"/>
            <a:ext cx="9905999" cy="5483629"/>
          </a:xfrm>
        </p:spPr>
        <p:txBody>
          <a:bodyPr>
            <a:noAutofit/>
          </a:bodyPr>
          <a:lstStyle/>
          <a:p>
            <a:pPr algn="just"/>
            <a:r>
              <a:rPr lang="en-US"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H</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έγκριση επέμβασης </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χορηγείται από την κατά τόπο αρμόδια Επιθεώρηση Εφαρμογής Δασικής Πολιτικής του Υπουργείου Περιβάλλοντος και Ενέργειας.</a:t>
            </a:r>
          </a:p>
          <a:p>
            <a:pPr algn="just"/>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Εάν για τη συγκεκριμένη δραστηριότητα ή έργο απαιτείται απόφαση έγκρισης περιβαλλοντικών όρων (</a:t>
            </a: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ΑΕΠΟ</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ή υπαγωγή σε Πρότυπες Περιβαλλοντικές Δεσμεύσεις (</a:t>
            </a: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ΠΠΔ</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τότε η έγκριση επέμβασης ενσωματώνεται </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σε αυτές.</a:t>
            </a:r>
          </a:p>
          <a:p>
            <a:pPr algn="just"/>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Μετά την έκδοση ΑΕΠΟ ή την υπαγωγή σε ΠΠΔ εκδίδεται πράξη πληροφοριακού χαρακτήρα της αρμόδιας Δασικής Αρχής με την οποία εξειδικεύονται οι όροι και οι προϋποθέσεις κάθε επέμβασης, τα στοιχεία του δικαιούχου, τα όρια, η θέση και το εμβαδόν της έκτασης, ο σκοπός της επέμβασης, ο χρόνος διάρκειάς της, με δυνατότητα ανανέωσής της, το ύψος του ανταλλάγματος χρήσης, τα όρια, η θέση και το εμβαδόν της προς αναδάσωση έκτασης, καθώς επίσης και οι όροι αποκατάστασης του φυσικού περιβάλλοντος μετά τη λήξη του χρόνου διάρκειας της επέμβασης.</a:t>
            </a:r>
          </a:p>
          <a:p>
            <a:pPr algn="just"/>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Πρόσθετες προϋποθέσεις:</a:t>
            </a:r>
          </a:p>
          <a:p>
            <a:pPr indent="-1588" algn="just">
              <a:buFont typeface="Wingdings" panose="05000000000000000000" pitchFamily="2" charset="2"/>
              <a:buChar char="Ø"/>
            </a:pP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καταβολή ανταλλάγματος χρήσης </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που υπολογίζεται στο σύνολο της έκτασης που δεσμεύεται για την έγκριση επέμβασης και</a:t>
            </a:r>
          </a:p>
          <a:p>
            <a:pPr indent="-1588" algn="just">
              <a:buFont typeface="Wingdings" panose="05000000000000000000" pitchFamily="2" charset="2"/>
              <a:buChar char="Ø"/>
            </a:pPr>
            <a:r>
              <a:rPr lang="el-GR" altLang="en-US" sz="1400" b="1" dirty="0">
                <a:solidFill>
                  <a:schemeClr val="bg2"/>
                </a:solidFill>
                <a:latin typeface="Calibri" panose="020F0502020204030204" pitchFamily="34" charset="0"/>
                <a:ea typeface="Calibri" panose="020F0502020204030204" pitchFamily="34" charset="0"/>
                <a:cs typeface="Calibri" panose="020F0502020204030204" pitchFamily="34" charset="0"/>
              </a:rPr>
              <a:t>υποχρεωτική αναδάσωση ή δάσωση έκτασης ίσου εμβαδού με εκείνη στην οποία εγκρίνεται η εκχέρσωση για την πραγματοποίηση της επέμβασης</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Η αναδάσωση ή δάσωση διενεργείται από τον δικαιούχο της επέμβασης με δαπάνες του βάσει σχετικής μελέτης που εγκρίνεται από τη δασική υπηρεσία. Εάν δεν υπάρχουν εκτάσεις προς αναδάσωση ή δάσωση στην ίδια ή σε όμορη περιοχή, ο δικαιούχος προβαίνει σε δασοκομικές εργασίες ή στην εκτέλεση ειδικών </a:t>
            </a:r>
            <a:r>
              <a:rPr lang="el-GR" altLang="en-US" sz="1400" dirty="0" err="1">
                <a:solidFill>
                  <a:schemeClr val="bg2"/>
                </a:solidFill>
                <a:latin typeface="Calibri" panose="020F0502020204030204" pitchFamily="34" charset="0"/>
                <a:ea typeface="Calibri" panose="020F0502020204030204" pitchFamily="34" charset="0"/>
                <a:cs typeface="Calibri" panose="020F0502020204030204" pitchFamily="34" charset="0"/>
              </a:rPr>
              <a:t>δασοτεχνικών</a:t>
            </a:r>
            <a:r>
              <a:rPr lang="el-GR" altLang="en-US" sz="1400" dirty="0">
                <a:solidFill>
                  <a:schemeClr val="bg2"/>
                </a:solidFill>
                <a:latin typeface="Calibri" panose="020F0502020204030204" pitchFamily="34" charset="0"/>
                <a:ea typeface="Calibri" panose="020F0502020204030204" pitchFamily="34" charset="0"/>
                <a:cs typeface="Calibri" panose="020F0502020204030204" pitchFamily="34" charset="0"/>
              </a:rPr>
              <a:t> έργων, επί των εκτάσεων που υποδεικνύονται από τη δασική υπηρεσία για την προστασία και αναβάθμισή τους, ύστερα από σύνταξη μελέτης που εγκρίνεται από τη δασική υπηρεσία. </a:t>
            </a:r>
            <a:endPar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sz="1400" dirty="0">
              <a:solidFill>
                <a:schemeClr val="bg1"/>
              </a:solidFill>
            </a:endParaRPr>
          </a:p>
        </p:txBody>
      </p:sp>
      <p:sp>
        <p:nvSpPr>
          <p:cNvPr id="6" name="Τίτλος 1">
            <a:extLst>
              <a:ext uri="{FF2B5EF4-FFF2-40B4-BE49-F238E27FC236}">
                <a16:creationId xmlns:a16="http://schemas.microsoft.com/office/drawing/2014/main" id="{DD5FC8FA-A153-F7DB-567C-72326F490A21}"/>
              </a:ext>
            </a:extLst>
          </p:cNvPr>
          <p:cNvSpPr>
            <a:spLocks noGrp="1"/>
          </p:cNvSpPr>
          <p:nvPr>
            <p:ph type="title"/>
          </p:nvPr>
        </p:nvSpPr>
        <p:spPr>
          <a:xfrm>
            <a:off x="1143001" y="130629"/>
            <a:ext cx="9905998" cy="877077"/>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Διαδικασία και προϋποθέσεις έγκρισης επέμβασης (άρθρο 45 ν. 998/1979)</a:t>
            </a:r>
            <a:endParaRPr lang="en-US" sz="1800" b="1" cap="none" dirty="0">
              <a:solidFill>
                <a:schemeClr val="bg2"/>
              </a:solidFill>
              <a:latin typeface="Arial" panose="020B0604020202020204" pitchFamily="34" charset="0"/>
              <a:ea typeface="Calibri" panose="020F0502020204030204" pitchFamily="34" charset="0"/>
              <a:cs typeface="Arial" panose="020B0604020202020204" pitchFamily="34" charset="0"/>
            </a:endParaRPr>
          </a:p>
        </p:txBody>
      </p:sp>
      <p:sp>
        <p:nvSpPr>
          <p:cNvPr id="2" name="Βέλος: Δεξιό 1">
            <a:extLst>
              <a:ext uri="{FF2B5EF4-FFF2-40B4-BE49-F238E27FC236}">
                <a16:creationId xmlns:a16="http://schemas.microsoft.com/office/drawing/2014/main" id="{6CED0210-63FE-42D0-707B-1B5B928B5E3E}"/>
              </a:ext>
            </a:extLst>
          </p:cNvPr>
          <p:cNvSpPr/>
          <p:nvPr/>
        </p:nvSpPr>
        <p:spPr>
          <a:xfrm>
            <a:off x="0" y="32685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16</a:t>
            </a:r>
            <a:endParaRPr lang="en-US" b="1" dirty="0">
              <a:solidFill>
                <a:schemeClr val="bg2"/>
              </a:solidFill>
            </a:endParaRPr>
          </a:p>
        </p:txBody>
      </p:sp>
    </p:spTree>
    <p:extLst>
      <p:ext uri="{BB962C8B-B14F-4D97-AF65-F5344CB8AC3E}">
        <p14:creationId xmlns:p14="http://schemas.microsoft.com/office/powerpoint/2010/main" val="3961447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576E48-5262-3CF4-305C-D6533B9209ED}"/>
              </a:ext>
            </a:extLst>
          </p:cNvPr>
          <p:cNvSpPr>
            <a:spLocks noGrp="1"/>
          </p:cNvSpPr>
          <p:nvPr>
            <p:ph type="title"/>
          </p:nvPr>
        </p:nvSpPr>
        <p:spPr>
          <a:xfrm>
            <a:off x="1141412" y="198080"/>
            <a:ext cx="9905998" cy="508946"/>
          </a:xfrm>
        </p:spPr>
        <p:txBody>
          <a:bodyPr>
            <a:normAutofit/>
          </a:bodyPr>
          <a:lstStyle/>
          <a:p>
            <a:pPr algn="ctr"/>
            <a:r>
              <a:rPr kumimoji="0" lang="el-GR" sz="1800" b="1" i="0" u="none" strike="noStrike" kern="1200" cap="none" spc="0" normalizeH="0" baseline="0" noProof="0" dirty="0">
                <a:ln>
                  <a:noFill/>
                </a:ln>
                <a:solidFill>
                  <a:schemeClr val="bg2"/>
                </a:solidFill>
                <a:effectLst/>
                <a:uLnTx/>
                <a:uFillTx/>
                <a:latin typeface="Arial" panose="020B0604020202020204" pitchFamily="34" charset="0"/>
                <a:ea typeface="Calibri" panose="020F0502020204030204" pitchFamily="34" charset="0"/>
                <a:cs typeface="Arial" panose="020B0604020202020204" pitchFamily="34" charset="0"/>
              </a:rPr>
              <a:t>Δασολόγιο, Δασικοί Χάρτες και Κτηματολόγιο (1)</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FFB00757-FD1D-113F-56F8-609AA3EEDA55}"/>
              </a:ext>
            </a:extLst>
          </p:cNvPr>
          <p:cNvSpPr>
            <a:spLocks noGrp="1"/>
          </p:cNvSpPr>
          <p:nvPr>
            <p:ph idx="1"/>
          </p:nvPr>
        </p:nvSpPr>
        <p:spPr>
          <a:xfrm>
            <a:off x="1141411" y="776313"/>
            <a:ext cx="9905999" cy="5561860"/>
          </a:xfrm>
        </p:spPr>
        <p:txBody>
          <a:bodyPr>
            <a:normAutofit/>
          </a:bodyPr>
          <a:lstStyle/>
          <a:p>
            <a:pPr marR="0" lvl="0" algn="just" defTabSz="914400" rtl="0" eaLnBrk="1" fontAlgn="auto" latinLnBrk="0" hangingPunct="1">
              <a:lnSpc>
                <a:spcPct val="120000"/>
              </a:lnSpc>
              <a:spcBef>
                <a:spcPts val="1000"/>
              </a:spcBef>
              <a:spcAft>
                <a:spcPts val="0"/>
              </a:spcAft>
              <a:buClrTx/>
              <a:buSzPct val="125000"/>
              <a:tabLst/>
              <a:defRPr/>
            </a:pPr>
            <a:r>
              <a:rPr kumimoji="0" lang="el-GR"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Η κατάρτιση </a:t>
            </a:r>
            <a:r>
              <a:rPr kumimoji="0" lang="el-GR" sz="1400" b="1"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Δασολογίου </a:t>
            </a:r>
            <a:r>
              <a:rPr kumimoji="0" lang="el-GR"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αποτελεί συνταγματική υποχρέωση σύμφωνα με το άρθρο 24 παρ. 1 Συντ. και ουσιώδες στοιχείο για την προστασία του δασικού κεφαλαίου. Στο Δασολόγιο θα καταγραφούν εξατομικευμένα όλες οι εκτάσεις που υπάγονται στη δασική νομοθεσία, με ειδική προσδιορισμένη αναφορά κάθε συγκεκριμένης έκτασης και με ειδικότερο χαρακτηρισμό εάν πρόκειται για </a:t>
            </a:r>
            <a:r>
              <a:rPr kumimoji="0" lang="el-GR" sz="1400" b="1"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δάση ή για δασικές εκτάσεις </a:t>
            </a:r>
            <a:r>
              <a:rPr kumimoji="0" lang="el-GR"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(άρθρο </a:t>
            </a:r>
            <a:r>
              <a:rPr kumimoji="0" lang="en-US"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1</a:t>
            </a:r>
            <a:r>
              <a:rPr kumimoji="0" lang="el-GR"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3 ν. 998/1979</a:t>
            </a:r>
            <a:r>
              <a:rPr kumimoji="0" lang="en-US"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l-GR" sz="1400" b="0" i="0" u="none" strike="noStrike" kern="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ήδη άρθρο 3 ν. 3208/2003).</a:t>
            </a:r>
          </a:p>
          <a:p>
            <a:pPr lvl="0" algn="just">
              <a:defRPr/>
            </a:pP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Η διαδικασία κατάρτισης, θεώρησης, ανάρτησης και κύρωσης </a:t>
            </a:r>
            <a:r>
              <a:rPr lang="el-GR" sz="1400" b="1" kern="0" dirty="0">
                <a:solidFill>
                  <a:schemeClr val="bg2"/>
                </a:solidFill>
                <a:latin typeface="Calibri" panose="020F0502020204030204" pitchFamily="34" charset="0"/>
                <a:ea typeface="Calibri" panose="020F0502020204030204" pitchFamily="34" charset="0"/>
                <a:cs typeface="Calibri" panose="020F0502020204030204" pitchFamily="34" charset="0"/>
              </a:rPr>
              <a:t>Δασικών Χαρτών </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αποτελούν αναγκαίο προηγούμενο στάδιο της κατάρτισης Δασολογίου (άρθρο 20 παρ. 3 ν. 3889/2010). Οι Δασικοί Χάρτες οριοθετούν τις δασικές εν γένει εκτάσεις (δασικού ή </a:t>
            </a:r>
            <a:r>
              <a:rPr lang="el-GR" sz="1400" kern="0" dirty="0" err="1">
                <a:solidFill>
                  <a:schemeClr val="bg2"/>
                </a:solidFill>
                <a:latin typeface="Calibri" panose="020F0502020204030204" pitchFamily="34" charset="0"/>
                <a:ea typeface="Calibri" panose="020F0502020204030204" pitchFamily="34" charset="0"/>
                <a:cs typeface="Calibri" panose="020F0502020204030204" pitchFamily="34" charset="0"/>
              </a:rPr>
              <a:t>χορτολιβαδικού</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χαρακτήρα), οι οποίες προστατεύονται από τις διατάξεις της δασικής νομοθεσίας στο χαρτογραφικό υπόβαθρο του Ελληνικού Κτηματολογίου. Κατά νόμο οι Δασικοί Χάρτες δεν επεμβαίνουν σε ιδιοκτησιακά δικαιώματα.</a:t>
            </a:r>
          </a:p>
          <a:p>
            <a:pPr lvl="0" algn="just">
              <a:defRPr/>
            </a:pP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Για τη σύνταξη Δασικών Χαρτών λαμβάνονται υπόψη </a:t>
            </a:r>
            <a:r>
              <a:rPr lang="el-GR" sz="1400" b="1" kern="0" dirty="0" err="1">
                <a:solidFill>
                  <a:schemeClr val="bg2"/>
                </a:solidFill>
                <a:latin typeface="Calibri" panose="020F0502020204030204" pitchFamily="34" charset="0"/>
                <a:ea typeface="Calibri" panose="020F0502020204030204" pitchFamily="34" charset="0"/>
                <a:cs typeface="Calibri" panose="020F0502020204030204" pitchFamily="34" charset="0"/>
              </a:rPr>
              <a:t>φωτοερμηνευτικά</a:t>
            </a:r>
            <a:r>
              <a:rPr lang="el-GR" sz="1400" b="1" kern="0" dirty="0">
                <a:solidFill>
                  <a:schemeClr val="bg2"/>
                </a:solidFill>
                <a:latin typeface="Calibri" panose="020F0502020204030204" pitchFamily="34" charset="0"/>
                <a:ea typeface="Calibri" panose="020F0502020204030204" pitchFamily="34" charset="0"/>
                <a:cs typeface="Calibri" panose="020F0502020204030204" pitchFamily="34" charset="0"/>
              </a:rPr>
              <a:t> στοιχεία από παλαιότερες και πρόσφατες αεροφωτογραφίες που απεικονίζουν διαχρονικά τη δασική βλάστηση της περιοχής</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καθώς και </a:t>
            </a:r>
            <a:r>
              <a:rPr lang="el-GR" sz="1400" b="1" kern="0" dirty="0">
                <a:solidFill>
                  <a:schemeClr val="bg2"/>
                </a:solidFill>
                <a:latin typeface="Calibri" panose="020F0502020204030204" pitchFamily="34" charset="0"/>
                <a:ea typeface="Calibri" panose="020F0502020204030204" pitchFamily="34" charset="0"/>
                <a:cs typeface="Calibri" panose="020F0502020204030204" pitchFamily="34" charset="0"/>
              </a:rPr>
              <a:t>διοικητικές πράξεις που καθόρισαν άλλες χρήσεις για ορισμένες εκτάσεις, τόσο πριν όσο και μετά το Σύνταγμα 1975</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lvl="0" algn="just">
              <a:defRPr/>
            </a:pP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Τέτοιες διοικητικές πράξεις είναι ιδίως όσες είχαν αφεθεί σε γεωργική χρήση πριν το Σύνταγμα 1975 με βάση τις διατάξεις της αγροτικής ή εποικιστικής νομοθεσίας (εφόσον συνεχίζουν να καλλιεργούνται), βιομηχανικές και βιοτεχνικές περιοχές εντός ΖΟΕ στις οποίες έχουν εγκατασταθεί επιχειρήσεις με διοικητικές άδειες ή πράξεις που καλύπτονται από το τεκμήριο νομιμότητας, περιοχές εντός ορίων οικισμών προϋφισταμένων του 1923 ή με πληθυσμό κάτω των 2.000 κατοίκων, ακόμη και δεν έχουν </a:t>
            </a:r>
            <a:r>
              <a:rPr lang="el-GR" sz="1400" kern="0" dirty="0" err="1">
                <a:solidFill>
                  <a:schemeClr val="bg2"/>
                </a:solidFill>
                <a:latin typeface="Calibri" panose="020F0502020204030204" pitchFamily="34" charset="0"/>
                <a:ea typeface="Calibri" panose="020F0502020204030204" pitchFamily="34" charset="0"/>
                <a:cs typeface="Calibri" panose="020F0502020204030204" pitchFamily="34" charset="0"/>
              </a:rPr>
              <a:t>οριοθετηθεί</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με πράξη αρμόδιου οργάνου, ιδίως με Π.Δ., καθώς και εκτάσεις για τις οποίες έχουν εκδοθεί οικοδομικές άδειες μετά το Σύνταγμα του 1975 και πριν την έναρξη ισχύος του ν. 4030/2011 εφόσον έχουν υλοποιηθεί (</a:t>
            </a:r>
            <a:r>
              <a:rPr lang="el-GR" sz="1400" kern="0" dirty="0" err="1">
                <a:solidFill>
                  <a:schemeClr val="bg2"/>
                </a:solidFill>
                <a:latin typeface="Calibri" panose="020F0502020204030204" pitchFamily="34" charset="0"/>
                <a:ea typeface="Calibri" panose="020F0502020204030204" pitchFamily="34" charset="0"/>
                <a:cs typeface="Calibri" panose="020F0502020204030204" pitchFamily="34" charset="0"/>
              </a:rPr>
              <a:t>ΣτΕΟλ</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1364-25/2021). </a:t>
            </a:r>
          </a:p>
          <a:p>
            <a:pPr marL="230188" lvl="0" indent="0" algn="just">
              <a:buNone/>
              <a:defRPr/>
            </a:pP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b="1" kern="0" dirty="0">
                <a:solidFill>
                  <a:schemeClr val="bg2"/>
                </a:solidFill>
                <a:latin typeface="Calibri" panose="020F0502020204030204" pitchFamily="34" charset="0"/>
                <a:ea typeface="Calibri" panose="020F0502020204030204" pitchFamily="34" charset="0"/>
                <a:cs typeface="Calibri" panose="020F0502020204030204" pitchFamily="34" charset="0"/>
              </a:rPr>
              <a:t>Οριοθέτηση της έννοιας του «δασικού κεκτημένου»</a:t>
            </a:r>
            <a:r>
              <a:rPr lang="el-GR" sz="1400" kern="0" dirty="0">
                <a:solidFill>
                  <a:schemeClr val="bg2"/>
                </a:solidFill>
                <a:latin typeface="Calibri" panose="020F0502020204030204" pitchFamily="34" charset="0"/>
                <a:ea typeface="Calibri" panose="020F0502020204030204" pitchFamily="34" charset="0"/>
                <a:cs typeface="Calibri" panose="020F0502020204030204" pitchFamily="34" charset="0"/>
              </a:rPr>
              <a:t>  (άπαξ δάσος εσαεί δάσος) </a:t>
            </a:r>
            <a:r>
              <a:rPr lang="el-GR" sz="1400" b="1" kern="0" dirty="0">
                <a:solidFill>
                  <a:schemeClr val="bg2"/>
                </a:solidFill>
                <a:latin typeface="Calibri" panose="020F0502020204030204" pitchFamily="34" charset="0"/>
                <a:ea typeface="Calibri" panose="020F0502020204030204" pitchFamily="34" charset="0"/>
                <a:cs typeface="Calibri" panose="020F0502020204030204" pitchFamily="34" charset="0"/>
              </a:rPr>
              <a:t>υπό το φως του τεκμηρίου     νομιμότητας των διοικητικών πράξεων και των αρχών ασφάλειας δικαίου και δικαιολογημένης εμπιστοσύνης.</a:t>
            </a:r>
          </a:p>
          <a:p>
            <a:pPr lvl="0" algn="just">
              <a:defRPr/>
            </a:pPr>
            <a:endPar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R="0" lvl="0" algn="just" defTabSz="914400" rtl="0" eaLnBrk="1" fontAlgn="auto" latinLnBrk="0" hangingPunct="1">
              <a:lnSpc>
                <a:spcPct val="120000"/>
              </a:lnSpc>
              <a:spcBef>
                <a:spcPts val="1000"/>
              </a:spcBef>
              <a:spcAft>
                <a:spcPts val="0"/>
              </a:spcAft>
              <a:buClrTx/>
              <a:buSzPct val="125000"/>
              <a:tabLst/>
              <a:defRPr/>
            </a:pPr>
            <a:endPar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 name="Arrow: Right 4">
            <a:extLst>
              <a:ext uri="{FF2B5EF4-FFF2-40B4-BE49-F238E27FC236}">
                <a16:creationId xmlns:a16="http://schemas.microsoft.com/office/drawing/2014/main" id="{909AD545-D4F6-DA93-3261-7D0985DAB217}"/>
              </a:ext>
            </a:extLst>
          </p:cNvPr>
          <p:cNvSpPr/>
          <p:nvPr/>
        </p:nvSpPr>
        <p:spPr>
          <a:xfrm>
            <a:off x="1522603" y="5663748"/>
            <a:ext cx="978408" cy="294483"/>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GB"/>
          </a:p>
        </p:txBody>
      </p:sp>
      <p:sp>
        <p:nvSpPr>
          <p:cNvPr id="6" name="Βέλος: Δεξιό 5">
            <a:extLst>
              <a:ext uri="{FF2B5EF4-FFF2-40B4-BE49-F238E27FC236}">
                <a16:creationId xmlns:a16="http://schemas.microsoft.com/office/drawing/2014/main" id="{A8E61AA1-E780-9F7B-113C-FBD4DA92F182}"/>
              </a:ext>
            </a:extLst>
          </p:cNvPr>
          <p:cNvSpPr/>
          <p:nvPr/>
        </p:nvSpPr>
        <p:spPr>
          <a:xfrm>
            <a:off x="0" y="32685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17</a:t>
            </a:r>
            <a:endParaRPr lang="en-US" b="1" dirty="0">
              <a:solidFill>
                <a:schemeClr val="bg2"/>
              </a:solidFill>
            </a:endParaRPr>
          </a:p>
        </p:txBody>
      </p:sp>
    </p:spTree>
    <p:extLst>
      <p:ext uri="{BB962C8B-B14F-4D97-AF65-F5344CB8AC3E}">
        <p14:creationId xmlns:p14="http://schemas.microsoft.com/office/powerpoint/2010/main" val="107459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75716C-B439-3232-89D0-665864F57BEE}"/>
              </a:ext>
            </a:extLst>
          </p:cNvPr>
          <p:cNvSpPr>
            <a:spLocks noGrp="1"/>
          </p:cNvSpPr>
          <p:nvPr>
            <p:ph type="title"/>
          </p:nvPr>
        </p:nvSpPr>
        <p:spPr>
          <a:xfrm>
            <a:off x="1141413" y="618518"/>
            <a:ext cx="9905998" cy="922415"/>
          </a:xfrm>
        </p:spPr>
        <p:txBody>
          <a:bodyPr>
            <a:normAutofit/>
          </a:bodyPr>
          <a:lstStyle/>
          <a:p>
            <a:pPr algn="ctr"/>
            <a:r>
              <a:rPr kumimoji="0" lang="el-GR" sz="1800" b="1" i="0" u="none" strike="noStrike" kern="1200" cap="none" spc="0" normalizeH="0" baseline="0" noProof="0" dirty="0">
                <a:ln>
                  <a:noFill/>
                </a:ln>
                <a:solidFill>
                  <a:schemeClr val="bg2"/>
                </a:solidFill>
                <a:effectLst/>
                <a:uLnTx/>
                <a:uFillTx/>
                <a:latin typeface="Arial" panose="020B0604020202020204" pitchFamily="34" charset="0"/>
                <a:ea typeface="Calibri" panose="020F0502020204030204" pitchFamily="34" charset="0"/>
                <a:cs typeface="Arial" panose="020B0604020202020204" pitchFamily="34" charset="0"/>
              </a:rPr>
              <a:t>Δασολόγιο, Δασικοί Χάρτες και Κτηματολόγιο (2)</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D6E12E7A-E043-0889-D720-38FAB8AA9CA6}"/>
              </a:ext>
            </a:extLst>
          </p:cNvPr>
          <p:cNvSpPr>
            <a:spLocks noGrp="1"/>
          </p:cNvSpPr>
          <p:nvPr>
            <p:ph idx="1"/>
          </p:nvPr>
        </p:nvSpPr>
        <p:spPr>
          <a:xfrm>
            <a:off x="1141413" y="1678378"/>
            <a:ext cx="9905999" cy="4423657"/>
          </a:xfrm>
        </p:spPr>
        <p:txBody>
          <a:bodyPr>
            <a:normAutofit/>
          </a:bodyPr>
          <a:lstStyle/>
          <a:p>
            <a:pPr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Η σύνταξη των Δασικών Χαρτών και του Δασολογίου είναι αλληλένδετη και με την κατάρτιση του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Εθνικού Κτηματολογίου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που αποτελεί επίσης αποστολή του Κράτους σύμφωνα με το άρθρο 24 Συντ., καθώς:</a:t>
            </a:r>
          </a:p>
          <a:p>
            <a:pPr indent="1588"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μέσω των Δασικών Χαρτών και του Δασολογίου διασφαλίζεται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η κατοχύρωση των ιδιοκτησιακών δικαιωμάτων του Ελληνικού Δημοσίου επί των δασών και δασικών εκτάσεων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επί των οποίων το Δημόσιο έχει μαχητό τεκμήριο κυριότητας.</a:t>
            </a:r>
          </a:p>
          <a:p>
            <a:pPr indent="1588"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Με τον τρόπο αυτό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διασφαλίζεται η δημόσια κτήση</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στην προστασία της οποίας προσβλέπει το Κτηματολόγιο.</a:t>
            </a:r>
          </a:p>
          <a:p>
            <a:pPr marL="230188" indent="-230188"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Ενόψει των παραπάνω έχει κριθεί ότι </a:t>
            </a:r>
            <a:r>
              <a:rPr lang="el-GR" sz="1400" u="sng" dirty="0">
                <a:solidFill>
                  <a:schemeClr val="bg2"/>
                </a:solidFill>
                <a:latin typeface="Calibri" panose="020F0502020204030204" pitchFamily="34" charset="0"/>
                <a:ea typeface="Calibri" panose="020F0502020204030204" pitchFamily="34" charset="0"/>
                <a:cs typeface="Calibri" panose="020F0502020204030204" pitchFamily="34" charset="0"/>
              </a:rPr>
              <a:t>είναι συνταγματικά επιβεβλημένο να προηγηθεί η κατάρτιση των Δασικών Χαρτών έναντι του Κτηματολογίου</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marL="230188" indent="-230188" algn="just"/>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Πάντως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δεν αποκλείεται η παράλληλη εξέλιξη των δύο διαδικασιών, διαφορετικά θα καθυστερούσε υπερβολικά η </a:t>
            </a:r>
            <a:r>
              <a:rPr lang="el-GR" sz="1400" b="1" dirty="0" err="1">
                <a:solidFill>
                  <a:schemeClr val="bg2"/>
                </a:solidFill>
                <a:latin typeface="Calibri" panose="020F0502020204030204" pitchFamily="34" charset="0"/>
                <a:ea typeface="Calibri" panose="020F0502020204030204" pitchFamily="34" charset="0"/>
                <a:cs typeface="Calibri" panose="020F0502020204030204" pitchFamily="34" charset="0"/>
              </a:rPr>
              <a:t>κτηματογράφηση</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της χώρας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αφού άλλωστε για την προστασία των δασών αρκεί η κατάρτιση των δασικών χαρτών  σε χρόνο πρόσφορο, και πάντως το αργότερο, πριν οριστικοποιηθούν οι πρώτες κτηματολογικές εγγραφές, ώστε να αποτελέσουν μέσο για την εγγραφή ιδιοκτησιακού δικαιώματος του Δημοσίου ή μέσο ώστε να αποκρουσθεί αποτελεσματικά η εγγραφή ανύπαρκτου δικαιώματος τρίτου επ’ αυτών. (ΣτΕ 881/2019, 902/2019, 1845/2019, 1365/2021, 2236/2018 7μ., 1203/2017 7μ., 805/2016 7μ.)</a:t>
            </a:r>
          </a:p>
          <a:p>
            <a:endParaRPr lang="en-US" sz="1400" dirty="0">
              <a:solidFill>
                <a:schemeClr val="bg1"/>
              </a:solidFill>
            </a:endParaRPr>
          </a:p>
        </p:txBody>
      </p:sp>
      <p:sp>
        <p:nvSpPr>
          <p:cNvPr id="5" name="Βέλος: Δεξιό 4">
            <a:extLst>
              <a:ext uri="{FF2B5EF4-FFF2-40B4-BE49-F238E27FC236}">
                <a16:creationId xmlns:a16="http://schemas.microsoft.com/office/drawing/2014/main" id="{B58A9FDE-1A01-71DF-AF3D-B2D2D4B964A5}"/>
              </a:ext>
            </a:extLst>
          </p:cNvPr>
          <p:cNvSpPr/>
          <p:nvPr/>
        </p:nvSpPr>
        <p:spPr>
          <a:xfrm>
            <a:off x="0" y="837409"/>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18</a:t>
            </a:r>
            <a:endParaRPr lang="en-US" b="1" dirty="0">
              <a:solidFill>
                <a:schemeClr val="bg2"/>
              </a:solidFill>
            </a:endParaRPr>
          </a:p>
        </p:txBody>
      </p:sp>
    </p:spTree>
    <p:extLst>
      <p:ext uri="{BB962C8B-B14F-4D97-AF65-F5344CB8AC3E}">
        <p14:creationId xmlns:p14="http://schemas.microsoft.com/office/powerpoint/2010/main" val="17465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BC25EB-4E63-6F4A-B8C2-FF8753983053}"/>
              </a:ext>
            </a:extLst>
          </p:cNvPr>
          <p:cNvSpPr>
            <a:spLocks noGrp="1"/>
          </p:cNvSpPr>
          <p:nvPr>
            <p:ph type="title"/>
          </p:nvPr>
        </p:nvSpPr>
        <p:spPr>
          <a:xfrm>
            <a:off x="1141413" y="618518"/>
            <a:ext cx="9905998" cy="788941"/>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Ιστορική διαμόρφωση του δικαίου περιβάλλοντος (Ι)</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4EB8926-0E7E-27A6-63DD-4E3C9FD3DB0C}"/>
              </a:ext>
            </a:extLst>
          </p:cNvPr>
          <p:cNvSpPr>
            <a:spLocks noGrp="1"/>
          </p:cNvSpPr>
          <p:nvPr>
            <p:ph idx="1"/>
          </p:nvPr>
        </p:nvSpPr>
        <p:spPr>
          <a:xfrm>
            <a:off x="1141412" y="1568824"/>
            <a:ext cx="9905999" cy="4670658"/>
          </a:xfrm>
        </p:spPr>
        <p:txBody>
          <a:bodyPr>
            <a:normAutofit/>
          </a:bodyPr>
          <a:lstStyle/>
          <a:p>
            <a:pPr algn="just"/>
            <a:r>
              <a:rPr lang="el-GR" sz="1400" dirty="0">
                <a:solidFill>
                  <a:srgbClr val="002060"/>
                </a:solidFill>
              </a:rPr>
              <a:t>Σύγχρονο δίκαιο (εμφανίστηκε διεθνώς κατά τη δεκαετία του ΄70)</a:t>
            </a:r>
          </a:p>
          <a:p>
            <a:pPr algn="just"/>
            <a:r>
              <a:rPr lang="el-GR" sz="1400" dirty="0">
                <a:solidFill>
                  <a:srgbClr val="002060"/>
                </a:solidFill>
              </a:rPr>
              <a:t>Συνειδητοποίηση ήδη τη δεκαετία του 1960: πρώτες επιστημονικές μελέτες και διατύπωση ανησυχιών. </a:t>
            </a:r>
            <a:r>
              <a:rPr lang="el-GR" sz="1400" dirty="0" err="1">
                <a:solidFill>
                  <a:srgbClr val="002060"/>
                </a:solidFill>
              </a:rPr>
              <a:t>στημονικών</a:t>
            </a:r>
            <a:r>
              <a:rPr lang="el-GR" sz="1400" dirty="0">
                <a:solidFill>
                  <a:srgbClr val="002060"/>
                </a:solidFill>
              </a:rPr>
              <a:t> μελετών και διατύπωση ανησυχιών σχετικά με την κατάσταση του πλανήτη. Το βιβλίο της </a:t>
            </a:r>
            <a:r>
              <a:rPr lang="el-GR" sz="1400" dirty="0" err="1">
                <a:solidFill>
                  <a:srgbClr val="002060"/>
                </a:solidFill>
              </a:rPr>
              <a:t>Rachel</a:t>
            </a:r>
            <a:r>
              <a:rPr lang="el-GR" sz="1400" dirty="0">
                <a:solidFill>
                  <a:srgbClr val="002060"/>
                </a:solidFill>
              </a:rPr>
              <a:t> </a:t>
            </a:r>
            <a:r>
              <a:rPr lang="el-GR" sz="1400" dirty="0" err="1">
                <a:solidFill>
                  <a:srgbClr val="002060"/>
                </a:solidFill>
              </a:rPr>
              <a:t>Carson</a:t>
            </a:r>
            <a:r>
              <a:rPr lang="el-GR" sz="1400" dirty="0">
                <a:solidFill>
                  <a:srgbClr val="002060"/>
                </a:solidFill>
              </a:rPr>
              <a:t> «</a:t>
            </a:r>
            <a:r>
              <a:rPr lang="el-GR" sz="1400" dirty="0" err="1">
                <a:solidFill>
                  <a:srgbClr val="002060"/>
                </a:solidFill>
              </a:rPr>
              <a:t>Silent</a:t>
            </a:r>
            <a:r>
              <a:rPr lang="el-GR" sz="1400" dirty="0">
                <a:solidFill>
                  <a:srgbClr val="002060"/>
                </a:solidFill>
              </a:rPr>
              <a:t> </a:t>
            </a:r>
            <a:r>
              <a:rPr lang="el-GR" sz="1400" dirty="0" err="1">
                <a:solidFill>
                  <a:srgbClr val="002060"/>
                </a:solidFill>
              </a:rPr>
              <a:t>Spring</a:t>
            </a:r>
            <a:r>
              <a:rPr lang="el-GR" sz="1400" dirty="0">
                <a:solidFill>
                  <a:srgbClr val="002060"/>
                </a:solidFill>
              </a:rPr>
              <a:t>» (1962) σχετικά με τις επιπτώσεις της χρήσης του εντομοκτόνου DDT αποτελεί βιβλίο σταθμό για το περιβαλλοντικό κίνημα. </a:t>
            </a:r>
          </a:p>
          <a:p>
            <a:pPr algn="just"/>
            <a:r>
              <a:rPr lang="el-GR" sz="1400" dirty="0">
                <a:solidFill>
                  <a:srgbClr val="002060"/>
                </a:solidFill>
              </a:rPr>
              <a:t>Η δεκαετία του 1970 αποτελεί την περίοδο της πολιτικοποίησης και της λήψης των πρώτων νομοθετικών μέτρων σε ΗΠΑ και Ευρώπη.</a:t>
            </a:r>
          </a:p>
          <a:p>
            <a:pPr algn="just"/>
            <a:r>
              <a:rPr lang="el-GR" sz="1400" dirty="0">
                <a:solidFill>
                  <a:srgbClr val="002060"/>
                </a:solidFill>
              </a:rPr>
              <a:t>Στην εμφάνισή του συνετέλεσαν: </a:t>
            </a:r>
          </a:p>
          <a:p>
            <a:pPr lvl="1" algn="just">
              <a:buFont typeface="Wingdings" panose="05000000000000000000" pitchFamily="2" charset="2"/>
              <a:buChar char="Ø"/>
            </a:pPr>
            <a:r>
              <a:rPr lang="el-GR" sz="1400" dirty="0">
                <a:solidFill>
                  <a:srgbClr val="002060"/>
                </a:solidFill>
              </a:rPr>
              <a:t>η συσσώρευση οικολογικών προβλημάτων λόγω της ραγδαίας οικονομικής ανάπτυξης κατά τις πρώτες μεταπολεμικές δεκαετίες (ρύπανση των υδάτων, πετρελαιοκηλίδες, όξινη βροχή, ατμοσφαιρική ρύπανση, εξαφάνιση διάφορων ειδών χλωρίδας και πανίδας κ.ά.)</a:t>
            </a:r>
          </a:p>
          <a:p>
            <a:pPr lvl="1" algn="just">
              <a:buFont typeface="Wingdings" panose="05000000000000000000" pitchFamily="2" charset="2"/>
              <a:buChar char="Ø"/>
            </a:pPr>
            <a:r>
              <a:rPr lang="el-GR" sz="1400" dirty="0">
                <a:solidFill>
                  <a:srgbClr val="002060"/>
                </a:solidFill>
              </a:rPr>
              <a:t>η συνειδητοποίηση της ανάγκης να προστατευθεί το περιβάλλον για οικολογικούς αλλά και οικονομικούς λόγους (μη εξάντληση φυσικών πόρων)</a:t>
            </a:r>
          </a:p>
          <a:p>
            <a:pPr lvl="1" algn="just">
              <a:buFont typeface="Wingdings" panose="05000000000000000000" pitchFamily="2" charset="2"/>
              <a:buChar char="Ø"/>
            </a:pPr>
            <a:r>
              <a:rPr lang="el-GR" sz="1400" dirty="0">
                <a:solidFill>
                  <a:srgbClr val="002060"/>
                </a:solidFill>
              </a:rPr>
              <a:t>κατά τη δεκαετία αυτή, η περιβαλλοντική υποβάθμιση έγινε αντιληπτή όχι ως τοπική, αλλά ως πλανητική (1972: Δημοσίευση του βιβλίου των </a:t>
            </a:r>
            <a:r>
              <a:rPr lang="el-GR" sz="1400" dirty="0" err="1">
                <a:solidFill>
                  <a:srgbClr val="002060"/>
                </a:solidFill>
              </a:rPr>
              <a:t>Meadows</a:t>
            </a:r>
            <a:r>
              <a:rPr lang="el-GR" sz="1400" dirty="0">
                <a:solidFill>
                  <a:srgbClr val="002060"/>
                </a:solidFill>
              </a:rPr>
              <a:t> κ.ά. «</a:t>
            </a:r>
            <a:r>
              <a:rPr lang="el-GR" sz="1400" dirty="0" err="1">
                <a:solidFill>
                  <a:srgbClr val="002060"/>
                </a:solidFill>
              </a:rPr>
              <a:t>Limits</a:t>
            </a:r>
            <a:r>
              <a:rPr lang="el-GR" sz="1400" dirty="0">
                <a:solidFill>
                  <a:srgbClr val="002060"/>
                </a:solidFill>
              </a:rPr>
              <a:t> </a:t>
            </a:r>
            <a:r>
              <a:rPr lang="el-GR" sz="1400" dirty="0" err="1">
                <a:solidFill>
                  <a:srgbClr val="002060"/>
                </a:solidFill>
              </a:rPr>
              <a:t>to</a:t>
            </a:r>
            <a:r>
              <a:rPr lang="el-GR" sz="1400" dirty="0">
                <a:solidFill>
                  <a:srgbClr val="002060"/>
                </a:solidFill>
              </a:rPr>
              <a:t> </a:t>
            </a:r>
            <a:r>
              <a:rPr lang="el-GR" sz="1400" dirty="0" err="1">
                <a:solidFill>
                  <a:srgbClr val="002060"/>
                </a:solidFill>
              </a:rPr>
              <a:t>Growth</a:t>
            </a:r>
            <a:r>
              <a:rPr lang="el-GR" sz="1400" dirty="0">
                <a:solidFill>
                  <a:srgbClr val="002060"/>
                </a:solidFill>
              </a:rPr>
              <a:t>», στο οποίο υποστηρίχθηκε ότι υπάρχουν όρια στην ανθρώπινη ανάπτυξη που οφείλονται στον πεπερασμένο χαρακτήρα του πλανήτη και των φυσικών πόρων)</a:t>
            </a:r>
          </a:p>
          <a:p>
            <a:endParaRPr lang="en-US" dirty="0"/>
          </a:p>
        </p:txBody>
      </p:sp>
      <p:sp>
        <p:nvSpPr>
          <p:cNvPr id="4" name="Βέλος: Δεξιό 3">
            <a:extLst>
              <a:ext uri="{FF2B5EF4-FFF2-40B4-BE49-F238E27FC236}">
                <a16:creationId xmlns:a16="http://schemas.microsoft.com/office/drawing/2014/main" id="{ADA79BA3-F527-DEDA-3458-261607949BC9}"/>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a:t>
            </a:r>
            <a:endParaRPr lang="en-US" b="1" dirty="0">
              <a:solidFill>
                <a:schemeClr val="bg2"/>
              </a:solidFill>
            </a:endParaRPr>
          </a:p>
        </p:txBody>
      </p:sp>
    </p:spTree>
    <p:extLst>
      <p:ext uri="{BB962C8B-B14F-4D97-AF65-F5344CB8AC3E}">
        <p14:creationId xmlns:p14="http://schemas.microsoft.com/office/powerpoint/2010/main" val="1201756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A0A7F7-50E5-D62F-76B9-2EE7CF00E2F1}"/>
              </a:ext>
            </a:extLst>
          </p:cNvPr>
          <p:cNvSpPr>
            <a:spLocks noGrp="1"/>
          </p:cNvSpPr>
          <p:nvPr>
            <p:ph type="title"/>
          </p:nvPr>
        </p:nvSpPr>
        <p:spPr>
          <a:xfrm>
            <a:off x="1194594" y="319706"/>
            <a:ext cx="9802811" cy="647521"/>
          </a:xfrm>
        </p:spPr>
        <p:txBody>
          <a:bodyPr>
            <a:normAutofit fontScale="90000"/>
          </a:bodyPr>
          <a:lstStyle/>
          <a:p>
            <a:pPr algn="ctr"/>
            <a:br>
              <a:rPr lang="el-GR" sz="1800" b="1" cap="none" dirty="0">
                <a:solidFill>
                  <a:prstClr val="black"/>
                </a:solidFill>
                <a:latin typeface="Calibri" panose="020F0502020204030204" pitchFamily="34" charset="0"/>
                <a:ea typeface="Calibri" panose="020F0502020204030204" pitchFamily="34" charset="0"/>
                <a:cs typeface="Calibri" panose="020F0502020204030204" pitchFamily="34" charset="0"/>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συνταγματική προστασία της πολιτιστικής κληρονομιάς</a:t>
            </a:r>
            <a:r>
              <a:rPr kumimoji="0" lang="el-GR" sz="2000" b="1" i="0" u="none" strike="noStrike" kern="1200" cap="none" spc="0" normalizeH="0" baseline="0" noProof="0" dirty="0">
                <a:ln>
                  <a:noFill/>
                </a:ln>
                <a:solidFill>
                  <a:schemeClr val="bg2"/>
                </a:solidFill>
                <a:effectLst/>
                <a:uLnTx/>
                <a:uFillTx/>
                <a:latin typeface="Arial" panose="020B0604020202020204" pitchFamily="34" charset="0"/>
                <a:ea typeface="Calibri" panose="020F0502020204030204" pitchFamily="34" charset="0"/>
                <a:cs typeface="Arial" panose="020B0604020202020204" pitchFamily="34" charset="0"/>
              </a:rPr>
              <a:t> (1)</a:t>
            </a:r>
            <a:br>
              <a:rPr lang="el-GR" sz="2000" dirty="0">
                <a:solidFill>
                  <a:schemeClr val="bg2"/>
                </a:solidFill>
                <a:latin typeface="Arial" panose="020B0604020202020204" pitchFamily="34" charset="0"/>
                <a:cs typeface="Arial" panose="020B0604020202020204" pitchFamily="34" charset="0"/>
              </a:rPr>
            </a:b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7A986F26-DFCB-103C-4C46-110FE7FD872A}"/>
              </a:ext>
            </a:extLst>
          </p:cNvPr>
          <p:cNvSpPr>
            <a:spLocks noGrp="1"/>
          </p:cNvSpPr>
          <p:nvPr>
            <p:ph idx="1"/>
          </p:nvPr>
        </p:nvSpPr>
        <p:spPr>
          <a:xfrm>
            <a:off x="1244599" y="643467"/>
            <a:ext cx="9802812" cy="5509369"/>
          </a:xfrm>
        </p:spPr>
        <p:txBody>
          <a:bodyPr>
            <a:normAutofit fontScale="25000" lnSpcReduction="20000"/>
          </a:bodyPr>
          <a:lstStyle/>
          <a:p>
            <a:pPr algn="just">
              <a:spcBef>
                <a:spcPts val="1200"/>
              </a:spcBef>
            </a:pPr>
            <a:endPar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Με το άρθρο 24 Συντ. θεσπίσθηκε για πρώτη φορά συνταγματική διάταξη πλήρους κανονιστικού περιεχομένου για την εγγύηση και προστασία της πολιτιστικής κληρονομιάς.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Θέσπιση ν. 3028/2002 «Για την προστασία των Αρχαιοτήτων και εν γένει της Πολιτιστικής Κληρονομιάς» και ν. 4858/2021 «Κύρωση Κώδικα νομοθεσίας για την προστασία των αρχαιοτήτων και εν γένει της πολιτιστικής κληρονομιάς».</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Οι διατάξεις των παρ. 1 και 6 του άρθρου 24 Συντ. καθιερώνουν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αυξημένη προστασία της πολιτιστικής κληρονομιάς</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δηλαδή  των μνημείων και λοιπών πολιτιστικών αγαθών που προέρχονται από την ανθρώπινη δραστηριότητα και συνθέτουν λόγω της ιστορικής, καλλιτεχνικής, τεχνολογικής  ή επιστημονικής σημασίας τους την εν γένει πολιτιστική κληρονομιά της Χώρας, συμβάλλοντας στη διατήρηση της ιστορικής μνήμης. Στην προστασία εμπίπτει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τόσο το ίδιο το αντικείμενο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αρχαιολογικής, ιστορικής ή αρχιτεκτονικής αξίας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όσο και ο χώρος που το περιβάλλει</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αυτή περιλαμβάνει, εκτός από τον </a:t>
            </a:r>
            <a:r>
              <a:rPr lang="el-GR" sz="5200" u="sng" dirty="0">
                <a:solidFill>
                  <a:schemeClr val="bg1"/>
                </a:solidFill>
                <a:latin typeface="Calibri" panose="020F0502020204030204" pitchFamily="34" charset="0"/>
                <a:ea typeface="Calibri" panose="020F0502020204030204" pitchFamily="34" charset="0"/>
                <a:cs typeface="Calibri" panose="020F0502020204030204" pitchFamily="34" charset="0"/>
              </a:rPr>
              <a:t>εντοπισμό, την έρευνα, καταγραφή, τεκμηρίωση και μελέτη των στοιχείων της πολιτιστικής κληρονομιάς, τη διατήρηση και αποτροπή της αλλοίωσης, καταστροφής ή βλάβης τους, τη συντήρηση και κατά περίπτωση αναγκαία αποκατάσταση, καθώς και τη διευκόλυνση της πρόσβασης και επικοινωνίας του κοινού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με αυτά.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Ειδικότερη όψη της προστασίας του πολιτιστικού περιβάλλοντος αποτελεί η εξασφάλιση ανεμπόδιστης θέασης των μνημείων</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καθώς και 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διατήρηση του χαρακτήρα και της φυσιογνωμίας της ευρύτερης περιοχής, η οποία τελεί σε άμεση οπτική επαφή με τα μνημεία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και είναι αναγκαία για την ανάδειξή τους.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προστασία των μνημείων, των αρχαιολογικών χώρων και ιστορικών τόπων περιλαμβάνεται εφεξής στους στόχους οποιουδήποτε χωροταξικού, πολεοδομικού, περιβαλλοντικού ή αναπτυξιακού πλαισίου ή σχεδίου, ακόμη δε και των υποκατάστατων αυτών. </a:t>
            </a:r>
          </a:p>
          <a:p>
            <a:pPr algn="just">
              <a:spcBef>
                <a:spcPts val="1200"/>
              </a:spcBef>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συνταγματική προστασία της πολιτιστικής κληρονομιάς αποβλέπει,</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σύμφωνα και με τη νομολογία: </a:t>
            </a:r>
          </a:p>
          <a:p>
            <a:pPr lvl="1" algn="just">
              <a:spcBef>
                <a:spcPts val="600"/>
              </a:spcBef>
              <a:buFont typeface="Wingdings" panose="05000000000000000000" pitchFamily="2" charset="2"/>
              <a:buChar char="Ø"/>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αφενός στη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διατήρηση εις το διηνεκές αναλλοίωτων των αρχαιοτήτων και των εν γένει πολιτιστικών στοιχείων </a:t>
            </a:r>
          </a:p>
          <a:p>
            <a:pPr lvl="1" algn="just">
              <a:spcBef>
                <a:spcPts val="600"/>
              </a:spcBef>
              <a:buFont typeface="Wingdings" panose="05000000000000000000" pitchFamily="2" charset="2"/>
              <a:buChar char="Ø"/>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αφετέρου στη </a:t>
            </a:r>
            <a:r>
              <a:rPr lang="el-GR" sz="5200" b="1" dirty="0">
                <a:solidFill>
                  <a:schemeClr val="bg1"/>
                </a:solidFill>
                <a:latin typeface="Calibri" panose="020F0502020204030204" pitchFamily="34" charset="0"/>
                <a:ea typeface="Calibri" panose="020F0502020204030204" pitchFamily="34" charset="0"/>
                <a:cs typeface="Calibri" panose="020F0502020204030204" pitchFamily="34" charset="0"/>
              </a:rPr>
              <a:t>δυνατότητα επιβολής από τη Διοίκηση, κατόπιν αιτιολογημένης κρίσης, γενικών περιορισμών ή ιδιαίτερων μέτρων </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για την αποφυγή οποιασδήποτε βλάβης, αλλοίωσης ή υποβάθμισης του περιβάλλοντος χώρου των μνημείων</a:t>
            </a:r>
          </a:p>
          <a:p>
            <a:endParaRPr lang="en-US" dirty="0"/>
          </a:p>
        </p:txBody>
      </p:sp>
      <p:sp>
        <p:nvSpPr>
          <p:cNvPr id="5" name="Βέλος: Δεξιό 4">
            <a:extLst>
              <a:ext uri="{FF2B5EF4-FFF2-40B4-BE49-F238E27FC236}">
                <a16:creationId xmlns:a16="http://schemas.microsoft.com/office/drawing/2014/main" id="{8A35483D-224F-35A2-0680-20DE757847B9}"/>
              </a:ext>
            </a:extLst>
          </p:cNvPr>
          <p:cNvSpPr/>
          <p:nvPr/>
        </p:nvSpPr>
        <p:spPr>
          <a:xfrm>
            <a:off x="0" y="40115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19</a:t>
            </a:r>
            <a:endParaRPr lang="en-US" b="1" dirty="0">
              <a:solidFill>
                <a:schemeClr val="bg2"/>
              </a:solidFill>
            </a:endParaRPr>
          </a:p>
        </p:txBody>
      </p:sp>
    </p:spTree>
    <p:extLst>
      <p:ext uri="{BB962C8B-B14F-4D97-AF65-F5344CB8AC3E}">
        <p14:creationId xmlns:p14="http://schemas.microsoft.com/office/powerpoint/2010/main" val="2664890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D65B8C-5DAC-E7F3-0991-F291414642F8}"/>
              </a:ext>
            </a:extLst>
          </p:cNvPr>
          <p:cNvSpPr>
            <a:spLocks noGrp="1"/>
          </p:cNvSpPr>
          <p:nvPr>
            <p:ph type="title"/>
          </p:nvPr>
        </p:nvSpPr>
        <p:spPr>
          <a:xfrm>
            <a:off x="1141413" y="618518"/>
            <a:ext cx="9905998" cy="516015"/>
          </a:xfrm>
        </p:spPr>
        <p:txBody>
          <a:bodyPr>
            <a:normAutofit fontScale="90000"/>
          </a:bodyPr>
          <a:lstStyle/>
          <a:p>
            <a:pPr algn="ct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συνταγματική προστασία της πολιτιστικής κληρονομιάς (2)</a:t>
            </a:r>
            <a:b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endParaRPr lang="en-US" sz="2000" b="1" cap="none" dirty="0">
              <a:solidFill>
                <a:schemeClr val="bg2"/>
              </a:solidFill>
              <a:latin typeface="Arial" panose="020B0604020202020204" pitchFamily="34" charset="0"/>
              <a:ea typeface="Calibri" panose="020F050202020403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188CD702-4194-F349-39F1-EFD5004F599E}"/>
              </a:ext>
            </a:extLst>
          </p:cNvPr>
          <p:cNvSpPr>
            <a:spLocks noGrp="1"/>
          </p:cNvSpPr>
          <p:nvPr>
            <p:ph idx="1"/>
          </p:nvPr>
        </p:nvSpPr>
        <p:spPr>
          <a:xfrm>
            <a:off x="1141412" y="1134533"/>
            <a:ext cx="9905999" cy="5104949"/>
          </a:xfrm>
        </p:spPr>
        <p:txBody>
          <a:bodyPr>
            <a:normAutofit fontScale="92500" lnSpcReduction="20000"/>
          </a:bodyPr>
          <a:lstStyle/>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Η προστασία του πολιτιστικού περιβάλλοντος περιλαμβάνει τη </a:t>
            </a:r>
            <a:r>
              <a:rPr kumimoji="0" lang="el-GR" sz="1400" b="1" i="0"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διατήρηση στο διηνεκές αναλλοίωτων των πολιτιστικών στοιχείων και του χώρου που είναι αναγκαίος για την ανάδειξή τους  σε ιστορική, αισθητική και λειτουργική ενότητα</a:t>
            </a:r>
            <a:r>
              <a:rPr kumimoji="0" lang="el-GR" sz="1400" b="0" i="0"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Επίσης περιλαμβάνει την υποχρέωση αναστύλωσης και εν γένει αποκατάστασης των στοιχείων της πολιτιστικής κληρονομιάς στην αρχική τους μορφή όταν αυτά έχουν φθαρεί από τον χρόνο ή από ανθρώπινες ενέργειες ή από άλλα περιστατικά.</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1"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Οι δαπάνες αποκατάστασης και συντήρησης βαρύνουν τον ιδιοκτήτη ή νομέα του ακινήτου έως ένα εύλογο όριο και πέραν αυτού το Ελληνικό Δημόσιο ή τον οικείο ΟΤΑ με βάση το μέτρο που καθορίζεται από το αρμόδιο δικαστήριο</a:t>
            </a: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 Τούτο διότι η διατήρηση της πολιτιστικής κληρονομιάς είναι υπόθεση που δεν αφορά μόνο τους ιδιοκτήτες των προστατευόμενων μνημείων και διατηρητέων κτιρίων αλλά και το κοινωνικό σύνολο και μάλιστα τόσο την παρούσα όσο και τις μέλλουσες γενιές.</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Τα αρμόδια όργανα του Κράτους οφείλουν να προβαίνουν σε θετικές ενέργειες για την αποτελεσματική διαφύλαξη των ανωτέρω αγαθών και ειδικότερα να λαμβάνουν τα απαιτούμενα νομοθετικά και διοικητικά μέτρα, ατομικού ή κανονιστικού χαρακτήρα, </a:t>
            </a:r>
            <a:r>
              <a:rPr kumimoji="0" lang="el-GR" sz="1400" b="1"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παρεμβαίνοντας στον αναγκαίο βαθμό στην οικονομική ή άλλη ατομική ή συλλογική δραστηριότητα</a:t>
            </a: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Σημαντικό στοιχείο του πολιτιστικού περιβάλλοντος είναι και οι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παραδοσιακοί οικισμοί,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δηλαδή τα οικιστικά σύνολα που διατηρούν περισσότερο ή λιγότερο τον παραδοσιακό πολεοδομικό ιστό τους και παραδοσιακά οικοδομήματα και στοιχεία. Τα μέτρα προστασίας τους περιλαμβάνουν την καταγραφή, την αξιολόγηση, τον χαρακτηρισμό τους, τη </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θέσπιση ειδικών όρων δόμησης και τον έλεγχο της δόμησης, ώστε οι νέες οικοδομές να εναρμονίζονται προς τα παραδοσιακά πρότυπα.</a:t>
            </a:r>
          </a:p>
          <a:p>
            <a:pPr marL="228600" marR="0" lvl="0" indent="-228600" algn="just" defTabSz="914400" rtl="0" eaLnBrk="1" fontAlgn="auto" latinLnBrk="0" hangingPunct="1">
              <a:lnSpc>
                <a:spcPct val="120000"/>
              </a:lnSpc>
              <a:spcBef>
                <a:spcPts val="1200"/>
              </a:spcBef>
              <a:spcAft>
                <a:spcPts val="0"/>
              </a:spcAft>
              <a:buClrTx/>
              <a:buSzPct val="125000"/>
              <a:buFont typeface="Arial" panose="020B0604020202020204" pitchFamily="34" charset="0"/>
              <a:buChar char="•"/>
              <a:tabLst/>
              <a:defRPr/>
            </a:pP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Στο προστατευτικό πεδίο υπάγονται όχι μόνο μεμονωμένα κτίρια ή κατασκευές, αλλά επίσης ευρύτερες εκτάσεις, όπως αρχαιολογικοί χώροι ή ιστορικοί τόποι.  </a:t>
            </a:r>
            <a:r>
              <a:rPr kumimoji="0" lang="el-GR" sz="1400" b="1"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Η πράξη κήρυξης ενός χώρου ως αρχαιολογικού δεν θίγει το ισχύον ιδιοκτησιακό καθεστώς</a:t>
            </a: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 Η βασική συνέπεια είναι η γνωστοποίηση προς τους ιδιοκτήτες και κάθε ενδιαφερόμενο ότι ο χώρος έχει αρχαιολογικό ενδιαφέρον, καθώς και ο </a:t>
            </a:r>
            <a:r>
              <a:rPr kumimoji="0" lang="el-GR" sz="1400" b="1"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έλεγχος του Υπουργείου Πολιτισμού για την εκτέλεση οποιουδήποτε έργου σε αυτόν</a:t>
            </a:r>
            <a:r>
              <a:rPr kumimoji="0" lang="el-GR" sz="1400" b="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0" marR="0" lvl="0" indent="0" algn="just"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l-GR" sz="1400" b="1" i="0" u="none" strike="noStrike" kern="1200" cap="none" spc="0" normalizeH="0" baseline="0" noProof="0" dirty="0">
                <a:ln>
                  <a:noFill/>
                </a:ln>
                <a:solidFill>
                  <a:srgbClr val="002060"/>
                </a:solidFill>
                <a:effectLst/>
                <a:uLnTx/>
                <a:uFillTx/>
                <a:ea typeface="+mn-ea"/>
                <a:cs typeface="+mn-cs"/>
              </a:rPr>
              <a:t> </a:t>
            </a:r>
            <a:endParaRPr kumimoji="0" lang="en-US" sz="1400" b="1" i="0" u="none" strike="noStrike" kern="1200" cap="none" spc="0" normalizeH="0" baseline="0" noProof="0" dirty="0">
              <a:ln>
                <a:noFill/>
              </a:ln>
              <a:solidFill>
                <a:srgbClr val="002060"/>
              </a:solidFill>
              <a:effectLst/>
              <a:uLnTx/>
              <a:uFillTx/>
              <a:latin typeface="Tw Cen MT" panose="020B0602020104020603"/>
              <a:ea typeface="+mn-ea"/>
              <a:cs typeface="+mn-cs"/>
            </a:endParaRPr>
          </a:p>
          <a:p>
            <a:pPr algn="just"/>
            <a:endParaRPr lang="en-US" dirty="0">
              <a:solidFill>
                <a:schemeClr val="bg1"/>
              </a:solidFill>
            </a:endParaRPr>
          </a:p>
        </p:txBody>
      </p:sp>
      <p:sp>
        <p:nvSpPr>
          <p:cNvPr id="4" name="Βέλος: Δεξιό 3">
            <a:extLst>
              <a:ext uri="{FF2B5EF4-FFF2-40B4-BE49-F238E27FC236}">
                <a16:creationId xmlns:a16="http://schemas.microsoft.com/office/drawing/2014/main" id="{DDDDD550-4F22-C6CE-AF8C-EFAED69C52DD}"/>
              </a:ext>
            </a:extLst>
          </p:cNvPr>
          <p:cNvSpPr/>
          <p:nvPr/>
        </p:nvSpPr>
        <p:spPr>
          <a:xfrm>
            <a:off x="0" y="40115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20</a:t>
            </a:r>
            <a:endParaRPr lang="en-US" b="1" dirty="0">
              <a:solidFill>
                <a:schemeClr val="bg2"/>
              </a:solidFill>
            </a:endParaRPr>
          </a:p>
        </p:txBody>
      </p:sp>
    </p:spTree>
    <p:extLst>
      <p:ext uri="{BB962C8B-B14F-4D97-AF65-F5344CB8AC3E}">
        <p14:creationId xmlns:p14="http://schemas.microsoft.com/office/powerpoint/2010/main" val="4116547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EBAD68-4B8A-1E4D-20CF-98F1534E623F}"/>
              </a:ext>
            </a:extLst>
          </p:cNvPr>
          <p:cNvSpPr>
            <a:spLocks noGrp="1"/>
          </p:cNvSpPr>
          <p:nvPr>
            <p:ph type="title"/>
          </p:nvPr>
        </p:nvSpPr>
        <p:spPr>
          <a:xfrm>
            <a:off x="1141413" y="618518"/>
            <a:ext cx="9905998" cy="566815"/>
          </a:xfrm>
        </p:spPr>
        <p:txBody>
          <a:bodyPr>
            <a:no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συνταγματική προστασία της πολιτιστικής κληρονομιάς (3)</a:t>
            </a:r>
            <a:b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endParaRPr lang="en-US" sz="1800" b="1" cap="none" dirty="0">
              <a:solidFill>
                <a:schemeClr val="bg2"/>
              </a:solidFill>
              <a:latin typeface="Arial" panose="020B0604020202020204" pitchFamily="34" charset="0"/>
              <a:ea typeface="Calibri" panose="020F050202020403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442636E3-63F2-4D1A-26CD-33046EE8705C}"/>
              </a:ext>
            </a:extLst>
          </p:cNvPr>
          <p:cNvSpPr>
            <a:spLocks noGrp="1"/>
          </p:cNvSpPr>
          <p:nvPr>
            <p:ph idx="1"/>
          </p:nvPr>
        </p:nvSpPr>
        <p:spPr>
          <a:xfrm>
            <a:off x="1141412" y="1318820"/>
            <a:ext cx="9905999" cy="4811392"/>
          </a:xfrm>
        </p:spPr>
        <p:txBody>
          <a:bodyPr>
            <a:normAutofit fontScale="62500" lnSpcReduction="20000"/>
          </a:bodyPr>
          <a:lstStyle/>
          <a:p>
            <a:pPr algn="just"/>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Περιορισμοί προβλέπονται και για την άσκηση επιχειρηματικών ή παραγωγικών δραστηριοτήτων επί ή πλησίον μνημείων. Ο κανόνας του επιτρεπτού των επεμβάσεων μόνο κατόπιν εγκρίσεως του Υπουργού Πολιτισμού μετά από γνωμοδότηση του αρμόδιου συμβουλίου ισχύει για κάθε είδους επεμβάσεις πλησίον μνημείων.</a:t>
            </a:r>
          </a:p>
          <a:p>
            <a:pPr algn="just"/>
            <a:r>
              <a:rPr lang="el-GR" u="sng" dirty="0">
                <a:solidFill>
                  <a:schemeClr val="bg2"/>
                </a:solidFill>
                <a:latin typeface="Calibri" panose="020F0502020204030204" pitchFamily="34" charset="0"/>
                <a:ea typeface="Calibri" panose="020F0502020204030204" pitchFamily="34" charset="0"/>
                <a:cs typeface="Calibri" panose="020F0502020204030204" pitchFamily="34" charset="0"/>
              </a:rPr>
              <a:t>Εν όψει τούτων </a:t>
            </a:r>
            <a:r>
              <a:rPr lang="el-GR"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απαιτούμενη κατά περίπτωση έγκριση του Υπουργού Πολιτισμού προηγείται και αποτελεί </a:t>
            </a:r>
            <a:r>
              <a:rPr lang="el-GR" b="1" u="sng" dirty="0" err="1">
                <a:solidFill>
                  <a:schemeClr val="bg2"/>
                </a:solidFill>
                <a:latin typeface="Calibri" panose="020F0502020204030204" pitchFamily="34" charset="0"/>
                <a:ea typeface="Calibri" panose="020F0502020204030204" pitchFamily="34" charset="0"/>
                <a:cs typeface="Calibri" panose="020F0502020204030204" pitchFamily="34" charset="0"/>
              </a:rPr>
              <a:t>προαπαιτούμενο</a:t>
            </a:r>
            <a:r>
              <a:rPr lang="el-GR" b="1" u="sng" dirty="0">
                <a:solidFill>
                  <a:schemeClr val="bg2"/>
                </a:solidFill>
                <a:latin typeface="Calibri" panose="020F0502020204030204" pitchFamily="34" charset="0"/>
                <a:ea typeface="Calibri" panose="020F0502020204030204" pitchFamily="34" charset="0"/>
                <a:cs typeface="Calibri" panose="020F0502020204030204" pitchFamily="34" charset="0"/>
              </a:rPr>
              <a:t> για κάθε διοικητική πράξη, που αφορά τη δόμηση και τη χρήση ενός ακινήτου ή κτιρίου</a:t>
            </a:r>
            <a:r>
              <a:rPr lang="el-GR" u="sng" dirty="0">
                <a:solidFill>
                  <a:schemeClr val="bg2"/>
                </a:solidFill>
                <a:latin typeface="Calibri" panose="020F0502020204030204" pitchFamily="34" charset="0"/>
                <a:ea typeface="Calibri" panose="020F0502020204030204" pitchFamily="34" charset="0"/>
                <a:cs typeface="Calibri" panose="020F0502020204030204" pitchFamily="34" charset="0"/>
              </a:rPr>
              <a:t>. Αυτό αφορά τόσο την έναρξη όσο και τη συνέχιση ενός έργου ή μιας δραστηριότητας, συμπεριλαμβανομένων της προέγκρισης και της οικοδομικής άδειας, καθώς και των πράξεων αναθεώρησης αυτών που αφορούν τη μορφή και τις διαστάσεις του κτιρίου. Τυχόν ανάκληση της άδειας του Υπουργού Πολιτισμού συνεπάγεται την ανάκληση και των λοιπών σχετικών πράξεων των άλλων διοικητικών αρχών. </a:t>
            </a:r>
          </a:p>
          <a:p>
            <a:pPr algn="just"/>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Με τη διάταξη του άρθρου </a:t>
            </a:r>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24 παρ. 6 Συντ</a:t>
            </a:r>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 δίδεται η δυνατότητα στον νομοθέτη να θεσπίσει </a:t>
            </a:r>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τα αναγκαία </a:t>
            </a:r>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για την προστασία των μνημείων, παραδοσιακών περιοχών και παραδοσιακών στοιχείων </a:t>
            </a:r>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περιοριστικά μέτρα της ιδιοκτησίας </a:t>
            </a:r>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και </a:t>
            </a:r>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να ορίσει διαφορετικό τρόπο αποζημίωσης των ιδιοκτητών από εκείνον της αναγκαστικής απαλλοτριώσεως για τον οποίο προνοεί το άρθρο 17 του Συντάγματος. </a:t>
            </a:r>
          </a:p>
          <a:p>
            <a:pPr algn="just"/>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Στην </a:t>
            </a:r>
            <a:r>
              <a:rPr lang="el-GR" b="1" dirty="0">
                <a:solidFill>
                  <a:schemeClr val="bg2"/>
                </a:solidFill>
                <a:latin typeface="Calibri" panose="020F0502020204030204" pitchFamily="34" charset="0"/>
                <a:ea typeface="Calibri" panose="020F0502020204030204" pitchFamily="34" charset="0"/>
                <a:cs typeface="Calibri" panose="020F0502020204030204" pitchFamily="34" charset="0"/>
              </a:rPr>
              <a:t>ειδική αυτή πρόβλεψη της παρ. 6 του άρθρου 24 βρίσκει έρεισμα και ο θεσμός της μεταφοράς του συντελεστή δόμησης, </a:t>
            </a:r>
            <a:r>
              <a:rPr lang="el-GR" dirty="0">
                <a:solidFill>
                  <a:schemeClr val="bg2"/>
                </a:solidFill>
                <a:latin typeface="Calibri" panose="020F0502020204030204" pitchFamily="34" charset="0"/>
                <a:ea typeface="Calibri" panose="020F0502020204030204" pitchFamily="34" charset="0"/>
                <a:cs typeface="Calibri" panose="020F0502020204030204" pitchFamily="34" charset="0"/>
              </a:rPr>
              <a:t>που αποτελεί τρόπο αποζημίωσης των ιδιοκτητών ακινήτων στα οποία επιβάλλονται ουσιώδεις περιορισμοί για την προστασία στοιχείων της πολιτιστικής κληρονομιάς, όπως είναι τα κτίρια που χαρακτηρίζονται ως διατηρητέα, ως έργα τέχνης ή ως ιστορικά μνημεία και οι αρχαιολογικοί χώροι. </a:t>
            </a:r>
          </a:p>
          <a:p>
            <a:endParaRPr lang="el-GR" dirty="0">
              <a:solidFill>
                <a:schemeClr val="bg1"/>
              </a:solidFill>
            </a:endParaRPr>
          </a:p>
          <a:p>
            <a:endParaRPr lang="el-GR" dirty="0">
              <a:solidFill>
                <a:schemeClr val="bg1"/>
              </a:solidFill>
            </a:endParaRPr>
          </a:p>
          <a:p>
            <a:endParaRPr lang="en-US" dirty="0">
              <a:solidFill>
                <a:schemeClr val="bg1"/>
              </a:solidFill>
            </a:endParaRPr>
          </a:p>
        </p:txBody>
      </p:sp>
      <p:sp>
        <p:nvSpPr>
          <p:cNvPr id="4" name="Βέλος: Δεξιό 3">
            <a:extLst>
              <a:ext uri="{FF2B5EF4-FFF2-40B4-BE49-F238E27FC236}">
                <a16:creationId xmlns:a16="http://schemas.microsoft.com/office/drawing/2014/main" id="{63979F83-BADC-45E9-EB0F-AF86F3A8A2DE}"/>
              </a:ext>
            </a:extLst>
          </p:cNvPr>
          <p:cNvSpPr/>
          <p:nvPr/>
        </p:nvSpPr>
        <p:spPr>
          <a:xfrm>
            <a:off x="0" y="40115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21</a:t>
            </a:r>
            <a:endParaRPr lang="en-US" b="1" dirty="0">
              <a:solidFill>
                <a:schemeClr val="bg2"/>
              </a:solidFill>
            </a:endParaRPr>
          </a:p>
        </p:txBody>
      </p:sp>
    </p:spTree>
    <p:extLst>
      <p:ext uri="{BB962C8B-B14F-4D97-AF65-F5344CB8AC3E}">
        <p14:creationId xmlns:p14="http://schemas.microsoft.com/office/powerpoint/2010/main" val="4023200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A0507D-34FB-CDE4-CCD1-2DD269461E4F}"/>
              </a:ext>
            </a:extLst>
          </p:cNvPr>
          <p:cNvSpPr>
            <a:spLocks noGrp="1"/>
          </p:cNvSpPr>
          <p:nvPr>
            <p:ph type="title"/>
          </p:nvPr>
        </p:nvSpPr>
        <p:spPr>
          <a:xfrm>
            <a:off x="1141413" y="618519"/>
            <a:ext cx="9905998" cy="699294"/>
          </a:xfrm>
        </p:spPr>
        <p:txBody>
          <a:bodyPr>
            <a:normAutofit/>
          </a:bodyPr>
          <a:lstStyle/>
          <a:p>
            <a:pPr algn="ctr"/>
            <a:br>
              <a:rPr lang="el-GR" sz="2000" b="1" dirty="0">
                <a:solidFill>
                  <a:schemeClr val="bg2"/>
                </a:solidFill>
              </a:rPr>
            </a:b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συνταγματική υποχρέωση για χωροταξικό και πολεοδομικό σχεδιασμό</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865115DF-7196-0DBB-E687-4CB18969418F}"/>
              </a:ext>
            </a:extLst>
          </p:cNvPr>
          <p:cNvSpPr>
            <a:spLocks noGrp="1"/>
          </p:cNvSpPr>
          <p:nvPr>
            <p:ph idx="1"/>
          </p:nvPr>
        </p:nvSpPr>
        <p:spPr>
          <a:xfrm>
            <a:off x="1141412" y="1317812"/>
            <a:ext cx="9905999" cy="4473389"/>
          </a:xfrm>
        </p:spPr>
        <p:txBody>
          <a:bodyPr>
            <a:normAutofit lnSpcReduction="10000"/>
          </a:bodyPr>
          <a:lstStyle/>
          <a:p>
            <a:pPr algn="just"/>
            <a:r>
              <a:rPr lang="el-GR" sz="1500" b="1" dirty="0">
                <a:solidFill>
                  <a:schemeClr val="bg2"/>
                </a:solidFill>
              </a:rPr>
              <a:t>Άρθρο 24 παρ. 2</a:t>
            </a:r>
            <a:r>
              <a:rPr lang="el-GR" sz="1500" dirty="0">
                <a:solidFill>
                  <a:schemeClr val="bg2"/>
                </a:solidFill>
              </a:rPr>
              <a:t>: «</a:t>
            </a:r>
            <a:r>
              <a:rPr lang="el-GR" sz="1500" i="1" dirty="0">
                <a:solidFill>
                  <a:schemeClr val="bg2"/>
                </a:solidFill>
              </a:rPr>
              <a:t>Η </a:t>
            </a:r>
            <a:r>
              <a:rPr lang="el-GR" sz="1500" i="1" u="sng" dirty="0">
                <a:solidFill>
                  <a:schemeClr val="bg2"/>
                </a:solidFill>
              </a:rPr>
              <a:t>χωροταξική αναδιάρθρωση</a:t>
            </a:r>
            <a:r>
              <a:rPr lang="el-GR" sz="1500" i="1" dirty="0">
                <a:solidFill>
                  <a:schemeClr val="bg2"/>
                </a:solidFill>
              </a:rPr>
              <a:t> της Χώρας καθώς και </a:t>
            </a:r>
            <a:r>
              <a:rPr lang="el-GR" sz="1500" i="1" u="sng" dirty="0">
                <a:solidFill>
                  <a:schemeClr val="bg2"/>
                </a:solidFill>
              </a:rPr>
              <a:t>η ανάπτυξη, αναμόρφωση και πολεοδόμηση των πόλεων και των οικιστικών γενικά περιοχών </a:t>
            </a:r>
            <a:r>
              <a:rPr lang="el-GR" sz="1500" i="1" dirty="0">
                <a:solidFill>
                  <a:schemeClr val="bg2"/>
                </a:solidFill>
              </a:rPr>
              <a:t>ανήκουν στη </a:t>
            </a:r>
            <a:r>
              <a:rPr lang="el-GR" sz="1500" i="1" u="sng" dirty="0">
                <a:solidFill>
                  <a:schemeClr val="bg2"/>
                </a:solidFill>
              </a:rPr>
              <a:t>ρυθμιστική αρμοδιότητα </a:t>
            </a:r>
            <a:r>
              <a:rPr lang="el-GR" sz="1500" i="1" dirty="0">
                <a:solidFill>
                  <a:schemeClr val="bg2"/>
                </a:solidFill>
              </a:rPr>
              <a:t>και τον </a:t>
            </a:r>
            <a:r>
              <a:rPr lang="el-GR" sz="1500" i="1" u="sng" dirty="0">
                <a:solidFill>
                  <a:schemeClr val="bg2"/>
                </a:solidFill>
              </a:rPr>
              <a:t>έλεγχο του Κράτους</a:t>
            </a:r>
            <a:r>
              <a:rPr lang="el-GR" sz="1500" i="1" dirty="0">
                <a:solidFill>
                  <a:schemeClr val="bg2"/>
                </a:solidFill>
              </a:rPr>
              <a:t>, χάριν της εξυπηρετήσεως της λειτουργικότητας των οικισμών και της διασφάλισης των καλύτερων δυνατών όρων διαβιώσεως των ανθρώπων. Οι σχετικές τεχνικές επιλογές και σταθμίσεις γίνονται κατά τους κανόνες της επιστήμης. Η σύνταξη εθνικού κτηματολογίου συνιστά υποχρέωση του Κράτους.</a:t>
            </a:r>
            <a:r>
              <a:rPr lang="el-GR" sz="1500" dirty="0">
                <a:solidFill>
                  <a:schemeClr val="bg2"/>
                </a:solidFill>
              </a:rPr>
              <a:t>»</a:t>
            </a:r>
          </a:p>
          <a:p>
            <a:pPr algn="just"/>
            <a:r>
              <a:rPr lang="el-GR" sz="1500" dirty="0">
                <a:solidFill>
                  <a:schemeClr val="bg2"/>
                </a:solidFill>
              </a:rPr>
              <a:t>Από τη διάταξη αυτή, όπως έχει ερμηνευθεί από τη νομολογία, συνάγονται τα εξής: </a:t>
            </a:r>
          </a:p>
          <a:p>
            <a:pPr lvl="1" algn="just">
              <a:buFont typeface="Wingdings" panose="05000000000000000000" pitchFamily="2" charset="2"/>
              <a:buChar char="Ø"/>
            </a:pPr>
            <a:r>
              <a:rPr lang="el-GR" sz="1500" dirty="0">
                <a:solidFill>
                  <a:schemeClr val="bg2"/>
                </a:solidFill>
              </a:rPr>
              <a:t>Ο χωροταξικός και πολεοδομικός σχεδιασμός </a:t>
            </a:r>
            <a:r>
              <a:rPr lang="el-GR" sz="1500" u="sng" dirty="0">
                <a:solidFill>
                  <a:schemeClr val="bg2"/>
                </a:solidFill>
              </a:rPr>
              <a:t>πρέπει να γίνεται από όργανα του Κράτους ή υπό την άμεση εποπτεία και έλεγχο αυτού,</a:t>
            </a:r>
            <a:r>
              <a:rPr lang="el-GR" sz="1500" dirty="0">
                <a:solidFill>
                  <a:schemeClr val="bg2"/>
                </a:solidFill>
              </a:rPr>
              <a:t> με στόχο τη δημιουργία οικιστικού περιβάλλοντος κατάλληλου για την ποιοτική και δημιουργική διαβίωση των κατοίκων της χώρας. </a:t>
            </a:r>
          </a:p>
          <a:p>
            <a:pPr lvl="1" algn="just">
              <a:buFont typeface="Wingdings" panose="05000000000000000000" pitchFamily="2" charset="2"/>
              <a:buChar char="Ø"/>
            </a:pPr>
            <a:r>
              <a:rPr lang="el-GR" sz="1500" dirty="0">
                <a:solidFill>
                  <a:schemeClr val="bg2"/>
                </a:solidFill>
              </a:rPr>
              <a:t>Οι διατάξεις της παρ. 2 του άρθρου 24 απευθύνουν επιταγές στον νομοθέτη να ρυθμίσει τη χωροταξική ανάπτυξη και την πολεοδομική οργάνωση της χώρας με βάση ορθολογικό σχεδιασμό, </a:t>
            </a:r>
            <a:r>
              <a:rPr lang="el-GR" sz="1500" u="sng" dirty="0">
                <a:solidFill>
                  <a:schemeClr val="bg2"/>
                </a:solidFill>
              </a:rPr>
              <a:t>με την υιοθέτηση χωροταξικών και πολεοδομικών κριτηρίων </a:t>
            </a:r>
            <a:r>
              <a:rPr lang="el-GR" sz="1500" dirty="0">
                <a:solidFill>
                  <a:schemeClr val="bg2"/>
                </a:solidFill>
              </a:rPr>
              <a:t>και </a:t>
            </a:r>
            <a:r>
              <a:rPr lang="el-GR" sz="1500" u="sng" dirty="0">
                <a:solidFill>
                  <a:schemeClr val="bg2"/>
                </a:solidFill>
              </a:rPr>
              <a:t>σύμφωνα με τη φυσιογνωμία, τις ιδιαιτερότητες και τις ανάγκες κάθε περιοχής </a:t>
            </a:r>
            <a:r>
              <a:rPr lang="el-GR" sz="1500" dirty="0">
                <a:solidFill>
                  <a:schemeClr val="bg2"/>
                </a:solidFill>
              </a:rPr>
              <a:t>(</a:t>
            </a:r>
            <a:r>
              <a:rPr lang="el-GR" sz="1500" dirty="0" err="1">
                <a:solidFill>
                  <a:schemeClr val="bg2"/>
                </a:solidFill>
              </a:rPr>
              <a:t>ΣτΕ</a:t>
            </a:r>
            <a:r>
              <a:rPr lang="el-GR" sz="1500" dirty="0">
                <a:solidFill>
                  <a:schemeClr val="bg2"/>
                </a:solidFill>
              </a:rPr>
              <a:t> 936/2017, 914/2017)</a:t>
            </a:r>
          </a:p>
          <a:p>
            <a:pPr lvl="1" algn="just">
              <a:buFont typeface="Wingdings" panose="05000000000000000000" pitchFamily="2" charset="2"/>
              <a:buChar char="Ø"/>
            </a:pPr>
            <a:r>
              <a:rPr lang="el-GR" sz="1500" dirty="0">
                <a:solidFill>
                  <a:schemeClr val="bg2"/>
                </a:solidFill>
              </a:rPr>
              <a:t>Στα κριτήρια αυτά πρέπει </a:t>
            </a:r>
            <a:r>
              <a:rPr lang="el-GR" sz="1500" u="sng" dirty="0">
                <a:solidFill>
                  <a:schemeClr val="bg2"/>
                </a:solidFill>
              </a:rPr>
              <a:t>να ενσωματώνεται</a:t>
            </a:r>
            <a:r>
              <a:rPr lang="el-GR" sz="1500" dirty="0">
                <a:solidFill>
                  <a:schemeClr val="bg2"/>
                </a:solidFill>
              </a:rPr>
              <a:t>, εκτός των άλλων, </a:t>
            </a:r>
            <a:r>
              <a:rPr lang="el-GR" sz="1500" u="sng" dirty="0">
                <a:solidFill>
                  <a:schemeClr val="bg2"/>
                </a:solidFill>
              </a:rPr>
              <a:t>και η προστασία του φυσικού, πολιτιστικού και οικιστικού περιβάλλοντος</a:t>
            </a:r>
            <a:r>
              <a:rPr lang="el-GR" sz="1500" dirty="0">
                <a:solidFill>
                  <a:schemeClr val="bg2"/>
                </a:solidFill>
              </a:rPr>
              <a:t>, ώστε να εξασφαλίζεται βιώσιμη ανάπτυξη (</a:t>
            </a:r>
            <a:r>
              <a:rPr lang="el-GR" sz="1500" dirty="0" err="1">
                <a:solidFill>
                  <a:schemeClr val="bg2"/>
                </a:solidFill>
              </a:rPr>
              <a:t>ΣτΕ</a:t>
            </a:r>
            <a:r>
              <a:rPr lang="el-GR" sz="1500" dirty="0">
                <a:solidFill>
                  <a:schemeClr val="bg2"/>
                </a:solidFill>
              </a:rPr>
              <a:t> 2487/2006 </a:t>
            </a:r>
            <a:r>
              <a:rPr lang="el-GR" sz="1500" dirty="0" err="1">
                <a:solidFill>
                  <a:schemeClr val="bg2"/>
                </a:solidFill>
              </a:rPr>
              <a:t>Ολομ</a:t>
            </a:r>
            <a:r>
              <a:rPr lang="el-GR" sz="1500" dirty="0">
                <a:solidFill>
                  <a:schemeClr val="bg2"/>
                </a:solidFill>
              </a:rPr>
              <a:t>., </a:t>
            </a:r>
            <a:r>
              <a:rPr lang="el-GR" sz="1500" dirty="0" err="1">
                <a:solidFill>
                  <a:schemeClr val="bg2"/>
                </a:solidFill>
              </a:rPr>
              <a:t>ΣτΕ</a:t>
            </a:r>
            <a:r>
              <a:rPr lang="el-GR" sz="1500" dirty="0">
                <a:solidFill>
                  <a:schemeClr val="bg2"/>
                </a:solidFill>
              </a:rPr>
              <a:t> 4966/2014 </a:t>
            </a:r>
            <a:r>
              <a:rPr lang="el-GR" sz="1500" dirty="0" err="1">
                <a:solidFill>
                  <a:schemeClr val="bg2"/>
                </a:solidFill>
              </a:rPr>
              <a:t>επταμ</a:t>
            </a:r>
            <a:r>
              <a:rPr lang="el-GR" sz="1500" dirty="0">
                <a:solidFill>
                  <a:schemeClr val="bg2"/>
                </a:solidFill>
              </a:rPr>
              <a:t>. 4073/2014 </a:t>
            </a:r>
            <a:r>
              <a:rPr lang="el-GR" sz="1500" dirty="0" err="1">
                <a:solidFill>
                  <a:schemeClr val="bg2"/>
                </a:solidFill>
              </a:rPr>
              <a:t>επταμ</a:t>
            </a:r>
            <a:r>
              <a:rPr lang="el-GR" sz="1500" dirty="0">
                <a:solidFill>
                  <a:schemeClr val="bg2"/>
                </a:solidFill>
              </a:rPr>
              <a:t>., 4013/2013 </a:t>
            </a:r>
            <a:r>
              <a:rPr lang="el-GR" sz="1500" dirty="0" err="1">
                <a:solidFill>
                  <a:schemeClr val="bg2"/>
                </a:solidFill>
              </a:rPr>
              <a:t>επταμ</a:t>
            </a:r>
            <a:r>
              <a:rPr lang="el-GR" sz="1500" dirty="0">
                <a:solidFill>
                  <a:schemeClr val="bg2"/>
                </a:solidFill>
              </a:rPr>
              <a:t>., 1422-21/2013 </a:t>
            </a:r>
            <a:r>
              <a:rPr lang="el-GR" sz="1500" dirty="0" err="1">
                <a:solidFill>
                  <a:schemeClr val="bg2"/>
                </a:solidFill>
              </a:rPr>
              <a:t>επταμ</a:t>
            </a:r>
            <a:r>
              <a:rPr lang="el-GR" sz="1500" dirty="0">
                <a:solidFill>
                  <a:schemeClr val="bg2"/>
                </a:solidFill>
              </a:rPr>
              <a:t>. κ.ά.).</a:t>
            </a:r>
          </a:p>
          <a:p>
            <a:endParaRPr lang="en-US" dirty="0"/>
          </a:p>
        </p:txBody>
      </p:sp>
      <p:sp>
        <p:nvSpPr>
          <p:cNvPr id="4" name="Βέλος: Δεξιό 3">
            <a:extLst>
              <a:ext uri="{FF2B5EF4-FFF2-40B4-BE49-F238E27FC236}">
                <a16:creationId xmlns:a16="http://schemas.microsoft.com/office/drawing/2014/main" id="{8EE2693E-C349-7785-C5FE-BC2B36E971A9}"/>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22</a:t>
            </a:r>
            <a:endParaRPr lang="en-US" b="1" dirty="0">
              <a:solidFill>
                <a:schemeClr val="bg2"/>
              </a:solidFill>
            </a:endParaRPr>
          </a:p>
        </p:txBody>
      </p:sp>
    </p:spTree>
    <p:extLst>
      <p:ext uri="{BB962C8B-B14F-4D97-AF65-F5344CB8AC3E}">
        <p14:creationId xmlns:p14="http://schemas.microsoft.com/office/powerpoint/2010/main" val="138206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CDF753-7972-8BF0-8C79-55F2D9BCA396}"/>
              </a:ext>
            </a:extLst>
          </p:cNvPr>
          <p:cNvSpPr>
            <a:spLocks noGrp="1"/>
          </p:cNvSpPr>
          <p:nvPr>
            <p:ph type="title"/>
          </p:nvPr>
        </p:nvSpPr>
        <p:spPr>
          <a:xfrm>
            <a:off x="1141413" y="618518"/>
            <a:ext cx="9905998" cy="824800"/>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διεθνές δίκαιο ως πηγή του δικαίου περιβάλλοντος (Ι)  </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F6DC9581-A1E3-590E-3612-9653ED2F05E9}"/>
              </a:ext>
            </a:extLst>
          </p:cNvPr>
          <p:cNvSpPr>
            <a:spLocks noGrp="1"/>
          </p:cNvSpPr>
          <p:nvPr>
            <p:ph idx="1"/>
          </p:nvPr>
        </p:nvSpPr>
        <p:spPr>
          <a:xfrm>
            <a:off x="1141412" y="1353671"/>
            <a:ext cx="9905999" cy="4437530"/>
          </a:xfrm>
        </p:spPr>
        <p:txBody>
          <a:bodyPr>
            <a:normAutofit fontScale="92500" lnSpcReduction="20000"/>
          </a:bodyPr>
          <a:lstStyle/>
          <a:p>
            <a:pPr algn="just"/>
            <a:r>
              <a:rPr lang="el-GR" sz="1700" dirty="0">
                <a:solidFill>
                  <a:schemeClr val="bg2"/>
                </a:solidFill>
              </a:rPr>
              <a:t>Λόγω της διεθνούς διάστασης των περιβαλλοντικών προβλημάτων, το διεθνές δίκαιο περιβάλλοντος έχει σημειώσει μεγάλη ανάπτυξη κατά την τελευταία 40ετία</a:t>
            </a:r>
          </a:p>
          <a:p>
            <a:pPr algn="just"/>
            <a:r>
              <a:rPr lang="el-GR" sz="1700" dirty="0">
                <a:solidFill>
                  <a:schemeClr val="bg2"/>
                </a:solidFill>
              </a:rPr>
              <a:t>Το διεθνές δίκαιο ως πηγή του δικαίου περιβάλλοντος περιλαμβάνει τόσο ορισμένες </a:t>
            </a:r>
            <a:r>
              <a:rPr lang="el-GR" sz="1700" u="sng" dirty="0">
                <a:solidFill>
                  <a:schemeClr val="bg2"/>
                </a:solidFill>
              </a:rPr>
              <a:t>γενικές αρχές</a:t>
            </a:r>
            <a:r>
              <a:rPr lang="el-GR" sz="1700" dirty="0">
                <a:solidFill>
                  <a:schemeClr val="bg2"/>
                </a:solidFill>
              </a:rPr>
              <a:t> που έχουν περιληφθεί σε μη-δεσμευτικά κείμενα διεθνών διασκέψεων όσο και </a:t>
            </a:r>
            <a:r>
              <a:rPr lang="el-GR" sz="1700" u="sng" dirty="0">
                <a:solidFill>
                  <a:schemeClr val="bg2"/>
                </a:solidFill>
              </a:rPr>
              <a:t>κανόνες που έχουν ενσωματωθεί σε νομικά δεσμευτικές διεθνείς συμφωνίες</a:t>
            </a:r>
            <a:r>
              <a:rPr lang="el-GR" sz="1700" dirty="0">
                <a:solidFill>
                  <a:schemeClr val="bg2"/>
                </a:solidFill>
              </a:rPr>
              <a:t>   </a:t>
            </a:r>
            <a:endParaRPr lang="el-GR" sz="1700" b="1" dirty="0">
              <a:solidFill>
                <a:schemeClr val="bg2"/>
              </a:solidFill>
            </a:endParaRPr>
          </a:p>
          <a:p>
            <a:pPr algn="just"/>
            <a:r>
              <a:rPr lang="el-GR" sz="1700" dirty="0">
                <a:solidFill>
                  <a:schemeClr val="bg2"/>
                </a:solidFill>
              </a:rPr>
              <a:t>Μεταξύ των </a:t>
            </a:r>
            <a:r>
              <a:rPr lang="el-GR" sz="1700" b="1" dirty="0">
                <a:solidFill>
                  <a:schemeClr val="bg2"/>
                </a:solidFill>
              </a:rPr>
              <a:t>γενικών αρχών του διεθνούς δικαίου περιβάλλοντος</a:t>
            </a:r>
            <a:r>
              <a:rPr lang="el-GR" sz="1700" dirty="0">
                <a:solidFill>
                  <a:schemeClr val="bg2"/>
                </a:solidFill>
              </a:rPr>
              <a:t>, σημαντική θέση κατέχουν: </a:t>
            </a:r>
          </a:p>
          <a:p>
            <a:pPr lvl="1" algn="just">
              <a:buFont typeface="Wingdings" panose="05000000000000000000" pitchFamily="2" charset="2"/>
              <a:buChar char="Ø"/>
            </a:pPr>
            <a:r>
              <a:rPr lang="el-GR" sz="1700" dirty="0">
                <a:solidFill>
                  <a:schemeClr val="bg2"/>
                </a:solidFill>
              </a:rPr>
              <a:t>Η υποχρέωση μη πρόκλησης ζημιών στο περιβάλλον άλλων κρατών ή περιοχών πέραν της κρατικής δικαιοδοσίας - Αρχή 21 της Διακήρυξης της Στοκχόλμης (1972) </a:t>
            </a:r>
          </a:p>
          <a:p>
            <a:pPr lvl="1" algn="just">
              <a:buFont typeface="Wingdings" panose="05000000000000000000" pitchFamily="2" charset="2"/>
              <a:buChar char="Ø"/>
            </a:pPr>
            <a:r>
              <a:rPr lang="el-GR" sz="1700" dirty="0">
                <a:solidFill>
                  <a:schemeClr val="bg2"/>
                </a:solidFill>
              </a:rPr>
              <a:t>Η αρχή της προληπτικής δράσης – Αρχές 6, 7, 15, 18 και 24 της Διακήρυξης της Στοκχόλμης και Αρχή 11 της Διακήρυξης του Ρίο (1992)</a:t>
            </a:r>
          </a:p>
          <a:p>
            <a:pPr lvl="1" algn="just">
              <a:buFont typeface="Wingdings" panose="05000000000000000000" pitchFamily="2" charset="2"/>
              <a:buChar char="Ø"/>
            </a:pPr>
            <a:r>
              <a:rPr lang="el-GR" sz="1700" dirty="0">
                <a:solidFill>
                  <a:schemeClr val="bg2"/>
                </a:solidFill>
              </a:rPr>
              <a:t>Η αρχή ότι ο </a:t>
            </a:r>
            <a:r>
              <a:rPr lang="el-GR" sz="1700" dirty="0" err="1">
                <a:solidFill>
                  <a:schemeClr val="bg2"/>
                </a:solidFill>
              </a:rPr>
              <a:t>ρυπαίνων</a:t>
            </a:r>
            <a:r>
              <a:rPr lang="el-GR" sz="1700" dirty="0">
                <a:solidFill>
                  <a:schemeClr val="bg2"/>
                </a:solidFill>
              </a:rPr>
              <a:t> πρέπει να φέρει τα έξοδα που συνδέονται με την εξάλειψη της ρύπανσης - Αρχή 16 της Διακήρυξης του Ρίο </a:t>
            </a:r>
          </a:p>
          <a:p>
            <a:pPr lvl="1" algn="just">
              <a:buFont typeface="Wingdings" panose="05000000000000000000" pitchFamily="2" charset="2"/>
              <a:buChar char="Ø"/>
            </a:pPr>
            <a:r>
              <a:rPr lang="el-GR" sz="1700" dirty="0">
                <a:solidFill>
                  <a:schemeClr val="bg2"/>
                </a:solidFill>
              </a:rPr>
              <a:t>Η αρχή της διεθνούς περιβαλλοντικής συνεργασίας – Αρχή 7 της Διακήρυξης του Ρίο - ειδικότερη εκδήλωση της αρχής αυτής συνιστά η υποχρέωση των χωρών να ενημερώνουν η μία την άλλη για επικείμενη ή υπάρχουσα βλάβη στο περιβάλλον</a:t>
            </a:r>
          </a:p>
          <a:p>
            <a:endParaRPr lang="en-US" dirty="0"/>
          </a:p>
        </p:txBody>
      </p:sp>
      <p:sp>
        <p:nvSpPr>
          <p:cNvPr id="4" name="Βέλος: Δεξιό 3">
            <a:extLst>
              <a:ext uri="{FF2B5EF4-FFF2-40B4-BE49-F238E27FC236}">
                <a16:creationId xmlns:a16="http://schemas.microsoft.com/office/drawing/2014/main" id="{FEF19106-5E4D-D44B-775E-3EB2A87E54F3}"/>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23</a:t>
            </a:r>
            <a:endParaRPr lang="en-US" b="1" dirty="0">
              <a:solidFill>
                <a:schemeClr val="bg2"/>
              </a:solidFill>
            </a:endParaRPr>
          </a:p>
        </p:txBody>
      </p:sp>
    </p:spTree>
    <p:extLst>
      <p:ext uri="{BB962C8B-B14F-4D97-AF65-F5344CB8AC3E}">
        <p14:creationId xmlns:p14="http://schemas.microsoft.com/office/powerpoint/2010/main" val="3153643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EA210F-6FB3-5804-5E7E-0756BBA07695}"/>
              </a:ext>
            </a:extLst>
          </p:cNvPr>
          <p:cNvSpPr>
            <a:spLocks noGrp="1"/>
          </p:cNvSpPr>
          <p:nvPr>
            <p:ph type="title"/>
          </p:nvPr>
        </p:nvSpPr>
        <p:spPr>
          <a:xfrm>
            <a:off x="1141413" y="618519"/>
            <a:ext cx="9905998" cy="672400"/>
          </a:xfrm>
        </p:spPr>
        <p:txBody>
          <a:bodyPr>
            <a:normAutofit/>
          </a:bodyPr>
          <a:lstStyle/>
          <a:p>
            <a:pPr algn="ct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διεθνές δίκαιο ως πηγή του δικαίου περιβάλλοντος (ΙΙ)</a:t>
            </a: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E5CF39D1-988D-BDFC-9F20-07A6FC22B483}"/>
              </a:ext>
            </a:extLst>
          </p:cNvPr>
          <p:cNvSpPr>
            <a:spLocks noGrp="1"/>
          </p:cNvSpPr>
          <p:nvPr>
            <p:ph idx="1"/>
          </p:nvPr>
        </p:nvSpPr>
        <p:spPr>
          <a:xfrm>
            <a:off x="1141412" y="1290919"/>
            <a:ext cx="9905999" cy="4500282"/>
          </a:xfrm>
        </p:spPr>
        <p:txBody>
          <a:bodyPr>
            <a:normAutofit/>
          </a:bodyPr>
          <a:lstStyle/>
          <a:p>
            <a:pPr algn="just"/>
            <a:r>
              <a:rPr lang="el-GR" sz="1600" dirty="0">
                <a:solidFill>
                  <a:schemeClr val="bg2"/>
                </a:solidFill>
                <a:latin typeface="+mj-lt"/>
                <a:cs typeface="Arial" panose="020B0604020202020204" pitchFamily="34" charset="0"/>
              </a:rPr>
              <a:t>Πέραν των γενικών αρχών, σημαντικό ρόλο παίζουν και οι </a:t>
            </a:r>
            <a:r>
              <a:rPr lang="el-GR" sz="1600" b="1" dirty="0">
                <a:solidFill>
                  <a:schemeClr val="bg2"/>
                </a:solidFill>
                <a:latin typeface="+mj-lt"/>
                <a:cs typeface="Arial" panose="020B0604020202020204" pitchFamily="34" charset="0"/>
              </a:rPr>
              <a:t>διεθνείς συμβάσεις </a:t>
            </a:r>
            <a:r>
              <a:rPr lang="el-GR" sz="1600" dirty="0">
                <a:solidFill>
                  <a:schemeClr val="bg2"/>
                </a:solidFill>
                <a:latin typeface="+mj-lt"/>
                <a:cs typeface="Arial" panose="020B0604020202020204" pitchFamily="34" charset="0"/>
              </a:rPr>
              <a:t>οι οποίες συνάπτονται μεταξύ κρατών ή μεταξύ διεθνών οργανισμών και κρατών  </a:t>
            </a:r>
          </a:p>
          <a:p>
            <a:pPr algn="just"/>
            <a:r>
              <a:rPr lang="el-GR" sz="1600" dirty="0">
                <a:solidFill>
                  <a:schemeClr val="bg2"/>
                </a:solidFill>
                <a:latin typeface="+mj-lt"/>
                <a:cs typeface="Arial" panose="020B0604020202020204" pitchFamily="34" charset="0"/>
              </a:rPr>
              <a:t>H βιώσιμη ανάπτυξη, η κλιματική αλλαγή, η προστασία της βιοποικιλότητας, η καταπολέμηση της ερημοποίησης, η αντιμετώπιση της περιβαλλοντικής ρύπανσης και η διαχείριση των υδάτων αποτελούν περιβαλλοντικά θέματα που απασχολούν τη διεθνή κοινότητα </a:t>
            </a:r>
          </a:p>
          <a:p>
            <a:pPr algn="just"/>
            <a:r>
              <a:rPr lang="el-GR" sz="1600" dirty="0">
                <a:solidFill>
                  <a:schemeClr val="bg2"/>
                </a:solidFill>
                <a:latin typeface="+mj-lt"/>
                <a:cs typeface="Arial" panose="020B0604020202020204" pitchFamily="34" charset="0"/>
              </a:rPr>
              <a:t>Σύμφωνα με το άρθρο 28 παρ. 1 </a:t>
            </a:r>
            <a:r>
              <a:rPr lang="el-GR" sz="1600" dirty="0" err="1">
                <a:solidFill>
                  <a:schemeClr val="bg2"/>
                </a:solidFill>
                <a:latin typeface="+mj-lt"/>
                <a:cs typeface="Arial" panose="020B0604020202020204" pitchFamily="34" charset="0"/>
              </a:rPr>
              <a:t>Συντ</a:t>
            </a:r>
            <a:r>
              <a:rPr lang="el-GR" sz="1600" dirty="0">
                <a:solidFill>
                  <a:schemeClr val="bg2"/>
                </a:solidFill>
                <a:latin typeface="+mj-lt"/>
                <a:cs typeface="Arial" panose="020B0604020202020204" pitchFamily="34" charset="0"/>
              </a:rPr>
              <a:t>: «</a:t>
            </a:r>
            <a:r>
              <a:rPr lang="el-GR" sz="1600" i="1" dirty="0" err="1">
                <a:solidFill>
                  <a:schemeClr val="bg2"/>
                </a:solidFill>
                <a:latin typeface="+mj-lt"/>
                <a:cs typeface="Arial" panose="020B0604020202020204" pitchFamily="34" charset="0"/>
              </a:rPr>
              <a:t>Oι</a:t>
            </a:r>
            <a:r>
              <a:rPr lang="el-GR" sz="1600" i="1" dirty="0">
                <a:solidFill>
                  <a:schemeClr val="bg2"/>
                </a:solidFill>
                <a:latin typeface="+mj-lt"/>
                <a:cs typeface="Arial" panose="020B0604020202020204" pitchFamily="34" charset="0"/>
              </a:rPr>
              <a:t> γενικά </a:t>
            </a:r>
            <a:r>
              <a:rPr lang="el-GR" sz="1600" i="1" dirty="0" err="1">
                <a:solidFill>
                  <a:schemeClr val="bg2"/>
                </a:solidFill>
                <a:latin typeface="+mj-lt"/>
                <a:cs typeface="Arial" panose="020B0604020202020204" pitchFamily="34" charset="0"/>
              </a:rPr>
              <a:t>παραδεγμένοι</a:t>
            </a:r>
            <a:r>
              <a:rPr lang="el-GR" sz="1600" i="1" dirty="0">
                <a:solidFill>
                  <a:schemeClr val="bg2"/>
                </a:solidFill>
                <a:latin typeface="+mj-lt"/>
                <a:cs typeface="Arial" panose="020B0604020202020204" pitchFamily="34" charset="0"/>
              </a:rPr>
              <a:t> κανόνες του διεθνούς δικαίου, καθώς και οι διεθνείς συμβάσεις, από την επικύρωσή τους με νόμο και τη θέση τους σε ισχύ σύμφωνα με τους όρους καθεμιάς, αποτελούν αναπόσπαστο μέρος του εσωτερικού ελληνικού δικαίου και υπερισχύουν από κάθε άλλη αντίθετη διάταξη νόμου</a:t>
            </a:r>
            <a:r>
              <a:rPr lang="el-GR" sz="1600" dirty="0">
                <a:solidFill>
                  <a:schemeClr val="bg2"/>
                </a:solidFill>
                <a:latin typeface="+mj-lt"/>
                <a:cs typeface="Arial" panose="020B0604020202020204" pitchFamily="34" charset="0"/>
              </a:rPr>
              <a:t>» </a:t>
            </a:r>
          </a:p>
          <a:p>
            <a:endParaRPr lang="en-US" dirty="0"/>
          </a:p>
        </p:txBody>
      </p:sp>
      <p:sp>
        <p:nvSpPr>
          <p:cNvPr id="4" name="Βέλος: Δεξιό 3">
            <a:extLst>
              <a:ext uri="{FF2B5EF4-FFF2-40B4-BE49-F238E27FC236}">
                <a16:creationId xmlns:a16="http://schemas.microsoft.com/office/drawing/2014/main" id="{C271FCE5-5EA8-E911-C3C3-4BC6B434607B}"/>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24</a:t>
            </a:r>
            <a:endParaRPr lang="en-US" b="1" dirty="0">
              <a:solidFill>
                <a:schemeClr val="bg2"/>
              </a:solidFill>
            </a:endParaRPr>
          </a:p>
        </p:txBody>
      </p:sp>
    </p:spTree>
    <p:extLst>
      <p:ext uri="{BB962C8B-B14F-4D97-AF65-F5344CB8AC3E}">
        <p14:creationId xmlns:p14="http://schemas.microsoft.com/office/powerpoint/2010/main" val="2725481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B8014A-D1B7-4791-F14D-197D25B9E506}"/>
              </a:ext>
            </a:extLst>
          </p:cNvPr>
          <p:cNvSpPr>
            <a:spLocks noGrp="1"/>
          </p:cNvSpPr>
          <p:nvPr>
            <p:ph type="title"/>
          </p:nvPr>
        </p:nvSpPr>
        <p:spPr>
          <a:xfrm>
            <a:off x="1141413" y="618518"/>
            <a:ext cx="9905998" cy="914447"/>
          </a:xfrm>
        </p:spPr>
        <p:txBody>
          <a:bodyPr>
            <a:normAutofit/>
          </a:bodyPr>
          <a:lstStyle/>
          <a:p>
            <a:pPr algn="ct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a:t>
            </a:r>
            <a:r>
              <a:rPr lang="el-GR" sz="2000" b="1" cap="none" dirty="0" err="1">
                <a:solidFill>
                  <a:schemeClr val="bg2"/>
                </a:solidFill>
                <a:latin typeface="Arial" panose="020B0604020202020204" pitchFamily="34" charset="0"/>
                <a:ea typeface="Calibri" panose="020F0502020204030204" pitchFamily="34" charset="0"/>
                <a:cs typeface="Arial" panose="020B0604020202020204" pitchFamily="34" charset="0"/>
              </a:rPr>
              <a:t>ενωσιακό</a:t>
            </a: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 δίκαιο ως πηγή του δικαίου περιβάλλοντος (Ι)</a:t>
            </a: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6CAF57B0-657A-B9CF-8CFC-4D0E9FCA6E49}"/>
              </a:ext>
            </a:extLst>
          </p:cNvPr>
          <p:cNvSpPr>
            <a:spLocks noGrp="1"/>
          </p:cNvSpPr>
          <p:nvPr>
            <p:ph idx="1"/>
          </p:nvPr>
        </p:nvSpPr>
        <p:spPr>
          <a:xfrm>
            <a:off x="1141412" y="1532965"/>
            <a:ext cx="9905999" cy="4258236"/>
          </a:xfrm>
        </p:spPr>
        <p:txBody>
          <a:bodyPr>
            <a:normAutofit fontScale="77500" lnSpcReduction="20000"/>
          </a:bodyPr>
          <a:lstStyle/>
          <a:p>
            <a:pPr marL="0" indent="0">
              <a:buNone/>
            </a:pPr>
            <a:r>
              <a:rPr lang="el-GR" sz="2000" b="1" dirty="0">
                <a:solidFill>
                  <a:srgbClr val="002060"/>
                </a:solidFill>
              </a:rPr>
              <a:t>Α. Το πρωτογενές </a:t>
            </a:r>
            <a:r>
              <a:rPr lang="el-GR" sz="2000" b="1" dirty="0" err="1">
                <a:solidFill>
                  <a:srgbClr val="002060"/>
                </a:solidFill>
              </a:rPr>
              <a:t>ενωσιακό</a:t>
            </a:r>
            <a:r>
              <a:rPr lang="el-GR" sz="2000" b="1" dirty="0">
                <a:solidFill>
                  <a:srgbClr val="002060"/>
                </a:solidFill>
              </a:rPr>
              <a:t> δίκαιο</a:t>
            </a:r>
          </a:p>
          <a:p>
            <a:r>
              <a:rPr lang="el-GR" sz="2000" dirty="0">
                <a:solidFill>
                  <a:srgbClr val="002060"/>
                </a:solidFill>
              </a:rPr>
              <a:t>Άρθρα 191, 192 και 193 της ΣΛΕΕ (πολιτική περιβάλλοντος) </a:t>
            </a:r>
          </a:p>
          <a:p>
            <a:pPr>
              <a:spcBef>
                <a:spcPts val="600"/>
              </a:spcBef>
            </a:pPr>
            <a:r>
              <a:rPr lang="el-GR" sz="2000" dirty="0">
                <a:solidFill>
                  <a:srgbClr val="002060"/>
                </a:solidFill>
              </a:rPr>
              <a:t>Η πολιτική της Ένωσης στον τομέα του περιβάλλοντος στοχεύει:  </a:t>
            </a:r>
          </a:p>
          <a:p>
            <a:pPr lvl="1" algn="just">
              <a:spcBef>
                <a:spcPts val="600"/>
              </a:spcBef>
              <a:buFont typeface="Wingdings" panose="05000000000000000000" pitchFamily="2" charset="2"/>
              <a:buChar char="Ø"/>
            </a:pPr>
            <a:r>
              <a:rPr lang="el-GR" dirty="0">
                <a:solidFill>
                  <a:srgbClr val="002060"/>
                </a:solidFill>
              </a:rPr>
              <a:t>στη διατήρηση, προστασία και βελτίωση της ποιότητας του περιβάλλοντος,</a:t>
            </a:r>
          </a:p>
          <a:p>
            <a:pPr lvl="1" algn="just">
              <a:spcBef>
                <a:spcPts val="600"/>
              </a:spcBef>
              <a:buFont typeface="Wingdings" panose="05000000000000000000" pitchFamily="2" charset="2"/>
              <a:buChar char="Ø"/>
            </a:pPr>
            <a:r>
              <a:rPr lang="el-GR" dirty="0">
                <a:solidFill>
                  <a:srgbClr val="002060"/>
                </a:solidFill>
              </a:rPr>
              <a:t>στην προστασία της υγείας του ανθρώπου,</a:t>
            </a:r>
          </a:p>
          <a:p>
            <a:pPr lvl="1" algn="just">
              <a:spcBef>
                <a:spcPts val="600"/>
              </a:spcBef>
              <a:buFont typeface="Wingdings" panose="05000000000000000000" pitchFamily="2" charset="2"/>
              <a:buChar char="Ø"/>
            </a:pPr>
            <a:r>
              <a:rPr lang="el-GR" dirty="0">
                <a:solidFill>
                  <a:srgbClr val="002060"/>
                </a:solidFill>
              </a:rPr>
              <a:t>στη συνετή και ορθολογική χρησιμοποίηση των φυσικών πόρων,</a:t>
            </a:r>
          </a:p>
          <a:p>
            <a:pPr lvl="1" algn="just">
              <a:spcBef>
                <a:spcPts val="600"/>
              </a:spcBef>
              <a:buFont typeface="Wingdings" panose="05000000000000000000" pitchFamily="2" charset="2"/>
              <a:buChar char="Ø"/>
            </a:pPr>
            <a:r>
              <a:rPr lang="el-GR" dirty="0">
                <a:solidFill>
                  <a:srgbClr val="002060"/>
                </a:solidFill>
              </a:rPr>
              <a:t>στην προώθηση, σε διεθνές επίπεδο, μέτρων για την αντιμετώπιση των περιφερειακών ή παγκόσμιων περιβαλλοντικών προβλημάτων, και ιδίως στην καταπολέμηση της αλλαγής του κλίματος</a:t>
            </a:r>
          </a:p>
          <a:p>
            <a:pPr algn="just"/>
            <a:r>
              <a:rPr lang="el-GR" sz="2000" dirty="0">
                <a:solidFill>
                  <a:srgbClr val="002060"/>
                </a:solidFill>
              </a:rPr>
              <a:t>Η πολιτική της Ένωσης στον τομέα του περιβάλλοντος αποβλέπει σε υψηλό επίπεδο προστασίας και λαμβάνει υπόψη την ποικιλομορφία των καταστάσεων στις διάφορες περιοχές της Ένωσης. </a:t>
            </a:r>
          </a:p>
          <a:p>
            <a:pPr algn="just"/>
            <a:r>
              <a:rPr lang="el-GR" sz="2000" dirty="0">
                <a:solidFill>
                  <a:srgbClr val="002060"/>
                </a:solidFill>
              </a:rPr>
              <a:t>Στηρίζεται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a:t>
            </a:r>
            <a:r>
              <a:rPr lang="el-GR" sz="2000" dirty="0" err="1">
                <a:solidFill>
                  <a:srgbClr val="002060"/>
                </a:solidFill>
              </a:rPr>
              <a:t>ρυπαίνων</a:t>
            </a:r>
            <a:r>
              <a:rPr lang="el-GR" sz="2000" dirty="0">
                <a:solidFill>
                  <a:srgbClr val="002060"/>
                </a:solidFill>
              </a:rPr>
              <a:t> πληρώνει» (άρθρο 191 παρ. 2 ΣΛΕΕ).</a:t>
            </a:r>
          </a:p>
          <a:p>
            <a:endParaRPr lang="en-US" dirty="0"/>
          </a:p>
        </p:txBody>
      </p:sp>
      <p:sp>
        <p:nvSpPr>
          <p:cNvPr id="4" name="Βέλος: Δεξιό 3">
            <a:extLst>
              <a:ext uri="{FF2B5EF4-FFF2-40B4-BE49-F238E27FC236}">
                <a16:creationId xmlns:a16="http://schemas.microsoft.com/office/drawing/2014/main" id="{241DBD69-70E4-1BE7-29F6-56DCDFE21941}"/>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25</a:t>
            </a:r>
            <a:endParaRPr lang="en-US" b="1" dirty="0">
              <a:solidFill>
                <a:schemeClr val="bg2"/>
              </a:solidFill>
            </a:endParaRPr>
          </a:p>
        </p:txBody>
      </p:sp>
    </p:spTree>
    <p:extLst>
      <p:ext uri="{BB962C8B-B14F-4D97-AF65-F5344CB8AC3E}">
        <p14:creationId xmlns:p14="http://schemas.microsoft.com/office/powerpoint/2010/main" val="1581294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052F65-37F7-7428-EC04-B8169CF6649C}"/>
              </a:ext>
            </a:extLst>
          </p:cNvPr>
          <p:cNvSpPr>
            <a:spLocks noGrp="1"/>
          </p:cNvSpPr>
          <p:nvPr>
            <p:ph type="title"/>
          </p:nvPr>
        </p:nvSpPr>
        <p:spPr>
          <a:xfrm>
            <a:off x="1141413" y="618519"/>
            <a:ext cx="9905998" cy="726188"/>
          </a:xfrm>
        </p:spPr>
        <p:txBody>
          <a:bodyPr>
            <a:normAutofit/>
          </a:bodyPr>
          <a:lstStyle/>
          <a:p>
            <a:pPr algn="ct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a:t>
            </a:r>
            <a:r>
              <a:rPr lang="el-GR" sz="2000" b="1" cap="none" dirty="0" err="1">
                <a:solidFill>
                  <a:schemeClr val="bg2"/>
                </a:solidFill>
                <a:latin typeface="Arial" panose="020B0604020202020204" pitchFamily="34" charset="0"/>
                <a:ea typeface="Calibri" panose="020F0502020204030204" pitchFamily="34" charset="0"/>
                <a:cs typeface="Arial" panose="020B0604020202020204" pitchFamily="34" charset="0"/>
              </a:rPr>
              <a:t>ενωσιακό</a:t>
            </a: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 δίκαιο ως πηγή του δικαίου περιβάλλοντος (ΙΙ)</a:t>
            </a: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D2B033AF-74C7-010A-6D9D-A358BF651713}"/>
              </a:ext>
            </a:extLst>
          </p:cNvPr>
          <p:cNvSpPr>
            <a:spLocks noGrp="1"/>
          </p:cNvSpPr>
          <p:nvPr>
            <p:ph idx="1"/>
          </p:nvPr>
        </p:nvSpPr>
        <p:spPr>
          <a:xfrm>
            <a:off x="1141412" y="1344706"/>
            <a:ext cx="9905999" cy="4446495"/>
          </a:xfrm>
        </p:spPr>
        <p:txBody>
          <a:bodyPr>
            <a:normAutofit fontScale="70000" lnSpcReduction="20000"/>
          </a:bodyPr>
          <a:lstStyle/>
          <a:p>
            <a:pPr marL="0" indent="0" algn="just">
              <a:buNone/>
            </a:pPr>
            <a:r>
              <a:rPr lang="el-GR" b="1" dirty="0">
                <a:solidFill>
                  <a:schemeClr val="bg2"/>
                </a:solidFill>
              </a:rPr>
              <a:t>Β. Το παράγωγο </a:t>
            </a:r>
            <a:r>
              <a:rPr lang="el-GR" b="1" dirty="0" err="1">
                <a:solidFill>
                  <a:schemeClr val="bg2"/>
                </a:solidFill>
              </a:rPr>
              <a:t>ενωσιακό</a:t>
            </a:r>
            <a:r>
              <a:rPr lang="el-GR" b="1" dirty="0">
                <a:solidFill>
                  <a:schemeClr val="bg2"/>
                </a:solidFill>
              </a:rPr>
              <a:t> δίκαιο</a:t>
            </a:r>
          </a:p>
          <a:p>
            <a:pPr algn="just"/>
            <a:r>
              <a:rPr lang="el-GR" dirty="0">
                <a:solidFill>
                  <a:schemeClr val="bg2"/>
                </a:solidFill>
              </a:rPr>
              <a:t>Το παράγωγο </a:t>
            </a:r>
            <a:r>
              <a:rPr lang="el-GR" dirty="0" err="1">
                <a:solidFill>
                  <a:schemeClr val="bg2"/>
                </a:solidFill>
              </a:rPr>
              <a:t>ενωσιακό</a:t>
            </a:r>
            <a:r>
              <a:rPr lang="el-GR" dirty="0">
                <a:solidFill>
                  <a:schemeClr val="bg2"/>
                </a:solidFill>
              </a:rPr>
              <a:t> δίκαιο καλύπτει όλο το εύρος των σύγχρονων περιβαλλοντικών θεμάτων. Αριθμεί περισσότερες από 350 κανονιστικές πράξεις που έχουν τη μορφή Κανονισμών, Οδηγιών ή Αποφάσεων και στοχεύουν: </a:t>
            </a:r>
          </a:p>
          <a:p>
            <a:pPr lvl="1" algn="just">
              <a:buFont typeface="Wingdings" panose="05000000000000000000" pitchFamily="2" charset="2"/>
              <a:buChar char="Ø"/>
            </a:pPr>
            <a:r>
              <a:rPr lang="el-GR" dirty="0">
                <a:solidFill>
                  <a:schemeClr val="bg2"/>
                </a:solidFill>
              </a:rPr>
              <a:t>στην προστασία, διατήρηση και ενίσχυση του φυσικού κεφαλαίου της Ένωσης, </a:t>
            </a:r>
          </a:p>
          <a:p>
            <a:pPr lvl="1" algn="just">
              <a:buFont typeface="Wingdings" panose="05000000000000000000" pitchFamily="2" charset="2"/>
              <a:buChar char="Ø"/>
            </a:pPr>
            <a:r>
              <a:rPr lang="el-GR" dirty="0">
                <a:solidFill>
                  <a:schemeClr val="bg2"/>
                </a:solidFill>
              </a:rPr>
              <a:t>στην προστασία των ειδών χλωρίδας και πανίδας και των φυσικών πόρων,   </a:t>
            </a:r>
          </a:p>
          <a:p>
            <a:pPr lvl="1" algn="just">
              <a:buFont typeface="Wingdings" panose="05000000000000000000" pitchFamily="2" charset="2"/>
              <a:buChar char="Ø"/>
            </a:pPr>
            <a:r>
              <a:rPr lang="el-GR" dirty="0">
                <a:solidFill>
                  <a:schemeClr val="bg2"/>
                </a:solidFill>
              </a:rPr>
              <a:t>στη διασφάλιση ασφαλών πόσιμων νερών και νερών κολύμβησης, </a:t>
            </a:r>
          </a:p>
          <a:p>
            <a:pPr lvl="1" algn="just">
              <a:buFont typeface="Wingdings" panose="05000000000000000000" pitchFamily="2" charset="2"/>
              <a:buChar char="Ø"/>
            </a:pPr>
            <a:r>
              <a:rPr lang="el-GR" dirty="0">
                <a:solidFill>
                  <a:schemeClr val="bg2"/>
                </a:solidFill>
              </a:rPr>
              <a:t>στη βελτίωση της ποιότητας του αέρα και της διαχείρισης των αποβλήτων και </a:t>
            </a:r>
          </a:p>
          <a:p>
            <a:pPr lvl="1" algn="just">
              <a:buFont typeface="Wingdings" panose="05000000000000000000" pitchFamily="2" charset="2"/>
              <a:buChar char="Ø"/>
            </a:pPr>
            <a:r>
              <a:rPr lang="el-GR" dirty="0">
                <a:solidFill>
                  <a:schemeClr val="bg2"/>
                </a:solidFill>
              </a:rPr>
              <a:t>στη μείωση των επιπτώσεων των βλαβερών χημικών ουσιών.</a:t>
            </a:r>
          </a:p>
          <a:p>
            <a:pPr algn="just"/>
            <a:r>
              <a:rPr lang="el-GR" dirty="0">
                <a:solidFill>
                  <a:schemeClr val="bg2"/>
                </a:solidFill>
              </a:rPr>
              <a:t>Σημαντικές είναι και οι «οριζόντιες» περιβαλλοντικές ρυθμίσεις που περιλαμβάνονται στο </a:t>
            </a:r>
            <a:r>
              <a:rPr lang="el-GR" dirty="0" err="1">
                <a:solidFill>
                  <a:schemeClr val="bg2"/>
                </a:solidFill>
              </a:rPr>
              <a:t>ενωσιακό</a:t>
            </a:r>
            <a:r>
              <a:rPr lang="el-GR" dirty="0">
                <a:solidFill>
                  <a:schemeClr val="bg2"/>
                </a:solidFill>
              </a:rPr>
              <a:t> δίκαιο περιβάλλοντος και οι οποίες αφορούν: </a:t>
            </a:r>
          </a:p>
          <a:p>
            <a:pPr lvl="1" algn="just">
              <a:buFont typeface="Wingdings" panose="05000000000000000000" pitchFamily="2" charset="2"/>
              <a:buChar char="Ø"/>
            </a:pPr>
            <a:r>
              <a:rPr lang="el-GR" dirty="0">
                <a:solidFill>
                  <a:schemeClr val="bg2"/>
                </a:solidFill>
              </a:rPr>
              <a:t>την πληροφόρηση και τη συμμετοχή του κοινού στη λήψη αποφάσεων για το περιβάλλον (οδηγία 2003/4/ΕΚ) </a:t>
            </a:r>
          </a:p>
          <a:p>
            <a:pPr lvl="1" algn="just">
              <a:buFont typeface="Wingdings" panose="05000000000000000000" pitchFamily="2" charset="2"/>
              <a:buChar char="Ø"/>
            </a:pPr>
            <a:r>
              <a:rPr lang="el-GR" dirty="0">
                <a:solidFill>
                  <a:schemeClr val="bg2"/>
                </a:solidFill>
              </a:rPr>
              <a:t>την εκτίμηση περιβαλλοντικών επιπτώσεων έργων και δραστηριοτήτων (οδηγία </a:t>
            </a:r>
            <a:r>
              <a:rPr lang="en-US" dirty="0">
                <a:solidFill>
                  <a:schemeClr val="bg2"/>
                </a:solidFill>
              </a:rPr>
              <a:t>2011/92/</a:t>
            </a:r>
            <a:r>
              <a:rPr lang="el-GR" dirty="0">
                <a:solidFill>
                  <a:schemeClr val="bg2"/>
                </a:solidFill>
              </a:rPr>
              <a:t>ΕΕ, όπως τροποποιήθηκε με την οδηγία 2014/52/ΕΕ) </a:t>
            </a:r>
          </a:p>
          <a:p>
            <a:pPr lvl="1" algn="just">
              <a:buFont typeface="Wingdings" panose="05000000000000000000" pitchFamily="2" charset="2"/>
              <a:buChar char="Ø"/>
            </a:pPr>
            <a:r>
              <a:rPr lang="el-GR" dirty="0">
                <a:solidFill>
                  <a:schemeClr val="bg2"/>
                </a:solidFill>
              </a:rPr>
              <a:t>και τη «στρατηγική» περιβαλλοντική εκτίμηση σχεδίων και προγραμμάτων (οδηγία 2011/42/ΕΚ)</a:t>
            </a:r>
          </a:p>
          <a:p>
            <a:endParaRPr lang="en-US" dirty="0"/>
          </a:p>
        </p:txBody>
      </p:sp>
      <p:sp>
        <p:nvSpPr>
          <p:cNvPr id="4" name="Βέλος: Δεξιό 3">
            <a:extLst>
              <a:ext uri="{FF2B5EF4-FFF2-40B4-BE49-F238E27FC236}">
                <a16:creationId xmlns:a16="http://schemas.microsoft.com/office/drawing/2014/main" id="{2150AE53-F588-1A44-4E97-7CC0B17F1501}"/>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26</a:t>
            </a:r>
            <a:endParaRPr lang="en-US" b="1" dirty="0">
              <a:solidFill>
                <a:schemeClr val="bg2"/>
              </a:solidFill>
            </a:endParaRPr>
          </a:p>
        </p:txBody>
      </p:sp>
    </p:spTree>
    <p:extLst>
      <p:ext uri="{BB962C8B-B14F-4D97-AF65-F5344CB8AC3E}">
        <p14:creationId xmlns:p14="http://schemas.microsoft.com/office/powerpoint/2010/main" val="1609297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ADE539-25BA-B90B-C35F-976D75E5741C}"/>
              </a:ext>
            </a:extLst>
          </p:cNvPr>
          <p:cNvSpPr>
            <a:spLocks noGrp="1"/>
          </p:cNvSpPr>
          <p:nvPr>
            <p:ph type="title"/>
          </p:nvPr>
        </p:nvSpPr>
        <p:spPr>
          <a:xfrm>
            <a:off x="1141413" y="618518"/>
            <a:ext cx="9905998" cy="629257"/>
          </a:xfrm>
        </p:spPr>
        <p:txBody>
          <a:bodyPr>
            <a:no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a:t>
            </a:r>
            <a:r>
              <a:rPr lang="el-GR" sz="1800" b="1" cap="none" dirty="0" err="1">
                <a:solidFill>
                  <a:schemeClr val="bg2"/>
                </a:solidFill>
                <a:latin typeface="Arial" panose="020B0604020202020204" pitchFamily="34" charset="0"/>
                <a:ea typeface="Calibri" panose="020F0502020204030204" pitchFamily="34" charset="0"/>
                <a:cs typeface="Arial" panose="020B0604020202020204" pitchFamily="34" charset="0"/>
              </a:rPr>
              <a:t>ενωσιακό</a:t>
            </a: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 δίκαιο ως πηγή του δικαίου περιβάλλοντος (ΙΙΙ)</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2E840A8F-A150-0502-D0AE-C41CB0F5237F}"/>
              </a:ext>
            </a:extLst>
          </p:cNvPr>
          <p:cNvSpPr>
            <a:spLocks noGrp="1"/>
          </p:cNvSpPr>
          <p:nvPr>
            <p:ph idx="1"/>
          </p:nvPr>
        </p:nvSpPr>
        <p:spPr>
          <a:xfrm>
            <a:off x="1141412" y="1470212"/>
            <a:ext cx="9905999" cy="4320989"/>
          </a:xfrm>
        </p:spPr>
        <p:txBody>
          <a:bodyPr>
            <a:normAutofit fontScale="70000" lnSpcReduction="20000"/>
          </a:bodyPr>
          <a:lstStyle/>
          <a:p>
            <a:pPr algn="just">
              <a:lnSpc>
                <a:spcPts val="1600"/>
              </a:lnSpc>
              <a:spcBef>
                <a:spcPts val="600"/>
              </a:spcBef>
            </a:pPr>
            <a:r>
              <a:rPr lang="el-GR" dirty="0">
                <a:solidFill>
                  <a:srgbClr val="002060"/>
                </a:solidFill>
              </a:rPr>
              <a:t>Το μεγαλύτερο μέρος των πράξεων της </a:t>
            </a:r>
            <a:r>
              <a:rPr lang="el-GR" dirty="0" err="1">
                <a:solidFill>
                  <a:srgbClr val="002060"/>
                </a:solidFill>
              </a:rPr>
              <a:t>ενωσιακής</a:t>
            </a:r>
            <a:r>
              <a:rPr lang="el-GR" dirty="0">
                <a:solidFill>
                  <a:srgbClr val="002060"/>
                </a:solidFill>
              </a:rPr>
              <a:t> νομοθεσίας για το περιβάλλον λαμβάνει, στο πλαίσιο και της αρχής της επικουρικότητας, τη μορφή οδηγιών που δεσμεύουν τα κράτη-μέλη ως προς το αποτέλεσμα που πρέπει να επιτευχθεί, αφήνουν όμως στις εθνικές αρχές την επιλογή του τύπου και των μέσων υλοποίησης των </a:t>
            </a:r>
            <a:r>
              <a:rPr lang="el-GR" dirty="0" err="1">
                <a:solidFill>
                  <a:srgbClr val="002060"/>
                </a:solidFill>
              </a:rPr>
              <a:t>ενωσιακών</a:t>
            </a:r>
            <a:r>
              <a:rPr lang="el-GR" dirty="0">
                <a:solidFill>
                  <a:srgbClr val="002060"/>
                </a:solidFill>
              </a:rPr>
              <a:t> στόχων</a:t>
            </a:r>
          </a:p>
          <a:p>
            <a:pPr algn="just">
              <a:lnSpc>
                <a:spcPts val="1600"/>
              </a:lnSpc>
              <a:spcBef>
                <a:spcPts val="600"/>
              </a:spcBef>
            </a:pPr>
            <a:r>
              <a:rPr lang="el-GR" dirty="0">
                <a:solidFill>
                  <a:srgbClr val="002060"/>
                </a:solidFill>
              </a:rPr>
              <a:t>Η ενσωμάτωση των περιβαλλοντικών οδηγιών στο ελληνικό δίκαιο γίνεται (κατά κανόνα) με υπουργικές αποφάσεις (βλ. άρθρο 2 ν. 1338/1983). </a:t>
            </a:r>
          </a:p>
          <a:p>
            <a:pPr algn="just">
              <a:lnSpc>
                <a:spcPts val="1600"/>
              </a:lnSpc>
              <a:spcBef>
                <a:spcPts val="600"/>
              </a:spcBef>
            </a:pPr>
            <a:r>
              <a:rPr lang="el-GR" dirty="0">
                <a:solidFill>
                  <a:srgbClr val="002060"/>
                </a:solidFill>
              </a:rPr>
              <a:t>Τα τελευταία χρόνια έχει αυξηθεί και ο αριθμός των οδηγιών που ενσωματώνονται στο ελληνικό δίκαιο με τυπικό νόμο (π.χ. ν. 4042/2012: Ποινική προστασία του περιβάλλοντος − Εναρμόνιση με την Οδηγία 2008/99/ΕΚ) ή με προεδρικό διάταγμα (π.χ. οδηγία για την περιβαλλοντική ευθύνη)</a:t>
            </a:r>
          </a:p>
          <a:p>
            <a:pPr algn="just">
              <a:lnSpc>
                <a:spcPts val="1600"/>
              </a:lnSpc>
              <a:spcBef>
                <a:spcPts val="600"/>
              </a:spcBef>
            </a:pPr>
            <a:r>
              <a:rPr lang="el-GR" dirty="0">
                <a:solidFill>
                  <a:srgbClr val="002060"/>
                </a:solidFill>
              </a:rPr>
              <a:t>Βασικά προβλήματα που απαντώνται κατά τη μεταφορά περιβαλλοντικών οδηγιών της ΕΕ στο ελληνικό δίκαιο: </a:t>
            </a:r>
          </a:p>
          <a:p>
            <a:pPr lvl="1" algn="just">
              <a:lnSpc>
                <a:spcPts val="1600"/>
              </a:lnSpc>
              <a:spcBef>
                <a:spcPts val="600"/>
              </a:spcBef>
              <a:buFont typeface="Wingdings" panose="05000000000000000000" pitchFamily="2" charset="2"/>
              <a:buChar char="Ø"/>
            </a:pPr>
            <a:r>
              <a:rPr lang="el-GR" dirty="0">
                <a:solidFill>
                  <a:srgbClr val="002060"/>
                </a:solidFill>
              </a:rPr>
              <a:t>Καθυστέρηση κατά τη μεταφορά οδηγιών [π.χ. οδηγίες 85/337/ΕΟΚ (1990), 92/43/ΕΚ (1998), 97/11/ΕΚ (1999), 2001/42/ΕΚ (2006)], συχνά υπό την πίεση της Ευρωπαϊκής Επιτροπής (απειλή παραπομπής στο ΔΕΕ)</a:t>
            </a:r>
          </a:p>
          <a:p>
            <a:pPr lvl="1" algn="just">
              <a:lnSpc>
                <a:spcPts val="1600"/>
              </a:lnSpc>
              <a:spcBef>
                <a:spcPts val="600"/>
              </a:spcBef>
              <a:buFont typeface="Wingdings" panose="05000000000000000000" pitchFamily="2" charset="2"/>
              <a:buChar char="Ø"/>
            </a:pPr>
            <a:r>
              <a:rPr lang="el-GR" dirty="0">
                <a:solidFill>
                  <a:srgbClr val="002060"/>
                </a:solidFill>
              </a:rPr>
              <a:t>Τυπική και «κατά γράμμα» μεταφορά των οδηγιών στην ελληνική έννομη τάξη - μεταφορά νομοτεχνικών αδυναμιών οδηγιών στο εσωτερικό δίκαιο (π.χ. ανομοιογενής ή αδόκιμη ορολογία, αοριστία εννοιών)  </a:t>
            </a:r>
          </a:p>
          <a:p>
            <a:pPr lvl="1" algn="just">
              <a:lnSpc>
                <a:spcPts val="1600"/>
              </a:lnSpc>
              <a:spcBef>
                <a:spcPts val="600"/>
              </a:spcBef>
              <a:buFont typeface="Wingdings" panose="05000000000000000000" pitchFamily="2" charset="2"/>
              <a:buChar char="Ø"/>
            </a:pPr>
            <a:r>
              <a:rPr lang="el-GR" dirty="0">
                <a:solidFill>
                  <a:srgbClr val="002060"/>
                </a:solidFill>
              </a:rPr>
              <a:t>Ελλιπής προσαρμογή της εθνικής νομοθεσίας προς τις απαιτήσεις οδηγιών (ιδίως όσον αφορά τα όργανα, τις αρμοδιότητες οργάνων και τις κυρώσεις), με αποτέλεσμα την ανάδειξη προβλημάτων κατά το στάδιο της εφαρμογής</a:t>
            </a:r>
          </a:p>
          <a:p>
            <a:endParaRPr lang="en-US" dirty="0"/>
          </a:p>
        </p:txBody>
      </p:sp>
      <p:sp>
        <p:nvSpPr>
          <p:cNvPr id="4" name="Βέλος: Δεξιό 3">
            <a:extLst>
              <a:ext uri="{FF2B5EF4-FFF2-40B4-BE49-F238E27FC236}">
                <a16:creationId xmlns:a16="http://schemas.microsoft.com/office/drawing/2014/main" id="{FD0C3C88-A030-7316-315C-0547972C5451}"/>
              </a:ext>
            </a:extLst>
          </p:cNvPr>
          <p:cNvSpPr/>
          <p:nvPr/>
        </p:nvSpPr>
        <p:spPr>
          <a:xfrm>
            <a:off x="0" y="83318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27</a:t>
            </a:r>
            <a:endParaRPr lang="en-US" b="1" dirty="0">
              <a:solidFill>
                <a:schemeClr val="bg2"/>
              </a:solidFill>
            </a:endParaRPr>
          </a:p>
        </p:txBody>
      </p:sp>
    </p:spTree>
    <p:extLst>
      <p:ext uri="{BB962C8B-B14F-4D97-AF65-F5344CB8AC3E}">
        <p14:creationId xmlns:p14="http://schemas.microsoft.com/office/powerpoint/2010/main" val="2695565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2"/>
                </a:solidFill>
                <a:latin typeface="+mj-lt"/>
                <a:ea typeface="Calibri" panose="020F0502020204030204" pitchFamily="34" charset="0"/>
                <a:cs typeface="Calibri" panose="020F0502020204030204" pitchFamily="34" charset="0"/>
              </a:rPr>
              <a:t>ΕΥΧΑΡΙΣΤΩ ΓΙΑ ΤΗΝ ΠΡΟΣΟΧΗ ΣΑΣ</a:t>
            </a:r>
            <a:endParaRPr lang="en-US" sz="2000" b="1" dirty="0">
              <a:solidFill>
                <a:schemeClr val="bg2"/>
              </a:solidFill>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9999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8E4C83-510F-EDFF-CB8B-34139DFE0A54}"/>
              </a:ext>
            </a:extLst>
          </p:cNvPr>
          <p:cNvSpPr>
            <a:spLocks noGrp="1"/>
          </p:cNvSpPr>
          <p:nvPr>
            <p:ph type="title"/>
          </p:nvPr>
        </p:nvSpPr>
        <p:spPr>
          <a:xfrm>
            <a:off x="1141413" y="618518"/>
            <a:ext cx="9905998" cy="896517"/>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Ιστορική διαμόρφωση του δικαίου περιβάλλοντος (ΙΙ)</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52376E3-02EB-8AFE-F199-375D389474CA}"/>
              </a:ext>
            </a:extLst>
          </p:cNvPr>
          <p:cNvSpPr>
            <a:spLocks noGrp="1"/>
          </p:cNvSpPr>
          <p:nvPr>
            <p:ph idx="1"/>
          </p:nvPr>
        </p:nvSpPr>
        <p:spPr>
          <a:xfrm>
            <a:off x="1141412" y="1613647"/>
            <a:ext cx="9905999" cy="4177554"/>
          </a:xfrm>
        </p:spPr>
        <p:txBody>
          <a:bodyPr>
            <a:normAutofit fontScale="55000" lnSpcReduction="20000"/>
          </a:bodyPr>
          <a:lstStyle/>
          <a:p>
            <a:pPr marL="0" indent="0" algn="just">
              <a:buNone/>
            </a:pPr>
            <a:r>
              <a:rPr lang="el-GR" sz="2200" b="1" dirty="0">
                <a:solidFill>
                  <a:srgbClr val="002060"/>
                </a:solidFill>
              </a:rPr>
              <a:t>Οι εθνικές ρυθμίσεις</a:t>
            </a:r>
            <a:r>
              <a:rPr lang="el-GR" sz="2200" dirty="0">
                <a:solidFill>
                  <a:srgbClr val="002060"/>
                </a:solidFill>
              </a:rPr>
              <a:t>: Μεταξύ των πρώτων χωρών που θέσπισαν νομοθεσία για την αντιμετώπιση της ρύπανσης κατά τη δεκαετία του ΄70, ήταν:</a:t>
            </a:r>
          </a:p>
          <a:p>
            <a:pPr lvl="1" algn="just"/>
            <a:r>
              <a:rPr lang="el-GR" sz="2200" dirty="0">
                <a:solidFill>
                  <a:srgbClr val="002060"/>
                </a:solidFill>
              </a:rPr>
              <a:t>Οι ΗΠΑ</a:t>
            </a:r>
            <a:r>
              <a:rPr lang="en-US" sz="2200" dirty="0">
                <a:solidFill>
                  <a:srgbClr val="002060"/>
                </a:solidFill>
              </a:rPr>
              <a:t> </a:t>
            </a:r>
            <a:r>
              <a:rPr lang="el-GR" sz="2200" dirty="0">
                <a:solidFill>
                  <a:srgbClr val="002060"/>
                </a:solidFill>
              </a:rPr>
              <a:t>(</a:t>
            </a:r>
            <a:r>
              <a:rPr lang="en-US" sz="2200" dirty="0">
                <a:solidFill>
                  <a:srgbClr val="002060"/>
                </a:solidFill>
              </a:rPr>
              <a:t>Clean Air Act</a:t>
            </a:r>
            <a:r>
              <a:rPr lang="el-GR" sz="2200" dirty="0">
                <a:solidFill>
                  <a:srgbClr val="002060"/>
                </a:solidFill>
              </a:rPr>
              <a:t> - 1970) </a:t>
            </a:r>
          </a:p>
          <a:p>
            <a:pPr lvl="1" algn="just"/>
            <a:r>
              <a:rPr lang="el-GR" sz="2200" dirty="0">
                <a:solidFill>
                  <a:srgbClr val="002060"/>
                </a:solidFill>
              </a:rPr>
              <a:t>Η Γερμανία (</a:t>
            </a:r>
            <a:r>
              <a:rPr lang="en-US" sz="2200" dirty="0">
                <a:solidFill>
                  <a:srgbClr val="002060"/>
                </a:solidFill>
              </a:rPr>
              <a:t>Air Traffic Noise Act</a:t>
            </a:r>
            <a:r>
              <a:rPr lang="el-GR" sz="2200" dirty="0">
                <a:solidFill>
                  <a:srgbClr val="002060"/>
                </a:solidFill>
              </a:rPr>
              <a:t>-</a:t>
            </a:r>
            <a:r>
              <a:rPr lang="en-US" sz="2200" dirty="0">
                <a:solidFill>
                  <a:srgbClr val="002060"/>
                </a:solidFill>
              </a:rPr>
              <a:t>1971, Waste Disposal</a:t>
            </a:r>
            <a:r>
              <a:rPr lang="el-GR" sz="2200" dirty="0">
                <a:solidFill>
                  <a:srgbClr val="002060"/>
                </a:solidFill>
              </a:rPr>
              <a:t> </a:t>
            </a:r>
            <a:r>
              <a:rPr lang="en-US" sz="2200" dirty="0">
                <a:solidFill>
                  <a:srgbClr val="002060"/>
                </a:solidFill>
              </a:rPr>
              <a:t>Act</a:t>
            </a:r>
            <a:r>
              <a:rPr lang="el-GR" sz="2200" dirty="0">
                <a:solidFill>
                  <a:srgbClr val="002060"/>
                </a:solidFill>
              </a:rPr>
              <a:t>-</a:t>
            </a:r>
            <a:r>
              <a:rPr lang="en-US" sz="2200" dirty="0">
                <a:solidFill>
                  <a:srgbClr val="002060"/>
                </a:solidFill>
              </a:rPr>
              <a:t>1972, Federal Air Quality Protection Act</a:t>
            </a:r>
            <a:r>
              <a:rPr lang="el-GR" sz="2200" dirty="0">
                <a:solidFill>
                  <a:srgbClr val="002060"/>
                </a:solidFill>
              </a:rPr>
              <a:t>-</a:t>
            </a:r>
            <a:r>
              <a:rPr lang="en-US" sz="2200" dirty="0">
                <a:solidFill>
                  <a:srgbClr val="002060"/>
                </a:solidFill>
              </a:rPr>
              <a:t>1974) </a:t>
            </a:r>
            <a:endParaRPr lang="el-GR" sz="2200" dirty="0">
              <a:solidFill>
                <a:srgbClr val="002060"/>
              </a:solidFill>
            </a:endParaRPr>
          </a:p>
          <a:p>
            <a:pPr lvl="1" algn="just"/>
            <a:r>
              <a:rPr lang="el-GR" sz="2200" dirty="0">
                <a:solidFill>
                  <a:srgbClr val="002060"/>
                </a:solidFill>
              </a:rPr>
              <a:t>Η Ολλανδία </a:t>
            </a:r>
            <a:r>
              <a:rPr lang="en-US" sz="2200" dirty="0">
                <a:solidFill>
                  <a:srgbClr val="002060"/>
                </a:solidFill>
              </a:rPr>
              <a:t> </a:t>
            </a:r>
            <a:r>
              <a:rPr lang="el-GR" sz="2200" dirty="0">
                <a:solidFill>
                  <a:srgbClr val="002060"/>
                </a:solidFill>
              </a:rPr>
              <a:t>(Α</a:t>
            </a:r>
            <a:r>
              <a:rPr lang="en-US" sz="2200" dirty="0" err="1">
                <a:solidFill>
                  <a:srgbClr val="002060"/>
                </a:solidFill>
              </a:rPr>
              <a:t>ir</a:t>
            </a:r>
            <a:r>
              <a:rPr lang="en-US" sz="2200" dirty="0">
                <a:solidFill>
                  <a:srgbClr val="002060"/>
                </a:solidFill>
              </a:rPr>
              <a:t> Pollution Act</a:t>
            </a:r>
            <a:r>
              <a:rPr lang="el-GR" sz="2200" dirty="0">
                <a:solidFill>
                  <a:srgbClr val="002060"/>
                </a:solidFill>
              </a:rPr>
              <a:t>-1970, </a:t>
            </a:r>
            <a:r>
              <a:rPr lang="en-US" sz="2200" dirty="0">
                <a:solidFill>
                  <a:srgbClr val="002060"/>
                </a:solidFill>
              </a:rPr>
              <a:t>Sea Water</a:t>
            </a:r>
            <a:r>
              <a:rPr lang="el-GR" sz="2200" dirty="0">
                <a:solidFill>
                  <a:srgbClr val="002060"/>
                </a:solidFill>
              </a:rPr>
              <a:t> </a:t>
            </a:r>
            <a:r>
              <a:rPr lang="en-US" sz="2200" dirty="0">
                <a:solidFill>
                  <a:srgbClr val="002060"/>
                </a:solidFill>
              </a:rPr>
              <a:t>Pollution Act</a:t>
            </a:r>
            <a:r>
              <a:rPr lang="el-GR" sz="2200" dirty="0">
                <a:solidFill>
                  <a:srgbClr val="002060"/>
                </a:solidFill>
              </a:rPr>
              <a:t>-1976) </a:t>
            </a:r>
          </a:p>
          <a:p>
            <a:pPr marL="0" indent="0" algn="just">
              <a:buNone/>
            </a:pPr>
            <a:r>
              <a:rPr lang="el-GR" sz="2200" b="1" dirty="0">
                <a:solidFill>
                  <a:srgbClr val="002060"/>
                </a:solidFill>
              </a:rPr>
              <a:t>Η κινητοποίηση της διεθνούς κοινότητας και της ΕΟΚ </a:t>
            </a:r>
          </a:p>
          <a:p>
            <a:pPr algn="just"/>
            <a:r>
              <a:rPr lang="el-GR" sz="2200" dirty="0">
                <a:solidFill>
                  <a:srgbClr val="002060"/>
                </a:solidFill>
              </a:rPr>
              <a:t>1972 (Ιούνιος): Διάσκεψη Ηνωμένων Εθνών για το περιβάλλον στη Στοκχόλμη (5-16 Ιουνίου 1972) – Διακήρυξη για το περιβάλλον (η προστασία του περιβάλλοντος ως ζήτημα διεθνούς ενδιαφέροντος – διατύπωση αρχών που πρέπει να καθοδηγούν τη διεθνή συνεργασία για την αντιμετώπιση των περιβαλλοντικών προβλημάτων. </a:t>
            </a:r>
            <a:r>
              <a:rPr lang="el-GR" sz="2200" i="1" dirty="0">
                <a:solidFill>
                  <a:srgbClr val="002060"/>
                </a:solidFill>
              </a:rPr>
              <a:t>«Ο άνθρωπος έχει ένα θεμελιώδες δικαίωμα στην ελευθερία, την ισότητα και σε ικανοποιητικές συνθήκες ζωής, σε ένα περιβάλλον του οποίου η ποιότητα του επιτρέπει να ζει με αξιοπρέπεια και ευζωία. Έχει το σοβαρό καθήκον να προστατεύει και να βελτιώνει το περιβάλλον για τις παρούσες και τις μέλλουσες γενιές».</a:t>
            </a:r>
            <a:endParaRPr lang="en-US" sz="2200" i="1" dirty="0">
              <a:solidFill>
                <a:srgbClr val="002060"/>
              </a:solidFill>
            </a:endParaRPr>
          </a:p>
          <a:p>
            <a:pPr algn="just"/>
            <a:r>
              <a:rPr lang="en-US" sz="2200" dirty="0">
                <a:solidFill>
                  <a:srgbClr val="002060"/>
                </a:solidFill>
              </a:rPr>
              <a:t>1972: </a:t>
            </a:r>
            <a:r>
              <a:rPr lang="el-GR" sz="2200" dirty="0">
                <a:solidFill>
                  <a:srgbClr val="002060"/>
                </a:solidFill>
              </a:rPr>
              <a:t>Ίδρυση </a:t>
            </a:r>
            <a:r>
              <a:rPr lang="en-US" sz="2200" dirty="0">
                <a:solidFill>
                  <a:srgbClr val="002060"/>
                </a:solidFill>
              </a:rPr>
              <a:t>UNEP/</a:t>
            </a:r>
            <a:r>
              <a:rPr lang="el-GR" sz="2200" dirty="0">
                <a:solidFill>
                  <a:srgbClr val="002060"/>
                </a:solidFill>
              </a:rPr>
              <a:t>United Nations Environmental Programme)</a:t>
            </a:r>
            <a:r>
              <a:rPr lang="en-US" sz="2200" dirty="0">
                <a:solidFill>
                  <a:srgbClr val="002060"/>
                </a:solidFill>
              </a:rPr>
              <a:t>, </a:t>
            </a:r>
            <a:r>
              <a:rPr lang="el-GR" sz="2200" dirty="0">
                <a:solidFill>
                  <a:srgbClr val="002060"/>
                </a:solidFill>
              </a:rPr>
              <a:t>που αποτελεί τον κύριο διεθνή οργανισμό που ασχολείται με περιβαλλοντικά θέματα σε παγκόσμιο επίπεδο. Ο ρόλος του UNEP είναι να προωθεί την αειφόρο ανάπτυξη μέσω της προστασίας του περιβάλλοντος, να συντονίζει τις περιβαλλοντικές δράσεις των κρατών και των άλλων φορέων και να παρέχει καθοδήγηση στις κυβερνήσεις για την αντιμετώπιση περιβαλλοντικών προβλημάτων.</a:t>
            </a:r>
          </a:p>
          <a:p>
            <a:pPr algn="just"/>
            <a:r>
              <a:rPr lang="el-GR" sz="2200" dirty="0">
                <a:solidFill>
                  <a:srgbClr val="002060"/>
                </a:solidFill>
              </a:rPr>
              <a:t>1972 (Οκτώβριος): Διάσκεψη κορυφής των αρχηγών κρατών και κυβερνήσεων της ΕΟΚ στο Παρίσι – Εξουσιοδοτήθηκε η Ευρωπαϊκή Επιτροπή (</a:t>
            </a:r>
            <a:r>
              <a:rPr lang="en-US" sz="2200" dirty="0">
                <a:solidFill>
                  <a:srgbClr val="002060"/>
                </a:solidFill>
              </a:rPr>
              <a:t>Commission) </a:t>
            </a:r>
            <a:r>
              <a:rPr lang="el-GR" sz="2200" dirty="0">
                <a:solidFill>
                  <a:srgbClr val="002060"/>
                </a:solidFill>
              </a:rPr>
              <a:t>να επεξεργαστεί προτάσεις για την ανάπτυξη μιας κοινοτικής πολιτικής για το περιβάλλον</a:t>
            </a:r>
          </a:p>
          <a:p>
            <a:pPr algn="just"/>
            <a:r>
              <a:rPr lang="el-GR" sz="2200" dirty="0">
                <a:solidFill>
                  <a:srgbClr val="002060"/>
                </a:solidFill>
              </a:rPr>
              <a:t>Έκτοτε, η εξέλιξη της νομοθεσίας στο επίπεδο της ΕΟΚ/ΕΚ/ΕΕ και των διεθνών οργανισμών υπήρξε ραγδαία. </a:t>
            </a:r>
          </a:p>
          <a:p>
            <a:endParaRPr lang="en-US" dirty="0"/>
          </a:p>
        </p:txBody>
      </p:sp>
      <p:sp>
        <p:nvSpPr>
          <p:cNvPr id="4" name="Βέλος: Δεξιό 3">
            <a:extLst>
              <a:ext uri="{FF2B5EF4-FFF2-40B4-BE49-F238E27FC236}">
                <a16:creationId xmlns:a16="http://schemas.microsoft.com/office/drawing/2014/main" id="{3515F18F-8217-6F86-CE17-C1214B5B5975}"/>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a:t>
            </a:r>
            <a:endParaRPr lang="en-US" b="1" dirty="0">
              <a:solidFill>
                <a:schemeClr val="bg2"/>
              </a:solidFill>
            </a:endParaRPr>
          </a:p>
        </p:txBody>
      </p:sp>
    </p:spTree>
    <p:extLst>
      <p:ext uri="{BB962C8B-B14F-4D97-AF65-F5344CB8AC3E}">
        <p14:creationId xmlns:p14="http://schemas.microsoft.com/office/powerpoint/2010/main" val="372635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4C47B0-70A8-8E41-7926-A543DCDBBE92}"/>
              </a:ext>
            </a:extLst>
          </p:cNvPr>
          <p:cNvSpPr>
            <a:spLocks noGrp="1"/>
          </p:cNvSpPr>
          <p:nvPr>
            <p:ph type="title"/>
          </p:nvPr>
        </p:nvSpPr>
        <p:spPr>
          <a:xfrm>
            <a:off x="1141413" y="618518"/>
            <a:ext cx="9905998" cy="915008"/>
          </a:xfrm>
          <a:noFill/>
        </p:spPr>
        <p:txBody>
          <a:bodyPr>
            <a:normAutofit fontScale="90000"/>
          </a:bodyPr>
          <a:lstStyle/>
          <a:p>
            <a:pPr algn="ctr">
              <a:lnSpc>
                <a:spcPct val="150000"/>
              </a:lnSpc>
            </a:pPr>
            <a:br>
              <a:rPr lang="el-GR" sz="2000" b="1" dirty="0">
                <a:solidFill>
                  <a:schemeClr val="bg2"/>
                </a:solidFill>
              </a:rPr>
            </a:br>
            <a:br>
              <a:rPr lang="el-GR" sz="2000" b="1" dirty="0">
                <a:solidFill>
                  <a:schemeClr val="bg2"/>
                </a:solidFill>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Ιστορική διαμόρφωση του δικαίου περιβάλλοντος (ΙΙΙ)</a:t>
            </a:r>
            <a:b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 Η προστασία του περιβάλλοντος στις καταστατικές συνθήκες της</a:t>
            </a:r>
            <a:r>
              <a:rPr lang="el-GR" sz="2000" b="1" dirty="0">
                <a:solidFill>
                  <a:schemeClr val="bg2"/>
                </a:solidFill>
                <a:latin typeface="Arial" panose="020B0604020202020204" pitchFamily="34" charset="0"/>
                <a:cs typeface="Arial" panose="020B0604020202020204" pitchFamily="34" charset="0"/>
              </a:rPr>
              <a:t> ΕΟΚ/ΕΚ/ΕΕ</a:t>
            </a:r>
            <a:br>
              <a:rPr lang="el-GR" sz="2000" b="1" dirty="0">
                <a:solidFill>
                  <a:schemeClr val="bg2"/>
                </a:solidFill>
              </a:rPr>
            </a:br>
            <a:br>
              <a:rPr lang="el-GR" sz="2000" b="1" dirty="0">
                <a:solidFill>
                  <a:schemeClr val="bg2"/>
                </a:solidFill>
              </a:rPr>
            </a:br>
            <a:br>
              <a:rPr lang="el-GR" sz="2000" b="1" dirty="0">
                <a:solidFill>
                  <a:schemeClr val="bg2"/>
                </a:solidFill>
              </a:rPr>
            </a:br>
            <a:endParaRPr lang="en-US" sz="2000" dirty="0">
              <a:solidFill>
                <a:schemeClr val="bg2"/>
              </a:solidFill>
            </a:endParaRPr>
          </a:p>
        </p:txBody>
      </p:sp>
      <p:pic>
        <p:nvPicPr>
          <p:cNvPr id="6" name="Θέση περιεχομένου 6">
            <a:extLst>
              <a:ext uri="{FF2B5EF4-FFF2-40B4-BE49-F238E27FC236}">
                <a16:creationId xmlns:a16="http://schemas.microsoft.com/office/drawing/2014/main" id="{FC1420EC-B6D2-A762-D8B9-B5425C279D77}"/>
              </a:ext>
            </a:extLst>
          </p:cNvPr>
          <p:cNvPicPr>
            <a:picLocks noChangeAspect="1"/>
          </p:cNvPicPr>
          <p:nvPr/>
        </p:nvPicPr>
        <p:blipFill>
          <a:blip r:embed="rId2"/>
          <a:stretch>
            <a:fillRect/>
          </a:stretch>
        </p:blipFill>
        <p:spPr>
          <a:xfrm>
            <a:off x="6237926" y="1667435"/>
            <a:ext cx="4809485" cy="4047566"/>
          </a:xfrm>
          <a:prstGeom prst="rect">
            <a:avLst/>
          </a:prstGeom>
          <a:solidFill>
            <a:schemeClr val="tx1"/>
          </a:solidFill>
        </p:spPr>
      </p:pic>
      <p:pic>
        <p:nvPicPr>
          <p:cNvPr id="7" name="Θέση περιεχομένου 5">
            <a:extLst>
              <a:ext uri="{FF2B5EF4-FFF2-40B4-BE49-F238E27FC236}">
                <a16:creationId xmlns:a16="http://schemas.microsoft.com/office/drawing/2014/main" id="{C9D91855-9931-9BD2-67A2-E3E16E044A5F}"/>
              </a:ext>
            </a:extLst>
          </p:cNvPr>
          <p:cNvPicPr>
            <a:picLocks noGrp="1" noChangeAspect="1"/>
          </p:cNvPicPr>
          <p:nvPr>
            <p:ph idx="1"/>
          </p:nvPr>
        </p:nvPicPr>
        <p:blipFill>
          <a:blip r:embed="rId3"/>
          <a:stretch>
            <a:fillRect/>
          </a:stretch>
        </p:blipFill>
        <p:spPr>
          <a:xfrm>
            <a:off x="976619" y="1755401"/>
            <a:ext cx="4711087" cy="4188200"/>
          </a:xfrm>
          <a:prstGeom prst="rect">
            <a:avLst/>
          </a:prstGeom>
          <a:solidFill>
            <a:schemeClr val="bg2"/>
          </a:solidFill>
        </p:spPr>
      </p:pic>
      <p:sp>
        <p:nvSpPr>
          <p:cNvPr id="8" name="Βέλος: Δεξιό 7">
            <a:extLst>
              <a:ext uri="{FF2B5EF4-FFF2-40B4-BE49-F238E27FC236}">
                <a16:creationId xmlns:a16="http://schemas.microsoft.com/office/drawing/2014/main" id="{2C8F1C20-A602-0B4C-C1C9-46E9141C7FDE}"/>
              </a:ext>
            </a:extLst>
          </p:cNvPr>
          <p:cNvSpPr/>
          <p:nvPr/>
        </p:nvSpPr>
        <p:spPr>
          <a:xfrm>
            <a:off x="-1789" y="515189"/>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3</a:t>
            </a:r>
            <a:endParaRPr lang="en-US" b="1" dirty="0">
              <a:solidFill>
                <a:schemeClr val="bg2"/>
              </a:solidFill>
            </a:endParaRPr>
          </a:p>
        </p:txBody>
      </p:sp>
    </p:spTree>
    <p:extLst>
      <p:ext uri="{BB962C8B-B14F-4D97-AF65-F5344CB8AC3E}">
        <p14:creationId xmlns:p14="http://schemas.microsoft.com/office/powerpoint/2010/main" val="1172679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530B3-D322-39DD-527A-3207460E330D}"/>
              </a:ext>
            </a:extLst>
          </p:cNvPr>
          <p:cNvSpPr>
            <a:spLocks noGrp="1"/>
          </p:cNvSpPr>
          <p:nvPr>
            <p:ph type="title"/>
          </p:nvPr>
        </p:nvSpPr>
        <p:spPr>
          <a:xfrm>
            <a:off x="1141413" y="618518"/>
            <a:ext cx="9905998" cy="806870"/>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Ιστορική διαμόρφωση του δικαίου περιβάλλοντος (Ι</a:t>
            </a:r>
            <a:r>
              <a:rPr lang="en-US"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V</a:t>
            </a: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a:t>
            </a:r>
            <a:b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D222A8A-10BA-A4B7-EF14-72931FE53562}"/>
              </a:ext>
            </a:extLst>
          </p:cNvPr>
          <p:cNvSpPr>
            <a:spLocks noGrp="1"/>
          </p:cNvSpPr>
          <p:nvPr>
            <p:ph idx="1"/>
          </p:nvPr>
        </p:nvSpPr>
        <p:spPr>
          <a:xfrm>
            <a:off x="1141412" y="1353671"/>
            <a:ext cx="9905999" cy="4437530"/>
          </a:xfrm>
        </p:spPr>
        <p:txBody>
          <a:bodyPr>
            <a:normAutofit fontScale="92500"/>
          </a:bodyPr>
          <a:lstStyle/>
          <a:p>
            <a:pPr marL="0" indent="0" algn="just">
              <a:buNone/>
            </a:pPr>
            <a:r>
              <a:rPr lang="el-GR" sz="1700" dirty="0">
                <a:solidFill>
                  <a:srgbClr val="002060"/>
                </a:solidFill>
              </a:rPr>
              <a:t>Σημαντική ήταν οι εξελίξεις στο διεθνές δίκαιο</a:t>
            </a:r>
            <a:r>
              <a:rPr lang="en-US" sz="1700" dirty="0">
                <a:solidFill>
                  <a:srgbClr val="002060"/>
                </a:solidFill>
              </a:rPr>
              <a:t>. </a:t>
            </a:r>
            <a:r>
              <a:rPr lang="el-GR" sz="1700" dirty="0">
                <a:solidFill>
                  <a:srgbClr val="002060"/>
                </a:solidFill>
              </a:rPr>
              <a:t>Μεταξύ των σημαντικότερων διεθνών συμβάσεων για το περιβάλλον, είναι και οι ακόλουθες: </a:t>
            </a:r>
          </a:p>
          <a:p>
            <a:pPr algn="just"/>
            <a:r>
              <a:rPr lang="el-GR" sz="1700" u="sng" dirty="0">
                <a:solidFill>
                  <a:srgbClr val="002060"/>
                </a:solidFill>
              </a:rPr>
              <a:t>1971</a:t>
            </a:r>
            <a:r>
              <a:rPr lang="el-GR" sz="1700" dirty="0">
                <a:solidFill>
                  <a:srgbClr val="002060"/>
                </a:solidFill>
              </a:rPr>
              <a:t>: Σύμβαση </a:t>
            </a:r>
            <a:r>
              <a:rPr lang="el-GR" sz="1700" dirty="0" err="1">
                <a:solidFill>
                  <a:srgbClr val="002060"/>
                </a:solidFill>
              </a:rPr>
              <a:t>Ραμσάρ</a:t>
            </a:r>
            <a:r>
              <a:rPr lang="el-GR" sz="1700" dirty="0">
                <a:solidFill>
                  <a:srgbClr val="002060"/>
                </a:solidFill>
              </a:rPr>
              <a:t> για την προστασία των υγροτόπων διεθνούς ενδιαφέροντος – Κύρωση: Ν. 191/1974</a:t>
            </a:r>
          </a:p>
          <a:p>
            <a:pPr algn="just"/>
            <a:r>
              <a:rPr lang="el-GR" sz="1700" u="sng" dirty="0">
                <a:solidFill>
                  <a:srgbClr val="002060"/>
                </a:solidFill>
              </a:rPr>
              <a:t>1979</a:t>
            </a:r>
            <a:r>
              <a:rPr lang="el-GR" sz="1700" dirty="0">
                <a:solidFill>
                  <a:srgbClr val="002060"/>
                </a:solidFill>
              </a:rPr>
              <a:t>: Σύμβαση Βέρνης για τη διατήρηση της άγριας ζωής και του φυσικού περιβάλλοντος της Ευρώπης – Κύρωση: Ν. 1335/1983</a:t>
            </a:r>
          </a:p>
          <a:p>
            <a:pPr algn="just"/>
            <a:r>
              <a:rPr lang="el-GR" sz="1700" u="sng" dirty="0">
                <a:solidFill>
                  <a:srgbClr val="002060"/>
                </a:solidFill>
              </a:rPr>
              <a:t>1983</a:t>
            </a:r>
            <a:r>
              <a:rPr lang="el-GR" sz="1700" dirty="0">
                <a:solidFill>
                  <a:srgbClr val="002060"/>
                </a:solidFill>
              </a:rPr>
              <a:t>: Σύμβαση της Βόννης για τη διατήρηση των αποδημητικών ειδών της άγριας πανίδας – Κύρωση: Ν. 2719/1999</a:t>
            </a:r>
          </a:p>
          <a:p>
            <a:pPr algn="just"/>
            <a:r>
              <a:rPr lang="el-GR" sz="1700" u="sng" dirty="0">
                <a:solidFill>
                  <a:srgbClr val="002060"/>
                </a:solidFill>
              </a:rPr>
              <a:t>1985</a:t>
            </a:r>
            <a:r>
              <a:rPr lang="el-GR" sz="1700" dirty="0">
                <a:solidFill>
                  <a:srgbClr val="002060"/>
                </a:solidFill>
              </a:rPr>
              <a:t>: Σύμβαση Γρανάδας για την προστασία της αρχιτεκτονικής κληρονομιάς της Ευρώπης – Κύρωση: Ν. 2039/1992</a:t>
            </a:r>
          </a:p>
          <a:p>
            <a:pPr algn="just"/>
            <a:r>
              <a:rPr lang="el-GR" sz="1700" u="sng" dirty="0">
                <a:solidFill>
                  <a:srgbClr val="002060"/>
                </a:solidFill>
              </a:rPr>
              <a:t>1992</a:t>
            </a:r>
            <a:r>
              <a:rPr lang="el-GR" sz="1700" dirty="0">
                <a:solidFill>
                  <a:srgbClr val="002060"/>
                </a:solidFill>
              </a:rPr>
              <a:t>: Σύμβαση Ρίο για την προστασία της βιοποικιλότητας – Κύρωση: Ν. 2204/1994</a:t>
            </a:r>
          </a:p>
          <a:p>
            <a:pPr algn="just"/>
            <a:r>
              <a:rPr lang="el-GR" sz="1700" u="sng" dirty="0">
                <a:solidFill>
                  <a:srgbClr val="002060"/>
                </a:solidFill>
              </a:rPr>
              <a:t>1998</a:t>
            </a:r>
            <a:r>
              <a:rPr lang="el-GR" sz="1700" dirty="0">
                <a:solidFill>
                  <a:srgbClr val="002060"/>
                </a:solidFill>
              </a:rPr>
              <a:t>: Σύμβαση </a:t>
            </a:r>
            <a:r>
              <a:rPr lang="en-US" sz="1700" dirty="0">
                <a:solidFill>
                  <a:srgbClr val="002060"/>
                </a:solidFill>
              </a:rPr>
              <a:t>Aarhus </a:t>
            </a:r>
            <a:r>
              <a:rPr lang="el-GR" sz="1700" dirty="0">
                <a:solidFill>
                  <a:srgbClr val="002060"/>
                </a:solidFill>
              </a:rPr>
              <a:t>για την πρόσβαση σε πληροφορίες, τη συμμετοχή του κοινού και την πρόσβαση στη δικαιοσύνη για περιβαλλοντικά θέματα</a:t>
            </a:r>
            <a:r>
              <a:rPr lang="en-US" sz="1700" dirty="0">
                <a:solidFill>
                  <a:srgbClr val="002060"/>
                </a:solidFill>
              </a:rPr>
              <a:t> </a:t>
            </a:r>
            <a:r>
              <a:rPr lang="el-GR" sz="1700" dirty="0">
                <a:solidFill>
                  <a:srgbClr val="002060"/>
                </a:solidFill>
              </a:rPr>
              <a:t>– Κύρωση: Ν. </a:t>
            </a:r>
            <a:r>
              <a:rPr lang="en-US" sz="1700" dirty="0">
                <a:solidFill>
                  <a:srgbClr val="002060"/>
                </a:solidFill>
              </a:rPr>
              <a:t>3422/2005</a:t>
            </a:r>
            <a:endParaRPr lang="el-GR" sz="1700" dirty="0">
              <a:solidFill>
                <a:srgbClr val="002060"/>
              </a:solidFill>
            </a:endParaRPr>
          </a:p>
          <a:p>
            <a:endParaRPr lang="en-US" dirty="0"/>
          </a:p>
        </p:txBody>
      </p:sp>
      <p:sp>
        <p:nvSpPr>
          <p:cNvPr id="4" name="Βέλος: Δεξιό 3">
            <a:extLst>
              <a:ext uri="{FF2B5EF4-FFF2-40B4-BE49-F238E27FC236}">
                <a16:creationId xmlns:a16="http://schemas.microsoft.com/office/drawing/2014/main" id="{5AA4D2AB-4F6F-E492-87EA-C24BB24B8F8F}"/>
              </a:ext>
            </a:extLst>
          </p:cNvPr>
          <p:cNvSpPr/>
          <p:nvPr/>
        </p:nvSpPr>
        <p:spPr>
          <a:xfrm>
            <a:off x="0" y="53732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4</a:t>
            </a:r>
            <a:endParaRPr lang="en-US" b="1" dirty="0">
              <a:solidFill>
                <a:schemeClr val="bg2"/>
              </a:solidFill>
            </a:endParaRPr>
          </a:p>
        </p:txBody>
      </p:sp>
    </p:spTree>
    <p:extLst>
      <p:ext uri="{BB962C8B-B14F-4D97-AF65-F5344CB8AC3E}">
        <p14:creationId xmlns:p14="http://schemas.microsoft.com/office/powerpoint/2010/main" val="14572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BCB450-8717-466B-4157-BD0F831165F6}"/>
              </a:ext>
            </a:extLst>
          </p:cNvPr>
          <p:cNvSpPr>
            <a:spLocks noGrp="1"/>
          </p:cNvSpPr>
          <p:nvPr>
            <p:ph type="title"/>
          </p:nvPr>
        </p:nvSpPr>
        <p:spPr>
          <a:xfrm>
            <a:off x="1141413" y="618518"/>
            <a:ext cx="9905998" cy="1147529"/>
          </a:xfrm>
        </p:spPr>
        <p:txBody>
          <a:bodyPr>
            <a:noAutofit/>
          </a:bodyPr>
          <a:lstStyle/>
          <a:p>
            <a:pPr algn="ctr">
              <a:lnSpc>
                <a:spcPct val="150000"/>
              </a:lnSpc>
            </a:pP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ανάπτυξη του δικαίου και των θεσμών προστασίας</a:t>
            </a:r>
            <a:b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 του περιβάλλοντος στην Ελλάδα (Ι)</a:t>
            </a:r>
            <a:b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E10106C5-81FA-DD64-FDF2-7CCFF4E64D6C}"/>
              </a:ext>
            </a:extLst>
          </p:cNvPr>
          <p:cNvSpPr>
            <a:spLocks noGrp="1"/>
          </p:cNvSpPr>
          <p:nvPr>
            <p:ph idx="1"/>
          </p:nvPr>
        </p:nvSpPr>
        <p:spPr>
          <a:xfrm>
            <a:off x="1141412" y="1766047"/>
            <a:ext cx="9905999" cy="4025154"/>
          </a:xfrm>
        </p:spPr>
        <p:txBody>
          <a:bodyPr>
            <a:normAutofit fontScale="92500" lnSpcReduction="20000"/>
          </a:bodyPr>
          <a:lstStyle/>
          <a:p>
            <a:pPr marL="0" indent="0" algn="just">
              <a:buNone/>
            </a:pPr>
            <a:r>
              <a:rPr lang="el-GR" sz="1700" b="1" dirty="0">
                <a:solidFill>
                  <a:srgbClr val="002060"/>
                </a:solidFill>
              </a:rPr>
              <a:t>Α. Πριν από το Σύνταγμα του 1975 </a:t>
            </a:r>
          </a:p>
          <a:p>
            <a:pPr algn="just"/>
            <a:r>
              <a:rPr lang="el-GR" sz="1700" dirty="0">
                <a:solidFill>
                  <a:srgbClr val="002060"/>
                </a:solidFill>
              </a:rPr>
              <a:t>Ν. </a:t>
            </a:r>
            <a:r>
              <a:rPr lang="en-US" sz="1700" dirty="0">
                <a:solidFill>
                  <a:srgbClr val="002060"/>
                </a:solidFill>
              </a:rPr>
              <a:t>4</a:t>
            </a:r>
            <a:r>
              <a:rPr lang="el-GR" sz="1700" dirty="0">
                <a:solidFill>
                  <a:srgbClr val="002060"/>
                </a:solidFill>
              </a:rPr>
              <a:t>173/1929 και Ν.Δ. 86/1969: δασικοί κώδικες </a:t>
            </a:r>
            <a:r>
              <a:rPr lang="en-US" sz="1700" dirty="0">
                <a:solidFill>
                  <a:srgbClr val="002060"/>
                </a:solidFill>
              </a:rPr>
              <a:t>(</a:t>
            </a:r>
            <a:r>
              <a:rPr lang="el-GR" sz="1700" dirty="0">
                <a:solidFill>
                  <a:srgbClr val="002060"/>
                </a:solidFill>
              </a:rPr>
              <a:t>προστασία δασών με προστατευτικό χαρακτήρα) </a:t>
            </a:r>
          </a:p>
          <a:p>
            <a:pPr algn="just"/>
            <a:r>
              <a:rPr lang="el-GR" sz="1700" dirty="0">
                <a:solidFill>
                  <a:srgbClr val="002060"/>
                </a:solidFill>
              </a:rPr>
              <a:t>Κ.Ν. 5351/1932: αρχαιολογική νομοθεσία </a:t>
            </a:r>
          </a:p>
          <a:p>
            <a:pPr algn="just"/>
            <a:r>
              <a:rPr lang="el-GR" sz="1700" dirty="0">
                <a:solidFill>
                  <a:srgbClr val="002060"/>
                </a:solidFill>
              </a:rPr>
              <a:t>Ν.Δ. 17.7.1923: περί σχεδίων πόλεων νομοθεσία (εξασφάλιση της υγιεινής, της ασφάλειας και της αισθητικής στις πόλεις και τους οικισμούς της χώρας)  </a:t>
            </a:r>
          </a:p>
          <a:p>
            <a:pPr marL="0" indent="0" algn="just">
              <a:buNone/>
            </a:pPr>
            <a:endParaRPr lang="el-GR" sz="1700" dirty="0">
              <a:solidFill>
                <a:srgbClr val="002060"/>
              </a:solidFill>
            </a:endParaRPr>
          </a:p>
          <a:p>
            <a:pPr marL="0" indent="0" algn="just">
              <a:buNone/>
            </a:pPr>
            <a:r>
              <a:rPr lang="el-GR" sz="1700" b="1" dirty="0">
                <a:solidFill>
                  <a:srgbClr val="002060"/>
                </a:solidFill>
              </a:rPr>
              <a:t>Β. Μετά το Σύνταγμα του 1975</a:t>
            </a:r>
          </a:p>
          <a:p>
            <a:pPr algn="just"/>
            <a:r>
              <a:rPr lang="el-GR" sz="1700" dirty="0">
                <a:solidFill>
                  <a:srgbClr val="002060"/>
                </a:solidFill>
              </a:rPr>
              <a:t>Ν. 360/1976: Περί χωροταξίας και περιβάλλοντος </a:t>
            </a:r>
          </a:p>
          <a:p>
            <a:pPr algn="just"/>
            <a:r>
              <a:rPr lang="el-GR" sz="1700" dirty="0">
                <a:solidFill>
                  <a:srgbClr val="002060"/>
                </a:solidFill>
              </a:rPr>
              <a:t>Ν. 1032/1980: ίδρυση Υπουργείου Χωροταξίας, Οικισμού και Περιβάλλοντος (ΥΧΟΠ) </a:t>
            </a:r>
            <a:r>
              <a:rPr lang="el-GR" sz="1700" dirty="0">
                <a:solidFill>
                  <a:srgbClr val="002060"/>
                </a:solidFill>
                <a:sym typeface="Symbol" panose="05050102010706020507" pitchFamily="18" charset="2"/>
              </a:rPr>
              <a:t> ΥΠΕΧΩΔΕ (1985)  ΥΠΕΚΑ (2009)  ΥΠΕΝ (2015) </a:t>
            </a:r>
            <a:endParaRPr lang="el-GR" sz="1700" dirty="0">
              <a:solidFill>
                <a:srgbClr val="002060"/>
              </a:solidFill>
            </a:endParaRPr>
          </a:p>
          <a:p>
            <a:pPr algn="just"/>
            <a:r>
              <a:rPr lang="el-GR" sz="1700" dirty="0">
                <a:solidFill>
                  <a:srgbClr val="002060"/>
                </a:solidFill>
              </a:rPr>
              <a:t>Ν. 1650/1986: Νόμος-πλαίσιο για το περιβάλλον </a:t>
            </a:r>
          </a:p>
          <a:p>
            <a:endParaRPr lang="en-US" dirty="0"/>
          </a:p>
        </p:txBody>
      </p:sp>
      <p:sp>
        <p:nvSpPr>
          <p:cNvPr id="4" name="Βέλος: Δεξιό 3">
            <a:extLst>
              <a:ext uri="{FF2B5EF4-FFF2-40B4-BE49-F238E27FC236}">
                <a16:creationId xmlns:a16="http://schemas.microsoft.com/office/drawing/2014/main" id="{BB126140-C7B8-9922-8161-C3787E8B45CB}"/>
              </a:ext>
            </a:extLst>
          </p:cNvPr>
          <p:cNvSpPr/>
          <p:nvPr/>
        </p:nvSpPr>
        <p:spPr>
          <a:xfrm>
            <a:off x="0" y="726093"/>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5</a:t>
            </a:r>
            <a:endParaRPr lang="en-US" b="1" dirty="0">
              <a:solidFill>
                <a:schemeClr val="bg2"/>
              </a:solidFill>
            </a:endParaRPr>
          </a:p>
        </p:txBody>
      </p:sp>
    </p:spTree>
    <p:extLst>
      <p:ext uri="{BB962C8B-B14F-4D97-AF65-F5344CB8AC3E}">
        <p14:creationId xmlns:p14="http://schemas.microsoft.com/office/powerpoint/2010/main" val="3889418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9F6504-7950-63C7-4D56-938CE703425E}"/>
              </a:ext>
            </a:extLst>
          </p:cNvPr>
          <p:cNvSpPr>
            <a:spLocks noGrp="1"/>
          </p:cNvSpPr>
          <p:nvPr>
            <p:ph type="title"/>
          </p:nvPr>
        </p:nvSpPr>
        <p:spPr>
          <a:xfrm>
            <a:off x="1141413" y="618518"/>
            <a:ext cx="9905998" cy="968235"/>
          </a:xfrm>
        </p:spPr>
        <p:txBody>
          <a:bodyPr>
            <a:normAutofit/>
          </a:bodyPr>
          <a:lstStyle/>
          <a:p>
            <a:pPr algn="ctr">
              <a:lnSpc>
                <a:spcPct val="150000"/>
              </a:lnSpc>
            </a:pP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ανάπτυξη του δικαίου και των θεσμών προστασίας</a:t>
            </a:r>
            <a:b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 του περιβάλλοντος στην Ελλάδα (Ι)</a:t>
            </a: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BCCC29B4-9C78-A71E-DF39-D47C53449910}"/>
              </a:ext>
            </a:extLst>
          </p:cNvPr>
          <p:cNvSpPr>
            <a:spLocks noGrp="1"/>
          </p:cNvSpPr>
          <p:nvPr>
            <p:ph idx="1"/>
          </p:nvPr>
        </p:nvSpPr>
        <p:spPr>
          <a:xfrm>
            <a:off x="1141412" y="1704975"/>
            <a:ext cx="9905999" cy="4086226"/>
          </a:xfrm>
        </p:spPr>
        <p:txBody>
          <a:bodyPr>
            <a:normAutofit/>
          </a:bodyPr>
          <a:lstStyle/>
          <a:p>
            <a:pPr algn="just">
              <a:spcBef>
                <a:spcPts val="1800"/>
              </a:spcBef>
            </a:pPr>
            <a:r>
              <a:rPr lang="el-GR" sz="1600" dirty="0">
                <a:solidFill>
                  <a:srgbClr val="002060"/>
                </a:solidFill>
              </a:rPr>
              <a:t>Ν. 3028/2002: Προστασία αρχαιοτήτων και εν γένει πολιτιστικής </a:t>
            </a:r>
            <a:r>
              <a:rPr lang="el-GR" sz="1600" dirty="0" err="1">
                <a:solidFill>
                  <a:srgbClr val="002060"/>
                </a:solidFill>
              </a:rPr>
              <a:t>κληρονομιάΙς</a:t>
            </a:r>
            <a:r>
              <a:rPr lang="el-GR" sz="1600" dirty="0">
                <a:solidFill>
                  <a:srgbClr val="002060"/>
                </a:solidFill>
              </a:rPr>
              <a:t> </a:t>
            </a:r>
          </a:p>
          <a:p>
            <a:pPr algn="just">
              <a:spcBef>
                <a:spcPts val="1800"/>
              </a:spcBef>
            </a:pPr>
            <a:r>
              <a:rPr lang="el-GR" sz="1600" dirty="0">
                <a:solidFill>
                  <a:srgbClr val="002060"/>
                </a:solidFill>
              </a:rPr>
              <a:t>Ν. 3199/2003: Προστασία και διαχείριση των υδάτων – εναρμόνιση με την οδηγία 2000/60/ΕΚ</a:t>
            </a:r>
          </a:p>
          <a:p>
            <a:pPr algn="just">
              <a:spcBef>
                <a:spcPts val="1800"/>
              </a:spcBef>
            </a:pPr>
            <a:r>
              <a:rPr lang="el-GR" sz="1600" dirty="0">
                <a:solidFill>
                  <a:srgbClr val="002060"/>
                </a:solidFill>
              </a:rPr>
              <a:t>Ν. 3937/2011: Προστασία βιοποικιλότητας </a:t>
            </a:r>
          </a:p>
          <a:p>
            <a:pPr algn="just">
              <a:spcBef>
                <a:spcPts val="1800"/>
              </a:spcBef>
            </a:pPr>
            <a:r>
              <a:rPr lang="el-GR" sz="1600" dirty="0">
                <a:solidFill>
                  <a:srgbClr val="002060"/>
                </a:solidFill>
              </a:rPr>
              <a:t>Ν. 4014/2011: Περιβαλλοντική </a:t>
            </a:r>
            <a:r>
              <a:rPr lang="el-GR" sz="1600" dirty="0" err="1">
                <a:solidFill>
                  <a:srgbClr val="002060"/>
                </a:solidFill>
              </a:rPr>
              <a:t>αδειοδότηση</a:t>
            </a:r>
            <a:endParaRPr lang="el-GR" sz="1600" dirty="0">
              <a:solidFill>
                <a:srgbClr val="002060"/>
              </a:solidFill>
            </a:endParaRPr>
          </a:p>
          <a:p>
            <a:pPr algn="just">
              <a:spcBef>
                <a:spcPts val="1800"/>
              </a:spcBef>
            </a:pPr>
            <a:r>
              <a:rPr lang="el-GR" sz="1600" dirty="0">
                <a:solidFill>
                  <a:srgbClr val="002060"/>
                </a:solidFill>
              </a:rPr>
              <a:t>Ν. 4685/2020: Εκσυγχρονισμός περιβαλλοντικής νομοθεσίας (τροποποιήσεις νομοθεσίας για την περιβαλλοντική </a:t>
            </a:r>
            <a:r>
              <a:rPr lang="el-GR" sz="1600" dirty="0" err="1">
                <a:solidFill>
                  <a:srgbClr val="002060"/>
                </a:solidFill>
              </a:rPr>
              <a:t>αδειοδότηση</a:t>
            </a:r>
            <a:r>
              <a:rPr lang="el-GR" sz="1600" dirty="0">
                <a:solidFill>
                  <a:srgbClr val="002060"/>
                </a:solidFill>
              </a:rPr>
              <a:t>, το σύστημα διοίκησης και διαχείρισης προστατευόμενων περιοχών και τις επιτρεπόμενες εντός αυτών χρήσεις γης)  </a:t>
            </a:r>
          </a:p>
          <a:p>
            <a:endParaRPr lang="en-US" dirty="0"/>
          </a:p>
        </p:txBody>
      </p:sp>
      <p:sp>
        <p:nvSpPr>
          <p:cNvPr id="4" name="Βέλος: Δεξιό 3">
            <a:extLst>
              <a:ext uri="{FF2B5EF4-FFF2-40B4-BE49-F238E27FC236}">
                <a16:creationId xmlns:a16="http://schemas.microsoft.com/office/drawing/2014/main" id="{CE33A052-750E-A55D-CA65-97C2DC469B00}"/>
              </a:ext>
            </a:extLst>
          </p:cNvPr>
          <p:cNvSpPr/>
          <p:nvPr/>
        </p:nvSpPr>
        <p:spPr>
          <a:xfrm>
            <a:off x="0" y="726093"/>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6</a:t>
            </a:r>
            <a:endParaRPr lang="en-US" b="1" dirty="0">
              <a:solidFill>
                <a:schemeClr val="bg2"/>
              </a:solidFill>
            </a:endParaRPr>
          </a:p>
        </p:txBody>
      </p:sp>
    </p:spTree>
    <p:extLst>
      <p:ext uri="{BB962C8B-B14F-4D97-AF65-F5344CB8AC3E}">
        <p14:creationId xmlns:p14="http://schemas.microsoft.com/office/powerpoint/2010/main" val="1965995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789C-F314-3FAD-E8AB-3A21BADF4D2B}"/>
              </a:ext>
            </a:extLst>
          </p:cNvPr>
          <p:cNvSpPr>
            <a:spLocks noGrp="1"/>
          </p:cNvSpPr>
          <p:nvPr>
            <p:ph type="title"/>
          </p:nvPr>
        </p:nvSpPr>
        <p:spPr>
          <a:xfrm>
            <a:off x="1141413" y="618518"/>
            <a:ext cx="9905998" cy="685349"/>
          </a:xfrm>
        </p:spPr>
        <p:txBody>
          <a:bodyPr>
            <a:normAutofit/>
          </a:bodyPr>
          <a:lstStyle/>
          <a:p>
            <a:pPr algn="ctr"/>
            <a:r>
              <a:rPr lang="el-GR" sz="1800" b="1" cap="none" dirty="0">
                <a:solidFill>
                  <a:schemeClr val="bg2"/>
                </a:solidFill>
                <a:latin typeface="Arial" panose="020B0604020202020204" pitchFamily="34" charset="0"/>
                <a:ea typeface="+mn-ea"/>
                <a:cs typeface="Arial" panose="020B0604020202020204" pitchFamily="34" charset="0"/>
              </a:rPr>
              <a:t>Πηγές του δικαίου περιβάλλοντος</a:t>
            </a:r>
            <a:endParaRPr lang="en-GB" sz="1800" dirty="0">
              <a:solidFill>
                <a:schemeClr val="bg2"/>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A033396-7418-63D1-326B-E287235F5FD2}"/>
              </a:ext>
            </a:extLst>
          </p:cNvPr>
          <p:cNvSpPr>
            <a:spLocks noGrp="1"/>
          </p:cNvSpPr>
          <p:nvPr>
            <p:ph idx="1"/>
          </p:nvPr>
        </p:nvSpPr>
        <p:spPr>
          <a:xfrm>
            <a:off x="1141412" y="1303867"/>
            <a:ext cx="9905999" cy="4487334"/>
          </a:xfrm>
        </p:spPr>
        <p:txBody>
          <a:bodyPr/>
          <a:lstStyle/>
          <a:p>
            <a:endParaRPr lang="en-GB" dirty="0"/>
          </a:p>
        </p:txBody>
      </p:sp>
      <p:sp>
        <p:nvSpPr>
          <p:cNvPr id="4" name="Rectangle: Rounded Corners 3">
            <a:extLst>
              <a:ext uri="{FF2B5EF4-FFF2-40B4-BE49-F238E27FC236}">
                <a16:creationId xmlns:a16="http://schemas.microsoft.com/office/drawing/2014/main" id="{CE6D7CBE-0BB7-F70B-1941-7FE5F1A8BED1}"/>
              </a:ext>
            </a:extLst>
          </p:cNvPr>
          <p:cNvSpPr/>
          <p:nvPr/>
        </p:nvSpPr>
        <p:spPr>
          <a:xfrm>
            <a:off x="1837270" y="1989216"/>
            <a:ext cx="3468155" cy="2447317"/>
          </a:xfrm>
          <a:prstGeom prst="roundRect">
            <a:avLst/>
          </a:prstGeom>
          <a:ln>
            <a:extLst>
              <a:ext uri="{C807C97D-BFC1-408E-A445-0C87EB9F89A2}">
                <ask:lineSketchStyleProps xmlns:ask="http://schemas.microsoft.com/office/drawing/2018/sketchyshapes">
                  <ask:type>
                    <ask:lineSketchNone/>
                  </ask:type>
                </ask:lineSketchStyleProps>
              </a:ext>
            </a:extLst>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l-GR" b="1" dirty="0">
                <a:latin typeface="Calibri" panose="020F0502020204030204" pitchFamily="34" charset="0"/>
                <a:cs typeface="Calibri" panose="020F0502020204030204" pitchFamily="34" charset="0"/>
              </a:rPr>
              <a:t>Ενδοκρατικές πηγές</a:t>
            </a:r>
          </a:p>
          <a:p>
            <a:pPr algn="ctr"/>
            <a:endParaRPr lang="el-GR" b="1" dirty="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  Σύνταγμα</a:t>
            </a:r>
          </a:p>
          <a:p>
            <a:pPr algn="just"/>
            <a:r>
              <a:rPr lang="el-GR" dirty="0">
                <a:latin typeface="Calibri" panose="020F0502020204030204" pitchFamily="34" charset="0"/>
                <a:cs typeface="Calibri" panose="020F0502020204030204" pitchFamily="34" charset="0"/>
              </a:rPr>
              <a:t>-  Τυπικοί νόμοι </a:t>
            </a:r>
          </a:p>
          <a:p>
            <a:pPr algn="just"/>
            <a:r>
              <a:rPr lang="el-GR" dirty="0">
                <a:latin typeface="Calibri" panose="020F0502020204030204" pitchFamily="34" charset="0"/>
                <a:cs typeface="Calibri" panose="020F0502020204030204" pitchFamily="34" charset="0"/>
              </a:rPr>
              <a:t>- Κανονιστικές πράξεις της διοίκησης (</a:t>
            </a:r>
            <a:r>
              <a:rPr lang="el-GR" dirty="0" err="1">
                <a:latin typeface="Calibri" panose="020F0502020204030204" pitchFamily="34" charset="0"/>
                <a:cs typeface="Calibri" panose="020F0502020204030204" pitchFamily="34" charset="0"/>
              </a:rPr>
              <a:t>π.δ</a:t>
            </a:r>
            <a:r>
              <a:rPr lang="el-GR" dirty="0">
                <a:latin typeface="Calibri" panose="020F0502020204030204" pitchFamily="34" charset="0"/>
                <a:cs typeface="Calibri" panose="020F0502020204030204" pitchFamily="34" charset="0"/>
              </a:rPr>
              <a:t>/τα, ΥΑ </a:t>
            </a:r>
            <a:r>
              <a:rPr lang="el-GR" dirty="0" err="1">
                <a:latin typeface="Calibri" panose="020F0502020204030204" pitchFamily="34" charset="0"/>
                <a:cs typeface="Calibri" panose="020F0502020204030204" pitchFamily="34" charset="0"/>
              </a:rPr>
              <a:t>κλπ</a:t>
            </a:r>
            <a:r>
              <a:rPr lang="el-GR" dirty="0">
                <a:latin typeface="Calibri" panose="020F0502020204030204" pitchFamily="34" charset="0"/>
                <a:cs typeface="Calibri" panose="020F0502020204030204" pitchFamily="34" charset="0"/>
              </a:rPr>
              <a:t>)</a:t>
            </a:r>
          </a:p>
          <a:p>
            <a:endParaRPr lang="en-GB" dirty="0"/>
          </a:p>
        </p:txBody>
      </p:sp>
      <p:sp>
        <p:nvSpPr>
          <p:cNvPr id="5" name="Rectangle: Rounded Corners 4">
            <a:extLst>
              <a:ext uri="{FF2B5EF4-FFF2-40B4-BE49-F238E27FC236}">
                <a16:creationId xmlns:a16="http://schemas.microsoft.com/office/drawing/2014/main" id="{6DB3BA64-365E-BA66-35B6-67A35C07D6BF}"/>
              </a:ext>
            </a:extLst>
          </p:cNvPr>
          <p:cNvSpPr/>
          <p:nvPr/>
        </p:nvSpPr>
        <p:spPr>
          <a:xfrm>
            <a:off x="6886578" y="1964266"/>
            <a:ext cx="3238498" cy="2472267"/>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l-GR" b="1" dirty="0">
                <a:latin typeface="Calibri" panose="020F0502020204030204" pitchFamily="34" charset="0"/>
                <a:cs typeface="Calibri" panose="020F0502020204030204" pitchFamily="34" charset="0"/>
              </a:rPr>
              <a:t>Διακρατικές πηγές</a:t>
            </a:r>
          </a:p>
          <a:p>
            <a:pPr algn="ctr"/>
            <a:endParaRPr lang="el-GR" b="1"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 Διεθνές δίκαιο (γενικές αρχές, διεθνείς συμβάσεις) </a:t>
            </a:r>
          </a:p>
          <a:p>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Ενωσιακό</a:t>
            </a:r>
            <a:r>
              <a:rPr lang="el-GR" dirty="0">
                <a:latin typeface="Calibri" panose="020F0502020204030204" pitchFamily="34" charset="0"/>
                <a:cs typeface="Calibri" panose="020F0502020204030204" pitchFamily="34" charset="0"/>
              </a:rPr>
              <a:t> δίκαιο (πρωτογενές, παράγωγο)</a:t>
            </a:r>
          </a:p>
          <a:p>
            <a:pPr algn="ctr"/>
            <a:endParaRPr lang="en-GB" dirty="0"/>
          </a:p>
        </p:txBody>
      </p:sp>
      <p:sp>
        <p:nvSpPr>
          <p:cNvPr id="6" name="Βέλος: Δεξιό 5">
            <a:extLst>
              <a:ext uri="{FF2B5EF4-FFF2-40B4-BE49-F238E27FC236}">
                <a16:creationId xmlns:a16="http://schemas.microsoft.com/office/drawing/2014/main" id="{774D9404-30B1-8B58-74E6-D7D1F32AE710}"/>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7</a:t>
            </a:r>
            <a:endParaRPr lang="en-US" b="1" dirty="0">
              <a:solidFill>
                <a:schemeClr val="bg2"/>
              </a:solidFill>
            </a:endParaRPr>
          </a:p>
        </p:txBody>
      </p:sp>
    </p:spTree>
    <p:extLst>
      <p:ext uri="{BB962C8B-B14F-4D97-AF65-F5344CB8AC3E}">
        <p14:creationId xmlns:p14="http://schemas.microsoft.com/office/powerpoint/2010/main" val="46578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384506"/>
            <a:ext cx="9905998" cy="634779"/>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l-GR" sz="1800" b="1" cap="none" dirty="0">
                <a:solidFill>
                  <a:schemeClr val="bg2"/>
                </a:solidFill>
                <a:latin typeface="Arial" panose="020B0604020202020204" pitchFamily="34" charset="0"/>
                <a:ea typeface="+mn-ea"/>
                <a:cs typeface="Arial" panose="020B0604020202020204" pitchFamily="34" charset="0"/>
              </a:rPr>
              <a:t>Το άρθρο 24 Συντ. ως πηγή του δικαίου περιβάλλοντος</a:t>
            </a:r>
            <a:endParaRPr lang="en-US" sz="1800" b="1" dirty="0">
              <a:solidFill>
                <a:schemeClr val="bg1"/>
              </a:solidFill>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937904"/>
            <a:ext cx="9905999" cy="5733829"/>
          </a:xfrm>
        </p:spPr>
        <p:txBody>
          <a:bodyPr>
            <a:noAutofit/>
          </a:bodyPr>
          <a:lstStyle/>
          <a:p>
            <a:pPr marL="0" indent="0" algn="just">
              <a:buNone/>
            </a:pP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 1.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Η προστασία του φυσικού και πολιτιστικού περιβάλλοντος αποτελεί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υποχρέωση του Κράτους και δικαίωμα του καθενός</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Για τη διαφύλαξή του το Κράτος έχει υποχρέωση να παίρνει ιδιαίτερα </a:t>
            </a:r>
            <a:r>
              <a:rPr lang="el-GR" sz="1100" b="1" u="sng" dirty="0">
                <a:solidFill>
                  <a:schemeClr val="bg2"/>
                </a:solidFill>
                <a:latin typeface="Calibri" panose="020F0502020204030204" pitchFamily="34" charset="0"/>
                <a:ea typeface="Calibri" panose="020F0502020204030204" pitchFamily="34" charset="0"/>
                <a:cs typeface="Calibri" panose="020F0502020204030204" pitchFamily="34" charset="0"/>
              </a:rPr>
              <a:t>προληπτικά ή κατασταλτικά μέτρα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στο πλαίσιο της αρχής της </a:t>
            </a:r>
            <a:r>
              <a:rPr lang="el-GR" sz="1100" b="1" dirty="0" err="1">
                <a:solidFill>
                  <a:schemeClr val="bg2"/>
                </a:solidFill>
                <a:latin typeface="Calibri" panose="020F0502020204030204" pitchFamily="34" charset="0"/>
                <a:ea typeface="Calibri" panose="020F0502020204030204" pitchFamily="34" charset="0"/>
                <a:cs typeface="Calibri" panose="020F0502020204030204" pitchFamily="34" charset="0"/>
              </a:rPr>
              <a:t>αειφορίας</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Νόμος ορίζει τα σχετικά με την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προστασία των δασών και των δασικών εκτάσεων</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Η σύνταξη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δασολογίου</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συνιστά υποχρέωση του Κράτους.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Απαγορεύεται η μεταβολή του προορισμού των δασών και των δασικών εκτάσεων</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εκτός αν προέχει για την Εθνική Οικονομία η αγροτική εκμετάλλευση ή άλλη τους χρήση, που την επιβάλλει το δημόσιο συμφέρον.</a:t>
            </a:r>
            <a:endParaRPr lang="en-US" sz="11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2. H χωροταξική αναδιάρθρωση της Χώρας, η διαμόρφωση, η ανάπτυξη, η πολεοδόμηση και η επέκταση των πόλεων και των οικιστικών γενικά περιοχών υπάγεται στη ρυθμιστική αρμοδιότητα και τον έλεγχο του Κράτους</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με σκοπό να εξυπηρετείται η λειτουργικότητα και η ανάπτυξη των οικισμών και να εξασφαλίζονται οι καλύτεροι δυνατοί όροι διαβίωσης. Οι σχετικές τεχνικές επιλογές και σταθμίσεις γίνονται κατά τους κανόνες της επιστήμης.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Η σύνταξη εθνικού κτηματολογίου συνιστά υποχρέωση του Κράτους.</a:t>
            </a:r>
          </a:p>
          <a:p>
            <a:pPr marL="0" indent="0" algn="just">
              <a:buNone/>
            </a:pP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 3. Για να αναγνωριστεί μία περιοχή ως οικιστική και για να ενεργοποιηθεί πολεοδομικά, οι ιδιοκτησίες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που περιλαμβάνονται σε αυτή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συμμετέχουν υποχρεωτικά, χωρίς αποζημίωση</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από τον οικείο φορέα,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στη διάθεση των εκτάσεων που είναι απαραίτητες για να δημιουργηθούν δρόμοι, πλατείες και χώροι για κοινωφελείς γενικά χρήσεις και σκοπούς,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καθώς και στις δαπάνες για την εκτέλεση των βασικών κοινόχρηστων πολεοδομικών έργων, όπως νόμος ορίζει.</a:t>
            </a:r>
          </a:p>
          <a:p>
            <a:pPr marL="0" indent="0" algn="just">
              <a:buNone/>
            </a:pP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4.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Νόμος μπορεί να προβλέπει τη συμμετοχή των ιδιοκτητών περιοχής που χαρακτηρίζεται ως οικιστική στην αξιοποίηση και γενική διαρρύθμισή της σύμφωνα με εγκεκριμένο σχέδιο, με αντιπαροχή ακινήτων ίσης αξίας ή τμημάτων ιδιοκτησίας κατά όροφο, από τους χώρους που καθορίζονται τελικά ως οικοδομήσιμοι ή από κτίρια της περιοχής αυτής.</a:t>
            </a:r>
          </a:p>
          <a:p>
            <a:pPr marL="0" indent="0" algn="just">
              <a:buNone/>
            </a:pP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 5. </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Οι διατάξεις των προηγούμενων παραγράφων εφαρμόζονται και στην αναμόρφωση των οικιστικών περιοχών που ήδη υπάρχουν. Οι ελεύθερες εκτάσεις, που προκύπτουν από την αναμόρφωση, διατίθενται για τη δημιουργία κοινόχρηστων χώρων ή εκποιούνται για να καλυφθούν οι δαπάνες της πολεοδομικής αναμόρφωσης, όπως νόμος ορίζει.</a:t>
            </a:r>
          </a:p>
          <a:p>
            <a:pPr marL="0" indent="0" algn="just">
              <a:buNone/>
            </a:pPr>
            <a:r>
              <a:rPr lang="el-GR" sz="1100" b="1" dirty="0">
                <a:solidFill>
                  <a:schemeClr val="bg2"/>
                </a:solidFill>
                <a:latin typeface="Calibri" panose="020F0502020204030204" pitchFamily="34" charset="0"/>
                <a:ea typeface="Calibri" panose="020F0502020204030204" pitchFamily="34" charset="0"/>
                <a:cs typeface="Calibri" panose="020F0502020204030204" pitchFamily="34" charset="0"/>
              </a:rPr>
              <a:t> 6. Τα μνημεία, οι παραδοσιακές περιοχές και τα παραδοσιακά στοιχεία προστατεύονται από το Κράτος. Νόμος θα ορίσει τα αναγκαία για την πραγματοποίηση της προστασίας αυτής περιοριστικά μέτρα της ιδιοκτησίας, καθώς και τον τρόπο και το είδος της αποζημίωσης των ιδιοκτητών.</a:t>
            </a:r>
          </a:p>
          <a:p>
            <a:pPr marL="0" indent="0" algn="just">
              <a:buNone/>
            </a:pP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**Ερμηνευτική δήλωση:</a:t>
            </a:r>
          </a:p>
          <a:p>
            <a:pPr marL="0" indent="0" algn="just">
              <a:buNone/>
            </a:pP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Ως δάσος ή δασικό οικοσύστημα νοείται το οργανικό σύνολο άγριων φυτών με ξυλώδη κορμό πάνω στην αναγκαία επιφάνεια του εδάφους, τα οποία, μαζί με την εκεί συνυπάρχουσα χλωρίδα και πανίδα, αποτελούν μέσω της αμοιβαίας αλληλεξάρτησης και αλληλοεπίδρασής τους, ιδιαίτερη βιοκοινότητα (</a:t>
            </a:r>
            <a:r>
              <a:rPr lang="el-GR" sz="1100" dirty="0" err="1">
                <a:solidFill>
                  <a:schemeClr val="bg2"/>
                </a:solidFill>
                <a:latin typeface="Calibri" panose="020F0502020204030204" pitchFamily="34" charset="0"/>
                <a:ea typeface="Calibri" panose="020F0502020204030204" pitchFamily="34" charset="0"/>
                <a:cs typeface="Calibri" panose="020F0502020204030204" pitchFamily="34" charset="0"/>
              </a:rPr>
              <a:t>δασοβιοκοινότητα</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και ιδιαίτερο φυσικό περιβάλλον (</a:t>
            </a:r>
            <a:r>
              <a:rPr lang="el-GR" sz="1100" dirty="0" err="1">
                <a:solidFill>
                  <a:schemeClr val="bg2"/>
                </a:solidFill>
                <a:latin typeface="Calibri" panose="020F0502020204030204" pitchFamily="34" charset="0"/>
                <a:ea typeface="Calibri" panose="020F0502020204030204" pitchFamily="34" charset="0"/>
                <a:cs typeface="Calibri" panose="020F0502020204030204" pitchFamily="34" charset="0"/>
              </a:rPr>
              <a:t>δασογενές</a:t>
            </a:r>
            <a:r>
              <a:rPr lang="el-GR" sz="1100" dirty="0">
                <a:solidFill>
                  <a:schemeClr val="bg2"/>
                </a:solidFill>
                <a:latin typeface="Calibri" panose="020F0502020204030204" pitchFamily="34" charset="0"/>
                <a:ea typeface="Calibri" panose="020F0502020204030204" pitchFamily="34" charset="0"/>
                <a:cs typeface="Calibri" panose="020F0502020204030204" pitchFamily="34" charset="0"/>
              </a:rPr>
              <a:t>). Δασική έκταση υπάρχει όταν στο παραπάνω σύνολο η άγρια ξυλώδης βλάστηση, υψηλή ή θαμνώδης, είναι αραιά.</a:t>
            </a:r>
          </a:p>
        </p:txBody>
      </p:sp>
      <p:sp>
        <p:nvSpPr>
          <p:cNvPr id="4" name="Βέλος: Δεξιό 3">
            <a:extLst>
              <a:ext uri="{FF2B5EF4-FFF2-40B4-BE49-F238E27FC236}">
                <a16:creationId xmlns:a16="http://schemas.microsoft.com/office/drawing/2014/main" id="{0A714AA6-6242-63AF-3B13-04331F47DC6C}"/>
              </a:ext>
            </a:extLst>
          </p:cNvPr>
          <p:cNvSpPr/>
          <p:nvPr/>
        </p:nvSpPr>
        <p:spPr>
          <a:xfrm>
            <a:off x="0" y="438676"/>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8</a:t>
            </a:r>
            <a:endParaRPr lang="en-US" b="1" dirty="0">
              <a:solidFill>
                <a:schemeClr val="bg2"/>
              </a:solidFill>
            </a:endParaRPr>
          </a:p>
        </p:txBody>
      </p:sp>
    </p:spTree>
    <p:extLst>
      <p:ext uri="{BB962C8B-B14F-4D97-AF65-F5344CB8AC3E}">
        <p14:creationId xmlns:p14="http://schemas.microsoft.com/office/powerpoint/2010/main" val="919536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2443</TotalTime>
  <Words>6594</Words>
  <Application>Microsoft Office PowerPoint</Application>
  <PresentationFormat>Ευρεία οθόνη</PresentationFormat>
  <Paragraphs>255</Paragraphs>
  <Slides>29</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29</vt:i4>
      </vt:variant>
    </vt:vector>
  </HeadingPairs>
  <TitlesOfParts>
    <vt:vector size="36" baseType="lpstr">
      <vt:lpstr>Arial</vt:lpstr>
      <vt:lpstr>Calibri</vt:lpstr>
      <vt:lpstr>Symbol</vt:lpstr>
      <vt:lpstr>Tw Cen MT</vt:lpstr>
      <vt:lpstr>Wingdings</vt:lpstr>
      <vt:lpstr>Wingdings 3</vt:lpstr>
      <vt:lpstr>Κύκλωμα</vt:lpstr>
      <vt:lpstr>ΔΙΚΑΙΟ ΠΟΛΕΟΔΟΜΙΑΣ-ΧΩΡΟΤΑΞΙΑΣ ΚΑΙ ΠΕΡΙΒΑΛΛΟΝΤΟΣ ΙΙ  </vt:lpstr>
      <vt:lpstr>Ιστορική διαμόρφωση του δικαίου περιβάλλοντος (Ι)</vt:lpstr>
      <vt:lpstr>Ιστορική διαμόρφωση του δικαίου περιβάλλοντος (ΙΙ)</vt:lpstr>
      <vt:lpstr>  Ιστορική διαμόρφωση του δικαίου περιβάλλοντος (ΙΙΙ)  Η προστασία του περιβάλλοντος στις καταστατικές συνθήκες της ΕΟΚ/ΕΚ/ΕΕ   </vt:lpstr>
      <vt:lpstr>Ιστορική διαμόρφωση του δικαίου περιβάλλοντος (ΙV) </vt:lpstr>
      <vt:lpstr>Η ανάπτυξη του δικαίου και των θεσμών προστασίας  του περιβάλλοντος στην Ελλάδα (Ι) </vt:lpstr>
      <vt:lpstr>Η ανάπτυξη του δικαίου και των θεσμών προστασίας  του περιβάλλοντος στην Ελλάδα (Ι)</vt:lpstr>
      <vt:lpstr>Πηγές του δικαίου περιβάλλοντος</vt:lpstr>
      <vt:lpstr>Το άρθρο 24 Συντ. ως πηγή του δικαίου περιβάλλοντος</vt:lpstr>
      <vt:lpstr>Άλλες συνταγματικές διατάξεις που λειτουργούν παραπληρωματικά  προς το άρθρο 24 Συντ. ή συνεφαρμόζονται με το άρθρο 24 Συντ. </vt:lpstr>
      <vt:lpstr>Η εξέλιξη του άρθρου 24 Συντ.  (1)</vt:lpstr>
      <vt:lpstr>  Η εξέλιξη του άρθρου 24 Συντ.  (2) </vt:lpstr>
      <vt:lpstr>Το κανονιστικό περιεχόμενο του άρθρου 24 Συντ. </vt:lpstr>
      <vt:lpstr>Η συνταγματική προστασία των δασών και δασικών εκτάσεων</vt:lpstr>
      <vt:lpstr>Επιτρεπτές επεμβάσεις σε εκτάσεις δασικού χαρακτήρα</vt:lpstr>
      <vt:lpstr>Οι προϋποθέσεις επέμβασης σε δάσος ή δασική έκταση κατά τη νομολογία του ΣτΕ </vt:lpstr>
      <vt:lpstr>Διαδικασία και προϋποθέσεις έγκρισης επέμβασης (άρθρο 45 ν. 998/1979)</vt:lpstr>
      <vt:lpstr>Δασολόγιο, Δασικοί Χάρτες και Κτηματολόγιο (1)</vt:lpstr>
      <vt:lpstr>Δασολόγιο, Δασικοί Χάρτες και Κτηματολόγιο (2)</vt:lpstr>
      <vt:lpstr> Η συνταγματική προστασία της πολιτιστικής κληρονομιάς (1) </vt:lpstr>
      <vt:lpstr>Η συνταγματική προστασία της πολιτιστικής κληρονομιάς (2) </vt:lpstr>
      <vt:lpstr>Η συνταγματική προστασία της πολιτιστικής κληρονομιάς (3) </vt:lpstr>
      <vt:lpstr> Η συνταγματική υποχρέωση για χωροταξικό και πολεοδομικό σχεδιασμό</vt:lpstr>
      <vt:lpstr>Το διεθνές δίκαιο ως πηγή του δικαίου περιβάλλοντος (Ι)  </vt:lpstr>
      <vt:lpstr>Το διεθνές δίκαιο ως πηγή του δικαίου περιβάλλοντος (ΙΙ)</vt:lpstr>
      <vt:lpstr>Το ενωσιακό δίκαιο ως πηγή του δικαίου περιβάλλοντος (Ι)</vt:lpstr>
      <vt:lpstr>Το ενωσιακό δίκαιο ως πηγή του δικαίου περιβάλλοντος (ΙΙ)</vt:lpstr>
      <vt:lpstr>Το ενωσιακό δίκαιο ως πηγή του δικαίου περιβάλλοντος (ΙΙΙ)</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κωνσταντινα σταματιου</cp:lastModifiedBy>
  <cp:revision>224</cp:revision>
  <dcterms:created xsi:type="dcterms:W3CDTF">2023-11-01T21:01:17Z</dcterms:created>
  <dcterms:modified xsi:type="dcterms:W3CDTF">2024-10-09T22:34:23Z</dcterms:modified>
</cp:coreProperties>
</file>