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7"/>
  </p:notesMasterIdLst>
  <p:sldIdLst>
    <p:sldId id="282" r:id="rId2"/>
    <p:sldId id="283" r:id="rId3"/>
    <p:sldId id="299" r:id="rId4"/>
    <p:sldId id="298" r:id="rId5"/>
    <p:sldId id="284" r:id="rId6"/>
    <p:sldId id="285" r:id="rId7"/>
    <p:sldId id="286" r:id="rId8"/>
    <p:sldId id="275" r:id="rId9"/>
    <p:sldId id="289" r:id="rId10"/>
    <p:sldId id="292" r:id="rId11"/>
    <p:sldId id="293" r:id="rId12"/>
    <p:sldId id="290" r:id="rId13"/>
    <p:sldId id="291" r:id="rId14"/>
    <p:sldId id="295" r:id="rId15"/>
    <p:sldId id="271"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Φωτεινό στυλ 1 - Έμφαση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9" d="100"/>
          <a:sy n="79" d="100"/>
        </p:scale>
        <p:origin x="773" y="72"/>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86" d="100"/>
          <a:sy n="86" d="100"/>
        </p:scale>
        <p:origin x="3918"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BDDEC1-2C9B-4B95-BAC3-046240C761C4}" type="datetimeFigureOut">
              <a:rPr lang="en-GB" smtClean="0"/>
              <a:t>01/11/2024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719DCA7-4CA0-4D39-8322-82E87587A13A}" type="slidenum">
              <a:rPr lang="en-GB" smtClean="0"/>
              <a:t>‹#›</a:t>
            </a:fld>
            <a:endParaRPr lang="en-GB"/>
          </a:p>
        </p:txBody>
      </p:sp>
    </p:spTree>
    <p:extLst>
      <p:ext uri="{BB962C8B-B14F-4D97-AF65-F5344CB8AC3E}">
        <p14:creationId xmlns:p14="http://schemas.microsoft.com/office/powerpoint/2010/main" val="15833137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2719DCA7-4CA0-4D39-8322-82E87587A13A}" type="slidenum">
              <a:rPr lang="en-GB" smtClean="0"/>
              <a:t>8</a:t>
            </a:fld>
            <a:endParaRPr lang="en-GB"/>
          </a:p>
        </p:txBody>
      </p:sp>
    </p:spTree>
    <p:extLst>
      <p:ext uri="{BB962C8B-B14F-4D97-AF65-F5344CB8AC3E}">
        <p14:creationId xmlns:p14="http://schemas.microsoft.com/office/powerpoint/2010/main" val="70403404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11/1/2024</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11/1/2024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11/1/2024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l-GR"/>
              <a:t>Κάντε κλικ για να επεξεργαστείτε τον τίτλο υποδείγματος</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11/1/2024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11/1/2024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l-GR"/>
              <a:t>Κάντε κλικ για να επεξεργαστείτε τον τίτλο υποδείγματος</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3" name="Date Placeholder 2"/>
          <p:cNvSpPr>
            <a:spLocks noGrp="1"/>
          </p:cNvSpPr>
          <p:nvPr>
            <p:ph type="dt" sz="half" idx="10"/>
          </p:nvPr>
        </p:nvSpPr>
        <p:spPr/>
        <p:txBody>
          <a:bodyPr/>
          <a:lstStyle/>
          <a:p>
            <a:fld id="{48A87A34-81AB-432B-8DAE-1953F412C126}" type="datetimeFigureOut">
              <a:rPr lang="en-US" dirty="0"/>
              <a:t>11/1/2024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l-GR"/>
              <a:t>Κάντε κλικ για να επεξεργαστείτε τον τίτλο υποδείγματος</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l-GR"/>
              <a:t>Κάντε κλικ στο εικονίδιο για να προσθέσετε εικόνα</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l-GR"/>
              <a:t>Κάντε κλικ στο εικονίδιο για να προσθέσετε εικόνα</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l-GR"/>
              <a:t>Κάντε κλικ στο εικονίδιο για να προσθέσετε εικόνα</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3" name="Date Placeholder 2"/>
          <p:cNvSpPr>
            <a:spLocks noGrp="1"/>
          </p:cNvSpPr>
          <p:nvPr>
            <p:ph type="dt" sz="half" idx="10"/>
          </p:nvPr>
        </p:nvSpPr>
        <p:spPr/>
        <p:txBody>
          <a:bodyPr/>
          <a:lstStyle/>
          <a:p>
            <a:fld id="{48A87A34-81AB-432B-8DAE-1953F412C126}" type="datetimeFigureOut">
              <a:rPr lang="en-US" dirty="0"/>
              <a:t>11/1/2024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48A87A34-81AB-432B-8DAE-1953F412C126}" type="datetimeFigureOut">
              <a:rPr lang="en-US" dirty="0"/>
              <a:t>11/1/2024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1141410" y="3073397"/>
            <a:ext cx="4878391" cy="2717801"/>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172200" y="3073397"/>
            <a:ext cx="4875210" cy="2717801"/>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11/1/2024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11/1/2024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3.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microsoft.com/office/2007/relationships/hdphoto" Target="../media/hdphoto1.wdp"/><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bright="70000" contrast="-70000"/>
            <a:extLst>
              <a:ext uri="{BEBA8EAE-BF5A-486C-A8C5-ECC9F3942E4B}">
                <a14:imgProps xmlns:a14="http://schemas.microsoft.com/office/drawing/2010/main">
                  <a14:imgLayer r:embed="rId20">
                    <a14:imgEffect>
                      <a14:artisticGlowEdges/>
                    </a14:imgEffect>
                  </a14:imgLayer>
                </a14:imgProps>
              </a:ext>
            </a:extLst>
          </a:blip>
          <a:srcRect/>
          <a:stretch>
            <a:fillRect/>
          </a:stretch>
        </a:blipFill>
        <a:effectLst/>
      </p:bgPr>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21">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11/1/2024</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4255B3E-64B5-9F4F-F218-8B48B931BB66}"/>
              </a:ext>
            </a:extLst>
          </p:cNvPr>
          <p:cNvSpPr>
            <a:spLocks noGrp="1"/>
          </p:cNvSpPr>
          <p:nvPr>
            <p:ph type="ctrTitle"/>
          </p:nvPr>
        </p:nvSpPr>
        <p:spPr>
          <a:xfrm>
            <a:off x="1876424" y="602410"/>
            <a:ext cx="8791575" cy="1144586"/>
          </a:xfrm>
        </p:spPr>
        <p:txBody>
          <a:bodyPr>
            <a:normAutofit/>
          </a:bodyPr>
          <a:lstStyle/>
          <a:p>
            <a:pPr algn="ctr"/>
            <a:r>
              <a:rPr lang="el-GR" sz="2500" b="1" dirty="0">
                <a:solidFill>
                  <a:schemeClr val="bg2"/>
                </a:solidFill>
                <a:latin typeface="Calibri" panose="020F0502020204030204" pitchFamily="34" charset="0"/>
                <a:ea typeface="Calibri" panose="020F0502020204030204" pitchFamily="34" charset="0"/>
                <a:cs typeface="Calibri" panose="020F0502020204030204" pitchFamily="34" charset="0"/>
              </a:rPr>
              <a:t>ΔΙΚΑΙΟ ΠΟΛΕΟΔΟΜΙΑΣ-ΧΩΡΟΤΑΞΙΑΣ ΚΑΙ ΠΕΡΙΒΑΛΛΟΝΤΟΣ ΙΙ</a:t>
            </a:r>
            <a:br>
              <a:rPr lang="el-GR" sz="2200" b="1" dirty="0">
                <a:solidFill>
                  <a:schemeClr val="bg2">
                    <a:lumMod val="40000"/>
                    <a:lumOff val="60000"/>
                  </a:schemeClr>
                </a:solidFill>
                <a:latin typeface="Calibri" panose="020F0502020204030204" pitchFamily="34" charset="0"/>
                <a:ea typeface="Calibri" panose="020F0502020204030204" pitchFamily="34" charset="0"/>
                <a:cs typeface="Calibri" panose="020F0502020204030204" pitchFamily="34" charset="0"/>
              </a:rPr>
            </a:br>
            <a:br>
              <a:rPr lang="el-GR" sz="2200" b="1" dirty="0">
                <a:solidFill>
                  <a:schemeClr val="bg2">
                    <a:lumMod val="40000"/>
                    <a:lumOff val="60000"/>
                  </a:schemeClr>
                </a:solidFill>
                <a:latin typeface="Calibri" panose="020F0502020204030204" pitchFamily="34" charset="0"/>
                <a:ea typeface="Calibri" panose="020F0502020204030204" pitchFamily="34" charset="0"/>
                <a:cs typeface="Calibri" panose="020F0502020204030204" pitchFamily="34" charset="0"/>
              </a:rPr>
            </a:br>
            <a:endParaRPr lang="en-US" sz="2200" b="1" dirty="0">
              <a:solidFill>
                <a:schemeClr val="bg2">
                  <a:lumMod val="40000"/>
                  <a:lumOff val="60000"/>
                </a:schemeClr>
              </a:solidFill>
              <a:latin typeface="Calibri" panose="020F0502020204030204" pitchFamily="34" charset="0"/>
              <a:ea typeface="Calibri" panose="020F0502020204030204" pitchFamily="34" charset="0"/>
              <a:cs typeface="Calibri" panose="020F0502020204030204" pitchFamily="34" charset="0"/>
            </a:endParaRPr>
          </a:p>
        </p:txBody>
      </p:sp>
      <p:sp>
        <p:nvSpPr>
          <p:cNvPr id="3" name="Υπότιτλος 2">
            <a:extLst>
              <a:ext uri="{FF2B5EF4-FFF2-40B4-BE49-F238E27FC236}">
                <a16:creationId xmlns:a16="http://schemas.microsoft.com/office/drawing/2014/main" id="{CCE2F7C7-99E6-A920-DA43-5D3324F80772}"/>
              </a:ext>
            </a:extLst>
          </p:cNvPr>
          <p:cNvSpPr>
            <a:spLocks noGrp="1"/>
          </p:cNvSpPr>
          <p:nvPr>
            <p:ph type="subTitle" idx="1"/>
          </p:nvPr>
        </p:nvSpPr>
        <p:spPr>
          <a:xfrm>
            <a:off x="1876424" y="3073940"/>
            <a:ext cx="8791575" cy="2577830"/>
          </a:xfrm>
        </p:spPr>
        <p:txBody>
          <a:bodyPr>
            <a:normAutofit lnSpcReduction="10000"/>
          </a:bodyPr>
          <a:lstStyle/>
          <a:p>
            <a:pPr marL="0" marR="0" lvl="0" indent="0" defTabSz="457200" rtl="0" eaLnBrk="1" fontAlgn="auto" latinLnBrk="0" hangingPunct="1">
              <a:lnSpc>
                <a:spcPct val="100000"/>
              </a:lnSpc>
              <a:spcBef>
                <a:spcPts val="1000"/>
              </a:spcBef>
              <a:spcAft>
                <a:spcPts val="0"/>
              </a:spcAft>
              <a:buClr>
                <a:srgbClr val="353535"/>
              </a:buClr>
              <a:buSzTx/>
              <a:buFont typeface="Wingdings 3" charset="2"/>
              <a:buNone/>
              <a:tabLst/>
              <a:defRPr/>
            </a:pPr>
            <a:r>
              <a:rPr kumimoji="0" lang="el-GR" sz="1700" b="1" i="0" u="none" strike="noStrike" kern="1200" cap="none" spc="0" normalizeH="0" baseline="0" noProof="0" dirty="0">
                <a:ln>
                  <a:noFill/>
                </a:ln>
                <a:solidFill>
                  <a:schemeClr val="bg2"/>
                </a:solidFill>
                <a:effectLst/>
                <a:uLnTx/>
                <a:uFillTx/>
                <a:latin typeface="Calibri" panose="020F0502020204030204" pitchFamily="34" charset="0"/>
                <a:ea typeface="Calibri" panose="020F0502020204030204" pitchFamily="34" charset="0"/>
                <a:cs typeface="Calibri" panose="020F0502020204030204" pitchFamily="34" charset="0"/>
              </a:rPr>
              <a:t>Κωνσταντίνα Σταματίου, εντεταλμένη διδασκαλίας Πανεπιστημίου Θεσσαλίας</a:t>
            </a:r>
          </a:p>
          <a:p>
            <a:pPr marL="0" marR="0" lvl="0" indent="0" defTabSz="457200" rtl="0" eaLnBrk="1" fontAlgn="auto" latinLnBrk="0" hangingPunct="1">
              <a:lnSpc>
                <a:spcPct val="100000"/>
              </a:lnSpc>
              <a:spcBef>
                <a:spcPts val="1000"/>
              </a:spcBef>
              <a:spcAft>
                <a:spcPts val="0"/>
              </a:spcAft>
              <a:buClr>
                <a:srgbClr val="353535"/>
              </a:buClr>
              <a:buSzTx/>
              <a:buFont typeface="Wingdings 3" charset="2"/>
              <a:buNone/>
              <a:tabLst/>
              <a:defRPr/>
            </a:pPr>
            <a:r>
              <a:rPr kumimoji="0" lang="el-GR" sz="1700" i="0" u="none" strike="noStrike" kern="1200" cap="none" spc="0" normalizeH="0" baseline="0" noProof="0" dirty="0">
                <a:ln>
                  <a:noFill/>
                </a:ln>
                <a:solidFill>
                  <a:schemeClr val="bg2"/>
                </a:solidFill>
                <a:effectLst/>
                <a:uLnTx/>
                <a:uFillTx/>
                <a:latin typeface="Calibri" panose="020F0502020204030204" pitchFamily="34" charset="0"/>
                <a:ea typeface="Calibri" panose="020F0502020204030204" pitchFamily="34" charset="0"/>
                <a:cs typeface="Calibri" panose="020F0502020204030204" pitchFamily="34" charset="0"/>
              </a:rPr>
              <a:t>Τμήμα Μηχανικών Χωροταξίας, Πολεοδομίας και Περιφερειακής Ανάπτυξης</a:t>
            </a:r>
          </a:p>
          <a:p>
            <a:pPr marL="0" marR="0" lvl="0" indent="0" defTabSz="457200" rtl="0" eaLnBrk="1" fontAlgn="auto" latinLnBrk="0" hangingPunct="1">
              <a:lnSpc>
                <a:spcPct val="100000"/>
              </a:lnSpc>
              <a:spcBef>
                <a:spcPts val="1000"/>
              </a:spcBef>
              <a:spcAft>
                <a:spcPts val="0"/>
              </a:spcAft>
              <a:buClr>
                <a:srgbClr val="353535"/>
              </a:buClr>
              <a:buSzTx/>
              <a:buFont typeface="Wingdings 3" charset="2"/>
              <a:buNone/>
              <a:tabLst/>
              <a:defRPr/>
            </a:pPr>
            <a:r>
              <a:rPr lang="el-GR" sz="1700" cap="none" dirty="0">
                <a:solidFill>
                  <a:schemeClr val="bg2"/>
                </a:solidFill>
                <a:latin typeface="Calibri" panose="020F0502020204030204" pitchFamily="34" charset="0"/>
                <a:ea typeface="Calibri" panose="020F0502020204030204" pitchFamily="34" charset="0"/>
                <a:cs typeface="Calibri" panose="020F0502020204030204" pitchFamily="34" charset="0"/>
              </a:rPr>
              <a:t>Ακαδημαϊκό έτος 2024 – 2025</a:t>
            </a:r>
            <a:endParaRPr lang="en-US" sz="1700" cap="none" dirty="0">
              <a:solidFill>
                <a:schemeClr val="bg2"/>
              </a:solidFill>
              <a:latin typeface="Calibri" panose="020F0502020204030204" pitchFamily="34" charset="0"/>
              <a:ea typeface="Calibri" panose="020F0502020204030204" pitchFamily="34" charset="0"/>
              <a:cs typeface="Calibri" panose="020F0502020204030204" pitchFamily="34" charset="0"/>
            </a:endParaRPr>
          </a:p>
          <a:p>
            <a:pPr marL="0" marR="0" lvl="0" indent="0" defTabSz="457200" rtl="0" eaLnBrk="1" fontAlgn="auto" latinLnBrk="0" hangingPunct="1">
              <a:lnSpc>
                <a:spcPct val="100000"/>
              </a:lnSpc>
              <a:spcBef>
                <a:spcPts val="1000"/>
              </a:spcBef>
              <a:spcAft>
                <a:spcPts val="0"/>
              </a:spcAft>
              <a:buClr>
                <a:srgbClr val="353535"/>
              </a:buClr>
              <a:buSzTx/>
              <a:buFont typeface="Wingdings 3" charset="2"/>
              <a:buNone/>
              <a:tabLst/>
              <a:defRPr/>
            </a:pPr>
            <a:endParaRPr lang="el-GR" sz="1700" cap="none" dirty="0">
              <a:solidFill>
                <a:schemeClr val="bg2"/>
              </a:solidFill>
              <a:latin typeface="Calibri" panose="020F0502020204030204" pitchFamily="34" charset="0"/>
              <a:ea typeface="Calibri" panose="020F0502020204030204" pitchFamily="34" charset="0"/>
              <a:cs typeface="Calibri" panose="020F0502020204030204" pitchFamily="34" charset="0"/>
            </a:endParaRPr>
          </a:p>
          <a:p>
            <a:pPr marL="0" marR="0" lvl="0" indent="0" defTabSz="457200" rtl="0" eaLnBrk="1" fontAlgn="auto" latinLnBrk="0" hangingPunct="1">
              <a:lnSpc>
                <a:spcPct val="100000"/>
              </a:lnSpc>
              <a:spcBef>
                <a:spcPts val="1000"/>
              </a:spcBef>
              <a:spcAft>
                <a:spcPts val="0"/>
              </a:spcAft>
              <a:buClr>
                <a:srgbClr val="353535"/>
              </a:buClr>
              <a:buSzTx/>
              <a:buFont typeface="Wingdings 3" charset="2"/>
              <a:buNone/>
              <a:tabLst/>
              <a:defRPr/>
            </a:pPr>
            <a:r>
              <a:rPr kumimoji="0" lang="el-GR" sz="1700" b="1" i="0" strike="noStrike" kern="1200" cap="none" spc="0" normalizeH="0" baseline="0" noProof="0" dirty="0">
                <a:ln>
                  <a:noFill/>
                </a:ln>
                <a:solidFill>
                  <a:schemeClr val="bg2"/>
                </a:solidFill>
                <a:effectLst/>
                <a:uLnTx/>
                <a:uFillTx/>
                <a:latin typeface="Calibri" panose="020F0502020204030204" pitchFamily="34" charset="0"/>
                <a:ea typeface="Calibri" panose="020F0502020204030204" pitchFamily="34" charset="0"/>
                <a:cs typeface="Calibri" panose="020F0502020204030204" pitchFamily="34" charset="0"/>
              </a:rPr>
              <a:t>Μάθημα </a:t>
            </a:r>
            <a:r>
              <a:rPr kumimoji="0" lang="en-US" sz="1700" b="1" i="0" strike="noStrike" kern="1200" cap="none" spc="0" normalizeH="0" baseline="0" noProof="0" dirty="0">
                <a:ln>
                  <a:noFill/>
                </a:ln>
                <a:solidFill>
                  <a:schemeClr val="bg2"/>
                </a:solidFill>
                <a:effectLst/>
                <a:uLnTx/>
                <a:uFillTx/>
                <a:latin typeface="Calibri" panose="020F0502020204030204" pitchFamily="34" charset="0"/>
                <a:ea typeface="Calibri" panose="020F0502020204030204" pitchFamily="34" charset="0"/>
                <a:cs typeface="Calibri" panose="020F0502020204030204" pitchFamily="34" charset="0"/>
              </a:rPr>
              <a:t>0</a:t>
            </a:r>
            <a:r>
              <a:rPr lang="el-GR" sz="1700" b="1" cap="none" dirty="0">
                <a:solidFill>
                  <a:schemeClr val="bg2"/>
                </a:solidFill>
                <a:latin typeface="Calibri" panose="020F0502020204030204" pitchFamily="34" charset="0"/>
                <a:ea typeface="Calibri" panose="020F0502020204030204" pitchFamily="34" charset="0"/>
                <a:cs typeface="Calibri" panose="020F0502020204030204" pitchFamily="34" charset="0"/>
              </a:rPr>
              <a:t>5</a:t>
            </a:r>
            <a:endParaRPr kumimoji="0" lang="el-GR" sz="1700" b="1" i="0" strike="noStrike" kern="1200" cap="none" spc="0" normalizeH="0" baseline="0" noProof="0" dirty="0">
              <a:ln>
                <a:noFill/>
              </a:ln>
              <a:solidFill>
                <a:schemeClr val="bg2"/>
              </a:solidFill>
              <a:effectLst/>
              <a:uLnTx/>
              <a:uFillTx/>
              <a:latin typeface="Calibri" panose="020F0502020204030204" pitchFamily="34" charset="0"/>
              <a:ea typeface="Calibri" panose="020F0502020204030204" pitchFamily="34" charset="0"/>
              <a:cs typeface="Calibri" panose="020F0502020204030204" pitchFamily="34" charset="0"/>
            </a:endParaRPr>
          </a:p>
          <a:p>
            <a:pPr marR="0" lvl="0" algn="just" defTabSz="457200" rtl="0" eaLnBrk="1" fontAlgn="auto" latinLnBrk="0" hangingPunct="1">
              <a:lnSpc>
                <a:spcPct val="110000"/>
              </a:lnSpc>
              <a:spcBef>
                <a:spcPts val="1000"/>
              </a:spcBef>
              <a:spcAft>
                <a:spcPts val="0"/>
              </a:spcAft>
              <a:buClr>
                <a:srgbClr val="353535"/>
              </a:buClr>
              <a:buSzTx/>
              <a:tabLst/>
              <a:defRPr/>
            </a:pPr>
            <a:r>
              <a:rPr lang="el-GR" sz="1700" cap="none" dirty="0">
                <a:solidFill>
                  <a:schemeClr val="bg2"/>
                </a:solidFill>
                <a:latin typeface="Calibri" panose="020F0502020204030204" pitchFamily="34" charset="0"/>
                <a:ea typeface="Calibri" panose="020F0502020204030204" pitchFamily="34" charset="0"/>
                <a:cs typeface="Calibri" panose="020F0502020204030204" pitchFamily="34" charset="0"/>
              </a:rPr>
              <a:t>Περιβαλλοντική πληροφόρηση και συμμετοχή των πολιτών στις διαδικασίες λήψης αποφάσεων που αφορούν το περιβάλλον </a:t>
            </a:r>
          </a:p>
          <a:p>
            <a:pPr marL="0" marR="0" lvl="0" indent="0" defTabSz="457200" rtl="0" eaLnBrk="1" fontAlgn="auto" latinLnBrk="0" hangingPunct="1">
              <a:lnSpc>
                <a:spcPct val="100000"/>
              </a:lnSpc>
              <a:spcBef>
                <a:spcPts val="1000"/>
              </a:spcBef>
              <a:spcAft>
                <a:spcPts val="0"/>
              </a:spcAft>
              <a:buClr>
                <a:srgbClr val="353535"/>
              </a:buClr>
              <a:buSzTx/>
              <a:buFont typeface="Wingdings 3" charset="2"/>
              <a:buNone/>
              <a:tabLst/>
              <a:defRPr/>
            </a:pPr>
            <a:endParaRPr lang="en-US" dirty="0">
              <a:solidFill>
                <a:schemeClr val="bg1"/>
              </a:solidFill>
            </a:endParaRPr>
          </a:p>
        </p:txBody>
      </p:sp>
      <p:sp>
        <p:nvSpPr>
          <p:cNvPr id="4" name="Βέλος: Δεξιό 3">
            <a:extLst>
              <a:ext uri="{FF2B5EF4-FFF2-40B4-BE49-F238E27FC236}">
                <a16:creationId xmlns:a16="http://schemas.microsoft.com/office/drawing/2014/main" id="{5D7E21DF-943A-39AE-398C-8E1DDE455A98}"/>
              </a:ext>
            </a:extLst>
          </p:cNvPr>
          <p:cNvSpPr/>
          <p:nvPr/>
        </p:nvSpPr>
        <p:spPr>
          <a:xfrm>
            <a:off x="193" y="718877"/>
            <a:ext cx="978408" cy="484632"/>
          </a:xfrm>
          <a:prstGeom prst="rightArrow">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l-GR" b="1" dirty="0">
                <a:solidFill>
                  <a:schemeClr val="bg2"/>
                </a:solidFill>
              </a:rPr>
              <a:t>1</a:t>
            </a:r>
            <a:endParaRPr lang="en-US" b="1" dirty="0">
              <a:solidFill>
                <a:schemeClr val="bg2"/>
              </a:solidFill>
            </a:endParaRPr>
          </a:p>
        </p:txBody>
      </p:sp>
    </p:spTree>
    <p:extLst>
      <p:ext uri="{BB962C8B-B14F-4D97-AF65-F5344CB8AC3E}">
        <p14:creationId xmlns:p14="http://schemas.microsoft.com/office/powerpoint/2010/main" val="16756307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66DFC3A-FD3B-A61E-B4A1-C1CEA29ACDBB}"/>
              </a:ext>
            </a:extLst>
          </p:cNvPr>
          <p:cNvSpPr>
            <a:spLocks noGrp="1"/>
          </p:cNvSpPr>
          <p:nvPr>
            <p:ph type="title"/>
          </p:nvPr>
        </p:nvSpPr>
        <p:spPr>
          <a:xfrm>
            <a:off x="1141413" y="618518"/>
            <a:ext cx="9905998" cy="986164"/>
          </a:xfrm>
        </p:spPr>
        <p:txBody>
          <a:bodyPr>
            <a:noAutofit/>
          </a:bodyPr>
          <a:lstStyle/>
          <a:p>
            <a:pPr algn="ctr">
              <a:lnSpc>
                <a:spcPct val="150000"/>
              </a:lnSpc>
            </a:pPr>
            <a:r>
              <a:rPr lang="el-GR" sz="2000" b="1" dirty="0">
                <a:solidFill>
                  <a:schemeClr val="bg2"/>
                </a:solidFill>
                <a:latin typeface="Arial" panose="020B0604020202020204" pitchFamily="34" charset="0"/>
                <a:cs typeface="Arial" panose="020B0604020202020204" pitchFamily="34" charset="0"/>
              </a:rPr>
              <a:t>Οι </a:t>
            </a:r>
            <a:r>
              <a:rPr lang="el-GR" sz="2000" b="1" dirty="0" err="1">
                <a:solidFill>
                  <a:schemeClr val="bg2"/>
                </a:solidFill>
                <a:latin typeface="Arial" panose="020B0604020202020204" pitchFamily="34" charset="0"/>
                <a:cs typeface="Arial" panose="020B0604020202020204" pitchFamily="34" charset="0"/>
              </a:rPr>
              <a:t>περιορισμοΙ</a:t>
            </a:r>
            <a:r>
              <a:rPr lang="el-GR" sz="2000" b="1" dirty="0">
                <a:solidFill>
                  <a:schemeClr val="bg2"/>
                </a:solidFill>
                <a:latin typeface="Arial" panose="020B0604020202020204" pitchFamily="34" charset="0"/>
                <a:cs typeface="Arial" panose="020B0604020202020204" pitchFamily="34" charset="0"/>
              </a:rPr>
              <a:t> του </a:t>
            </a:r>
            <a:r>
              <a:rPr lang="el-GR" sz="2000" b="1" dirty="0" err="1">
                <a:solidFill>
                  <a:schemeClr val="bg2"/>
                </a:solidFill>
                <a:latin typeface="Arial" panose="020B0604020202020204" pitchFamily="34" charset="0"/>
                <a:cs typeface="Arial" panose="020B0604020202020204" pitchFamily="34" charset="0"/>
              </a:rPr>
              <a:t>δικαιΩματος</a:t>
            </a:r>
            <a:r>
              <a:rPr lang="el-GR" sz="2000" b="1" dirty="0">
                <a:solidFill>
                  <a:schemeClr val="bg2"/>
                </a:solidFill>
                <a:latin typeface="Arial" panose="020B0604020202020204" pitchFamily="34" charset="0"/>
                <a:cs typeface="Arial" panose="020B0604020202020204" pitchFamily="34" charset="0"/>
              </a:rPr>
              <a:t> </a:t>
            </a:r>
            <a:r>
              <a:rPr lang="el-GR" sz="2000" b="1" dirty="0" err="1">
                <a:solidFill>
                  <a:schemeClr val="bg2"/>
                </a:solidFill>
                <a:latin typeface="Arial" panose="020B0604020202020204" pitchFamily="34" charset="0"/>
                <a:cs typeface="Arial" panose="020B0604020202020204" pitchFamily="34" charset="0"/>
              </a:rPr>
              <a:t>περιβαλλοντικΗς</a:t>
            </a:r>
            <a:r>
              <a:rPr lang="el-GR" sz="2000" b="1" dirty="0">
                <a:solidFill>
                  <a:schemeClr val="bg2"/>
                </a:solidFill>
                <a:latin typeface="Arial" panose="020B0604020202020204" pitchFamily="34" charset="0"/>
                <a:cs typeface="Arial" panose="020B0604020202020204" pitchFamily="34" charset="0"/>
              </a:rPr>
              <a:t> </a:t>
            </a:r>
            <a:r>
              <a:rPr lang="el-GR" sz="2000" b="1" dirty="0" err="1">
                <a:solidFill>
                  <a:schemeClr val="bg2"/>
                </a:solidFill>
                <a:latin typeface="Arial" panose="020B0604020202020204" pitchFamily="34" charset="0"/>
                <a:cs typeface="Arial" panose="020B0604020202020204" pitchFamily="34" charset="0"/>
              </a:rPr>
              <a:t>πληροφΟρησης</a:t>
            </a:r>
            <a:r>
              <a:rPr lang="el-GR" sz="2000" b="1" dirty="0">
                <a:solidFill>
                  <a:schemeClr val="bg2"/>
                </a:solidFill>
                <a:latin typeface="Arial" panose="020B0604020202020204" pitchFamily="34" charset="0"/>
                <a:cs typeface="Arial" panose="020B0604020202020204" pitchFamily="34" charset="0"/>
              </a:rPr>
              <a:t> (ΙΙ) </a:t>
            </a:r>
            <a:endParaRPr lang="en-US" sz="2000" dirty="0"/>
          </a:p>
        </p:txBody>
      </p:sp>
      <p:sp>
        <p:nvSpPr>
          <p:cNvPr id="12" name="Βέλος: Δεξιό 11">
            <a:extLst>
              <a:ext uri="{FF2B5EF4-FFF2-40B4-BE49-F238E27FC236}">
                <a16:creationId xmlns:a16="http://schemas.microsoft.com/office/drawing/2014/main" id="{243DB8BA-018F-497B-3900-A71F92B797AF}"/>
              </a:ext>
            </a:extLst>
          </p:cNvPr>
          <p:cNvSpPr/>
          <p:nvPr/>
        </p:nvSpPr>
        <p:spPr>
          <a:xfrm>
            <a:off x="0" y="718877"/>
            <a:ext cx="978408" cy="484632"/>
          </a:xfrm>
          <a:prstGeom prst="rightArrow">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l-GR" b="1" dirty="0">
                <a:solidFill>
                  <a:schemeClr val="bg2"/>
                </a:solidFill>
              </a:rPr>
              <a:t>10</a:t>
            </a:r>
            <a:endParaRPr lang="en-US" b="1" dirty="0">
              <a:solidFill>
                <a:schemeClr val="bg2"/>
              </a:solidFill>
            </a:endParaRPr>
          </a:p>
        </p:txBody>
      </p:sp>
      <p:sp>
        <p:nvSpPr>
          <p:cNvPr id="4" name="Θέση περιεχομένου 3">
            <a:extLst>
              <a:ext uri="{FF2B5EF4-FFF2-40B4-BE49-F238E27FC236}">
                <a16:creationId xmlns:a16="http://schemas.microsoft.com/office/drawing/2014/main" id="{AC6E6C3E-3C8F-1612-18F5-17DCCD8101FE}"/>
              </a:ext>
            </a:extLst>
          </p:cNvPr>
          <p:cNvSpPr>
            <a:spLocks noGrp="1"/>
          </p:cNvSpPr>
          <p:nvPr>
            <p:ph idx="1"/>
          </p:nvPr>
        </p:nvSpPr>
        <p:spPr>
          <a:xfrm>
            <a:off x="1141412" y="1604682"/>
            <a:ext cx="9905999" cy="4186519"/>
          </a:xfrm>
        </p:spPr>
        <p:txBody>
          <a:bodyPr>
            <a:normAutofit fontScale="85000" lnSpcReduction="20000"/>
          </a:bodyPr>
          <a:lstStyle/>
          <a:p>
            <a:pPr indent="0" algn="just">
              <a:lnSpc>
                <a:spcPct val="140000"/>
              </a:lnSpc>
            </a:pPr>
            <a:r>
              <a:rPr lang="el-GR" sz="1400" dirty="0">
                <a:solidFill>
                  <a:srgbClr val="002060"/>
                </a:solidFill>
                <a:latin typeface="Calibri" panose="020F0502020204030204" pitchFamily="34" charset="0"/>
                <a:ea typeface="Calibri" panose="020F0502020204030204" pitchFamily="34" charset="0"/>
                <a:cs typeface="Calibri" panose="020F0502020204030204" pitchFamily="34" charset="0"/>
              </a:rPr>
              <a:t> τον εμπιστευτικό χαρακτήρα εμπορικών ή βιομηχανικών πληροφοριών, προκειμένου να προστατευθεί θεμιτό οικονομικό συμφέρον, συμπεριλαμβανομένου του δημόσιου συμφέροντος για την τήρηση του εμπιστευτικού χαρακτήρα των στατιστικών στοιχείων και του φορολογικού απορρήτου·</a:t>
            </a:r>
          </a:p>
          <a:p>
            <a:pPr indent="0" algn="just">
              <a:lnSpc>
                <a:spcPct val="140000"/>
              </a:lnSpc>
            </a:pPr>
            <a:r>
              <a:rPr lang="el-GR" sz="1400" dirty="0">
                <a:solidFill>
                  <a:srgbClr val="002060"/>
                </a:solidFill>
                <a:latin typeface="Calibri" panose="020F0502020204030204" pitchFamily="34" charset="0"/>
                <a:ea typeface="Calibri" panose="020F0502020204030204" pitchFamily="34" charset="0"/>
                <a:cs typeface="Calibri" panose="020F0502020204030204" pitchFamily="34" charset="0"/>
              </a:rPr>
              <a:t> τα δικαιώματα πνευματικής ιδιοκτησίας</a:t>
            </a:r>
          </a:p>
          <a:p>
            <a:pPr indent="0" algn="just">
              <a:lnSpc>
                <a:spcPct val="140000"/>
              </a:lnSpc>
            </a:pPr>
            <a:r>
              <a:rPr lang="el-GR" sz="1400" dirty="0">
                <a:solidFill>
                  <a:srgbClr val="002060"/>
                </a:solidFill>
                <a:latin typeface="Calibri" panose="020F0502020204030204" pitchFamily="34" charset="0"/>
                <a:ea typeface="Calibri" panose="020F0502020204030204" pitchFamily="34" charset="0"/>
                <a:cs typeface="Calibri" panose="020F0502020204030204" pitchFamily="34" charset="0"/>
              </a:rPr>
              <a:t>τον εμπιστευτικό χαρακτήρα των προσωπικών δεδομένων ή/και αρχείων που αφορούν φυσικό πρόσωπο όταν το εν λόγω πρόσωπο δεν έχει συναινέσει στην δημοσιοποίηση των πληροφοριών</a:t>
            </a:r>
          </a:p>
          <a:p>
            <a:pPr indent="0" algn="just">
              <a:lnSpc>
                <a:spcPct val="140000"/>
              </a:lnSpc>
            </a:pPr>
            <a:r>
              <a:rPr lang="el-GR" sz="1400" dirty="0">
                <a:solidFill>
                  <a:srgbClr val="002060"/>
                </a:solidFill>
                <a:latin typeface="Calibri" panose="020F0502020204030204" pitchFamily="34" charset="0"/>
                <a:ea typeface="Calibri" panose="020F0502020204030204" pitchFamily="34" charset="0"/>
                <a:cs typeface="Calibri" panose="020F0502020204030204" pitchFamily="34" charset="0"/>
              </a:rPr>
              <a:t> τα συμφέροντα προστασίας οιουδήποτε προσώπου το οποίο έχει δώσει τις αιτούμενες πληροφορίες εθελουσίως χωρίς να του επιβάλλεται ή να είναι δυνατό να του επιβληθεί νομική υποχρέωση, εκτός εάν το συγκεκριμένο πρόσωπο έχει συναινέσει στην δημοσιοποίηση των εν λόγω πληροφοριών</a:t>
            </a:r>
          </a:p>
          <a:p>
            <a:pPr indent="0" algn="just">
              <a:lnSpc>
                <a:spcPct val="140000"/>
              </a:lnSpc>
            </a:pPr>
            <a:r>
              <a:rPr lang="el-GR" sz="1400" dirty="0">
                <a:solidFill>
                  <a:srgbClr val="002060"/>
                </a:solidFill>
                <a:latin typeface="Calibri" panose="020F0502020204030204" pitchFamily="34" charset="0"/>
                <a:ea typeface="Calibri" panose="020F0502020204030204" pitchFamily="34" charset="0"/>
                <a:cs typeface="Calibri" panose="020F0502020204030204" pitchFamily="34" charset="0"/>
              </a:rPr>
              <a:t> την προστασία του περιβάλλοντος στο οποίο αναφέρονται οι ως άνω πληροφορίες, όπως ο εντοπισμός σπάνιων ειδών</a:t>
            </a:r>
          </a:p>
          <a:p>
            <a:pPr marL="0" indent="0" algn="just">
              <a:lnSpc>
                <a:spcPct val="90000"/>
              </a:lnSpc>
              <a:buNone/>
            </a:pPr>
            <a:endParaRPr lang="el-GR" sz="14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pPr marL="0" indent="0" algn="just">
              <a:lnSpc>
                <a:spcPct val="170000"/>
              </a:lnSpc>
              <a:buNone/>
            </a:pPr>
            <a:r>
              <a:rPr lang="el-GR" sz="1400" dirty="0">
                <a:solidFill>
                  <a:srgbClr val="002060"/>
                </a:solidFill>
                <a:latin typeface="Calibri" panose="020F0502020204030204" pitchFamily="34" charset="0"/>
                <a:ea typeface="Calibri" panose="020F0502020204030204" pitchFamily="34" charset="0"/>
                <a:cs typeface="Calibri" panose="020F0502020204030204" pitchFamily="34" charset="0"/>
              </a:rPr>
              <a:t>Στις περιπτώσεις απόρριψης του αιτήματος χορήγησης περιβαλλοντικών πληροφοριών, η Διοίκηση οφείλει να παρέχει </a:t>
            </a:r>
            <a:r>
              <a:rPr lang="el-GR" sz="1400" b="1" dirty="0">
                <a:solidFill>
                  <a:srgbClr val="002060"/>
                </a:solidFill>
                <a:latin typeface="Calibri" panose="020F0502020204030204" pitchFamily="34" charset="0"/>
                <a:ea typeface="Calibri" panose="020F0502020204030204" pitchFamily="34" charset="0"/>
                <a:cs typeface="Calibri" panose="020F0502020204030204" pitchFamily="34" charset="0"/>
              </a:rPr>
              <a:t>ειδική αιτιολογία</a:t>
            </a:r>
            <a:r>
              <a:rPr lang="el-GR" sz="1400" dirty="0">
                <a:solidFill>
                  <a:srgbClr val="002060"/>
                </a:solidFill>
                <a:latin typeface="Calibri" panose="020F0502020204030204" pitchFamily="34" charset="0"/>
                <a:ea typeface="Calibri" panose="020F0502020204030204" pitchFamily="34" charset="0"/>
                <a:cs typeface="Calibri" panose="020F0502020204030204" pitchFamily="34" charset="0"/>
              </a:rPr>
              <a:t> προς τον αιτούντα και να περιλαμβάνει πληροφορίες σχετικά με την ένδικη προστασία (δικαίωμα αποζημίωσης λόγω υπέρβασης προθεσμιών για απάντηση στο αίτημα, δικαίωμα άσκησης αγωγής αποζημίωσης, δικαίωμα </a:t>
            </a:r>
            <a:r>
              <a:rPr lang="el-GR" sz="1400" dirty="0" err="1">
                <a:solidFill>
                  <a:srgbClr val="002060"/>
                </a:solidFill>
                <a:latin typeface="Calibri" panose="020F0502020204030204" pitchFamily="34" charset="0"/>
                <a:ea typeface="Calibri" panose="020F0502020204030204" pitchFamily="34" charset="0"/>
                <a:cs typeface="Calibri" panose="020F0502020204030204" pitchFamily="34" charset="0"/>
              </a:rPr>
              <a:t>ενδικοφανούς</a:t>
            </a:r>
            <a:r>
              <a:rPr lang="el-GR" sz="1400" dirty="0">
                <a:solidFill>
                  <a:srgbClr val="002060"/>
                </a:solidFill>
                <a:latin typeface="Calibri" panose="020F0502020204030204" pitchFamily="34" charset="0"/>
                <a:ea typeface="Calibri" panose="020F0502020204030204" pitchFamily="34" charset="0"/>
                <a:cs typeface="Calibri" panose="020F0502020204030204" pitchFamily="34" charset="0"/>
              </a:rPr>
              <a:t> προσφυγής) </a:t>
            </a:r>
          </a:p>
          <a:p>
            <a:pPr marL="0" indent="0" algn="just">
              <a:lnSpc>
                <a:spcPct val="90000"/>
              </a:lnSpc>
              <a:buNone/>
            </a:pPr>
            <a:r>
              <a:rPr lang="el-GR" sz="1400" dirty="0">
                <a:solidFill>
                  <a:srgbClr val="002060"/>
                </a:solidFill>
                <a:latin typeface="Calibri" panose="020F0502020204030204" pitchFamily="34" charset="0"/>
                <a:ea typeface="Calibri" panose="020F0502020204030204" pitchFamily="34" charset="0"/>
                <a:cs typeface="Calibri" panose="020F0502020204030204" pitchFamily="34" charset="0"/>
              </a:rPr>
              <a:t>Σε κάθε περίπτωση, </a:t>
            </a:r>
            <a:r>
              <a:rPr lang="el-GR" sz="1400" b="1" dirty="0">
                <a:solidFill>
                  <a:srgbClr val="002060"/>
                </a:solidFill>
                <a:latin typeface="Calibri" panose="020F0502020204030204" pitchFamily="34" charset="0"/>
                <a:ea typeface="Calibri" panose="020F0502020204030204" pitchFamily="34" charset="0"/>
                <a:cs typeface="Calibri" panose="020F0502020204030204" pitchFamily="34" charset="0"/>
              </a:rPr>
              <a:t>οι λόγοι απόρριψης</a:t>
            </a:r>
            <a:r>
              <a:rPr lang="el-GR" sz="1400" dirty="0">
                <a:solidFill>
                  <a:srgbClr val="002060"/>
                </a:solidFill>
                <a:latin typeface="Calibri" panose="020F0502020204030204" pitchFamily="34" charset="0"/>
                <a:ea typeface="Calibri" panose="020F0502020204030204" pitchFamily="34" charset="0"/>
                <a:cs typeface="Calibri" panose="020F0502020204030204" pitchFamily="34" charset="0"/>
              </a:rPr>
              <a:t> των αιτημάτων χορήγησης περιβαλλοντικών πληροφοριών πρέπει να </a:t>
            </a:r>
            <a:r>
              <a:rPr lang="el-GR" sz="1400" b="1" dirty="0">
                <a:solidFill>
                  <a:srgbClr val="002060"/>
                </a:solidFill>
                <a:latin typeface="Calibri" panose="020F0502020204030204" pitchFamily="34" charset="0"/>
                <a:ea typeface="Calibri" panose="020F0502020204030204" pitchFamily="34" charset="0"/>
                <a:cs typeface="Calibri" panose="020F0502020204030204" pitchFamily="34" charset="0"/>
              </a:rPr>
              <a:t>ερμηνεύονται συσταλτικά. </a:t>
            </a:r>
          </a:p>
          <a:p>
            <a:endParaRPr lang="en-US" sz="1200" dirty="0">
              <a:solidFill>
                <a:schemeClr val="bg2"/>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111086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446A783-41CF-6F6E-7670-B97D4349800A}"/>
              </a:ext>
            </a:extLst>
          </p:cNvPr>
          <p:cNvSpPr>
            <a:spLocks noGrp="1"/>
          </p:cNvSpPr>
          <p:nvPr>
            <p:ph type="title"/>
          </p:nvPr>
        </p:nvSpPr>
        <p:spPr>
          <a:xfrm>
            <a:off x="1141413" y="618518"/>
            <a:ext cx="9905998" cy="788941"/>
          </a:xfrm>
        </p:spPr>
        <p:txBody>
          <a:bodyPr>
            <a:normAutofit/>
          </a:bodyPr>
          <a:lstStyle/>
          <a:p>
            <a:pPr algn="ctr">
              <a:lnSpc>
                <a:spcPct val="150000"/>
              </a:lnSpc>
            </a:pPr>
            <a:r>
              <a:rPr lang="el-GR" sz="2000" b="1" dirty="0">
                <a:solidFill>
                  <a:schemeClr val="bg2"/>
                </a:solidFill>
              </a:rPr>
              <a:t>Β. ΤΟ ΔΙΚΑΙΩΜΑ ΕΝΔΙΚΗΣ ΠΡΟΣΤΑΣΙΑΣ</a:t>
            </a:r>
            <a:endParaRPr lang="en-US" sz="2000" dirty="0">
              <a:solidFill>
                <a:schemeClr val="bg2"/>
              </a:solidFill>
            </a:endParaRPr>
          </a:p>
        </p:txBody>
      </p:sp>
      <p:sp>
        <p:nvSpPr>
          <p:cNvPr id="5" name="Βέλος: Δεξιό 4">
            <a:extLst>
              <a:ext uri="{FF2B5EF4-FFF2-40B4-BE49-F238E27FC236}">
                <a16:creationId xmlns:a16="http://schemas.microsoft.com/office/drawing/2014/main" id="{F6A60477-6686-2971-E3AB-3C745FF1E6E5}"/>
              </a:ext>
            </a:extLst>
          </p:cNvPr>
          <p:cNvSpPr/>
          <p:nvPr/>
        </p:nvSpPr>
        <p:spPr>
          <a:xfrm>
            <a:off x="193" y="718877"/>
            <a:ext cx="978408" cy="484632"/>
          </a:xfrm>
          <a:prstGeom prst="rightArrow">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l-GR" b="1" dirty="0">
                <a:solidFill>
                  <a:schemeClr val="bg2"/>
                </a:solidFill>
              </a:rPr>
              <a:t>11</a:t>
            </a:r>
            <a:endParaRPr lang="en-US" b="1" dirty="0">
              <a:solidFill>
                <a:schemeClr val="bg2"/>
              </a:solidFill>
            </a:endParaRPr>
          </a:p>
        </p:txBody>
      </p:sp>
      <p:sp>
        <p:nvSpPr>
          <p:cNvPr id="6" name="Θέση περιεχομένου 5">
            <a:extLst>
              <a:ext uri="{FF2B5EF4-FFF2-40B4-BE49-F238E27FC236}">
                <a16:creationId xmlns:a16="http://schemas.microsoft.com/office/drawing/2014/main" id="{8F182EB5-0C57-F4A8-FFA4-A28C82741709}"/>
              </a:ext>
            </a:extLst>
          </p:cNvPr>
          <p:cNvSpPr>
            <a:spLocks noGrp="1"/>
          </p:cNvSpPr>
          <p:nvPr>
            <p:ph idx="1"/>
          </p:nvPr>
        </p:nvSpPr>
        <p:spPr>
          <a:xfrm>
            <a:off x="1141412" y="1407459"/>
            <a:ext cx="9905999" cy="4907616"/>
          </a:xfrm>
        </p:spPr>
        <p:txBody>
          <a:bodyPr>
            <a:normAutofit/>
          </a:bodyPr>
          <a:lstStyle/>
          <a:p>
            <a:pPr marL="0" indent="0" algn="just">
              <a:buNone/>
            </a:pPr>
            <a:r>
              <a:rPr lang="el-GR" sz="1200" dirty="0">
                <a:solidFill>
                  <a:schemeClr val="bg2"/>
                </a:solidFill>
              </a:rPr>
              <a:t>Σε περίπτωση που ο αιτών θεωρεί </a:t>
            </a:r>
            <a:r>
              <a:rPr lang="el-GR" sz="1200" b="1" dirty="0">
                <a:solidFill>
                  <a:schemeClr val="bg2"/>
                </a:solidFill>
              </a:rPr>
              <a:t>ότι η δημόσια αρχή αγνόησε την αίτησή </a:t>
            </a:r>
            <a:r>
              <a:rPr lang="el-GR" sz="1200" dirty="0">
                <a:solidFill>
                  <a:schemeClr val="bg2"/>
                </a:solidFill>
              </a:rPr>
              <a:t>του για παροχή πληροφοριών λόγω παρέλευσης προθεσμιών (έμμεση απόρριψη) </a:t>
            </a:r>
            <a:r>
              <a:rPr lang="el-GR" sz="1200" b="1" dirty="0">
                <a:solidFill>
                  <a:schemeClr val="bg2"/>
                </a:solidFill>
              </a:rPr>
              <a:t>ή απέρριψε την αίτησή του αδικαιολόγητα </a:t>
            </a:r>
            <a:r>
              <a:rPr lang="el-GR" sz="1200" dirty="0">
                <a:solidFill>
                  <a:schemeClr val="bg2"/>
                </a:solidFill>
              </a:rPr>
              <a:t>(πλήρως ή εν μέρει) ή απάντησε πλημμελώς ή δ) δεν αντιμετώπισε το αίτημά του σύμφωνα με τις κείμενες διατάξεις, δικαιούται:</a:t>
            </a:r>
          </a:p>
          <a:p>
            <a:pPr>
              <a:buFont typeface="Wingdings" panose="05000000000000000000" pitchFamily="2" charset="2"/>
              <a:buChar char="v"/>
            </a:pPr>
            <a:r>
              <a:rPr lang="el-GR" sz="1200" dirty="0">
                <a:solidFill>
                  <a:schemeClr val="bg2"/>
                </a:solidFill>
              </a:rPr>
              <a:t>Να ζητήσει αποζημίωση ενώπιον των αρμόδιων οργάνων</a:t>
            </a:r>
          </a:p>
          <a:p>
            <a:pPr>
              <a:buFont typeface="Wingdings" panose="05000000000000000000" pitchFamily="2" charset="2"/>
              <a:buChar char="v"/>
            </a:pPr>
            <a:r>
              <a:rPr lang="el-GR" sz="1200" dirty="0">
                <a:solidFill>
                  <a:schemeClr val="bg2"/>
                </a:solidFill>
              </a:rPr>
              <a:t>Να ασκήσει αγωγή αποζημίωσης ενώπιον του αρμοδίου Δικαστηρίου σύμφωνα με τις περί αστικής ευθύνης διατάξεις. Το δικαίωμα αυτό έχουν και οι τρίτοι οι οποίοι ενδεχομένως ζημιώνονται από τη δημοσιοποίηση των πληροφοριών.</a:t>
            </a:r>
          </a:p>
          <a:p>
            <a:pPr>
              <a:buFont typeface="Wingdings" panose="05000000000000000000" pitchFamily="2" charset="2"/>
              <a:buChar char="v"/>
            </a:pPr>
            <a:r>
              <a:rPr lang="el-GR" sz="1200" dirty="0">
                <a:solidFill>
                  <a:schemeClr val="bg2"/>
                </a:solidFill>
              </a:rPr>
              <a:t>Να ασκήσει </a:t>
            </a:r>
            <a:r>
              <a:rPr lang="el-GR" sz="1200" b="1" dirty="0" err="1">
                <a:solidFill>
                  <a:schemeClr val="bg2"/>
                </a:solidFill>
              </a:rPr>
              <a:t>ενδικοφανή</a:t>
            </a:r>
            <a:r>
              <a:rPr lang="el-GR" sz="1200" b="1" dirty="0">
                <a:solidFill>
                  <a:schemeClr val="bg2"/>
                </a:solidFill>
              </a:rPr>
              <a:t> προσφυγή</a:t>
            </a:r>
            <a:r>
              <a:rPr lang="el-GR" sz="1200" dirty="0">
                <a:solidFill>
                  <a:schemeClr val="bg2"/>
                </a:solidFill>
              </a:rPr>
              <a:t> ενώπιον των αρμόδιων οργάνων για την τροποποίηση ή επανεξέταση των πράξεων ή παραλείψεων της δημόσιας αρχής εντός τριάντα (30) ημερών από την κοινοποίηση στον αιτούντα της απάντησης της δημόσιας αρχής ή από την ημερομηνία παρέλευσης των προβλεπόμενων προθεσμιών (έμμεση απόρριψη).</a:t>
            </a:r>
          </a:p>
          <a:p>
            <a:pPr algn="just">
              <a:buFont typeface="Wingdings" panose="05000000000000000000" pitchFamily="2" charset="2"/>
              <a:buChar char="v"/>
            </a:pPr>
            <a:r>
              <a:rPr lang="el-GR" sz="1200" dirty="0">
                <a:solidFill>
                  <a:schemeClr val="bg2"/>
                </a:solidFill>
              </a:rPr>
              <a:t>Πριν από την έκδοση απόφασης επί της </a:t>
            </a:r>
            <a:r>
              <a:rPr lang="el-GR" sz="1200" dirty="0" err="1">
                <a:solidFill>
                  <a:schemeClr val="bg2"/>
                </a:solidFill>
              </a:rPr>
              <a:t>ενδικοφανούς</a:t>
            </a:r>
            <a:r>
              <a:rPr lang="el-GR" sz="1200" dirty="0">
                <a:solidFill>
                  <a:schemeClr val="bg2"/>
                </a:solidFill>
              </a:rPr>
              <a:t> προσφυγής, το αρμόδιο όργανο, μπορεί να ζητά τη γνώμη της αρμόδιας κατά περίπτωση Υπηρεσίας Περιβάλλοντος του ΥΠΕΝ ή της Αποκεντρωμένης Διοίκησης, επί θεμάτων ουσίας της </a:t>
            </a:r>
            <a:r>
              <a:rPr lang="el-GR" sz="1200" dirty="0" err="1">
                <a:solidFill>
                  <a:schemeClr val="bg2"/>
                </a:solidFill>
              </a:rPr>
              <a:t>ενδικοφανούς</a:t>
            </a:r>
            <a:r>
              <a:rPr lang="el-GR" sz="1200" dirty="0">
                <a:solidFill>
                  <a:schemeClr val="bg2"/>
                </a:solidFill>
              </a:rPr>
              <a:t> προσφυγής. Η απόφαση του αρμόδιου οργάνου επί της </a:t>
            </a:r>
            <a:r>
              <a:rPr lang="el-GR" sz="1200" dirty="0" err="1">
                <a:solidFill>
                  <a:schemeClr val="bg2"/>
                </a:solidFill>
              </a:rPr>
              <a:t>ενδικοφανούς</a:t>
            </a:r>
            <a:r>
              <a:rPr lang="el-GR" sz="1200" dirty="0">
                <a:solidFill>
                  <a:schemeClr val="bg2"/>
                </a:solidFill>
              </a:rPr>
              <a:t> προσφυγής γνωστοποιείται στον προσφεύγοντα μέσα σε προθεσμία 45 ημερών από την άσκησή της.</a:t>
            </a:r>
          </a:p>
          <a:p>
            <a:pPr>
              <a:buFont typeface="Wingdings" panose="05000000000000000000" pitchFamily="2" charset="2"/>
              <a:buChar char="v"/>
            </a:pPr>
            <a:r>
              <a:rPr lang="el-GR" sz="1200" dirty="0">
                <a:solidFill>
                  <a:schemeClr val="bg2"/>
                </a:solidFill>
              </a:rPr>
              <a:t> Κατά της απόφασης του αρμόδιου οργάνου επί της </a:t>
            </a:r>
            <a:r>
              <a:rPr lang="el-GR" sz="1200" dirty="0" err="1">
                <a:solidFill>
                  <a:schemeClr val="bg2"/>
                </a:solidFill>
              </a:rPr>
              <a:t>ενδικοφανούς</a:t>
            </a:r>
            <a:r>
              <a:rPr lang="el-GR" sz="1200" dirty="0">
                <a:solidFill>
                  <a:schemeClr val="bg2"/>
                </a:solidFill>
              </a:rPr>
              <a:t> προσφυγής, ο ενδιαφερόμενος έχει το δικαίωμα να ασκήσει </a:t>
            </a:r>
            <a:r>
              <a:rPr lang="el-GR" sz="1200" b="1" dirty="0">
                <a:solidFill>
                  <a:schemeClr val="bg2"/>
                </a:solidFill>
              </a:rPr>
              <a:t>προσφυγή ουσίας ενώπιον του αρμόδιου Τριμελούς Διοικητικού Πρωτοδικείου</a:t>
            </a:r>
            <a:r>
              <a:rPr lang="el-GR" sz="1200" dirty="0">
                <a:solidFill>
                  <a:schemeClr val="bg2"/>
                </a:solidFill>
              </a:rPr>
              <a:t>. Αν παρέλθει άπρακτη η ανωτέρω προθεσμία των 45 ημερών, η προσφυγή ουσίας ενώπιον του αρμόδιου Τριμελούς Διοικητικού Πρωτοδικείου ασκείται κατά της </a:t>
            </a:r>
            <a:r>
              <a:rPr lang="el-GR" sz="1200" dirty="0" err="1">
                <a:solidFill>
                  <a:schemeClr val="bg2"/>
                </a:solidFill>
              </a:rPr>
              <a:t>τεκμαιρόμενης</a:t>
            </a:r>
            <a:r>
              <a:rPr lang="el-GR" sz="1200" dirty="0">
                <a:solidFill>
                  <a:schemeClr val="bg2"/>
                </a:solidFill>
              </a:rPr>
              <a:t>, από την πάροδο της ως άνω προθεσμίας, απόρριψης της </a:t>
            </a:r>
            <a:r>
              <a:rPr lang="el-GR" sz="1200" dirty="0" err="1">
                <a:solidFill>
                  <a:schemeClr val="bg2"/>
                </a:solidFill>
              </a:rPr>
              <a:t>ενδικοφανούς</a:t>
            </a:r>
            <a:r>
              <a:rPr lang="el-GR" sz="1200" dirty="0">
                <a:solidFill>
                  <a:schemeClr val="bg2"/>
                </a:solidFill>
              </a:rPr>
              <a:t> προσφυγής.</a:t>
            </a:r>
          </a:p>
          <a:p>
            <a:pPr>
              <a:buFont typeface="Wingdings" panose="05000000000000000000" pitchFamily="2" charset="2"/>
              <a:buChar char="v"/>
            </a:pPr>
            <a:r>
              <a:rPr lang="el-GR" sz="1200" dirty="0">
                <a:solidFill>
                  <a:schemeClr val="bg2"/>
                </a:solidFill>
              </a:rPr>
              <a:t>Οι αποφάσεις των Δικαστηρίων είναι δεσμευτικές για τη δημόσια αρχή που κατέχει την πληροφορία, με την έννοια ότι η εν λόγω αρχή υποχρεούται να εφαρμόσει αποφάσεις σχετικές με την παροχή της αιτηθείσας πληροφορίας την οποία άμεσα ή έμμεσα είχε αρχικά απορρίψει.</a:t>
            </a:r>
          </a:p>
          <a:p>
            <a:pPr>
              <a:buFont typeface="Wingdings" panose="05000000000000000000" pitchFamily="2" charset="2"/>
              <a:buChar char="v"/>
            </a:pPr>
            <a:endParaRPr lang="el-GR" sz="1200" dirty="0">
              <a:solidFill>
                <a:schemeClr val="bg2"/>
              </a:solidFill>
            </a:endParaRPr>
          </a:p>
          <a:p>
            <a:pPr>
              <a:buFont typeface="Wingdings" panose="05000000000000000000" pitchFamily="2" charset="2"/>
              <a:buChar char="v"/>
            </a:pPr>
            <a:endParaRPr lang="en-US" sz="1200" dirty="0">
              <a:solidFill>
                <a:schemeClr val="bg2"/>
              </a:solidFill>
            </a:endParaRPr>
          </a:p>
        </p:txBody>
      </p:sp>
    </p:spTree>
    <p:extLst>
      <p:ext uri="{BB962C8B-B14F-4D97-AF65-F5344CB8AC3E}">
        <p14:creationId xmlns:p14="http://schemas.microsoft.com/office/powerpoint/2010/main" val="29289340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ADE0B62-BFA1-AF94-EE44-554A82977193}"/>
              </a:ext>
            </a:extLst>
          </p:cNvPr>
          <p:cNvSpPr>
            <a:spLocks noGrp="1"/>
          </p:cNvSpPr>
          <p:nvPr>
            <p:ph type="title"/>
          </p:nvPr>
        </p:nvSpPr>
        <p:spPr>
          <a:xfrm>
            <a:off x="1141413" y="518280"/>
            <a:ext cx="9905998" cy="885825"/>
          </a:xfrm>
        </p:spPr>
        <p:txBody>
          <a:bodyPr>
            <a:normAutofit fontScale="90000"/>
          </a:bodyPr>
          <a:lstStyle/>
          <a:p>
            <a:pPr algn="ctr">
              <a:lnSpc>
                <a:spcPct val="100000"/>
              </a:lnSpc>
            </a:pPr>
            <a:br>
              <a:rPr lang="el-GR" sz="2200" b="1" dirty="0">
                <a:solidFill>
                  <a:srgbClr val="002060"/>
                </a:solidFill>
                <a:latin typeface="Arial" panose="020B0604020202020204" pitchFamily="34" charset="0"/>
                <a:cs typeface="Arial" panose="020B0604020202020204" pitchFamily="34" charset="0"/>
              </a:rPr>
            </a:br>
            <a:r>
              <a:rPr lang="el-GR" sz="2200" b="1" dirty="0">
                <a:solidFill>
                  <a:srgbClr val="002060"/>
                </a:solidFill>
                <a:latin typeface="Arial" panose="020B0604020202020204" pitchFamily="34" charset="0"/>
                <a:cs typeface="Arial" panose="020B0604020202020204" pitchFamily="34" charset="0"/>
              </a:rPr>
              <a:t>Γ. Το </a:t>
            </a:r>
            <a:r>
              <a:rPr lang="el-GR" sz="2200" b="1" dirty="0" err="1">
                <a:solidFill>
                  <a:srgbClr val="002060"/>
                </a:solidFill>
                <a:latin typeface="Arial" panose="020B0604020202020204" pitchFamily="34" charset="0"/>
                <a:cs typeface="Arial" panose="020B0604020202020204" pitchFamily="34" charset="0"/>
              </a:rPr>
              <a:t>δικαΙωμα</a:t>
            </a:r>
            <a:r>
              <a:rPr lang="el-GR" sz="2200" b="1" dirty="0">
                <a:solidFill>
                  <a:srgbClr val="002060"/>
                </a:solidFill>
                <a:latin typeface="Arial" panose="020B0604020202020204" pitchFamily="34" charset="0"/>
                <a:cs typeface="Arial" panose="020B0604020202020204" pitchFamily="34" charset="0"/>
              </a:rPr>
              <a:t> </a:t>
            </a:r>
            <a:r>
              <a:rPr lang="el-GR" sz="2200" b="1" dirty="0" err="1">
                <a:solidFill>
                  <a:srgbClr val="002060"/>
                </a:solidFill>
                <a:latin typeface="Arial" panose="020B0604020202020204" pitchFamily="34" charset="0"/>
                <a:cs typeface="Arial" panose="020B0604020202020204" pitchFamily="34" charset="0"/>
              </a:rPr>
              <a:t>συμμετοχΗς</a:t>
            </a:r>
            <a:r>
              <a:rPr lang="el-GR" sz="2200" b="1" dirty="0">
                <a:solidFill>
                  <a:srgbClr val="002060"/>
                </a:solidFill>
                <a:latin typeface="Arial" panose="020B0604020202020204" pitchFamily="34" charset="0"/>
                <a:cs typeface="Arial" panose="020B0604020202020204" pitchFamily="34" charset="0"/>
              </a:rPr>
              <a:t> του </a:t>
            </a:r>
            <a:r>
              <a:rPr lang="el-GR" sz="2200" b="1" dirty="0" err="1">
                <a:solidFill>
                  <a:srgbClr val="002060"/>
                </a:solidFill>
                <a:latin typeface="Arial" panose="020B0604020202020204" pitchFamily="34" charset="0"/>
                <a:cs typeface="Arial" panose="020B0604020202020204" pitchFamily="34" charset="0"/>
              </a:rPr>
              <a:t>κοινΟΥ</a:t>
            </a:r>
            <a:r>
              <a:rPr lang="el-GR" sz="2200" b="1" dirty="0">
                <a:solidFill>
                  <a:srgbClr val="002060"/>
                </a:solidFill>
                <a:latin typeface="Arial" panose="020B0604020202020204" pitchFamily="34" charset="0"/>
                <a:cs typeface="Arial" panose="020B0604020202020204" pitchFamily="34" charset="0"/>
              </a:rPr>
              <a:t> στη </a:t>
            </a:r>
            <a:r>
              <a:rPr lang="el-GR" sz="2200" b="1" dirty="0" err="1">
                <a:solidFill>
                  <a:srgbClr val="002060"/>
                </a:solidFill>
                <a:latin typeface="Arial" panose="020B0604020202020204" pitchFamily="34" charset="0"/>
                <a:cs typeface="Arial" panose="020B0604020202020204" pitchFamily="34" charset="0"/>
              </a:rPr>
              <a:t>διαδικασΙα</a:t>
            </a:r>
            <a:r>
              <a:rPr lang="el-GR" sz="2200" b="1" dirty="0">
                <a:solidFill>
                  <a:srgbClr val="002060"/>
                </a:solidFill>
                <a:latin typeface="Arial" panose="020B0604020202020204" pitchFamily="34" charset="0"/>
                <a:cs typeface="Arial" panose="020B0604020202020204" pitchFamily="34" charset="0"/>
              </a:rPr>
              <a:t> </a:t>
            </a:r>
            <a:r>
              <a:rPr lang="el-GR" sz="2200" b="1" dirty="0" err="1">
                <a:solidFill>
                  <a:srgbClr val="002060"/>
                </a:solidFill>
                <a:latin typeface="Arial" panose="020B0604020202020204" pitchFamily="34" charset="0"/>
                <a:cs typeface="Arial" panose="020B0604020202020204" pitchFamily="34" charset="0"/>
              </a:rPr>
              <a:t>λΗψης</a:t>
            </a:r>
            <a:r>
              <a:rPr lang="el-GR" sz="2200" b="1" dirty="0">
                <a:solidFill>
                  <a:srgbClr val="002060"/>
                </a:solidFill>
                <a:latin typeface="Arial" panose="020B0604020202020204" pitchFamily="34" charset="0"/>
                <a:cs typeface="Arial" panose="020B0604020202020204" pitchFamily="34" charset="0"/>
              </a:rPr>
              <a:t> </a:t>
            </a:r>
            <a:r>
              <a:rPr lang="el-GR" sz="2200" b="1" dirty="0" err="1">
                <a:solidFill>
                  <a:srgbClr val="002060"/>
                </a:solidFill>
                <a:latin typeface="Arial" panose="020B0604020202020204" pitchFamily="34" charset="0"/>
                <a:cs typeface="Arial" panose="020B0604020202020204" pitchFamily="34" charset="0"/>
              </a:rPr>
              <a:t>αποφΑσεων</a:t>
            </a:r>
            <a:r>
              <a:rPr lang="el-GR" sz="2200" b="1" dirty="0">
                <a:solidFill>
                  <a:srgbClr val="002060"/>
                </a:solidFill>
                <a:latin typeface="Arial" panose="020B0604020202020204" pitchFamily="34" charset="0"/>
                <a:cs typeface="Arial" panose="020B0604020202020204" pitchFamily="34" charset="0"/>
              </a:rPr>
              <a:t> για το </a:t>
            </a:r>
            <a:r>
              <a:rPr lang="el-GR" sz="2200" b="1" dirty="0" err="1">
                <a:solidFill>
                  <a:srgbClr val="002060"/>
                </a:solidFill>
                <a:latin typeface="Arial" panose="020B0604020202020204" pitchFamily="34" charset="0"/>
                <a:cs typeface="Arial" panose="020B0604020202020204" pitchFamily="34" charset="0"/>
              </a:rPr>
              <a:t>περιβΑλλον</a:t>
            </a:r>
            <a:r>
              <a:rPr lang="el-GR" sz="2200" b="1" dirty="0">
                <a:solidFill>
                  <a:srgbClr val="002060"/>
                </a:solidFill>
                <a:latin typeface="Arial" panose="020B0604020202020204" pitchFamily="34" charset="0"/>
                <a:cs typeface="Arial" panose="020B0604020202020204" pitchFamily="34" charset="0"/>
              </a:rPr>
              <a:t> (Ι) </a:t>
            </a:r>
            <a:br>
              <a:rPr lang="el-GR" sz="3600" b="1" dirty="0">
                <a:solidFill>
                  <a:srgbClr val="002060"/>
                </a:solidFill>
              </a:rPr>
            </a:br>
            <a:endParaRPr lang="en-US" dirty="0"/>
          </a:p>
        </p:txBody>
      </p:sp>
      <p:sp>
        <p:nvSpPr>
          <p:cNvPr id="3" name="Θέση περιεχομένου 2">
            <a:extLst>
              <a:ext uri="{FF2B5EF4-FFF2-40B4-BE49-F238E27FC236}">
                <a16:creationId xmlns:a16="http://schemas.microsoft.com/office/drawing/2014/main" id="{D02A951B-E745-9123-1077-1051EA2E28FE}"/>
              </a:ext>
            </a:extLst>
          </p:cNvPr>
          <p:cNvSpPr>
            <a:spLocks noGrp="1"/>
          </p:cNvSpPr>
          <p:nvPr>
            <p:ph idx="1"/>
          </p:nvPr>
        </p:nvSpPr>
        <p:spPr>
          <a:xfrm>
            <a:off x="1141412" y="1730188"/>
            <a:ext cx="9905999" cy="4061013"/>
          </a:xfrm>
        </p:spPr>
        <p:txBody>
          <a:bodyPr>
            <a:normAutofit/>
          </a:bodyPr>
          <a:lstStyle/>
          <a:p>
            <a:pPr marL="0" indent="0" algn="just">
              <a:lnSpc>
                <a:spcPct val="90000"/>
              </a:lnSpc>
              <a:buNone/>
            </a:pPr>
            <a:r>
              <a:rPr lang="el-GR" sz="1400" b="1" dirty="0">
                <a:solidFill>
                  <a:srgbClr val="002060"/>
                </a:solidFill>
                <a:latin typeface="Calibri" panose="020F0502020204030204" pitchFamily="34" charset="0"/>
                <a:ea typeface="Calibri" panose="020F0502020204030204" pitchFamily="34" charset="0"/>
                <a:cs typeface="Calibri" panose="020F0502020204030204" pitchFamily="34" charset="0"/>
              </a:rPr>
              <a:t>Νομική βάση </a:t>
            </a:r>
          </a:p>
          <a:p>
            <a:pPr algn="just">
              <a:lnSpc>
                <a:spcPct val="90000"/>
              </a:lnSpc>
            </a:pPr>
            <a:r>
              <a:rPr lang="el-GR" sz="1400" u="sng" dirty="0">
                <a:solidFill>
                  <a:srgbClr val="002060"/>
                </a:solidFill>
                <a:latin typeface="Calibri" panose="020F0502020204030204" pitchFamily="34" charset="0"/>
                <a:ea typeface="Calibri" panose="020F0502020204030204" pitchFamily="34" charset="0"/>
                <a:cs typeface="Calibri" panose="020F0502020204030204" pitchFamily="34" charset="0"/>
              </a:rPr>
              <a:t>Διεθνές δίκαιο</a:t>
            </a:r>
            <a:r>
              <a:rPr lang="el-GR" sz="1400" dirty="0">
                <a:solidFill>
                  <a:srgbClr val="002060"/>
                </a:solidFill>
                <a:latin typeface="Calibri" panose="020F0502020204030204" pitchFamily="34" charset="0"/>
                <a:ea typeface="Calibri" panose="020F0502020204030204" pitchFamily="34" charset="0"/>
                <a:cs typeface="Calibri" panose="020F0502020204030204" pitchFamily="34" charset="0"/>
              </a:rPr>
              <a:t>: δεύτερος πυλώνας Διεθνούς Σύμβασης </a:t>
            </a:r>
            <a:r>
              <a:rPr lang="el-GR" sz="1400" dirty="0" err="1">
                <a:solidFill>
                  <a:srgbClr val="002060"/>
                </a:solidFill>
                <a:latin typeface="Calibri" panose="020F0502020204030204" pitchFamily="34" charset="0"/>
                <a:ea typeface="Calibri" panose="020F0502020204030204" pitchFamily="34" charset="0"/>
                <a:cs typeface="Calibri" panose="020F0502020204030204" pitchFamily="34" charset="0"/>
              </a:rPr>
              <a:t>Άαρχους</a:t>
            </a:r>
            <a:r>
              <a:rPr lang="el-GR" sz="1400" dirty="0">
                <a:solidFill>
                  <a:srgbClr val="002060"/>
                </a:solidFill>
                <a:latin typeface="Calibri" panose="020F0502020204030204" pitchFamily="34" charset="0"/>
                <a:ea typeface="Calibri" panose="020F0502020204030204" pitchFamily="34" charset="0"/>
                <a:cs typeface="Calibri" panose="020F0502020204030204" pitchFamily="34" charset="0"/>
              </a:rPr>
              <a:t> (1998) </a:t>
            </a:r>
            <a:r>
              <a:rPr lang="en-US" sz="1400" dirty="0">
                <a:solidFill>
                  <a:srgbClr val="002060"/>
                </a:solidFill>
                <a:latin typeface="Calibri" panose="020F0502020204030204" pitchFamily="34" charset="0"/>
                <a:ea typeface="Calibri" panose="020F0502020204030204" pitchFamily="34" charset="0"/>
                <a:cs typeface="Calibri" panose="020F0502020204030204" pitchFamily="34" charset="0"/>
              </a:rPr>
              <a:t>- </a:t>
            </a:r>
            <a:r>
              <a:rPr lang="el-GR" sz="1400" dirty="0">
                <a:solidFill>
                  <a:srgbClr val="002060"/>
                </a:solidFill>
                <a:latin typeface="Calibri" panose="020F0502020204030204" pitchFamily="34" charset="0"/>
                <a:ea typeface="Calibri" panose="020F0502020204030204" pitchFamily="34" charset="0"/>
                <a:cs typeface="Calibri" panose="020F0502020204030204" pitchFamily="34" charset="0"/>
              </a:rPr>
              <a:t>χαλαρής κανονιστικής πυκνότητας διατάξεις </a:t>
            </a:r>
            <a:r>
              <a:rPr lang="el-GR" sz="1400" dirty="0">
                <a:solidFill>
                  <a:srgbClr val="002060"/>
                </a:solidFill>
                <a:latin typeface="Calibri" panose="020F0502020204030204" pitchFamily="34" charset="0"/>
                <a:ea typeface="Calibri" panose="020F0502020204030204" pitchFamily="34" charset="0"/>
                <a:cs typeface="Calibri" panose="020F0502020204030204" pitchFamily="34" charset="0"/>
                <a:sym typeface="Symbol" panose="05050102010706020507" pitchFamily="18" charset="2"/>
              </a:rPr>
              <a:t> κύρωση με Ν. 3422/2005</a:t>
            </a:r>
            <a:endParaRPr lang="el-GR" sz="14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pPr lvl="1" algn="just">
              <a:lnSpc>
                <a:spcPct val="90000"/>
              </a:lnSpc>
              <a:buFont typeface="Wingdings" panose="05000000000000000000" pitchFamily="2" charset="2"/>
              <a:buChar char="Ø"/>
            </a:pPr>
            <a:r>
              <a:rPr lang="el-GR" sz="1400" dirty="0">
                <a:solidFill>
                  <a:srgbClr val="002060"/>
                </a:solidFill>
                <a:latin typeface="Calibri" panose="020F0502020204030204" pitchFamily="34" charset="0"/>
                <a:ea typeface="Calibri" panose="020F0502020204030204" pitchFamily="34" charset="0"/>
                <a:cs typeface="Calibri" panose="020F0502020204030204" pitchFamily="34" charset="0"/>
              </a:rPr>
              <a:t>συμμετοχή του κοινού που αφορά ή εστιάζεται σε μια συγκεκριμένη δραστηριότητα (άρθρο 6 ν. 3422/2005)</a:t>
            </a:r>
          </a:p>
          <a:p>
            <a:pPr lvl="1" algn="just">
              <a:lnSpc>
                <a:spcPct val="90000"/>
              </a:lnSpc>
              <a:buFont typeface="Wingdings" panose="05000000000000000000" pitchFamily="2" charset="2"/>
              <a:buChar char="Ø"/>
            </a:pPr>
            <a:r>
              <a:rPr lang="el-GR" sz="1400" dirty="0">
                <a:solidFill>
                  <a:srgbClr val="002060"/>
                </a:solidFill>
                <a:latin typeface="Calibri" panose="020F0502020204030204" pitchFamily="34" charset="0"/>
                <a:ea typeface="Calibri" panose="020F0502020204030204" pitchFamily="34" charset="0"/>
                <a:cs typeface="Calibri" panose="020F0502020204030204" pitchFamily="34" charset="0"/>
              </a:rPr>
              <a:t>συμμετοχή του κοινού στην προετοιμασία περιβαλλοντικών σχεδίων, προγραμμάτων και πολιτικών (άρθρο 7 ν. 3422/2005)</a:t>
            </a:r>
          </a:p>
          <a:p>
            <a:pPr lvl="1" algn="just">
              <a:lnSpc>
                <a:spcPct val="90000"/>
              </a:lnSpc>
              <a:spcAft>
                <a:spcPts val="1200"/>
              </a:spcAft>
              <a:buFont typeface="Wingdings" panose="05000000000000000000" pitchFamily="2" charset="2"/>
              <a:buChar char="Ø"/>
            </a:pPr>
            <a:r>
              <a:rPr lang="el-GR" sz="1400" dirty="0">
                <a:solidFill>
                  <a:srgbClr val="002060"/>
                </a:solidFill>
                <a:latin typeface="Calibri" panose="020F0502020204030204" pitchFamily="34" charset="0"/>
                <a:ea typeface="Calibri" panose="020F0502020204030204" pitchFamily="34" charset="0"/>
                <a:cs typeface="Calibri" panose="020F0502020204030204" pitchFamily="34" charset="0"/>
              </a:rPr>
              <a:t>συμμετοχή του κοινού στην προετοιμασία νόμων, κανονισμών και νομικά δεσμευτικών κανόνων (άρθρο 8 ν. 3422/2005)</a:t>
            </a:r>
          </a:p>
          <a:p>
            <a:pPr algn="just">
              <a:lnSpc>
                <a:spcPct val="90000"/>
              </a:lnSpc>
              <a:spcAft>
                <a:spcPts val="600"/>
              </a:spcAft>
            </a:pPr>
            <a:r>
              <a:rPr lang="el-GR" sz="1400" u="sng" dirty="0" err="1">
                <a:solidFill>
                  <a:srgbClr val="002060"/>
                </a:solidFill>
                <a:latin typeface="Calibri" panose="020F0502020204030204" pitchFamily="34" charset="0"/>
                <a:ea typeface="Calibri" panose="020F0502020204030204" pitchFamily="34" charset="0"/>
                <a:cs typeface="Calibri" panose="020F0502020204030204" pitchFamily="34" charset="0"/>
              </a:rPr>
              <a:t>Eνωσιακό</a:t>
            </a:r>
            <a:r>
              <a:rPr lang="el-GR" sz="1400" u="sng" dirty="0">
                <a:solidFill>
                  <a:srgbClr val="002060"/>
                </a:solidFill>
                <a:latin typeface="Calibri" panose="020F0502020204030204" pitchFamily="34" charset="0"/>
                <a:ea typeface="Calibri" panose="020F0502020204030204" pitchFamily="34" charset="0"/>
                <a:cs typeface="Calibri" panose="020F0502020204030204" pitchFamily="34" charset="0"/>
              </a:rPr>
              <a:t> δίκαιο</a:t>
            </a:r>
            <a:r>
              <a:rPr lang="el-GR" sz="1400" dirty="0">
                <a:solidFill>
                  <a:srgbClr val="002060"/>
                </a:solidFill>
                <a:latin typeface="Calibri" panose="020F0502020204030204" pitchFamily="34" charset="0"/>
                <a:ea typeface="Calibri" panose="020F0502020204030204" pitchFamily="34" charset="0"/>
                <a:cs typeface="Calibri" panose="020F0502020204030204" pitchFamily="34" charset="0"/>
              </a:rPr>
              <a:t>: οδηγία 2003/35/ΕΚ σε συνδυασμό με άλλες οδηγίες, ιδίως 2011/92/ΕΕ (οδηγία ΕΠΕ), 2001/42/ΕΚ (οδηγία ΣΠΕ), οδηγία 92/43/ΕΚ (οδηγία </a:t>
            </a:r>
            <a:r>
              <a:rPr lang="en-US" sz="1400" dirty="0">
                <a:solidFill>
                  <a:srgbClr val="002060"/>
                </a:solidFill>
                <a:latin typeface="Calibri" panose="020F0502020204030204" pitchFamily="34" charset="0"/>
                <a:ea typeface="Calibri" panose="020F0502020204030204" pitchFamily="34" charset="0"/>
                <a:cs typeface="Calibri" panose="020F0502020204030204" pitchFamily="34" charset="0"/>
              </a:rPr>
              <a:t>Natura) </a:t>
            </a:r>
            <a:r>
              <a:rPr lang="el-GR" sz="1400" dirty="0">
                <a:solidFill>
                  <a:srgbClr val="002060"/>
                </a:solidFill>
                <a:latin typeface="Calibri" panose="020F0502020204030204" pitchFamily="34" charset="0"/>
                <a:ea typeface="Calibri" panose="020F0502020204030204" pitchFamily="34" charset="0"/>
                <a:cs typeface="Calibri" panose="020F0502020204030204" pitchFamily="34" charset="0"/>
              </a:rPr>
              <a:t>και οδηγία 96/61/ΕΚ (οδηγία </a:t>
            </a:r>
            <a:r>
              <a:rPr lang="en-US" sz="1400" dirty="0">
                <a:solidFill>
                  <a:srgbClr val="002060"/>
                </a:solidFill>
                <a:latin typeface="Calibri" panose="020F0502020204030204" pitchFamily="34" charset="0"/>
                <a:ea typeface="Calibri" panose="020F0502020204030204" pitchFamily="34" charset="0"/>
                <a:cs typeface="Calibri" panose="020F0502020204030204" pitchFamily="34" charset="0"/>
              </a:rPr>
              <a:t>IPPC – </a:t>
            </a:r>
            <a:r>
              <a:rPr lang="el-GR" sz="1400" dirty="0">
                <a:solidFill>
                  <a:srgbClr val="002060"/>
                </a:solidFill>
                <a:latin typeface="Calibri" panose="020F0502020204030204" pitchFamily="34" charset="0"/>
                <a:ea typeface="Calibri" panose="020F0502020204030204" pitchFamily="34" charset="0"/>
                <a:cs typeface="Calibri" panose="020F0502020204030204" pitchFamily="34" charset="0"/>
              </a:rPr>
              <a:t>ολοκληρωμένη πρόληψη και έλεγχος της ρύπανσης</a:t>
            </a:r>
            <a:r>
              <a:rPr lang="en-US" sz="1400" dirty="0">
                <a:solidFill>
                  <a:srgbClr val="002060"/>
                </a:solidFill>
                <a:latin typeface="Calibri" panose="020F0502020204030204" pitchFamily="34" charset="0"/>
                <a:ea typeface="Calibri" panose="020F0502020204030204" pitchFamily="34" charset="0"/>
                <a:cs typeface="Calibri" panose="020F0502020204030204" pitchFamily="34" charset="0"/>
              </a:rPr>
              <a:t>)</a:t>
            </a:r>
            <a:r>
              <a:rPr lang="el-GR" sz="1400" dirty="0">
                <a:solidFill>
                  <a:srgbClr val="002060"/>
                </a:solidFill>
                <a:latin typeface="Calibri" panose="020F0502020204030204" pitchFamily="34" charset="0"/>
                <a:ea typeface="Calibri" panose="020F0502020204030204" pitchFamily="34" charset="0"/>
                <a:cs typeface="Calibri" panose="020F0502020204030204" pitchFamily="34" charset="0"/>
              </a:rPr>
              <a:t> </a:t>
            </a:r>
          </a:p>
          <a:p>
            <a:pPr algn="just">
              <a:lnSpc>
                <a:spcPct val="90000"/>
              </a:lnSpc>
            </a:pPr>
            <a:r>
              <a:rPr lang="el-GR" sz="1400" u="sng" dirty="0">
                <a:solidFill>
                  <a:srgbClr val="002060"/>
                </a:solidFill>
                <a:latin typeface="Calibri" panose="020F0502020204030204" pitchFamily="34" charset="0"/>
                <a:ea typeface="Calibri" panose="020F0502020204030204" pitchFamily="34" charset="0"/>
                <a:cs typeface="Calibri" panose="020F0502020204030204" pitchFamily="34" charset="0"/>
              </a:rPr>
              <a:t>Ελληνικό δίκαιο</a:t>
            </a:r>
            <a:r>
              <a:rPr lang="el-GR" sz="1400" dirty="0">
                <a:solidFill>
                  <a:srgbClr val="002060"/>
                </a:solidFill>
                <a:latin typeface="Calibri" panose="020F0502020204030204" pitchFamily="34" charset="0"/>
                <a:ea typeface="Calibri" panose="020F0502020204030204" pitchFamily="34" charset="0"/>
                <a:cs typeface="Calibri" panose="020F0502020204030204" pitchFamily="34" charset="0"/>
              </a:rPr>
              <a:t>: άρθρο 24 παρ. 1 Συντ., Κ.Υ.Α 1649/45/2014 «Εξειδίκευση των διαδικασιών γνωμοδοτήσεων και τρόπου ενημέρωσης του κοινού στη δημόσια διαβούλευση κατά την περιβαλλοντική </a:t>
            </a:r>
            <a:r>
              <a:rPr lang="el-GR" sz="1400" dirty="0" err="1">
                <a:solidFill>
                  <a:srgbClr val="002060"/>
                </a:solidFill>
                <a:latin typeface="Calibri" panose="020F0502020204030204" pitchFamily="34" charset="0"/>
                <a:ea typeface="Calibri" panose="020F0502020204030204" pitchFamily="34" charset="0"/>
                <a:cs typeface="Calibri" panose="020F0502020204030204" pitchFamily="34" charset="0"/>
              </a:rPr>
              <a:t>αδειοδότηση</a:t>
            </a:r>
            <a:r>
              <a:rPr lang="el-GR" sz="1400" dirty="0">
                <a:solidFill>
                  <a:srgbClr val="002060"/>
                </a:solidFill>
                <a:latin typeface="Calibri" panose="020F0502020204030204" pitchFamily="34" charset="0"/>
                <a:ea typeface="Calibri" panose="020F0502020204030204" pitchFamily="34" charset="0"/>
                <a:cs typeface="Calibri" panose="020F0502020204030204" pitchFamily="34" charset="0"/>
              </a:rPr>
              <a:t> έργων και δραστηριοτήτων» (Β΄ 45)</a:t>
            </a:r>
          </a:p>
          <a:p>
            <a:pPr marL="0" indent="0" algn="just">
              <a:lnSpc>
                <a:spcPct val="90000"/>
              </a:lnSpc>
              <a:buNone/>
            </a:pPr>
            <a:r>
              <a:rPr lang="el-GR" sz="1400" b="1" dirty="0">
                <a:solidFill>
                  <a:srgbClr val="002060"/>
                </a:solidFill>
                <a:latin typeface="Calibri" panose="020F0502020204030204" pitchFamily="34" charset="0"/>
                <a:ea typeface="Calibri" panose="020F0502020204030204" pitchFamily="34" charset="0"/>
                <a:cs typeface="Calibri" panose="020F0502020204030204" pitchFamily="34" charset="0"/>
              </a:rPr>
              <a:t>Εφαρμογή</a:t>
            </a:r>
            <a:r>
              <a:rPr lang="el-GR" sz="1400" dirty="0">
                <a:solidFill>
                  <a:srgbClr val="002060"/>
                </a:solidFill>
                <a:latin typeface="Calibri" panose="020F0502020204030204" pitchFamily="34" charset="0"/>
                <a:ea typeface="Calibri" panose="020F0502020204030204" pitchFamily="34" charset="0"/>
                <a:cs typeface="Calibri" panose="020F0502020204030204" pitchFamily="34" charset="0"/>
              </a:rPr>
              <a:t> </a:t>
            </a:r>
          </a:p>
          <a:p>
            <a:pPr algn="just">
              <a:lnSpc>
                <a:spcPct val="90000"/>
              </a:lnSpc>
            </a:pPr>
            <a:r>
              <a:rPr lang="el-GR" sz="1400" dirty="0">
                <a:solidFill>
                  <a:srgbClr val="002060"/>
                </a:solidFill>
                <a:latin typeface="Calibri" panose="020F0502020204030204" pitchFamily="34" charset="0"/>
                <a:ea typeface="Calibri" panose="020F0502020204030204" pitchFamily="34" charset="0"/>
                <a:cs typeface="Calibri" panose="020F0502020204030204" pitchFamily="34" charset="0"/>
              </a:rPr>
              <a:t>Η συμμετοχή του κοινού βρίσκει ως επί το </a:t>
            </a:r>
            <a:r>
              <a:rPr lang="el-GR" sz="1400" dirty="0" err="1">
                <a:solidFill>
                  <a:srgbClr val="002060"/>
                </a:solidFill>
                <a:latin typeface="Calibri" panose="020F0502020204030204" pitchFamily="34" charset="0"/>
                <a:ea typeface="Calibri" panose="020F0502020204030204" pitchFamily="34" charset="0"/>
                <a:cs typeface="Calibri" panose="020F0502020204030204" pitchFamily="34" charset="0"/>
              </a:rPr>
              <a:t>πλείστον</a:t>
            </a:r>
            <a:r>
              <a:rPr lang="el-GR" sz="1400" dirty="0">
                <a:solidFill>
                  <a:srgbClr val="002060"/>
                </a:solidFill>
                <a:latin typeface="Calibri" panose="020F0502020204030204" pitchFamily="34" charset="0"/>
                <a:ea typeface="Calibri" panose="020F0502020204030204" pitchFamily="34" charset="0"/>
                <a:cs typeface="Calibri" panose="020F0502020204030204" pitchFamily="34" charset="0"/>
              </a:rPr>
              <a:t> </a:t>
            </a:r>
            <a:r>
              <a:rPr lang="el-GR" sz="1400" u="sng" dirty="0">
                <a:solidFill>
                  <a:srgbClr val="002060"/>
                </a:solidFill>
                <a:latin typeface="Calibri" panose="020F0502020204030204" pitchFamily="34" charset="0"/>
                <a:ea typeface="Calibri" panose="020F0502020204030204" pitchFamily="34" charset="0"/>
                <a:cs typeface="Calibri" panose="020F0502020204030204" pitchFamily="34" charset="0"/>
              </a:rPr>
              <a:t>εφαρμογή στις διαδικασίες εκτίμησης περιβαλλοντικών επιπτώσεων</a:t>
            </a:r>
            <a:r>
              <a:rPr lang="el-GR" sz="1400" dirty="0">
                <a:solidFill>
                  <a:srgbClr val="002060"/>
                </a:solidFill>
                <a:latin typeface="Calibri" panose="020F0502020204030204" pitchFamily="34" charset="0"/>
                <a:ea typeface="Calibri" panose="020F0502020204030204" pitchFamily="34" charset="0"/>
                <a:cs typeface="Calibri" panose="020F0502020204030204" pitchFamily="34" charset="0"/>
              </a:rPr>
              <a:t> (ΕΠΕ &amp; ΣΠΕ) </a:t>
            </a:r>
          </a:p>
          <a:p>
            <a:pPr algn="just">
              <a:buFont typeface="Wingdings" panose="05000000000000000000" pitchFamily="2" charset="2"/>
              <a:buChar char="Ø"/>
            </a:pPr>
            <a:endParaRPr lang="en-US" sz="1400" dirty="0">
              <a:solidFill>
                <a:schemeClr val="bg2"/>
              </a:solidFill>
            </a:endParaRPr>
          </a:p>
        </p:txBody>
      </p:sp>
      <p:sp>
        <p:nvSpPr>
          <p:cNvPr id="4" name="Βέλος: Δεξιό 3">
            <a:extLst>
              <a:ext uri="{FF2B5EF4-FFF2-40B4-BE49-F238E27FC236}">
                <a16:creationId xmlns:a16="http://schemas.microsoft.com/office/drawing/2014/main" id="{DF43F3C2-D66A-2C0D-EE43-239F45EE9E0A}"/>
              </a:ext>
            </a:extLst>
          </p:cNvPr>
          <p:cNvSpPr/>
          <p:nvPr/>
        </p:nvSpPr>
        <p:spPr>
          <a:xfrm>
            <a:off x="0" y="476560"/>
            <a:ext cx="978408" cy="484632"/>
          </a:xfrm>
          <a:prstGeom prst="rightArrow">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l-GR" b="1" dirty="0">
                <a:solidFill>
                  <a:schemeClr val="bg2"/>
                </a:solidFill>
              </a:rPr>
              <a:t>12</a:t>
            </a:r>
            <a:endParaRPr lang="en-US" b="1" dirty="0">
              <a:solidFill>
                <a:schemeClr val="bg2"/>
              </a:solidFill>
            </a:endParaRPr>
          </a:p>
        </p:txBody>
      </p:sp>
    </p:spTree>
    <p:extLst>
      <p:ext uri="{BB962C8B-B14F-4D97-AF65-F5344CB8AC3E}">
        <p14:creationId xmlns:p14="http://schemas.microsoft.com/office/powerpoint/2010/main" val="22001023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84A5CF2-2AC9-E705-4FAE-E5B40767BFC2}"/>
              </a:ext>
            </a:extLst>
          </p:cNvPr>
          <p:cNvSpPr>
            <a:spLocks noGrp="1"/>
          </p:cNvSpPr>
          <p:nvPr>
            <p:ph type="title"/>
          </p:nvPr>
        </p:nvSpPr>
        <p:spPr>
          <a:xfrm>
            <a:off x="1141413" y="618518"/>
            <a:ext cx="9905998" cy="950306"/>
          </a:xfrm>
        </p:spPr>
        <p:txBody>
          <a:bodyPr>
            <a:normAutofit/>
          </a:bodyPr>
          <a:lstStyle/>
          <a:p>
            <a:pPr algn="ctr"/>
            <a:r>
              <a:rPr lang="el-GR" sz="2000" b="1" dirty="0">
                <a:solidFill>
                  <a:srgbClr val="002060"/>
                </a:solidFill>
                <a:latin typeface="Arial" panose="020B0604020202020204" pitchFamily="34" charset="0"/>
                <a:cs typeface="Arial" panose="020B0604020202020204" pitchFamily="34" charset="0"/>
              </a:rPr>
              <a:t>Το </a:t>
            </a:r>
            <a:r>
              <a:rPr lang="el-GR" sz="2000" b="1" dirty="0" err="1">
                <a:solidFill>
                  <a:srgbClr val="002060"/>
                </a:solidFill>
                <a:latin typeface="Arial" panose="020B0604020202020204" pitchFamily="34" charset="0"/>
                <a:cs typeface="Arial" panose="020B0604020202020204" pitchFamily="34" charset="0"/>
              </a:rPr>
              <a:t>δικαΙωμα</a:t>
            </a:r>
            <a:r>
              <a:rPr lang="el-GR" sz="2000" b="1" dirty="0">
                <a:solidFill>
                  <a:srgbClr val="002060"/>
                </a:solidFill>
                <a:latin typeface="Arial" panose="020B0604020202020204" pitchFamily="34" charset="0"/>
                <a:cs typeface="Arial" panose="020B0604020202020204" pitchFamily="34" charset="0"/>
              </a:rPr>
              <a:t> </a:t>
            </a:r>
            <a:r>
              <a:rPr lang="el-GR" sz="2000" b="1" dirty="0" err="1">
                <a:solidFill>
                  <a:srgbClr val="002060"/>
                </a:solidFill>
                <a:latin typeface="Arial" panose="020B0604020202020204" pitchFamily="34" charset="0"/>
                <a:cs typeface="Arial" panose="020B0604020202020204" pitchFamily="34" charset="0"/>
              </a:rPr>
              <a:t>συμμετοχΗς</a:t>
            </a:r>
            <a:r>
              <a:rPr lang="el-GR" sz="2000" b="1" dirty="0">
                <a:solidFill>
                  <a:srgbClr val="002060"/>
                </a:solidFill>
                <a:latin typeface="Arial" panose="020B0604020202020204" pitchFamily="34" charset="0"/>
                <a:cs typeface="Arial" panose="020B0604020202020204" pitchFamily="34" charset="0"/>
              </a:rPr>
              <a:t> του </a:t>
            </a:r>
            <a:r>
              <a:rPr lang="el-GR" sz="2000" b="1" dirty="0" err="1">
                <a:solidFill>
                  <a:srgbClr val="002060"/>
                </a:solidFill>
                <a:latin typeface="Arial" panose="020B0604020202020204" pitchFamily="34" charset="0"/>
                <a:cs typeface="Arial" panose="020B0604020202020204" pitchFamily="34" charset="0"/>
              </a:rPr>
              <a:t>κοινΟΥ</a:t>
            </a:r>
            <a:r>
              <a:rPr lang="el-GR" sz="2000" b="1" dirty="0">
                <a:solidFill>
                  <a:srgbClr val="002060"/>
                </a:solidFill>
                <a:latin typeface="Arial" panose="020B0604020202020204" pitchFamily="34" charset="0"/>
                <a:cs typeface="Arial" panose="020B0604020202020204" pitchFamily="34" charset="0"/>
              </a:rPr>
              <a:t> στη </a:t>
            </a:r>
            <a:r>
              <a:rPr lang="el-GR" sz="2000" b="1" dirty="0" err="1">
                <a:solidFill>
                  <a:srgbClr val="002060"/>
                </a:solidFill>
                <a:latin typeface="Arial" panose="020B0604020202020204" pitchFamily="34" charset="0"/>
                <a:cs typeface="Arial" panose="020B0604020202020204" pitchFamily="34" charset="0"/>
              </a:rPr>
              <a:t>διαδικασΙα</a:t>
            </a:r>
            <a:r>
              <a:rPr lang="el-GR" sz="2000" b="1" dirty="0">
                <a:solidFill>
                  <a:srgbClr val="002060"/>
                </a:solidFill>
                <a:latin typeface="Arial" panose="020B0604020202020204" pitchFamily="34" charset="0"/>
                <a:cs typeface="Arial" panose="020B0604020202020204" pitchFamily="34" charset="0"/>
              </a:rPr>
              <a:t> </a:t>
            </a:r>
            <a:r>
              <a:rPr lang="el-GR" sz="2000" b="1" dirty="0" err="1">
                <a:solidFill>
                  <a:srgbClr val="002060"/>
                </a:solidFill>
                <a:latin typeface="Arial" panose="020B0604020202020204" pitchFamily="34" charset="0"/>
                <a:cs typeface="Arial" panose="020B0604020202020204" pitchFamily="34" charset="0"/>
              </a:rPr>
              <a:t>λΗψης</a:t>
            </a:r>
            <a:r>
              <a:rPr lang="el-GR" sz="2000" b="1" dirty="0">
                <a:solidFill>
                  <a:srgbClr val="002060"/>
                </a:solidFill>
                <a:latin typeface="Arial" panose="020B0604020202020204" pitchFamily="34" charset="0"/>
                <a:cs typeface="Arial" panose="020B0604020202020204" pitchFamily="34" charset="0"/>
              </a:rPr>
              <a:t> </a:t>
            </a:r>
            <a:r>
              <a:rPr lang="el-GR" sz="2000" b="1" dirty="0" err="1">
                <a:solidFill>
                  <a:srgbClr val="002060"/>
                </a:solidFill>
                <a:latin typeface="Arial" panose="020B0604020202020204" pitchFamily="34" charset="0"/>
                <a:cs typeface="Arial" panose="020B0604020202020204" pitchFamily="34" charset="0"/>
              </a:rPr>
              <a:t>αποφΑσεων</a:t>
            </a:r>
            <a:r>
              <a:rPr lang="el-GR" sz="2000" b="1" dirty="0">
                <a:solidFill>
                  <a:srgbClr val="002060"/>
                </a:solidFill>
                <a:latin typeface="Arial" panose="020B0604020202020204" pitchFamily="34" charset="0"/>
                <a:cs typeface="Arial" panose="020B0604020202020204" pitchFamily="34" charset="0"/>
              </a:rPr>
              <a:t> για το </a:t>
            </a:r>
            <a:r>
              <a:rPr lang="el-GR" sz="2000" b="1" dirty="0" err="1">
                <a:solidFill>
                  <a:srgbClr val="002060"/>
                </a:solidFill>
                <a:latin typeface="Arial" panose="020B0604020202020204" pitchFamily="34" charset="0"/>
                <a:cs typeface="Arial" panose="020B0604020202020204" pitchFamily="34" charset="0"/>
              </a:rPr>
              <a:t>περιβΑλλον</a:t>
            </a:r>
            <a:r>
              <a:rPr lang="el-GR" sz="2000" b="1" dirty="0">
                <a:solidFill>
                  <a:srgbClr val="002060"/>
                </a:solidFill>
                <a:latin typeface="Arial" panose="020B0604020202020204" pitchFamily="34" charset="0"/>
                <a:cs typeface="Arial" panose="020B0604020202020204" pitchFamily="34" charset="0"/>
              </a:rPr>
              <a:t> (ΙΙ)</a:t>
            </a:r>
            <a:endParaRPr lang="en-US" sz="2000" b="1" dirty="0">
              <a:solidFill>
                <a:schemeClr val="bg2"/>
              </a:solidFill>
              <a:latin typeface="Arial" panose="020B0604020202020204" pitchFamily="34" charset="0"/>
              <a:cs typeface="Arial" panose="020B0604020202020204" pitchFamily="34" charset="0"/>
            </a:endParaRPr>
          </a:p>
        </p:txBody>
      </p:sp>
      <p:sp>
        <p:nvSpPr>
          <p:cNvPr id="3" name="Θέση περιεχομένου 2">
            <a:extLst>
              <a:ext uri="{FF2B5EF4-FFF2-40B4-BE49-F238E27FC236}">
                <a16:creationId xmlns:a16="http://schemas.microsoft.com/office/drawing/2014/main" id="{8F2BD6C3-D16B-71A9-52C6-D80D31C77A0A}"/>
              </a:ext>
            </a:extLst>
          </p:cNvPr>
          <p:cNvSpPr>
            <a:spLocks noGrp="1"/>
          </p:cNvSpPr>
          <p:nvPr>
            <p:ph idx="1"/>
          </p:nvPr>
        </p:nvSpPr>
        <p:spPr>
          <a:xfrm>
            <a:off x="1141412" y="1739153"/>
            <a:ext cx="9905999" cy="4823012"/>
          </a:xfrm>
        </p:spPr>
        <p:txBody>
          <a:bodyPr>
            <a:normAutofit fontScale="92500"/>
          </a:bodyPr>
          <a:lstStyle/>
          <a:p>
            <a:pPr marL="0" indent="0" algn="just">
              <a:buNone/>
            </a:pPr>
            <a:r>
              <a:rPr lang="el-GR" sz="1400" b="1" u="sng" dirty="0">
                <a:solidFill>
                  <a:schemeClr val="bg2"/>
                </a:solidFill>
                <a:latin typeface="Calibri" panose="020F0502020204030204" pitchFamily="34" charset="0"/>
                <a:ea typeface="Calibri" panose="020F0502020204030204" pitchFamily="34" charset="0"/>
                <a:cs typeface="Calibri" panose="020F0502020204030204" pitchFamily="34" charset="0"/>
              </a:rPr>
              <a:t>Σχετική νομολογία: </a:t>
            </a:r>
          </a:p>
          <a:p>
            <a:pPr marL="0" indent="0" algn="just">
              <a:buNone/>
            </a:pPr>
            <a:r>
              <a:rPr lang="el-GR" sz="1400" b="1" dirty="0" err="1">
                <a:solidFill>
                  <a:schemeClr val="bg2"/>
                </a:solidFill>
                <a:latin typeface="Calibri" panose="020F0502020204030204" pitchFamily="34" charset="0"/>
                <a:ea typeface="Calibri" panose="020F0502020204030204" pitchFamily="34" charset="0"/>
                <a:cs typeface="Calibri" panose="020F0502020204030204" pitchFamily="34" charset="0"/>
              </a:rPr>
              <a:t>ΣτΕ</a:t>
            </a:r>
            <a:r>
              <a:rPr lang="el-GR" sz="1400" b="1" dirty="0">
                <a:solidFill>
                  <a:schemeClr val="bg2"/>
                </a:solidFill>
                <a:latin typeface="Calibri" panose="020F0502020204030204" pitchFamily="34" charset="0"/>
                <a:ea typeface="Calibri" panose="020F0502020204030204" pitchFamily="34" charset="0"/>
                <a:cs typeface="Calibri" panose="020F0502020204030204" pitchFamily="34" charset="0"/>
              </a:rPr>
              <a:t> 970/2007, 4243/2014</a:t>
            </a:r>
            <a:r>
              <a:rPr lang="el-GR" sz="1400" dirty="0">
                <a:solidFill>
                  <a:schemeClr val="bg2"/>
                </a:solidFill>
                <a:latin typeface="Calibri" panose="020F0502020204030204" pitchFamily="34" charset="0"/>
                <a:ea typeface="Calibri" panose="020F0502020204030204" pitchFamily="34" charset="0"/>
                <a:cs typeface="Calibri" panose="020F0502020204030204" pitchFamily="34" charset="0"/>
              </a:rPr>
              <a:t>: η δημοσιοποίηση της Μελέτης Περιβαλλοντικών Επιπτώσεων αποτελεί ουσιώδη τύπο για την έκδοση της απόφασης έγκρισης των περιβαλλοντικών όρων, η παράλειψη τήρησης του οποίου επιφέρει ακυρότητα της εν λόγω απόφασης</a:t>
            </a:r>
          </a:p>
          <a:p>
            <a:pPr marL="0" indent="0" algn="just">
              <a:buNone/>
            </a:pPr>
            <a:r>
              <a:rPr lang="el-GR" sz="1400" b="1" dirty="0" err="1">
                <a:solidFill>
                  <a:schemeClr val="bg2"/>
                </a:solidFill>
                <a:latin typeface="Calibri" panose="020F0502020204030204" pitchFamily="34" charset="0"/>
                <a:ea typeface="Calibri" panose="020F0502020204030204" pitchFamily="34" charset="0"/>
                <a:cs typeface="Calibri" panose="020F0502020204030204" pitchFamily="34" charset="0"/>
              </a:rPr>
              <a:t>ΣτΕ</a:t>
            </a:r>
            <a:r>
              <a:rPr lang="el-GR" sz="1400" b="1" dirty="0">
                <a:solidFill>
                  <a:schemeClr val="bg2"/>
                </a:solidFill>
                <a:latin typeface="Calibri" panose="020F0502020204030204" pitchFamily="34" charset="0"/>
                <a:ea typeface="Calibri" panose="020F0502020204030204" pitchFamily="34" charset="0"/>
                <a:cs typeface="Calibri" panose="020F0502020204030204" pitchFamily="34" charset="0"/>
              </a:rPr>
              <a:t> </a:t>
            </a:r>
            <a:r>
              <a:rPr lang="el-GR" sz="1400" b="1" dirty="0" err="1">
                <a:solidFill>
                  <a:schemeClr val="bg2"/>
                </a:solidFill>
                <a:latin typeface="Calibri" panose="020F0502020204030204" pitchFamily="34" charset="0"/>
                <a:ea typeface="Calibri" panose="020F0502020204030204" pitchFamily="34" charset="0"/>
                <a:cs typeface="Calibri" panose="020F0502020204030204" pitchFamily="34" charset="0"/>
              </a:rPr>
              <a:t>Ολομ</a:t>
            </a:r>
            <a:r>
              <a:rPr lang="el-GR" sz="1400" b="1" dirty="0">
                <a:solidFill>
                  <a:schemeClr val="bg2"/>
                </a:solidFill>
                <a:latin typeface="Calibri" panose="020F0502020204030204" pitchFamily="34" charset="0"/>
                <a:ea typeface="Calibri" panose="020F0502020204030204" pitchFamily="34" charset="0"/>
                <a:cs typeface="Calibri" panose="020F0502020204030204" pitchFamily="34" charset="0"/>
              </a:rPr>
              <a:t>. 26/2014 </a:t>
            </a:r>
            <a:r>
              <a:rPr lang="el-GR" sz="1400" dirty="0">
                <a:solidFill>
                  <a:schemeClr val="bg2"/>
                </a:solidFill>
                <a:latin typeface="Calibri" panose="020F0502020204030204" pitchFamily="34" charset="0"/>
                <a:ea typeface="Calibri" panose="020F0502020204030204" pitchFamily="34" charset="0"/>
                <a:cs typeface="Calibri" panose="020F0502020204030204" pitchFamily="34" charset="0"/>
              </a:rPr>
              <a:t>(συμμετοχή πολιτών όταν οι περιβαλλοντικοί όροι έργου εγκρίνονται με τυπικό νόμο - εκτροπή Αχελώου ποταμού):</a:t>
            </a:r>
          </a:p>
          <a:p>
            <a:pPr algn="just">
              <a:buFont typeface="Wingdings" panose="05000000000000000000" pitchFamily="2" charset="2"/>
              <a:buChar char="Ø"/>
            </a:pPr>
            <a:r>
              <a:rPr lang="el-GR" sz="1400" dirty="0">
                <a:solidFill>
                  <a:schemeClr val="bg2"/>
                </a:solidFill>
                <a:latin typeface="Calibri" panose="020F0502020204030204" pitchFamily="34" charset="0"/>
                <a:ea typeface="Calibri" panose="020F0502020204030204" pitchFamily="34" charset="0"/>
                <a:cs typeface="Calibri" panose="020F0502020204030204" pitchFamily="34" charset="0"/>
              </a:rPr>
              <a:t>Με τη δημόσια συζήτηση ενώπιον του Κοινοβουλίου δεν καλύπτεται ο επιδιωκόμενος από την ως άνω Οδηγία [85/337/ΕΟΚ] σκοπός της παροχής πληροφοριών προς το κοινό, δεν παρέχεται δε από τον Κανονισμό της Βουλής ούτε από άλλο νομοθέτημα η δυνατότητα συμμετοχής στη διαδικασία και έκφρασης γνώμης των ενδιαφερομένων. </a:t>
            </a:r>
          </a:p>
          <a:p>
            <a:pPr algn="just">
              <a:buFont typeface="Wingdings" panose="05000000000000000000" pitchFamily="2" charset="2"/>
              <a:buChar char="Ø"/>
            </a:pPr>
            <a:r>
              <a:rPr lang="el-GR" sz="1400" dirty="0">
                <a:solidFill>
                  <a:schemeClr val="bg2"/>
                </a:solidFill>
                <a:latin typeface="Calibri" panose="020F0502020204030204" pitchFamily="34" charset="0"/>
                <a:ea typeface="Calibri" panose="020F0502020204030204" pitchFamily="34" charset="0"/>
                <a:cs typeface="Calibri" panose="020F0502020204030204" pitchFamily="34" charset="0"/>
              </a:rPr>
              <a:t>Εξάλλου, προβλέπεται υπό ορισμένες προϋποθέσεις η ακρόαση εξωκοινοβουλευτικών προσώπων στις συνεδριάσεις των διαρκών επιτροπών της Βουλής (άρθρο 38), ύστερα από απόφαση της Επιτροπής, η διαδικασία όμως αυτή δεν καλύπτει την ανωτέρω απαίτηση της Οδηγίας αφού η κλήση καθώς και η επιλογή των καλουμένων προσώπων ανήκει στην κρίση της Επιτροπής και, πάντως, στην προκειμένη περίπτωση δεν προκύπτει κλήση οποιουδήποτε προσώπου.</a:t>
            </a:r>
          </a:p>
          <a:p>
            <a:pPr algn="just">
              <a:buFont typeface="Wingdings" panose="05000000000000000000" pitchFamily="2" charset="2"/>
              <a:buChar char="Ø"/>
            </a:pPr>
            <a:r>
              <a:rPr lang="el-GR" sz="1400" dirty="0">
                <a:solidFill>
                  <a:schemeClr val="bg2"/>
                </a:solidFill>
                <a:latin typeface="Calibri" panose="020F0502020204030204" pitchFamily="34" charset="0"/>
                <a:ea typeface="Calibri" panose="020F0502020204030204" pitchFamily="34" charset="0"/>
                <a:cs typeface="Calibri" panose="020F0502020204030204" pitchFamily="34" charset="0"/>
              </a:rPr>
              <a:t>Όπως άλλωστε προκύπτει από τα πρακτικά των συζητήσεων στη Βουλή, εν προκειμένω, οι βουλευτές δεν είχαν στη διάθεσή τους τον απαιτούμενο χρόνο και την αναγκαία επιστημονική υποστήριξη, ώστε να έχουν τη δυνατότητα ουσιαστικής πρόσβασης, επεξεργασίας και εκτίμησης των ως άνω στοιχείων.</a:t>
            </a:r>
          </a:p>
          <a:p>
            <a:pPr algn="just">
              <a:buFont typeface="Wingdings" panose="05000000000000000000" pitchFamily="2" charset="2"/>
              <a:buChar char="Ø"/>
            </a:pPr>
            <a:r>
              <a:rPr lang="el-GR" sz="1400" dirty="0">
                <a:solidFill>
                  <a:schemeClr val="bg2"/>
                </a:solidFill>
                <a:latin typeface="Calibri" panose="020F0502020204030204" pitchFamily="34" charset="0"/>
                <a:ea typeface="Calibri" panose="020F0502020204030204" pitchFamily="34" charset="0"/>
                <a:cs typeface="Calibri" panose="020F0502020204030204" pitchFamily="34" charset="0"/>
              </a:rPr>
              <a:t>Συνεπώς, δεν ικανοποιήθηκε η απαιτούμενη από την οδηγία αυτή υποχρέωση ενημερώσεως και συμμετοχής του κοινού ενόψει της ψηφίσεως του ν. 3481/2006.</a:t>
            </a:r>
          </a:p>
          <a:p>
            <a:pPr>
              <a:buFont typeface="Wingdings" panose="05000000000000000000" pitchFamily="2" charset="2"/>
              <a:buChar char="Ø"/>
            </a:pPr>
            <a:endParaRPr lang="en-US" dirty="0"/>
          </a:p>
        </p:txBody>
      </p:sp>
      <p:sp>
        <p:nvSpPr>
          <p:cNvPr id="4" name="Βέλος: Δεξιό 3">
            <a:extLst>
              <a:ext uri="{FF2B5EF4-FFF2-40B4-BE49-F238E27FC236}">
                <a16:creationId xmlns:a16="http://schemas.microsoft.com/office/drawing/2014/main" id="{BFC01439-5255-CC17-3DCB-C7C221F2A756}"/>
              </a:ext>
            </a:extLst>
          </p:cNvPr>
          <p:cNvSpPr/>
          <p:nvPr/>
        </p:nvSpPr>
        <p:spPr>
          <a:xfrm>
            <a:off x="193" y="718877"/>
            <a:ext cx="978408" cy="484632"/>
          </a:xfrm>
          <a:prstGeom prst="rightArrow">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l-GR" b="1" dirty="0">
                <a:solidFill>
                  <a:schemeClr val="bg2"/>
                </a:solidFill>
              </a:rPr>
              <a:t>13</a:t>
            </a:r>
            <a:endParaRPr lang="en-US" b="1" dirty="0">
              <a:solidFill>
                <a:schemeClr val="bg2"/>
              </a:solidFill>
            </a:endParaRPr>
          </a:p>
        </p:txBody>
      </p:sp>
    </p:spTree>
    <p:extLst>
      <p:ext uri="{BB962C8B-B14F-4D97-AF65-F5344CB8AC3E}">
        <p14:creationId xmlns:p14="http://schemas.microsoft.com/office/powerpoint/2010/main" val="13185411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E11F3A3-993A-5F00-14B6-962B5122BC55}"/>
              </a:ext>
            </a:extLst>
          </p:cNvPr>
          <p:cNvSpPr>
            <a:spLocks noGrp="1"/>
          </p:cNvSpPr>
          <p:nvPr>
            <p:ph type="title"/>
          </p:nvPr>
        </p:nvSpPr>
        <p:spPr>
          <a:xfrm>
            <a:off x="1141413" y="618518"/>
            <a:ext cx="9905998" cy="895957"/>
          </a:xfrm>
        </p:spPr>
        <p:txBody>
          <a:bodyPr>
            <a:normAutofit fontScale="90000"/>
          </a:bodyPr>
          <a:lstStyle/>
          <a:p>
            <a:pPr marL="0" marR="0" lvl="0" indent="0" algn="ctr" defTabSz="457200" rtl="0" eaLnBrk="1" fontAlgn="auto" latinLnBrk="0" hangingPunct="1">
              <a:lnSpc>
                <a:spcPct val="90000"/>
              </a:lnSpc>
              <a:spcBef>
                <a:spcPts val="1200"/>
              </a:spcBef>
              <a:spcAft>
                <a:spcPts val="0"/>
              </a:spcAft>
              <a:tabLst/>
              <a:defRPr/>
            </a:pPr>
            <a:br>
              <a:rPr kumimoji="0" lang="el-GR" sz="2000" b="1"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br>
            <a:r>
              <a:rPr lang="el-GR" sz="2000" b="1" dirty="0">
                <a:solidFill>
                  <a:srgbClr val="002060"/>
                </a:solidFill>
                <a:latin typeface="Arial" panose="020B0604020202020204" pitchFamily="34" charset="0"/>
                <a:cs typeface="Arial" panose="020B0604020202020204" pitchFamily="34" charset="0"/>
              </a:rPr>
              <a:t>Το </a:t>
            </a:r>
            <a:r>
              <a:rPr lang="el-GR" sz="2000" b="1" dirty="0" err="1">
                <a:solidFill>
                  <a:srgbClr val="002060"/>
                </a:solidFill>
                <a:latin typeface="Arial" panose="020B0604020202020204" pitchFamily="34" charset="0"/>
                <a:cs typeface="Arial" panose="020B0604020202020204" pitchFamily="34" charset="0"/>
              </a:rPr>
              <a:t>δικαΙωμα</a:t>
            </a:r>
            <a:r>
              <a:rPr lang="el-GR" sz="2000" b="1" dirty="0">
                <a:solidFill>
                  <a:srgbClr val="002060"/>
                </a:solidFill>
                <a:latin typeface="Arial" panose="020B0604020202020204" pitchFamily="34" charset="0"/>
                <a:cs typeface="Arial" panose="020B0604020202020204" pitchFamily="34" charset="0"/>
              </a:rPr>
              <a:t> </a:t>
            </a:r>
            <a:r>
              <a:rPr lang="el-GR" sz="2000" b="1" dirty="0" err="1">
                <a:solidFill>
                  <a:srgbClr val="002060"/>
                </a:solidFill>
                <a:latin typeface="Arial" panose="020B0604020202020204" pitchFamily="34" charset="0"/>
                <a:cs typeface="Arial" panose="020B0604020202020204" pitchFamily="34" charset="0"/>
              </a:rPr>
              <a:t>συμμετοχΗς</a:t>
            </a:r>
            <a:r>
              <a:rPr lang="el-GR" sz="2000" b="1" dirty="0">
                <a:solidFill>
                  <a:srgbClr val="002060"/>
                </a:solidFill>
                <a:latin typeface="Arial" panose="020B0604020202020204" pitchFamily="34" charset="0"/>
                <a:cs typeface="Arial" panose="020B0604020202020204" pitchFamily="34" charset="0"/>
              </a:rPr>
              <a:t> του </a:t>
            </a:r>
            <a:r>
              <a:rPr lang="el-GR" sz="2000" b="1" dirty="0" err="1">
                <a:solidFill>
                  <a:srgbClr val="002060"/>
                </a:solidFill>
                <a:latin typeface="Arial" panose="020B0604020202020204" pitchFamily="34" charset="0"/>
                <a:cs typeface="Arial" panose="020B0604020202020204" pitchFamily="34" charset="0"/>
              </a:rPr>
              <a:t>κοινΟΥ</a:t>
            </a:r>
            <a:r>
              <a:rPr lang="el-GR" sz="2000" b="1" dirty="0">
                <a:solidFill>
                  <a:srgbClr val="002060"/>
                </a:solidFill>
                <a:latin typeface="Arial" panose="020B0604020202020204" pitchFamily="34" charset="0"/>
                <a:cs typeface="Arial" panose="020B0604020202020204" pitchFamily="34" charset="0"/>
              </a:rPr>
              <a:t> </a:t>
            </a:r>
            <a:br>
              <a:rPr lang="el-GR" sz="2000" b="1" dirty="0">
                <a:solidFill>
                  <a:srgbClr val="002060"/>
                </a:solidFill>
                <a:latin typeface="Arial" panose="020B0604020202020204" pitchFamily="34" charset="0"/>
                <a:cs typeface="Arial" panose="020B0604020202020204" pitchFamily="34" charset="0"/>
              </a:rPr>
            </a:br>
            <a:r>
              <a:rPr lang="el-GR" sz="2000" b="1" dirty="0">
                <a:solidFill>
                  <a:srgbClr val="002060"/>
                </a:solidFill>
                <a:latin typeface="Arial" panose="020B0604020202020204" pitchFamily="34" charset="0"/>
                <a:cs typeface="Arial" panose="020B0604020202020204" pitchFamily="34" charset="0"/>
              </a:rPr>
              <a:t>στη </a:t>
            </a:r>
            <a:r>
              <a:rPr lang="el-GR" sz="2000" b="1" dirty="0" err="1">
                <a:solidFill>
                  <a:srgbClr val="002060"/>
                </a:solidFill>
                <a:latin typeface="Arial" panose="020B0604020202020204" pitchFamily="34" charset="0"/>
                <a:cs typeface="Arial" panose="020B0604020202020204" pitchFamily="34" charset="0"/>
              </a:rPr>
              <a:t>διαδικασΙα</a:t>
            </a:r>
            <a:r>
              <a:rPr lang="el-GR" sz="2000" b="1" dirty="0">
                <a:solidFill>
                  <a:srgbClr val="002060"/>
                </a:solidFill>
                <a:latin typeface="Arial" panose="020B0604020202020204" pitchFamily="34" charset="0"/>
                <a:cs typeface="Arial" panose="020B0604020202020204" pitchFamily="34" charset="0"/>
              </a:rPr>
              <a:t> </a:t>
            </a:r>
            <a:r>
              <a:rPr lang="el-GR" sz="2000" b="1" dirty="0" err="1">
                <a:solidFill>
                  <a:srgbClr val="002060"/>
                </a:solidFill>
                <a:latin typeface="Arial" panose="020B0604020202020204" pitchFamily="34" charset="0"/>
                <a:cs typeface="Arial" panose="020B0604020202020204" pitchFamily="34" charset="0"/>
              </a:rPr>
              <a:t>λΗψης</a:t>
            </a:r>
            <a:r>
              <a:rPr lang="el-GR" sz="2000" b="1" dirty="0">
                <a:solidFill>
                  <a:srgbClr val="002060"/>
                </a:solidFill>
                <a:latin typeface="Arial" panose="020B0604020202020204" pitchFamily="34" charset="0"/>
                <a:cs typeface="Arial" panose="020B0604020202020204" pitchFamily="34" charset="0"/>
              </a:rPr>
              <a:t> </a:t>
            </a:r>
            <a:r>
              <a:rPr lang="el-GR" sz="2000" b="1" dirty="0" err="1">
                <a:solidFill>
                  <a:srgbClr val="002060"/>
                </a:solidFill>
                <a:latin typeface="Arial" panose="020B0604020202020204" pitchFamily="34" charset="0"/>
                <a:cs typeface="Arial" panose="020B0604020202020204" pitchFamily="34" charset="0"/>
              </a:rPr>
              <a:t>αποφΑσεων</a:t>
            </a:r>
            <a:r>
              <a:rPr lang="el-GR" sz="2000" b="1" dirty="0">
                <a:solidFill>
                  <a:srgbClr val="002060"/>
                </a:solidFill>
                <a:latin typeface="Arial" panose="020B0604020202020204" pitchFamily="34" charset="0"/>
                <a:cs typeface="Arial" panose="020B0604020202020204" pitchFamily="34" charset="0"/>
              </a:rPr>
              <a:t> για το </a:t>
            </a:r>
            <a:r>
              <a:rPr lang="el-GR" sz="2000" b="1" dirty="0" err="1">
                <a:solidFill>
                  <a:srgbClr val="002060"/>
                </a:solidFill>
                <a:latin typeface="Arial" panose="020B0604020202020204" pitchFamily="34" charset="0"/>
                <a:cs typeface="Arial" panose="020B0604020202020204" pitchFamily="34" charset="0"/>
              </a:rPr>
              <a:t>περιβΑλλον</a:t>
            </a:r>
            <a:r>
              <a:rPr lang="el-GR" sz="2000" b="1" dirty="0">
                <a:solidFill>
                  <a:srgbClr val="002060"/>
                </a:solidFill>
                <a:latin typeface="Arial" panose="020B0604020202020204" pitchFamily="34" charset="0"/>
                <a:cs typeface="Arial" panose="020B0604020202020204" pitchFamily="34" charset="0"/>
              </a:rPr>
              <a:t> (ΙΙΙ)</a:t>
            </a:r>
            <a:br>
              <a:rPr kumimoji="0" lang="en-US" sz="2000" b="1" i="0" u="none" strike="noStrike" kern="1200" cap="none" spc="0" normalizeH="0" baseline="0" noProof="0" dirty="0">
                <a:ln>
                  <a:noFill/>
                </a:ln>
                <a:solidFill>
                  <a:srgbClr val="002060"/>
                </a:solidFill>
                <a:effectLst/>
                <a:uLnTx/>
                <a:uFillTx/>
                <a:latin typeface="Century Gothic" panose="020B0502020202020204"/>
                <a:ea typeface="+mn-ea"/>
                <a:cs typeface="+mn-cs"/>
              </a:rPr>
            </a:br>
            <a:endParaRPr lang="en-US" dirty="0"/>
          </a:p>
        </p:txBody>
      </p:sp>
      <p:sp>
        <p:nvSpPr>
          <p:cNvPr id="3" name="Θέση περιεχομένου 2">
            <a:extLst>
              <a:ext uri="{FF2B5EF4-FFF2-40B4-BE49-F238E27FC236}">
                <a16:creationId xmlns:a16="http://schemas.microsoft.com/office/drawing/2014/main" id="{4A2A59CC-D149-71CF-43C4-0343FF8C0B14}"/>
              </a:ext>
            </a:extLst>
          </p:cNvPr>
          <p:cNvSpPr>
            <a:spLocks noGrp="1"/>
          </p:cNvSpPr>
          <p:nvPr>
            <p:ph idx="1"/>
          </p:nvPr>
        </p:nvSpPr>
        <p:spPr>
          <a:xfrm>
            <a:off x="1141412" y="1704975"/>
            <a:ext cx="9905999" cy="4086226"/>
          </a:xfrm>
        </p:spPr>
        <p:txBody>
          <a:bodyPr>
            <a:normAutofit fontScale="40000" lnSpcReduction="20000"/>
          </a:bodyPr>
          <a:lstStyle/>
          <a:p>
            <a:pPr marL="0" indent="0" algn="just">
              <a:buNone/>
            </a:pPr>
            <a:r>
              <a:rPr lang="el-GR" sz="2900" b="1" dirty="0">
                <a:solidFill>
                  <a:schemeClr val="bg2"/>
                </a:solidFill>
                <a:latin typeface="Calibri" panose="020F0502020204030204" pitchFamily="34" charset="0"/>
                <a:ea typeface="Calibri" panose="020F0502020204030204" pitchFamily="34" charset="0"/>
                <a:cs typeface="Calibri" panose="020F0502020204030204" pitchFamily="34" charset="0"/>
              </a:rPr>
              <a:t>ΔΕΕ υπόθεση C-280/18, </a:t>
            </a:r>
            <a:r>
              <a:rPr lang="el-GR" sz="2900" b="1" dirty="0" err="1">
                <a:solidFill>
                  <a:schemeClr val="bg2"/>
                </a:solidFill>
                <a:latin typeface="Calibri" panose="020F0502020204030204" pitchFamily="34" charset="0"/>
                <a:ea typeface="Calibri" panose="020F0502020204030204" pitchFamily="34" charset="0"/>
                <a:cs typeface="Calibri" panose="020F0502020204030204" pitchFamily="34" charset="0"/>
              </a:rPr>
              <a:t>Flausch</a:t>
            </a:r>
            <a:r>
              <a:rPr lang="el-GR" sz="2900" b="1" dirty="0">
                <a:solidFill>
                  <a:schemeClr val="bg2"/>
                </a:solidFill>
                <a:latin typeface="Calibri" panose="020F0502020204030204" pitchFamily="34" charset="0"/>
                <a:ea typeface="Calibri" panose="020F0502020204030204" pitchFamily="34" charset="0"/>
                <a:cs typeface="Calibri" panose="020F0502020204030204" pitchFamily="34" charset="0"/>
              </a:rPr>
              <a:t> κ.λπ., απόφαση της 7ης Νοεμβρίου 2019:  </a:t>
            </a:r>
          </a:p>
          <a:p>
            <a:pPr algn="just">
              <a:buFont typeface="Wingdings" panose="05000000000000000000" pitchFamily="2" charset="2"/>
              <a:buChar char="v"/>
            </a:pPr>
            <a:r>
              <a:rPr lang="el-GR" sz="2900" b="1" u="sng" dirty="0">
                <a:solidFill>
                  <a:schemeClr val="bg2"/>
                </a:solidFill>
                <a:latin typeface="Calibri" panose="020F0502020204030204" pitchFamily="34" charset="0"/>
                <a:ea typeface="Calibri" panose="020F0502020204030204" pitchFamily="34" charset="0"/>
                <a:cs typeface="Calibri" panose="020F0502020204030204" pitchFamily="34" charset="0"/>
              </a:rPr>
              <a:t>Η οδηγία ΕΠΕ καταλείπει στα κράτη μέλη τη μέριμνα επακριβούς καθορισμού των όρων ενημερώσεως και συμμετοχής του κοινού </a:t>
            </a:r>
            <a:r>
              <a:rPr lang="el-GR" sz="2900" dirty="0">
                <a:solidFill>
                  <a:schemeClr val="bg2"/>
                </a:solidFill>
                <a:latin typeface="Calibri" panose="020F0502020204030204" pitchFamily="34" charset="0"/>
                <a:ea typeface="Calibri" panose="020F0502020204030204" pitchFamily="34" charset="0"/>
                <a:cs typeface="Calibri" panose="020F0502020204030204" pitchFamily="34" charset="0"/>
              </a:rPr>
              <a:t>στη διαδικασία λήψεως αποφάσεων σχετικά με το περιβάλλον, υπό την προϋπόθεση, πάντως, ότι οι όροι αυτοί δεν είναι λιγότερο ευνοϊκοί εκείνων που διέπουν παρεμφερείς περιπτώσεις εσωτερικού χαρακτήρα </a:t>
            </a:r>
            <a:r>
              <a:rPr lang="el-GR" sz="2900" b="1" u="sng" dirty="0">
                <a:solidFill>
                  <a:schemeClr val="bg2"/>
                </a:solidFill>
                <a:latin typeface="Calibri" panose="020F0502020204030204" pitchFamily="34" charset="0"/>
                <a:ea typeface="Calibri" panose="020F0502020204030204" pitchFamily="34" charset="0"/>
                <a:cs typeface="Calibri" panose="020F0502020204030204" pitchFamily="34" charset="0"/>
              </a:rPr>
              <a:t>(αρχή της ισοδυναμίας) </a:t>
            </a:r>
            <a:r>
              <a:rPr lang="el-GR" sz="2900" dirty="0">
                <a:solidFill>
                  <a:schemeClr val="bg2"/>
                </a:solidFill>
                <a:latin typeface="Calibri" panose="020F0502020204030204" pitchFamily="34" charset="0"/>
                <a:ea typeface="Calibri" panose="020F0502020204030204" pitchFamily="34" charset="0"/>
                <a:cs typeface="Calibri" panose="020F0502020204030204" pitchFamily="34" charset="0"/>
              </a:rPr>
              <a:t>και ότι δεν καθιστούν πρακτικώς αδύνατη ή υπέρμετρα δυσχερή την άσκηση των δικαιωμάτων που παρέχει η έννομη τάξη της Ένωσης </a:t>
            </a:r>
            <a:r>
              <a:rPr lang="el-GR" sz="2900" b="1" u="sng" dirty="0">
                <a:solidFill>
                  <a:schemeClr val="bg2"/>
                </a:solidFill>
                <a:latin typeface="Calibri" panose="020F0502020204030204" pitchFamily="34" charset="0"/>
                <a:ea typeface="Calibri" panose="020F0502020204030204" pitchFamily="34" charset="0"/>
                <a:cs typeface="Calibri" panose="020F0502020204030204" pitchFamily="34" charset="0"/>
              </a:rPr>
              <a:t>(αρχή της αποτελεσματικότητας)</a:t>
            </a:r>
            <a:r>
              <a:rPr lang="el-GR" sz="2900" dirty="0">
                <a:solidFill>
                  <a:schemeClr val="bg2"/>
                </a:solidFill>
                <a:latin typeface="Calibri" panose="020F0502020204030204" pitchFamily="34" charset="0"/>
                <a:ea typeface="Calibri" panose="020F0502020204030204" pitchFamily="34" charset="0"/>
                <a:cs typeface="Calibri" panose="020F0502020204030204" pitchFamily="34" charset="0"/>
              </a:rPr>
              <a:t>, </a:t>
            </a:r>
          </a:p>
          <a:p>
            <a:pPr algn="just">
              <a:buFont typeface="Wingdings" panose="05000000000000000000" pitchFamily="2" charset="2"/>
              <a:buChar char="v"/>
            </a:pPr>
            <a:r>
              <a:rPr lang="el-GR" sz="2900" dirty="0">
                <a:solidFill>
                  <a:schemeClr val="bg2"/>
                </a:solidFill>
                <a:latin typeface="Calibri" panose="020F0502020204030204" pitchFamily="34" charset="0"/>
                <a:ea typeface="Calibri" panose="020F0502020204030204" pitchFamily="34" charset="0"/>
                <a:cs typeface="Calibri" panose="020F0502020204030204" pitchFamily="34" charset="0"/>
              </a:rPr>
              <a:t>όσον αφορά την αρχή της αποτελεσματικότητας, </a:t>
            </a:r>
            <a:r>
              <a:rPr lang="el-GR" sz="2900" b="1" u="sng" dirty="0">
                <a:solidFill>
                  <a:schemeClr val="bg2"/>
                </a:solidFill>
                <a:latin typeface="Calibri" panose="020F0502020204030204" pitchFamily="34" charset="0"/>
                <a:ea typeface="Calibri" panose="020F0502020204030204" pitchFamily="34" charset="0"/>
                <a:cs typeface="Calibri" panose="020F0502020204030204" pitchFamily="34" charset="0"/>
              </a:rPr>
              <a:t>οι αρμόδιες αρχές πρέπει να διασφαλίζουν ότι οι χρησιμοποιούμενοι δίαυλοι ενημερώσεως είναι πρόσφοροι για την πληροφόρηση των ενδιαφερόμενων πολιτών</a:t>
            </a:r>
            <a:r>
              <a:rPr lang="el-GR" sz="2900" dirty="0">
                <a:solidFill>
                  <a:schemeClr val="bg2"/>
                </a:solidFill>
                <a:latin typeface="Calibri" panose="020F0502020204030204" pitchFamily="34" charset="0"/>
                <a:ea typeface="Calibri" panose="020F0502020204030204" pitchFamily="34" charset="0"/>
                <a:cs typeface="Calibri" panose="020F0502020204030204" pitchFamily="34" charset="0"/>
              </a:rPr>
              <a:t>, προκειμένου να τους δώσουν επαρκή δυνατότητα να τηρούνται ενήμεροι για τις σχεδιαζόμενες δραστηριότητες, τη διαδικασία λήψεως αποφάσεων και τις δυνατότητές τους να συμμετάσχουν εγκαίρως στη διαδικασία, </a:t>
            </a:r>
          </a:p>
          <a:p>
            <a:pPr algn="just">
              <a:buFont typeface="Wingdings" panose="05000000000000000000" pitchFamily="2" charset="2"/>
              <a:buChar char="v"/>
            </a:pPr>
            <a:r>
              <a:rPr lang="el-GR" sz="2900" b="1" u="sng" dirty="0">
                <a:solidFill>
                  <a:schemeClr val="bg2"/>
                </a:solidFill>
                <a:latin typeface="Calibri" panose="020F0502020204030204" pitchFamily="34" charset="0"/>
                <a:ea typeface="Calibri" panose="020F0502020204030204" pitchFamily="34" charset="0"/>
                <a:cs typeface="Calibri" panose="020F0502020204030204" pitchFamily="34" charset="0"/>
              </a:rPr>
              <a:t>η ανάρτηση στο κατάστημα της περιφερειακής διοικητικής αρχής, η οποία εδρεύει στη Σύρο</a:t>
            </a:r>
            <a:r>
              <a:rPr lang="el-GR" sz="2900" dirty="0">
                <a:solidFill>
                  <a:schemeClr val="bg2"/>
                </a:solidFill>
                <a:latin typeface="Calibri" panose="020F0502020204030204" pitchFamily="34" charset="0"/>
                <a:ea typeface="Calibri" panose="020F0502020204030204" pitchFamily="34" charset="0"/>
                <a:cs typeface="Calibri" panose="020F0502020204030204" pitchFamily="34" charset="0"/>
              </a:rPr>
              <a:t>, έστω και συνοδευόμενη από δημοσίευση σε τοπική εφημερίδα της νήσου αυτής, </a:t>
            </a:r>
            <a:r>
              <a:rPr lang="el-GR" sz="2900" b="1" u="sng" dirty="0">
                <a:solidFill>
                  <a:schemeClr val="bg2"/>
                </a:solidFill>
                <a:latin typeface="Calibri" panose="020F0502020204030204" pitchFamily="34" charset="0"/>
                <a:ea typeface="Calibri" panose="020F0502020204030204" pitchFamily="34" charset="0"/>
                <a:cs typeface="Calibri" panose="020F0502020204030204" pitchFamily="34" charset="0"/>
              </a:rPr>
              <a:t>δεν φαίνεται να συμβάλλει επαρκώς στην ενημέρωση του ενδιαφερομένου κοινού</a:t>
            </a:r>
            <a:r>
              <a:rPr lang="el-GR" sz="2900" dirty="0">
                <a:solidFill>
                  <a:schemeClr val="bg2"/>
                </a:solidFill>
                <a:latin typeface="Calibri" panose="020F0502020204030204" pitchFamily="34" charset="0"/>
                <a:ea typeface="Calibri" panose="020F0502020204030204" pitchFamily="34" charset="0"/>
                <a:cs typeface="Calibri" panose="020F0502020204030204" pitchFamily="34" charset="0"/>
              </a:rPr>
              <a:t>,</a:t>
            </a:r>
          </a:p>
          <a:p>
            <a:pPr algn="just">
              <a:buFont typeface="Wingdings" panose="05000000000000000000" pitchFamily="2" charset="2"/>
              <a:buChar char="v"/>
            </a:pPr>
            <a:r>
              <a:rPr lang="el-GR" sz="2900" dirty="0">
                <a:solidFill>
                  <a:schemeClr val="bg2"/>
                </a:solidFill>
                <a:latin typeface="Calibri" panose="020F0502020204030204" pitchFamily="34" charset="0"/>
                <a:ea typeface="Calibri" panose="020F0502020204030204" pitchFamily="34" charset="0"/>
                <a:cs typeface="Calibri" panose="020F0502020204030204" pitchFamily="34" charset="0"/>
              </a:rPr>
              <a:t>οι συνθήκες πρόσβασης στον φάκελο της διαδικασίας συμμετοχής πρέπει να παρέχουν στο ενδιαφερόμενο κοινό τη δυνατότητα να ασκεί αποτελεσματικώς τα δικαιώματά του, κάτι που προϋποθέτει δυνατότητα ευχερούς πρόσβασης στον εν λόγω φάκελο</a:t>
            </a:r>
          </a:p>
          <a:p>
            <a:pPr algn="just">
              <a:buFont typeface="Wingdings" panose="05000000000000000000" pitchFamily="2" charset="2"/>
              <a:buChar char="v"/>
            </a:pPr>
            <a:r>
              <a:rPr lang="el-GR" sz="2900" dirty="0" err="1">
                <a:solidFill>
                  <a:schemeClr val="bg2"/>
                </a:solidFill>
                <a:latin typeface="Calibri" panose="020F0502020204030204" pitchFamily="34" charset="0"/>
                <a:ea typeface="Calibri" panose="020F0502020204030204" pitchFamily="34" charset="0"/>
                <a:cs typeface="Calibri" panose="020F0502020204030204" pitchFamily="34" charset="0"/>
              </a:rPr>
              <a:t>απόκειται</a:t>
            </a:r>
            <a:r>
              <a:rPr lang="el-GR" sz="2900" dirty="0">
                <a:solidFill>
                  <a:schemeClr val="bg2"/>
                </a:solidFill>
                <a:latin typeface="Calibri" panose="020F0502020204030204" pitchFamily="34" charset="0"/>
                <a:ea typeface="Calibri" panose="020F0502020204030204" pitchFamily="34" charset="0"/>
                <a:cs typeface="Calibri" panose="020F0502020204030204" pitchFamily="34" charset="0"/>
              </a:rPr>
              <a:t> στο αιτούν δικαστήριο να κρίνει αν οι απαιτήσεις αυτές τηρήθηκαν, λαμβανομένων, ιδίως, υπόψη της προσπάθειας την οποία πρέπει να καταβάλει το ενδιαφερόμενο κοινό προκειμένου να μεταβεί ακτοπλοϊκώς από την Ίο στη Σύρο και των δυνατοτήτων που είχαν οι αρμόδιες αρχές προκειμένου, χωρίς να καταβάλουν δυσανάλογες προσπάθειες, να καταστήσουν δυνατή την πρόσβαση στα στοιχεία του φακέλου στην Ίο.</a:t>
            </a:r>
          </a:p>
          <a:p>
            <a:endParaRPr lang="en-US" dirty="0"/>
          </a:p>
        </p:txBody>
      </p:sp>
      <p:sp>
        <p:nvSpPr>
          <p:cNvPr id="4" name="Βέλος: Δεξιό 3">
            <a:extLst>
              <a:ext uri="{FF2B5EF4-FFF2-40B4-BE49-F238E27FC236}">
                <a16:creationId xmlns:a16="http://schemas.microsoft.com/office/drawing/2014/main" id="{41FF12DC-69E4-F69E-E1C4-8CA78CD3274F}"/>
              </a:ext>
            </a:extLst>
          </p:cNvPr>
          <p:cNvSpPr/>
          <p:nvPr/>
        </p:nvSpPr>
        <p:spPr>
          <a:xfrm>
            <a:off x="193" y="718877"/>
            <a:ext cx="978408" cy="484632"/>
          </a:xfrm>
          <a:prstGeom prst="rightArrow">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l-GR" b="1" dirty="0">
                <a:solidFill>
                  <a:schemeClr val="bg2"/>
                </a:solidFill>
              </a:rPr>
              <a:t>14</a:t>
            </a:r>
            <a:endParaRPr lang="en-US" b="1" dirty="0">
              <a:solidFill>
                <a:schemeClr val="bg2"/>
              </a:solidFill>
            </a:endParaRPr>
          </a:p>
        </p:txBody>
      </p:sp>
    </p:spTree>
    <p:extLst>
      <p:ext uri="{BB962C8B-B14F-4D97-AF65-F5344CB8AC3E}">
        <p14:creationId xmlns:p14="http://schemas.microsoft.com/office/powerpoint/2010/main" val="36241736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AE60C18F-D02A-B906-3464-FB487067F207}"/>
              </a:ext>
            </a:extLst>
          </p:cNvPr>
          <p:cNvSpPr>
            <a:spLocks noGrp="1"/>
          </p:cNvSpPr>
          <p:nvPr>
            <p:ph idx="1"/>
          </p:nvPr>
        </p:nvSpPr>
        <p:spPr/>
        <p:txBody>
          <a:bodyPr>
            <a:normAutofit/>
          </a:bodyPr>
          <a:lstStyle/>
          <a:p>
            <a:pPr marL="0" indent="0">
              <a:buNone/>
            </a:pPr>
            <a:r>
              <a:rPr lang="el-GR" sz="2000" b="1" dirty="0">
                <a:solidFill>
                  <a:schemeClr val="bg2"/>
                </a:solidFill>
                <a:latin typeface="+mj-lt"/>
                <a:ea typeface="Calibri" panose="020F0502020204030204" pitchFamily="34" charset="0"/>
                <a:cs typeface="Calibri" panose="020F0502020204030204" pitchFamily="34" charset="0"/>
              </a:rPr>
              <a:t>ΕΥΧΑΡΙΣΤΩ ΓΙΑ ΤΗΝ ΠΡΟΣΟΧΗ ΣΑΣ</a:t>
            </a:r>
            <a:endParaRPr lang="en-US" sz="2000" b="1" dirty="0">
              <a:solidFill>
                <a:schemeClr val="bg2"/>
              </a:solidFill>
              <a:latin typeface="+mj-lt"/>
              <a:ea typeface="Calibri" panose="020F0502020204030204" pitchFamily="34" charset="0"/>
              <a:cs typeface="Calibri" panose="020F0502020204030204" pitchFamily="34" charset="0"/>
            </a:endParaRPr>
          </a:p>
        </p:txBody>
      </p:sp>
      <p:sp>
        <p:nvSpPr>
          <p:cNvPr id="2" name="Βέλος: Δεξιό 1">
            <a:extLst>
              <a:ext uri="{FF2B5EF4-FFF2-40B4-BE49-F238E27FC236}">
                <a16:creationId xmlns:a16="http://schemas.microsoft.com/office/drawing/2014/main" id="{80FA7852-42EC-C686-D3AF-C8AA6F06B992}"/>
              </a:ext>
            </a:extLst>
          </p:cNvPr>
          <p:cNvSpPr/>
          <p:nvPr/>
        </p:nvSpPr>
        <p:spPr>
          <a:xfrm>
            <a:off x="0" y="718877"/>
            <a:ext cx="978408" cy="484632"/>
          </a:xfrm>
          <a:prstGeom prst="rightArrow">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l-GR" b="1" dirty="0">
                <a:solidFill>
                  <a:schemeClr val="bg2"/>
                </a:solidFill>
              </a:rPr>
              <a:t>15</a:t>
            </a:r>
            <a:endParaRPr lang="en-US" b="1" dirty="0">
              <a:solidFill>
                <a:schemeClr val="bg2"/>
              </a:solidFill>
            </a:endParaRPr>
          </a:p>
        </p:txBody>
      </p:sp>
    </p:spTree>
    <p:extLst>
      <p:ext uri="{BB962C8B-B14F-4D97-AF65-F5344CB8AC3E}">
        <p14:creationId xmlns:p14="http://schemas.microsoft.com/office/powerpoint/2010/main" val="10999991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1BC25EB-4E63-6F4A-B8C2-FF8753983053}"/>
              </a:ext>
            </a:extLst>
          </p:cNvPr>
          <p:cNvSpPr>
            <a:spLocks noGrp="1"/>
          </p:cNvSpPr>
          <p:nvPr>
            <p:ph type="title"/>
          </p:nvPr>
        </p:nvSpPr>
        <p:spPr>
          <a:xfrm>
            <a:off x="1141413" y="618518"/>
            <a:ext cx="9905998" cy="788941"/>
          </a:xfrm>
        </p:spPr>
        <p:txBody>
          <a:bodyPr>
            <a:normAutofit/>
          </a:bodyPr>
          <a:lstStyle/>
          <a:p>
            <a:pPr algn="ctr"/>
            <a:r>
              <a:rPr lang="el-GR" sz="2000" b="1" dirty="0">
                <a:solidFill>
                  <a:schemeClr val="bg2"/>
                </a:solidFill>
                <a:latin typeface="Arial" panose="020B0604020202020204" pitchFamily="34" charset="0"/>
                <a:cs typeface="Arial" panose="020B0604020202020204" pitchFamily="34" charset="0"/>
              </a:rPr>
              <a:t>Α. ΤΟ ΔΙΚΑΙΩΜΑ ΠΕΡΙΒΑΛΛΟΝΤΙΚΗΣ ΠΛΗΡΟΦΟΡΗΣΗΣ</a:t>
            </a:r>
            <a:endParaRPr lang="en-US" sz="2000" dirty="0">
              <a:solidFill>
                <a:schemeClr val="bg2"/>
              </a:solidFill>
              <a:latin typeface="Arial" panose="020B0604020202020204" pitchFamily="34" charset="0"/>
              <a:cs typeface="Arial" panose="020B0604020202020204" pitchFamily="34" charset="0"/>
            </a:endParaRPr>
          </a:p>
        </p:txBody>
      </p:sp>
      <p:sp>
        <p:nvSpPr>
          <p:cNvPr id="3" name="Θέση περιεχομένου 2">
            <a:extLst>
              <a:ext uri="{FF2B5EF4-FFF2-40B4-BE49-F238E27FC236}">
                <a16:creationId xmlns:a16="http://schemas.microsoft.com/office/drawing/2014/main" id="{54EB8926-0E7E-27A6-63DD-4E3C9FD3DB0C}"/>
              </a:ext>
            </a:extLst>
          </p:cNvPr>
          <p:cNvSpPr>
            <a:spLocks noGrp="1"/>
          </p:cNvSpPr>
          <p:nvPr>
            <p:ph idx="1"/>
          </p:nvPr>
        </p:nvSpPr>
        <p:spPr>
          <a:xfrm>
            <a:off x="1141412" y="1203509"/>
            <a:ext cx="9905999" cy="5406841"/>
          </a:xfrm>
        </p:spPr>
        <p:txBody>
          <a:bodyPr>
            <a:normAutofit fontScale="62500" lnSpcReduction="20000"/>
          </a:bodyPr>
          <a:lstStyle/>
          <a:p>
            <a:pPr marL="0" indent="0">
              <a:buNone/>
            </a:pPr>
            <a:endParaRPr lang="el-GR" sz="2000" dirty="0">
              <a:solidFill>
                <a:schemeClr val="bg2"/>
              </a:solidFill>
            </a:endParaRPr>
          </a:p>
          <a:p>
            <a:pPr marL="0" indent="0" algn="just">
              <a:lnSpc>
                <a:spcPct val="90000"/>
              </a:lnSpc>
              <a:spcBef>
                <a:spcPts val="600"/>
              </a:spcBef>
              <a:buNone/>
            </a:pPr>
            <a:r>
              <a:rPr lang="el-GR" sz="2000" b="1" dirty="0">
                <a:solidFill>
                  <a:srgbClr val="002060"/>
                </a:solidFill>
                <a:latin typeface="Calibri" panose="020F0502020204030204" pitchFamily="34" charset="0"/>
                <a:ea typeface="Calibri" panose="020F0502020204030204" pitchFamily="34" charset="0"/>
                <a:cs typeface="Calibri" panose="020F0502020204030204" pitchFamily="34" charset="0"/>
              </a:rPr>
              <a:t>Δικαιολογητικός λόγος </a:t>
            </a:r>
          </a:p>
          <a:p>
            <a:pPr marL="0" indent="0" algn="just">
              <a:lnSpc>
                <a:spcPct val="90000"/>
              </a:lnSpc>
              <a:spcBef>
                <a:spcPts val="1200"/>
              </a:spcBef>
              <a:buNone/>
            </a:pPr>
            <a:r>
              <a:rPr lang="el-GR" sz="2000" dirty="0">
                <a:solidFill>
                  <a:srgbClr val="002060"/>
                </a:solidFill>
                <a:latin typeface="Calibri" panose="020F0502020204030204" pitchFamily="34" charset="0"/>
                <a:ea typeface="Calibri" panose="020F0502020204030204" pitchFamily="34" charset="0"/>
                <a:cs typeface="Calibri" panose="020F0502020204030204" pitchFamily="34" charset="0"/>
              </a:rPr>
              <a:t>Η επαρκής ενημέρωση των πολιτών σχετικά με τα περιβαλλοντικά ζητήματα:</a:t>
            </a:r>
          </a:p>
          <a:p>
            <a:pPr indent="-285750" algn="just">
              <a:lnSpc>
                <a:spcPct val="90000"/>
              </a:lnSpc>
            </a:pPr>
            <a:r>
              <a:rPr lang="el-GR" sz="2000" dirty="0">
                <a:solidFill>
                  <a:srgbClr val="002060"/>
                </a:solidFill>
                <a:latin typeface="Calibri" panose="020F0502020204030204" pitchFamily="34" charset="0"/>
                <a:ea typeface="Calibri" panose="020F0502020204030204" pitchFamily="34" charset="0"/>
                <a:cs typeface="Calibri" panose="020F0502020204030204" pitchFamily="34" charset="0"/>
              </a:rPr>
              <a:t>Προάγει το πρότυπο του </a:t>
            </a:r>
            <a:r>
              <a:rPr lang="el-GR" sz="2000" u="sng" dirty="0">
                <a:solidFill>
                  <a:srgbClr val="002060"/>
                </a:solidFill>
                <a:latin typeface="Calibri" panose="020F0502020204030204" pitchFamily="34" charset="0"/>
                <a:ea typeface="Calibri" panose="020F0502020204030204" pitchFamily="34" charset="0"/>
                <a:cs typeface="Calibri" panose="020F0502020204030204" pitchFamily="34" charset="0"/>
              </a:rPr>
              <a:t>ενεργού πολίτη </a:t>
            </a:r>
            <a:r>
              <a:rPr lang="el-GR" sz="2000" dirty="0">
                <a:solidFill>
                  <a:srgbClr val="002060"/>
                </a:solidFill>
                <a:latin typeface="Calibri" panose="020F0502020204030204" pitchFamily="34" charset="0"/>
                <a:ea typeface="Calibri" panose="020F0502020204030204" pitchFamily="34" charset="0"/>
                <a:cs typeface="Calibri" panose="020F0502020204030204" pitchFamily="34" charset="0"/>
              </a:rPr>
              <a:t>και ενδυναμώνει τη συμμετοχική δημοκρατία </a:t>
            </a:r>
          </a:p>
          <a:p>
            <a:pPr indent="-285750" algn="just">
              <a:lnSpc>
                <a:spcPct val="90000"/>
              </a:lnSpc>
            </a:pPr>
            <a:r>
              <a:rPr lang="el-GR" sz="2000" dirty="0">
                <a:solidFill>
                  <a:srgbClr val="002060"/>
                </a:solidFill>
                <a:latin typeface="Calibri" panose="020F0502020204030204" pitchFamily="34" charset="0"/>
                <a:ea typeface="Calibri" panose="020F0502020204030204" pitchFamily="34" charset="0"/>
                <a:cs typeface="Calibri" panose="020F0502020204030204" pitchFamily="34" charset="0"/>
              </a:rPr>
              <a:t>Συμβάλλει στην </a:t>
            </a:r>
            <a:r>
              <a:rPr lang="el-GR" sz="2000" u="sng" dirty="0">
                <a:solidFill>
                  <a:srgbClr val="002060"/>
                </a:solidFill>
                <a:latin typeface="Calibri" panose="020F0502020204030204" pitchFamily="34" charset="0"/>
                <a:ea typeface="Calibri" panose="020F0502020204030204" pitchFamily="34" charset="0"/>
                <a:cs typeface="Calibri" panose="020F0502020204030204" pitchFamily="34" charset="0"/>
              </a:rPr>
              <a:t>ευαισθητοποίηση </a:t>
            </a:r>
            <a:r>
              <a:rPr lang="el-GR" sz="2000" u="sng">
                <a:solidFill>
                  <a:srgbClr val="002060"/>
                </a:solidFill>
                <a:latin typeface="Calibri" panose="020F0502020204030204" pitchFamily="34" charset="0"/>
                <a:ea typeface="Calibri" panose="020F0502020204030204" pitchFamily="34" charset="0"/>
                <a:cs typeface="Calibri" panose="020F0502020204030204" pitchFamily="34" charset="0"/>
              </a:rPr>
              <a:t>του κοινού </a:t>
            </a:r>
            <a:r>
              <a:rPr lang="el-GR" sz="2000" dirty="0">
                <a:solidFill>
                  <a:srgbClr val="002060"/>
                </a:solidFill>
                <a:latin typeface="Calibri" panose="020F0502020204030204" pitchFamily="34" charset="0"/>
                <a:ea typeface="Calibri" panose="020F0502020204030204" pitchFamily="34" charset="0"/>
                <a:cs typeface="Calibri" panose="020F0502020204030204" pitchFamily="34" charset="0"/>
              </a:rPr>
              <a:t>για τα περιβαλλοντικά προβλήματα </a:t>
            </a:r>
          </a:p>
          <a:p>
            <a:pPr indent="-285750" algn="just">
              <a:lnSpc>
                <a:spcPct val="90000"/>
              </a:lnSpc>
            </a:pPr>
            <a:r>
              <a:rPr lang="el-GR" sz="2000" dirty="0">
                <a:solidFill>
                  <a:srgbClr val="002060"/>
                </a:solidFill>
                <a:latin typeface="Calibri" panose="020F0502020204030204" pitchFamily="34" charset="0"/>
                <a:ea typeface="Calibri" panose="020F0502020204030204" pitchFamily="34" charset="0"/>
                <a:cs typeface="Calibri" panose="020F0502020204030204" pitchFamily="34" charset="0"/>
              </a:rPr>
              <a:t>Προωθεί τη </a:t>
            </a:r>
            <a:r>
              <a:rPr lang="el-GR" sz="2000" u="sng" dirty="0">
                <a:solidFill>
                  <a:srgbClr val="002060"/>
                </a:solidFill>
                <a:latin typeface="Calibri" panose="020F0502020204030204" pitchFamily="34" charset="0"/>
                <a:ea typeface="Calibri" panose="020F0502020204030204" pitchFamily="34" charset="0"/>
                <a:cs typeface="Calibri" panose="020F0502020204030204" pitchFamily="34" charset="0"/>
              </a:rPr>
              <a:t>διαφάνεια της διοικητικής δράσης </a:t>
            </a:r>
            <a:r>
              <a:rPr lang="el-GR" sz="2000" dirty="0">
                <a:solidFill>
                  <a:srgbClr val="002060"/>
                </a:solidFill>
                <a:latin typeface="Calibri" panose="020F0502020204030204" pitchFamily="34" charset="0"/>
                <a:ea typeface="Calibri" panose="020F0502020204030204" pitchFamily="34" charset="0"/>
                <a:cs typeface="Calibri" panose="020F0502020204030204" pitchFamily="34" charset="0"/>
              </a:rPr>
              <a:t>και τον ελεύθερο και υγιή ανταγωνισμό</a:t>
            </a:r>
          </a:p>
          <a:p>
            <a:pPr indent="-285750" algn="just">
              <a:lnSpc>
                <a:spcPct val="90000"/>
              </a:lnSpc>
            </a:pPr>
            <a:r>
              <a:rPr lang="el-GR" sz="2000" dirty="0">
                <a:solidFill>
                  <a:srgbClr val="002060"/>
                </a:solidFill>
                <a:latin typeface="Calibri" panose="020F0502020204030204" pitchFamily="34" charset="0"/>
                <a:ea typeface="Calibri" panose="020F0502020204030204" pitchFamily="34" charset="0"/>
                <a:cs typeface="Calibri" panose="020F0502020204030204" pitchFamily="34" charset="0"/>
              </a:rPr>
              <a:t>Ενθαρρύνει τη </a:t>
            </a:r>
            <a:r>
              <a:rPr lang="el-GR" sz="2000" u="sng" dirty="0">
                <a:solidFill>
                  <a:srgbClr val="002060"/>
                </a:solidFill>
                <a:latin typeface="Calibri" panose="020F0502020204030204" pitchFamily="34" charset="0"/>
                <a:ea typeface="Calibri" panose="020F0502020204030204" pitchFamily="34" charset="0"/>
                <a:cs typeface="Calibri" panose="020F0502020204030204" pitchFamily="34" charset="0"/>
              </a:rPr>
              <a:t>συμμετοχή των πολιτών </a:t>
            </a:r>
            <a:r>
              <a:rPr lang="el-GR" sz="2000" dirty="0">
                <a:solidFill>
                  <a:srgbClr val="002060"/>
                </a:solidFill>
                <a:latin typeface="Calibri" panose="020F0502020204030204" pitchFamily="34" charset="0"/>
                <a:ea typeface="Calibri" panose="020F0502020204030204" pitchFamily="34" charset="0"/>
                <a:cs typeface="Calibri" panose="020F0502020204030204" pitchFamily="34" charset="0"/>
              </a:rPr>
              <a:t>στις διαδικασίες λήψης αποφάσεων για το περιβάλλον </a:t>
            </a:r>
          </a:p>
          <a:p>
            <a:pPr indent="-285750" algn="just">
              <a:lnSpc>
                <a:spcPct val="90000"/>
              </a:lnSpc>
            </a:pPr>
            <a:r>
              <a:rPr lang="el-GR" sz="2000" dirty="0">
                <a:solidFill>
                  <a:srgbClr val="002060"/>
                </a:solidFill>
                <a:latin typeface="Calibri" panose="020F0502020204030204" pitchFamily="34" charset="0"/>
                <a:ea typeface="Calibri" panose="020F0502020204030204" pitchFamily="34" charset="0"/>
                <a:cs typeface="Calibri" panose="020F0502020204030204" pitchFamily="34" charset="0"/>
              </a:rPr>
              <a:t>Αποτελεί προϋπόθεση για την </a:t>
            </a:r>
            <a:r>
              <a:rPr lang="el-GR" sz="2000" u="sng" dirty="0">
                <a:solidFill>
                  <a:srgbClr val="002060"/>
                </a:solidFill>
                <a:latin typeface="Calibri" panose="020F0502020204030204" pitchFamily="34" charset="0"/>
                <a:ea typeface="Calibri" panose="020F0502020204030204" pitchFamily="34" charset="0"/>
                <a:cs typeface="Calibri" panose="020F0502020204030204" pitchFamily="34" charset="0"/>
              </a:rPr>
              <a:t>αποτελεσματική προσφυγή στη δικαιοσύνη </a:t>
            </a:r>
            <a:r>
              <a:rPr lang="el-GR" sz="2000" dirty="0">
                <a:solidFill>
                  <a:srgbClr val="002060"/>
                </a:solidFill>
                <a:latin typeface="Calibri" panose="020F0502020204030204" pitchFamily="34" charset="0"/>
                <a:ea typeface="Calibri" panose="020F0502020204030204" pitchFamily="34" charset="0"/>
                <a:cs typeface="Calibri" panose="020F0502020204030204" pitchFamily="34" charset="0"/>
              </a:rPr>
              <a:t>για περιβαλλοντικά θέματα </a:t>
            </a:r>
          </a:p>
          <a:p>
            <a:pPr indent="-285750" algn="just">
              <a:lnSpc>
                <a:spcPct val="90000"/>
              </a:lnSpc>
            </a:pPr>
            <a:endParaRPr lang="el-GR" sz="20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pPr marL="0" indent="0" algn="just">
              <a:lnSpc>
                <a:spcPct val="90000"/>
              </a:lnSpc>
              <a:spcBef>
                <a:spcPts val="1800"/>
              </a:spcBef>
              <a:buNone/>
            </a:pPr>
            <a:r>
              <a:rPr lang="el-GR" sz="2000" b="1" dirty="0">
                <a:solidFill>
                  <a:srgbClr val="002060"/>
                </a:solidFill>
                <a:latin typeface="Calibri" panose="020F0502020204030204" pitchFamily="34" charset="0"/>
                <a:ea typeface="Calibri" panose="020F0502020204030204" pitchFamily="34" charset="0"/>
                <a:cs typeface="Calibri" panose="020F0502020204030204" pitchFamily="34" charset="0"/>
              </a:rPr>
              <a:t>Νομική βάση</a:t>
            </a:r>
            <a:r>
              <a:rPr lang="el-GR" sz="2000" dirty="0">
                <a:solidFill>
                  <a:srgbClr val="002060"/>
                </a:solidFill>
                <a:latin typeface="Calibri" panose="020F0502020204030204" pitchFamily="34" charset="0"/>
                <a:ea typeface="Calibri" panose="020F0502020204030204" pitchFamily="34" charset="0"/>
                <a:cs typeface="Calibri" panose="020F0502020204030204" pitchFamily="34" charset="0"/>
              </a:rPr>
              <a:t> </a:t>
            </a:r>
          </a:p>
          <a:p>
            <a:pPr algn="just">
              <a:lnSpc>
                <a:spcPct val="90000"/>
              </a:lnSpc>
            </a:pPr>
            <a:r>
              <a:rPr lang="el-GR" sz="2000" u="sng" dirty="0">
                <a:solidFill>
                  <a:srgbClr val="002060"/>
                </a:solidFill>
                <a:latin typeface="Calibri" panose="020F0502020204030204" pitchFamily="34" charset="0"/>
                <a:ea typeface="Calibri" panose="020F0502020204030204" pitchFamily="34" charset="0"/>
                <a:cs typeface="Calibri" panose="020F0502020204030204" pitchFamily="34" charset="0"/>
              </a:rPr>
              <a:t>Διεθνές δίκαιο</a:t>
            </a:r>
            <a:r>
              <a:rPr lang="el-GR" sz="2000" dirty="0">
                <a:solidFill>
                  <a:srgbClr val="002060"/>
                </a:solidFill>
                <a:latin typeface="Calibri" panose="020F0502020204030204" pitchFamily="34" charset="0"/>
                <a:ea typeface="Calibri" panose="020F0502020204030204" pitchFamily="34" charset="0"/>
                <a:cs typeface="Calibri" panose="020F0502020204030204" pitchFamily="34" charset="0"/>
              </a:rPr>
              <a:t>: Σύμβαση </a:t>
            </a:r>
            <a:r>
              <a:rPr lang="el-GR" sz="2000" dirty="0" err="1">
                <a:solidFill>
                  <a:srgbClr val="002060"/>
                </a:solidFill>
                <a:latin typeface="Calibri" panose="020F0502020204030204" pitchFamily="34" charset="0"/>
                <a:ea typeface="Calibri" panose="020F0502020204030204" pitchFamily="34" charset="0"/>
                <a:cs typeface="Calibri" panose="020F0502020204030204" pitchFamily="34" charset="0"/>
              </a:rPr>
              <a:t>Άαρχους</a:t>
            </a:r>
            <a:r>
              <a:rPr lang="el-GR" sz="2000" dirty="0">
                <a:solidFill>
                  <a:srgbClr val="002060"/>
                </a:solidFill>
                <a:latin typeface="Calibri" panose="020F0502020204030204" pitchFamily="34" charset="0"/>
                <a:ea typeface="Calibri" panose="020F0502020204030204" pitchFamily="34" charset="0"/>
                <a:cs typeface="Calibri" panose="020F0502020204030204" pitchFamily="34" charset="0"/>
              </a:rPr>
              <a:t> </a:t>
            </a:r>
            <a:r>
              <a:rPr lang="en-US" sz="2000" dirty="0">
                <a:solidFill>
                  <a:srgbClr val="002060"/>
                </a:solidFill>
                <a:latin typeface="Calibri" panose="020F0502020204030204" pitchFamily="34" charset="0"/>
                <a:ea typeface="Calibri" panose="020F0502020204030204" pitchFamily="34" charset="0"/>
                <a:cs typeface="Calibri" panose="020F0502020204030204" pitchFamily="34" charset="0"/>
              </a:rPr>
              <a:t>(1998)</a:t>
            </a:r>
            <a:r>
              <a:rPr lang="el-GR" sz="2000" dirty="0">
                <a:solidFill>
                  <a:srgbClr val="002060"/>
                </a:solidFill>
                <a:latin typeface="Calibri" panose="020F0502020204030204" pitchFamily="34" charset="0"/>
                <a:ea typeface="Calibri" panose="020F0502020204030204" pitchFamily="34" charset="0"/>
                <a:cs typeface="Calibri" panose="020F0502020204030204" pitchFamily="34" charset="0"/>
              </a:rPr>
              <a:t> – Πρώτος πυλώνας </a:t>
            </a:r>
            <a:r>
              <a:rPr lang="en-US" sz="2000" dirty="0">
                <a:solidFill>
                  <a:srgbClr val="002060"/>
                </a:solidFill>
                <a:latin typeface="Calibri" panose="020F0502020204030204" pitchFamily="34" charset="0"/>
                <a:ea typeface="Calibri" panose="020F0502020204030204" pitchFamily="34" charset="0"/>
                <a:cs typeface="Calibri" panose="020F0502020204030204" pitchFamily="34" charset="0"/>
                <a:sym typeface="Symbol" panose="05050102010706020507" pitchFamily="18" charset="2"/>
              </a:rPr>
              <a:t> N. 3</a:t>
            </a:r>
            <a:r>
              <a:rPr lang="el-GR" sz="2000" dirty="0">
                <a:solidFill>
                  <a:srgbClr val="002060"/>
                </a:solidFill>
                <a:latin typeface="Calibri" panose="020F0502020204030204" pitchFamily="34" charset="0"/>
                <a:ea typeface="Calibri" panose="020F0502020204030204" pitchFamily="34" charset="0"/>
                <a:cs typeface="Calibri" panose="020F0502020204030204" pitchFamily="34" charset="0"/>
                <a:sym typeface="Symbol" panose="05050102010706020507" pitchFamily="18" charset="2"/>
              </a:rPr>
              <a:t>422/</a:t>
            </a:r>
            <a:r>
              <a:rPr lang="en-US" sz="2000" dirty="0">
                <a:solidFill>
                  <a:srgbClr val="002060"/>
                </a:solidFill>
                <a:latin typeface="Calibri" panose="020F0502020204030204" pitchFamily="34" charset="0"/>
                <a:ea typeface="Calibri" panose="020F0502020204030204" pitchFamily="34" charset="0"/>
                <a:cs typeface="Calibri" panose="020F0502020204030204" pitchFamily="34" charset="0"/>
                <a:sym typeface="Symbol" panose="05050102010706020507" pitchFamily="18" charset="2"/>
              </a:rPr>
              <a:t>2005</a:t>
            </a:r>
            <a:r>
              <a:rPr lang="el-GR" sz="2000" dirty="0">
                <a:solidFill>
                  <a:srgbClr val="002060"/>
                </a:solidFill>
                <a:latin typeface="Calibri" panose="020F0502020204030204" pitchFamily="34" charset="0"/>
                <a:ea typeface="Calibri" panose="020F0502020204030204" pitchFamily="34" charset="0"/>
                <a:cs typeface="Calibri" panose="020F0502020204030204" pitchFamily="34" charset="0"/>
                <a:sym typeface="Symbol" panose="05050102010706020507" pitchFamily="18" charset="2"/>
              </a:rPr>
              <a:t> (Α΄ 303), Διακήρυξη του Ρίο (1992) -  Αρχή 10η</a:t>
            </a:r>
            <a:endParaRPr lang="en-US" sz="2000" dirty="0">
              <a:solidFill>
                <a:srgbClr val="002060"/>
              </a:solidFill>
              <a:latin typeface="Calibri" panose="020F0502020204030204" pitchFamily="34" charset="0"/>
              <a:ea typeface="Calibri" panose="020F0502020204030204" pitchFamily="34" charset="0"/>
              <a:cs typeface="Calibri" panose="020F0502020204030204" pitchFamily="34" charset="0"/>
              <a:sym typeface="Symbol" panose="05050102010706020507" pitchFamily="18" charset="2"/>
            </a:endParaRPr>
          </a:p>
          <a:p>
            <a:pPr algn="just">
              <a:lnSpc>
                <a:spcPct val="90000"/>
              </a:lnSpc>
            </a:pPr>
            <a:r>
              <a:rPr lang="en-US" sz="2000" u="sng" dirty="0">
                <a:solidFill>
                  <a:srgbClr val="002060"/>
                </a:solidFill>
                <a:latin typeface="Calibri" panose="020F0502020204030204" pitchFamily="34" charset="0"/>
                <a:ea typeface="Calibri" panose="020F0502020204030204" pitchFamily="34" charset="0"/>
                <a:cs typeface="Calibri" panose="020F0502020204030204" pitchFamily="34" charset="0"/>
                <a:sym typeface="Symbol" panose="05050102010706020507" pitchFamily="18" charset="2"/>
              </a:rPr>
              <a:t>E</a:t>
            </a:r>
            <a:r>
              <a:rPr lang="el-GR" sz="2000" u="sng" dirty="0" err="1">
                <a:solidFill>
                  <a:srgbClr val="002060"/>
                </a:solidFill>
                <a:latin typeface="Calibri" panose="020F0502020204030204" pitchFamily="34" charset="0"/>
                <a:ea typeface="Calibri" panose="020F0502020204030204" pitchFamily="34" charset="0"/>
                <a:cs typeface="Calibri" panose="020F0502020204030204" pitchFamily="34" charset="0"/>
                <a:sym typeface="Symbol" panose="05050102010706020507" pitchFamily="18" charset="2"/>
              </a:rPr>
              <a:t>νωσιακό</a:t>
            </a:r>
            <a:r>
              <a:rPr lang="el-GR" sz="2000" u="sng" dirty="0">
                <a:solidFill>
                  <a:srgbClr val="002060"/>
                </a:solidFill>
                <a:latin typeface="Calibri" panose="020F0502020204030204" pitchFamily="34" charset="0"/>
                <a:ea typeface="Calibri" panose="020F0502020204030204" pitchFamily="34" charset="0"/>
                <a:cs typeface="Calibri" panose="020F0502020204030204" pitchFamily="34" charset="0"/>
                <a:sym typeface="Symbol" panose="05050102010706020507" pitchFamily="18" charset="2"/>
              </a:rPr>
              <a:t> δίκαιο</a:t>
            </a:r>
            <a:r>
              <a:rPr lang="el-GR" sz="2000" dirty="0">
                <a:solidFill>
                  <a:srgbClr val="002060"/>
                </a:solidFill>
                <a:latin typeface="Calibri" panose="020F0502020204030204" pitchFamily="34" charset="0"/>
                <a:ea typeface="Calibri" panose="020F0502020204030204" pitchFamily="34" charset="0"/>
                <a:cs typeface="Calibri" panose="020F0502020204030204" pitchFamily="34" charset="0"/>
                <a:sym typeface="Symbol" panose="05050102010706020507" pitchFamily="18" charset="2"/>
              </a:rPr>
              <a:t>: Οδηγία 2003/4/ΕΚ  Κ.Υ.Α ΗΠ 11764/653/2006 (Β΄ 327)</a:t>
            </a:r>
          </a:p>
          <a:p>
            <a:pPr algn="just">
              <a:lnSpc>
                <a:spcPct val="90000"/>
              </a:lnSpc>
            </a:pPr>
            <a:r>
              <a:rPr lang="el-GR" sz="2000" u="sng" dirty="0">
                <a:solidFill>
                  <a:srgbClr val="002060"/>
                </a:solidFill>
                <a:latin typeface="Calibri" panose="020F0502020204030204" pitchFamily="34" charset="0"/>
                <a:ea typeface="Calibri" panose="020F0502020204030204" pitchFamily="34" charset="0"/>
                <a:cs typeface="Calibri" panose="020F0502020204030204" pitchFamily="34" charset="0"/>
                <a:sym typeface="Symbol" panose="05050102010706020507" pitchFamily="18" charset="2"/>
              </a:rPr>
              <a:t>Ελληνικό δίκαιο</a:t>
            </a:r>
            <a:r>
              <a:rPr lang="el-GR" sz="2000" dirty="0">
                <a:solidFill>
                  <a:srgbClr val="002060"/>
                </a:solidFill>
                <a:latin typeface="Calibri" panose="020F0502020204030204" pitchFamily="34" charset="0"/>
                <a:ea typeface="Calibri" panose="020F0502020204030204" pitchFamily="34" charset="0"/>
                <a:cs typeface="Calibri" panose="020F0502020204030204" pitchFamily="34" charset="0"/>
                <a:sym typeface="Symbol" panose="05050102010706020507" pitchFamily="18" charset="2"/>
              </a:rPr>
              <a:t>: </a:t>
            </a:r>
          </a:p>
          <a:p>
            <a:pPr lvl="1" algn="just">
              <a:lnSpc>
                <a:spcPct val="120000"/>
              </a:lnSpc>
              <a:buFont typeface="Wingdings" panose="05000000000000000000" pitchFamily="2" charset="2"/>
              <a:buChar char="Ø"/>
            </a:pPr>
            <a:r>
              <a:rPr lang="el-GR" u="sng" dirty="0">
                <a:solidFill>
                  <a:srgbClr val="002060"/>
                </a:solidFill>
                <a:latin typeface="Calibri" panose="020F0502020204030204" pitchFamily="34" charset="0"/>
                <a:ea typeface="Calibri" panose="020F0502020204030204" pitchFamily="34" charset="0"/>
                <a:cs typeface="Calibri" panose="020F0502020204030204" pitchFamily="34" charset="0"/>
                <a:sym typeface="Symbol" panose="05050102010706020507" pitchFamily="18" charset="2"/>
              </a:rPr>
              <a:t>Σύνταγμα</a:t>
            </a:r>
            <a:r>
              <a:rPr lang="el-GR" dirty="0">
                <a:solidFill>
                  <a:srgbClr val="002060"/>
                </a:solidFill>
                <a:latin typeface="Calibri" panose="020F0502020204030204" pitchFamily="34" charset="0"/>
                <a:ea typeface="Calibri" panose="020F0502020204030204" pitchFamily="34" charset="0"/>
                <a:cs typeface="Calibri" panose="020F0502020204030204" pitchFamily="34" charset="0"/>
                <a:sym typeface="Symbol" panose="05050102010706020507" pitchFamily="18" charset="2"/>
              </a:rPr>
              <a:t>: άρθρα 5Α, 10 παρ. 3 και 24 παρ. 1 Συντ. </a:t>
            </a:r>
          </a:p>
          <a:p>
            <a:pPr lvl="1" algn="just">
              <a:lnSpc>
                <a:spcPct val="120000"/>
              </a:lnSpc>
              <a:buFont typeface="Wingdings" panose="05000000000000000000" pitchFamily="2" charset="2"/>
              <a:buChar char="Ø"/>
            </a:pPr>
            <a:r>
              <a:rPr lang="el-GR" u="sng" dirty="0">
                <a:solidFill>
                  <a:srgbClr val="002060"/>
                </a:solidFill>
                <a:latin typeface="Calibri" panose="020F0502020204030204" pitchFamily="34" charset="0"/>
                <a:ea typeface="Calibri" panose="020F0502020204030204" pitchFamily="34" charset="0"/>
                <a:cs typeface="Calibri" panose="020F0502020204030204" pitchFamily="34" charset="0"/>
                <a:sym typeface="Symbol" panose="05050102010706020507" pitchFamily="18" charset="2"/>
              </a:rPr>
              <a:t>Κώδικας Διοικητικής Διαδικασίας </a:t>
            </a:r>
            <a:r>
              <a:rPr lang="el-GR" dirty="0">
                <a:solidFill>
                  <a:srgbClr val="002060"/>
                </a:solidFill>
                <a:latin typeface="Calibri" panose="020F0502020204030204" pitchFamily="34" charset="0"/>
                <a:ea typeface="Calibri" panose="020F0502020204030204" pitchFamily="34" charset="0"/>
                <a:cs typeface="Calibri" panose="020F0502020204030204" pitchFamily="34" charset="0"/>
                <a:sym typeface="Symbol" panose="05050102010706020507" pitchFamily="18" charset="2"/>
              </a:rPr>
              <a:t>(Ν. 2690/1999, άρθρο 5, όπως ισχύει): Κάθε ενδιαφερόμενος έχει το δικαίωμα, ύστερα από γραπτή αίτησή του, να λαμβάνει γνώση των </a:t>
            </a:r>
            <a:r>
              <a:rPr lang="el-GR" u="sng" dirty="0">
                <a:solidFill>
                  <a:srgbClr val="002060"/>
                </a:solidFill>
                <a:latin typeface="Calibri" panose="020F0502020204030204" pitchFamily="34" charset="0"/>
                <a:ea typeface="Calibri" panose="020F0502020204030204" pitchFamily="34" charset="0"/>
                <a:cs typeface="Calibri" panose="020F0502020204030204" pitchFamily="34" charset="0"/>
                <a:sym typeface="Symbol" panose="05050102010706020507" pitchFamily="18" charset="2"/>
              </a:rPr>
              <a:t>διοικητικών εγγράφων</a:t>
            </a:r>
            <a:r>
              <a:rPr lang="el-GR" dirty="0">
                <a:solidFill>
                  <a:srgbClr val="002060"/>
                </a:solidFill>
                <a:latin typeface="Calibri" panose="020F0502020204030204" pitchFamily="34" charset="0"/>
                <a:ea typeface="Calibri" panose="020F0502020204030204" pitchFamily="34" charset="0"/>
                <a:cs typeface="Calibri" panose="020F0502020204030204" pitchFamily="34" charset="0"/>
                <a:sym typeface="Symbol" panose="05050102010706020507" pitchFamily="18" charset="2"/>
              </a:rPr>
              <a:t>. Ως διοικητικά έγγραφα νοούνται όσα συντάσσονται από τις δημόσιες υπηρεσίες, όπως εκθέσεις, μελέτες, πρακτικά, στατιστικά στοιχεία, εγκύκλιες οδηγίες, απαντήσεις της Διοίκησης, γνωμοδοτήσεις και αποφάσεις – Εφόσον υπάρχει </a:t>
            </a:r>
            <a:r>
              <a:rPr lang="el-GR" u="sng" dirty="0">
                <a:solidFill>
                  <a:srgbClr val="002060"/>
                </a:solidFill>
                <a:latin typeface="Calibri" panose="020F0502020204030204" pitchFamily="34" charset="0"/>
                <a:ea typeface="Calibri" panose="020F0502020204030204" pitchFamily="34" charset="0"/>
                <a:cs typeface="Calibri" panose="020F0502020204030204" pitchFamily="34" charset="0"/>
                <a:sym typeface="Symbol" panose="05050102010706020507" pitchFamily="18" charset="2"/>
              </a:rPr>
              <a:t>ειδικό έννομο συμφέρον </a:t>
            </a:r>
            <a:r>
              <a:rPr lang="el-GR" dirty="0">
                <a:solidFill>
                  <a:srgbClr val="002060"/>
                </a:solidFill>
                <a:latin typeface="Calibri" panose="020F0502020204030204" pitchFamily="34" charset="0"/>
                <a:ea typeface="Calibri" panose="020F0502020204030204" pitchFamily="34" charset="0"/>
                <a:cs typeface="Calibri" panose="020F0502020204030204" pitchFamily="34" charset="0"/>
                <a:sym typeface="Symbol" panose="05050102010706020507" pitchFamily="18" charset="2"/>
              </a:rPr>
              <a:t>του ενδιαφερομένου, δίδεται </a:t>
            </a:r>
            <a:r>
              <a:rPr lang="el-GR" u="sng" dirty="0">
                <a:solidFill>
                  <a:srgbClr val="002060"/>
                </a:solidFill>
                <a:latin typeface="Calibri" panose="020F0502020204030204" pitchFamily="34" charset="0"/>
                <a:ea typeface="Calibri" panose="020F0502020204030204" pitchFamily="34" charset="0"/>
                <a:cs typeface="Calibri" panose="020F0502020204030204" pitchFamily="34" charset="0"/>
                <a:sym typeface="Symbol" panose="05050102010706020507" pitchFamily="18" charset="2"/>
              </a:rPr>
              <a:t>δικαίωμα γνώσης και ιδιωτικών εγγράφων</a:t>
            </a:r>
            <a:r>
              <a:rPr lang="el-GR" dirty="0">
                <a:solidFill>
                  <a:srgbClr val="002060"/>
                </a:solidFill>
                <a:latin typeface="Calibri" panose="020F0502020204030204" pitchFamily="34" charset="0"/>
                <a:ea typeface="Calibri" panose="020F0502020204030204" pitchFamily="34" charset="0"/>
                <a:cs typeface="Calibri" panose="020F0502020204030204" pitchFamily="34" charset="0"/>
                <a:sym typeface="Symbol" panose="05050102010706020507" pitchFamily="18" charset="2"/>
              </a:rPr>
              <a:t>  που φυλάσσονται στις δημόσιες υπηρεσίες και είναι σχετικά με υπόθεση που εκκρεμεί σε αυτές (παλαιότερα ν. 1599/1986 και ν. 1943/1991)</a:t>
            </a:r>
          </a:p>
          <a:p>
            <a:pPr lvl="1" algn="just">
              <a:lnSpc>
                <a:spcPct val="120000"/>
              </a:lnSpc>
              <a:buFont typeface="Wingdings" panose="05000000000000000000" pitchFamily="2" charset="2"/>
              <a:buChar char="Ø"/>
            </a:pPr>
            <a:r>
              <a:rPr lang="el-GR" u="sng" dirty="0">
                <a:solidFill>
                  <a:srgbClr val="002060"/>
                </a:solidFill>
                <a:latin typeface="Calibri" panose="020F0502020204030204" pitchFamily="34" charset="0"/>
                <a:ea typeface="Calibri" panose="020F0502020204030204" pitchFamily="34" charset="0"/>
                <a:cs typeface="Calibri" panose="020F0502020204030204" pitchFamily="34" charset="0"/>
                <a:sym typeface="Symbol" panose="05050102010706020507" pitchFamily="18" charset="2"/>
              </a:rPr>
              <a:t>Κ.Υ.Α ΗΠ 11764/653/2006 (Β΄ 327) σε συμμόρφωση προς την Οδηγία 2003/4/ΕΚ</a:t>
            </a:r>
          </a:p>
          <a:p>
            <a:pPr marL="0" indent="0">
              <a:buNone/>
            </a:pPr>
            <a:endParaRPr lang="el-GR" sz="1400" dirty="0">
              <a:solidFill>
                <a:srgbClr val="002060"/>
              </a:solidFill>
            </a:endParaRPr>
          </a:p>
        </p:txBody>
      </p:sp>
      <p:sp>
        <p:nvSpPr>
          <p:cNvPr id="4" name="Βέλος: Δεξιό 3">
            <a:extLst>
              <a:ext uri="{FF2B5EF4-FFF2-40B4-BE49-F238E27FC236}">
                <a16:creationId xmlns:a16="http://schemas.microsoft.com/office/drawing/2014/main" id="{ADA79BA3-F527-DEDA-3458-261607949BC9}"/>
              </a:ext>
            </a:extLst>
          </p:cNvPr>
          <p:cNvSpPr/>
          <p:nvPr/>
        </p:nvSpPr>
        <p:spPr>
          <a:xfrm>
            <a:off x="193" y="718877"/>
            <a:ext cx="978408" cy="484632"/>
          </a:xfrm>
          <a:prstGeom prst="rightArrow">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l-GR" b="1" dirty="0">
                <a:solidFill>
                  <a:schemeClr val="bg2"/>
                </a:solidFill>
              </a:rPr>
              <a:t>2</a:t>
            </a:r>
            <a:endParaRPr lang="en-US" b="1" dirty="0">
              <a:solidFill>
                <a:schemeClr val="bg2"/>
              </a:solidFill>
            </a:endParaRPr>
          </a:p>
        </p:txBody>
      </p:sp>
    </p:spTree>
    <p:extLst>
      <p:ext uri="{BB962C8B-B14F-4D97-AF65-F5344CB8AC3E}">
        <p14:creationId xmlns:p14="http://schemas.microsoft.com/office/powerpoint/2010/main" val="12017565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2BF741E-1322-E900-BD6B-B3C55B35BDE1}"/>
              </a:ext>
            </a:extLst>
          </p:cNvPr>
          <p:cNvSpPr>
            <a:spLocks noGrp="1"/>
          </p:cNvSpPr>
          <p:nvPr>
            <p:ph type="title"/>
          </p:nvPr>
        </p:nvSpPr>
        <p:spPr>
          <a:xfrm>
            <a:off x="1141413" y="618518"/>
            <a:ext cx="9905998" cy="991207"/>
          </a:xfrm>
        </p:spPr>
        <p:txBody>
          <a:bodyPr>
            <a:normAutofit/>
          </a:bodyPr>
          <a:lstStyle/>
          <a:p>
            <a:pPr algn="ctr"/>
            <a:r>
              <a:rPr lang="el-GR" sz="2000" b="1" dirty="0">
                <a:solidFill>
                  <a:schemeClr val="bg2"/>
                </a:solidFill>
                <a:latin typeface="Arial" panose="020B0604020202020204" pitchFamily="34" charset="0"/>
                <a:cs typeface="Arial" panose="020B0604020202020204" pitchFamily="34" charset="0"/>
              </a:rPr>
              <a:t>ΤΟ ΔΙΚΑΙΩΜΑ ΠΕΡΙΒΑΛΛΟΝΤΙΚΗΣ ΠΛΗΡΟΦΟΡΗΣΗΣ</a:t>
            </a:r>
            <a:endParaRPr lang="en-US" sz="2000" dirty="0"/>
          </a:p>
        </p:txBody>
      </p:sp>
      <p:sp>
        <p:nvSpPr>
          <p:cNvPr id="3" name="Θέση περιεχομένου 2">
            <a:extLst>
              <a:ext uri="{FF2B5EF4-FFF2-40B4-BE49-F238E27FC236}">
                <a16:creationId xmlns:a16="http://schemas.microsoft.com/office/drawing/2014/main" id="{93D02C88-6176-6994-D6CC-F7242B0AC759}"/>
              </a:ext>
            </a:extLst>
          </p:cNvPr>
          <p:cNvSpPr>
            <a:spLocks noGrp="1"/>
          </p:cNvSpPr>
          <p:nvPr>
            <p:ph idx="1"/>
          </p:nvPr>
        </p:nvSpPr>
        <p:spPr>
          <a:xfrm>
            <a:off x="1141412" y="1609724"/>
            <a:ext cx="9905999" cy="5019675"/>
          </a:xfrm>
        </p:spPr>
        <p:txBody>
          <a:bodyPr>
            <a:normAutofit fontScale="92500"/>
          </a:bodyPr>
          <a:lstStyle/>
          <a:p>
            <a:pPr marL="0" indent="0">
              <a:buNone/>
            </a:pPr>
            <a:r>
              <a:rPr lang="el-GR" sz="1200" b="1" u="sng" dirty="0">
                <a:solidFill>
                  <a:schemeClr val="bg2"/>
                </a:solidFill>
              </a:rPr>
              <a:t>Διεθνές Δίκαιο:</a:t>
            </a:r>
          </a:p>
          <a:p>
            <a:pPr algn="just">
              <a:buFont typeface="Wingdings" panose="05000000000000000000" pitchFamily="2" charset="2"/>
              <a:buChar char="v"/>
            </a:pPr>
            <a:r>
              <a:rPr lang="el-GR" sz="1200" dirty="0">
                <a:solidFill>
                  <a:schemeClr val="bg2"/>
                </a:solidFill>
              </a:rPr>
              <a:t>Στην </a:t>
            </a:r>
            <a:r>
              <a:rPr lang="el-GR" sz="1200" b="1" dirty="0">
                <a:solidFill>
                  <a:schemeClr val="bg2"/>
                </a:solidFill>
              </a:rPr>
              <a:t>Παγκόσμια Διάσκεψη για το Περιβάλλον και την Ανάπτυξη στο Ρίο </a:t>
            </a:r>
            <a:r>
              <a:rPr lang="el-GR" sz="1200" dirty="0">
                <a:solidFill>
                  <a:schemeClr val="bg2"/>
                </a:solidFill>
              </a:rPr>
              <a:t>(1992), η αρχή 10 προβλέπει ότι σε εθνικό επίπεδο κάθε άτομο θα πρέπει να έχει αποτελεσματική πρόσβαση στην πληροφόρηση που αφορά το περιβάλλον και διατηρείται από τις δημόσιες αρχές, περιλαμβανομένων πληροφοριών για επικίνδυνα υλικά και δραστηριότητες στην περιοχή τους.</a:t>
            </a:r>
          </a:p>
          <a:p>
            <a:pPr algn="just">
              <a:buFont typeface="Wingdings" panose="05000000000000000000" pitchFamily="2" charset="2"/>
              <a:buChar char="v"/>
            </a:pPr>
            <a:r>
              <a:rPr lang="el-GR" sz="1200" dirty="0">
                <a:solidFill>
                  <a:schemeClr val="bg2"/>
                </a:solidFill>
              </a:rPr>
              <a:t>Στις 25 Ιουνίου 1998 στην πόλη </a:t>
            </a:r>
            <a:r>
              <a:rPr lang="el-GR" sz="1200" dirty="0" err="1">
                <a:solidFill>
                  <a:schemeClr val="bg2"/>
                </a:solidFill>
              </a:rPr>
              <a:t>Άαρχους</a:t>
            </a:r>
            <a:r>
              <a:rPr lang="el-GR" sz="1200" dirty="0">
                <a:solidFill>
                  <a:schemeClr val="bg2"/>
                </a:solidFill>
              </a:rPr>
              <a:t> της Δανίας υπεγράφη από 35 Κράτη (μεταγενέστερα προσχώρησαν και άλλα κράτη), μεταξύ των οποίων και η Ελλάδα, και από την  Ευρωπαϊκή Ένωση Διεθνής Σύμβαση, με την οποία κατοχυρώνονται τα δικαιώματα: α) πρόσβασης στην περιβαλλοντική πληροφόρηση, β) συμμετοχής στις διαδικασίες λήψης αποφάσεων για το περιβάλλον και γ) δικαστικής προστασίας σε περίπτωση παραβίασης των παραπάνω δύο δικαιωμάτων.</a:t>
            </a:r>
          </a:p>
          <a:p>
            <a:pPr algn="just">
              <a:buFont typeface="Wingdings" panose="05000000000000000000" pitchFamily="2" charset="2"/>
              <a:buChar char="v"/>
            </a:pPr>
            <a:r>
              <a:rPr lang="el-GR" sz="1200" dirty="0">
                <a:solidFill>
                  <a:schemeClr val="bg2"/>
                </a:solidFill>
                <a:latin typeface="Calibri" panose="020F0502020204030204" pitchFamily="34" charset="0"/>
                <a:ea typeface="Calibri" panose="020F0502020204030204" pitchFamily="34" charset="0"/>
                <a:cs typeface="Calibri" panose="020F0502020204030204" pitchFamily="34" charset="0"/>
              </a:rPr>
              <a:t>Σχετικές ρυθμίσεις είχαν περιληφθεί σε προγενέστερα κοινοτικά νομοθετήματα, κυρίως στις Οδηγίες 90/313/ΕΟΚ και 85/337/ΕΟΚ που συμπληρώθηκε με την Οδηγία 97/11/ΕΚ, που είχαν μεταφερθεί στο εσωτερικό δίκαιο της Ελλάδας με την ΚΥΑ 77921/1440/1995.</a:t>
            </a:r>
          </a:p>
          <a:p>
            <a:pPr algn="just">
              <a:buFont typeface="Wingdings" panose="05000000000000000000" pitchFamily="2" charset="2"/>
              <a:buChar char="v"/>
            </a:pPr>
            <a:r>
              <a:rPr lang="el-GR" sz="1200" dirty="0">
                <a:solidFill>
                  <a:schemeClr val="bg2"/>
                </a:solidFill>
                <a:latin typeface="Calibri" panose="020F0502020204030204" pitchFamily="34" charset="0"/>
                <a:ea typeface="Calibri" panose="020F0502020204030204" pitchFamily="34" charset="0"/>
                <a:cs typeface="Calibri" panose="020F0502020204030204" pitchFamily="34" charset="0"/>
              </a:rPr>
              <a:t>Εξέλιξη για περαιτέρω κατοχύρωση σχετικών δικαιωμάτων: </a:t>
            </a:r>
          </a:p>
          <a:p>
            <a:pPr indent="0" algn="just">
              <a:buNone/>
            </a:pPr>
            <a:r>
              <a:rPr lang="el-GR" sz="1200" dirty="0">
                <a:solidFill>
                  <a:schemeClr val="bg2"/>
                </a:solidFill>
                <a:latin typeface="Calibri" panose="020F0502020204030204" pitchFamily="34" charset="0"/>
                <a:ea typeface="Calibri" panose="020F0502020204030204" pitchFamily="34" charset="0"/>
                <a:cs typeface="Calibri" panose="020F0502020204030204" pitchFamily="34" charset="0"/>
              </a:rPr>
              <a:t>- Κατοχυρώνεται όχι μόνο η παθητική ενημέρωση, δηλαδή η υποχρέωση χορήγησης των πληροφοριών που αναζητεί κάθε φορά ο πολίτης, αλλά επιβάλλεται </a:t>
            </a:r>
            <a:r>
              <a:rPr lang="el-GR" sz="1200" b="1" u="sng" dirty="0">
                <a:solidFill>
                  <a:schemeClr val="bg2"/>
                </a:solidFill>
                <a:latin typeface="Calibri" panose="020F0502020204030204" pitchFamily="34" charset="0"/>
                <a:ea typeface="Calibri" panose="020F0502020204030204" pitchFamily="34" charset="0"/>
                <a:cs typeface="Calibri" panose="020F0502020204030204" pitchFamily="34" charset="0"/>
              </a:rPr>
              <a:t>ενημέρωση ενεργητική</a:t>
            </a:r>
            <a:r>
              <a:rPr lang="el-GR" sz="1200" dirty="0">
                <a:solidFill>
                  <a:schemeClr val="bg2"/>
                </a:solidFill>
                <a:latin typeface="Calibri" panose="020F0502020204030204" pitchFamily="34" charset="0"/>
                <a:ea typeface="Calibri" panose="020F0502020204030204" pitchFamily="34" charset="0"/>
                <a:cs typeface="Calibri" panose="020F0502020204030204" pitchFamily="34" charset="0"/>
              </a:rPr>
              <a:t>, δηλαδή </a:t>
            </a:r>
            <a:r>
              <a:rPr lang="el-GR" sz="1200" b="1" u="sng" dirty="0">
                <a:solidFill>
                  <a:schemeClr val="bg2"/>
                </a:solidFill>
                <a:latin typeface="Calibri" panose="020F0502020204030204" pitchFamily="34" charset="0"/>
                <a:ea typeface="Calibri" panose="020F0502020204030204" pitchFamily="34" charset="0"/>
                <a:cs typeface="Calibri" panose="020F0502020204030204" pitchFamily="34" charset="0"/>
              </a:rPr>
              <a:t>η υποχρέωση των αρμόδιων αρχών να διαδίδουν με δική τους πρωτοβουλία τις κρίσιμες περιβαλλοντικές πληροφορίες</a:t>
            </a:r>
          </a:p>
          <a:p>
            <a:pPr marL="400050" indent="-171450" algn="just">
              <a:buFontTx/>
              <a:buChar char="-"/>
            </a:pPr>
            <a:r>
              <a:rPr lang="el-GR" sz="1200" b="1" u="sng" dirty="0">
                <a:solidFill>
                  <a:schemeClr val="bg2"/>
                </a:solidFill>
                <a:latin typeface="Calibri" panose="020F0502020204030204" pitchFamily="34" charset="0"/>
                <a:ea typeface="Calibri" panose="020F0502020204030204" pitchFamily="34" charset="0"/>
                <a:cs typeface="Calibri" panose="020F0502020204030204" pitchFamily="34" charset="0"/>
              </a:rPr>
              <a:t>Δικονομική εγγύηση </a:t>
            </a:r>
            <a:r>
              <a:rPr lang="el-GR" sz="1200" dirty="0">
                <a:solidFill>
                  <a:schemeClr val="bg2"/>
                </a:solidFill>
                <a:latin typeface="Calibri" panose="020F0502020204030204" pitchFamily="34" charset="0"/>
                <a:ea typeface="Calibri" panose="020F0502020204030204" pitchFamily="34" charset="0"/>
                <a:cs typeface="Calibri" panose="020F0502020204030204" pitchFamily="34" charset="0"/>
              </a:rPr>
              <a:t>για την εξασφάλιση της δυνατότητας άσκησης των αναγνωριζόμενων ουσιαστικών δικαιωμάτων </a:t>
            </a:r>
            <a:r>
              <a:rPr lang="el-GR" sz="1200" b="1" u="sng" dirty="0">
                <a:solidFill>
                  <a:schemeClr val="bg2"/>
                </a:solidFill>
                <a:latin typeface="Calibri" panose="020F0502020204030204" pitchFamily="34" charset="0"/>
                <a:ea typeface="Calibri" panose="020F0502020204030204" pitchFamily="34" charset="0"/>
                <a:cs typeface="Calibri" panose="020F0502020204030204" pitchFamily="34" charset="0"/>
              </a:rPr>
              <a:t>(δικαστική προστασία)</a:t>
            </a:r>
          </a:p>
          <a:p>
            <a:pPr marL="400050" indent="-171450" algn="just">
              <a:buFontTx/>
              <a:buChar char="-"/>
            </a:pPr>
            <a:r>
              <a:rPr lang="el-GR" sz="1200" b="1" u="sng" dirty="0">
                <a:solidFill>
                  <a:schemeClr val="bg2"/>
                </a:solidFill>
                <a:latin typeface="Calibri" panose="020F0502020204030204" pitchFamily="34" charset="0"/>
                <a:ea typeface="Calibri" panose="020F0502020204030204" pitchFamily="34" charset="0"/>
                <a:cs typeface="Calibri" panose="020F0502020204030204" pitchFamily="34" charset="0"/>
              </a:rPr>
              <a:t>Έμφαση στη δυνατότητα ηλεκτρονικής πρόσβασης </a:t>
            </a:r>
            <a:r>
              <a:rPr lang="el-GR" sz="1200" dirty="0">
                <a:solidFill>
                  <a:schemeClr val="bg2"/>
                </a:solidFill>
                <a:latin typeface="Calibri" panose="020F0502020204030204" pitchFamily="34" charset="0"/>
                <a:ea typeface="Calibri" panose="020F0502020204030204" pitchFamily="34" charset="0"/>
                <a:cs typeface="Calibri" panose="020F0502020204030204" pitchFamily="34" charset="0"/>
              </a:rPr>
              <a:t>στα αρχεία, καθόσον οι αρχές οφείλουν να χρησιμοποιούν τα δίκτυα επικοινωνιών για να διαχέουν τις περιβαλλοντικές πληροφορίες, προγράμματα πολιτικές και σχέδια για το περιβάλλον</a:t>
            </a:r>
          </a:p>
          <a:p>
            <a:pPr marL="400050" indent="-171450" algn="just">
              <a:buFontTx/>
              <a:buChar char="-"/>
            </a:pPr>
            <a:r>
              <a:rPr lang="el-GR" sz="1200" b="1" u="sng" dirty="0">
                <a:solidFill>
                  <a:schemeClr val="bg2"/>
                </a:solidFill>
                <a:latin typeface="Calibri" panose="020F0502020204030204" pitchFamily="34" charset="0"/>
                <a:ea typeface="Calibri" panose="020F0502020204030204" pitchFamily="34" charset="0"/>
                <a:cs typeface="Calibri" panose="020F0502020204030204" pitchFamily="34" charset="0"/>
              </a:rPr>
              <a:t>Θεσμική αναγνώριση του ρόλου των μη κυβερνητικών οργανώσεων </a:t>
            </a:r>
          </a:p>
          <a:p>
            <a:pPr marL="400050" indent="-171450" algn="just">
              <a:buFontTx/>
              <a:buChar char="-"/>
            </a:pPr>
            <a:r>
              <a:rPr lang="el-GR" sz="1200" b="1" u="sng" dirty="0">
                <a:solidFill>
                  <a:schemeClr val="bg2"/>
                </a:solidFill>
                <a:latin typeface="Calibri" panose="020F0502020204030204" pitchFamily="34" charset="0"/>
                <a:ea typeface="Calibri" panose="020F0502020204030204" pitchFamily="34" charset="0"/>
                <a:cs typeface="Calibri" panose="020F0502020204030204" pitchFamily="34" charset="0"/>
              </a:rPr>
              <a:t>Μηχανισμός συμμόρφωσης </a:t>
            </a:r>
            <a:r>
              <a:rPr lang="el-GR" sz="1200" dirty="0">
                <a:solidFill>
                  <a:schemeClr val="bg2"/>
                </a:solidFill>
                <a:latin typeface="Calibri" panose="020F0502020204030204" pitchFamily="34" charset="0"/>
                <a:ea typeface="Calibri" panose="020F0502020204030204" pitchFamily="34" charset="0"/>
                <a:cs typeface="Calibri" panose="020F0502020204030204" pitchFamily="34" charset="0"/>
              </a:rPr>
              <a:t>των κρατών μελών για την ενίσχυση της επιβολής των υποχρεώσεών τους. Σύσταση </a:t>
            </a:r>
            <a:r>
              <a:rPr lang="el-GR" sz="1200" b="1" u="sng" dirty="0">
                <a:solidFill>
                  <a:schemeClr val="bg2"/>
                </a:solidFill>
                <a:latin typeface="Calibri" panose="020F0502020204030204" pitchFamily="34" charset="0"/>
                <a:ea typeface="Calibri" panose="020F0502020204030204" pitchFamily="34" charset="0"/>
                <a:cs typeface="Calibri" panose="020F0502020204030204" pitchFamily="34" charset="0"/>
              </a:rPr>
              <a:t>Επιτροπής Συμμόρφωσης </a:t>
            </a:r>
            <a:r>
              <a:rPr lang="el-GR" sz="1200" dirty="0">
                <a:solidFill>
                  <a:schemeClr val="bg2"/>
                </a:solidFill>
                <a:latin typeface="Calibri" panose="020F0502020204030204" pitchFamily="34" charset="0"/>
                <a:ea typeface="Calibri" panose="020F0502020204030204" pitchFamily="34" charset="0"/>
                <a:cs typeface="Calibri" panose="020F0502020204030204" pitchFamily="34" charset="0"/>
              </a:rPr>
              <a:t>ως κύριου οργάνου για την εξέταση της συμμόρφωσης των κρατών και καθορισμός σχετικών διαδικασιών.</a:t>
            </a:r>
          </a:p>
          <a:p>
            <a:pPr marL="0" indent="0">
              <a:buNone/>
            </a:pPr>
            <a:endParaRPr lang="en-US" dirty="0">
              <a:solidFill>
                <a:schemeClr val="bg2"/>
              </a:solidFill>
            </a:endParaRPr>
          </a:p>
        </p:txBody>
      </p:sp>
      <p:sp>
        <p:nvSpPr>
          <p:cNvPr id="6" name="Βέλος: Δεξιό 5">
            <a:extLst>
              <a:ext uri="{FF2B5EF4-FFF2-40B4-BE49-F238E27FC236}">
                <a16:creationId xmlns:a16="http://schemas.microsoft.com/office/drawing/2014/main" id="{C1F3A5BF-213B-D35F-3E80-CF7365C8AD03}"/>
              </a:ext>
            </a:extLst>
          </p:cNvPr>
          <p:cNvSpPr/>
          <p:nvPr/>
        </p:nvSpPr>
        <p:spPr>
          <a:xfrm>
            <a:off x="193" y="718877"/>
            <a:ext cx="978408" cy="484632"/>
          </a:xfrm>
          <a:prstGeom prst="rightArrow">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l-GR" b="1" dirty="0">
                <a:solidFill>
                  <a:schemeClr val="bg2"/>
                </a:solidFill>
              </a:rPr>
              <a:t>3</a:t>
            </a:r>
            <a:endParaRPr lang="en-US" b="1" dirty="0">
              <a:solidFill>
                <a:schemeClr val="bg2"/>
              </a:solidFill>
            </a:endParaRPr>
          </a:p>
        </p:txBody>
      </p:sp>
    </p:spTree>
    <p:extLst>
      <p:ext uri="{BB962C8B-B14F-4D97-AF65-F5344CB8AC3E}">
        <p14:creationId xmlns:p14="http://schemas.microsoft.com/office/powerpoint/2010/main" val="33000236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C494EEF-2F3B-2C15-374C-6FFAB4EFF8F3}"/>
              </a:ext>
            </a:extLst>
          </p:cNvPr>
          <p:cNvSpPr>
            <a:spLocks noGrp="1"/>
          </p:cNvSpPr>
          <p:nvPr>
            <p:ph type="title"/>
          </p:nvPr>
        </p:nvSpPr>
        <p:spPr>
          <a:xfrm>
            <a:off x="1141413" y="618518"/>
            <a:ext cx="9905998" cy="886432"/>
          </a:xfrm>
        </p:spPr>
        <p:txBody>
          <a:bodyPr>
            <a:normAutofit/>
          </a:bodyPr>
          <a:lstStyle/>
          <a:p>
            <a:pPr algn="ctr"/>
            <a:r>
              <a:rPr lang="el-GR" sz="2000" b="1" dirty="0">
                <a:solidFill>
                  <a:schemeClr val="bg2"/>
                </a:solidFill>
                <a:latin typeface="Arial" panose="020B0604020202020204" pitchFamily="34" charset="0"/>
                <a:cs typeface="Arial" panose="020B0604020202020204" pitchFamily="34" charset="0"/>
              </a:rPr>
              <a:t>ΤΟ ΔΙΚΑΙΩΜΑ ΠΕΡΙΒΑΛΛΟΝΤΙΚΗΣ ΠΛΗΡΟΦΟΡΗΣΗΣ</a:t>
            </a:r>
            <a:endParaRPr lang="en-US" sz="2000" dirty="0"/>
          </a:p>
        </p:txBody>
      </p:sp>
      <p:sp>
        <p:nvSpPr>
          <p:cNvPr id="3" name="Θέση περιεχομένου 2">
            <a:extLst>
              <a:ext uri="{FF2B5EF4-FFF2-40B4-BE49-F238E27FC236}">
                <a16:creationId xmlns:a16="http://schemas.microsoft.com/office/drawing/2014/main" id="{74F28109-3485-B4AD-143D-7DA1E94FFFC5}"/>
              </a:ext>
            </a:extLst>
          </p:cNvPr>
          <p:cNvSpPr>
            <a:spLocks noGrp="1"/>
          </p:cNvSpPr>
          <p:nvPr>
            <p:ph idx="1"/>
          </p:nvPr>
        </p:nvSpPr>
        <p:spPr>
          <a:xfrm>
            <a:off x="1141413" y="1695450"/>
            <a:ext cx="10021888" cy="4657725"/>
          </a:xfrm>
        </p:spPr>
        <p:txBody>
          <a:bodyPr>
            <a:normAutofit fontScale="85000" lnSpcReduction="20000"/>
          </a:bodyPr>
          <a:lstStyle/>
          <a:p>
            <a:pPr algn="just">
              <a:buFont typeface="Wingdings" panose="05000000000000000000" pitchFamily="2" charset="2"/>
              <a:buChar char="Ø"/>
            </a:pPr>
            <a:r>
              <a:rPr lang="el-GR" sz="1400" b="1" u="sng" dirty="0">
                <a:solidFill>
                  <a:schemeClr val="bg2"/>
                </a:solidFill>
                <a:latin typeface="Calibri" panose="020F0502020204030204" pitchFamily="34" charset="0"/>
                <a:ea typeface="Calibri" panose="020F0502020204030204" pitchFamily="34" charset="0"/>
                <a:cs typeface="Calibri" panose="020F0502020204030204" pitchFamily="34" charset="0"/>
              </a:rPr>
              <a:t>Συνταγματική βάση:</a:t>
            </a:r>
            <a:r>
              <a:rPr lang="el-GR" sz="1400" b="1" dirty="0">
                <a:solidFill>
                  <a:schemeClr val="bg2"/>
                </a:solidFill>
                <a:latin typeface="Calibri" panose="020F0502020204030204" pitchFamily="34" charset="0"/>
                <a:ea typeface="Calibri" panose="020F0502020204030204" pitchFamily="34" charset="0"/>
                <a:cs typeface="Calibri" panose="020F0502020204030204" pitchFamily="34" charset="0"/>
              </a:rPr>
              <a:t> </a:t>
            </a:r>
          </a:p>
          <a:p>
            <a:pPr marL="0" indent="0" algn="just">
              <a:buNone/>
            </a:pPr>
            <a:r>
              <a:rPr lang="el-GR" sz="1400" b="1" dirty="0">
                <a:solidFill>
                  <a:schemeClr val="bg2"/>
                </a:solidFill>
                <a:latin typeface="Calibri" panose="020F0502020204030204" pitchFamily="34" charset="0"/>
                <a:ea typeface="Calibri" panose="020F0502020204030204" pitchFamily="34" charset="0"/>
                <a:cs typeface="Calibri" panose="020F0502020204030204" pitchFamily="34" charset="0"/>
              </a:rPr>
              <a:t>      </a:t>
            </a:r>
            <a:r>
              <a:rPr lang="el-GR" sz="1400" b="1" u="sng" dirty="0">
                <a:solidFill>
                  <a:schemeClr val="bg2"/>
                </a:solidFill>
                <a:latin typeface="Calibri" panose="020F0502020204030204" pitchFamily="34" charset="0"/>
                <a:ea typeface="Calibri" panose="020F0502020204030204" pitchFamily="34" charset="0"/>
                <a:cs typeface="Calibri" panose="020F0502020204030204" pitchFamily="34" charset="0"/>
              </a:rPr>
              <a:t>Άρθρο 24 παρ. 1: </a:t>
            </a:r>
          </a:p>
          <a:p>
            <a:pPr marL="514350" indent="-285750" algn="just">
              <a:buFontTx/>
              <a:buChar char="-"/>
            </a:pPr>
            <a:r>
              <a:rPr lang="el-GR" sz="1400" dirty="0">
                <a:solidFill>
                  <a:schemeClr val="bg2"/>
                </a:solidFill>
                <a:latin typeface="Calibri" panose="020F0502020204030204" pitchFamily="34" charset="0"/>
                <a:ea typeface="Calibri" panose="020F0502020204030204" pitchFamily="34" charset="0"/>
                <a:cs typeface="Calibri" panose="020F0502020204030204" pitchFamily="34" charset="0"/>
              </a:rPr>
              <a:t>Το δικαίωμα στο περιβάλλον έχει παραπληρωματικό χαρακτήρα, είναι ταυτόχρονα δικαίωμα ατομικό, κοινωνικό και πολιτικό. Ως συλλογικό δικαίωμα έχει ισχυρό διαδικαστικό και συμμετοχικό χαρακτήρα και θεμελιώνει πολιτικό δικαίωμα, που συνίσταται στο δικαίωμα συμμετοχής των πολιτών στις διαδικασίες λήψης αποφάσεων που αφορούν το περιβάλλον τους.</a:t>
            </a:r>
          </a:p>
          <a:p>
            <a:pPr marL="514350" indent="-285750" algn="just">
              <a:buFontTx/>
              <a:buChar char="-"/>
            </a:pPr>
            <a:r>
              <a:rPr lang="el-GR" sz="1400" dirty="0">
                <a:solidFill>
                  <a:schemeClr val="bg2"/>
                </a:solidFill>
                <a:latin typeface="Calibri" panose="020F0502020204030204" pitchFamily="34" charset="0"/>
                <a:ea typeface="Calibri" panose="020F0502020204030204" pitchFamily="34" charset="0"/>
                <a:cs typeface="Calibri" panose="020F0502020204030204" pitchFamily="34" charset="0"/>
              </a:rPr>
              <a:t>Το δικαίωμα συμμετοχής στην προστασία του περιβάλλοντος ερμηνεύεται ευρύτατα: συμμετοχή στις διαδικασίες λήψης αποφάσεων που αφορούν τη διαχείριση και την προστασία του περιβάλλοντος, δικαίωμα στην ευρεία άσκηση ενδίκων μέσων και δικαίωμα πληροφόρησης για όλα τα θέματα που αφορούν το περιβάλλον.</a:t>
            </a:r>
          </a:p>
          <a:p>
            <a:pPr indent="0" algn="just">
              <a:buNone/>
            </a:pPr>
            <a:r>
              <a:rPr lang="el-GR" sz="1400" b="1" u="sng" dirty="0">
                <a:solidFill>
                  <a:schemeClr val="bg2"/>
                </a:solidFill>
                <a:latin typeface="Calibri" panose="020F0502020204030204" pitchFamily="34" charset="0"/>
                <a:ea typeface="Calibri" panose="020F0502020204030204" pitchFamily="34" charset="0"/>
                <a:cs typeface="Calibri" panose="020F0502020204030204" pitchFamily="34" charset="0"/>
              </a:rPr>
              <a:t>Άρθρο 10 παρ. 3: </a:t>
            </a:r>
            <a:r>
              <a:rPr lang="el-GR" sz="1400" dirty="0">
                <a:solidFill>
                  <a:schemeClr val="bg2"/>
                </a:solidFill>
                <a:latin typeface="Calibri" panose="020F0502020204030204" pitchFamily="34" charset="0"/>
                <a:ea typeface="Calibri" panose="020F0502020204030204" pitchFamily="34" charset="0"/>
                <a:cs typeface="Calibri" panose="020F0502020204030204" pitchFamily="34" charset="0"/>
              </a:rPr>
              <a:t>Υποχρέωση Διοίκησης προς απάντηση παροχής πληροφοριών και εγγράφων εντός προθεσμίας όχι μεγαλύτερης από 60 ημέρες</a:t>
            </a:r>
          </a:p>
          <a:p>
            <a:pPr indent="0" algn="just">
              <a:buNone/>
            </a:pPr>
            <a:r>
              <a:rPr lang="el-GR" sz="1400" b="1" u="sng" dirty="0">
                <a:solidFill>
                  <a:schemeClr val="bg2"/>
                </a:solidFill>
                <a:latin typeface="Calibri" panose="020F0502020204030204" pitchFamily="34" charset="0"/>
                <a:ea typeface="Calibri" panose="020F0502020204030204" pitchFamily="34" charset="0"/>
                <a:cs typeface="Calibri" panose="020F0502020204030204" pitchFamily="34" charset="0"/>
              </a:rPr>
              <a:t>Αρχή της φανερής δράσης των διοικητικών οργάνων </a:t>
            </a:r>
            <a:r>
              <a:rPr lang="el-GR" sz="1400" dirty="0">
                <a:solidFill>
                  <a:schemeClr val="bg2"/>
                </a:solidFill>
                <a:latin typeface="Calibri" panose="020F0502020204030204" pitchFamily="34" charset="0"/>
                <a:ea typeface="Calibri" panose="020F0502020204030204" pitchFamily="34" charset="0"/>
                <a:cs typeface="Calibri" panose="020F0502020204030204" pitchFamily="34" charset="0"/>
              </a:rPr>
              <a:t>που θεμελιώνεται στην </a:t>
            </a:r>
            <a:r>
              <a:rPr lang="el-GR" sz="1400" b="1" u="sng" dirty="0">
                <a:solidFill>
                  <a:schemeClr val="bg2"/>
                </a:solidFill>
                <a:latin typeface="Calibri" panose="020F0502020204030204" pitchFamily="34" charset="0"/>
                <a:ea typeface="Calibri" panose="020F0502020204030204" pitchFamily="34" charset="0"/>
                <a:cs typeface="Calibri" panose="020F0502020204030204" pitchFamily="34" charset="0"/>
              </a:rPr>
              <a:t>αρχή της λαϊκής κυριαρχίας </a:t>
            </a:r>
            <a:r>
              <a:rPr lang="el-GR" sz="1400" dirty="0">
                <a:solidFill>
                  <a:schemeClr val="bg2"/>
                </a:solidFill>
                <a:latin typeface="Calibri" panose="020F0502020204030204" pitchFamily="34" charset="0"/>
                <a:ea typeface="Calibri" panose="020F0502020204030204" pitchFamily="34" charset="0"/>
                <a:cs typeface="Calibri" panose="020F0502020204030204" pitchFamily="34" charset="0"/>
              </a:rPr>
              <a:t>και στην </a:t>
            </a:r>
            <a:r>
              <a:rPr lang="el-GR" sz="1400" b="1" u="sng" dirty="0">
                <a:solidFill>
                  <a:schemeClr val="bg2"/>
                </a:solidFill>
                <a:latin typeface="Calibri" panose="020F0502020204030204" pitchFamily="34" charset="0"/>
                <a:ea typeface="Calibri" panose="020F0502020204030204" pitchFamily="34" charset="0"/>
                <a:cs typeface="Calibri" panose="020F0502020204030204" pitchFamily="34" charset="0"/>
              </a:rPr>
              <a:t>αρχή του κράτους δικαίου</a:t>
            </a:r>
          </a:p>
          <a:p>
            <a:pPr algn="just">
              <a:buFont typeface="Wingdings" panose="05000000000000000000" pitchFamily="2" charset="2"/>
              <a:buChar char="Ø"/>
            </a:pPr>
            <a:r>
              <a:rPr lang="el-GR" sz="1400" b="1" u="sng" dirty="0">
                <a:solidFill>
                  <a:schemeClr val="bg2"/>
                </a:solidFill>
                <a:latin typeface="Calibri" panose="020F0502020204030204" pitchFamily="34" charset="0"/>
                <a:ea typeface="Calibri" panose="020F0502020204030204" pitchFamily="34" charset="0"/>
                <a:cs typeface="Calibri" panose="020F0502020204030204" pitchFamily="34" charset="0"/>
              </a:rPr>
              <a:t>Δικαίωμα πληροφόρησης και αρχή της πρόληψης:</a:t>
            </a:r>
          </a:p>
          <a:p>
            <a:pPr marL="514350" indent="-285750" algn="just">
              <a:buFontTx/>
              <a:buChar char="-"/>
            </a:pPr>
            <a:r>
              <a:rPr lang="el-GR" sz="1400" dirty="0">
                <a:solidFill>
                  <a:schemeClr val="bg2"/>
                </a:solidFill>
                <a:latin typeface="Calibri" panose="020F0502020204030204" pitchFamily="34" charset="0"/>
                <a:ea typeface="Calibri" panose="020F0502020204030204" pitchFamily="34" charset="0"/>
                <a:cs typeface="Calibri" panose="020F0502020204030204" pitchFamily="34" charset="0"/>
              </a:rPr>
              <a:t>Η υποχρέωση της Διοίκησης να παρέχει στους πολίτες απαραίτητες πληροφορίες για την κατάσταση του περιβάλλοντος και για τα μέτρα που πρόκειται να λάβει αποτελεί βασικό προληπτικό μέτρο. Έτσι </a:t>
            </a:r>
            <a:r>
              <a:rPr lang="el-GR" sz="1400" b="1" u="sng" dirty="0">
                <a:solidFill>
                  <a:schemeClr val="bg2"/>
                </a:solidFill>
                <a:latin typeface="Calibri" panose="020F0502020204030204" pitchFamily="34" charset="0"/>
                <a:ea typeface="Calibri" panose="020F0502020204030204" pitchFamily="34" charset="0"/>
                <a:cs typeface="Calibri" panose="020F0502020204030204" pitchFamily="34" charset="0"/>
              </a:rPr>
              <a:t>η πληροφόρηση </a:t>
            </a:r>
            <a:r>
              <a:rPr lang="el-GR" sz="1400" dirty="0">
                <a:solidFill>
                  <a:schemeClr val="bg2"/>
                </a:solidFill>
                <a:latin typeface="Calibri" panose="020F0502020204030204" pitchFamily="34" charset="0"/>
                <a:ea typeface="Calibri" panose="020F0502020204030204" pitchFamily="34" charset="0"/>
                <a:cs typeface="Calibri" panose="020F0502020204030204" pitchFamily="34" charset="0"/>
              </a:rPr>
              <a:t>ως προϋπόθεση για την άσκηση οποιοδήποτε δικαιώματος για την προστασία του περιβάλλοντος είναι </a:t>
            </a:r>
            <a:r>
              <a:rPr lang="el-GR" sz="1400" b="1" u="sng" dirty="0">
                <a:solidFill>
                  <a:schemeClr val="bg2"/>
                </a:solidFill>
                <a:latin typeface="Calibri" panose="020F0502020204030204" pitchFamily="34" charset="0"/>
                <a:ea typeface="Calibri" panose="020F0502020204030204" pitchFamily="34" charset="0"/>
                <a:cs typeface="Calibri" panose="020F0502020204030204" pitchFamily="34" charset="0"/>
              </a:rPr>
              <a:t>άμεσα συνδεδεμένη με την αρχή της πρόληψης</a:t>
            </a:r>
            <a:r>
              <a:rPr lang="el-GR" sz="1400" dirty="0">
                <a:solidFill>
                  <a:schemeClr val="bg2"/>
                </a:solidFill>
                <a:latin typeface="Calibri" panose="020F0502020204030204" pitchFamily="34" charset="0"/>
                <a:ea typeface="Calibri" panose="020F0502020204030204" pitchFamily="34" charset="0"/>
                <a:cs typeface="Calibri" panose="020F0502020204030204" pitchFamily="34" charset="0"/>
              </a:rPr>
              <a:t>.</a:t>
            </a:r>
          </a:p>
          <a:p>
            <a:pPr algn="just">
              <a:buFont typeface="Wingdings" panose="05000000000000000000" pitchFamily="2" charset="2"/>
              <a:buChar char="Ø"/>
            </a:pPr>
            <a:r>
              <a:rPr lang="el-GR" sz="1400" b="1" u="sng" dirty="0">
                <a:solidFill>
                  <a:schemeClr val="bg2"/>
                </a:solidFill>
                <a:latin typeface="Calibri" panose="020F0502020204030204" pitchFamily="34" charset="0"/>
                <a:ea typeface="Calibri" panose="020F0502020204030204" pitchFamily="34" charset="0"/>
                <a:cs typeface="Calibri" panose="020F0502020204030204" pitchFamily="34" charset="0"/>
              </a:rPr>
              <a:t>Παθητική και ενεργητική πληροφόρηση</a:t>
            </a:r>
          </a:p>
          <a:p>
            <a:pPr marL="514350" indent="-285750" algn="just">
              <a:lnSpc>
                <a:spcPct val="130000"/>
              </a:lnSpc>
              <a:buFontTx/>
              <a:buChar char="-"/>
            </a:pPr>
            <a:r>
              <a:rPr lang="el-GR" sz="1400" dirty="0">
                <a:solidFill>
                  <a:schemeClr val="bg2"/>
                </a:solidFill>
                <a:latin typeface="Calibri" panose="020F0502020204030204" pitchFamily="34" charset="0"/>
                <a:ea typeface="Calibri" panose="020F0502020204030204" pitchFamily="34" charset="0"/>
                <a:cs typeface="Calibri" panose="020F0502020204030204" pitchFamily="34" charset="0"/>
              </a:rPr>
              <a:t>Παθητική: παροχή πληροφοριών και δημοσιοποίηση των αποφάσεων από τη διοίκηση χωρίς να προηγηθεί ενέργεια εκ μέρους των ενδιαφερομένων</a:t>
            </a:r>
          </a:p>
          <a:p>
            <a:pPr marL="514350" indent="-285750" algn="just">
              <a:lnSpc>
                <a:spcPct val="130000"/>
              </a:lnSpc>
              <a:buFontTx/>
              <a:buChar char="-"/>
            </a:pPr>
            <a:r>
              <a:rPr lang="el-GR" sz="1400" dirty="0">
                <a:solidFill>
                  <a:schemeClr val="bg2"/>
                </a:solidFill>
                <a:latin typeface="Calibri" panose="020F0502020204030204" pitchFamily="34" charset="0"/>
                <a:ea typeface="Calibri" panose="020F0502020204030204" pitchFamily="34" charset="0"/>
                <a:cs typeface="Calibri" panose="020F0502020204030204" pitchFamily="34" charset="0"/>
              </a:rPr>
              <a:t>Ενεργητική: παροχή πληροφοριών και δημοσιοποίηση </a:t>
            </a:r>
          </a:p>
        </p:txBody>
      </p:sp>
      <p:sp>
        <p:nvSpPr>
          <p:cNvPr id="7" name="Βέλος: Δεξιό 6">
            <a:extLst>
              <a:ext uri="{FF2B5EF4-FFF2-40B4-BE49-F238E27FC236}">
                <a16:creationId xmlns:a16="http://schemas.microsoft.com/office/drawing/2014/main" id="{7230347E-C386-DF05-C189-67B350FB9E2D}"/>
              </a:ext>
            </a:extLst>
          </p:cNvPr>
          <p:cNvSpPr/>
          <p:nvPr/>
        </p:nvSpPr>
        <p:spPr>
          <a:xfrm>
            <a:off x="0" y="718877"/>
            <a:ext cx="978408" cy="484632"/>
          </a:xfrm>
          <a:prstGeom prst="rightArrow">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l-GR" b="1" dirty="0">
                <a:solidFill>
                  <a:schemeClr val="bg2"/>
                </a:solidFill>
              </a:rPr>
              <a:t>4</a:t>
            </a:r>
            <a:endParaRPr lang="en-US" b="1" dirty="0">
              <a:solidFill>
                <a:schemeClr val="bg2"/>
              </a:solidFill>
            </a:endParaRPr>
          </a:p>
        </p:txBody>
      </p:sp>
    </p:spTree>
    <p:extLst>
      <p:ext uri="{BB962C8B-B14F-4D97-AF65-F5344CB8AC3E}">
        <p14:creationId xmlns:p14="http://schemas.microsoft.com/office/powerpoint/2010/main" val="37048688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28E4C83-510F-EDFF-CB8B-34139DFE0A54}"/>
              </a:ext>
            </a:extLst>
          </p:cNvPr>
          <p:cNvSpPr>
            <a:spLocks noGrp="1"/>
          </p:cNvSpPr>
          <p:nvPr>
            <p:ph type="title"/>
          </p:nvPr>
        </p:nvSpPr>
        <p:spPr>
          <a:xfrm>
            <a:off x="1141413" y="618518"/>
            <a:ext cx="9905998" cy="896517"/>
          </a:xfrm>
        </p:spPr>
        <p:txBody>
          <a:bodyPr>
            <a:normAutofit/>
          </a:bodyPr>
          <a:lstStyle/>
          <a:p>
            <a:pPr algn="ctr"/>
            <a:r>
              <a:rPr lang="el-GR" sz="1800" b="1" dirty="0">
                <a:solidFill>
                  <a:schemeClr val="bg2"/>
                </a:solidFill>
                <a:latin typeface="Arial" panose="020B0604020202020204" pitchFamily="34" charset="0"/>
                <a:cs typeface="Arial" panose="020B0604020202020204" pitchFamily="34" charset="0"/>
              </a:rPr>
              <a:t>ΤΟ ΔΙΚΑΙΩΜΑ ΠΕΡΙΒΑΛΛΟΝΤΙΚΗΣ ΠΛΗΡΟΦΟΡΗΣΗΣ</a:t>
            </a:r>
            <a:endParaRPr lang="en-US" sz="1800" b="1" dirty="0">
              <a:solidFill>
                <a:schemeClr val="bg2"/>
              </a:solidFill>
              <a:latin typeface="Arial" panose="020B0604020202020204" pitchFamily="34" charset="0"/>
              <a:cs typeface="Arial" panose="020B0604020202020204" pitchFamily="34" charset="0"/>
            </a:endParaRPr>
          </a:p>
        </p:txBody>
      </p:sp>
      <p:sp>
        <p:nvSpPr>
          <p:cNvPr id="3" name="Θέση περιεχομένου 2">
            <a:extLst>
              <a:ext uri="{FF2B5EF4-FFF2-40B4-BE49-F238E27FC236}">
                <a16:creationId xmlns:a16="http://schemas.microsoft.com/office/drawing/2014/main" id="{052376E3-02EB-8AFE-F199-375D389474CA}"/>
              </a:ext>
            </a:extLst>
          </p:cNvPr>
          <p:cNvSpPr>
            <a:spLocks noGrp="1"/>
          </p:cNvSpPr>
          <p:nvPr>
            <p:ph idx="1"/>
          </p:nvPr>
        </p:nvSpPr>
        <p:spPr>
          <a:xfrm>
            <a:off x="1141412" y="1613647"/>
            <a:ext cx="9905999" cy="4177554"/>
          </a:xfrm>
        </p:spPr>
        <p:txBody>
          <a:bodyPr>
            <a:normAutofit lnSpcReduction="10000"/>
          </a:bodyPr>
          <a:lstStyle/>
          <a:p>
            <a:pPr marL="0" indent="0" algn="just">
              <a:buNone/>
            </a:pPr>
            <a:r>
              <a:rPr lang="el-GR" sz="1200" b="1" u="sng" dirty="0">
                <a:solidFill>
                  <a:srgbClr val="002060"/>
                </a:solidFill>
                <a:latin typeface="Calibri" panose="020F0502020204030204" pitchFamily="34" charset="0"/>
                <a:ea typeface="Calibri" panose="020F0502020204030204" pitchFamily="34" charset="0"/>
                <a:cs typeface="Calibri" panose="020F0502020204030204" pitchFamily="34" charset="0"/>
              </a:rPr>
              <a:t>Κώδικας Διοικητικής Διαδικασίας (Ν. 2690/1999, άρθρο 5): </a:t>
            </a:r>
          </a:p>
          <a:p>
            <a:pPr algn="just">
              <a:buFont typeface="Wingdings" panose="05000000000000000000" pitchFamily="2" charset="2"/>
              <a:buChar char="Ø"/>
            </a:pPr>
            <a:r>
              <a:rPr lang="el-GR" sz="1200" b="1" dirty="0">
                <a:solidFill>
                  <a:srgbClr val="002060"/>
                </a:solidFill>
                <a:latin typeface="Calibri" panose="020F0502020204030204" pitchFamily="34" charset="0"/>
                <a:ea typeface="Calibri" panose="020F0502020204030204" pitchFamily="34" charset="0"/>
                <a:cs typeface="Calibri" panose="020F0502020204030204" pitchFamily="34" charset="0"/>
              </a:rPr>
              <a:t>Πρόσβαση σε διοικητικά έγγραφα</a:t>
            </a:r>
          </a:p>
          <a:p>
            <a:pPr algn="just">
              <a:buFontTx/>
              <a:buChar char="-"/>
            </a:pPr>
            <a:r>
              <a:rPr lang="el-GR" sz="1200" dirty="0">
                <a:solidFill>
                  <a:srgbClr val="002060"/>
                </a:solidFill>
                <a:latin typeface="Calibri" panose="020F0502020204030204" pitchFamily="34" charset="0"/>
                <a:ea typeface="Calibri" panose="020F0502020204030204" pitchFamily="34" charset="0"/>
                <a:cs typeface="Calibri" panose="020F0502020204030204" pitchFamily="34" charset="0"/>
              </a:rPr>
              <a:t>Θεμελιώνεται στην αρχή της διαφάνειας</a:t>
            </a:r>
          </a:p>
          <a:p>
            <a:pPr algn="just">
              <a:buFontTx/>
              <a:buChar char="-"/>
            </a:pPr>
            <a:r>
              <a:rPr lang="el-GR" sz="1200" dirty="0">
                <a:solidFill>
                  <a:srgbClr val="002060"/>
                </a:solidFill>
                <a:latin typeface="Calibri" panose="020F0502020204030204" pitchFamily="34" charset="0"/>
                <a:ea typeface="Calibri" panose="020F0502020204030204" pitchFamily="34" charset="0"/>
                <a:cs typeface="Calibri" panose="020F0502020204030204" pitchFamily="34" charset="0"/>
              </a:rPr>
              <a:t>Διάκριση ανάμεσα δημόσια και ιδιωτικά έγγραφα</a:t>
            </a:r>
          </a:p>
          <a:p>
            <a:pPr algn="just">
              <a:buFontTx/>
              <a:buChar char="-"/>
            </a:pPr>
            <a:r>
              <a:rPr lang="el-GR" sz="1200" dirty="0">
                <a:solidFill>
                  <a:srgbClr val="002060"/>
                </a:solidFill>
                <a:latin typeface="Calibri" panose="020F0502020204030204" pitchFamily="34" charset="0"/>
                <a:ea typeface="Calibri" panose="020F0502020204030204" pitchFamily="34" charset="0"/>
                <a:cs typeface="Calibri" panose="020F0502020204030204" pitchFamily="34" charset="0"/>
              </a:rPr>
              <a:t>Δικαίωμα γνώσης των </a:t>
            </a:r>
            <a:r>
              <a:rPr lang="el-GR" sz="1200" b="1" dirty="0">
                <a:solidFill>
                  <a:srgbClr val="002060"/>
                </a:solidFill>
                <a:latin typeface="Calibri" panose="020F0502020204030204" pitchFamily="34" charset="0"/>
                <a:ea typeface="Calibri" panose="020F0502020204030204" pitchFamily="34" charset="0"/>
                <a:cs typeface="Calibri" panose="020F0502020204030204" pitchFamily="34" charset="0"/>
              </a:rPr>
              <a:t>δημοσίων εγγράφων </a:t>
            </a:r>
            <a:r>
              <a:rPr lang="el-GR" sz="1200" dirty="0">
                <a:solidFill>
                  <a:srgbClr val="002060"/>
                </a:solidFill>
                <a:latin typeface="Calibri" panose="020F0502020204030204" pitchFamily="34" charset="0"/>
                <a:ea typeface="Calibri" panose="020F0502020204030204" pitchFamily="34" charset="0"/>
                <a:cs typeface="Calibri" panose="020F0502020204030204" pitchFamily="34" charset="0"/>
              </a:rPr>
              <a:t>έχει κάθε ενδιαφερόμενος με γραπτή αίτηση, χωρίς να απαιτείται η συνδρομή έννομου συμφέροντος. Πρόσβαση και σε γνωμοδοτήσεις, εγκυκλίους, μελέτες, εκθέσεις, απαντήσεις, πρακτικά κ.λπ.</a:t>
            </a:r>
          </a:p>
          <a:p>
            <a:pPr algn="just">
              <a:buFontTx/>
              <a:buChar char="-"/>
            </a:pPr>
            <a:r>
              <a:rPr lang="el-GR" sz="1200" dirty="0">
                <a:solidFill>
                  <a:srgbClr val="002060"/>
                </a:solidFill>
                <a:latin typeface="Calibri" panose="020F0502020204030204" pitchFamily="34" charset="0"/>
                <a:ea typeface="Calibri" panose="020F0502020204030204" pitchFamily="34" charset="0"/>
                <a:cs typeface="Calibri" panose="020F0502020204030204" pitchFamily="34" charset="0"/>
              </a:rPr>
              <a:t>Η πρόσβαση σε ιδιωτικά έγγραφα επιτρέπεται μόνο σε όποιον έχει ειδικό έννομο συμφέρον, ύστερα από γραπτή αίτησή του. Αφορά μόνο τα πρόσωπα, των οποίων το έννομο συμφέρον συνδέεται με τρόπο προσωπικό και άμεσο με τις πληροφορίες που περιέχονται στα φυλασσόμενα έγγραφα.</a:t>
            </a:r>
          </a:p>
          <a:p>
            <a:pPr algn="just">
              <a:buFont typeface="Wingdings" panose="05000000000000000000" pitchFamily="2" charset="2"/>
              <a:buChar char="Ø"/>
            </a:pPr>
            <a:r>
              <a:rPr lang="el-GR" sz="1200" b="1" dirty="0">
                <a:solidFill>
                  <a:srgbClr val="002060"/>
                </a:solidFill>
                <a:latin typeface="Calibri" panose="020F0502020204030204" pitchFamily="34" charset="0"/>
                <a:ea typeface="Calibri" panose="020F0502020204030204" pitchFamily="34" charset="0"/>
                <a:cs typeface="Calibri" panose="020F0502020204030204" pitchFamily="34" charset="0"/>
              </a:rPr>
              <a:t>Περιορισμοί του δικαιώματος πρόσβασης σε έγγραφα: απόλυτοι και σχετικοί </a:t>
            </a:r>
          </a:p>
          <a:p>
            <a:pPr algn="just">
              <a:buFontTx/>
              <a:buChar char="-"/>
            </a:pPr>
            <a:r>
              <a:rPr lang="el-GR" sz="1200" dirty="0">
                <a:solidFill>
                  <a:srgbClr val="002060"/>
                </a:solidFill>
                <a:latin typeface="Calibri" panose="020F0502020204030204" pitchFamily="34" charset="0"/>
                <a:ea typeface="Calibri" panose="020F0502020204030204" pitchFamily="34" charset="0"/>
                <a:cs typeface="Calibri" panose="020F0502020204030204" pitchFamily="34" charset="0"/>
              </a:rPr>
              <a:t>Απόλυτοι περιορισμοί για την προστασία της ιδιωτικής και οικογενειακής ζωής. Η Διοίκηση υποχρεούται να απορρίψει το αίτημα κατά </a:t>
            </a:r>
            <a:r>
              <a:rPr lang="el-GR" sz="1200" dirty="0" err="1">
                <a:solidFill>
                  <a:srgbClr val="002060"/>
                </a:solidFill>
                <a:latin typeface="Calibri" panose="020F0502020204030204" pitchFamily="34" charset="0"/>
                <a:ea typeface="Calibri" panose="020F0502020204030204" pitchFamily="34" charset="0"/>
                <a:cs typeface="Calibri" panose="020F0502020204030204" pitchFamily="34" charset="0"/>
              </a:rPr>
              <a:t>δεσμία</a:t>
            </a:r>
            <a:r>
              <a:rPr lang="el-GR" sz="1200" dirty="0">
                <a:solidFill>
                  <a:srgbClr val="002060"/>
                </a:solidFill>
                <a:latin typeface="Calibri" panose="020F0502020204030204" pitchFamily="34" charset="0"/>
                <a:ea typeface="Calibri" panose="020F0502020204030204" pitchFamily="34" charset="0"/>
                <a:cs typeface="Calibri" panose="020F0502020204030204" pitchFamily="34" charset="0"/>
              </a:rPr>
              <a:t> αρμοδιότητα.</a:t>
            </a:r>
          </a:p>
          <a:p>
            <a:pPr algn="just">
              <a:buFontTx/>
              <a:buChar char="-"/>
            </a:pPr>
            <a:r>
              <a:rPr lang="el-GR" sz="1200" dirty="0">
                <a:solidFill>
                  <a:srgbClr val="002060"/>
                </a:solidFill>
                <a:latin typeface="Calibri" panose="020F0502020204030204" pitchFamily="34" charset="0"/>
                <a:ea typeface="Calibri" panose="020F0502020204030204" pitchFamily="34" charset="0"/>
                <a:cs typeface="Calibri" panose="020F0502020204030204" pitchFamily="34" charset="0"/>
              </a:rPr>
              <a:t>Σχετικοί περιορισμοί για έγγραφα σχετικά με συζητήσεις του Υπουργικού Συμβουλίου,  ή αν δημιουργείται κίνδυνος να δυσχεράνει την έρευνα δικαστικών, αστυνομικών ή στρατιωτικών αρχών για την τέλεση εγκλήματος ή διοικητικής παράβασης. Η ικανοποίηση του αιτήματος εξαρτάται από τη διακριτική ευχέρεια της Διοίκησης.</a:t>
            </a:r>
          </a:p>
          <a:p>
            <a:pPr algn="just">
              <a:buFontTx/>
              <a:buChar char="-"/>
            </a:pPr>
            <a:endParaRPr lang="el-GR" sz="1200" dirty="0">
              <a:solidFill>
                <a:srgbClr val="002060"/>
              </a:solidFill>
              <a:latin typeface="Calibri" panose="020F0502020204030204" pitchFamily="34" charset="0"/>
              <a:ea typeface="Calibri" panose="020F0502020204030204" pitchFamily="34" charset="0"/>
              <a:cs typeface="Calibri" panose="020F0502020204030204" pitchFamily="34" charset="0"/>
            </a:endParaRPr>
          </a:p>
        </p:txBody>
      </p:sp>
      <p:sp>
        <p:nvSpPr>
          <p:cNvPr id="4" name="Βέλος: Δεξιό 3">
            <a:extLst>
              <a:ext uri="{FF2B5EF4-FFF2-40B4-BE49-F238E27FC236}">
                <a16:creationId xmlns:a16="http://schemas.microsoft.com/office/drawing/2014/main" id="{3515F18F-8217-6F86-CE17-C1214B5B5975}"/>
              </a:ext>
            </a:extLst>
          </p:cNvPr>
          <p:cNvSpPr/>
          <p:nvPr/>
        </p:nvSpPr>
        <p:spPr>
          <a:xfrm>
            <a:off x="0" y="718877"/>
            <a:ext cx="978408" cy="484632"/>
          </a:xfrm>
          <a:prstGeom prst="rightArrow">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l-GR" b="1" dirty="0">
                <a:solidFill>
                  <a:schemeClr val="bg2"/>
                </a:solidFill>
              </a:rPr>
              <a:t>5</a:t>
            </a:r>
            <a:endParaRPr lang="en-US" b="1" dirty="0">
              <a:solidFill>
                <a:schemeClr val="bg2"/>
              </a:solidFill>
            </a:endParaRPr>
          </a:p>
        </p:txBody>
      </p:sp>
    </p:spTree>
    <p:extLst>
      <p:ext uri="{BB962C8B-B14F-4D97-AF65-F5344CB8AC3E}">
        <p14:creationId xmlns:p14="http://schemas.microsoft.com/office/powerpoint/2010/main" val="37263554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04C47B0-70A8-8E41-7926-A543DCDBBE92}"/>
              </a:ext>
            </a:extLst>
          </p:cNvPr>
          <p:cNvSpPr>
            <a:spLocks noGrp="1"/>
          </p:cNvSpPr>
          <p:nvPr>
            <p:ph type="title"/>
          </p:nvPr>
        </p:nvSpPr>
        <p:spPr>
          <a:xfrm>
            <a:off x="1141413" y="618518"/>
            <a:ext cx="9905998" cy="915008"/>
          </a:xfrm>
          <a:noFill/>
        </p:spPr>
        <p:txBody>
          <a:bodyPr>
            <a:normAutofit fontScale="90000"/>
          </a:bodyPr>
          <a:lstStyle/>
          <a:p>
            <a:pPr algn="ctr">
              <a:lnSpc>
                <a:spcPct val="150000"/>
              </a:lnSpc>
            </a:pPr>
            <a:br>
              <a:rPr lang="el-GR" sz="2000" b="1" dirty="0">
                <a:solidFill>
                  <a:schemeClr val="bg2"/>
                </a:solidFill>
              </a:rPr>
            </a:br>
            <a:br>
              <a:rPr lang="el-GR" sz="2000" b="1" dirty="0">
                <a:solidFill>
                  <a:schemeClr val="bg2"/>
                </a:solidFill>
              </a:rPr>
            </a:br>
            <a:r>
              <a:rPr lang="el-GR" sz="2000" b="1" cap="none" dirty="0">
                <a:solidFill>
                  <a:schemeClr val="bg2"/>
                </a:solidFill>
                <a:latin typeface="Arial" panose="020B0604020202020204" pitchFamily="34" charset="0"/>
                <a:ea typeface="Calibri" panose="020F0502020204030204" pitchFamily="34" charset="0"/>
                <a:cs typeface="Arial" panose="020B0604020202020204" pitchFamily="34" charset="0"/>
              </a:rPr>
              <a:t>Η ΕΝΝΟΙΑ ΤΗΣ ΠΕΡΙΒΑΛΛΟΝΤΙΚΗΣ ΠΛΗΡΟΦΟΡΙΑΣ</a:t>
            </a:r>
            <a:br>
              <a:rPr lang="el-GR" sz="2000" b="1" dirty="0">
                <a:solidFill>
                  <a:schemeClr val="bg2"/>
                </a:solidFill>
              </a:rPr>
            </a:br>
            <a:br>
              <a:rPr lang="el-GR" sz="2000" b="1" dirty="0">
                <a:solidFill>
                  <a:schemeClr val="bg2"/>
                </a:solidFill>
              </a:rPr>
            </a:br>
            <a:endParaRPr lang="en-US" sz="2000" dirty="0">
              <a:solidFill>
                <a:schemeClr val="bg2"/>
              </a:solidFill>
            </a:endParaRPr>
          </a:p>
        </p:txBody>
      </p:sp>
      <p:sp>
        <p:nvSpPr>
          <p:cNvPr id="8" name="Βέλος: Δεξιό 7">
            <a:extLst>
              <a:ext uri="{FF2B5EF4-FFF2-40B4-BE49-F238E27FC236}">
                <a16:creationId xmlns:a16="http://schemas.microsoft.com/office/drawing/2014/main" id="{2C8F1C20-A602-0B4C-C1C9-46E9141C7FDE}"/>
              </a:ext>
            </a:extLst>
          </p:cNvPr>
          <p:cNvSpPr/>
          <p:nvPr/>
        </p:nvSpPr>
        <p:spPr>
          <a:xfrm>
            <a:off x="-1789" y="515189"/>
            <a:ext cx="978408" cy="484632"/>
          </a:xfrm>
          <a:prstGeom prst="rightArrow">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l-GR" b="1" dirty="0">
                <a:solidFill>
                  <a:schemeClr val="bg2"/>
                </a:solidFill>
              </a:rPr>
              <a:t>6</a:t>
            </a:r>
            <a:endParaRPr lang="en-US" b="1" dirty="0">
              <a:solidFill>
                <a:schemeClr val="bg2"/>
              </a:solidFill>
            </a:endParaRPr>
          </a:p>
        </p:txBody>
      </p:sp>
      <p:sp>
        <p:nvSpPr>
          <p:cNvPr id="4" name="Θέση περιεχομένου 3">
            <a:extLst>
              <a:ext uri="{FF2B5EF4-FFF2-40B4-BE49-F238E27FC236}">
                <a16:creationId xmlns:a16="http://schemas.microsoft.com/office/drawing/2014/main" id="{5F25149D-C4FC-7477-588D-354599356D61}"/>
              </a:ext>
            </a:extLst>
          </p:cNvPr>
          <p:cNvSpPr>
            <a:spLocks noGrp="1"/>
          </p:cNvSpPr>
          <p:nvPr>
            <p:ph idx="1"/>
          </p:nvPr>
        </p:nvSpPr>
        <p:spPr>
          <a:xfrm>
            <a:off x="1141412" y="1542491"/>
            <a:ext cx="9905999" cy="4849344"/>
          </a:xfrm>
        </p:spPr>
        <p:txBody>
          <a:bodyPr>
            <a:normAutofit/>
          </a:bodyPr>
          <a:lstStyle/>
          <a:p>
            <a:pPr marL="0" indent="0" algn="just">
              <a:lnSpc>
                <a:spcPct val="100000"/>
              </a:lnSpc>
              <a:buFont typeface="Arial" panose="020B0604020202020204" pitchFamily="34" charset="0"/>
              <a:buNone/>
              <a:defRPr/>
            </a:pPr>
            <a:r>
              <a:rPr lang="el-GR" sz="1600" dirty="0">
                <a:solidFill>
                  <a:srgbClr val="002060"/>
                </a:solidFill>
                <a:latin typeface="Calibri" panose="020F0502020204030204" pitchFamily="34" charset="0"/>
                <a:ea typeface="Calibri" panose="020F0502020204030204" pitchFamily="34" charset="0"/>
                <a:cs typeface="Calibri" panose="020F0502020204030204" pitchFamily="34" charset="0"/>
              </a:rPr>
              <a:t>Ως «Περιβαλλοντική πληροφορία» κατά το άρθρο 1 της ΚΥΑ  ΗΠ 11764/653/2006 (Β΄ 327) νοείται </a:t>
            </a:r>
            <a:r>
              <a:rPr lang="el-GR" sz="1600" b="1" dirty="0">
                <a:solidFill>
                  <a:srgbClr val="002060"/>
                </a:solidFill>
                <a:latin typeface="Calibri" panose="020F0502020204030204" pitchFamily="34" charset="0"/>
                <a:ea typeface="Calibri" panose="020F0502020204030204" pitchFamily="34" charset="0"/>
                <a:cs typeface="Calibri" panose="020F0502020204030204" pitchFamily="34" charset="0"/>
              </a:rPr>
              <a:t>οποιαδήποτε πληροφορία σε γραπτή, οπτική, ακουστική, ηλεκτρονική ή άλλη υλική μορφή,</a:t>
            </a:r>
            <a:r>
              <a:rPr lang="el-GR" sz="1600" dirty="0">
                <a:solidFill>
                  <a:srgbClr val="002060"/>
                </a:solidFill>
                <a:latin typeface="Calibri" panose="020F0502020204030204" pitchFamily="34" charset="0"/>
                <a:ea typeface="Calibri" panose="020F0502020204030204" pitchFamily="34" charset="0"/>
                <a:cs typeface="Calibri" panose="020F0502020204030204" pitchFamily="34" charset="0"/>
              </a:rPr>
              <a:t> σχετικά με:</a:t>
            </a:r>
          </a:p>
          <a:p>
            <a:pPr marL="457200" indent="0" algn="just">
              <a:buNone/>
              <a:defRPr/>
            </a:pPr>
            <a:r>
              <a:rPr lang="el-GR" sz="1400" dirty="0">
                <a:solidFill>
                  <a:srgbClr val="002060"/>
                </a:solidFill>
                <a:latin typeface="Calibri" panose="020F0502020204030204" pitchFamily="34" charset="0"/>
                <a:ea typeface="Calibri" panose="020F0502020204030204" pitchFamily="34" charset="0"/>
                <a:cs typeface="Calibri" panose="020F0502020204030204" pitchFamily="34" charset="0"/>
              </a:rPr>
              <a:t>α) </a:t>
            </a:r>
            <a:r>
              <a:rPr lang="el-GR" sz="1400" u="sng" dirty="0">
                <a:solidFill>
                  <a:srgbClr val="002060"/>
                </a:solidFill>
                <a:latin typeface="Calibri" panose="020F0502020204030204" pitchFamily="34" charset="0"/>
                <a:ea typeface="Calibri" panose="020F0502020204030204" pitchFamily="34" charset="0"/>
                <a:cs typeface="Calibri" panose="020F0502020204030204" pitchFamily="34" charset="0"/>
              </a:rPr>
              <a:t>την κατάσταση των στοιχείων του περιβάλλοντος</a:t>
            </a:r>
            <a:r>
              <a:rPr lang="el-GR" sz="1400" dirty="0">
                <a:solidFill>
                  <a:srgbClr val="002060"/>
                </a:solidFill>
                <a:latin typeface="Calibri" panose="020F0502020204030204" pitchFamily="34" charset="0"/>
                <a:ea typeface="Calibri" panose="020F0502020204030204" pitchFamily="34" charset="0"/>
                <a:cs typeface="Calibri" panose="020F0502020204030204" pitchFamily="34" charset="0"/>
              </a:rPr>
              <a:t>, όπως ο αέρας και η ατμόσφαιρα, το νερό, το έδαφος, τα τοπία και οι φυσικές τοποθεσίες, η βιοποικιλότητα και τα στοιχεία της, και η αλληλεπίδραση μεταξύ των στοιχείων αυτών,</a:t>
            </a:r>
          </a:p>
          <a:p>
            <a:pPr marL="457200" indent="0" algn="just">
              <a:buNone/>
              <a:defRPr/>
            </a:pPr>
            <a:r>
              <a:rPr lang="el-GR" sz="1400" dirty="0">
                <a:solidFill>
                  <a:srgbClr val="002060"/>
                </a:solidFill>
                <a:latin typeface="Calibri" panose="020F0502020204030204" pitchFamily="34" charset="0"/>
                <a:ea typeface="Calibri" panose="020F0502020204030204" pitchFamily="34" charset="0"/>
                <a:cs typeface="Calibri" panose="020F0502020204030204" pitchFamily="34" charset="0"/>
              </a:rPr>
              <a:t>β) </a:t>
            </a:r>
            <a:r>
              <a:rPr lang="el-GR" sz="1400" u="sng" dirty="0">
                <a:solidFill>
                  <a:srgbClr val="002060"/>
                </a:solidFill>
                <a:latin typeface="Calibri" panose="020F0502020204030204" pitchFamily="34" charset="0"/>
                <a:ea typeface="Calibri" panose="020F0502020204030204" pitchFamily="34" charset="0"/>
                <a:cs typeface="Calibri" panose="020F0502020204030204" pitchFamily="34" charset="0"/>
              </a:rPr>
              <a:t>παράγοντες</a:t>
            </a:r>
            <a:r>
              <a:rPr lang="el-GR" sz="1400" dirty="0">
                <a:solidFill>
                  <a:srgbClr val="002060"/>
                </a:solidFill>
                <a:latin typeface="Calibri" panose="020F0502020204030204" pitchFamily="34" charset="0"/>
                <a:ea typeface="Calibri" panose="020F0502020204030204" pitchFamily="34" charset="0"/>
                <a:cs typeface="Calibri" panose="020F0502020204030204" pitchFamily="34" charset="0"/>
              </a:rPr>
              <a:t>, όπως η ενέργεια, ο θόρυβος, οι ακτινοβολίες ή τα απόβλητα, συμπεριλαμβανομένων των ραδιενεργών αποβλήτων, οι εκπομπές, οι απορρίψεις και άλλες εκχύσεις στο περιβάλλον, που επηρεάζουν ή ενδέχεται να επηρεάσουν τα στοιχεία του περιβάλλοντος,</a:t>
            </a:r>
          </a:p>
          <a:p>
            <a:pPr marL="457200" indent="0" algn="just">
              <a:buNone/>
              <a:defRPr/>
            </a:pPr>
            <a:r>
              <a:rPr lang="el-GR" sz="1400" dirty="0">
                <a:solidFill>
                  <a:srgbClr val="002060"/>
                </a:solidFill>
                <a:latin typeface="Calibri" panose="020F0502020204030204" pitchFamily="34" charset="0"/>
                <a:ea typeface="Calibri" panose="020F0502020204030204" pitchFamily="34" charset="0"/>
                <a:cs typeface="Calibri" panose="020F0502020204030204" pitchFamily="34" charset="0"/>
              </a:rPr>
              <a:t>γ) </a:t>
            </a:r>
            <a:r>
              <a:rPr lang="el-GR" sz="1400" u="sng" dirty="0">
                <a:solidFill>
                  <a:srgbClr val="002060"/>
                </a:solidFill>
                <a:latin typeface="Calibri" panose="020F0502020204030204" pitchFamily="34" charset="0"/>
                <a:ea typeface="Calibri" panose="020F0502020204030204" pitchFamily="34" charset="0"/>
                <a:cs typeface="Calibri" panose="020F0502020204030204" pitchFamily="34" charset="0"/>
              </a:rPr>
              <a:t>μέτρα </a:t>
            </a:r>
            <a:r>
              <a:rPr lang="el-GR" sz="1400" dirty="0">
                <a:solidFill>
                  <a:srgbClr val="002060"/>
                </a:solidFill>
                <a:latin typeface="Calibri" panose="020F0502020204030204" pitchFamily="34" charset="0"/>
                <a:ea typeface="Calibri" panose="020F0502020204030204" pitchFamily="34" charset="0"/>
                <a:cs typeface="Calibri" panose="020F0502020204030204" pitchFamily="34" charset="0"/>
              </a:rPr>
              <a:t>(συμπεριλαμβανομένων των διοικητικών μέτρων), </a:t>
            </a:r>
            <a:r>
              <a:rPr lang="el-GR" sz="1400" u="sng" dirty="0">
                <a:solidFill>
                  <a:srgbClr val="002060"/>
                </a:solidFill>
                <a:latin typeface="Calibri" panose="020F0502020204030204" pitchFamily="34" charset="0"/>
                <a:ea typeface="Calibri" panose="020F0502020204030204" pitchFamily="34" charset="0"/>
                <a:cs typeface="Calibri" panose="020F0502020204030204" pitchFamily="34" charset="0"/>
              </a:rPr>
              <a:t>όπως οι πολιτικές, η νομοθεσία, τα σχέδια, τα προγράμματα, οι περιβαλλοντικές συμφωνίες</a:t>
            </a:r>
            <a:r>
              <a:rPr lang="el-GR" sz="1400" dirty="0">
                <a:solidFill>
                  <a:srgbClr val="002060"/>
                </a:solidFill>
                <a:latin typeface="Calibri" panose="020F0502020204030204" pitchFamily="34" charset="0"/>
                <a:ea typeface="Calibri" panose="020F0502020204030204" pitchFamily="34" charset="0"/>
                <a:cs typeface="Calibri" panose="020F0502020204030204" pitchFamily="34" charset="0"/>
              </a:rPr>
              <a:t> και οι δραστηριότητες που επηρεάζουν ή ενδέχεται να επηρεάσουν τα στοιχεία και τους παράγοντες που αναφέρονται στις περιπτώσεις α’ και β’, </a:t>
            </a:r>
          </a:p>
          <a:p>
            <a:pPr marL="457200" indent="0" algn="just">
              <a:buNone/>
              <a:defRPr/>
            </a:pPr>
            <a:r>
              <a:rPr lang="el-GR" sz="1400" dirty="0">
                <a:solidFill>
                  <a:srgbClr val="002060"/>
                </a:solidFill>
                <a:latin typeface="Calibri" panose="020F0502020204030204" pitchFamily="34" charset="0"/>
                <a:ea typeface="Calibri" panose="020F0502020204030204" pitchFamily="34" charset="0"/>
                <a:cs typeface="Calibri" panose="020F0502020204030204" pitchFamily="34" charset="0"/>
              </a:rPr>
              <a:t> δ) </a:t>
            </a:r>
            <a:r>
              <a:rPr lang="el-GR" sz="1400" u="sng" dirty="0">
                <a:solidFill>
                  <a:srgbClr val="002060"/>
                </a:solidFill>
                <a:latin typeface="Calibri" panose="020F0502020204030204" pitchFamily="34" charset="0"/>
                <a:ea typeface="Calibri" panose="020F0502020204030204" pitchFamily="34" charset="0"/>
                <a:cs typeface="Calibri" panose="020F0502020204030204" pitchFamily="34" charset="0"/>
              </a:rPr>
              <a:t>εκθέσεις για την εφαρμογή της περιβαλλοντικής νομοθεσίας</a:t>
            </a:r>
            <a:endParaRPr lang="el-GR" sz="14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pPr marL="457200" indent="0" algn="just">
              <a:buNone/>
              <a:defRPr/>
            </a:pPr>
            <a:r>
              <a:rPr lang="el-GR" sz="1400" dirty="0">
                <a:solidFill>
                  <a:srgbClr val="002060"/>
                </a:solidFill>
                <a:latin typeface="Calibri" panose="020F0502020204030204" pitchFamily="34" charset="0"/>
                <a:ea typeface="Calibri" panose="020F0502020204030204" pitchFamily="34" charset="0"/>
                <a:cs typeface="Calibri" panose="020F0502020204030204" pitchFamily="34" charset="0"/>
              </a:rPr>
              <a:t>ε) </a:t>
            </a:r>
            <a:r>
              <a:rPr lang="el-GR" sz="1400" u="sng" dirty="0">
                <a:solidFill>
                  <a:srgbClr val="002060"/>
                </a:solidFill>
                <a:latin typeface="Calibri" panose="020F0502020204030204" pitchFamily="34" charset="0"/>
                <a:ea typeface="Calibri" panose="020F0502020204030204" pitchFamily="34" charset="0"/>
                <a:cs typeface="Calibri" panose="020F0502020204030204" pitchFamily="34" charset="0"/>
              </a:rPr>
              <a:t>αναλύσεις κόστους-ωφέλειας</a:t>
            </a:r>
            <a:r>
              <a:rPr lang="el-GR" sz="1400" dirty="0">
                <a:solidFill>
                  <a:srgbClr val="002060"/>
                </a:solidFill>
                <a:latin typeface="Calibri" panose="020F0502020204030204" pitchFamily="34" charset="0"/>
                <a:ea typeface="Calibri" panose="020F0502020204030204" pitchFamily="34" charset="0"/>
                <a:cs typeface="Calibri" panose="020F0502020204030204" pitchFamily="34" charset="0"/>
              </a:rPr>
              <a:t> και </a:t>
            </a:r>
            <a:r>
              <a:rPr lang="el-GR" sz="1400" u="sng" dirty="0">
                <a:solidFill>
                  <a:srgbClr val="002060"/>
                </a:solidFill>
                <a:latin typeface="Calibri" panose="020F0502020204030204" pitchFamily="34" charset="0"/>
                <a:ea typeface="Calibri" panose="020F0502020204030204" pitchFamily="34" charset="0"/>
                <a:cs typeface="Calibri" panose="020F0502020204030204" pitchFamily="34" charset="0"/>
              </a:rPr>
              <a:t>άλλες οικονομικές αναλύσεις και παραδοχές</a:t>
            </a:r>
            <a:r>
              <a:rPr lang="el-GR" sz="1400" dirty="0">
                <a:solidFill>
                  <a:srgbClr val="002060"/>
                </a:solidFill>
                <a:latin typeface="Calibri" panose="020F0502020204030204" pitchFamily="34" charset="0"/>
                <a:ea typeface="Calibri" panose="020F0502020204030204" pitchFamily="34" charset="0"/>
                <a:cs typeface="Calibri" panose="020F0502020204030204" pitchFamily="34" charset="0"/>
              </a:rPr>
              <a:t> χρησιμοποιούμενες στο πλαίσιο των δραστηριοτήτων και των μέτρων που αναφέρονται στην περίπτωση γ’ και</a:t>
            </a:r>
          </a:p>
          <a:p>
            <a:pPr marL="457200" indent="0" algn="just">
              <a:buNone/>
              <a:defRPr/>
            </a:pPr>
            <a:r>
              <a:rPr lang="el-GR" sz="1400" dirty="0" err="1">
                <a:solidFill>
                  <a:srgbClr val="002060"/>
                </a:solidFill>
                <a:latin typeface="Calibri" panose="020F0502020204030204" pitchFamily="34" charset="0"/>
                <a:ea typeface="Calibri" panose="020F0502020204030204" pitchFamily="34" charset="0"/>
                <a:cs typeface="Calibri" panose="020F0502020204030204" pitchFamily="34" charset="0"/>
              </a:rPr>
              <a:t>στ</a:t>
            </a:r>
            <a:r>
              <a:rPr lang="el-GR" sz="1400" dirty="0">
                <a:solidFill>
                  <a:srgbClr val="002060"/>
                </a:solidFill>
                <a:latin typeface="Calibri" panose="020F0502020204030204" pitchFamily="34" charset="0"/>
                <a:ea typeface="Calibri" panose="020F0502020204030204" pitchFamily="34" charset="0"/>
                <a:cs typeface="Calibri" panose="020F0502020204030204" pitchFamily="34" charset="0"/>
              </a:rPr>
              <a:t>) </a:t>
            </a:r>
            <a:r>
              <a:rPr lang="el-GR" sz="1400" u="sng" dirty="0">
                <a:solidFill>
                  <a:srgbClr val="002060"/>
                </a:solidFill>
                <a:latin typeface="Calibri" panose="020F0502020204030204" pitchFamily="34" charset="0"/>
                <a:ea typeface="Calibri" panose="020F0502020204030204" pitchFamily="34" charset="0"/>
                <a:cs typeface="Calibri" panose="020F0502020204030204" pitchFamily="34" charset="0"/>
              </a:rPr>
              <a:t>την κατάσταση της ανθρώπινης υγείας και ασφάλειας</a:t>
            </a:r>
            <a:r>
              <a:rPr lang="el-GR" sz="1400" dirty="0">
                <a:solidFill>
                  <a:srgbClr val="002060"/>
                </a:solidFill>
                <a:latin typeface="Calibri" panose="020F0502020204030204" pitchFamily="34" charset="0"/>
                <a:ea typeface="Calibri" panose="020F0502020204030204" pitchFamily="34" charset="0"/>
                <a:cs typeface="Calibri" panose="020F0502020204030204" pitchFamily="34" charset="0"/>
              </a:rPr>
              <a:t>, </a:t>
            </a:r>
            <a:r>
              <a:rPr lang="el-GR" sz="1400" u="sng" dirty="0">
                <a:solidFill>
                  <a:srgbClr val="002060"/>
                </a:solidFill>
                <a:latin typeface="Calibri" panose="020F0502020204030204" pitchFamily="34" charset="0"/>
                <a:ea typeface="Calibri" panose="020F0502020204030204" pitchFamily="34" charset="0"/>
                <a:cs typeface="Calibri" panose="020F0502020204030204" pitchFamily="34" charset="0"/>
              </a:rPr>
              <a:t>τις συνθήκες της ανθρώπινης διαβίωσης, τις τοποθεσίες και τα οικοδομήματα πολιτισμικού ενδιαφέροντος</a:t>
            </a:r>
          </a:p>
          <a:p>
            <a:pPr algn="just">
              <a:buFont typeface="Wingdings" panose="05000000000000000000" pitchFamily="2" charset="2"/>
              <a:buChar char="Ø"/>
            </a:pPr>
            <a:endParaRPr lang="el-GR" sz="1200" dirty="0">
              <a:solidFill>
                <a:schemeClr val="bg2"/>
              </a:solidFill>
            </a:endParaRPr>
          </a:p>
        </p:txBody>
      </p:sp>
    </p:spTree>
    <p:extLst>
      <p:ext uri="{BB962C8B-B14F-4D97-AF65-F5344CB8AC3E}">
        <p14:creationId xmlns:p14="http://schemas.microsoft.com/office/powerpoint/2010/main" val="11726793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99530B3-D322-39DD-527A-3207460E330D}"/>
              </a:ext>
            </a:extLst>
          </p:cNvPr>
          <p:cNvSpPr>
            <a:spLocks noGrp="1"/>
          </p:cNvSpPr>
          <p:nvPr>
            <p:ph type="title"/>
          </p:nvPr>
        </p:nvSpPr>
        <p:spPr>
          <a:xfrm>
            <a:off x="1141413" y="618518"/>
            <a:ext cx="9905998" cy="806870"/>
          </a:xfrm>
        </p:spPr>
        <p:txBody>
          <a:bodyPr>
            <a:normAutofit/>
          </a:bodyPr>
          <a:lstStyle/>
          <a:p>
            <a:pPr algn="ctr"/>
            <a:r>
              <a:rPr lang="el-GR" sz="1800" b="1" cap="none" dirty="0">
                <a:solidFill>
                  <a:schemeClr val="bg2"/>
                </a:solidFill>
                <a:latin typeface="Arial" panose="020B0604020202020204" pitchFamily="34" charset="0"/>
                <a:ea typeface="Calibri" panose="020F0502020204030204" pitchFamily="34" charset="0"/>
                <a:cs typeface="Arial" panose="020B0604020202020204" pitchFamily="34" charset="0"/>
              </a:rPr>
              <a:t>ΟΙ ΦΟΡΕΙΣ ΤΟΥ ΔΙΚΑΙΩΜΑΤΟΣ ΣΤΗΝ ΠΕΡΙΒΑΛΛΟΝΤΙΚΗ ΠΛΗΡΟΦΟΡΗΣΗ</a:t>
            </a:r>
            <a:endParaRPr lang="en-US" sz="1800" dirty="0">
              <a:solidFill>
                <a:schemeClr val="bg2"/>
              </a:solidFill>
              <a:latin typeface="Arial" panose="020B0604020202020204" pitchFamily="34" charset="0"/>
              <a:cs typeface="Arial" panose="020B0604020202020204" pitchFamily="34" charset="0"/>
            </a:endParaRPr>
          </a:p>
        </p:txBody>
      </p:sp>
      <p:sp>
        <p:nvSpPr>
          <p:cNvPr id="3" name="Θέση περιεχομένου 2">
            <a:extLst>
              <a:ext uri="{FF2B5EF4-FFF2-40B4-BE49-F238E27FC236}">
                <a16:creationId xmlns:a16="http://schemas.microsoft.com/office/drawing/2014/main" id="{5D222A8A-10BA-A4B7-EF14-72931FE53562}"/>
              </a:ext>
            </a:extLst>
          </p:cNvPr>
          <p:cNvSpPr>
            <a:spLocks noGrp="1"/>
          </p:cNvSpPr>
          <p:nvPr>
            <p:ph idx="1"/>
          </p:nvPr>
        </p:nvSpPr>
        <p:spPr>
          <a:xfrm>
            <a:off x="1141412" y="1353671"/>
            <a:ext cx="9905999" cy="4437530"/>
          </a:xfrm>
        </p:spPr>
        <p:txBody>
          <a:bodyPr>
            <a:normAutofit fontScale="92500"/>
          </a:bodyPr>
          <a:lstStyle/>
          <a:p>
            <a:pPr algn="just">
              <a:lnSpc>
                <a:spcPct val="150000"/>
              </a:lnSpc>
              <a:buFont typeface="Wingdings" panose="05000000000000000000" pitchFamily="2" charset="2"/>
              <a:buChar char="v"/>
            </a:pPr>
            <a:r>
              <a:rPr lang="el-GR" sz="1400" b="1" u="sng" dirty="0">
                <a:solidFill>
                  <a:srgbClr val="002060"/>
                </a:solidFill>
                <a:latin typeface="Calibri" panose="020F0502020204030204" pitchFamily="34" charset="0"/>
                <a:ea typeface="Calibri" panose="020F0502020204030204" pitchFamily="34" charset="0"/>
                <a:cs typeface="Calibri" panose="020F0502020204030204" pitchFamily="34" charset="0"/>
              </a:rPr>
              <a:t>Κάθε φυσικό ή νομικό πρόσωπο </a:t>
            </a:r>
            <a:r>
              <a:rPr lang="el-GR" sz="1400" dirty="0">
                <a:solidFill>
                  <a:srgbClr val="002060"/>
                </a:solidFill>
                <a:latin typeface="Calibri" panose="020F0502020204030204" pitchFamily="34" charset="0"/>
                <a:ea typeface="Calibri" panose="020F0502020204030204" pitchFamily="34" charset="0"/>
                <a:cs typeface="Calibri" panose="020F0502020204030204" pitchFamily="34" charset="0"/>
              </a:rPr>
              <a:t>έχει δικαίωμα ύστερα από </a:t>
            </a:r>
            <a:r>
              <a:rPr lang="el-GR" sz="1400" b="1" dirty="0">
                <a:solidFill>
                  <a:srgbClr val="002060"/>
                </a:solidFill>
                <a:latin typeface="Calibri" panose="020F0502020204030204" pitchFamily="34" charset="0"/>
                <a:ea typeface="Calibri" panose="020F0502020204030204" pitchFamily="34" charset="0"/>
                <a:cs typeface="Calibri" panose="020F0502020204030204" pitchFamily="34" charset="0"/>
              </a:rPr>
              <a:t>γραπτή αίτησή</a:t>
            </a:r>
            <a:r>
              <a:rPr lang="el-GR" sz="1400" dirty="0">
                <a:solidFill>
                  <a:srgbClr val="002060"/>
                </a:solidFill>
                <a:latin typeface="Calibri" panose="020F0502020204030204" pitchFamily="34" charset="0"/>
                <a:ea typeface="Calibri" panose="020F0502020204030204" pitchFamily="34" charset="0"/>
                <a:cs typeface="Calibri" panose="020F0502020204030204" pitchFamily="34" charset="0"/>
              </a:rPr>
              <a:t> του στις δημόσιες αρχές  να λαμβάνει γνώση ή /και να ζητά τη χορήγηση πληροφοριών σχετικά με το περιβάλλον </a:t>
            </a:r>
            <a:r>
              <a:rPr lang="el-GR" sz="1400" b="1" u="sng" dirty="0">
                <a:solidFill>
                  <a:srgbClr val="002060"/>
                </a:solidFill>
                <a:latin typeface="Calibri" panose="020F0502020204030204" pitchFamily="34" charset="0"/>
                <a:ea typeface="Calibri" panose="020F0502020204030204" pitchFamily="34" charset="0"/>
                <a:cs typeface="Calibri" panose="020F0502020204030204" pitchFamily="34" charset="0"/>
              </a:rPr>
              <a:t>χωρίς να επικαλείται την ύπαρξη εννόμου συμφέροντος</a:t>
            </a:r>
          </a:p>
          <a:p>
            <a:pPr algn="just">
              <a:lnSpc>
                <a:spcPct val="150000"/>
              </a:lnSpc>
              <a:buFont typeface="Wingdings" panose="05000000000000000000" pitchFamily="2" charset="2"/>
              <a:buChar char="v"/>
            </a:pPr>
            <a:r>
              <a:rPr lang="el-GR" sz="1400" b="1" u="sng" dirty="0">
                <a:solidFill>
                  <a:srgbClr val="002060"/>
                </a:solidFill>
                <a:latin typeface="Calibri" panose="020F0502020204030204" pitchFamily="34" charset="0"/>
                <a:ea typeface="Calibri" panose="020F0502020204030204" pitchFamily="34" charset="0"/>
                <a:cs typeface="Calibri" panose="020F0502020204030204" pitchFamily="34" charset="0"/>
              </a:rPr>
              <a:t>Προθεσμία απάντησης: </a:t>
            </a:r>
            <a:r>
              <a:rPr lang="el-GR" sz="1400" dirty="0">
                <a:solidFill>
                  <a:srgbClr val="002060"/>
                </a:solidFill>
                <a:latin typeface="Calibri" panose="020F0502020204030204" pitchFamily="34" charset="0"/>
                <a:ea typeface="Calibri" panose="020F0502020204030204" pitchFamily="34" charset="0"/>
                <a:cs typeface="Calibri" panose="020F0502020204030204" pitchFamily="34" charset="0"/>
              </a:rPr>
              <a:t>20ήμερη ή 2 μήνες από την αίτηση σε περίπτωση πολυπλοκότητας  ή όγκου υπόθεσης </a:t>
            </a:r>
          </a:p>
          <a:p>
            <a:pPr algn="just">
              <a:lnSpc>
                <a:spcPct val="150000"/>
              </a:lnSpc>
              <a:buFont typeface="Wingdings" panose="05000000000000000000" pitchFamily="2" charset="2"/>
              <a:buChar char="v"/>
            </a:pPr>
            <a:r>
              <a:rPr lang="el-GR" sz="1400" b="1" u="sng" dirty="0">
                <a:solidFill>
                  <a:srgbClr val="002060"/>
                </a:solidFill>
                <a:latin typeface="Calibri" panose="020F0502020204030204" pitchFamily="34" charset="0"/>
                <a:ea typeface="Calibri" panose="020F0502020204030204" pitchFamily="34" charset="0"/>
                <a:cs typeface="Calibri" panose="020F0502020204030204" pitchFamily="34" charset="0"/>
              </a:rPr>
              <a:t>Άσκηση:</a:t>
            </a:r>
            <a:r>
              <a:rPr lang="el-GR" sz="1400" dirty="0">
                <a:solidFill>
                  <a:srgbClr val="002060"/>
                </a:solidFill>
                <a:latin typeface="Calibri" panose="020F0502020204030204" pitchFamily="34" charset="0"/>
                <a:ea typeface="Calibri" panose="020F0502020204030204" pitchFamily="34" charset="0"/>
                <a:cs typeface="Calibri" panose="020F0502020204030204" pitchFamily="34" charset="0"/>
              </a:rPr>
              <a:t> με επιτόπια μελέτη ή με τη χορήγηση αντιγράφου (εκτός εάν η αναπαραγωγή του μπορεί να βλάψει το πρωτότυπο) </a:t>
            </a:r>
          </a:p>
          <a:p>
            <a:pPr algn="just">
              <a:lnSpc>
                <a:spcPct val="150000"/>
              </a:lnSpc>
              <a:buFont typeface="Wingdings" panose="05000000000000000000" pitchFamily="2" charset="2"/>
              <a:buChar char="v"/>
            </a:pPr>
            <a:r>
              <a:rPr lang="el-GR" sz="1400" dirty="0">
                <a:solidFill>
                  <a:srgbClr val="002060"/>
                </a:solidFill>
                <a:latin typeface="Calibri" panose="020F0502020204030204" pitchFamily="34" charset="0"/>
                <a:ea typeface="Calibri" panose="020F0502020204030204" pitchFamily="34" charset="0"/>
                <a:cs typeface="Calibri" panose="020F0502020204030204" pitchFamily="34" charset="0"/>
              </a:rPr>
              <a:t>Η δαπάνη βαρύνει τον αιτούντα</a:t>
            </a:r>
          </a:p>
          <a:p>
            <a:pPr algn="just">
              <a:lnSpc>
                <a:spcPct val="150000"/>
              </a:lnSpc>
              <a:buFont typeface="Wingdings" panose="05000000000000000000" pitchFamily="2" charset="2"/>
              <a:buChar char="v"/>
            </a:pPr>
            <a:r>
              <a:rPr lang="el-GR" sz="1400" dirty="0">
                <a:solidFill>
                  <a:srgbClr val="002060"/>
                </a:solidFill>
                <a:latin typeface="Calibri" panose="020F0502020204030204" pitchFamily="34" charset="0"/>
                <a:ea typeface="Calibri" panose="020F0502020204030204" pitchFamily="34" charset="0"/>
                <a:cs typeface="Calibri" panose="020F0502020204030204" pitchFamily="34" charset="0"/>
              </a:rPr>
              <a:t>Για την ευχερή άσκηση του δικαιώματος: </a:t>
            </a:r>
          </a:p>
          <a:p>
            <a:pPr marL="514350" indent="-285750" algn="just">
              <a:lnSpc>
                <a:spcPct val="150000"/>
              </a:lnSpc>
              <a:buFont typeface="Wingdings" panose="05000000000000000000" pitchFamily="2" charset="2"/>
              <a:buChar char="§"/>
            </a:pPr>
            <a:r>
              <a:rPr lang="el-GR" sz="1400" dirty="0">
                <a:solidFill>
                  <a:srgbClr val="002060"/>
                </a:solidFill>
                <a:latin typeface="Calibri" panose="020F0502020204030204" pitchFamily="34" charset="0"/>
                <a:ea typeface="Calibri" panose="020F0502020204030204" pitchFamily="34" charset="0"/>
                <a:cs typeface="Calibri" panose="020F0502020204030204" pitchFamily="34" charset="0"/>
              </a:rPr>
              <a:t>οι υπάλληλοι οφείλουν να υποστηρίζουν το κοινό στην αναζήτηση πρόσβασης σε πληροφορίες,</a:t>
            </a:r>
          </a:p>
          <a:p>
            <a:pPr marL="514350" indent="-285750" algn="just">
              <a:lnSpc>
                <a:spcPct val="150000"/>
              </a:lnSpc>
              <a:buFont typeface="Wingdings" panose="05000000000000000000" pitchFamily="2" charset="2"/>
              <a:buChar char="§"/>
            </a:pPr>
            <a:r>
              <a:rPr lang="el-GR" sz="1400" dirty="0">
                <a:solidFill>
                  <a:srgbClr val="002060"/>
                </a:solidFill>
                <a:latin typeface="Calibri" panose="020F0502020204030204" pitchFamily="34" charset="0"/>
                <a:ea typeface="Calibri" panose="020F0502020204030204" pitchFamily="34" charset="0"/>
                <a:cs typeface="Calibri" panose="020F0502020204030204" pitchFamily="34" charset="0"/>
              </a:rPr>
              <a:t>οι κατάλογοι των δημόσιων αρχών πρέπει να είναι προσιτοί στο κοινό,</a:t>
            </a:r>
          </a:p>
          <a:p>
            <a:pPr marL="514350" indent="-285750" algn="just">
              <a:lnSpc>
                <a:spcPct val="150000"/>
              </a:lnSpc>
              <a:buFont typeface="Wingdings" panose="05000000000000000000" pitchFamily="2" charset="2"/>
              <a:buChar char="§"/>
            </a:pPr>
            <a:r>
              <a:rPr lang="el-GR" sz="1400" dirty="0">
                <a:solidFill>
                  <a:srgbClr val="002060"/>
                </a:solidFill>
                <a:latin typeface="Calibri" panose="020F0502020204030204" pitchFamily="34" charset="0"/>
                <a:ea typeface="Calibri" panose="020F0502020204030204" pitchFamily="34" charset="0"/>
                <a:cs typeface="Calibri" panose="020F0502020204030204" pitchFamily="34" charset="0"/>
              </a:rPr>
              <a:t>οι δημόσιες αρχές υποχρεούνται να προβαίνουν στις αναγκαίες πρακτικές ρυθμίσεις, όπως στη σύνταξη μητρώων ή καταλόγων περιβαλλοντικών πληροφοριών, στον καθορισμό υπευθύνων ενημέρωσης, στην καθιέρωση και διατήρηση χώρων για την εξέταση των αιτούμενων πληροφοριών, καθώς και να ενημερώνουν το κοινό για τα δικαιώματά του με πληροφορίες, καθοδηγήσεις και συμβουλές .</a:t>
            </a:r>
          </a:p>
          <a:p>
            <a:pPr algn="just">
              <a:buFont typeface="Wingdings" panose="05000000000000000000" pitchFamily="2" charset="2"/>
              <a:buChar char="Ø"/>
            </a:pPr>
            <a:endParaRPr lang="en-US" sz="1200" b="1" dirty="0">
              <a:solidFill>
                <a:schemeClr val="bg2"/>
              </a:solidFill>
            </a:endParaRPr>
          </a:p>
        </p:txBody>
      </p:sp>
      <p:sp>
        <p:nvSpPr>
          <p:cNvPr id="4" name="Βέλος: Δεξιό 3">
            <a:extLst>
              <a:ext uri="{FF2B5EF4-FFF2-40B4-BE49-F238E27FC236}">
                <a16:creationId xmlns:a16="http://schemas.microsoft.com/office/drawing/2014/main" id="{5AA4D2AB-4F6F-E492-87EA-C24BB24B8F8F}"/>
              </a:ext>
            </a:extLst>
          </p:cNvPr>
          <p:cNvSpPr/>
          <p:nvPr/>
        </p:nvSpPr>
        <p:spPr>
          <a:xfrm>
            <a:off x="0" y="537321"/>
            <a:ext cx="978408" cy="484632"/>
          </a:xfrm>
          <a:prstGeom prst="rightArrow">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l-GR" b="1" dirty="0">
                <a:solidFill>
                  <a:schemeClr val="bg2"/>
                </a:solidFill>
              </a:rPr>
              <a:t>7</a:t>
            </a:r>
            <a:endParaRPr lang="en-US" b="1" dirty="0">
              <a:solidFill>
                <a:schemeClr val="bg2"/>
              </a:solidFill>
            </a:endParaRPr>
          </a:p>
        </p:txBody>
      </p:sp>
    </p:spTree>
    <p:extLst>
      <p:ext uri="{BB962C8B-B14F-4D97-AF65-F5344CB8AC3E}">
        <p14:creationId xmlns:p14="http://schemas.microsoft.com/office/powerpoint/2010/main" val="1457229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FB789C-F314-3FAD-E8AB-3A21BADF4D2B}"/>
              </a:ext>
            </a:extLst>
          </p:cNvPr>
          <p:cNvSpPr>
            <a:spLocks noGrp="1"/>
          </p:cNvSpPr>
          <p:nvPr>
            <p:ph type="title"/>
          </p:nvPr>
        </p:nvSpPr>
        <p:spPr>
          <a:xfrm>
            <a:off x="1141413" y="618518"/>
            <a:ext cx="9905998" cy="753082"/>
          </a:xfrm>
        </p:spPr>
        <p:txBody>
          <a:bodyPr>
            <a:normAutofit/>
          </a:bodyPr>
          <a:lstStyle/>
          <a:p>
            <a:pPr algn="ctr">
              <a:lnSpc>
                <a:spcPct val="150000"/>
              </a:lnSpc>
            </a:pPr>
            <a:r>
              <a:rPr lang="el-GR" sz="1800" b="1" dirty="0">
                <a:solidFill>
                  <a:schemeClr val="bg2"/>
                </a:solidFill>
                <a:latin typeface="Arial" panose="020B0604020202020204" pitchFamily="34" charset="0"/>
                <a:cs typeface="Arial" panose="020B0604020202020204" pitchFamily="34" charset="0"/>
              </a:rPr>
              <a:t>ΟΙ ΥΠΟΧΡΕΕΣ ΔΗΜΟΣΙΕΣ ΑΡΧΕΣ</a:t>
            </a:r>
            <a:endParaRPr lang="en-GB" sz="1800" dirty="0">
              <a:solidFill>
                <a:schemeClr val="bg2"/>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BA033396-7418-63D1-326B-E287235F5FD2}"/>
              </a:ext>
            </a:extLst>
          </p:cNvPr>
          <p:cNvSpPr>
            <a:spLocks noGrp="1"/>
          </p:cNvSpPr>
          <p:nvPr>
            <p:ph idx="1"/>
          </p:nvPr>
        </p:nvSpPr>
        <p:spPr>
          <a:xfrm>
            <a:off x="1141412" y="1371601"/>
            <a:ext cx="9905999" cy="4950822"/>
          </a:xfrm>
        </p:spPr>
        <p:txBody>
          <a:bodyPr>
            <a:normAutofit fontScale="77500" lnSpcReduction="20000"/>
          </a:bodyPr>
          <a:lstStyle/>
          <a:p>
            <a:pPr algn="just">
              <a:lnSpc>
                <a:spcPct val="150000"/>
              </a:lnSpc>
            </a:pPr>
            <a:r>
              <a:rPr lang="el-GR" sz="1600" b="1" dirty="0">
                <a:solidFill>
                  <a:srgbClr val="002060"/>
                </a:solidFill>
                <a:latin typeface="Calibri" panose="020F0502020204030204" pitchFamily="34" charset="0"/>
                <a:ea typeface="Calibri" panose="020F0502020204030204" pitchFamily="34" charset="0"/>
                <a:cs typeface="Calibri" panose="020F0502020204030204" pitchFamily="34" charset="0"/>
              </a:rPr>
              <a:t>Υπόχρεες δημόσιες αρχές για την παροχή των περιβαλλοντικών πληροφοριών </a:t>
            </a:r>
            <a:r>
              <a:rPr lang="el-GR" sz="1600" dirty="0">
                <a:solidFill>
                  <a:srgbClr val="002060"/>
                </a:solidFill>
                <a:latin typeface="Calibri" panose="020F0502020204030204" pitchFamily="34" charset="0"/>
                <a:ea typeface="Calibri" panose="020F0502020204030204" pitchFamily="34" charset="0"/>
                <a:cs typeface="Calibri" panose="020F0502020204030204" pitchFamily="34" charset="0"/>
              </a:rPr>
              <a:t>(κατά το άρθρο 2 παρ. 2 της ΚΥΑ  ΗΠ 11764/653/2006, Β΄ 327): </a:t>
            </a:r>
          </a:p>
          <a:p>
            <a:pPr lvl="1" algn="just">
              <a:lnSpc>
                <a:spcPct val="150000"/>
              </a:lnSpc>
              <a:buFont typeface="Wingdings" panose="05000000000000000000" pitchFamily="2" charset="2"/>
              <a:buChar char="§"/>
            </a:pPr>
            <a:r>
              <a:rPr lang="el-GR" sz="1600" dirty="0">
                <a:solidFill>
                  <a:srgbClr val="002060"/>
                </a:solidFill>
                <a:latin typeface="Calibri" panose="020F0502020204030204" pitchFamily="34" charset="0"/>
                <a:ea typeface="Calibri" panose="020F0502020204030204" pitchFamily="34" charset="0"/>
                <a:cs typeface="Calibri" panose="020F0502020204030204" pitchFamily="34" charset="0"/>
              </a:rPr>
              <a:t>α) η Κυβέρνηση και τα Κυβερνητικά όργανα, οι δημόσιες υπηρεσίες, οι Οργανισμοί Τοπικής Αυτοδιοίκησης και τα νομικά πρόσωπα δημοσίου δικαίου, συμπεριλαμβανομένων των δημόσιων συμβουλευτικών φορέων, σε εθνικό, περιφερειακό ή τοπικό επίπεδο</a:t>
            </a:r>
          </a:p>
          <a:p>
            <a:pPr lvl="1" algn="just">
              <a:lnSpc>
                <a:spcPct val="150000"/>
              </a:lnSpc>
              <a:buFont typeface="Wingdings" panose="05000000000000000000" pitchFamily="2" charset="2"/>
              <a:buChar char="§"/>
            </a:pPr>
            <a:r>
              <a:rPr lang="el-GR" sz="1600" dirty="0">
                <a:solidFill>
                  <a:srgbClr val="002060"/>
                </a:solidFill>
                <a:latin typeface="Calibri" panose="020F0502020204030204" pitchFamily="34" charset="0"/>
                <a:ea typeface="Calibri" panose="020F0502020204030204" pitchFamily="34" charset="0"/>
                <a:cs typeface="Calibri" panose="020F0502020204030204" pitchFamily="34" charset="0"/>
              </a:rPr>
              <a:t>β) οποιοδήποτε φυσικό ή νομικό πρόσωπο που εκτελεί δημόσια διοικητικά καθήκοντα δυνάμει του εθνικού δικαίου (Νομικό Πρόσωπο Ιδιωτικού Δικαίου ΝΠΙΔ), συμπεριλαμβανομένων ειδικών αρμοδιοτήτων, δραστηριοτήτων ή υπηρεσιών σχετικών με το περιβάλλον και</a:t>
            </a:r>
          </a:p>
          <a:p>
            <a:pPr lvl="1" algn="just">
              <a:lnSpc>
                <a:spcPct val="150000"/>
              </a:lnSpc>
              <a:spcAft>
                <a:spcPts val="600"/>
              </a:spcAft>
              <a:buFont typeface="Wingdings" panose="05000000000000000000" pitchFamily="2" charset="2"/>
              <a:buChar char="§"/>
            </a:pPr>
            <a:r>
              <a:rPr lang="el-GR" sz="1600" dirty="0">
                <a:solidFill>
                  <a:srgbClr val="002060"/>
                </a:solidFill>
                <a:latin typeface="Calibri" panose="020F0502020204030204" pitchFamily="34" charset="0"/>
                <a:ea typeface="Calibri" panose="020F0502020204030204" pitchFamily="34" charset="0"/>
                <a:cs typeface="Calibri" panose="020F0502020204030204" pitchFamily="34" charset="0"/>
              </a:rPr>
              <a:t>γ) οποιοδήποτε φυσικό ή νομικό πρόσωπο ασκεί καθήκοντα ή αρμοδιότητες δημόσιας αρχής ή παρέχει δημόσιες υπηρεσίες σχετικά με το περιβάλλον, υπό τον έλεγχο φορέα ή προσώπου που εμπίπτει στις περιπτώσεις α΄ ή β΄</a:t>
            </a:r>
          </a:p>
          <a:p>
            <a:pPr algn="just">
              <a:lnSpc>
                <a:spcPct val="150000"/>
              </a:lnSpc>
            </a:pPr>
            <a:r>
              <a:rPr lang="el-GR" sz="1600" dirty="0">
                <a:solidFill>
                  <a:srgbClr val="002060"/>
                </a:solidFill>
                <a:latin typeface="Calibri" panose="020F0502020204030204" pitchFamily="34" charset="0"/>
                <a:ea typeface="Calibri" panose="020F0502020204030204" pitchFamily="34" charset="0"/>
                <a:cs typeface="Calibri" panose="020F0502020204030204" pitchFamily="34" charset="0"/>
              </a:rPr>
              <a:t>Σε κάθε περίπτωση, στην έννοια των υπόχρεων δημόσιων αρχών </a:t>
            </a:r>
            <a:r>
              <a:rPr lang="el-GR" sz="1600" b="1" dirty="0">
                <a:solidFill>
                  <a:srgbClr val="002060"/>
                </a:solidFill>
                <a:latin typeface="Calibri" panose="020F0502020204030204" pitchFamily="34" charset="0"/>
                <a:ea typeface="Calibri" panose="020F0502020204030204" pitchFamily="34" charset="0"/>
                <a:cs typeface="Calibri" panose="020F0502020204030204" pitchFamily="34" charset="0"/>
              </a:rPr>
              <a:t>δεν υπάγονται </a:t>
            </a:r>
            <a:r>
              <a:rPr lang="el-GR" sz="1600" u="sng" dirty="0">
                <a:solidFill>
                  <a:srgbClr val="002060"/>
                </a:solidFill>
                <a:latin typeface="Calibri" panose="020F0502020204030204" pitchFamily="34" charset="0"/>
                <a:ea typeface="Calibri" panose="020F0502020204030204" pitchFamily="34" charset="0"/>
                <a:cs typeface="Calibri" panose="020F0502020204030204" pitchFamily="34" charset="0"/>
              </a:rPr>
              <a:t>τα όργανα που ασκούν δικαστική ή νομοθετική εξουσία.</a:t>
            </a:r>
          </a:p>
          <a:p>
            <a:pPr algn="just">
              <a:lnSpc>
                <a:spcPct val="150000"/>
              </a:lnSpc>
            </a:pPr>
            <a:r>
              <a:rPr lang="el-GR" sz="1600" dirty="0">
                <a:solidFill>
                  <a:srgbClr val="002060"/>
                </a:solidFill>
                <a:latin typeface="Calibri" panose="020F0502020204030204" pitchFamily="34" charset="0"/>
                <a:ea typeface="Calibri" panose="020F0502020204030204" pitchFamily="34" charset="0"/>
                <a:cs typeface="Calibri" panose="020F0502020204030204" pitchFamily="34" charset="0"/>
              </a:rPr>
              <a:t>Αν η αίτηση υποβληθεί σε </a:t>
            </a:r>
            <a:r>
              <a:rPr lang="el-GR" sz="1600" b="1" u="sng" dirty="0">
                <a:solidFill>
                  <a:srgbClr val="002060"/>
                </a:solidFill>
                <a:latin typeface="Calibri" panose="020F0502020204030204" pitchFamily="34" charset="0"/>
                <a:ea typeface="Calibri" panose="020F0502020204030204" pitchFamily="34" charset="0"/>
                <a:cs typeface="Calibri" panose="020F0502020204030204" pitchFamily="34" charset="0"/>
              </a:rPr>
              <a:t>αναρμόδια αρχή</a:t>
            </a:r>
            <a:r>
              <a:rPr lang="el-GR" sz="1600" dirty="0">
                <a:solidFill>
                  <a:srgbClr val="002060"/>
                </a:solidFill>
                <a:latin typeface="Calibri" panose="020F0502020204030204" pitchFamily="34" charset="0"/>
                <a:ea typeface="Calibri" panose="020F0502020204030204" pitchFamily="34" charset="0"/>
                <a:cs typeface="Calibri" panose="020F0502020204030204" pitchFamily="34" charset="0"/>
              </a:rPr>
              <a:t>, η αρχή αυτή οφείλει, μέσα σε </a:t>
            </a:r>
            <a:r>
              <a:rPr lang="el-GR" sz="1600" b="1" u="sng" dirty="0">
                <a:solidFill>
                  <a:srgbClr val="002060"/>
                </a:solidFill>
                <a:latin typeface="Calibri" panose="020F0502020204030204" pitchFamily="34" charset="0"/>
                <a:ea typeface="Calibri" panose="020F0502020204030204" pitchFamily="34" charset="0"/>
                <a:cs typeface="Calibri" panose="020F0502020204030204" pitchFamily="34" charset="0"/>
              </a:rPr>
              <a:t>τρεις (3) ημέρες </a:t>
            </a:r>
            <a:r>
              <a:rPr lang="el-GR" sz="1600" dirty="0">
                <a:solidFill>
                  <a:srgbClr val="002060"/>
                </a:solidFill>
                <a:latin typeface="Calibri" panose="020F0502020204030204" pitchFamily="34" charset="0"/>
                <a:ea typeface="Calibri" panose="020F0502020204030204" pitchFamily="34" charset="0"/>
                <a:cs typeface="Calibri" panose="020F0502020204030204" pitchFamily="34" charset="0"/>
              </a:rPr>
              <a:t>να την διαβιβάσει στην αρμόδια αρχή και να γνωστοποιήσει τούτο στον ενδιαφερόμενο </a:t>
            </a:r>
          </a:p>
          <a:p>
            <a:pPr algn="just">
              <a:lnSpc>
                <a:spcPct val="150000"/>
              </a:lnSpc>
            </a:pPr>
            <a:r>
              <a:rPr lang="el-GR" sz="1600" b="1" u="sng" dirty="0">
                <a:solidFill>
                  <a:srgbClr val="002060"/>
                </a:solidFill>
                <a:latin typeface="Calibri" panose="020F0502020204030204" pitchFamily="34" charset="0"/>
                <a:ea typeface="Calibri" panose="020F0502020204030204" pitchFamily="34" charset="0"/>
                <a:cs typeface="Calibri" panose="020F0502020204030204" pitchFamily="34" charset="0"/>
              </a:rPr>
              <a:t>Οι κατά τα ανωτέρω υπόχρεες δημόσιες αρχές, υποχρεούνται να χορηγούν τις περιβαλλοντικές πληροφορίες που βρίσκονται στην κατοχή τους, είτε αυτές προέρχονται (παράγονται) από αυτές είτε απλώς έχουν περιέλθει στην κατοχή αυτών.</a:t>
            </a:r>
          </a:p>
          <a:p>
            <a:pPr algn="just">
              <a:lnSpc>
                <a:spcPct val="150000"/>
              </a:lnSpc>
            </a:pPr>
            <a:r>
              <a:rPr lang="el-GR" sz="1600" b="1" u="sng" dirty="0" err="1">
                <a:solidFill>
                  <a:srgbClr val="002060"/>
                </a:solidFill>
                <a:latin typeface="Calibri" panose="020F0502020204030204" pitchFamily="34" charset="0"/>
                <a:ea typeface="Calibri" panose="020F0502020204030204" pitchFamily="34" charset="0"/>
                <a:cs typeface="Calibri" panose="020F0502020204030204" pitchFamily="34" charset="0"/>
              </a:rPr>
              <a:t>ΣτΕ</a:t>
            </a:r>
            <a:r>
              <a:rPr lang="el-GR" sz="1600" b="1" u="sng" dirty="0">
                <a:solidFill>
                  <a:srgbClr val="002060"/>
                </a:solidFill>
                <a:latin typeface="Calibri" panose="020F0502020204030204" pitchFamily="34" charset="0"/>
                <a:ea typeface="Calibri" panose="020F0502020204030204" pitchFamily="34" charset="0"/>
                <a:cs typeface="Calibri" panose="020F0502020204030204" pitchFamily="34" charset="0"/>
              </a:rPr>
              <a:t> 3943/1995</a:t>
            </a:r>
            <a:r>
              <a:rPr lang="el-GR" sz="1600" b="1" dirty="0">
                <a:solidFill>
                  <a:srgbClr val="002060"/>
                </a:solidFill>
                <a:latin typeface="Calibri" panose="020F0502020204030204" pitchFamily="34" charset="0"/>
                <a:ea typeface="Calibri" panose="020F0502020204030204" pitchFamily="34" charset="0"/>
                <a:cs typeface="Calibri" panose="020F0502020204030204" pitchFamily="34" charset="0"/>
              </a:rPr>
              <a:t>: </a:t>
            </a:r>
            <a:r>
              <a:rPr lang="el-GR" sz="1600" dirty="0">
                <a:solidFill>
                  <a:srgbClr val="002060"/>
                </a:solidFill>
                <a:latin typeface="Calibri" panose="020F0502020204030204" pitchFamily="34" charset="0"/>
                <a:ea typeface="Calibri" panose="020F0502020204030204" pitchFamily="34" charset="0"/>
                <a:cs typeface="Calibri" panose="020F0502020204030204" pitchFamily="34" charset="0"/>
              </a:rPr>
              <a:t>Σύμφωνα με τη νομολογία, υπόχρεες είναι τόσο οι αρχές που έχουν συντάξει και εκδώσει τα σχετικά έγγραφα όσο και οι αρχές που έχουν κατά νόμο υποχρέωση να τηρούν έγγραφα σε οπτική, ακουστική ή μηχανογραφική μορφή, ανεξαρτήτως αν αυτά βρίσκονται πράγματι στη διάθεσή τους (χορήγηση στατιστικών υδρολογικών στοιχείων από τη Διεύθυνση Υδατικού Δυναμικού του πρώην Υπουργείου Βιομηχανίας, Ενέργειας και Φυσικών Πόρων για τις λεκάνες απορροής των ποταμών Αχελώου, Παμίσου, </a:t>
            </a:r>
            <a:r>
              <a:rPr lang="el-GR" sz="1600" dirty="0" err="1">
                <a:solidFill>
                  <a:srgbClr val="002060"/>
                </a:solidFill>
                <a:latin typeface="Calibri" panose="020F0502020204030204" pitchFamily="34" charset="0"/>
                <a:ea typeface="Calibri" panose="020F0502020204030204" pitchFamily="34" charset="0"/>
                <a:cs typeface="Calibri" panose="020F0502020204030204" pitchFamily="34" charset="0"/>
              </a:rPr>
              <a:t>Πορταϊκού</a:t>
            </a:r>
            <a:r>
              <a:rPr lang="el-GR" sz="1600" dirty="0">
                <a:solidFill>
                  <a:srgbClr val="002060"/>
                </a:solidFill>
                <a:latin typeface="Calibri" panose="020F0502020204030204" pitchFamily="34" charset="0"/>
                <a:ea typeface="Calibri" panose="020F0502020204030204" pitchFamily="34" charset="0"/>
                <a:cs typeface="Calibri" panose="020F0502020204030204" pitchFamily="34" charset="0"/>
              </a:rPr>
              <a:t> και Ευήνου)</a:t>
            </a:r>
          </a:p>
          <a:p>
            <a:pPr algn="just">
              <a:lnSpc>
                <a:spcPct val="150000"/>
              </a:lnSpc>
            </a:pPr>
            <a:endParaRPr lang="el-GR" sz="1400" u="sng"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pPr algn="just">
              <a:lnSpc>
                <a:spcPct val="150000"/>
              </a:lnSpc>
            </a:pPr>
            <a:endParaRPr lang="el-GR" sz="1400" u="sng"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pPr algn="just">
              <a:buFont typeface="Wingdings" panose="05000000000000000000" pitchFamily="2" charset="2"/>
              <a:buChar char="Ø"/>
            </a:pPr>
            <a:endParaRPr lang="en-US" sz="1200" dirty="0">
              <a:solidFill>
                <a:schemeClr val="bg2"/>
              </a:solidFill>
              <a:latin typeface="Calibri" panose="020F0502020204030204" pitchFamily="34" charset="0"/>
              <a:ea typeface="Calibri" panose="020F0502020204030204" pitchFamily="34" charset="0"/>
              <a:cs typeface="Calibri" panose="020F0502020204030204" pitchFamily="34" charset="0"/>
            </a:endParaRPr>
          </a:p>
          <a:p>
            <a:pPr marL="0" indent="0" algn="just">
              <a:buNone/>
            </a:pPr>
            <a:endParaRPr lang="el-GR" sz="1200" i="1" dirty="0">
              <a:solidFill>
                <a:schemeClr val="bg2"/>
              </a:solidFill>
            </a:endParaRPr>
          </a:p>
          <a:p>
            <a:pPr>
              <a:buFont typeface="Wingdings" panose="05000000000000000000" pitchFamily="2" charset="2"/>
              <a:buChar char="Ø"/>
            </a:pPr>
            <a:endParaRPr lang="el-GR" sz="1200" dirty="0">
              <a:solidFill>
                <a:schemeClr val="bg2"/>
              </a:solidFill>
            </a:endParaRPr>
          </a:p>
          <a:p>
            <a:pPr>
              <a:buFont typeface="Wingdings" panose="05000000000000000000" pitchFamily="2" charset="2"/>
              <a:buChar char="Ø"/>
            </a:pPr>
            <a:endParaRPr lang="en-GB" sz="1200" b="1" dirty="0">
              <a:solidFill>
                <a:schemeClr val="bg2"/>
              </a:solidFill>
            </a:endParaRPr>
          </a:p>
        </p:txBody>
      </p:sp>
      <p:sp>
        <p:nvSpPr>
          <p:cNvPr id="6" name="Βέλος: Δεξιό 5">
            <a:extLst>
              <a:ext uri="{FF2B5EF4-FFF2-40B4-BE49-F238E27FC236}">
                <a16:creationId xmlns:a16="http://schemas.microsoft.com/office/drawing/2014/main" id="{774D9404-30B1-8B58-74E6-D7D1F32AE710}"/>
              </a:ext>
            </a:extLst>
          </p:cNvPr>
          <p:cNvSpPr/>
          <p:nvPr/>
        </p:nvSpPr>
        <p:spPr>
          <a:xfrm>
            <a:off x="0" y="752743"/>
            <a:ext cx="978408" cy="484632"/>
          </a:xfrm>
          <a:prstGeom prst="rightArrow">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l-GR" b="1" dirty="0">
                <a:solidFill>
                  <a:schemeClr val="bg2"/>
                </a:solidFill>
              </a:rPr>
              <a:t>8</a:t>
            </a:r>
            <a:endParaRPr lang="en-US" b="1" dirty="0">
              <a:solidFill>
                <a:schemeClr val="bg2"/>
              </a:solidFill>
            </a:endParaRPr>
          </a:p>
        </p:txBody>
      </p:sp>
    </p:spTree>
    <p:extLst>
      <p:ext uri="{BB962C8B-B14F-4D97-AF65-F5344CB8AC3E}">
        <p14:creationId xmlns:p14="http://schemas.microsoft.com/office/powerpoint/2010/main" val="4657898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AEA6762-35CC-613C-7EF6-68DB6E26A89C}"/>
              </a:ext>
            </a:extLst>
          </p:cNvPr>
          <p:cNvSpPr>
            <a:spLocks noGrp="1"/>
          </p:cNvSpPr>
          <p:nvPr>
            <p:ph type="title"/>
          </p:nvPr>
        </p:nvSpPr>
        <p:spPr>
          <a:xfrm>
            <a:off x="1141413" y="618518"/>
            <a:ext cx="9905998" cy="842729"/>
          </a:xfrm>
        </p:spPr>
        <p:txBody>
          <a:bodyPr>
            <a:normAutofit/>
          </a:bodyPr>
          <a:lstStyle/>
          <a:p>
            <a:pPr algn="ctr">
              <a:lnSpc>
                <a:spcPct val="150000"/>
              </a:lnSpc>
            </a:pPr>
            <a:r>
              <a:rPr lang="el-GR" sz="1800" b="1" dirty="0">
                <a:solidFill>
                  <a:schemeClr val="bg2"/>
                </a:solidFill>
                <a:latin typeface="Arial" panose="020B0604020202020204" pitchFamily="34" charset="0"/>
                <a:cs typeface="Arial" panose="020B0604020202020204" pitchFamily="34" charset="0"/>
              </a:rPr>
              <a:t>Οι </a:t>
            </a:r>
            <a:r>
              <a:rPr lang="el-GR" sz="1800" b="1" dirty="0" err="1">
                <a:solidFill>
                  <a:schemeClr val="bg2"/>
                </a:solidFill>
                <a:latin typeface="Arial" panose="020B0604020202020204" pitchFamily="34" charset="0"/>
                <a:cs typeface="Arial" panose="020B0604020202020204" pitchFamily="34" charset="0"/>
              </a:rPr>
              <a:t>περιορισμοΙ</a:t>
            </a:r>
            <a:r>
              <a:rPr lang="el-GR" sz="1800" b="1" dirty="0">
                <a:solidFill>
                  <a:schemeClr val="bg2"/>
                </a:solidFill>
                <a:latin typeface="Arial" panose="020B0604020202020204" pitchFamily="34" charset="0"/>
                <a:cs typeface="Arial" panose="020B0604020202020204" pitchFamily="34" charset="0"/>
              </a:rPr>
              <a:t> του </a:t>
            </a:r>
            <a:r>
              <a:rPr lang="el-GR" sz="1800" b="1" dirty="0" err="1">
                <a:solidFill>
                  <a:schemeClr val="bg2"/>
                </a:solidFill>
                <a:latin typeface="Arial" panose="020B0604020202020204" pitchFamily="34" charset="0"/>
                <a:cs typeface="Arial" panose="020B0604020202020204" pitchFamily="34" charset="0"/>
              </a:rPr>
              <a:t>δικαιΩματος</a:t>
            </a:r>
            <a:r>
              <a:rPr lang="el-GR" sz="1800" b="1" dirty="0">
                <a:solidFill>
                  <a:schemeClr val="bg2"/>
                </a:solidFill>
                <a:latin typeface="Arial" panose="020B0604020202020204" pitchFamily="34" charset="0"/>
                <a:cs typeface="Arial" panose="020B0604020202020204" pitchFamily="34" charset="0"/>
              </a:rPr>
              <a:t> </a:t>
            </a:r>
            <a:r>
              <a:rPr lang="el-GR" sz="1800" b="1" dirty="0" err="1">
                <a:solidFill>
                  <a:schemeClr val="bg2"/>
                </a:solidFill>
                <a:latin typeface="Arial" panose="020B0604020202020204" pitchFamily="34" charset="0"/>
                <a:cs typeface="Arial" panose="020B0604020202020204" pitchFamily="34" charset="0"/>
              </a:rPr>
              <a:t>περιβαλλοντικΗς</a:t>
            </a:r>
            <a:r>
              <a:rPr lang="el-GR" sz="1800" b="1" dirty="0">
                <a:solidFill>
                  <a:schemeClr val="bg2"/>
                </a:solidFill>
                <a:latin typeface="Arial" panose="020B0604020202020204" pitchFamily="34" charset="0"/>
                <a:cs typeface="Arial" panose="020B0604020202020204" pitchFamily="34" charset="0"/>
              </a:rPr>
              <a:t> </a:t>
            </a:r>
            <a:r>
              <a:rPr lang="el-GR" sz="1800" b="1" dirty="0" err="1">
                <a:solidFill>
                  <a:schemeClr val="bg2"/>
                </a:solidFill>
                <a:latin typeface="Arial" panose="020B0604020202020204" pitchFamily="34" charset="0"/>
                <a:cs typeface="Arial" panose="020B0604020202020204" pitchFamily="34" charset="0"/>
              </a:rPr>
              <a:t>πληροφΟρησης</a:t>
            </a:r>
            <a:r>
              <a:rPr lang="el-GR" sz="1800" b="1" dirty="0">
                <a:solidFill>
                  <a:schemeClr val="bg2"/>
                </a:solidFill>
                <a:latin typeface="Arial" panose="020B0604020202020204" pitchFamily="34" charset="0"/>
                <a:cs typeface="Arial" panose="020B0604020202020204" pitchFamily="34" charset="0"/>
              </a:rPr>
              <a:t> (Ι) </a:t>
            </a:r>
            <a:endParaRPr lang="en-US" sz="1800" dirty="0">
              <a:solidFill>
                <a:schemeClr val="bg2"/>
              </a:solidFill>
            </a:endParaRPr>
          </a:p>
        </p:txBody>
      </p:sp>
      <p:sp>
        <p:nvSpPr>
          <p:cNvPr id="3" name="Θέση περιεχομένου 2">
            <a:extLst>
              <a:ext uri="{FF2B5EF4-FFF2-40B4-BE49-F238E27FC236}">
                <a16:creationId xmlns:a16="http://schemas.microsoft.com/office/drawing/2014/main" id="{B2A983B6-44AB-818F-E86B-F86AAD5F43B1}"/>
              </a:ext>
            </a:extLst>
          </p:cNvPr>
          <p:cNvSpPr>
            <a:spLocks noGrp="1"/>
          </p:cNvSpPr>
          <p:nvPr>
            <p:ph idx="1"/>
          </p:nvPr>
        </p:nvSpPr>
        <p:spPr>
          <a:xfrm>
            <a:off x="1141412" y="1461247"/>
            <a:ext cx="9905999" cy="4329954"/>
          </a:xfrm>
        </p:spPr>
        <p:txBody>
          <a:bodyPr>
            <a:normAutofit fontScale="85000" lnSpcReduction="20000"/>
          </a:bodyPr>
          <a:lstStyle/>
          <a:p>
            <a:pPr marL="0" indent="0" algn="just">
              <a:lnSpc>
                <a:spcPct val="150000"/>
              </a:lnSpc>
              <a:buNone/>
            </a:pPr>
            <a:r>
              <a:rPr lang="el-GR" sz="1400" b="1" dirty="0">
                <a:solidFill>
                  <a:srgbClr val="002060"/>
                </a:solidFill>
                <a:latin typeface="Calibri" panose="020F0502020204030204" pitchFamily="34" charset="0"/>
                <a:ea typeface="Calibri" panose="020F0502020204030204" pitchFamily="34" charset="0"/>
                <a:cs typeface="Calibri" panose="020F0502020204030204" pitchFamily="34" charset="0"/>
              </a:rPr>
              <a:t>Η αρμόδια αρχή προς την οποία υποβάλλεται η αίτηση έχει τη δυνατότητα απόρριψης της αίτησης για παροχή περιβαλλοντικών πληροφοριών όταν η αίτηση:</a:t>
            </a:r>
          </a:p>
          <a:p>
            <a:pPr algn="just">
              <a:lnSpc>
                <a:spcPct val="150000"/>
              </a:lnSpc>
            </a:pPr>
            <a:r>
              <a:rPr lang="el-GR" sz="1400" dirty="0">
                <a:solidFill>
                  <a:srgbClr val="002060"/>
                </a:solidFill>
                <a:latin typeface="Calibri" panose="020F0502020204030204" pitchFamily="34" charset="0"/>
                <a:ea typeface="Calibri" panose="020F0502020204030204" pitchFamily="34" charset="0"/>
                <a:cs typeface="Calibri" panose="020F0502020204030204" pitchFamily="34" charset="0"/>
              </a:rPr>
              <a:t>είναι εμφανώς παράλογη ή διατυπώνεται κατά τρόπο υπερβολικά αόριστο ή επαναλαμβάνεται κατά τρόπο καταχρηστικό.</a:t>
            </a:r>
          </a:p>
          <a:p>
            <a:pPr algn="just">
              <a:lnSpc>
                <a:spcPct val="150000"/>
              </a:lnSpc>
            </a:pPr>
            <a:r>
              <a:rPr lang="el-GR" sz="1400" dirty="0">
                <a:solidFill>
                  <a:srgbClr val="002060"/>
                </a:solidFill>
                <a:latin typeface="Calibri" panose="020F0502020204030204" pitchFamily="34" charset="0"/>
                <a:ea typeface="Calibri" panose="020F0502020204030204" pitchFamily="34" charset="0"/>
                <a:cs typeface="Calibri" panose="020F0502020204030204" pitchFamily="34" charset="0"/>
              </a:rPr>
              <a:t>αφορά ημιτελές υλικό ή ημιτελή έγγραφα και δεδομένα. Στην περίπτωση αυτή η δημόσια αρχή αναφέρει το όνομα της αρχής που ετοιμάζει το υλικό και τον εκτιμώμενο χρόνο που χρειάζεται για την ολοκλήρωσή του.</a:t>
            </a:r>
          </a:p>
          <a:p>
            <a:pPr algn="just">
              <a:lnSpc>
                <a:spcPct val="150000"/>
              </a:lnSpc>
            </a:pPr>
            <a:r>
              <a:rPr lang="el-GR" sz="1400" dirty="0">
                <a:solidFill>
                  <a:srgbClr val="002060"/>
                </a:solidFill>
                <a:latin typeface="Calibri" panose="020F0502020204030204" pitchFamily="34" charset="0"/>
                <a:ea typeface="Calibri" panose="020F0502020204030204" pitchFamily="34" charset="0"/>
                <a:cs typeface="Calibri" panose="020F0502020204030204" pitchFamily="34" charset="0"/>
              </a:rPr>
              <a:t>αφορά εσωτερικές επικοινωνίες - ανακοινώσεις των δημόσιων αρχών, λαμβανομένου υπόψη του δημόσιου συμφέροντος που εξυπηρετείται από τη δημοσιοποίηση των πληροφοριών αυτών.</a:t>
            </a:r>
          </a:p>
          <a:p>
            <a:pPr marL="0" indent="0" algn="just">
              <a:lnSpc>
                <a:spcPct val="150000"/>
              </a:lnSpc>
              <a:spcBef>
                <a:spcPts val="1800"/>
              </a:spcBef>
              <a:buNone/>
            </a:pPr>
            <a:r>
              <a:rPr lang="el-GR" sz="1400" b="1" dirty="0">
                <a:solidFill>
                  <a:srgbClr val="002060"/>
                </a:solidFill>
                <a:latin typeface="Calibri" panose="020F0502020204030204" pitchFamily="34" charset="0"/>
                <a:ea typeface="Calibri" panose="020F0502020204030204" pitchFamily="34" charset="0"/>
                <a:cs typeface="Calibri" panose="020F0502020204030204" pitchFamily="34" charset="0"/>
              </a:rPr>
              <a:t>Οι υπόχρεες δημόσιες αρχές μπορεί να αρνηθούν τη χορήγηση περιβαλλοντικών πληροφοριών όταν η δημοσιοποίηση αυτών μπορεί να επηρεάσει αρνητικά:   </a:t>
            </a:r>
          </a:p>
          <a:p>
            <a:pPr algn="just">
              <a:lnSpc>
                <a:spcPct val="150000"/>
              </a:lnSpc>
            </a:pPr>
            <a:r>
              <a:rPr lang="el-GR" sz="1400" dirty="0">
                <a:solidFill>
                  <a:srgbClr val="002060"/>
                </a:solidFill>
                <a:latin typeface="Calibri" panose="020F0502020204030204" pitchFamily="34" charset="0"/>
                <a:ea typeface="Calibri" panose="020F0502020204030204" pitchFamily="34" charset="0"/>
                <a:cs typeface="Calibri" panose="020F0502020204030204" pitchFamily="34" charset="0"/>
              </a:rPr>
              <a:t>την εθνική άμυνα, τις διεθνείς σχέσεις ή τη δημόσια ασφάλεια, </a:t>
            </a:r>
          </a:p>
          <a:p>
            <a:pPr algn="just">
              <a:lnSpc>
                <a:spcPct val="150000"/>
              </a:lnSpc>
            </a:pPr>
            <a:r>
              <a:rPr lang="el-GR" sz="1400" dirty="0">
                <a:solidFill>
                  <a:srgbClr val="002060"/>
                </a:solidFill>
                <a:latin typeface="Calibri" panose="020F0502020204030204" pitchFamily="34" charset="0"/>
                <a:ea typeface="Calibri" panose="020F0502020204030204" pitchFamily="34" charset="0"/>
                <a:cs typeface="Calibri" panose="020F0502020204030204" pitchFamily="34" charset="0"/>
              </a:rPr>
              <a:t>τον εμπιστευτικό χαρακτήρα των συνόδων του Υπουργικού Συμβουλίου και των διαδικασιών των δημόσιων αρχών,</a:t>
            </a:r>
          </a:p>
          <a:p>
            <a:pPr algn="just">
              <a:lnSpc>
                <a:spcPct val="150000"/>
              </a:lnSpc>
            </a:pPr>
            <a:r>
              <a:rPr lang="el-GR" sz="1400" dirty="0">
                <a:solidFill>
                  <a:srgbClr val="002060"/>
                </a:solidFill>
                <a:latin typeface="Calibri" panose="020F0502020204030204" pitchFamily="34" charset="0"/>
                <a:ea typeface="Calibri" panose="020F0502020204030204" pitchFamily="34" charset="0"/>
                <a:cs typeface="Calibri" panose="020F0502020204030204" pitchFamily="34" charset="0"/>
              </a:rPr>
              <a:t>τη λειτουργία της δικαιοσύνης, τη δυνατότητα κάθε προσώπου για δίκαιη δίκη  ή τη δυνατότητα μιας δημόσιας αρχής να διεξαγάγει έρευνα ποινικού ή πειθαρχικού χαρακτήρα</a:t>
            </a:r>
          </a:p>
          <a:p>
            <a:pPr marL="0" indent="0">
              <a:buNone/>
            </a:pPr>
            <a:endParaRPr lang="en-US" sz="1400" b="1" dirty="0">
              <a:solidFill>
                <a:schemeClr val="bg2"/>
              </a:solidFill>
            </a:endParaRPr>
          </a:p>
        </p:txBody>
      </p:sp>
      <p:sp>
        <p:nvSpPr>
          <p:cNvPr id="4" name="Βέλος: Δεξιό 3">
            <a:extLst>
              <a:ext uri="{FF2B5EF4-FFF2-40B4-BE49-F238E27FC236}">
                <a16:creationId xmlns:a16="http://schemas.microsoft.com/office/drawing/2014/main" id="{1FB07B14-A23C-7F4D-53EF-A82A30876958}"/>
              </a:ext>
            </a:extLst>
          </p:cNvPr>
          <p:cNvSpPr/>
          <p:nvPr/>
        </p:nvSpPr>
        <p:spPr>
          <a:xfrm>
            <a:off x="193" y="718877"/>
            <a:ext cx="978408" cy="484632"/>
          </a:xfrm>
          <a:prstGeom prst="rightArrow">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l-GR" b="1" dirty="0">
                <a:solidFill>
                  <a:schemeClr val="bg2"/>
                </a:solidFill>
              </a:rPr>
              <a:t>9</a:t>
            </a:r>
            <a:endParaRPr lang="en-US" b="1" dirty="0">
              <a:solidFill>
                <a:schemeClr val="bg2"/>
              </a:solidFill>
            </a:endParaRPr>
          </a:p>
        </p:txBody>
      </p:sp>
    </p:spTree>
    <p:extLst>
      <p:ext uri="{BB962C8B-B14F-4D97-AF65-F5344CB8AC3E}">
        <p14:creationId xmlns:p14="http://schemas.microsoft.com/office/powerpoint/2010/main" val="13352919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Κύκλωμα">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TM04033919[[fn=Κύκλωμα]]</Template>
  <TotalTime>3343</TotalTime>
  <Words>3261</Words>
  <Application>Microsoft Office PowerPoint</Application>
  <PresentationFormat>Ευρεία οθόνη</PresentationFormat>
  <Paragraphs>155</Paragraphs>
  <Slides>15</Slides>
  <Notes>1</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15</vt:i4>
      </vt:variant>
    </vt:vector>
  </HeadingPairs>
  <TitlesOfParts>
    <vt:vector size="22" baseType="lpstr">
      <vt:lpstr>Arial</vt:lpstr>
      <vt:lpstr>Calibri</vt:lpstr>
      <vt:lpstr>Century Gothic</vt:lpstr>
      <vt:lpstr>Tw Cen MT</vt:lpstr>
      <vt:lpstr>Wingdings</vt:lpstr>
      <vt:lpstr>Wingdings 3</vt:lpstr>
      <vt:lpstr>Κύκλωμα</vt:lpstr>
      <vt:lpstr>ΔΙΚΑΙΟ ΠΟΛΕΟΔΟΜΙΑΣ-ΧΩΡΟΤΑΞΙΑΣ ΚΑΙ ΠΕΡΙΒΑΛΛΟΝΤΟΣ ΙΙ  </vt:lpstr>
      <vt:lpstr>Α. ΤΟ ΔΙΚΑΙΩΜΑ ΠΕΡΙΒΑΛΛΟΝΤΙΚΗΣ ΠΛΗΡΟΦΟΡΗΣΗΣ</vt:lpstr>
      <vt:lpstr>ΤΟ ΔΙΚΑΙΩΜΑ ΠΕΡΙΒΑΛΛΟΝΤΙΚΗΣ ΠΛΗΡΟΦΟΡΗΣΗΣ</vt:lpstr>
      <vt:lpstr>ΤΟ ΔΙΚΑΙΩΜΑ ΠΕΡΙΒΑΛΛΟΝΤΙΚΗΣ ΠΛΗΡΟΦΟΡΗΣΗΣ</vt:lpstr>
      <vt:lpstr>ΤΟ ΔΙΚΑΙΩΜΑ ΠΕΡΙΒΑΛΛΟΝΤΙΚΗΣ ΠΛΗΡΟΦΟΡΗΣΗΣ</vt:lpstr>
      <vt:lpstr>  Η ΕΝΝΟΙΑ ΤΗΣ ΠΕΡΙΒΑΛΛΟΝΤΙΚΗΣ ΠΛΗΡΟΦΟΡΙΑΣ  </vt:lpstr>
      <vt:lpstr>ΟΙ ΦΟΡΕΙΣ ΤΟΥ ΔΙΚΑΙΩΜΑΤΟΣ ΣΤΗΝ ΠΕΡΙΒΑΛΛΟΝΤΙΚΗ ΠΛΗΡΟΦΟΡΗΣΗ</vt:lpstr>
      <vt:lpstr>ΟΙ ΥΠΟΧΡΕΕΣ ΔΗΜΟΣΙΕΣ ΑΡΧΕΣ</vt:lpstr>
      <vt:lpstr>Οι περιορισμοΙ του δικαιΩματος περιβαλλοντικΗς πληροφΟρησης (Ι) </vt:lpstr>
      <vt:lpstr>Οι περιορισμοΙ του δικαιΩματος περιβαλλοντικΗς πληροφΟρησης (ΙΙ) </vt:lpstr>
      <vt:lpstr>Β. ΤΟ ΔΙΚΑΙΩΜΑ ΕΝΔΙΚΗΣ ΠΡΟΣΤΑΣΙΑΣ</vt:lpstr>
      <vt:lpstr> Γ. Το δικαΙωμα συμμετοχΗς του κοινΟΥ στη διαδικασΙα λΗψης αποφΑσεων για το περιβΑλλον (Ι)  </vt:lpstr>
      <vt:lpstr>Το δικαΙωμα συμμετοχΗς του κοινΟΥ στη διαδικασΙα λΗψης αποφΑσεων για το περιβΑλλον (ΙΙ)</vt:lpstr>
      <vt:lpstr> Το δικαΙωμα συμμετοχΗς του κοινΟΥ  στη διαδικασΙα λΗψης αποφΑσεων για το περιβΑλλον (ΙΙΙ) </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ΔΙΚΑΙΟ ΠΟΛΕΟΔΟΜΙΑΣ ΧΩΡΟΤΑΞΙΑΣ &amp;ΠΕΡΙΒΑΛΛΟΝΤΟΣ ΙΙ</dc:title>
  <dc:creator>Stamatiou Konstantina</dc:creator>
  <cp:lastModifiedBy>κωνσταντινα σταματιου</cp:lastModifiedBy>
  <cp:revision>309</cp:revision>
  <dcterms:created xsi:type="dcterms:W3CDTF">2023-11-01T21:01:17Z</dcterms:created>
  <dcterms:modified xsi:type="dcterms:W3CDTF">2024-11-01T13:12:41Z</dcterms:modified>
</cp:coreProperties>
</file>