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9" r:id="rId4"/>
    <p:sldId id="287" r:id="rId5"/>
    <p:sldId id="288" r:id="rId6"/>
    <p:sldId id="257" r:id="rId7"/>
    <p:sldId id="258" r:id="rId8"/>
    <p:sldId id="259" r:id="rId9"/>
    <p:sldId id="260" r:id="rId10"/>
    <p:sldId id="261" r:id="rId11"/>
    <p:sldId id="262" r:id="rId12"/>
    <p:sldId id="263" r:id="rId13"/>
    <p:sldId id="264" r:id="rId14"/>
    <p:sldId id="265" r:id="rId15"/>
    <p:sldId id="283" r:id="rId16"/>
    <p:sldId id="284" r:id="rId17"/>
    <p:sldId id="266" r:id="rId18"/>
    <p:sldId id="267" r:id="rId19"/>
    <p:sldId id="269" r:id="rId20"/>
    <p:sldId id="270" r:id="rId21"/>
    <p:sldId id="271" r:id="rId22"/>
    <p:sldId id="272" r:id="rId23"/>
    <p:sldId id="282" r:id="rId24"/>
    <p:sldId id="273" r:id="rId25"/>
    <p:sldId id="274" r:id="rId26"/>
    <p:sldId id="275" r:id="rId27"/>
    <p:sldId id="276" r:id="rId28"/>
    <p:sldId id="285" r:id="rId29"/>
    <p:sldId id="277" r:id="rId30"/>
    <p:sldId id="279" r:id="rId31"/>
    <p:sldId id="278" r:id="rId32"/>
    <p:sldId id="280" r:id="rId33"/>
    <p:sldId id="281" r:id="rId34"/>
    <p:sldId id="292" r:id="rId35"/>
    <p:sldId id="291" r:id="rId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C78EAD-4F50-08B2-F327-65F16BA8B50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C8BDD23-E6E8-F49B-84E1-5DC63CE313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7B925FF-EFE1-8BC8-FB9D-E4C515C503C1}"/>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5" name="Θέση υποσέλιδου 4">
            <a:extLst>
              <a:ext uri="{FF2B5EF4-FFF2-40B4-BE49-F238E27FC236}">
                <a16:creationId xmlns:a16="http://schemas.microsoft.com/office/drawing/2014/main" id="{121AD179-380B-C98D-6225-374AA42773B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272935E-4E74-A8C6-FDE6-CF3F326FDCB6}"/>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5227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E0C712-7CF1-3B4F-371D-DA4BD59AD51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059DF16-CA7C-E09E-03A9-A1069BC5DFB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87C3EA7-3D7F-F768-0E01-9B9C4F0E9E7A}"/>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5" name="Θέση υποσέλιδου 4">
            <a:extLst>
              <a:ext uri="{FF2B5EF4-FFF2-40B4-BE49-F238E27FC236}">
                <a16:creationId xmlns:a16="http://schemas.microsoft.com/office/drawing/2014/main" id="{B3162E18-E063-7831-1F25-5E0BC4F34A5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3A85296-9FB5-AB88-3F0F-E144200F4A52}"/>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219165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118613B-C330-A368-7AC4-4C99C8DC280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2C31FA4-9776-DD11-C241-A802ED29C02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6BDF50B-A6C8-0873-E6AF-CC578C54E28B}"/>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5" name="Θέση υποσέλιδου 4">
            <a:extLst>
              <a:ext uri="{FF2B5EF4-FFF2-40B4-BE49-F238E27FC236}">
                <a16:creationId xmlns:a16="http://schemas.microsoft.com/office/drawing/2014/main" id="{4872DEA7-5D41-4E2C-4EB6-24043BB3786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1A1F5EB-9203-4C44-3A5B-3519DDEC2E31}"/>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328703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0A2B6C-9947-F307-9121-3A1805A5A79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DE0E8CF-EFA9-A977-166A-990F5B04208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BA3A7FD-9E5E-56B9-A075-9E84FB13831A}"/>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5" name="Θέση υποσέλιδου 4">
            <a:extLst>
              <a:ext uri="{FF2B5EF4-FFF2-40B4-BE49-F238E27FC236}">
                <a16:creationId xmlns:a16="http://schemas.microsoft.com/office/drawing/2014/main" id="{C0A3C91B-D92A-1FAE-65D6-7A375F10783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F669F9E-9A7F-8E51-4499-32DA8223266E}"/>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308722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1FFE3B-B5CA-EC70-91B1-B51F3DA4290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CAB65C2-229A-0600-02C3-414B54E182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08CE396-59DA-348A-54C0-49DE88CE8D5A}"/>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5" name="Θέση υποσέλιδου 4">
            <a:extLst>
              <a:ext uri="{FF2B5EF4-FFF2-40B4-BE49-F238E27FC236}">
                <a16:creationId xmlns:a16="http://schemas.microsoft.com/office/drawing/2014/main" id="{587549BF-E658-96CF-8BA6-82FC12FD84A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23BF2D5-47EE-19C1-6344-9E124D628F9F}"/>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229660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FB1E07-A16F-64BB-DC69-E52C4CE433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EA91549-F210-8964-CFF7-1E442B82ABB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9485BF7-7BAF-9F96-6253-4AB504FE955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F3582F8-BC48-B260-2C7B-7FE67C08F9DD}"/>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6" name="Θέση υποσέλιδου 5">
            <a:extLst>
              <a:ext uri="{FF2B5EF4-FFF2-40B4-BE49-F238E27FC236}">
                <a16:creationId xmlns:a16="http://schemas.microsoft.com/office/drawing/2014/main" id="{927FFF48-AA15-D32C-75D5-26AFF334653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45880C1-41AC-1A36-7DDA-D9219A8E129B}"/>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156251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EEDE41-9534-7483-8FE3-C1DB27A080F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623AB47-286D-839F-BE6F-9A99809265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EF61A2D-E20A-1325-9F1E-C0A7639F3E1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B64DC96-9C0C-CAAC-139C-1AB27C6C8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15BCEBD-48C4-788D-187E-FCCEFEFA7CC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986F442-D210-219E-ADE5-611EB006B4E1}"/>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8" name="Θέση υποσέλιδου 7">
            <a:extLst>
              <a:ext uri="{FF2B5EF4-FFF2-40B4-BE49-F238E27FC236}">
                <a16:creationId xmlns:a16="http://schemas.microsoft.com/office/drawing/2014/main" id="{49F8D265-003C-7B1C-D463-451059DB5D6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8DD1B1F-5C67-4025-E5E3-24878BAD1D7F}"/>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172644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4432B6-4254-56C1-BFC7-BC48289D765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CC95297-848C-5C10-14E0-067ED5EF0304}"/>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4" name="Θέση υποσέλιδου 3">
            <a:extLst>
              <a:ext uri="{FF2B5EF4-FFF2-40B4-BE49-F238E27FC236}">
                <a16:creationId xmlns:a16="http://schemas.microsoft.com/office/drawing/2014/main" id="{1B1F2B3C-7373-52AD-3B46-EF4FE512D2F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D88F9A7-FC54-9F2D-ECB2-CA263A51A203}"/>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200885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05B2E66-1FCE-2E77-A3EE-6FCDEB613B14}"/>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3" name="Θέση υποσέλιδου 2">
            <a:extLst>
              <a:ext uri="{FF2B5EF4-FFF2-40B4-BE49-F238E27FC236}">
                <a16:creationId xmlns:a16="http://schemas.microsoft.com/office/drawing/2014/main" id="{29FAA435-806A-D968-78DF-8D2F27AAB13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8B9EF51-CD15-454B-1CFA-A6103C762BDC}"/>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396984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8E2200-69A1-C409-E59A-5F964F5D773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FB55FAE-35AE-F356-AF04-E1CD4F70AF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27BC051-186F-E5ED-BC62-5AD844D6D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1B12283-AA99-210A-971B-8192A2F2F904}"/>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6" name="Θέση υποσέλιδου 5">
            <a:extLst>
              <a:ext uri="{FF2B5EF4-FFF2-40B4-BE49-F238E27FC236}">
                <a16:creationId xmlns:a16="http://schemas.microsoft.com/office/drawing/2014/main" id="{9962B6F4-C8DD-9278-8153-64D0E19A004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CADC7F5-AD81-ED07-0513-A95C2B590FED}"/>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47277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9783C5-610E-FFAE-5C54-D2AD0D27DBE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FF862B6-D1CD-357A-724E-420637853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D37174B-E418-58D7-16D6-6FFC67DE0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D7D556B-450A-1F87-5345-384BA716B861}"/>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6" name="Θέση υποσέλιδου 5">
            <a:extLst>
              <a:ext uri="{FF2B5EF4-FFF2-40B4-BE49-F238E27FC236}">
                <a16:creationId xmlns:a16="http://schemas.microsoft.com/office/drawing/2014/main" id="{60D6FCD0-6698-B285-2AF5-EADDF25EB8E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6DF67AD-71CD-C2B1-FFFA-924C9D6C2A57}"/>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144810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C2DE0FA-B120-0B71-970E-E0CC2009D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CC9B7E4-BE84-B223-79C2-06633065C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4B1517B-F4C5-C3D7-06CE-0A78C7E94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2F419-1546-4DE1-ADE7-167B371C53FB}" type="datetimeFigureOut">
              <a:rPr lang="el-GR" smtClean="0"/>
              <a:t>20/3/2023</a:t>
            </a:fld>
            <a:endParaRPr lang="el-GR"/>
          </a:p>
        </p:txBody>
      </p:sp>
      <p:sp>
        <p:nvSpPr>
          <p:cNvPr id="5" name="Θέση υποσέλιδου 4">
            <a:extLst>
              <a:ext uri="{FF2B5EF4-FFF2-40B4-BE49-F238E27FC236}">
                <a16:creationId xmlns:a16="http://schemas.microsoft.com/office/drawing/2014/main" id="{7AAD9E49-4B10-EFC0-55F0-0E56B3C1A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915999F-C62B-4D19-C6CC-8EA6CDAAB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FA479-84B3-4068-B862-97FE62D73772}" type="slidenum">
              <a:rPr lang="el-GR" smtClean="0"/>
              <a:t>‹#›</a:t>
            </a:fld>
            <a:endParaRPr lang="el-GR"/>
          </a:p>
        </p:txBody>
      </p:sp>
    </p:spTree>
    <p:extLst>
      <p:ext uri="{BB962C8B-B14F-4D97-AF65-F5344CB8AC3E}">
        <p14:creationId xmlns:p14="http://schemas.microsoft.com/office/powerpoint/2010/main" val="2711724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hyperlink" Target="https://artsandculture.google.com/streetview/pergamonmuseum-staatliche-museen-zu-berlin/0QEALap3qf0s1g?hl=en&amp;sv_lng=13.3973237&amp;sv_lat=52.5209047&amp;sv_h=74.65840881207295&amp;sv_p=4.642986422445034&amp;sv_pid=910ZKzHbro5Sqp6DTxw1Gw&amp;sv_z=1"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803747-DF15-70CC-ADAD-7D86995476CD}"/>
              </a:ext>
            </a:extLst>
          </p:cNvPr>
          <p:cNvSpPr>
            <a:spLocks noGrp="1"/>
          </p:cNvSpPr>
          <p:nvPr>
            <p:ph type="ctrTitle"/>
          </p:nvPr>
        </p:nvSpPr>
        <p:spPr>
          <a:xfrm>
            <a:off x="1339269" y="1971675"/>
            <a:ext cx="9144000" cy="1081088"/>
          </a:xfrm>
        </p:spPr>
        <p:txBody>
          <a:bodyPr/>
          <a:lstStyle/>
          <a:p>
            <a:r>
              <a:rPr lang="en-US" dirty="0">
                <a:solidFill>
                  <a:srgbClr val="C00000"/>
                </a:solidFill>
              </a:rPr>
              <a:t>SMART CITIES APPLICATIONS</a:t>
            </a:r>
            <a:endParaRPr lang="el-GR" dirty="0">
              <a:solidFill>
                <a:srgbClr val="C00000"/>
              </a:solidFill>
            </a:endParaRPr>
          </a:p>
        </p:txBody>
      </p:sp>
      <p:sp>
        <p:nvSpPr>
          <p:cNvPr id="3" name="Υπότιτλος 2">
            <a:extLst>
              <a:ext uri="{FF2B5EF4-FFF2-40B4-BE49-F238E27FC236}">
                <a16:creationId xmlns:a16="http://schemas.microsoft.com/office/drawing/2014/main" id="{EAE0A6E1-C756-6894-F954-D2E52F15D334}"/>
              </a:ext>
            </a:extLst>
          </p:cNvPr>
          <p:cNvSpPr>
            <a:spLocks noGrp="1"/>
          </p:cNvSpPr>
          <p:nvPr>
            <p:ph type="subTitle" idx="1"/>
          </p:nvPr>
        </p:nvSpPr>
        <p:spPr>
          <a:xfrm>
            <a:off x="-47624" y="3691216"/>
            <a:ext cx="12239624" cy="871259"/>
          </a:xfrm>
        </p:spPr>
        <p:txBody>
          <a:bodyPr>
            <a:normAutofit/>
          </a:bodyPr>
          <a:lstStyle/>
          <a:p>
            <a:r>
              <a:rPr lang="el-GR" sz="3200" b="1" dirty="0"/>
              <a:t>ΕΦΑΡΜΟΓΕΣ ΠΟΥ ΔΙΕΥΚΟΛΥΝΟΥΝ ΤΗΝ ΚΑΘΗΜΕΡΙΝΟΤΗΤΑ</a:t>
            </a:r>
          </a:p>
        </p:txBody>
      </p:sp>
      <p:sp>
        <p:nvSpPr>
          <p:cNvPr id="5" name="TextBox 4">
            <a:extLst>
              <a:ext uri="{FF2B5EF4-FFF2-40B4-BE49-F238E27FC236}">
                <a16:creationId xmlns:a16="http://schemas.microsoft.com/office/drawing/2014/main" id="{AE586FFB-3BC5-3E67-E4C3-AC49477E4C98}"/>
              </a:ext>
            </a:extLst>
          </p:cNvPr>
          <p:cNvSpPr txBox="1"/>
          <p:nvPr/>
        </p:nvSpPr>
        <p:spPr>
          <a:xfrm>
            <a:off x="1" y="4943475"/>
            <a:ext cx="12192000" cy="1631216"/>
          </a:xfrm>
          <a:prstGeom prst="rect">
            <a:avLst/>
          </a:prstGeom>
          <a:noFill/>
        </p:spPr>
        <p:txBody>
          <a:bodyPr wrap="square" rtlCol="0">
            <a:spAutoFit/>
          </a:bodyPr>
          <a:lstStyle/>
          <a:p>
            <a:pPr algn="ctr"/>
            <a:r>
              <a:rPr lang="el-GR" sz="2800" b="1" dirty="0">
                <a:solidFill>
                  <a:srgbClr val="C00000"/>
                </a:solidFill>
              </a:rPr>
              <a:t>ΑΣΠΑ ΓΟΣΠΟΔΙΝΗ</a:t>
            </a:r>
          </a:p>
          <a:p>
            <a:pPr algn="ctr"/>
            <a:r>
              <a:rPr lang="el-GR" sz="2400" b="1" dirty="0"/>
              <a:t>ΚΑΘΗΓΗΤΡΙΑ ΠΟΛΕΟΔΟΜΙΑΣ &amp; ΑΣΤΙΚΟΥ ΣΧΕΔΙΑΣΜΟΥ</a:t>
            </a:r>
          </a:p>
          <a:p>
            <a:pPr algn="ctr"/>
            <a:r>
              <a:rPr lang="el-GR" sz="2400" b="1" dirty="0"/>
              <a:t>ΔΙΕΥΘΥΝΤΡΙΑ ΠΜΣ ΑΣΤΙΚΕΣ ΑΝΑΠΛΑΣΕΙΣ, ΑΣΤΙΚΗ ΑΝΑΠΤΥΞΗ &amp; ΑΓΟΡΑ ΑΚΙΝΗΤΩΝ</a:t>
            </a:r>
          </a:p>
          <a:p>
            <a:pPr algn="ctr"/>
            <a:r>
              <a:rPr lang="el-GR" sz="2400" b="1" dirty="0"/>
              <a:t>ΠΑΝΕΠΙΣΤΗΜΙΟ ΘΕΣΣΑΛΙΑΣ</a:t>
            </a:r>
          </a:p>
        </p:txBody>
      </p:sp>
    </p:spTree>
    <p:extLst>
      <p:ext uri="{BB962C8B-B14F-4D97-AF65-F5344CB8AC3E}">
        <p14:creationId xmlns:p14="http://schemas.microsoft.com/office/powerpoint/2010/main" val="99860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CD2A7F-BE86-3A22-1183-F0D90E58A7D4}"/>
              </a:ext>
            </a:extLst>
          </p:cNvPr>
          <p:cNvSpPr txBox="1"/>
          <p:nvPr/>
        </p:nvSpPr>
        <p:spPr>
          <a:xfrm>
            <a:off x="111967" y="765750"/>
            <a:ext cx="7050833" cy="5262979"/>
          </a:xfrm>
          <a:prstGeom prst="rect">
            <a:avLst/>
          </a:prstGeom>
          <a:noFill/>
        </p:spPr>
        <p:txBody>
          <a:bodyPr wrap="square" rtlCol="0">
            <a:spAutoFit/>
          </a:bodyPr>
          <a:lstStyle/>
          <a:p>
            <a:r>
              <a:rPr lang="el-GR" sz="2400" b="1" dirty="0">
                <a:solidFill>
                  <a:srgbClr val="C00000"/>
                </a:solidFill>
              </a:rPr>
              <a:t>Το Σύστημα Διαχείρισης Ροής Κυκλοφορίας </a:t>
            </a:r>
            <a:r>
              <a:rPr lang="el-GR" sz="2400" dirty="0"/>
              <a:t>αποτελεί μια ολοκληρωμένη λύση για τη διαχείριση των δεδομένων της </a:t>
            </a:r>
            <a:r>
              <a:rPr lang="el-GR" sz="2400" b="1" dirty="0"/>
              <a:t>κυκλοφορίας οχημάτων και κίνησης στα οδικά δίκτυα.</a:t>
            </a:r>
          </a:p>
          <a:p>
            <a:endParaRPr lang="el-GR" sz="2400" dirty="0"/>
          </a:p>
          <a:p>
            <a:r>
              <a:rPr lang="el-GR" sz="2400" b="1" dirty="0">
                <a:solidFill>
                  <a:srgbClr val="C00000"/>
                </a:solidFill>
              </a:rPr>
              <a:t>1.</a:t>
            </a:r>
            <a:r>
              <a:rPr lang="el-GR" sz="2400" dirty="0"/>
              <a:t>Οι κινήσεις των οχημάτων συλλαμβάνονται με ένα </a:t>
            </a:r>
            <a:r>
              <a:rPr lang="el-GR" sz="2400" b="1" dirty="0">
                <a:solidFill>
                  <a:srgbClr val="C00000"/>
                </a:solidFill>
              </a:rPr>
              <a:t>δίκτυο έξυπνων αισθητήρων </a:t>
            </a:r>
            <a:r>
              <a:rPr lang="el-GR" sz="2400" b="1" dirty="0"/>
              <a:t>που τοποθετούνται σε στρατηγικά σημεία των οδών των Δήμων.</a:t>
            </a:r>
          </a:p>
          <a:p>
            <a:endParaRPr lang="el-GR" sz="2400" dirty="0"/>
          </a:p>
          <a:p>
            <a:r>
              <a:rPr lang="el-GR" sz="2400" b="1" dirty="0">
                <a:solidFill>
                  <a:srgbClr val="C00000"/>
                </a:solidFill>
              </a:rPr>
              <a:t>2.Οι διαχειριστές του συστήματος </a:t>
            </a:r>
            <a:r>
              <a:rPr lang="el-GR" sz="2400" dirty="0"/>
              <a:t>αξιοποιούν τις πληροφορίες και τα δεδομένα των αισθητήρων, για να απεικονίσουν και να αναλύσουν αποτελέσματα για την καλύτερη διαχείριση της ροής της κυκλοφορίας και την ανάπτυξη ευέλικτων πολιτικών κινητικότητας.</a:t>
            </a:r>
          </a:p>
        </p:txBody>
      </p:sp>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584775"/>
          </a:xfrm>
          <a:prstGeom prst="rect">
            <a:avLst/>
          </a:prstGeom>
          <a:noFill/>
          <a:ln w="34925">
            <a:solidFill>
              <a:schemeClr val="tx1"/>
            </a:solidFill>
          </a:ln>
        </p:spPr>
        <p:txBody>
          <a:bodyPr wrap="square" rtlCol="0">
            <a:spAutoFit/>
          </a:bodyPr>
          <a:lstStyle/>
          <a:p>
            <a:pPr algn="ctr"/>
            <a:r>
              <a:rPr lang="el-GR" sz="3200" b="0" i="0" dirty="0">
                <a:solidFill>
                  <a:srgbClr val="C00000"/>
                </a:solidFill>
                <a:effectLst/>
                <a:latin typeface="Roboto" panose="02000000000000000000" pitchFamily="2" charset="0"/>
              </a:rPr>
              <a:t>ΕΞΥΠΝΗ ΔΙΑΧΕΙΡΙΣΗ ΤΗΣ ΡΟΗΣ ΚΥΚΛΟΦΟΡΙΑΣ ΟΧΗΜΑΤΩΝ</a:t>
            </a:r>
          </a:p>
        </p:txBody>
      </p:sp>
      <p:sp>
        <p:nvSpPr>
          <p:cNvPr id="4" name="TextBox 3">
            <a:extLst>
              <a:ext uri="{FF2B5EF4-FFF2-40B4-BE49-F238E27FC236}">
                <a16:creationId xmlns:a16="http://schemas.microsoft.com/office/drawing/2014/main" id="{D551498D-0AB3-26C0-2951-E968986953D6}"/>
              </a:ext>
            </a:extLst>
          </p:cNvPr>
          <p:cNvSpPr txBox="1"/>
          <p:nvPr/>
        </p:nvSpPr>
        <p:spPr>
          <a:xfrm>
            <a:off x="7371184" y="4357396"/>
            <a:ext cx="4572000" cy="1477328"/>
          </a:xfrm>
          <a:prstGeom prst="rect">
            <a:avLst/>
          </a:prstGeom>
          <a:noFill/>
        </p:spPr>
        <p:txBody>
          <a:bodyPr wrap="square" rtlCol="0">
            <a:spAutoFit/>
          </a:bodyPr>
          <a:lstStyle/>
          <a:p>
            <a:r>
              <a:rPr lang="el-GR" sz="1800" b="1" i="1" dirty="0">
                <a:solidFill>
                  <a:srgbClr val="C00000"/>
                </a:solidFill>
              </a:rPr>
              <a:t>Αποτέλεσμα οι  οδηγοί των οχημάτων να  </a:t>
            </a:r>
            <a:r>
              <a:rPr lang="el-GR" sz="1800" b="1" i="1" u="sng" dirty="0">
                <a:solidFill>
                  <a:srgbClr val="C00000"/>
                </a:solidFill>
              </a:rPr>
              <a:t>αντιλαμβάνονται καλύτερα </a:t>
            </a:r>
            <a:r>
              <a:rPr lang="el-GR" b="1" i="1" u="sng" dirty="0">
                <a:solidFill>
                  <a:srgbClr val="C00000"/>
                </a:solidFill>
              </a:rPr>
              <a:t>το φόρτο του οδικού δικτύου </a:t>
            </a:r>
            <a:r>
              <a:rPr lang="el-GR" b="1" i="1" dirty="0">
                <a:solidFill>
                  <a:srgbClr val="C00000"/>
                </a:solidFill>
              </a:rPr>
              <a:t>και να </a:t>
            </a:r>
            <a:r>
              <a:rPr lang="el-GR" b="1" i="1" dirty="0" err="1">
                <a:solidFill>
                  <a:srgbClr val="C00000"/>
                </a:solidFill>
              </a:rPr>
              <a:t>επιλεγουν</a:t>
            </a:r>
            <a:r>
              <a:rPr lang="el-GR" b="1" i="1" dirty="0">
                <a:solidFill>
                  <a:srgbClr val="C00000"/>
                </a:solidFill>
              </a:rPr>
              <a:t> την </a:t>
            </a:r>
            <a:r>
              <a:rPr lang="el-GR" b="1" i="1" dirty="0" err="1">
                <a:solidFill>
                  <a:srgbClr val="C00000"/>
                </a:solidFill>
              </a:rPr>
              <a:t>ταχυτερη</a:t>
            </a:r>
            <a:r>
              <a:rPr lang="el-GR" b="1" i="1" dirty="0">
                <a:solidFill>
                  <a:srgbClr val="C00000"/>
                </a:solidFill>
              </a:rPr>
              <a:t> διαδρομή. Εξοικονόμηση χρόνου και αξιοπιστία ραντεβού στην </a:t>
            </a:r>
            <a:r>
              <a:rPr lang="el-GR" b="1" i="1" dirty="0" err="1">
                <a:solidFill>
                  <a:srgbClr val="C00000"/>
                </a:solidFill>
              </a:rPr>
              <a:t>εργασια</a:t>
            </a:r>
            <a:r>
              <a:rPr lang="el-GR" b="1" i="1" dirty="0">
                <a:solidFill>
                  <a:srgbClr val="C00000"/>
                </a:solidFill>
              </a:rPr>
              <a:t>. </a:t>
            </a:r>
            <a:endParaRPr lang="el-GR" sz="1800" b="1" i="1" dirty="0">
              <a:solidFill>
                <a:srgbClr val="C00000"/>
              </a:solidFill>
            </a:endParaRPr>
          </a:p>
        </p:txBody>
      </p:sp>
      <p:pic>
        <p:nvPicPr>
          <p:cNvPr id="4098" name="Picture 2">
            <a:extLst>
              <a:ext uri="{FF2B5EF4-FFF2-40B4-BE49-F238E27FC236}">
                <a16:creationId xmlns:a16="http://schemas.microsoft.com/office/drawing/2014/main" id="{714B1ECC-2F9D-16CB-9C56-D7B7A61E4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184" y="829270"/>
            <a:ext cx="4639840" cy="336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0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584775"/>
          </a:xfrm>
          <a:prstGeom prst="rect">
            <a:avLst/>
          </a:prstGeom>
          <a:noFill/>
          <a:ln w="34925">
            <a:solidFill>
              <a:schemeClr val="tx1"/>
            </a:solidFill>
          </a:ln>
        </p:spPr>
        <p:txBody>
          <a:bodyPr wrap="square" rtlCol="0">
            <a:spAutoFit/>
          </a:bodyPr>
          <a:lstStyle/>
          <a:p>
            <a:pPr algn="ctr"/>
            <a:r>
              <a:rPr lang="el-GR" sz="3200" b="0" i="0" dirty="0">
                <a:solidFill>
                  <a:srgbClr val="C00000"/>
                </a:solidFill>
                <a:effectLst/>
                <a:latin typeface="Roboto" panose="02000000000000000000" pitchFamily="2" charset="0"/>
              </a:rPr>
              <a:t>ΕΞΥΠΝΟΣ ΟΔΙΚΟΣ ΦΩΤΙΣΜΟΣ / </a:t>
            </a:r>
            <a:r>
              <a:rPr lang="fr-FR" sz="3200" b="0" i="0" dirty="0">
                <a:solidFill>
                  <a:srgbClr val="C00000"/>
                </a:solidFill>
                <a:effectLst/>
                <a:latin typeface="Roboto" panose="02000000000000000000" pitchFamily="2" charset="0"/>
              </a:rPr>
              <a:t>LMS</a:t>
            </a:r>
          </a:p>
        </p:txBody>
      </p:sp>
      <p:sp>
        <p:nvSpPr>
          <p:cNvPr id="4" name="TextBox 3">
            <a:extLst>
              <a:ext uri="{FF2B5EF4-FFF2-40B4-BE49-F238E27FC236}">
                <a16:creationId xmlns:a16="http://schemas.microsoft.com/office/drawing/2014/main" id="{D551498D-0AB3-26C0-2951-E968986953D6}"/>
              </a:ext>
            </a:extLst>
          </p:cNvPr>
          <p:cNvSpPr txBox="1"/>
          <p:nvPr/>
        </p:nvSpPr>
        <p:spPr>
          <a:xfrm>
            <a:off x="5996028" y="5440874"/>
            <a:ext cx="6124883" cy="923330"/>
          </a:xfrm>
          <a:prstGeom prst="rect">
            <a:avLst/>
          </a:prstGeom>
          <a:noFill/>
        </p:spPr>
        <p:txBody>
          <a:bodyPr wrap="square" rtlCol="0">
            <a:spAutoFit/>
          </a:bodyPr>
          <a:lstStyle/>
          <a:p>
            <a:r>
              <a:rPr lang="el-GR" sz="1800" b="1" i="1" dirty="0">
                <a:solidFill>
                  <a:srgbClr val="C00000"/>
                </a:solidFill>
              </a:rPr>
              <a:t>Αποτέλεσμα ο Δήμος είναι αποτελεσματικότερος στην επισκευή των βλαβών, και κάνει επίσης εξοικονόμηση </a:t>
            </a:r>
            <a:r>
              <a:rPr lang="el-GR" b="1" i="1" dirty="0">
                <a:solidFill>
                  <a:srgbClr val="C00000"/>
                </a:solidFill>
              </a:rPr>
              <a:t>κατανάλωσης ενέργειας. </a:t>
            </a:r>
            <a:endParaRPr lang="el-GR" sz="1800" b="1" i="1" dirty="0">
              <a:solidFill>
                <a:srgbClr val="C00000"/>
              </a:solidFill>
            </a:endParaRPr>
          </a:p>
        </p:txBody>
      </p:sp>
      <p:sp>
        <p:nvSpPr>
          <p:cNvPr id="5" name="TextBox 4">
            <a:extLst>
              <a:ext uri="{FF2B5EF4-FFF2-40B4-BE49-F238E27FC236}">
                <a16:creationId xmlns:a16="http://schemas.microsoft.com/office/drawing/2014/main" id="{FF65713A-C238-AC0D-AC1C-374E7E211DC1}"/>
              </a:ext>
            </a:extLst>
          </p:cNvPr>
          <p:cNvSpPr txBox="1"/>
          <p:nvPr/>
        </p:nvSpPr>
        <p:spPr>
          <a:xfrm>
            <a:off x="1" y="1166842"/>
            <a:ext cx="5887616" cy="4524315"/>
          </a:xfrm>
          <a:prstGeom prst="rect">
            <a:avLst/>
          </a:prstGeom>
          <a:noFill/>
        </p:spPr>
        <p:txBody>
          <a:bodyPr wrap="square" rtlCol="0">
            <a:spAutoFit/>
          </a:bodyPr>
          <a:lstStyle/>
          <a:p>
            <a:r>
              <a:rPr lang="el-GR" sz="2400" b="1" dirty="0">
                <a:solidFill>
                  <a:srgbClr val="C00000"/>
                </a:solidFill>
              </a:rPr>
              <a:t>Το LMS (</a:t>
            </a:r>
            <a:r>
              <a:rPr lang="el-GR" sz="2400" b="1" dirty="0" err="1">
                <a:solidFill>
                  <a:srgbClr val="C00000"/>
                </a:solidFill>
              </a:rPr>
              <a:t>Light</a:t>
            </a:r>
            <a:r>
              <a:rPr lang="el-GR" sz="2400" b="1" dirty="0">
                <a:solidFill>
                  <a:srgbClr val="C00000"/>
                </a:solidFill>
              </a:rPr>
              <a:t> </a:t>
            </a:r>
            <a:r>
              <a:rPr lang="el-GR" sz="2400" b="1" dirty="0" err="1">
                <a:solidFill>
                  <a:srgbClr val="C00000"/>
                </a:solidFill>
              </a:rPr>
              <a:t>Management</a:t>
            </a:r>
            <a:r>
              <a:rPr lang="el-GR" sz="2400" b="1" dirty="0">
                <a:solidFill>
                  <a:srgbClr val="C00000"/>
                </a:solidFill>
              </a:rPr>
              <a:t> </a:t>
            </a:r>
            <a:r>
              <a:rPr lang="el-GR" sz="2400" b="1" dirty="0" err="1">
                <a:solidFill>
                  <a:srgbClr val="C00000"/>
                </a:solidFill>
              </a:rPr>
              <a:t>System</a:t>
            </a:r>
            <a:r>
              <a:rPr lang="el-GR" sz="2400" b="1" dirty="0">
                <a:solidFill>
                  <a:srgbClr val="C00000"/>
                </a:solidFill>
              </a:rPr>
              <a:t>) είναι μια </a:t>
            </a:r>
            <a:r>
              <a:rPr lang="el-GR" sz="2400" b="1" dirty="0" err="1">
                <a:solidFill>
                  <a:srgbClr val="C00000"/>
                </a:solidFill>
              </a:rPr>
              <a:t>Cloud</a:t>
            </a:r>
            <a:r>
              <a:rPr lang="el-GR" sz="2400" b="1" dirty="0">
                <a:solidFill>
                  <a:srgbClr val="C00000"/>
                </a:solidFill>
              </a:rPr>
              <a:t> </a:t>
            </a:r>
            <a:r>
              <a:rPr lang="el-GR" sz="2400" b="1" dirty="0" err="1">
                <a:solidFill>
                  <a:srgbClr val="C00000"/>
                </a:solidFill>
              </a:rPr>
              <a:t>Based</a:t>
            </a:r>
            <a:r>
              <a:rPr lang="el-GR" sz="2400" b="1" dirty="0">
                <a:solidFill>
                  <a:srgbClr val="C00000"/>
                </a:solidFill>
              </a:rPr>
              <a:t>  εφαρμογή </a:t>
            </a:r>
            <a:r>
              <a:rPr lang="el-GR" sz="2400" dirty="0" err="1"/>
              <a:t>τηλεδιαχείρισης</a:t>
            </a:r>
            <a:r>
              <a:rPr lang="el-GR" sz="2400" dirty="0"/>
              <a:t> έξυπνων φώτων (δρόμων) τεχνολογίας LED.</a:t>
            </a:r>
          </a:p>
          <a:p>
            <a:r>
              <a:rPr lang="el-GR" sz="2400" dirty="0"/>
              <a:t>Συγκεκριμένα:</a:t>
            </a:r>
          </a:p>
          <a:p>
            <a:endParaRPr lang="el-GR" sz="2400" dirty="0"/>
          </a:p>
          <a:p>
            <a:r>
              <a:rPr lang="el-GR" sz="2400" b="1" dirty="0"/>
              <a:t>1.Εντοπίζει </a:t>
            </a:r>
            <a:r>
              <a:rPr lang="el-GR" sz="2400" b="1" dirty="0" err="1"/>
              <a:t>real</a:t>
            </a:r>
            <a:r>
              <a:rPr lang="el-GR" sz="2400" b="1" dirty="0"/>
              <a:t> </a:t>
            </a:r>
            <a:r>
              <a:rPr lang="el-GR" sz="2400" b="1" dirty="0" err="1"/>
              <a:t>time</a:t>
            </a:r>
            <a:r>
              <a:rPr lang="el-GR" sz="2400" b="1" dirty="0"/>
              <a:t> τα ελαττωματικά </a:t>
            </a:r>
            <a:r>
              <a:rPr lang="el-GR" sz="2400" dirty="0"/>
              <a:t>LED φώτα,</a:t>
            </a:r>
          </a:p>
          <a:p>
            <a:r>
              <a:rPr lang="el-GR" sz="2400" b="1" dirty="0"/>
              <a:t>2.</a:t>
            </a:r>
            <a:r>
              <a:rPr lang="el-GR" sz="2400" dirty="0"/>
              <a:t>Δείχνει τον πιθανό τύπο αποτυχίας αλλά και την </a:t>
            </a:r>
            <a:r>
              <a:rPr lang="el-GR" sz="2400" b="1" dirty="0"/>
              <a:t>ακριβή θέση των ελαττωματικών  LED φώτων </a:t>
            </a:r>
            <a:r>
              <a:rPr lang="el-GR" sz="2400" dirty="0"/>
              <a:t>επάνω στο χάρτη</a:t>
            </a:r>
          </a:p>
          <a:p>
            <a:r>
              <a:rPr lang="el-GR" sz="2400" b="1" dirty="0"/>
              <a:t>3.Υπολογίζει </a:t>
            </a:r>
            <a:r>
              <a:rPr lang="el-GR" sz="2400" dirty="0"/>
              <a:t>παράλληλα </a:t>
            </a:r>
            <a:r>
              <a:rPr lang="el-GR" sz="2400" b="1" dirty="0"/>
              <a:t>κατανάλωση και  εξοικονόμηση ενέργειας.</a:t>
            </a:r>
          </a:p>
        </p:txBody>
      </p:sp>
      <p:pic>
        <p:nvPicPr>
          <p:cNvPr id="5124" name="Picture 4">
            <a:extLst>
              <a:ext uri="{FF2B5EF4-FFF2-40B4-BE49-F238E27FC236}">
                <a16:creationId xmlns:a16="http://schemas.microsoft.com/office/drawing/2014/main" id="{3983C66D-0081-D989-AFF2-3C662DAF6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985" y="1301444"/>
            <a:ext cx="6347926" cy="313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2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B3A0AF-6E7F-9100-15E9-DB3120E91632}"/>
              </a:ext>
            </a:extLst>
          </p:cNvPr>
          <p:cNvSpPr txBox="1"/>
          <p:nvPr/>
        </p:nvSpPr>
        <p:spPr>
          <a:xfrm>
            <a:off x="3368352" y="2782669"/>
            <a:ext cx="5001208" cy="646331"/>
          </a:xfrm>
          <a:prstGeom prst="rect">
            <a:avLst/>
          </a:prstGeom>
          <a:noFill/>
        </p:spPr>
        <p:txBody>
          <a:bodyPr wrap="square" rtlCol="0">
            <a:spAutoFit/>
          </a:bodyPr>
          <a:lstStyle/>
          <a:p>
            <a:pPr algn="ctr"/>
            <a:r>
              <a:rPr lang="en-US" sz="3600" b="1" dirty="0">
                <a:solidFill>
                  <a:srgbClr val="C00000"/>
                </a:solidFill>
              </a:rPr>
              <a:t>3</a:t>
            </a:r>
            <a:r>
              <a:rPr lang="el-GR" sz="3600" b="1" dirty="0">
                <a:solidFill>
                  <a:srgbClr val="C00000"/>
                </a:solidFill>
              </a:rPr>
              <a:t>. ΕΞΥΠΝΟ ΠΕΡΙΒΑΛΛΟΝ</a:t>
            </a:r>
          </a:p>
        </p:txBody>
      </p:sp>
    </p:spTree>
    <p:extLst>
      <p:ext uri="{BB962C8B-B14F-4D97-AF65-F5344CB8AC3E}">
        <p14:creationId xmlns:p14="http://schemas.microsoft.com/office/powerpoint/2010/main" val="3403740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1077218"/>
          </a:xfrm>
          <a:prstGeom prst="rect">
            <a:avLst/>
          </a:prstGeom>
          <a:noFill/>
          <a:ln w="34925">
            <a:solidFill>
              <a:schemeClr val="tx1"/>
            </a:solidFill>
          </a:ln>
        </p:spPr>
        <p:txBody>
          <a:bodyPr wrap="square" rtlCol="0">
            <a:spAutoFit/>
          </a:bodyPr>
          <a:lstStyle/>
          <a:p>
            <a:pPr algn="ctr"/>
            <a:r>
              <a:rPr lang="el-GR" sz="3200" b="0" i="0" dirty="0">
                <a:solidFill>
                  <a:srgbClr val="C00000"/>
                </a:solidFill>
                <a:effectLst/>
                <a:latin typeface="Roboto" panose="02000000000000000000" pitchFamily="2" charset="0"/>
              </a:rPr>
              <a:t>ΕΞΥΠΝΗ ΔΙΑΧΕΙΡΙΣΗ ΑΠΟΡΡΙΜΑΤΩΝ</a:t>
            </a:r>
          </a:p>
          <a:p>
            <a:pPr algn="ctr"/>
            <a:r>
              <a:rPr lang="el-GR" sz="3200" b="0" i="0" dirty="0">
                <a:solidFill>
                  <a:srgbClr val="C00000"/>
                </a:solidFill>
                <a:effectLst/>
                <a:latin typeface="Roboto" panose="02000000000000000000" pitchFamily="2" charset="0"/>
              </a:rPr>
              <a:t>ΕΞΥΠΝΟΙ ΚΑΔΟΙ</a:t>
            </a:r>
            <a:endParaRPr lang="el-GR" sz="3200" b="0" i="0" dirty="0">
              <a:solidFill>
                <a:srgbClr val="303133"/>
              </a:solidFill>
              <a:effectLst/>
              <a:latin typeface="Roboto" panose="02000000000000000000" pitchFamily="2" charset="0"/>
            </a:endParaRPr>
          </a:p>
        </p:txBody>
      </p:sp>
      <p:sp>
        <p:nvSpPr>
          <p:cNvPr id="4" name="TextBox 3">
            <a:extLst>
              <a:ext uri="{FF2B5EF4-FFF2-40B4-BE49-F238E27FC236}">
                <a16:creationId xmlns:a16="http://schemas.microsoft.com/office/drawing/2014/main" id="{D551498D-0AB3-26C0-2951-E968986953D6}"/>
              </a:ext>
            </a:extLst>
          </p:cNvPr>
          <p:cNvSpPr txBox="1"/>
          <p:nvPr/>
        </p:nvSpPr>
        <p:spPr>
          <a:xfrm>
            <a:off x="5840963" y="5566287"/>
            <a:ext cx="6124883" cy="1200329"/>
          </a:xfrm>
          <a:prstGeom prst="rect">
            <a:avLst/>
          </a:prstGeom>
          <a:noFill/>
        </p:spPr>
        <p:txBody>
          <a:bodyPr wrap="square" rtlCol="0">
            <a:spAutoFit/>
          </a:bodyPr>
          <a:lstStyle/>
          <a:p>
            <a:r>
              <a:rPr lang="el-GR" sz="1800" b="1" i="1" dirty="0">
                <a:solidFill>
                  <a:srgbClr val="C00000"/>
                </a:solidFill>
              </a:rPr>
              <a:t>Το προσφερόμενο σύστημα είναι ειδικά σχεδιασμένο με σκοπό να προσφέρει λύσεις σε πολλές από τις προκλήσεις διαχείρισης-αποκομιδής αποβλήτων και ανακύκλωσης που αντιμετωπίζουν καθημερινά οι Δήμοι.</a:t>
            </a:r>
          </a:p>
        </p:txBody>
      </p:sp>
      <p:sp>
        <p:nvSpPr>
          <p:cNvPr id="5" name="TextBox 4">
            <a:extLst>
              <a:ext uri="{FF2B5EF4-FFF2-40B4-BE49-F238E27FC236}">
                <a16:creationId xmlns:a16="http://schemas.microsoft.com/office/drawing/2014/main" id="{FF65713A-C238-AC0D-AC1C-374E7E211DC1}"/>
              </a:ext>
            </a:extLst>
          </p:cNvPr>
          <p:cNvSpPr txBox="1"/>
          <p:nvPr/>
        </p:nvSpPr>
        <p:spPr>
          <a:xfrm>
            <a:off x="71088" y="1378224"/>
            <a:ext cx="5769875" cy="3785652"/>
          </a:xfrm>
          <a:prstGeom prst="rect">
            <a:avLst/>
          </a:prstGeom>
          <a:noFill/>
        </p:spPr>
        <p:txBody>
          <a:bodyPr wrap="square" rtlCol="0">
            <a:spAutoFit/>
          </a:bodyPr>
          <a:lstStyle/>
          <a:p>
            <a:r>
              <a:rPr lang="el-GR" sz="2400" b="1" dirty="0">
                <a:solidFill>
                  <a:srgbClr val="C00000"/>
                </a:solidFill>
              </a:rPr>
              <a:t>ΑΡΧΙΤΕΚΤΟΝΙΚΗ ΣΥΣΤΗΜΑΤΟΣ</a:t>
            </a:r>
          </a:p>
          <a:p>
            <a:endParaRPr lang="el-GR" sz="2400" b="1" dirty="0">
              <a:solidFill>
                <a:srgbClr val="C00000"/>
              </a:solidFill>
            </a:endParaRPr>
          </a:p>
          <a:p>
            <a:r>
              <a:rPr lang="el-GR" sz="2400" b="1" dirty="0">
                <a:solidFill>
                  <a:srgbClr val="C00000"/>
                </a:solidFill>
              </a:rPr>
              <a:t>Το Έξυπνο Σύστημα Διαχείρισης Κάδων </a:t>
            </a:r>
            <a:r>
              <a:rPr lang="el-GR" sz="2400" b="1" dirty="0"/>
              <a:t>απορριμμάτων </a:t>
            </a:r>
            <a:r>
              <a:rPr lang="el-GR" sz="2400" dirty="0"/>
              <a:t>προσφέρει μια ολοκληρωμένη λύση διαχείρισης των κάδων απορριμμάτων και της έξυπνης δρομολόγησης – αποκομιδής τους, μέσω </a:t>
            </a:r>
            <a:r>
              <a:rPr lang="el-GR" sz="2400" b="1" dirty="0"/>
              <a:t>έξυπνων </a:t>
            </a:r>
            <a:r>
              <a:rPr lang="el-GR" sz="2400" b="1" dirty="0" err="1"/>
              <a:t>αντιβανδαλιστικών</a:t>
            </a:r>
            <a:r>
              <a:rPr lang="el-GR" sz="2400" b="1" dirty="0"/>
              <a:t> αισθητήρων </a:t>
            </a:r>
            <a:r>
              <a:rPr lang="el-GR" sz="2400" dirty="0"/>
              <a:t>ειδικά σχεδιασμένων να λειτουργούν σε όλους τους τύπους των κάδων.</a:t>
            </a:r>
          </a:p>
        </p:txBody>
      </p:sp>
      <p:pic>
        <p:nvPicPr>
          <p:cNvPr id="6148" name="Picture 4">
            <a:extLst>
              <a:ext uri="{FF2B5EF4-FFF2-40B4-BE49-F238E27FC236}">
                <a16:creationId xmlns:a16="http://schemas.microsoft.com/office/drawing/2014/main" id="{734CAEF3-BFF8-C74F-1FBD-E13FB2858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784" y="1258193"/>
            <a:ext cx="6386351" cy="4308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183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1077218"/>
          </a:xfrm>
          <a:prstGeom prst="rect">
            <a:avLst/>
          </a:prstGeom>
          <a:noFill/>
          <a:ln w="34925">
            <a:solidFill>
              <a:schemeClr val="tx1"/>
            </a:solidFill>
          </a:ln>
        </p:spPr>
        <p:txBody>
          <a:bodyPr wrap="square" rtlCol="0">
            <a:spAutoFit/>
          </a:bodyPr>
          <a:lstStyle/>
          <a:p>
            <a:pPr algn="ctr"/>
            <a:r>
              <a:rPr lang="el-GR" sz="3200" b="0" i="0" dirty="0">
                <a:solidFill>
                  <a:srgbClr val="C00000"/>
                </a:solidFill>
                <a:effectLst/>
                <a:latin typeface="Roboto" panose="02000000000000000000" pitchFamily="2" charset="0"/>
              </a:rPr>
              <a:t>ΕΞΥΠΝΗ ΔΙΑΧΕΙΡΙΣΗ ΑΠΟΡΡΙΜΑΤΩΝ</a:t>
            </a:r>
          </a:p>
          <a:p>
            <a:pPr algn="ctr"/>
            <a:r>
              <a:rPr lang="el-GR" sz="3200" b="0" i="0" dirty="0">
                <a:solidFill>
                  <a:srgbClr val="C00000"/>
                </a:solidFill>
                <a:effectLst/>
                <a:latin typeface="Roboto" panose="02000000000000000000" pitchFamily="2" charset="0"/>
              </a:rPr>
              <a:t>ΕΞΥΠΝΟΙ ΚΑΔΟΙ</a:t>
            </a:r>
            <a:endParaRPr lang="el-GR" sz="3200" b="0" i="0" dirty="0">
              <a:solidFill>
                <a:srgbClr val="303133"/>
              </a:solidFill>
              <a:effectLst/>
              <a:latin typeface="Roboto" panose="02000000000000000000" pitchFamily="2" charset="0"/>
            </a:endParaRPr>
          </a:p>
        </p:txBody>
      </p:sp>
      <p:sp>
        <p:nvSpPr>
          <p:cNvPr id="4" name="TextBox 3">
            <a:extLst>
              <a:ext uri="{FF2B5EF4-FFF2-40B4-BE49-F238E27FC236}">
                <a16:creationId xmlns:a16="http://schemas.microsoft.com/office/drawing/2014/main" id="{D551498D-0AB3-26C0-2951-E968986953D6}"/>
              </a:ext>
            </a:extLst>
          </p:cNvPr>
          <p:cNvSpPr txBox="1"/>
          <p:nvPr/>
        </p:nvSpPr>
        <p:spPr>
          <a:xfrm>
            <a:off x="5840963" y="5104972"/>
            <a:ext cx="6124883" cy="1477328"/>
          </a:xfrm>
          <a:prstGeom prst="rect">
            <a:avLst/>
          </a:prstGeom>
          <a:noFill/>
        </p:spPr>
        <p:txBody>
          <a:bodyPr wrap="square" rtlCol="0">
            <a:spAutoFit/>
          </a:bodyPr>
          <a:lstStyle/>
          <a:p>
            <a:r>
              <a:rPr lang="el-GR" sz="1800" b="1" i="1" dirty="0">
                <a:solidFill>
                  <a:srgbClr val="C00000"/>
                </a:solidFill>
              </a:rPr>
              <a:t>Ο Δήμος πετυχαίνει αφενός την προστασία της υγείας και του περιβάλλοντος και αφετέρου καλύτερο προγραμματισμό των δρομολογίων αποκομιδής και αποτροπή άσκοπων μετακινήσεων των απορριμματοφόρων με αποτέλεσμα την υψηλότερη απόδοση στο έργο της αποκομιδής.</a:t>
            </a:r>
          </a:p>
        </p:txBody>
      </p:sp>
      <p:sp>
        <p:nvSpPr>
          <p:cNvPr id="5" name="TextBox 4">
            <a:extLst>
              <a:ext uri="{FF2B5EF4-FFF2-40B4-BE49-F238E27FC236}">
                <a16:creationId xmlns:a16="http://schemas.microsoft.com/office/drawing/2014/main" id="{FF65713A-C238-AC0D-AC1C-374E7E211DC1}"/>
              </a:ext>
            </a:extLst>
          </p:cNvPr>
          <p:cNvSpPr txBox="1"/>
          <p:nvPr/>
        </p:nvSpPr>
        <p:spPr>
          <a:xfrm>
            <a:off x="71088" y="1274148"/>
            <a:ext cx="5769875" cy="3046988"/>
          </a:xfrm>
          <a:prstGeom prst="rect">
            <a:avLst/>
          </a:prstGeom>
          <a:noFill/>
        </p:spPr>
        <p:txBody>
          <a:bodyPr wrap="square" rtlCol="0">
            <a:spAutoFit/>
          </a:bodyPr>
          <a:lstStyle/>
          <a:p>
            <a:r>
              <a:rPr lang="el-GR" sz="2400" b="1" dirty="0">
                <a:solidFill>
                  <a:srgbClr val="C00000"/>
                </a:solidFill>
              </a:rPr>
              <a:t>Οι κάδοι, φέρουν </a:t>
            </a:r>
            <a:r>
              <a:rPr lang="el-GR" sz="2400" b="1" u="sng" dirty="0">
                <a:solidFill>
                  <a:srgbClr val="C00000"/>
                </a:solidFill>
              </a:rPr>
              <a:t>σύστημα επιτήρησης της πληρότητας τους</a:t>
            </a:r>
            <a:r>
              <a:rPr lang="el-GR" sz="2400" b="1" dirty="0">
                <a:solidFill>
                  <a:srgbClr val="C00000"/>
                </a:solidFill>
              </a:rPr>
              <a:t>, </a:t>
            </a:r>
            <a:r>
              <a:rPr lang="el-GR" sz="2400" dirty="0"/>
              <a:t>αποτελούμενο από </a:t>
            </a:r>
            <a:r>
              <a:rPr lang="el-GR" sz="2400" b="1" dirty="0"/>
              <a:t>αισθητήρες</a:t>
            </a:r>
            <a:r>
              <a:rPr lang="el-GR" sz="2400" dirty="0"/>
              <a:t> και συνοδευόμενο από </a:t>
            </a:r>
            <a:r>
              <a:rPr lang="el-GR" sz="2400" b="1" dirty="0"/>
              <a:t>εφαρμογή λογισμικού </a:t>
            </a:r>
            <a:r>
              <a:rPr lang="el-GR" sz="2400" dirty="0"/>
              <a:t>(</a:t>
            </a:r>
            <a:r>
              <a:rPr lang="el-GR" sz="2400" dirty="0" err="1"/>
              <a:t>software</a:t>
            </a:r>
            <a:r>
              <a:rPr lang="el-GR" sz="2400" dirty="0"/>
              <a:t>) </a:t>
            </a:r>
            <a:r>
              <a:rPr lang="el-GR" sz="2400" b="1" dirty="0"/>
              <a:t>λειτουργίας συστήματος μετάδοσης μετρήσεων</a:t>
            </a:r>
            <a:r>
              <a:rPr lang="el-GR" sz="2400" dirty="0"/>
              <a:t>, για την διαχείριση των δεδομένων, </a:t>
            </a:r>
            <a:r>
              <a:rPr lang="el-GR" sz="2400" b="1" dirty="0" err="1"/>
              <a:t>προσβάσιμο</a:t>
            </a:r>
            <a:r>
              <a:rPr lang="el-GR" sz="2400" b="1" dirty="0"/>
              <a:t> μέσω διαδικτύου.</a:t>
            </a:r>
          </a:p>
          <a:p>
            <a:endParaRPr lang="el-GR" sz="2400" dirty="0"/>
          </a:p>
        </p:txBody>
      </p:sp>
      <p:pic>
        <p:nvPicPr>
          <p:cNvPr id="7170" name="Picture 2">
            <a:extLst>
              <a:ext uri="{FF2B5EF4-FFF2-40B4-BE49-F238E27FC236}">
                <a16:creationId xmlns:a16="http://schemas.microsoft.com/office/drawing/2014/main" id="{926346E5-DACD-79B0-0E39-B0D1FADB4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773" y="1378224"/>
            <a:ext cx="6379208" cy="223272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DC3592A-575B-EAFB-0C6E-C45C64731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67" y="3920091"/>
            <a:ext cx="2931530" cy="290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43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1077218"/>
          </a:xfrm>
          <a:prstGeom prst="rect">
            <a:avLst/>
          </a:prstGeom>
          <a:noFill/>
          <a:ln w="34925">
            <a:solidFill>
              <a:schemeClr val="tx1"/>
            </a:solidFill>
          </a:ln>
        </p:spPr>
        <p:txBody>
          <a:bodyPr wrap="square" rtlCol="0">
            <a:spAutoFit/>
          </a:bodyPr>
          <a:lstStyle/>
          <a:p>
            <a:pPr algn="ctr"/>
            <a:r>
              <a:rPr lang="el-GR" sz="3200" b="0" i="0" dirty="0">
                <a:solidFill>
                  <a:srgbClr val="C00000"/>
                </a:solidFill>
                <a:effectLst/>
                <a:latin typeface="Roboto" panose="02000000000000000000" pitchFamily="2" charset="0"/>
              </a:rPr>
              <a:t>ΕΞΥΠΝΗ ΔΙΑΧΕΙΡΙΣΗ ΑΠΟΡΡΙΜΑΤΩΝ</a:t>
            </a:r>
          </a:p>
          <a:p>
            <a:pPr algn="ctr"/>
            <a:r>
              <a:rPr lang="el-GR" sz="3200" b="0" i="0" dirty="0">
                <a:solidFill>
                  <a:srgbClr val="C00000"/>
                </a:solidFill>
                <a:effectLst/>
                <a:latin typeface="Roboto" panose="02000000000000000000" pitchFamily="2" charset="0"/>
              </a:rPr>
              <a:t>ΗΛΕΚΤΡΙΚΑ ΑΠΟΡΡΙΜΑΤΟΦΟΡΑ </a:t>
            </a:r>
          </a:p>
        </p:txBody>
      </p:sp>
      <p:sp>
        <p:nvSpPr>
          <p:cNvPr id="4" name="TextBox 3">
            <a:extLst>
              <a:ext uri="{FF2B5EF4-FFF2-40B4-BE49-F238E27FC236}">
                <a16:creationId xmlns:a16="http://schemas.microsoft.com/office/drawing/2014/main" id="{D551498D-0AB3-26C0-2951-E968986953D6}"/>
              </a:ext>
            </a:extLst>
          </p:cNvPr>
          <p:cNvSpPr txBox="1"/>
          <p:nvPr/>
        </p:nvSpPr>
        <p:spPr>
          <a:xfrm>
            <a:off x="5886141" y="5832760"/>
            <a:ext cx="6124883" cy="923330"/>
          </a:xfrm>
          <a:prstGeom prst="rect">
            <a:avLst/>
          </a:prstGeom>
          <a:noFill/>
        </p:spPr>
        <p:txBody>
          <a:bodyPr wrap="square" rtlCol="0">
            <a:spAutoFit/>
          </a:bodyPr>
          <a:lstStyle/>
          <a:p>
            <a:r>
              <a:rPr lang="el-GR" sz="1800" b="1" i="1" dirty="0">
                <a:solidFill>
                  <a:srgbClr val="C00000"/>
                </a:solidFill>
              </a:rPr>
              <a:t>Ο Δήμος πετυχαίνει </a:t>
            </a:r>
            <a:r>
              <a:rPr lang="el-GR" b="1" i="1" dirty="0">
                <a:solidFill>
                  <a:srgbClr val="C00000"/>
                </a:solidFill>
              </a:rPr>
              <a:t>στόχους προς την πράσινη ανάπτυξη, </a:t>
            </a:r>
            <a:r>
              <a:rPr lang="el-GR" sz="1800" b="1" i="1" dirty="0">
                <a:solidFill>
                  <a:srgbClr val="C00000"/>
                </a:solidFill>
              </a:rPr>
              <a:t>την προστασία της υγείας και του περιβάλλοντος, με αποτέλεσμα την υψηλότερη απόδοση στο έργο της αποκομιδής.</a:t>
            </a:r>
          </a:p>
        </p:txBody>
      </p:sp>
      <p:sp>
        <p:nvSpPr>
          <p:cNvPr id="9" name="TextBox 8">
            <a:extLst>
              <a:ext uri="{FF2B5EF4-FFF2-40B4-BE49-F238E27FC236}">
                <a16:creationId xmlns:a16="http://schemas.microsoft.com/office/drawing/2014/main" id="{24BFBDE1-04C8-8905-F47E-698506783E1D}"/>
              </a:ext>
            </a:extLst>
          </p:cNvPr>
          <p:cNvSpPr txBox="1"/>
          <p:nvPr/>
        </p:nvSpPr>
        <p:spPr>
          <a:xfrm>
            <a:off x="180975" y="1380931"/>
            <a:ext cx="5240112" cy="3231654"/>
          </a:xfrm>
          <a:prstGeom prst="rect">
            <a:avLst/>
          </a:prstGeom>
          <a:noFill/>
        </p:spPr>
        <p:txBody>
          <a:bodyPr wrap="square" rtlCol="0">
            <a:spAutoFit/>
          </a:bodyPr>
          <a:lstStyle/>
          <a:p>
            <a:r>
              <a:rPr lang="el-GR" sz="2400" b="1" u="sng" dirty="0">
                <a:solidFill>
                  <a:srgbClr val="C00000"/>
                </a:solidFill>
              </a:rPr>
              <a:t>100% Ηλεκτρικό </a:t>
            </a:r>
            <a:r>
              <a:rPr lang="el-GR" sz="2400" b="1" u="sng" dirty="0" err="1">
                <a:solidFill>
                  <a:srgbClr val="C00000"/>
                </a:solidFill>
              </a:rPr>
              <a:t>Απορριματοφόρο</a:t>
            </a:r>
            <a:endParaRPr lang="el-GR" sz="2400" b="1" u="sng" dirty="0">
              <a:solidFill>
                <a:srgbClr val="C00000"/>
              </a:solidFill>
            </a:endParaRPr>
          </a:p>
          <a:p>
            <a:endParaRPr lang="el-GR" dirty="0"/>
          </a:p>
          <a:p>
            <a:r>
              <a:rPr lang="el-GR" dirty="0"/>
              <a:t>Μπορούν να τροποποιηθούν όλα τα </a:t>
            </a:r>
            <a:r>
              <a:rPr lang="el-GR" dirty="0" err="1"/>
              <a:t>απορριματοφόρα</a:t>
            </a:r>
            <a:r>
              <a:rPr lang="el-GR" dirty="0"/>
              <a:t> οχήματα συμβατικής τεχνολογίας σε 100% ηλεκτρικό εγκεκριμένο με Ευρωπαϊκή πιστοποίηση Ν1</a:t>
            </a:r>
          </a:p>
          <a:p>
            <a:endParaRPr lang="el-GR" dirty="0"/>
          </a:p>
          <a:p>
            <a:r>
              <a:rPr lang="el-GR" b="1" dirty="0"/>
              <a:t>ΟΙΚΟΛΟΓΙΚΟ (ΜΗΔΕΝΙΚΕΣ ΕΚΠΟΜΠΕΣ)</a:t>
            </a:r>
          </a:p>
          <a:p>
            <a:r>
              <a:rPr lang="el-GR" b="1" dirty="0"/>
              <a:t>97% ΑΝΑΚΥΚΛΩΣΙΜΟ</a:t>
            </a:r>
          </a:p>
          <a:p>
            <a:r>
              <a:rPr lang="el-GR" b="1" dirty="0"/>
              <a:t>N1 (ΕΓΚΕΚΡΙΜΕΝΟ)</a:t>
            </a:r>
          </a:p>
          <a:p>
            <a:r>
              <a:rPr lang="el-GR" b="1" dirty="0"/>
              <a:t>ΕΥΚΟΛΟ ΚΑΙ ΑΣΦΑΛΕΣ ΣΤΗΝ ΟΔΗΓΗΣΗ</a:t>
            </a:r>
          </a:p>
        </p:txBody>
      </p:sp>
      <p:pic>
        <p:nvPicPr>
          <p:cNvPr id="21513" name="Picture 9">
            <a:extLst>
              <a:ext uri="{FF2B5EF4-FFF2-40B4-BE49-F238E27FC236}">
                <a16:creationId xmlns:a16="http://schemas.microsoft.com/office/drawing/2014/main" id="{3C367D89-3889-B2D4-A97A-194F516BA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087" y="1380931"/>
            <a:ext cx="6681368" cy="376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549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1077218"/>
          </a:xfrm>
          <a:prstGeom prst="rect">
            <a:avLst/>
          </a:prstGeom>
          <a:noFill/>
          <a:ln w="34925">
            <a:solidFill>
              <a:schemeClr val="tx1"/>
            </a:solidFill>
          </a:ln>
        </p:spPr>
        <p:txBody>
          <a:bodyPr wrap="square" rtlCol="0">
            <a:spAutoFit/>
          </a:bodyPr>
          <a:lstStyle/>
          <a:p>
            <a:pPr algn="ctr"/>
            <a:r>
              <a:rPr lang="el-GR" sz="3200" b="0" i="0" dirty="0">
                <a:solidFill>
                  <a:srgbClr val="C00000"/>
                </a:solidFill>
                <a:effectLst/>
                <a:latin typeface="Roboto" panose="02000000000000000000" pitchFamily="2" charset="0"/>
              </a:rPr>
              <a:t>ΕΞΥΠΝΗ ΔΙΑΧΕΙΡΙΣΗ ΑΠΟΡΡΙΜΑΤΩΝ</a:t>
            </a:r>
          </a:p>
          <a:p>
            <a:pPr algn="ctr"/>
            <a:r>
              <a:rPr lang="el-GR" sz="3200" b="0" i="0" dirty="0">
                <a:solidFill>
                  <a:srgbClr val="C00000"/>
                </a:solidFill>
                <a:effectLst/>
                <a:latin typeface="Roboto" panose="02000000000000000000" pitchFamily="2" charset="0"/>
              </a:rPr>
              <a:t>ΗΛΕΚΤΡΙΚΑ ΟΧΗΜΑΤΑ ΤΟΥ ΔΗΜΟΥ</a:t>
            </a:r>
          </a:p>
        </p:txBody>
      </p:sp>
      <p:sp>
        <p:nvSpPr>
          <p:cNvPr id="4" name="TextBox 3">
            <a:extLst>
              <a:ext uri="{FF2B5EF4-FFF2-40B4-BE49-F238E27FC236}">
                <a16:creationId xmlns:a16="http://schemas.microsoft.com/office/drawing/2014/main" id="{D551498D-0AB3-26C0-2951-E968986953D6}"/>
              </a:ext>
            </a:extLst>
          </p:cNvPr>
          <p:cNvSpPr txBox="1"/>
          <p:nvPr/>
        </p:nvSpPr>
        <p:spPr>
          <a:xfrm>
            <a:off x="5600391" y="5267273"/>
            <a:ext cx="6124883" cy="923330"/>
          </a:xfrm>
          <a:prstGeom prst="rect">
            <a:avLst/>
          </a:prstGeom>
          <a:noFill/>
        </p:spPr>
        <p:txBody>
          <a:bodyPr wrap="square" rtlCol="0">
            <a:spAutoFit/>
          </a:bodyPr>
          <a:lstStyle/>
          <a:p>
            <a:r>
              <a:rPr lang="el-GR" sz="1800" b="1" i="1" dirty="0">
                <a:solidFill>
                  <a:srgbClr val="C00000"/>
                </a:solidFill>
              </a:rPr>
              <a:t>Ο Δήμος πετυχαίνει </a:t>
            </a:r>
            <a:r>
              <a:rPr lang="el-GR" b="1" i="1" dirty="0">
                <a:solidFill>
                  <a:srgbClr val="C00000"/>
                </a:solidFill>
              </a:rPr>
              <a:t>στόχους προς την πράσινη ανάπτυξη, </a:t>
            </a:r>
            <a:r>
              <a:rPr lang="el-GR" sz="1800" b="1" i="1" dirty="0">
                <a:solidFill>
                  <a:srgbClr val="C00000"/>
                </a:solidFill>
              </a:rPr>
              <a:t>την προστασία της υγείας και του περιβάλλοντος, με αποτέλεσμα την υψηλότερη απόδοση στο έργο της αποκομιδής.</a:t>
            </a:r>
          </a:p>
        </p:txBody>
      </p:sp>
      <p:pic>
        <p:nvPicPr>
          <p:cNvPr id="23554" name="Picture 2">
            <a:extLst>
              <a:ext uri="{FF2B5EF4-FFF2-40B4-BE49-F238E27FC236}">
                <a16:creationId xmlns:a16="http://schemas.microsoft.com/office/drawing/2014/main" id="{D420BC45-4E01-E2C6-F142-EDABA6FA8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258193"/>
            <a:ext cx="5217172" cy="2374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3A1CBA-11CD-2B7E-F1B1-225B46525156}"/>
              </a:ext>
            </a:extLst>
          </p:cNvPr>
          <p:cNvSpPr txBox="1"/>
          <p:nvPr/>
        </p:nvSpPr>
        <p:spPr>
          <a:xfrm>
            <a:off x="180975" y="3724275"/>
            <a:ext cx="4667250" cy="369332"/>
          </a:xfrm>
          <a:prstGeom prst="rect">
            <a:avLst/>
          </a:prstGeom>
          <a:noFill/>
        </p:spPr>
        <p:txBody>
          <a:bodyPr wrap="square" rtlCol="0">
            <a:spAutoFit/>
          </a:bodyPr>
          <a:lstStyle/>
          <a:p>
            <a:r>
              <a:rPr lang="el-GR" dirty="0"/>
              <a:t>Ηλεκτρικά λεωφορεία</a:t>
            </a:r>
          </a:p>
        </p:txBody>
      </p:sp>
      <p:pic>
        <p:nvPicPr>
          <p:cNvPr id="23556" name="Picture 4">
            <a:extLst>
              <a:ext uri="{FF2B5EF4-FFF2-40B4-BE49-F238E27FC236}">
                <a16:creationId xmlns:a16="http://schemas.microsoft.com/office/drawing/2014/main" id="{007FFE28-FBA7-9AC5-F7B2-ABFEB558A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3606"/>
            <a:ext cx="3914775" cy="234733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a:extLst>
              <a:ext uri="{FF2B5EF4-FFF2-40B4-BE49-F238E27FC236}">
                <a16:creationId xmlns:a16="http://schemas.microsoft.com/office/drawing/2014/main" id="{AE558FA1-B3F2-1DE7-AE9A-7E87D7E57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1945" y="1444367"/>
            <a:ext cx="3195717" cy="1700846"/>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a:extLst>
              <a:ext uri="{FF2B5EF4-FFF2-40B4-BE49-F238E27FC236}">
                <a16:creationId xmlns:a16="http://schemas.microsoft.com/office/drawing/2014/main" id="{2DEDE2F5-6E3C-2102-5526-E34D80AD5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306" y="1181695"/>
            <a:ext cx="3277043" cy="2259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0D88EF-C7F5-F5DA-C4A4-B45772A7C204}"/>
              </a:ext>
            </a:extLst>
          </p:cNvPr>
          <p:cNvSpPr txBox="1"/>
          <p:nvPr/>
        </p:nvSpPr>
        <p:spPr>
          <a:xfrm>
            <a:off x="7985514" y="3724275"/>
            <a:ext cx="2569669" cy="369332"/>
          </a:xfrm>
          <a:prstGeom prst="rect">
            <a:avLst/>
          </a:prstGeom>
          <a:noFill/>
        </p:spPr>
        <p:txBody>
          <a:bodyPr wrap="square" rtlCol="0">
            <a:spAutoFit/>
          </a:bodyPr>
          <a:lstStyle/>
          <a:p>
            <a:r>
              <a:rPr lang="el-GR" dirty="0"/>
              <a:t>Ηλεκτρικά Σάρωθρα</a:t>
            </a:r>
          </a:p>
        </p:txBody>
      </p:sp>
      <p:sp>
        <p:nvSpPr>
          <p:cNvPr id="6" name="TextBox 5">
            <a:extLst>
              <a:ext uri="{FF2B5EF4-FFF2-40B4-BE49-F238E27FC236}">
                <a16:creationId xmlns:a16="http://schemas.microsoft.com/office/drawing/2014/main" id="{A23C457F-7D3F-1125-A60B-6C393CFAE11E}"/>
              </a:ext>
            </a:extLst>
          </p:cNvPr>
          <p:cNvSpPr txBox="1"/>
          <p:nvPr/>
        </p:nvSpPr>
        <p:spPr>
          <a:xfrm>
            <a:off x="180975" y="6424916"/>
            <a:ext cx="3268870" cy="369332"/>
          </a:xfrm>
          <a:prstGeom prst="rect">
            <a:avLst/>
          </a:prstGeom>
          <a:noFill/>
        </p:spPr>
        <p:txBody>
          <a:bodyPr wrap="square" rtlCol="0">
            <a:spAutoFit/>
          </a:bodyPr>
          <a:lstStyle/>
          <a:p>
            <a:r>
              <a:rPr lang="el-GR" dirty="0"/>
              <a:t>Ηλεκτρικά Πλυστικά οχήματα</a:t>
            </a:r>
          </a:p>
        </p:txBody>
      </p:sp>
    </p:spTree>
    <p:extLst>
      <p:ext uri="{BB962C8B-B14F-4D97-AF65-F5344CB8AC3E}">
        <p14:creationId xmlns:p14="http://schemas.microsoft.com/office/powerpoint/2010/main" val="4710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71932" y="144892"/>
            <a:ext cx="11830049" cy="584775"/>
          </a:xfrm>
          <a:prstGeom prst="rect">
            <a:avLst/>
          </a:prstGeom>
          <a:noFill/>
          <a:ln w="34925">
            <a:solidFill>
              <a:schemeClr val="tx1"/>
            </a:solidFill>
          </a:ln>
        </p:spPr>
        <p:txBody>
          <a:bodyPr wrap="square" rtlCol="0">
            <a:spAutoFit/>
          </a:bodyPr>
          <a:lstStyle/>
          <a:p>
            <a:pPr algn="ctr"/>
            <a:r>
              <a:rPr lang="el-GR" sz="3200" b="1" i="0" dirty="0">
                <a:solidFill>
                  <a:srgbClr val="C00000"/>
                </a:solidFill>
                <a:effectLst/>
                <a:latin typeface="Roboto" panose="02000000000000000000" pitchFamily="2" charset="0"/>
              </a:rPr>
              <a:t>ΕΞΥΠΝΟΙ ΠΕΡΙΒΑΛΛΟΝΤΙΚΟΙ ΣΤΑΘΜΟΙ</a:t>
            </a:r>
          </a:p>
        </p:txBody>
      </p:sp>
      <p:sp>
        <p:nvSpPr>
          <p:cNvPr id="4" name="TextBox 3">
            <a:extLst>
              <a:ext uri="{FF2B5EF4-FFF2-40B4-BE49-F238E27FC236}">
                <a16:creationId xmlns:a16="http://schemas.microsoft.com/office/drawing/2014/main" id="{D551498D-0AB3-26C0-2951-E968986953D6}"/>
              </a:ext>
            </a:extLst>
          </p:cNvPr>
          <p:cNvSpPr txBox="1"/>
          <p:nvPr/>
        </p:nvSpPr>
        <p:spPr>
          <a:xfrm>
            <a:off x="5840963" y="5104972"/>
            <a:ext cx="6261018" cy="1754326"/>
          </a:xfrm>
          <a:prstGeom prst="rect">
            <a:avLst/>
          </a:prstGeom>
          <a:noFill/>
        </p:spPr>
        <p:txBody>
          <a:bodyPr wrap="square" rtlCol="0">
            <a:spAutoFit/>
          </a:bodyPr>
          <a:lstStyle/>
          <a:p>
            <a:r>
              <a:rPr lang="el-GR" sz="1800" b="1" i="1" dirty="0">
                <a:solidFill>
                  <a:srgbClr val="C00000"/>
                </a:solidFill>
              </a:rPr>
              <a:t>Ο Δήμος πετυχαίνει αξιόπιστη μεταφορά των περιβαλλοντικών δεδομένων στο διαχειριστικό σύστημα συλλογής και επεξεργασίας</a:t>
            </a:r>
            <a:r>
              <a:rPr lang="el-GR" b="1" i="1" dirty="0">
                <a:solidFill>
                  <a:srgbClr val="C00000"/>
                </a:solidFill>
              </a:rPr>
              <a:t>, </a:t>
            </a:r>
            <a:r>
              <a:rPr lang="el-GR" sz="1800" b="1" i="1" dirty="0">
                <a:solidFill>
                  <a:srgbClr val="C00000"/>
                </a:solidFill>
              </a:rPr>
              <a:t>με αποτέλεσμα την υψηλότερη απόδοση στο έργο της ενημέρωσης των πολιτών, ειδικά των ευάλωτων </a:t>
            </a:r>
            <a:r>
              <a:rPr lang="el-GR" sz="1800" b="1" i="1" dirty="0" err="1">
                <a:solidFill>
                  <a:srgbClr val="C00000"/>
                </a:solidFill>
              </a:rPr>
              <a:t>πολιτων</a:t>
            </a:r>
            <a:r>
              <a:rPr lang="el-GR" sz="1800" b="1" i="1" dirty="0">
                <a:solidFill>
                  <a:srgbClr val="C00000"/>
                </a:solidFill>
              </a:rPr>
              <a:t>, και τη λήψη μέτρων για την βελτίωση των παραμέτρων του περιβάλλοντος.</a:t>
            </a:r>
          </a:p>
        </p:txBody>
      </p:sp>
      <p:sp>
        <p:nvSpPr>
          <p:cNvPr id="5" name="TextBox 4">
            <a:extLst>
              <a:ext uri="{FF2B5EF4-FFF2-40B4-BE49-F238E27FC236}">
                <a16:creationId xmlns:a16="http://schemas.microsoft.com/office/drawing/2014/main" id="{FF65713A-C238-AC0D-AC1C-374E7E211DC1}"/>
              </a:ext>
            </a:extLst>
          </p:cNvPr>
          <p:cNvSpPr txBox="1"/>
          <p:nvPr/>
        </p:nvSpPr>
        <p:spPr>
          <a:xfrm>
            <a:off x="90019" y="729667"/>
            <a:ext cx="5769875" cy="6001643"/>
          </a:xfrm>
          <a:prstGeom prst="rect">
            <a:avLst/>
          </a:prstGeom>
          <a:noFill/>
        </p:spPr>
        <p:txBody>
          <a:bodyPr wrap="square" rtlCol="0">
            <a:spAutoFit/>
          </a:bodyPr>
          <a:lstStyle/>
          <a:p>
            <a:r>
              <a:rPr lang="el-GR" sz="2400" b="1" dirty="0">
                <a:solidFill>
                  <a:srgbClr val="C00000"/>
                </a:solidFill>
              </a:rPr>
              <a:t>ΑΡΧΙΤΕΚΤΟΝΙΚΗ ΣΥΣΤΗΜΑΤΟΣ </a:t>
            </a:r>
          </a:p>
          <a:p>
            <a:endParaRPr lang="el-GR" sz="2400" dirty="0"/>
          </a:p>
          <a:p>
            <a:r>
              <a:rPr lang="el-GR" sz="2400" b="1" dirty="0"/>
              <a:t>Το Σύστημα Διαχείρισης Περιβαλλοντικών Στοιχείων </a:t>
            </a:r>
            <a:r>
              <a:rPr lang="el-GR" sz="2400" dirty="0"/>
              <a:t>αποτελεί μια πλήρως διαχειριζόμενη </a:t>
            </a:r>
            <a:r>
              <a:rPr lang="el-GR" sz="2400" b="1" dirty="0"/>
              <a:t>υπηρεσία </a:t>
            </a:r>
            <a:r>
              <a:rPr lang="el-GR" sz="2400" b="1" dirty="0" err="1"/>
              <a:t>cloud</a:t>
            </a:r>
            <a:r>
              <a:rPr lang="el-GR" sz="2400" b="1" dirty="0"/>
              <a:t> IOT </a:t>
            </a:r>
            <a:r>
              <a:rPr lang="el-GR" sz="2400" dirty="0"/>
              <a:t>η οποία παρακολουθεί, συγκρίνει και αναλύει ένα ευρύ  φάσμα  ρύπων και σωματιδίων σε πραγματικό χρόνο.</a:t>
            </a:r>
          </a:p>
          <a:p>
            <a:r>
              <a:rPr lang="el-GR" sz="2400" dirty="0"/>
              <a:t>Με την </a:t>
            </a:r>
            <a:r>
              <a:rPr lang="el-GR" sz="2400" b="1" dirty="0"/>
              <a:t>εγκατάσταση έξυπνων αισθητήρων μέτρησης μετεωρολογικών , </a:t>
            </a:r>
            <a:r>
              <a:rPr lang="el-GR" sz="2400" b="1" dirty="0" err="1"/>
              <a:t>υδρομετρικών</a:t>
            </a:r>
            <a:r>
              <a:rPr lang="el-GR" sz="2400" b="1" dirty="0"/>
              <a:t> και περιβαλλοντικών δεδομένων σε διάφορα σημεία του Δήμου</a:t>
            </a:r>
            <a:r>
              <a:rPr lang="el-GR" sz="2400" dirty="0"/>
              <a:t> και την εγκατάσταση </a:t>
            </a:r>
            <a:r>
              <a:rPr lang="el-GR" sz="2400" b="1" dirty="0"/>
              <a:t>κατάλληλης δικτύωσης,</a:t>
            </a:r>
            <a:r>
              <a:rPr lang="el-GR" sz="2400" dirty="0"/>
              <a:t> επιτυγχάνεται η αξιόπιστη μεταφορά των δεδομένων στο διαχειριστικό σύστημα συλλογής και επεξεργασίας.</a:t>
            </a:r>
          </a:p>
        </p:txBody>
      </p:sp>
      <p:pic>
        <p:nvPicPr>
          <p:cNvPr id="8194" name="Picture 2">
            <a:extLst>
              <a:ext uri="{FF2B5EF4-FFF2-40B4-BE49-F238E27FC236}">
                <a16:creationId xmlns:a16="http://schemas.microsoft.com/office/drawing/2014/main" id="{FBC70FAB-0B7D-5371-B3A0-B3C12670C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185" y="1054349"/>
            <a:ext cx="6407815" cy="375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936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71932" y="144892"/>
            <a:ext cx="11830049" cy="584775"/>
          </a:xfrm>
          <a:prstGeom prst="rect">
            <a:avLst/>
          </a:prstGeom>
          <a:noFill/>
          <a:ln w="34925">
            <a:solidFill>
              <a:schemeClr val="tx1"/>
            </a:solidFill>
          </a:ln>
        </p:spPr>
        <p:txBody>
          <a:bodyPr wrap="square" rtlCol="0">
            <a:spAutoFit/>
          </a:bodyPr>
          <a:lstStyle/>
          <a:p>
            <a:pPr algn="ctr"/>
            <a:r>
              <a:rPr lang="el-GR" sz="3200" b="1" i="0" dirty="0">
                <a:solidFill>
                  <a:srgbClr val="C00000"/>
                </a:solidFill>
                <a:effectLst/>
                <a:latin typeface="Roboto" panose="02000000000000000000" pitchFamily="2" charset="0"/>
              </a:rPr>
              <a:t>ΕΞΥΠΝΟΙ ΠΕΡΙΒΑΛΛΟΝΤΙΚΟΙ ΣΤΑΘΜΟΙ</a:t>
            </a:r>
          </a:p>
        </p:txBody>
      </p:sp>
      <p:sp>
        <p:nvSpPr>
          <p:cNvPr id="4" name="TextBox 3">
            <a:extLst>
              <a:ext uri="{FF2B5EF4-FFF2-40B4-BE49-F238E27FC236}">
                <a16:creationId xmlns:a16="http://schemas.microsoft.com/office/drawing/2014/main" id="{D551498D-0AB3-26C0-2951-E968986953D6}"/>
              </a:ext>
            </a:extLst>
          </p:cNvPr>
          <p:cNvSpPr txBox="1"/>
          <p:nvPr/>
        </p:nvSpPr>
        <p:spPr>
          <a:xfrm>
            <a:off x="5840963" y="5104972"/>
            <a:ext cx="6261018" cy="1754326"/>
          </a:xfrm>
          <a:prstGeom prst="rect">
            <a:avLst/>
          </a:prstGeom>
          <a:noFill/>
        </p:spPr>
        <p:txBody>
          <a:bodyPr wrap="square" rtlCol="0">
            <a:spAutoFit/>
          </a:bodyPr>
          <a:lstStyle/>
          <a:p>
            <a:r>
              <a:rPr lang="el-GR" sz="1800" b="1" i="1" dirty="0">
                <a:solidFill>
                  <a:srgbClr val="C00000"/>
                </a:solidFill>
              </a:rPr>
              <a:t>Ο Δήμος πετυχαίνει αξιόπιστη μεταφορά των περιβαλλοντικών δεδομένων στο διαχειριστικό σύστημα συλλογής και επεξεργασίας</a:t>
            </a:r>
            <a:r>
              <a:rPr lang="el-GR" b="1" i="1" dirty="0">
                <a:solidFill>
                  <a:srgbClr val="C00000"/>
                </a:solidFill>
              </a:rPr>
              <a:t>, </a:t>
            </a:r>
            <a:r>
              <a:rPr lang="el-GR" sz="1800" b="1" i="1" dirty="0">
                <a:solidFill>
                  <a:srgbClr val="C00000"/>
                </a:solidFill>
              </a:rPr>
              <a:t>με αποτέλεσμα την υψηλότερη απόδοση στο έργο της ενημέρωσης των πολιτών, ειδικά των ευάλωτων </a:t>
            </a:r>
            <a:r>
              <a:rPr lang="el-GR" sz="1800" b="1" i="1" dirty="0" err="1">
                <a:solidFill>
                  <a:srgbClr val="C00000"/>
                </a:solidFill>
              </a:rPr>
              <a:t>πολιτων</a:t>
            </a:r>
            <a:r>
              <a:rPr lang="el-GR" sz="1800" b="1" i="1" dirty="0">
                <a:solidFill>
                  <a:srgbClr val="C00000"/>
                </a:solidFill>
              </a:rPr>
              <a:t>, και τη λήψη μέτρων για την βελτίωση των παραμέτρων του περιβάλλοντος.</a:t>
            </a:r>
          </a:p>
        </p:txBody>
      </p:sp>
      <p:sp>
        <p:nvSpPr>
          <p:cNvPr id="5" name="TextBox 4">
            <a:extLst>
              <a:ext uri="{FF2B5EF4-FFF2-40B4-BE49-F238E27FC236}">
                <a16:creationId xmlns:a16="http://schemas.microsoft.com/office/drawing/2014/main" id="{FF65713A-C238-AC0D-AC1C-374E7E211DC1}"/>
              </a:ext>
            </a:extLst>
          </p:cNvPr>
          <p:cNvSpPr txBox="1"/>
          <p:nvPr/>
        </p:nvSpPr>
        <p:spPr>
          <a:xfrm>
            <a:off x="90019" y="729667"/>
            <a:ext cx="5769875" cy="3785652"/>
          </a:xfrm>
          <a:prstGeom prst="rect">
            <a:avLst/>
          </a:prstGeom>
          <a:noFill/>
        </p:spPr>
        <p:txBody>
          <a:bodyPr wrap="square" rtlCol="0">
            <a:spAutoFit/>
          </a:bodyPr>
          <a:lstStyle/>
          <a:p>
            <a:r>
              <a:rPr lang="el-GR" sz="2400" b="1" dirty="0"/>
              <a:t>Το Σύστημα συλλογής, επεξεργασίας και απεικόνισης σε πραγματικό χρόνο περιβαλλοντικών, μετεωρολογικών και </a:t>
            </a:r>
            <a:r>
              <a:rPr lang="el-GR" sz="2400" b="1" dirty="0" err="1"/>
              <a:t>υδρομετρικών</a:t>
            </a:r>
            <a:r>
              <a:rPr lang="el-GR" sz="2400" b="1" dirty="0"/>
              <a:t> δεδομένων, </a:t>
            </a:r>
            <a:r>
              <a:rPr lang="el-GR" sz="2400" dirty="0"/>
              <a:t>παρέχει:</a:t>
            </a:r>
          </a:p>
          <a:p>
            <a:endParaRPr lang="el-GR" sz="2400" dirty="0"/>
          </a:p>
          <a:p>
            <a:pPr marL="342900" indent="-342900">
              <a:buFont typeface="Wingdings" panose="05000000000000000000" pitchFamily="2" charset="2"/>
              <a:buChar char="Ø"/>
            </a:pPr>
            <a:r>
              <a:rPr lang="el-GR" sz="2400" dirty="0"/>
              <a:t>συλλογή και απεικόνιση δεδομένων</a:t>
            </a:r>
          </a:p>
          <a:p>
            <a:pPr marL="342900" indent="-342900">
              <a:buFont typeface="Wingdings" panose="05000000000000000000" pitchFamily="2" charset="2"/>
              <a:buChar char="Ø"/>
            </a:pPr>
            <a:r>
              <a:rPr lang="el-GR" sz="2400" dirty="0"/>
              <a:t>παρουσίαση σε χαρτογραφικά υπόβαθρα</a:t>
            </a:r>
          </a:p>
          <a:p>
            <a:pPr marL="342900" indent="-342900">
              <a:buFont typeface="Wingdings" panose="05000000000000000000" pitchFamily="2" charset="2"/>
              <a:buChar char="Ø"/>
            </a:pPr>
            <a:r>
              <a:rPr lang="el-GR" sz="2400" dirty="0"/>
              <a:t>δημιουργία ειδοποιήσεων</a:t>
            </a:r>
          </a:p>
          <a:p>
            <a:pPr marL="342900" indent="-342900">
              <a:buFont typeface="Wingdings" panose="05000000000000000000" pitchFamily="2" charset="2"/>
              <a:buChar char="Ø"/>
            </a:pPr>
            <a:r>
              <a:rPr lang="el-GR" sz="2400" dirty="0"/>
              <a:t>προβολή στο </a:t>
            </a:r>
            <a:r>
              <a:rPr lang="el-GR" sz="2400" dirty="0" err="1"/>
              <a:t>website</a:t>
            </a:r>
            <a:r>
              <a:rPr lang="el-GR" sz="2400" dirty="0"/>
              <a:t> του Δήμου</a:t>
            </a:r>
          </a:p>
          <a:p>
            <a:pPr marL="342900" indent="-342900">
              <a:buFont typeface="Wingdings" panose="05000000000000000000" pitchFamily="2" charset="2"/>
              <a:buChar char="Ø"/>
            </a:pPr>
            <a:r>
              <a:rPr lang="el-GR" sz="2400" dirty="0"/>
              <a:t>εξαγωγή ανοιχτών δεδομένων</a:t>
            </a:r>
          </a:p>
        </p:txBody>
      </p:sp>
      <p:pic>
        <p:nvPicPr>
          <p:cNvPr id="9218" name="Picture 2">
            <a:extLst>
              <a:ext uri="{FF2B5EF4-FFF2-40B4-BE49-F238E27FC236}">
                <a16:creationId xmlns:a16="http://schemas.microsoft.com/office/drawing/2014/main" id="{1365B3CB-7556-1CAB-24B4-46E5BCF290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075" y="895557"/>
            <a:ext cx="6036906" cy="40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684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B3A0AF-6E7F-9100-15E9-DB3120E91632}"/>
              </a:ext>
            </a:extLst>
          </p:cNvPr>
          <p:cNvSpPr txBox="1"/>
          <p:nvPr/>
        </p:nvSpPr>
        <p:spPr>
          <a:xfrm>
            <a:off x="3368352" y="2782669"/>
            <a:ext cx="5691672" cy="646331"/>
          </a:xfrm>
          <a:prstGeom prst="rect">
            <a:avLst/>
          </a:prstGeom>
          <a:noFill/>
        </p:spPr>
        <p:txBody>
          <a:bodyPr wrap="square" rtlCol="0">
            <a:spAutoFit/>
          </a:bodyPr>
          <a:lstStyle/>
          <a:p>
            <a:pPr algn="ctr"/>
            <a:r>
              <a:rPr lang="en-US" sz="3600" b="1" dirty="0">
                <a:solidFill>
                  <a:srgbClr val="C00000"/>
                </a:solidFill>
              </a:rPr>
              <a:t>4</a:t>
            </a:r>
            <a:r>
              <a:rPr lang="el-GR" sz="3600" b="1" dirty="0">
                <a:solidFill>
                  <a:srgbClr val="C00000"/>
                </a:solidFill>
              </a:rPr>
              <a:t>. ΕΞΥΠΝΗ ΔΙΑΚΥΒΕΡΝΗΣΗ</a:t>
            </a:r>
          </a:p>
        </p:txBody>
      </p:sp>
    </p:spTree>
    <p:extLst>
      <p:ext uri="{BB962C8B-B14F-4D97-AF65-F5344CB8AC3E}">
        <p14:creationId xmlns:p14="http://schemas.microsoft.com/office/powerpoint/2010/main" val="340979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B3A0AF-6E7F-9100-15E9-DB3120E91632}"/>
              </a:ext>
            </a:extLst>
          </p:cNvPr>
          <p:cNvSpPr txBox="1"/>
          <p:nvPr/>
        </p:nvSpPr>
        <p:spPr>
          <a:xfrm>
            <a:off x="2817845" y="2903967"/>
            <a:ext cx="7044611" cy="646331"/>
          </a:xfrm>
          <a:prstGeom prst="rect">
            <a:avLst/>
          </a:prstGeom>
          <a:noFill/>
        </p:spPr>
        <p:txBody>
          <a:bodyPr wrap="square" rtlCol="0">
            <a:spAutoFit/>
          </a:bodyPr>
          <a:lstStyle/>
          <a:p>
            <a:pPr algn="ctr"/>
            <a:r>
              <a:rPr lang="en-US" sz="3600" b="1" dirty="0">
                <a:solidFill>
                  <a:srgbClr val="C00000"/>
                </a:solidFill>
              </a:rPr>
              <a:t>1</a:t>
            </a:r>
            <a:r>
              <a:rPr lang="el-GR" sz="3600" b="1" dirty="0">
                <a:solidFill>
                  <a:srgbClr val="C00000"/>
                </a:solidFill>
              </a:rPr>
              <a:t>. ΕΞΥΠΝΗ ΟΙΚΟΝΟΜΙΑ</a:t>
            </a:r>
          </a:p>
        </p:txBody>
      </p:sp>
    </p:spTree>
    <p:extLst>
      <p:ext uri="{BB962C8B-B14F-4D97-AF65-F5344CB8AC3E}">
        <p14:creationId xmlns:p14="http://schemas.microsoft.com/office/powerpoint/2010/main" val="2004691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71932" y="144892"/>
            <a:ext cx="11830049" cy="584775"/>
          </a:xfrm>
          <a:prstGeom prst="rect">
            <a:avLst/>
          </a:prstGeom>
          <a:noFill/>
          <a:ln w="34925">
            <a:solidFill>
              <a:schemeClr val="tx1"/>
            </a:solidFill>
          </a:ln>
        </p:spPr>
        <p:txBody>
          <a:bodyPr wrap="square" rtlCol="0">
            <a:spAutoFit/>
          </a:bodyPr>
          <a:lstStyle/>
          <a:p>
            <a:pPr algn="ctr"/>
            <a:r>
              <a:rPr lang="el-GR" sz="3200" b="1" i="0" dirty="0">
                <a:solidFill>
                  <a:srgbClr val="C00000"/>
                </a:solidFill>
                <a:effectLst/>
                <a:latin typeface="Roboto" panose="02000000000000000000" pitchFamily="2" charset="0"/>
              </a:rPr>
              <a:t>ΕΞΥΠΝΗ ΔΙΑΧΕΙΡΙΣΗ ΑΙΤΗΜΑΤΩΝ ΚΑΘΗΜΕΡΙΝΟΤΗΤΑΣ</a:t>
            </a:r>
          </a:p>
        </p:txBody>
      </p:sp>
      <p:sp>
        <p:nvSpPr>
          <p:cNvPr id="4" name="TextBox 3">
            <a:extLst>
              <a:ext uri="{FF2B5EF4-FFF2-40B4-BE49-F238E27FC236}">
                <a16:creationId xmlns:a16="http://schemas.microsoft.com/office/drawing/2014/main" id="{D551498D-0AB3-26C0-2951-E968986953D6}"/>
              </a:ext>
            </a:extLst>
          </p:cNvPr>
          <p:cNvSpPr txBox="1"/>
          <p:nvPr/>
        </p:nvSpPr>
        <p:spPr>
          <a:xfrm>
            <a:off x="7032966" y="4958782"/>
            <a:ext cx="4889418" cy="1754326"/>
          </a:xfrm>
          <a:prstGeom prst="rect">
            <a:avLst/>
          </a:prstGeom>
          <a:noFill/>
        </p:spPr>
        <p:txBody>
          <a:bodyPr wrap="square" rtlCol="0">
            <a:spAutoFit/>
          </a:bodyPr>
          <a:lstStyle/>
          <a:p>
            <a:r>
              <a:rPr lang="el-GR" sz="1800" b="1" i="1" dirty="0">
                <a:solidFill>
                  <a:srgbClr val="C00000"/>
                </a:solidFill>
              </a:rPr>
              <a:t>Ο Δήμος πετυχαίνει αξιόπιστη μεταφορά των αιτημάτων των πολιτών στο διαχειριστικό σύστημα συλλογής και επεξεργασίας</a:t>
            </a:r>
            <a:r>
              <a:rPr lang="el-GR" b="1" i="1" dirty="0">
                <a:solidFill>
                  <a:srgbClr val="C00000"/>
                </a:solidFill>
              </a:rPr>
              <a:t>, </a:t>
            </a:r>
            <a:r>
              <a:rPr lang="el-GR" sz="1800" b="1" i="1" dirty="0">
                <a:solidFill>
                  <a:srgbClr val="C00000"/>
                </a:solidFill>
              </a:rPr>
              <a:t>με αποτέλεσμα την υψηλότερη απόδοση στο έργο της ικανοποίησης των πολιτών, και της ενημέρωσης των πολιτών .</a:t>
            </a:r>
          </a:p>
        </p:txBody>
      </p:sp>
      <p:sp>
        <p:nvSpPr>
          <p:cNvPr id="5" name="TextBox 4">
            <a:extLst>
              <a:ext uri="{FF2B5EF4-FFF2-40B4-BE49-F238E27FC236}">
                <a16:creationId xmlns:a16="http://schemas.microsoft.com/office/drawing/2014/main" id="{FF65713A-C238-AC0D-AC1C-374E7E211DC1}"/>
              </a:ext>
            </a:extLst>
          </p:cNvPr>
          <p:cNvSpPr txBox="1"/>
          <p:nvPr/>
        </p:nvSpPr>
        <p:spPr>
          <a:xfrm>
            <a:off x="100694" y="856357"/>
            <a:ext cx="6763350" cy="4893647"/>
          </a:xfrm>
          <a:prstGeom prst="rect">
            <a:avLst/>
          </a:prstGeom>
          <a:noFill/>
        </p:spPr>
        <p:txBody>
          <a:bodyPr wrap="square" rtlCol="0">
            <a:spAutoFit/>
          </a:bodyPr>
          <a:lstStyle/>
          <a:p>
            <a:r>
              <a:rPr lang="el-GR" sz="2400" b="1" dirty="0">
                <a:solidFill>
                  <a:srgbClr val="C00000"/>
                </a:solidFill>
              </a:rPr>
              <a:t>Στόχος είναι να οργανώσει συνολικά την διαχείριση της «καθημερινότητας» ενός Δήμου, </a:t>
            </a:r>
            <a:r>
              <a:rPr lang="el-GR" sz="2400" dirty="0"/>
              <a:t>καθώς </a:t>
            </a:r>
            <a:r>
              <a:rPr lang="el-GR" sz="2400" b="1" u="sng" dirty="0"/>
              <a:t>ψηφιοποιεί και απλοποιεί τόσο την διαδικασία αναφοράς ενός ζητήματος </a:t>
            </a:r>
            <a:r>
              <a:rPr lang="el-GR" sz="2400" dirty="0"/>
              <a:t>από την πλευρά των πολιτών όσο και </a:t>
            </a:r>
            <a:r>
              <a:rPr lang="el-GR" sz="2400" b="1" dirty="0"/>
              <a:t>την υπηρεσιακή τους διαχείριση,</a:t>
            </a:r>
            <a:r>
              <a:rPr lang="el-GR" sz="2400" dirty="0"/>
              <a:t> κρατώντας σε </a:t>
            </a:r>
            <a:r>
              <a:rPr lang="el-GR" sz="2400" b="1" dirty="0"/>
              <a:t>συνεχή ενημέρωση τον δημότη.</a:t>
            </a:r>
          </a:p>
          <a:p>
            <a:r>
              <a:rPr lang="el-GR" sz="2400" b="1" dirty="0">
                <a:solidFill>
                  <a:srgbClr val="C00000"/>
                </a:solidFill>
              </a:rPr>
              <a:t>1.Κεντρικό σύστημα συλλογής και ανάλυσης δεδομένων</a:t>
            </a:r>
            <a:r>
              <a:rPr lang="el-GR" sz="2400" dirty="0">
                <a:solidFill>
                  <a:srgbClr val="C00000"/>
                </a:solidFill>
              </a:rPr>
              <a:t> (</a:t>
            </a:r>
            <a:r>
              <a:rPr lang="el-GR" sz="2400" dirty="0" err="1">
                <a:solidFill>
                  <a:srgbClr val="C00000"/>
                </a:solidFill>
              </a:rPr>
              <a:t>Dashboard</a:t>
            </a:r>
            <a:r>
              <a:rPr lang="el-GR" sz="2400" dirty="0">
                <a:solidFill>
                  <a:srgbClr val="C00000"/>
                </a:solidFill>
              </a:rPr>
              <a:t>) </a:t>
            </a:r>
            <a:r>
              <a:rPr lang="el-GR" sz="2400" dirty="0"/>
              <a:t>αποτελεί τον πυρήνα της πλατφόρμας ηλεκτρονικής διακυβέρνησης  καθώς συλλέγει, επεξεργάζεται και παρουσιάζει όλα τα δεδομένα που συλλέγονται από τα επιμέρους υποσυστήματα.</a:t>
            </a:r>
          </a:p>
        </p:txBody>
      </p:sp>
      <p:pic>
        <p:nvPicPr>
          <p:cNvPr id="10242" name="Picture 2">
            <a:extLst>
              <a:ext uri="{FF2B5EF4-FFF2-40B4-BE49-F238E27FC236}">
                <a16:creationId xmlns:a16="http://schemas.microsoft.com/office/drawing/2014/main" id="{7B499C07-0F49-86CB-6916-0475F36D9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069" y="973896"/>
            <a:ext cx="5505237" cy="33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78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71932" y="144892"/>
            <a:ext cx="11830049" cy="584775"/>
          </a:xfrm>
          <a:prstGeom prst="rect">
            <a:avLst/>
          </a:prstGeom>
          <a:noFill/>
          <a:ln w="34925">
            <a:solidFill>
              <a:schemeClr val="tx1"/>
            </a:solidFill>
          </a:ln>
        </p:spPr>
        <p:txBody>
          <a:bodyPr wrap="square" rtlCol="0">
            <a:spAutoFit/>
          </a:bodyPr>
          <a:lstStyle/>
          <a:p>
            <a:pPr algn="ctr"/>
            <a:r>
              <a:rPr lang="el-GR" sz="3200" b="1" i="0" dirty="0">
                <a:solidFill>
                  <a:srgbClr val="C00000"/>
                </a:solidFill>
                <a:effectLst/>
                <a:latin typeface="Roboto" panose="02000000000000000000" pitchFamily="2" charset="0"/>
              </a:rPr>
              <a:t>ΕΞΥΠΝΗ ΔΙΑΧΕΙΡΙΣΗ ΑΙΤΗΜΑΤΩΝ ΚΑΘΗΜΕΡΙΝΟΤΗΤΑΣ</a:t>
            </a:r>
          </a:p>
        </p:txBody>
      </p:sp>
      <p:sp>
        <p:nvSpPr>
          <p:cNvPr id="4" name="TextBox 3">
            <a:extLst>
              <a:ext uri="{FF2B5EF4-FFF2-40B4-BE49-F238E27FC236}">
                <a16:creationId xmlns:a16="http://schemas.microsoft.com/office/drawing/2014/main" id="{D551498D-0AB3-26C0-2951-E968986953D6}"/>
              </a:ext>
            </a:extLst>
          </p:cNvPr>
          <p:cNvSpPr txBox="1"/>
          <p:nvPr/>
        </p:nvSpPr>
        <p:spPr>
          <a:xfrm>
            <a:off x="6910697" y="5380672"/>
            <a:ext cx="4889418" cy="1477328"/>
          </a:xfrm>
          <a:prstGeom prst="rect">
            <a:avLst/>
          </a:prstGeom>
          <a:noFill/>
        </p:spPr>
        <p:txBody>
          <a:bodyPr wrap="square" rtlCol="0">
            <a:spAutoFit/>
          </a:bodyPr>
          <a:lstStyle/>
          <a:p>
            <a:r>
              <a:rPr lang="el-GR" sz="1800" b="1" i="1" dirty="0">
                <a:solidFill>
                  <a:srgbClr val="C00000"/>
                </a:solidFill>
              </a:rPr>
              <a:t>Ο Δήμος πετυχαίνει αξιόπιστη εξυπηρέτηση των πολιτών ως προς τις απορίες τους, με αποτέλεσμα την υψηλότερη απόδοση στο έργο της ικανοποίησης των πολιτών, και της ενημέρωσης των πολιτών .</a:t>
            </a:r>
          </a:p>
        </p:txBody>
      </p:sp>
      <p:sp>
        <p:nvSpPr>
          <p:cNvPr id="5" name="TextBox 4">
            <a:extLst>
              <a:ext uri="{FF2B5EF4-FFF2-40B4-BE49-F238E27FC236}">
                <a16:creationId xmlns:a16="http://schemas.microsoft.com/office/drawing/2014/main" id="{FF65713A-C238-AC0D-AC1C-374E7E211DC1}"/>
              </a:ext>
            </a:extLst>
          </p:cNvPr>
          <p:cNvSpPr txBox="1"/>
          <p:nvPr/>
        </p:nvSpPr>
        <p:spPr>
          <a:xfrm>
            <a:off x="147347" y="949663"/>
            <a:ext cx="6763350" cy="5262979"/>
          </a:xfrm>
          <a:prstGeom prst="rect">
            <a:avLst/>
          </a:prstGeom>
          <a:noFill/>
        </p:spPr>
        <p:txBody>
          <a:bodyPr wrap="square" rtlCol="0">
            <a:spAutoFit/>
          </a:bodyPr>
          <a:lstStyle/>
          <a:p>
            <a:r>
              <a:rPr lang="el-GR" sz="2400" b="1" u="sng" dirty="0">
                <a:solidFill>
                  <a:srgbClr val="C00000"/>
                </a:solidFill>
              </a:rPr>
              <a:t>Διαχείριση Αμφίδρομης Πληροφόρησης</a:t>
            </a:r>
          </a:p>
          <a:p>
            <a:endParaRPr lang="el-GR" sz="2400" dirty="0"/>
          </a:p>
          <a:p>
            <a:r>
              <a:rPr lang="el-GR" sz="2400" b="1" dirty="0">
                <a:solidFill>
                  <a:srgbClr val="C00000"/>
                </a:solidFill>
              </a:rPr>
              <a:t>Συχνές ερωτήσεις (</a:t>
            </a:r>
            <a:r>
              <a:rPr lang="el-GR" sz="2400" b="1" dirty="0" err="1">
                <a:solidFill>
                  <a:srgbClr val="C00000"/>
                </a:solidFill>
              </a:rPr>
              <a:t>FAQs</a:t>
            </a:r>
            <a:r>
              <a:rPr lang="el-GR" sz="2400" b="1" dirty="0">
                <a:solidFill>
                  <a:srgbClr val="C00000"/>
                </a:solidFill>
              </a:rPr>
              <a:t>). &amp; Ψηφιακός βοηθός </a:t>
            </a:r>
            <a:r>
              <a:rPr lang="el-GR" sz="2400" dirty="0"/>
              <a:t>δημότη με χρήση </a:t>
            </a:r>
            <a:r>
              <a:rPr lang="el-GR" sz="2400" dirty="0" err="1">
                <a:solidFill>
                  <a:srgbClr val="C00000"/>
                </a:solidFill>
              </a:rPr>
              <a:t>chatbot</a:t>
            </a:r>
            <a:r>
              <a:rPr lang="el-GR" sz="2400" dirty="0">
                <a:solidFill>
                  <a:srgbClr val="C00000"/>
                </a:solidFill>
              </a:rPr>
              <a:t>:</a:t>
            </a:r>
            <a:endParaRPr lang="el-GR" sz="2400" dirty="0"/>
          </a:p>
          <a:p>
            <a:r>
              <a:rPr lang="el-GR" sz="2400" dirty="0"/>
              <a:t>–</a:t>
            </a:r>
            <a:r>
              <a:rPr lang="el-GR" sz="2400" b="1" dirty="0"/>
              <a:t>Δυνατότητα για προβολή συχνών ερωτήσεων </a:t>
            </a:r>
            <a:r>
              <a:rPr lang="el-GR" sz="2400" dirty="0"/>
              <a:t>– </a:t>
            </a:r>
            <a:r>
              <a:rPr lang="el-GR" sz="2400" b="1" dirty="0"/>
              <a:t>προκαθορισμένων απαντήσεων </a:t>
            </a:r>
            <a:r>
              <a:rPr lang="el-GR" sz="2400" dirty="0"/>
              <a:t>(</a:t>
            </a:r>
            <a:r>
              <a:rPr lang="el-GR" sz="2400" dirty="0" err="1"/>
              <a:t>FAQs</a:t>
            </a:r>
            <a:r>
              <a:rPr lang="el-GR" sz="2400" dirty="0"/>
              <a:t>), για παρεχόμενες υπηρεσίες από το Δήμο, διαδικασίες, απαιτούμενα δικαιολογητικά κ.α.</a:t>
            </a:r>
          </a:p>
          <a:p>
            <a:endParaRPr lang="el-GR" sz="2400" dirty="0"/>
          </a:p>
          <a:p>
            <a:r>
              <a:rPr lang="el-GR" sz="2400" dirty="0"/>
              <a:t>–</a:t>
            </a:r>
            <a:r>
              <a:rPr lang="el-GR" sz="2400" b="1" dirty="0">
                <a:solidFill>
                  <a:srgbClr val="C00000"/>
                </a:solidFill>
              </a:rPr>
              <a:t>Ειδικός ψηφιακός βοηθός </a:t>
            </a:r>
            <a:r>
              <a:rPr lang="el-GR" sz="2400" dirty="0"/>
              <a:t>για την εξυπηρέτηση του δημότη που έχει </a:t>
            </a:r>
            <a:r>
              <a:rPr lang="el-GR" sz="2400" b="1" dirty="0"/>
              <a:t>τη δυνατότητα 24/7 να απαντά σε συχνές ερωτήσεις δημοτών</a:t>
            </a:r>
            <a:r>
              <a:rPr lang="el-GR" sz="2400" dirty="0"/>
              <a:t>, να παρέχει πληροφόρηση για διαδικασίες και να συλλέγει δεδομένα. </a:t>
            </a:r>
          </a:p>
        </p:txBody>
      </p:sp>
      <p:pic>
        <p:nvPicPr>
          <p:cNvPr id="11266" name="Picture 2">
            <a:extLst>
              <a:ext uri="{FF2B5EF4-FFF2-40B4-BE49-F238E27FC236}">
                <a16:creationId xmlns:a16="http://schemas.microsoft.com/office/drawing/2014/main" id="{9368C340-F426-0324-A730-C1E873220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384" y="787869"/>
            <a:ext cx="5226731" cy="452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40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71932" y="144892"/>
            <a:ext cx="11830049" cy="584775"/>
          </a:xfrm>
          <a:prstGeom prst="rect">
            <a:avLst/>
          </a:prstGeom>
          <a:noFill/>
          <a:ln w="34925">
            <a:solidFill>
              <a:schemeClr val="tx1"/>
            </a:solidFill>
          </a:ln>
        </p:spPr>
        <p:txBody>
          <a:bodyPr wrap="square" rtlCol="0">
            <a:spAutoFit/>
          </a:bodyPr>
          <a:lstStyle/>
          <a:p>
            <a:pPr algn="ctr"/>
            <a:r>
              <a:rPr lang="el-GR" sz="3200" b="1" i="0" dirty="0">
                <a:solidFill>
                  <a:srgbClr val="C00000"/>
                </a:solidFill>
                <a:effectLst/>
                <a:latin typeface="Roboto" panose="02000000000000000000" pitchFamily="2" charset="0"/>
              </a:rPr>
              <a:t>ΕΞΥΠΝΗ ΔΙΑΧΕΙΡΙΣΗ ΑΙΤΗΜΑΤΩΝ ΚΑΘΗΜΕΡΙΝΟΤΗΤΑΣ</a:t>
            </a:r>
          </a:p>
        </p:txBody>
      </p:sp>
      <p:sp>
        <p:nvSpPr>
          <p:cNvPr id="4" name="TextBox 3">
            <a:extLst>
              <a:ext uri="{FF2B5EF4-FFF2-40B4-BE49-F238E27FC236}">
                <a16:creationId xmlns:a16="http://schemas.microsoft.com/office/drawing/2014/main" id="{D551498D-0AB3-26C0-2951-E968986953D6}"/>
              </a:ext>
            </a:extLst>
          </p:cNvPr>
          <p:cNvSpPr txBox="1"/>
          <p:nvPr/>
        </p:nvSpPr>
        <p:spPr>
          <a:xfrm>
            <a:off x="6910697" y="5180774"/>
            <a:ext cx="4889418" cy="1477328"/>
          </a:xfrm>
          <a:prstGeom prst="rect">
            <a:avLst/>
          </a:prstGeom>
          <a:noFill/>
        </p:spPr>
        <p:txBody>
          <a:bodyPr wrap="square" rtlCol="0">
            <a:spAutoFit/>
          </a:bodyPr>
          <a:lstStyle/>
          <a:p>
            <a:r>
              <a:rPr lang="el-GR" sz="1800" b="1" i="1" dirty="0">
                <a:solidFill>
                  <a:srgbClr val="C00000"/>
                </a:solidFill>
              </a:rPr>
              <a:t>Ο Δήμος πετυχαίνει αξιόπιστη εξυπηρέτηση των πολιτών ως προς τις συναλλαγές τους με δημόσιες υπηρεσίες, με αποτέλεσμα την υψηλότερη απόδοση στο έργο της ικανοποίησης των πολιτών, και της ενημέρωσης των πολιτών .</a:t>
            </a:r>
          </a:p>
        </p:txBody>
      </p:sp>
      <p:sp>
        <p:nvSpPr>
          <p:cNvPr id="5" name="TextBox 4">
            <a:extLst>
              <a:ext uri="{FF2B5EF4-FFF2-40B4-BE49-F238E27FC236}">
                <a16:creationId xmlns:a16="http://schemas.microsoft.com/office/drawing/2014/main" id="{FF65713A-C238-AC0D-AC1C-374E7E211DC1}"/>
              </a:ext>
            </a:extLst>
          </p:cNvPr>
          <p:cNvSpPr txBox="1"/>
          <p:nvPr/>
        </p:nvSpPr>
        <p:spPr>
          <a:xfrm>
            <a:off x="147347" y="949663"/>
            <a:ext cx="6272114" cy="3785652"/>
          </a:xfrm>
          <a:prstGeom prst="rect">
            <a:avLst/>
          </a:prstGeom>
          <a:noFill/>
        </p:spPr>
        <p:txBody>
          <a:bodyPr wrap="square" rtlCol="0">
            <a:spAutoFit/>
          </a:bodyPr>
          <a:lstStyle/>
          <a:p>
            <a:r>
              <a:rPr lang="el-GR" sz="2400" b="1" u="sng" dirty="0">
                <a:solidFill>
                  <a:srgbClr val="C00000"/>
                </a:solidFill>
              </a:rPr>
              <a:t>Ηλεκτρονικές Αιτήσεις (e-</a:t>
            </a:r>
            <a:r>
              <a:rPr lang="el-GR" sz="2400" b="1" u="sng" dirty="0" err="1">
                <a:solidFill>
                  <a:srgbClr val="C00000"/>
                </a:solidFill>
              </a:rPr>
              <a:t>forms</a:t>
            </a:r>
            <a:r>
              <a:rPr lang="el-GR" sz="2400" b="1" u="sng" dirty="0">
                <a:solidFill>
                  <a:srgbClr val="C00000"/>
                </a:solidFill>
              </a:rPr>
              <a:t>)</a:t>
            </a:r>
          </a:p>
          <a:p>
            <a:endParaRPr lang="el-GR" sz="2400" dirty="0"/>
          </a:p>
          <a:p>
            <a:r>
              <a:rPr lang="el-GR" sz="2400" dirty="0"/>
              <a:t>Στόχος της λειτουργίας της εφαρμογής είναι η ολοκληρωμένη και πλήρης υποστήριξη </a:t>
            </a:r>
            <a:r>
              <a:rPr lang="el-GR" sz="2400" b="1" dirty="0"/>
              <a:t>κάθε τύπου ηλεκτρονικής αίτησης </a:t>
            </a:r>
            <a:r>
              <a:rPr lang="el-GR" sz="2400" dirty="0"/>
              <a:t>και </a:t>
            </a:r>
            <a:r>
              <a:rPr lang="el-GR" sz="2400" b="1" dirty="0"/>
              <a:t>αυτόματης δρομολόγησής της στην αρμόδια υπηρεσία.</a:t>
            </a:r>
          </a:p>
          <a:p>
            <a:endParaRPr lang="el-GR" sz="2400" dirty="0"/>
          </a:p>
          <a:p>
            <a:r>
              <a:rPr lang="el-GR" sz="2400" dirty="0"/>
              <a:t>Η αίτηση μπορεί να συνοδεύεται από </a:t>
            </a:r>
            <a:r>
              <a:rPr lang="el-GR" sz="2400" b="1" dirty="0"/>
              <a:t>επισυναπτόμενα ηλεκτρονικά αρχεία</a:t>
            </a:r>
            <a:r>
              <a:rPr lang="el-GR" sz="2400" dirty="0"/>
              <a:t>, καθώς και </a:t>
            </a:r>
            <a:r>
              <a:rPr lang="el-GR" sz="2400" b="1" dirty="0"/>
              <a:t>να υποστηρίζει την διενέργεια πληρωμής.</a:t>
            </a:r>
          </a:p>
        </p:txBody>
      </p:sp>
      <p:pic>
        <p:nvPicPr>
          <p:cNvPr id="12290" name="Picture 2">
            <a:extLst>
              <a:ext uri="{FF2B5EF4-FFF2-40B4-BE49-F238E27FC236}">
                <a16:creationId xmlns:a16="http://schemas.microsoft.com/office/drawing/2014/main" id="{C39B75E5-0728-C866-BF05-D0878E1B0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654" y="729667"/>
            <a:ext cx="4094607" cy="445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438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71932" y="144892"/>
            <a:ext cx="11830049" cy="584775"/>
          </a:xfrm>
          <a:prstGeom prst="rect">
            <a:avLst/>
          </a:prstGeom>
          <a:noFill/>
          <a:ln w="34925">
            <a:solidFill>
              <a:schemeClr val="tx1"/>
            </a:solidFill>
          </a:ln>
        </p:spPr>
        <p:txBody>
          <a:bodyPr wrap="square" rtlCol="0">
            <a:spAutoFit/>
          </a:bodyPr>
          <a:lstStyle/>
          <a:p>
            <a:pPr algn="ctr"/>
            <a:r>
              <a:rPr lang="el-GR" sz="3200" b="1" i="0" dirty="0">
                <a:solidFill>
                  <a:srgbClr val="C00000"/>
                </a:solidFill>
                <a:effectLst/>
                <a:latin typeface="Roboto" panose="02000000000000000000" pitchFamily="2" charset="0"/>
              </a:rPr>
              <a:t>ΕΞΥΠΝΗ ΔΙΑΧΕΙΡΙΣΗ ΑΙΤΗΜΑΤΩΝ ΚΑΘΗΜΕΡΙΝΟΤΗΤΑΣ</a:t>
            </a:r>
          </a:p>
        </p:txBody>
      </p:sp>
      <p:sp>
        <p:nvSpPr>
          <p:cNvPr id="4" name="TextBox 3">
            <a:extLst>
              <a:ext uri="{FF2B5EF4-FFF2-40B4-BE49-F238E27FC236}">
                <a16:creationId xmlns:a16="http://schemas.microsoft.com/office/drawing/2014/main" id="{D551498D-0AB3-26C0-2951-E968986953D6}"/>
              </a:ext>
            </a:extLst>
          </p:cNvPr>
          <p:cNvSpPr txBox="1"/>
          <p:nvPr/>
        </p:nvSpPr>
        <p:spPr>
          <a:xfrm>
            <a:off x="7725747" y="5103674"/>
            <a:ext cx="4587551" cy="1754326"/>
          </a:xfrm>
          <a:prstGeom prst="rect">
            <a:avLst/>
          </a:prstGeom>
          <a:noFill/>
        </p:spPr>
        <p:txBody>
          <a:bodyPr wrap="square" rtlCol="0">
            <a:spAutoFit/>
          </a:bodyPr>
          <a:lstStyle/>
          <a:p>
            <a:r>
              <a:rPr lang="el-GR" sz="1800" b="1" i="1" dirty="0">
                <a:solidFill>
                  <a:srgbClr val="C00000"/>
                </a:solidFill>
              </a:rPr>
              <a:t>Ο Δήμος πετυχαίνει αξιόπιστη εξυπηρέτηση των πολιτών ως προς τις συναλλαγές τους με δημόσιες υπηρεσίες, με αποτέλεσμα την υψηλότερη απόδοση στο έργο της ικανοποίησης των πολιτών, και της ενημέρωσης των πολιτών .</a:t>
            </a:r>
          </a:p>
        </p:txBody>
      </p:sp>
      <p:sp>
        <p:nvSpPr>
          <p:cNvPr id="5" name="TextBox 4">
            <a:extLst>
              <a:ext uri="{FF2B5EF4-FFF2-40B4-BE49-F238E27FC236}">
                <a16:creationId xmlns:a16="http://schemas.microsoft.com/office/drawing/2014/main" id="{FF65713A-C238-AC0D-AC1C-374E7E211DC1}"/>
              </a:ext>
            </a:extLst>
          </p:cNvPr>
          <p:cNvSpPr txBox="1"/>
          <p:nvPr/>
        </p:nvSpPr>
        <p:spPr>
          <a:xfrm>
            <a:off x="0" y="729667"/>
            <a:ext cx="7725747" cy="6001643"/>
          </a:xfrm>
          <a:prstGeom prst="rect">
            <a:avLst/>
          </a:prstGeom>
          <a:noFill/>
        </p:spPr>
        <p:txBody>
          <a:bodyPr wrap="square" rtlCol="0">
            <a:spAutoFit/>
          </a:bodyPr>
          <a:lstStyle/>
          <a:p>
            <a:r>
              <a:rPr lang="el-GR" sz="2400" b="1" u="sng" dirty="0">
                <a:solidFill>
                  <a:srgbClr val="C00000"/>
                </a:solidFill>
              </a:rPr>
              <a:t>Ηλεκτρονικές αναφορές προβλημάτων στους δημόσιου χώρους</a:t>
            </a:r>
            <a:endParaRPr lang="el-GR" sz="2400" dirty="0"/>
          </a:p>
          <a:p>
            <a:r>
              <a:rPr lang="el-GR" sz="2400" dirty="0"/>
              <a:t>Στόχος της λειτουργίας της εφαρμογής είναι η ολοκληρωμένη και πλήρης υποστήριξη </a:t>
            </a:r>
            <a:r>
              <a:rPr lang="el-GR" sz="2400" b="1" dirty="0"/>
              <a:t>κάθε τύπου ηλεκτρονικής αναφοράς </a:t>
            </a:r>
            <a:r>
              <a:rPr lang="el-GR" sz="2400" dirty="0"/>
              <a:t>και </a:t>
            </a:r>
            <a:r>
              <a:rPr lang="el-GR" sz="2400" b="1" dirty="0"/>
              <a:t>αυτόματης δρομολόγησής της στην αρμόδια υπηρεσία για επισκευή. Ειδικότερα,</a:t>
            </a:r>
          </a:p>
          <a:p>
            <a:pPr marL="342900" indent="-342900">
              <a:buFont typeface="Wingdings" panose="05000000000000000000" pitchFamily="2" charset="2"/>
              <a:buChar char="Ø"/>
            </a:pPr>
            <a:r>
              <a:rPr lang="el-GR" sz="2400" dirty="0"/>
              <a:t>Αναφορά για λακκούβα στο δρόμο, για δένδρο που έπεσε από τον άνεμο, για σκουπίδια ή μπάζα που κάποιος άφησε.</a:t>
            </a:r>
          </a:p>
          <a:p>
            <a:pPr marL="342900" indent="-342900">
              <a:buFont typeface="Wingdings" panose="05000000000000000000" pitchFamily="2" charset="2"/>
              <a:buChar char="Ø"/>
            </a:pPr>
            <a:r>
              <a:rPr lang="el-GR" sz="2400" dirty="0"/>
              <a:t>Αναφορά για αδέσποτο ζώο που κυκλοφορεί.</a:t>
            </a:r>
          </a:p>
          <a:p>
            <a:pPr marL="342900" indent="-342900">
              <a:buFont typeface="Wingdings" panose="05000000000000000000" pitchFamily="2" charset="2"/>
              <a:buChar char="Ø"/>
            </a:pPr>
            <a:r>
              <a:rPr lang="el-GR" sz="2400" dirty="0"/>
              <a:t>Αναφορά για σπάσιμο σωλήνων ύδρευσης, αποχέτευσης, </a:t>
            </a:r>
            <a:r>
              <a:rPr lang="el-GR" sz="2400" dirty="0" err="1"/>
              <a:t>κ.λ.π</a:t>
            </a:r>
            <a:r>
              <a:rPr lang="el-GR" sz="2400" dirty="0"/>
              <a:t>.</a:t>
            </a:r>
          </a:p>
          <a:p>
            <a:pPr marL="342900" indent="-342900">
              <a:buFont typeface="Wingdings" panose="05000000000000000000" pitchFamily="2" charset="2"/>
              <a:buChar char="Ø"/>
            </a:pPr>
            <a:r>
              <a:rPr lang="el-GR" sz="2400" dirty="0"/>
              <a:t>Αναφορά στην αστυνομία για επίθεση ληστών</a:t>
            </a:r>
          </a:p>
          <a:p>
            <a:pPr marL="342900" indent="-342900">
              <a:buFont typeface="Wingdings" panose="05000000000000000000" pitchFamily="2" charset="2"/>
              <a:buChar char="Ø"/>
            </a:pPr>
            <a:r>
              <a:rPr lang="el-GR" sz="2400" dirty="0"/>
              <a:t>Αναφορά στην πυροσβεστική για πυρκαγιά.</a:t>
            </a:r>
          </a:p>
          <a:p>
            <a:r>
              <a:rPr lang="el-GR" sz="2400" dirty="0"/>
              <a:t>Η ηλεκτρονική αναφορά μπορεί να συνοδεύεται από </a:t>
            </a:r>
            <a:r>
              <a:rPr lang="el-GR" sz="2400" b="1" dirty="0">
                <a:solidFill>
                  <a:srgbClr val="C00000"/>
                </a:solidFill>
              </a:rPr>
              <a:t>επισυναπτόμενα ηλεκτρονικά αρχεία, όπως φωτογραφίες.</a:t>
            </a:r>
          </a:p>
        </p:txBody>
      </p:sp>
      <p:pic>
        <p:nvPicPr>
          <p:cNvPr id="12290" name="Picture 2">
            <a:extLst>
              <a:ext uri="{FF2B5EF4-FFF2-40B4-BE49-F238E27FC236}">
                <a16:creationId xmlns:a16="http://schemas.microsoft.com/office/drawing/2014/main" id="{C39B75E5-0728-C866-BF05-D0878E1B0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654" y="729667"/>
            <a:ext cx="4094607" cy="445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71932" y="144892"/>
            <a:ext cx="11830049" cy="584775"/>
          </a:xfrm>
          <a:prstGeom prst="rect">
            <a:avLst/>
          </a:prstGeom>
          <a:noFill/>
          <a:ln w="34925">
            <a:solidFill>
              <a:schemeClr val="tx1"/>
            </a:solidFill>
          </a:ln>
        </p:spPr>
        <p:txBody>
          <a:bodyPr wrap="square" rtlCol="0">
            <a:spAutoFit/>
          </a:bodyPr>
          <a:lstStyle/>
          <a:p>
            <a:pPr algn="ctr"/>
            <a:r>
              <a:rPr lang="el-GR" sz="3200" b="1" i="0" dirty="0">
                <a:solidFill>
                  <a:srgbClr val="C00000"/>
                </a:solidFill>
                <a:effectLst/>
                <a:latin typeface="Roboto" panose="02000000000000000000" pitchFamily="2" charset="0"/>
              </a:rPr>
              <a:t>ΕΞΥΠΝΗ ΔΙΑΧΕΙΡΙΣΗ ΑΙΤΗΜΑΤΩΝ ΚΑΘΗΜΕΡΙΝΟΤΗΤΑΣ</a:t>
            </a:r>
          </a:p>
        </p:txBody>
      </p:sp>
      <p:sp>
        <p:nvSpPr>
          <p:cNvPr id="4" name="TextBox 3">
            <a:extLst>
              <a:ext uri="{FF2B5EF4-FFF2-40B4-BE49-F238E27FC236}">
                <a16:creationId xmlns:a16="http://schemas.microsoft.com/office/drawing/2014/main" id="{D551498D-0AB3-26C0-2951-E968986953D6}"/>
              </a:ext>
            </a:extLst>
          </p:cNvPr>
          <p:cNvSpPr txBox="1"/>
          <p:nvPr/>
        </p:nvSpPr>
        <p:spPr>
          <a:xfrm>
            <a:off x="6910697" y="5180774"/>
            <a:ext cx="4889418" cy="1477328"/>
          </a:xfrm>
          <a:prstGeom prst="rect">
            <a:avLst/>
          </a:prstGeom>
          <a:noFill/>
        </p:spPr>
        <p:txBody>
          <a:bodyPr wrap="square" rtlCol="0">
            <a:spAutoFit/>
          </a:bodyPr>
          <a:lstStyle/>
          <a:p>
            <a:r>
              <a:rPr lang="el-GR" sz="1800" b="1" i="1" dirty="0">
                <a:solidFill>
                  <a:srgbClr val="C00000"/>
                </a:solidFill>
              </a:rPr>
              <a:t>Ο Δήμος πετυχαίνει αξιόπιστη εξυπηρέτηση των πολιτών ως προς τις συναλλαγές τους με δημόσιες υπηρεσίες, με αποτέλεσμα την υψηλότερη απόδοση στο έργο της ικανοποίησης των πολιτών, και της ενημέρωσης των πολιτών .</a:t>
            </a:r>
          </a:p>
        </p:txBody>
      </p:sp>
      <p:sp>
        <p:nvSpPr>
          <p:cNvPr id="5" name="TextBox 4">
            <a:extLst>
              <a:ext uri="{FF2B5EF4-FFF2-40B4-BE49-F238E27FC236}">
                <a16:creationId xmlns:a16="http://schemas.microsoft.com/office/drawing/2014/main" id="{FF65713A-C238-AC0D-AC1C-374E7E211DC1}"/>
              </a:ext>
            </a:extLst>
          </p:cNvPr>
          <p:cNvSpPr txBox="1"/>
          <p:nvPr/>
        </p:nvSpPr>
        <p:spPr>
          <a:xfrm>
            <a:off x="150634" y="1059220"/>
            <a:ext cx="6636002" cy="5262979"/>
          </a:xfrm>
          <a:prstGeom prst="rect">
            <a:avLst/>
          </a:prstGeom>
          <a:noFill/>
        </p:spPr>
        <p:txBody>
          <a:bodyPr wrap="square" rtlCol="0">
            <a:spAutoFit/>
          </a:bodyPr>
          <a:lstStyle/>
          <a:p>
            <a:r>
              <a:rPr lang="el-GR" sz="2400" b="1" u="sng" dirty="0">
                <a:solidFill>
                  <a:srgbClr val="C00000"/>
                </a:solidFill>
              </a:rPr>
              <a:t>Διαχείριση αδειών στάθμευσης μονίμων κατοίκων</a:t>
            </a:r>
          </a:p>
          <a:p>
            <a:endParaRPr lang="el-GR" sz="2400" b="1" dirty="0"/>
          </a:p>
          <a:p>
            <a:r>
              <a:rPr lang="el-GR" sz="2400" dirty="0"/>
              <a:t>Στόχος της λειτουργίας της εφαρμογής είναι  η </a:t>
            </a:r>
            <a:r>
              <a:rPr lang="el-GR" sz="2400" b="1" dirty="0"/>
              <a:t>διαχείριση ηλεκτρονικών αιτήσεων/αδειών στάθμευσης μονίμων κατοίκων </a:t>
            </a:r>
            <a:r>
              <a:rPr lang="el-GR" sz="2400" dirty="0"/>
              <a:t>και άλλων ειδικών κατηγοριών με </a:t>
            </a:r>
            <a:r>
              <a:rPr lang="el-GR" sz="2400" b="1" dirty="0">
                <a:solidFill>
                  <a:srgbClr val="C00000"/>
                </a:solidFill>
              </a:rPr>
              <a:t>δυνατότητα αποστολής απαιτούμενων δικαιολογητικών, ηλεκτρονικής πληρωμής τέλους και αυτόματης ενημέρωσης για την ανανέωση/λήξη.</a:t>
            </a:r>
          </a:p>
          <a:p>
            <a:endParaRPr lang="el-GR" sz="2400" dirty="0"/>
          </a:p>
          <a:p>
            <a:r>
              <a:rPr lang="el-GR" sz="2400" dirty="0"/>
              <a:t>Επίσης η εφαρμογή προσφέρει </a:t>
            </a:r>
            <a:r>
              <a:rPr lang="el-GR" sz="2400" b="1" dirty="0"/>
              <a:t>διατήρηση πλήρους ιστορικού αιτήσεων και αδειών</a:t>
            </a:r>
            <a:r>
              <a:rPr lang="el-GR" sz="2400" dirty="0"/>
              <a:t> με δυνατότητα ατομικής/μαζικής επικοινωνίας μέσα από κάθε διαθέσιμο ψηφιακό κανάλι.</a:t>
            </a:r>
          </a:p>
        </p:txBody>
      </p:sp>
      <p:pic>
        <p:nvPicPr>
          <p:cNvPr id="12290" name="Picture 2">
            <a:extLst>
              <a:ext uri="{FF2B5EF4-FFF2-40B4-BE49-F238E27FC236}">
                <a16:creationId xmlns:a16="http://schemas.microsoft.com/office/drawing/2014/main" id="{C39B75E5-0728-C866-BF05-D0878E1B0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654" y="729667"/>
            <a:ext cx="4094607" cy="445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07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ΟΥΣΙΑΣΤΙΚΉ ΔΙΑΒΟΥΛΕΥΣΗ  ΤΟΥ ΔΗΜΟΥ ΜΕ ΤΟΥΣ ΠΟΛΙΤΕΣ</a:t>
            </a:r>
          </a:p>
        </p:txBody>
      </p:sp>
      <p:sp>
        <p:nvSpPr>
          <p:cNvPr id="4" name="TextBox 3">
            <a:extLst>
              <a:ext uri="{FF2B5EF4-FFF2-40B4-BE49-F238E27FC236}">
                <a16:creationId xmlns:a16="http://schemas.microsoft.com/office/drawing/2014/main" id="{D551498D-0AB3-26C0-2951-E968986953D6}"/>
              </a:ext>
            </a:extLst>
          </p:cNvPr>
          <p:cNvSpPr txBox="1"/>
          <p:nvPr/>
        </p:nvSpPr>
        <p:spPr>
          <a:xfrm>
            <a:off x="3442997" y="5795929"/>
            <a:ext cx="8658986" cy="923330"/>
          </a:xfrm>
          <a:prstGeom prst="rect">
            <a:avLst/>
          </a:prstGeom>
          <a:noFill/>
        </p:spPr>
        <p:txBody>
          <a:bodyPr wrap="square" rtlCol="0">
            <a:spAutoFit/>
          </a:bodyPr>
          <a:lstStyle/>
          <a:p>
            <a:r>
              <a:rPr lang="el-GR" sz="1800" b="1" i="1" dirty="0">
                <a:solidFill>
                  <a:srgbClr val="C00000"/>
                </a:solidFill>
              </a:rPr>
              <a:t>Ο Δήμος πετυχαίνει ουσιαστική διαβούλευση με τις πολίτες για έργα και δράσεις που προγραμματίζει, </a:t>
            </a:r>
            <a:r>
              <a:rPr lang="el-GR" sz="1800" b="1" i="1" u="sng" dirty="0">
                <a:solidFill>
                  <a:srgbClr val="C00000"/>
                </a:solidFill>
                <a:effectLst>
                  <a:outerShdw blurRad="38100" dist="38100" dir="2700000" algn="tl">
                    <a:srgbClr val="000000">
                      <a:alpha val="43137"/>
                    </a:srgbClr>
                  </a:outerShdw>
                </a:effectLst>
              </a:rPr>
              <a:t>αυξάνει το βαθμό άμεσης δημοκρατίας</a:t>
            </a:r>
            <a:r>
              <a:rPr lang="el-GR" sz="1800" b="1" i="1" dirty="0">
                <a:solidFill>
                  <a:srgbClr val="C00000"/>
                </a:solidFill>
              </a:rPr>
              <a:t>, με αποτέλεσμα την υψηλότερη απόδοση στο έργο της ικανοποίησης των πολιτών, και της ενημέρωσης των πολιτών .</a:t>
            </a:r>
          </a:p>
        </p:txBody>
      </p:sp>
      <p:sp>
        <p:nvSpPr>
          <p:cNvPr id="5" name="TextBox 4">
            <a:extLst>
              <a:ext uri="{FF2B5EF4-FFF2-40B4-BE49-F238E27FC236}">
                <a16:creationId xmlns:a16="http://schemas.microsoft.com/office/drawing/2014/main" id="{FF65713A-C238-AC0D-AC1C-374E7E211DC1}"/>
              </a:ext>
            </a:extLst>
          </p:cNvPr>
          <p:cNvSpPr txBox="1"/>
          <p:nvPr/>
        </p:nvSpPr>
        <p:spPr>
          <a:xfrm>
            <a:off x="90018" y="597455"/>
            <a:ext cx="12101982" cy="5262979"/>
          </a:xfrm>
          <a:prstGeom prst="rect">
            <a:avLst/>
          </a:prstGeom>
          <a:noFill/>
        </p:spPr>
        <p:txBody>
          <a:bodyPr wrap="square" rtlCol="0">
            <a:spAutoFit/>
          </a:bodyPr>
          <a:lstStyle/>
          <a:p>
            <a:r>
              <a:rPr lang="el-GR" sz="2400" b="1" u="sng" dirty="0" err="1">
                <a:solidFill>
                  <a:srgbClr val="C00000"/>
                </a:solidFill>
              </a:rPr>
              <a:t>Τηλε</a:t>
            </a:r>
            <a:r>
              <a:rPr lang="el-GR" sz="2400" b="1" u="sng" dirty="0">
                <a:solidFill>
                  <a:srgbClr val="C00000"/>
                </a:solidFill>
              </a:rPr>
              <a:t>-διαβουλεύσεις</a:t>
            </a:r>
            <a:endParaRPr lang="el-GR" sz="2400" dirty="0"/>
          </a:p>
          <a:p>
            <a:r>
              <a:rPr lang="el-GR" sz="2400" dirty="0"/>
              <a:t>Η ολοκληρωμένη υπηρεσία των </a:t>
            </a:r>
            <a:r>
              <a:rPr lang="el-GR" sz="2400" dirty="0" err="1"/>
              <a:t>τηλε</a:t>
            </a:r>
            <a:r>
              <a:rPr lang="el-GR" sz="2400" dirty="0"/>
              <a:t>-διαβουλεύσεων περιλαμβάνει:</a:t>
            </a:r>
          </a:p>
          <a:p>
            <a:r>
              <a:rPr lang="el-GR" sz="2400" b="1" dirty="0">
                <a:solidFill>
                  <a:srgbClr val="C00000"/>
                </a:solidFill>
              </a:rPr>
              <a:t>1.Ζωντανή βιντεοσκόπηση και αναμετάδοση </a:t>
            </a:r>
            <a:r>
              <a:rPr lang="el-GR" sz="2400" dirty="0"/>
              <a:t>(</a:t>
            </a:r>
            <a:r>
              <a:rPr lang="el-GR" sz="2400" dirty="0" err="1"/>
              <a:t>streaming</a:t>
            </a:r>
            <a:r>
              <a:rPr lang="el-GR" sz="2400" dirty="0"/>
              <a:t>) σε Facebook, </a:t>
            </a:r>
            <a:r>
              <a:rPr lang="el-GR" sz="2400" dirty="0" err="1"/>
              <a:t>YouTube</a:t>
            </a:r>
            <a:r>
              <a:rPr lang="el-GR" sz="2400" dirty="0"/>
              <a:t> &amp; ιστοσελίδα (με επαγγελματικό συνεργείο)</a:t>
            </a:r>
          </a:p>
          <a:p>
            <a:r>
              <a:rPr lang="el-GR" sz="2400" b="1" dirty="0">
                <a:solidFill>
                  <a:srgbClr val="C00000"/>
                </a:solidFill>
              </a:rPr>
              <a:t>2.Δυνατότητα στους πολίτες να παρεμβαίνουν με ήχο &amp; εικόνα</a:t>
            </a:r>
            <a:r>
              <a:rPr lang="el-GR" sz="2400" dirty="0">
                <a:solidFill>
                  <a:srgbClr val="C00000"/>
                </a:solidFill>
              </a:rPr>
              <a:t> </a:t>
            </a:r>
            <a:r>
              <a:rPr lang="el-GR" sz="2400" dirty="0"/>
              <a:t>χρησιμοποιώντας το μικρόφωνο και την κάμερα του υπολογιστή/</a:t>
            </a:r>
            <a:r>
              <a:rPr lang="el-GR" sz="2400" dirty="0" err="1"/>
              <a:t>smartphone</a:t>
            </a:r>
            <a:r>
              <a:rPr lang="el-GR" sz="2400" dirty="0"/>
              <a:t>/</a:t>
            </a:r>
            <a:r>
              <a:rPr lang="el-GR" sz="2400" dirty="0" err="1"/>
              <a:t>tablet</a:t>
            </a:r>
            <a:r>
              <a:rPr lang="el-GR" sz="2400" dirty="0"/>
              <a:t> τους μέσω πλατφόρμας </a:t>
            </a:r>
            <a:r>
              <a:rPr lang="el-GR" sz="2400" dirty="0" err="1"/>
              <a:t>ηλεδιάσκεψης</a:t>
            </a:r>
            <a:r>
              <a:rPr lang="el-GR" sz="2400" dirty="0"/>
              <a:t> ή να στέλνουν τα σχόλιά τους σε γραπτό μήνυμα μέσω </a:t>
            </a:r>
            <a:r>
              <a:rPr lang="el-GR" sz="2400" dirty="0" err="1"/>
              <a:t>social</a:t>
            </a:r>
            <a:r>
              <a:rPr lang="el-GR" sz="2400" dirty="0"/>
              <a:t> </a:t>
            </a:r>
            <a:r>
              <a:rPr lang="el-GR" sz="2400" dirty="0" err="1"/>
              <a:t>media</a:t>
            </a:r>
            <a:r>
              <a:rPr lang="el-GR" sz="2400" dirty="0"/>
              <a:t> (Facebook, </a:t>
            </a:r>
            <a:r>
              <a:rPr lang="el-GR" sz="2400" dirty="0" err="1"/>
              <a:t>YouTube</a:t>
            </a:r>
            <a:r>
              <a:rPr lang="el-GR" sz="2400" dirty="0"/>
              <a:t>)</a:t>
            </a:r>
          </a:p>
          <a:p>
            <a:r>
              <a:rPr lang="el-GR" sz="2400" b="1" dirty="0">
                <a:solidFill>
                  <a:srgbClr val="C00000"/>
                </a:solidFill>
              </a:rPr>
              <a:t>3.Διαδικτυακό Κόμβο Διαβούλευσης </a:t>
            </a:r>
            <a:r>
              <a:rPr lang="el-GR" sz="2400" b="1" dirty="0"/>
              <a:t>για την παροχή πληροφόρησης &amp; δεδομένων για τη διαβούλευση, με ταυτόχρονη δυνατότητα σχολιασμού από το κοινό (www.e-diavoulefsi.gr)</a:t>
            </a:r>
          </a:p>
          <a:p>
            <a:r>
              <a:rPr lang="el-GR" sz="2400" b="1" dirty="0"/>
              <a:t>Σχεδιασμός και υλοποίηση χορηγούμενων διαφημιστικών ενεργειών στο Facebook &amp; </a:t>
            </a:r>
            <a:r>
              <a:rPr lang="el-GR" sz="2400" b="1" dirty="0" err="1"/>
              <a:t>instagram</a:t>
            </a:r>
            <a:r>
              <a:rPr lang="el-GR" sz="2400" b="1" dirty="0"/>
              <a:t> πριν τις τηλεδιασκέψεις για ενημέρωση των πολιτών</a:t>
            </a:r>
          </a:p>
          <a:p>
            <a:r>
              <a:rPr lang="el-GR" sz="2400" b="1" dirty="0"/>
              <a:t>Ολοκληρωμένο πακέτο τύπου (</a:t>
            </a:r>
            <a:r>
              <a:rPr lang="el-GR" sz="2400" b="1" dirty="0" err="1"/>
              <a:t>press-kit</a:t>
            </a:r>
            <a:r>
              <a:rPr lang="el-GR" sz="2400" b="1" dirty="0"/>
              <a:t>)</a:t>
            </a:r>
          </a:p>
          <a:p>
            <a:r>
              <a:rPr lang="el-GR" sz="2400" b="1" dirty="0">
                <a:solidFill>
                  <a:srgbClr val="C00000"/>
                </a:solidFill>
              </a:rPr>
              <a:t>4.Δημιουργία προωθητικού </a:t>
            </a:r>
            <a:r>
              <a:rPr lang="el-GR" sz="2400" b="1" dirty="0" err="1">
                <a:solidFill>
                  <a:srgbClr val="C00000"/>
                </a:solidFill>
              </a:rPr>
              <a:t>video</a:t>
            </a:r>
            <a:r>
              <a:rPr lang="el-GR" sz="2400" b="1" dirty="0">
                <a:solidFill>
                  <a:srgbClr val="C00000"/>
                </a:solidFill>
              </a:rPr>
              <a:t> (</a:t>
            </a:r>
            <a:r>
              <a:rPr lang="el-GR" sz="2400" b="1" dirty="0" err="1">
                <a:solidFill>
                  <a:srgbClr val="C00000"/>
                </a:solidFill>
              </a:rPr>
              <a:t>teaser</a:t>
            </a:r>
            <a:r>
              <a:rPr lang="el-GR" sz="2400" b="1" dirty="0">
                <a:solidFill>
                  <a:srgbClr val="C00000"/>
                </a:solidFill>
              </a:rPr>
              <a:t> </a:t>
            </a:r>
            <a:r>
              <a:rPr lang="el-GR" sz="2400" b="1" dirty="0" err="1">
                <a:solidFill>
                  <a:srgbClr val="C00000"/>
                </a:solidFill>
              </a:rPr>
              <a:t>video</a:t>
            </a:r>
            <a:r>
              <a:rPr lang="el-GR" sz="2400" b="1" dirty="0">
                <a:solidFill>
                  <a:srgbClr val="C00000"/>
                </a:solidFill>
              </a:rPr>
              <a:t>)</a:t>
            </a:r>
          </a:p>
        </p:txBody>
      </p:sp>
    </p:spTree>
    <p:extLst>
      <p:ext uri="{BB962C8B-B14F-4D97-AF65-F5344CB8AC3E}">
        <p14:creationId xmlns:p14="http://schemas.microsoft.com/office/powerpoint/2010/main" val="123190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1498D-0AB3-26C0-2951-E968986953D6}"/>
              </a:ext>
            </a:extLst>
          </p:cNvPr>
          <p:cNvSpPr txBox="1"/>
          <p:nvPr/>
        </p:nvSpPr>
        <p:spPr>
          <a:xfrm>
            <a:off x="3829543" y="5934670"/>
            <a:ext cx="8226491" cy="923330"/>
          </a:xfrm>
          <a:prstGeom prst="rect">
            <a:avLst/>
          </a:prstGeom>
          <a:noFill/>
        </p:spPr>
        <p:txBody>
          <a:bodyPr wrap="square" rtlCol="0">
            <a:spAutoFit/>
          </a:bodyPr>
          <a:lstStyle/>
          <a:p>
            <a:r>
              <a:rPr lang="el-GR" sz="1800" b="1" i="1" dirty="0">
                <a:solidFill>
                  <a:srgbClr val="C00000"/>
                </a:solidFill>
              </a:rPr>
              <a:t>Ο Δήμος πετυχαίνει ουσιαστική </a:t>
            </a:r>
            <a:r>
              <a:rPr lang="el-GR" b="1" i="1" dirty="0">
                <a:solidFill>
                  <a:srgbClr val="C00000"/>
                </a:solidFill>
              </a:rPr>
              <a:t>πυροπροστασία προς </a:t>
            </a:r>
            <a:r>
              <a:rPr lang="el-GR" sz="1800" b="1" i="1" dirty="0">
                <a:solidFill>
                  <a:srgbClr val="C00000"/>
                </a:solidFill>
              </a:rPr>
              <a:t>τους πολίτες, με αποτέλεσμα την υψηλότερη απόδοση στο έργο της ικανοποίησης των πολιτών, και της ενημέρωσης των πολιτών .</a:t>
            </a:r>
          </a:p>
        </p:txBody>
      </p:sp>
      <p:sp>
        <p:nvSpPr>
          <p:cNvPr id="5" name="TextBox 4">
            <a:extLst>
              <a:ext uri="{FF2B5EF4-FFF2-40B4-BE49-F238E27FC236}">
                <a16:creationId xmlns:a16="http://schemas.microsoft.com/office/drawing/2014/main" id="{FF65713A-C238-AC0D-AC1C-374E7E211DC1}"/>
              </a:ext>
            </a:extLst>
          </p:cNvPr>
          <p:cNvSpPr txBox="1"/>
          <p:nvPr/>
        </p:nvSpPr>
        <p:spPr>
          <a:xfrm>
            <a:off x="193626" y="523220"/>
            <a:ext cx="7271834" cy="5632311"/>
          </a:xfrm>
          <a:prstGeom prst="rect">
            <a:avLst/>
          </a:prstGeom>
          <a:noFill/>
        </p:spPr>
        <p:txBody>
          <a:bodyPr wrap="square" rtlCol="0">
            <a:spAutoFit/>
          </a:bodyPr>
          <a:lstStyle/>
          <a:p>
            <a:r>
              <a:rPr lang="el-GR" sz="2400" b="1" u="sng" dirty="0">
                <a:solidFill>
                  <a:srgbClr val="C00000"/>
                </a:solidFill>
              </a:rPr>
              <a:t>Σύστημα Αντιπυρικής Προστασίας &amp; Κατάσβεσης</a:t>
            </a:r>
            <a:endParaRPr lang="el-GR" sz="2400" dirty="0"/>
          </a:p>
          <a:p>
            <a:r>
              <a:rPr lang="el-GR" sz="2400" dirty="0"/>
              <a:t>Το Σύστημα Αντιπυρικής Προστασίας και Κατάσβεσης μπορεί να χρησιμοποιηθεί σε περιπτώσεις </a:t>
            </a:r>
            <a:r>
              <a:rPr lang="el-GR" sz="2400" b="1" dirty="0"/>
              <a:t>πρόληψης και προστασίας από φωτιά </a:t>
            </a:r>
            <a:r>
              <a:rPr lang="el-GR" sz="2400" dirty="0"/>
              <a:t>καθώς και σε περιπτώσεις </a:t>
            </a:r>
            <a:r>
              <a:rPr lang="el-GR" sz="2400" b="1" dirty="0"/>
              <a:t>κατάσβεσης φωτιάς και καταπολέμησης πυρκαγιών.</a:t>
            </a:r>
          </a:p>
          <a:p>
            <a:endParaRPr lang="el-GR" sz="2400" dirty="0"/>
          </a:p>
          <a:p>
            <a:r>
              <a:rPr lang="el-GR" sz="2400" dirty="0"/>
              <a:t>Εγκατάσταση συστήματος GFP-1000 που περιλαμβάνει </a:t>
            </a:r>
            <a:r>
              <a:rPr lang="el-GR" sz="2400" b="1" dirty="0"/>
              <a:t>δεξαμενή με GFP υλικό</a:t>
            </a:r>
            <a:r>
              <a:rPr lang="el-GR" sz="2400" dirty="0"/>
              <a:t>, το οποίο έχει χαρακτηριστικές ιδιότητες και πλεονεκτήματα όπως :</a:t>
            </a:r>
          </a:p>
          <a:p>
            <a:r>
              <a:rPr lang="el-GR" sz="2400" b="1" dirty="0"/>
              <a:t>Φιλικό προς το περιβάλλον και τους ζωντανούς οργανισμούς</a:t>
            </a:r>
          </a:p>
          <a:p>
            <a:r>
              <a:rPr lang="el-GR" sz="2400" b="1" dirty="0"/>
              <a:t>Άχρωμο, άοσμο, άκαυστο και </a:t>
            </a:r>
            <a:r>
              <a:rPr lang="el-GR" sz="2400" b="1" dirty="0" err="1"/>
              <a:t>υδατοδιαλυτό</a:t>
            </a:r>
            <a:endParaRPr lang="el-GR" sz="2400" b="1" dirty="0"/>
          </a:p>
          <a:p>
            <a:r>
              <a:rPr lang="el-GR" sz="2400" dirty="0"/>
              <a:t>Ιδιότητες </a:t>
            </a:r>
            <a:r>
              <a:rPr lang="el-GR" sz="2400" b="1" dirty="0"/>
              <a:t>αντιπυρικής πυροπροστασίας </a:t>
            </a:r>
            <a:r>
              <a:rPr lang="el-GR" sz="2400" dirty="0"/>
              <a:t>και </a:t>
            </a:r>
            <a:r>
              <a:rPr lang="el-GR" sz="2400" b="1" dirty="0"/>
              <a:t>κατάσβεσης φωτιάς </a:t>
            </a:r>
            <a:r>
              <a:rPr lang="el-GR" sz="2400" dirty="0"/>
              <a:t>(δύο διαφορετικές ιδιότητες χρήσης σε ένα υλικό)</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ΠΟΛΙΤΙΚΗ ΠΡΟΣΤΑΣΙΑ ΤΟΥ ΔΗΜΟΥ ΠΡΟΣ ΤΟΥΣ ΠΟΛΙΤΕΣ</a:t>
            </a:r>
          </a:p>
        </p:txBody>
      </p:sp>
      <p:pic>
        <p:nvPicPr>
          <p:cNvPr id="13314" name="Picture 2">
            <a:extLst>
              <a:ext uri="{FF2B5EF4-FFF2-40B4-BE49-F238E27FC236}">
                <a16:creationId xmlns:a16="http://schemas.microsoft.com/office/drawing/2014/main" id="{F50688E6-E4C8-7DDB-BBED-336D9C2CF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792" y="653325"/>
            <a:ext cx="4678241" cy="379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614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1498D-0AB3-26C0-2951-E968986953D6}"/>
              </a:ext>
            </a:extLst>
          </p:cNvPr>
          <p:cNvSpPr txBox="1"/>
          <p:nvPr/>
        </p:nvSpPr>
        <p:spPr>
          <a:xfrm>
            <a:off x="329594" y="5570777"/>
            <a:ext cx="11862406" cy="646331"/>
          </a:xfrm>
          <a:prstGeom prst="rect">
            <a:avLst/>
          </a:prstGeom>
          <a:noFill/>
        </p:spPr>
        <p:txBody>
          <a:bodyPr wrap="square" rtlCol="0">
            <a:spAutoFit/>
          </a:bodyPr>
          <a:lstStyle/>
          <a:p>
            <a:r>
              <a:rPr lang="el-GR" sz="1800" b="1" i="1" dirty="0">
                <a:solidFill>
                  <a:srgbClr val="C00000"/>
                </a:solidFill>
              </a:rPr>
              <a:t>Ο Δήμος πετυχαίνει ουσιαστική </a:t>
            </a:r>
            <a:r>
              <a:rPr lang="el-GR" b="1" i="1" dirty="0">
                <a:solidFill>
                  <a:srgbClr val="C00000"/>
                </a:solidFill>
              </a:rPr>
              <a:t>προστασία προς </a:t>
            </a:r>
            <a:r>
              <a:rPr lang="el-GR" sz="1800" b="1" i="1" dirty="0">
                <a:solidFill>
                  <a:srgbClr val="C00000"/>
                </a:solidFill>
              </a:rPr>
              <a:t>τους πολίτες, με αποτέλεσμα την υψηλότερη απόδοση στο έργο της ενημέρωσης των πολιτών και της προστασίας τους .</a:t>
            </a:r>
          </a:p>
        </p:txBody>
      </p:sp>
      <p:sp>
        <p:nvSpPr>
          <p:cNvPr id="5" name="TextBox 4">
            <a:extLst>
              <a:ext uri="{FF2B5EF4-FFF2-40B4-BE49-F238E27FC236}">
                <a16:creationId xmlns:a16="http://schemas.microsoft.com/office/drawing/2014/main" id="{FF65713A-C238-AC0D-AC1C-374E7E211DC1}"/>
              </a:ext>
            </a:extLst>
          </p:cNvPr>
          <p:cNvSpPr txBox="1"/>
          <p:nvPr/>
        </p:nvSpPr>
        <p:spPr>
          <a:xfrm>
            <a:off x="329594" y="1344314"/>
            <a:ext cx="11641582" cy="3785652"/>
          </a:xfrm>
          <a:prstGeom prst="rect">
            <a:avLst/>
          </a:prstGeom>
          <a:noFill/>
        </p:spPr>
        <p:txBody>
          <a:bodyPr wrap="square" rtlCol="0">
            <a:spAutoFit/>
          </a:bodyPr>
          <a:lstStyle/>
          <a:p>
            <a:r>
              <a:rPr lang="el-GR" sz="2400" b="1" u="sng" dirty="0" err="1">
                <a:solidFill>
                  <a:srgbClr val="C00000"/>
                </a:solidFill>
              </a:rPr>
              <a:t>Eφαρμογή</a:t>
            </a:r>
            <a:r>
              <a:rPr lang="el-GR" sz="2400" b="1" u="sng" dirty="0">
                <a:solidFill>
                  <a:srgbClr val="C00000"/>
                </a:solidFill>
              </a:rPr>
              <a:t> Ενημέρωσης για Έκτακτα Συμβάντα</a:t>
            </a:r>
            <a:endParaRPr lang="el-GR" sz="2400" dirty="0"/>
          </a:p>
          <a:p>
            <a:r>
              <a:rPr lang="el-GR" sz="2400" dirty="0"/>
              <a:t>Η Εφαρμογή ενημέρωσης και προειδοποίησης σε έκτακτα συμβάντα για </a:t>
            </a:r>
            <a:r>
              <a:rPr lang="el-GR" sz="2400" b="1" dirty="0" err="1"/>
              <a:t>android</a:t>
            </a:r>
            <a:r>
              <a:rPr lang="el-GR" sz="2400" b="1" dirty="0"/>
              <a:t> έξυπνες φορητές συσκευές (</a:t>
            </a:r>
            <a:r>
              <a:rPr lang="el-GR" sz="2400" b="1" dirty="0" err="1"/>
              <a:t>smartphones</a:t>
            </a:r>
            <a:r>
              <a:rPr lang="el-GR" sz="2400" b="1" dirty="0"/>
              <a:t>/</a:t>
            </a:r>
            <a:r>
              <a:rPr lang="el-GR" sz="2400" b="1" dirty="0" err="1"/>
              <a:t>tablets</a:t>
            </a:r>
            <a:r>
              <a:rPr lang="el-GR" sz="2400" b="1" dirty="0"/>
              <a:t>) </a:t>
            </a:r>
            <a:r>
              <a:rPr lang="el-GR" sz="2400" dirty="0"/>
              <a:t>επιτρέπει στους Δημότες:</a:t>
            </a:r>
          </a:p>
          <a:p>
            <a:r>
              <a:rPr lang="el-GR" sz="2400" b="1" dirty="0">
                <a:solidFill>
                  <a:srgbClr val="C00000"/>
                </a:solidFill>
              </a:rPr>
              <a:t>1.Λήψη ειδοποιήσεων </a:t>
            </a:r>
            <a:r>
              <a:rPr lang="el-GR" sz="2400" dirty="0"/>
              <a:t>(</a:t>
            </a:r>
            <a:r>
              <a:rPr lang="el-GR" sz="2400" dirty="0" err="1"/>
              <a:t>push</a:t>
            </a:r>
            <a:r>
              <a:rPr lang="el-GR" sz="2400" dirty="0"/>
              <a:t> </a:t>
            </a:r>
            <a:r>
              <a:rPr lang="el-GR" sz="2400" dirty="0" err="1"/>
              <a:t>notifications</a:t>
            </a:r>
            <a:r>
              <a:rPr lang="el-GR" sz="2400" dirty="0"/>
              <a:t>, </a:t>
            </a:r>
            <a:r>
              <a:rPr lang="el-GR" sz="2400" dirty="0" err="1"/>
              <a:t>sms</a:t>
            </a:r>
            <a:r>
              <a:rPr lang="el-GR" sz="2400" dirty="0"/>
              <a:t>, </a:t>
            </a:r>
            <a:r>
              <a:rPr lang="el-GR" sz="2400" dirty="0" err="1"/>
              <a:t>emails</a:t>
            </a:r>
            <a:r>
              <a:rPr lang="el-GR" sz="2400" dirty="0"/>
              <a:t>) για έκτακτα συμβάντα, </a:t>
            </a:r>
            <a:r>
              <a:rPr lang="el-GR" sz="2400" dirty="0" err="1"/>
              <a:t>alerts</a:t>
            </a:r>
            <a:r>
              <a:rPr lang="el-GR" sz="2400" dirty="0"/>
              <a:t>, ανακοινώσεις, ενημερώσεις</a:t>
            </a:r>
          </a:p>
          <a:p>
            <a:r>
              <a:rPr lang="el-GR" sz="2400" b="1" dirty="0">
                <a:solidFill>
                  <a:srgbClr val="C00000"/>
                </a:solidFill>
              </a:rPr>
              <a:t>2.Μετεωρολογικές προβλέψεις &amp; έκτακτα δελτία</a:t>
            </a:r>
          </a:p>
          <a:p>
            <a:r>
              <a:rPr lang="el-GR" sz="2400" dirty="0"/>
              <a:t>χάρτης με δυναμική ενημέρωση για επίπεδα επικινδυνότητας (πυρκαγιά, βροχόπτωση </a:t>
            </a:r>
            <a:r>
              <a:rPr lang="el-GR" sz="2400" dirty="0" err="1"/>
              <a:t>κτλ</a:t>
            </a:r>
            <a:r>
              <a:rPr lang="el-GR" sz="2400" dirty="0"/>
              <a:t>)</a:t>
            </a:r>
          </a:p>
          <a:p>
            <a:r>
              <a:rPr lang="el-GR" sz="2400" dirty="0"/>
              <a:t>δυναμικός χάρτης με σημεία σχετιζόμενα με την πολιτική προστασία</a:t>
            </a:r>
          </a:p>
          <a:p>
            <a:r>
              <a:rPr lang="el-GR" sz="2400" b="1" dirty="0">
                <a:solidFill>
                  <a:srgbClr val="C00000"/>
                </a:solidFill>
              </a:rPr>
              <a:t>3.Ενημερωτικό περιεχόμενο με οδηγίες </a:t>
            </a:r>
            <a:r>
              <a:rPr lang="el-GR" sz="2400" dirty="0"/>
              <a:t>προς τους πολίτες για έκτακτα συμβάντα</a:t>
            </a:r>
          </a:p>
          <a:p>
            <a:r>
              <a:rPr lang="el-GR" sz="2400" dirty="0"/>
              <a:t>τηλέφωνα ανάγκης</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ΠΟΛΙΤΙΚΗ ΠΡΟΣΤΑΣΙΑ ΤΟΥ ΔΗΜΟΥ ΠΡΟΣ ΤΟΥΣ ΠΟΛΙΤΕΣ</a:t>
            </a:r>
          </a:p>
        </p:txBody>
      </p:sp>
    </p:spTree>
    <p:extLst>
      <p:ext uri="{BB962C8B-B14F-4D97-AF65-F5344CB8AC3E}">
        <p14:creationId xmlns:p14="http://schemas.microsoft.com/office/powerpoint/2010/main" val="2969275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1498D-0AB3-26C0-2951-E968986953D6}"/>
              </a:ext>
            </a:extLst>
          </p:cNvPr>
          <p:cNvSpPr txBox="1"/>
          <p:nvPr/>
        </p:nvSpPr>
        <p:spPr>
          <a:xfrm>
            <a:off x="5934269" y="5380672"/>
            <a:ext cx="6257731" cy="1477328"/>
          </a:xfrm>
          <a:prstGeom prst="rect">
            <a:avLst/>
          </a:prstGeom>
          <a:noFill/>
        </p:spPr>
        <p:txBody>
          <a:bodyPr wrap="square" rtlCol="0">
            <a:spAutoFit/>
          </a:bodyPr>
          <a:lstStyle/>
          <a:p>
            <a:r>
              <a:rPr lang="el-GR" sz="1800" b="1" i="1" dirty="0">
                <a:solidFill>
                  <a:srgbClr val="C00000"/>
                </a:solidFill>
              </a:rPr>
              <a:t>Ο Δήμος πετυχαίνει αποτελεσματικότερη προστασία της υγείας των πολιτών, ιδιαίτερα των ευάλωτων ηλικιωμένων πολιτών, χρονίως πασχόντων πολιτών, πολιτών χωρίς οικείους στο σπίτι, κ.α., με αποτέλεσμα την υψηλότερη απόδοση στο έργο της προστασίας των πολιτών.</a:t>
            </a:r>
          </a:p>
        </p:txBody>
      </p:sp>
      <p:sp>
        <p:nvSpPr>
          <p:cNvPr id="5" name="TextBox 4">
            <a:extLst>
              <a:ext uri="{FF2B5EF4-FFF2-40B4-BE49-F238E27FC236}">
                <a16:creationId xmlns:a16="http://schemas.microsoft.com/office/drawing/2014/main" id="{FF65713A-C238-AC0D-AC1C-374E7E211DC1}"/>
              </a:ext>
            </a:extLst>
          </p:cNvPr>
          <p:cNvSpPr txBox="1"/>
          <p:nvPr/>
        </p:nvSpPr>
        <p:spPr>
          <a:xfrm>
            <a:off x="225985" y="709832"/>
            <a:ext cx="5633639" cy="5262979"/>
          </a:xfrm>
          <a:prstGeom prst="rect">
            <a:avLst/>
          </a:prstGeom>
          <a:noFill/>
        </p:spPr>
        <p:txBody>
          <a:bodyPr wrap="square" rtlCol="0">
            <a:spAutoFit/>
          </a:bodyPr>
          <a:lstStyle/>
          <a:p>
            <a:r>
              <a:rPr lang="el-GR" sz="2400" b="1" u="sng" dirty="0">
                <a:solidFill>
                  <a:srgbClr val="C00000"/>
                </a:solidFill>
              </a:rPr>
              <a:t>Εφαρμογή </a:t>
            </a:r>
            <a:r>
              <a:rPr lang="el-GR" sz="2400" b="1" u="sng" dirty="0" err="1">
                <a:solidFill>
                  <a:srgbClr val="C00000"/>
                </a:solidFill>
              </a:rPr>
              <a:t>Τηλε</a:t>
            </a:r>
            <a:r>
              <a:rPr lang="el-GR" sz="2400" b="1" u="sng" dirty="0">
                <a:solidFill>
                  <a:srgbClr val="C00000"/>
                </a:solidFill>
              </a:rPr>
              <a:t>-ιατρικής</a:t>
            </a:r>
          </a:p>
          <a:p>
            <a:endParaRPr lang="el-GR" sz="2400" b="1" dirty="0"/>
          </a:p>
          <a:p>
            <a:r>
              <a:rPr lang="el-GR" sz="2400" b="1" dirty="0"/>
              <a:t>Η εφαρμογή διαχείρισης της Τηλεϊατρικής στοχεύει στη βελτίωση της φυσικής κατάστασης των πολιτών, στη διατήρηση της ευεξίας τους και στην αναβάθμιση της ποιότητας ζωής τους, </a:t>
            </a:r>
            <a:r>
              <a:rPr lang="el-GR" sz="2400" dirty="0"/>
              <a:t>εστιάζοντας στην Πρόληψη  και την μη έκθεσή τους, σε κινδύνους όπως της πανδημίας COVID -19.</a:t>
            </a:r>
          </a:p>
          <a:p>
            <a:endParaRPr lang="el-GR" sz="2400" b="1" dirty="0"/>
          </a:p>
          <a:p>
            <a:r>
              <a:rPr lang="el-GR" sz="2400" b="1" dirty="0"/>
              <a:t>Στόχος είναι να διασφαλιστεί τόσο η παρακολούθηση των χρονίως πασχόντων, που παραμένουν στο σπίτι προκειμένου να αποφευχθούν σοβαρές επιπλοκές.</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ΠΟΛΙΤΙΚΗ ΠΡΟΣΤΑΣΙΑ ΤΟΥ ΔΗΜΟΥ ΠΡΟΣ ΤΟΥΣ ΠΟΛΙΤΕΣ</a:t>
            </a:r>
          </a:p>
        </p:txBody>
      </p:sp>
      <p:pic>
        <p:nvPicPr>
          <p:cNvPr id="24578" name="Picture 2">
            <a:extLst>
              <a:ext uri="{FF2B5EF4-FFF2-40B4-BE49-F238E27FC236}">
                <a16:creationId xmlns:a16="http://schemas.microsoft.com/office/drawing/2014/main" id="{5980FA2B-DCB2-CFB5-BC97-F3AF4DA02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922" y="523219"/>
            <a:ext cx="5485112" cy="497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69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65713A-C238-AC0D-AC1C-374E7E211DC1}"/>
              </a:ext>
            </a:extLst>
          </p:cNvPr>
          <p:cNvSpPr txBox="1"/>
          <p:nvPr/>
        </p:nvSpPr>
        <p:spPr>
          <a:xfrm>
            <a:off x="329594" y="1344314"/>
            <a:ext cx="11641582" cy="3785652"/>
          </a:xfrm>
          <a:prstGeom prst="rect">
            <a:avLst/>
          </a:prstGeom>
          <a:noFill/>
        </p:spPr>
        <p:txBody>
          <a:bodyPr wrap="square" rtlCol="0">
            <a:spAutoFit/>
          </a:bodyPr>
          <a:lstStyle/>
          <a:p>
            <a:r>
              <a:rPr lang="el-GR" sz="2400" b="1" u="sng" dirty="0" err="1">
                <a:solidFill>
                  <a:srgbClr val="C00000"/>
                </a:solidFill>
              </a:rPr>
              <a:t>Ψηφιοποίηση</a:t>
            </a:r>
            <a:r>
              <a:rPr lang="el-GR" sz="2400" b="1" u="sng" dirty="0">
                <a:solidFill>
                  <a:srgbClr val="C00000"/>
                </a:solidFill>
              </a:rPr>
              <a:t> ελέγχων Δημοτικής Αστυνομίας &amp;  διαχείριση προστίμων.</a:t>
            </a:r>
          </a:p>
          <a:p>
            <a:endParaRPr lang="el-GR" sz="2400" dirty="0"/>
          </a:p>
          <a:p>
            <a:r>
              <a:rPr lang="el-GR" sz="2400" dirty="0"/>
              <a:t>Αποτελείται από </a:t>
            </a:r>
            <a:r>
              <a:rPr lang="el-GR" sz="2400" b="1" dirty="0"/>
              <a:t>ειδική εφαρμογή για </a:t>
            </a:r>
            <a:r>
              <a:rPr lang="el-GR" sz="2400" b="1" dirty="0" err="1"/>
              <a:t>android</a:t>
            </a:r>
            <a:r>
              <a:rPr lang="el-GR" sz="2400" b="1" dirty="0"/>
              <a:t> έξυπνες φορητές συσκευές </a:t>
            </a:r>
            <a:r>
              <a:rPr lang="el-GR" sz="2400" dirty="0"/>
              <a:t>(</a:t>
            </a:r>
            <a:r>
              <a:rPr lang="el-GR" sz="2400" dirty="0" err="1"/>
              <a:t>smartphones</a:t>
            </a:r>
            <a:r>
              <a:rPr lang="el-GR" sz="2400" dirty="0"/>
              <a:t>/</a:t>
            </a:r>
            <a:r>
              <a:rPr lang="el-GR" sz="2400" dirty="0" err="1"/>
              <a:t>tablets</a:t>
            </a:r>
            <a:r>
              <a:rPr lang="el-GR" sz="2400" dirty="0"/>
              <a:t>) που επιτρέπει την </a:t>
            </a:r>
            <a:r>
              <a:rPr lang="el-GR" sz="2400" b="1" dirty="0" err="1"/>
              <a:t>εξ’ολοκλήρου</a:t>
            </a:r>
            <a:r>
              <a:rPr lang="el-GR" sz="2400" b="1" dirty="0"/>
              <a:t> ψηφιακή διενέργεια επιτόπιων ελέγχων της δημοτικής αστυνομίας και την έκδοση κυρωτικών πράξεων </a:t>
            </a:r>
            <a:r>
              <a:rPr lang="el-GR" sz="2400" dirty="0"/>
              <a:t>από </a:t>
            </a:r>
            <a:r>
              <a:rPr lang="el-GR" sz="2400" b="1" dirty="0">
                <a:solidFill>
                  <a:srgbClr val="C00000"/>
                </a:solidFill>
              </a:rPr>
              <a:t>φορητό ασύρματο θερμικό εκτυπωτή.</a:t>
            </a:r>
          </a:p>
          <a:p>
            <a:endParaRPr lang="el-GR" sz="2400" dirty="0"/>
          </a:p>
          <a:p>
            <a:r>
              <a:rPr lang="el-GR" sz="2400" dirty="0"/>
              <a:t>Όλοι </a:t>
            </a:r>
            <a:r>
              <a:rPr lang="el-GR" sz="2400" b="1" dirty="0"/>
              <a:t>οι έλεγχοι και τα πρόστιμα καταχωρούνται σε πραγματικό χρόνο </a:t>
            </a:r>
            <a:r>
              <a:rPr lang="el-GR" sz="2400" dirty="0"/>
              <a:t>στο διαχειριστικό σύστημα της δημοτικής αστυνομίας, όπου διατηρείται πλήρες </a:t>
            </a:r>
            <a:r>
              <a:rPr lang="el-GR" sz="2400" b="1" dirty="0"/>
              <a:t>ιστορικό των ελέγχων και προστίμων.</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ΠΟΛΙΤΙΚΗ ΠΡΟΣΤΑΣΙΑ ΤΟΥ ΔΗΜΟΥ ΠΡΟΣ ΤΟΥΣ ΠΟΛΙΤΕΣ</a:t>
            </a:r>
          </a:p>
        </p:txBody>
      </p:sp>
      <p:sp>
        <p:nvSpPr>
          <p:cNvPr id="6" name="TextBox 5">
            <a:extLst>
              <a:ext uri="{FF2B5EF4-FFF2-40B4-BE49-F238E27FC236}">
                <a16:creationId xmlns:a16="http://schemas.microsoft.com/office/drawing/2014/main" id="{B152568E-C8EB-8EC7-2E49-A4AAE2E4363D}"/>
              </a:ext>
            </a:extLst>
          </p:cNvPr>
          <p:cNvSpPr txBox="1"/>
          <p:nvPr/>
        </p:nvSpPr>
        <p:spPr>
          <a:xfrm>
            <a:off x="3047223" y="5350895"/>
            <a:ext cx="6097554" cy="1477328"/>
          </a:xfrm>
          <a:prstGeom prst="rect">
            <a:avLst/>
          </a:prstGeom>
          <a:noFill/>
        </p:spPr>
        <p:txBody>
          <a:bodyPr wrap="square">
            <a:spAutoFit/>
          </a:bodyPr>
          <a:lstStyle/>
          <a:p>
            <a:r>
              <a:rPr lang="el-GR" sz="1800" b="1" i="1" dirty="0">
                <a:solidFill>
                  <a:srgbClr val="C00000"/>
                </a:solidFill>
              </a:rPr>
              <a:t>Ο Δήμος πετυχαίνει αποτελεσματικότερη και με διαφάνεια καταχώρηση ελέγχων και προστίμων, πληρωμή των προστίμων, με αποτέλεσμα την υψηλότερη απόδοση στο έργο της διαφύλαξης του </a:t>
            </a:r>
            <a:r>
              <a:rPr lang="el-GR" b="1" i="1" dirty="0">
                <a:solidFill>
                  <a:srgbClr val="C00000"/>
                </a:solidFill>
              </a:rPr>
              <a:t>δημόσιου χώρου και της λειτουργίας των προστίμων με διαφάνεια.</a:t>
            </a:r>
            <a:endParaRPr lang="el-GR" sz="1800" b="1" i="1" dirty="0">
              <a:solidFill>
                <a:srgbClr val="C00000"/>
              </a:solidFill>
            </a:endParaRPr>
          </a:p>
        </p:txBody>
      </p:sp>
    </p:spTree>
    <p:extLst>
      <p:ext uri="{BB962C8B-B14F-4D97-AF65-F5344CB8AC3E}">
        <p14:creationId xmlns:p14="http://schemas.microsoft.com/office/powerpoint/2010/main" val="381518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65713A-C238-AC0D-AC1C-374E7E211DC1}"/>
              </a:ext>
            </a:extLst>
          </p:cNvPr>
          <p:cNvSpPr txBox="1"/>
          <p:nvPr/>
        </p:nvSpPr>
        <p:spPr>
          <a:xfrm>
            <a:off x="52343" y="747155"/>
            <a:ext cx="12087313" cy="6309420"/>
          </a:xfrm>
          <a:prstGeom prst="rect">
            <a:avLst/>
          </a:prstGeom>
          <a:noFill/>
        </p:spPr>
        <p:txBody>
          <a:bodyPr wrap="square" rtlCol="0">
            <a:spAutoFit/>
          </a:bodyPr>
          <a:lstStyle/>
          <a:p>
            <a:r>
              <a:rPr lang="el-GR" sz="2400" b="0" i="0" dirty="0">
                <a:solidFill>
                  <a:srgbClr val="333333"/>
                </a:solidFill>
                <a:effectLst/>
              </a:rPr>
              <a:t>Με τον όρο </a:t>
            </a:r>
            <a:r>
              <a:rPr lang="el-GR" sz="2400" b="1" i="1" dirty="0">
                <a:solidFill>
                  <a:srgbClr val="C00000"/>
                </a:solidFill>
                <a:effectLst/>
              </a:rPr>
              <a:t>Ευφυής Οικονομία</a:t>
            </a:r>
            <a:r>
              <a:rPr lang="el-GR" sz="2400" b="0" i="1" dirty="0">
                <a:solidFill>
                  <a:srgbClr val="C00000"/>
                </a:solidFill>
                <a:effectLst/>
              </a:rPr>
              <a:t> </a:t>
            </a:r>
            <a:r>
              <a:rPr lang="el-GR" sz="2400" b="0" i="0" dirty="0">
                <a:solidFill>
                  <a:srgbClr val="333333"/>
                </a:solidFill>
                <a:effectLst/>
              </a:rPr>
              <a:t>εννοούμε </a:t>
            </a:r>
            <a:endParaRPr lang="en-US" sz="2400" b="0" i="0" dirty="0">
              <a:solidFill>
                <a:srgbClr val="333333"/>
              </a:solidFill>
              <a:effectLst/>
            </a:endParaRPr>
          </a:p>
          <a:p>
            <a:pPr marL="342900" indent="-342900">
              <a:buFont typeface="Wingdings" panose="05000000000000000000" pitchFamily="2" charset="2"/>
              <a:buChar char="Ø"/>
            </a:pPr>
            <a:r>
              <a:rPr lang="el-GR" sz="2400" b="0" i="0" dirty="0">
                <a:solidFill>
                  <a:srgbClr val="333333"/>
                </a:solidFill>
                <a:effectLst/>
              </a:rPr>
              <a:t>την προώθηση του </a:t>
            </a:r>
            <a:r>
              <a:rPr lang="el-GR" sz="2400" b="1" i="0" dirty="0">
                <a:solidFill>
                  <a:srgbClr val="333333"/>
                </a:solidFill>
                <a:effectLst/>
              </a:rPr>
              <a:t>Ηλεκτρονικού </a:t>
            </a:r>
            <a:r>
              <a:rPr lang="el-GR" sz="2400" b="1" i="0" dirty="0" err="1">
                <a:solidFill>
                  <a:srgbClr val="333333"/>
                </a:solidFill>
                <a:effectLst/>
              </a:rPr>
              <a:t>Επιχειρείν</a:t>
            </a:r>
            <a:r>
              <a:rPr lang="el-GR" sz="2400" b="1" i="0" dirty="0">
                <a:solidFill>
                  <a:srgbClr val="333333"/>
                </a:solidFill>
                <a:effectLst/>
              </a:rPr>
              <a:t> </a:t>
            </a:r>
            <a:r>
              <a:rPr lang="el-GR" sz="2400" b="0" i="0" dirty="0">
                <a:solidFill>
                  <a:srgbClr val="333333"/>
                </a:solidFill>
                <a:effectLst/>
              </a:rPr>
              <a:t>και την χρησιμοποίηση των Τεχνολογιών Πληροφορικής και Επικοινωνιών (ΤΠΕ) έτσι ώστε </a:t>
            </a:r>
            <a:r>
              <a:rPr lang="el-GR" sz="2400" b="1" i="0" dirty="0">
                <a:solidFill>
                  <a:srgbClr val="333333"/>
                </a:solidFill>
                <a:effectLst/>
              </a:rPr>
              <a:t>να προωθηθούν νέες και καινοτόμες επιχειρηματικές λύσεις και υπηρεσίες. </a:t>
            </a:r>
            <a:endParaRPr lang="en-US" sz="2400" b="1" i="0" dirty="0">
              <a:solidFill>
                <a:srgbClr val="333333"/>
              </a:solidFill>
              <a:effectLst/>
            </a:endParaRPr>
          </a:p>
          <a:p>
            <a:pPr marL="342900" indent="-342900">
              <a:buFont typeface="Wingdings" panose="05000000000000000000" pitchFamily="2" charset="2"/>
              <a:buChar char="Ø"/>
            </a:pPr>
            <a:endParaRPr lang="en-US" sz="2400" dirty="0">
              <a:solidFill>
                <a:srgbClr val="333333"/>
              </a:solidFill>
            </a:endParaRPr>
          </a:p>
          <a:p>
            <a:pPr marL="342900" indent="-342900">
              <a:buFont typeface="Wingdings" panose="05000000000000000000" pitchFamily="2" charset="2"/>
              <a:buChar char="Ø"/>
            </a:pPr>
            <a:r>
              <a:rPr lang="el-GR" sz="2400" b="0" i="0" dirty="0">
                <a:solidFill>
                  <a:srgbClr val="333333"/>
                </a:solidFill>
                <a:effectLst/>
              </a:rPr>
              <a:t>Παράλληλα, βασικός στόχος είναι η δημιουργία </a:t>
            </a:r>
            <a:r>
              <a:rPr lang="el-GR" sz="2400" b="1" i="0" dirty="0">
                <a:solidFill>
                  <a:srgbClr val="333333"/>
                </a:solidFill>
                <a:effectLst/>
              </a:rPr>
              <a:t>επιχειρηματικών σχεδίων και μοντέλων βασισμένων στην Ψηφιακή Οικονομία, η αύξηση των θέσεων εργασίας μέσα από την στήριξη των νεοφυών επιχειρήσεων (</a:t>
            </a:r>
            <a:r>
              <a:rPr lang="el-GR" sz="2400" b="1" i="0" dirty="0" err="1">
                <a:solidFill>
                  <a:srgbClr val="333333"/>
                </a:solidFill>
                <a:effectLst/>
              </a:rPr>
              <a:t>start-ups</a:t>
            </a:r>
            <a:r>
              <a:rPr lang="el-GR" sz="2400" b="1" i="0" dirty="0">
                <a:solidFill>
                  <a:srgbClr val="333333"/>
                </a:solidFill>
                <a:effectLst/>
              </a:rPr>
              <a:t>)</a:t>
            </a:r>
            <a:r>
              <a:rPr lang="el-GR" sz="2400" b="0" i="0" dirty="0">
                <a:solidFill>
                  <a:srgbClr val="333333"/>
                </a:solidFill>
                <a:effectLst/>
              </a:rPr>
              <a:t> και </a:t>
            </a:r>
            <a:r>
              <a:rPr lang="el-GR" sz="2400" b="1" i="0" dirty="0">
                <a:solidFill>
                  <a:srgbClr val="333333"/>
                </a:solidFill>
                <a:effectLst/>
              </a:rPr>
              <a:t>η δημιουργία των αντίστοιχων οικοσυστημάτων.</a:t>
            </a:r>
            <a:endParaRPr lang="en-US" sz="2400" b="1" u="sng" dirty="0">
              <a:solidFill>
                <a:srgbClr val="C00000"/>
              </a:solidFill>
            </a:endParaRPr>
          </a:p>
          <a:p>
            <a:r>
              <a:rPr lang="el-GR" sz="2400" b="1" u="sng" dirty="0">
                <a:solidFill>
                  <a:srgbClr val="C00000"/>
                </a:solidFill>
              </a:rPr>
              <a:t>Έξυπνος Οδηγός επιχειρήσεων της πόλης</a:t>
            </a:r>
          </a:p>
          <a:p>
            <a:endParaRPr lang="el-GR" sz="2400" dirty="0"/>
          </a:p>
          <a:p>
            <a:r>
              <a:rPr lang="el-GR" sz="2400" b="1" dirty="0">
                <a:solidFill>
                  <a:srgbClr val="C00000"/>
                </a:solidFill>
              </a:rPr>
              <a:t>Ο Έξυπνος Οδηγός Πόλης Δήμου </a:t>
            </a:r>
            <a:r>
              <a:rPr lang="el-GR" sz="2400" dirty="0"/>
              <a:t>με καταγραφή </a:t>
            </a:r>
            <a:r>
              <a:rPr lang="el-GR" sz="2400" b="1" dirty="0"/>
              <a:t>τοπικών επιχειρήσεων πάνω σε </a:t>
            </a:r>
            <a:r>
              <a:rPr lang="el-GR" sz="2400" b="1" dirty="0" err="1"/>
              <a:t>διαδραστικό</a:t>
            </a:r>
            <a:r>
              <a:rPr lang="el-GR" sz="2400" b="1" dirty="0"/>
              <a:t> χάρτη, και με ανάδειξη της ιστοσελίδας της επιχείρησης και των προσφορών.</a:t>
            </a:r>
            <a:endParaRPr lang="el-GR" sz="2400" dirty="0"/>
          </a:p>
          <a:p>
            <a:r>
              <a:rPr lang="el-GR" sz="2400" dirty="0"/>
              <a:t>Μια ολοκληρωμένη λύση μίας Πλατφόρμας Ενίσχυσης της Τοπικής Επιχειρηματικότητας και προβολής της επιχειρηματικής δραστηριότητας για τον Δήμο.</a:t>
            </a:r>
          </a:p>
          <a:p>
            <a:endParaRPr lang="el-GR" sz="2400" dirty="0"/>
          </a:p>
          <a:p>
            <a:endParaRPr lang="el-GR" sz="2000" b="1" dirty="0"/>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ΟΙΚΟΝΟΜΙΑ</a:t>
            </a:r>
          </a:p>
        </p:txBody>
      </p:sp>
    </p:spTree>
    <p:extLst>
      <p:ext uri="{BB962C8B-B14F-4D97-AF65-F5344CB8AC3E}">
        <p14:creationId xmlns:p14="http://schemas.microsoft.com/office/powerpoint/2010/main" val="1391348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B3A0AF-6E7F-9100-15E9-DB3120E91632}"/>
              </a:ext>
            </a:extLst>
          </p:cNvPr>
          <p:cNvSpPr txBox="1"/>
          <p:nvPr/>
        </p:nvSpPr>
        <p:spPr>
          <a:xfrm>
            <a:off x="2817845" y="2903967"/>
            <a:ext cx="7044611" cy="646331"/>
          </a:xfrm>
          <a:prstGeom prst="rect">
            <a:avLst/>
          </a:prstGeom>
          <a:noFill/>
        </p:spPr>
        <p:txBody>
          <a:bodyPr wrap="square" rtlCol="0">
            <a:spAutoFit/>
          </a:bodyPr>
          <a:lstStyle/>
          <a:p>
            <a:pPr algn="ctr"/>
            <a:r>
              <a:rPr lang="en-US" sz="3600" b="1" dirty="0">
                <a:solidFill>
                  <a:srgbClr val="C00000"/>
                </a:solidFill>
              </a:rPr>
              <a:t>5</a:t>
            </a:r>
            <a:r>
              <a:rPr lang="el-GR" sz="3600" b="1" dirty="0">
                <a:solidFill>
                  <a:srgbClr val="C00000"/>
                </a:solidFill>
              </a:rPr>
              <a:t>. ΕΞΥΠΝΗ ΚΟΙΝΩΝΙΑ &amp; ΠΟΛΙΤΕΣ</a:t>
            </a:r>
          </a:p>
        </p:txBody>
      </p:sp>
    </p:spTree>
    <p:extLst>
      <p:ext uri="{BB962C8B-B14F-4D97-AF65-F5344CB8AC3E}">
        <p14:creationId xmlns:p14="http://schemas.microsoft.com/office/powerpoint/2010/main" val="617016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1498D-0AB3-26C0-2951-E968986953D6}"/>
              </a:ext>
            </a:extLst>
          </p:cNvPr>
          <p:cNvSpPr txBox="1"/>
          <p:nvPr/>
        </p:nvSpPr>
        <p:spPr>
          <a:xfrm>
            <a:off x="225985" y="6011614"/>
            <a:ext cx="11862406" cy="646331"/>
          </a:xfrm>
          <a:prstGeom prst="rect">
            <a:avLst/>
          </a:prstGeom>
          <a:noFill/>
        </p:spPr>
        <p:txBody>
          <a:bodyPr wrap="square" rtlCol="0">
            <a:spAutoFit/>
          </a:bodyPr>
          <a:lstStyle/>
          <a:p>
            <a:r>
              <a:rPr lang="el-GR" sz="1800" b="1" i="1" dirty="0">
                <a:solidFill>
                  <a:srgbClr val="C00000"/>
                </a:solidFill>
              </a:rPr>
              <a:t>Ο Δήμος πετυχαίνει αποτελεσματικότερη ενημέρωση των πολιτών και των </a:t>
            </a:r>
            <a:r>
              <a:rPr lang="el-GR" b="1" i="1" dirty="0">
                <a:solidFill>
                  <a:srgbClr val="C00000"/>
                </a:solidFill>
              </a:rPr>
              <a:t>ε</a:t>
            </a:r>
            <a:r>
              <a:rPr lang="el-GR" sz="1800" b="1" i="1" dirty="0">
                <a:solidFill>
                  <a:srgbClr val="C00000"/>
                </a:solidFill>
              </a:rPr>
              <a:t>πισκεπτών, με αποτέλεσμα την υψηλότερη απόδοση στο έργο των προσφερόμενων υπηρεσιών.</a:t>
            </a:r>
          </a:p>
        </p:txBody>
      </p:sp>
      <p:sp>
        <p:nvSpPr>
          <p:cNvPr id="5" name="TextBox 4">
            <a:extLst>
              <a:ext uri="{FF2B5EF4-FFF2-40B4-BE49-F238E27FC236}">
                <a16:creationId xmlns:a16="http://schemas.microsoft.com/office/drawing/2014/main" id="{FF65713A-C238-AC0D-AC1C-374E7E211DC1}"/>
              </a:ext>
            </a:extLst>
          </p:cNvPr>
          <p:cNvSpPr txBox="1"/>
          <p:nvPr/>
        </p:nvSpPr>
        <p:spPr>
          <a:xfrm>
            <a:off x="329594" y="523220"/>
            <a:ext cx="4093116" cy="4893647"/>
          </a:xfrm>
          <a:prstGeom prst="rect">
            <a:avLst/>
          </a:prstGeom>
          <a:noFill/>
        </p:spPr>
        <p:txBody>
          <a:bodyPr wrap="square" rtlCol="0">
            <a:spAutoFit/>
          </a:bodyPr>
          <a:lstStyle/>
          <a:p>
            <a:r>
              <a:rPr lang="el-GR" sz="2400" b="1" dirty="0">
                <a:solidFill>
                  <a:srgbClr val="C00000"/>
                </a:solidFill>
              </a:rPr>
              <a:t>Οι ψηφιακοί </a:t>
            </a:r>
            <a:r>
              <a:rPr lang="el-GR" sz="2400" b="1" dirty="0" err="1">
                <a:solidFill>
                  <a:srgbClr val="C00000"/>
                </a:solidFill>
              </a:rPr>
              <a:t>διαδραστικοί</a:t>
            </a:r>
            <a:r>
              <a:rPr lang="el-GR" sz="2400" b="1" dirty="0">
                <a:solidFill>
                  <a:srgbClr val="C00000"/>
                </a:solidFill>
              </a:rPr>
              <a:t> σταθμοί πληροφόρησης </a:t>
            </a:r>
            <a:r>
              <a:rPr lang="el-GR" sz="2400" b="1" dirty="0"/>
              <a:t>με οθόνες τεχνολογίας LΕD,  θα εγκατασταθούν και θα λειτουργούν εντός  του κεντρικά ελεγχόμενου δικτύου του Δήμου, για την προβολή:</a:t>
            </a:r>
          </a:p>
          <a:p>
            <a:pPr marL="342900" indent="-342900">
              <a:buFont typeface="Wingdings" panose="05000000000000000000" pitchFamily="2" charset="2"/>
              <a:buChar char="Ø"/>
            </a:pPr>
            <a:r>
              <a:rPr lang="el-GR" sz="2400" b="1" dirty="0"/>
              <a:t>μηνυμάτων περιεχομένου πληροφόρησης,</a:t>
            </a:r>
          </a:p>
          <a:p>
            <a:pPr marL="342900" indent="-342900">
              <a:buFont typeface="Wingdings" panose="05000000000000000000" pitchFamily="2" charset="2"/>
              <a:buChar char="Ø"/>
            </a:pPr>
            <a:r>
              <a:rPr lang="el-GR" sz="2400" b="1" dirty="0"/>
              <a:t>διαφήμισης</a:t>
            </a:r>
          </a:p>
          <a:p>
            <a:pPr marL="342900" indent="-342900">
              <a:buFont typeface="Wingdings" panose="05000000000000000000" pitchFamily="2" charset="2"/>
              <a:buChar char="Ø"/>
            </a:pPr>
            <a:r>
              <a:rPr lang="el-GR" sz="2400" b="1" dirty="0"/>
              <a:t>περιβαλλοντικών στοιχείων</a:t>
            </a:r>
          </a:p>
          <a:p>
            <a:pPr marL="342900" indent="-342900">
              <a:buFont typeface="Wingdings" panose="05000000000000000000" pitchFamily="2" charset="2"/>
              <a:buChar char="Ø"/>
            </a:pPr>
            <a:r>
              <a:rPr lang="el-GR" sz="2400" b="1" dirty="0"/>
              <a:t>ψυχαγωγίας κα.</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ΚΟΙΝΩΝΙΑ &amp; ΠΟΛΙΤΕΣ</a:t>
            </a:r>
          </a:p>
        </p:txBody>
      </p:sp>
      <p:pic>
        <p:nvPicPr>
          <p:cNvPr id="16386" name="Picture 2">
            <a:extLst>
              <a:ext uri="{FF2B5EF4-FFF2-40B4-BE49-F238E27FC236}">
                <a16:creationId xmlns:a16="http://schemas.microsoft.com/office/drawing/2014/main" id="{8601C94D-302C-DB2B-0488-165D0E850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610" y="669883"/>
            <a:ext cx="4924492" cy="519506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9ADAF992-0771-88D9-C758-8786A7F37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314" y="669883"/>
            <a:ext cx="3256092" cy="3130022"/>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86A050B2-8931-370A-83E6-0EAB353AE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6677" y="3736408"/>
            <a:ext cx="2523435" cy="233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604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1498D-0AB3-26C0-2951-E968986953D6}"/>
              </a:ext>
            </a:extLst>
          </p:cNvPr>
          <p:cNvSpPr txBox="1"/>
          <p:nvPr/>
        </p:nvSpPr>
        <p:spPr>
          <a:xfrm>
            <a:off x="104687" y="5675483"/>
            <a:ext cx="5522343" cy="1200329"/>
          </a:xfrm>
          <a:prstGeom prst="rect">
            <a:avLst/>
          </a:prstGeom>
          <a:noFill/>
        </p:spPr>
        <p:txBody>
          <a:bodyPr wrap="square" rtlCol="0">
            <a:spAutoFit/>
          </a:bodyPr>
          <a:lstStyle/>
          <a:p>
            <a:r>
              <a:rPr lang="el-GR" sz="1800" b="1" i="1" dirty="0">
                <a:solidFill>
                  <a:srgbClr val="C00000"/>
                </a:solidFill>
              </a:rPr>
              <a:t>Ο Δήμος πετυχαίνει στόχους προς </a:t>
            </a:r>
            <a:r>
              <a:rPr lang="el-GR" b="1" i="1" dirty="0">
                <a:solidFill>
                  <a:srgbClr val="C00000"/>
                </a:solidFill>
              </a:rPr>
              <a:t>στην πράσινη ανάπτυξη, </a:t>
            </a:r>
            <a:r>
              <a:rPr lang="el-GR" sz="1800" b="1" i="1" dirty="0">
                <a:solidFill>
                  <a:srgbClr val="C00000"/>
                </a:solidFill>
              </a:rPr>
              <a:t>αποτελεσματικότερη ενημέρωση των πολιτών και των </a:t>
            </a:r>
            <a:r>
              <a:rPr lang="el-GR" b="1" i="1" dirty="0">
                <a:solidFill>
                  <a:srgbClr val="C00000"/>
                </a:solidFill>
              </a:rPr>
              <a:t>ε</a:t>
            </a:r>
            <a:r>
              <a:rPr lang="el-GR" sz="1800" b="1" i="1" dirty="0">
                <a:solidFill>
                  <a:srgbClr val="C00000"/>
                </a:solidFill>
              </a:rPr>
              <a:t>πισκεπτών, και υψηλότερη απόδοση στο έργο των προσφερόμενων υπηρεσιών.</a:t>
            </a:r>
          </a:p>
        </p:txBody>
      </p:sp>
      <p:sp>
        <p:nvSpPr>
          <p:cNvPr id="5" name="TextBox 4">
            <a:extLst>
              <a:ext uri="{FF2B5EF4-FFF2-40B4-BE49-F238E27FC236}">
                <a16:creationId xmlns:a16="http://schemas.microsoft.com/office/drawing/2014/main" id="{FF65713A-C238-AC0D-AC1C-374E7E211DC1}"/>
              </a:ext>
            </a:extLst>
          </p:cNvPr>
          <p:cNvSpPr txBox="1"/>
          <p:nvPr/>
        </p:nvSpPr>
        <p:spPr>
          <a:xfrm>
            <a:off x="104687" y="582352"/>
            <a:ext cx="5624309" cy="5262979"/>
          </a:xfrm>
          <a:prstGeom prst="rect">
            <a:avLst/>
          </a:prstGeom>
          <a:noFill/>
        </p:spPr>
        <p:txBody>
          <a:bodyPr wrap="square" rtlCol="0">
            <a:spAutoFit/>
          </a:bodyPr>
          <a:lstStyle/>
          <a:p>
            <a:r>
              <a:rPr lang="el-GR" sz="2400" b="1" u="sng" dirty="0">
                <a:solidFill>
                  <a:srgbClr val="C00000"/>
                </a:solidFill>
              </a:rPr>
              <a:t>Έξυπνα παγκάκια</a:t>
            </a:r>
          </a:p>
          <a:p>
            <a:r>
              <a:rPr lang="el-GR" sz="2400" dirty="0"/>
              <a:t>Τα Έξυπνα Παγκάκια, προσφέρουν </a:t>
            </a:r>
            <a:r>
              <a:rPr lang="el-GR" sz="2400" b="1" dirty="0"/>
              <a:t>μια σειρά έξυπνων και καινοτόμων υπηρεσιών, φιλικών προς το περιβάλλον.</a:t>
            </a:r>
          </a:p>
          <a:p>
            <a:r>
              <a:rPr lang="el-GR" sz="2400" dirty="0"/>
              <a:t>Είναι ενεργειακά αυτόνομα</a:t>
            </a:r>
          </a:p>
          <a:p>
            <a:r>
              <a:rPr lang="el-GR" sz="2400" dirty="0"/>
              <a:t>Διαθέτουν </a:t>
            </a:r>
            <a:r>
              <a:rPr lang="el-GR" sz="2400" b="1" dirty="0"/>
              <a:t>φωτοβολταϊκά στοιχεία για φωτισμό με πράσινη ενέργεια, και παροχή υπηρεσιών προς τους πολίτες:</a:t>
            </a:r>
          </a:p>
          <a:p>
            <a:r>
              <a:rPr lang="el-GR" sz="2400" b="1" u="sng" dirty="0">
                <a:solidFill>
                  <a:srgbClr val="C00000"/>
                </a:solidFill>
              </a:rPr>
              <a:t>Προσφερόμενες υπηρεσίες :</a:t>
            </a:r>
          </a:p>
          <a:p>
            <a:pPr marL="342900" indent="-342900">
              <a:buFont typeface="Wingdings" panose="05000000000000000000" pitchFamily="2" charset="2"/>
              <a:buChar char="Ø"/>
            </a:pPr>
            <a:r>
              <a:rPr lang="el-GR" sz="2400" b="1" dirty="0"/>
              <a:t>φόρτιση κινητών συσκευών επισκεπτών (ενσύρματα &amp; ασύρματα)</a:t>
            </a:r>
          </a:p>
          <a:p>
            <a:pPr marL="342900" indent="-342900">
              <a:buFont typeface="Wingdings" panose="05000000000000000000" pitchFamily="2" charset="2"/>
              <a:buChar char="Ø"/>
            </a:pPr>
            <a:r>
              <a:rPr lang="el-GR" sz="2400" b="1" dirty="0"/>
              <a:t>ενημερωτική πινακίδα στην πλάγια όψη τους</a:t>
            </a:r>
          </a:p>
          <a:p>
            <a:pPr marL="342900" indent="-342900">
              <a:buFont typeface="Wingdings" panose="05000000000000000000" pitchFamily="2" charset="2"/>
              <a:buChar char="Ø"/>
            </a:pPr>
            <a:r>
              <a:rPr lang="el-GR" sz="2400" b="1" dirty="0"/>
              <a:t>φωτισμός περιβάλλοντος LED.</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ΚΟΙΝΩΝΙΑ &amp; ΠΟΛΙΤΕΣ</a:t>
            </a:r>
          </a:p>
        </p:txBody>
      </p:sp>
      <p:pic>
        <p:nvPicPr>
          <p:cNvPr id="19458" name="Picture 2">
            <a:extLst>
              <a:ext uri="{FF2B5EF4-FFF2-40B4-BE49-F238E27FC236}">
                <a16:creationId xmlns:a16="http://schemas.microsoft.com/office/drawing/2014/main" id="{DE666179-E3EB-B83C-3815-280A4B7EA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1017" y="4223043"/>
            <a:ext cx="3280983" cy="260475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a:extLst>
              <a:ext uri="{FF2B5EF4-FFF2-40B4-BE49-F238E27FC236}">
                <a16:creationId xmlns:a16="http://schemas.microsoft.com/office/drawing/2014/main" id="{40739D04-84A5-C06A-1D5D-DC787C8EA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006" y="582352"/>
            <a:ext cx="4873688" cy="3517262"/>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a:extLst>
              <a:ext uri="{FF2B5EF4-FFF2-40B4-BE49-F238E27FC236}">
                <a16:creationId xmlns:a16="http://schemas.microsoft.com/office/drawing/2014/main" id="{3B17F714-FB29-83F0-B815-20884AEEA7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8328" y="4158746"/>
            <a:ext cx="3162689" cy="226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866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1498D-0AB3-26C0-2951-E968986953D6}"/>
              </a:ext>
            </a:extLst>
          </p:cNvPr>
          <p:cNvSpPr txBox="1"/>
          <p:nvPr/>
        </p:nvSpPr>
        <p:spPr>
          <a:xfrm>
            <a:off x="104687" y="5771708"/>
            <a:ext cx="7630392" cy="923330"/>
          </a:xfrm>
          <a:prstGeom prst="rect">
            <a:avLst/>
          </a:prstGeom>
          <a:noFill/>
        </p:spPr>
        <p:txBody>
          <a:bodyPr wrap="square" rtlCol="0">
            <a:spAutoFit/>
          </a:bodyPr>
          <a:lstStyle/>
          <a:p>
            <a:r>
              <a:rPr lang="el-GR" sz="1800" b="1" i="1" dirty="0">
                <a:solidFill>
                  <a:srgbClr val="C00000"/>
                </a:solidFill>
              </a:rPr>
              <a:t>Ο Δήμος πετυχαίνει στόχους προς </a:t>
            </a:r>
            <a:r>
              <a:rPr lang="el-GR" b="1" i="1" dirty="0">
                <a:solidFill>
                  <a:srgbClr val="C00000"/>
                </a:solidFill>
              </a:rPr>
              <a:t>στην πράσινη ανάπτυξη, </a:t>
            </a:r>
            <a:r>
              <a:rPr lang="el-GR" sz="1800" b="1" i="1" dirty="0">
                <a:solidFill>
                  <a:srgbClr val="C00000"/>
                </a:solidFill>
              </a:rPr>
              <a:t>αποτελεσματικότερη ενημέρωση των πολιτών και των </a:t>
            </a:r>
            <a:r>
              <a:rPr lang="el-GR" b="1" i="1" dirty="0">
                <a:solidFill>
                  <a:srgbClr val="C00000"/>
                </a:solidFill>
              </a:rPr>
              <a:t>ε</a:t>
            </a:r>
            <a:r>
              <a:rPr lang="el-GR" sz="1800" b="1" i="1" dirty="0">
                <a:solidFill>
                  <a:srgbClr val="C00000"/>
                </a:solidFill>
              </a:rPr>
              <a:t>πισκεπτών, και υψηλότερη απόδοση στο έργο των προσφερόμενων υπηρεσιών.</a:t>
            </a:r>
          </a:p>
        </p:txBody>
      </p:sp>
      <p:sp>
        <p:nvSpPr>
          <p:cNvPr id="5" name="TextBox 4">
            <a:extLst>
              <a:ext uri="{FF2B5EF4-FFF2-40B4-BE49-F238E27FC236}">
                <a16:creationId xmlns:a16="http://schemas.microsoft.com/office/drawing/2014/main" id="{FF65713A-C238-AC0D-AC1C-374E7E211DC1}"/>
              </a:ext>
            </a:extLst>
          </p:cNvPr>
          <p:cNvSpPr txBox="1"/>
          <p:nvPr/>
        </p:nvSpPr>
        <p:spPr>
          <a:xfrm>
            <a:off x="104687" y="582352"/>
            <a:ext cx="5624309" cy="461665"/>
          </a:xfrm>
          <a:prstGeom prst="rect">
            <a:avLst/>
          </a:prstGeom>
          <a:noFill/>
        </p:spPr>
        <p:txBody>
          <a:bodyPr wrap="square" rtlCol="0">
            <a:spAutoFit/>
          </a:bodyPr>
          <a:lstStyle/>
          <a:p>
            <a:r>
              <a:rPr lang="el-GR" sz="2400" b="1" u="sng" dirty="0">
                <a:solidFill>
                  <a:srgbClr val="C00000"/>
                </a:solidFill>
              </a:rPr>
              <a:t>Έξυπνα παγκάκια</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ΚΟΙΝΩΝΙΑ &amp; ΠΟΛΙΤΕΣ</a:t>
            </a:r>
          </a:p>
        </p:txBody>
      </p:sp>
      <p:pic>
        <p:nvPicPr>
          <p:cNvPr id="20482" name="Picture 2">
            <a:extLst>
              <a:ext uri="{FF2B5EF4-FFF2-40B4-BE49-F238E27FC236}">
                <a16:creationId xmlns:a16="http://schemas.microsoft.com/office/drawing/2014/main" id="{E6017529-CEA9-6603-BF93-66C2C208D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642" y="3423106"/>
            <a:ext cx="4105093" cy="3354161"/>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0F27DC9B-BBB7-0590-63A6-C898C29EF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723" y="641772"/>
            <a:ext cx="7430276" cy="2764585"/>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F5087E82-9451-EAB6-4400-D42B6FDD4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3149"/>
            <a:ext cx="4661310" cy="396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658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9C9C18-C883-F1C1-9F32-AEC257464B82}"/>
              </a:ext>
            </a:extLst>
          </p:cNvPr>
          <p:cNvSpPr txBox="1"/>
          <p:nvPr/>
        </p:nvSpPr>
        <p:spPr>
          <a:xfrm>
            <a:off x="83976" y="1129004"/>
            <a:ext cx="11905861" cy="5632311"/>
          </a:xfrm>
          <a:prstGeom prst="rect">
            <a:avLst/>
          </a:prstGeom>
          <a:noFill/>
        </p:spPr>
        <p:txBody>
          <a:bodyPr wrap="square" rtlCol="0">
            <a:spAutoFit/>
          </a:bodyPr>
          <a:lstStyle/>
          <a:p>
            <a:pPr marL="285750" indent="-285750" algn="l">
              <a:buFont typeface="Arial" panose="020B0604020202020204" pitchFamily="34" charset="0"/>
              <a:buChar char="•"/>
            </a:pPr>
            <a:r>
              <a:rPr lang="en-US" b="1" i="0" dirty="0">
                <a:solidFill>
                  <a:srgbClr val="C00000"/>
                </a:solidFill>
                <a:effectLst/>
                <a:latin typeface="Cardillac"/>
              </a:rPr>
              <a:t>12 </a:t>
            </a:r>
            <a:r>
              <a:rPr lang="el-GR" b="1" i="0" dirty="0">
                <a:solidFill>
                  <a:srgbClr val="C00000"/>
                </a:solidFill>
                <a:effectLst/>
                <a:latin typeface="Cardillac"/>
              </a:rPr>
              <a:t>Μουσεία που προσφέρουν </a:t>
            </a:r>
            <a:r>
              <a:rPr lang="en-US" b="1" i="0" dirty="0">
                <a:solidFill>
                  <a:srgbClr val="C00000"/>
                </a:solidFill>
                <a:effectLst/>
                <a:latin typeface="Cardillac"/>
              </a:rPr>
              <a:t>Virtual Tours </a:t>
            </a:r>
            <a:r>
              <a:rPr lang="el-GR" b="1" i="0" dirty="0">
                <a:solidFill>
                  <a:srgbClr val="C00000"/>
                </a:solidFill>
                <a:effectLst/>
                <a:latin typeface="Cardillac"/>
              </a:rPr>
              <a:t>:</a:t>
            </a:r>
          </a:p>
          <a:p>
            <a:pPr algn="l"/>
            <a:endParaRPr lang="el-GR" b="1" dirty="0">
              <a:latin typeface="Cardillac"/>
            </a:endParaRPr>
          </a:p>
          <a:p>
            <a:pPr marL="285750" indent="-285750" algn="l">
              <a:buFont typeface="Wingdings" panose="05000000000000000000" pitchFamily="2" charset="2"/>
              <a:buChar char="Ø"/>
            </a:pPr>
            <a:r>
              <a:rPr lang="fr-FR" b="1" i="0" dirty="0">
                <a:effectLst/>
                <a:latin typeface="Cardillac"/>
              </a:rPr>
              <a:t>The British Museum, London</a:t>
            </a:r>
            <a:endParaRPr lang="el-GR" b="1" i="0" dirty="0">
              <a:effectLst/>
              <a:latin typeface="Cardillac"/>
            </a:endParaRPr>
          </a:p>
          <a:p>
            <a:pPr marL="285750" indent="-285750" algn="l">
              <a:buFont typeface="Wingdings" panose="05000000000000000000" pitchFamily="2" charset="2"/>
              <a:buChar char="Ø"/>
            </a:pPr>
            <a:r>
              <a:rPr lang="fr-FR" b="1" i="0" dirty="0">
                <a:effectLst/>
                <a:latin typeface="Cardillac"/>
              </a:rPr>
              <a:t>Guggenheim, New York</a:t>
            </a:r>
            <a:endParaRPr lang="el-GR" b="1" i="0" dirty="0">
              <a:effectLst/>
              <a:latin typeface="Cardillac"/>
            </a:endParaRPr>
          </a:p>
          <a:p>
            <a:pPr marL="285750" indent="-285750" algn="l">
              <a:buFont typeface="Wingdings" panose="05000000000000000000" pitchFamily="2" charset="2"/>
              <a:buChar char="Ø"/>
            </a:pPr>
            <a:r>
              <a:rPr lang="en-US" b="1" i="0" dirty="0">
                <a:effectLst/>
                <a:latin typeface="Cardillac"/>
              </a:rPr>
              <a:t>National Gallery of Art, Washington, D.C.</a:t>
            </a:r>
            <a:endParaRPr lang="el-GR" b="1" i="0" dirty="0">
              <a:effectLst/>
              <a:latin typeface="Cardillac"/>
            </a:endParaRPr>
          </a:p>
          <a:p>
            <a:pPr marL="285750" indent="-285750" algn="l">
              <a:buFont typeface="Wingdings" panose="05000000000000000000" pitchFamily="2" charset="2"/>
              <a:buChar char="Ø"/>
            </a:pPr>
            <a:r>
              <a:rPr lang="fr-FR" b="1" i="0" dirty="0">
                <a:effectLst/>
                <a:latin typeface="Cardillac"/>
              </a:rPr>
              <a:t>Musée d’Orsay, Paris</a:t>
            </a:r>
            <a:endParaRPr lang="el-GR" b="1" i="0" dirty="0">
              <a:effectLst/>
              <a:latin typeface="Cardillac"/>
            </a:endParaRPr>
          </a:p>
          <a:p>
            <a:pPr marL="285750" indent="-285750">
              <a:buFont typeface="Wingdings" panose="05000000000000000000" pitchFamily="2" charset="2"/>
              <a:buChar char="Ø"/>
            </a:pPr>
            <a:r>
              <a:rPr lang="en-US" b="1" i="0" dirty="0">
                <a:effectLst/>
                <a:latin typeface="Cardillac"/>
              </a:rPr>
              <a:t>National Museum of Modern and Contemporary Art, Seoul</a:t>
            </a:r>
            <a:endParaRPr lang="el-GR" b="1" i="0" dirty="0">
              <a:effectLst/>
              <a:latin typeface="Cardillac"/>
            </a:endParaRPr>
          </a:p>
          <a:p>
            <a:pPr marL="285750" indent="-285750">
              <a:buFont typeface="Wingdings" panose="05000000000000000000" pitchFamily="2" charset="2"/>
              <a:buChar char="Ø"/>
            </a:pPr>
            <a:r>
              <a:rPr lang="fr-FR" b="1" i="0" dirty="0" err="1">
                <a:effectLst/>
                <a:latin typeface="Cardillac"/>
              </a:rPr>
              <a:t>Pergamon</a:t>
            </a:r>
            <a:r>
              <a:rPr lang="fr-FR" b="1" i="0" dirty="0">
                <a:effectLst/>
                <a:latin typeface="Cardillac"/>
              </a:rPr>
              <a:t> Museum, Berlin</a:t>
            </a:r>
          </a:p>
          <a:p>
            <a:r>
              <a:rPr lang="fr-FR" b="1" dirty="0">
                <a:latin typeface="Cardillac"/>
              </a:rPr>
              <a:t>(</a:t>
            </a:r>
            <a:r>
              <a:rPr lang="fr-FR" b="1" dirty="0">
                <a:latin typeface="Cardillac"/>
                <a:hlinkClick r:id="rId2"/>
              </a:rPr>
              <a:t>https://artsandculture.google.com/streetview/pergamonmuseum-staatliche-museen-zu-berlin/0QEALap3qf0s1g?hl=en&amp;sv_lng=13.3973237&amp;sv_lat=52.5209047&amp;sv_h=74.65840881207295&amp;sv_p=4.642986422445034&amp;sv_pid=910ZKzHbro5Sqp6DTxw1Gw&amp;sv_z=1</a:t>
            </a:r>
            <a:r>
              <a:rPr lang="fr-FR" b="1" dirty="0">
                <a:latin typeface="Cardillac"/>
              </a:rPr>
              <a:t> )</a:t>
            </a:r>
            <a:endParaRPr lang="el-GR" b="1" i="0" dirty="0">
              <a:effectLst/>
              <a:latin typeface="Cardillac"/>
            </a:endParaRPr>
          </a:p>
          <a:p>
            <a:pPr marL="285750" indent="-285750">
              <a:buFont typeface="Wingdings" panose="05000000000000000000" pitchFamily="2" charset="2"/>
              <a:buChar char="Ø"/>
            </a:pPr>
            <a:r>
              <a:rPr lang="fr-FR" b="1" i="0" dirty="0" err="1">
                <a:effectLst/>
                <a:latin typeface="Cardillac"/>
              </a:rPr>
              <a:t>Rijksmuseum</a:t>
            </a:r>
            <a:r>
              <a:rPr lang="fr-FR" b="1" i="0" dirty="0">
                <a:effectLst/>
                <a:latin typeface="Cardillac"/>
              </a:rPr>
              <a:t>, Amsterdam</a:t>
            </a:r>
            <a:endParaRPr lang="el-GR" b="1" i="0" dirty="0">
              <a:effectLst/>
              <a:latin typeface="Cardillac"/>
            </a:endParaRPr>
          </a:p>
          <a:p>
            <a:pPr marL="285750" indent="-285750">
              <a:buFont typeface="Wingdings" panose="05000000000000000000" pitchFamily="2" charset="2"/>
              <a:buChar char="Ø"/>
            </a:pPr>
            <a:r>
              <a:rPr lang="fr-FR" b="1" i="0" dirty="0">
                <a:effectLst/>
                <a:latin typeface="Cardillac"/>
              </a:rPr>
              <a:t>Van Gogh Museum, Amsterdam</a:t>
            </a:r>
            <a:endParaRPr lang="el-GR" b="1" i="0" dirty="0">
              <a:effectLst/>
              <a:latin typeface="Cardillac"/>
            </a:endParaRPr>
          </a:p>
          <a:p>
            <a:pPr marL="285750" indent="-285750">
              <a:buFont typeface="Wingdings" panose="05000000000000000000" pitchFamily="2" charset="2"/>
              <a:buChar char="Ø"/>
            </a:pPr>
            <a:r>
              <a:rPr lang="en-US" b="1" i="0" dirty="0">
                <a:effectLst/>
                <a:latin typeface="Cardillac"/>
              </a:rPr>
              <a:t>The J. Paul Getty Museum, Los Angeles</a:t>
            </a:r>
            <a:endParaRPr lang="el-GR" b="1" i="0" dirty="0">
              <a:effectLst/>
              <a:latin typeface="Cardillac"/>
            </a:endParaRPr>
          </a:p>
          <a:p>
            <a:pPr marL="285750" indent="-285750">
              <a:buFont typeface="Wingdings" panose="05000000000000000000" pitchFamily="2" charset="2"/>
              <a:buChar char="Ø"/>
            </a:pPr>
            <a:r>
              <a:rPr lang="fr-FR" b="1" i="0" dirty="0">
                <a:effectLst/>
                <a:latin typeface="Cardillac"/>
              </a:rPr>
              <a:t>Uffizi </a:t>
            </a:r>
            <a:r>
              <a:rPr lang="fr-FR" b="1" i="0" dirty="0" err="1">
                <a:effectLst/>
                <a:latin typeface="Cardillac"/>
              </a:rPr>
              <a:t>Gallery</a:t>
            </a:r>
            <a:r>
              <a:rPr lang="fr-FR" b="1" i="0" dirty="0">
                <a:effectLst/>
                <a:latin typeface="Cardillac"/>
              </a:rPr>
              <a:t>, Florence</a:t>
            </a:r>
            <a:endParaRPr lang="el-GR" b="1" i="0" dirty="0">
              <a:effectLst/>
              <a:latin typeface="Cardillac"/>
            </a:endParaRPr>
          </a:p>
          <a:p>
            <a:pPr marL="285750" indent="-285750">
              <a:buFont typeface="Wingdings" panose="05000000000000000000" pitchFamily="2" charset="2"/>
              <a:buChar char="Ø"/>
            </a:pPr>
            <a:r>
              <a:rPr lang="fr-FR" b="1" i="0" dirty="0">
                <a:effectLst/>
                <a:latin typeface="Cardillac"/>
              </a:rPr>
              <a:t>MASP, São Paulo</a:t>
            </a:r>
            <a:endParaRPr lang="el-GR" b="1" i="0" dirty="0">
              <a:effectLst/>
              <a:latin typeface="Cardillac"/>
            </a:endParaRPr>
          </a:p>
          <a:p>
            <a:pPr marL="285750" indent="-285750">
              <a:buFont typeface="Wingdings" panose="05000000000000000000" pitchFamily="2" charset="2"/>
              <a:buChar char="Ø"/>
            </a:pPr>
            <a:r>
              <a:rPr lang="en-US" b="1" i="0" dirty="0">
                <a:effectLst/>
                <a:latin typeface="Cardillac"/>
              </a:rPr>
              <a:t>National Museum of Anthropology, Mexico City</a:t>
            </a:r>
            <a:endParaRPr lang="el-GR" b="1" i="0" dirty="0">
              <a:effectLst/>
              <a:latin typeface="Cardillac"/>
            </a:endParaRPr>
          </a:p>
          <a:p>
            <a:endParaRPr lang="en-US" b="1" i="0" dirty="0">
              <a:solidFill>
                <a:srgbClr val="C00000"/>
              </a:solidFill>
              <a:effectLst/>
              <a:latin typeface="Cardillac"/>
            </a:endParaRPr>
          </a:p>
          <a:p>
            <a:pPr marL="285750" indent="-285750">
              <a:buFont typeface="Arial" panose="020B0604020202020204" pitchFamily="34" charset="0"/>
              <a:buChar char="•"/>
            </a:pPr>
            <a:r>
              <a:rPr lang="en-US" b="1" i="0" dirty="0">
                <a:solidFill>
                  <a:srgbClr val="C00000"/>
                </a:solidFill>
                <a:effectLst/>
                <a:latin typeface="Cardillac"/>
              </a:rPr>
              <a:t>Google Maps</a:t>
            </a:r>
            <a:endParaRPr lang="el-GR" b="1" i="0" dirty="0">
              <a:solidFill>
                <a:srgbClr val="C00000"/>
              </a:solidFill>
              <a:effectLst/>
              <a:latin typeface="Cardillac"/>
            </a:endParaRPr>
          </a:p>
          <a:p>
            <a:pPr marL="285750" indent="-285750">
              <a:buFont typeface="Arial" panose="020B0604020202020204" pitchFamily="34" charset="0"/>
              <a:buChar char="•"/>
            </a:pPr>
            <a:r>
              <a:rPr lang="fr-FR" b="1" i="0" dirty="0" err="1">
                <a:solidFill>
                  <a:srgbClr val="C00000"/>
                </a:solidFill>
                <a:effectLst/>
                <a:latin typeface="Cardillac"/>
              </a:rPr>
              <a:t>Google's</a:t>
            </a:r>
            <a:r>
              <a:rPr lang="fr-FR" b="1" i="0" dirty="0">
                <a:solidFill>
                  <a:srgbClr val="C00000"/>
                </a:solidFill>
                <a:effectLst/>
                <a:latin typeface="Cardillac"/>
              </a:rPr>
              <a:t> Street </a:t>
            </a:r>
            <a:r>
              <a:rPr lang="fr-FR" b="1" i="0" dirty="0" err="1">
                <a:solidFill>
                  <a:srgbClr val="C00000"/>
                </a:solidFill>
                <a:effectLst/>
                <a:latin typeface="Cardillac"/>
              </a:rPr>
              <a:t>View</a:t>
            </a:r>
            <a:r>
              <a:rPr lang="fr-FR" b="1" i="0" dirty="0">
                <a:solidFill>
                  <a:srgbClr val="C00000"/>
                </a:solidFill>
                <a:effectLst/>
                <a:latin typeface="Cardillac"/>
              </a:rPr>
              <a:t> </a:t>
            </a:r>
            <a:endParaRPr lang="el-GR" b="1" i="0" dirty="0">
              <a:solidFill>
                <a:srgbClr val="C00000"/>
              </a:solidFill>
              <a:effectLst/>
              <a:latin typeface="Cardillac"/>
            </a:endParaRPr>
          </a:p>
        </p:txBody>
      </p:sp>
      <p:sp>
        <p:nvSpPr>
          <p:cNvPr id="3" name="TextBox 2">
            <a:extLst>
              <a:ext uri="{FF2B5EF4-FFF2-40B4-BE49-F238E27FC236}">
                <a16:creationId xmlns:a16="http://schemas.microsoft.com/office/drawing/2014/main" id="{0B380031-F564-BA89-C16C-FC1C0A77A572}"/>
              </a:ext>
            </a:extLst>
          </p:cNvPr>
          <p:cNvSpPr txBox="1"/>
          <p:nvPr/>
        </p:nvSpPr>
        <p:spPr>
          <a:xfrm>
            <a:off x="572277" y="413657"/>
            <a:ext cx="10888825" cy="461665"/>
          </a:xfrm>
          <a:prstGeom prst="rect">
            <a:avLst/>
          </a:prstGeom>
          <a:noFill/>
        </p:spPr>
        <p:txBody>
          <a:bodyPr wrap="square" rtlCol="0">
            <a:spAutoFit/>
          </a:bodyPr>
          <a:lstStyle/>
          <a:p>
            <a:pPr algn="l"/>
            <a:r>
              <a:rPr lang="en-US" sz="2400" b="1" i="0" dirty="0">
                <a:solidFill>
                  <a:srgbClr val="C00000"/>
                </a:solidFill>
                <a:effectLst/>
                <a:latin typeface="Cardillac"/>
              </a:rPr>
              <a:t>Virtual Tours </a:t>
            </a:r>
            <a:r>
              <a:rPr lang="el-GR" sz="2400" b="1" i="0" dirty="0">
                <a:solidFill>
                  <a:srgbClr val="C00000"/>
                </a:solidFill>
                <a:effectLst/>
                <a:latin typeface="Cardillac"/>
              </a:rPr>
              <a:t>- Ηλεκτρονικές επισκέψεις σε Μουσεία, και τουριστικούς τόπους</a:t>
            </a:r>
            <a:endParaRPr lang="en-US" sz="2400" b="1" i="0" dirty="0">
              <a:solidFill>
                <a:srgbClr val="C00000"/>
              </a:solidFill>
              <a:effectLst/>
              <a:latin typeface="Cardillac"/>
            </a:endParaRPr>
          </a:p>
        </p:txBody>
      </p:sp>
    </p:spTree>
    <p:extLst>
      <p:ext uri="{BB962C8B-B14F-4D97-AF65-F5344CB8AC3E}">
        <p14:creationId xmlns:p14="http://schemas.microsoft.com/office/powerpoint/2010/main" val="1581037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3BE51A8-5B8D-D91F-BAD4-2DD8A2257D1C}"/>
              </a:ext>
            </a:extLst>
          </p:cNvPr>
          <p:cNvSpPr txBox="1"/>
          <p:nvPr/>
        </p:nvSpPr>
        <p:spPr>
          <a:xfrm>
            <a:off x="2341983" y="2696547"/>
            <a:ext cx="7007290" cy="1754326"/>
          </a:xfrm>
          <a:prstGeom prst="rect">
            <a:avLst/>
          </a:prstGeom>
          <a:noFill/>
        </p:spPr>
        <p:txBody>
          <a:bodyPr wrap="square" rtlCol="0">
            <a:spAutoFit/>
          </a:bodyPr>
          <a:lstStyle/>
          <a:p>
            <a:pPr algn="ctr"/>
            <a:r>
              <a:rPr lang="el-GR" sz="5400" b="1" i="1" dirty="0">
                <a:solidFill>
                  <a:srgbClr val="C00000"/>
                </a:solidFill>
              </a:rPr>
              <a:t>Ευχαριστώ </a:t>
            </a:r>
          </a:p>
          <a:p>
            <a:pPr algn="ctr"/>
            <a:r>
              <a:rPr lang="el-GR" sz="5400" b="1" i="1" dirty="0">
                <a:solidFill>
                  <a:srgbClr val="C00000"/>
                </a:solidFill>
              </a:rPr>
              <a:t>για την  προσοχή σας</a:t>
            </a:r>
          </a:p>
        </p:txBody>
      </p:sp>
    </p:spTree>
    <p:extLst>
      <p:ext uri="{BB962C8B-B14F-4D97-AF65-F5344CB8AC3E}">
        <p14:creationId xmlns:p14="http://schemas.microsoft.com/office/powerpoint/2010/main" val="47008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1498D-0AB3-26C0-2951-E968986953D6}"/>
              </a:ext>
            </a:extLst>
          </p:cNvPr>
          <p:cNvSpPr txBox="1"/>
          <p:nvPr/>
        </p:nvSpPr>
        <p:spPr>
          <a:xfrm>
            <a:off x="120326" y="6086030"/>
            <a:ext cx="11951347" cy="646331"/>
          </a:xfrm>
          <a:prstGeom prst="rect">
            <a:avLst/>
          </a:prstGeom>
          <a:noFill/>
        </p:spPr>
        <p:txBody>
          <a:bodyPr wrap="square" rtlCol="0">
            <a:spAutoFit/>
          </a:bodyPr>
          <a:lstStyle/>
          <a:p>
            <a:r>
              <a:rPr lang="el-GR" b="1" i="1" dirty="0">
                <a:solidFill>
                  <a:srgbClr val="C00000"/>
                </a:solidFill>
              </a:rPr>
              <a:t>Η Εθνική οικονομία </a:t>
            </a:r>
            <a:r>
              <a:rPr lang="el-GR" sz="1800" b="1" i="1" dirty="0">
                <a:solidFill>
                  <a:srgbClr val="C00000"/>
                </a:solidFill>
              </a:rPr>
              <a:t>πετυχαίνει στόχους προς </a:t>
            </a:r>
            <a:r>
              <a:rPr lang="el-GR" b="1" i="1" dirty="0">
                <a:solidFill>
                  <a:srgbClr val="C00000"/>
                </a:solidFill>
              </a:rPr>
              <a:t>στην πράσινη ανάπτυξη, </a:t>
            </a:r>
            <a:r>
              <a:rPr lang="el-GR" sz="1800" b="1" i="1" dirty="0">
                <a:solidFill>
                  <a:srgbClr val="C00000"/>
                </a:solidFill>
              </a:rPr>
              <a:t>αποτελεσματικότερη ενημέρωση των αγροτών, και υψηλότερη απόδοση στο έργο των προσφερόμενων υπηρεσιών.</a:t>
            </a:r>
          </a:p>
        </p:txBody>
      </p:sp>
      <p:sp>
        <p:nvSpPr>
          <p:cNvPr id="5" name="TextBox 4">
            <a:extLst>
              <a:ext uri="{FF2B5EF4-FFF2-40B4-BE49-F238E27FC236}">
                <a16:creationId xmlns:a16="http://schemas.microsoft.com/office/drawing/2014/main" id="{FF65713A-C238-AC0D-AC1C-374E7E211DC1}"/>
              </a:ext>
            </a:extLst>
          </p:cNvPr>
          <p:cNvSpPr txBox="1"/>
          <p:nvPr/>
        </p:nvSpPr>
        <p:spPr>
          <a:xfrm>
            <a:off x="104687" y="582352"/>
            <a:ext cx="7677044" cy="4893647"/>
          </a:xfrm>
          <a:prstGeom prst="rect">
            <a:avLst/>
          </a:prstGeom>
          <a:noFill/>
        </p:spPr>
        <p:txBody>
          <a:bodyPr wrap="square" rtlCol="0">
            <a:spAutoFit/>
          </a:bodyPr>
          <a:lstStyle/>
          <a:p>
            <a:r>
              <a:rPr lang="el-GR" sz="2400" b="1" u="sng" dirty="0">
                <a:solidFill>
                  <a:srgbClr val="C00000"/>
                </a:solidFill>
              </a:rPr>
              <a:t>Έξυπνη Γεωργία</a:t>
            </a:r>
          </a:p>
          <a:p>
            <a:r>
              <a:rPr lang="el-GR" sz="2400" b="1" dirty="0" err="1">
                <a:solidFill>
                  <a:srgbClr val="C00000"/>
                </a:solidFill>
              </a:rPr>
              <a:t>gaiasense</a:t>
            </a:r>
            <a:r>
              <a:rPr lang="el-GR" sz="2400" b="1" dirty="0">
                <a:solidFill>
                  <a:srgbClr val="C00000"/>
                </a:solidFill>
              </a:rPr>
              <a:t> </a:t>
            </a:r>
            <a:r>
              <a:rPr lang="el-GR" sz="2400" b="1" dirty="0" err="1">
                <a:solidFill>
                  <a:srgbClr val="C00000"/>
                </a:solidFill>
              </a:rPr>
              <a:t>app</a:t>
            </a:r>
            <a:r>
              <a:rPr lang="el-GR" sz="2400" b="1" dirty="0">
                <a:solidFill>
                  <a:srgbClr val="C00000"/>
                </a:solidFill>
              </a:rPr>
              <a:t>: </a:t>
            </a:r>
            <a:r>
              <a:rPr lang="el-GR" sz="2400" dirty="0"/>
              <a:t>Η πρώτη και μοναδική εφαρμογή ευφυούς γεωργίας για κινητά τηλέφωνα της NEUROPUBLIC, που εμπιστεύονται ήδη αγρότες στην Ελλάδα και στο εξωτερικό. Με το νέο </a:t>
            </a:r>
            <a:r>
              <a:rPr lang="el-GR" sz="2400" dirty="0" err="1"/>
              <a:t>app</a:t>
            </a:r>
            <a:r>
              <a:rPr lang="el-GR" sz="2400" dirty="0"/>
              <a:t>, κάθε αγρότης μπορεί </a:t>
            </a:r>
          </a:p>
          <a:p>
            <a:pPr marL="342900" indent="-342900">
              <a:buFont typeface="Wingdings" panose="05000000000000000000" pitchFamily="2" charset="2"/>
              <a:buChar char="Ø"/>
            </a:pPr>
            <a:r>
              <a:rPr lang="el-GR" sz="2400" b="1" dirty="0"/>
              <a:t>Να μάθει περισσότερα</a:t>
            </a:r>
            <a:r>
              <a:rPr lang="el-GR" sz="2400" dirty="0"/>
              <a:t> </a:t>
            </a:r>
            <a:r>
              <a:rPr lang="el-GR" sz="2400" b="1" dirty="0"/>
              <a:t>για τον καιρό και τα επικίνδυνα καιρικά φαινόμενα όχι μόνο στην περιοχή του, αλλά και στο κάθε αγροτεμάχιό του ξεχωριστά. </a:t>
            </a:r>
          </a:p>
          <a:p>
            <a:pPr marL="342900" indent="-342900">
              <a:buFont typeface="Wingdings" panose="05000000000000000000" pitchFamily="2" charset="2"/>
              <a:buChar char="Ø"/>
            </a:pPr>
            <a:r>
              <a:rPr lang="el-GR" sz="2400" dirty="0"/>
              <a:t>Να </a:t>
            </a:r>
            <a:r>
              <a:rPr lang="el-GR" sz="2400" b="1" dirty="0"/>
              <a:t>ποτίζει και να ψε</a:t>
            </a:r>
            <a:r>
              <a:rPr lang="el-GR" sz="2400" dirty="0"/>
              <a:t>κάζει πιο σωστά. </a:t>
            </a:r>
          </a:p>
          <a:p>
            <a:pPr marL="342900" indent="-342900">
              <a:buFont typeface="Wingdings" panose="05000000000000000000" pitchFamily="2" charset="2"/>
              <a:buChar char="Ø"/>
            </a:pPr>
            <a:r>
              <a:rPr lang="el-GR" sz="2400" dirty="0"/>
              <a:t>Να βλέπει </a:t>
            </a:r>
            <a:r>
              <a:rPr lang="el-GR" sz="2400" b="1" dirty="0"/>
              <a:t>πώς αναπτύσσεται η καλλιέργειά του </a:t>
            </a:r>
            <a:r>
              <a:rPr lang="el-GR" sz="2400" dirty="0"/>
              <a:t>από όπου κι αν βρίσκεται. </a:t>
            </a:r>
          </a:p>
          <a:p>
            <a:pPr marL="342900" indent="-342900">
              <a:buFont typeface="Wingdings" panose="05000000000000000000" pitchFamily="2" charset="2"/>
              <a:buChar char="Ø"/>
            </a:pPr>
            <a:r>
              <a:rPr lang="el-GR" sz="2400" dirty="0"/>
              <a:t>Να </a:t>
            </a:r>
            <a:r>
              <a:rPr lang="el-GR" sz="2400" b="1" dirty="0"/>
              <a:t>μειώνει το κόστος παραγωγής </a:t>
            </a:r>
            <a:r>
              <a:rPr lang="el-GR" sz="2400" dirty="0"/>
              <a:t>και να αυξάνει την ποιότητα και το κέρδος.</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ΟΙΚΟΝΟΜΙΑ</a:t>
            </a:r>
          </a:p>
        </p:txBody>
      </p:sp>
      <p:pic>
        <p:nvPicPr>
          <p:cNvPr id="26628" name="Picture 4">
            <a:extLst>
              <a:ext uri="{FF2B5EF4-FFF2-40B4-BE49-F238E27FC236}">
                <a16:creationId xmlns:a16="http://schemas.microsoft.com/office/drawing/2014/main" id="{F1BD5603-9835-7021-EB1C-4D75E4CF2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344" y="709127"/>
            <a:ext cx="4389969" cy="292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67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65713A-C238-AC0D-AC1C-374E7E211DC1}"/>
              </a:ext>
            </a:extLst>
          </p:cNvPr>
          <p:cNvSpPr txBox="1"/>
          <p:nvPr/>
        </p:nvSpPr>
        <p:spPr>
          <a:xfrm>
            <a:off x="89313" y="924436"/>
            <a:ext cx="12087313" cy="5447645"/>
          </a:xfrm>
          <a:prstGeom prst="rect">
            <a:avLst/>
          </a:prstGeom>
          <a:noFill/>
        </p:spPr>
        <p:txBody>
          <a:bodyPr wrap="square" rtlCol="0">
            <a:spAutoFit/>
          </a:bodyPr>
          <a:lstStyle/>
          <a:p>
            <a:r>
              <a:rPr lang="el-GR" sz="2400" b="1" u="sng" dirty="0">
                <a:solidFill>
                  <a:srgbClr val="C00000"/>
                </a:solidFill>
              </a:rPr>
              <a:t>Έξυπνη Γεωργία - </a:t>
            </a:r>
            <a:r>
              <a:rPr lang="el-GR" sz="2400" b="1" dirty="0" err="1">
                <a:solidFill>
                  <a:srgbClr val="C00000"/>
                </a:solidFill>
              </a:rPr>
              <a:t>gaiasense</a:t>
            </a:r>
            <a:r>
              <a:rPr lang="el-GR" sz="2400" b="1" dirty="0">
                <a:solidFill>
                  <a:srgbClr val="C00000"/>
                </a:solidFill>
              </a:rPr>
              <a:t> </a:t>
            </a:r>
            <a:r>
              <a:rPr lang="el-GR" sz="2400" b="1" dirty="0" err="1">
                <a:solidFill>
                  <a:srgbClr val="C00000"/>
                </a:solidFill>
              </a:rPr>
              <a:t>app</a:t>
            </a:r>
            <a:r>
              <a:rPr lang="el-GR" sz="2400" b="1" dirty="0">
                <a:solidFill>
                  <a:srgbClr val="C00000"/>
                </a:solidFill>
              </a:rPr>
              <a:t>:</a:t>
            </a:r>
          </a:p>
          <a:p>
            <a:r>
              <a:rPr lang="el-GR" sz="2400" dirty="0"/>
              <a:t>· </a:t>
            </a:r>
            <a:r>
              <a:rPr lang="el-GR" sz="2000" b="1" dirty="0"/>
              <a:t>Καιρός: </a:t>
            </a:r>
            <a:r>
              <a:rPr lang="el-GR" sz="2000" dirty="0"/>
              <a:t>Εξειδικευμένη πρόγνωση καιρού για κάθε χωράφι, καθώς και πληροφορίες για την πιθανότητα εμφάνισης ακραίων καιρικών φαινομένων μέσα στο επόμενο διάστημα.</a:t>
            </a:r>
          </a:p>
          <a:p>
            <a:r>
              <a:rPr lang="el-GR" sz="2000" dirty="0"/>
              <a:t>· </a:t>
            </a:r>
            <a:r>
              <a:rPr lang="el-GR" sz="2000" b="1" dirty="0"/>
              <a:t>Φυτοπροστασία: </a:t>
            </a:r>
            <a:r>
              <a:rPr lang="el-GR" sz="2000" dirty="0"/>
              <a:t>Έγκαιρες προειδοποιήσεις σε περίπτωση πιθανότητας εμφάνισης κάποιου εχθρού ή ασθένειας της καλλιέργειας, καθώς και </a:t>
            </a:r>
            <a:r>
              <a:rPr lang="el-GR" sz="2000" dirty="0" err="1"/>
              <a:t>καταλληλότητα</a:t>
            </a:r>
            <a:r>
              <a:rPr lang="el-GR" sz="2000" dirty="0"/>
              <a:t> των καιρικών συνθηκών για την πραγματοποίηση ψεκασμών.</a:t>
            </a:r>
          </a:p>
          <a:p>
            <a:r>
              <a:rPr lang="el-GR" sz="2000" dirty="0"/>
              <a:t>· </a:t>
            </a:r>
            <a:r>
              <a:rPr lang="el-GR" sz="2000" b="1" dirty="0"/>
              <a:t>Άρδευση: </a:t>
            </a:r>
            <a:r>
              <a:rPr lang="el-GR" sz="2000" dirty="0"/>
              <a:t>Πληροφορίες για τους υδατικούς δείκτες, με σκοπό να βελτιστοποιηθούν τα ποτίσματα.</a:t>
            </a:r>
          </a:p>
          <a:p>
            <a:r>
              <a:rPr lang="el-GR" sz="2000" dirty="0"/>
              <a:t>· </a:t>
            </a:r>
            <a:r>
              <a:rPr lang="el-GR" sz="2000" b="1" dirty="0"/>
              <a:t>Λίπανση: </a:t>
            </a:r>
            <a:r>
              <a:rPr lang="el-GR" sz="2000" dirty="0"/>
              <a:t>Παρακολούθηση της καλλιέργειας μέσα από δορυφορικές εικόνες και τον δείκτη βλάστησης NDVI για προβλήματα στη λίπανση.</a:t>
            </a:r>
          </a:p>
          <a:p>
            <a:r>
              <a:rPr lang="el-GR" sz="2000" dirty="0"/>
              <a:t>· </a:t>
            </a:r>
            <a:r>
              <a:rPr lang="el-GR" sz="2000" b="1" dirty="0"/>
              <a:t>Ανάπτυξη της καλλιέργειας: </a:t>
            </a:r>
            <a:r>
              <a:rPr lang="el-GR" sz="2000" dirty="0"/>
              <a:t>Παρακολούθηση δύο βασικών συντελεστών, όπως οι </a:t>
            </a:r>
            <a:r>
              <a:rPr lang="el-GR" sz="2000" dirty="0" err="1"/>
              <a:t>ημεροβαθμοί</a:t>
            </a:r>
            <a:r>
              <a:rPr lang="el-GR" sz="2000" dirty="0"/>
              <a:t> ανάπτυξης και οι ώρες ψύχους.</a:t>
            </a:r>
          </a:p>
          <a:p>
            <a:r>
              <a:rPr lang="el-GR" sz="2000" dirty="0"/>
              <a:t>· </a:t>
            </a:r>
            <a:r>
              <a:rPr lang="el-GR" sz="2000" b="1" dirty="0"/>
              <a:t>Έγκαιρος εντοπισμός προβλημάτων της καλλιέργειας </a:t>
            </a:r>
            <a:r>
              <a:rPr lang="el-GR" sz="2000" dirty="0"/>
              <a:t>σε κάποιο κομμάτι του χωραφιού.</a:t>
            </a:r>
          </a:p>
          <a:p>
            <a:r>
              <a:rPr lang="el-GR" sz="2000" dirty="0"/>
              <a:t>· </a:t>
            </a:r>
            <a:r>
              <a:rPr lang="el-GR" sz="2000" b="1" dirty="0" err="1"/>
              <a:t>Εδαφοκλιματική</a:t>
            </a:r>
            <a:r>
              <a:rPr lang="el-GR" sz="2000" b="1" dirty="0"/>
              <a:t> </a:t>
            </a:r>
            <a:r>
              <a:rPr lang="el-GR" sz="2000" b="1" dirty="0" err="1"/>
              <a:t>καταλληλότητα</a:t>
            </a:r>
            <a:r>
              <a:rPr lang="el-GR" sz="2000" b="1" dirty="0"/>
              <a:t>: </a:t>
            </a:r>
            <a:r>
              <a:rPr lang="el-GR" sz="2000" dirty="0"/>
              <a:t>Λίστα με τις πιο κατάλληλες καλλιέργειες που ευδοκιμούν σε μια συγκεκριμένη περιοχή, σε περίπτωση που θέλει να αλλάξει την καλλιέργειά του.</a:t>
            </a:r>
          </a:p>
          <a:p>
            <a:r>
              <a:rPr lang="el-GR" sz="2000" dirty="0"/>
              <a:t>· Οργάνωση αγροτεμαχίων: Δυνατότητες ταξινόμησης και διαχείρισής τους.</a:t>
            </a:r>
          </a:p>
          <a:p>
            <a:r>
              <a:rPr lang="el-GR" sz="2000" dirty="0"/>
              <a:t>· </a:t>
            </a:r>
            <a:r>
              <a:rPr lang="el-GR" sz="2000" b="1" dirty="0"/>
              <a:t>Ψηφιακός βοηθός: </a:t>
            </a:r>
            <a:r>
              <a:rPr lang="el-GR" sz="2000" dirty="0"/>
              <a:t>Απαντήσεις και χρήσιμες πληροφορίες για αγροτικά θέματα, την ευφυή γεωργία και την εφαρμογή.</a:t>
            </a:r>
          </a:p>
          <a:p>
            <a:r>
              <a:rPr lang="el-GR" sz="2000" dirty="0"/>
              <a:t>· </a:t>
            </a:r>
            <a:r>
              <a:rPr lang="el-GR" sz="2000" b="1" dirty="0"/>
              <a:t>Οικονομικά νέα και ειδοποιήσεις για την παραγωγή και τις επιδοτήσεις.</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ΟΙΚΟΝΟΜΙΑ</a:t>
            </a:r>
          </a:p>
        </p:txBody>
      </p:sp>
    </p:spTree>
    <p:extLst>
      <p:ext uri="{BB962C8B-B14F-4D97-AF65-F5344CB8AC3E}">
        <p14:creationId xmlns:p14="http://schemas.microsoft.com/office/powerpoint/2010/main" val="403825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CB503-A02E-9178-0260-B8EF149B634F}"/>
              </a:ext>
            </a:extLst>
          </p:cNvPr>
          <p:cNvSpPr txBox="1"/>
          <p:nvPr/>
        </p:nvSpPr>
        <p:spPr>
          <a:xfrm>
            <a:off x="3163078" y="2687216"/>
            <a:ext cx="5318449" cy="646331"/>
          </a:xfrm>
          <a:prstGeom prst="rect">
            <a:avLst/>
          </a:prstGeom>
          <a:noFill/>
        </p:spPr>
        <p:txBody>
          <a:bodyPr wrap="square" rtlCol="0">
            <a:spAutoFit/>
          </a:bodyPr>
          <a:lstStyle/>
          <a:p>
            <a:pPr algn="ctr"/>
            <a:r>
              <a:rPr lang="en-US" sz="3600" b="1" dirty="0">
                <a:solidFill>
                  <a:srgbClr val="C00000"/>
                </a:solidFill>
              </a:rPr>
              <a:t>2</a:t>
            </a:r>
            <a:r>
              <a:rPr lang="el-GR" sz="3600" b="1" dirty="0">
                <a:solidFill>
                  <a:srgbClr val="C00000"/>
                </a:solidFill>
              </a:rPr>
              <a:t>. ΕΞΥΠΝΗ ΚΙΝΗΤΙΚΟΤΗΤΑ</a:t>
            </a:r>
          </a:p>
        </p:txBody>
      </p:sp>
    </p:spTree>
    <p:extLst>
      <p:ext uri="{BB962C8B-B14F-4D97-AF65-F5344CB8AC3E}">
        <p14:creationId xmlns:p14="http://schemas.microsoft.com/office/powerpoint/2010/main" val="415990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CD2A7F-BE86-3A22-1183-F0D90E58A7D4}"/>
              </a:ext>
            </a:extLst>
          </p:cNvPr>
          <p:cNvSpPr txBox="1"/>
          <p:nvPr/>
        </p:nvSpPr>
        <p:spPr>
          <a:xfrm>
            <a:off x="180975" y="3999369"/>
            <a:ext cx="11968065" cy="2677656"/>
          </a:xfrm>
          <a:prstGeom prst="rect">
            <a:avLst/>
          </a:prstGeom>
          <a:noFill/>
        </p:spPr>
        <p:txBody>
          <a:bodyPr wrap="square" rtlCol="0">
            <a:spAutoFit/>
          </a:bodyPr>
          <a:lstStyle/>
          <a:p>
            <a:r>
              <a:rPr lang="el-GR" sz="2400" dirty="0"/>
              <a:t>Το </a:t>
            </a:r>
            <a:r>
              <a:rPr lang="el-GR" sz="2400" b="1" dirty="0">
                <a:solidFill>
                  <a:srgbClr val="C00000"/>
                </a:solidFill>
              </a:rPr>
              <a:t>Smart </a:t>
            </a:r>
            <a:r>
              <a:rPr lang="el-GR" sz="2400" b="1" dirty="0" err="1">
                <a:solidFill>
                  <a:srgbClr val="C00000"/>
                </a:solidFill>
              </a:rPr>
              <a:t>Parking</a:t>
            </a:r>
            <a:r>
              <a:rPr lang="el-GR" sz="2400" b="1" dirty="0">
                <a:solidFill>
                  <a:srgbClr val="C00000"/>
                </a:solidFill>
              </a:rPr>
              <a:t> </a:t>
            </a:r>
            <a:r>
              <a:rPr lang="el-GR" sz="2400" b="1" dirty="0" err="1">
                <a:solidFill>
                  <a:srgbClr val="C00000"/>
                </a:solidFill>
              </a:rPr>
              <a:t>System</a:t>
            </a:r>
            <a:r>
              <a:rPr lang="el-GR" sz="2400" b="1" dirty="0">
                <a:solidFill>
                  <a:srgbClr val="C00000"/>
                </a:solidFill>
              </a:rPr>
              <a:t> μέσω ασύρματων αισθητήρων </a:t>
            </a:r>
            <a:r>
              <a:rPr lang="el-GR" sz="2400" dirty="0"/>
              <a:t>που </a:t>
            </a:r>
            <a:r>
              <a:rPr lang="el-GR" sz="2400" b="1" dirty="0"/>
              <a:t>τοποθετούνται σε κάθε θέση στάθμευσης</a:t>
            </a:r>
            <a:r>
              <a:rPr lang="el-GR" sz="2400" dirty="0"/>
              <a:t>, παράγει </a:t>
            </a:r>
            <a:r>
              <a:rPr lang="el-GR" sz="2400" b="1" dirty="0"/>
              <a:t>δεδομένα σχετικά με την πληρότητα του χώρου σε πραγματικό χρόνο</a:t>
            </a:r>
            <a:r>
              <a:rPr lang="el-GR" sz="2400" dirty="0"/>
              <a:t>, ενώ οι πληροφορίες γίνονται διαθέσιμες </a:t>
            </a:r>
            <a:r>
              <a:rPr lang="el-GR" sz="2400" dirty="0" err="1"/>
              <a:t>real</a:t>
            </a:r>
            <a:r>
              <a:rPr lang="el-GR" sz="2400" dirty="0"/>
              <a:t> </a:t>
            </a:r>
            <a:r>
              <a:rPr lang="el-GR" sz="2400" dirty="0" err="1"/>
              <a:t>time</a:t>
            </a:r>
            <a:r>
              <a:rPr lang="el-GR" sz="2400" dirty="0"/>
              <a:t> τόσο στους διαχειριστές των χώρων στάθμευσης μέσω του λογισμικού (</a:t>
            </a:r>
            <a:r>
              <a:rPr lang="el-GR" sz="2400" dirty="0" err="1"/>
              <a:t>backend</a:t>
            </a:r>
            <a:r>
              <a:rPr lang="el-GR" sz="2400" dirty="0"/>
              <a:t>), όσο και </a:t>
            </a:r>
            <a:r>
              <a:rPr lang="el-GR" sz="2400" b="1" dirty="0"/>
              <a:t>στους οδηγούς, μέσω εφαρμογών για κινητά ή  ηλεκτρονικών πινάκων.</a:t>
            </a:r>
            <a:endParaRPr lang="el-GR" sz="2400" dirty="0"/>
          </a:p>
          <a:p>
            <a:r>
              <a:rPr lang="el-GR" sz="2400" dirty="0"/>
              <a:t>Αποτέλεσμα η καλύτερη διαχείριση της κυκλοφορίας των οχημάτων </a:t>
            </a:r>
            <a:r>
              <a:rPr lang="el-GR" sz="2400" b="1" dirty="0"/>
              <a:t>σε πυκνοκατοικημένες γειτονιές</a:t>
            </a:r>
            <a:r>
              <a:rPr lang="el-GR" sz="2400" dirty="0"/>
              <a:t>, και η συνακόλουθη μείωση των ατυχημάτων.</a:t>
            </a:r>
          </a:p>
        </p:txBody>
      </p:sp>
      <p:pic>
        <p:nvPicPr>
          <p:cNvPr id="1026" name="Picture 2">
            <a:extLst>
              <a:ext uri="{FF2B5EF4-FFF2-40B4-BE49-F238E27FC236}">
                <a16:creationId xmlns:a16="http://schemas.microsoft.com/office/drawing/2014/main" id="{4181A3C9-5CC3-D8E9-9A40-5ECF2B427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0" y="973331"/>
            <a:ext cx="8425179" cy="27233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584775"/>
          </a:xfrm>
          <a:prstGeom prst="rect">
            <a:avLst/>
          </a:prstGeom>
          <a:noFill/>
          <a:ln w="34925">
            <a:solidFill>
              <a:schemeClr val="tx1"/>
            </a:solidFill>
          </a:ln>
        </p:spPr>
        <p:txBody>
          <a:bodyPr wrap="square" rtlCol="0">
            <a:spAutoFit/>
          </a:bodyPr>
          <a:lstStyle/>
          <a:p>
            <a:pPr algn="ctr"/>
            <a:r>
              <a:rPr lang="en-US" sz="3200" dirty="0">
                <a:solidFill>
                  <a:srgbClr val="C00000"/>
                </a:solidFill>
              </a:rPr>
              <a:t>SMART PARKING</a:t>
            </a:r>
            <a:endParaRPr lang="el-GR" sz="3200" dirty="0">
              <a:solidFill>
                <a:srgbClr val="C00000"/>
              </a:solidFill>
            </a:endParaRPr>
          </a:p>
        </p:txBody>
      </p:sp>
      <p:pic>
        <p:nvPicPr>
          <p:cNvPr id="1028" name="Picture 4">
            <a:extLst>
              <a:ext uri="{FF2B5EF4-FFF2-40B4-BE49-F238E27FC236}">
                <a16:creationId xmlns:a16="http://schemas.microsoft.com/office/drawing/2014/main" id="{279EF1B6-45FA-B485-C84D-6991BE727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8139" y="973331"/>
            <a:ext cx="3680901" cy="262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79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CD2A7F-BE86-3A22-1183-F0D90E58A7D4}"/>
              </a:ext>
            </a:extLst>
          </p:cNvPr>
          <p:cNvSpPr txBox="1"/>
          <p:nvPr/>
        </p:nvSpPr>
        <p:spPr>
          <a:xfrm>
            <a:off x="237886" y="1269027"/>
            <a:ext cx="7831884" cy="4893647"/>
          </a:xfrm>
          <a:prstGeom prst="rect">
            <a:avLst/>
          </a:prstGeom>
          <a:noFill/>
        </p:spPr>
        <p:txBody>
          <a:bodyPr wrap="square" rtlCol="0">
            <a:spAutoFit/>
          </a:bodyPr>
          <a:lstStyle/>
          <a:p>
            <a:r>
              <a:rPr lang="el-GR" sz="2400" dirty="0"/>
              <a:t>Η εφαρμογή για </a:t>
            </a:r>
            <a:r>
              <a:rPr lang="el-GR" sz="2400" b="1" dirty="0"/>
              <a:t>το  Smart </a:t>
            </a:r>
            <a:r>
              <a:rPr lang="el-GR" sz="2400" b="1" dirty="0" err="1"/>
              <a:t>Parking</a:t>
            </a:r>
            <a:r>
              <a:rPr lang="el-GR" sz="2400" b="1" dirty="0"/>
              <a:t> </a:t>
            </a:r>
            <a:r>
              <a:rPr lang="el-GR" sz="2400" b="1" dirty="0" err="1"/>
              <a:t>System</a:t>
            </a:r>
            <a:r>
              <a:rPr lang="el-GR" sz="2400" b="1" dirty="0"/>
              <a:t> </a:t>
            </a:r>
            <a:r>
              <a:rPr lang="el-GR" sz="2400" dirty="0"/>
              <a:t>υποστηρίζει </a:t>
            </a:r>
            <a:r>
              <a:rPr lang="el-GR" sz="2400" b="1" dirty="0">
                <a:solidFill>
                  <a:srgbClr val="C00000"/>
                </a:solidFill>
              </a:rPr>
              <a:t>έξυπνα συστήματα εντοπισμού ελεύθερων θέσεων στάθμευσης, αποτρεπτικής στάθμευσης (ΑΜΕΑ </a:t>
            </a:r>
            <a:r>
              <a:rPr lang="el-GR" sz="2400" b="1" dirty="0" err="1">
                <a:solidFill>
                  <a:srgbClr val="C00000"/>
                </a:solidFill>
              </a:rPr>
              <a:t>κτλ</a:t>
            </a:r>
            <a:r>
              <a:rPr lang="el-GR" sz="2400" b="1" dirty="0">
                <a:solidFill>
                  <a:srgbClr val="C00000"/>
                </a:solidFill>
              </a:rPr>
              <a:t>) και ηλεκτρονικής αγοράς τελών στάθμευσης.</a:t>
            </a:r>
          </a:p>
          <a:p>
            <a:endParaRPr lang="el-GR" sz="2400" dirty="0"/>
          </a:p>
          <a:p>
            <a:r>
              <a:rPr lang="el-GR" sz="2400" dirty="0"/>
              <a:t>Αποτελείται από τα εξής </a:t>
            </a:r>
            <a:r>
              <a:rPr lang="el-GR" sz="2400" b="1" dirty="0"/>
              <a:t>υποσυστήματα:</a:t>
            </a:r>
          </a:p>
          <a:p>
            <a:endParaRPr lang="el-GR" sz="2400" dirty="0"/>
          </a:p>
          <a:p>
            <a:pPr marL="342900" indent="-342900">
              <a:buFont typeface="Wingdings" panose="05000000000000000000" pitchFamily="2" charset="2"/>
              <a:buChar char="Ø"/>
            </a:pPr>
            <a:r>
              <a:rPr lang="el-GR" sz="2400" b="1" dirty="0"/>
              <a:t>αισθητήρες στάθμευσης και αποτρεπτικής στάθμευση</a:t>
            </a:r>
            <a:r>
              <a:rPr lang="el-GR" sz="2400" dirty="0"/>
              <a:t>ς</a:t>
            </a:r>
          </a:p>
          <a:p>
            <a:pPr marL="342900" indent="-342900">
              <a:buFont typeface="Wingdings" panose="05000000000000000000" pitchFamily="2" charset="2"/>
              <a:buChar char="Ø"/>
            </a:pPr>
            <a:r>
              <a:rPr lang="el-GR" sz="2400" b="1" dirty="0"/>
              <a:t>υποδομή δικτύωσης </a:t>
            </a:r>
            <a:r>
              <a:rPr lang="el-GR" sz="2400" dirty="0"/>
              <a:t>(</a:t>
            </a:r>
            <a:r>
              <a:rPr lang="el-GR" sz="2400" dirty="0" err="1"/>
              <a:t>LoRa</a:t>
            </a:r>
            <a:r>
              <a:rPr lang="el-GR" sz="2400" dirty="0"/>
              <a:t> </a:t>
            </a:r>
            <a:r>
              <a:rPr lang="el-GR" sz="2400" dirty="0" err="1"/>
              <a:t>κτλ</a:t>
            </a:r>
            <a:r>
              <a:rPr lang="el-GR" sz="2400" dirty="0"/>
              <a:t>)</a:t>
            </a:r>
          </a:p>
          <a:p>
            <a:pPr marL="342900" indent="-342900">
              <a:buFont typeface="Wingdings" panose="05000000000000000000" pitchFamily="2" charset="2"/>
              <a:buChar char="Ø"/>
            </a:pPr>
            <a:r>
              <a:rPr lang="el-GR" sz="2400" dirty="0"/>
              <a:t>εφαρμογές (</a:t>
            </a:r>
            <a:r>
              <a:rPr lang="el-GR" sz="2400" dirty="0" err="1"/>
              <a:t>mobile</a:t>
            </a:r>
            <a:r>
              <a:rPr lang="el-GR" sz="2400" dirty="0"/>
              <a:t> </a:t>
            </a:r>
            <a:r>
              <a:rPr lang="el-GR" sz="2400" dirty="0" err="1"/>
              <a:t>apps</a:t>
            </a:r>
            <a:r>
              <a:rPr lang="el-GR" sz="2400" dirty="0"/>
              <a:t>) </a:t>
            </a:r>
            <a:r>
              <a:rPr lang="el-GR" sz="2400" b="1" dirty="0"/>
              <a:t>πολιτών</a:t>
            </a:r>
          </a:p>
          <a:p>
            <a:pPr marL="342900" indent="-342900">
              <a:buFont typeface="Wingdings" panose="05000000000000000000" pitchFamily="2" charset="2"/>
              <a:buChar char="Ø"/>
            </a:pPr>
            <a:r>
              <a:rPr lang="el-GR" sz="2400" dirty="0"/>
              <a:t>εφαρμογή (</a:t>
            </a:r>
            <a:r>
              <a:rPr lang="el-GR" sz="2400" dirty="0" err="1"/>
              <a:t>mobile</a:t>
            </a:r>
            <a:r>
              <a:rPr lang="el-GR" sz="2400" dirty="0"/>
              <a:t> </a:t>
            </a:r>
            <a:r>
              <a:rPr lang="el-GR" sz="2400" dirty="0" err="1"/>
              <a:t>app</a:t>
            </a:r>
            <a:r>
              <a:rPr lang="el-GR" sz="2400" dirty="0"/>
              <a:t>) ελέγχων </a:t>
            </a:r>
            <a:r>
              <a:rPr lang="el-GR" sz="2400" b="1" dirty="0"/>
              <a:t>δημοτικής αστυνομίας</a:t>
            </a:r>
          </a:p>
          <a:p>
            <a:pPr marL="342900" indent="-342900">
              <a:buFont typeface="Wingdings" panose="05000000000000000000" pitchFamily="2" charset="2"/>
              <a:buChar char="Ø"/>
            </a:pPr>
            <a:r>
              <a:rPr lang="el-GR" sz="2400" dirty="0"/>
              <a:t>σύστημα </a:t>
            </a:r>
            <a:r>
              <a:rPr lang="el-GR" sz="2400" b="1" dirty="0"/>
              <a:t>ηλεκτρονικών πληρωμών</a:t>
            </a:r>
          </a:p>
          <a:p>
            <a:pPr marL="342900" indent="-342900">
              <a:buFont typeface="Wingdings" panose="05000000000000000000" pitchFamily="2" charset="2"/>
              <a:buChar char="Ø"/>
            </a:pPr>
            <a:r>
              <a:rPr lang="el-GR" sz="2400" b="1" dirty="0"/>
              <a:t>διαχειριστικό σύστημα στάθμευσης</a:t>
            </a:r>
          </a:p>
        </p:txBody>
      </p:sp>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584775"/>
          </a:xfrm>
          <a:prstGeom prst="rect">
            <a:avLst/>
          </a:prstGeom>
          <a:noFill/>
          <a:ln w="34925">
            <a:solidFill>
              <a:schemeClr val="tx1"/>
            </a:solidFill>
          </a:ln>
        </p:spPr>
        <p:txBody>
          <a:bodyPr wrap="square" rtlCol="0">
            <a:spAutoFit/>
          </a:bodyPr>
          <a:lstStyle/>
          <a:p>
            <a:pPr algn="ctr"/>
            <a:r>
              <a:rPr lang="en-US" sz="3200" dirty="0">
                <a:solidFill>
                  <a:srgbClr val="C00000"/>
                </a:solidFill>
              </a:rPr>
              <a:t>SMART PARKING</a:t>
            </a:r>
            <a:endParaRPr lang="el-GR" sz="3200" dirty="0">
              <a:solidFill>
                <a:srgbClr val="C00000"/>
              </a:solidFill>
            </a:endParaRPr>
          </a:p>
        </p:txBody>
      </p:sp>
      <p:pic>
        <p:nvPicPr>
          <p:cNvPr id="2050" name="Picture 2">
            <a:extLst>
              <a:ext uri="{FF2B5EF4-FFF2-40B4-BE49-F238E27FC236}">
                <a16:creationId xmlns:a16="http://schemas.microsoft.com/office/drawing/2014/main" id="{87F9D0FE-B0D5-7E2B-8CE2-7C5C0A679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9770" y="1114424"/>
            <a:ext cx="3972851"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6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CD2A7F-BE86-3A22-1183-F0D90E58A7D4}"/>
              </a:ext>
            </a:extLst>
          </p:cNvPr>
          <p:cNvSpPr txBox="1"/>
          <p:nvPr/>
        </p:nvSpPr>
        <p:spPr>
          <a:xfrm>
            <a:off x="111967" y="765750"/>
            <a:ext cx="7050833" cy="6001643"/>
          </a:xfrm>
          <a:prstGeom prst="rect">
            <a:avLst/>
          </a:prstGeom>
          <a:noFill/>
        </p:spPr>
        <p:txBody>
          <a:bodyPr wrap="square" rtlCol="0">
            <a:spAutoFit/>
          </a:bodyPr>
          <a:lstStyle/>
          <a:p>
            <a:r>
              <a:rPr lang="el-GR" sz="2400" b="1" dirty="0">
                <a:solidFill>
                  <a:srgbClr val="C00000"/>
                </a:solidFill>
              </a:rPr>
              <a:t>Το Σύστημα Έξυπνης Διάβασης Πεζών </a:t>
            </a:r>
            <a:r>
              <a:rPr lang="el-GR" sz="2400" dirty="0"/>
              <a:t>είναι ένα </a:t>
            </a:r>
            <a:r>
              <a:rPr lang="el-GR" sz="2400" b="1" dirty="0"/>
              <a:t>πρωτοποριακό σύστημα ασφαλούς διέλευσης πεζών </a:t>
            </a:r>
            <a:r>
              <a:rPr lang="el-GR" sz="2400" dirty="0"/>
              <a:t>στην περιοχή παρέμβασης, μέσα από την αυτόματη αναγνώριση παρουσίας πεζών και αυτόματης φωτεινής σήμανσης της διάβασης.</a:t>
            </a:r>
          </a:p>
          <a:p>
            <a:r>
              <a:rPr lang="el-GR" sz="2400" b="1" dirty="0">
                <a:solidFill>
                  <a:srgbClr val="C00000"/>
                </a:solidFill>
              </a:rPr>
              <a:t>1.</a:t>
            </a:r>
            <a:r>
              <a:rPr lang="el-GR" sz="2400" dirty="0"/>
              <a:t>Το Σύστημα Έξυπνης Διάβασης Πεζών </a:t>
            </a:r>
            <a:r>
              <a:rPr lang="el-GR" sz="2400" b="1" dirty="0"/>
              <a:t>ανιχνεύει πεζούς που πρόκειται να διασχίσουν τη διάβαση</a:t>
            </a:r>
            <a:r>
              <a:rPr lang="el-GR" sz="2400" dirty="0"/>
              <a:t>, μέσα από ένα έξυπνο </a:t>
            </a:r>
            <a:r>
              <a:rPr lang="el-GR" sz="2400" b="1" dirty="0"/>
              <a:t>σύστημα αισθητήρων</a:t>
            </a:r>
            <a:r>
              <a:rPr lang="el-GR" sz="2400" dirty="0"/>
              <a:t>. </a:t>
            </a:r>
          </a:p>
          <a:p>
            <a:r>
              <a:rPr lang="el-GR" sz="2400" b="1" dirty="0">
                <a:solidFill>
                  <a:srgbClr val="C00000"/>
                </a:solidFill>
              </a:rPr>
              <a:t>2.Oι αισθητήρες </a:t>
            </a:r>
            <a:r>
              <a:rPr lang="el-GR" sz="2400" dirty="0"/>
              <a:t>στέλνουν ένα σήμα  και ενεργοποιούν αυτόματα τα LED πάνελ που είναι ενσωματωμένα στην άσφαλτο, το οποίο συνοδεύεται από κατακόρυφες πινακίδες σηματοδότησης LED. </a:t>
            </a:r>
          </a:p>
          <a:p>
            <a:r>
              <a:rPr lang="el-GR" sz="2400" b="1" dirty="0">
                <a:solidFill>
                  <a:srgbClr val="C00000"/>
                </a:solidFill>
              </a:rPr>
              <a:t>3.Οι πινακίδες ανάβουν ταυτόχρονα με τα LED πάνελ </a:t>
            </a:r>
            <a:r>
              <a:rPr lang="el-GR" sz="2400" dirty="0"/>
              <a:t>που είναι ενσωματωμένα στην άσφαλτο, επιτυγχάνοντας το επιθυμητό αποτέλεσμα φωτεινής σήμανσης.</a:t>
            </a:r>
          </a:p>
        </p:txBody>
      </p:sp>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584775"/>
          </a:xfrm>
          <a:prstGeom prst="rect">
            <a:avLst/>
          </a:prstGeom>
          <a:noFill/>
          <a:ln w="34925">
            <a:solidFill>
              <a:schemeClr val="tx1"/>
            </a:solidFill>
          </a:ln>
        </p:spPr>
        <p:txBody>
          <a:bodyPr wrap="square" rtlCol="0">
            <a:spAutoFit/>
          </a:bodyPr>
          <a:lstStyle/>
          <a:p>
            <a:pPr algn="ctr"/>
            <a:r>
              <a:rPr lang="el-GR" sz="3200" b="0" i="0" dirty="0">
                <a:solidFill>
                  <a:srgbClr val="C00000"/>
                </a:solidFill>
                <a:effectLst/>
                <a:latin typeface="Roboto" panose="02000000000000000000" pitchFamily="2" charset="0"/>
              </a:rPr>
              <a:t>ΕΞΥΠΝΕΣ ΔΙΑΒΑΣΕΙΣ</a:t>
            </a:r>
          </a:p>
        </p:txBody>
      </p:sp>
      <p:pic>
        <p:nvPicPr>
          <p:cNvPr id="3074" name="Picture 2">
            <a:extLst>
              <a:ext uri="{FF2B5EF4-FFF2-40B4-BE49-F238E27FC236}">
                <a16:creationId xmlns:a16="http://schemas.microsoft.com/office/drawing/2014/main" id="{50773F3D-2889-ED21-5A94-213B47555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25" y="840795"/>
            <a:ext cx="5095875" cy="3363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51498D-0AB3-26C0-2951-E968986953D6}"/>
              </a:ext>
            </a:extLst>
          </p:cNvPr>
          <p:cNvSpPr txBox="1"/>
          <p:nvPr/>
        </p:nvSpPr>
        <p:spPr>
          <a:xfrm>
            <a:off x="7371184" y="4357396"/>
            <a:ext cx="4572000" cy="1200329"/>
          </a:xfrm>
          <a:prstGeom prst="rect">
            <a:avLst/>
          </a:prstGeom>
          <a:noFill/>
        </p:spPr>
        <p:txBody>
          <a:bodyPr wrap="square" rtlCol="0">
            <a:spAutoFit/>
          </a:bodyPr>
          <a:lstStyle/>
          <a:p>
            <a:r>
              <a:rPr lang="el-GR" sz="1800" b="1" i="1" dirty="0">
                <a:solidFill>
                  <a:srgbClr val="C00000"/>
                </a:solidFill>
              </a:rPr>
              <a:t>Αποτέλεσμα οι  οδηγοί των οχημάτων να  </a:t>
            </a:r>
            <a:r>
              <a:rPr lang="el-GR" sz="1800" b="1" i="1" u="sng" dirty="0">
                <a:solidFill>
                  <a:srgbClr val="C00000"/>
                </a:solidFill>
              </a:rPr>
              <a:t>αντιλαμβάνονται καλύτερα και από μεγαλύτερη απόσταση </a:t>
            </a:r>
            <a:r>
              <a:rPr lang="el-GR" sz="1800" b="1" i="1" dirty="0">
                <a:solidFill>
                  <a:srgbClr val="C00000"/>
                </a:solidFill>
              </a:rPr>
              <a:t>την ύπαρξη πεζών στις διαβάσεις.</a:t>
            </a:r>
          </a:p>
        </p:txBody>
      </p:sp>
    </p:spTree>
    <p:extLst>
      <p:ext uri="{BB962C8B-B14F-4D97-AF65-F5344CB8AC3E}">
        <p14:creationId xmlns:p14="http://schemas.microsoft.com/office/powerpoint/2010/main" val="13860941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2950</Words>
  <Application>Microsoft Office PowerPoint</Application>
  <PresentationFormat>Ευρεία οθόνη</PresentationFormat>
  <Paragraphs>237</Paragraphs>
  <Slides>35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35</vt:i4>
      </vt:variant>
    </vt:vector>
  </HeadingPairs>
  <TitlesOfParts>
    <vt:vector size="42" baseType="lpstr">
      <vt:lpstr>Arial</vt:lpstr>
      <vt:lpstr>Calibri</vt:lpstr>
      <vt:lpstr>Calibri Light</vt:lpstr>
      <vt:lpstr>Cardillac</vt:lpstr>
      <vt:lpstr>Roboto</vt:lpstr>
      <vt:lpstr>Wingdings</vt:lpstr>
      <vt:lpstr>Θέμα του Office</vt:lpstr>
      <vt:lpstr>SMART CITIES APPLICATIONS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Anastasia-Aspasia GOSPODINI</dc:creator>
  <cp:lastModifiedBy>Anastasia-Aspasia GOSPODINI</cp:lastModifiedBy>
  <cp:revision>91</cp:revision>
  <dcterms:created xsi:type="dcterms:W3CDTF">2023-03-20T12:07:53Z</dcterms:created>
  <dcterms:modified xsi:type="dcterms:W3CDTF">2023-03-20T16:03:12Z</dcterms:modified>
</cp:coreProperties>
</file>