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 id="339" r:id="rId5"/>
    <p:sldId id="340" r:id="rId6"/>
    <p:sldId id="341" r:id="rId7"/>
    <p:sldId id="342" r:id="rId8"/>
    <p:sldId id="343" r:id="rId9"/>
    <p:sldId id="344" r:id="rId10"/>
    <p:sldId id="347" r:id="rId11"/>
    <p:sldId id="346" r:id="rId12"/>
    <p:sldId id="348" r:id="rId13"/>
    <p:sldId id="349" r:id="rId14"/>
    <p:sldId id="350" r:id="rId15"/>
    <p:sldId id="358" r:id="rId16"/>
    <p:sldId id="352" r:id="rId17"/>
    <p:sldId id="351" r:id="rId18"/>
    <p:sldId id="353" r:id="rId19"/>
    <p:sldId id="354" r:id="rId20"/>
    <p:sldId id="355" r:id="rId21"/>
    <p:sldId id="356" r:id="rId22"/>
    <p:sldId id="357" r:id="rId23"/>
    <p:sldId id="359"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D1226F-FC96-19E1-0EB9-4E588787178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9B4A869-E40E-7FA0-1BDC-4E1337E9D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B2F3EDD-29D4-1516-DB55-1E1AB0481CD2}"/>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5" name="Θέση υποσέλιδου 4">
            <a:extLst>
              <a:ext uri="{FF2B5EF4-FFF2-40B4-BE49-F238E27FC236}">
                <a16:creationId xmlns:a16="http://schemas.microsoft.com/office/drawing/2014/main" id="{D5A534C6-7845-4079-8D5D-9360378E05E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9FDD728-93AB-790A-ADC6-B16AB5EE54A7}"/>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347754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D3E77D-9180-D877-F715-1BEB9DA16C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EF683EC-9D95-F445-9E24-4365A1AE9F6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4DE8D6-E4E0-7152-AE69-0FA2162F4563}"/>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5" name="Θέση υποσέλιδου 4">
            <a:extLst>
              <a:ext uri="{FF2B5EF4-FFF2-40B4-BE49-F238E27FC236}">
                <a16:creationId xmlns:a16="http://schemas.microsoft.com/office/drawing/2014/main" id="{1916488D-0E95-C41B-4B13-5C9F56D8D68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6228A64-96B4-648B-B812-22B0CBD1B23E}"/>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197383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5E6C39D-E08F-17BD-3CA0-3E58C3245E4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F80B509-00CB-1064-3CF3-8686454DB23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E9ECBE6-652B-2CFE-DC6F-B37371E2F4AA}"/>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5" name="Θέση υποσέλιδου 4">
            <a:extLst>
              <a:ext uri="{FF2B5EF4-FFF2-40B4-BE49-F238E27FC236}">
                <a16:creationId xmlns:a16="http://schemas.microsoft.com/office/drawing/2014/main" id="{4B33A69D-F21D-46DE-3F59-4FBE966727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E3E6E6-7F8C-2315-C855-311719DEE9E4}"/>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225039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1CF06C-3B0D-7FA7-3528-434F1A9321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E9BE3B0-39B8-6920-EEFB-A9DC1F33491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0900884-E62A-9FBE-BFAD-42D278C34742}"/>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5" name="Θέση υποσέλιδου 4">
            <a:extLst>
              <a:ext uri="{FF2B5EF4-FFF2-40B4-BE49-F238E27FC236}">
                <a16:creationId xmlns:a16="http://schemas.microsoft.com/office/drawing/2014/main" id="{675937CA-DD22-6166-1A72-C00B17CEAC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F6C86E-C928-90FA-4E5B-5B5D25009D54}"/>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199402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7F067F-3405-3083-37C9-100CDF45BD6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2E5F5DA-60B4-8EEA-2269-D57CFE474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D7532B9-E12B-672E-580E-57AECF6944FB}"/>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5" name="Θέση υποσέλιδου 4">
            <a:extLst>
              <a:ext uri="{FF2B5EF4-FFF2-40B4-BE49-F238E27FC236}">
                <a16:creationId xmlns:a16="http://schemas.microsoft.com/office/drawing/2014/main" id="{C6AFE803-6ABB-1F93-180A-8163C177F2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8EBD63B-3DEF-0683-2197-E599F10951C2}"/>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175366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4576C7-C433-B744-FE12-AA951C2D26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F903106-D479-11AE-A121-9976C09FA0B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71AABB1-9FB5-BCC1-3705-6F8BB93D0D1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9746DF8-826C-2378-406E-866D9B5E65C1}"/>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6" name="Θέση υποσέλιδου 5">
            <a:extLst>
              <a:ext uri="{FF2B5EF4-FFF2-40B4-BE49-F238E27FC236}">
                <a16:creationId xmlns:a16="http://schemas.microsoft.com/office/drawing/2014/main" id="{EA803AC1-D010-784B-86B2-007364EAA96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1148C93-91A9-5ECE-F182-456D6CD969B4}"/>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8767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68EFDE-00FB-C024-53D9-A4F85C3BD42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CB5D07A-9262-8F63-5AEC-569AED356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09BD2AE-A571-926B-6861-CF66B4BE04B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368338D-1998-327C-21A9-DBBFA2557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701359C-FAEA-501C-EFB8-3D2E5AC1D30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559C147-334A-5D00-C45A-0FAC97E0268B}"/>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8" name="Θέση υποσέλιδου 7">
            <a:extLst>
              <a:ext uri="{FF2B5EF4-FFF2-40B4-BE49-F238E27FC236}">
                <a16:creationId xmlns:a16="http://schemas.microsoft.com/office/drawing/2014/main" id="{95FC48F3-9026-1B44-F941-9F3832B7FF0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4414BEB-9B17-F323-421E-14777855F1AC}"/>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289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B30493-89F7-99A0-59B1-54173110F3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7EE2CC9-7563-A917-BF78-B563075A01AB}"/>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4" name="Θέση υποσέλιδου 3">
            <a:extLst>
              <a:ext uri="{FF2B5EF4-FFF2-40B4-BE49-F238E27FC236}">
                <a16:creationId xmlns:a16="http://schemas.microsoft.com/office/drawing/2014/main" id="{493FE3BC-06F9-F383-0746-F7B4820A382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10CFB09-E79E-B983-13A2-16A001DE37D5}"/>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83035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3703523-DB7A-1E48-F3AA-28B8E058E390}"/>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3" name="Θέση υποσέλιδου 2">
            <a:extLst>
              <a:ext uri="{FF2B5EF4-FFF2-40B4-BE49-F238E27FC236}">
                <a16:creationId xmlns:a16="http://schemas.microsoft.com/office/drawing/2014/main" id="{CADC0B5A-C925-3A05-C603-DA9C5C72A5C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6D1A1BC-06C3-E54C-BFBB-FCB1F7489EC3}"/>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403642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2446D6-15A8-9DFA-ABB0-F8CFAF8F24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D86117B-3440-65E7-D231-5466377C5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783387F-CA17-B84A-5482-8FF879D54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5FB6A9-742A-B20C-B355-D3A3C4664635}"/>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6" name="Θέση υποσέλιδου 5">
            <a:extLst>
              <a:ext uri="{FF2B5EF4-FFF2-40B4-BE49-F238E27FC236}">
                <a16:creationId xmlns:a16="http://schemas.microsoft.com/office/drawing/2014/main" id="{276ED38F-0B37-29B5-7DBE-9C4B9DEA12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285C3AB-90FB-B1E5-6A36-26BF0443817E}"/>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44949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FAF216-F86C-6AEE-AE3B-F3FFB871746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5866FDC-5B07-2930-6F53-D133E4C44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13DA5B1-6CDE-B47C-D3B4-71197805D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A9C1966-0A37-FBA4-40A5-6B25D4A39035}"/>
              </a:ext>
            </a:extLst>
          </p:cNvPr>
          <p:cNvSpPr>
            <a:spLocks noGrp="1"/>
          </p:cNvSpPr>
          <p:nvPr>
            <p:ph type="dt" sz="half" idx="10"/>
          </p:nvPr>
        </p:nvSpPr>
        <p:spPr/>
        <p:txBody>
          <a:bodyPr/>
          <a:lstStyle/>
          <a:p>
            <a:fld id="{0ED6B1A4-7620-4520-8F9F-EF8F37DE610E}" type="datetimeFigureOut">
              <a:rPr lang="el-GR" smtClean="0"/>
              <a:t>22/5/2023</a:t>
            </a:fld>
            <a:endParaRPr lang="el-GR"/>
          </a:p>
        </p:txBody>
      </p:sp>
      <p:sp>
        <p:nvSpPr>
          <p:cNvPr id="6" name="Θέση υποσέλιδου 5">
            <a:extLst>
              <a:ext uri="{FF2B5EF4-FFF2-40B4-BE49-F238E27FC236}">
                <a16:creationId xmlns:a16="http://schemas.microsoft.com/office/drawing/2014/main" id="{0F0B48D2-CC8B-8186-7D24-5D58BC29F27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B4579A-58FA-92D1-E1DA-24500A558A58}"/>
              </a:ext>
            </a:extLst>
          </p:cNvPr>
          <p:cNvSpPr>
            <a:spLocks noGrp="1"/>
          </p:cNvSpPr>
          <p:nvPr>
            <p:ph type="sldNum" sz="quarter" idx="12"/>
          </p:nvPr>
        </p:nvSpPr>
        <p:spPr/>
        <p:txBody>
          <a:bodyPr/>
          <a:lstStyle/>
          <a:p>
            <a:fld id="{9B045716-64C1-48BC-B95D-A2A1FB457717}" type="slidenum">
              <a:rPr lang="el-GR" smtClean="0"/>
              <a:t>‹#›</a:t>
            </a:fld>
            <a:endParaRPr lang="el-GR"/>
          </a:p>
        </p:txBody>
      </p:sp>
    </p:spTree>
    <p:extLst>
      <p:ext uri="{BB962C8B-B14F-4D97-AF65-F5344CB8AC3E}">
        <p14:creationId xmlns:p14="http://schemas.microsoft.com/office/powerpoint/2010/main" val="411600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28A26D8-6FD2-7ED6-380F-0A10F9B3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E7705E3-1F92-B37B-3B9A-56FC535E2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760203C-1D3B-4892-A889-91CC0F977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6B1A4-7620-4520-8F9F-EF8F37DE610E}" type="datetimeFigureOut">
              <a:rPr lang="el-GR" smtClean="0"/>
              <a:t>22/5/2023</a:t>
            </a:fld>
            <a:endParaRPr lang="el-GR"/>
          </a:p>
        </p:txBody>
      </p:sp>
      <p:sp>
        <p:nvSpPr>
          <p:cNvPr id="5" name="Θέση υποσέλιδου 4">
            <a:extLst>
              <a:ext uri="{FF2B5EF4-FFF2-40B4-BE49-F238E27FC236}">
                <a16:creationId xmlns:a16="http://schemas.microsoft.com/office/drawing/2014/main" id="{6E4E81D8-2177-B003-BD89-EEA2F70D4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2E5DC5D-7756-3FA3-6C45-F6110B85C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45716-64C1-48BC-B95D-A2A1FB457717}" type="slidenum">
              <a:rPr lang="el-GR" smtClean="0"/>
              <a:t>‹#›</a:t>
            </a:fld>
            <a:endParaRPr lang="el-GR"/>
          </a:p>
        </p:txBody>
      </p:sp>
    </p:spTree>
    <p:extLst>
      <p:ext uri="{BB962C8B-B14F-4D97-AF65-F5344CB8AC3E}">
        <p14:creationId xmlns:p14="http://schemas.microsoft.com/office/powerpoint/2010/main" val="176026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48AB7F-44F0-735F-2DF6-8F35BA5836CC}"/>
              </a:ext>
            </a:extLst>
          </p:cNvPr>
          <p:cNvSpPr>
            <a:spLocks noGrp="1"/>
          </p:cNvSpPr>
          <p:nvPr>
            <p:ph type="ctrTitle"/>
          </p:nvPr>
        </p:nvSpPr>
        <p:spPr>
          <a:xfrm>
            <a:off x="1390650" y="406400"/>
            <a:ext cx="9144000" cy="2387600"/>
          </a:xfrm>
        </p:spPr>
        <p:txBody>
          <a:bodyPr/>
          <a:lstStyle/>
          <a:p>
            <a:r>
              <a:rPr lang="el-GR" b="1" dirty="0">
                <a:solidFill>
                  <a:srgbClr val="C00000"/>
                </a:solidFill>
              </a:rPr>
              <a:t>ΤΡΙΚΑΛΑ – 1</a:t>
            </a:r>
            <a:r>
              <a:rPr lang="el-GR" b="1" baseline="30000" dirty="0">
                <a:solidFill>
                  <a:srgbClr val="C00000"/>
                </a:solidFill>
              </a:rPr>
              <a:t>η</a:t>
            </a:r>
            <a:r>
              <a:rPr lang="el-GR" b="1" dirty="0">
                <a:solidFill>
                  <a:srgbClr val="C00000"/>
                </a:solidFill>
              </a:rPr>
              <a:t> ΕΥΦΥΗΣ ΕΛΛΗΝΙΚΗ ΠΟΛΗ</a:t>
            </a:r>
          </a:p>
        </p:txBody>
      </p:sp>
      <p:sp>
        <p:nvSpPr>
          <p:cNvPr id="4" name="4 - Ορθογώνιο">
            <a:extLst>
              <a:ext uri="{FF2B5EF4-FFF2-40B4-BE49-F238E27FC236}">
                <a16:creationId xmlns:a16="http://schemas.microsoft.com/office/drawing/2014/main" id="{CFFC6B7C-73BF-10F9-8DA2-1F35D4EB9FBE}"/>
              </a:ext>
            </a:extLst>
          </p:cNvPr>
          <p:cNvSpPr/>
          <p:nvPr/>
        </p:nvSpPr>
        <p:spPr>
          <a:xfrm>
            <a:off x="3766587" y="4356262"/>
            <a:ext cx="5029200" cy="1077218"/>
          </a:xfrm>
          <a:prstGeom prst="rect">
            <a:avLst/>
          </a:prstGeom>
        </p:spPr>
        <p:txBody>
          <a:bodyPr>
            <a:spAutoFit/>
          </a:bodyPr>
          <a:lstStyle/>
          <a:p>
            <a:pPr algn="ctr" fontAlgn="auto">
              <a:spcBef>
                <a:spcPts val="0"/>
              </a:spcBef>
              <a:spcAft>
                <a:spcPts val="0"/>
              </a:spcAft>
              <a:buFont typeface="Wingdings 2"/>
              <a:buNone/>
              <a:defRPr/>
            </a:pPr>
            <a:r>
              <a:rPr lang="el-GR" sz="1600" b="1" dirty="0">
                <a:solidFill>
                  <a:srgbClr val="FF0000"/>
                </a:solidFill>
                <a:effectLst>
                  <a:outerShdw blurRad="38100" dist="38100" dir="2700000" algn="tl">
                    <a:srgbClr val="000000">
                      <a:alpha val="43137"/>
                    </a:srgbClr>
                  </a:outerShdw>
                </a:effectLst>
                <a:latin typeface="+mn-lt"/>
              </a:rPr>
              <a:t>Άσπα Γοσποδίνη</a:t>
            </a:r>
          </a:p>
          <a:p>
            <a:pPr algn="ctr" fontAlgn="auto">
              <a:spcBef>
                <a:spcPts val="0"/>
              </a:spcBef>
              <a:spcAft>
                <a:spcPts val="0"/>
              </a:spcAft>
              <a:buFont typeface="Wingdings 2"/>
              <a:buNone/>
              <a:defRPr/>
            </a:pPr>
            <a:r>
              <a:rPr lang="el-GR" sz="1600" b="1" dirty="0">
                <a:latin typeface="+mn-lt"/>
              </a:rPr>
              <a:t>Αρχιτέκτων ΑΠΘ, </a:t>
            </a:r>
            <a:r>
              <a:rPr lang="en-US" sz="1600" b="1" dirty="0">
                <a:latin typeface="+mn-lt"/>
              </a:rPr>
              <a:t>MSc, PhD Bartlett School, UCL</a:t>
            </a:r>
          </a:p>
          <a:p>
            <a:pPr algn="ctr" fontAlgn="auto">
              <a:spcBef>
                <a:spcPts val="0"/>
              </a:spcBef>
              <a:spcAft>
                <a:spcPts val="0"/>
              </a:spcAft>
              <a:buFont typeface="Wingdings 2"/>
              <a:buNone/>
              <a:defRPr/>
            </a:pPr>
            <a:r>
              <a:rPr lang="el-GR" sz="1600" b="1" dirty="0">
                <a:latin typeface="+mn-lt"/>
              </a:rPr>
              <a:t>Καθηγήτρια Πολεοδομίας &amp; Αστικού Σχεδιασμού</a:t>
            </a:r>
          </a:p>
          <a:p>
            <a:pPr algn="ctr" fontAlgn="auto">
              <a:spcBef>
                <a:spcPts val="0"/>
              </a:spcBef>
              <a:spcAft>
                <a:spcPts val="0"/>
              </a:spcAft>
              <a:buFont typeface="Wingdings 2"/>
              <a:buNone/>
              <a:defRPr/>
            </a:pPr>
            <a:r>
              <a:rPr lang="el-GR" sz="1600" b="1" dirty="0">
                <a:latin typeface="+mn-lt"/>
              </a:rPr>
              <a:t>Πανεπιστήμιο Θεσσαλίας</a:t>
            </a:r>
            <a:endParaRPr lang="el-GR" sz="1600" b="1" dirty="0">
              <a:latin typeface="+mj-lt"/>
            </a:endParaRPr>
          </a:p>
        </p:txBody>
      </p:sp>
    </p:spTree>
    <p:extLst>
      <p:ext uri="{BB962C8B-B14F-4D97-AF65-F5344CB8AC3E}">
        <p14:creationId xmlns:p14="http://schemas.microsoft.com/office/powerpoint/2010/main" val="94395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8AB40-896A-4C04-D41D-CE3399C113FE}"/>
              </a:ext>
            </a:extLst>
          </p:cNvPr>
          <p:cNvSpPr txBox="1"/>
          <p:nvPr/>
        </p:nvSpPr>
        <p:spPr>
          <a:xfrm>
            <a:off x="230349" y="958334"/>
            <a:ext cx="11731302" cy="4647426"/>
          </a:xfrm>
          <a:prstGeom prst="rect">
            <a:avLst/>
          </a:prstGeom>
          <a:noFill/>
        </p:spPr>
        <p:txBody>
          <a:bodyPr wrap="square">
            <a:spAutoFit/>
          </a:bodyPr>
          <a:lstStyle/>
          <a:p>
            <a:r>
              <a:rPr lang="el-GR" sz="2400" b="1" i="0" u="none" strike="noStrike" baseline="0" dirty="0">
                <a:solidFill>
                  <a:srgbClr val="C00000"/>
                </a:solidFill>
                <a:latin typeface="Times New Roman" panose="02020603050405020304" pitchFamily="18" charset="0"/>
              </a:rPr>
              <a:t>ΔΩΡΕΑΝ ΠΡΟΣΒΑΣΗ ΣΤΟ ΔΙΑΔΙΚΤΥΟ </a:t>
            </a:r>
            <a:r>
              <a:rPr lang="en-US" sz="2400" b="1" i="0" u="none" strike="noStrike" baseline="0" dirty="0">
                <a:solidFill>
                  <a:srgbClr val="C00000"/>
                </a:solidFill>
                <a:latin typeface="Times New Roman" panose="02020603050405020304" pitchFamily="18" charset="0"/>
              </a:rPr>
              <a:t>(FREE WI-FI) </a:t>
            </a:r>
            <a:r>
              <a:rPr lang="el-GR" sz="2400" b="1" i="0" u="none" strike="noStrike" baseline="0" dirty="0">
                <a:solidFill>
                  <a:srgbClr val="C00000"/>
                </a:solidFill>
                <a:latin typeface="Times New Roman" panose="02020603050405020304" pitchFamily="18" charset="0"/>
              </a:rPr>
              <a:t>ΔΗΜΟΥ ΤΡΙΚΚΑΙΩΝ</a:t>
            </a:r>
          </a:p>
          <a:p>
            <a:pPr algn="just"/>
            <a:endParaRPr lang="el-GR" sz="800" dirty="0">
              <a:solidFill>
                <a:srgbClr val="000000"/>
              </a:solidFill>
              <a:latin typeface="Times New Roman" panose="02020603050405020304" pitchFamily="18" charset="0"/>
            </a:endParaRPr>
          </a:p>
          <a:p>
            <a:pPr algn="just"/>
            <a:r>
              <a:rPr lang="el-GR" sz="2400" dirty="0">
                <a:solidFill>
                  <a:srgbClr val="000000"/>
                </a:solidFill>
                <a:latin typeface="Times New Roman" panose="02020603050405020304" pitchFamily="18" charset="0"/>
              </a:rPr>
              <a:t>Το 2004 ο Δήμος </a:t>
            </a:r>
            <a:r>
              <a:rPr lang="el-GR" sz="2400" dirty="0" err="1">
                <a:solidFill>
                  <a:srgbClr val="000000"/>
                </a:solidFill>
                <a:latin typeface="Times New Roman" panose="02020603050405020304" pitchFamily="18" charset="0"/>
              </a:rPr>
              <a:t>Τρικκαίων</a:t>
            </a:r>
            <a:r>
              <a:rPr lang="el-GR" sz="2400" dirty="0">
                <a:solidFill>
                  <a:srgbClr val="000000"/>
                </a:solidFill>
                <a:latin typeface="Times New Roman" panose="02020603050405020304" pitchFamily="18" charset="0"/>
              </a:rPr>
              <a:t> προχώρησε στην </a:t>
            </a:r>
            <a:r>
              <a:rPr lang="el-GR" sz="2400" b="1" dirty="0">
                <a:solidFill>
                  <a:srgbClr val="C00000"/>
                </a:solidFill>
                <a:latin typeface="Times New Roman" panose="02020603050405020304" pitchFamily="18" charset="0"/>
              </a:rPr>
              <a:t>παροχή δωρεάν πρόσβασης στο διαδίκτυο για τους πολίτες και τους επισκέπτες μέσω ασύρματου δικτύου</a:t>
            </a:r>
            <a:r>
              <a:rPr lang="el-GR" sz="2400" dirty="0">
                <a:solidFill>
                  <a:srgbClr val="000000"/>
                </a:solidFill>
                <a:latin typeface="Times New Roman" panose="02020603050405020304" pitchFamily="18" charset="0"/>
              </a:rPr>
              <a:t>, ένα έργο που συνεχώς βελτιώνεται. Για να επιτευχθεί ο στόχος αυτός δημιουργήθηκε </a:t>
            </a:r>
            <a:r>
              <a:rPr lang="el-GR" sz="2400" b="1" dirty="0">
                <a:solidFill>
                  <a:srgbClr val="000000"/>
                </a:solidFill>
                <a:latin typeface="Times New Roman" panose="02020603050405020304" pitchFamily="18" charset="0"/>
              </a:rPr>
              <a:t>ένα δίκτυο που αποτελείται από τριάντα τέσσερις κόμβους,</a:t>
            </a:r>
            <a:r>
              <a:rPr lang="el-GR" sz="2400" dirty="0">
                <a:solidFill>
                  <a:srgbClr val="000000"/>
                </a:solidFill>
                <a:latin typeface="Times New Roman" panose="02020603050405020304" pitchFamily="18" charset="0"/>
              </a:rPr>
              <a:t> πέντε από τους οποίους τροφοδοτούνται από την </a:t>
            </a:r>
            <a:r>
              <a:rPr lang="el-GR" sz="2400" b="1" dirty="0">
                <a:solidFill>
                  <a:srgbClr val="000000"/>
                </a:solidFill>
                <a:latin typeface="Times New Roman" panose="02020603050405020304" pitchFamily="18" charset="0"/>
              </a:rPr>
              <a:t>οπτική ίνα ΜΑΝ</a:t>
            </a:r>
            <a:r>
              <a:rPr lang="el-GR" sz="2400" dirty="0">
                <a:solidFill>
                  <a:srgbClr val="000000"/>
                </a:solidFill>
                <a:latin typeface="Times New Roman" panose="02020603050405020304" pitchFamily="18" charset="0"/>
              </a:rPr>
              <a:t> ενώ τέσσερις συνδέονται με την τεχνολογία </a:t>
            </a:r>
            <a:r>
              <a:rPr lang="el-GR" sz="2400" dirty="0" err="1">
                <a:solidFill>
                  <a:srgbClr val="000000"/>
                </a:solidFill>
                <a:latin typeface="Times New Roman" panose="02020603050405020304" pitchFamily="18" charset="0"/>
              </a:rPr>
              <a:t>Wi-Max</a:t>
            </a:r>
            <a:r>
              <a:rPr lang="el-GR" sz="2400" dirty="0">
                <a:solidFill>
                  <a:srgbClr val="000000"/>
                </a:solidFill>
                <a:latin typeface="Times New Roman" panose="02020603050405020304" pitchFamily="18" charset="0"/>
              </a:rPr>
              <a:t> (πιλοτική λειτουργία). Το δίκτυο </a:t>
            </a:r>
            <a:r>
              <a:rPr lang="el-GR" sz="2400" b="1" dirty="0">
                <a:solidFill>
                  <a:srgbClr val="000000"/>
                </a:solidFill>
                <a:latin typeface="Times New Roman" panose="02020603050405020304" pitchFamily="18" charset="0"/>
              </a:rPr>
              <a:t>χρησιμοποιείται από περίπου 10.000 κατοίκους και επισκέπτες, </a:t>
            </a:r>
            <a:r>
              <a:rPr lang="el-GR" sz="2400" dirty="0">
                <a:solidFill>
                  <a:srgbClr val="000000"/>
                </a:solidFill>
                <a:latin typeface="Times New Roman" panose="02020603050405020304" pitchFamily="18" charset="0"/>
              </a:rPr>
              <a:t>ενώ καθημερινά εξυπηρετούνται 1.500 χρήστες. </a:t>
            </a:r>
            <a:endParaRPr lang="el-GR" sz="2400" b="1" dirty="0">
              <a:solidFill>
                <a:srgbClr val="C00000"/>
              </a:solidFill>
              <a:latin typeface="Times New Roman" panose="02020603050405020304" pitchFamily="18" charset="0"/>
            </a:endParaRPr>
          </a:p>
          <a:p>
            <a:r>
              <a:rPr lang="el-GR" sz="1800" b="0" i="0" u="none" strike="noStrike" baseline="0" dirty="0">
                <a:solidFill>
                  <a:srgbClr val="000000"/>
                </a:solidFill>
                <a:latin typeface="Times New Roman" panose="02020603050405020304" pitchFamily="18" charset="0"/>
              </a:rPr>
              <a:t> </a:t>
            </a:r>
            <a:endParaRPr lang="el-GR" sz="1800" b="1" i="0" u="none" strike="noStrike" baseline="0" dirty="0">
              <a:solidFill>
                <a:srgbClr val="C00000"/>
              </a:solidFill>
              <a:latin typeface="Times New Roman" panose="02020603050405020304" pitchFamily="18" charset="0"/>
            </a:endParaRPr>
          </a:p>
          <a:p>
            <a:r>
              <a:rPr lang="el-GR" sz="2400" b="1" dirty="0">
                <a:solidFill>
                  <a:srgbClr val="C00000"/>
                </a:solidFill>
                <a:latin typeface="Times New Roman" panose="02020603050405020304" pitchFamily="18" charset="0"/>
              </a:rPr>
              <a:t>Η</a:t>
            </a:r>
            <a:r>
              <a:rPr lang="el-GR" sz="2400" b="1" i="0" u="none" strike="noStrike" baseline="0" dirty="0">
                <a:solidFill>
                  <a:srgbClr val="C00000"/>
                </a:solidFill>
                <a:latin typeface="Times New Roman" panose="02020603050405020304" pitchFamily="18" charset="0"/>
              </a:rPr>
              <a:t> πόλη ανακηρύχθηκε ως η πρώτη ψηφιακή πόλη της Ελλάδας το 2004. </a:t>
            </a:r>
          </a:p>
          <a:p>
            <a:endParaRPr lang="el-GR" b="1" dirty="0">
              <a:solidFill>
                <a:srgbClr val="C00000"/>
              </a:solidFill>
              <a:latin typeface="Times New Roman" panose="02020603050405020304" pitchFamily="18" charset="0"/>
            </a:endParaRPr>
          </a:p>
          <a:p>
            <a:endParaRPr lang="el-GR" sz="1800" b="1" i="0" u="none" strike="noStrike" baseline="0" dirty="0">
              <a:solidFill>
                <a:srgbClr val="C00000"/>
              </a:solidFill>
              <a:latin typeface="Times New Roman" panose="02020603050405020304" pitchFamily="18" charset="0"/>
            </a:endParaRPr>
          </a:p>
          <a:p>
            <a:r>
              <a:rPr lang="el-GR" sz="1800" b="1" i="0" u="none" strike="noStrike" baseline="0" dirty="0">
                <a:solidFill>
                  <a:srgbClr val="C00000"/>
                </a:solidFill>
                <a:latin typeface="Times New Roman" panose="02020603050405020304" pitchFamily="18" charset="0"/>
              </a:rPr>
              <a:t> </a:t>
            </a:r>
            <a:endParaRPr lang="el-GR" b="1" dirty="0">
              <a:solidFill>
                <a:srgbClr val="C00000"/>
              </a:solidFill>
            </a:endParaRPr>
          </a:p>
        </p:txBody>
      </p:sp>
      <p:sp>
        <p:nvSpPr>
          <p:cNvPr id="4" name="TextBox 3">
            <a:extLst>
              <a:ext uri="{FF2B5EF4-FFF2-40B4-BE49-F238E27FC236}">
                <a16:creationId xmlns:a16="http://schemas.microsoft.com/office/drawing/2014/main" id="{8973EF1D-AA54-F008-33EB-FBB429436999}"/>
              </a:ext>
            </a:extLst>
          </p:cNvPr>
          <p:cNvSpPr txBox="1"/>
          <p:nvPr/>
        </p:nvSpPr>
        <p:spPr>
          <a:xfrm>
            <a:off x="333180" y="127907"/>
            <a:ext cx="11647325"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ΥΠΟΔΟΜΕΣ ΑΝΑΠΤΥΞΗΣ ΕΥΦΥΙΑΣ</a:t>
            </a:r>
          </a:p>
        </p:txBody>
      </p:sp>
    </p:spTree>
    <p:extLst>
      <p:ext uri="{BB962C8B-B14F-4D97-AF65-F5344CB8AC3E}">
        <p14:creationId xmlns:p14="http://schemas.microsoft.com/office/powerpoint/2010/main" val="253753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3846A46-43EC-4559-164E-ED1C80C7C564}"/>
              </a:ext>
            </a:extLst>
          </p:cNvPr>
          <p:cNvPicPr>
            <a:picLocks noChangeAspect="1"/>
          </p:cNvPicPr>
          <p:nvPr/>
        </p:nvPicPr>
        <p:blipFill>
          <a:blip r:embed="rId2"/>
          <a:stretch>
            <a:fillRect/>
          </a:stretch>
        </p:blipFill>
        <p:spPr>
          <a:xfrm>
            <a:off x="93306" y="874332"/>
            <a:ext cx="6357304" cy="4490770"/>
          </a:xfrm>
          <a:prstGeom prst="rect">
            <a:avLst/>
          </a:prstGeom>
        </p:spPr>
      </p:pic>
      <p:sp>
        <p:nvSpPr>
          <p:cNvPr id="4" name="TextBox 3">
            <a:extLst>
              <a:ext uri="{FF2B5EF4-FFF2-40B4-BE49-F238E27FC236}">
                <a16:creationId xmlns:a16="http://schemas.microsoft.com/office/drawing/2014/main" id="{02297C29-3F5D-C05C-3940-75D84C7D9B65}"/>
              </a:ext>
            </a:extLst>
          </p:cNvPr>
          <p:cNvSpPr txBox="1"/>
          <p:nvPr/>
        </p:nvSpPr>
        <p:spPr>
          <a:xfrm>
            <a:off x="333181" y="12790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ΥΠΟΔΟΜΕΣ ΑΝΑΠΤΥΞΗΣ ΕΥΦΥΙΑΣ</a:t>
            </a:r>
          </a:p>
        </p:txBody>
      </p:sp>
      <p:pic>
        <p:nvPicPr>
          <p:cNvPr id="6" name="Εικόνα 5">
            <a:extLst>
              <a:ext uri="{FF2B5EF4-FFF2-40B4-BE49-F238E27FC236}">
                <a16:creationId xmlns:a16="http://schemas.microsoft.com/office/drawing/2014/main" id="{473B79C1-37FE-775F-84E6-8B90CBD1F0CD}"/>
              </a:ext>
            </a:extLst>
          </p:cNvPr>
          <p:cNvPicPr>
            <a:picLocks noChangeAspect="1"/>
          </p:cNvPicPr>
          <p:nvPr/>
        </p:nvPicPr>
        <p:blipFill>
          <a:blip r:embed="rId3"/>
          <a:stretch>
            <a:fillRect/>
          </a:stretch>
        </p:blipFill>
        <p:spPr>
          <a:xfrm>
            <a:off x="6562175" y="799084"/>
            <a:ext cx="5023724" cy="6058916"/>
          </a:xfrm>
          <a:prstGeom prst="rect">
            <a:avLst/>
          </a:prstGeom>
        </p:spPr>
      </p:pic>
      <p:sp>
        <p:nvSpPr>
          <p:cNvPr id="8" name="TextBox 7">
            <a:extLst>
              <a:ext uri="{FF2B5EF4-FFF2-40B4-BE49-F238E27FC236}">
                <a16:creationId xmlns:a16="http://schemas.microsoft.com/office/drawing/2014/main" id="{641D7476-87FF-D5F2-EDC8-0F433831603F}"/>
              </a:ext>
            </a:extLst>
          </p:cNvPr>
          <p:cNvSpPr txBox="1"/>
          <p:nvPr/>
        </p:nvSpPr>
        <p:spPr>
          <a:xfrm>
            <a:off x="223181" y="5691874"/>
            <a:ext cx="6097554" cy="923330"/>
          </a:xfrm>
          <a:prstGeom prst="rect">
            <a:avLst/>
          </a:prstGeom>
          <a:noFill/>
        </p:spPr>
        <p:txBody>
          <a:bodyPr wrap="square">
            <a:spAutoFit/>
          </a:bodyPr>
          <a:lstStyle/>
          <a:p>
            <a:r>
              <a:rPr lang="el-GR" sz="1800" b="0" i="0" u="none" strike="noStrike" baseline="0" dirty="0">
                <a:solidFill>
                  <a:srgbClr val="000000"/>
                </a:solidFill>
                <a:latin typeface="Times New Roman" panose="02020603050405020304" pitchFamily="18" charset="0"/>
              </a:rPr>
              <a:t>Ξεκινώντας από τον </a:t>
            </a:r>
            <a:r>
              <a:rPr lang="el-GR" sz="1800" b="1" i="0" u="none" strike="noStrike" baseline="0" dirty="0">
                <a:solidFill>
                  <a:srgbClr val="000000"/>
                </a:solidFill>
                <a:latin typeface="Times New Roman" panose="02020603050405020304" pitchFamily="18" charset="0"/>
              </a:rPr>
              <a:t>Μάρτιο του 2018 ο Δήμος </a:t>
            </a:r>
            <a:r>
              <a:rPr lang="el-GR" sz="1800" b="1" i="0" u="none" strike="noStrike" baseline="0" dirty="0" err="1">
                <a:solidFill>
                  <a:srgbClr val="000000"/>
                </a:solidFill>
                <a:latin typeface="Times New Roman" panose="02020603050405020304" pitchFamily="18" charset="0"/>
              </a:rPr>
              <a:t>Τρικκαίων</a:t>
            </a:r>
            <a:r>
              <a:rPr lang="el-GR" sz="1800" b="1" i="0" u="none" strike="noStrike" baseline="0" dirty="0">
                <a:solidFill>
                  <a:srgbClr val="000000"/>
                </a:solidFill>
                <a:latin typeface="Times New Roman" panose="02020603050405020304" pitchFamily="18" charset="0"/>
              </a:rPr>
              <a:t> είναι ο πρώτος στην Ελλάδα που έχει στην διάθεση του </a:t>
            </a:r>
            <a:r>
              <a:rPr lang="el-GR" sz="1800" b="1" i="0" u="none" strike="noStrike" baseline="0" dirty="0">
                <a:solidFill>
                  <a:srgbClr val="C00000"/>
                </a:solidFill>
                <a:latin typeface="Times New Roman" panose="02020603050405020304" pitchFamily="18" charset="0"/>
              </a:rPr>
              <a:t>τεχνολογία 5G. </a:t>
            </a:r>
            <a:endParaRPr lang="el-GR" b="1" dirty="0">
              <a:solidFill>
                <a:srgbClr val="C00000"/>
              </a:solidFill>
            </a:endParaRPr>
          </a:p>
        </p:txBody>
      </p:sp>
    </p:spTree>
    <p:extLst>
      <p:ext uri="{BB962C8B-B14F-4D97-AF65-F5344CB8AC3E}">
        <p14:creationId xmlns:p14="http://schemas.microsoft.com/office/powerpoint/2010/main" val="209491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A9D96-5E52-7F68-40D0-195FE562566A}"/>
              </a:ext>
            </a:extLst>
          </p:cNvPr>
          <p:cNvSpPr txBox="1"/>
          <p:nvPr/>
        </p:nvSpPr>
        <p:spPr>
          <a:xfrm>
            <a:off x="205273" y="1334278"/>
            <a:ext cx="11887200" cy="4893647"/>
          </a:xfrm>
          <a:prstGeom prst="rect">
            <a:avLst/>
          </a:prstGeom>
          <a:noFill/>
        </p:spPr>
        <p:txBody>
          <a:bodyPr wrap="square" rtlCol="0">
            <a:spAutoFit/>
          </a:bodyPr>
          <a:lstStyle/>
          <a:p>
            <a:r>
              <a:rPr lang="el-GR" sz="2400" b="1" i="0" u="none" strike="noStrike" baseline="0" dirty="0">
                <a:solidFill>
                  <a:srgbClr val="C00000"/>
                </a:solidFill>
                <a:latin typeface="Times New Roman" panose="02020603050405020304" pitchFamily="18" charset="0"/>
              </a:rPr>
              <a:t>ΟΛΟΚΛΗΡΩΜΕΝΟ ΠΛΗΡΟΦΟΡΙΑΚΟ ΣΥΣΤΗΜΑ ΕΥΦΥΩΝ ΜΕΤΑΦΟΡΩΝ</a:t>
            </a:r>
          </a:p>
          <a:p>
            <a:endParaRPr lang="el-GR" sz="2400" b="1" dirty="0">
              <a:solidFill>
                <a:srgbClr val="C00000"/>
              </a:solidFill>
              <a:latin typeface="Times New Roman" panose="02020603050405020304" pitchFamily="18" charset="0"/>
            </a:endParaRPr>
          </a:p>
          <a:p>
            <a:r>
              <a:rPr lang="el-GR" sz="2400" dirty="0">
                <a:latin typeface="Times New Roman" panose="02020603050405020304" pitchFamily="18" charset="0"/>
              </a:rPr>
              <a:t>Με την εγκατάσταση και την χρήση συστημάτων τηλεματικής επιτεύχθηκαν τα παρακάτω:</a:t>
            </a:r>
          </a:p>
          <a:p>
            <a:r>
              <a:rPr lang="el-GR" sz="2400" b="1" dirty="0">
                <a:latin typeface="Times New Roman" panose="02020603050405020304" pitchFamily="18" charset="0"/>
              </a:rPr>
              <a:t>• </a:t>
            </a:r>
            <a:r>
              <a:rPr lang="el-GR" sz="2400" dirty="0">
                <a:latin typeface="Times New Roman" panose="02020603050405020304" pitchFamily="18" charset="0"/>
              </a:rPr>
              <a:t>Η άμεση ενημέρωση για την </a:t>
            </a:r>
            <a:r>
              <a:rPr lang="el-GR" sz="2400" b="1" dirty="0">
                <a:solidFill>
                  <a:srgbClr val="C00000"/>
                </a:solidFill>
                <a:latin typeface="Times New Roman" panose="02020603050405020304" pitchFamily="18" charset="0"/>
              </a:rPr>
              <a:t>κυκλοφοριακή συμφόρηση.</a:t>
            </a:r>
          </a:p>
          <a:p>
            <a:r>
              <a:rPr lang="el-GR" sz="2400" dirty="0">
                <a:latin typeface="Times New Roman" panose="02020603050405020304" pitchFamily="18" charset="0"/>
              </a:rPr>
              <a:t>• Η άμεση </a:t>
            </a:r>
            <a:r>
              <a:rPr lang="el-GR" sz="2400" b="1" dirty="0">
                <a:solidFill>
                  <a:srgbClr val="C00000"/>
                </a:solidFill>
                <a:latin typeface="Times New Roman" panose="02020603050405020304" pitchFamily="18" charset="0"/>
              </a:rPr>
              <a:t>πληροφόρηση σε στάσεις των μέσων μαζικής μεταφοράς </a:t>
            </a:r>
            <a:r>
              <a:rPr lang="el-GR" sz="2400" dirty="0">
                <a:latin typeface="Times New Roman" panose="02020603050405020304" pitchFamily="18" charset="0"/>
              </a:rPr>
              <a:t>η οποία αφορά την αναμονή έως την άφιξη του κάθε λεωφορείου, με ακρίβεια δευτερολέπτου.</a:t>
            </a:r>
          </a:p>
          <a:p>
            <a:r>
              <a:rPr lang="el-GR" sz="2400" dirty="0">
                <a:latin typeface="Times New Roman" panose="02020603050405020304" pitchFamily="18" charset="0"/>
              </a:rPr>
              <a:t>• Η παροχή πληροφοριών για </a:t>
            </a:r>
            <a:r>
              <a:rPr lang="el-GR" sz="2400" b="1" dirty="0">
                <a:solidFill>
                  <a:srgbClr val="C00000"/>
                </a:solidFill>
                <a:latin typeface="Times New Roman" panose="02020603050405020304" pitchFamily="18" charset="0"/>
              </a:rPr>
              <a:t>διαθέσιμες θέσεις στάθμευσης</a:t>
            </a:r>
          </a:p>
          <a:p>
            <a:r>
              <a:rPr lang="el-GR" sz="2400" dirty="0">
                <a:latin typeface="Times New Roman" panose="02020603050405020304" pitchFamily="18" charset="0"/>
              </a:rPr>
              <a:t>• Ο άμεσος </a:t>
            </a:r>
            <a:r>
              <a:rPr lang="el-GR" sz="2400" b="1" dirty="0">
                <a:solidFill>
                  <a:srgbClr val="C00000"/>
                </a:solidFill>
                <a:latin typeface="Times New Roman" panose="02020603050405020304" pitchFamily="18" charset="0"/>
              </a:rPr>
              <a:t>έλεγχος κίνησης των οχημάτων</a:t>
            </a:r>
          </a:p>
          <a:p>
            <a:r>
              <a:rPr lang="el-GR" sz="2400" dirty="0">
                <a:latin typeface="Times New Roman" panose="02020603050405020304" pitchFamily="18" charset="0"/>
              </a:rPr>
              <a:t>• Η απευθείας </a:t>
            </a:r>
            <a:r>
              <a:rPr lang="el-GR" sz="2400" b="1" dirty="0">
                <a:solidFill>
                  <a:srgbClr val="C00000"/>
                </a:solidFill>
                <a:latin typeface="Times New Roman" panose="02020603050405020304" pitchFamily="18" charset="0"/>
              </a:rPr>
              <a:t>ενημέρωση για κυκλοφοριακά ζητήματα της πόλης</a:t>
            </a:r>
          </a:p>
          <a:p>
            <a:r>
              <a:rPr lang="el-GR" sz="2400" dirty="0">
                <a:latin typeface="Times New Roman" panose="02020603050405020304" pitchFamily="18" charset="0"/>
              </a:rPr>
              <a:t>• Η </a:t>
            </a:r>
            <a:r>
              <a:rPr lang="el-GR" sz="2400" b="1" dirty="0">
                <a:latin typeface="Times New Roman" panose="02020603050405020304" pitchFamily="18" charset="0"/>
              </a:rPr>
              <a:t>ενημέρωση των πολιτών μέσω διαδικτύου </a:t>
            </a:r>
            <a:r>
              <a:rPr lang="el-GR" sz="2400" dirty="0">
                <a:latin typeface="Times New Roman" panose="02020603050405020304" pitchFamily="18" charset="0"/>
              </a:rPr>
              <a:t>σε </a:t>
            </a:r>
            <a:r>
              <a:rPr lang="el-GR" sz="2400" b="1" dirty="0">
                <a:solidFill>
                  <a:srgbClr val="C00000"/>
                </a:solidFill>
                <a:latin typeface="Times New Roman" panose="02020603050405020304" pitchFamily="18" charset="0"/>
              </a:rPr>
              <a:t>συνδυασμό με τα συστήματα GIS</a:t>
            </a:r>
          </a:p>
          <a:p>
            <a:endParaRPr lang="el-GR" sz="2400" b="1" i="0" u="none" strike="noStrike" baseline="0" dirty="0">
              <a:solidFill>
                <a:srgbClr val="C00000"/>
              </a:solidFill>
              <a:latin typeface="Times New Roman" panose="02020603050405020304" pitchFamily="18" charset="0"/>
            </a:endParaRPr>
          </a:p>
          <a:p>
            <a:endParaRPr lang="el-GR" sz="2400" b="1" dirty="0">
              <a:solidFill>
                <a:srgbClr val="C00000"/>
              </a:solidFill>
              <a:latin typeface="Times New Roman" panose="02020603050405020304" pitchFamily="18" charset="0"/>
            </a:endParaRPr>
          </a:p>
          <a:p>
            <a:r>
              <a:rPr lang="el-GR" sz="2400" b="1" i="0" u="none" strike="noStrike" baseline="0" dirty="0">
                <a:solidFill>
                  <a:srgbClr val="C00000"/>
                </a:solidFill>
                <a:latin typeface="Times New Roman" panose="02020603050405020304" pitchFamily="18" charset="0"/>
              </a:rPr>
              <a:t> </a:t>
            </a:r>
            <a:endParaRPr lang="el-GR" sz="2400" b="1" dirty="0">
              <a:solidFill>
                <a:srgbClr val="C00000"/>
              </a:solidFill>
            </a:endParaRPr>
          </a:p>
        </p:txBody>
      </p:sp>
      <p:sp>
        <p:nvSpPr>
          <p:cNvPr id="4" name="TextBox 3">
            <a:extLst>
              <a:ext uri="{FF2B5EF4-FFF2-40B4-BE49-F238E27FC236}">
                <a16:creationId xmlns:a16="http://schemas.microsoft.com/office/drawing/2014/main" id="{1D07E3E9-B96E-B355-BC78-82073C143E3D}"/>
              </a:ext>
            </a:extLst>
          </p:cNvPr>
          <p:cNvSpPr txBox="1"/>
          <p:nvPr/>
        </p:nvSpPr>
        <p:spPr>
          <a:xfrm>
            <a:off x="333181" y="127907"/>
            <a:ext cx="11656656" cy="646331"/>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ΚΙΝΗΤΙΚΟΤΗΤΑΣ</a:t>
            </a:r>
          </a:p>
        </p:txBody>
      </p:sp>
    </p:spTree>
    <p:extLst>
      <p:ext uri="{BB962C8B-B14F-4D97-AF65-F5344CB8AC3E}">
        <p14:creationId xmlns:p14="http://schemas.microsoft.com/office/powerpoint/2010/main" val="340093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A1B32-F603-0C3A-AEFE-3778778C10DB}"/>
              </a:ext>
            </a:extLst>
          </p:cNvPr>
          <p:cNvSpPr txBox="1"/>
          <p:nvPr/>
        </p:nvSpPr>
        <p:spPr>
          <a:xfrm>
            <a:off x="0" y="774237"/>
            <a:ext cx="9797143" cy="6278642"/>
          </a:xfrm>
          <a:prstGeom prst="rect">
            <a:avLst/>
          </a:prstGeom>
          <a:noFill/>
        </p:spPr>
        <p:txBody>
          <a:bodyPr wrap="square" rtlCol="0">
            <a:spAutoFit/>
          </a:bodyPr>
          <a:lstStyle/>
          <a:p>
            <a:r>
              <a:rPr lang="el-GR" sz="2400" b="1" i="0" u="none" strike="noStrike" baseline="0" dirty="0">
                <a:solidFill>
                  <a:srgbClr val="C00000"/>
                </a:solidFill>
              </a:rPr>
              <a:t>1. </a:t>
            </a:r>
            <a:r>
              <a:rPr lang="fr-FR" sz="2400" b="1" i="0" u="none" strike="noStrike" baseline="0" dirty="0">
                <a:solidFill>
                  <a:srgbClr val="C00000"/>
                </a:solidFill>
              </a:rPr>
              <a:t>CITYMOBIL2 – </a:t>
            </a:r>
            <a:r>
              <a:rPr lang="el-GR" sz="2400" b="1" i="0" u="none" strike="noStrike" baseline="0" dirty="0">
                <a:solidFill>
                  <a:srgbClr val="C00000"/>
                </a:solidFill>
              </a:rPr>
              <a:t>ΛΕΩΦΟΡΕΙΑ ΧΩΡΙΣ ΟΔΗΓΟ </a:t>
            </a:r>
          </a:p>
          <a:p>
            <a:endParaRPr lang="el-GR" sz="800" b="0" i="0" u="none" strike="noStrike" baseline="0" dirty="0">
              <a:solidFill>
                <a:srgbClr val="000000"/>
              </a:solidFill>
            </a:endParaRPr>
          </a:p>
          <a:p>
            <a:r>
              <a:rPr lang="el-GR" sz="2400" b="0" i="0" u="none" strike="noStrike" baseline="0" dirty="0">
                <a:solidFill>
                  <a:srgbClr val="000000"/>
                </a:solidFill>
              </a:rPr>
              <a:t>Το </a:t>
            </a:r>
            <a:r>
              <a:rPr lang="el-GR" sz="2400" b="1" i="0" u="none" strike="noStrike" baseline="0" dirty="0">
                <a:solidFill>
                  <a:srgbClr val="C00000"/>
                </a:solidFill>
              </a:rPr>
              <a:t>2015 </a:t>
            </a:r>
            <a:r>
              <a:rPr lang="el-GR" sz="2400" b="0" i="0" u="none" strike="noStrike" baseline="0" dirty="0">
                <a:solidFill>
                  <a:srgbClr val="000000"/>
                </a:solidFill>
              </a:rPr>
              <a:t>εφαρμόστηκε για έξι μήνες ένα </a:t>
            </a:r>
            <a:r>
              <a:rPr lang="el-GR" sz="2400" b="1" i="0" u="none" strike="noStrike" baseline="0" dirty="0">
                <a:solidFill>
                  <a:srgbClr val="000000"/>
                </a:solidFill>
              </a:rPr>
              <a:t>εκπαιδευτικό έργο της Ευρωπαϊκής Ένωσης το </a:t>
            </a:r>
            <a:r>
              <a:rPr lang="el-GR" sz="2400" b="1" i="0" u="none" strike="noStrike" baseline="0" dirty="0">
                <a:solidFill>
                  <a:srgbClr val="C00000"/>
                </a:solidFill>
              </a:rPr>
              <a:t>CityMobil2.</a:t>
            </a:r>
            <a:r>
              <a:rPr lang="el-GR" sz="2400" b="0" i="0" u="none" strike="noStrike" baseline="0" dirty="0">
                <a:solidFill>
                  <a:srgbClr val="000000"/>
                </a:solidFill>
              </a:rPr>
              <a:t> Για την υλοποίηση του συνεργάστηκαν ο Δήμος, η εταιρεία e-</a:t>
            </a:r>
            <a:r>
              <a:rPr lang="el-GR" sz="2400" b="0" i="0" u="none" strike="noStrike" baseline="0" dirty="0" err="1">
                <a:solidFill>
                  <a:srgbClr val="000000"/>
                </a:solidFill>
              </a:rPr>
              <a:t>Trikala</a:t>
            </a:r>
            <a:r>
              <a:rPr lang="el-GR" sz="2400" b="0" i="0" u="none" strike="noStrike" baseline="0" dirty="0">
                <a:solidFill>
                  <a:srgbClr val="000000"/>
                </a:solidFill>
              </a:rPr>
              <a:t> και η Περιφέρεια Θεσσαλίας. Πιο συγκεκριμένα χρησιμοποιήθηκαν αυτοματοποιημένα </a:t>
            </a:r>
            <a:r>
              <a:rPr lang="el-GR" sz="2400" b="1" i="0" u="none" strike="noStrike" baseline="0" dirty="0">
                <a:solidFill>
                  <a:srgbClr val="C00000"/>
                </a:solidFill>
              </a:rPr>
              <a:t>λεωφορεία χωρίς οδηγό, </a:t>
            </a:r>
            <a:r>
              <a:rPr lang="el-GR" sz="2400" b="0" i="0" u="none" strike="noStrike" baseline="0" dirty="0">
                <a:solidFill>
                  <a:srgbClr val="000000"/>
                </a:solidFill>
              </a:rPr>
              <a:t>μέσα σε πραγματικές κυκλοφοριακές συνθήκες. Η διαδρομή που εκτελούσαν βρισκόταν σε κεντρικά σημεία του αστικού ιστού. </a:t>
            </a:r>
          </a:p>
          <a:p>
            <a:endParaRPr lang="el-GR" sz="2400" dirty="0">
              <a:solidFill>
                <a:srgbClr val="000000"/>
              </a:solidFill>
            </a:endParaRPr>
          </a:p>
          <a:p>
            <a:r>
              <a:rPr lang="el-GR" sz="2400" dirty="0"/>
              <a:t>Η πόλη των Τρικάλων κατέκτησε προ πενταετίας μια αξιοσημείωτη πρωτιά, δρομολογώντας </a:t>
            </a:r>
            <a:r>
              <a:rPr lang="el-GR" sz="2400" b="1" dirty="0">
                <a:solidFill>
                  <a:srgbClr val="C00000"/>
                </a:solidFill>
              </a:rPr>
              <a:t>το πρώτο αυτοματοποιημένο όχημα </a:t>
            </a:r>
            <a:r>
              <a:rPr lang="el-GR" sz="2400" dirty="0"/>
              <a:t>δίπλα σε αυτοκίνητα και πεζούς στο πλαίσιο ενός εξάμηνου πιλοτικού προγράμματος, το οποίο μάλιστα εφάρμοσε με την μεγαλύτερη επιτυχία πανευρωπαϊκά. </a:t>
            </a:r>
            <a:r>
              <a:rPr lang="el-GR" sz="2400" b="1" dirty="0"/>
              <a:t>Ήταν η μοναδική από τις πέντε συμμετέχουσες πόλεις που τόλμησε να το δρομολογήσει σε μη ελεγχόμενο αστικό περιβάλλον, ενώ οι υπόλοιπες τέσσερις πόλεις – Μιλάνο, Λεόν, Λα </a:t>
            </a:r>
            <a:r>
              <a:rPr lang="el-GR" sz="2400" b="1" dirty="0" err="1"/>
              <a:t>Ροσέλ</a:t>
            </a:r>
            <a:r>
              <a:rPr lang="el-GR" sz="2400" b="1" dirty="0"/>
              <a:t> και </a:t>
            </a:r>
            <a:r>
              <a:rPr lang="el-GR" sz="2400" b="1" dirty="0" err="1"/>
              <a:t>Βάνταα</a:t>
            </a:r>
            <a:r>
              <a:rPr lang="el-GR" sz="2400" b="1" dirty="0"/>
              <a:t>- το επιχείρησαν μόνο εκτός αστικού ιστού.</a:t>
            </a:r>
          </a:p>
        </p:txBody>
      </p:sp>
      <p:pic>
        <p:nvPicPr>
          <p:cNvPr id="4" name="Εικόνα 3">
            <a:extLst>
              <a:ext uri="{FF2B5EF4-FFF2-40B4-BE49-F238E27FC236}">
                <a16:creationId xmlns:a16="http://schemas.microsoft.com/office/drawing/2014/main" id="{F4C7FDA3-8D1E-B734-4120-1589FB0B8838}"/>
              </a:ext>
            </a:extLst>
          </p:cNvPr>
          <p:cNvPicPr>
            <a:picLocks noChangeAspect="1"/>
          </p:cNvPicPr>
          <p:nvPr/>
        </p:nvPicPr>
        <p:blipFill>
          <a:blip r:embed="rId2"/>
          <a:stretch>
            <a:fillRect/>
          </a:stretch>
        </p:blipFill>
        <p:spPr>
          <a:xfrm>
            <a:off x="9654001" y="1349472"/>
            <a:ext cx="2478979" cy="1383814"/>
          </a:xfrm>
          <a:prstGeom prst="rect">
            <a:avLst/>
          </a:prstGeom>
        </p:spPr>
      </p:pic>
      <p:sp>
        <p:nvSpPr>
          <p:cNvPr id="5" name="TextBox 4">
            <a:extLst>
              <a:ext uri="{FF2B5EF4-FFF2-40B4-BE49-F238E27FC236}">
                <a16:creationId xmlns:a16="http://schemas.microsoft.com/office/drawing/2014/main" id="{72B82E8E-1241-5AD8-1002-C60AA513C605}"/>
              </a:ext>
            </a:extLst>
          </p:cNvPr>
          <p:cNvSpPr txBox="1"/>
          <p:nvPr/>
        </p:nvSpPr>
        <p:spPr>
          <a:xfrm>
            <a:off x="333181" y="127907"/>
            <a:ext cx="11656656" cy="646331"/>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ΚΙΝΗΤΙΚΟΤΗΤΑΣ</a:t>
            </a:r>
          </a:p>
        </p:txBody>
      </p:sp>
    </p:spTree>
    <p:extLst>
      <p:ext uri="{BB962C8B-B14F-4D97-AF65-F5344CB8AC3E}">
        <p14:creationId xmlns:p14="http://schemas.microsoft.com/office/powerpoint/2010/main" val="251850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B82E8E-1241-5AD8-1002-C60AA513C605}"/>
              </a:ext>
            </a:extLst>
          </p:cNvPr>
          <p:cNvSpPr txBox="1"/>
          <p:nvPr/>
        </p:nvSpPr>
        <p:spPr>
          <a:xfrm>
            <a:off x="333181" y="127907"/>
            <a:ext cx="11656656" cy="646331"/>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ΚΙΝΗΤΙΚΟΤΗΤΑΣ</a:t>
            </a:r>
          </a:p>
        </p:txBody>
      </p:sp>
      <p:sp>
        <p:nvSpPr>
          <p:cNvPr id="3" name="TextBox 2">
            <a:extLst>
              <a:ext uri="{FF2B5EF4-FFF2-40B4-BE49-F238E27FC236}">
                <a16:creationId xmlns:a16="http://schemas.microsoft.com/office/drawing/2014/main" id="{5E6A3680-88EB-F96D-2F6B-B43B0FBA1F55}"/>
              </a:ext>
            </a:extLst>
          </p:cNvPr>
          <p:cNvSpPr txBox="1"/>
          <p:nvPr/>
        </p:nvSpPr>
        <p:spPr>
          <a:xfrm>
            <a:off x="0" y="774238"/>
            <a:ext cx="9598090" cy="5693866"/>
          </a:xfrm>
          <a:prstGeom prst="rect">
            <a:avLst/>
          </a:prstGeom>
          <a:noFill/>
        </p:spPr>
        <p:txBody>
          <a:bodyPr wrap="square" rtlCol="0">
            <a:spAutoFit/>
          </a:bodyPr>
          <a:lstStyle/>
          <a:p>
            <a:r>
              <a:rPr lang="el-GR" sz="2400" b="1" i="0" u="none" strike="noStrike" baseline="0" dirty="0">
                <a:solidFill>
                  <a:srgbClr val="C00000"/>
                </a:solidFill>
              </a:rPr>
              <a:t>2. ΣΥΣΤΗΜΑ ΕΛΕΓΧΟΜΕΝΗΣ ΣΤΑΘΜΕΥΣΗΣ </a:t>
            </a:r>
            <a:r>
              <a:rPr lang="fr-FR" sz="2400" b="1" i="0" u="none" strike="noStrike" baseline="0" dirty="0">
                <a:solidFill>
                  <a:srgbClr val="C00000"/>
                </a:solidFill>
              </a:rPr>
              <a:t>MOBIPARK</a:t>
            </a:r>
            <a:endParaRPr lang="el-GR" sz="2400" b="1" i="0" u="none" strike="noStrike" baseline="0" dirty="0">
              <a:solidFill>
                <a:srgbClr val="C00000"/>
              </a:solidFill>
            </a:endParaRPr>
          </a:p>
          <a:p>
            <a:pPr algn="just"/>
            <a:endParaRPr lang="el-GR" sz="2000" b="0" i="0" u="none" strike="noStrike" baseline="0" dirty="0">
              <a:solidFill>
                <a:srgbClr val="000000"/>
              </a:solidFill>
            </a:endParaRPr>
          </a:p>
          <a:p>
            <a:pPr algn="just"/>
            <a:r>
              <a:rPr lang="el-GR" sz="2000" b="0" i="0" u="none" strike="noStrike" baseline="0" dirty="0">
                <a:solidFill>
                  <a:srgbClr val="000000"/>
                </a:solidFill>
              </a:rPr>
              <a:t>Ο Δήμος </a:t>
            </a:r>
            <a:r>
              <a:rPr lang="el-GR" sz="2000" b="0" i="0" u="none" strike="noStrike" baseline="0" dirty="0" err="1">
                <a:solidFill>
                  <a:srgbClr val="000000"/>
                </a:solidFill>
              </a:rPr>
              <a:t>Τρικκαίων</a:t>
            </a:r>
            <a:r>
              <a:rPr lang="el-GR" sz="2000" b="0" i="0" u="none" strike="noStrike" baseline="0" dirty="0">
                <a:solidFill>
                  <a:srgbClr val="000000"/>
                </a:solidFill>
              </a:rPr>
              <a:t> μέσω της </a:t>
            </a:r>
            <a:r>
              <a:rPr lang="el-GR" sz="2000" b="1" i="0" u="none" strike="noStrike" baseline="0" dirty="0">
                <a:solidFill>
                  <a:srgbClr val="C00000"/>
                </a:solidFill>
              </a:rPr>
              <a:t>εφαρμογής </a:t>
            </a:r>
            <a:r>
              <a:rPr lang="el-GR" sz="2000" b="1" i="0" u="none" strike="noStrike" baseline="0" dirty="0" err="1">
                <a:solidFill>
                  <a:srgbClr val="C00000"/>
                </a:solidFill>
              </a:rPr>
              <a:t>mobipark</a:t>
            </a:r>
            <a:r>
              <a:rPr lang="el-GR" sz="2000" b="1" i="0" u="none" strike="noStrike" baseline="0" dirty="0">
                <a:solidFill>
                  <a:srgbClr val="C00000"/>
                </a:solidFill>
              </a:rPr>
              <a:t>, </a:t>
            </a:r>
            <a:r>
              <a:rPr lang="el-GR" sz="2000" b="0" i="0" u="none" strike="noStrike" baseline="0" dirty="0">
                <a:solidFill>
                  <a:srgbClr val="000000"/>
                </a:solidFill>
              </a:rPr>
              <a:t>έχει εγκαταστήσει στην πόλη ένα ολοκληρωμένο Σύστημα Ελεγχόμενης Στάθμευσης (ΣΕΣ) που στοχεύει στην αντιμετώπιση κυκλοφοριακών ζητημάτων στο κέντρο της πόλης. </a:t>
            </a:r>
            <a:endParaRPr lang="el-GR" sz="2000" b="1" dirty="0">
              <a:solidFill>
                <a:srgbClr val="C00000"/>
              </a:solidFill>
            </a:endParaRPr>
          </a:p>
          <a:p>
            <a:endParaRPr lang="el-GR" sz="2000" b="1" dirty="0">
              <a:solidFill>
                <a:srgbClr val="C00000"/>
              </a:solidFill>
            </a:endParaRPr>
          </a:p>
          <a:p>
            <a:r>
              <a:rPr lang="el-GR" sz="2000" b="1" dirty="0">
                <a:solidFill>
                  <a:srgbClr val="C00000"/>
                </a:solidFill>
              </a:rPr>
              <a:t>Η</a:t>
            </a:r>
            <a:r>
              <a:rPr lang="el-GR" sz="2000" b="1" i="0" u="none" strike="noStrike" baseline="0" dirty="0">
                <a:solidFill>
                  <a:srgbClr val="C00000"/>
                </a:solidFill>
              </a:rPr>
              <a:t> εφαρμογή </a:t>
            </a:r>
            <a:r>
              <a:rPr lang="el-GR" sz="2000" b="1" i="0" u="none" strike="noStrike" baseline="0" dirty="0" err="1">
                <a:solidFill>
                  <a:srgbClr val="C00000"/>
                </a:solidFill>
              </a:rPr>
              <a:t>mobipark</a:t>
            </a:r>
            <a:r>
              <a:rPr lang="el-GR" sz="2000" b="1" i="0" u="none" strike="noStrike" baseline="0" dirty="0">
                <a:solidFill>
                  <a:srgbClr val="C00000"/>
                </a:solidFill>
              </a:rPr>
              <a:t> </a:t>
            </a:r>
            <a:r>
              <a:rPr lang="el-GR" sz="2000" i="0" u="none" strike="noStrike" baseline="0" dirty="0"/>
              <a:t>παρέχει την ευκαιρία στους πολίτες, </a:t>
            </a:r>
            <a:r>
              <a:rPr lang="el-GR" sz="2000" b="1" i="0" u="none" strike="noStrike" baseline="0" dirty="0"/>
              <a:t>μέσω της χρήσης των κινητών τους τηλεφώνων </a:t>
            </a:r>
            <a:r>
              <a:rPr lang="el-GR" sz="2000" i="0" u="none" strike="noStrike" baseline="0" dirty="0"/>
              <a:t>να επωφελούνται από τις παρεχόμενες υπηρεσίες του ΣΕΣ ως προς τα εξής :</a:t>
            </a:r>
          </a:p>
          <a:p>
            <a:r>
              <a:rPr lang="el-GR" sz="2000" b="1" i="0" u="none" strike="noStrike" baseline="0" dirty="0">
                <a:solidFill>
                  <a:srgbClr val="C00000"/>
                </a:solidFill>
              </a:rPr>
              <a:t>1.</a:t>
            </a:r>
            <a:r>
              <a:rPr lang="el-GR" sz="2000" i="0" u="none" strike="noStrike" baseline="0" dirty="0"/>
              <a:t> </a:t>
            </a:r>
            <a:r>
              <a:rPr lang="el-GR" sz="2000" b="1" i="0" u="none" strike="noStrike" baseline="0" dirty="0">
                <a:solidFill>
                  <a:srgbClr val="C00000"/>
                </a:solidFill>
              </a:rPr>
              <a:t>Η χρέωση στάθμευσης γίνεται ανά λεπτό </a:t>
            </a:r>
            <a:r>
              <a:rPr lang="el-GR" sz="2000" i="0" u="none" strike="noStrike" baseline="0" dirty="0"/>
              <a:t>σε αντίθεση με την ανά ώρα χρέωση που γίνεται χωρίς την χρήση κινητού.</a:t>
            </a:r>
          </a:p>
          <a:p>
            <a:r>
              <a:rPr lang="el-GR" sz="2000" b="1" i="0" u="none" strike="noStrike" baseline="0" dirty="0">
                <a:solidFill>
                  <a:srgbClr val="C00000"/>
                </a:solidFill>
              </a:rPr>
              <a:t>2. Εξοικονομείται σημαντικός χρόνος </a:t>
            </a:r>
            <a:r>
              <a:rPr lang="el-GR" sz="2000" i="0" u="none" strike="noStrike" baseline="0" dirty="0"/>
              <a:t>για τους πολίτες καθώς δεν είναι απαραίτητη η μετάβαση τους για την πώληση καρτών στάθμευσης καθώς μπορούν να εξυπηρετηθούν μέσω της εφαρμογής και με αυτόν τον τρόπο διευκολύνονται και τα άτομα με αναπηρία.</a:t>
            </a:r>
          </a:p>
          <a:p>
            <a:r>
              <a:rPr lang="el-GR" sz="2000" b="1" i="0" u="none" strike="noStrike" baseline="0" dirty="0">
                <a:solidFill>
                  <a:srgbClr val="C00000"/>
                </a:solidFill>
              </a:rPr>
              <a:t>3.</a:t>
            </a:r>
            <a:r>
              <a:rPr lang="el-GR" sz="2000" i="0" u="none" strike="noStrike" baseline="0" dirty="0"/>
              <a:t> Δίνεται η δυνατότητα για </a:t>
            </a:r>
            <a:r>
              <a:rPr lang="el-GR" sz="2000" b="1" i="0" u="none" strike="noStrike" baseline="0" dirty="0">
                <a:solidFill>
                  <a:srgbClr val="C00000"/>
                </a:solidFill>
              </a:rPr>
              <a:t>συνεχής ενημέρωση μέσω μηνυμάτων για θέματα στάθμευσης </a:t>
            </a:r>
            <a:r>
              <a:rPr lang="el-GR" sz="2000" i="0" u="none" strike="noStrike" baseline="0" dirty="0"/>
              <a:t>που αφορούν την προειδοποίηση για τον υπολειπόμενο χρόνο στάθμευσης , την διευκόλυνση στην διαδικασία αναζήτησης ελεύθερης θέσης στάθμευσης, την πληρωμή προστίμων αλλά και τους αναλυτικούς λογαριασμούς.</a:t>
            </a:r>
          </a:p>
        </p:txBody>
      </p:sp>
      <p:pic>
        <p:nvPicPr>
          <p:cNvPr id="6" name="Εικόνα 5">
            <a:extLst>
              <a:ext uri="{FF2B5EF4-FFF2-40B4-BE49-F238E27FC236}">
                <a16:creationId xmlns:a16="http://schemas.microsoft.com/office/drawing/2014/main" id="{8EAD0E90-C704-C105-CB1C-925BA7E389C5}"/>
              </a:ext>
            </a:extLst>
          </p:cNvPr>
          <p:cNvPicPr>
            <a:picLocks noChangeAspect="1"/>
          </p:cNvPicPr>
          <p:nvPr/>
        </p:nvPicPr>
        <p:blipFill>
          <a:blip r:embed="rId2"/>
          <a:stretch>
            <a:fillRect/>
          </a:stretch>
        </p:blipFill>
        <p:spPr>
          <a:xfrm>
            <a:off x="9236604" y="2864498"/>
            <a:ext cx="2955396" cy="2073188"/>
          </a:xfrm>
          <a:prstGeom prst="rect">
            <a:avLst/>
          </a:prstGeom>
        </p:spPr>
      </p:pic>
    </p:spTree>
    <p:extLst>
      <p:ext uri="{BB962C8B-B14F-4D97-AF65-F5344CB8AC3E}">
        <p14:creationId xmlns:p14="http://schemas.microsoft.com/office/powerpoint/2010/main" val="352600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B82E8E-1241-5AD8-1002-C60AA513C605}"/>
              </a:ext>
            </a:extLst>
          </p:cNvPr>
          <p:cNvSpPr txBox="1"/>
          <p:nvPr/>
        </p:nvSpPr>
        <p:spPr>
          <a:xfrm>
            <a:off x="333181" y="127907"/>
            <a:ext cx="11656656" cy="646331"/>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ΠΕΡΙΒΑΛΛΟΝΤΟΣ</a:t>
            </a:r>
          </a:p>
        </p:txBody>
      </p:sp>
      <p:sp>
        <p:nvSpPr>
          <p:cNvPr id="2" name="TextBox 1">
            <a:extLst>
              <a:ext uri="{FF2B5EF4-FFF2-40B4-BE49-F238E27FC236}">
                <a16:creationId xmlns:a16="http://schemas.microsoft.com/office/drawing/2014/main" id="{5AD731D5-430C-8EEB-C203-46B12AAC887C}"/>
              </a:ext>
            </a:extLst>
          </p:cNvPr>
          <p:cNvSpPr txBox="1"/>
          <p:nvPr/>
        </p:nvSpPr>
        <p:spPr>
          <a:xfrm>
            <a:off x="82420" y="982176"/>
            <a:ext cx="12027159" cy="4893647"/>
          </a:xfrm>
          <a:prstGeom prst="rect">
            <a:avLst/>
          </a:prstGeom>
          <a:noFill/>
        </p:spPr>
        <p:txBody>
          <a:bodyPr wrap="square" rtlCol="0">
            <a:spAutoFit/>
          </a:bodyPr>
          <a:lstStyle/>
          <a:p>
            <a:r>
              <a:rPr lang="el-GR" sz="2400" b="1" dirty="0">
                <a:solidFill>
                  <a:srgbClr val="C00000"/>
                </a:solidFill>
              </a:rPr>
              <a:t>ΞΕΝΑΓΟΣ</a:t>
            </a:r>
          </a:p>
          <a:p>
            <a:endParaRPr lang="el-GR" sz="2400" dirty="0"/>
          </a:p>
          <a:p>
            <a:r>
              <a:rPr lang="el-GR" sz="2400" b="1" dirty="0">
                <a:solidFill>
                  <a:srgbClr val="C00000"/>
                </a:solidFill>
              </a:rPr>
              <a:t>Η εφαρμογή «</a:t>
            </a:r>
            <a:r>
              <a:rPr lang="el-GR" sz="2400" b="1" dirty="0" err="1">
                <a:solidFill>
                  <a:srgbClr val="C00000"/>
                </a:solidFill>
              </a:rPr>
              <a:t>xenagos</a:t>
            </a:r>
            <a:r>
              <a:rPr lang="el-GR" sz="2400" b="1" dirty="0">
                <a:solidFill>
                  <a:srgbClr val="C00000"/>
                </a:solidFill>
              </a:rPr>
              <a:t>» </a:t>
            </a:r>
            <a:r>
              <a:rPr lang="el-GR" sz="2400" dirty="0"/>
              <a:t>δημιουργήθηκε με σκοπό την </a:t>
            </a:r>
            <a:r>
              <a:rPr lang="el-GR" sz="2400" b="1" dirty="0">
                <a:solidFill>
                  <a:srgbClr val="C00000"/>
                </a:solidFill>
              </a:rPr>
              <a:t>παροχή τουριστικών πληροφοριών </a:t>
            </a:r>
            <a:r>
              <a:rPr lang="el-GR" sz="2400" dirty="0"/>
              <a:t>οι οποίες δεν περιορίζονται μόνο στην πόλη των Τρικάλων αλλά στο σύνολο του νομού. Η υπηρεσία περιλαμβάνει </a:t>
            </a:r>
            <a:r>
              <a:rPr lang="el-GR" sz="2400" b="1" dirty="0"/>
              <a:t>πληροφορίες για αρχαιολογικά μέρη, μουσεία ιστορικά σημεία αλλά και εστιατόρια, </a:t>
            </a:r>
            <a:r>
              <a:rPr lang="el-GR" sz="2400" b="1" dirty="0" err="1"/>
              <a:t>ξενοδοχεία,εκδηλώσεις</a:t>
            </a:r>
            <a:r>
              <a:rPr lang="el-GR" sz="2400" b="1" dirty="0"/>
              <a:t> και άλλες πληροφορίες γενικού τουριστικού και πολιτιστικού ενδιαφέροντος. </a:t>
            </a:r>
            <a:r>
              <a:rPr lang="el-GR" sz="2400" dirty="0"/>
              <a:t>Η λειτουργία της δράσης αυτής γίνεται με την χρήση ειδικών φορητών συσκευών PDA από τους επισκέπτες της πόλης, οι οποίες είναι διασυνδεδεμένες με το δημοτικό ασύρματο δίκτυο και μέσω αυτού λαμβάνονται όλες οι σχετικές πληροφορίες. Στόχος των δημοτικών αρχών είναι να εξελίξουν την συγκεκριμένη υπηρεσία με την χρήση της τεχνολογίας RFID προκειμένου όταν ο επισκέπτης βρίσκεται κοντά σε κάποιο σημείο ενδιαφέροντος ,οι πληροφορίες να εμφανίζονται αυτόματα στην οθόνη του κινητού τηλεφώνου ή αντίστοιχης φορητής συσκευής.</a:t>
            </a:r>
          </a:p>
        </p:txBody>
      </p:sp>
    </p:spTree>
    <p:extLst>
      <p:ext uri="{BB962C8B-B14F-4D97-AF65-F5344CB8AC3E}">
        <p14:creationId xmlns:p14="http://schemas.microsoft.com/office/powerpoint/2010/main" val="325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DCD41-14EF-420E-DF34-CD5327012D42}"/>
              </a:ext>
            </a:extLst>
          </p:cNvPr>
          <p:cNvSpPr txBox="1"/>
          <p:nvPr/>
        </p:nvSpPr>
        <p:spPr>
          <a:xfrm>
            <a:off x="333181" y="127907"/>
            <a:ext cx="11656656" cy="1015663"/>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ΑΝΟΙΚΤΩΝ ΔΕΔΟΜΕΝΩΝ</a:t>
            </a:r>
          </a:p>
          <a:p>
            <a:pPr algn="ctr"/>
            <a:r>
              <a:rPr lang="el-GR" sz="2400" b="1" dirty="0">
                <a:solidFill>
                  <a:srgbClr val="C00000"/>
                </a:solidFill>
              </a:rPr>
              <a:t>ΠΟΛΕΟΔΟΜΙΚΟ ΓΕΩΓΡΑΦΙΚΟ ΣΥΣΤΗΜΑ ΠΛΗΡΟΦΟΡΙΩΝ ( GIS)</a:t>
            </a:r>
          </a:p>
        </p:txBody>
      </p:sp>
      <p:sp>
        <p:nvSpPr>
          <p:cNvPr id="4" name="TextBox 3">
            <a:extLst>
              <a:ext uri="{FF2B5EF4-FFF2-40B4-BE49-F238E27FC236}">
                <a16:creationId xmlns:a16="http://schemas.microsoft.com/office/drawing/2014/main" id="{DD959618-00D4-D7C0-C6AB-06D553193873}"/>
              </a:ext>
            </a:extLst>
          </p:cNvPr>
          <p:cNvSpPr txBox="1"/>
          <p:nvPr/>
        </p:nvSpPr>
        <p:spPr>
          <a:xfrm>
            <a:off x="107302" y="1196751"/>
            <a:ext cx="12084698" cy="5570756"/>
          </a:xfrm>
          <a:prstGeom prst="rect">
            <a:avLst/>
          </a:prstGeom>
          <a:noFill/>
        </p:spPr>
        <p:txBody>
          <a:bodyPr wrap="square" rtlCol="0">
            <a:spAutoFit/>
          </a:bodyPr>
          <a:lstStyle/>
          <a:p>
            <a:r>
              <a:rPr lang="el-GR" sz="2400" i="0" u="none" strike="noStrike" baseline="0" dirty="0"/>
              <a:t>Το έργο αφορά την </a:t>
            </a:r>
            <a:r>
              <a:rPr lang="el-GR" sz="2400" b="1" i="0" u="none" strike="noStrike" baseline="0" dirty="0">
                <a:solidFill>
                  <a:srgbClr val="C00000"/>
                </a:solidFill>
              </a:rPr>
              <a:t>ανάπτυξη ενός ενιαίου και ολοκληρωμένου γεωγραφικού συστήματος πληροφοριών </a:t>
            </a:r>
            <a:r>
              <a:rPr lang="el-GR" sz="2400" b="0" i="0" u="none" strike="noStrike" baseline="0" dirty="0">
                <a:solidFill>
                  <a:srgbClr val="000000"/>
                </a:solidFill>
              </a:rPr>
              <a:t>το οποίο διαχειρίζεται το </a:t>
            </a:r>
            <a:r>
              <a:rPr lang="el-GR" sz="2400" b="1" i="0" u="none" strike="noStrike" baseline="0" dirty="0">
                <a:solidFill>
                  <a:srgbClr val="C00000"/>
                </a:solidFill>
              </a:rPr>
              <a:t>σύνολο των χωροταξικών και πολεοδομικών δεδομένων του Δήμου </a:t>
            </a:r>
            <a:r>
              <a:rPr lang="el-GR" sz="2400" b="0" i="0" u="none" strike="noStrike" baseline="0" dirty="0">
                <a:solidFill>
                  <a:srgbClr val="000000"/>
                </a:solidFill>
              </a:rPr>
              <a:t>καθώς και την ανάπτυξη ενός </a:t>
            </a:r>
            <a:r>
              <a:rPr lang="el-GR" sz="2400" b="1" i="0" u="none" strike="noStrike" baseline="0" dirty="0">
                <a:solidFill>
                  <a:srgbClr val="C00000"/>
                </a:solidFill>
              </a:rPr>
              <a:t>αναλυτικού οδηγού της πόλ</a:t>
            </a:r>
            <a:r>
              <a:rPr lang="el-GR" sz="2400" b="0" i="0" u="none" strike="noStrike" baseline="0" dirty="0">
                <a:solidFill>
                  <a:srgbClr val="000000"/>
                </a:solidFill>
              </a:rPr>
              <a:t>ης με τα σημεία ενδιαφέροντος της. </a:t>
            </a:r>
          </a:p>
          <a:p>
            <a:r>
              <a:rPr lang="el-GR" sz="2400" b="1" dirty="0">
                <a:solidFill>
                  <a:srgbClr val="C00000"/>
                </a:solidFill>
              </a:rPr>
              <a:t>Βασικοί στόχοι:</a:t>
            </a:r>
          </a:p>
          <a:p>
            <a:pPr marL="342900" indent="-342900">
              <a:buFont typeface="Arial" panose="020B0604020202020204" pitchFamily="34" charset="0"/>
              <a:buChar char="•"/>
            </a:pPr>
            <a:r>
              <a:rPr lang="el-GR" sz="2400" dirty="0"/>
              <a:t>Ασφαλές και αποτελεσματικό </a:t>
            </a:r>
            <a:r>
              <a:rPr lang="el-GR" sz="2400" b="1" dirty="0"/>
              <a:t>ψηφιακό περιβάλλον εργασίας </a:t>
            </a:r>
            <a:r>
              <a:rPr lang="el-GR" sz="2400" dirty="0"/>
              <a:t>για τις υπηρεσίες του Δήμου</a:t>
            </a:r>
          </a:p>
          <a:p>
            <a:pPr marL="342900" indent="-342900">
              <a:buFont typeface="Arial" panose="020B0604020202020204" pitchFamily="34" charset="0"/>
              <a:buChar char="•"/>
            </a:pPr>
            <a:r>
              <a:rPr lang="el-GR" sz="2400" dirty="0"/>
              <a:t>Ευκολότερη </a:t>
            </a:r>
            <a:r>
              <a:rPr lang="el-GR" sz="2400" b="1" dirty="0"/>
              <a:t>εξυπηρέτηση των δημοτών μέσω της χρήσης του διαδικτύου.</a:t>
            </a:r>
          </a:p>
          <a:p>
            <a:r>
              <a:rPr lang="el-GR" sz="2400" b="1" u="sng" dirty="0">
                <a:solidFill>
                  <a:srgbClr val="C00000"/>
                </a:solidFill>
              </a:rPr>
              <a:t>Τα δεδομένα </a:t>
            </a:r>
            <a:r>
              <a:rPr lang="el-GR" sz="2000" dirty="0"/>
              <a:t>τα οποία ο Δήμος διαχειρίζεται είναι τα ακόλουθα :</a:t>
            </a:r>
          </a:p>
          <a:p>
            <a:r>
              <a:rPr lang="el-GR" sz="2000" b="1" dirty="0"/>
              <a:t>• Οι ζώνες πολεοδομικών μηχανισμών</a:t>
            </a:r>
          </a:p>
          <a:p>
            <a:r>
              <a:rPr lang="el-GR" sz="2000" b="1" dirty="0"/>
              <a:t>• Το γενικό πολεοδομικό σχέδιο του Δήμου</a:t>
            </a:r>
          </a:p>
          <a:p>
            <a:r>
              <a:rPr lang="el-GR" sz="2000" b="1" dirty="0"/>
              <a:t>• Οι περιοχές επεκτάσεων του σχεδίου</a:t>
            </a:r>
          </a:p>
          <a:p>
            <a:r>
              <a:rPr lang="el-GR" sz="2000" b="1" dirty="0"/>
              <a:t>• Οι χρήσεις γης ανά οικοδομικό τετράγωνο</a:t>
            </a:r>
          </a:p>
          <a:p>
            <a:r>
              <a:rPr lang="el-GR" sz="2000" b="1" dirty="0"/>
              <a:t>• Οι αντικειμενικές αξίες των ακινήτων</a:t>
            </a:r>
          </a:p>
          <a:p>
            <a:r>
              <a:rPr lang="el-GR" sz="2000" b="1" dirty="0"/>
              <a:t>• Οι πολεοδομικές ενότητες του Δήμου</a:t>
            </a:r>
          </a:p>
          <a:p>
            <a:r>
              <a:rPr lang="el-GR" sz="2000" b="1" dirty="0"/>
              <a:t>• Οι συντελεστές δόμησης ανά οικοδομικό τετράγωνο</a:t>
            </a:r>
          </a:p>
          <a:p>
            <a:r>
              <a:rPr lang="el-GR" sz="2000" b="1" dirty="0"/>
              <a:t>• Τα σημεία ενδιαφέροντος του Δήμου</a:t>
            </a:r>
            <a:r>
              <a:rPr lang="el-GR" sz="2400" b="1" dirty="0"/>
              <a:t>.</a:t>
            </a:r>
            <a:endParaRPr lang="el-GR" sz="2000" b="1" dirty="0"/>
          </a:p>
        </p:txBody>
      </p:sp>
    </p:spTree>
    <p:extLst>
      <p:ext uri="{BB962C8B-B14F-4D97-AF65-F5344CB8AC3E}">
        <p14:creationId xmlns:p14="http://schemas.microsoft.com/office/powerpoint/2010/main" val="134366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324D7-FAA5-5241-B2C7-A2B6529FF78F}"/>
              </a:ext>
            </a:extLst>
          </p:cNvPr>
          <p:cNvSpPr txBox="1"/>
          <p:nvPr/>
        </p:nvSpPr>
        <p:spPr>
          <a:xfrm>
            <a:off x="93306" y="1418253"/>
            <a:ext cx="11980506" cy="7109639"/>
          </a:xfrm>
          <a:prstGeom prst="rect">
            <a:avLst/>
          </a:prstGeom>
          <a:noFill/>
        </p:spPr>
        <p:txBody>
          <a:bodyPr wrap="square" rtlCol="0">
            <a:spAutoFit/>
          </a:bodyPr>
          <a:lstStyle/>
          <a:p>
            <a:pPr algn="just"/>
            <a:r>
              <a:rPr lang="el-GR" sz="2400" b="1" dirty="0">
                <a:solidFill>
                  <a:srgbClr val="C00000"/>
                </a:solidFill>
              </a:rPr>
              <a:t>Οι εφαρμογές του έργου </a:t>
            </a:r>
            <a:r>
              <a:rPr lang="fr-FR" sz="2400" b="1" i="0" u="none" strike="noStrike" baseline="0" dirty="0">
                <a:solidFill>
                  <a:srgbClr val="C00000"/>
                </a:solidFill>
              </a:rPr>
              <a:t>E – DIALOGOS</a:t>
            </a:r>
            <a:r>
              <a:rPr lang="el-GR" sz="2400" b="1" i="0" u="none" strike="noStrike" baseline="0" dirty="0">
                <a:solidFill>
                  <a:srgbClr val="C00000"/>
                </a:solidFill>
              </a:rPr>
              <a:t> </a:t>
            </a:r>
            <a:r>
              <a:rPr lang="el-GR" sz="2400" i="0" u="none" strike="noStrike" baseline="0" dirty="0"/>
              <a:t>είναι ένα </a:t>
            </a:r>
            <a:r>
              <a:rPr lang="el-GR" sz="2400" b="1" i="0" u="none" strike="noStrike" baseline="0" dirty="0"/>
              <a:t>πρωτοποριακό εργαλείο ηλεκτρονικής διακυβέρνησης.</a:t>
            </a:r>
            <a:r>
              <a:rPr lang="el-GR" sz="2400" i="0" u="none" strike="noStrike" baseline="0" dirty="0"/>
              <a:t> </a:t>
            </a:r>
            <a:r>
              <a:rPr lang="el-GR" sz="2400" dirty="0"/>
              <a:t>Ο</a:t>
            </a:r>
            <a:r>
              <a:rPr lang="el-GR" sz="2400" b="1" dirty="0"/>
              <a:t>ι </a:t>
            </a:r>
            <a:r>
              <a:rPr lang="el-GR" sz="2400" b="1" i="0" u="none" strike="noStrike" baseline="0" dirty="0"/>
              <a:t>Τρικαλινοί πολίτες </a:t>
            </a:r>
            <a:r>
              <a:rPr lang="el-GR" sz="2400" i="0" u="none" strike="noStrike" baseline="0" dirty="0"/>
              <a:t>έχουν την δυνατότητα από όποιο σημείο του πλανήτη και αν βρίσκονται </a:t>
            </a:r>
            <a:r>
              <a:rPr lang="el-GR" sz="2400" b="1" i="0" u="none" strike="noStrike" baseline="0" dirty="0">
                <a:solidFill>
                  <a:srgbClr val="C00000"/>
                </a:solidFill>
              </a:rPr>
              <a:t>να συμμετέχουν ενεργά στην διαδικασία λήψης αποφάσεων του Δήμου </a:t>
            </a:r>
            <a:r>
              <a:rPr lang="el-GR" sz="2400" i="0" u="none" strike="noStrike" baseline="0" dirty="0"/>
              <a:t>με την χρήση νέων τεχνολογιών. </a:t>
            </a:r>
          </a:p>
          <a:p>
            <a:pPr algn="just"/>
            <a:r>
              <a:rPr lang="el-GR" sz="2400" i="0" u="none" strike="noStrike" baseline="0" dirty="0"/>
              <a:t>Παράλληλα δίνεται και η ευκαιρία στις </a:t>
            </a:r>
            <a:r>
              <a:rPr lang="el-GR" sz="2400" b="1" i="0" u="none" strike="noStrike" baseline="0" dirty="0">
                <a:solidFill>
                  <a:srgbClr val="C00000"/>
                </a:solidFill>
              </a:rPr>
              <a:t>δημοτικές αρχές να συνεργαστούν δημιουργικά και παραγωγικά με τους πολίτες για θέματα που αφορούν την πόλη </a:t>
            </a:r>
            <a:r>
              <a:rPr lang="el-GR" sz="2400" i="0" u="none" strike="noStrike" baseline="0" dirty="0"/>
              <a:t>χρησιμοποιώντας έξυπνα εργαλεία όπως </a:t>
            </a:r>
          </a:p>
          <a:p>
            <a:pPr marL="342900" indent="-342900" algn="just">
              <a:buFont typeface="Arial" panose="020B0604020202020204" pitchFamily="34" charset="0"/>
              <a:buChar char="•"/>
            </a:pPr>
            <a:r>
              <a:rPr lang="el-GR" sz="2400" b="1" i="0" u="none" strike="noStrike" baseline="0" dirty="0">
                <a:solidFill>
                  <a:srgbClr val="C00000"/>
                </a:solidFill>
              </a:rPr>
              <a:t>ηλεκτρονικές δημοσκοπήσεις</a:t>
            </a:r>
            <a:r>
              <a:rPr lang="el-GR" sz="2400" b="1" i="0" u="none" strike="noStrike" baseline="0" dirty="0"/>
              <a:t>, </a:t>
            </a:r>
          </a:p>
          <a:p>
            <a:pPr marL="342900" indent="-342900" algn="just">
              <a:buFont typeface="Arial" panose="020B0604020202020204" pitchFamily="34" charset="0"/>
              <a:buChar char="•"/>
            </a:pPr>
            <a:r>
              <a:rPr lang="el-GR" sz="2400" b="1" i="0" u="none" strike="noStrike" baseline="0" dirty="0"/>
              <a:t>συμμετέχοντας σε </a:t>
            </a:r>
            <a:r>
              <a:rPr lang="el-GR" sz="2400" b="1" i="0" u="none" strike="noStrike" baseline="0" dirty="0">
                <a:solidFill>
                  <a:srgbClr val="C00000"/>
                </a:solidFill>
              </a:rPr>
              <a:t>ηλεκτρονικές διαβουλεύσεις </a:t>
            </a:r>
          </a:p>
          <a:p>
            <a:pPr marL="342900" indent="-342900" algn="just">
              <a:buFont typeface="Arial" panose="020B0604020202020204" pitchFamily="34" charset="0"/>
              <a:buChar char="•"/>
            </a:pPr>
            <a:r>
              <a:rPr lang="el-GR" sz="2400" b="1" i="0" u="none" strike="noStrike" baseline="0" dirty="0"/>
              <a:t>αλλά και μαζεύοντας </a:t>
            </a:r>
            <a:r>
              <a:rPr lang="el-GR" sz="2400" b="1" i="0" u="none" strike="noStrike" baseline="0" dirty="0">
                <a:solidFill>
                  <a:srgbClr val="C00000"/>
                </a:solidFill>
              </a:rPr>
              <a:t>ηλεκτρονικές υπογραφές </a:t>
            </a:r>
            <a:r>
              <a:rPr lang="el-GR" sz="2400" b="1" i="0" u="none" strike="noStrike" baseline="0" dirty="0"/>
              <a:t>με σκοπό την χάραξη και υλοποίηση πολιτικών δράσεων.</a:t>
            </a:r>
          </a:p>
          <a:p>
            <a:endParaRPr lang="el-GR" sz="2400" b="1" dirty="0">
              <a:solidFill>
                <a:srgbClr val="C00000"/>
              </a:solidFill>
            </a:endParaRPr>
          </a:p>
          <a:p>
            <a:endParaRPr lang="el-GR" sz="2400" b="1" i="0" u="none" strike="noStrike" baseline="0" dirty="0">
              <a:solidFill>
                <a:srgbClr val="C00000"/>
              </a:solidFill>
            </a:endParaRPr>
          </a:p>
          <a:p>
            <a:endParaRPr lang="el-GR" sz="2400" b="1" dirty="0">
              <a:solidFill>
                <a:srgbClr val="C00000"/>
              </a:solidFill>
            </a:endParaRPr>
          </a:p>
          <a:p>
            <a:endParaRPr lang="el-GR" sz="2400" b="1" i="0" u="none" strike="noStrike" baseline="0" dirty="0">
              <a:solidFill>
                <a:srgbClr val="C00000"/>
              </a:solidFill>
            </a:endParaRPr>
          </a:p>
          <a:p>
            <a:endParaRPr lang="el-GR" sz="2400" b="1" dirty="0">
              <a:solidFill>
                <a:srgbClr val="C00000"/>
              </a:solidFill>
            </a:endParaRPr>
          </a:p>
          <a:p>
            <a:endParaRPr lang="el-GR" sz="2400" b="1" i="0" u="none" strike="noStrike" baseline="0" dirty="0">
              <a:solidFill>
                <a:srgbClr val="C00000"/>
              </a:solidFill>
            </a:endParaRPr>
          </a:p>
          <a:p>
            <a:endParaRPr lang="el-GR" sz="2400" b="1" dirty="0">
              <a:solidFill>
                <a:srgbClr val="C00000"/>
              </a:solidFill>
            </a:endParaRPr>
          </a:p>
          <a:p>
            <a:r>
              <a:rPr lang="fr-FR" sz="2400" b="1" i="0" u="none" strike="noStrike" baseline="0" dirty="0">
                <a:solidFill>
                  <a:srgbClr val="C00000"/>
                </a:solidFill>
              </a:rPr>
              <a:t> </a:t>
            </a:r>
            <a:endParaRPr lang="el-GR" sz="2400" b="1" dirty="0">
              <a:solidFill>
                <a:srgbClr val="C00000"/>
              </a:solidFill>
            </a:endParaRPr>
          </a:p>
        </p:txBody>
      </p:sp>
      <p:sp>
        <p:nvSpPr>
          <p:cNvPr id="4" name="TextBox 3">
            <a:extLst>
              <a:ext uri="{FF2B5EF4-FFF2-40B4-BE49-F238E27FC236}">
                <a16:creationId xmlns:a16="http://schemas.microsoft.com/office/drawing/2014/main" id="{DEE1EFFB-77F6-E4D5-0F94-4E382FCE7B22}"/>
              </a:ext>
            </a:extLst>
          </p:cNvPr>
          <p:cNvSpPr txBox="1"/>
          <p:nvPr/>
        </p:nvSpPr>
        <p:spPr>
          <a:xfrm>
            <a:off x="333181" y="127907"/>
            <a:ext cx="11656656" cy="1200329"/>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ΔΙΑΚΥΒΕΡΝΗΣΗΣ</a:t>
            </a:r>
          </a:p>
          <a:p>
            <a:pPr algn="ctr"/>
            <a:r>
              <a:rPr lang="fr-FR" sz="3600" b="1" i="0" u="none" strike="noStrike" baseline="0" dirty="0"/>
              <a:t>E - DIALOGOS </a:t>
            </a:r>
            <a:endParaRPr lang="el-GR" sz="3600" b="1" dirty="0"/>
          </a:p>
        </p:txBody>
      </p:sp>
    </p:spTree>
    <p:extLst>
      <p:ext uri="{BB962C8B-B14F-4D97-AF65-F5344CB8AC3E}">
        <p14:creationId xmlns:p14="http://schemas.microsoft.com/office/powerpoint/2010/main" val="380289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324D7-FAA5-5241-B2C7-A2B6529FF78F}"/>
              </a:ext>
            </a:extLst>
          </p:cNvPr>
          <p:cNvSpPr txBox="1"/>
          <p:nvPr/>
        </p:nvSpPr>
        <p:spPr>
          <a:xfrm>
            <a:off x="93306" y="1418253"/>
            <a:ext cx="11980506" cy="7478970"/>
          </a:xfrm>
          <a:prstGeom prst="rect">
            <a:avLst/>
          </a:prstGeom>
          <a:noFill/>
        </p:spPr>
        <p:txBody>
          <a:bodyPr wrap="square" rtlCol="0">
            <a:spAutoFit/>
          </a:bodyPr>
          <a:lstStyle/>
          <a:p>
            <a:r>
              <a:rPr lang="el-GR" sz="2400" dirty="0"/>
              <a:t>Σημαντικό βήμα στην βελτίωση της ποιότητας ζωής των πολιτών του Δήμου είναι το </a:t>
            </a:r>
            <a:r>
              <a:rPr lang="el-GR" sz="2400" b="1" dirty="0">
                <a:solidFill>
                  <a:srgbClr val="C00000"/>
                </a:solidFill>
              </a:rPr>
              <a:t>ολοκληρωμένο δίκτυο </a:t>
            </a:r>
            <a:r>
              <a:rPr lang="el-GR" sz="2400" b="1" dirty="0" err="1">
                <a:solidFill>
                  <a:srgbClr val="C00000"/>
                </a:solidFill>
              </a:rPr>
              <a:t>τηλε</a:t>
            </a:r>
            <a:r>
              <a:rPr lang="el-GR" sz="2400" b="1" dirty="0">
                <a:solidFill>
                  <a:srgbClr val="C00000"/>
                </a:solidFill>
              </a:rPr>
              <a:t>-πρόνοιας </a:t>
            </a:r>
            <a:r>
              <a:rPr lang="el-GR" sz="2400" dirty="0"/>
              <a:t>που έχει εγκαταστήσει και χρηματοδοτεί ο Δήμος </a:t>
            </a:r>
            <a:r>
              <a:rPr lang="el-GR" sz="2400" dirty="0" err="1"/>
              <a:t>Τρικκαίων</a:t>
            </a:r>
            <a:r>
              <a:rPr lang="el-GR" sz="2400" dirty="0"/>
              <a:t> στο σύνολο της περιφέρειας ευθύνης του.</a:t>
            </a:r>
          </a:p>
          <a:p>
            <a:r>
              <a:rPr lang="el-GR" sz="2400" b="1" dirty="0">
                <a:solidFill>
                  <a:srgbClr val="C00000"/>
                </a:solidFill>
              </a:rPr>
              <a:t>ΒΑΣΙΚΟΙ ΣΤΟΧΟΙ: </a:t>
            </a:r>
            <a:r>
              <a:rPr lang="el-GR" sz="2400" dirty="0"/>
              <a:t>υποστήριξη </a:t>
            </a:r>
          </a:p>
          <a:p>
            <a:pPr marL="342900" indent="-342900">
              <a:buFont typeface="Arial" panose="020B0604020202020204" pitchFamily="34" charset="0"/>
              <a:buChar char="•"/>
            </a:pPr>
            <a:r>
              <a:rPr lang="el-GR" sz="2400" dirty="0"/>
              <a:t>των </a:t>
            </a:r>
            <a:r>
              <a:rPr lang="el-GR" sz="2400" b="1" u="sng" dirty="0"/>
              <a:t>ευπαθών κοινωνικών ομάδων </a:t>
            </a:r>
            <a:r>
              <a:rPr lang="el-GR" sz="2400" dirty="0"/>
              <a:t>ΑΜΕΑ(άτομα με ειδικές ανάγκες)</a:t>
            </a:r>
          </a:p>
          <a:p>
            <a:pPr marL="342900" indent="-342900">
              <a:buFont typeface="Arial" panose="020B0604020202020204" pitchFamily="34" charset="0"/>
              <a:buChar char="•"/>
            </a:pPr>
            <a:r>
              <a:rPr lang="el-GR" sz="2400" b="1" u="sng" dirty="0"/>
              <a:t>ηλικιωμένοι, </a:t>
            </a:r>
          </a:p>
          <a:p>
            <a:pPr marL="342900" indent="-342900">
              <a:buFont typeface="Arial" panose="020B0604020202020204" pitchFamily="34" charset="0"/>
              <a:buChar char="•"/>
            </a:pPr>
            <a:r>
              <a:rPr lang="el-GR" sz="2400" dirty="0"/>
              <a:t>άτομα με </a:t>
            </a:r>
            <a:r>
              <a:rPr lang="el-GR" sz="2400" b="1" u="sng" dirty="0"/>
              <a:t>χρόνιες παθήσεις</a:t>
            </a:r>
            <a:r>
              <a:rPr lang="el-GR" sz="2400" dirty="0"/>
              <a:t>, κ.α.</a:t>
            </a:r>
          </a:p>
          <a:p>
            <a:r>
              <a:rPr lang="el-GR" sz="2400" dirty="0"/>
              <a:t>Μέσω </a:t>
            </a:r>
            <a:r>
              <a:rPr lang="el-GR" sz="2400" b="1" dirty="0">
                <a:solidFill>
                  <a:srgbClr val="C00000"/>
                </a:solidFill>
              </a:rPr>
              <a:t>σταθερών συσκευών βιολογικής τηλεμετρίας</a:t>
            </a:r>
            <a:r>
              <a:rPr lang="el-GR" sz="2400" dirty="0"/>
              <a:t>, </a:t>
            </a:r>
            <a:r>
              <a:rPr lang="el-GR" sz="2400" b="1" dirty="0"/>
              <a:t>που έχουν διανεμηθεί στα άτομα των ομάδων αυτών</a:t>
            </a:r>
            <a:r>
              <a:rPr lang="el-GR" sz="2400" dirty="0"/>
              <a:t> δίνεται η δυνατότητα στους πολίτες </a:t>
            </a:r>
            <a:r>
              <a:rPr lang="el-GR" sz="2400" b="1" dirty="0"/>
              <a:t>να καταγράφουν τα βιολογικά τους σήματα και τις ενδείξεις </a:t>
            </a:r>
            <a:r>
              <a:rPr lang="el-GR" sz="2400" dirty="0"/>
              <a:t>και έπειτα αυτά να μεταφέρονται στο κέντρο </a:t>
            </a:r>
            <a:r>
              <a:rPr lang="el-GR" sz="2400" dirty="0" err="1"/>
              <a:t>τηλεπρόνοιας</a:t>
            </a:r>
            <a:r>
              <a:rPr lang="el-GR" sz="2400" dirty="0"/>
              <a:t> μέσω της αντίστοιχης τηλεφωνικής γραμμής η οποία λειτουργεί όλο το 24ωρο. Με </a:t>
            </a:r>
            <a:r>
              <a:rPr lang="el-GR" sz="2400" b="1" dirty="0">
                <a:solidFill>
                  <a:srgbClr val="C00000"/>
                </a:solidFill>
              </a:rPr>
              <a:t>το δίκτυο </a:t>
            </a:r>
            <a:r>
              <a:rPr lang="el-GR" sz="2400" b="1" dirty="0" err="1">
                <a:solidFill>
                  <a:srgbClr val="C00000"/>
                </a:solidFill>
              </a:rPr>
              <a:t>τηλεπρόνοιας</a:t>
            </a:r>
            <a:r>
              <a:rPr lang="el-GR" sz="2400" b="1" dirty="0">
                <a:solidFill>
                  <a:srgbClr val="C00000"/>
                </a:solidFill>
              </a:rPr>
              <a:t> είναι συνδεδεμένο και το ΓΝΤ (Γενικό Νοσοκομείο Τρικάλων)</a:t>
            </a:r>
            <a:r>
              <a:rPr lang="el-GR" sz="2400" dirty="0"/>
              <a:t> ώστε να επιτυγχάνεται άμεση και γρήγορη παρακολούθηση από γιατρούς καθώς και γρήγορη αντιμετώπιση πιθανών περιστατικών.</a:t>
            </a:r>
          </a:p>
          <a:p>
            <a:endParaRPr lang="el-GR" sz="2400" dirty="0"/>
          </a:p>
          <a:p>
            <a:endParaRPr lang="el-GR" sz="2400" dirty="0"/>
          </a:p>
          <a:p>
            <a:endParaRPr lang="el-GR" sz="2400" dirty="0"/>
          </a:p>
          <a:p>
            <a:endParaRPr lang="el-GR" sz="2400" dirty="0"/>
          </a:p>
          <a:p>
            <a:endParaRPr lang="el-GR" sz="2400" dirty="0"/>
          </a:p>
          <a:p>
            <a:endParaRPr lang="el-GR" sz="2400" dirty="0"/>
          </a:p>
        </p:txBody>
      </p:sp>
      <p:sp>
        <p:nvSpPr>
          <p:cNvPr id="4" name="TextBox 3">
            <a:extLst>
              <a:ext uri="{FF2B5EF4-FFF2-40B4-BE49-F238E27FC236}">
                <a16:creationId xmlns:a16="http://schemas.microsoft.com/office/drawing/2014/main" id="{DEE1EFFB-77F6-E4D5-0F94-4E382FCE7B22}"/>
              </a:ext>
            </a:extLst>
          </p:cNvPr>
          <p:cNvSpPr txBox="1"/>
          <p:nvPr/>
        </p:nvSpPr>
        <p:spPr>
          <a:xfrm>
            <a:off x="333181" y="127907"/>
            <a:ext cx="11656656" cy="1200329"/>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ΔΙΑΒΙΩΣΗΣ</a:t>
            </a:r>
          </a:p>
          <a:p>
            <a:pPr algn="ctr"/>
            <a:r>
              <a:rPr lang="el-GR" sz="3600" b="1" dirty="0">
                <a:solidFill>
                  <a:srgbClr val="C00000"/>
                </a:solidFill>
              </a:rPr>
              <a:t>ΤΗΛΕ-ΠΡΟΝΟΙΑ</a:t>
            </a:r>
          </a:p>
        </p:txBody>
      </p:sp>
    </p:spTree>
    <p:extLst>
      <p:ext uri="{BB962C8B-B14F-4D97-AF65-F5344CB8AC3E}">
        <p14:creationId xmlns:p14="http://schemas.microsoft.com/office/powerpoint/2010/main" val="258991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0CE43-3619-710B-C712-CFE5F56B6999}"/>
              </a:ext>
            </a:extLst>
          </p:cNvPr>
          <p:cNvSpPr txBox="1"/>
          <p:nvPr/>
        </p:nvSpPr>
        <p:spPr>
          <a:xfrm>
            <a:off x="139958" y="1418253"/>
            <a:ext cx="12052041" cy="5078313"/>
          </a:xfrm>
          <a:prstGeom prst="rect">
            <a:avLst/>
          </a:prstGeom>
          <a:noFill/>
        </p:spPr>
        <p:txBody>
          <a:bodyPr wrap="square" rtlCol="0">
            <a:spAutoFit/>
          </a:bodyPr>
          <a:lstStyle/>
          <a:p>
            <a:r>
              <a:rPr lang="el-GR" b="1" dirty="0">
                <a:solidFill>
                  <a:srgbClr val="C00000"/>
                </a:solidFill>
              </a:rPr>
              <a:t>Ευφυείς ε</a:t>
            </a:r>
            <a:r>
              <a:rPr lang="el-GR" sz="1800" b="1" i="0" u="none" strike="noStrike" baseline="0" dirty="0">
                <a:solidFill>
                  <a:srgbClr val="C00000"/>
                </a:solidFill>
              </a:rPr>
              <a:t>φαρμογές στον τομέα της υγείας </a:t>
            </a:r>
            <a:r>
              <a:rPr lang="el-GR" sz="1800" b="0" i="0" u="none" strike="noStrike" baseline="0" dirty="0">
                <a:solidFill>
                  <a:srgbClr val="000000"/>
                </a:solidFill>
              </a:rPr>
              <a:t>με σκοπό την βελτίωση της καθημερινότητας των πολιτών μέσω της χρήσης έξυπνων εργαλείων δια μέσω του διαδικτύου: </a:t>
            </a:r>
          </a:p>
          <a:p>
            <a:r>
              <a:rPr lang="el-GR" sz="1800" b="0" i="0" u="none" strike="noStrike" baseline="0" dirty="0">
                <a:solidFill>
                  <a:srgbClr val="C00000"/>
                </a:solidFill>
              </a:rPr>
              <a:t>1. </a:t>
            </a:r>
            <a:r>
              <a:rPr lang="el-GR" sz="1800" b="1" i="0" u="sng" strike="noStrike" baseline="0" dirty="0">
                <a:solidFill>
                  <a:srgbClr val="C00000"/>
                </a:solidFill>
                <a:effectLst>
                  <a:outerShdw blurRad="38100" dist="38100" dir="2700000" algn="tl">
                    <a:srgbClr val="000000">
                      <a:alpha val="43137"/>
                    </a:srgbClr>
                  </a:outerShdw>
                </a:effectLst>
              </a:rPr>
              <a:t>UNITEDFORHEALTH</a:t>
            </a:r>
            <a:r>
              <a:rPr lang="el-GR" sz="1800" b="0" i="0" u="sng" strike="noStrike" baseline="0" dirty="0">
                <a:solidFill>
                  <a:srgbClr val="000000"/>
                </a:solidFill>
                <a:effectLst>
                  <a:outerShdw blurRad="38100" dist="38100" dir="2700000" algn="tl">
                    <a:srgbClr val="000000">
                      <a:alpha val="43137"/>
                    </a:srgbClr>
                  </a:outerShdw>
                </a:effectLst>
              </a:rPr>
              <a:t>:</a:t>
            </a:r>
            <a:r>
              <a:rPr lang="el-GR" sz="1800" b="0" i="0" u="none" strike="noStrike" baseline="0" dirty="0">
                <a:solidFill>
                  <a:srgbClr val="000000"/>
                </a:solidFill>
                <a:effectLst>
                  <a:outerShdw blurRad="38100" dist="38100" dir="2700000" algn="tl">
                    <a:srgbClr val="000000">
                      <a:alpha val="43137"/>
                    </a:srgbClr>
                  </a:outerShdw>
                </a:effectLst>
              </a:rPr>
              <a:t> </a:t>
            </a:r>
            <a:r>
              <a:rPr lang="el-GR" sz="1800" b="0" i="0" u="none" strike="noStrike" baseline="0" dirty="0">
                <a:solidFill>
                  <a:srgbClr val="000000"/>
                </a:solidFill>
              </a:rPr>
              <a:t>η δράση αποσκοπεί στην </a:t>
            </a:r>
            <a:r>
              <a:rPr lang="el-GR" sz="1800" b="1" i="0" u="none" strike="noStrike" baseline="0" dirty="0">
                <a:solidFill>
                  <a:srgbClr val="C00000"/>
                </a:solidFill>
              </a:rPr>
              <a:t>εξυπηρέτηση των ασθενών χρόνιων νοσημάτων. </a:t>
            </a:r>
            <a:r>
              <a:rPr lang="el-GR" sz="1800" b="0" i="0" u="none" strike="noStrike" baseline="0" dirty="0">
                <a:solidFill>
                  <a:srgbClr val="000000"/>
                </a:solidFill>
              </a:rPr>
              <a:t>Χρησιμοποιούνται νέες τεχνολογίες με σκοπό την παροχή προηγμένων υπηρεσιών υγείας και κοινωνικής αλληλεγγύης σε ασθενείς με χρόνια νοσήματα. </a:t>
            </a:r>
          </a:p>
          <a:p>
            <a:r>
              <a:rPr lang="el-GR" sz="1800" b="0" i="0" u="none" strike="noStrike" baseline="0" dirty="0">
                <a:solidFill>
                  <a:srgbClr val="C00000"/>
                </a:solidFill>
              </a:rPr>
              <a:t>2. </a:t>
            </a:r>
            <a:r>
              <a:rPr lang="el-GR" sz="1800" b="1" i="0" u="sng" strike="noStrike" baseline="0" dirty="0">
                <a:solidFill>
                  <a:srgbClr val="C00000"/>
                </a:solidFill>
                <a:effectLst>
                  <a:outerShdw blurRad="38100" dist="38100" dir="2700000" algn="tl">
                    <a:srgbClr val="000000">
                      <a:alpha val="43137"/>
                    </a:srgbClr>
                  </a:outerShdw>
                </a:effectLst>
              </a:rPr>
              <a:t>SUSTAINS</a:t>
            </a:r>
            <a:r>
              <a:rPr lang="el-GR" sz="1800" b="0" i="0" u="sng" strike="noStrike" baseline="0" dirty="0">
                <a:solidFill>
                  <a:srgbClr val="C00000"/>
                </a:solidFill>
                <a:effectLst>
                  <a:outerShdw blurRad="38100" dist="38100" dir="2700000" algn="tl">
                    <a:srgbClr val="000000">
                      <a:alpha val="43137"/>
                    </a:srgbClr>
                  </a:outerShdw>
                </a:effectLst>
              </a:rPr>
              <a:t>: </a:t>
            </a:r>
            <a:r>
              <a:rPr lang="el-GR" sz="1800" b="0" i="0" u="none" strike="noStrike" baseline="0" dirty="0">
                <a:solidFill>
                  <a:srgbClr val="000000"/>
                </a:solidFill>
              </a:rPr>
              <a:t>αφορά την δυνατότητα </a:t>
            </a:r>
            <a:r>
              <a:rPr lang="el-GR" sz="1800" b="1" i="0" u="none" strike="noStrike" baseline="0" dirty="0">
                <a:solidFill>
                  <a:srgbClr val="C00000"/>
                </a:solidFill>
              </a:rPr>
              <a:t>παροχής υπηρεσιών υγείας σε άτομα που αναγκάζονται να απουσιάζουν από την μόνιμη κατοικία τους συχνά.</a:t>
            </a:r>
            <a:r>
              <a:rPr lang="el-GR" sz="1800" b="0" i="0" u="none" strike="noStrike" baseline="0" dirty="0">
                <a:solidFill>
                  <a:srgbClr val="000000"/>
                </a:solidFill>
              </a:rPr>
              <a:t> Ειδικότερα ο κάθε χρήστης έχει την </a:t>
            </a:r>
            <a:r>
              <a:rPr lang="el-GR" sz="1800" b="1" i="0" u="none" strike="noStrike" baseline="0" dirty="0">
                <a:solidFill>
                  <a:srgbClr val="C00000"/>
                </a:solidFill>
              </a:rPr>
              <a:t>δυνατότητα πρόσβασης μέσω μιας πλατφόρμας στον ιατρικό του φάκελο, </a:t>
            </a:r>
            <a:r>
              <a:rPr lang="el-GR" sz="1800" b="0" i="0" u="none" strike="noStrike" baseline="0" dirty="0">
                <a:solidFill>
                  <a:srgbClr val="000000"/>
                </a:solidFill>
              </a:rPr>
              <a:t>δηλαδή στο ιατρικό ιστορικό του και σε συγκεκριμένες υπηρεσίες υγείας χωρίς να είναι απαραίτητη η επίσκεψη σε νοσοκομείο ή ιατρικό κέντρο. </a:t>
            </a:r>
          </a:p>
          <a:p>
            <a:r>
              <a:rPr lang="el-GR" sz="1800" b="1" i="0" u="none" strike="noStrike" baseline="0" dirty="0">
                <a:solidFill>
                  <a:srgbClr val="C00000"/>
                </a:solidFill>
              </a:rPr>
              <a:t>3</a:t>
            </a:r>
            <a:r>
              <a:rPr lang="el-GR" sz="1800" b="1" i="0" u="sng" strike="noStrike" baseline="0" dirty="0">
                <a:solidFill>
                  <a:srgbClr val="C00000"/>
                </a:solidFill>
                <a:effectLst>
                  <a:outerShdw blurRad="38100" dist="38100" dir="2700000" algn="tl">
                    <a:srgbClr val="000000">
                      <a:alpha val="43137"/>
                    </a:srgbClr>
                  </a:outerShdw>
                </a:effectLst>
              </a:rPr>
              <a:t>. ISISEMD</a:t>
            </a:r>
            <a:r>
              <a:rPr lang="el-GR" sz="1800" b="1" i="0" u="none" strike="noStrike" baseline="0" dirty="0">
                <a:solidFill>
                  <a:srgbClr val="C00000"/>
                </a:solidFill>
              </a:rPr>
              <a:t>: </a:t>
            </a:r>
            <a:r>
              <a:rPr lang="el-GR" sz="1800" b="1" i="0" u="none" strike="noStrike" baseline="0" dirty="0">
                <a:solidFill>
                  <a:srgbClr val="000000"/>
                </a:solidFill>
              </a:rPr>
              <a:t>το πρόγραμμα υλοποιείται μέσω της αναπτυξιακής εταιρίας </a:t>
            </a:r>
            <a:r>
              <a:rPr lang="el-GR" sz="1800" b="0" i="0" u="none" strike="noStrike" baseline="0" dirty="0">
                <a:solidFill>
                  <a:srgbClr val="000000"/>
                </a:solidFill>
              </a:rPr>
              <a:t>e-</a:t>
            </a:r>
            <a:r>
              <a:rPr lang="el-GR" sz="1800" b="0" i="0" u="none" strike="noStrike" baseline="0" dirty="0" err="1">
                <a:solidFill>
                  <a:srgbClr val="000000"/>
                </a:solidFill>
              </a:rPr>
              <a:t>Trikalaκαι</a:t>
            </a:r>
            <a:r>
              <a:rPr lang="el-GR" sz="1800" b="0" i="0" u="none" strike="noStrike" baseline="0" dirty="0">
                <a:solidFill>
                  <a:srgbClr val="000000"/>
                </a:solidFill>
              </a:rPr>
              <a:t> συγχρηματοδοτείται από την ΕΕ και την Περιφέρεια Θεσσαλίας. Στόχος είναι η ανάπτυξη εφαρμογών για την </a:t>
            </a:r>
            <a:r>
              <a:rPr lang="el-GR" sz="1800" b="1" i="0" u="none" strike="noStrike" baseline="0" dirty="0">
                <a:solidFill>
                  <a:srgbClr val="C00000"/>
                </a:solidFill>
              </a:rPr>
              <a:t>παροχή υπηρεσιών υγείας σε άτομα με άνοια. </a:t>
            </a:r>
            <a:endParaRPr lang="el-GR" sz="1800" b="0" i="0" u="none" strike="noStrike" baseline="0" dirty="0">
              <a:solidFill>
                <a:srgbClr val="000000"/>
              </a:solidFill>
            </a:endParaRPr>
          </a:p>
          <a:p>
            <a:r>
              <a:rPr lang="el-GR" sz="1800" b="1" i="0" u="none" strike="noStrike" baseline="0" dirty="0">
                <a:solidFill>
                  <a:srgbClr val="C00000"/>
                </a:solidFill>
              </a:rPr>
              <a:t>4. </a:t>
            </a:r>
            <a:r>
              <a:rPr lang="el-GR" sz="1800" b="1" i="0" u="sng" strike="noStrike" baseline="0" dirty="0">
                <a:solidFill>
                  <a:srgbClr val="C00000"/>
                </a:solidFill>
                <a:effectLst>
                  <a:outerShdw blurRad="38100" dist="38100" dir="2700000" algn="tl">
                    <a:srgbClr val="000000">
                      <a:alpha val="43137"/>
                    </a:srgbClr>
                  </a:outerShdw>
                </a:effectLst>
              </a:rPr>
              <a:t>RENEWINGHEALTH:</a:t>
            </a:r>
            <a:r>
              <a:rPr lang="el-GR" sz="1800" b="1" i="0" u="none" strike="noStrike" baseline="0" dirty="0">
                <a:solidFill>
                  <a:srgbClr val="C00000"/>
                </a:solidFill>
              </a:rPr>
              <a:t> </a:t>
            </a:r>
            <a:r>
              <a:rPr lang="el-GR" sz="1800" b="0" i="0" u="none" strike="noStrike" baseline="0" dirty="0">
                <a:solidFill>
                  <a:srgbClr val="000000"/>
                </a:solidFill>
              </a:rPr>
              <a:t>μέσω του προγράμματος αυτού γίνεται χρήση τεχνολογιών επικοινωνίας που παρέχουν </a:t>
            </a:r>
            <a:r>
              <a:rPr lang="el-GR" sz="1800" b="1" i="0" u="none" strike="noStrike" baseline="0" dirty="0">
                <a:solidFill>
                  <a:srgbClr val="C00000"/>
                </a:solidFill>
              </a:rPr>
              <a:t>συνεχή ενημέρωση σχετικά με την πορεία των ασθενών που αντιμετωπίζουν χρόνια και σοβαρά νοσήματα </a:t>
            </a:r>
            <a:r>
              <a:rPr lang="el-GR" sz="1800" b="0" i="0" u="none" strike="noStrike" baseline="0" dirty="0">
                <a:solidFill>
                  <a:srgbClr val="000000"/>
                </a:solidFill>
              </a:rPr>
              <a:t>με σκοπό την βελτίωση της ποιότητας ζωής τους. </a:t>
            </a:r>
          </a:p>
          <a:p>
            <a:r>
              <a:rPr lang="el-GR" sz="1800" b="1" i="0" u="none" strike="noStrike" baseline="0" dirty="0">
                <a:solidFill>
                  <a:srgbClr val="C00000"/>
                </a:solidFill>
              </a:rPr>
              <a:t>5. </a:t>
            </a:r>
            <a:r>
              <a:rPr lang="el-GR" sz="1800" b="1" i="0" u="sng" strike="noStrike" baseline="0" dirty="0">
                <a:solidFill>
                  <a:srgbClr val="C00000"/>
                </a:solidFill>
                <a:effectLst>
                  <a:outerShdw blurRad="38100" dist="38100" dir="2700000" algn="tl">
                    <a:srgbClr val="000000">
                      <a:alpha val="43137"/>
                    </a:srgbClr>
                  </a:outerShdw>
                </a:effectLst>
              </a:rPr>
              <a:t>MOMENTUM</a:t>
            </a:r>
            <a:r>
              <a:rPr lang="el-GR" sz="1800" b="1" i="0" u="none" strike="noStrike" baseline="0" dirty="0">
                <a:solidFill>
                  <a:srgbClr val="C00000"/>
                </a:solidFill>
              </a:rPr>
              <a:t>: </a:t>
            </a:r>
            <a:r>
              <a:rPr lang="el-GR" sz="1800" b="0" i="0" u="none" strike="noStrike" baseline="0" dirty="0">
                <a:solidFill>
                  <a:srgbClr val="000000"/>
                </a:solidFill>
              </a:rPr>
              <a:t>το 2002 υλοποιήθηκε ένα πρόγραμμα το οποίο στοχεύει στην υλοποίηση μιας </a:t>
            </a:r>
            <a:r>
              <a:rPr lang="el-GR" sz="1800" b="1" i="0" u="none" strike="noStrike" baseline="0" dirty="0">
                <a:solidFill>
                  <a:srgbClr val="C00000"/>
                </a:solidFill>
              </a:rPr>
              <a:t>πλατφόρμας με υπηρεσίες τηλεϊατρικής</a:t>
            </a:r>
            <a:r>
              <a:rPr lang="el-GR" sz="1800" b="0" i="0" u="none" strike="noStrike" baseline="0" dirty="0">
                <a:solidFill>
                  <a:srgbClr val="000000"/>
                </a:solidFill>
              </a:rPr>
              <a:t> και η διάρκεια του ήταν τέσσερα χρόνια </a:t>
            </a:r>
          </a:p>
          <a:p>
            <a:r>
              <a:rPr lang="el-GR" sz="1800" b="1" i="0" u="none" strike="noStrike" baseline="0" dirty="0">
                <a:solidFill>
                  <a:srgbClr val="C00000"/>
                </a:solidFill>
              </a:rPr>
              <a:t>6. </a:t>
            </a:r>
            <a:r>
              <a:rPr lang="el-GR" sz="1800" b="1" i="0" u="sng" strike="noStrike" baseline="0" dirty="0">
                <a:solidFill>
                  <a:srgbClr val="C00000"/>
                </a:solidFill>
                <a:effectLst>
                  <a:outerShdw blurRad="38100" dist="38100" dir="2700000" algn="tl">
                    <a:srgbClr val="000000">
                      <a:alpha val="43137"/>
                    </a:srgbClr>
                  </a:outerShdw>
                </a:effectLst>
              </a:rPr>
              <a:t>SMARTCARE</a:t>
            </a:r>
            <a:r>
              <a:rPr lang="el-GR" sz="1800" b="1" i="0" u="none" strike="noStrike" baseline="0" dirty="0">
                <a:solidFill>
                  <a:srgbClr val="C00000"/>
                </a:solidFill>
              </a:rPr>
              <a:t>: </a:t>
            </a:r>
            <a:r>
              <a:rPr lang="el-GR" sz="1800" b="0" i="0" u="none" strike="noStrike" baseline="0" dirty="0">
                <a:solidFill>
                  <a:srgbClr val="000000"/>
                </a:solidFill>
              </a:rPr>
              <a:t>το πρόγραμμα αυτό στοχεύει στην </a:t>
            </a:r>
            <a:r>
              <a:rPr lang="el-GR" sz="1800" b="1" i="0" u="none" strike="noStrike" baseline="0" dirty="0">
                <a:solidFill>
                  <a:srgbClr val="C00000"/>
                </a:solidFill>
              </a:rPr>
              <a:t>διευκόλυνση των ατόμων με ειδικές ανάγκες και των ηλικιωμένων </a:t>
            </a:r>
            <a:r>
              <a:rPr lang="el-GR" sz="1800" b="0" i="0" u="none" strike="noStrike" baseline="0" dirty="0">
                <a:solidFill>
                  <a:srgbClr val="000000"/>
                </a:solidFill>
              </a:rPr>
              <a:t>σχετικά με την καθημερινή τους διαβίωση. Παρέχει μια σειρά υπηρεσιών ώστε τα άτομα αυτά να ζουν ανεξάρτητα.</a:t>
            </a:r>
          </a:p>
        </p:txBody>
      </p:sp>
      <p:sp>
        <p:nvSpPr>
          <p:cNvPr id="3" name="TextBox 2">
            <a:extLst>
              <a:ext uri="{FF2B5EF4-FFF2-40B4-BE49-F238E27FC236}">
                <a16:creationId xmlns:a16="http://schemas.microsoft.com/office/drawing/2014/main" id="{580C7E3F-247C-6494-1619-265CAE85F56B}"/>
              </a:ext>
            </a:extLst>
          </p:cNvPr>
          <p:cNvSpPr txBox="1"/>
          <p:nvPr/>
        </p:nvSpPr>
        <p:spPr>
          <a:xfrm>
            <a:off x="139959" y="127907"/>
            <a:ext cx="11849878" cy="1200329"/>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ΔΙΑΒΙΩΣΗΣ</a:t>
            </a:r>
          </a:p>
          <a:p>
            <a:pPr algn="ctr"/>
            <a:r>
              <a:rPr lang="el-GR" sz="3600" b="1" dirty="0">
                <a:solidFill>
                  <a:srgbClr val="C00000"/>
                </a:solidFill>
              </a:rPr>
              <a:t>ΤΗΛΕ-ΠΡΟΝΟΙΑ</a:t>
            </a:r>
          </a:p>
        </p:txBody>
      </p:sp>
    </p:spTree>
    <p:extLst>
      <p:ext uri="{BB962C8B-B14F-4D97-AF65-F5344CB8AC3E}">
        <p14:creationId xmlns:p14="http://schemas.microsoft.com/office/powerpoint/2010/main" val="166865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A5A1B4BE-AF46-6EFA-CA35-F72DC8598CBB}"/>
              </a:ext>
            </a:extLst>
          </p:cNvPr>
          <p:cNvSpPr>
            <a:spLocks noGrp="1"/>
          </p:cNvSpPr>
          <p:nvPr>
            <p:ph type="sldNum" sz="quarter" idx="12"/>
          </p:nvPr>
        </p:nvSpPr>
        <p:spPr/>
        <p:txBody>
          <a:bodyPr/>
          <a:lstStyle/>
          <a:p>
            <a:fld id="{909370FE-D64A-4E2C-AB07-C3582D96DD09}" type="slidenum">
              <a:rPr lang="el-GR" smtClean="0"/>
              <a:pPr/>
              <a:t>2</a:t>
            </a:fld>
            <a:endParaRPr lang="el-GR"/>
          </a:p>
        </p:txBody>
      </p:sp>
      <p:sp>
        <p:nvSpPr>
          <p:cNvPr id="3" name="TextBox 2">
            <a:extLst>
              <a:ext uri="{FF2B5EF4-FFF2-40B4-BE49-F238E27FC236}">
                <a16:creationId xmlns:a16="http://schemas.microsoft.com/office/drawing/2014/main" id="{F1C3E23F-BCA2-9281-7508-9B65327C0158}"/>
              </a:ext>
            </a:extLst>
          </p:cNvPr>
          <p:cNvSpPr txBox="1"/>
          <p:nvPr/>
        </p:nvSpPr>
        <p:spPr>
          <a:xfrm>
            <a:off x="170461" y="1124148"/>
            <a:ext cx="11648120" cy="5232202"/>
          </a:xfrm>
          <a:prstGeom prst="rect">
            <a:avLst/>
          </a:prstGeom>
          <a:noFill/>
        </p:spPr>
        <p:txBody>
          <a:bodyPr wrap="square" rtlCol="0">
            <a:spAutoFit/>
          </a:bodyPr>
          <a:lstStyle/>
          <a:p>
            <a:r>
              <a:rPr lang="el-GR" sz="2000" dirty="0">
                <a:solidFill>
                  <a:srgbClr val="000000"/>
                </a:solidFill>
                <a:latin typeface="Times New Roman" panose="02020603050405020304" pitchFamily="18" charset="0"/>
              </a:rPr>
              <a:t>Τα Τρίκαλα αναδείχθηκαν ως </a:t>
            </a:r>
            <a:r>
              <a:rPr lang="el-GR" sz="2000" b="1" dirty="0">
                <a:solidFill>
                  <a:srgbClr val="C00000"/>
                </a:solidFill>
                <a:latin typeface="Times New Roman" panose="02020603050405020304" pitchFamily="18" charset="0"/>
              </a:rPr>
              <a:t>η πρώτη πόλη στην Ελλάδα </a:t>
            </a:r>
            <a:r>
              <a:rPr lang="el-GR" sz="2000" dirty="0">
                <a:solidFill>
                  <a:srgbClr val="000000"/>
                </a:solidFill>
                <a:latin typeface="Times New Roman" panose="02020603050405020304" pitchFamily="18" charset="0"/>
              </a:rPr>
              <a:t>που θεωρείται ψηφιακή από το </a:t>
            </a:r>
            <a:r>
              <a:rPr lang="el-GR" sz="2000" b="1" dirty="0">
                <a:solidFill>
                  <a:srgbClr val="000000"/>
                </a:solidFill>
                <a:latin typeface="Times New Roman" panose="02020603050405020304" pitchFamily="18" charset="0"/>
              </a:rPr>
              <a:t>2004</a:t>
            </a:r>
            <a:r>
              <a:rPr lang="el-GR" sz="2000" dirty="0">
                <a:solidFill>
                  <a:srgbClr val="000000"/>
                </a:solidFill>
                <a:latin typeface="Times New Roman" panose="02020603050405020304" pitchFamily="18" charset="0"/>
              </a:rPr>
              <a:t> αφού ο Δήμος </a:t>
            </a:r>
            <a:r>
              <a:rPr lang="el-GR" sz="2000" dirty="0" err="1">
                <a:solidFill>
                  <a:srgbClr val="000000"/>
                </a:solidFill>
                <a:latin typeface="Times New Roman" panose="02020603050405020304" pitchFamily="18" charset="0"/>
              </a:rPr>
              <a:t>Τρικκαίων</a:t>
            </a:r>
            <a:r>
              <a:rPr lang="el-GR" sz="2000" dirty="0">
                <a:solidFill>
                  <a:srgbClr val="000000"/>
                </a:solidFill>
                <a:latin typeface="Times New Roman" panose="02020603050405020304" pitchFamily="18" charset="0"/>
              </a:rPr>
              <a:t> αποφάσισε να εξελίξει την πόλη μετατρέποντας την σε «έξυπνη».</a:t>
            </a:r>
          </a:p>
          <a:p>
            <a:endParaRPr lang="el-GR" sz="2000" dirty="0">
              <a:solidFill>
                <a:srgbClr val="000000"/>
              </a:solidFill>
              <a:latin typeface="Times New Roman" panose="02020603050405020304" pitchFamily="18" charset="0"/>
            </a:endParaRPr>
          </a:p>
          <a:p>
            <a:r>
              <a:rPr lang="el-GR" sz="2000" dirty="0">
                <a:solidFill>
                  <a:srgbClr val="000000"/>
                </a:solidFill>
                <a:latin typeface="Times New Roman" panose="02020603050405020304" pitchFamily="18" charset="0"/>
              </a:rPr>
              <a:t> </a:t>
            </a:r>
            <a:r>
              <a:rPr lang="el-GR" sz="2000" b="1" dirty="0">
                <a:solidFill>
                  <a:srgbClr val="C00000"/>
                </a:solidFill>
                <a:latin typeface="Times New Roman" panose="02020603050405020304" pitchFamily="18" charset="0"/>
              </a:rPr>
              <a:t>Όραμα του Δήμου </a:t>
            </a:r>
            <a:r>
              <a:rPr lang="el-GR" sz="2000" dirty="0">
                <a:solidFill>
                  <a:srgbClr val="000000"/>
                </a:solidFill>
                <a:latin typeface="Times New Roman" panose="02020603050405020304" pitchFamily="18" charset="0"/>
              </a:rPr>
              <a:t>ήταν να </a:t>
            </a:r>
          </a:p>
          <a:p>
            <a:pPr marL="285750" indent="-285750">
              <a:buFont typeface="Arial" panose="020B0604020202020204" pitchFamily="34" charset="0"/>
              <a:buChar char="•"/>
            </a:pPr>
            <a:r>
              <a:rPr lang="el-GR" sz="2000" dirty="0">
                <a:solidFill>
                  <a:srgbClr val="000000"/>
                </a:solidFill>
                <a:latin typeface="Times New Roman" panose="02020603050405020304" pitchFamily="18" charset="0"/>
              </a:rPr>
              <a:t>τονωθεί </a:t>
            </a:r>
            <a:r>
              <a:rPr lang="el-GR" sz="2000" b="1" dirty="0">
                <a:solidFill>
                  <a:srgbClr val="000000"/>
                </a:solidFill>
                <a:latin typeface="Times New Roman" panose="02020603050405020304" pitchFamily="18" charset="0"/>
              </a:rPr>
              <a:t>η τοπική οικονομία,</a:t>
            </a:r>
          </a:p>
          <a:p>
            <a:pPr marL="285750" indent="-285750">
              <a:buFont typeface="Arial" panose="020B0604020202020204" pitchFamily="34" charset="0"/>
              <a:buChar char="•"/>
            </a:pPr>
            <a:r>
              <a:rPr lang="el-GR" sz="2000" dirty="0">
                <a:solidFill>
                  <a:srgbClr val="000000"/>
                </a:solidFill>
                <a:latin typeface="Times New Roman" panose="02020603050405020304" pitchFamily="18" charset="0"/>
              </a:rPr>
              <a:t>να πραγματοποιηθεί </a:t>
            </a:r>
            <a:r>
              <a:rPr lang="el-GR" sz="2000" b="1" dirty="0">
                <a:solidFill>
                  <a:srgbClr val="000000"/>
                </a:solidFill>
                <a:latin typeface="Times New Roman" panose="02020603050405020304" pitchFamily="18" charset="0"/>
              </a:rPr>
              <a:t>ορθή χρήση της ενέργειας </a:t>
            </a:r>
            <a:r>
              <a:rPr lang="el-GR" sz="2000" dirty="0">
                <a:solidFill>
                  <a:srgbClr val="000000"/>
                </a:solidFill>
                <a:latin typeface="Times New Roman" panose="02020603050405020304" pitchFamily="18" charset="0"/>
              </a:rPr>
              <a:t>και </a:t>
            </a:r>
          </a:p>
          <a:p>
            <a:pPr marL="285750" indent="-285750">
              <a:buFont typeface="Arial" panose="020B0604020202020204" pitchFamily="34" charset="0"/>
              <a:buChar char="•"/>
            </a:pPr>
            <a:r>
              <a:rPr lang="el-GR" sz="2000" b="1" dirty="0">
                <a:solidFill>
                  <a:srgbClr val="000000"/>
                </a:solidFill>
                <a:latin typeface="Times New Roman" panose="02020603050405020304" pitchFamily="18" charset="0"/>
              </a:rPr>
              <a:t>να μειωθεί το κυκλοφοριακό πρόβλημα </a:t>
            </a:r>
            <a:r>
              <a:rPr lang="el-GR" sz="2000" dirty="0">
                <a:solidFill>
                  <a:srgbClr val="000000"/>
                </a:solidFill>
                <a:latin typeface="Times New Roman" panose="02020603050405020304" pitchFamily="18" charset="0"/>
              </a:rPr>
              <a:t>το οποίο είναι αρκετά μεγάλο για μια επαρχιακή πόλη όπως τα Τρίκαλα. </a:t>
            </a:r>
          </a:p>
          <a:p>
            <a:r>
              <a:rPr lang="el-GR" sz="2000" dirty="0">
                <a:solidFill>
                  <a:srgbClr val="000000"/>
                </a:solidFill>
                <a:latin typeface="Times New Roman" panose="02020603050405020304" pitchFamily="18" charset="0"/>
              </a:rPr>
              <a:t>Επομένως ο Δήμος </a:t>
            </a:r>
            <a:r>
              <a:rPr lang="el-GR" sz="2000" dirty="0" err="1">
                <a:solidFill>
                  <a:srgbClr val="000000"/>
                </a:solidFill>
                <a:latin typeface="Times New Roman" panose="02020603050405020304" pitchFamily="18" charset="0"/>
              </a:rPr>
              <a:t>Τρικκαίων</a:t>
            </a:r>
            <a:r>
              <a:rPr lang="el-GR" sz="2000" dirty="0">
                <a:solidFill>
                  <a:srgbClr val="000000"/>
                </a:solidFill>
                <a:latin typeface="Times New Roman" panose="02020603050405020304" pitchFamily="18" charset="0"/>
              </a:rPr>
              <a:t> δημιούργησε εφαρμογές οι οποίες στηρίζονται </a:t>
            </a:r>
            <a:r>
              <a:rPr lang="el-GR" sz="2000" b="1" dirty="0">
                <a:solidFill>
                  <a:srgbClr val="000000"/>
                </a:solidFill>
                <a:latin typeface="Times New Roman" panose="02020603050405020304" pitchFamily="18" charset="0"/>
              </a:rPr>
              <a:t>στην χρήση των Τεχνολογιών Πληροφορίας και Επικοινωνίας (Τ.Π.Ε)</a:t>
            </a:r>
            <a:r>
              <a:rPr lang="el-GR" sz="2000" dirty="0">
                <a:solidFill>
                  <a:srgbClr val="000000"/>
                </a:solidFill>
                <a:latin typeface="Times New Roman" panose="02020603050405020304" pitchFamily="18" charset="0"/>
              </a:rPr>
              <a:t> ώστε να δημιουργηθεί </a:t>
            </a:r>
            <a:r>
              <a:rPr lang="el-GR" sz="2000" b="1" dirty="0">
                <a:solidFill>
                  <a:srgbClr val="C00000"/>
                </a:solidFill>
                <a:latin typeface="Times New Roman" panose="02020603050405020304" pitchFamily="18" charset="0"/>
              </a:rPr>
              <a:t>ένα σωστά δομημένο, ολοκληρωμένο και οργανωμένο ψηφιακό μοντέλο πόλης </a:t>
            </a:r>
            <a:r>
              <a:rPr lang="el-GR" sz="2000" dirty="0">
                <a:solidFill>
                  <a:srgbClr val="000000"/>
                </a:solidFill>
                <a:latin typeface="Times New Roman" panose="02020603050405020304" pitchFamily="18" charset="0"/>
              </a:rPr>
              <a:t>το οποίο θα έχει ως κύριο στόχο </a:t>
            </a:r>
            <a:r>
              <a:rPr lang="el-GR" sz="2000" b="1" dirty="0">
                <a:solidFill>
                  <a:srgbClr val="000000"/>
                </a:solidFill>
                <a:latin typeface="Times New Roman" panose="02020603050405020304" pitchFamily="18" charset="0"/>
              </a:rPr>
              <a:t>την αναβάθμιση της ποιότητας ζωής των πολιτών ,παρέχοντας τους μια πληθώρα ηλεκτρονικών υπηρεσιών οι οποίες μόνο ωφέλιμες μπορούν να είναι καθώς διευκολύνουν την καθημερινότητα και τις ανάγκες των πολιτών, εξοικονομώντας τους χρόνο και κόπο.</a:t>
            </a:r>
          </a:p>
          <a:p>
            <a:r>
              <a:rPr lang="el-GR" sz="1800" b="1" i="0" u="none" strike="noStrike" baseline="0" dirty="0">
                <a:solidFill>
                  <a:srgbClr val="000000"/>
                </a:solidFill>
                <a:latin typeface="Times New Roman" panose="02020603050405020304" pitchFamily="18" charset="0"/>
              </a:rPr>
              <a:t>Η αρχική ιδέα </a:t>
            </a:r>
            <a:r>
              <a:rPr lang="el-GR" sz="1800" b="0" i="0" u="none" strike="noStrike" baseline="0" dirty="0">
                <a:solidFill>
                  <a:srgbClr val="000000"/>
                </a:solidFill>
                <a:latin typeface="Times New Roman" panose="02020603050405020304" pitchFamily="18" charset="0"/>
              </a:rPr>
              <a:t>λοιπόν ξεκίνησε από το τμήμα </a:t>
            </a:r>
            <a:r>
              <a:rPr lang="el-GR" sz="1800" b="1" i="0" u="none" strike="noStrike" baseline="0" dirty="0">
                <a:solidFill>
                  <a:srgbClr val="C00000"/>
                </a:solidFill>
                <a:latin typeface="Times New Roman" panose="02020603050405020304" pitchFamily="18" charset="0"/>
              </a:rPr>
              <a:t>της διοικητικής δομής του Δήμου ,το οποίο στην συνέχεια μετονομάστηκε σε e-</a:t>
            </a:r>
            <a:r>
              <a:rPr lang="el-GR" sz="1800" b="1" i="0" u="none" strike="noStrike" baseline="0" dirty="0" err="1">
                <a:solidFill>
                  <a:srgbClr val="C00000"/>
                </a:solidFill>
                <a:latin typeface="Times New Roman" panose="02020603050405020304" pitchFamily="18" charset="0"/>
              </a:rPr>
              <a:t>trikala</a:t>
            </a:r>
            <a:r>
              <a:rPr lang="el-GR" sz="1800" b="1" i="0" u="none" strike="noStrike" baseline="0" dirty="0">
                <a:solidFill>
                  <a:srgbClr val="C00000"/>
                </a:solidFill>
                <a:latin typeface="Times New Roman" panose="02020603050405020304" pitchFamily="18" charset="0"/>
              </a:rPr>
              <a:t> και ανέλαβε την ευθύνη εγκατάστασης και προώθησης στις νέες τεχνολογίες</a:t>
            </a:r>
            <a:r>
              <a:rPr lang="el-GR" sz="1800" b="0" i="0" u="none" strike="noStrike" baseline="0" dirty="0">
                <a:solidFill>
                  <a:srgbClr val="000000"/>
                </a:solidFill>
                <a:latin typeface="Times New Roman" panose="02020603050405020304" pitchFamily="18" charset="0"/>
              </a:rPr>
              <a:t> και αναπτυξιακές κατευθύνσεις με στόχο την βελτίωση του βιοτικού επιπέδου των Τρικαλινών</a:t>
            </a:r>
            <a:endParaRPr lang="el-GR" sz="2000" dirty="0"/>
          </a:p>
        </p:txBody>
      </p:sp>
      <p:sp>
        <p:nvSpPr>
          <p:cNvPr id="4" name="TextBox 3">
            <a:extLst>
              <a:ext uri="{FF2B5EF4-FFF2-40B4-BE49-F238E27FC236}">
                <a16:creationId xmlns:a16="http://schemas.microsoft.com/office/drawing/2014/main" id="{A7626E69-3A7E-F790-3406-CEC4C102997C}"/>
              </a:ext>
            </a:extLst>
          </p:cNvPr>
          <p:cNvSpPr txBox="1"/>
          <p:nvPr/>
        </p:nvSpPr>
        <p:spPr>
          <a:xfrm>
            <a:off x="466531" y="26125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ΣΤΟΧΟΙ ΤΗΣ ΑΝΑΠΤΥΞΗΣ ΕΥΦΥΙΑΣ</a:t>
            </a:r>
          </a:p>
        </p:txBody>
      </p:sp>
    </p:spTree>
    <p:extLst>
      <p:ext uri="{BB962C8B-B14F-4D97-AF65-F5344CB8AC3E}">
        <p14:creationId xmlns:p14="http://schemas.microsoft.com/office/powerpoint/2010/main" val="160185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0CE43-3619-710B-C712-CFE5F56B6999}"/>
              </a:ext>
            </a:extLst>
          </p:cNvPr>
          <p:cNvSpPr txBox="1"/>
          <p:nvPr/>
        </p:nvSpPr>
        <p:spPr>
          <a:xfrm>
            <a:off x="139958" y="1418253"/>
            <a:ext cx="12052041" cy="5078313"/>
          </a:xfrm>
          <a:prstGeom prst="rect">
            <a:avLst/>
          </a:prstGeom>
          <a:noFill/>
        </p:spPr>
        <p:txBody>
          <a:bodyPr wrap="square" rtlCol="0">
            <a:spAutoFit/>
          </a:bodyPr>
          <a:lstStyle/>
          <a:p>
            <a:r>
              <a:rPr lang="el-GR" b="1" dirty="0">
                <a:solidFill>
                  <a:srgbClr val="C00000"/>
                </a:solidFill>
              </a:rPr>
              <a:t>Ευφυείς ε</a:t>
            </a:r>
            <a:r>
              <a:rPr lang="el-GR" sz="1800" b="1" i="0" u="none" strike="noStrike" baseline="0" dirty="0">
                <a:solidFill>
                  <a:srgbClr val="C00000"/>
                </a:solidFill>
              </a:rPr>
              <a:t>φαρμογές στον τομέα της υγείας </a:t>
            </a:r>
            <a:r>
              <a:rPr lang="el-GR" sz="1800" b="0" i="0" u="none" strike="noStrike" baseline="0" dirty="0">
                <a:solidFill>
                  <a:srgbClr val="000000"/>
                </a:solidFill>
              </a:rPr>
              <a:t>με σκοπό την βελτίωση της καθημερινότητας των πολιτών μέσω της χρήσης έξυπνων εργαλείων δια μέσω του διαδικτύου: </a:t>
            </a:r>
          </a:p>
          <a:p>
            <a:r>
              <a:rPr lang="el-GR" sz="1800" b="0" i="0" u="none" strike="noStrike" baseline="0" dirty="0">
                <a:solidFill>
                  <a:srgbClr val="C00000"/>
                </a:solidFill>
              </a:rPr>
              <a:t>1. </a:t>
            </a:r>
            <a:r>
              <a:rPr lang="el-GR" sz="1800" b="1" i="0" u="sng" strike="noStrike" baseline="0" dirty="0">
                <a:solidFill>
                  <a:srgbClr val="C00000"/>
                </a:solidFill>
                <a:effectLst>
                  <a:outerShdw blurRad="38100" dist="38100" dir="2700000" algn="tl">
                    <a:srgbClr val="000000">
                      <a:alpha val="43137"/>
                    </a:srgbClr>
                  </a:outerShdw>
                </a:effectLst>
              </a:rPr>
              <a:t>UNITEDFORHEALTH</a:t>
            </a:r>
            <a:r>
              <a:rPr lang="el-GR" sz="1800" b="0" i="0" u="sng" strike="noStrike" baseline="0" dirty="0">
                <a:solidFill>
                  <a:srgbClr val="000000"/>
                </a:solidFill>
                <a:effectLst>
                  <a:outerShdw blurRad="38100" dist="38100" dir="2700000" algn="tl">
                    <a:srgbClr val="000000">
                      <a:alpha val="43137"/>
                    </a:srgbClr>
                  </a:outerShdw>
                </a:effectLst>
              </a:rPr>
              <a:t>:</a:t>
            </a:r>
            <a:r>
              <a:rPr lang="el-GR" sz="1800" b="0" i="0" u="none" strike="noStrike" baseline="0" dirty="0">
                <a:solidFill>
                  <a:srgbClr val="000000"/>
                </a:solidFill>
                <a:effectLst>
                  <a:outerShdw blurRad="38100" dist="38100" dir="2700000" algn="tl">
                    <a:srgbClr val="000000">
                      <a:alpha val="43137"/>
                    </a:srgbClr>
                  </a:outerShdw>
                </a:effectLst>
              </a:rPr>
              <a:t> </a:t>
            </a:r>
            <a:r>
              <a:rPr lang="el-GR" sz="1800" b="0" i="0" u="none" strike="noStrike" baseline="0" dirty="0">
                <a:solidFill>
                  <a:srgbClr val="000000"/>
                </a:solidFill>
              </a:rPr>
              <a:t>η δράση αποσκοπεί στην </a:t>
            </a:r>
            <a:r>
              <a:rPr lang="el-GR" sz="1800" b="1" i="0" u="none" strike="noStrike" baseline="0" dirty="0">
                <a:solidFill>
                  <a:srgbClr val="C00000"/>
                </a:solidFill>
              </a:rPr>
              <a:t>εξυπηρέτηση των ασθενών χρόνιων νοσημάτων. </a:t>
            </a:r>
            <a:r>
              <a:rPr lang="el-GR" sz="1800" b="0" i="0" u="none" strike="noStrike" baseline="0" dirty="0">
                <a:solidFill>
                  <a:srgbClr val="000000"/>
                </a:solidFill>
              </a:rPr>
              <a:t>Χρησιμοποιούνται νέες τεχνολογίες με σκοπό την παροχή προηγμένων υπηρεσιών υγείας και κοινωνικής αλληλεγγύης σε ασθενείς με χρόνια νοσήματα. </a:t>
            </a:r>
          </a:p>
          <a:p>
            <a:r>
              <a:rPr lang="el-GR" sz="1800" b="0" i="0" u="none" strike="noStrike" baseline="0" dirty="0">
                <a:solidFill>
                  <a:srgbClr val="C00000"/>
                </a:solidFill>
              </a:rPr>
              <a:t>2. </a:t>
            </a:r>
            <a:r>
              <a:rPr lang="el-GR" sz="1800" b="1" i="0" u="sng" strike="noStrike" baseline="0" dirty="0">
                <a:solidFill>
                  <a:srgbClr val="C00000"/>
                </a:solidFill>
                <a:effectLst>
                  <a:outerShdw blurRad="38100" dist="38100" dir="2700000" algn="tl">
                    <a:srgbClr val="000000">
                      <a:alpha val="43137"/>
                    </a:srgbClr>
                  </a:outerShdw>
                </a:effectLst>
              </a:rPr>
              <a:t>SUSTAINS</a:t>
            </a:r>
            <a:r>
              <a:rPr lang="el-GR" sz="1800" b="0" i="0" u="sng" strike="noStrike" baseline="0" dirty="0">
                <a:solidFill>
                  <a:srgbClr val="C00000"/>
                </a:solidFill>
                <a:effectLst>
                  <a:outerShdw blurRad="38100" dist="38100" dir="2700000" algn="tl">
                    <a:srgbClr val="000000">
                      <a:alpha val="43137"/>
                    </a:srgbClr>
                  </a:outerShdw>
                </a:effectLst>
              </a:rPr>
              <a:t>: </a:t>
            </a:r>
            <a:r>
              <a:rPr lang="el-GR" sz="1800" b="0" i="0" u="none" strike="noStrike" baseline="0" dirty="0">
                <a:solidFill>
                  <a:srgbClr val="000000"/>
                </a:solidFill>
              </a:rPr>
              <a:t>αφορά την δυνατότητα </a:t>
            </a:r>
            <a:r>
              <a:rPr lang="el-GR" sz="1800" b="1" i="0" u="none" strike="noStrike" baseline="0" dirty="0">
                <a:solidFill>
                  <a:srgbClr val="C00000"/>
                </a:solidFill>
              </a:rPr>
              <a:t>παροχής υπηρεσιών υγείας σε άτομα που αναγκάζονται να απουσιάζουν από την μόνιμη κατοικία τους συχνά.</a:t>
            </a:r>
            <a:r>
              <a:rPr lang="el-GR" sz="1800" b="0" i="0" u="none" strike="noStrike" baseline="0" dirty="0">
                <a:solidFill>
                  <a:srgbClr val="000000"/>
                </a:solidFill>
              </a:rPr>
              <a:t> Ειδικότερα ο κάθε χρήστης έχει την </a:t>
            </a:r>
            <a:r>
              <a:rPr lang="el-GR" sz="1800" b="1" i="0" u="none" strike="noStrike" baseline="0" dirty="0">
                <a:solidFill>
                  <a:srgbClr val="C00000"/>
                </a:solidFill>
              </a:rPr>
              <a:t>δυνατότητα πρόσβασης μέσω μιας πλατφόρμας στον ιατρικό του φάκελο, </a:t>
            </a:r>
            <a:r>
              <a:rPr lang="el-GR" sz="1800" b="0" i="0" u="none" strike="noStrike" baseline="0" dirty="0">
                <a:solidFill>
                  <a:srgbClr val="000000"/>
                </a:solidFill>
              </a:rPr>
              <a:t>δηλαδή στο ιατρικό ιστορικό του και σε συγκεκριμένες υπηρεσίες υγείας χωρίς να είναι απαραίτητη η επίσκεψη σε νοσοκομείο ή ιατρικό κέντρο. </a:t>
            </a:r>
          </a:p>
          <a:p>
            <a:r>
              <a:rPr lang="el-GR" sz="1800" b="1" i="0" u="none" strike="noStrike" baseline="0" dirty="0">
                <a:solidFill>
                  <a:srgbClr val="C00000"/>
                </a:solidFill>
              </a:rPr>
              <a:t>3</a:t>
            </a:r>
            <a:r>
              <a:rPr lang="el-GR" sz="1800" b="1" i="0" u="sng" strike="noStrike" baseline="0" dirty="0">
                <a:solidFill>
                  <a:srgbClr val="C00000"/>
                </a:solidFill>
                <a:effectLst>
                  <a:outerShdw blurRad="38100" dist="38100" dir="2700000" algn="tl">
                    <a:srgbClr val="000000">
                      <a:alpha val="43137"/>
                    </a:srgbClr>
                  </a:outerShdw>
                </a:effectLst>
              </a:rPr>
              <a:t>. ISISEMD</a:t>
            </a:r>
            <a:r>
              <a:rPr lang="el-GR" sz="1800" b="1" i="0" u="none" strike="noStrike" baseline="0" dirty="0">
                <a:solidFill>
                  <a:srgbClr val="C00000"/>
                </a:solidFill>
              </a:rPr>
              <a:t>: </a:t>
            </a:r>
            <a:r>
              <a:rPr lang="el-GR" sz="1800" b="1" i="0" u="none" strike="noStrike" baseline="0" dirty="0">
                <a:solidFill>
                  <a:srgbClr val="000000"/>
                </a:solidFill>
              </a:rPr>
              <a:t>το πρόγραμμα υλοποιείται μέσω της αναπτυξιακής εταιρίας </a:t>
            </a:r>
            <a:r>
              <a:rPr lang="el-GR" sz="1800" b="0" i="0" u="none" strike="noStrike" baseline="0" dirty="0">
                <a:solidFill>
                  <a:srgbClr val="000000"/>
                </a:solidFill>
              </a:rPr>
              <a:t>e-</a:t>
            </a:r>
            <a:r>
              <a:rPr lang="el-GR" sz="1800" b="0" i="0" u="none" strike="noStrike" baseline="0" dirty="0" err="1">
                <a:solidFill>
                  <a:srgbClr val="000000"/>
                </a:solidFill>
              </a:rPr>
              <a:t>Trikalaκαι</a:t>
            </a:r>
            <a:r>
              <a:rPr lang="el-GR" sz="1800" b="0" i="0" u="none" strike="noStrike" baseline="0" dirty="0">
                <a:solidFill>
                  <a:srgbClr val="000000"/>
                </a:solidFill>
              </a:rPr>
              <a:t> συγχρηματοδοτείται από την ΕΕ και την Περιφέρεια Θεσσαλίας. Στόχος είναι η ανάπτυξη εφαρμογών για την </a:t>
            </a:r>
            <a:r>
              <a:rPr lang="el-GR" sz="1800" b="1" i="0" u="none" strike="noStrike" baseline="0" dirty="0">
                <a:solidFill>
                  <a:srgbClr val="C00000"/>
                </a:solidFill>
              </a:rPr>
              <a:t>παροχή υπηρεσιών υγείας σε άτομα με άνοια. </a:t>
            </a:r>
            <a:endParaRPr lang="el-GR" sz="1800" b="0" i="0" u="none" strike="noStrike" baseline="0" dirty="0">
              <a:solidFill>
                <a:srgbClr val="000000"/>
              </a:solidFill>
            </a:endParaRPr>
          </a:p>
          <a:p>
            <a:r>
              <a:rPr lang="el-GR" sz="1800" b="1" i="0" u="none" strike="noStrike" baseline="0" dirty="0">
                <a:solidFill>
                  <a:srgbClr val="C00000"/>
                </a:solidFill>
              </a:rPr>
              <a:t>4. </a:t>
            </a:r>
            <a:r>
              <a:rPr lang="el-GR" sz="1800" b="1" i="0" u="sng" strike="noStrike" baseline="0" dirty="0">
                <a:solidFill>
                  <a:srgbClr val="C00000"/>
                </a:solidFill>
                <a:effectLst>
                  <a:outerShdw blurRad="38100" dist="38100" dir="2700000" algn="tl">
                    <a:srgbClr val="000000">
                      <a:alpha val="43137"/>
                    </a:srgbClr>
                  </a:outerShdw>
                </a:effectLst>
              </a:rPr>
              <a:t>RENEWINGHEALTH:</a:t>
            </a:r>
            <a:r>
              <a:rPr lang="el-GR" sz="1800" b="1" i="0" u="none" strike="noStrike" baseline="0" dirty="0">
                <a:solidFill>
                  <a:srgbClr val="C00000"/>
                </a:solidFill>
              </a:rPr>
              <a:t> </a:t>
            </a:r>
            <a:r>
              <a:rPr lang="el-GR" sz="1800" b="0" i="0" u="none" strike="noStrike" baseline="0" dirty="0">
                <a:solidFill>
                  <a:srgbClr val="000000"/>
                </a:solidFill>
              </a:rPr>
              <a:t>μέσω του προγράμματος αυτού γίνεται χρήση τεχνολογιών επικοινωνίας που παρέχουν </a:t>
            </a:r>
            <a:r>
              <a:rPr lang="el-GR" sz="1800" b="1" i="0" u="none" strike="noStrike" baseline="0" dirty="0">
                <a:solidFill>
                  <a:srgbClr val="C00000"/>
                </a:solidFill>
              </a:rPr>
              <a:t>συνεχή ενημέρωση σχετικά με την πορεία των ασθενών που αντιμετωπίζουν χρόνια και σοβαρά νοσήματα </a:t>
            </a:r>
            <a:r>
              <a:rPr lang="el-GR" sz="1800" b="0" i="0" u="none" strike="noStrike" baseline="0" dirty="0">
                <a:solidFill>
                  <a:srgbClr val="000000"/>
                </a:solidFill>
              </a:rPr>
              <a:t>με σκοπό την βελτίωση της ποιότητας ζωής τους. </a:t>
            </a:r>
          </a:p>
          <a:p>
            <a:r>
              <a:rPr lang="el-GR" sz="1800" b="1" i="0" u="none" strike="noStrike" baseline="0" dirty="0">
                <a:solidFill>
                  <a:srgbClr val="C00000"/>
                </a:solidFill>
              </a:rPr>
              <a:t>5. </a:t>
            </a:r>
            <a:r>
              <a:rPr lang="el-GR" sz="1800" b="1" i="0" u="sng" strike="noStrike" baseline="0" dirty="0">
                <a:solidFill>
                  <a:srgbClr val="C00000"/>
                </a:solidFill>
                <a:effectLst>
                  <a:outerShdw blurRad="38100" dist="38100" dir="2700000" algn="tl">
                    <a:srgbClr val="000000">
                      <a:alpha val="43137"/>
                    </a:srgbClr>
                  </a:outerShdw>
                </a:effectLst>
              </a:rPr>
              <a:t>MOMENTUM</a:t>
            </a:r>
            <a:r>
              <a:rPr lang="el-GR" sz="1800" b="1" i="0" u="none" strike="noStrike" baseline="0" dirty="0">
                <a:solidFill>
                  <a:srgbClr val="C00000"/>
                </a:solidFill>
              </a:rPr>
              <a:t>: </a:t>
            </a:r>
            <a:r>
              <a:rPr lang="el-GR" sz="1800" b="0" i="0" u="none" strike="noStrike" baseline="0" dirty="0">
                <a:solidFill>
                  <a:srgbClr val="000000"/>
                </a:solidFill>
              </a:rPr>
              <a:t>το 2002 υλοποιήθηκε ένα πρόγραμμα το οποίο στοχεύει στην υλοποίηση μιας </a:t>
            </a:r>
            <a:r>
              <a:rPr lang="el-GR" sz="1800" b="1" i="0" u="none" strike="noStrike" baseline="0" dirty="0">
                <a:solidFill>
                  <a:srgbClr val="C00000"/>
                </a:solidFill>
              </a:rPr>
              <a:t>πλατφόρμας με υπηρεσίες τηλεϊατρικής</a:t>
            </a:r>
            <a:r>
              <a:rPr lang="el-GR" sz="1800" b="0" i="0" u="none" strike="noStrike" baseline="0" dirty="0">
                <a:solidFill>
                  <a:srgbClr val="000000"/>
                </a:solidFill>
              </a:rPr>
              <a:t> και η διάρκεια του ήταν τέσσερα χρόνια </a:t>
            </a:r>
          </a:p>
          <a:p>
            <a:r>
              <a:rPr lang="el-GR" sz="1800" b="1" i="0" u="none" strike="noStrike" baseline="0" dirty="0">
                <a:solidFill>
                  <a:srgbClr val="C00000"/>
                </a:solidFill>
              </a:rPr>
              <a:t>6. </a:t>
            </a:r>
            <a:r>
              <a:rPr lang="el-GR" sz="1800" b="1" i="0" u="sng" strike="noStrike" baseline="0" dirty="0">
                <a:solidFill>
                  <a:srgbClr val="C00000"/>
                </a:solidFill>
                <a:effectLst>
                  <a:outerShdw blurRad="38100" dist="38100" dir="2700000" algn="tl">
                    <a:srgbClr val="000000">
                      <a:alpha val="43137"/>
                    </a:srgbClr>
                  </a:outerShdw>
                </a:effectLst>
              </a:rPr>
              <a:t>SMARTCARE</a:t>
            </a:r>
            <a:r>
              <a:rPr lang="el-GR" sz="1800" b="1" i="0" u="none" strike="noStrike" baseline="0" dirty="0">
                <a:solidFill>
                  <a:srgbClr val="C00000"/>
                </a:solidFill>
              </a:rPr>
              <a:t>: </a:t>
            </a:r>
            <a:r>
              <a:rPr lang="el-GR" sz="1800" b="0" i="0" u="none" strike="noStrike" baseline="0" dirty="0">
                <a:solidFill>
                  <a:srgbClr val="000000"/>
                </a:solidFill>
              </a:rPr>
              <a:t>το πρόγραμμα αυτό στοχεύει στην </a:t>
            </a:r>
            <a:r>
              <a:rPr lang="el-GR" sz="1800" b="1" i="0" u="none" strike="noStrike" baseline="0" dirty="0">
                <a:solidFill>
                  <a:srgbClr val="C00000"/>
                </a:solidFill>
              </a:rPr>
              <a:t>διευκόλυνση των ατόμων με ειδικές ανάγκες και των ηλικιωμένων </a:t>
            </a:r>
            <a:r>
              <a:rPr lang="el-GR" sz="1800" b="0" i="0" u="none" strike="noStrike" baseline="0" dirty="0">
                <a:solidFill>
                  <a:srgbClr val="000000"/>
                </a:solidFill>
              </a:rPr>
              <a:t>σχετικά με την καθημερινή τους διαβίωση. Παρέχει μια σειρά υπηρεσιών ώστε τα άτομα αυτά να ζουν ανεξάρτητα.</a:t>
            </a:r>
          </a:p>
        </p:txBody>
      </p:sp>
      <p:sp>
        <p:nvSpPr>
          <p:cNvPr id="3" name="TextBox 2">
            <a:extLst>
              <a:ext uri="{FF2B5EF4-FFF2-40B4-BE49-F238E27FC236}">
                <a16:creationId xmlns:a16="http://schemas.microsoft.com/office/drawing/2014/main" id="{580C7E3F-247C-6494-1619-265CAE85F56B}"/>
              </a:ext>
            </a:extLst>
          </p:cNvPr>
          <p:cNvSpPr txBox="1"/>
          <p:nvPr/>
        </p:nvSpPr>
        <p:spPr>
          <a:xfrm>
            <a:off x="139959" y="127907"/>
            <a:ext cx="11849878" cy="1200329"/>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ΔΙΑΒΙΩΣΗΣ</a:t>
            </a:r>
          </a:p>
          <a:p>
            <a:pPr algn="ctr"/>
            <a:endParaRPr lang="el-GR" sz="3600" b="1" dirty="0">
              <a:solidFill>
                <a:srgbClr val="C00000"/>
              </a:solidFill>
            </a:endParaRPr>
          </a:p>
        </p:txBody>
      </p:sp>
    </p:spTree>
    <p:extLst>
      <p:ext uri="{BB962C8B-B14F-4D97-AF65-F5344CB8AC3E}">
        <p14:creationId xmlns:p14="http://schemas.microsoft.com/office/powerpoint/2010/main" val="288622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0CE43-3619-710B-C712-CFE5F56B6999}"/>
              </a:ext>
            </a:extLst>
          </p:cNvPr>
          <p:cNvSpPr txBox="1"/>
          <p:nvPr/>
        </p:nvSpPr>
        <p:spPr>
          <a:xfrm>
            <a:off x="69979" y="1328236"/>
            <a:ext cx="12122021" cy="5632311"/>
          </a:xfrm>
          <a:prstGeom prst="rect">
            <a:avLst/>
          </a:prstGeom>
          <a:noFill/>
        </p:spPr>
        <p:txBody>
          <a:bodyPr wrap="square" rtlCol="0">
            <a:spAutoFit/>
          </a:bodyPr>
          <a:lstStyle/>
          <a:p>
            <a:r>
              <a:rPr lang="el-GR" sz="2400" b="1" i="0" u="none" strike="noStrike" baseline="0" dirty="0">
                <a:solidFill>
                  <a:srgbClr val="C00000"/>
                </a:solidFill>
              </a:rPr>
              <a:t>Η υπηρεσία παραπόνων Δημοσθένης </a:t>
            </a:r>
            <a:r>
              <a:rPr lang="el-GR" sz="2400" i="0" u="none" strike="noStrike" baseline="0" dirty="0"/>
              <a:t>έχει </a:t>
            </a:r>
            <a:r>
              <a:rPr lang="el-GR" sz="2400" b="0" i="0" u="none" strike="noStrike" baseline="0" dirty="0">
                <a:solidFill>
                  <a:srgbClr val="000000"/>
                </a:solidFill>
              </a:rPr>
              <a:t>δημιουργηθεί για την διευκόλυνση της καθημερινότητας του πολίτη αλλά και για την άμεση επαφή του με τις αρχές για την επίλυση προβλημάτων. Η υπηρεσία είναι </a:t>
            </a:r>
            <a:r>
              <a:rPr lang="el-GR" sz="2400" b="1" i="0" u="none" strike="noStrike" baseline="0" dirty="0">
                <a:solidFill>
                  <a:srgbClr val="C00000"/>
                </a:solidFill>
              </a:rPr>
              <a:t>στελεχωμένη από εξειδικευμένο προσωπικό </a:t>
            </a:r>
            <a:r>
              <a:rPr lang="el-GR" sz="2400" b="0" i="0" u="none" strike="noStrike" baseline="0" dirty="0">
                <a:solidFill>
                  <a:srgbClr val="000000"/>
                </a:solidFill>
              </a:rPr>
              <a:t>το οποίο δέχεται τα </a:t>
            </a:r>
            <a:r>
              <a:rPr lang="el-GR" sz="2400" b="1" i="0" u="none" strike="noStrike" baseline="0" dirty="0">
                <a:solidFill>
                  <a:srgbClr val="C00000"/>
                </a:solidFill>
              </a:rPr>
              <a:t>αιτήματα – παράπονα των πολιτών μέσω e-</a:t>
            </a:r>
            <a:r>
              <a:rPr lang="el-GR" sz="2400" b="1" i="0" u="none" strike="noStrike" baseline="0" dirty="0" err="1">
                <a:solidFill>
                  <a:srgbClr val="C00000"/>
                </a:solidFill>
              </a:rPr>
              <a:t>mail</a:t>
            </a:r>
            <a:r>
              <a:rPr lang="el-GR" sz="2400" b="1" i="0" u="none" strike="noStrike" baseline="0" dirty="0">
                <a:solidFill>
                  <a:srgbClr val="C00000"/>
                </a:solidFill>
              </a:rPr>
              <a:t>, τηλεφωνικής χρήσης χωρίς χρέωση αλλά και μέσω επίσκεψης στα γραφεία της</a:t>
            </a:r>
            <a:r>
              <a:rPr lang="el-GR" sz="2400" b="0" i="0" u="none" strike="noStrike" baseline="0" dirty="0">
                <a:solidFill>
                  <a:srgbClr val="000000"/>
                </a:solidFill>
              </a:rPr>
              <a:t> και έπειτα αναλαμβάνει την προώθηση των αιτημάτων προς τις αρμόδιες αρχές ώστε να εκτελεστούν ανάλογα. Προβλήματα που εξυπηρετούνται:</a:t>
            </a:r>
          </a:p>
          <a:p>
            <a:endParaRPr lang="el-GR" sz="2400" b="0" i="0" u="none" strike="noStrike" baseline="0" dirty="0">
              <a:solidFill>
                <a:srgbClr val="000000"/>
              </a:solidFill>
            </a:endParaRPr>
          </a:p>
          <a:p>
            <a:r>
              <a:rPr lang="el-GR" sz="2400" b="1" i="0" u="none" strike="noStrike" baseline="0" dirty="0">
                <a:solidFill>
                  <a:srgbClr val="000000"/>
                </a:solidFill>
              </a:rPr>
              <a:t>1. Προβλήματα αποχέτευσης</a:t>
            </a:r>
          </a:p>
          <a:p>
            <a:r>
              <a:rPr lang="el-GR" sz="2400" b="1" i="0" u="none" strike="noStrike" baseline="0" dirty="0">
                <a:solidFill>
                  <a:srgbClr val="000000"/>
                </a:solidFill>
              </a:rPr>
              <a:t>2. Αποκατάσταση προβλημάτων </a:t>
            </a:r>
            <a:r>
              <a:rPr lang="el-GR" sz="2400" b="1" i="0" u="none" strike="noStrike" baseline="0" dirty="0" err="1">
                <a:solidFill>
                  <a:srgbClr val="000000"/>
                </a:solidFill>
              </a:rPr>
              <a:t>οδοποιϊας</a:t>
            </a:r>
            <a:endParaRPr lang="el-GR" sz="2400" b="1" i="0" u="none" strike="noStrike" baseline="0" dirty="0">
              <a:solidFill>
                <a:srgbClr val="000000"/>
              </a:solidFill>
            </a:endParaRPr>
          </a:p>
          <a:p>
            <a:r>
              <a:rPr lang="el-GR" sz="2400" b="1" i="0" u="none" strike="noStrike" baseline="0" dirty="0">
                <a:solidFill>
                  <a:srgbClr val="000000"/>
                </a:solidFill>
              </a:rPr>
              <a:t>3. Έλεγχος παράνομης στάθμευσης</a:t>
            </a:r>
          </a:p>
          <a:p>
            <a:r>
              <a:rPr lang="el-GR" sz="2400" b="1" i="0" u="none" strike="noStrike" baseline="0" dirty="0">
                <a:solidFill>
                  <a:srgbClr val="000000"/>
                </a:solidFill>
              </a:rPr>
              <a:t>4. Αποκομιδή απορριμμάτων</a:t>
            </a:r>
          </a:p>
          <a:p>
            <a:r>
              <a:rPr lang="el-GR" sz="2400" b="1" i="0" u="none" strike="noStrike" baseline="0" dirty="0">
                <a:solidFill>
                  <a:srgbClr val="000000"/>
                </a:solidFill>
              </a:rPr>
              <a:t>5. Καθαρισμός σχολείων</a:t>
            </a:r>
          </a:p>
          <a:p>
            <a:r>
              <a:rPr lang="el-GR" sz="2400" b="1" i="0" u="none" strike="noStrike" baseline="0" dirty="0">
                <a:solidFill>
                  <a:srgbClr val="000000"/>
                </a:solidFill>
              </a:rPr>
              <a:t>6. Αντικατάσταση λαμπτήρων</a:t>
            </a:r>
          </a:p>
          <a:p>
            <a:r>
              <a:rPr lang="el-GR" sz="2400" b="1" i="0" u="none" strike="noStrike" baseline="0" dirty="0">
                <a:solidFill>
                  <a:srgbClr val="000000"/>
                </a:solidFill>
              </a:rPr>
              <a:t>7. περισυλλογή αδέσποτων</a:t>
            </a:r>
          </a:p>
          <a:p>
            <a:r>
              <a:rPr lang="el-GR" sz="2400" b="1" i="0" u="none" strike="noStrike" baseline="0" dirty="0">
                <a:solidFill>
                  <a:srgbClr val="000000"/>
                </a:solidFill>
              </a:rPr>
              <a:t>8. καθαρισμός από κλαδιά</a:t>
            </a:r>
          </a:p>
        </p:txBody>
      </p:sp>
      <p:sp>
        <p:nvSpPr>
          <p:cNvPr id="3" name="TextBox 2">
            <a:extLst>
              <a:ext uri="{FF2B5EF4-FFF2-40B4-BE49-F238E27FC236}">
                <a16:creationId xmlns:a16="http://schemas.microsoft.com/office/drawing/2014/main" id="{580C7E3F-247C-6494-1619-265CAE85F56B}"/>
              </a:ext>
            </a:extLst>
          </p:cNvPr>
          <p:cNvSpPr txBox="1"/>
          <p:nvPr/>
        </p:nvSpPr>
        <p:spPr>
          <a:xfrm>
            <a:off x="139959" y="127907"/>
            <a:ext cx="11849878" cy="1200329"/>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ΔΙΑΒΙΩΣΗΣ</a:t>
            </a:r>
          </a:p>
          <a:p>
            <a:pPr algn="ctr"/>
            <a:r>
              <a:rPr lang="el-GR" sz="3600" b="1" dirty="0">
                <a:solidFill>
                  <a:srgbClr val="C00000"/>
                </a:solidFill>
              </a:rPr>
              <a:t>ΥΠΗΡΕΣΙΑ ΠΑΡΑΠΟΝΩΝ ΔΗΜΟΣΘΕΝΗΣ</a:t>
            </a:r>
          </a:p>
        </p:txBody>
      </p:sp>
    </p:spTree>
    <p:extLst>
      <p:ext uri="{BB962C8B-B14F-4D97-AF65-F5344CB8AC3E}">
        <p14:creationId xmlns:p14="http://schemas.microsoft.com/office/powerpoint/2010/main" val="147685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0CE43-3619-710B-C712-CFE5F56B6999}"/>
              </a:ext>
            </a:extLst>
          </p:cNvPr>
          <p:cNvSpPr txBox="1"/>
          <p:nvPr/>
        </p:nvSpPr>
        <p:spPr>
          <a:xfrm>
            <a:off x="69979" y="1328236"/>
            <a:ext cx="12122021" cy="2677656"/>
          </a:xfrm>
          <a:prstGeom prst="rect">
            <a:avLst/>
          </a:prstGeom>
          <a:noFill/>
        </p:spPr>
        <p:txBody>
          <a:bodyPr wrap="square" rtlCol="0">
            <a:spAutoFit/>
          </a:bodyPr>
          <a:lstStyle/>
          <a:p>
            <a:r>
              <a:rPr lang="el-GR" sz="2400" i="0" u="none" strike="noStrike" baseline="0" dirty="0">
                <a:solidFill>
                  <a:srgbClr val="000000"/>
                </a:solidFill>
              </a:rPr>
              <a:t>Μέσω της χρήσης </a:t>
            </a:r>
            <a:r>
              <a:rPr lang="el-GR" sz="2400" b="1" i="0" u="none" strike="noStrike" baseline="0" dirty="0">
                <a:solidFill>
                  <a:srgbClr val="C00000"/>
                </a:solidFill>
              </a:rPr>
              <a:t>ειδικών μηχανημάτων τύπου ΑΤΜ </a:t>
            </a:r>
            <a:r>
              <a:rPr lang="el-GR" sz="2400" i="0" u="none" strike="noStrike" baseline="0" dirty="0">
                <a:solidFill>
                  <a:srgbClr val="000000"/>
                </a:solidFill>
              </a:rPr>
              <a:t>(Αυτόματη Ταμειακή Μηχανή) </a:t>
            </a:r>
            <a:r>
              <a:rPr lang="el-GR" sz="2400" b="1" i="0" u="none" strike="noStrike" baseline="0" dirty="0">
                <a:solidFill>
                  <a:srgbClr val="C00000"/>
                </a:solidFill>
              </a:rPr>
              <a:t>το e-</a:t>
            </a:r>
            <a:r>
              <a:rPr lang="el-GR" sz="2400" b="1" i="0" u="none" strike="noStrike" baseline="0" dirty="0" err="1">
                <a:solidFill>
                  <a:srgbClr val="C00000"/>
                </a:solidFill>
              </a:rPr>
              <a:t>κεπ</a:t>
            </a:r>
            <a:r>
              <a:rPr lang="el-GR" sz="2400" b="1" i="0" u="none" strike="noStrike" baseline="0" dirty="0">
                <a:solidFill>
                  <a:srgbClr val="C00000"/>
                </a:solidFill>
              </a:rPr>
              <a:t> </a:t>
            </a:r>
            <a:r>
              <a:rPr lang="el-GR" sz="2400" i="0" u="none" strike="noStrike" baseline="0" dirty="0">
                <a:solidFill>
                  <a:srgbClr val="000000"/>
                </a:solidFill>
              </a:rPr>
              <a:t>βοηθά τους πολίτες όλο το 24ωρο στο </a:t>
            </a:r>
            <a:r>
              <a:rPr lang="el-GR" sz="2400" b="1" i="0" u="none" strike="noStrike" baseline="0" dirty="0">
                <a:solidFill>
                  <a:srgbClr val="000000"/>
                </a:solidFill>
              </a:rPr>
              <a:t>να ζητούν και να εκτυπώνουν δημοτική ενημερότητα, πιστοποιητικά δημοτολογίου και άλλα σχετικά έγγραφα μέσω απλής διαδικασίας. </a:t>
            </a:r>
            <a:r>
              <a:rPr lang="el-GR" sz="2400" i="0" u="none" strike="noStrike" baseline="0" dirty="0">
                <a:solidFill>
                  <a:srgbClr val="000000"/>
                </a:solidFill>
              </a:rPr>
              <a:t>Η πιστοποίηση του κάθε πολίτη πραγματοποιείται με την κατοχή της κάρτας Δημότη. Στόχος είναι να ενεργοποιηθούν σε σύντομο χρονικό διάστημα πιο πολύπλοκες ηλεκτρονικές διαδικασίες οι οποίες θα επιτρέπουν στον πολίτη και την λήψη αλλά και την κατάθεση δικαιολογητικών που είναι απαραίτητο να γνωστοποιηθούν στον Δήμο.</a:t>
            </a:r>
          </a:p>
        </p:txBody>
      </p:sp>
      <p:sp>
        <p:nvSpPr>
          <p:cNvPr id="3" name="TextBox 2">
            <a:extLst>
              <a:ext uri="{FF2B5EF4-FFF2-40B4-BE49-F238E27FC236}">
                <a16:creationId xmlns:a16="http://schemas.microsoft.com/office/drawing/2014/main" id="{580C7E3F-247C-6494-1619-265CAE85F56B}"/>
              </a:ext>
            </a:extLst>
          </p:cNvPr>
          <p:cNvSpPr txBox="1"/>
          <p:nvPr/>
        </p:nvSpPr>
        <p:spPr>
          <a:xfrm>
            <a:off x="139959" y="127907"/>
            <a:ext cx="11849878" cy="1015663"/>
          </a:xfrm>
          <a:prstGeom prst="rect">
            <a:avLst/>
          </a:prstGeom>
          <a:noFill/>
          <a:ln w="34925">
            <a:solidFill>
              <a:schemeClr val="tx1"/>
            </a:solidFill>
          </a:ln>
        </p:spPr>
        <p:txBody>
          <a:bodyPr wrap="square" rtlCol="0">
            <a:spAutoFit/>
          </a:bodyPr>
          <a:lstStyle/>
          <a:p>
            <a:pPr algn="ctr"/>
            <a:r>
              <a:rPr lang="el-GR" sz="3600" b="1" dirty="0"/>
              <a:t>ΤΡΙΚΑΛΑ – </a:t>
            </a:r>
            <a:r>
              <a:rPr lang="el-GR" sz="3600" b="1" dirty="0">
                <a:solidFill>
                  <a:srgbClr val="C00000"/>
                </a:solidFill>
              </a:rPr>
              <a:t>ΕΦΑΡΜΟΓΕΣ ΕΥΦΥΟΥΣ ΔΙΑΒΙΩΣΗΣ</a:t>
            </a:r>
          </a:p>
          <a:p>
            <a:pPr algn="ctr"/>
            <a:r>
              <a:rPr lang="el-GR" sz="2400" b="1" dirty="0">
                <a:solidFill>
                  <a:srgbClr val="C00000"/>
                </a:solidFill>
              </a:rPr>
              <a:t>E- ΚΕΠ (ΑΥΤΟΜΑΤΟΠΟΙΗΜΕΝΟ ΚΕΝΤΡΟ ΕΞΥΠΗΡΕΤΗΣΗΣ ΠΟΛΙΤΗ)</a:t>
            </a:r>
          </a:p>
        </p:txBody>
      </p:sp>
    </p:spTree>
    <p:extLst>
      <p:ext uri="{BB962C8B-B14F-4D97-AF65-F5344CB8AC3E}">
        <p14:creationId xmlns:p14="http://schemas.microsoft.com/office/powerpoint/2010/main" val="338929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2CCBB-712E-9EEB-32C5-FFE62BFEB09B}"/>
              </a:ext>
            </a:extLst>
          </p:cNvPr>
          <p:cNvSpPr txBox="1"/>
          <p:nvPr/>
        </p:nvSpPr>
        <p:spPr>
          <a:xfrm>
            <a:off x="2118049" y="2267339"/>
            <a:ext cx="8892073" cy="1446550"/>
          </a:xfrm>
          <a:prstGeom prst="rect">
            <a:avLst/>
          </a:prstGeom>
          <a:noFill/>
        </p:spPr>
        <p:txBody>
          <a:bodyPr wrap="square" rtlCol="0">
            <a:spAutoFit/>
          </a:bodyPr>
          <a:lstStyle/>
          <a:p>
            <a:pPr algn="ctr"/>
            <a:r>
              <a:rPr lang="el-GR" sz="4400" b="1" i="1" dirty="0">
                <a:solidFill>
                  <a:srgbClr val="C00000"/>
                </a:solidFill>
              </a:rPr>
              <a:t>ΕΥΧΑΡΙΣΤΩ</a:t>
            </a:r>
          </a:p>
          <a:p>
            <a:pPr algn="ctr"/>
            <a:r>
              <a:rPr lang="el-GR" sz="4400" b="1" i="1" dirty="0">
                <a:solidFill>
                  <a:srgbClr val="C00000"/>
                </a:solidFill>
              </a:rPr>
              <a:t>ΓΙΑ ΤΗΝ ΠΡΟΣΟΧΗ ΣΑΣ</a:t>
            </a:r>
          </a:p>
        </p:txBody>
      </p:sp>
    </p:spTree>
    <p:extLst>
      <p:ext uri="{BB962C8B-B14F-4D97-AF65-F5344CB8AC3E}">
        <p14:creationId xmlns:p14="http://schemas.microsoft.com/office/powerpoint/2010/main" val="95428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A5A1B4BE-AF46-6EFA-CA35-F72DC8598CBB}"/>
              </a:ext>
            </a:extLst>
          </p:cNvPr>
          <p:cNvSpPr>
            <a:spLocks noGrp="1"/>
          </p:cNvSpPr>
          <p:nvPr>
            <p:ph type="sldNum" sz="quarter" idx="12"/>
          </p:nvPr>
        </p:nvSpPr>
        <p:spPr/>
        <p:txBody>
          <a:bodyPr/>
          <a:lstStyle/>
          <a:p>
            <a:fld id="{909370FE-D64A-4E2C-AB07-C3582D96DD09}" type="slidenum">
              <a:rPr lang="el-GR" smtClean="0"/>
              <a:pPr/>
              <a:t>3</a:t>
            </a:fld>
            <a:endParaRPr lang="el-GR"/>
          </a:p>
        </p:txBody>
      </p:sp>
      <p:sp>
        <p:nvSpPr>
          <p:cNvPr id="5" name="TextBox 4">
            <a:extLst>
              <a:ext uri="{FF2B5EF4-FFF2-40B4-BE49-F238E27FC236}">
                <a16:creationId xmlns:a16="http://schemas.microsoft.com/office/drawing/2014/main" id="{752886BB-FF04-04EA-5671-3DEB03592F44}"/>
              </a:ext>
            </a:extLst>
          </p:cNvPr>
          <p:cNvSpPr txBox="1"/>
          <p:nvPr/>
        </p:nvSpPr>
        <p:spPr>
          <a:xfrm>
            <a:off x="66675" y="907588"/>
            <a:ext cx="12125325" cy="7109639"/>
          </a:xfrm>
          <a:prstGeom prst="rect">
            <a:avLst/>
          </a:prstGeom>
          <a:noFill/>
        </p:spPr>
        <p:txBody>
          <a:bodyPr wrap="square" rtlCol="0">
            <a:spAutoFit/>
          </a:bodyPr>
          <a:lstStyle/>
          <a:p>
            <a:r>
              <a:rPr lang="el-GR" sz="2400" b="0" i="0" u="none" strike="noStrike" baseline="0" dirty="0">
                <a:solidFill>
                  <a:srgbClr val="000000"/>
                </a:solidFill>
                <a:latin typeface="Times New Roman" panose="02020603050405020304" pitchFamily="18" charset="0"/>
              </a:rPr>
              <a:t>Από το 2008, </a:t>
            </a:r>
            <a:r>
              <a:rPr lang="el-GR" sz="2400" b="0" i="0" u="none" strike="noStrike" baseline="0" dirty="0">
                <a:solidFill>
                  <a:srgbClr val="C00000"/>
                </a:solidFill>
                <a:latin typeface="Times New Roman" panose="02020603050405020304" pitchFamily="18" charset="0"/>
              </a:rPr>
              <a:t>το e-</a:t>
            </a:r>
            <a:r>
              <a:rPr lang="el-GR" sz="2400" b="0" i="0" u="none" strike="noStrike" baseline="0" dirty="0" err="1">
                <a:solidFill>
                  <a:srgbClr val="C00000"/>
                </a:solidFill>
                <a:latin typeface="Times New Roman" panose="02020603050405020304" pitchFamily="18" charset="0"/>
              </a:rPr>
              <a:t>Trikala</a:t>
            </a:r>
            <a:r>
              <a:rPr lang="el-GR" sz="2400" b="0" i="0" u="none" strike="noStrike" baseline="0" dirty="0">
                <a:solidFill>
                  <a:srgbClr val="C00000"/>
                </a:solidFill>
                <a:latin typeface="Times New Roman" panose="02020603050405020304" pitchFamily="18" charset="0"/>
              </a:rPr>
              <a:t> </a:t>
            </a:r>
            <a:r>
              <a:rPr lang="el-GR" sz="2400" b="0" i="0" u="none" strike="noStrike" baseline="0" dirty="0">
                <a:solidFill>
                  <a:srgbClr val="000000"/>
                </a:solidFill>
                <a:latin typeface="Times New Roman" panose="02020603050405020304" pitchFamily="18" charset="0"/>
              </a:rPr>
              <a:t>εξελίχθηκε σε </a:t>
            </a:r>
            <a:r>
              <a:rPr lang="el-GR" sz="2400" b="1" i="0" u="none" strike="noStrike" baseline="0" dirty="0">
                <a:solidFill>
                  <a:srgbClr val="000000"/>
                </a:solidFill>
                <a:latin typeface="Times New Roman" panose="02020603050405020304" pitchFamily="18" charset="0"/>
              </a:rPr>
              <a:t>Αναπτυξιακή Ανώνυμη Εταιρεία, Ο.Τ.Α με την επωνυμία e-</a:t>
            </a:r>
            <a:r>
              <a:rPr lang="el-GR" sz="2400" b="1" i="0" u="none" strike="noStrike" baseline="0" dirty="0" err="1">
                <a:solidFill>
                  <a:srgbClr val="000000"/>
                </a:solidFill>
                <a:latin typeface="Times New Roman" panose="02020603050405020304" pitchFamily="18" charset="0"/>
              </a:rPr>
              <a:t>Trikala</a:t>
            </a:r>
            <a:r>
              <a:rPr lang="el-GR" sz="2400" b="1" i="0" u="none" strike="noStrike" baseline="0" dirty="0">
                <a:solidFill>
                  <a:srgbClr val="000000"/>
                </a:solidFill>
                <a:latin typeface="Times New Roman" panose="02020603050405020304" pitchFamily="18" charset="0"/>
              </a:rPr>
              <a:t> Α.Ε </a:t>
            </a:r>
            <a:r>
              <a:rPr lang="el-GR" sz="2400" b="0" i="0" u="none" strike="noStrike" baseline="0" dirty="0">
                <a:solidFill>
                  <a:srgbClr val="000000"/>
                </a:solidFill>
                <a:latin typeface="Times New Roman" panose="02020603050405020304" pitchFamily="18" charset="0"/>
              </a:rPr>
              <a:t>και με το </a:t>
            </a:r>
            <a:r>
              <a:rPr lang="el-GR" sz="2400" b="1" i="0" u="none" strike="noStrike" baseline="0" dirty="0">
                <a:solidFill>
                  <a:srgbClr val="000000"/>
                </a:solidFill>
                <a:latin typeface="Times New Roman" panose="02020603050405020304" pitchFamily="18" charset="0"/>
              </a:rPr>
              <a:t>99% του μετοχικού της κεφαλαίου να ανήκει στον Δήμο </a:t>
            </a:r>
            <a:r>
              <a:rPr lang="el-GR" sz="2400" b="1" i="0" u="none" strike="noStrike" baseline="0" dirty="0" err="1">
                <a:solidFill>
                  <a:srgbClr val="000000"/>
                </a:solidFill>
                <a:latin typeface="Times New Roman" panose="02020603050405020304" pitchFamily="18" charset="0"/>
              </a:rPr>
              <a:t>Τρικκαίων</a:t>
            </a:r>
            <a:r>
              <a:rPr lang="el-GR" sz="2400" b="1" i="0" u="none" strike="noStrike" baseline="0" dirty="0">
                <a:solidFill>
                  <a:srgbClr val="000000"/>
                </a:solidFill>
                <a:latin typeface="Times New Roman" panose="02020603050405020304" pitchFamily="18" charset="0"/>
              </a:rPr>
              <a:t> και το υπόλοιπο 1% στο Εμπορικό Επιμελητήριο Τρικάλων.</a:t>
            </a:r>
          </a:p>
          <a:p>
            <a:endParaRPr lang="el-GR" sz="2400" b="1" dirty="0">
              <a:solidFill>
                <a:srgbClr val="000000"/>
              </a:solidFill>
              <a:latin typeface="Times New Roman" panose="02020603050405020304" pitchFamily="18" charset="0"/>
            </a:endParaRPr>
          </a:p>
          <a:p>
            <a:r>
              <a:rPr lang="el-GR" sz="2400" b="1" dirty="0">
                <a:solidFill>
                  <a:srgbClr val="000000"/>
                </a:solidFill>
                <a:latin typeface="Times New Roman" panose="02020603050405020304" pitchFamily="18" charset="0"/>
              </a:rPr>
              <a:t>Ο</a:t>
            </a:r>
            <a:r>
              <a:rPr lang="el-GR" sz="2400" b="1" i="0" u="none" strike="noStrike" baseline="0" dirty="0">
                <a:solidFill>
                  <a:srgbClr val="000000"/>
                </a:solidFill>
                <a:latin typeface="Times New Roman" panose="02020603050405020304" pitchFamily="18" charset="0"/>
              </a:rPr>
              <a:t> Δήμος </a:t>
            </a:r>
            <a:r>
              <a:rPr lang="el-GR" sz="2400" b="1" i="0" u="none" strike="noStrike" baseline="0" dirty="0" err="1">
                <a:solidFill>
                  <a:srgbClr val="000000"/>
                </a:solidFill>
                <a:latin typeface="Times New Roman" panose="02020603050405020304" pitchFamily="18" charset="0"/>
              </a:rPr>
              <a:t>Τρικκαίων</a:t>
            </a:r>
            <a:r>
              <a:rPr lang="el-GR" sz="2400" b="1" i="0" u="none" strike="noStrike" baseline="0" dirty="0">
                <a:solidFill>
                  <a:srgbClr val="000000"/>
                </a:solidFill>
                <a:latin typeface="Times New Roman" panose="02020603050405020304" pitchFamily="18" charset="0"/>
              </a:rPr>
              <a:t> για την μετατροπή της πόλης σε έξυπνη στόχευε </a:t>
            </a:r>
            <a:r>
              <a:rPr lang="el-GR" sz="2400" b="0" i="0" u="none" strike="noStrike" baseline="0" dirty="0">
                <a:solidFill>
                  <a:srgbClr val="000000"/>
                </a:solidFill>
                <a:latin typeface="Times New Roman" panose="02020603050405020304" pitchFamily="18" charset="0"/>
              </a:rPr>
              <a:t>στα παρακάτω οφέλη : </a:t>
            </a:r>
          </a:p>
          <a:p>
            <a:pPr marL="457200" indent="-457200">
              <a:buAutoNum type="arabicParenR"/>
            </a:pPr>
            <a:r>
              <a:rPr lang="el-GR" sz="2400" b="1" i="0" u="none" strike="noStrike" baseline="0" dirty="0">
                <a:solidFill>
                  <a:srgbClr val="C00000"/>
                </a:solidFill>
                <a:latin typeface="Times New Roman" panose="02020603050405020304" pitchFamily="18" charset="0"/>
              </a:rPr>
              <a:t>Στις βελτιστοποιημένες υπηρεσίες </a:t>
            </a:r>
            <a:r>
              <a:rPr lang="el-GR" sz="2400" b="0" i="0" u="none" strike="noStrike" baseline="0" dirty="0">
                <a:solidFill>
                  <a:srgbClr val="000000"/>
                </a:solidFill>
                <a:latin typeface="Times New Roman" panose="02020603050405020304" pitchFamily="18" charset="0"/>
              </a:rPr>
              <a:t>αλλά και στην </a:t>
            </a:r>
            <a:r>
              <a:rPr lang="el-GR" sz="2400" b="0" i="0" u="none" strike="noStrike" baseline="0" dirty="0" err="1">
                <a:solidFill>
                  <a:srgbClr val="000000"/>
                </a:solidFill>
                <a:latin typeface="Times New Roman" panose="02020603050405020304" pitchFamily="18" charset="0"/>
              </a:rPr>
              <a:t>ελαχιστοποίησητου</a:t>
            </a:r>
            <a:r>
              <a:rPr lang="el-GR" sz="2400" b="0" i="0" u="none" strike="noStrike" baseline="0" dirty="0">
                <a:solidFill>
                  <a:srgbClr val="000000"/>
                </a:solidFill>
                <a:latin typeface="Times New Roman" panose="02020603050405020304" pitchFamily="18" charset="0"/>
              </a:rPr>
              <a:t> χρόνου διεκπεραίωσης τους όταν οι πολίτες θα έρχονται σε επαφή με τις δημοτικές αρχές. </a:t>
            </a:r>
          </a:p>
          <a:p>
            <a:pPr marL="457200" indent="-457200">
              <a:buAutoNum type="arabicParenR"/>
            </a:pPr>
            <a:r>
              <a:rPr lang="el-GR" sz="2400" b="1" i="0" u="none" strike="noStrike" baseline="0" dirty="0">
                <a:solidFill>
                  <a:srgbClr val="C00000"/>
                </a:solidFill>
                <a:latin typeface="Times New Roman" panose="02020603050405020304" pitchFamily="18" charset="0"/>
              </a:rPr>
              <a:t>Στην δυνατότητα γνωστοποίησης απόψεων των πολιτών καθώς και στην συμμετοχή της καθημερινής διαδικασίας λήψης αποφάσεων </a:t>
            </a:r>
            <a:r>
              <a:rPr lang="el-GR" sz="2400" b="0" i="0" u="none" strike="noStrike" baseline="0" dirty="0">
                <a:solidFill>
                  <a:srgbClr val="000000"/>
                </a:solidFill>
                <a:latin typeface="Times New Roman" panose="02020603050405020304" pitchFamily="18" charset="0"/>
              </a:rPr>
              <a:t>του Δημοτικού Συμβουλίου λαμβάνοντας μέρος στα δημόσια ζητήματα.</a:t>
            </a:r>
          </a:p>
          <a:p>
            <a:pPr marL="457200" indent="-457200">
              <a:buAutoNum type="arabicParenR"/>
            </a:pPr>
            <a:r>
              <a:rPr lang="el-GR" sz="2400" b="1" i="0" u="none" strike="noStrike" baseline="0" dirty="0">
                <a:solidFill>
                  <a:srgbClr val="C00000"/>
                </a:solidFill>
                <a:latin typeface="Times New Roman" panose="02020603050405020304" pitchFamily="18" charset="0"/>
              </a:rPr>
              <a:t>Στην προσέλκυση νέων πελατών από τις τοπικές επιχειρήσεις </a:t>
            </a:r>
            <a:r>
              <a:rPr lang="el-GR" sz="2400" b="0" i="0" u="none" strike="noStrike" baseline="0" dirty="0">
                <a:solidFill>
                  <a:srgbClr val="000000"/>
                </a:solidFill>
                <a:latin typeface="Times New Roman" panose="02020603050405020304" pitchFamily="18" charset="0"/>
              </a:rPr>
              <a:t>αυξάνοντας παράλληλα τα κέρδη τους μέσω της μείωσης του λειτουργικού τους κόστους.</a:t>
            </a:r>
          </a:p>
          <a:p>
            <a:pPr marL="457200" indent="-457200">
              <a:buAutoNum type="arabicParenR"/>
            </a:pPr>
            <a:r>
              <a:rPr lang="el-GR" sz="2400" b="1" i="0" u="none" strike="noStrike" baseline="0" dirty="0">
                <a:solidFill>
                  <a:srgbClr val="C00000"/>
                </a:solidFill>
                <a:latin typeface="Times New Roman" panose="02020603050405020304" pitchFamily="18" charset="0"/>
              </a:rPr>
              <a:t>Στην ανάπτυξη του τουρισμού και του πολιτισμού </a:t>
            </a:r>
            <a:r>
              <a:rPr lang="el-GR" sz="2400" b="0" i="0" u="none" strike="noStrike" baseline="0" dirty="0">
                <a:solidFill>
                  <a:srgbClr val="000000"/>
                </a:solidFill>
                <a:latin typeface="Times New Roman" panose="02020603050405020304" pitchFamily="18" charset="0"/>
              </a:rPr>
              <a:t>ώστε να προκύψουν οικονομικά οφέλη</a:t>
            </a:r>
          </a:p>
          <a:p>
            <a:pPr marL="457200" indent="-457200">
              <a:buAutoNum type="arabicParenR"/>
            </a:pPr>
            <a:r>
              <a:rPr lang="el-GR" sz="2400" b="1" i="0" u="none" strike="noStrike" baseline="0" dirty="0">
                <a:solidFill>
                  <a:srgbClr val="C00000"/>
                </a:solidFill>
                <a:latin typeface="Times New Roman" panose="02020603050405020304" pitchFamily="18" charset="0"/>
              </a:rPr>
              <a:t>Στην αξιοποίηση από πλευράς του Δήμου, της τεχνογνωσίας και της εμπειρίας στην χρήση ΤΠΕ σε τοπικό επίπεδο για παροχή συμβουλευτικών υπηρεσιών </a:t>
            </a:r>
            <a:r>
              <a:rPr lang="el-GR" sz="2400" b="0" i="0" u="none" strike="noStrike" baseline="0" dirty="0">
                <a:solidFill>
                  <a:srgbClr val="000000"/>
                </a:solidFill>
                <a:latin typeface="Times New Roman" panose="02020603050405020304" pitchFamily="18" charset="0"/>
              </a:rPr>
              <a:t>προς οργανισμούς που θα έδειχναν ενδιαφέρον για ανάπτυξη παρόμοιων έργων σε άλλες πόλεις ή περιοχές.</a:t>
            </a:r>
            <a:endParaRPr lang="el-GR" sz="2400" b="1" dirty="0">
              <a:solidFill>
                <a:srgbClr val="000000"/>
              </a:solidFill>
              <a:latin typeface="Times New Roman" panose="02020603050405020304" pitchFamily="18" charset="0"/>
            </a:endParaRPr>
          </a:p>
          <a:p>
            <a:endParaRPr lang="el-GR" sz="2400" b="1" dirty="0">
              <a:solidFill>
                <a:srgbClr val="000000"/>
              </a:solidFill>
              <a:latin typeface="Times New Roman" panose="02020603050405020304" pitchFamily="18" charset="0"/>
            </a:endParaRPr>
          </a:p>
          <a:p>
            <a:endParaRPr lang="el-GR" sz="2400" b="1" dirty="0">
              <a:solidFill>
                <a:srgbClr val="000000"/>
              </a:solidFill>
              <a:latin typeface="Times New Roman" panose="02020603050405020304" pitchFamily="18" charset="0"/>
            </a:endParaRPr>
          </a:p>
          <a:p>
            <a:endParaRPr lang="el-GR" sz="2400" b="1" dirty="0"/>
          </a:p>
        </p:txBody>
      </p:sp>
      <p:sp>
        <p:nvSpPr>
          <p:cNvPr id="6" name="TextBox 5">
            <a:extLst>
              <a:ext uri="{FF2B5EF4-FFF2-40B4-BE49-F238E27FC236}">
                <a16:creationId xmlns:a16="http://schemas.microsoft.com/office/drawing/2014/main" id="{107C1FB9-D364-DE21-9B17-AC690286F5C0}"/>
              </a:ext>
            </a:extLst>
          </p:cNvPr>
          <p:cNvSpPr txBox="1"/>
          <p:nvPr/>
        </p:nvSpPr>
        <p:spPr>
          <a:xfrm>
            <a:off x="466531" y="26125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ΣΤΟΧΟΙ ΤΗΣ ΑΝΑΠΤΥΞΗΣ ΕΥΦΥΙΑΣ</a:t>
            </a:r>
          </a:p>
        </p:txBody>
      </p:sp>
    </p:spTree>
    <p:extLst>
      <p:ext uri="{BB962C8B-B14F-4D97-AF65-F5344CB8AC3E}">
        <p14:creationId xmlns:p14="http://schemas.microsoft.com/office/powerpoint/2010/main" val="219025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77BC3-32C2-705A-AB5C-0127621B74AB}"/>
              </a:ext>
            </a:extLst>
          </p:cNvPr>
          <p:cNvSpPr txBox="1"/>
          <p:nvPr/>
        </p:nvSpPr>
        <p:spPr>
          <a:xfrm>
            <a:off x="466531" y="26125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ΤΑ ΒΗΜΑΤΑ ΤΗΣ ΑΝΑΠΤΥΞΗΣ ΕΥΦΥΙΑΣ</a:t>
            </a:r>
          </a:p>
        </p:txBody>
      </p:sp>
      <p:sp>
        <p:nvSpPr>
          <p:cNvPr id="3" name="TextBox 2">
            <a:extLst>
              <a:ext uri="{FF2B5EF4-FFF2-40B4-BE49-F238E27FC236}">
                <a16:creationId xmlns:a16="http://schemas.microsoft.com/office/drawing/2014/main" id="{4549421D-AD77-01AC-2514-38437E6C3738}"/>
              </a:ext>
            </a:extLst>
          </p:cNvPr>
          <p:cNvSpPr txBox="1"/>
          <p:nvPr/>
        </p:nvSpPr>
        <p:spPr>
          <a:xfrm>
            <a:off x="180975" y="1238250"/>
            <a:ext cx="12011025" cy="2308324"/>
          </a:xfrm>
          <a:prstGeom prst="rect">
            <a:avLst/>
          </a:prstGeom>
          <a:noFill/>
        </p:spPr>
        <p:txBody>
          <a:bodyPr wrap="square" rtlCol="0">
            <a:spAutoFit/>
          </a:bodyPr>
          <a:lstStyle/>
          <a:p>
            <a:r>
              <a:rPr lang="el-GR" sz="2400" dirty="0">
                <a:solidFill>
                  <a:srgbClr val="000000"/>
                </a:solidFill>
              </a:rPr>
              <a:t>Γ</a:t>
            </a:r>
            <a:r>
              <a:rPr lang="el-GR" sz="2400" b="0" i="0" u="none" strike="noStrike" baseline="0" dirty="0">
                <a:solidFill>
                  <a:srgbClr val="000000"/>
                </a:solidFill>
              </a:rPr>
              <a:t>ια την επίτευξη του στόχου της δημιουργίας της έξυπνης πόλης, </a:t>
            </a:r>
            <a:r>
              <a:rPr lang="el-GR" sz="2400" b="1" i="0" u="none" strike="noStrike" baseline="0" dirty="0">
                <a:solidFill>
                  <a:srgbClr val="C00000"/>
                </a:solidFill>
              </a:rPr>
              <a:t>η διαδικασία υλοποίησης </a:t>
            </a:r>
            <a:r>
              <a:rPr lang="el-GR" sz="2400" b="0" i="0" u="none" strike="noStrike" baseline="0" dirty="0">
                <a:solidFill>
                  <a:srgbClr val="000000"/>
                </a:solidFill>
              </a:rPr>
              <a:t>πραγματοποιήθηκε βάση συγκεκριμένου </a:t>
            </a:r>
            <a:r>
              <a:rPr lang="el-GR" sz="2400" b="1" i="0" u="none" strike="noStrike" baseline="0" dirty="0">
                <a:solidFill>
                  <a:srgbClr val="C00000"/>
                </a:solidFill>
              </a:rPr>
              <a:t>στρατηγικού σχεδιασμού </a:t>
            </a:r>
            <a:r>
              <a:rPr lang="el-GR" sz="2400" b="0" i="0" u="none" strike="noStrike" baseline="0" dirty="0">
                <a:solidFill>
                  <a:srgbClr val="000000"/>
                </a:solidFill>
              </a:rPr>
              <a:t>ακολουθώντας τις παρακάτω φάσεις: </a:t>
            </a:r>
          </a:p>
          <a:p>
            <a:r>
              <a:rPr lang="el-GR" sz="2400" b="0" i="0" u="none" strike="noStrike" baseline="0" dirty="0">
                <a:solidFill>
                  <a:srgbClr val="000000"/>
                </a:solidFill>
              </a:rPr>
              <a:t>1) </a:t>
            </a:r>
            <a:r>
              <a:rPr lang="el-GR" sz="2400" b="1" i="0" u="none" strike="noStrike" baseline="0" dirty="0">
                <a:solidFill>
                  <a:srgbClr val="C00000"/>
                </a:solidFill>
              </a:rPr>
              <a:t>Σχεδιασμός </a:t>
            </a:r>
          </a:p>
          <a:p>
            <a:r>
              <a:rPr lang="el-GR" sz="2400" b="1" i="0" u="none" strike="noStrike" baseline="0" dirty="0">
                <a:solidFill>
                  <a:srgbClr val="C00000"/>
                </a:solidFill>
              </a:rPr>
              <a:t>2) Υλοποίηση και επίβλεψη </a:t>
            </a:r>
          </a:p>
          <a:p>
            <a:r>
              <a:rPr lang="el-GR" sz="2400" b="1" i="0" u="none" strike="noStrike" baseline="0" dirty="0">
                <a:solidFill>
                  <a:srgbClr val="C00000"/>
                </a:solidFill>
              </a:rPr>
              <a:t>3) Συντήρηση και περαιτέρω εξάπλωση. </a:t>
            </a:r>
          </a:p>
        </p:txBody>
      </p:sp>
    </p:spTree>
    <p:extLst>
      <p:ext uri="{BB962C8B-B14F-4D97-AF65-F5344CB8AC3E}">
        <p14:creationId xmlns:p14="http://schemas.microsoft.com/office/powerpoint/2010/main" val="15028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EC6F9-D60C-0877-DCA7-186ECF46E72C}"/>
              </a:ext>
            </a:extLst>
          </p:cNvPr>
          <p:cNvSpPr txBox="1"/>
          <p:nvPr/>
        </p:nvSpPr>
        <p:spPr>
          <a:xfrm>
            <a:off x="120715" y="1038225"/>
            <a:ext cx="11944350" cy="3046988"/>
          </a:xfrm>
          <a:prstGeom prst="rect">
            <a:avLst/>
          </a:prstGeom>
          <a:noFill/>
        </p:spPr>
        <p:txBody>
          <a:bodyPr wrap="square" rtlCol="0">
            <a:spAutoFit/>
          </a:bodyPr>
          <a:lstStyle/>
          <a:p>
            <a:r>
              <a:rPr lang="el-GR" sz="2400" b="1" i="0" u="none" strike="noStrike" baseline="0" dirty="0">
                <a:solidFill>
                  <a:srgbClr val="C00000"/>
                </a:solidFill>
              </a:rPr>
              <a:t>ΣΤΡΑΤΗΓΙΚΟΣ ΣΧΕΔΙΑΣΜΟΣ ΕΤΟΣ: 2025 </a:t>
            </a:r>
            <a:endParaRPr lang="el-GR" sz="2400" b="1" dirty="0">
              <a:solidFill>
                <a:srgbClr val="C00000"/>
              </a:solidFill>
            </a:endParaRPr>
          </a:p>
          <a:p>
            <a:r>
              <a:rPr lang="el-GR" sz="2400" dirty="0">
                <a:solidFill>
                  <a:srgbClr val="000000"/>
                </a:solidFill>
              </a:rPr>
              <a:t>Ε</a:t>
            </a:r>
            <a:r>
              <a:rPr lang="el-GR" sz="2400" b="0" i="0" u="none" strike="noStrike" baseline="0" dirty="0">
                <a:solidFill>
                  <a:srgbClr val="000000"/>
                </a:solidFill>
              </a:rPr>
              <a:t>πιχειρησιακό σχέδιο με τίτλο </a:t>
            </a:r>
            <a:r>
              <a:rPr lang="el-GR" sz="2400" b="1" i="1" u="none" strike="noStrike" baseline="0" dirty="0">
                <a:solidFill>
                  <a:srgbClr val="C00000"/>
                </a:solidFill>
              </a:rPr>
              <a:t>«Τρίκαλα 2025:‘’Τρίκαλα: Έξυπνος,  Αυτάρκης και Ανθεκτικός Δήμος’’-</a:t>
            </a:r>
            <a:r>
              <a:rPr lang="fr-FR" sz="2400" b="1" i="1" u="none" strike="noStrike" baseline="0" dirty="0">
                <a:solidFill>
                  <a:srgbClr val="C00000"/>
                </a:solidFill>
              </a:rPr>
              <a:t>Trikala 2025: Trikala Smart and </a:t>
            </a:r>
            <a:r>
              <a:rPr lang="fr-FR" sz="2400" b="1" i="1" u="none" strike="noStrike" baseline="0" dirty="0" err="1">
                <a:solidFill>
                  <a:srgbClr val="C00000"/>
                </a:solidFill>
              </a:rPr>
              <a:t>Resilient</a:t>
            </a:r>
            <a:r>
              <a:rPr lang="fr-FR" sz="2400" b="1" i="1" u="none" strike="noStrike" baseline="0" dirty="0">
                <a:solidFill>
                  <a:srgbClr val="C00000"/>
                </a:solidFill>
              </a:rPr>
              <a:t> City 2015-2025». </a:t>
            </a:r>
            <a:endParaRPr lang="el-GR" sz="2400" b="1" i="1" dirty="0">
              <a:solidFill>
                <a:srgbClr val="C00000"/>
              </a:solidFill>
            </a:endParaRPr>
          </a:p>
          <a:p>
            <a:endParaRPr lang="el-GR" sz="2400" b="1" i="1" dirty="0">
              <a:solidFill>
                <a:srgbClr val="C00000"/>
              </a:solidFill>
            </a:endParaRPr>
          </a:p>
          <a:p>
            <a:r>
              <a:rPr lang="el-GR" sz="2400" i="0" u="none" strike="noStrike" baseline="0" dirty="0">
                <a:solidFill>
                  <a:srgbClr val="000000"/>
                </a:solidFill>
              </a:rPr>
              <a:t>Το σχέδιο αυτό στηρίζεται σε </a:t>
            </a:r>
            <a:r>
              <a:rPr lang="el-GR" sz="2400" b="1" i="0" u="sng" strike="noStrike" baseline="0" dirty="0">
                <a:solidFill>
                  <a:srgbClr val="000000"/>
                </a:solidFill>
              </a:rPr>
              <a:t>τρείς πυλώνες</a:t>
            </a:r>
            <a:r>
              <a:rPr lang="el-GR" sz="2400" b="1" i="0" u="none" strike="noStrike" baseline="0" dirty="0">
                <a:solidFill>
                  <a:srgbClr val="000000"/>
                </a:solidFill>
              </a:rPr>
              <a:t>: </a:t>
            </a:r>
            <a:r>
              <a:rPr lang="el-GR" sz="2400" b="1" i="0" u="none" strike="noStrike" baseline="0" dirty="0">
                <a:solidFill>
                  <a:srgbClr val="C00000"/>
                </a:solidFill>
              </a:rPr>
              <a:t>1) Έξυπνος, 2) Αυτάρκης και 3) Ανθεκτικός,</a:t>
            </a:r>
            <a:r>
              <a:rPr lang="el-GR" sz="2400" b="1" i="0" u="none" strike="noStrike" baseline="0" dirty="0"/>
              <a:t> και </a:t>
            </a:r>
            <a:r>
              <a:rPr lang="el-GR" sz="2400" i="0" u="none" strike="noStrike" baseline="0" dirty="0"/>
              <a:t>αφορά στους </a:t>
            </a:r>
            <a:r>
              <a:rPr lang="el-GR" sz="2400" b="1" i="0" u="none" strike="noStrike" baseline="0" dirty="0"/>
              <a:t>6 τομείς ευφυίας των πόλεων.</a:t>
            </a:r>
          </a:p>
          <a:p>
            <a:endParaRPr lang="el-GR" sz="2400" b="1" dirty="0">
              <a:solidFill>
                <a:srgbClr val="C00000"/>
              </a:solidFill>
            </a:endParaRPr>
          </a:p>
          <a:p>
            <a:endParaRPr lang="el-GR" sz="2400" b="1" dirty="0"/>
          </a:p>
        </p:txBody>
      </p:sp>
      <p:sp>
        <p:nvSpPr>
          <p:cNvPr id="3" name="TextBox 2">
            <a:extLst>
              <a:ext uri="{FF2B5EF4-FFF2-40B4-BE49-F238E27FC236}">
                <a16:creationId xmlns:a16="http://schemas.microsoft.com/office/drawing/2014/main" id="{E5D8F840-DCCB-E053-FE18-BC596098B7D7}"/>
              </a:ext>
            </a:extLst>
          </p:cNvPr>
          <p:cNvSpPr txBox="1"/>
          <p:nvPr/>
        </p:nvSpPr>
        <p:spPr>
          <a:xfrm>
            <a:off x="466531" y="26125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ΤΑ ΒΗΜΑΤΑ ΤΗΣ ΑΝΑΠΤΥΞΗΣ ΕΥΦΥΙΑΣ</a:t>
            </a:r>
          </a:p>
        </p:txBody>
      </p:sp>
    </p:spTree>
    <p:extLst>
      <p:ext uri="{BB962C8B-B14F-4D97-AF65-F5344CB8AC3E}">
        <p14:creationId xmlns:p14="http://schemas.microsoft.com/office/powerpoint/2010/main" val="21191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F2B2E-929F-184A-3FE9-67D06FD10FC4}"/>
              </a:ext>
            </a:extLst>
          </p:cNvPr>
          <p:cNvSpPr txBox="1"/>
          <p:nvPr/>
        </p:nvSpPr>
        <p:spPr>
          <a:xfrm>
            <a:off x="333181" y="12790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ΟΙ</a:t>
            </a:r>
            <a:r>
              <a:rPr lang="el-GR" sz="3600" b="1" dirty="0"/>
              <a:t> </a:t>
            </a:r>
            <a:r>
              <a:rPr lang="el-GR" sz="3600" b="1" dirty="0">
                <a:solidFill>
                  <a:srgbClr val="C00000"/>
                </a:solidFill>
              </a:rPr>
              <a:t>ΔΡΑΣΕΙΣ ΑΝΑ ΤΟΜΕΑ ΑΝΑΠΤΥΞΗΣ ΕΥΦΥΙΑΣ</a:t>
            </a:r>
          </a:p>
        </p:txBody>
      </p:sp>
      <p:sp>
        <p:nvSpPr>
          <p:cNvPr id="3" name="TextBox 2">
            <a:extLst>
              <a:ext uri="{FF2B5EF4-FFF2-40B4-BE49-F238E27FC236}">
                <a16:creationId xmlns:a16="http://schemas.microsoft.com/office/drawing/2014/main" id="{189A98C4-45A1-1E6E-4E45-8FE1262C5FF6}"/>
              </a:ext>
            </a:extLst>
          </p:cNvPr>
          <p:cNvSpPr txBox="1"/>
          <p:nvPr/>
        </p:nvSpPr>
        <p:spPr>
          <a:xfrm>
            <a:off x="95250" y="774238"/>
            <a:ext cx="12001500" cy="6001643"/>
          </a:xfrm>
          <a:prstGeom prst="rect">
            <a:avLst/>
          </a:prstGeom>
          <a:noFill/>
        </p:spPr>
        <p:txBody>
          <a:bodyPr wrap="square" rtlCol="0">
            <a:spAutoFit/>
          </a:bodyPr>
          <a:lstStyle/>
          <a:p>
            <a:r>
              <a:rPr lang="el-GR" sz="2400" b="1" dirty="0">
                <a:solidFill>
                  <a:srgbClr val="C00000"/>
                </a:solidFill>
              </a:rPr>
              <a:t>1.Ευφυής Διακυβέρνηση: </a:t>
            </a:r>
            <a:r>
              <a:rPr lang="el-GR" sz="2400" dirty="0"/>
              <a:t>Στόχος είναι η ενίσχυση αλλά και η εφαρμογή σύγχρονων μορφών και τεχνικών διακυβέρνησης. Αναλυτικότερα:</a:t>
            </a:r>
          </a:p>
          <a:p>
            <a:r>
              <a:rPr lang="el-GR" sz="2400" b="1" dirty="0"/>
              <a:t>1) Η διαφάνεια</a:t>
            </a:r>
          </a:p>
          <a:p>
            <a:r>
              <a:rPr lang="el-GR" sz="2400" b="1" dirty="0"/>
              <a:t>2) Οι υπηρεσίες πρόνοιας</a:t>
            </a:r>
          </a:p>
          <a:p>
            <a:r>
              <a:rPr lang="el-GR" sz="2400" b="1" dirty="0"/>
              <a:t>3) Η ηλεκτρονική διακυβέρνηση</a:t>
            </a:r>
          </a:p>
          <a:p>
            <a:r>
              <a:rPr lang="el-GR" sz="2400" b="1" dirty="0"/>
              <a:t>4) Οι ευέλικτες οργανωτικές δομές</a:t>
            </a:r>
          </a:p>
          <a:p>
            <a:r>
              <a:rPr lang="el-GR" sz="2400" b="1" dirty="0"/>
              <a:t>5) Η διασφάλιση ποιότητας υπηρεσιών</a:t>
            </a:r>
          </a:p>
          <a:p>
            <a:endParaRPr lang="el-GR" sz="2400" b="1" dirty="0">
              <a:solidFill>
                <a:srgbClr val="C00000"/>
              </a:solidFill>
            </a:endParaRPr>
          </a:p>
          <a:p>
            <a:r>
              <a:rPr lang="el-GR" sz="2400" b="1" dirty="0">
                <a:solidFill>
                  <a:srgbClr val="C00000"/>
                </a:solidFill>
              </a:rPr>
              <a:t>2.Ευφυής Οικονομία: </a:t>
            </a:r>
            <a:r>
              <a:rPr lang="el-GR" sz="2400" dirty="0"/>
              <a:t>Στόχος είναι η ενίσχυση της ανταγωνιστικότητας της τοπικής οικονομίας μέσω δράσεων που ασχολούνται με:</a:t>
            </a:r>
          </a:p>
          <a:p>
            <a:r>
              <a:rPr lang="el-GR" sz="2400" b="1" dirty="0"/>
              <a:t>1) Καινοτομία</a:t>
            </a:r>
          </a:p>
          <a:p>
            <a:r>
              <a:rPr lang="el-GR" sz="2400" b="1" dirty="0"/>
              <a:t>2) Επιχειρηματικότητα</a:t>
            </a:r>
          </a:p>
          <a:p>
            <a:r>
              <a:rPr lang="el-GR" sz="2400" b="1" dirty="0"/>
              <a:t>3) Παραγωγικότητα</a:t>
            </a:r>
          </a:p>
          <a:p>
            <a:r>
              <a:rPr lang="el-GR" sz="2400" b="1" dirty="0"/>
              <a:t>4) Ευελιξία στην τοπική αγορά εργασίας</a:t>
            </a:r>
          </a:p>
          <a:p>
            <a:r>
              <a:rPr lang="el-GR" sz="2400" b="1" dirty="0"/>
              <a:t>5) Διεθνοποίηση της τοπικής οικονομίας</a:t>
            </a:r>
          </a:p>
          <a:p>
            <a:r>
              <a:rPr lang="el-GR" sz="2400" b="1" dirty="0"/>
              <a:t>6) Ηλεκτρονικό επιχειρείν και συλλογικές δράσεις</a:t>
            </a:r>
          </a:p>
        </p:txBody>
      </p:sp>
    </p:spTree>
    <p:extLst>
      <p:ext uri="{BB962C8B-B14F-4D97-AF65-F5344CB8AC3E}">
        <p14:creationId xmlns:p14="http://schemas.microsoft.com/office/powerpoint/2010/main" val="207923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C6375-19B3-756E-9278-B0538A1333D4}"/>
              </a:ext>
            </a:extLst>
          </p:cNvPr>
          <p:cNvSpPr txBox="1"/>
          <p:nvPr/>
        </p:nvSpPr>
        <p:spPr>
          <a:xfrm>
            <a:off x="333181" y="12790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ΟΙ</a:t>
            </a:r>
            <a:r>
              <a:rPr lang="el-GR" sz="3600" b="1" dirty="0"/>
              <a:t> </a:t>
            </a:r>
            <a:r>
              <a:rPr lang="el-GR" sz="3600" b="1" dirty="0">
                <a:solidFill>
                  <a:srgbClr val="C00000"/>
                </a:solidFill>
              </a:rPr>
              <a:t>ΔΡΑΣΕΙΣ ΑΝΑ ΤΟΜΕΑ ΑΝΑΠΤΥΞΗΣ ΕΥΦΥΙΑΣ</a:t>
            </a:r>
          </a:p>
        </p:txBody>
      </p:sp>
      <p:sp>
        <p:nvSpPr>
          <p:cNvPr id="4" name="TextBox 3">
            <a:extLst>
              <a:ext uri="{FF2B5EF4-FFF2-40B4-BE49-F238E27FC236}">
                <a16:creationId xmlns:a16="http://schemas.microsoft.com/office/drawing/2014/main" id="{11B11096-2351-7970-3F3D-AF10C261BD9E}"/>
              </a:ext>
            </a:extLst>
          </p:cNvPr>
          <p:cNvSpPr txBox="1"/>
          <p:nvPr/>
        </p:nvSpPr>
        <p:spPr>
          <a:xfrm>
            <a:off x="133350" y="904875"/>
            <a:ext cx="12058650" cy="5632311"/>
          </a:xfrm>
          <a:prstGeom prst="rect">
            <a:avLst/>
          </a:prstGeom>
          <a:noFill/>
        </p:spPr>
        <p:txBody>
          <a:bodyPr wrap="square" rtlCol="0">
            <a:spAutoFit/>
          </a:bodyPr>
          <a:lstStyle/>
          <a:p>
            <a:r>
              <a:rPr lang="el-GR" sz="2400" b="1" dirty="0">
                <a:solidFill>
                  <a:srgbClr val="C00000"/>
                </a:solidFill>
              </a:rPr>
              <a:t>3. Ευφυής Κινητικότητα:</a:t>
            </a:r>
            <a:r>
              <a:rPr lang="el-GR" sz="2400" b="1" dirty="0"/>
              <a:t> </a:t>
            </a:r>
            <a:r>
              <a:rPr lang="el-GR" sz="2400" dirty="0"/>
              <a:t>Στόχος είναι η ανάπτυξη δράσεων, που θα ενισχύουν :</a:t>
            </a:r>
          </a:p>
          <a:p>
            <a:r>
              <a:rPr lang="el-GR" sz="2400" b="1" dirty="0"/>
              <a:t>1) Την τοπική και περιφερειακή προσβασιμότητα</a:t>
            </a:r>
          </a:p>
          <a:p>
            <a:r>
              <a:rPr lang="el-GR" sz="2400" b="1" dirty="0"/>
              <a:t>2) Τις τεχνολογίες για την υποστήριξη των μεταφορών (π.χ. ευφυείς μεταφορές)</a:t>
            </a:r>
          </a:p>
          <a:p>
            <a:r>
              <a:rPr lang="el-GR" sz="2400" b="1" dirty="0"/>
              <a:t>3) Τα αειφόρα-καινοτόμα-ασφαλή δίκτυα μεταφορών</a:t>
            </a:r>
          </a:p>
          <a:p>
            <a:r>
              <a:rPr lang="el-GR" sz="2400" b="1" dirty="0"/>
              <a:t>4) Την ενίσχυση της χρήσης των μέσων μαζικής μεταφοράς.</a:t>
            </a:r>
          </a:p>
          <a:p>
            <a:endParaRPr lang="el-GR" sz="2400" b="1" dirty="0">
              <a:solidFill>
                <a:srgbClr val="C00000"/>
              </a:solidFill>
            </a:endParaRPr>
          </a:p>
          <a:p>
            <a:r>
              <a:rPr lang="el-GR" sz="2400" b="1" dirty="0">
                <a:solidFill>
                  <a:srgbClr val="C00000"/>
                </a:solidFill>
              </a:rPr>
              <a:t>4. Ευφυές Περιβάλλον: </a:t>
            </a:r>
            <a:r>
              <a:rPr lang="el-GR" sz="2400" dirty="0"/>
              <a:t>Στόχος είναι η δημιουργία δράσεων που αναβαθμίζουν ,προστατεύουν και σέβονται το φυσικό περιβάλλον σε τομείς :</a:t>
            </a:r>
          </a:p>
          <a:p>
            <a:r>
              <a:rPr lang="el-GR" sz="2400" dirty="0"/>
              <a:t>1) </a:t>
            </a:r>
            <a:r>
              <a:rPr lang="el-GR" sz="2400" b="1" dirty="0"/>
              <a:t>Ατμοσφαιρική μόλυνση και μόλυνση υδάτων</a:t>
            </a:r>
          </a:p>
          <a:p>
            <a:r>
              <a:rPr lang="el-GR" sz="2400" b="1" dirty="0"/>
              <a:t>2) Προστασία φυσικού περιβάλλοντος</a:t>
            </a:r>
          </a:p>
          <a:p>
            <a:r>
              <a:rPr lang="el-GR" sz="2400" b="1" dirty="0"/>
              <a:t>3) </a:t>
            </a:r>
            <a:r>
              <a:rPr lang="el-GR" sz="2400" b="1" dirty="0" err="1"/>
              <a:t>Αειφορικού</a:t>
            </a:r>
            <a:r>
              <a:rPr lang="el-GR" sz="2400" b="1" dirty="0"/>
              <a:t> σχεδιασμού</a:t>
            </a:r>
          </a:p>
          <a:p>
            <a:r>
              <a:rPr lang="el-GR" sz="2400" b="1" dirty="0"/>
              <a:t>4) Ανοιχτών και πράσινων χώρων</a:t>
            </a:r>
          </a:p>
          <a:p>
            <a:r>
              <a:rPr lang="el-GR" sz="2400" b="1" dirty="0"/>
              <a:t>5) Αποσυμφόρησης οδικών αξόνων</a:t>
            </a:r>
          </a:p>
          <a:p>
            <a:r>
              <a:rPr lang="el-GR" sz="2400" b="1" dirty="0"/>
              <a:t>6) Προετοιμασίας για φυσικές καταστροφές</a:t>
            </a:r>
          </a:p>
          <a:p>
            <a:r>
              <a:rPr lang="el-GR" sz="2400" b="1" dirty="0"/>
              <a:t>7) Αειφόρου διαχείρισης πόρων.</a:t>
            </a:r>
          </a:p>
        </p:txBody>
      </p:sp>
    </p:spTree>
    <p:extLst>
      <p:ext uri="{BB962C8B-B14F-4D97-AF65-F5344CB8AC3E}">
        <p14:creationId xmlns:p14="http://schemas.microsoft.com/office/powerpoint/2010/main" val="32758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190B16-BBC0-8165-A88C-AE0039DBF096}"/>
              </a:ext>
            </a:extLst>
          </p:cNvPr>
          <p:cNvSpPr txBox="1"/>
          <p:nvPr/>
        </p:nvSpPr>
        <p:spPr>
          <a:xfrm>
            <a:off x="333181" y="12790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ΟΙ</a:t>
            </a:r>
            <a:r>
              <a:rPr lang="el-GR" sz="3600" b="1" dirty="0"/>
              <a:t> </a:t>
            </a:r>
            <a:r>
              <a:rPr lang="el-GR" sz="3600" b="1" dirty="0">
                <a:solidFill>
                  <a:srgbClr val="C00000"/>
                </a:solidFill>
              </a:rPr>
              <a:t>ΔΡΑΣΕΙΣ ΑΝΑ ΤΟΜΕΑ ΑΝΑΠΤΥΞΗΣ ΕΥΦΥΙΑΣ</a:t>
            </a:r>
          </a:p>
        </p:txBody>
      </p:sp>
      <p:sp>
        <p:nvSpPr>
          <p:cNvPr id="3" name="TextBox 2">
            <a:extLst>
              <a:ext uri="{FF2B5EF4-FFF2-40B4-BE49-F238E27FC236}">
                <a16:creationId xmlns:a16="http://schemas.microsoft.com/office/drawing/2014/main" id="{C858333B-79EC-0471-7B82-B0949A45238A}"/>
              </a:ext>
            </a:extLst>
          </p:cNvPr>
          <p:cNvSpPr txBox="1"/>
          <p:nvPr/>
        </p:nvSpPr>
        <p:spPr>
          <a:xfrm>
            <a:off x="257175" y="1104900"/>
            <a:ext cx="11801475" cy="3416320"/>
          </a:xfrm>
          <a:prstGeom prst="rect">
            <a:avLst/>
          </a:prstGeom>
          <a:noFill/>
        </p:spPr>
        <p:txBody>
          <a:bodyPr wrap="square" rtlCol="0">
            <a:spAutoFit/>
          </a:bodyPr>
          <a:lstStyle/>
          <a:p>
            <a:pPr algn="l"/>
            <a:r>
              <a:rPr lang="el-GR" sz="2400" b="1" i="0" u="none" strike="noStrike" baseline="0" dirty="0">
                <a:solidFill>
                  <a:srgbClr val="C00000"/>
                </a:solidFill>
              </a:rPr>
              <a:t>5 &amp; 6. ΕΥΦΥΗΣ ΚΟΙΝΩΝΙΑ και ΕΥΦΥΗΣ ΔΙΑΒΙΩΣΗ</a:t>
            </a:r>
          </a:p>
          <a:p>
            <a:endParaRPr lang="el-GR" sz="2400" b="1" i="0" u="none" strike="noStrike" baseline="0" dirty="0">
              <a:solidFill>
                <a:srgbClr val="000000"/>
              </a:solidFill>
            </a:endParaRPr>
          </a:p>
          <a:p>
            <a:r>
              <a:rPr lang="el-GR" sz="2400" b="1" i="0" u="none" strike="noStrike" baseline="0" dirty="0">
                <a:solidFill>
                  <a:srgbClr val="C00000"/>
                </a:solidFill>
              </a:rPr>
              <a:t>Ποιότητα ζωής</a:t>
            </a:r>
            <a:r>
              <a:rPr lang="el-GR" sz="2400" b="0" i="0" u="none" strike="noStrike" baseline="0" dirty="0">
                <a:solidFill>
                  <a:srgbClr val="C00000"/>
                </a:solidFill>
              </a:rPr>
              <a:t>: </a:t>
            </a:r>
            <a:r>
              <a:rPr lang="el-GR" sz="2400" b="0" i="0" u="none" strike="noStrike" baseline="0" dirty="0">
                <a:solidFill>
                  <a:srgbClr val="000000"/>
                </a:solidFill>
              </a:rPr>
              <a:t>Στόχος είναι η ενίσχυση: </a:t>
            </a:r>
            <a:endParaRPr lang="el-GR" sz="2400" b="1" i="0" u="none" strike="noStrike" baseline="0" dirty="0">
              <a:solidFill>
                <a:srgbClr val="000000"/>
              </a:solidFill>
            </a:endParaRPr>
          </a:p>
          <a:p>
            <a:r>
              <a:rPr lang="el-GR" sz="2400" b="1" i="0" u="none" strike="noStrike" baseline="0" dirty="0">
                <a:solidFill>
                  <a:srgbClr val="000000"/>
                </a:solidFill>
              </a:rPr>
              <a:t>1) Των πολιτιστικών υποδομών </a:t>
            </a:r>
          </a:p>
          <a:p>
            <a:r>
              <a:rPr lang="el-GR" sz="2400" b="1" i="0" u="none" strike="noStrike" baseline="0" dirty="0">
                <a:solidFill>
                  <a:srgbClr val="000000"/>
                </a:solidFill>
              </a:rPr>
              <a:t>2) Των συνθηκών διαβίωσης </a:t>
            </a:r>
          </a:p>
          <a:p>
            <a:r>
              <a:rPr lang="el-GR" sz="2400" b="1" i="0" u="none" strike="noStrike" baseline="0" dirty="0">
                <a:solidFill>
                  <a:srgbClr val="000000"/>
                </a:solidFill>
              </a:rPr>
              <a:t>3) Ιδιωτικής ασφάλειας και της αναβάθμισης του αισθήματος ασφάλειας </a:t>
            </a:r>
          </a:p>
          <a:p>
            <a:r>
              <a:rPr lang="el-GR" sz="2400" b="1" i="0" u="none" strike="noStrike" baseline="0" dirty="0">
                <a:solidFill>
                  <a:srgbClr val="000000"/>
                </a:solidFill>
              </a:rPr>
              <a:t>4) Των υποδομών τηλεπικοινωνιών </a:t>
            </a:r>
          </a:p>
          <a:p>
            <a:r>
              <a:rPr lang="el-GR" sz="2400" b="1" i="0" u="none" strike="noStrike" baseline="0" dirty="0">
                <a:solidFill>
                  <a:srgbClr val="000000"/>
                </a:solidFill>
              </a:rPr>
              <a:t>5) Των υποδομών εκπαίδευσης </a:t>
            </a:r>
          </a:p>
          <a:p>
            <a:r>
              <a:rPr lang="el-GR" sz="2400" b="1" i="0" u="none" strike="noStrike" baseline="0" dirty="0">
                <a:solidFill>
                  <a:srgbClr val="000000"/>
                </a:solidFill>
              </a:rPr>
              <a:t>6) Της τουριστικής ελκυστικότητας και της κοινωνικής συνοχής. </a:t>
            </a:r>
          </a:p>
        </p:txBody>
      </p:sp>
    </p:spTree>
    <p:extLst>
      <p:ext uri="{BB962C8B-B14F-4D97-AF65-F5344CB8AC3E}">
        <p14:creationId xmlns:p14="http://schemas.microsoft.com/office/powerpoint/2010/main" val="56738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190B16-BBC0-8165-A88C-AE0039DBF096}"/>
              </a:ext>
            </a:extLst>
          </p:cNvPr>
          <p:cNvSpPr txBox="1"/>
          <p:nvPr/>
        </p:nvSpPr>
        <p:spPr>
          <a:xfrm>
            <a:off x="333181" y="127907"/>
            <a:ext cx="11252718" cy="646331"/>
          </a:xfrm>
          <a:prstGeom prst="rect">
            <a:avLst/>
          </a:prstGeom>
          <a:noFill/>
          <a:ln w="34925">
            <a:solidFill>
              <a:schemeClr val="tx1"/>
            </a:solidFill>
          </a:ln>
        </p:spPr>
        <p:txBody>
          <a:bodyPr wrap="square" rtlCol="0">
            <a:spAutoFit/>
          </a:bodyPr>
          <a:lstStyle/>
          <a:p>
            <a:r>
              <a:rPr lang="el-GR" sz="3600" b="1" dirty="0"/>
              <a:t>ΤΡΙΚΑΛΑ – </a:t>
            </a:r>
            <a:r>
              <a:rPr lang="el-GR" sz="3600" b="1" dirty="0">
                <a:solidFill>
                  <a:srgbClr val="C00000"/>
                </a:solidFill>
              </a:rPr>
              <a:t>ΥΠΟΔΟΜΕΣ ΑΝΑΠΤΥΞΗΣ ΕΥΦΥΙΑΣ</a:t>
            </a:r>
          </a:p>
        </p:txBody>
      </p:sp>
      <p:sp>
        <p:nvSpPr>
          <p:cNvPr id="3" name="TextBox 2">
            <a:extLst>
              <a:ext uri="{FF2B5EF4-FFF2-40B4-BE49-F238E27FC236}">
                <a16:creationId xmlns:a16="http://schemas.microsoft.com/office/drawing/2014/main" id="{C858333B-79EC-0471-7B82-B0949A45238A}"/>
              </a:ext>
            </a:extLst>
          </p:cNvPr>
          <p:cNvSpPr txBox="1"/>
          <p:nvPr/>
        </p:nvSpPr>
        <p:spPr>
          <a:xfrm>
            <a:off x="257175" y="1104900"/>
            <a:ext cx="11801475" cy="4893647"/>
          </a:xfrm>
          <a:prstGeom prst="rect">
            <a:avLst/>
          </a:prstGeom>
          <a:noFill/>
        </p:spPr>
        <p:txBody>
          <a:bodyPr wrap="square" rtlCol="0">
            <a:spAutoFit/>
          </a:bodyPr>
          <a:lstStyle/>
          <a:p>
            <a:pPr algn="l"/>
            <a:r>
              <a:rPr lang="el-GR" sz="2400" b="1" i="0" u="none" strike="noStrike" baseline="0" dirty="0">
                <a:solidFill>
                  <a:srgbClr val="C00000"/>
                </a:solidFill>
                <a:latin typeface="Times New Roman" panose="02020603050405020304" pitchFamily="18" charset="0"/>
              </a:rPr>
              <a:t>ΜΗΤΡΟΠΟΛΙΤΙΚΟ ΔΙΚΤΥΟ ΟΠΤΙΚΩΝ ΙΝΩΝ (ΜΑΝ)</a:t>
            </a:r>
          </a:p>
          <a:p>
            <a:pPr algn="l"/>
            <a:r>
              <a:rPr lang="el-GR" sz="2400" i="0" u="none" strike="noStrike" baseline="0" dirty="0">
                <a:solidFill>
                  <a:srgbClr val="000000"/>
                </a:solidFill>
                <a:latin typeface="Times New Roman" panose="02020603050405020304" pitchFamily="18" charset="0"/>
              </a:rPr>
              <a:t>Τα Τρίκαλα διαθέτουν </a:t>
            </a:r>
            <a:r>
              <a:rPr lang="el-GR" sz="2400" b="1" i="0" u="none" strike="noStrike" baseline="0" dirty="0">
                <a:solidFill>
                  <a:srgbClr val="000000"/>
                </a:solidFill>
                <a:latin typeface="Times New Roman" panose="02020603050405020304" pitchFamily="18" charset="0"/>
              </a:rPr>
              <a:t>Μητροπολιτικό Δίκτυο Οπτικών Ινών, «</a:t>
            </a:r>
            <a:r>
              <a:rPr lang="el-GR" sz="2400" b="1" i="0" u="none" strike="noStrike" baseline="0" dirty="0" err="1">
                <a:solidFill>
                  <a:srgbClr val="000000"/>
                </a:solidFill>
                <a:latin typeface="Times New Roman" panose="02020603050405020304" pitchFamily="18" charset="0"/>
              </a:rPr>
              <a:t>Metropolitan</a:t>
            </a:r>
            <a:r>
              <a:rPr lang="el-GR" sz="2400" b="1" i="0" u="none" strike="noStrike" baseline="0" dirty="0">
                <a:solidFill>
                  <a:srgbClr val="000000"/>
                </a:solidFill>
                <a:latin typeface="Times New Roman" panose="02020603050405020304" pitchFamily="18" charset="0"/>
              </a:rPr>
              <a:t> </a:t>
            </a:r>
            <a:r>
              <a:rPr lang="el-GR" sz="2400" b="1" i="0" u="none" strike="noStrike" baseline="0" dirty="0" err="1">
                <a:solidFill>
                  <a:srgbClr val="000000"/>
                </a:solidFill>
                <a:latin typeface="Times New Roman" panose="02020603050405020304" pitchFamily="18" charset="0"/>
              </a:rPr>
              <a:t>Area</a:t>
            </a:r>
            <a:r>
              <a:rPr lang="el-GR" sz="2400" b="1" i="0" u="none" strike="noStrike" baseline="0" dirty="0">
                <a:solidFill>
                  <a:srgbClr val="000000"/>
                </a:solidFill>
                <a:latin typeface="Times New Roman" panose="02020603050405020304" pitchFamily="18" charset="0"/>
              </a:rPr>
              <a:t> </a:t>
            </a:r>
            <a:r>
              <a:rPr lang="el-GR" sz="2400" b="1" i="0" u="none" strike="noStrike" baseline="0" dirty="0" err="1">
                <a:solidFill>
                  <a:srgbClr val="000000"/>
                </a:solidFill>
                <a:latin typeface="Times New Roman" panose="02020603050405020304" pitchFamily="18" charset="0"/>
              </a:rPr>
              <a:t>Network</a:t>
            </a:r>
            <a:r>
              <a:rPr lang="el-GR" sz="2400" b="1" i="0" u="none" strike="noStrike" baseline="0" dirty="0">
                <a:solidFill>
                  <a:srgbClr val="000000"/>
                </a:solidFill>
                <a:latin typeface="Times New Roman" panose="02020603050405020304" pitchFamily="18" charset="0"/>
              </a:rPr>
              <a:t>» (ΜΑΝ) ,μήκους 35 χιλιομέτρων</a:t>
            </a:r>
            <a:r>
              <a:rPr lang="el-GR" sz="2400" i="0" u="none" strike="noStrike" baseline="0" dirty="0">
                <a:solidFill>
                  <a:srgbClr val="000000"/>
                </a:solidFill>
                <a:latin typeface="Times New Roman" panose="02020603050405020304" pitchFamily="18" charset="0"/>
              </a:rPr>
              <a:t>, στο οποίο μέχρι σήμερα είναι συνδεδεμένα </a:t>
            </a:r>
            <a:r>
              <a:rPr lang="el-GR" sz="2400" b="1" i="0" u="none" strike="noStrike" baseline="0" dirty="0">
                <a:solidFill>
                  <a:srgbClr val="000000"/>
                </a:solidFill>
                <a:latin typeface="Times New Roman" panose="02020603050405020304" pitchFamily="18" charset="0"/>
              </a:rPr>
              <a:t>40 δημόσια κτήρια και υπηρεσίες του Δήμου</a:t>
            </a:r>
            <a:r>
              <a:rPr lang="el-GR" sz="240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υποδομή που </a:t>
            </a:r>
            <a:r>
              <a:rPr lang="el-GR" sz="2400" i="0" u="none" strike="noStrike" baseline="0" dirty="0">
                <a:solidFill>
                  <a:srgbClr val="000000"/>
                </a:solidFill>
                <a:latin typeface="Times New Roman" panose="02020603050405020304" pitchFamily="18" charset="0"/>
              </a:rPr>
              <a:t>βοηθάει στην καλύτερη </a:t>
            </a:r>
            <a:r>
              <a:rPr lang="el-GR" sz="2400" i="0" u="none" strike="noStrike" baseline="0" dirty="0" err="1">
                <a:solidFill>
                  <a:srgbClr val="000000"/>
                </a:solidFill>
                <a:latin typeface="Times New Roman" panose="02020603050405020304" pitchFamily="18" charset="0"/>
              </a:rPr>
              <a:t>αλληλοσυνεργασία</a:t>
            </a:r>
            <a:r>
              <a:rPr lang="el-GR" sz="2400" i="0" u="none" strike="noStrike" baseline="0" dirty="0">
                <a:solidFill>
                  <a:srgbClr val="000000"/>
                </a:solidFill>
                <a:latin typeface="Times New Roman" panose="02020603050405020304" pitchFamily="18" charset="0"/>
              </a:rPr>
              <a:t> τους. Η ύπαρξη του ΜΑΝ παρουσίασε θετική συμβολή στην δημιουργία ενός ολοκληρωμένου περιβάλλοντος Ηλεκτρονικής Διακυβέρνησης.</a:t>
            </a:r>
          </a:p>
          <a:p>
            <a:pPr algn="l"/>
            <a:endParaRPr lang="el-GR" sz="2400" dirty="0">
              <a:solidFill>
                <a:srgbClr val="000000"/>
              </a:solidFill>
              <a:latin typeface="Times New Roman" panose="02020603050405020304" pitchFamily="18" charset="0"/>
            </a:endParaRPr>
          </a:p>
          <a:p>
            <a:pPr algn="l"/>
            <a:r>
              <a:rPr lang="el-GR" sz="2400" b="1" dirty="0">
                <a:solidFill>
                  <a:srgbClr val="C00000"/>
                </a:solidFill>
                <a:latin typeface="Times New Roman" panose="02020603050405020304" pitchFamily="18" charset="0"/>
              </a:rPr>
              <a:t>Τ</a:t>
            </a:r>
            <a:r>
              <a:rPr lang="el-GR" sz="2400" b="1" i="0" u="none" strike="noStrike" baseline="0" dirty="0">
                <a:solidFill>
                  <a:srgbClr val="C00000"/>
                </a:solidFill>
                <a:latin typeface="Times New Roman" panose="02020603050405020304" pitchFamily="18" charset="0"/>
              </a:rPr>
              <a:t>ο ΜΑΝ </a:t>
            </a:r>
            <a:r>
              <a:rPr lang="el-GR" sz="2400" i="0" u="none" strike="noStrike" baseline="0" dirty="0">
                <a:solidFill>
                  <a:srgbClr val="000000"/>
                </a:solidFill>
                <a:latin typeface="Times New Roman" panose="02020603050405020304" pitchFamily="18" charset="0"/>
              </a:rPr>
              <a:t>συνδέει μια σειρά κτιρίων συμπεριλαμβανομένου του δημαρχείου, του νοσοκομείου, των σχολείων, και των πανεπιστημίων ενώ παράλληλα επίσης </a:t>
            </a:r>
            <a:r>
              <a:rPr lang="el-GR" sz="2400" b="1" i="0" u="none" strike="noStrike" baseline="0" dirty="0">
                <a:solidFill>
                  <a:srgbClr val="C00000"/>
                </a:solidFill>
                <a:latin typeface="Times New Roman" panose="02020603050405020304" pitchFamily="18" charset="0"/>
              </a:rPr>
              <a:t>συνδέει τα πολιτιστικά και αθλητικά κέντρα, την αστυνομία, την πυροσβεστική, την εφορία, τον μετεωρολογικό σταθμό και το βιοτεχνικό πάρκο της πόλης. </a:t>
            </a:r>
            <a:r>
              <a:rPr lang="el-GR" sz="2400" b="1" i="0" u="none" strike="noStrike" baseline="0" dirty="0">
                <a:solidFill>
                  <a:srgbClr val="000000"/>
                </a:solidFill>
                <a:latin typeface="Times New Roman" panose="02020603050405020304" pitchFamily="18" charset="0"/>
              </a:rPr>
              <a:t>Το ΜΑΝ συνδέεται στο Εθνικό Δίκτυο Δημόσιας Διοίκησης (</a:t>
            </a:r>
            <a:r>
              <a:rPr lang="el-GR" sz="2400" b="1" i="0" u="none" strike="noStrike" baseline="0" dirty="0" err="1">
                <a:solidFill>
                  <a:srgbClr val="000000"/>
                </a:solidFill>
                <a:latin typeface="Times New Roman" panose="02020603050405020304" pitchFamily="18" charset="0"/>
              </a:rPr>
              <a:t>Σύζευξις</a:t>
            </a:r>
            <a:r>
              <a:rPr lang="el-GR" sz="2400" b="1" i="0" u="none" strike="noStrike" baseline="0" dirty="0">
                <a:solidFill>
                  <a:srgbClr val="000000"/>
                </a:solidFill>
                <a:latin typeface="Times New Roman" panose="02020603050405020304" pitchFamily="18" charset="0"/>
              </a:rPr>
              <a:t>) και στο διαδίκτυο, παρέχοντας </a:t>
            </a:r>
            <a:r>
              <a:rPr lang="el-GR" sz="2400" b="1" i="0" u="none" strike="noStrike" baseline="0" dirty="0" err="1">
                <a:solidFill>
                  <a:srgbClr val="000000"/>
                </a:solidFill>
                <a:latin typeface="Times New Roman" panose="02020603050405020304" pitchFamily="18" charset="0"/>
              </a:rPr>
              <a:t>ευρυζωνικές</a:t>
            </a:r>
            <a:r>
              <a:rPr lang="el-GR" sz="2400" b="1" i="0" u="none" strike="noStrike" baseline="0" dirty="0">
                <a:solidFill>
                  <a:srgbClr val="000000"/>
                </a:solidFill>
                <a:latin typeface="Times New Roman" panose="02020603050405020304" pitchFamily="18" charset="0"/>
              </a:rPr>
              <a:t> υπηρεσίες υψηλής ποιότητας και ταχύτητας.</a:t>
            </a:r>
          </a:p>
        </p:txBody>
      </p:sp>
    </p:spTree>
    <p:extLst>
      <p:ext uri="{BB962C8B-B14F-4D97-AF65-F5344CB8AC3E}">
        <p14:creationId xmlns:p14="http://schemas.microsoft.com/office/powerpoint/2010/main" val="131945623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2770</Words>
  <Application>Microsoft Office PowerPoint</Application>
  <PresentationFormat>Ευρεία οθόνη</PresentationFormat>
  <Paragraphs>200</Paragraphs>
  <Slides>23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Calibri</vt:lpstr>
      <vt:lpstr>Calibri Light</vt:lpstr>
      <vt:lpstr>Times New Roman</vt:lpstr>
      <vt:lpstr>Wingdings 2</vt:lpstr>
      <vt:lpstr>Θέμα του Office</vt:lpstr>
      <vt:lpstr>ΤΡΙΚΑΛΑ – 1η ΕΥΦΥΗΣ ΕΛΛΗΝΙΚΗ ΠΟΛΗ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ΤΡΙΚΑΛΑ - ΕΥΦΥΗΣ ΠΟΛΗ</dc:title>
  <dc:creator>Anastasia-Aspasia GOSPODINI</dc:creator>
  <cp:lastModifiedBy>Anastasia-Aspasia GOSPODINI</cp:lastModifiedBy>
  <cp:revision>61</cp:revision>
  <dcterms:created xsi:type="dcterms:W3CDTF">2023-04-24T14:18:09Z</dcterms:created>
  <dcterms:modified xsi:type="dcterms:W3CDTF">2023-05-22T15:05:26Z</dcterms:modified>
</cp:coreProperties>
</file>