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38" r:id="rId4"/>
    <p:sldId id="339" r:id="rId5"/>
    <p:sldId id="340" r:id="rId6"/>
    <p:sldId id="360" r:id="rId7"/>
    <p:sldId id="361" r:id="rId8"/>
    <p:sldId id="362" r:id="rId9"/>
    <p:sldId id="363" r:id="rId10"/>
    <p:sldId id="365" r:id="rId11"/>
    <p:sldId id="366" r:id="rId12"/>
    <p:sldId id="364" r:id="rId13"/>
    <p:sldId id="367" r:id="rId14"/>
    <p:sldId id="369" r:id="rId15"/>
    <p:sldId id="368" r:id="rId16"/>
    <p:sldId id="370" r:id="rId17"/>
    <p:sldId id="371" r:id="rId18"/>
    <p:sldId id="359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D1226F-FC96-19E1-0EB9-4E5887871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9B4A869-E40E-7FA0-1BDC-4E1337E9D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B2F3EDD-29D4-1516-DB55-1E1AB048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A534C6-7845-4079-8D5D-9360378E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FDD728-93AB-790A-ADC6-B16AB5EE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754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D3E77D-9180-D877-F715-1BEB9DA16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EF683EC-9D95-F445-9E24-4365A1AE9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4DE8D6-E4E0-7152-AE69-0FA2162F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16488D-0E95-C41B-4B13-5C9F56D8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228A64-96B4-648B-B812-22B0CBD1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383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5E6C39D-E08F-17BD-3CA0-3E58C3245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F80B509-00CB-1064-3CF3-8686454DB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9ECBE6-652B-2CFE-DC6F-B37371E2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33A69D-F21D-46DE-3F59-4FBE9667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E3E6E6-7F8C-2315-C855-311719DE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39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1CF06C-3B0D-7FA7-3528-434F1A932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9BE3B0-39B8-6920-EEFB-A9DC1F334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0900884-E62A-9FBE-BFAD-42D278C3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5937CA-DD22-6166-1A72-C00B17CE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BF6C86E-C928-90FA-4E5B-5B5D2500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402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7F067F-3405-3083-37C9-100CDF45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2E5F5DA-60B4-8EEA-2269-D57CFE474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D7532B9-E12B-672E-580E-57AECF69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AFE803-6ABB-1F93-180A-8163C177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8EBD63B-3DEF-0683-2197-E599F109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66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4576C7-C433-B744-FE12-AA951C2D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03106-D479-11AE-A121-9976C09FA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1AABB1-9FB5-BCC1-3705-6F8BB93D0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9746DF8-826C-2378-406E-866D9B5E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A803AC1-D010-784B-86B2-007364EA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148C93-91A9-5ECE-F182-456D6CD9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7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68EFDE-00FB-C024-53D9-A4F85C3B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B5D07A-9262-8F63-5AEC-569AED356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9BD2AE-A571-926B-6861-CF66B4BE0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368338D-1998-327C-21A9-DBBFA2557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701359C-FAEA-501C-EFB8-3D2E5AC1D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559C147-334A-5D00-C45A-0FAC97E0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5FC48F3-9026-1B44-F941-9F3832B7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4414BEB-9B17-F323-421E-14777855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B30493-89F7-99A0-59B1-54173110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7EE2CC9-7563-A917-BF78-B563075A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93FE3BC-06F9-F383-0746-F7B4820A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10CFB09-E79E-B983-13A2-16A001DE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35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3703523-DB7A-1E48-F3AA-28B8E058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ADC0B5A-C925-3A05-C603-DA9C5C72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6D1A1BC-06C3-E54C-BFBB-FCB1F748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642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2446D6-15A8-9DFA-ABB0-F8CFAF8F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86117B-3440-65E7-D231-5466377C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783387F-CA17-B84A-5482-8FF879D54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75FB6A9-742A-B20C-B355-D3A3C466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76ED38F-0B37-29B5-7DBE-9C4B9DEA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285C3AB-90FB-B1E5-6A36-26BF0443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949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FAF216-F86C-6AEE-AE3B-F3FFB871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5866FDC-5B07-2930-6F53-D133E4C44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13DA5B1-6CDE-B47C-D3B4-71197805D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A9C1966-0A37-FBA4-40A5-6B25D4A3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0B48D2-CC8B-8186-7D24-5D58BC29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2B4579A-58FA-92D1-E1DA-24500A55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0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28A26D8-6FD2-7ED6-380F-0A10F9B3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E7705E3-1F92-B37B-3B9A-56FC535E2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60203C-1D3B-4892-A889-91CC0F977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B1A4-7620-4520-8F9F-EF8F37DE610E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4E81D8-2177-B003-BD89-EEA2F70D4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E5DC5D-7756-3FA3-6C45-F6110B85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5716-64C1-48BC-B95D-A2A1FB4577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26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moscopio.gr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raklionmuseum.gr/eikoniki-ksenagisi/#ksenagisi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48AB7F-44F0-735F-2DF6-8F35BA583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0650" y="406400"/>
            <a:ext cx="9144000" cy="2387600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ΕΥΦΥΕΙΣ ΕΛΛΗΝΙΚΕΣ ΠΟΛΕΙΣ:</a:t>
            </a:r>
            <a:br>
              <a:rPr lang="el-GR" b="1" dirty="0">
                <a:solidFill>
                  <a:srgbClr val="C00000"/>
                </a:solidFill>
              </a:rPr>
            </a:br>
            <a:r>
              <a:rPr lang="el-GR" b="1" dirty="0">
                <a:solidFill>
                  <a:srgbClr val="C00000"/>
                </a:solidFill>
              </a:rPr>
              <a:t>ΗΡΑΚΛΕΙΟ</a:t>
            </a:r>
          </a:p>
        </p:txBody>
      </p:sp>
      <p:sp>
        <p:nvSpPr>
          <p:cNvPr id="4" name="4 - Ορθογώνιο">
            <a:extLst>
              <a:ext uri="{FF2B5EF4-FFF2-40B4-BE49-F238E27FC236}">
                <a16:creationId xmlns:a16="http://schemas.microsoft.com/office/drawing/2014/main" id="{CFFC6B7C-73BF-10F9-8DA2-1F35D4EB9FBE}"/>
              </a:ext>
            </a:extLst>
          </p:cNvPr>
          <p:cNvSpPr/>
          <p:nvPr/>
        </p:nvSpPr>
        <p:spPr>
          <a:xfrm>
            <a:off x="3766587" y="4356262"/>
            <a:ext cx="50292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Άσπα Γοσποδίνη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1600" b="1" dirty="0">
                <a:latin typeface="+mn-lt"/>
              </a:rPr>
              <a:t>Αρχιτέκτων ΑΠΘ, </a:t>
            </a:r>
            <a:r>
              <a:rPr lang="en-US" sz="1600" b="1" dirty="0">
                <a:latin typeface="+mn-lt"/>
              </a:rPr>
              <a:t>MSc, PhD Bartlett School, UCL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1600" b="1" dirty="0">
                <a:latin typeface="+mn-lt"/>
              </a:rPr>
              <a:t>Καθηγήτρια Πολεοδομίας &amp; Αστικού Σχεδιασμού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1600" b="1" dirty="0">
                <a:latin typeface="+mn-lt"/>
              </a:rPr>
              <a:t>Πανεπιστήμιο Θεσσαλίας</a:t>
            </a:r>
            <a:endParaRPr lang="el-GR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3957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-1" y="0"/>
            <a:ext cx="12065065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ΗΡΑΚΛΕΙΟ– ΟΔΙΚΟΣ ΧΑΡΤΗΣ: </a:t>
            </a:r>
            <a:r>
              <a:rPr lang="el-GR" sz="3600" b="1" dirty="0">
                <a:solidFill>
                  <a:srgbClr val="C00000"/>
                </a:solidFill>
              </a:rPr>
              <a:t>Ευφυής Διακυβέρνηση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0" y="646331"/>
            <a:ext cx="117198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Η ηλεκτρονική υποβολή αιτημάτων και παραπόνων. 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Ω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ς πρώτα βήματα, έχει ήδη δημιουργηθεί η εφαρμογή </a:t>
            </a:r>
            <a:r>
              <a:rPr lang="el-GR" sz="2400" b="0" i="1" u="sng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«</a:t>
            </a:r>
            <a:r>
              <a:rPr lang="el-GR" sz="2400" b="1" i="1" u="sng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Δημότης Ηρακλείου» </a:t>
            </a:r>
            <a:r>
              <a:rPr lang="el-GR" sz="2400" b="1" i="0" u="none" strike="noStrike" baseline="0" dirty="0">
                <a:latin typeface="Arial" panose="020B0604020202020204" pitchFamily="34" charset="0"/>
              </a:rPr>
              <a:t>για </a:t>
            </a:r>
            <a:r>
              <a:rPr lang="el-GR" sz="2400" b="1" i="0" u="none" strike="noStrike" baseline="0" dirty="0" err="1">
                <a:latin typeface="Arial" panose="020B0604020202020204" pitchFamily="34" charset="0"/>
              </a:rPr>
              <a:t>iOS</a:t>
            </a:r>
            <a:r>
              <a:rPr lang="el-GR" sz="2400" b="1" i="0" u="none" strike="noStrike" baseline="0" dirty="0">
                <a:latin typeface="Arial" panose="020B0604020202020204" pitchFamily="34" charset="0"/>
              </a:rPr>
              <a:t> και </a:t>
            </a:r>
            <a:r>
              <a:rPr lang="el-GR" sz="2400" b="1" i="0" u="none" strike="noStrike" baseline="0" dirty="0" err="1">
                <a:latin typeface="Arial" panose="020B0604020202020204" pitchFamily="34" charset="0"/>
              </a:rPr>
              <a:t>Android</a:t>
            </a:r>
            <a:r>
              <a:rPr lang="el-GR" sz="24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που περιλαμβάνει δήλωση προβλημάτων όπως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λακκούβες στο οδόστρωμα,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βλάβες αστικού φωτισμού και εξοπλισμού,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αδέσποτα ζώα,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εγκαταλειμμένα αυτοκίνητα κ.α.</a:t>
            </a:r>
          </a:p>
        </p:txBody>
      </p:sp>
    </p:spTree>
    <p:extLst>
      <p:ext uri="{BB962C8B-B14F-4D97-AF65-F5344CB8AC3E}">
        <p14:creationId xmlns:p14="http://schemas.microsoft.com/office/powerpoint/2010/main" val="52373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2" y="612844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Arial" panose="020B0604020202020204" pitchFamily="34" charset="0"/>
              </a:rPr>
              <a:t>Η ανάπτυξη ευφυίας στο</a:t>
            </a:r>
            <a:r>
              <a:rPr lang="el-GR" sz="2400" b="1" i="0" u="none" strike="noStrike" baseline="0" dirty="0">
                <a:latin typeface="Arial" panose="020B0604020202020204" pitchFamily="34" charset="0"/>
              </a:rPr>
              <a:t> Ηράκλειο προσβλέπει στην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προσέλκυση </a:t>
            </a:r>
            <a:r>
              <a:rPr lang="el-GR" sz="2400" b="1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start-up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εταιρειών μέσω της βελτίωσης του περιβάλλοντος για την ανάπτυξή τους </a:t>
            </a:r>
            <a:r>
              <a:rPr lang="el-GR" sz="2400" i="0" u="none" strike="noStrike" baseline="0" dirty="0">
                <a:latin typeface="Arial" panose="020B0604020202020204" pitchFamily="34" charset="0"/>
              </a:rPr>
              <a:t>και ειδικότερα, μέσω </a:t>
            </a:r>
            <a:r>
              <a:rPr lang="el-GR" sz="2400" b="0" i="0" u="none" strike="noStrike" baseline="0" dirty="0">
                <a:latin typeface="Arial" panose="020B0604020202020204" pitchFamily="34" charset="0"/>
              </a:rPr>
              <a:t>υλοποίησης μίας διεθνούς αναγνωρισμένης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διαδικασίας,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της «τετραπλής έλικας»,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δηλ. της συνεργασίας ανάμεσα στην τοπική αυτοδιοίκηση, τα εκπαιδευτικά και ερευνητικά ιδρύματα, τις επιχειρήσεις και τους πολίτες. </a:t>
            </a:r>
          </a:p>
          <a:p>
            <a:endParaRPr lang="el-GR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Στο πλαίσιο αυτό, ένα από τα πιο φιλόδοξα έργα είναι </a:t>
            </a:r>
            <a:r>
              <a:rPr lang="el-GR" sz="24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το «</a:t>
            </a:r>
            <a:r>
              <a:rPr lang="el-GR" sz="24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Δημοσκόπιο</a:t>
            </a:r>
            <a:r>
              <a:rPr lang="el-GR" sz="24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»,</a:t>
            </a:r>
            <a:r>
              <a:rPr lang="el-GR" sz="24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ένα κέντρο δομημένου δημοκρατικού διαλόγου, καινοτομίας και επιχειρηματικότητας που έχει ως στόχο την προώθηση της συνεργασίας, της δικτύωσης και της συναίνεσης.</a:t>
            </a:r>
            <a:r>
              <a:rPr lang="fr-F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https://www.dimoscopio.gr/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Οργανώνονται τα εξής:</a:t>
            </a:r>
            <a:endParaRPr lang="el-G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διάλογοι για τη διαχείριση σύνθετων κοινωνικών και επιχειρηματικών θεμάτων.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Η επιχειρηματική διασύνδεση, μέσω της διεξαγωγής διαγωνισμών καινοτομίας,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Ημέρες καριέρας,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Ε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ργαστηρίων επιχειρηματικότητας,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Π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αροχή συμβουλών επιχειρηματικής επιτάχυνσης και υποστήριξης από εξειδικευμένους συμβούλους.</a:t>
            </a:r>
            <a:endParaRPr lang="el-GR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B8BFE9-8D29-01E0-A703-FF07A8202F1A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ΗΡΑΚΛΕΙΟ–ΟΔΙΚΟΣ ΧΑΡΤΗΣ: </a:t>
            </a:r>
            <a:r>
              <a:rPr lang="el-GR" sz="2800" b="1" dirty="0">
                <a:solidFill>
                  <a:srgbClr val="C00000"/>
                </a:solidFill>
              </a:rPr>
              <a:t>Ευφυής Οικονομία &amp; Επιχειρηματικότητα (1) </a:t>
            </a:r>
          </a:p>
        </p:txBody>
      </p:sp>
    </p:spTree>
    <p:extLst>
      <p:ext uri="{BB962C8B-B14F-4D97-AF65-F5344CB8AC3E}">
        <p14:creationId xmlns:p14="http://schemas.microsoft.com/office/powerpoint/2010/main" val="3403002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ΗΡΑΚΛΕΙΟ–ΟΔΙΚΟΣ ΧΑΡΤΗΣ: </a:t>
            </a:r>
            <a:r>
              <a:rPr lang="el-GR" sz="2800" b="1" dirty="0">
                <a:solidFill>
                  <a:srgbClr val="C00000"/>
                </a:solidFill>
              </a:rPr>
              <a:t>Ευφυής Οικονομία &amp; Επιχειρηματικότητα (2)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2" y="751344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Προς την κατεύθυνση αυτή κινείται και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το «άνοιγμα» των πληροφοριών και των δεδομένων του Δήμου προς τις τοπικές επιχειρήσεις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στο πλαίσιο των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πρωτοβουλιών Open </a:t>
            </a:r>
            <a:r>
              <a:rPr lang="el-GR" sz="2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Data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που έχει αναλάβει ο Δήμος.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Τα πακέτα μεγάλων δεδομένων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που περιλαμβάνονται στην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ελεύθερη ηλεκτρονική πλατφόρμα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μπορούν χρησιμοποιηθούν ελεύθερα για προσωπικούς και κερδοσκοπικούς σκοπούς, </a:t>
            </a:r>
            <a:r>
              <a:rPr lang="el-GR" sz="2400" b="1" i="0" u="none" strike="noStrike" baseline="0" dirty="0">
                <a:latin typeface="Arial" panose="020B0604020202020204" pitchFamily="34" charset="0"/>
              </a:rPr>
              <a:t>υποστηρίζοντας με αυτόν τον τρόπο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την επιχειρηματικότητα. </a:t>
            </a:r>
          </a:p>
          <a:p>
            <a:endParaRPr lang="el-GR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latin typeface="Arial" panose="020B0604020202020204" pitchFamily="34" charset="0"/>
              </a:rPr>
              <a:t>Ειδικότερα για την ενίσχυση της 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τουριστικής επιχειρηματικότητας,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έχουν δημιουργηθεί από τον Δήμο,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δύο εφαρμογές: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(α)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ψηφιακή αναπαράσταση του </a:t>
            </a:r>
            <a:r>
              <a:rPr lang="el-GR" sz="2400" b="1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ενετοκρατούμενου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Ηρακλείου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μία δυναμική εφαρμογή εικονικής περιήγησης στην πόλη του 1640 που προσφέρει πληθώρα επιλογών και δυνατοτήτων. </a:t>
            </a:r>
          </a:p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(β)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ένας σύγχρονος οδηγός ξενάγησης στην πόλη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που περιλαμβάνει πλούσιο φωτογραφικό υλικό, ακουστική ξενάγηση και τη δεκάδα των δημοφιλέστερων αξιοθέατων του Ηρακλείου.</a:t>
            </a:r>
            <a:endParaRPr lang="el-GR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7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2" y="612844"/>
            <a:ext cx="12192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Για να επιτευχθεί πραγματική βελτίωση στην ποιότητα ζωής των πολιτών, πρέπει να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γεφυρωθεί το ψηφιακό χάσμα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που διαπιστώνεται στην τοπική κοινωνία, η τοπική Δημοτική Αρχή κινείται προς την κατεύθυνση αυτή </a:t>
            </a:r>
            <a:endParaRPr 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Α. Βελτιώνοντας την πρόσβαση όλων των πολιτών σε ικανοποιητικές υπηρεσίες διαδικτύου. </a:t>
            </a:r>
            <a:r>
              <a:rPr lang="el-GR" sz="2400" dirty="0">
                <a:latin typeface="Arial" panose="020B0604020202020204" pitchFamily="34" charset="0"/>
              </a:rPr>
              <a:t>Στην κατεύθυνση αυτή,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400" dirty="0">
                <a:latin typeface="Arial" panose="020B0604020202020204" pitchFamily="34" charset="0"/>
              </a:rPr>
              <a:t>συνεχώς αναπτυσσόμενο δημοτικό δίκτυο ελεύθερου </a:t>
            </a:r>
            <a:r>
              <a:rPr lang="el-GR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WiFi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οπτικές ίνες </a:t>
            </a:r>
            <a:r>
              <a:rPr lang="el-GR" sz="2400" dirty="0">
                <a:latin typeface="Arial" panose="020B0604020202020204" pitchFamily="34" charset="0"/>
              </a:rPr>
              <a:t>από συνολικά 5 ιδιωτικές εταιρείες, έπειτα από σχετική άδεια του Δήμου.</a:t>
            </a:r>
            <a:endParaRPr 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Β.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δημιουργώντας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προγράμματα κατάρτισης των Δημοτών, σε θέματα ψηφιακής τεχνολογίας</a:t>
            </a:r>
            <a:endParaRPr 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B8BFE9-8D29-01E0-A703-FF07A8202F1A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ΗΡΑΚΛΕΙΟ–ΟΔΙΚΟΣ ΧΑΡΤΗΣ: </a:t>
            </a:r>
            <a:r>
              <a:rPr lang="el-GR" sz="2800" b="1" dirty="0">
                <a:solidFill>
                  <a:srgbClr val="C00000"/>
                </a:solidFill>
              </a:rPr>
              <a:t>Ευφυής Κοινωνία (1) </a:t>
            </a:r>
          </a:p>
        </p:txBody>
      </p:sp>
    </p:spTree>
    <p:extLst>
      <p:ext uri="{BB962C8B-B14F-4D97-AF65-F5344CB8AC3E}">
        <p14:creationId xmlns:p14="http://schemas.microsoft.com/office/powerpoint/2010/main" val="69495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2" y="612844"/>
            <a:ext cx="1219200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Ο Δήμος Ηρακλείου στοχεύει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να</a:t>
            </a:r>
          </a:p>
          <a:p>
            <a:endParaRPr lang="el-GR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Ε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πενδύσει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 στην </a:t>
            </a:r>
            <a:r>
              <a:rPr lang="el-GR" sz="2400" b="0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«</a:t>
            </a:r>
            <a:r>
              <a:rPr lang="el-GR" sz="24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bottom</a:t>
            </a:r>
            <a:r>
              <a:rPr lang="el-GR" sz="24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l-GR" sz="24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up</a:t>
            </a:r>
            <a:r>
              <a:rPr lang="el-GR" sz="24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»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προσέγγιση σχεδιασμού της πόλης, </a:t>
            </a:r>
            <a:r>
              <a:rPr lang="el-GR" sz="2400" i="0" u="none" strike="noStrike" baseline="0" dirty="0">
                <a:latin typeface="Arial" panose="020B0604020202020204" pitchFamily="34" charset="0"/>
              </a:rPr>
              <a:t>και η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διευκόλυνση μέσω των νέων τεχνολογιών των εξής:</a:t>
            </a:r>
            <a:endParaRPr 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l-GR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κοινωνικής ενεργοποίησης, της συμμετοχής και της προσφοράς 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στον σχεδιασμό του οράματος και των δράσεων για το Ηράκλειο.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οι ενεργές ομάδες πολιτών μπορούν να προτείνουν </a:t>
            </a:r>
            <a:r>
              <a:rPr lang="el-GR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δημιουργικές λύσεις για τη βελτίωση του αστικού και </a:t>
            </a:r>
            <a:r>
              <a:rPr lang="el-GR" sz="2000" b="1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περιαστικού</a:t>
            </a:r>
            <a:r>
              <a:rPr lang="el-GR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περιβάλλοντος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και στο πλαίσιο μίας αμφίδρομης δημιουργικής σχέσης με τις τοπικές αρχές δύναται να παραχθούν εντυπωσιακά αποτελέσματα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>
                <a:latin typeface="Arial" panose="020B0604020202020204" pitchFamily="34" charset="0"/>
              </a:rPr>
              <a:t>Αποστέλλει 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ηλεκτρονικές ειδοποιήσεις κοινωνικής προστασίας στο κινητό </a:t>
            </a:r>
            <a:r>
              <a:rPr lang="el-GR" sz="2400" dirty="0">
                <a:latin typeface="Arial" panose="020B0604020202020204" pitchFamily="34" charset="0"/>
              </a:rPr>
              <a:t>σε περιπτώσεις έκτακτων ή ακραίων καιρικών φαινομένων και καταστάσεων έκτακτης ανάγκης στοχεύοντας στην ταχεία ενημέρωση και καθοδήγηση των πολιτών.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>
                <a:latin typeface="Arial" panose="020B0604020202020204" pitchFamily="34" charset="0"/>
              </a:rPr>
              <a:t>Πραγματοποιεί 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ενημερωτικές εκστρατείες μ</a:t>
            </a:r>
            <a:r>
              <a:rPr lang="el-GR" sz="2400" dirty="0">
                <a:latin typeface="Arial" panose="020B0604020202020204" pitchFamily="34" charset="0"/>
              </a:rPr>
              <a:t>έσω των </a:t>
            </a:r>
            <a:r>
              <a:rPr lang="el-GR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social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l-GR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media</a:t>
            </a:r>
            <a:r>
              <a:rPr lang="el-GR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για τυχόν σεμινάρια και εκπαιδευτικές δραστηριότητες που διοργανώνει.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B8BFE9-8D29-01E0-A703-FF07A8202F1A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ΗΡΑΚΛΕΙΟ–ΟΔΙΚΟΣ ΧΑΡΤΗΣ: </a:t>
            </a:r>
            <a:r>
              <a:rPr lang="el-GR" sz="2800" b="1" dirty="0">
                <a:solidFill>
                  <a:srgbClr val="C00000"/>
                </a:solidFill>
              </a:rPr>
              <a:t>Ευφυής Κοινωνία (2) </a:t>
            </a:r>
          </a:p>
        </p:txBody>
      </p:sp>
    </p:spTree>
    <p:extLst>
      <p:ext uri="{BB962C8B-B14F-4D97-AF65-F5344CB8AC3E}">
        <p14:creationId xmlns:p14="http://schemas.microsoft.com/office/powerpoint/2010/main" val="2759842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8BFE9-8D29-01E0-A703-FF07A8202F1A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ΗΡΑΚΛΕΙΟ–ΟΔΙΚΟΣ ΧΑΡΤΗΣ: </a:t>
            </a:r>
            <a:r>
              <a:rPr lang="el-GR" sz="2800" b="1" dirty="0">
                <a:solidFill>
                  <a:srgbClr val="C00000"/>
                </a:solidFill>
              </a:rPr>
              <a:t>Ευφυής Διαβίωση (1)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DE8003-1129-2925-65EE-73982C5C269F}"/>
              </a:ext>
            </a:extLst>
          </p:cNvPr>
          <p:cNvSpPr txBox="1"/>
          <p:nvPr/>
        </p:nvSpPr>
        <p:spPr>
          <a:xfrm>
            <a:off x="-1" y="631429"/>
            <a:ext cx="12108025" cy="613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Η έξυπνη διαβίωση </a:t>
            </a:r>
            <a:r>
              <a:rPr lang="el-GR" sz="2400" dirty="0"/>
              <a:t>συνιστά έναν παράγοντα βελτίωσης της ποιότητας ζωής των κατοίκων μίας πόλης. Διότι υποστηρίζει και βελτιώνει συγκεκριμένες πτυχές της ποιότητας ζωής όπως </a:t>
            </a:r>
          </a:p>
          <a:p>
            <a:r>
              <a:rPr lang="el-GR" sz="2400" b="1" dirty="0">
                <a:solidFill>
                  <a:srgbClr val="C00000"/>
                </a:solidFill>
              </a:rPr>
              <a:t>(α) </a:t>
            </a:r>
            <a:r>
              <a:rPr lang="el-GR" sz="2400" b="1" u="sng" dirty="0">
                <a:solidFill>
                  <a:srgbClr val="C00000"/>
                </a:solidFill>
              </a:rPr>
              <a:t>η υγεία και η πρόνοια</a:t>
            </a:r>
            <a:r>
              <a:rPr lang="el-GR" sz="2400" b="1" dirty="0">
                <a:solidFill>
                  <a:srgbClr val="C00000"/>
                </a:solidFill>
              </a:rPr>
              <a:t>, </a:t>
            </a:r>
          </a:p>
          <a:p>
            <a:r>
              <a:rPr lang="el-GR" sz="2400" b="1" dirty="0">
                <a:solidFill>
                  <a:srgbClr val="C00000"/>
                </a:solidFill>
              </a:rPr>
              <a:t>(β) </a:t>
            </a:r>
            <a:r>
              <a:rPr lang="el-GR" sz="2400" b="1" u="sng" dirty="0">
                <a:solidFill>
                  <a:srgbClr val="C00000"/>
                </a:solidFill>
              </a:rPr>
              <a:t>η ασφάλεια, </a:t>
            </a:r>
            <a:r>
              <a:rPr lang="el-GR" sz="2400" dirty="0"/>
              <a:t>και</a:t>
            </a:r>
            <a:r>
              <a:rPr lang="el-GR" sz="2400" b="1" dirty="0">
                <a:solidFill>
                  <a:srgbClr val="C00000"/>
                </a:solidFill>
              </a:rPr>
              <a:t> </a:t>
            </a:r>
          </a:p>
          <a:p>
            <a:r>
              <a:rPr lang="el-GR" sz="2400" b="1" dirty="0">
                <a:solidFill>
                  <a:srgbClr val="C00000"/>
                </a:solidFill>
              </a:rPr>
              <a:t>(γ) </a:t>
            </a:r>
            <a:r>
              <a:rPr lang="el-GR" sz="2400" b="1" u="sng" dirty="0">
                <a:solidFill>
                  <a:srgbClr val="C00000"/>
                </a:solidFill>
              </a:rPr>
              <a:t>ο πολιτισμός και ο τουρισμός.</a:t>
            </a:r>
          </a:p>
          <a:p>
            <a:endParaRPr lang="el-GR" sz="900" b="1" u="sng" dirty="0">
              <a:solidFill>
                <a:srgbClr val="C00000"/>
              </a:solidFill>
            </a:endParaRPr>
          </a:p>
          <a:p>
            <a:r>
              <a:rPr lang="el-GR" sz="2400" b="1" dirty="0">
                <a:solidFill>
                  <a:srgbClr val="C00000"/>
                </a:solidFill>
              </a:rPr>
              <a:t>Στον τομέα της </a:t>
            </a:r>
            <a:r>
              <a:rPr lang="el-GR" sz="2400" b="1" u="sng" dirty="0">
                <a:solidFill>
                  <a:srgbClr val="C00000"/>
                </a:solidFill>
              </a:rPr>
              <a:t>υγείας και πρόνοιας</a:t>
            </a:r>
            <a:r>
              <a:rPr lang="el-GR" sz="2400" b="1" dirty="0">
                <a:solidFill>
                  <a:srgbClr val="C00000"/>
                </a:solidFill>
              </a:rPr>
              <a:t>, </a:t>
            </a:r>
            <a:r>
              <a:rPr lang="el-GR" sz="2400" dirty="0"/>
              <a:t>το Ηράκλειο επικεντρώνεται στην αντιμετώπιση ζητημάτων όπως </a:t>
            </a:r>
            <a:r>
              <a:rPr lang="el-GR" sz="2400" b="1" dirty="0"/>
              <a:t>η φτωχοποίηση και η πρόσβαση σε υπηρεσίες υγείας</a:t>
            </a:r>
            <a:r>
              <a:rPr lang="el-GR" sz="2400" dirty="0"/>
              <a:t>. Χαρακτηριστικές δράσεις αποτελούν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sz="2400" b="1" dirty="0">
                <a:solidFill>
                  <a:srgbClr val="C00000"/>
                </a:solidFill>
              </a:rPr>
              <a:t>η απομακρυσμένη πρόσβαση σε πληροφορίες </a:t>
            </a:r>
            <a:r>
              <a:rPr lang="el-GR" sz="2400" dirty="0"/>
              <a:t>του τομέα υγείας και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sz="2400" b="1" dirty="0">
                <a:solidFill>
                  <a:srgbClr val="C00000"/>
                </a:solidFill>
              </a:rPr>
              <a:t>η μείωση των ανισοτήτων για αδύναμες ομάδες </a:t>
            </a:r>
            <a:r>
              <a:rPr lang="el-GR" sz="2400" dirty="0"/>
              <a:t>μέσω της απομακρυσμένης πρόνοιας.</a:t>
            </a:r>
          </a:p>
          <a:p>
            <a:endParaRPr lang="el-GR" sz="2400" dirty="0"/>
          </a:p>
          <a:p>
            <a:r>
              <a:rPr lang="el-GR" sz="2400" b="1" dirty="0">
                <a:solidFill>
                  <a:srgbClr val="C00000"/>
                </a:solidFill>
              </a:rPr>
              <a:t>Ο τομέα της ασφάλειας </a:t>
            </a:r>
            <a:r>
              <a:rPr lang="el-GR" sz="2400" dirty="0"/>
              <a:t>συνδέεται άμεσα με αυτόν της </a:t>
            </a:r>
            <a:r>
              <a:rPr lang="el-GR" sz="2400" b="1" dirty="0">
                <a:solidFill>
                  <a:srgbClr val="C00000"/>
                </a:solidFill>
              </a:rPr>
              <a:t>πολιτικής προστασίας </a:t>
            </a:r>
            <a:r>
              <a:rPr lang="el-GR" sz="2400" dirty="0"/>
              <a:t>και στο πλαίσιο των δραστηριοτήτων της έξυπνης πόλης πρόκειται να πραγματοποιηθούν αρκετές δράσεις.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sz="2400" b="1" dirty="0">
                <a:solidFill>
                  <a:srgbClr val="C00000"/>
                </a:solidFill>
              </a:rPr>
              <a:t>της διασφάλισης της ζωής των πολιτών σε έκτακτες περιστάσεις (σεισμοί, πλημμύρες, πυρκαγιές, κ.α.)</a:t>
            </a:r>
            <a:r>
              <a:rPr lang="el-GR" sz="2400" dirty="0"/>
              <a:t>. Αυτό, προφανώς, απαιτεί τη συνεργασία με το σύνολο των σωμάτων ασφαλείας, δηλαδή την αστυνομία, την πυροσβεστική, το ΕΚΑΒ κτλ.</a:t>
            </a:r>
          </a:p>
        </p:txBody>
      </p:sp>
    </p:spTree>
    <p:extLst>
      <p:ext uri="{BB962C8B-B14F-4D97-AF65-F5344CB8AC3E}">
        <p14:creationId xmlns:p14="http://schemas.microsoft.com/office/powerpoint/2010/main" val="1973148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2" y="612844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B8BFE9-8D29-01E0-A703-FF07A8202F1A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ΗΡΑΚΛΕΙΟ–ΟΔΙΚΟΣ ΧΑΡΤΗΣ: </a:t>
            </a:r>
            <a:r>
              <a:rPr lang="el-GR" sz="2800" b="1" dirty="0">
                <a:solidFill>
                  <a:srgbClr val="C00000"/>
                </a:solidFill>
              </a:rPr>
              <a:t>Ευφυής Διαβίωση (2)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DE8003-1129-2925-65EE-73982C5C269F}"/>
              </a:ext>
            </a:extLst>
          </p:cNvPr>
          <p:cNvSpPr txBox="1"/>
          <p:nvPr/>
        </p:nvSpPr>
        <p:spPr>
          <a:xfrm>
            <a:off x="83974" y="690464"/>
            <a:ext cx="12024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Στον τομέα </a:t>
            </a:r>
            <a:r>
              <a:rPr lang="el-GR" sz="2400" b="1" u="sng" dirty="0">
                <a:solidFill>
                  <a:srgbClr val="C00000"/>
                </a:solidFill>
              </a:rPr>
              <a:t>του πολιτισμού και τουρισμού</a:t>
            </a:r>
            <a:r>
              <a:rPr lang="el-GR" sz="2400" b="1" dirty="0">
                <a:solidFill>
                  <a:srgbClr val="C00000"/>
                </a:solidFill>
              </a:rPr>
              <a:t>, </a:t>
            </a:r>
            <a:r>
              <a:rPr lang="el-GR" sz="2400" dirty="0"/>
              <a:t>βασική επιδίωξη μέσω των νέων τεχνολογιών και της έξυπνης πόλης είναι </a:t>
            </a:r>
            <a:r>
              <a:rPr lang="el-GR" sz="2400" b="1" dirty="0">
                <a:solidFill>
                  <a:srgbClr val="C00000"/>
                </a:solidFill>
              </a:rPr>
              <a:t>η δημιουργία ολοκληρωμένων πολιτικών προώθησης του πολιτιστικού μας αποθέματος </a:t>
            </a:r>
            <a:r>
              <a:rPr lang="el-GR" sz="2400" b="1" dirty="0"/>
              <a:t>μέσω της ανάπτυξης, ανάδειξης και διάχυσης καινοτομιών μπορεί να συμβάλει στην ουσιαστική πρόοδο του τουριστικού μας προϊόντος. </a:t>
            </a:r>
          </a:p>
          <a:p>
            <a:endParaRPr lang="el-GR" sz="2400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l-GR" sz="2400" dirty="0"/>
              <a:t>Σχεδιασμός νέων υπηρεσιών για </a:t>
            </a:r>
            <a:r>
              <a:rPr lang="el-GR" sz="2400" b="1" dirty="0">
                <a:solidFill>
                  <a:srgbClr val="C00000"/>
                </a:solidFill>
              </a:rPr>
              <a:t>ενημέρωση και επιλογές των επισκεπτών </a:t>
            </a:r>
            <a:r>
              <a:rPr lang="el-GR" sz="2400" b="1" dirty="0"/>
              <a:t>τόσο για πριν όσο και για μετά την άφιξη τους.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l-GR" sz="2400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Οι «έξυπνες» υποδομές </a:t>
            </a:r>
            <a:r>
              <a:rPr lang="el-GR" sz="2400" dirty="0"/>
              <a:t>που οδηγούν στην </a:t>
            </a:r>
            <a:r>
              <a:rPr lang="el-GR" sz="2400" b="1" dirty="0"/>
              <a:t>ουσιαστική βελτίωση των εμπειριών του επισκέπτη </a:t>
            </a:r>
            <a:r>
              <a:rPr lang="el-GR" sz="2400" dirty="0"/>
              <a:t>και στην </a:t>
            </a:r>
            <a:r>
              <a:rPr lang="el-GR" sz="2400" b="1" dirty="0"/>
              <a:t>πληροφόρηση του μέσω εναλλακτικών μέσων.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l-GR" sz="2400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Δημιουργία εργαλείων υποστήριξης εξειδικευμένων μορφών τουρισμού</a:t>
            </a:r>
            <a:r>
              <a:rPr lang="el-GR" sz="2400" dirty="0"/>
              <a:t> (π.χ. κρουαζιέρα, θρησκευτικός τουρισμός κτλ.) με συγκεκριμένο περιεχόμενο, κατάλληλο για το εκάστοτε κοινό – στόχο. </a:t>
            </a:r>
          </a:p>
        </p:txBody>
      </p:sp>
    </p:spTree>
    <p:extLst>
      <p:ext uri="{BB962C8B-B14F-4D97-AF65-F5344CB8AC3E}">
        <p14:creationId xmlns:p14="http://schemas.microsoft.com/office/powerpoint/2010/main" val="341824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2" y="612844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B8BFE9-8D29-01E0-A703-FF07A8202F1A}"/>
              </a:ext>
            </a:extLst>
          </p:cNvPr>
          <p:cNvSpPr txBox="1"/>
          <p:nvPr/>
        </p:nvSpPr>
        <p:spPr>
          <a:xfrm>
            <a:off x="-1" y="0"/>
            <a:ext cx="12192001" cy="58477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/>
              <a:t>ΗΡΑΚΛΕΙΟ– </a:t>
            </a:r>
            <a:r>
              <a:rPr lang="el-GR" sz="3200" b="1" dirty="0">
                <a:solidFill>
                  <a:srgbClr val="C00000"/>
                </a:solidFill>
              </a:rPr>
              <a:t>Ψηφιακό Αρχαιολογικό Μουσείο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DE8003-1129-2925-65EE-73982C5C269F}"/>
              </a:ext>
            </a:extLst>
          </p:cNvPr>
          <p:cNvSpPr txBox="1"/>
          <p:nvPr/>
        </p:nvSpPr>
        <p:spPr>
          <a:xfrm>
            <a:off x="83974" y="690464"/>
            <a:ext cx="12024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Σημαντικό έργο στον τομέα </a:t>
            </a:r>
            <a:r>
              <a:rPr lang="el-GR" sz="2400" b="1" u="sng" dirty="0"/>
              <a:t>του ευφυούς πολιτισμού και τουρισμού</a:t>
            </a:r>
            <a:r>
              <a:rPr lang="el-GR" sz="2400" b="1" dirty="0"/>
              <a:t>, είναι το </a:t>
            </a:r>
            <a:r>
              <a:rPr lang="el-GR" sz="2400" b="1" dirty="0">
                <a:solidFill>
                  <a:srgbClr val="C00000"/>
                </a:solidFill>
              </a:rPr>
              <a:t>Ψηφιακό Αρχαιολογικό Μουσείο </a:t>
            </a:r>
            <a:r>
              <a:rPr lang="el-GR" sz="2400" dirty="0"/>
              <a:t>και</a:t>
            </a:r>
            <a:r>
              <a:rPr lang="el-GR" sz="2400" b="1" dirty="0">
                <a:solidFill>
                  <a:srgbClr val="C00000"/>
                </a:solidFill>
              </a:rPr>
              <a:t> η εικονική ξενάγηση </a:t>
            </a:r>
            <a:r>
              <a:rPr lang="el-GR" sz="2400" dirty="0"/>
              <a:t>στις αίθουσες και τα εκθέματα</a:t>
            </a:r>
          </a:p>
          <a:p>
            <a:endParaRPr lang="el-GR" sz="2400" dirty="0"/>
          </a:p>
          <a:p>
            <a:r>
              <a:rPr lang="el-GR" sz="2400" dirty="0"/>
              <a:t>(βλ. </a:t>
            </a:r>
            <a:r>
              <a:rPr lang="fr-FR" sz="2400" dirty="0">
                <a:hlinkClick r:id="rId2"/>
              </a:rPr>
              <a:t>https://www.heraklionmuseum.gr/eikoniki-ksenagisi/#ksenagisi</a:t>
            </a:r>
            <a:r>
              <a:rPr lang="el-GR" sz="2400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490336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42CCBB-712E-9EEB-32C5-FFE62BFEB09B}"/>
              </a:ext>
            </a:extLst>
          </p:cNvPr>
          <p:cNvSpPr txBox="1"/>
          <p:nvPr/>
        </p:nvSpPr>
        <p:spPr>
          <a:xfrm>
            <a:off x="2118049" y="2267339"/>
            <a:ext cx="8892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i="1" dirty="0">
                <a:solidFill>
                  <a:srgbClr val="C00000"/>
                </a:solidFill>
              </a:rPr>
              <a:t>ΕΥΧΑΡΙΣΤΩ</a:t>
            </a:r>
          </a:p>
          <a:p>
            <a:pPr algn="ctr"/>
            <a:r>
              <a:rPr lang="el-GR" sz="4400" b="1" i="1" dirty="0">
                <a:solidFill>
                  <a:srgbClr val="C00000"/>
                </a:solidFill>
              </a:rPr>
              <a:t>ΓΙΑ ΤΗΝ ΠΡΟΣΟΧΗ ΣΑΣ</a:t>
            </a:r>
          </a:p>
        </p:txBody>
      </p:sp>
    </p:spTree>
    <p:extLst>
      <p:ext uri="{BB962C8B-B14F-4D97-AF65-F5344CB8AC3E}">
        <p14:creationId xmlns:p14="http://schemas.microsoft.com/office/powerpoint/2010/main" val="95428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A5A1B4BE-AF46-6EFA-CA35-F72DC859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70FE-D64A-4E2C-AB07-C3582D96DD09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C3E23F-BCA2-9281-7508-9B65327C0158}"/>
              </a:ext>
            </a:extLst>
          </p:cNvPr>
          <p:cNvSpPr txBox="1"/>
          <p:nvPr/>
        </p:nvSpPr>
        <p:spPr>
          <a:xfrm>
            <a:off x="50541" y="1138773"/>
            <a:ext cx="1219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δεκαετής οικονομική κρίση και το ύψος των περικοπών των προϋπολογισμών των δήμων, ανάγκασε το Ηράκλειο </a:t>
            </a:r>
            <a:r>
              <a:rPr lang="el-GR" sz="2400" b="1" dirty="0"/>
              <a:t>να στραφεί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στην καινοτομία </a:t>
            </a:r>
            <a:r>
              <a:rPr lang="el-GR" sz="2400" dirty="0"/>
              <a:t>προκειμένου να διατηρήσει το επίπεδο ζωής και να βελτιώσει την τοπική οικονομία.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/>
              <a:t>Σε δράσεις για την </a:t>
            </a:r>
            <a:r>
              <a:rPr lang="el-GR" sz="2400" b="1" dirty="0">
                <a:solidFill>
                  <a:srgbClr val="C00000"/>
                </a:solidFill>
              </a:rPr>
              <a:t>κοινωνική συνοχή των πολιτών.</a:t>
            </a:r>
          </a:p>
          <a:p>
            <a:r>
              <a:rPr lang="el-GR" sz="2400" dirty="0"/>
              <a:t>Αναφορικά με </a:t>
            </a:r>
            <a:r>
              <a:rPr lang="el-GR" sz="2400" b="1" u="sng" dirty="0">
                <a:solidFill>
                  <a:srgbClr val="C00000"/>
                </a:solidFill>
              </a:rPr>
              <a:t>την εκπαίδευση και την έρευνα</a:t>
            </a:r>
            <a:r>
              <a:rPr lang="el-GR" sz="2400" dirty="0"/>
              <a:t> και των συνεργασιών του Δήμου που απαιτούνται για την ανάπτυξη ευφυίας, ο Δήμος Ηρακλείου συνορεύει με κάποια από τα </a:t>
            </a:r>
            <a:r>
              <a:rPr lang="el-GR" sz="2400" u="sng" dirty="0"/>
              <a:t>κορυφαία εκπαιδευτικά και ερευνητικά ιδρύματα της Ελλάδας </a:t>
            </a:r>
            <a:r>
              <a:rPr lang="el-GR" sz="2400" dirty="0"/>
              <a:t>με διεθνή καταξίωση: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Στο Πανεπιστήμιο Κρήτης </a:t>
            </a:r>
            <a:r>
              <a:rPr lang="el-GR" sz="2400" dirty="0"/>
              <a:t>έχουν αναπτυχθεί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b="1" dirty="0"/>
              <a:t>η Σχολή Θετικών και Τεχνολογικών Επιστημών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b="1" dirty="0"/>
              <a:t>η Σχολή Επιστημών Υγείας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b="1" dirty="0"/>
              <a:t>το Ελληνικό Μεσογειακό Πανεπιστήμιο (πρώην ΤΕΙ),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</a:rPr>
              <a:t>το Ίδρυμα Τεχνολογίας και Έρευνας (ΙΤΕ</a:t>
            </a:r>
            <a:r>
              <a:rPr lang="el-GR" sz="2000" dirty="0"/>
              <a:t>) με σπουδαίο ερευνητικό έργο που έχει εδραιωθεί στην διεθνή ερευνητική κοινότητα. Χαρακτηριστικό της δυναμικής του ΙΤΕ αποτελεί η καθοριστικής σημασίας συμμετοχή του στην ίδρυση της </a:t>
            </a:r>
            <a:r>
              <a:rPr lang="el-GR" sz="2000" b="1" dirty="0"/>
              <a:t>Forthnet, ενός από τους μεγαλύτερους τηλεπικοινωνιακούς ομίλους της Ελλάδας.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26E69-3A7E-F790-3406-CEC4C102997C}"/>
              </a:ext>
            </a:extLst>
          </p:cNvPr>
          <p:cNvSpPr txBox="1"/>
          <p:nvPr/>
        </p:nvSpPr>
        <p:spPr>
          <a:xfrm>
            <a:off x="101082" y="0"/>
            <a:ext cx="12090918" cy="1138773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/>
              <a:t>ΗΡΑΚΛΕΙΟ – </a:t>
            </a:r>
            <a:r>
              <a:rPr lang="el-GR" sz="3200" b="1" dirty="0"/>
              <a:t>ΥΦΙΣΤΑΜΕΝΗ ΚΑΤΑΣΤΑΣΗ &amp; </a:t>
            </a:r>
          </a:p>
          <a:p>
            <a:pPr algn="ctr"/>
            <a:r>
              <a:rPr lang="el-GR" sz="3200" b="1" dirty="0">
                <a:solidFill>
                  <a:srgbClr val="C00000"/>
                </a:solidFill>
              </a:rPr>
              <a:t>ΟΙ ΠΡΟΚΛΗΣΕΙΣ ΤΗΣ ΑΝΑΠΤΥΞΗΣ ΕΥΦΥΙΑΣ</a:t>
            </a:r>
          </a:p>
        </p:txBody>
      </p:sp>
    </p:spTree>
    <p:extLst>
      <p:ext uri="{BB962C8B-B14F-4D97-AF65-F5344CB8AC3E}">
        <p14:creationId xmlns:p14="http://schemas.microsoft.com/office/powerpoint/2010/main" val="160185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A5A1B4BE-AF46-6EFA-CA35-F72DC859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70FE-D64A-4E2C-AB07-C3582D96DD09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2886BB-FF04-04EA-5671-3DEB03592F44}"/>
              </a:ext>
            </a:extLst>
          </p:cNvPr>
          <p:cNvSpPr txBox="1"/>
          <p:nvPr/>
        </p:nvSpPr>
        <p:spPr>
          <a:xfrm>
            <a:off x="66675" y="1185145"/>
            <a:ext cx="121253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</a:rPr>
              <a:t>Ακολουθώντας τα διεθνή πρότυπα, </a:t>
            </a:r>
            <a:r>
              <a:rPr lang="el-GR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η «Ε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πιτροπή έξυπνης πόλης»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απαρτίζεται από ένα σύνολο τοπικών φορέων που καλύπτουν το σύνολο του φάσματος των δραστηριοτήτων της έξυπνης πόλης. Ειδικότερα,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ο Δήμος Ηρακλείου,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το Πανεπιστήμιο Κρήτης και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το Ελληνικό Μεσογειακό Πανεπιστήμιο,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το Εμπορικό και Βιομηχανικό Επιμελητήριο Ηρακλείου,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ο Οργανισμός Λιμένος Ηρακλείου,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το Αστικό ΚΤΕΛ Ηρακλείου,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τα τοπικά νοσοκομεία,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ο τοπικός οργανισμός διαχείρισης προορισμού και η πολιτική επιτροπή.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l-GR" sz="2400" b="1" i="0" u="none" strike="noStrike" baseline="0" dirty="0">
                <a:latin typeface="Times New Roman" panose="02020603050405020304" pitchFamily="18" charset="0"/>
              </a:rPr>
              <a:t>Ανάλογα με την περίσταση θα λαμβάνονται υπόψη και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τα αποτελέσματα </a:t>
            </a:r>
            <a:r>
              <a:rPr lang="el-GR" sz="2400" b="1" i="0" u="sng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κοινωνικής διαβούλευσης.</a:t>
            </a:r>
          </a:p>
          <a:p>
            <a:endParaRPr lang="el-G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C1FB9-D364-DE21-9B17-AC690286F5C0}"/>
              </a:ext>
            </a:extLst>
          </p:cNvPr>
          <p:cNvSpPr txBox="1"/>
          <p:nvPr/>
        </p:nvSpPr>
        <p:spPr>
          <a:xfrm>
            <a:off x="466531" y="261257"/>
            <a:ext cx="11252718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 – </a:t>
            </a:r>
            <a:r>
              <a:rPr lang="el-GR" sz="3600" b="1" dirty="0">
                <a:solidFill>
                  <a:srgbClr val="C00000"/>
                </a:solidFill>
              </a:rPr>
              <a:t>ΟΙ ΣΥΝΕΡΓΑΣΙΕΣ ΑΝΑΠΤΥΞΗΣ ΕΥΦΥΙΑΣ</a:t>
            </a:r>
          </a:p>
        </p:txBody>
      </p:sp>
    </p:spTree>
    <p:extLst>
      <p:ext uri="{BB962C8B-B14F-4D97-AF65-F5344CB8AC3E}">
        <p14:creationId xmlns:p14="http://schemas.microsoft.com/office/powerpoint/2010/main" val="219025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477BC3-32C2-705A-AB5C-0127621B74AB}"/>
              </a:ext>
            </a:extLst>
          </p:cNvPr>
          <p:cNvSpPr txBox="1"/>
          <p:nvPr/>
        </p:nvSpPr>
        <p:spPr>
          <a:xfrm>
            <a:off x="466531" y="261257"/>
            <a:ext cx="11252718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 – </a:t>
            </a:r>
            <a:r>
              <a:rPr lang="el-GR" sz="3600" b="1" dirty="0">
                <a:solidFill>
                  <a:srgbClr val="C00000"/>
                </a:solidFill>
              </a:rPr>
              <a:t>ΤΟ ΣΤΡΑΤΗΓΙΚΟ ΣΧΕΔΙΟ ΑΝΑΠΤΥΞΗΣ ΕΥΦΥΙΑΣ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49421D-AD77-01AC-2514-38437E6C3738}"/>
              </a:ext>
            </a:extLst>
          </p:cNvPr>
          <p:cNvSpPr txBox="1"/>
          <p:nvPr/>
        </p:nvSpPr>
        <p:spPr>
          <a:xfrm>
            <a:off x="180975" y="1238250"/>
            <a:ext cx="120110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</a:rPr>
              <a:t>Γ</a:t>
            </a:r>
            <a:r>
              <a:rPr lang="el-GR" sz="2400" b="0" i="0" u="none" strike="noStrike" baseline="0" dirty="0">
                <a:solidFill>
                  <a:srgbClr val="000000"/>
                </a:solidFill>
              </a:rPr>
              <a:t>ια την επίτευξη του στόχου της δημιουργίας της έξυπνης πόλης, </a:t>
            </a:r>
            <a:r>
              <a:rPr lang="el-GR" sz="2400" b="1" i="0" u="none" strike="noStrike" baseline="0" dirty="0">
                <a:solidFill>
                  <a:srgbClr val="C00000"/>
                </a:solidFill>
              </a:rPr>
              <a:t>το 2015 </a:t>
            </a:r>
            <a:r>
              <a:rPr lang="el-GR" sz="2400" b="0" i="0" u="none" strike="noStrike" baseline="0" dirty="0">
                <a:solidFill>
                  <a:srgbClr val="000000"/>
                </a:solidFill>
              </a:rPr>
              <a:t>εκπονήθηκε για το Ηράκλειο  </a:t>
            </a:r>
            <a:r>
              <a:rPr lang="el-GR" sz="2400" b="1" i="0" u="none" strike="noStrike" baseline="0" dirty="0">
                <a:solidFill>
                  <a:srgbClr val="C00000"/>
                </a:solidFill>
              </a:rPr>
              <a:t>ΣΤΡΑΤΗΓΙΚΟ ΣΧΕΔΙΟ </a:t>
            </a:r>
            <a:r>
              <a:rPr lang="el-GR" sz="2400" b="0" i="0" u="none" strike="noStrike" baseline="0" dirty="0">
                <a:solidFill>
                  <a:srgbClr val="000000"/>
                </a:solidFill>
              </a:rPr>
              <a:t>συμβουλευτικού χαρακτήρα, με </a:t>
            </a:r>
            <a:r>
              <a:rPr lang="el-GR" sz="2400" b="1" i="0" u="sng" strike="noStrike" baseline="0" dirty="0">
                <a:solidFill>
                  <a:srgbClr val="000000"/>
                </a:solidFill>
              </a:rPr>
              <a:t>ορίζοντα 10ετίας, </a:t>
            </a:r>
            <a:r>
              <a:rPr lang="el-GR" sz="2400" b="1" i="0" u="none" strike="noStrike" baseline="0" dirty="0">
                <a:solidFill>
                  <a:srgbClr val="000000"/>
                </a:solidFill>
              </a:rPr>
              <a:t>με 1ο ορόσημο το 2020 και 2ο ορόσημο το 2025. </a:t>
            </a:r>
          </a:p>
          <a:p>
            <a:endParaRPr lang="el-GR" sz="2400" b="1" dirty="0">
              <a:solidFill>
                <a:srgbClr val="000000"/>
              </a:solidFill>
            </a:endParaRPr>
          </a:p>
          <a:p>
            <a:r>
              <a:rPr lang="el-GR" sz="2400" b="1" i="0" u="none" strike="noStrike" baseline="0" dirty="0">
                <a:solidFill>
                  <a:srgbClr val="C00000"/>
                </a:solidFill>
              </a:rPr>
              <a:t>Ο ΣΤΡΑΤΗΓΙΚΟΣ ΣΧΕΔΙΑΣΜΟΣ (μέχρι το 2025) </a:t>
            </a:r>
            <a:r>
              <a:rPr lang="el-GR" sz="2400" b="1" i="0" u="none" strike="noStrike" baseline="0" dirty="0">
                <a:solidFill>
                  <a:srgbClr val="000000"/>
                </a:solidFill>
              </a:rPr>
              <a:t>αφορά σε συγκεκριμένα βήματα στους </a:t>
            </a:r>
            <a:r>
              <a:rPr lang="el-GR" sz="2400" b="1" i="0" u="sng" strike="noStrike" baseline="0" dirty="0">
                <a:solidFill>
                  <a:srgbClr val="C00000"/>
                </a:solidFill>
              </a:rPr>
              <a:t>έξι τομείς </a:t>
            </a:r>
            <a:r>
              <a:rPr lang="el-GR" sz="2400" b="1" i="0" u="none" strike="noStrike" baseline="0" dirty="0"/>
              <a:t>ανάπτυξης ευφυίας </a:t>
            </a:r>
            <a:r>
              <a:rPr lang="el-GR" sz="2400" i="0" u="none" strike="noStrike" baseline="0" dirty="0"/>
              <a:t>τα οποία συμπεριλαμβάνονται σε </a:t>
            </a:r>
            <a:r>
              <a:rPr lang="el-GR" sz="2400" b="1" i="1" u="sng" strike="noStrike" baseline="0" dirty="0">
                <a:solidFill>
                  <a:srgbClr val="C00000"/>
                </a:solidFill>
              </a:rPr>
              <a:t>«Οδικό Χάρτη».</a:t>
            </a:r>
          </a:p>
        </p:txBody>
      </p:sp>
    </p:spTree>
    <p:extLst>
      <p:ext uri="{BB962C8B-B14F-4D97-AF65-F5344CB8AC3E}">
        <p14:creationId xmlns:p14="http://schemas.microsoft.com/office/powerpoint/2010/main" val="15028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C6F9-D60C-0877-DCA7-186ECF46E72C}"/>
              </a:ext>
            </a:extLst>
          </p:cNvPr>
          <p:cNvSpPr txBox="1"/>
          <p:nvPr/>
        </p:nvSpPr>
        <p:spPr>
          <a:xfrm>
            <a:off x="120715" y="1038225"/>
            <a:ext cx="119443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1. </a:t>
            </a:r>
            <a:r>
              <a:rPr lang="el-GR" sz="2400" b="1" u="sng" dirty="0"/>
              <a:t>Η μείωση της ενεργειακής σπατάλης και η εξοικονόμηση πόρων </a:t>
            </a:r>
            <a:r>
              <a:rPr lang="el-GR" sz="2400" dirty="0"/>
              <a:t>αποτελεί προτεραιότητα της βιώσιμης ανάπτυξης. Στο πλαίσιο αυτό ο Δήμος Ηρακλείου οργανώνει δράσεις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ενημέρωσης και της ευαισθητοποίησης των δημοτών </a:t>
            </a:r>
            <a:r>
              <a:rPr lang="el-GR" sz="2400" dirty="0"/>
              <a:t>για την εξοικονόμηση ενέργειας,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ορθολογικής χρήσης των υδάτινων πόρων </a:t>
            </a:r>
            <a:r>
              <a:rPr lang="el-GR" sz="2400" dirty="0"/>
              <a:t>καθώς και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ποσοστιαία αύξηση της ανακύκλωσης και της </a:t>
            </a:r>
            <a:r>
              <a:rPr lang="el-GR" sz="2400" b="1" dirty="0" err="1">
                <a:solidFill>
                  <a:srgbClr val="C00000"/>
                </a:solidFill>
              </a:rPr>
              <a:t>κομποστοποίησης</a:t>
            </a:r>
            <a:r>
              <a:rPr lang="el-GR" sz="2400" b="1" dirty="0">
                <a:solidFill>
                  <a:srgbClr val="C00000"/>
                </a:solidFill>
              </a:rPr>
              <a:t>.</a:t>
            </a:r>
          </a:p>
          <a:p>
            <a:endParaRPr lang="el-GR" sz="2400" b="1" dirty="0">
              <a:solidFill>
                <a:srgbClr val="C00000"/>
              </a:solidFill>
            </a:endParaRPr>
          </a:p>
          <a:p>
            <a:r>
              <a:rPr lang="el-GR" sz="2400" b="1" dirty="0">
                <a:solidFill>
                  <a:srgbClr val="C00000"/>
                </a:solidFill>
              </a:rPr>
              <a:t> </a:t>
            </a:r>
            <a:r>
              <a:rPr lang="el-GR" sz="2400" b="1" u="sng" dirty="0"/>
              <a:t>2. Η προστασία και διαχείριση του φυσικού περιβάλλοντος </a:t>
            </a:r>
            <a:r>
              <a:rPr lang="el-GR" sz="2400" dirty="0"/>
              <a:t>αποτελεί προτεραιότητα της βιώσιμης ανάπτυξης. Στο πλαίσιο αυτό ο Δήμος Ηρακλείου εντάσσει δράσεις όπως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η παρακολούθηση των εκπομπών αερίων του θερμοκηπίου </a:t>
            </a:r>
            <a:r>
              <a:rPr lang="el-GR" sz="2400" dirty="0"/>
              <a:t>και ο υπολογισμός του ανθρακικού αποτυπώματος του Δήμου,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ο έλεγχος της περιβαλλοντικής ρύπανσης, </a:t>
            </a:r>
            <a:r>
              <a:rPr lang="el-GR" sz="2400" dirty="0"/>
              <a:t>της ποιότητας του αέρα, της ηχορύπανσης και της </a:t>
            </a:r>
            <a:r>
              <a:rPr lang="el-GR" sz="2400" dirty="0" err="1"/>
              <a:t>φωτορύπανσης</a:t>
            </a:r>
            <a:r>
              <a:rPr lang="el-GR" sz="2400" dirty="0"/>
              <a:t>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η μέτρηση και παρακολούθηση της ηλεκτρομαγνητικής ακτινοβολίας στον αστικό ιστό </a:t>
            </a:r>
            <a:r>
              <a:rPr lang="el-GR" sz="2400" dirty="0"/>
              <a:t>ούτως ώστε να εντοπιστούν οι περισσότερο προβληματικές περιοχές και να ληφθούν τα απαραίτητα μέτρα. </a:t>
            </a:r>
          </a:p>
          <a:p>
            <a:endParaRPr lang="el-G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466531" y="261257"/>
            <a:ext cx="11252718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ΗΡΑΚΛΕΙΟ– ΟΔΙΚΟΣ ΧΑΡΤΗΣ: </a:t>
            </a:r>
            <a:r>
              <a:rPr lang="el-GR" sz="3600" b="1" dirty="0">
                <a:solidFill>
                  <a:srgbClr val="C00000"/>
                </a:solidFill>
              </a:rPr>
              <a:t>Ευφυές Περιβάλλον (1)</a:t>
            </a:r>
          </a:p>
        </p:txBody>
      </p:sp>
    </p:spTree>
    <p:extLst>
      <p:ext uri="{BB962C8B-B14F-4D97-AF65-F5344CB8AC3E}">
        <p14:creationId xmlns:p14="http://schemas.microsoft.com/office/powerpoint/2010/main" val="211915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C6F9-D60C-0877-DCA7-186ECF46E72C}"/>
              </a:ext>
            </a:extLst>
          </p:cNvPr>
          <p:cNvSpPr txBox="1"/>
          <p:nvPr/>
        </p:nvSpPr>
        <p:spPr>
          <a:xfrm>
            <a:off x="158620" y="907588"/>
            <a:ext cx="120333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Η αύξηση του αστικού πρασίνου </a:t>
            </a:r>
            <a:r>
              <a:rPr lang="el-GR" sz="2400" dirty="0"/>
              <a:t>ανά πολίτη και οι βιοκλιματικές παρεμβάσεις σε δημόσιους χώρους, όπως για παράδειγμα η εγκατάσταση έξυπνου δικτύου ηλεκτροφωτισμού.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Η ενεργειακή επιθεώρηση του συνόλου των δημοτικών κτιρίων</a:t>
            </a:r>
            <a:r>
              <a:rPr lang="el-GR" sz="2400" dirty="0"/>
              <a:t>, ώστε να υπάρχει ολοκληρωμένη εικόνα των καταναλώσεών τους, προκειμένου να καθοριστεί το είδος και η προτεραιότητα των ενεργειακών επεμβάσεων που απαιτούνται για την αναβάθμισή τους μέσω παρεμβάσεων θερμομόνωσης, συστημάτων ψύξης και θέρμανσης τελευταίας ενεργειακής κλάσης και σύγχρονου φωτισμού.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Η αναβάθμιση του συστήματος διαχείρισης απορριμμάτων</a:t>
            </a:r>
            <a:r>
              <a:rPr lang="el-GR" sz="2400" dirty="0"/>
              <a:t>, μέσω της διεύρυνσης του δικτύου ανακύκλωσης αυξάνοντας τα σημεία συλλογής και τα ανακυκλώσιμα είδη, εγκατάσταση </a:t>
            </a:r>
            <a:r>
              <a:rPr lang="el-GR" sz="2400" b="1" dirty="0"/>
              <a:t>έξυπνων απορριμματοδεκτών </a:t>
            </a:r>
            <a:r>
              <a:rPr lang="el-GR" sz="2400" dirty="0"/>
              <a:t>που πληροφορούν για την στάθμη των απορριμμάτων συμπεριλαμβάνεται στα σχέδια του Δήμου Ηρακλείου.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466531" y="261257"/>
            <a:ext cx="11252718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ΗΡΑΚΛΕΙΟ– ΟΔΙΚΟΣ ΧΑΡΤΗΣ: </a:t>
            </a:r>
            <a:r>
              <a:rPr lang="el-GR" sz="3600" b="1" dirty="0">
                <a:solidFill>
                  <a:srgbClr val="C00000"/>
                </a:solidFill>
              </a:rPr>
              <a:t>Ευφυές Περιβάλλον (2)</a:t>
            </a:r>
          </a:p>
        </p:txBody>
      </p:sp>
    </p:spTree>
    <p:extLst>
      <p:ext uri="{BB962C8B-B14F-4D97-AF65-F5344CB8AC3E}">
        <p14:creationId xmlns:p14="http://schemas.microsoft.com/office/powerpoint/2010/main" val="64670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C6F9-D60C-0877-DCA7-186ECF46E72C}"/>
              </a:ext>
            </a:extLst>
          </p:cNvPr>
          <p:cNvSpPr txBox="1"/>
          <p:nvPr/>
        </p:nvSpPr>
        <p:spPr>
          <a:xfrm>
            <a:off x="0" y="720984"/>
            <a:ext cx="1219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Η βιώσιμη κινητικότητα </a:t>
            </a:r>
            <a:r>
              <a:rPr lang="el-GR" sz="2400" b="1" dirty="0"/>
              <a:t>αποτελεί τη βάση για τη διαμόρφωση της στρατηγικής των μετακινήσεων (αστικών, υπεραστικών και εμπορευματικών) για την πόλη του Ηρακλείου. Τα βήματα: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Αναβάθμιση του ρόλου και της αξιοπιστίας των Μέσων Μαζικής Μεταφοράς</a:t>
            </a:r>
            <a:r>
              <a:rPr lang="el-GR" sz="2400" dirty="0"/>
              <a:t> και η εδραίωσή τους στην καθημερινότητα των πολιτών με στόχο τη μείωση των ιδιωτικών μετακινήσεων, την ελάττωση των εκπομπών καυσαερίων, την κυκλοφοριακή αποσυμφόρηση του επιβαρυμένου ιστορικού κέντρου.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Ενσωμάτωση του ποδηλάτου </a:t>
            </a:r>
            <a:r>
              <a:rPr lang="el-GR" sz="2400" dirty="0"/>
              <a:t>στις επιλογές μετακίνησης των πολιτών μέσω της δημιουργίας εκτενούς, ενιαίου δικτύου ποδηλατοδρόμων.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C00000"/>
                </a:solidFill>
              </a:rPr>
              <a:t>Ενίσχυση του περπατήματος </a:t>
            </a:r>
            <a:r>
              <a:rPr lang="el-GR" sz="2400" dirty="0"/>
              <a:t>μέσω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dirty="0"/>
              <a:t>της κατασκευής νέων πεζοδρομίων και </a:t>
            </a:r>
            <a:r>
              <a:rPr lang="el-GR" sz="2000" u="sng" dirty="0"/>
              <a:t>της διαπλάτυνσης των υφιστάμενων πεζοδρομίων</a:t>
            </a:r>
            <a:r>
              <a:rPr lang="el-GR" sz="2000" dirty="0"/>
              <a:t>,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dirty="0"/>
              <a:t>της δημιουργίας εκτενούς, ενιαίου </a:t>
            </a:r>
            <a:r>
              <a:rPr lang="el-GR" sz="2000" u="sng" dirty="0"/>
              <a:t>δικτύου πεζοδρομημένων διαδρομών</a:t>
            </a:r>
            <a:r>
              <a:rPr lang="el-GR" sz="2000" dirty="0"/>
              <a:t>,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dirty="0"/>
              <a:t>της διαμόρφωσης οδών </a:t>
            </a:r>
            <a:r>
              <a:rPr lang="el-GR" sz="2000" u="sng" dirty="0"/>
              <a:t>ήπιας κυκλοφορίας</a:t>
            </a:r>
            <a:r>
              <a:rPr lang="el-GR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u="sng" dirty="0">
                <a:solidFill>
                  <a:srgbClr val="C00000"/>
                </a:solidFill>
              </a:rPr>
              <a:t>Προώθηση της «κοινής» μετακίνησης </a:t>
            </a:r>
            <a:r>
              <a:rPr lang="el-GR" sz="2400" dirty="0"/>
              <a:t>(</a:t>
            </a:r>
            <a:r>
              <a:rPr lang="el-GR" sz="2400" dirty="0" err="1"/>
              <a:t>Sharing</a:t>
            </a:r>
            <a:r>
              <a:rPr lang="el-GR" sz="2400" dirty="0"/>
              <a:t> </a:t>
            </a:r>
            <a:r>
              <a:rPr lang="el-GR" sz="2400" dirty="0" err="1"/>
              <a:t>mobility</a:t>
            </a:r>
            <a:r>
              <a:rPr lang="el-GR" sz="2400" dirty="0"/>
              <a:t>)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l-GR" sz="2000" dirty="0"/>
              <a:t>τύπου </a:t>
            </a:r>
            <a:r>
              <a:rPr lang="el-GR" sz="2000" b="1" dirty="0" err="1"/>
              <a:t>bike</a:t>
            </a:r>
            <a:r>
              <a:rPr lang="el-GR" sz="2000" b="1" dirty="0"/>
              <a:t> </a:t>
            </a:r>
            <a:r>
              <a:rPr lang="el-GR" sz="2000" b="1" dirty="0" err="1"/>
              <a:t>sharing</a:t>
            </a:r>
            <a:r>
              <a:rPr lang="el-GR" sz="2000" b="1" dirty="0"/>
              <a:t>, </a:t>
            </a:r>
            <a:r>
              <a:rPr lang="el-GR" sz="2000" b="1" dirty="0" err="1"/>
              <a:t>car</a:t>
            </a:r>
            <a:r>
              <a:rPr lang="el-GR" sz="2000" b="1" dirty="0"/>
              <a:t> </a:t>
            </a:r>
            <a:r>
              <a:rPr lang="el-GR" sz="2000" b="1" dirty="0" err="1"/>
              <a:t>sharing</a:t>
            </a:r>
            <a:r>
              <a:rPr lang="el-GR" sz="2000" b="1" dirty="0"/>
              <a:t>, </a:t>
            </a:r>
            <a:r>
              <a:rPr lang="el-GR" sz="2000" b="1" dirty="0" err="1"/>
              <a:t>car</a:t>
            </a:r>
            <a:r>
              <a:rPr lang="el-GR" sz="2000" b="1" dirty="0"/>
              <a:t> </a:t>
            </a:r>
            <a:r>
              <a:rPr lang="el-GR" sz="2000" b="1" dirty="0" err="1"/>
              <a:t>pooling</a:t>
            </a:r>
            <a:r>
              <a:rPr lang="el-GR" sz="2000" b="1" dirty="0"/>
              <a:t> και </a:t>
            </a:r>
            <a:r>
              <a:rPr lang="el-GR" sz="2000" b="1" dirty="0" err="1"/>
              <a:t>taxi</a:t>
            </a:r>
            <a:r>
              <a:rPr lang="el-GR" sz="2000" b="1" dirty="0"/>
              <a:t> </a:t>
            </a:r>
            <a:r>
              <a:rPr lang="el-GR" sz="2000" b="1" dirty="0" err="1"/>
              <a:t>sharing</a:t>
            </a:r>
            <a:r>
              <a:rPr lang="el-GR" sz="2000" b="1" dirty="0"/>
              <a:t> </a:t>
            </a:r>
            <a:r>
              <a:rPr lang="el-GR" sz="2000" dirty="0"/>
              <a:t>τα οποία θα αναπτυχθούν σε συνεργασία με την ιδιωτική πρωτοβουλία.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-1" y="0"/>
            <a:ext cx="12065065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ΗΡΑΚΛΕΙΟ– ΟΔΙΚΟΣ ΧΑΡΤΗΣ: </a:t>
            </a:r>
            <a:r>
              <a:rPr lang="el-GR" sz="3600" b="1" dirty="0">
                <a:solidFill>
                  <a:srgbClr val="C00000"/>
                </a:solidFill>
              </a:rPr>
              <a:t>Ευφυής Αστική Κινητικότητα (1)</a:t>
            </a:r>
          </a:p>
        </p:txBody>
      </p:sp>
    </p:spTree>
    <p:extLst>
      <p:ext uri="{BB962C8B-B14F-4D97-AF65-F5344CB8AC3E}">
        <p14:creationId xmlns:p14="http://schemas.microsoft.com/office/powerpoint/2010/main" val="387461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-1" y="0"/>
            <a:ext cx="12065065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ΗΡΑΚΛΕΙΟ– ΟΔΙΚΟΣ ΧΑΡΤΗΣ: </a:t>
            </a:r>
            <a:r>
              <a:rPr lang="el-GR" sz="3600" b="1" dirty="0">
                <a:solidFill>
                  <a:srgbClr val="C00000"/>
                </a:solidFill>
              </a:rPr>
              <a:t>Ευφυής Αστική Κινητικότητα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-63470" y="580518"/>
            <a:ext cx="12255469" cy="645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Ο Δήμος Ηρακλείου έχει αναπτύξει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καινοτομίες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δίνοντας έμφαση στον τομέα των μεταφορών.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Χαρακτηριστικά έργα αποτελούν </a:t>
            </a:r>
          </a:p>
          <a:p>
            <a:endParaRPr lang="el-GR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οι έξυπνες στάσεις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του αστικού ΚΤΕΛ Ηρακλείου οι οποίες παρέχουν πληροφορίες για τα δρομολόγια και τους χρόνους άφιξης των λεωφορείων,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1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το σύστημα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δωρεάν διάθεσης ποδηλάτων στους πολίτες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μέσω συγκεκριμένων σημείων παράδοσης και παραλαβής,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η εγκατάσταση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αισθητήρων σε λεωφορεία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για την παρακολούθηση της κίνησης στους δρόμους,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Ε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φαρμογή του αστικού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ΚΤΕΛ Ηρακλείου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που ενημερώνει σε πραγματικό χρόνο για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τα δρομολόγια και τις αφίξεις των λεωφορείων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καθώς και για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τη βέλτιστη διαδρομή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προς τον εκάστοτε προορισμό.</a:t>
            </a:r>
          </a:p>
          <a:p>
            <a:endParaRPr lang="el-GR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η πιλοτική εγκατάσταση έξυπνου αστικού εξοπλισμού όπως για παράδειγμα τα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παγκάκια με </a:t>
            </a:r>
            <a:r>
              <a:rPr lang="el-GR" sz="2400" b="1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WiFi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και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τα ψηφιακά κιόσκια πληροφόρησης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l-GR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Η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τοποθεσία των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διαθέσιμων δημοτικών θέσεων στάθμευσης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και η πλοήγηση προς αυτές.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0274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D8F840-DCCB-E053-FE18-BC596098B7D7}"/>
              </a:ext>
            </a:extLst>
          </p:cNvPr>
          <p:cNvSpPr txBox="1"/>
          <p:nvPr/>
        </p:nvSpPr>
        <p:spPr>
          <a:xfrm>
            <a:off x="-1" y="0"/>
            <a:ext cx="12065065" cy="646331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/>
              <a:t>ΗΡΑΚΛΕΙΟ– ΟΔΙΚΟΣ ΧΑΡΤΗΣ: </a:t>
            </a:r>
            <a:r>
              <a:rPr lang="el-GR" sz="3600" b="1" dirty="0">
                <a:solidFill>
                  <a:srgbClr val="C00000"/>
                </a:solidFill>
              </a:rPr>
              <a:t>Ευφυής Διακυβέρνηση 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C71BC-D7E9-630A-F159-B11833B1514A}"/>
              </a:ext>
            </a:extLst>
          </p:cNvPr>
          <p:cNvSpPr txBox="1"/>
          <p:nvPr/>
        </p:nvSpPr>
        <p:spPr>
          <a:xfrm>
            <a:off x="0" y="646331"/>
            <a:ext cx="11719831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Σ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το Ηράκλειο,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ο τομέας της ευφυούς διακυβέρνησης είναι από τους πιο αναπτυγμένους τομείς της έξυπνης πόλης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καθώς η Δημοτική Αρχή πρωτοπόρησε για τα ελληνικά δεδομένα και έδωσε έμφαση στην ανάπτυξη διαδικτυακών υπηρεσιών προς τον πολίτη. Προσφέρονται </a:t>
            </a:r>
            <a:r>
              <a:rPr lang="el-GR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163 διαφορετικές ηλεκτρονικές υπηρεσίες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προς τον πολίτη, μειώνοντας σε μεγάλο βαθμό την αναγκαιότητα επίσκεψής του στην αντίστοιχη δημοτική υπηρεσία. </a:t>
            </a:r>
            <a:r>
              <a:rPr lang="el-GR" sz="240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Οι σημαντικότερες είναι οι εξής:</a:t>
            </a:r>
            <a:endParaRPr lang="el-GR" sz="2400" i="0" u="sng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 Ηλεκτρονικά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 δημόσια έγγραφα </a:t>
            </a:r>
            <a:r>
              <a:rPr lang="el-GR" sz="2000" b="1" dirty="0">
                <a:latin typeface="Arial" panose="020B0604020202020204" pitchFamily="34" charset="0"/>
              </a:rPr>
              <a:t>(Πιστοποιητικά του Δήμου, κλπ.).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2000" b="1" dirty="0">
                <a:latin typeface="Arial" panose="020B0604020202020204" pitchFamily="34" charset="0"/>
              </a:rPr>
              <a:t>  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Τα εφημερεύοντα φαρμακεία και νοσοκομεία, </a:t>
            </a:r>
            <a:r>
              <a:rPr lang="el-GR" sz="2000" b="1" dirty="0">
                <a:latin typeface="Arial" panose="020B0604020202020204" pitchFamily="34" charset="0"/>
              </a:rPr>
              <a:t>και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l-GR" sz="2000" b="1" dirty="0">
                <a:latin typeface="Arial" panose="020B0604020202020204" pitchFamily="34" charset="0"/>
              </a:rPr>
              <a:t>  Τα τελευταία 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νέα του δήμου.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η ηλεκτρονική πληρωμή οφειλών προς τον δήμο 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με κατάθεση σε λογαριασμό ή με χρεωστική/ πιστωτική κάρτα,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η δέσμευση βιβλίων και ψηφιοποιημένου υλικού 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της </a:t>
            </a:r>
            <a:r>
              <a:rPr lang="el-GR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Βικελαίας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Δημοτικής Βιβλιοθήκης Ηρακλείου,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το ευρετήριο αποφάσεων συλλογικών δημοτικών οργάνων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το γεωγραφικό σύστημα πληροφοριών (G.I.S.) 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με υλικό πολεοδομικού χαρακτήρα,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τα 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ηλεκτρονικά δημοψηφίσματα,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τα μηνιαία </a:t>
            </a:r>
            <a:r>
              <a:rPr lang="el-GR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newsletter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το </a:t>
            </a:r>
            <a:r>
              <a:rPr lang="el-GR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forum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 συζητήσεων και διαβουλεύσεων 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καθώς και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</a:rPr>
              <a:t>η δημοσιοποίηση στοιχείων του προϋπολογισμού.</a:t>
            </a:r>
          </a:p>
        </p:txBody>
      </p:sp>
    </p:spTree>
    <p:extLst>
      <p:ext uri="{BB962C8B-B14F-4D97-AF65-F5344CB8AC3E}">
        <p14:creationId xmlns:p14="http://schemas.microsoft.com/office/powerpoint/2010/main" val="359255738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2020</Words>
  <Application>Microsoft Office PowerPoint</Application>
  <PresentationFormat>Ευρεία οθόνη</PresentationFormat>
  <Paragraphs>148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Wingdings 2</vt:lpstr>
      <vt:lpstr>Θέμα του Office</vt:lpstr>
      <vt:lpstr>ΕΥΦΥΕΙΣ ΕΛΛΗΝΙΚΕΣ ΠΟΛΕΙΣ: ΗΡΑΚΛΕΙΟ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ΤΡΙΚΑΛΑ - ΕΥΦΥΗΣ ΠΟΛΗ</dc:title>
  <dc:creator>Anastasia-Aspasia GOSPODINI</dc:creator>
  <cp:lastModifiedBy>Anastasia-Aspasia GOSPODINI</cp:lastModifiedBy>
  <cp:revision>154</cp:revision>
  <dcterms:created xsi:type="dcterms:W3CDTF">2023-04-24T14:18:09Z</dcterms:created>
  <dcterms:modified xsi:type="dcterms:W3CDTF">2023-05-29T13:04:04Z</dcterms:modified>
</cp:coreProperties>
</file>