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9"/>
  </p:handoutMasterIdLst>
  <p:sldIdLst>
    <p:sldId id="256" r:id="rId2"/>
    <p:sldId id="257" r:id="rId3"/>
    <p:sldId id="301" r:id="rId4"/>
    <p:sldId id="300" r:id="rId5"/>
    <p:sldId id="258" r:id="rId6"/>
    <p:sldId id="259" r:id="rId7"/>
    <p:sldId id="308" r:id="rId8"/>
    <p:sldId id="260" r:id="rId9"/>
    <p:sldId id="261" r:id="rId10"/>
    <p:sldId id="262" r:id="rId11"/>
    <p:sldId id="263" r:id="rId12"/>
    <p:sldId id="264" r:id="rId13"/>
    <p:sldId id="265" r:id="rId14"/>
    <p:sldId id="266" r:id="rId15"/>
    <p:sldId id="267" r:id="rId16"/>
    <p:sldId id="268" r:id="rId17"/>
    <p:sldId id="270" r:id="rId18"/>
    <p:sldId id="303" r:id="rId19"/>
    <p:sldId id="309" r:id="rId20"/>
    <p:sldId id="271" r:id="rId21"/>
    <p:sldId id="310" r:id="rId22"/>
    <p:sldId id="272" r:id="rId23"/>
    <p:sldId id="302" r:id="rId24"/>
    <p:sldId id="273" r:id="rId25"/>
    <p:sldId id="274" r:id="rId26"/>
    <p:sldId id="275" r:id="rId27"/>
    <p:sldId id="276" r:id="rId28"/>
    <p:sldId id="277" r:id="rId29"/>
    <p:sldId id="278" r:id="rId30"/>
    <p:sldId id="311" r:id="rId31"/>
    <p:sldId id="279" r:id="rId32"/>
    <p:sldId id="280" r:id="rId33"/>
    <p:sldId id="304" r:id="rId34"/>
    <p:sldId id="281" r:id="rId35"/>
    <p:sldId id="282" r:id="rId36"/>
    <p:sldId id="283" r:id="rId37"/>
    <p:sldId id="284" r:id="rId38"/>
    <p:sldId id="285" r:id="rId39"/>
    <p:sldId id="286" r:id="rId40"/>
    <p:sldId id="287" r:id="rId41"/>
    <p:sldId id="305" r:id="rId42"/>
    <p:sldId id="288" r:id="rId43"/>
    <p:sldId id="312" r:id="rId44"/>
    <p:sldId id="289" r:id="rId45"/>
    <p:sldId id="290" r:id="rId46"/>
    <p:sldId id="291" r:id="rId47"/>
    <p:sldId id="292" r:id="rId48"/>
    <p:sldId id="293" r:id="rId49"/>
    <p:sldId id="306" r:id="rId50"/>
    <p:sldId id="294" r:id="rId51"/>
    <p:sldId id="295" r:id="rId52"/>
    <p:sldId id="296" r:id="rId53"/>
    <p:sldId id="297" r:id="rId54"/>
    <p:sldId id="307" r:id="rId55"/>
    <p:sldId id="298" r:id="rId56"/>
    <p:sldId id="299" r:id="rId57"/>
    <p:sldId id="313" r:id="rId58"/>
  </p:sldIdLst>
  <p:sldSz cx="12192000" cy="6858000"/>
  <p:notesSz cx="7010400" cy="92964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BA4E519C-24BF-4454-8EFA-8F4880F4EBDD}" type="datetimeFigureOut">
              <a:rPr lang="el-GR" smtClean="0"/>
              <a:t>28/12/2024</a:t>
            </a:fld>
            <a:endParaRPr lang="el-GR"/>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7D5D6457-AA46-473B-96E2-A65E72A010C9}" type="slidenum">
              <a:rPr lang="el-GR" smtClean="0"/>
              <a:t>‹#›</a:t>
            </a:fld>
            <a:endParaRPr lang="el-GR"/>
          </a:p>
        </p:txBody>
      </p:sp>
    </p:spTree>
    <p:extLst>
      <p:ext uri="{BB962C8B-B14F-4D97-AF65-F5344CB8AC3E}">
        <p14:creationId xmlns:p14="http://schemas.microsoft.com/office/powerpoint/2010/main" val="21670311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F027246E-CE01-4395-8FF5-1A2CBD386CBF}" type="datetimeFigureOut">
              <a:rPr lang="el-GR" smtClean="0"/>
              <a:t>28/12/2024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4214536-D04B-43CC-A712-BFBCF0CDD7E5}" type="slidenum">
              <a:rPr lang="el-GR" smtClean="0"/>
              <a:t>‹#›</a:t>
            </a:fld>
            <a:endParaRPr lang="el-GR"/>
          </a:p>
        </p:txBody>
      </p:sp>
    </p:spTree>
    <p:extLst>
      <p:ext uri="{BB962C8B-B14F-4D97-AF65-F5344CB8AC3E}">
        <p14:creationId xmlns:p14="http://schemas.microsoft.com/office/powerpoint/2010/main" val="4022960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F027246E-CE01-4395-8FF5-1A2CBD386CBF}" type="datetimeFigureOut">
              <a:rPr lang="el-GR" smtClean="0"/>
              <a:t>28/12/2024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4214536-D04B-43CC-A712-BFBCF0CDD7E5}" type="slidenum">
              <a:rPr lang="el-GR" smtClean="0"/>
              <a:t>‹#›</a:t>
            </a:fld>
            <a:endParaRPr lang="el-GR"/>
          </a:p>
        </p:txBody>
      </p:sp>
    </p:spTree>
    <p:extLst>
      <p:ext uri="{BB962C8B-B14F-4D97-AF65-F5344CB8AC3E}">
        <p14:creationId xmlns:p14="http://schemas.microsoft.com/office/powerpoint/2010/main" val="450659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F027246E-CE01-4395-8FF5-1A2CBD386CBF}" type="datetimeFigureOut">
              <a:rPr lang="el-GR" smtClean="0"/>
              <a:t>28/12/2024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4214536-D04B-43CC-A712-BFBCF0CDD7E5}" type="slidenum">
              <a:rPr lang="el-GR" smtClean="0"/>
              <a:t>‹#›</a:t>
            </a:fld>
            <a:endParaRPr lang="el-GR"/>
          </a:p>
        </p:txBody>
      </p:sp>
    </p:spTree>
    <p:extLst>
      <p:ext uri="{BB962C8B-B14F-4D97-AF65-F5344CB8AC3E}">
        <p14:creationId xmlns:p14="http://schemas.microsoft.com/office/powerpoint/2010/main" val="3062892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F027246E-CE01-4395-8FF5-1A2CBD386CBF}" type="datetimeFigureOut">
              <a:rPr lang="el-GR" smtClean="0"/>
              <a:t>28/12/2024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4214536-D04B-43CC-A712-BFBCF0CDD7E5}" type="slidenum">
              <a:rPr lang="el-GR" smtClean="0"/>
              <a:t>‹#›</a:t>
            </a:fld>
            <a:endParaRPr lang="el-GR"/>
          </a:p>
        </p:txBody>
      </p:sp>
    </p:spTree>
    <p:extLst>
      <p:ext uri="{BB962C8B-B14F-4D97-AF65-F5344CB8AC3E}">
        <p14:creationId xmlns:p14="http://schemas.microsoft.com/office/powerpoint/2010/main" val="3484090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27246E-CE01-4395-8FF5-1A2CBD386CBF}" type="datetimeFigureOut">
              <a:rPr lang="el-GR" smtClean="0"/>
              <a:t>28/12/2024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4214536-D04B-43CC-A712-BFBCF0CDD7E5}" type="slidenum">
              <a:rPr lang="el-GR" smtClean="0"/>
              <a:t>‹#›</a:t>
            </a:fld>
            <a:endParaRPr lang="el-GR"/>
          </a:p>
        </p:txBody>
      </p:sp>
    </p:spTree>
    <p:extLst>
      <p:ext uri="{BB962C8B-B14F-4D97-AF65-F5344CB8AC3E}">
        <p14:creationId xmlns:p14="http://schemas.microsoft.com/office/powerpoint/2010/main" val="131644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F027246E-CE01-4395-8FF5-1A2CBD386CBF}" type="datetimeFigureOut">
              <a:rPr lang="el-GR" smtClean="0"/>
              <a:t>28/12/2024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4214536-D04B-43CC-A712-BFBCF0CDD7E5}" type="slidenum">
              <a:rPr lang="el-GR" smtClean="0"/>
              <a:t>‹#›</a:t>
            </a:fld>
            <a:endParaRPr lang="el-GR"/>
          </a:p>
        </p:txBody>
      </p:sp>
    </p:spTree>
    <p:extLst>
      <p:ext uri="{BB962C8B-B14F-4D97-AF65-F5344CB8AC3E}">
        <p14:creationId xmlns:p14="http://schemas.microsoft.com/office/powerpoint/2010/main" val="3630361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F027246E-CE01-4395-8FF5-1A2CBD386CBF}" type="datetimeFigureOut">
              <a:rPr lang="el-GR" smtClean="0"/>
              <a:t>28/12/2024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4214536-D04B-43CC-A712-BFBCF0CDD7E5}" type="slidenum">
              <a:rPr lang="el-GR" smtClean="0"/>
              <a:t>‹#›</a:t>
            </a:fld>
            <a:endParaRPr lang="el-GR"/>
          </a:p>
        </p:txBody>
      </p:sp>
    </p:spTree>
    <p:extLst>
      <p:ext uri="{BB962C8B-B14F-4D97-AF65-F5344CB8AC3E}">
        <p14:creationId xmlns:p14="http://schemas.microsoft.com/office/powerpoint/2010/main" val="3100658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F027246E-CE01-4395-8FF5-1A2CBD386CBF}" type="datetimeFigureOut">
              <a:rPr lang="el-GR" smtClean="0"/>
              <a:t>28/12/2024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4214536-D04B-43CC-A712-BFBCF0CDD7E5}" type="slidenum">
              <a:rPr lang="el-GR" smtClean="0"/>
              <a:t>‹#›</a:t>
            </a:fld>
            <a:endParaRPr lang="el-GR"/>
          </a:p>
        </p:txBody>
      </p:sp>
    </p:spTree>
    <p:extLst>
      <p:ext uri="{BB962C8B-B14F-4D97-AF65-F5344CB8AC3E}">
        <p14:creationId xmlns:p14="http://schemas.microsoft.com/office/powerpoint/2010/main" val="417051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7246E-CE01-4395-8FF5-1A2CBD386CBF}" type="datetimeFigureOut">
              <a:rPr lang="el-GR" smtClean="0"/>
              <a:t>28/12/2024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4214536-D04B-43CC-A712-BFBCF0CDD7E5}" type="slidenum">
              <a:rPr lang="el-GR" smtClean="0"/>
              <a:t>‹#›</a:t>
            </a:fld>
            <a:endParaRPr lang="el-GR"/>
          </a:p>
        </p:txBody>
      </p:sp>
    </p:spTree>
    <p:extLst>
      <p:ext uri="{BB962C8B-B14F-4D97-AF65-F5344CB8AC3E}">
        <p14:creationId xmlns:p14="http://schemas.microsoft.com/office/powerpoint/2010/main" val="2482881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27246E-CE01-4395-8FF5-1A2CBD386CBF}" type="datetimeFigureOut">
              <a:rPr lang="el-GR" smtClean="0"/>
              <a:t>28/12/2024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4214536-D04B-43CC-A712-BFBCF0CDD7E5}" type="slidenum">
              <a:rPr lang="el-GR" smtClean="0"/>
              <a:t>‹#›</a:t>
            </a:fld>
            <a:endParaRPr lang="el-GR"/>
          </a:p>
        </p:txBody>
      </p:sp>
    </p:spTree>
    <p:extLst>
      <p:ext uri="{BB962C8B-B14F-4D97-AF65-F5344CB8AC3E}">
        <p14:creationId xmlns:p14="http://schemas.microsoft.com/office/powerpoint/2010/main" val="2481410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27246E-CE01-4395-8FF5-1A2CBD386CBF}" type="datetimeFigureOut">
              <a:rPr lang="el-GR" smtClean="0"/>
              <a:t>28/12/2024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4214536-D04B-43CC-A712-BFBCF0CDD7E5}" type="slidenum">
              <a:rPr lang="el-GR" smtClean="0"/>
              <a:t>‹#›</a:t>
            </a:fld>
            <a:endParaRPr lang="el-GR"/>
          </a:p>
        </p:txBody>
      </p:sp>
    </p:spTree>
    <p:extLst>
      <p:ext uri="{BB962C8B-B14F-4D97-AF65-F5344CB8AC3E}">
        <p14:creationId xmlns:p14="http://schemas.microsoft.com/office/powerpoint/2010/main" val="190783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7246E-CE01-4395-8FF5-1A2CBD386CBF}" type="datetimeFigureOut">
              <a:rPr lang="el-GR" smtClean="0"/>
              <a:t>28/12/2024</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14536-D04B-43CC-A712-BFBCF0CDD7E5}" type="slidenum">
              <a:rPr lang="el-GR" smtClean="0"/>
              <a:t>‹#›</a:t>
            </a:fld>
            <a:endParaRPr lang="el-GR"/>
          </a:p>
        </p:txBody>
      </p:sp>
    </p:spTree>
    <p:extLst>
      <p:ext uri="{BB962C8B-B14F-4D97-AF65-F5344CB8AC3E}">
        <p14:creationId xmlns:p14="http://schemas.microsoft.com/office/powerpoint/2010/main" val="652567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31723"/>
          </a:xfrm>
        </p:spPr>
        <p:txBody>
          <a:bodyPr/>
          <a:lstStyle/>
          <a:p>
            <a:r>
              <a:rPr lang="el-GR" b="1" dirty="0"/>
              <a:t>ΝΕΥΡΙΚΟ ΣΥΣΤΗΜΑ</a:t>
            </a:r>
          </a:p>
        </p:txBody>
      </p:sp>
    </p:spTree>
    <p:extLst>
      <p:ext uri="{BB962C8B-B14F-4D97-AF65-F5344CB8AC3E}">
        <p14:creationId xmlns:p14="http://schemas.microsoft.com/office/powerpoint/2010/main" val="2607229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3914"/>
            <a:ext cx="10755086" cy="5883049"/>
          </a:xfrm>
        </p:spPr>
        <p:txBody>
          <a:bodyPr>
            <a:normAutofit/>
          </a:bodyPr>
          <a:lstStyle/>
          <a:p>
            <a:r>
              <a:rPr lang="el-GR" b="1" dirty="0"/>
              <a:t>Κρανιακή αραχνοειδής μήνιγγα:</a:t>
            </a:r>
            <a:r>
              <a:rPr lang="el-GR" dirty="0"/>
              <a:t> Λεπτή αραχνοειδή μεμβράνη που καλύπτει τον εγκέφαλο. Έρχεται σε επαφή με την εσωτερική επιθηλιακή στιβάδα της σκληρής μήνιγγας σχηματίζοντας τον </a:t>
            </a:r>
            <a:r>
              <a:rPr lang="el-GR" b="1" dirty="0" err="1">
                <a:solidFill>
                  <a:srgbClr val="FF0000"/>
                </a:solidFill>
              </a:rPr>
              <a:t>υποαραχνοειδή</a:t>
            </a:r>
            <a:r>
              <a:rPr lang="el-GR" b="1" dirty="0">
                <a:solidFill>
                  <a:srgbClr val="FF0000"/>
                </a:solidFill>
              </a:rPr>
              <a:t> χώρο</a:t>
            </a:r>
            <a:r>
              <a:rPr lang="el-GR" dirty="0">
                <a:solidFill>
                  <a:srgbClr val="FF0000"/>
                </a:solidFill>
              </a:rPr>
              <a:t> </a:t>
            </a:r>
            <a:r>
              <a:rPr lang="el-GR" dirty="0"/>
              <a:t>που είναι γεμάτος με εγκεφαλονωτιαίο υγρό.</a:t>
            </a:r>
          </a:p>
          <a:p>
            <a:r>
              <a:rPr lang="el-GR" b="1" dirty="0"/>
              <a:t>Κρανιακή χοριοειδής μήνιγγα:</a:t>
            </a:r>
            <a:r>
              <a:rPr lang="el-GR" dirty="0"/>
              <a:t> Εσώτερη και πιο λεπτή των μηνίγγων. Βρίσκεται σε επαφή με την επιφάνεια του εγκεφάλου, ακολουθώντας τις αύλακες και τις έλικες του εγκεφάλου. </a:t>
            </a:r>
          </a:p>
        </p:txBody>
      </p:sp>
    </p:spTree>
    <p:extLst>
      <p:ext uri="{BB962C8B-B14F-4D97-AF65-F5344CB8AC3E}">
        <p14:creationId xmlns:p14="http://schemas.microsoft.com/office/powerpoint/2010/main" val="3540172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515"/>
            <a:ext cx="10515600" cy="957942"/>
          </a:xfrm>
        </p:spPr>
        <p:txBody>
          <a:bodyPr/>
          <a:lstStyle/>
          <a:p>
            <a:r>
              <a:rPr lang="el-GR" b="1" dirty="0"/>
              <a:t>Εγκεφαλονωτιαίο υγρό </a:t>
            </a:r>
            <a:endParaRPr lang="el-GR" dirty="0"/>
          </a:p>
        </p:txBody>
      </p:sp>
      <p:sp>
        <p:nvSpPr>
          <p:cNvPr id="3" name="Content Placeholder 2"/>
          <p:cNvSpPr>
            <a:spLocks noGrp="1"/>
          </p:cNvSpPr>
          <p:nvPr>
            <p:ph idx="1"/>
          </p:nvPr>
        </p:nvSpPr>
        <p:spPr>
          <a:xfrm>
            <a:off x="653143" y="1099457"/>
            <a:ext cx="11277600" cy="5606143"/>
          </a:xfrm>
        </p:spPr>
        <p:txBody>
          <a:bodyPr>
            <a:normAutofit fontScale="92500" lnSpcReduction="10000"/>
          </a:bodyPr>
          <a:lstStyle/>
          <a:p>
            <a:r>
              <a:rPr lang="el-GR" dirty="0"/>
              <a:t>Περιβάλλει πλήρως, λούζει και προστατεύει τις εκτεθειμένες επιφάνειες του εγκεφάλου και του νωτιαίου μυελού. </a:t>
            </a:r>
          </a:p>
          <a:p>
            <a:r>
              <a:rPr lang="el-GR" u="sng" dirty="0"/>
              <a:t>Λειτουργίες</a:t>
            </a:r>
            <a:r>
              <a:rPr lang="el-GR" dirty="0"/>
              <a:t>:</a:t>
            </a:r>
          </a:p>
          <a:p>
            <a:pPr lvl="0"/>
            <a:r>
              <a:rPr lang="el-GR" b="1" dirty="0">
                <a:solidFill>
                  <a:srgbClr val="FF0000"/>
                </a:solidFill>
              </a:rPr>
              <a:t>1)</a:t>
            </a:r>
            <a:r>
              <a:rPr lang="el-GR" dirty="0"/>
              <a:t> Απόσβεση κραδασμών από τις απότομες κινήσεις της κεφαλής ή την πρόσκρουση του κρανίου πάνω σε σκληρές επιφάνειες.	</a:t>
            </a:r>
          </a:p>
          <a:p>
            <a:pPr lvl="0"/>
            <a:r>
              <a:rPr lang="el-GR" b="1" dirty="0">
                <a:solidFill>
                  <a:srgbClr val="FF0000"/>
                </a:solidFill>
              </a:rPr>
              <a:t>2)</a:t>
            </a:r>
            <a:r>
              <a:rPr lang="el-GR" dirty="0"/>
              <a:t> Υποστήριξη εγκεφάλου που αιωρείται μέσα στο κρανίο και επιπλέει στο εγκεφαλονωτιαίο υγρό. Ο εγκέφαλος ζυγίζει 1.400 </a:t>
            </a:r>
            <a:r>
              <a:rPr lang="en-US" dirty="0"/>
              <a:t>g</a:t>
            </a:r>
            <a:r>
              <a:rPr lang="el-GR" dirty="0"/>
              <a:t> στον αέρα, αλλά μόλις 50</a:t>
            </a:r>
            <a:r>
              <a:rPr lang="en-US" dirty="0"/>
              <a:t> g</a:t>
            </a:r>
            <a:r>
              <a:rPr lang="el-GR" dirty="0"/>
              <a:t> στο εγκεφαλονωτιαίο υγρό. </a:t>
            </a:r>
          </a:p>
          <a:p>
            <a:pPr lvl="0"/>
            <a:r>
              <a:rPr lang="el-GR" b="1" dirty="0">
                <a:solidFill>
                  <a:srgbClr val="FF0000"/>
                </a:solidFill>
              </a:rPr>
              <a:t>3)</a:t>
            </a:r>
            <a:r>
              <a:rPr lang="el-GR" dirty="0"/>
              <a:t> Παίζει ρόλο στη μεταφορά θρεπτικών συστατικών, χημικών αγγελιοφόρων και άχρηστων προϊόντων. Παράγεται στα χοριοειδή πλέγματα. Βρίσκεται σε συνεχή χημική επικοινωνία με το διάμεσο υγρό των νευρώνων και νευρογλοιακών κυττάρων. </a:t>
            </a:r>
          </a:p>
          <a:p>
            <a:r>
              <a:rPr lang="el-GR" b="1" dirty="0">
                <a:solidFill>
                  <a:srgbClr val="FF0000"/>
                </a:solidFill>
              </a:rPr>
              <a:t>4)</a:t>
            </a:r>
            <a:r>
              <a:rPr lang="el-GR" dirty="0"/>
              <a:t> Λόγω ελεύθερης ανταλλαγής του εγκεφαλονωτιαίου υγρού, μεταβολές στη λειτουργία του ΚΝΣ προκαλούν οι αλλαγές στη σύνθεση εγκεφαλονωτιαίου υγρού.</a:t>
            </a:r>
          </a:p>
          <a:p>
            <a:endParaRPr lang="el-GR" dirty="0"/>
          </a:p>
        </p:txBody>
      </p:sp>
    </p:spTree>
    <p:extLst>
      <p:ext uri="{BB962C8B-B14F-4D97-AF65-F5344CB8AC3E}">
        <p14:creationId xmlns:p14="http://schemas.microsoft.com/office/powerpoint/2010/main" val="1064374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514"/>
            <a:ext cx="10515600" cy="1066799"/>
          </a:xfrm>
        </p:spPr>
        <p:txBody>
          <a:bodyPr/>
          <a:lstStyle/>
          <a:p>
            <a:r>
              <a:rPr lang="el-GR" b="1" dirty="0"/>
              <a:t>Σχηματισμός του εγκεφαλονωτιαίου υγρού </a:t>
            </a:r>
            <a:endParaRPr lang="el-GR" dirty="0"/>
          </a:p>
        </p:txBody>
      </p:sp>
      <p:sp>
        <p:nvSpPr>
          <p:cNvPr id="3" name="Content Placeholder 2"/>
          <p:cNvSpPr>
            <a:spLocks noGrp="1"/>
          </p:cNvSpPr>
          <p:nvPr>
            <p:ph idx="1"/>
          </p:nvPr>
        </p:nvSpPr>
        <p:spPr>
          <a:xfrm>
            <a:off x="838200" y="1393371"/>
            <a:ext cx="10896600" cy="5279572"/>
          </a:xfrm>
        </p:spPr>
        <p:txBody>
          <a:bodyPr>
            <a:normAutofit/>
          </a:bodyPr>
          <a:lstStyle/>
          <a:p>
            <a:r>
              <a:rPr lang="el-GR" b="1" dirty="0"/>
              <a:t>Χοριοειδή πλέγματα:</a:t>
            </a:r>
            <a:r>
              <a:rPr lang="el-GR" dirty="0"/>
              <a:t> Αποτελούνται από συνδυασμό εξειδικευμένων επενδυτικών κυττάρων και διαπερατών τριχοειδών για παραγωγή εγκεφαλονωτιαίου υγρού. </a:t>
            </a:r>
          </a:p>
          <a:p>
            <a:r>
              <a:rPr lang="el-GR" dirty="0"/>
              <a:t>Επενδυτικά κύτταρα συνδέονται με στενές συνδέσεις και περιβάλλουν τα τριχοειδή αγγεία του χοριοειδούς πλέγματος. </a:t>
            </a:r>
          </a:p>
          <a:p>
            <a:r>
              <a:rPr lang="el-GR" dirty="0"/>
              <a:t>Επενδυτικά κύτταρα εκκρίνουν εγκεφαλονωτιαίο υγρό στις κοιλίες, αφαιρούν τα άχρηστα προϊόντα από το εγκεφαλονωτιαίο υγρό και προσαρμόζουν την σύνθεσή του με την πάροδο του χρόνου. </a:t>
            </a:r>
          </a:p>
          <a:p>
            <a:r>
              <a:rPr lang="el-GR" dirty="0"/>
              <a:t>Διαφορές: το πλάσμα περιέχει υψηλές συγκεντρώσεις πρωτεϊνών, ενώ το εγκεφαλονωτιαίο υγρό ίχνη πρωτεϊνών. Συγκεντρώσεις μεμονωμένων ιόντων, επίπεδα αμινοξέων, λιπιδίων και άχρηστων προϊόντων είναι διαφορετικές.</a:t>
            </a:r>
          </a:p>
          <a:p>
            <a:endParaRPr lang="el-GR" dirty="0"/>
          </a:p>
        </p:txBody>
      </p:sp>
    </p:spTree>
    <p:extLst>
      <p:ext uri="{BB962C8B-B14F-4D97-AF65-F5344CB8AC3E}">
        <p14:creationId xmlns:p14="http://schemas.microsoft.com/office/powerpoint/2010/main" val="3173130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829"/>
            <a:ext cx="10515600" cy="1055913"/>
          </a:xfrm>
        </p:spPr>
        <p:txBody>
          <a:bodyPr/>
          <a:lstStyle/>
          <a:p>
            <a:r>
              <a:rPr lang="el-GR" b="1" dirty="0"/>
              <a:t>Κυκλοφορία του εγκεφαλονωτιαίου υγρού </a:t>
            </a:r>
            <a:endParaRPr lang="el-GR" dirty="0"/>
          </a:p>
        </p:txBody>
      </p:sp>
      <p:sp>
        <p:nvSpPr>
          <p:cNvPr id="3" name="Content Placeholder 2"/>
          <p:cNvSpPr>
            <a:spLocks noGrp="1"/>
          </p:cNvSpPr>
          <p:nvPr>
            <p:ph idx="1"/>
          </p:nvPr>
        </p:nvSpPr>
        <p:spPr>
          <a:xfrm>
            <a:off x="838199" y="1611086"/>
            <a:ext cx="10798629" cy="4920343"/>
          </a:xfrm>
        </p:spPr>
        <p:txBody>
          <a:bodyPr>
            <a:normAutofit/>
          </a:bodyPr>
          <a:lstStyle/>
          <a:p>
            <a:r>
              <a:rPr lang="el-GR" dirty="0"/>
              <a:t>Παραγωγή εγκεφαλονωτιαίου υγρού 500 </a:t>
            </a:r>
            <a:r>
              <a:rPr lang="el-GR" dirty="0" err="1"/>
              <a:t>ml</a:t>
            </a:r>
            <a:r>
              <a:rPr lang="el-GR" dirty="0"/>
              <a:t> την ημέρα, ενώ ο συνολικός του όγκος είναι 150 </a:t>
            </a:r>
            <a:r>
              <a:rPr lang="el-GR" dirty="0" err="1"/>
              <a:t>ml</a:t>
            </a:r>
            <a:r>
              <a:rPr lang="el-GR" dirty="0"/>
              <a:t>. Οπότε το εγκεφαλονωτιαίο υγρό αντικαθίσταται κάθε 8 ώρες. </a:t>
            </a:r>
          </a:p>
          <a:p>
            <a:r>
              <a:rPr lang="el-GR" dirty="0"/>
              <a:t>Κυκλοφορία του εγκεφαλονωτιαίου υγρού αρχίζει από το χοριοειδές πλέγμα, ρέει στις τέσσερις κοιλίες του εγκεφάλου και στον κεντρικό αυλό του νωτιαίου μυελού. </a:t>
            </a:r>
          </a:p>
          <a:p>
            <a:r>
              <a:rPr lang="el-GR" dirty="0"/>
              <a:t>Εγκεφαλονωτιαίο υγρό φθάνει στον </a:t>
            </a:r>
            <a:r>
              <a:rPr lang="el-GR" dirty="0" err="1"/>
              <a:t>υποαραχνοειδή</a:t>
            </a:r>
            <a:r>
              <a:rPr lang="el-GR" dirty="0"/>
              <a:t> χώρο στην οροφή της τέταρτης κοιλίας, από όπου και κυκλοφορεί ελεύθερα μεταξύ του </a:t>
            </a:r>
            <a:r>
              <a:rPr lang="el-GR" dirty="0" err="1"/>
              <a:t>υποαραχνοειδούς</a:t>
            </a:r>
            <a:r>
              <a:rPr lang="el-GR" dirty="0"/>
              <a:t> χώρου που περιβάλλει τον εγκέφαλο και το νωτιαίο μυελό.</a:t>
            </a:r>
          </a:p>
          <a:p>
            <a:endParaRPr lang="el-GR" dirty="0"/>
          </a:p>
        </p:txBody>
      </p:sp>
    </p:spTree>
    <p:extLst>
      <p:ext uri="{BB962C8B-B14F-4D97-AF65-F5344CB8AC3E}">
        <p14:creationId xmlns:p14="http://schemas.microsoft.com/office/powerpoint/2010/main" val="2932157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514"/>
            <a:ext cx="10515600" cy="968829"/>
          </a:xfrm>
        </p:spPr>
        <p:txBody>
          <a:bodyPr/>
          <a:lstStyle/>
          <a:p>
            <a:r>
              <a:rPr lang="el-GR" b="1" dirty="0" err="1"/>
              <a:t>Αιματοεγκεφαλικός</a:t>
            </a:r>
            <a:r>
              <a:rPr lang="el-GR" b="1" dirty="0"/>
              <a:t> φραγμός </a:t>
            </a:r>
            <a:endParaRPr lang="el-GR" dirty="0"/>
          </a:p>
        </p:txBody>
      </p:sp>
      <p:sp>
        <p:nvSpPr>
          <p:cNvPr id="3" name="Content Placeholder 2"/>
          <p:cNvSpPr>
            <a:spLocks noGrp="1"/>
          </p:cNvSpPr>
          <p:nvPr>
            <p:ph idx="1"/>
          </p:nvPr>
        </p:nvSpPr>
        <p:spPr>
          <a:xfrm>
            <a:off x="838200" y="1110343"/>
            <a:ext cx="10907486" cy="5551714"/>
          </a:xfrm>
        </p:spPr>
        <p:txBody>
          <a:bodyPr>
            <a:normAutofit/>
          </a:bodyPr>
          <a:lstStyle/>
          <a:p>
            <a:r>
              <a:rPr lang="el-GR" dirty="0"/>
              <a:t>ΚΝΣ απομονώνεται από το αίμα μέσω </a:t>
            </a:r>
            <a:r>
              <a:rPr lang="el-GR" b="1" dirty="0" err="1"/>
              <a:t>αιματοεγκεφαλικού</a:t>
            </a:r>
            <a:r>
              <a:rPr lang="el-GR" b="1" dirty="0"/>
              <a:t> φραγμού</a:t>
            </a:r>
            <a:r>
              <a:rPr lang="el-GR" dirty="0"/>
              <a:t>. </a:t>
            </a:r>
          </a:p>
          <a:p>
            <a:r>
              <a:rPr lang="el-GR" dirty="0"/>
              <a:t>Αποκλείει την είσοδο ουσιών από το αίμα στον εγκέφαλο. Η ανταλλαγή ουσιών στο επίπεδο των τριχοειδών αγγείων δεν συμβαίνει στα τριχοειδή του εγκεφάλου επειδή έχουν </a:t>
            </a:r>
            <a:r>
              <a:rPr lang="el-GR" dirty="0" err="1"/>
              <a:t>στενοσυνδέσεις</a:t>
            </a:r>
            <a:r>
              <a:rPr lang="el-GR" dirty="0"/>
              <a:t>. </a:t>
            </a:r>
          </a:p>
          <a:p>
            <a:r>
              <a:rPr lang="el-GR" dirty="0"/>
              <a:t>Μόνο λιποδιαλυτές ενώσεις, διοξείδιο του άνθρακα, οξυγόνο, αμμωνία, </a:t>
            </a:r>
            <a:r>
              <a:rPr lang="el-GR" dirty="0" err="1"/>
              <a:t>στεροειδή</a:t>
            </a:r>
            <a:r>
              <a:rPr lang="el-GR" dirty="0"/>
              <a:t> λιπίδια και αιθανόλη διέρχονται τα ενδοθηλιακά κύτταρα και φθάνουν στο διάμεσο υγρό του εγκεφάλου και του νωτιαίου μυελού. </a:t>
            </a:r>
          </a:p>
          <a:p>
            <a:r>
              <a:rPr lang="el-GR" dirty="0"/>
              <a:t>Το νερό διέρχεται μέσω απλής διάχυσης ή μέσω </a:t>
            </a:r>
            <a:r>
              <a:rPr lang="el-GR" dirty="0" err="1"/>
              <a:t>υδατοπορινών</a:t>
            </a:r>
            <a:r>
              <a:rPr lang="el-GR" dirty="0"/>
              <a:t>, ενώ τα ιόντα διέρχονται μέσω πρωτεϊνικών διαύλων. Οι </a:t>
            </a:r>
            <a:r>
              <a:rPr lang="el-GR" dirty="0" err="1"/>
              <a:t>υδατοδιαλυτές</a:t>
            </a:r>
            <a:r>
              <a:rPr lang="el-GR" dirty="0"/>
              <a:t> ουσίες, πχ γλυκόζη και αμινοξέα, διέρχονται μέσω πρωτεϊνών μεταφορέων. </a:t>
            </a:r>
          </a:p>
          <a:p>
            <a:endParaRPr lang="el-GR" dirty="0"/>
          </a:p>
        </p:txBody>
      </p:sp>
    </p:spTree>
    <p:extLst>
      <p:ext uri="{BB962C8B-B14F-4D97-AF65-F5344CB8AC3E}">
        <p14:creationId xmlns:p14="http://schemas.microsoft.com/office/powerpoint/2010/main" val="2971535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304800"/>
            <a:ext cx="10874829" cy="6324600"/>
          </a:xfrm>
        </p:spPr>
        <p:txBody>
          <a:bodyPr>
            <a:normAutofit/>
          </a:bodyPr>
          <a:lstStyle/>
          <a:p>
            <a:r>
              <a:rPr lang="el-GR" dirty="0"/>
              <a:t>Τα τοιχώματα των </a:t>
            </a:r>
            <a:r>
              <a:rPr lang="el-GR" dirty="0" err="1"/>
              <a:t>των</a:t>
            </a:r>
            <a:r>
              <a:rPr lang="el-GR" dirty="0"/>
              <a:t> εγκεφαλικών τριχοειδών περιβάλλονται από προεκβολές </a:t>
            </a:r>
            <a:r>
              <a:rPr lang="el-GR" dirty="0" err="1"/>
              <a:t>αστροκυττάρων</a:t>
            </a:r>
            <a:r>
              <a:rPr lang="el-GR" dirty="0"/>
              <a:t>. </a:t>
            </a:r>
            <a:r>
              <a:rPr lang="el-GR" dirty="0" err="1"/>
              <a:t>Αστροκύτταρα</a:t>
            </a:r>
            <a:r>
              <a:rPr lang="el-GR" dirty="0"/>
              <a:t> απελευθερώνουν χημικές ουσίες που ελέγχουν την διαπερατότητα του ενδοθηλίου των τριχοειδών σε διάφορες ουσίες. Αυτά τα κύτταρα παρέχουν υποστηρικτικό ρόλο στον </a:t>
            </a:r>
            <a:r>
              <a:rPr lang="el-GR" dirty="0" err="1"/>
              <a:t>αιματοεγκεφαλικό</a:t>
            </a:r>
            <a:r>
              <a:rPr lang="el-GR" dirty="0"/>
              <a:t> φραγμό. Σε βλάβη των </a:t>
            </a:r>
            <a:r>
              <a:rPr lang="el-GR" dirty="0" err="1"/>
              <a:t>αστροκυττάρων</a:t>
            </a:r>
            <a:r>
              <a:rPr lang="el-GR" dirty="0"/>
              <a:t>, ο </a:t>
            </a:r>
            <a:r>
              <a:rPr lang="el-GR" dirty="0" err="1"/>
              <a:t>αιματοεγκεφαλικός</a:t>
            </a:r>
            <a:r>
              <a:rPr lang="el-GR" dirty="0"/>
              <a:t> φραγμός εξαφανίζεται. </a:t>
            </a:r>
          </a:p>
          <a:p>
            <a:r>
              <a:rPr lang="el-GR" dirty="0"/>
              <a:t>Χοριοειδές πλέγμα δεν ανήκει στο νευρικό ιστό του εγκεφάλου, οπότε δεν υπάρχουν </a:t>
            </a:r>
            <a:r>
              <a:rPr lang="el-GR" dirty="0" err="1"/>
              <a:t>αστροκύτταρα</a:t>
            </a:r>
            <a:r>
              <a:rPr lang="el-GR" dirty="0"/>
              <a:t>. Παρόλο αυτά, οι ουσίες δεν έχουν ελεύθερη πρόσβαση στο ΚΝΣ, επειδή δημιουργείται ένας φραγμός </a:t>
            </a:r>
            <a:r>
              <a:rPr lang="el-GR" dirty="0" err="1"/>
              <a:t>αιματο</a:t>
            </a:r>
            <a:r>
              <a:rPr lang="el-GR" dirty="0"/>
              <a:t>-εγκεφαλονωτιαίου υγρού από εξειδικευμένα επενδυτικά κύτταρα. Αυτά τα κύτταρα σχηματίζουν </a:t>
            </a:r>
            <a:r>
              <a:rPr lang="el-GR" dirty="0" err="1"/>
              <a:t>στενοσυνδέσεις</a:t>
            </a:r>
            <a:r>
              <a:rPr lang="el-GR" dirty="0"/>
              <a:t> και περιβάλλουν τα τριχοειδή αγγεία του χοριοειδούς πλέγματος. </a:t>
            </a:r>
          </a:p>
          <a:p>
            <a:endParaRPr lang="el-GR" dirty="0"/>
          </a:p>
        </p:txBody>
      </p:sp>
    </p:spTree>
    <p:extLst>
      <p:ext uri="{BB962C8B-B14F-4D97-AF65-F5344CB8AC3E}">
        <p14:creationId xmlns:p14="http://schemas.microsoft.com/office/powerpoint/2010/main" val="2050389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06829"/>
            <a:ext cx="10940143" cy="6477000"/>
          </a:xfrm>
        </p:spPr>
        <p:txBody>
          <a:bodyPr>
            <a:normAutofit/>
          </a:bodyPr>
          <a:lstStyle/>
          <a:p>
            <a:r>
              <a:rPr lang="el-GR" dirty="0"/>
              <a:t>Επιλεκτική μεταφορά ουσιών διαμέσου του </a:t>
            </a:r>
            <a:r>
              <a:rPr lang="el-GR" dirty="0" err="1"/>
              <a:t>αιματοεγκεφαλικού</a:t>
            </a:r>
            <a:r>
              <a:rPr lang="el-GR" dirty="0"/>
              <a:t> φραγμού και φραγμού του </a:t>
            </a:r>
            <a:r>
              <a:rPr lang="el-GR" dirty="0" err="1"/>
              <a:t>αίματο</a:t>
            </a:r>
            <a:r>
              <a:rPr lang="el-GR" dirty="0"/>
              <a:t>-εγκεφαλονωτιαίου υγρού</a:t>
            </a:r>
            <a:r>
              <a:rPr lang="en-US" dirty="0"/>
              <a:t>,</a:t>
            </a:r>
            <a:r>
              <a:rPr lang="el-GR" dirty="0"/>
              <a:t> πχ η διέλευση </a:t>
            </a:r>
            <a:r>
              <a:rPr lang="en-US" dirty="0"/>
              <a:t>Na</a:t>
            </a:r>
            <a:r>
              <a:rPr lang="en-US" baseline="30000" dirty="0"/>
              <a:t>+</a:t>
            </a:r>
            <a:r>
              <a:rPr lang="en-US" dirty="0"/>
              <a:t>, H</a:t>
            </a:r>
            <a:r>
              <a:rPr lang="en-US" baseline="30000" dirty="0"/>
              <a:t>+</a:t>
            </a:r>
            <a:r>
              <a:rPr lang="en-US" dirty="0"/>
              <a:t>, K</a:t>
            </a:r>
            <a:r>
              <a:rPr lang="en-US" baseline="30000" dirty="0"/>
              <a:t>+</a:t>
            </a:r>
            <a:r>
              <a:rPr lang="en-US" dirty="0"/>
              <a:t>, Cl</a:t>
            </a:r>
            <a:r>
              <a:rPr lang="en-US" baseline="30000" dirty="0"/>
              <a:t>-</a:t>
            </a:r>
            <a:r>
              <a:rPr lang="el-GR" dirty="0"/>
              <a:t> ελέγχεται συστηματικά. Οπότε το </a:t>
            </a:r>
            <a:r>
              <a:rPr lang="en-US" dirty="0"/>
              <a:t>pH</a:t>
            </a:r>
            <a:r>
              <a:rPr lang="el-GR" dirty="0"/>
              <a:t>, </a:t>
            </a:r>
            <a:r>
              <a:rPr lang="en-US" dirty="0"/>
              <a:t>Na</a:t>
            </a:r>
            <a:r>
              <a:rPr lang="en-US" baseline="30000" dirty="0"/>
              <a:t>+</a:t>
            </a:r>
            <a:r>
              <a:rPr lang="en-US" dirty="0"/>
              <a:t>, K</a:t>
            </a:r>
            <a:r>
              <a:rPr lang="en-US" baseline="30000" dirty="0"/>
              <a:t>+</a:t>
            </a:r>
            <a:r>
              <a:rPr lang="en-US" dirty="0"/>
              <a:t>, Ca</a:t>
            </a:r>
            <a:r>
              <a:rPr lang="en-US" baseline="30000" dirty="0"/>
              <a:t>2+</a:t>
            </a:r>
            <a:r>
              <a:rPr lang="en-US" dirty="0"/>
              <a:t>, Mg</a:t>
            </a:r>
            <a:r>
              <a:rPr lang="en-US" baseline="30000" dirty="0"/>
              <a:t>2+</a:t>
            </a:r>
            <a:r>
              <a:rPr lang="el-GR" dirty="0"/>
              <a:t> στο αίμα και εγκεφαλονωτιαίο υγρό είναι διαφορετικές. </a:t>
            </a:r>
            <a:endParaRPr lang="en-US" dirty="0"/>
          </a:p>
          <a:p>
            <a:r>
              <a:rPr lang="el-GR" dirty="0"/>
              <a:t>Ορισμένες οργανικές ενώσεις μεταφέρονται εύκολα, ενώ η μεταφορά άλλων γίνεται μόνο σε μικρές ποσότητες. </a:t>
            </a:r>
            <a:endParaRPr lang="en-US" dirty="0"/>
          </a:p>
          <a:p>
            <a:r>
              <a:rPr lang="el-GR" dirty="0"/>
              <a:t>Οι νευρώνες έχουν συνεχή ανάγκη για γλυκόζη, και συνεχώς μεταφέρεται γλυκόζη από το αίμα στο διάμεσο υγρό του εγκεφάλου. </a:t>
            </a:r>
          </a:p>
          <a:p>
            <a:r>
              <a:rPr lang="el-GR" dirty="0"/>
              <a:t>Αντίθετα, ελάχιστα ποσά της κυκλοφορούσας </a:t>
            </a:r>
            <a:r>
              <a:rPr lang="el-GR" dirty="0" err="1"/>
              <a:t>νορεπινεφρίνης</a:t>
            </a:r>
            <a:r>
              <a:rPr lang="el-GR" dirty="0"/>
              <a:t>, </a:t>
            </a:r>
            <a:r>
              <a:rPr lang="el-GR" dirty="0" err="1"/>
              <a:t>επινεφρίνης</a:t>
            </a:r>
            <a:r>
              <a:rPr lang="el-GR" dirty="0"/>
              <a:t>, </a:t>
            </a:r>
            <a:r>
              <a:rPr lang="el-GR" dirty="0" err="1"/>
              <a:t>ντοπαμίνης</a:t>
            </a:r>
            <a:r>
              <a:rPr lang="el-GR" dirty="0"/>
              <a:t> και </a:t>
            </a:r>
            <a:r>
              <a:rPr lang="el-GR" dirty="0" err="1"/>
              <a:t>σεροτονίνης</a:t>
            </a:r>
            <a:r>
              <a:rPr lang="el-GR" dirty="0"/>
              <a:t> περνούν στο διάμεσο υγρό ή στο εγκεφαλονωτιαίο υγρό. Αυτός ο περιορισμός είναι σημαντικός επειδή είναι νευροδιαβιβαστές και θα μπορούσαν να πυροδοτήσουν ανεξέλεγκτη νευρική διέγερση σε ολόκληρο τον εγκέφαλο.</a:t>
            </a:r>
          </a:p>
        </p:txBody>
      </p:sp>
    </p:spTree>
    <p:extLst>
      <p:ext uri="{BB962C8B-B14F-4D97-AF65-F5344CB8AC3E}">
        <p14:creationId xmlns:p14="http://schemas.microsoft.com/office/powerpoint/2010/main" val="3850450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629"/>
            <a:ext cx="10515600" cy="947057"/>
          </a:xfrm>
        </p:spPr>
        <p:txBody>
          <a:bodyPr/>
          <a:lstStyle/>
          <a:p>
            <a:r>
              <a:rPr lang="el-GR" b="1" dirty="0"/>
              <a:t>Αιμάτωση του εγκεφάλου</a:t>
            </a:r>
            <a:endParaRPr lang="el-GR" dirty="0"/>
          </a:p>
        </p:txBody>
      </p:sp>
      <p:sp>
        <p:nvSpPr>
          <p:cNvPr id="3" name="Content Placeholder 2"/>
          <p:cNvSpPr>
            <a:spLocks noGrp="1"/>
          </p:cNvSpPr>
          <p:nvPr>
            <p:ph idx="1"/>
          </p:nvPr>
        </p:nvSpPr>
        <p:spPr>
          <a:xfrm>
            <a:off x="838200" y="1230086"/>
            <a:ext cx="10983686" cy="5475514"/>
          </a:xfrm>
        </p:spPr>
        <p:txBody>
          <a:bodyPr>
            <a:normAutofit/>
          </a:bodyPr>
          <a:lstStyle/>
          <a:p>
            <a:r>
              <a:rPr lang="el-GR" dirty="0"/>
              <a:t>Νευρώνες δεν έχουν αποθέματα υδατανθράκων ή λιπιδίων για ενέργεια, ούτε αποθέματα οξυγόνου και επομένως εξαρτώνται από την συνεχή παροχή τους μέσω αίματος. </a:t>
            </a:r>
          </a:p>
          <a:p>
            <a:r>
              <a:rPr lang="el-GR" dirty="0"/>
              <a:t>Αρτηριακό αίμα φθάνει στον εγκέφαλο μέσω της βασικής αρτηρίας, έσω καρωτιδικών αρτηριών, εγκεφαλικών αρτηριών (πρόσθια, μέση, και οπίσθια) και σπονδυλικών αρτηριών. </a:t>
            </a:r>
          </a:p>
          <a:p>
            <a:r>
              <a:rPr lang="el-GR" dirty="0"/>
              <a:t>Φλεβικό αίμα απομακρύνεται από τον εγκέφαλο με τις έσω </a:t>
            </a:r>
            <a:r>
              <a:rPr lang="el-GR" dirty="0" err="1"/>
              <a:t>σφαγίτιδες</a:t>
            </a:r>
            <a:r>
              <a:rPr lang="el-GR" dirty="0"/>
              <a:t> φλέβες. </a:t>
            </a:r>
          </a:p>
          <a:p>
            <a:r>
              <a:rPr lang="el-GR" dirty="0"/>
              <a:t>Το τοίχωμα των φλεβών στον εγκέφαλο είναι λεπτό και στερείται βαλβίδων. </a:t>
            </a:r>
          </a:p>
          <a:p>
            <a:r>
              <a:rPr lang="el-GR" dirty="0"/>
              <a:t>Οι φλέβες στον εγκέφαλο δεν ακολουθούν την πορεία των αντίστοιχων αρτηριών, αλλά έχουν τη δική τους πορεία.</a:t>
            </a:r>
          </a:p>
          <a:p>
            <a:endParaRPr lang="el-GR" dirty="0"/>
          </a:p>
        </p:txBody>
      </p:sp>
    </p:spTree>
    <p:extLst>
      <p:ext uri="{BB962C8B-B14F-4D97-AF65-F5344CB8AC3E}">
        <p14:creationId xmlns:p14="http://schemas.microsoft.com/office/powerpoint/2010/main" val="4069728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714"/>
            <a:ext cx="10515600" cy="816430"/>
          </a:xfrm>
        </p:spPr>
        <p:txBody>
          <a:bodyPr>
            <a:normAutofit/>
          </a:bodyPr>
          <a:lstStyle/>
          <a:p>
            <a:r>
              <a:rPr lang="el-GR" sz="3600" b="1" dirty="0">
                <a:solidFill>
                  <a:srgbClr val="FF0000"/>
                </a:solidFill>
              </a:rPr>
              <a:t>Κύκλος του </a:t>
            </a:r>
            <a:r>
              <a:rPr lang="en-US" sz="3600" b="1" dirty="0">
                <a:solidFill>
                  <a:srgbClr val="FF0000"/>
                </a:solidFill>
              </a:rPr>
              <a:t>Willis</a:t>
            </a:r>
            <a:r>
              <a:rPr lang="el-GR" sz="3600" b="1" dirty="0">
                <a:solidFill>
                  <a:srgbClr val="FF0000"/>
                </a:solidFill>
              </a:rPr>
              <a:t>:</a:t>
            </a:r>
            <a:endParaRPr lang="el-GR" sz="3600" dirty="0"/>
          </a:p>
        </p:txBody>
      </p:sp>
      <p:sp>
        <p:nvSpPr>
          <p:cNvPr id="3" name="Content Placeholder 2"/>
          <p:cNvSpPr>
            <a:spLocks noGrp="1"/>
          </p:cNvSpPr>
          <p:nvPr>
            <p:ph idx="1"/>
          </p:nvPr>
        </p:nvSpPr>
        <p:spPr>
          <a:xfrm>
            <a:off x="838200" y="1132114"/>
            <a:ext cx="10900144" cy="5619560"/>
          </a:xfrm>
        </p:spPr>
        <p:txBody>
          <a:bodyPr>
            <a:normAutofit/>
          </a:bodyPr>
          <a:lstStyle/>
          <a:p>
            <a:r>
              <a:rPr lang="el-GR" dirty="0"/>
              <a:t>Περιβάλλει τον υποθάλαμο. </a:t>
            </a:r>
            <a:endParaRPr lang="en-US" dirty="0"/>
          </a:p>
          <a:p>
            <a:r>
              <a:rPr lang="el-GR" dirty="0"/>
              <a:t>Σχηματίζεται από τις πρόσθιες εγκεφαλικές αρτηρίες, τη πρόσθια </a:t>
            </a:r>
            <a:r>
              <a:rPr lang="el-GR" dirty="0" err="1"/>
              <a:t>αναστομωτική</a:t>
            </a:r>
            <a:r>
              <a:rPr lang="el-GR" dirty="0"/>
              <a:t> αρτηρία, τις πρόσθιες εγκεφαλικές αρτηρίες, τις οπίσθιες </a:t>
            </a:r>
            <a:r>
              <a:rPr lang="el-GR" dirty="0" err="1"/>
              <a:t>αναστομωτικές</a:t>
            </a:r>
            <a:r>
              <a:rPr lang="el-GR" dirty="0"/>
              <a:t> αρτηρίες, τις οπίσθιες εγκεφαλικές αρτηρίες, και τη βασική αρτηρία. </a:t>
            </a:r>
            <a:endParaRPr lang="en-US" dirty="0"/>
          </a:p>
          <a:p>
            <a:r>
              <a:rPr lang="el-GR" dirty="0"/>
              <a:t>Παρέχει αίμα μεταξύ του εμπρόσθιου και οπίσθιου τμήματος του εγκεφάλου, και μεταξύ του δεξιού και αριστερού ημισφαιρίου. </a:t>
            </a:r>
          </a:p>
          <a:p>
            <a:r>
              <a:rPr lang="el-GR" dirty="0"/>
              <a:t>Προσφέρει εναλλακτική διαδρομή μέσω των </a:t>
            </a:r>
            <a:r>
              <a:rPr lang="el-GR" dirty="0" err="1"/>
              <a:t>αναστομωτικών</a:t>
            </a:r>
            <a:r>
              <a:rPr lang="el-GR" dirty="0"/>
              <a:t> αρτηριών για αιμάτωση του εγκεφάλου σε περίπτωση που υπάρξει αποκλεισμός της αιματικής ροής από τη συνήθη διαδρομή. Έτσι, εξασφαλίζεται η παράπλευρη κυκλοφορία του αίματος στον εγκέφαλο. Επίσης, ρυθμίζει την ισότιμη κατανομή του αίματος στον εγκέφαλο.</a:t>
            </a:r>
          </a:p>
          <a:p>
            <a:endParaRPr lang="el-GR" dirty="0"/>
          </a:p>
        </p:txBody>
      </p:sp>
    </p:spTree>
    <p:extLst>
      <p:ext uri="{BB962C8B-B14F-4D97-AF65-F5344CB8AC3E}">
        <p14:creationId xmlns:p14="http://schemas.microsoft.com/office/powerpoint/2010/main" val="3699508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10515600" cy="870858"/>
          </a:xfrm>
        </p:spPr>
        <p:txBody>
          <a:bodyPr/>
          <a:lstStyle/>
          <a:p>
            <a:r>
              <a:rPr lang="el-GR" dirty="0"/>
              <a:t>Κύκλος του</a:t>
            </a:r>
            <a:r>
              <a:rPr lang="en-US" dirty="0"/>
              <a:t> Willis</a:t>
            </a:r>
            <a:r>
              <a:rPr lang="el-GR" dirty="0"/>
              <a:t>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1087" y="1796143"/>
            <a:ext cx="8875141" cy="4525183"/>
          </a:xfrm>
        </p:spPr>
      </p:pic>
    </p:spTree>
    <p:extLst>
      <p:ext uri="{BB962C8B-B14F-4D97-AF65-F5344CB8AC3E}">
        <p14:creationId xmlns:p14="http://schemas.microsoft.com/office/powerpoint/2010/main" val="3574216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515600" cy="1001485"/>
          </a:xfrm>
        </p:spPr>
        <p:txBody>
          <a:bodyPr/>
          <a:lstStyle/>
          <a:p>
            <a:r>
              <a:rPr lang="el-GR" b="1" dirty="0"/>
              <a:t>ΕΠΙΣΚΟΠΗΣΗ ΤΗΣ ΟΡΓΑΝΩΣΗΣ ΕΓΚΕΦΑΛΟΥ</a:t>
            </a:r>
            <a:endParaRPr lang="el-GR" dirty="0"/>
          </a:p>
        </p:txBody>
      </p:sp>
      <p:sp>
        <p:nvSpPr>
          <p:cNvPr id="3" name="Content Placeholder 2"/>
          <p:cNvSpPr>
            <a:spLocks noGrp="1"/>
          </p:cNvSpPr>
          <p:nvPr>
            <p:ph idx="1"/>
          </p:nvPr>
        </p:nvSpPr>
        <p:spPr>
          <a:xfrm>
            <a:off x="838200" y="1153886"/>
            <a:ext cx="10831286" cy="5492241"/>
          </a:xfrm>
        </p:spPr>
        <p:txBody>
          <a:bodyPr>
            <a:normAutofit/>
          </a:bodyPr>
          <a:lstStyle/>
          <a:p>
            <a:r>
              <a:rPr lang="el-GR" dirty="0"/>
              <a:t>Εγκέφαλος περιέχει το 98% του νευρικού ιστού. </a:t>
            </a:r>
          </a:p>
          <a:p>
            <a:r>
              <a:rPr lang="el-GR" dirty="0"/>
              <a:t>Μέγεθος του εγκεφάλου ποικίλει. Ζυγίζει 1,4 κιλά, εγκέφαλος ανδρών 10% μεγαλύτερος από των γυναικών. 	                                                                                                              </a:t>
            </a:r>
          </a:p>
          <a:p>
            <a:r>
              <a:rPr lang="el-GR" b="1" dirty="0"/>
              <a:t>Κύριες δομές του εγκεφάλου:</a:t>
            </a:r>
            <a:r>
              <a:rPr lang="el-GR" dirty="0"/>
              <a:t> </a:t>
            </a:r>
          </a:p>
          <a:p>
            <a:r>
              <a:rPr lang="el-GR" dirty="0"/>
              <a:t>1) Δύο εγκεφαλικά ημισφαίρια, </a:t>
            </a:r>
          </a:p>
          <a:p>
            <a:r>
              <a:rPr lang="el-GR" dirty="0"/>
              <a:t>2) </a:t>
            </a:r>
            <a:r>
              <a:rPr lang="el-GR" dirty="0" err="1"/>
              <a:t>Διεγκέφαλος</a:t>
            </a:r>
            <a:r>
              <a:rPr lang="el-GR" dirty="0"/>
              <a:t>, </a:t>
            </a:r>
          </a:p>
          <a:p>
            <a:r>
              <a:rPr lang="el-GR" dirty="0"/>
              <a:t>3) Εγκεφαλικό στέλεχος, </a:t>
            </a:r>
          </a:p>
          <a:p>
            <a:r>
              <a:rPr lang="el-GR" dirty="0"/>
              <a:t>4) Παρεγκεφαλίδα. </a:t>
            </a:r>
          </a:p>
          <a:p>
            <a:r>
              <a:rPr lang="el-GR" dirty="0"/>
              <a:t>Εγκεφαλικό στέλεχος συνδέεται με το νωτιαίο μυελό και χωρίζεται σε προμήκη μυελό, γέφυρα και </a:t>
            </a:r>
            <a:r>
              <a:rPr lang="el-GR" dirty="0" err="1"/>
              <a:t>μεσεγκέφαλο</a:t>
            </a:r>
            <a:r>
              <a:rPr lang="el-GR" dirty="0"/>
              <a:t>. </a:t>
            </a:r>
          </a:p>
          <a:p>
            <a:r>
              <a:rPr lang="el-GR" dirty="0" err="1"/>
              <a:t>Διεγκέφαλος</a:t>
            </a:r>
            <a:r>
              <a:rPr lang="el-GR" dirty="0"/>
              <a:t> αποτελείται από θάλαμο, υποθάλαμο και </a:t>
            </a:r>
            <a:r>
              <a:rPr lang="el-GR" dirty="0" err="1"/>
              <a:t>επιθάλαμο</a:t>
            </a:r>
            <a:r>
              <a:rPr lang="el-GR" dirty="0"/>
              <a:t>.                                                    </a:t>
            </a:r>
          </a:p>
        </p:txBody>
      </p:sp>
    </p:spTree>
    <p:extLst>
      <p:ext uri="{BB962C8B-B14F-4D97-AF65-F5344CB8AC3E}">
        <p14:creationId xmlns:p14="http://schemas.microsoft.com/office/powerpoint/2010/main" val="2101135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26218"/>
          </a:xfrm>
        </p:spPr>
        <p:txBody>
          <a:bodyPr/>
          <a:lstStyle/>
          <a:p>
            <a:r>
              <a:rPr lang="el-GR" b="1" dirty="0"/>
              <a:t>ΕΓΚΕΦΑΛΙΚΟ ΣΤΕΛΕΧΟΣ</a:t>
            </a:r>
            <a:endParaRPr lang="el-GR" dirty="0"/>
          </a:p>
        </p:txBody>
      </p:sp>
      <p:sp>
        <p:nvSpPr>
          <p:cNvPr id="3" name="Content Placeholder 2"/>
          <p:cNvSpPr>
            <a:spLocks noGrp="1"/>
          </p:cNvSpPr>
          <p:nvPr>
            <p:ph idx="1"/>
          </p:nvPr>
        </p:nvSpPr>
        <p:spPr/>
        <p:txBody>
          <a:bodyPr/>
          <a:lstStyle/>
          <a:p>
            <a:r>
              <a:rPr lang="el-GR" dirty="0"/>
              <a:t>Συνδέει τον νωτιαίο μυελό με τον εγκέφαλο. </a:t>
            </a:r>
          </a:p>
          <a:p>
            <a:r>
              <a:rPr lang="el-GR" b="1" dirty="0"/>
              <a:t>Υποδιαιρείται σε:</a:t>
            </a:r>
            <a:r>
              <a:rPr lang="el-GR" dirty="0"/>
              <a:t> </a:t>
            </a:r>
          </a:p>
          <a:p>
            <a:r>
              <a:rPr lang="el-GR" b="1" dirty="0"/>
              <a:t>1)</a:t>
            </a:r>
            <a:r>
              <a:rPr lang="el-GR" dirty="0"/>
              <a:t> προμήκη μυελό </a:t>
            </a:r>
          </a:p>
          <a:p>
            <a:r>
              <a:rPr lang="el-GR" b="1" dirty="0"/>
              <a:t>2)</a:t>
            </a:r>
            <a:r>
              <a:rPr lang="el-GR" dirty="0"/>
              <a:t> γέφυρα </a:t>
            </a:r>
          </a:p>
          <a:p>
            <a:r>
              <a:rPr lang="el-GR" b="1" dirty="0"/>
              <a:t>3</a:t>
            </a:r>
            <a:r>
              <a:rPr lang="el-GR" dirty="0"/>
              <a:t>) </a:t>
            </a:r>
            <a:r>
              <a:rPr lang="el-GR" dirty="0" err="1"/>
              <a:t>μεσεγκέφαλο</a:t>
            </a:r>
            <a:r>
              <a:rPr lang="el-GR" dirty="0"/>
              <a:t>.</a:t>
            </a:r>
          </a:p>
          <a:p>
            <a:endParaRPr lang="el-GR" dirty="0"/>
          </a:p>
        </p:txBody>
      </p:sp>
    </p:spTree>
    <p:extLst>
      <p:ext uri="{BB962C8B-B14F-4D97-AF65-F5344CB8AC3E}">
        <p14:creationId xmlns:p14="http://schemas.microsoft.com/office/powerpoint/2010/main" val="4054063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8761"/>
          </a:xfrm>
        </p:spPr>
        <p:txBody>
          <a:bodyPr/>
          <a:lstStyle/>
          <a:p>
            <a:r>
              <a:rPr lang="el-GR" dirty="0"/>
              <a:t>Δομή του εγκεφαλικού στελέχους</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0686" y="1565655"/>
            <a:ext cx="7903028" cy="4967062"/>
          </a:xfrm>
        </p:spPr>
      </p:pic>
    </p:spTree>
    <p:extLst>
      <p:ext uri="{BB962C8B-B14F-4D97-AF65-F5344CB8AC3E}">
        <p14:creationId xmlns:p14="http://schemas.microsoft.com/office/powerpoint/2010/main" val="337908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172"/>
            <a:ext cx="10515600" cy="979714"/>
          </a:xfrm>
        </p:spPr>
        <p:txBody>
          <a:bodyPr/>
          <a:lstStyle/>
          <a:p>
            <a:r>
              <a:rPr lang="el-GR" b="1" dirty="0"/>
              <a:t>Προμήκης Μυελός</a:t>
            </a:r>
            <a:endParaRPr lang="el-GR" dirty="0"/>
          </a:p>
        </p:txBody>
      </p:sp>
      <p:sp>
        <p:nvSpPr>
          <p:cNvPr id="3" name="Content Placeholder 2"/>
          <p:cNvSpPr>
            <a:spLocks noGrp="1"/>
          </p:cNvSpPr>
          <p:nvPr>
            <p:ph idx="1"/>
          </p:nvPr>
        </p:nvSpPr>
        <p:spPr>
          <a:xfrm>
            <a:off x="838200" y="1328056"/>
            <a:ext cx="10515600" cy="5377543"/>
          </a:xfrm>
        </p:spPr>
        <p:txBody>
          <a:bodyPr>
            <a:normAutofit/>
          </a:bodyPr>
          <a:lstStyle/>
          <a:p>
            <a:r>
              <a:rPr lang="el-GR" dirty="0"/>
              <a:t>Είναι συνέχεια του νωτιαίου μυελού. </a:t>
            </a:r>
          </a:p>
          <a:p>
            <a:r>
              <a:rPr lang="el-GR" dirty="0"/>
              <a:t>Μοιάζει με νωτιαίο μυελό και σχηματίζει μικρό κεντρικό κανάλι. </a:t>
            </a:r>
          </a:p>
          <a:p>
            <a:r>
              <a:rPr lang="el-GR" dirty="0"/>
              <a:t>Επιτελεί την επικοινωνία μεταξύ εγκεφάλου και νωτιαίου μυελού που περιλαμβάνει οδούς που ανέρχονται ή κατέρχονται διαμέσου του προμήκη μυελού. </a:t>
            </a:r>
          </a:p>
          <a:p>
            <a:r>
              <a:rPr lang="el-GR" dirty="0"/>
              <a:t>Είναι κέντρο για τον συντονισμό των περίπλοκων αυτόνομων αντανακλαστικών και τον έλεγχο των  σπλαχνικών  λειτουργιών.</a:t>
            </a:r>
          </a:p>
        </p:txBody>
      </p:sp>
    </p:spTree>
    <p:extLst>
      <p:ext uri="{BB962C8B-B14F-4D97-AF65-F5344CB8AC3E}">
        <p14:creationId xmlns:p14="http://schemas.microsoft.com/office/powerpoint/2010/main" val="2263443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371" y="130629"/>
            <a:ext cx="11103429" cy="816429"/>
          </a:xfrm>
        </p:spPr>
        <p:txBody>
          <a:bodyPr>
            <a:noAutofit/>
          </a:bodyPr>
          <a:lstStyle/>
          <a:p>
            <a:r>
              <a:rPr lang="el-GR" b="1" dirty="0"/>
              <a:t>Δικτυωτός σχηματισμός</a:t>
            </a:r>
            <a:endParaRPr lang="el-GR" dirty="0"/>
          </a:p>
        </p:txBody>
      </p:sp>
      <p:sp>
        <p:nvSpPr>
          <p:cNvPr id="3" name="Content Placeholder 2"/>
          <p:cNvSpPr>
            <a:spLocks noGrp="1"/>
          </p:cNvSpPr>
          <p:nvPr>
            <p:ph idx="1"/>
          </p:nvPr>
        </p:nvSpPr>
        <p:spPr>
          <a:xfrm>
            <a:off x="631371" y="1142999"/>
            <a:ext cx="11234057" cy="5617029"/>
          </a:xfrm>
        </p:spPr>
        <p:txBody>
          <a:bodyPr>
            <a:normAutofit/>
          </a:bodyPr>
          <a:lstStyle/>
          <a:p>
            <a:r>
              <a:rPr lang="el-GR" b="1" dirty="0"/>
              <a:t>Δικτυωτός σχηματισμός</a:t>
            </a:r>
            <a:r>
              <a:rPr lang="el-GR" dirty="0"/>
              <a:t> είναι μια μάζα φαιάς ουσίας που περιέχει 3 ομάδες πυρήνων.</a:t>
            </a:r>
            <a:endParaRPr lang="el-GR" b="1" dirty="0"/>
          </a:p>
          <a:p>
            <a:r>
              <a:rPr lang="el-GR" b="1" dirty="0">
                <a:solidFill>
                  <a:srgbClr val="FF0000"/>
                </a:solidFill>
              </a:rPr>
              <a:t>1) Αυτόνομοι πυρήνες που ελέγχουν σπλαχνικές δραστηριότητες:</a:t>
            </a:r>
            <a:r>
              <a:rPr lang="el-GR" dirty="0"/>
              <a:t> </a:t>
            </a:r>
          </a:p>
          <a:p>
            <a:r>
              <a:rPr lang="el-GR" dirty="0"/>
              <a:t>Ρύθμιση των ζωτικών αυτόνομων λειτουργιών. Δέχονται πληροφορίες από κρανιακά νεύρα, εγκεφαλικό φλοιό και στέλεχος του εγκεφάλου. Δίνουν μηνύματα που ελέγχουν και ρυθμίζουν τις δραστηριότητες περιφερικών συστημάτων. </a:t>
            </a:r>
          </a:p>
          <a:p>
            <a:r>
              <a:rPr lang="el-GR" dirty="0"/>
              <a:t>Υπάρχουν 2 κύριες ομάδες αντανακλαστικών κέντρων. </a:t>
            </a:r>
          </a:p>
          <a:p>
            <a:r>
              <a:rPr lang="el-GR" b="1" dirty="0"/>
              <a:t>Καρδιαγγειακά κέντρα</a:t>
            </a:r>
            <a:r>
              <a:rPr lang="el-GR" dirty="0"/>
              <a:t> που προσαρμόζουν καρδιακό ρυθμό, δύναμη των καρδιακών συσπάσεων και ροή του αίματος μέσω περιφερικών ιστών. </a:t>
            </a:r>
          </a:p>
          <a:p>
            <a:r>
              <a:rPr lang="el-GR" b="1" dirty="0"/>
              <a:t>Κέντρα αναπνευστικής ρυθμικότητας</a:t>
            </a:r>
            <a:r>
              <a:rPr lang="el-GR" dirty="0"/>
              <a:t> που ελέγχουν το βασικό ρυθμό των αναπνευστικών κινήσεων.</a:t>
            </a:r>
          </a:p>
        </p:txBody>
      </p:sp>
    </p:spTree>
    <p:extLst>
      <p:ext uri="{BB962C8B-B14F-4D97-AF65-F5344CB8AC3E}">
        <p14:creationId xmlns:p14="http://schemas.microsoft.com/office/powerpoint/2010/main" val="248777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2400"/>
            <a:ext cx="10994571" cy="6553200"/>
          </a:xfrm>
        </p:spPr>
        <p:txBody>
          <a:bodyPr>
            <a:normAutofit lnSpcReduction="10000"/>
          </a:bodyPr>
          <a:lstStyle/>
          <a:p>
            <a:r>
              <a:rPr lang="el-GR" b="1" dirty="0">
                <a:solidFill>
                  <a:srgbClr val="FF0000"/>
                </a:solidFill>
              </a:rPr>
              <a:t>2) Αισθητικοί και κινητικοί πυρήνες των κρανιακών νεύρων:</a:t>
            </a:r>
            <a:r>
              <a:rPr lang="el-GR" dirty="0"/>
              <a:t> Συνδέονται με 5 κρανιακά νεύρα (</a:t>
            </a:r>
            <a:r>
              <a:rPr lang="en-US" dirty="0"/>
              <a:t>VIII</a:t>
            </a:r>
            <a:r>
              <a:rPr lang="el-GR" dirty="0"/>
              <a:t>, </a:t>
            </a:r>
            <a:r>
              <a:rPr lang="en-US" dirty="0"/>
              <a:t>IX</a:t>
            </a:r>
            <a:r>
              <a:rPr lang="el-GR" dirty="0"/>
              <a:t>, </a:t>
            </a:r>
            <a:r>
              <a:rPr lang="en-US" dirty="0"/>
              <a:t>X</a:t>
            </a:r>
            <a:r>
              <a:rPr lang="el-GR" dirty="0"/>
              <a:t>, </a:t>
            </a:r>
            <a:r>
              <a:rPr lang="en-US" dirty="0"/>
              <a:t>XI</a:t>
            </a:r>
            <a:r>
              <a:rPr lang="el-GR" dirty="0"/>
              <a:t>, </a:t>
            </a:r>
            <a:r>
              <a:rPr lang="en-US" dirty="0"/>
              <a:t>XII</a:t>
            </a:r>
            <a:r>
              <a:rPr lang="el-GR" dirty="0"/>
              <a:t>) που παρέχουν κινητικές εντολές στους μύες του φάρυγγα, λαιμού και πλάτης, και στα σπλαχνικά όργανα των θωρακικών και περιτοναϊκών κοιλοτήτων.</a:t>
            </a:r>
          </a:p>
          <a:p>
            <a:r>
              <a:rPr lang="el-GR" b="1" dirty="0">
                <a:solidFill>
                  <a:srgbClr val="FF0000"/>
                </a:solidFill>
              </a:rPr>
              <a:t>3) Σταθμοί αναμετάδοσης κατά μήκος των αισθητικών και κινητικών οδών:</a:t>
            </a:r>
            <a:r>
              <a:rPr lang="el-GR" dirty="0"/>
              <a:t> </a:t>
            </a:r>
          </a:p>
          <a:p>
            <a:r>
              <a:rPr lang="el-GR" b="1" dirty="0"/>
              <a:t>Πυρήνας </a:t>
            </a:r>
            <a:r>
              <a:rPr lang="en-US" b="1" dirty="0" err="1"/>
              <a:t>Goll</a:t>
            </a:r>
            <a:r>
              <a:rPr lang="el-GR" dirty="0"/>
              <a:t> και </a:t>
            </a:r>
            <a:r>
              <a:rPr lang="el-GR" b="1" dirty="0"/>
              <a:t>σφηνοειδής πυρήνας</a:t>
            </a:r>
            <a:r>
              <a:rPr lang="el-GR" dirty="0"/>
              <a:t> μεταφέρουν σωματικές αισθητικές πληροφορίες στον θάλαμο. Οι οδοί που φεύγουν από τους πυρήνες διασταυρώνονται στην αντίθετη πλευρά του εγκεφάλου μέσω του </a:t>
            </a:r>
            <a:r>
              <a:rPr lang="el-GR" b="1" dirty="0"/>
              <a:t>χιασμού</a:t>
            </a:r>
            <a:r>
              <a:rPr lang="el-GR" dirty="0"/>
              <a:t>. </a:t>
            </a:r>
          </a:p>
          <a:p>
            <a:r>
              <a:rPr lang="el-GR" b="1" dirty="0"/>
              <a:t>Μονήρης πυρήνας</a:t>
            </a:r>
            <a:r>
              <a:rPr lang="el-GR" dirty="0"/>
              <a:t> δέχεται σπλαχνικές αισθητικές πληροφορίες που φτάνουν στο ΚΝΣ από τα </a:t>
            </a:r>
            <a:r>
              <a:rPr lang="el-GR" dirty="0" err="1"/>
              <a:t>νωτιαία</a:t>
            </a:r>
            <a:r>
              <a:rPr lang="el-GR" dirty="0"/>
              <a:t> και κρανιακά νεύρα. Οι πληροφορίες αυτές διαβιβάζονται σε άλλα αυτόνομα κέντρα του προμήκη μυελού. </a:t>
            </a:r>
          </a:p>
          <a:p>
            <a:r>
              <a:rPr lang="el-GR" b="1" dirty="0"/>
              <a:t>Ελαιώδεις πυρήνες</a:t>
            </a:r>
            <a:r>
              <a:rPr lang="el-GR" dirty="0"/>
              <a:t> αναμεταδίδουν πληροφορίες στο φλοιό της παρεγκεφαλίδας σχετικά με σωματικές κινητικές εντολές που προέρχονται από κινητικά κέντρα σε υψηλότερα επίπεδα. </a:t>
            </a:r>
          </a:p>
        </p:txBody>
      </p:sp>
    </p:spTree>
    <p:extLst>
      <p:ext uri="{BB962C8B-B14F-4D97-AF65-F5344CB8AC3E}">
        <p14:creationId xmlns:p14="http://schemas.microsoft.com/office/powerpoint/2010/main" val="1393765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171"/>
            <a:ext cx="10515600" cy="827315"/>
          </a:xfrm>
        </p:spPr>
        <p:txBody>
          <a:bodyPr/>
          <a:lstStyle/>
          <a:p>
            <a:r>
              <a:rPr lang="el-GR" b="1" dirty="0"/>
              <a:t>Γέφυρα </a:t>
            </a:r>
            <a:endParaRPr lang="el-GR" dirty="0"/>
          </a:p>
        </p:txBody>
      </p:sp>
      <p:sp>
        <p:nvSpPr>
          <p:cNvPr id="3" name="Content Placeholder 2"/>
          <p:cNvSpPr>
            <a:spLocks noGrp="1"/>
          </p:cNvSpPr>
          <p:nvPr>
            <p:ph idx="1"/>
          </p:nvPr>
        </p:nvSpPr>
        <p:spPr>
          <a:xfrm>
            <a:off x="838199" y="1110342"/>
            <a:ext cx="10951029" cy="5508171"/>
          </a:xfrm>
        </p:spPr>
        <p:txBody>
          <a:bodyPr>
            <a:normAutofit fontScale="92500" lnSpcReduction="10000"/>
          </a:bodyPr>
          <a:lstStyle/>
          <a:p>
            <a:r>
              <a:rPr lang="el-GR" dirty="0"/>
              <a:t>Συνδέει παρεγκεφαλίδα με </a:t>
            </a:r>
            <a:r>
              <a:rPr lang="el-GR" dirty="0" err="1"/>
              <a:t>μεσεγκέφαλο</a:t>
            </a:r>
            <a:r>
              <a:rPr lang="el-GR" dirty="0"/>
              <a:t>, </a:t>
            </a:r>
            <a:r>
              <a:rPr lang="el-GR" dirty="0" err="1"/>
              <a:t>διεγκέφαλο</a:t>
            </a:r>
            <a:r>
              <a:rPr lang="el-GR" dirty="0"/>
              <a:t>, εγκέφαλο και νωτιαίο μυελό. Περιέχει 4 ομάδες πυρήνων και οδών:</a:t>
            </a:r>
          </a:p>
          <a:p>
            <a:pPr lvl="0"/>
            <a:r>
              <a:rPr lang="el-GR" b="1" dirty="0">
                <a:solidFill>
                  <a:srgbClr val="FF0000"/>
                </a:solidFill>
              </a:rPr>
              <a:t>Αισθητικοί και κινητικοί πυρήνες κρανιακών νεύρων: </a:t>
            </a:r>
            <a:r>
              <a:rPr lang="el-GR" dirty="0"/>
              <a:t>Κρανιακά νεύρα </a:t>
            </a:r>
            <a:r>
              <a:rPr lang="en-US" dirty="0"/>
              <a:t>V</a:t>
            </a:r>
            <a:r>
              <a:rPr lang="el-GR" dirty="0"/>
              <a:t>, </a:t>
            </a:r>
            <a:r>
              <a:rPr lang="en-US" dirty="0"/>
              <a:t>VI</a:t>
            </a:r>
            <a:r>
              <a:rPr lang="el-GR" dirty="0"/>
              <a:t>, </a:t>
            </a:r>
            <a:r>
              <a:rPr lang="en-US" dirty="0"/>
              <a:t>VII</a:t>
            </a:r>
            <a:r>
              <a:rPr lang="el-GR" dirty="0"/>
              <a:t> και </a:t>
            </a:r>
            <a:r>
              <a:rPr lang="en-US" dirty="0"/>
              <a:t>VIII </a:t>
            </a:r>
            <a:r>
              <a:rPr lang="el-GR" dirty="0" err="1"/>
              <a:t>νευρώνουν</a:t>
            </a:r>
            <a:r>
              <a:rPr lang="el-GR" dirty="0"/>
              <a:t> τους μυς της γνάθου, πρόσθια επιφάνεια του προσώπου, έναν </a:t>
            </a:r>
            <a:r>
              <a:rPr lang="el-GR" dirty="0" err="1"/>
              <a:t>οφθαλμοκινητικό</a:t>
            </a:r>
            <a:r>
              <a:rPr lang="el-GR" dirty="0"/>
              <a:t> μυ και αισθητήρια όργανα του έσω </a:t>
            </a:r>
            <a:r>
              <a:rPr lang="el-GR" dirty="0" err="1"/>
              <a:t>ωτός</a:t>
            </a:r>
            <a:r>
              <a:rPr lang="el-GR" dirty="0"/>
              <a:t>.</a:t>
            </a:r>
          </a:p>
          <a:p>
            <a:pPr lvl="0"/>
            <a:r>
              <a:rPr lang="el-GR" b="1" dirty="0">
                <a:solidFill>
                  <a:srgbClr val="FF0000"/>
                </a:solidFill>
              </a:rPr>
              <a:t>Πυρήνες για τον έλεγχο αναπνοής:</a:t>
            </a:r>
            <a:r>
              <a:rPr lang="el-GR" dirty="0"/>
              <a:t> Σε κάθε πλευρά της γέφυρας, ο δικτυωτός σχηματισμός περιέχει 2 αναπνευστικά κέντρα, το </a:t>
            </a:r>
            <a:r>
              <a:rPr lang="el-GR" dirty="0" err="1"/>
              <a:t>απνευστικό</a:t>
            </a:r>
            <a:r>
              <a:rPr lang="el-GR" dirty="0"/>
              <a:t> κέντρο και το </a:t>
            </a:r>
            <a:r>
              <a:rPr lang="el-GR" dirty="0" err="1"/>
              <a:t>πνευμοτακτικό</a:t>
            </a:r>
            <a:r>
              <a:rPr lang="el-GR" dirty="0"/>
              <a:t> κέντρο, που τροποποιούν το αναπνευστικό ρυθμιστικό κέντρο στον προμήκη μυελό.</a:t>
            </a:r>
          </a:p>
          <a:p>
            <a:pPr lvl="0"/>
            <a:r>
              <a:rPr lang="el-GR" b="1" dirty="0">
                <a:solidFill>
                  <a:srgbClr val="FF0000"/>
                </a:solidFill>
              </a:rPr>
              <a:t>Πυρήνες και οδοί για επεξεργασία και μετάδοση πληροφοριών προς ή από παρεγκεφαλίδα:</a:t>
            </a:r>
            <a:r>
              <a:rPr lang="el-GR" dirty="0"/>
              <a:t> Συνδέουν την παρεγκεφαλίδα με το εγκεφαλικό στέλεχος, εγκέφαλο και νωτιαίο μυελό.</a:t>
            </a:r>
          </a:p>
          <a:p>
            <a:r>
              <a:rPr lang="el-GR" b="1" dirty="0">
                <a:solidFill>
                  <a:srgbClr val="FF0000"/>
                </a:solidFill>
              </a:rPr>
              <a:t>Ανερχόμενες, κατερχόμενες και εγκάρσιες οδοί:</a:t>
            </a:r>
            <a:r>
              <a:rPr lang="el-GR" dirty="0"/>
              <a:t> Διασυνδέουν άλλα τμήματα του ΚΝΣ. Πχ </a:t>
            </a:r>
            <a:r>
              <a:rPr lang="el-GR" dirty="0" err="1"/>
              <a:t>νευράξονες</a:t>
            </a:r>
            <a:r>
              <a:rPr lang="el-GR" dirty="0"/>
              <a:t> που συνδέουν τη γέφυρα με </a:t>
            </a:r>
            <a:r>
              <a:rPr lang="el-GR" dirty="0" err="1"/>
              <a:t>παρεγκεφαλικό</a:t>
            </a:r>
            <a:r>
              <a:rPr lang="el-GR" dirty="0"/>
              <a:t> ημισφαίριο της αντίθετης πλευράς. </a:t>
            </a:r>
          </a:p>
        </p:txBody>
      </p:sp>
    </p:spTree>
    <p:extLst>
      <p:ext uri="{BB962C8B-B14F-4D97-AF65-F5344CB8AC3E}">
        <p14:creationId xmlns:p14="http://schemas.microsoft.com/office/powerpoint/2010/main" val="846609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287"/>
            <a:ext cx="10515600" cy="849084"/>
          </a:xfrm>
        </p:spPr>
        <p:txBody>
          <a:bodyPr/>
          <a:lstStyle/>
          <a:p>
            <a:r>
              <a:rPr lang="el-GR" b="1" dirty="0" err="1"/>
              <a:t>Μεσεγκέφαλος</a:t>
            </a:r>
            <a:r>
              <a:rPr lang="el-GR" b="1" dirty="0"/>
              <a:t> </a:t>
            </a:r>
            <a:endParaRPr lang="el-GR" dirty="0"/>
          </a:p>
        </p:txBody>
      </p:sp>
      <p:sp>
        <p:nvSpPr>
          <p:cNvPr id="3" name="Content Placeholder 2"/>
          <p:cNvSpPr>
            <a:spLocks noGrp="1"/>
          </p:cNvSpPr>
          <p:nvPr>
            <p:ph idx="1"/>
          </p:nvPr>
        </p:nvSpPr>
        <p:spPr>
          <a:xfrm>
            <a:off x="664029" y="1012371"/>
            <a:ext cx="11157857" cy="5671458"/>
          </a:xfrm>
        </p:spPr>
        <p:txBody>
          <a:bodyPr>
            <a:normAutofit fontScale="92500"/>
          </a:bodyPr>
          <a:lstStyle/>
          <a:p>
            <a:r>
              <a:rPr lang="el-GR" dirty="0"/>
              <a:t>Είναι το πρόσθιο τμήμα του εγκεφαλικού στελέχους, κάτω από τον θάλαμο. </a:t>
            </a:r>
          </a:p>
          <a:p>
            <a:r>
              <a:rPr lang="el-GR" dirty="0"/>
              <a:t>Περιέχει 2 ζεύγη αισθητικών πυρήνων, τα </a:t>
            </a:r>
            <a:r>
              <a:rPr lang="el-GR" b="1" dirty="0"/>
              <a:t>τετράδυμα</a:t>
            </a:r>
            <a:r>
              <a:rPr lang="el-GR" dirty="0"/>
              <a:t>. Τα 2 ανώτερα </a:t>
            </a:r>
            <a:r>
              <a:rPr lang="el-GR" dirty="0" err="1"/>
              <a:t>διδύμια</a:t>
            </a:r>
            <a:r>
              <a:rPr lang="el-GR" dirty="0"/>
              <a:t> ελέγχουν τις </a:t>
            </a:r>
            <a:r>
              <a:rPr lang="el-GR" u="sng" dirty="0"/>
              <a:t>αντανακλαστικές κινήσεις των ματιών</a:t>
            </a:r>
            <a:r>
              <a:rPr lang="el-GR" dirty="0"/>
              <a:t>, της </a:t>
            </a:r>
            <a:r>
              <a:rPr lang="el-GR" u="sng" dirty="0"/>
              <a:t>κεφαλής</a:t>
            </a:r>
            <a:r>
              <a:rPr lang="el-GR" dirty="0"/>
              <a:t> και του </a:t>
            </a:r>
            <a:r>
              <a:rPr lang="el-GR" u="sng" dirty="0"/>
              <a:t>λαιμού</a:t>
            </a:r>
            <a:r>
              <a:rPr lang="el-GR" dirty="0"/>
              <a:t> σε απόκριση στα οπτικά ερεθίσματα, πχ έντονο φως. Τα 2 κατώτερα </a:t>
            </a:r>
            <a:r>
              <a:rPr lang="el-GR" dirty="0" err="1"/>
              <a:t>διδύμια</a:t>
            </a:r>
            <a:r>
              <a:rPr lang="el-GR" dirty="0"/>
              <a:t> ελέγχουν τις </a:t>
            </a:r>
            <a:r>
              <a:rPr lang="el-GR" u="sng" dirty="0"/>
              <a:t>αντανακλαστικές κινήσεις της κεφαλής</a:t>
            </a:r>
            <a:r>
              <a:rPr lang="el-GR" dirty="0"/>
              <a:t>, του </a:t>
            </a:r>
            <a:r>
              <a:rPr lang="el-GR" u="sng" dirty="0"/>
              <a:t>λαιμού</a:t>
            </a:r>
            <a:r>
              <a:rPr lang="el-GR" dirty="0"/>
              <a:t> και του </a:t>
            </a:r>
            <a:r>
              <a:rPr lang="el-GR" u="sng" dirty="0"/>
              <a:t>κορμού</a:t>
            </a:r>
            <a:r>
              <a:rPr lang="el-GR" dirty="0"/>
              <a:t> ως απόκριση στα ακουστικά ερεθίσματα, πχ δυνατός θόρυβος.	                                                                                                   </a:t>
            </a:r>
          </a:p>
          <a:p>
            <a:r>
              <a:rPr lang="el-GR" b="1" dirty="0"/>
              <a:t>Μέλαινα ουσία: </a:t>
            </a:r>
            <a:r>
              <a:rPr lang="el-GR" dirty="0"/>
              <a:t>Μεγάλος πυρήνας, εκτείνεται σε όλο το μήκος </a:t>
            </a:r>
            <a:r>
              <a:rPr lang="el-GR" dirty="0" err="1"/>
              <a:t>μεσεγκεφάλου</a:t>
            </a:r>
            <a:r>
              <a:rPr lang="el-GR" dirty="0"/>
              <a:t>. Η φαιά ουσία περιέχει σκούρα χρωματισμένα κύτταρα, δίνοντάς της ένα μαύρο χρώμα. Συμμετέχει στον έλεγχο των  </a:t>
            </a:r>
            <a:r>
              <a:rPr lang="el-GR" u="sng" dirty="0"/>
              <a:t>εκούσιων κινήσεων</a:t>
            </a:r>
            <a:r>
              <a:rPr lang="el-GR" dirty="0"/>
              <a:t>.                                                                                                               </a:t>
            </a:r>
          </a:p>
          <a:p>
            <a:r>
              <a:rPr lang="el-GR" b="1" dirty="0"/>
              <a:t>Ερυθρός πυρήνας:</a:t>
            </a:r>
            <a:r>
              <a:rPr lang="el-GR" dirty="0"/>
              <a:t> Βρίσκεται εν τω </a:t>
            </a:r>
            <a:r>
              <a:rPr lang="el-GR" dirty="0" err="1"/>
              <a:t>βάθει</a:t>
            </a:r>
            <a:r>
              <a:rPr lang="el-GR" dirty="0"/>
              <a:t> της μέλαινας ουσίας. Έχει πλούσια αιμάτωση που δίνουν πλούσιο ερυθρό χρώμα. Λαμβάνει πληροφορίες από εγκέφαλο και παρεγκεφαλίδα και δημιουργεί υποσυνείδητες κινητικές εντολές που επηρεάζουν την </a:t>
            </a:r>
            <a:r>
              <a:rPr lang="el-GR" u="sng" dirty="0"/>
              <a:t>κάμψη των άκρων </a:t>
            </a:r>
            <a:r>
              <a:rPr lang="el-GR" dirty="0"/>
              <a:t>και τον </a:t>
            </a:r>
            <a:r>
              <a:rPr lang="el-GR" u="sng" dirty="0"/>
              <a:t>μυϊκό τόνο</a:t>
            </a:r>
            <a:r>
              <a:rPr lang="el-GR" dirty="0"/>
              <a:t>.</a:t>
            </a:r>
          </a:p>
          <a:p>
            <a:endParaRPr lang="el-GR" dirty="0"/>
          </a:p>
        </p:txBody>
      </p:sp>
    </p:spTree>
    <p:extLst>
      <p:ext uri="{BB962C8B-B14F-4D97-AF65-F5344CB8AC3E}">
        <p14:creationId xmlns:p14="http://schemas.microsoft.com/office/powerpoint/2010/main" val="713167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6571"/>
            <a:ext cx="10515600" cy="838199"/>
          </a:xfrm>
        </p:spPr>
        <p:txBody>
          <a:bodyPr/>
          <a:lstStyle/>
          <a:p>
            <a:r>
              <a:rPr lang="el-GR" b="1" dirty="0"/>
              <a:t>ΠΑΡΕΓΚΕΦΑΛΙΔΑ</a:t>
            </a:r>
            <a:endParaRPr lang="el-GR" dirty="0"/>
          </a:p>
        </p:txBody>
      </p:sp>
      <p:sp>
        <p:nvSpPr>
          <p:cNvPr id="3" name="Content Placeholder 2"/>
          <p:cNvSpPr>
            <a:spLocks noGrp="1"/>
          </p:cNvSpPr>
          <p:nvPr>
            <p:ph idx="1"/>
          </p:nvPr>
        </p:nvSpPr>
        <p:spPr>
          <a:xfrm>
            <a:off x="838199" y="1447800"/>
            <a:ext cx="10918372" cy="5236030"/>
          </a:xfrm>
        </p:spPr>
        <p:txBody>
          <a:bodyPr>
            <a:normAutofit/>
          </a:bodyPr>
          <a:lstStyle/>
          <a:p>
            <a:r>
              <a:rPr lang="el-GR" dirty="0"/>
              <a:t>Σύνθετη, σπειροειδή επιφάνεια που αποτελείται από νευρικό φλοιό. </a:t>
            </a:r>
          </a:p>
          <a:p>
            <a:r>
              <a:rPr lang="el-GR" dirty="0"/>
              <a:t>Αποτελείται από 2 ημισφαίρια, που συνδέονται με τον </a:t>
            </a:r>
            <a:r>
              <a:rPr lang="el-GR" b="1" dirty="0"/>
              <a:t>σκώληκα</a:t>
            </a:r>
            <a:r>
              <a:rPr lang="el-GR" dirty="0"/>
              <a:t>. </a:t>
            </a:r>
          </a:p>
          <a:p>
            <a:r>
              <a:rPr lang="el-GR" dirty="0"/>
              <a:t>Υποδιαιρείται σε 3 λοβούς: πρόσθιο, οπίσθιο και </a:t>
            </a:r>
            <a:r>
              <a:rPr lang="el-GR" dirty="0" err="1"/>
              <a:t>κροκυδοοζώδη</a:t>
            </a:r>
            <a:r>
              <a:rPr lang="el-GR" dirty="0"/>
              <a:t> λοβό. </a:t>
            </a:r>
          </a:p>
          <a:p>
            <a:r>
              <a:rPr lang="el-GR" dirty="0"/>
              <a:t>Πρόσθιος και οπίσθιος λοβός </a:t>
            </a:r>
            <a:r>
              <a:rPr lang="el-GR" u="sng" dirty="0"/>
              <a:t>συντονίζουν τις κινήσεις του κορμού και των άκρων</a:t>
            </a:r>
            <a:r>
              <a:rPr lang="el-GR" dirty="0"/>
              <a:t>. Ο </a:t>
            </a:r>
            <a:r>
              <a:rPr lang="el-GR" dirty="0" err="1"/>
              <a:t>κροκυδοοζώδης</a:t>
            </a:r>
            <a:r>
              <a:rPr lang="el-GR" dirty="0"/>
              <a:t> </a:t>
            </a:r>
            <a:r>
              <a:rPr lang="el-GR" dirty="0" err="1"/>
              <a:t>λοβος</a:t>
            </a:r>
            <a:r>
              <a:rPr lang="el-GR" dirty="0"/>
              <a:t> </a:t>
            </a:r>
            <a:r>
              <a:rPr lang="el-GR" u="sng" dirty="0"/>
              <a:t>προσαρμόζει τη στάση του σώματος</a:t>
            </a:r>
            <a:r>
              <a:rPr lang="el-GR" dirty="0"/>
              <a:t> για να διατηρείται </a:t>
            </a:r>
            <a:r>
              <a:rPr lang="el-GR" u="sng" dirty="0"/>
              <a:t>η ισορροπία </a:t>
            </a:r>
            <a:r>
              <a:rPr lang="el-GR" dirty="0"/>
              <a:t>και συντονίζει τις </a:t>
            </a:r>
            <a:r>
              <a:rPr lang="el-GR" u="sng" dirty="0"/>
              <a:t>κινήσεις της κεφαλής και των οφθαλμών</a:t>
            </a:r>
            <a:r>
              <a:rPr lang="el-GR" dirty="0"/>
              <a:t>. </a:t>
            </a:r>
          </a:p>
          <a:p>
            <a:r>
              <a:rPr lang="el-GR" dirty="0"/>
              <a:t>Διακρίνεται σε 3 περιοχές: </a:t>
            </a:r>
            <a:r>
              <a:rPr lang="el-GR" b="1" dirty="0"/>
              <a:t>α)</a:t>
            </a:r>
            <a:r>
              <a:rPr lang="el-GR" dirty="0"/>
              <a:t> εξωτερική επιφανειακή στιβάδα φαιάς ουσίας, τον </a:t>
            </a:r>
            <a:r>
              <a:rPr lang="el-GR" dirty="0" err="1"/>
              <a:t>παρεγκεφαλικό</a:t>
            </a:r>
            <a:r>
              <a:rPr lang="el-GR" dirty="0"/>
              <a:t> φλοιό, </a:t>
            </a:r>
            <a:r>
              <a:rPr lang="el-GR" b="1" dirty="0"/>
              <a:t>β)</a:t>
            </a:r>
            <a:r>
              <a:rPr lang="el-GR" dirty="0"/>
              <a:t> εσωτερική λευκή ουσία που ονομάζεται δένδρο της ζωής, και </a:t>
            </a:r>
            <a:r>
              <a:rPr lang="el-GR" b="1" dirty="0"/>
              <a:t>γ)</a:t>
            </a:r>
            <a:r>
              <a:rPr lang="el-GR" dirty="0"/>
              <a:t> εν τω </a:t>
            </a:r>
            <a:r>
              <a:rPr lang="el-GR" dirty="0" err="1"/>
              <a:t>βάθει</a:t>
            </a:r>
            <a:r>
              <a:rPr lang="el-GR" dirty="0"/>
              <a:t> φαιά ουσία που σχηματίζει τους εν τω </a:t>
            </a:r>
            <a:r>
              <a:rPr lang="el-GR" dirty="0" err="1"/>
              <a:t>βάθει</a:t>
            </a:r>
            <a:r>
              <a:rPr lang="el-GR" dirty="0"/>
              <a:t> παρεγκεφαλιδικούς πυρήνες. </a:t>
            </a:r>
          </a:p>
          <a:p>
            <a:endParaRPr lang="el-GR" dirty="0"/>
          </a:p>
        </p:txBody>
      </p:sp>
    </p:spTree>
    <p:extLst>
      <p:ext uri="{BB962C8B-B14F-4D97-AF65-F5344CB8AC3E}">
        <p14:creationId xmlns:p14="http://schemas.microsoft.com/office/powerpoint/2010/main" val="1693065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95944"/>
            <a:ext cx="10722429" cy="718456"/>
          </a:xfrm>
        </p:spPr>
        <p:txBody>
          <a:bodyPr>
            <a:normAutofit/>
          </a:bodyPr>
          <a:lstStyle/>
          <a:p>
            <a:r>
              <a:rPr lang="el-GR" sz="3600" dirty="0"/>
              <a:t>Η παρεγκεφαλίδα έχει δύο κυρίες λειτουργίες</a:t>
            </a:r>
          </a:p>
        </p:txBody>
      </p:sp>
      <p:sp>
        <p:nvSpPr>
          <p:cNvPr id="3" name="Content Placeholder 2"/>
          <p:cNvSpPr>
            <a:spLocks noGrp="1"/>
          </p:cNvSpPr>
          <p:nvPr>
            <p:ph idx="1"/>
          </p:nvPr>
        </p:nvSpPr>
        <p:spPr>
          <a:xfrm>
            <a:off x="664029" y="1045029"/>
            <a:ext cx="11157857" cy="5627915"/>
          </a:xfrm>
        </p:spPr>
        <p:txBody>
          <a:bodyPr>
            <a:normAutofit fontScale="92500" lnSpcReduction="10000"/>
          </a:bodyPr>
          <a:lstStyle/>
          <a:p>
            <a:r>
              <a:rPr lang="el-GR" b="1" dirty="0">
                <a:solidFill>
                  <a:srgbClr val="FF0000"/>
                </a:solidFill>
              </a:rPr>
              <a:t>1) Ρύθμιση των </a:t>
            </a:r>
            <a:r>
              <a:rPr lang="el-GR" b="1" dirty="0" err="1">
                <a:solidFill>
                  <a:srgbClr val="FF0000"/>
                </a:solidFill>
              </a:rPr>
              <a:t>ορθοστατικών</a:t>
            </a:r>
            <a:r>
              <a:rPr lang="el-GR" b="1" dirty="0">
                <a:solidFill>
                  <a:srgbClr val="FF0000"/>
                </a:solidFill>
              </a:rPr>
              <a:t> μυών του σώματος:</a:t>
            </a:r>
            <a:r>
              <a:rPr lang="el-GR" dirty="0"/>
              <a:t> Συντονίζει τις ταχείες αυτόματες προσαρμογές που διατηρούν την ισορροπία. Αλλαγές στον μυϊκό τόνο και τη θέση μέσω τροποποίησης στα κινητικά κέντρα του εγκεφαλικού στελέχους.	                                                                                                                                           </a:t>
            </a:r>
            <a:r>
              <a:rPr lang="el-GR" b="1" dirty="0">
                <a:solidFill>
                  <a:srgbClr val="FF0000"/>
                </a:solidFill>
              </a:rPr>
              <a:t>2) Κινήσεις προγραμματισμού και τελειοποίησης που ελέγχονται στο επίπεδο συνειδητού και υποσυνείδητου:</a:t>
            </a:r>
            <a:r>
              <a:rPr lang="el-GR" dirty="0"/>
              <a:t> Βελτιώνει μια κίνηση που η εκμάθηση της έχει ήδη ολοκληρωθεί. Συγκρίνει τις κινητικές οδηγίες με ιδιοδεκτικές πληροφορίες και πραγματοποιεί τις απαραίτητες προσαρμογές για να κάνει την κίνηση ομαλή. </a:t>
            </a:r>
          </a:p>
          <a:p>
            <a:r>
              <a:rPr lang="el-GR" dirty="0"/>
              <a:t>Συμμετέχει στην εκμάθηση μιας νέας κίνησης, τελειοποιώντας την και διορθώνει τα λάθη της. Έτσι, μετά την εξάσκηση, να εκτελείται αυτόματα. Πχ εκμάθηση ποδηλασίας και τένις, παίξιμο ενός μουσικού οργάνου.	                                                                                                                                                                   </a:t>
            </a:r>
          </a:p>
          <a:p>
            <a:r>
              <a:rPr lang="el-GR" dirty="0"/>
              <a:t>Υφίσταται μόνιμη βλάβη από τραύμα, εγκεφαλικό επεισόδιο, ή επηρεάζεται προσωρινά από φάρμακα, όπως το αλκοόλ. Δημιουργείται </a:t>
            </a:r>
            <a:r>
              <a:rPr lang="el-GR" b="1" dirty="0"/>
              <a:t>αταξία</a:t>
            </a:r>
            <a:r>
              <a:rPr lang="el-GR" dirty="0"/>
              <a:t>, μια διαταραχή του μυϊκού συντονισμού. Σε σοβαρή αταξία, το άτομο δεν μπορεί να καθίσει ή να σταθεί όρθιο χωρίς βοήθεια.</a:t>
            </a:r>
          </a:p>
          <a:p>
            <a:endParaRPr lang="el-GR" dirty="0"/>
          </a:p>
        </p:txBody>
      </p:sp>
    </p:spTree>
    <p:extLst>
      <p:ext uri="{BB962C8B-B14F-4D97-AF65-F5344CB8AC3E}">
        <p14:creationId xmlns:p14="http://schemas.microsoft.com/office/powerpoint/2010/main" val="2770029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5845"/>
          </a:xfrm>
        </p:spPr>
        <p:txBody>
          <a:bodyPr/>
          <a:lstStyle/>
          <a:p>
            <a:r>
              <a:rPr lang="el-GR" b="1" dirty="0"/>
              <a:t>ΔΙΕΓΚΕΦΑΛΟΣ</a:t>
            </a:r>
            <a:endParaRPr lang="el-GR" dirty="0"/>
          </a:p>
        </p:txBody>
      </p:sp>
      <p:sp>
        <p:nvSpPr>
          <p:cNvPr id="3" name="Content Placeholder 2"/>
          <p:cNvSpPr>
            <a:spLocks noGrp="1"/>
          </p:cNvSpPr>
          <p:nvPr>
            <p:ph idx="1"/>
          </p:nvPr>
        </p:nvSpPr>
        <p:spPr/>
        <p:txBody>
          <a:bodyPr/>
          <a:lstStyle/>
          <a:p>
            <a:r>
              <a:rPr lang="el-GR" dirty="0"/>
              <a:t>Διαδραματίζει ζωτικό ρόλο στην ενσωμάτωση των συνειδητών και ασυνείδητων αισθητικών πληροφοριών και κινητικών εντολών. </a:t>
            </a:r>
          </a:p>
          <a:p>
            <a:r>
              <a:rPr lang="el-GR" b="1" dirty="0"/>
              <a:t>Αποτελείται από:</a:t>
            </a:r>
            <a:r>
              <a:rPr lang="el-GR" dirty="0"/>
              <a:t> </a:t>
            </a:r>
          </a:p>
          <a:p>
            <a:r>
              <a:rPr lang="el-GR" dirty="0"/>
              <a:t>1) τον </a:t>
            </a:r>
            <a:r>
              <a:rPr lang="el-GR" dirty="0" err="1"/>
              <a:t>επιθάλαμο</a:t>
            </a:r>
            <a:r>
              <a:rPr lang="el-GR" dirty="0"/>
              <a:t>, </a:t>
            </a:r>
          </a:p>
          <a:p>
            <a:r>
              <a:rPr lang="el-GR" dirty="0"/>
              <a:t>2) τον θάλαμο, </a:t>
            </a:r>
          </a:p>
          <a:p>
            <a:r>
              <a:rPr lang="el-GR" dirty="0"/>
              <a:t>3) τον υποθάλαμο.</a:t>
            </a:r>
          </a:p>
          <a:p>
            <a:endParaRPr lang="el-GR" dirty="0"/>
          </a:p>
        </p:txBody>
      </p:sp>
    </p:spTree>
    <p:extLst>
      <p:ext uri="{BB962C8B-B14F-4D97-AF65-F5344CB8AC3E}">
        <p14:creationId xmlns:p14="http://schemas.microsoft.com/office/powerpoint/2010/main" val="2455398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5058"/>
            <a:ext cx="10961915" cy="6531428"/>
          </a:xfrm>
        </p:spPr>
        <p:txBody>
          <a:bodyPr>
            <a:normAutofit/>
          </a:bodyPr>
          <a:lstStyle/>
          <a:p>
            <a:r>
              <a:rPr lang="el-GR" b="1" dirty="0">
                <a:solidFill>
                  <a:srgbClr val="FF0000"/>
                </a:solidFill>
              </a:rPr>
              <a:t>Εγκεφαλικά ημισφαίρια:</a:t>
            </a:r>
            <a:r>
              <a:rPr lang="el-GR" dirty="0"/>
              <a:t> Καλύπτουν το μεγαλύτερο μέρος του κρανίου. Οι επιφάνειές τους παρουσιάζουν αναδιπλώσεις καλυμμένες από εγκεφαλικό φλοιό, ένα στρώμα φαιάς ουσίας. Οι κορυφώσεις των αναδιπλώσεων ονομάζονται </a:t>
            </a:r>
            <a:r>
              <a:rPr lang="el-GR" b="1" dirty="0"/>
              <a:t>έλικες</a:t>
            </a:r>
            <a:r>
              <a:rPr lang="el-GR" dirty="0"/>
              <a:t> που αυξάνουν την επιφάνεια του εγκεφαλικού φλοιού. Οι έλικες χωρίζονται από ρηχές κοιλότητες που ονομάζονται </a:t>
            </a:r>
            <a:r>
              <a:rPr lang="el-GR" b="1" dirty="0"/>
              <a:t>αύλακες</a:t>
            </a:r>
            <a:r>
              <a:rPr lang="el-GR" dirty="0"/>
              <a:t>. </a:t>
            </a:r>
          </a:p>
          <a:p>
            <a:r>
              <a:rPr lang="el-GR" dirty="0"/>
              <a:t>Είναι κέντρα των περισσοτέρων ανώτερων ψυχικών λειτουργιών. </a:t>
            </a:r>
          </a:p>
          <a:p>
            <a:r>
              <a:rPr lang="el-GR" dirty="0"/>
              <a:t>Οι συνειδητές σκέψεις, οι αισθήσεις, η νοημοσύνη, η μνήμη και οι πολύπλοκες κινήσεις προέρχονται από τον εγκέφαλο.</a:t>
            </a:r>
          </a:p>
          <a:p>
            <a:r>
              <a:rPr lang="el-GR" b="1" dirty="0">
                <a:solidFill>
                  <a:srgbClr val="FF0000"/>
                </a:solidFill>
              </a:rPr>
              <a:t>Παρεγκεφαλίδα:</a:t>
            </a:r>
            <a:r>
              <a:rPr lang="el-GR" dirty="0"/>
              <a:t> Φέρει 2 ημισφαίρια που καλύπτονται από φαιά ουσία που ονομάζεται </a:t>
            </a:r>
            <a:r>
              <a:rPr lang="el-GR" dirty="0" err="1"/>
              <a:t>παρεγκεφαλικός</a:t>
            </a:r>
            <a:r>
              <a:rPr lang="el-GR" dirty="0"/>
              <a:t> φλοιός. </a:t>
            </a:r>
          </a:p>
          <a:p>
            <a:r>
              <a:rPr lang="el-GR" dirty="0"/>
              <a:t>Ρυθμίζει τις τρέχουσες κινήσεις και τις συγκρίνει με προηγούμενες, και επιτρέπει την πραγματοποίηση των ίδιων κινήσεων ξανά και ξανά. </a:t>
            </a:r>
          </a:p>
        </p:txBody>
      </p:sp>
    </p:spTree>
    <p:extLst>
      <p:ext uri="{BB962C8B-B14F-4D97-AF65-F5344CB8AC3E}">
        <p14:creationId xmlns:p14="http://schemas.microsoft.com/office/powerpoint/2010/main" val="2198126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txBody>
          <a:bodyPr>
            <a:normAutofit/>
          </a:bodyPr>
          <a:lstStyle/>
          <a:p>
            <a:r>
              <a:rPr lang="el-GR" sz="3600" dirty="0"/>
              <a:t>Δομή του </a:t>
            </a:r>
            <a:r>
              <a:rPr lang="el-GR" sz="3600" dirty="0" err="1"/>
              <a:t>διεγκεφάλου</a:t>
            </a:r>
            <a:endParaRPr lang="el-GR"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76659" y="1883229"/>
            <a:ext cx="7986541" cy="4508531"/>
          </a:xfrm>
        </p:spPr>
      </p:pic>
    </p:spTree>
    <p:extLst>
      <p:ext uri="{BB962C8B-B14F-4D97-AF65-F5344CB8AC3E}">
        <p14:creationId xmlns:p14="http://schemas.microsoft.com/office/powerpoint/2010/main" val="2951503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943"/>
            <a:ext cx="10515600" cy="881743"/>
          </a:xfrm>
        </p:spPr>
        <p:txBody>
          <a:bodyPr/>
          <a:lstStyle/>
          <a:p>
            <a:r>
              <a:rPr lang="el-GR" b="1" dirty="0" err="1"/>
              <a:t>Επιθάλαμος</a:t>
            </a:r>
            <a:r>
              <a:rPr lang="el-GR" dirty="0"/>
              <a:t> </a:t>
            </a:r>
          </a:p>
        </p:txBody>
      </p:sp>
      <p:sp>
        <p:nvSpPr>
          <p:cNvPr id="3" name="Content Placeholder 2"/>
          <p:cNvSpPr>
            <a:spLocks noGrp="1"/>
          </p:cNvSpPr>
          <p:nvPr>
            <p:ph idx="1"/>
          </p:nvPr>
        </p:nvSpPr>
        <p:spPr>
          <a:xfrm>
            <a:off x="838200" y="1371600"/>
            <a:ext cx="10515600" cy="5061857"/>
          </a:xfrm>
        </p:spPr>
        <p:txBody>
          <a:bodyPr/>
          <a:lstStyle/>
          <a:p>
            <a:r>
              <a:rPr lang="el-GR" dirty="0"/>
              <a:t>Ο </a:t>
            </a:r>
            <a:r>
              <a:rPr lang="el-GR" dirty="0" err="1"/>
              <a:t>επιθάλαμος</a:t>
            </a:r>
            <a:r>
              <a:rPr lang="el-GR" dirty="0"/>
              <a:t> σχηματίζει μέρος της οροφής της τρίτης κοιλίας. </a:t>
            </a:r>
          </a:p>
          <a:p>
            <a:r>
              <a:rPr lang="el-GR" dirty="0"/>
              <a:t>Εμπρόσθιο τμήμα του </a:t>
            </a:r>
            <a:r>
              <a:rPr lang="el-GR" dirty="0" err="1"/>
              <a:t>επιθαλάμου</a:t>
            </a:r>
            <a:r>
              <a:rPr lang="el-GR" dirty="0"/>
              <a:t> περιέχει μια εκτεταμένη περιοχή </a:t>
            </a:r>
            <a:r>
              <a:rPr lang="el-GR" b="1" dirty="0"/>
              <a:t>χοριοειδούς πλέγματος</a:t>
            </a:r>
            <a:r>
              <a:rPr lang="el-GR" dirty="0"/>
              <a:t>. </a:t>
            </a:r>
          </a:p>
          <a:p>
            <a:r>
              <a:rPr lang="el-GR" dirty="0"/>
              <a:t>Οπίσθιο τμήμα του </a:t>
            </a:r>
            <a:r>
              <a:rPr lang="el-GR" dirty="0" err="1"/>
              <a:t>επιθαλάμου</a:t>
            </a:r>
            <a:r>
              <a:rPr lang="el-GR" dirty="0"/>
              <a:t> περιέχει την </a:t>
            </a:r>
            <a:r>
              <a:rPr lang="el-GR" b="1" dirty="0"/>
              <a:t>επίφυση</a:t>
            </a:r>
            <a:r>
              <a:rPr lang="el-GR" dirty="0"/>
              <a:t> ή </a:t>
            </a:r>
            <a:r>
              <a:rPr lang="el-GR" b="1" dirty="0"/>
              <a:t>κωνάριο</a:t>
            </a:r>
            <a:r>
              <a:rPr lang="el-GR" dirty="0"/>
              <a:t>. </a:t>
            </a:r>
          </a:p>
          <a:p>
            <a:r>
              <a:rPr lang="el-GR" dirty="0"/>
              <a:t>Το κωνάριο εκκρίνει την ορμόνη </a:t>
            </a:r>
            <a:r>
              <a:rPr lang="el-GR" b="1" dirty="0" err="1"/>
              <a:t>μελατονίνη</a:t>
            </a:r>
            <a:r>
              <a:rPr lang="el-GR" dirty="0"/>
              <a:t>. </a:t>
            </a:r>
          </a:p>
          <a:p>
            <a:r>
              <a:rPr lang="el-GR" dirty="0"/>
              <a:t>Η </a:t>
            </a:r>
            <a:r>
              <a:rPr lang="el-GR" dirty="0" err="1"/>
              <a:t>μελατονίνη</a:t>
            </a:r>
            <a:r>
              <a:rPr lang="el-GR" dirty="0"/>
              <a:t> είναι σημαντική στη ρύθμιση του κύκλου ύπνου-εγρήγορσης, και στη ρύθμιση των αναπαραγωγικών λειτουργιών. </a:t>
            </a:r>
          </a:p>
        </p:txBody>
      </p:sp>
    </p:spTree>
    <p:extLst>
      <p:ext uri="{BB962C8B-B14F-4D97-AF65-F5344CB8AC3E}">
        <p14:creationId xmlns:p14="http://schemas.microsoft.com/office/powerpoint/2010/main" val="196617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5057"/>
            <a:ext cx="10515600" cy="936171"/>
          </a:xfrm>
        </p:spPr>
        <p:txBody>
          <a:bodyPr/>
          <a:lstStyle/>
          <a:p>
            <a:r>
              <a:rPr lang="el-GR" b="1" dirty="0"/>
              <a:t>Θάλαμος</a:t>
            </a:r>
            <a:endParaRPr lang="el-GR" dirty="0"/>
          </a:p>
        </p:txBody>
      </p:sp>
      <p:sp>
        <p:nvSpPr>
          <p:cNvPr id="3" name="Content Placeholder 2"/>
          <p:cNvSpPr>
            <a:spLocks noGrp="1"/>
          </p:cNvSpPr>
          <p:nvPr>
            <p:ph idx="1"/>
          </p:nvPr>
        </p:nvSpPr>
        <p:spPr>
          <a:xfrm>
            <a:off x="838199" y="1208313"/>
            <a:ext cx="10918371" cy="5475515"/>
          </a:xfrm>
        </p:spPr>
        <p:txBody>
          <a:bodyPr>
            <a:normAutofit/>
          </a:bodyPr>
          <a:lstStyle/>
          <a:p>
            <a:r>
              <a:rPr lang="el-GR" dirty="0"/>
              <a:t>Αριστερός και δεξιός θάλαμος, που σχηματίζουν τα πλευρικά τοιχώματα του </a:t>
            </a:r>
            <a:r>
              <a:rPr lang="el-GR" dirty="0" err="1"/>
              <a:t>διεγκεφάλου</a:t>
            </a:r>
            <a:r>
              <a:rPr lang="el-GR" dirty="0"/>
              <a:t>. </a:t>
            </a:r>
          </a:p>
          <a:p>
            <a:r>
              <a:rPr lang="el-GR"/>
              <a:t>Είναι </a:t>
            </a:r>
            <a:r>
              <a:rPr lang="el-GR" dirty="0"/>
              <a:t>το τελικό σημείο αναμετάδοσης για την ανερχόμενη αισθητική πληροφορία που καταλήγει στον πρωταρχικό αισθητικό φλοιό. </a:t>
            </a:r>
          </a:p>
          <a:p>
            <a:r>
              <a:rPr lang="el-GR" dirty="0"/>
              <a:t>Συντονίζει τις δραστηριότητες των βασικών πυρήνων και του εγκεφαλικού φλοιού ανταλλάσσοντας πληροφορίες μεταξύ τους.</a:t>
            </a:r>
          </a:p>
          <a:p>
            <a:r>
              <a:rPr lang="el-GR" dirty="0"/>
              <a:t>Περιέχει 12 πυρήνες για τη μετάδοση αισθητικών πληροφοριών στον εγκεφαλικό φλοιό. </a:t>
            </a:r>
          </a:p>
          <a:p>
            <a:r>
              <a:rPr lang="el-GR" dirty="0"/>
              <a:t>5 κύριες ομάδες πυρήνων είναι: πρόσθιες, μέσες, κοιλιακές, οπίσθιες και πλευρικές. </a:t>
            </a:r>
          </a:p>
          <a:p>
            <a:endParaRPr lang="el-GR" dirty="0"/>
          </a:p>
        </p:txBody>
      </p:sp>
    </p:spTree>
    <p:extLst>
      <p:ext uri="{BB962C8B-B14F-4D97-AF65-F5344CB8AC3E}">
        <p14:creationId xmlns:p14="http://schemas.microsoft.com/office/powerpoint/2010/main" val="1271691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3914"/>
            <a:ext cx="10733314" cy="5883049"/>
          </a:xfrm>
        </p:spPr>
        <p:txBody>
          <a:bodyPr/>
          <a:lstStyle/>
          <a:p>
            <a:r>
              <a:rPr lang="el-GR" dirty="0"/>
              <a:t>Κάθε ομάδα πυρήνων έχει τις ακόλουθες λειτουργίες: </a:t>
            </a:r>
          </a:p>
          <a:p>
            <a:r>
              <a:rPr lang="el-GR" dirty="0"/>
              <a:t>1) η πρόσθια ομάδα πυρήνων εμπλέκεται στη συγκίνηση, ενστικτώδη συμπεριφορά και πρόσφατη μνήμη. </a:t>
            </a:r>
          </a:p>
          <a:p>
            <a:r>
              <a:rPr lang="el-GR" dirty="0"/>
              <a:t>2) Η μέση ομάδα παρέχει επίγνωση των συναισθηματικών καταστάσεων μέσω της σύνδεσης των συναισθηματικών κέντρων στον υποθάλαμο με τους μετωπιαίους λοβούς των εγκεφαλικών ημισφαιρίων. Επίσης, λαμβάνει και αναμεταδίδει αισθητικές πληροφορίες από άλλα σημεία του θαλάμου. </a:t>
            </a:r>
          </a:p>
          <a:p>
            <a:r>
              <a:rPr lang="el-GR" dirty="0"/>
              <a:t>3) Η ομάδα των κοιλιακών πυρήνων αναμεταδίδουν πληροφορίες από τους βασικούς πυρήνες του εγκεφάλου και παρεγκεφαλίδας στις σωματικές περιοχές του εγκεφαλικού φλοιού. Αναμεταδίδουν αισθητικές πληροφορίες σχετικά με την αφή, πίεση, πόνο, θερμοκρασία και ιδιοδεκτικότητα στις αισθητικές περιοχές του εγκεφαλικού φλοιού. </a:t>
            </a:r>
          </a:p>
        </p:txBody>
      </p:sp>
    </p:spTree>
    <p:extLst>
      <p:ext uri="{BB962C8B-B14F-4D97-AF65-F5344CB8AC3E}">
        <p14:creationId xmlns:p14="http://schemas.microsoft.com/office/powerpoint/2010/main" val="3295030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4657" y="250371"/>
            <a:ext cx="10994572" cy="6411686"/>
          </a:xfrm>
        </p:spPr>
        <p:txBody>
          <a:bodyPr>
            <a:normAutofit/>
          </a:bodyPr>
          <a:lstStyle/>
          <a:p>
            <a:r>
              <a:rPr lang="el-GR" dirty="0"/>
              <a:t>4) Η οπίσθια ομάδα πυρήνων περιλαμβάνει τους </a:t>
            </a:r>
            <a:r>
              <a:rPr lang="el-GR" b="1" dirty="0"/>
              <a:t>πυρήνες του </a:t>
            </a:r>
            <a:r>
              <a:rPr lang="el-GR" b="1" dirty="0" err="1"/>
              <a:t>προσκεφάλου</a:t>
            </a:r>
            <a:r>
              <a:rPr lang="el-GR" dirty="0"/>
              <a:t> και τους </a:t>
            </a:r>
            <a:r>
              <a:rPr lang="el-GR" b="1" dirty="0"/>
              <a:t>πυρήνες του </a:t>
            </a:r>
            <a:r>
              <a:rPr lang="el-GR" b="1" dirty="0" err="1"/>
              <a:t>γονατώδους</a:t>
            </a:r>
            <a:r>
              <a:rPr lang="el-GR" dirty="0"/>
              <a:t>. </a:t>
            </a:r>
          </a:p>
          <a:p>
            <a:r>
              <a:rPr lang="el-GR" dirty="0"/>
              <a:t>Ο </a:t>
            </a:r>
            <a:r>
              <a:rPr lang="el-GR" dirty="0" err="1"/>
              <a:t>προσκέφαλος</a:t>
            </a:r>
            <a:r>
              <a:rPr lang="el-GR" dirty="0"/>
              <a:t> πυρήνας ενσωματώνει αισθητικές πληροφορίες για προβολή στον εγκεφαλικό φλοιό. </a:t>
            </a:r>
          </a:p>
          <a:p>
            <a:r>
              <a:rPr lang="el-GR" dirty="0"/>
              <a:t>Ο πλευρικός </a:t>
            </a:r>
            <a:r>
              <a:rPr lang="el-GR" dirty="0" err="1"/>
              <a:t>γονατώδης</a:t>
            </a:r>
            <a:r>
              <a:rPr lang="el-GR" dirty="0"/>
              <a:t> πυρήνας λαμβάνει οπτικές πληροφορίες από την οπτική οδό των ματιών. Οι απαγωγές ίνες από τον πλευρικό </a:t>
            </a:r>
            <a:r>
              <a:rPr lang="el-GR" dirty="0" err="1"/>
              <a:t>γονατώδη</a:t>
            </a:r>
            <a:r>
              <a:rPr lang="el-GR" dirty="0"/>
              <a:t> πυρήνα καταλήγουν στον οπτικό φλοιό των ινιακών λοβών στα εγκεφαλικά ημισφαίρια και </a:t>
            </a:r>
            <a:r>
              <a:rPr lang="el-GR" dirty="0" err="1"/>
              <a:t>μεσεγκέφαλο</a:t>
            </a:r>
            <a:r>
              <a:rPr lang="el-GR" dirty="0"/>
              <a:t>. Ο έσω </a:t>
            </a:r>
            <a:r>
              <a:rPr lang="el-GR" dirty="0" err="1"/>
              <a:t>γονατώδης</a:t>
            </a:r>
            <a:r>
              <a:rPr lang="el-GR" dirty="0"/>
              <a:t> πυρήνας μεταδίδει ακουστικές πληροφορίες στον κροταφικό λοβό του εγκεφαλικού ημισφαιρίου. </a:t>
            </a:r>
          </a:p>
          <a:p>
            <a:r>
              <a:rPr lang="el-GR" dirty="0"/>
              <a:t>5) Η πλευρική ομάδα πυρήνων σχηματίζουν κύκλους ανατροφοδότησης με το </a:t>
            </a:r>
            <a:r>
              <a:rPr lang="el-GR" dirty="0" err="1"/>
              <a:t>μεταιχμιακό</a:t>
            </a:r>
            <a:r>
              <a:rPr lang="el-GR" dirty="0"/>
              <a:t> σύστημα και βρεγματικούς λοβούς των εγκεφαλικών ημισφαιρίων. Επηρεάζει τις συναισθηματικές καταστάσεις και την ενσωμάτωση των αισθητικών πληροφοριών.</a:t>
            </a:r>
          </a:p>
          <a:p>
            <a:endParaRPr lang="el-GR" dirty="0"/>
          </a:p>
        </p:txBody>
      </p:sp>
    </p:spTree>
    <p:extLst>
      <p:ext uri="{BB962C8B-B14F-4D97-AF65-F5344CB8AC3E}">
        <p14:creationId xmlns:p14="http://schemas.microsoft.com/office/powerpoint/2010/main" val="3424486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287"/>
            <a:ext cx="10515600" cy="859970"/>
          </a:xfrm>
        </p:spPr>
        <p:txBody>
          <a:bodyPr/>
          <a:lstStyle/>
          <a:p>
            <a:r>
              <a:rPr lang="el-GR" b="1" dirty="0"/>
              <a:t>Υποθάλαμος</a:t>
            </a:r>
            <a:endParaRPr lang="el-GR" dirty="0"/>
          </a:p>
        </p:txBody>
      </p:sp>
      <p:sp>
        <p:nvSpPr>
          <p:cNvPr id="3" name="Content Placeholder 2"/>
          <p:cNvSpPr>
            <a:spLocks noGrp="1"/>
          </p:cNvSpPr>
          <p:nvPr>
            <p:ph idx="1"/>
          </p:nvPr>
        </p:nvSpPr>
        <p:spPr>
          <a:xfrm>
            <a:off x="838199" y="1110343"/>
            <a:ext cx="10918371" cy="5475514"/>
          </a:xfrm>
        </p:spPr>
        <p:txBody>
          <a:bodyPr>
            <a:normAutofit/>
          </a:bodyPr>
          <a:lstStyle/>
          <a:p>
            <a:r>
              <a:rPr lang="el-GR" dirty="0"/>
              <a:t>Εντοπίζεται κάτω από τον θάλαμο. </a:t>
            </a:r>
          </a:p>
          <a:p>
            <a:r>
              <a:rPr lang="el-GR" dirty="0"/>
              <a:t>Περιέχει κέντρα που εμπλέκονται με συναισθήματα και σπλαχνικές διαδικασίες που επηρεάζουν τον εγκέφαλο και άλλες δομές του εγκεφαλικού στελέχους. </a:t>
            </a:r>
          </a:p>
          <a:p>
            <a:r>
              <a:rPr lang="el-GR" dirty="0"/>
              <a:t>Ελέγχει ποικίλες αυτόνομες λειτουργίες και σχηματίζει τη σύνδεση μεταξύ του νευρικού και ενδοκρινικού συστήματος. </a:t>
            </a:r>
          </a:p>
          <a:p>
            <a:r>
              <a:rPr lang="el-GR" dirty="0"/>
              <a:t>Τα </a:t>
            </a:r>
            <a:r>
              <a:rPr lang="el-GR" dirty="0" err="1"/>
              <a:t>υποθαλαμικά</a:t>
            </a:r>
            <a:r>
              <a:rPr lang="el-GR" dirty="0"/>
              <a:t> κέντρα διεγείρονται με: </a:t>
            </a:r>
            <a:r>
              <a:rPr lang="el-GR" b="1" dirty="0"/>
              <a:t>1)</a:t>
            </a:r>
            <a:r>
              <a:rPr lang="el-GR" dirty="0"/>
              <a:t> αισθητικές πληροφορίες από τον εγκέφαλο, εγκεφαλικό στέλεχος και νωτιαίο μυελό, </a:t>
            </a:r>
            <a:r>
              <a:rPr lang="el-GR" b="1" dirty="0"/>
              <a:t>2)</a:t>
            </a:r>
            <a:r>
              <a:rPr lang="el-GR" dirty="0"/>
              <a:t> μεταβολές στη σύνθεση του εγκεφαλονωτιαίου υγρού και του διάμεσου υγρού, </a:t>
            </a:r>
            <a:r>
              <a:rPr lang="el-GR" b="1" dirty="0"/>
              <a:t>3)</a:t>
            </a:r>
            <a:r>
              <a:rPr lang="el-GR" dirty="0"/>
              <a:t> χημικά ερεθίσματα στο κυκλοφορούν αίμα που κινούνται ταχύτατα μέσω των εξαιρετικά διαπερατών τριχοειδών αγγείων για να εισέλθουν στον υποθάλαμο, όπου δεν υπάρχει ο </a:t>
            </a:r>
            <a:r>
              <a:rPr lang="el-GR" dirty="0" err="1"/>
              <a:t>αιματοεγκεφαλικός</a:t>
            </a:r>
            <a:r>
              <a:rPr lang="el-GR" dirty="0"/>
              <a:t> φραγμός. </a:t>
            </a:r>
          </a:p>
          <a:p>
            <a:endParaRPr lang="el-GR" dirty="0"/>
          </a:p>
        </p:txBody>
      </p:sp>
    </p:spTree>
    <p:extLst>
      <p:ext uri="{BB962C8B-B14F-4D97-AF65-F5344CB8AC3E}">
        <p14:creationId xmlns:p14="http://schemas.microsoft.com/office/powerpoint/2010/main" val="960004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5058"/>
            <a:ext cx="10515600" cy="718456"/>
          </a:xfrm>
        </p:spPr>
        <p:txBody>
          <a:bodyPr>
            <a:normAutofit/>
          </a:bodyPr>
          <a:lstStyle/>
          <a:p>
            <a:r>
              <a:rPr lang="el-GR" sz="4000" dirty="0"/>
              <a:t>Λειτουργίες υποθαλάμου (1)</a:t>
            </a:r>
          </a:p>
        </p:txBody>
      </p:sp>
      <p:sp>
        <p:nvSpPr>
          <p:cNvPr id="3" name="Content Placeholder 2"/>
          <p:cNvSpPr>
            <a:spLocks noGrp="1"/>
          </p:cNvSpPr>
          <p:nvPr>
            <p:ph idx="1"/>
          </p:nvPr>
        </p:nvSpPr>
        <p:spPr>
          <a:xfrm>
            <a:off x="751114" y="1034144"/>
            <a:ext cx="11103429" cy="5638800"/>
          </a:xfrm>
        </p:spPr>
        <p:txBody>
          <a:bodyPr>
            <a:normAutofit lnSpcReduction="10000"/>
          </a:bodyPr>
          <a:lstStyle/>
          <a:p>
            <a:r>
              <a:rPr lang="el-GR" b="1" dirty="0"/>
              <a:t>1) Υποσυνείδητος έλεγχος συστολών στους σκελετικούς μύες: </a:t>
            </a:r>
            <a:r>
              <a:rPr lang="el-GR" dirty="0"/>
              <a:t>Κατευθύνει τα σωματικά κινητικά πρότυπα που συνδέονται με οργή, ευχαρίστηση, πόνο και σεξουαλική διέγερση, διεγείροντας κέντρα σε άλλα μέρη του εγκεφάλου. Πχ ο έλεγχος στις αλλαγές της έκφρασης του προσώπου που συνοδεύουν την οργή και τις βασικές κινήσεις που σχετίζονται με τη σεξουαλική δραστηριότητα. </a:t>
            </a:r>
          </a:p>
          <a:p>
            <a:r>
              <a:rPr lang="el-GR" b="1" dirty="0"/>
              <a:t>2) Έλεγχος αυτόνομης λειτουργίας:</a:t>
            </a:r>
            <a:r>
              <a:rPr lang="el-GR" dirty="0"/>
              <a:t> Συντονίζει τα αυτόνομα κέντρα στη γέφυρα και προμήκη μυελό που ρυθμίζουν τον καρδιακό ρυθμό, αρτηριακή πίεση, αναπνοή και πεπτικές λειτουργίες. </a:t>
            </a:r>
          </a:p>
          <a:p>
            <a:r>
              <a:rPr lang="el-GR" b="1" dirty="0"/>
              <a:t>3) Συντονισμός δραστηριοτήτων νευρικού και ενδοκρινικού συστήματος: </a:t>
            </a:r>
            <a:r>
              <a:rPr lang="el-GR" dirty="0"/>
              <a:t>Συντονίζει τις νευρικές και ενδοκρινείς δραστηριότητες αναστέλλοντας ή διεγείροντας τον πρόσθιο λοβό της υπόφυσης μέσω ρυθμιστικών ορμονών. </a:t>
            </a:r>
          </a:p>
          <a:p>
            <a:r>
              <a:rPr lang="el-GR" b="1" dirty="0"/>
              <a:t>4) Έκκριση δύο ορμονών: </a:t>
            </a:r>
            <a:r>
              <a:rPr lang="el-GR" dirty="0"/>
              <a:t>Παράγει και εκκρίνει </a:t>
            </a:r>
            <a:r>
              <a:rPr lang="el-GR" dirty="0" err="1"/>
              <a:t>αντιδιουρητική</a:t>
            </a:r>
            <a:r>
              <a:rPr lang="el-GR" dirty="0"/>
              <a:t> ορμόνη και </a:t>
            </a:r>
            <a:r>
              <a:rPr lang="el-GR" dirty="0" err="1"/>
              <a:t>ωκυτοκίνη</a:t>
            </a:r>
            <a:r>
              <a:rPr lang="el-GR" dirty="0"/>
              <a:t>. </a:t>
            </a:r>
          </a:p>
          <a:p>
            <a:endParaRPr lang="el-GR" dirty="0"/>
          </a:p>
        </p:txBody>
      </p:sp>
    </p:spTree>
    <p:extLst>
      <p:ext uri="{BB962C8B-B14F-4D97-AF65-F5344CB8AC3E}">
        <p14:creationId xmlns:p14="http://schemas.microsoft.com/office/powerpoint/2010/main" val="2700678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515600" cy="947056"/>
          </a:xfrm>
        </p:spPr>
        <p:txBody>
          <a:bodyPr>
            <a:normAutofit/>
          </a:bodyPr>
          <a:lstStyle/>
          <a:p>
            <a:r>
              <a:rPr lang="el-GR" sz="4000" dirty="0"/>
              <a:t>Λειτουργίες υποθαλάμου (2)</a:t>
            </a:r>
          </a:p>
        </p:txBody>
      </p:sp>
      <p:sp>
        <p:nvSpPr>
          <p:cNvPr id="3" name="Content Placeholder 2"/>
          <p:cNvSpPr>
            <a:spLocks noGrp="1"/>
          </p:cNvSpPr>
          <p:nvPr>
            <p:ph idx="1"/>
          </p:nvPr>
        </p:nvSpPr>
        <p:spPr>
          <a:xfrm>
            <a:off x="838200" y="1306286"/>
            <a:ext cx="10929258" cy="5410200"/>
          </a:xfrm>
        </p:spPr>
        <p:txBody>
          <a:bodyPr>
            <a:normAutofit/>
          </a:bodyPr>
          <a:lstStyle/>
          <a:p>
            <a:r>
              <a:rPr lang="el-GR" b="1" dirty="0"/>
              <a:t>5) Παραγωγή και διαμόρφωση συναισθημάτων και συμπεριφοράς: </a:t>
            </a:r>
            <a:r>
              <a:rPr lang="el-GR" dirty="0"/>
              <a:t>Ειδικά κέντρα παράγουν αισθήσεις που οδηγούν σε συνειδητές και υποσυνείδητες αλλαγές στη συμπεριφορά. Πχ διέγερση του κέντρου σίτισης παράγει την αίσθηση πείνας και διέγερση του κέντρου δίψας παράγει την αίσθηση δίψας. Δημιουργήσει και υποσυνείδητες αλλαγές. Πχ, κέντρο δίψας προκαλεί την απελευθέρωση της </a:t>
            </a:r>
            <a:r>
              <a:rPr lang="el-GR" dirty="0" err="1"/>
              <a:t>αντιδιουρητικής</a:t>
            </a:r>
            <a:r>
              <a:rPr lang="el-GR" dirty="0"/>
              <a:t> ορμόνης, για περιορισμό απώλειας νερού από </a:t>
            </a:r>
            <a:r>
              <a:rPr lang="el-GR" dirty="0" err="1"/>
              <a:t>νεφρούς</a:t>
            </a:r>
            <a:r>
              <a:rPr lang="el-GR" dirty="0"/>
              <a:t>. </a:t>
            </a:r>
          </a:p>
          <a:p>
            <a:r>
              <a:rPr lang="el-GR" b="1" dirty="0"/>
              <a:t>6) Συντονισμός αυτόνομων λειτουργιών: </a:t>
            </a:r>
            <a:r>
              <a:rPr lang="el-GR" dirty="0"/>
              <a:t>Σε αγχωτικές καταστάσεις αυξάνονται ο καρδιακός και αναπνευστικός ρυθμός. </a:t>
            </a:r>
          </a:p>
        </p:txBody>
      </p:sp>
    </p:spTree>
    <p:extLst>
      <p:ext uri="{BB962C8B-B14F-4D97-AF65-F5344CB8AC3E}">
        <p14:creationId xmlns:p14="http://schemas.microsoft.com/office/powerpoint/2010/main" val="3027613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858"/>
            <a:ext cx="10515600" cy="849086"/>
          </a:xfrm>
        </p:spPr>
        <p:txBody>
          <a:bodyPr>
            <a:normAutofit/>
          </a:bodyPr>
          <a:lstStyle/>
          <a:p>
            <a:r>
              <a:rPr lang="el-GR" sz="4000" dirty="0"/>
              <a:t>Λειτουργίες υποθαλάμου (3)</a:t>
            </a:r>
          </a:p>
        </p:txBody>
      </p:sp>
      <p:sp>
        <p:nvSpPr>
          <p:cNvPr id="3" name="Content Placeholder 2"/>
          <p:cNvSpPr>
            <a:spLocks noGrp="1"/>
          </p:cNvSpPr>
          <p:nvPr>
            <p:ph idx="1"/>
          </p:nvPr>
        </p:nvSpPr>
        <p:spPr>
          <a:xfrm>
            <a:off x="674914" y="1055914"/>
            <a:ext cx="11223171" cy="5693229"/>
          </a:xfrm>
        </p:spPr>
        <p:txBody>
          <a:bodyPr>
            <a:normAutofit/>
          </a:bodyPr>
          <a:lstStyle/>
          <a:p>
            <a:r>
              <a:rPr lang="el-GR" b="1" dirty="0"/>
              <a:t>7) Ρύθμιση θερμοκρασίας του σώματος: </a:t>
            </a:r>
            <a:r>
              <a:rPr lang="el-GR" dirty="0"/>
              <a:t>Η </a:t>
            </a:r>
            <a:r>
              <a:rPr lang="el-GR" b="1" dirty="0"/>
              <a:t>προοπτική περιοχή</a:t>
            </a:r>
            <a:r>
              <a:rPr lang="el-GR" dirty="0"/>
              <a:t> υποθαλάμου συντονίζει άλλα κέντρα του ΚΝΣ και ρυθμίζει τη φυσιολογική θερμοκρασία του σώματος. Εάν μειωθεί, η προοπτική περιοχή στέλνει οδηγίες στο αγγειοκινητικό κέντρο του προμήκη μυελού για έλεγχο της ροής αίματος ρυθμίζοντας την διάμετρο των περιφερικών αιμοφόρων αγγείων. Το αγγειοκινητικό κέντρο μειώνει την παροχή αίματος στο δέρμα μέσω </a:t>
            </a:r>
            <a:r>
              <a:rPr lang="el-GR" dirty="0" err="1"/>
              <a:t>αγγειοσύσπασης</a:t>
            </a:r>
            <a:r>
              <a:rPr lang="el-GR" dirty="0"/>
              <a:t> μειώνοντας έτσι την απώλεια θερμότητας. Κινητοποιούνται μηχανισμοί του υποθαλάμου που αυξάνουν την παραγωγή θερμότητας, πχ ρίγος. </a:t>
            </a:r>
          </a:p>
          <a:p>
            <a:r>
              <a:rPr lang="el-GR" b="1" dirty="0"/>
              <a:t>8) Έλεγχος  κιρκάδιων ρυθμών:</a:t>
            </a:r>
            <a:r>
              <a:rPr lang="el-GR" dirty="0"/>
              <a:t> Ο </a:t>
            </a:r>
            <a:r>
              <a:rPr lang="el-GR" b="1" dirty="0" err="1"/>
              <a:t>υπερχιασματικός</a:t>
            </a:r>
            <a:r>
              <a:rPr lang="el-GR" b="1" dirty="0"/>
              <a:t> πυρήνας</a:t>
            </a:r>
            <a:r>
              <a:rPr lang="el-GR" dirty="0"/>
              <a:t> συντονίζει τις δραστηριότητες του κύκλου ύπνου-εγρήγορσης. Λαμβάνει πληροφορίες από αμφιβληστροειδή χιτώνα του οφθαλμού και στέλνει οδηγίες που ρυθμίζουν τις δραστηριότητες άλλων </a:t>
            </a:r>
            <a:r>
              <a:rPr lang="el-GR" dirty="0" err="1"/>
              <a:t>υποθαλαμικών</a:t>
            </a:r>
            <a:r>
              <a:rPr lang="el-GR" dirty="0"/>
              <a:t> πυρήνων, όπως της επίφυσης και δικτυωτού σχηματισμού. </a:t>
            </a:r>
          </a:p>
          <a:p>
            <a:endParaRPr lang="el-GR" dirty="0"/>
          </a:p>
        </p:txBody>
      </p:sp>
    </p:spTree>
    <p:extLst>
      <p:ext uri="{BB962C8B-B14F-4D97-AF65-F5344CB8AC3E}">
        <p14:creationId xmlns:p14="http://schemas.microsoft.com/office/powerpoint/2010/main" val="226640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172"/>
            <a:ext cx="10515600" cy="838199"/>
          </a:xfrm>
        </p:spPr>
        <p:txBody>
          <a:bodyPr/>
          <a:lstStyle/>
          <a:p>
            <a:r>
              <a:rPr lang="el-GR" b="1" dirty="0" err="1"/>
              <a:t>Mεταιχμιακό</a:t>
            </a:r>
            <a:r>
              <a:rPr lang="el-GR" b="1" dirty="0"/>
              <a:t> σύστημα </a:t>
            </a:r>
            <a:endParaRPr lang="el-GR" dirty="0"/>
          </a:p>
        </p:txBody>
      </p:sp>
      <p:sp>
        <p:nvSpPr>
          <p:cNvPr id="3" name="Content Placeholder 2"/>
          <p:cNvSpPr>
            <a:spLocks noGrp="1"/>
          </p:cNvSpPr>
          <p:nvPr>
            <p:ph idx="1"/>
          </p:nvPr>
        </p:nvSpPr>
        <p:spPr>
          <a:xfrm>
            <a:off x="838200" y="1153886"/>
            <a:ext cx="10515600" cy="5421085"/>
          </a:xfrm>
        </p:spPr>
        <p:txBody>
          <a:bodyPr/>
          <a:lstStyle/>
          <a:p>
            <a:r>
              <a:rPr lang="el-GR" dirty="0"/>
              <a:t>Δεν αποτελεί ξεχωριστή, διακριτή δομή. </a:t>
            </a:r>
          </a:p>
          <a:p>
            <a:r>
              <a:rPr lang="el-GR" dirty="0"/>
              <a:t>Περιλαμβάνει τους πυρήνες και οδούς κατά μήκος του ορίου μεταξύ του εγκεφάλου και </a:t>
            </a:r>
            <a:r>
              <a:rPr lang="el-GR" dirty="0" err="1"/>
              <a:t>διεγκεφάλου</a:t>
            </a:r>
            <a:r>
              <a:rPr lang="el-GR" dirty="0"/>
              <a:t>.  </a:t>
            </a:r>
          </a:p>
          <a:p>
            <a:r>
              <a:rPr lang="el-GR" dirty="0"/>
              <a:t>Λειτουργίες του </a:t>
            </a:r>
            <a:r>
              <a:rPr lang="el-GR" dirty="0" err="1"/>
              <a:t>μεταιχμιακού</a:t>
            </a:r>
            <a:r>
              <a:rPr lang="el-GR" dirty="0"/>
              <a:t> συστήματος: 	                                                                    </a:t>
            </a:r>
          </a:p>
          <a:p>
            <a:r>
              <a:rPr lang="el-GR" b="1" dirty="0"/>
              <a:t>1)</a:t>
            </a:r>
            <a:r>
              <a:rPr lang="el-GR" dirty="0"/>
              <a:t> Καθορισμός των συναισθηματικών καταστάσεων.	                                                                                                                                        </a:t>
            </a:r>
          </a:p>
          <a:p>
            <a:r>
              <a:rPr lang="el-GR" b="1" dirty="0"/>
              <a:t>2)</a:t>
            </a:r>
            <a:r>
              <a:rPr lang="el-GR" dirty="0"/>
              <a:t> Σύνδεση συνειδητών πνευματικών λειτουργιών του εγκεφαλικού φλοιού με  ασυνείδητες και αυτόνομες λειτουργίες του εγκεφαλικού στελέχους.                                          </a:t>
            </a:r>
          </a:p>
          <a:p>
            <a:pPr lvl="0"/>
            <a:r>
              <a:rPr lang="el-GR" b="1" dirty="0"/>
              <a:t>3)</a:t>
            </a:r>
            <a:r>
              <a:rPr lang="el-GR" dirty="0"/>
              <a:t> Διευκόλυνση στην αποθήκευση και την ανάκτηση της μνήμης.</a:t>
            </a:r>
          </a:p>
          <a:p>
            <a:endParaRPr lang="el-GR" dirty="0"/>
          </a:p>
        </p:txBody>
      </p:sp>
    </p:spTree>
    <p:extLst>
      <p:ext uri="{BB962C8B-B14F-4D97-AF65-F5344CB8AC3E}">
        <p14:creationId xmlns:p14="http://schemas.microsoft.com/office/powerpoint/2010/main" val="3068728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5846"/>
          </a:xfrm>
        </p:spPr>
        <p:txBody>
          <a:bodyPr>
            <a:normAutofit/>
          </a:bodyPr>
          <a:lstStyle/>
          <a:p>
            <a:r>
              <a:rPr lang="el-GR" sz="3600" dirty="0"/>
              <a:t>Εγκεφαλικά ημισφαίρια με έλικες και αύλακες</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9571" y="1755393"/>
            <a:ext cx="7663543" cy="4613766"/>
          </a:xfrm>
        </p:spPr>
      </p:pic>
    </p:spTree>
    <p:extLst>
      <p:ext uri="{BB962C8B-B14F-4D97-AF65-F5344CB8AC3E}">
        <p14:creationId xmlns:p14="http://schemas.microsoft.com/office/powerpoint/2010/main" val="1299269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172"/>
            <a:ext cx="10515600" cy="762000"/>
          </a:xfrm>
        </p:spPr>
        <p:txBody>
          <a:bodyPr>
            <a:normAutofit/>
          </a:bodyPr>
          <a:lstStyle/>
          <a:p>
            <a:r>
              <a:rPr lang="el-GR" sz="4000" dirty="0" err="1"/>
              <a:t>Αμυγδαλοειδές</a:t>
            </a:r>
            <a:r>
              <a:rPr lang="el-GR" sz="4000" dirty="0"/>
              <a:t> σώμα</a:t>
            </a:r>
          </a:p>
        </p:txBody>
      </p:sp>
      <p:sp>
        <p:nvSpPr>
          <p:cNvPr id="3" name="Content Placeholder 2"/>
          <p:cNvSpPr>
            <a:spLocks noGrp="1"/>
          </p:cNvSpPr>
          <p:nvPr>
            <p:ph idx="1"/>
          </p:nvPr>
        </p:nvSpPr>
        <p:spPr>
          <a:xfrm>
            <a:off x="838199" y="1121228"/>
            <a:ext cx="10874829" cy="5595257"/>
          </a:xfrm>
        </p:spPr>
        <p:txBody>
          <a:bodyPr>
            <a:normAutofit/>
          </a:bodyPr>
          <a:lstStyle/>
          <a:p>
            <a:r>
              <a:rPr lang="el-GR" dirty="0"/>
              <a:t>Ενεργεί ως σύνδεση μεταξύ </a:t>
            </a:r>
            <a:r>
              <a:rPr lang="el-GR" dirty="0" err="1"/>
              <a:t>μεταιχμιακού</a:t>
            </a:r>
            <a:r>
              <a:rPr lang="el-GR" dirty="0"/>
              <a:t> συστήματος, εγκεφάλου και διαφόρων άλλων αισθητικών συστημάτων. </a:t>
            </a:r>
          </a:p>
          <a:p>
            <a:r>
              <a:rPr lang="el-GR" dirty="0"/>
              <a:t>Παίζει ρόλο στη ρύθμιση του καρδιακού ρυθμού,  στον έλεγχο της απόκρισης «μάχης ή φυγής», και στη σύνδεση των συναισθημάτων με συγκεκριμένες μνήμες. </a:t>
            </a:r>
          </a:p>
          <a:p>
            <a:r>
              <a:rPr lang="el-GR" dirty="0" err="1"/>
              <a:t>Μεταιχμιακός</a:t>
            </a:r>
            <a:r>
              <a:rPr lang="el-GR" dirty="0"/>
              <a:t> λοβός αποτελείται από 3 έλικες και υποκείμενες δομές δίπλα στον </a:t>
            </a:r>
            <a:r>
              <a:rPr lang="el-GR" dirty="0" err="1"/>
              <a:t>διεγκέφαλο</a:t>
            </a:r>
            <a:r>
              <a:rPr lang="el-GR" dirty="0"/>
              <a:t>: </a:t>
            </a:r>
            <a:r>
              <a:rPr lang="el-GR" b="1" dirty="0"/>
              <a:t>έλικα του </a:t>
            </a:r>
            <a:r>
              <a:rPr lang="el-GR" b="1" dirty="0" err="1"/>
              <a:t>προσαγωγίου</a:t>
            </a:r>
            <a:r>
              <a:rPr lang="el-GR" dirty="0"/>
              <a:t>, </a:t>
            </a:r>
            <a:r>
              <a:rPr lang="el-GR" b="1" dirty="0"/>
              <a:t>οδοντωτή έλικα</a:t>
            </a:r>
            <a:r>
              <a:rPr lang="el-GR" dirty="0"/>
              <a:t> και </a:t>
            </a:r>
            <a:r>
              <a:rPr lang="el-GR" b="1" dirty="0" err="1"/>
              <a:t>παραϊππόκαμπεια</a:t>
            </a:r>
            <a:r>
              <a:rPr lang="el-GR" b="1" dirty="0"/>
              <a:t> έλικα</a:t>
            </a:r>
            <a:r>
              <a:rPr lang="el-GR" dirty="0"/>
              <a:t>.  Αυτές οι έλικες αποκρύπτουν τον </a:t>
            </a:r>
            <a:r>
              <a:rPr lang="el-GR" b="1" dirty="0"/>
              <a:t>ιππόκαμπο</a:t>
            </a:r>
            <a:r>
              <a:rPr lang="el-GR" dirty="0"/>
              <a:t>, ένα πυρήνα στο κάτω μέρος του δαπέδου της πλευρικής κοιλίας. </a:t>
            </a:r>
          </a:p>
          <a:p>
            <a:r>
              <a:rPr lang="el-GR" dirty="0"/>
              <a:t>Ο ιππόκαμπος είναι σημαντικός στη μάθηση, ειδικά στην αποθήκευση και την ανάκτηση νέων μακράς διάρκειας μνημών. </a:t>
            </a:r>
          </a:p>
          <a:p>
            <a:endParaRPr lang="el-GR" dirty="0"/>
          </a:p>
        </p:txBody>
      </p:sp>
    </p:spTree>
    <p:extLst>
      <p:ext uri="{BB962C8B-B14F-4D97-AF65-F5344CB8AC3E}">
        <p14:creationId xmlns:p14="http://schemas.microsoft.com/office/powerpoint/2010/main" val="3947642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936172"/>
          </a:xfrm>
        </p:spPr>
        <p:txBody>
          <a:bodyPr>
            <a:normAutofit/>
          </a:bodyPr>
          <a:lstStyle/>
          <a:p>
            <a:r>
              <a:rPr lang="el-GR" sz="4000" dirty="0"/>
              <a:t>Ψαλίδα του εγκεφάλου</a:t>
            </a:r>
          </a:p>
        </p:txBody>
      </p:sp>
      <p:sp>
        <p:nvSpPr>
          <p:cNvPr id="3" name="Content Placeholder 2"/>
          <p:cNvSpPr>
            <a:spLocks noGrp="1"/>
          </p:cNvSpPr>
          <p:nvPr>
            <p:ph idx="1"/>
          </p:nvPr>
        </p:nvSpPr>
        <p:spPr>
          <a:xfrm>
            <a:off x="838199" y="1458686"/>
            <a:ext cx="10765971" cy="5083628"/>
          </a:xfrm>
        </p:spPr>
        <p:txBody>
          <a:bodyPr>
            <a:normAutofit/>
          </a:bodyPr>
          <a:lstStyle/>
          <a:p>
            <a:r>
              <a:rPr lang="el-GR" dirty="0"/>
              <a:t>Οδός λευκής ουσίας που συνδέει τον ιππόκαμπο με υποθάλαμο. </a:t>
            </a:r>
          </a:p>
          <a:p>
            <a:r>
              <a:rPr lang="el-GR" dirty="0"/>
              <a:t>Από τον ιππόκαμπο, η ψαλίδα καμπυλώνει και συναντά την αντίστοιχή της από το αντίθετο ημισφαίριο.  Η ψαλίδα προχωρά μπροστά και εκατέρωθεν του </a:t>
            </a:r>
            <a:r>
              <a:rPr lang="el-GR" dirty="0" err="1"/>
              <a:t>μεσολοβίου</a:t>
            </a:r>
            <a:r>
              <a:rPr lang="el-GR" dirty="0"/>
              <a:t> πριν καμπυλωθεί προς τον υποθάλαμο. </a:t>
            </a:r>
          </a:p>
          <a:p>
            <a:r>
              <a:rPr lang="el-GR" dirty="0"/>
              <a:t>Μεταφέρει σήματα από τον ιππόκαμπο στα </a:t>
            </a:r>
            <a:r>
              <a:rPr lang="el-GR" dirty="0" err="1"/>
              <a:t>μαστία</a:t>
            </a:r>
            <a:r>
              <a:rPr lang="el-GR" dirty="0"/>
              <a:t> και στη συνέχεια, στους πρόσθιους πυρήνες του θαλάμου. </a:t>
            </a:r>
          </a:p>
          <a:p>
            <a:r>
              <a:rPr lang="el-GR" dirty="0"/>
              <a:t>Έχει δειχθεί ότι η χειρουργική διατομή της ψαλίδας κατά μήκος μπορεί να προκαλέσει απώλεια μνήμης και συσχετίζεται με τη δυσκολία στην ανάκληση μακροχρόνιων πληροφοριών, όπως είναι οι λεπτομέρειες γεγονότων του παρελθόντος. </a:t>
            </a:r>
          </a:p>
        </p:txBody>
      </p:sp>
    </p:spTree>
    <p:extLst>
      <p:ext uri="{BB962C8B-B14F-4D97-AF65-F5344CB8AC3E}">
        <p14:creationId xmlns:p14="http://schemas.microsoft.com/office/powerpoint/2010/main" val="654923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486"/>
            <a:ext cx="10515600" cy="1132113"/>
          </a:xfrm>
        </p:spPr>
        <p:txBody>
          <a:bodyPr/>
          <a:lstStyle/>
          <a:p>
            <a:r>
              <a:rPr lang="el-GR" b="1" dirty="0"/>
              <a:t>ΤΕΛΙΚΟΣ ΕΓΚΕΦΑΛΟΣ</a:t>
            </a:r>
            <a:endParaRPr lang="el-GR" dirty="0"/>
          </a:p>
        </p:txBody>
      </p:sp>
      <p:sp>
        <p:nvSpPr>
          <p:cNvPr id="3" name="Content Placeholder 2"/>
          <p:cNvSpPr>
            <a:spLocks noGrp="1"/>
          </p:cNvSpPr>
          <p:nvPr>
            <p:ph idx="1"/>
          </p:nvPr>
        </p:nvSpPr>
        <p:spPr>
          <a:xfrm>
            <a:off x="838200" y="1534886"/>
            <a:ext cx="10678886" cy="4985657"/>
          </a:xfrm>
        </p:spPr>
        <p:txBody>
          <a:bodyPr/>
          <a:lstStyle/>
          <a:p>
            <a:r>
              <a:rPr lang="el-GR" dirty="0"/>
              <a:t>Καταλαμβάνει τη μεγαλύτερη περιοχή του εγκεφάλου που αντιστοιχεί στο 83% περίπου της συνολικής εγκεφαλικής μάζας. </a:t>
            </a:r>
          </a:p>
          <a:p>
            <a:r>
              <a:rPr lang="el-GR" dirty="0"/>
              <a:t>Αποτελείται από τα 2 </a:t>
            </a:r>
            <a:r>
              <a:rPr lang="el-GR" b="1" dirty="0"/>
              <a:t>εγκεφαλικά ημισφαίρια</a:t>
            </a:r>
            <a:r>
              <a:rPr lang="el-GR" dirty="0"/>
              <a:t>, τα οποία κυριαρχούν στις ανώτερες και πλευρικές επιφάνειες του εγκεφάλου.</a:t>
            </a:r>
          </a:p>
          <a:p>
            <a:endParaRPr lang="el-GR" dirty="0"/>
          </a:p>
        </p:txBody>
      </p:sp>
    </p:spTree>
    <p:extLst>
      <p:ext uri="{BB962C8B-B14F-4D97-AF65-F5344CB8AC3E}">
        <p14:creationId xmlns:p14="http://schemas.microsoft.com/office/powerpoint/2010/main" val="2861252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2304"/>
          </a:xfrm>
        </p:spPr>
        <p:txBody>
          <a:bodyPr>
            <a:normAutofit/>
          </a:bodyPr>
          <a:lstStyle/>
          <a:p>
            <a:r>
              <a:rPr lang="el-GR" sz="3600" dirty="0"/>
              <a:t>Εγκεφαλικά ημισφαίρια και δομές</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2087" y="1378339"/>
            <a:ext cx="8033656" cy="5134592"/>
          </a:xfrm>
        </p:spPr>
      </p:pic>
    </p:spTree>
    <p:extLst>
      <p:ext uri="{BB962C8B-B14F-4D97-AF65-F5344CB8AC3E}">
        <p14:creationId xmlns:p14="http://schemas.microsoft.com/office/powerpoint/2010/main" val="19754508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630"/>
            <a:ext cx="10515600" cy="914400"/>
          </a:xfrm>
        </p:spPr>
        <p:txBody>
          <a:bodyPr/>
          <a:lstStyle/>
          <a:p>
            <a:r>
              <a:rPr lang="el-GR" b="1" dirty="0"/>
              <a:t>Εγκεφαλικός φλοιός (1)</a:t>
            </a:r>
            <a:endParaRPr lang="el-GR" dirty="0"/>
          </a:p>
        </p:txBody>
      </p:sp>
      <p:sp>
        <p:nvSpPr>
          <p:cNvPr id="3" name="Content Placeholder 2"/>
          <p:cNvSpPr>
            <a:spLocks noGrp="1"/>
          </p:cNvSpPr>
          <p:nvPr>
            <p:ph idx="1"/>
          </p:nvPr>
        </p:nvSpPr>
        <p:spPr>
          <a:xfrm>
            <a:off x="838199" y="1197428"/>
            <a:ext cx="10853057" cy="5508171"/>
          </a:xfrm>
        </p:spPr>
        <p:txBody>
          <a:bodyPr>
            <a:normAutofit lnSpcReduction="10000"/>
          </a:bodyPr>
          <a:lstStyle/>
          <a:p>
            <a:r>
              <a:rPr lang="el-GR" dirty="0"/>
              <a:t>Εγκεφαλικό ημισφαίριο φέρει εξωτερική στιβάδα </a:t>
            </a:r>
            <a:r>
              <a:rPr lang="el-GR" b="1" dirty="0"/>
              <a:t>φαιάς ουσίας</a:t>
            </a:r>
            <a:r>
              <a:rPr lang="el-GR" dirty="0"/>
              <a:t>, τον </a:t>
            </a:r>
            <a:r>
              <a:rPr lang="el-GR" b="1" dirty="0"/>
              <a:t>εγκεφαλικό φλοιό</a:t>
            </a:r>
            <a:r>
              <a:rPr lang="el-GR" dirty="0"/>
              <a:t> που περιβάλλει ένα παχύ στρώμα </a:t>
            </a:r>
            <a:r>
              <a:rPr lang="el-GR" b="1" dirty="0"/>
              <a:t>λευκής ουσίας</a:t>
            </a:r>
            <a:r>
              <a:rPr lang="el-GR" dirty="0"/>
              <a:t>. </a:t>
            </a:r>
          </a:p>
          <a:p>
            <a:r>
              <a:rPr lang="el-GR" dirty="0"/>
              <a:t>Βαθιά μέσα στη λευκή ουσία βρίσκονται σχηματισμοί φαιάς ουσίας, οι </a:t>
            </a:r>
            <a:r>
              <a:rPr lang="el-GR" b="1" dirty="0"/>
              <a:t>βασικοί πυρήνες</a:t>
            </a:r>
            <a:r>
              <a:rPr lang="el-GR" dirty="0"/>
              <a:t> ή </a:t>
            </a:r>
            <a:r>
              <a:rPr lang="el-GR" b="1" dirty="0"/>
              <a:t>βασικά γάγγλια</a:t>
            </a:r>
            <a:r>
              <a:rPr lang="el-GR" dirty="0"/>
              <a:t>.  </a:t>
            </a:r>
          </a:p>
          <a:p>
            <a:r>
              <a:rPr lang="el-GR" dirty="0"/>
              <a:t>Τα 2 ημισφαίρια συνδέονται με το </a:t>
            </a:r>
            <a:r>
              <a:rPr lang="el-GR" b="1" dirty="0"/>
              <a:t>μεσολόβιο</a:t>
            </a:r>
            <a:r>
              <a:rPr lang="el-GR" dirty="0"/>
              <a:t> (πυκνή δέσμη </a:t>
            </a:r>
            <a:r>
              <a:rPr lang="el-GR" dirty="0" err="1"/>
              <a:t>νευραξόνων</a:t>
            </a:r>
            <a:r>
              <a:rPr lang="el-GR" dirty="0"/>
              <a:t>), για ταχεία και συνεχή επικοινωνία και συνεργασία. </a:t>
            </a:r>
          </a:p>
          <a:p>
            <a:r>
              <a:rPr lang="el-GR" dirty="0"/>
              <a:t>Επιφάνεια εγκεφαλικών ημισφαιρίων φέρει αναδιπλώσεις. Οι λοφίσκοι των αναδιπλώσεων είναι οι </a:t>
            </a:r>
            <a:r>
              <a:rPr lang="el-GR" b="1" dirty="0"/>
              <a:t>έλικες</a:t>
            </a:r>
            <a:r>
              <a:rPr lang="el-GR" dirty="0"/>
              <a:t>, ενώ οι ρηχές αυλακώσεις είναι οι </a:t>
            </a:r>
            <a:r>
              <a:rPr lang="el-GR" b="1" dirty="0"/>
              <a:t>αύλακες</a:t>
            </a:r>
            <a:r>
              <a:rPr lang="el-GR" dirty="0"/>
              <a:t> και οι βαθιές είναι οι </a:t>
            </a:r>
            <a:r>
              <a:rPr lang="el-GR" b="1" dirty="0"/>
              <a:t>σχισμές</a:t>
            </a:r>
            <a:r>
              <a:rPr lang="el-GR" dirty="0"/>
              <a:t>. Οι αναδιπλώσεις αυξάνουν την επιφάνεια των εγκεφαλικών ημισφαιρίων άρα και τον αριθμό των φλοιωδών νευρώνων. </a:t>
            </a:r>
          </a:p>
          <a:p>
            <a:r>
              <a:rPr lang="el-GR" dirty="0"/>
              <a:t>Εγκεφαλικά ημισφαίρια διαχωρίζονται από βαθιά αυλάκωση, την </a:t>
            </a:r>
            <a:r>
              <a:rPr lang="el-GR" b="1" dirty="0"/>
              <a:t>επιμήκη σχισμή</a:t>
            </a:r>
            <a:r>
              <a:rPr lang="el-GR" dirty="0"/>
              <a:t>, ενώ η </a:t>
            </a:r>
            <a:r>
              <a:rPr lang="el-GR" b="1" dirty="0"/>
              <a:t>εγκάρσια σχισμή</a:t>
            </a:r>
            <a:r>
              <a:rPr lang="el-GR" dirty="0"/>
              <a:t> διαχωρίζει τα εγκεφαλικά ημισφαίρια από την παρεγκεφαλίδα. </a:t>
            </a:r>
          </a:p>
          <a:p>
            <a:endParaRPr lang="el-GR" dirty="0"/>
          </a:p>
        </p:txBody>
      </p:sp>
    </p:spTree>
    <p:extLst>
      <p:ext uri="{BB962C8B-B14F-4D97-AF65-F5344CB8AC3E}">
        <p14:creationId xmlns:p14="http://schemas.microsoft.com/office/powerpoint/2010/main" val="4013967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515600" cy="914399"/>
          </a:xfrm>
        </p:spPr>
        <p:txBody>
          <a:bodyPr/>
          <a:lstStyle/>
          <a:p>
            <a:r>
              <a:rPr lang="el-GR" b="1" dirty="0"/>
              <a:t>Εγκεφαλικός φλοιός (2)</a:t>
            </a:r>
            <a:endParaRPr lang="el-GR" dirty="0"/>
          </a:p>
        </p:txBody>
      </p:sp>
      <p:sp>
        <p:nvSpPr>
          <p:cNvPr id="3" name="Content Placeholder 2"/>
          <p:cNvSpPr>
            <a:spLocks noGrp="1"/>
          </p:cNvSpPr>
          <p:nvPr>
            <p:ph idx="1"/>
          </p:nvPr>
        </p:nvSpPr>
        <p:spPr>
          <a:xfrm>
            <a:off x="838199" y="1197429"/>
            <a:ext cx="10787743" cy="5519057"/>
          </a:xfrm>
        </p:spPr>
        <p:txBody>
          <a:bodyPr>
            <a:normAutofit/>
          </a:bodyPr>
          <a:lstStyle/>
          <a:p>
            <a:r>
              <a:rPr lang="el-GR" dirty="0"/>
              <a:t>Κάθε εγκεφαλικό ημισφαίριο χωρίζεται σε λοβούς: </a:t>
            </a:r>
            <a:r>
              <a:rPr lang="el-GR" b="1" dirty="0"/>
              <a:t>μετωπιαίος λοβός</a:t>
            </a:r>
            <a:r>
              <a:rPr lang="el-GR" dirty="0"/>
              <a:t>, </a:t>
            </a:r>
            <a:r>
              <a:rPr lang="el-GR" b="1" dirty="0"/>
              <a:t>βρεγματικός λοβός</a:t>
            </a:r>
            <a:r>
              <a:rPr lang="el-GR" dirty="0"/>
              <a:t>, </a:t>
            </a:r>
            <a:r>
              <a:rPr lang="el-GR" b="1" dirty="0"/>
              <a:t>κροταφικός λοβός</a:t>
            </a:r>
            <a:r>
              <a:rPr lang="el-GR" dirty="0"/>
              <a:t>, </a:t>
            </a:r>
            <a:r>
              <a:rPr lang="el-GR" b="1" dirty="0"/>
              <a:t>ινιακός λοβός</a:t>
            </a:r>
            <a:r>
              <a:rPr lang="el-GR" dirty="0"/>
              <a:t>.</a:t>
            </a:r>
          </a:p>
          <a:p>
            <a:r>
              <a:rPr lang="el-GR" dirty="0"/>
              <a:t>Κάθε λοβός περιέχει λειτουργικές περιοχές που δεν είναι σαφώς καθορισμένες. Κάποιες ασχολούνται με αισθητικές πληροφορίες, και άλλες με κινητικές εντολές. </a:t>
            </a:r>
          </a:p>
          <a:p>
            <a:r>
              <a:rPr lang="el-GR" dirty="0"/>
              <a:t>Κάθε εγκεφαλικό ημισφαίριο λαμβάνει αισθητικές πληροφορίες από την αντίθετη πλευρά του σώματος και στέλνει κινητικές εντολές πάλι στην αντίθετη πλευρά του σώματος. Πχ οι κινητικές περιοχές του αριστερού εγκεφαλικού ημισφαιρίου ελέγχουν τους μυς στη δεξιά πλευρά του σώματός, και το αντίθετο.  </a:t>
            </a:r>
          </a:p>
          <a:p>
            <a:r>
              <a:rPr lang="el-GR" dirty="0"/>
              <a:t>Επιπρόσθετα,  παρόλο που τα δύο ημισφαίρια είναι πανομοιότυπα, έχουν διαφορετικές λειτουργίες.</a:t>
            </a:r>
          </a:p>
          <a:p>
            <a:endParaRPr lang="el-GR" dirty="0"/>
          </a:p>
        </p:txBody>
      </p:sp>
    </p:spTree>
    <p:extLst>
      <p:ext uri="{BB962C8B-B14F-4D97-AF65-F5344CB8AC3E}">
        <p14:creationId xmlns:p14="http://schemas.microsoft.com/office/powerpoint/2010/main" val="2203342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514"/>
            <a:ext cx="10515600" cy="968829"/>
          </a:xfrm>
        </p:spPr>
        <p:txBody>
          <a:bodyPr/>
          <a:lstStyle/>
          <a:p>
            <a:r>
              <a:rPr lang="el-GR" b="1" dirty="0"/>
              <a:t>Λευκή ουσία του εγκεφάλου</a:t>
            </a:r>
            <a:endParaRPr lang="el-GR" dirty="0"/>
          </a:p>
        </p:txBody>
      </p:sp>
      <p:sp>
        <p:nvSpPr>
          <p:cNvPr id="3" name="Content Placeholder 2"/>
          <p:cNvSpPr>
            <a:spLocks noGrp="1"/>
          </p:cNvSpPr>
          <p:nvPr>
            <p:ph idx="1"/>
          </p:nvPr>
        </p:nvSpPr>
        <p:spPr>
          <a:xfrm>
            <a:off x="838200" y="1240972"/>
            <a:ext cx="10885714" cy="5333999"/>
          </a:xfrm>
        </p:spPr>
        <p:txBody>
          <a:bodyPr>
            <a:normAutofit fontScale="92500"/>
          </a:bodyPr>
          <a:lstStyle/>
          <a:p>
            <a:r>
              <a:rPr lang="el-GR" dirty="0"/>
              <a:t>Λευκή ουσία αποτελείται από </a:t>
            </a:r>
            <a:r>
              <a:rPr lang="el-GR" dirty="0" err="1"/>
              <a:t>εμμύελους</a:t>
            </a:r>
            <a:r>
              <a:rPr lang="el-GR" dirty="0"/>
              <a:t> νευρώνες που κατηγοριοποιούνται ως ίνες συσχετισμού, ίνες σύνδεσης και ίνες προβολής: </a:t>
            </a:r>
          </a:p>
          <a:p>
            <a:pPr lvl="0"/>
            <a:r>
              <a:rPr lang="el-GR" b="1" dirty="0"/>
              <a:t>Ίνες συσχετισμού:</a:t>
            </a:r>
            <a:r>
              <a:rPr lang="el-GR" dirty="0"/>
              <a:t> Συνδέουν περιοχές του φλοιού στο ίδιο εγκεφαλικό ημισφαίριο. Μεταφέρουν νευρικές ώσεις μεταξύ των ελίκων στο ίδιο εγκεφαλικό ημισφαίριο.</a:t>
            </a:r>
          </a:p>
          <a:p>
            <a:pPr lvl="0"/>
            <a:r>
              <a:rPr lang="el-GR" b="1" dirty="0"/>
              <a:t>Ίνες σύνδεσης:</a:t>
            </a:r>
            <a:r>
              <a:rPr lang="el-GR" dirty="0"/>
              <a:t> Διασυνδέουν και επιτρέπουν την επικοινωνία μεταξύ των εγκεφαλικών ημισφαιρίων. Μεταδίδουν νευρικές ώσεις από τις έλικες του ενός ημισφαιρίου στις αντίστοιχες του άλλου ημισφαιρίου. Περιλαμβάνουν το μεσολόβιο, τον πρόσθιο σύνδεσμο και τον οπίσθιο σύνδεσμο.</a:t>
            </a:r>
          </a:p>
          <a:p>
            <a:pPr lvl="0"/>
            <a:r>
              <a:rPr lang="el-GR" b="1" dirty="0"/>
              <a:t>Ίνες προβολής:</a:t>
            </a:r>
            <a:r>
              <a:rPr lang="el-GR" dirty="0"/>
              <a:t> Συνδέουν τον εγκεφαλικό φλοιό με </a:t>
            </a:r>
            <a:r>
              <a:rPr lang="el-GR" dirty="0" err="1"/>
              <a:t>διεγκέφαλο</a:t>
            </a:r>
            <a:r>
              <a:rPr lang="el-GR" dirty="0"/>
              <a:t>, εγκεφαλικό στέλεχος, παρεγκεφαλίδα και νωτιαίο μυελό. Ίνες προβολής περνούν μέσω του </a:t>
            </a:r>
            <a:r>
              <a:rPr lang="el-GR" dirty="0" err="1"/>
              <a:t>διεγκεφάλου</a:t>
            </a:r>
            <a:r>
              <a:rPr lang="el-GR" dirty="0"/>
              <a:t>, όπου οι άξονες οδηγούνται σε αισθητικές περιοχές του εγκεφαλικού φλοιού. </a:t>
            </a:r>
          </a:p>
        </p:txBody>
      </p:sp>
    </p:spTree>
    <p:extLst>
      <p:ext uri="{BB962C8B-B14F-4D97-AF65-F5344CB8AC3E}">
        <p14:creationId xmlns:p14="http://schemas.microsoft.com/office/powerpoint/2010/main" val="11977746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715"/>
            <a:ext cx="10515600" cy="1001485"/>
          </a:xfrm>
        </p:spPr>
        <p:txBody>
          <a:bodyPr/>
          <a:lstStyle/>
          <a:p>
            <a:r>
              <a:rPr lang="el-GR" b="1" dirty="0"/>
              <a:t>Βασικοί πυρήνες</a:t>
            </a:r>
            <a:endParaRPr lang="el-GR" dirty="0"/>
          </a:p>
        </p:txBody>
      </p:sp>
      <p:sp>
        <p:nvSpPr>
          <p:cNvPr id="3" name="Content Placeholder 2"/>
          <p:cNvSpPr>
            <a:spLocks noGrp="1"/>
          </p:cNvSpPr>
          <p:nvPr>
            <p:ph idx="1"/>
          </p:nvPr>
        </p:nvSpPr>
        <p:spPr>
          <a:xfrm>
            <a:off x="838199" y="1219200"/>
            <a:ext cx="10940144" cy="5355771"/>
          </a:xfrm>
        </p:spPr>
        <p:txBody>
          <a:bodyPr>
            <a:normAutofit fontScale="92500"/>
          </a:bodyPr>
          <a:lstStyle/>
          <a:p>
            <a:r>
              <a:rPr lang="el-GR" dirty="0"/>
              <a:t>Εγκεφαλικός φλοιός κατευθύνει συνειδητά μια πολύπλοκη κίνηση ή επιλύει κάποιο πνευματικό γρίφο. </a:t>
            </a:r>
            <a:r>
              <a:rPr lang="el-GR" dirty="0" err="1"/>
              <a:t>Διεγκέφαλος</a:t>
            </a:r>
            <a:r>
              <a:rPr lang="el-GR" dirty="0"/>
              <a:t> και εγκεφαλικό στέλεχος επεξεργάζονται αισθητικές πληροφορίες και δίνουν κινητικές εντολές έξω από την επίγνωση της συνείδησης. Αυτές οι δραστηριότητες, στο επίπεδο του υποσυνειδήτου, κατευθύνονται από τους βασικούς πυρήνες. </a:t>
            </a:r>
          </a:p>
          <a:p>
            <a:r>
              <a:rPr lang="el-GR" dirty="0"/>
              <a:t>Βασικοί πυρήνες είναι μάζες φαιάς ουσίας βαθιά μέσα σε κάθε ημισφαίριο κοντά στη βάση της πλευρικής κοιλίας. Επομένως, είναι ενσωματωμένοι στη λευκή ουσία του εγκεφάλου, με τις ίνες προβολής και τις ίνες σύνδεσης να περνούν γύρω ή μεταξύ αυτών των πυρήνων.</a:t>
            </a:r>
          </a:p>
          <a:p>
            <a:r>
              <a:rPr lang="el-GR" dirty="0"/>
              <a:t> </a:t>
            </a:r>
            <a:r>
              <a:rPr lang="el-GR" b="1" dirty="0">
                <a:solidFill>
                  <a:srgbClr val="FF0000"/>
                </a:solidFill>
              </a:rPr>
              <a:t>Λειτουργίες των βασικών πυρήνων:</a:t>
            </a:r>
            <a:r>
              <a:rPr lang="el-GR" dirty="0"/>
              <a:t> Εμπλέκονται στον έλεγχο του τόνου των σκελετικών μυών και τον συντονισμό των μαθησιακών προτύπων κίνησης. Φυσιολογικά, δεν ξεκινούν συγκεκριμένες κινήσεις. Όταν όμως μια κίνηση βρίσκεται σε εξέλιξη, παρέχουν το γενικό πρότυπο και ρυθμό, ειδικά στις κινήσεις του κορμού και των εγγύς μυών των άκρων.</a:t>
            </a:r>
          </a:p>
          <a:p>
            <a:endParaRPr lang="el-GR" dirty="0"/>
          </a:p>
        </p:txBody>
      </p:sp>
    </p:spTree>
    <p:extLst>
      <p:ext uri="{BB962C8B-B14F-4D97-AF65-F5344CB8AC3E}">
        <p14:creationId xmlns:p14="http://schemas.microsoft.com/office/powerpoint/2010/main" val="1762421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3" y="174172"/>
            <a:ext cx="11234057" cy="990600"/>
          </a:xfrm>
        </p:spPr>
        <p:txBody>
          <a:bodyPr>
            <a:normAutofit/>
          </a:bodyPr>
          <a:lstStyle/>
          <a:p>
            <a:r>
              <a:rPr lang="el-GR" sz="4000" b="1" dirty="0"/>
              <a:t>Κινητικές και αισθητικές περιοχές εγκεφαλικού φλοιού</a:t>
            </a:r>
            <a:endParaRPr lang="el-GR" sz="4000" dirty="0"/>
          </a:p>
        </p:txBody>
      </p:sp>
      <p:sp>
        <p:nvSpPr>
          <p:cNvPr id="3" name="Content Placeholder 2"/>
          <p:cNvSpPr>
            <a:spLocks noGrp="1"/>
          </p:cNvSpPr>
          <p:nvPr>
            <p:ph idx="1"/>
          </p:nvPr>
        </p:nvSpPr>
        <p:spPr>
          <a:xfrm>
            <a:off x="838200" y="1164772"/>
            <a:ext cx="10994570" cy="5519057"/>
          </a:xfrm>
        </p:spPr>
        <p:txBody>
          <a:bodyPr>
            <a:normAutofit/>
          </a:bodyPr>
          <a:lstStyle/>
          <a:p>
            <a:r>
              <a:rPr lang="el-GR" dirty="0"/>
              <a:t>Κεντρική αύλακα διαχωρίζει τις κινητικές και αισθητικές περιοχές του φλοιού. Η </a:t>
            </a:r>
            <a:r>
              <a:rPr lang="el-GR" dirty="0" err="1"/>
              <a:t>προκεντρική</a:t>
            </a:r>
            <a:r>
              <a:rPr lang="el-GR" dirty="0"/>
              <a:t> έλικα του μετωπιαίου λοβού είναι ο κύριος κινητικός φλοιός. </a:t>
            </a:r>
          </a:p>
          <a:p>
            <a:r>
              <a:rPr lang="el-GR" dirty="0"/>
              <a:t>Οι νευρώνες του κύριου κινητικού φλοιού, τα </a:t>
            </a:r>
            <a:r>
              <a:rPr lang="el-GR" b="1" dirty="0"/>
              <a:t>πυραμιδικά κύτταρα</a:t>
            </a:r>
            <a:r>
              <a:rPr lang="el-GR" dirty="0"/>
              <a:t>, σχηματίζουν τις πυραμιδικές οδούς και κατευθύνουν τις εκούσιες κινήσεις, ελέγχοντας τους σωματικούς κινητικούς νευρώνες στο εγκεφαλικό στέλεχος και στο νωτιαίο μυελό. </a:t>
            </a:r>
          </a:p>
          <a:p>
            <a:r>
              <a:rPr lang="el-GR" dirty="0"/>
              <a:t>Η επιφάνεια της </a:t>
            </a:r>
            <a:r>
              <a:rPr lang="el-GR" dirty="0" err="1"/>
              <a:t>οπισθοκεντρικής</a:t>
            </a:r>
            <a:r>
              <a:rPr lang="el-GR" dirty="0"/>
              <a:t>  έλικας του βρεγματικού λοβού περιέχει τον κύριο  αισθητικό φλοιό. Εδώ οι νευρώνες δέχονται σωματικές αισθητικές πληροφορίες από τους υποδοχείς της αφής, πίεσης, πόνου, δόνησης ή θερμοκρασίας. Η επίγνωση αυτών των αισθήσεων πραγματοποιείται μόνο όταν οι πυρήνες στο θάλαμο αναμεταδίδουν τις πληροφορίες στον κύριο αισθητικό φλοιό. </a:t>
            </a:r>
          </a:p>
        </p:txBody>
      </p:sp>
    </p:spTree>
    <p:extLst>
      <p:ext uri="{BB962C8B-B14F-4D97-AF65-F5344CB8AC3E}">
        <p14:creationId xmlns:p14="http://schemas.microsoft.com/office/powerpoint/2010/main" val="1611285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8457"/>
            <a:ext cx="10515600" cy="5458506"/>
          </a:xfrm>
        </p:spPr>
        <p:txBody>
          <a:bodyPr>
            <a:normAutofit/>
          </a:bodyPr>
          <a:lstStyle/>
          <a:p>
            <a:r>
              <a:rPr lang="el-GR" dirty="0"/>
              <a:t>Οι αισθήσεις της όρασης, ακοής, οσμής και γεύσης φθάνουν σε άλλα τμήματα του εγκεφαλικού φλοιού. </a:t>
            </a:r>
          </a:p>
          <a:p>
            <a:r>
              <a:rPr lang="el-GR" dirty="0"/>
              <a:t>Ο </a:t>
            </a:r>
            <a:r>
              <a:rPr lang="el-GR" b="1" dirty="0"/>
              <a:t>οπτικός φλοιός</a:t>
            </a:r>
            <a:r>
              <a:rPr lang="el-GR" dirty="0"/>
              <a:t>, που βρίσκεται στον ινιακό λοβό, λαμβάνει οπτικές πληροφορίες. </a:t>
            </a:r>
          </a:p>
          <a:p>
            <a:r>
              <a:rPr lang="el-GR" dirty="0"/>
              <a:t>Ο </a:t>
            </a:r>
            <a:r>
              <a:rPr lang="el-GR" b="1" dirty="0"/>
              <a:t>ακουστικός φλοιός</a:t>
            </a:r>
            <a:r>
              <a:rPr lang="el-GR" dirty="0"/>
              <a:t> και ο </a:t>
            </a:r>
            <a:r>
              <a:rPr lang="el-GR" b="1" dirty="0"/>
              <a:t>οσφρητικός φλοιός</a:t>
            </a:r>
            <a:r>
              <a:rPr lang="el-GR" dirty="0"/>
              <a:t>, που εντοπίζονται στον κροταφικό λοβό, λαμβάνουν πληροφορίες σχετικά με την ακοή και την όσφρηση αντίστοιχα. </a:t>
            </a:r>
          </a:p>
          <a:p>
            <a:r>
              <a:rPr lang="el-GR" dirty="0"/>
              <a:t>Ο </a:t>
            </a:r>
            <a:r>
              <a:rPr lang="el-GR" b="1" dirty="0"/>
              <a:t>γευστικός φλοιός</a:t>
            </a:r>
            <a:r>
              <a:rPr lang="el-GR" dirty="0"/>
              <a:t>, ο οποίος λαμβάνει πληροφορίες από τους υποδοχείς της γεύσης στη γλώσσα και το φάρυγγα, βρίσκεται στο πρόσθιο τμήμα της </a:t>
            </a:r>
            <a:r>
              <a:rPr lang="el-GR" b="1" dirty="0"/>
              <a:t>νησίδας</a:t>
            </a:r>
            <a:r>
              <a:rPr lang="el-GR" dirty="0"/>
              <a:t> και στα παρακείμενα τμήματα του μετωπιαίου λοβού.</a:t>
            </a:r>
          </a:p>
          <a:p>
            <a:endParaRPr lang="el-GR" dirty="0"/>
          </a:p>
        </p:txBody>
      </p:sp>
    </p:spTree>
    <p:extLst>
      <p:ext uri="{BB962C8B-B14F-4D97-AF65-F5344CB8AC3E}">
        <p14:creationId xmlns:p14="http://schemas.microsoft.com/office/powerpoint/2010/main" val="2604426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543" y="185056"/>
            <a:ext cx="11070771" cy="6379029"/>
          </a:xfrm>
        </p:spPr>
        <p:txBody>
          <a:bodyPr>
            <a:normAutofit fontScale="92500"/>
          </a:bodyPr>
          <a:lstStyle/>
          <a:p>
            <a:r>
              <a:rPr lang="el-GR" b="1" dirty="0" err="1">
                <a:solidFill>
                  <a:srgbClr val="FF0000"/>
                </a:solidFill>
              </a:rPr>
              <a:t>Διεγκέφαλος</a:t>
            </a:r>
            <a:r>
              <a:rPr lang="el-GR" b="1" dirty="0">
                <a:solidFill>
                  <a:srgbClr val="FF0000"/>
                </a:solidFill>
              </a:rPr>
              <a:t>:</a:t>
            </a:r>
            <a:r>
              <a:rPr lang="el-GR" dirty="0"/>
              <a:t> Τοιχώματα </a:t>
            </a:r>
            <a:r>
              <a:rPr lang="el-GR" dirty="0" err="1"/>
              <a:t>διεγκεφάλου</a:t>
            </a:r>
            <a:r>
              <a:rPr lang="el-GR" dirty="0"/>
              <a:t> αποτελούνται από αριστερό και δεξιό θάλαμο. </a:t>
            </a:r>
          </a:p>
          <a:p>
            <a:r>
              <a:rPr lang="el-GR" dirty="0"/>
              <a:t>Θάλαμος περιέχει κέντρα αναμετάδοσης και επεξεργασίας των αισθητικών πληροφοριών. </a:t>
            </a:r>
          </a:p>
          <a:p>
            <a:r>
              <a:rPr lang="el-GR" dirty="0"/>
              <a:t>Υποθάλαμος περιέχει κέντρα σε σχέση με συναισθήματα, αυτόνομες λειτουργίες και παραγωγή ορμονών. </a:t>
            </a:r>
          </a:p>
          <a:p>
            <a:r>
              <a:rPr lang="el-GR" dirty="0"/>
              <a:t>Ο μίσχος της υπόφυσης συνδέει τον υποθάλαμο με την υπόφυση. </a:t>
            </a:r>
          </a:p>
          <a:p>
            <a:r>
              <a:rPr lang="el-GR" dirty="0" err="1"/>
              <a:t>Διεγκέφαλος</a:t>
            </a:r>
            <a:r>
              <a:rPr lang="el-GR" dirty="0"/>
              <a:t> συνδέει τα εγκεφαλικά ημισφαίρια με το εγκεφαλικό στέλεχος.</a:t>
            </a:r>
          </a:p>
          <a:p>
            <a:r>
              <a:rPr lang="el-GR" b="1" dirty="0">
                <a:solidFill>
                  <a:srgbClr val="FF0000"/>
                </a:solidFill>
              </a:rPr>
              <a:t>Εγκεφαλικό στέλεχος:</a:t>
            </a:r>
            <a:r>
              <a:rPr lang="el-GR" dirty="0"/>
              <a:t> Περιέχει κέντρα επεξεργασίας και πυρήνες, που αναμεταδίδουν πληροφορίες προς ή από τον εγκέφαλο ή παρεγκεφαλίδα. </a:t>
            </a:r>
          </a:p>
          <a:p>
            <a:r>
              <a:rPr lang="el-GR" dirty="0"/>
              <a:t>Αποτελείται από </a:t>
            </a:r>
            <a:r>
              <a:rPr lang="el-GR" dirty="0" err="1"/>
              <a:t>μεσεγκέφαλο</a:t>
            </a:r>
            <a:r>
              <a:rPr lang="el-GR" dirty="0"/>
              <a:t>, γέφυρα και προμήκη μυελό. </a:t>
            </a:r>
          </a:p>
          <a:p>
            <a:r>
              <a:rPr lang="el-GR" dirty="0" err="1"/>
              <a:t>Μεσεγκέφαλος</a:t>
            </a:r>
            <a:r>
              <a:rPr lang="el-GR" dirty="0"/>
              <a:t> περιέχει πυρήνες για επεξεργασία ακουστικών και οπτικών πληροφοριών. Ελέγχει τα αντανακλαστικά από ακουστικά και οπτικά ερεθίσματα. </a:t>
            </a:r>
            <a:r>
              <a:rPr lang="el-GR" dirty="0" err="1"/>
              <a:t>Μεσεγκέφαλος</a:t>
            </a:r>
            <a:r>
              <a:rPr lang="el-GR" dirty="0"/>
              <a:t> περιέχει κέντρα που διατηρούν τη συνείδηση.</a:t>
            </a:r>
          </a:p>
          <a:p>
            <a:endParaRPr lang="el-GR" dirty="0"/>
          </a:p>
        </p:txBody>
      </p:sp>
    </p:spTree>
    <p:extLst>
      <p:ext uri="{BB962C8B-B14F-4D97-AF65-F5344CB8AC3E}">
        <p14:creationId xmlns:p14="http://schemas.microsoft.com/office/powerpoint/2010/main" val="27293588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892630"/>
          </a:xfrm>
        </p:spPr>
        <p:txBody>
          <a:bodyPr/>
          <a:lstStyle/>
          <a:p>
            <a:r>
              <a:rPr lang="el-GR" b="1" dirty="0"/>
              <a:t>Συνειρμικές περιοχές</a:t>
            </a:r>
            <a:endParaRPr lang="el-GR" dirty="0"/>
          </a:p>
        </p:txBody>
      </p:sp>
      <p:sp>
        <p:nvSpPr>
          <p:cNvPr id="3" name="Content Placeholder 2"/>
          <p:cNvSpPr>
            <a:spLocks noGrp="1"/>
          </p:cNvSpPr>
          <p:nvPr>
            <p:ph idx="1"/>
          </p:nvPr>
        </p:nvSpPr>
        <p:spPr>
          <a:xfrm>
            <a:off x="838199" y="1045030"/>
            <a:ext cx="11016343" cy="5649684"/>
          </a:xfrm>
        </p:spPr>
        <p:txBody>
          <a:bodyPr>
            <a:normAutofit lnSpcReduction="10000"/>
          </a:bodyPr>
          <a:lstStyle/>
          <a:p>
            <a:r>
              <a:rPr lang="el-GR" dirty="0"/>
              <a:t>Κινητικές και αισθητικές περιοχές του φλοιού συνδέονται στις πλησιέστερες συνειρμικές περιοχές, οι οποίες ερμηνεύουν τα εισερχόμενα δεδομένα και συντονίζουν μια κινητική απόκριση. </a:t>
            </a:r>
          </a:p>
          <a:p>
            <a:r>
              <a:rPr lang="el-GR" dirty="0"/>
              <a:t>Η </a:t>
            </a:r>
            <a:r>
              <a:rPr lang="el-GR" b="1" dirty="0"/>
              <a:t>σωματική αισθητική συνειρμική περιοχή </a:t>
            </a:r>
            <a:r>
              <a:rPr lang="el-GR" dirty="0"/>
              <a:t>παρακολουθεί τη δραστηριότητα στον κύριο αισθητικό φλοιό. </a:t>
            </a:r>
          </a:p>
          <a:p>
            <a:r>
              <a:rPr lang="el-GR" dirty="0"/>
              <a:t>Οι ειδικές αισθήσεις της οσμής, όρασης και ακοής περιλαμβάνουν ξεχωριστές περιοχές του αισθητικού φλοιού που κάθε μια έχει τη δική της συνειρμική περιοχή που παρακολουθεί και ερμηνεύει τις αισθήσεις που φτάνουν. </a:t>
            </a:r>
          </a:p>
          <a:p>
            <a:r>
              <a:rPr lang="el-GR" dirty="0"/>
              <a:t>Η οπτική  συνειρμική περιοχή παρακολουθεί τα πρότυπα δραστηριότητας στον οπτικό φλοιό και ερμηνεύει τα αποτελέσματα. </a:t>
            </a:r>
          </a:p>
          <a:p>
            <a:r>
              <a:rPr lang="el-GR" dirty="0"/>
              <a:t>Η ακουστική συνειρμική περιοχή παρακολουθεί την αισθητική δραστηριότητα στον ακουστικό φλοιό. Η αναγνώριση λέξεων εμφανίζεται σε αυτή την συνειρμική  περιοχή. </a:t>
            </a:r>
          </a:p>
          <a:p>
            <a:endParaRPr lang="el-GR" dirty="0"/>
          </a:p>
        </p:txBody>
      </p:sp>
    </p:spTree>
    <p:extLst>
      <p:ext uri="{BB962C8B-B14F-4D97-AF65-F5344CB8AC3E}">
        <p14:creationId xmlns:p14="http://schemas.microsoft.com/office/powerpoint/2010/main" val="36754554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55914"/>
            <a:ext cx="10515600" cy="5121049"/>
          </a:xfrm>
        </p:spPr>
        <p:txBody>
          <a:bodyPr>
            <a:normAutofit/>
          </a:bodyPr>
          <a:lstStyle/>
          <a:p>
            <a:r>
              <a:rPr lang="el-GR" dirty="0"/>
              <a:t>Η </a:t>
            </a:r>
            <a:r>
              <a:rPr lang="el-GR" b="1" dirty="0"/>
              <a:t>σωματική κινητική  συνειρμική περιοχή</a:t>
            </a:r>
            <a:r>
              <a:rPr lang="el-GR" dirty="0"/>
              <a:t>, ή </a:t>
            </a:r>
            <a:r>
              <a:rPr lang="el-GR" dirty="0" err="1"/>
              <a:t>προκινητικός</a:t>
            </a:r>
            <a:r>
              <a:rPr lang="el-GR" dirty="0"/>
              <a:t> φλοιός, είναι υπεύθυνη για τον συντονισμό των μαθησιακών κινήσεων. </a:t>
            </a:r>
          </a:p>
          <a:p>
            <a:r>
              <a:rPr lang="el-GR" dirty="0"/>
              <a:t>Οι νευρώνες στον κύριο κινητικό φλοιό διεγείρονται από νευρώνες σε άλλα μέρη του εγκεφάλου. </a:t>
            </a:r>
          </a:p>
          <a:p>
            <a:r>
              <a:rPr lang="el-GR" dirty="0"/>
              <a:t>Έτσι, όταν πρέπει να εκτελεστεί μια εκούσια κίνηση, οι οδηγίες αναμεταδίδονται στον κύριο κινητικό φλοιό μέσω του </a:t>
            </a:r>
            <a:r>
              <a:rPr lang="el-GR" dirty="0" err="1"/>
              <a:t>προκινητικού</a:t>
            </a:r>
            <a:r>
              <a:rPr lang="el-GR" dirty="0"/>
              <a:t> φλοιού. Με την επανάληψη, το σωστό πρότυπο διέγερσης αποθηκεύεται στον </a:t>
            </a:r>
            <a:r>
              <a:rPr lang="el-GR" dirty="0" err="1"/>
              <a:t>προκινητικό</a:t>
            </a:r>
            <a:r>
              <a:rPr lang="el-GR" dirty="0"/>
              <a:t>  φλοιό. Στη συνέχεια, η κίνηση εκτελείται ομαλά και εύκολα, ενεργοποιώντας το </a:t>
            </a:r>
            <a:r>
              <a:rPr lang="el-GR" dirty="0" err="1"/>
              <a:t>αποθηκευμένο</a:t>
            </a:r>
            <a:r>
              <a:rPr lang="el-GR" dirty="0"/>
              <a:t> πρότυπο διέγερσης και όχι ελέγχοντας τους μεμονωμένους νευρώνες.</a:t>
            </a:r>
          </a:p>
          <a:p>
            <a:endParaRPr lang="el-GR" dirty="0"/>
          </a:p>
        </p:txBody>
      </p:sp>
    </p:spTree>
    <p:extLst>
      <p:ext uri="{BB962C8B-B14F-4D97-AF65-F5344CB8AC3E}">
        <p14:creationId xmlns:p14="http://schemas.microsoft.com/office/powerpoint/2010/main" val="9164271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716"/>
            <a:ext cx="10515600" cy="805542"/>
          </a:xfrm>
        </p:spPr>
        <p:txBody>
          <a:bodyPr/>
          <a:lstStyle/>
          <a:p>
            <a:r>
              <a:rPr lang="el-GR" b="1" dirty="0"/>
              <a:t>Ολοκληρωμένα κέντρα</a:t>
            </a:r>
            <a:endParaRPr lang="el-GR" dirty="0"/>
          </a:p>
        </p:txBody>
      </p:sp>
      <p:sp>
        <p:nvSpPr>
          <p:cNvPr id="3" name="Content Placeholder 2"/>
          <p:cNvSpPr>
            <a:spLocks noGrp="1"/>
          </p:cNvSpPr>
          <p:nvPr>
            <p:ph idx="1"/>
          </p:nvPr>
        </p:nvSpPr>
        <p:spPr>
          <a:xfrm>
            <a:off x="838199" y="1197428"/>
            <a:ext cx="10896601" cy="5453743"/>
          </a:xfrm>
        </p:spPr>
        <p:txBody>
          <a:bodyPr>
            <a:normAutofit/>
          </a:bodyPr>
          <a:lstStyle/>
          <a:p>
            <a:r>
              <a:rPr lang="el-GR" dirty="0"/>
              <a:t>Τα </a:t>
            </a:r>
            <a:r>
              <a:rPr lang="el-GR" b="1" dirty="0"/>
              <a:t>ολοκληρωμένα κέντρα</a:t>
            </a:r>
            <a:r>
              <a:rPr lang="el-GR" dirty="0"/>
              <a:t> είναι περιοχές που λαμβάνουν πληροφορίες από πολλές συνειρμικές περιοχές και κατευθύνουν τις πολύπλοκες κινητικές δραστηριότητες και πολύπλοκες αναλυτικές λειτουργίες. </a:t>
            </a:r>
          </a:p>
          <a:p>
            <a:r>
              <a:rPr lang="el-GR" dirty="0"/>
              <a:t>Βρίσκονται στους λοβούς και στις φλοιώδεις περιοχές και των δύο εγκεφαλικών ημισφαιρίων. </a:t>
            </a:r>
          </a:p>
          <a:p>
            <a:r>
              <a:rPr lang="el-GR" dirty="0"/>
              <a:t>Περιορίζονται είτε στο αριστερό είτε στο δεξιό ημισφαίριο. </a:t>
            </a:r>
          </a:p>
          <a:p>
            <a:r>
              <a:rPr lang="el-GR" dirty="0"/>
              <a:t>Ασχολούνται με την εκτέλεση σύνθετων διαδικασιών, όπως ο λόγος, η γραφή, ο μαθηματικός υπολογισμός και η κατανόηση των χωρικών σχέσεων.  </a:t>
            </a:r>
          </a:p>
          <a:p>
            <a:r>
              <a:rPr lang="el-GR" dirty="0"/>
              <a:t>Περιλαμβάνουν τη γενική περιοχή ερμηνείας και το κέντρο ομιλίας. </a:t>
            </a:r>
          </a:p>
          <a:p>
            <a:r>
              <a:rPr lang="el-GR" dirty="0"/>
              <a:t>Οι αντίστοιχες περιοχές στο αντίθετο ημισφαίριο είναι επίσης ενεργές,  αλλά οι λειτουργίες τους είναι λιγότερο καθορισμένες.</a:t>
            </a:r>
          </a:p>
          <a:p>
            <a:endParaRPr lang="el-GR" dirty="0"/>
          </a:p>
        </p:txBody>
      </p:sp>
    </p:spTree>
    <p:extLst>
      <p:ext uri="{BB962C8B-B14F-4D97-AF65-F5344CB8AC3E}">
        <p14:creationId xmlns:p14="http://schemas.microsoft.com/office/powerpoint/2010/main" val="3784096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5057"/>
            <a:ext cx="10515600" cy="968829"/>
          </a:xfrm>
        </p:spPr>
        <p:txBody>
          <a:bodyPr/>
          <a:lstStyle/>
          <a:p>
            <a:r>
              <a:rPr lang="el-GR" b="1" dirty="0"/>
              <a:t>Πλευρίωση των εγκεφαλικών ημισφαιρίων (1)</a:t>
            </a:r>
            <a:endParaRPr lang="el-GR" dirty="0"/>
          </a:p>
        </p:txBody>
      </p:sp>
      <p:sp>
        <p:nvSpPr>
          <p:cNvPr id="3" name="Content Placeholder 2"/>
          <p:cNvSpPr>
            <a:spLocks noGrp="1"/>
          </p:cNvSpPr>
          <p:nvPr>
            <p:ph idx="1"/>
          </p:nvPr>
        </p:nvSpPr>
        <p:spPr>
          <a:xfrm>
            <a:off x="838199" y="1230086"/>
            <a:ext cx="11070772" cy="5442857"/>
          </a:xfrm>
        </p:spPr>
        <p:txBody>
          <a:bodyPr>
            <a:normAutofit/>
          </a:bodyPr>
          <a:lstStyle/>
          <a:p>
            <a:r>
              <a:rPr lang="el-GR" dirty="0"/>
              <a:t>Κάθε εγκεφαλικό ημισφαίριο είναι υπεύθυνο για συγκεκριμένες λειτουργίες που συνήθως δεν εκτελούνται από το αντίθετο ημισφαίριο. Αυτή η εξειδίκευση ονομάζεται </a:t>
            </a:r>
            <a:r>
              <a:rPr lang="el-GR" b="1" dirty="0"/>
              <a:t>ημισφαιρική πλευρίωση</a:t>
            </a:r>
            <a:r>
              <a:rPr lang="el-GR" dirty="0"/>
              <a:t>. </a:t>
            </a:r>
          </a:p>
          <a:p>
            <a:r>
              <a:rPr lang="el-GR" dirty="0"/>
              <a:t>Αριστερό ημισφαίριο περιέχει τα γενικά κέντρα ερμηνείας και ομιλίας και για τις δεξιότητες που βασίζονται στη γλώσσα. Πχ η ανάγνωση, γραφή και ομιλία εξαρτώνται από το αριστερό εγκεφαλικό ημισφαίριο. </a:t>
            </a:r>
          </a:p>
          <a:p>
            <a:r>
              <a:rPr lang="el-GR" dirty="0"/>
              <a:t>Ο </a:t>
            </a:r>
            <a:r>
              <a:rPr lang="el-GR" dirty="0" err="1"/>
              <a:t>προκινητικός</a:t>
            </a:r>
            <a:r>
              <a:rPr lang="el-GR" dirty="0"/>
              <a:t> φλοιός που εμπλέκεται στον έλεγχο των κινήσεων των χεριών είναι μεγαλύτερος στην αριστερή πλευρά για τα δεξιόχειρα άτομα παρά για τα αριστερόχειρα άτομα. </a:t>
            </a:r>
          </a:p>
          <a:p>
            <a:r>
              <a:rPr lang="el-GR" dirty="0"/>
              <a:t>Αριστερό ημισφαίριο για την εκτέλεση αναλυτικών καθηκόντων, πχ οι μαθηματικοί υπολογισμοί και η λογική λήψη αποφάσεων. Έτσι, το αριστερό εγκεφαλικό ημισφαίριο ονομάζεται </a:t>
            </a:r>
            <a:r>
              <a:rPr lang="el-GR" b="1" dirty="0"/>
              <a:t>κυρίαρχο ημισφαίριο</a:t>
            </a:r>
            <a:r>
              <a:rPr lang="el-GR" dirty="0"/>
              <a:t>. </a:t>
            </a:r>
          </a:p>
        </p:txBody>
      </p:sp>
    </p:spTree>
    <p:extLst>
      <p:ext uri="{BB962C8B-B14F-4D97-AF65-F5344CB8AC3E}">
        <p14:creationId xmlns:p14="http://schemas.microsoft.com/office/powerpoint/2010/main" val="13688913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6"/>
            <a:ext cx="10515600" cy="973818"/>
          </a:xfrm>
        </p:spPr>
        <p:txBody>
          <a:bodyPr/>
          <a:lstStyle/>
          <a:p>
            <a:r>
              <a:rPr lang="el-GR" b="1" dirty="0"/>
              <a:t>Πλευρίωση των εγκεφαλικών ημισφαιρίων (2)</a:t>
            </a:r>
            <a:endParaRPr lang="el-GR" dirty="0"/>
          </a:p>
        </p:txBody>
      </p:sp>
      <p:sp>
        <p:nvSpPr>
          <p:cNvPr id="3" name="Content Placeholder 2"/>
          <p:cNvSpPr>
            <a:spLocks noGrp="1"/>
          </p:cNvSpPr>
          <p:nvPr>
            <p:ph idx="1"/>
          </p:nvPr>
        </p:nvSpPr>
        <p:spPr>
          <a:xfrm>
            <a:off x="838199" y="1393372"/>
            <a:ext cx="10700657" cy="5246914"/>
          </a:xfrm>
        </p:spPr>
        <p:txBody>
          <a:bodyPr>
            <a:normAutofit/>
          </a:bodyPr>
          <a:lstStyle/>
          <a:p>
            <a:r>
              <a:rPr lang="el-GR" dirty="0"/>
              <a:t>Δεξιό εγκεφαλικό ημισφαίριο αναλύει αισθητικές πληροφορίες και συνδέει το σώμα με το αισθητικό περιβάλλον. </a:t>
            </a:r>
          </a:p>
          <a:p>
            <a:r>
              <a:rPr lang="el-GR" dirty="0"/>
              <a:t>Επιτρέπει την αναγνώριση των οικείων αντικειμένων με την αφή, όραση, γεύση ή αίσθηση. Πχ παίζει κυρίαρχο ρόλο στην αναγνώριση προσώπων και στην ανάλυση του συναισθηματικού πλαισίου μιας συνομιλίας. </a:t>
            </a:r>
          </a:p>
          <a:p>
            <a:r>
              <a:rPr lang="el-GR" dirty="0"/>
              <a:t>Αριστερόχειρες άνθρωποι αντιπροσωπεύουν το 9% του πληθυσμού. Στις περισσότερες περιπτώσεις, αν και ο κύριος κινητικός φλοιός του δεξιού ημισφαιρίου ελέγχει την κινητική λειτουργία για το κυρίαρχο χέρι, τα κέντρα που ασχολούνται με την ομιλία και την αναλυτική λειτουργία βρίσκονται στο αριστερό ημισφαίριο. </a:t>
            </a:r>
          </a:p>
          <a:p>
            <a:endParaRPr lang="el-GR" dirty="0"/>
          </a:p>
        </p:txBody>
      </p:sp>
    </p:spTree>
    <p:extLst>
      <p:ext uri="{BB962C8B-B14F-4D97-AF65-F5344CB8AC3E}">
        <p14:creationId xmlns:p14="http://schemas.microsoft.com/office/powerpoint/2010/main" val="22857856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172"/>
            <a:ext cx="10515600" cy="870857"/>
          </a:xfrm>
        </p:spPr>
        <p:txBody>
          <a:bodyPr>
            <a:normAutofit/>
          </a:bodyPr>
          <a:lstStyle/>
          <a:p>
            <a:r>
              <a:rPr lang="el-GR" b="1" dirty="0"/>
              <a:t>Ηλεκτροεγκεφαλογράφημα</a:t>
            </a:r>
            <a:r>
              <a:rPr lang="en-US" b="1" dirty="0"/>
              <a:t> (1)</a:t>
            </a:r>
            <a:endParaRPr lang="el-GR" dirty="0"/>
          </a:p>
        </p:txBody>
      </p:sp>
      <p:sp>
        <p:nvSpPr>
          <p:cNvPr id="3" name="Content Placeholder 2"/>
          <p:cNvSpPr>
            <a:spLocks noGrp="1"/>
          </p:cNvSpPr>
          <p:nvPr>
            <p:ph idx="1"/>
          </p:nvPr>
        </p:nvSpPr>
        <p:spPr>
          <a:xfrm>
            <a:off x="838199" y="1197429"/>
            <a:ext cx="11016344" cy="5399313"/>
          </a:xfrm>
        </p:spPr>
        <p:txBody>
          <a:bodyPr>
            <a:normAutofit fontScale="92500"/>
          </a:bodyPr>
          <a:lstStyle/>
          <a:p>
            <a:r>
              <a:rPr lang="el-GR" dirty="0"/>
              <a:t>Η ηλεκτρική δραστηριότητα του εγκεφάλου δημιουργεί ηλεκτρικό πεδίο που καταγράφεται στο ηλεκτροεγκεφαλογράφημα τοποθετώντας ηλεκτρόδια στην εξωτερική επιφάνεια του κρανίου γύρω από τον εγκέφαλο. </a:t>
            </a:r>
          </a:p>
          <a:p>
            <a:r>
              <a:rPr lang="el-GR" dirty="0"/>
              <a:t>Η ηλεκτρική δραστηριότητα αλλάζει συνεχώς, καθώς οι πυρήνες και οι φλοιώδεις περιοχές διεγείρονται ή ηρεμούν και αυτές οι αλλαγές εντυπώνονται στο ηλεκτροεγκεφαλογράφημα. </a:t>
            </a:r>
          </a:p>
          <a:p>
            <a:r>
              <a:rPr lang="el-GR" dirty="0"/>
              <a:t>Τα ηλεκτρικά πρότυπα που παρατηρούνται ονομάζονται </a:t>
            </a:r>
            <a:r>
              <a:rPr lang="el-GR" b="1" dirty="0"/>
              <a:t>εγκεφαλικά κύματα</a:t>
            </a:r>
            <a:r>
              <a:rPr lang="el-GR" dirty="0"/>
              <a:t>. </a:t>
            </a:r>
          </a:p>
          <a:p>
            <a:r>
              <a:rPr lang="el-GR" dirty="0"/>
              <a:t>Τα κύματα</a:t>
            </a:r>
            <a:r>
              <a:rPr lang="el-GR" b="1" dirty="0"/>
              <a:t> άλφα</a:t>
            </a:r>
            <a:r>
              <a:rPr lang="el-GR" dirty="0"/>
              <a:t> εμφανίζονται στον εγκέφαλο υγιών ενηλίκων που βρίσκονται σε αφύπνιση και αναπαύονται με τα μάτια τους κλειστά. Τα κύματα άλφα εξαφανίζονται κατά τη διάρκεια του ύπνου, αλλά και όταν το άτομο αρχίζει να επικεντρώνεται σε κάποια συγκεκριμένη εργασία. </a:t>
            </a:r>
          </a:p>
          <a:p>
            <a:r>
              <a:rPr lang="el-GR" dirty="0"/>
              <a:t>Τα κύματα</a:t>
            </a:r>
            <a:r>
              <a:rPr lang="el-GR" b="1" dirty="0"/>
              <a:t> βήτα</a:t>
            </a:r>
            <a:r>
              <a:rPr lang="el-GR" dirty="0"/>
              <a:t> σε άτομα που είτε επικεντρώνονται σε μια εργασία, ή βρίσκονται υπό άγχος ή σε κατάσταση φυσιολογικής έντασης.</a:t>
            </a:r>
          </a:p>
        </p:txBody>
      </p:sp>
    </p:spTree>
    <p:extLst>
      <p:ext uri="{BB962C8B-B14F-4D97-AF65-F5344CB8AC3E}">
        <p14:creationId xmlns:p14="http://schemas.microsoft.com/office/powerpoint/2010/main" val="4853429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629"/>
            <a:ext cx="10515600" cy="772885"/>
          </a:xfrm>
        </p:spPr>
        <p:txBody>
          <a:bodyPr/>
          <a:lstStyle/>
          <a:p>
            <a:r>
              <a:rPr lang="el-GR" b="1" dirty="0"/>
              <a:t>Ηλεκτροεγκεφαλογράφημα</a:t>
            </a:r>
            <a:r>
              <a:rPr lang="en-US" b="1" dirty="0"/>
              <a:t> (2)</a:t>
            </a:r>
            <a:endParaRPr lang="el-GR" dirty="0"/>
          </a:p>
        </p:txBody>
      </p:sp>
      <p:sp>
        <p:nvSpPr>
          <p:cNvPr id="3" name="Content Placeholder 2"/>
          <p:cNvSpPr>
            <a:spLocks noGrp="1"/>
          </p:cNvSpPr>
          <p:nvPr>
            <p:ph idx="1"/>
          </p:nvPr>
        </p:nvSpPr>
        <p:spPr>
          <a:xfrm>
            <a:off x="838199" y="990600"/>
            <a:ext cx="11016344" cy="5747656"/>
          </a:xfrm>
        </p:spPr>
        <p:txBody>
          <a:bodyPr>
            <a:normAutofit fontScale="92500"/>
          </a:bodyPr>
          <a:lstStyle/>
          <a:p>
            <a:r>
              <a:rPr lang="el-GR" dirty="0"/>
              <a:t>Τα κύματα</a:t>
            </a:r>
            <a:r>
              <a:rPr lang="el-GR" b="1" dirty="0"/>
              <a:t> θήτα</a:t>
            </a:r>
            <a:r>
              <a:rPr lang="el-GR" dirty="0"/>
              <a:t> είναι παροδικά κατά τη διάρκεια του ύπνου σε φυσιολογικούς ενήλικες και παιδιά και σε έντονα απογοητευμένους ενήλικες. Κάτω από άλλες συνθήκες, υποδηλώνουν την παρουσία μιας διαταραχής του εγκεφάλου, πχ όγκος στον εγκέφαλο. </a:t>
            </a:r>
          </a:p>
          <a:p>
            <a:r>
              <a:rPr lang="el-GR" dirty="0"/>
              <a:t>Τα κύματα </a:t>
            </a:r>
            <a:r>
              <a:rPr lang="el-GR" b="1" dirty="0"/>
              <a:t>δέλτα</a:t>
            </a:r>
            <a:r>
              <a:rPr lang="el-GR" dirty="0"/>
              <a:t> είναι μεγάλου εύρους αλλά χαμηλής συχνότητας. Παρατηρούνται κατά τη διάρκεια του ύπνου σε άτομα όλων των ηλικιών. Επίσης, στον εγκέφαλο βρεφών, όπου η φλοιώδης ανάπτυξη είναι ακόμη ατελής και στους αφυπνισμένους ενήλικες όταν ένας όγκος, αγγειακός αποκλεισμός, ή φλεγμονή έχει καταστρέψει τμήματα του εγκεφάλου.</a:t>
            </a:r>
          </a:p>
          <a:p>
            <a:r>
              <a:rPr lang="el-GR" dirty="0"/>
              <a:t>Μια </a:t>
            </a:r>
            <a:r>
              <a:rPr lang="el-GR" b="1" dirty="0"/>
              <a:t>κρίση</a:t>
            </a:r>
            <a:r>
              <a:rPr lang="el-GR" dirty="0"/>
              <a:t> είναι η προσωρινή εγκεφαλική διαταραχή που συνοδεύεται από μη φυσιολογικές κινήσεις, ακατάλληλη συμπεριφορά, ασυνήθιστες αισθήσεις, ή κάποιο συνδυασμό αυτών των συμπτωμάτων. Πχ οι </a:t>
            </a:r>
            <a:r>
              <a:rPr lang="el-GR" b="1" dirty="0"/>
              <a:t>επιληψίες</a:t>
            </a:r>
            <a:r>
              <a:rPr lang="el-GR" dirty="0"/>
              <a:t> οι οποίες συνοδεύονται από έντονη μεταβολή στο πρότυπο ηλεκτρικής δραστηριότητας. Η αλλαγή αρχίζει σε τμήμα του εγκεφαλικού φλοιού, αλλά στη συνέχεια εξαπλώνεται σε ολόκληρη την επιφάνεια του φλοιού.</a:t>
            </a:r>
          </a:p>
        </p:txBody>
      </p:sp>
    </p:spTree>
    <p:extLst>
      <p:ext uri="{BB962C8B-B14F-4D97-AF65-F5344CB8AC3E}">
        <p14:creationId xmlns:p14="http://schemas.microsoft.com/office/powerpoint/2010/main" val="35383491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944"/>
            <a:ext cx="10515600" cy="664028"/>
          </a:xfrm>
        </p:spPr>
        <p:txBody>
          <a:bodyPr>
            <a:normAutofit/>
          </a:bodyPr>
          <a:lstStyle/>
          <a:p>
            <a:r>
              <a:rPr lang="el-GR" sz="3600" dirty="0"/>
              <a:t>Ηλεκτροεγκεφαλογράφημα</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93625" y="1077686"/>
            <a:ext cx="6493918" cy="5580122"/>
          </a:xfrm>
        </p:spPr>
      </p:pic>
    </p:spTree>
    <p:extLst>
      <p:ext uri="{BB962C8B-B14F-4D97-AF65-F5344CB8AC3E}">
        <p14:creationId xmlns:p14="http://schemas.microsoft.com/office/powerpoint/2010/main" val="2687162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8971"/>
            <a:ext cx="10515600" cy="5697992"/>
          </a:xfrm>
        </p:spPr>
        <p:txBody>
          <a:bodyPr/>
          <a:lstStyle/>
          <a:p>
            <a:r>
              <a:rPr lang="el-GR" dirty="0"/>
              <a:t>Γέφυρα συνδέει την παρεγκεφαλίδα με το εγκεφαλικό στέλεχος. Περιέχει οδούς, κέντρα αναμετάδοσης, και πυρήνες που εμπλέκονται σε σωματικό και σπλαχνικό κινητικό έλεγχο. 	                                                                                                                                          </a:t>
            </a:r>
          </a:p>
          <a:p>
            <a:r>
              <a:rPr lang="el-GR" dirty="0"/>
              <a:t>Προμήκης μυελός συνδέει το νωτιαίο μυελό με τον εγκέφαλο. Μεταδίδει αισθητικές πληροφορίες στο θάλαμο και σε κέντρα άλλων τμημάτων του εγκεφαλικού στελέχους. Περιέχει κέντρα που ρυθμίζουν τις αυτόνομες λειτουργίες, πχ καρδιακός ρυθμός, αρτηριακή πίεση και πέψη.</a:t>
            </a:r>
          </a:p>
          <a:p>
            <a:endParaRPr lang="el-GR" dirty="0"/>
          </a:p>
        </p:txBody>
      </p:sp>
    </p:spTree>
    <p:extLst>
      <p:ext uri="{BB962C8B-B14F-4D97-AF65-F5344CB8AC3E}">
        <p14:creationId xmlns:p14="http://schemas.microsoft.com/office/powerpoint/2010/main" val="2995865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txBody>
          <a:bodyPr>
            <a:normAutofit/>
          </a:bodyPr>
          <a:lstStyle/>
          <a:p>
            <a:r>
              <a:rPr lang="el-GR" sz="3600" dirty="0"/>
              <a:t>Δομή του εγκεφάλου</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79913" y="1478699"/>
            <a:ext cx="8262258" cy="5146906"/>
          </a:xfrm>
        </p:spPr>
      </p:pic>
    </p:spTree>
    <p:extLst>
      <p:ext uri="{BB962C8B-B14F-4D97-AF65-F5344CB8AC3E}">
        <p14:creationId xmlns:p14="http://schemas.microsoft.com/office/powerpoint/2010/main" val="4160270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723"/>
            <a:ext cx="10515600" cy="1025911"/>
          </a:xfrm>
        </p:spPr>
        <p:txBody>
          <a:bodyPr/>
          <a:lstStyle/>
          <a:p>
            <a:r>
              <a:rPr lang="el-GR" b="1" dirty="0"/>
              <a:t>ΠΡΟΣΤΑΣΙΑ ΚΑΙ ΥΠΟΣΤΗΡΙΞΗ ΤΟΥ ΕΓΚΕΦΑΛΟΥ </a:t>
            </a:r>
            <a:endParaRPr lang="el-GR" dirty="0"/>
          </a:p>
        </p:txBody>
      </p:sp>
      <p:sp>
        <p:nvSpPr>
          <p:cNvPr id="3" name="Content Placeholder 2"/>
          <p:cNvSpPr>
            <a:spLocks noGrp="1"/>
          </p:cNvSpPr>
          <p:nvPr>
            <p:ph idx="1"/>
          </p:nvPr>
        </p:nvSpPr>
        <p:spPr>
          <a:xfrm>
            <a:off x="838199" y="1338146"/>
            <a:ext cx="11037849" cy="5352586"/>
          </a:xfrm>
        </p:spPr>
        <p:txBody>
          <a:bodyPr>
            <a:normAutofit/>
          </a:bodyPr>
          <a:lstStyle/>
          <a:p>
            <a:r>
              <a:rPr lang="el-GR" dirty="0"/>
              <a:t>Ο νευρικός ιστός του εγκεφάλου είναι προστατευμένος γιατί δεν αντικαθίσταται. </a:t>
            </a:r>
          </a:p>
          <a:p>
            <a:r>
              <a:rPr lang="el-GR" dirty="0"/>
              <a:t>Μηχανισμοί προστασίας του εγκεφάλου:   </a:t>
            </a:r>
          </a:p>
          <a:p>
            <a:r>
              <a:rPr lang="el-GR" dirty="0"/>
              <a:t>1) </a:t>
            </a:r>
            <a:r>
              <a:rPr lang="el-GR" b="1" dirty="0"/>
              <a:t>Οστά του κρανίου:</a:t>
            </a:r>
            <a:r>
              <a:rPr lang="el-GR" dirty="0"/>
              <a:t> Προστατεύουν από μηχανικά χτυπήματα και τραυματισμούς.                                    </a:t>
            </a:r>
          </a:p>
          <a:p>
            <a:r>
              <a:rPr lang="el-GR" dirty="0"/>
              <a:t>2) </a:t>
            </a:r>
            <a:r>
              <a:rPr lang="el-GR" b="1" dirty="0"/>
              <a:t>Κρανιακές μήνιγγες:</a:t>
            </a:r>
            <a:r>
              <a:rPr lang="el-GR" dirty="0"/>
              <a:t> Είναι 3 προστατευτικές μεμβράνες ανάμεσα στο κρανίο και στον εγκέφαλο. </a:t>
            </a:r>
          </a:p>
          <a:p>
            <a:r>
              <a:rPr lang="el-GR" dirty="0"/>
              <a:t>3) </a:t>
            </a:r>
            <a:r>
              <a:rPr lang="el-GR" b="1" dirty="0"/>
              <a:t>Εγκεφαλονωτιαίο υγρό:</a:t>
            </a:r>
            <a:r>
              <a:rPr lang="el-GR" dirty="0"/>
              <a:t> Χρησιμεύει για απορρόφηση κραδασμών. </a:t>
            </a:r>
          </a:p>
          <a:p>
            <a:r>
              <a:rPr lang="el-GR" dirty="0"/>
              <a:t>4) </a:t>
            </a:r>
            <a:r>
              <a:rPr lang="el-GR" b="1" dirty="0" err="1"/>
              <a:t>Αιματοεγκεφαλικός</a:t>
            </a:r>
            <a:r>
              <a:rPr lang="el-GR" b="1" dirty="0"/>
              <a:t> φραγμός:</a:t>
            </a:r>
            <a:r>
              <a:rPr lang="el-GR" dirty="0"/>
              <a:t> Απομονώνει τον νευρικό ιστό του εγκεφάλου από το αίμα για να μην εισέλθουν βλαβερές ουσίες στον εγκέφαλο.</a:t>
            </a:r>
          </a:p>
          <a:p>
            <a:endParaRPr lang="el-GR" dirty="0"/>
          </a:p>
        </p:txBody>
      </p:sp>
    </p:spTree>
    <p:extLst>
      <p:ext uri="{BB962C8B-B14F-4D97-AF65-F5344CB8AC3E}">
        <p14:creationId xmlns:p14="http://schemas.microsoft.com/office/powerpoint/2010/main" val="460433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288"/>
            <a:ext cx="10515600" cy="859970"/>
          </a:xfrm>
        </p:spPr>
        <p:txBody>
          <a:bodyPr/>
          <a:lstStyle/>
          <a:p>
            <a:r>
              <a:rPr lang="el-GR" b="1" dirty="0"/>
              <a:t>Κρανιακές μήνιγγες </a:t>
            </a:r>
            <a:endParaRPr lang="el-GR" dirty="0"/>
          </a:p>
        </p:txBody>
      </p:sp>
      <p:sp>
        <p:nvSpPr>
          <p:cNvPr id="3" name="Content Placeholder 2"/>
          <p:cNvSpPr>
            <a:spLocks noGrp="1"/>
          </p:cNvSpPr>
          <p:nvPr>
            <p:ph idx="1"/>
          </p:nvPr>
        </p:nvSpPr>
        <p:spPr>
          <a:xfrm>
            <a:off x="838198" y="1121230"/>
            <a:ext cx="11155327" cy="5508170"/>
          </a:xfrm>
        </p:spPr>
        <p:txBody>
          <a:bodyPr>
            <a:normAutofit/>
          </a:bodyPr>
          <a:lstStyle/>
          <a:p>
            <a:r>
              <a:rPr lang="el-GR" dirty="0"/>
              <a:t>3 μεμβράνες που περιβάλλουν τον εγκέφαλο και νωτιαίο μυελό. </a:t>
            </a:r>
          </a:p>
          <a:p>
            <a:r>
              <a:rPr lang="el-GR" dirty="0"/>
              <a:t>Διακρίνονται σε: </a:t>
            </a:r>
            <a:r>
              <a:rPr lang="el-GR" b="1" dirty="0"/>
              <a:t>α)</a:t>
            </a:r>
            <a:r>
              <a:rPr lang="el-GR" dirty="0"/>
              <a:t> σκληρή μήνιγγα, </a:t>
            </a:r>
            <a:r>
              <a:rPr lang="el-GR" b="1" dirty="0"/>
              <a:t>β)</a:t>
            </a:r>
            <a:r>
              <a:rPr lang="el-GR" dirty="0"/>
              <a:t> αραχνοειδή μήνιγγα, </a:t>
            </a:r>
            <a:r>
              <a:rPr lang="el-GR" b="1" dirty="0"/>
              <a:t>γ)</a:t>
            </a:r>
            <a:r>
              <a:rPr lang="el-GR" dirty="0"/>
              <a:t> χοριοειδή μήνιγγα. </a:t>
            </a:r>
          </a:p>
          <a:p>
            <a:r>
              <a:rPr lang="el-GR" dirty="0"/>
              <a:t>Έχουν διακριτά ανατομικά και λειτουργικά χαρακτηριστικά.</a:t>
            </a:r>
          </a:p>
          <a:p>
            <a:r>
              <a:rPr lang="el-GR" b="1" dirty="0"/>
              <a:t>Κρανιακή σκληρή μήνιγγα:</a:t>
            </a:r>
            <a:r>
              <a:rPr lang="el-GR" dirty="0"/>
              <a:t> Ινώδης, ανελαστική και σκληρή μεμβράνη με εξωτερική και εσωτερική στιβάδα. </a:t>
            </a:r>
          </a:p>
          <a:p>
            <a:r>
              <a:rPr lang="el-GR" dirty="0"/>
              <a:t>Εξωτερική στιβάδα είναι </a:t>
            </a:r>
            <a:r>
              <a:rPr lang="el-GR" dirty="0" err="1"/>
              <a:t>συντηγμένη</a:t>
            </a:r>
            <a:r>
              <a:rPr lang="el-GR" dirty="0"/>
              <a:t> με το περιόστεο των κρανιακών οστών. Δεν υπάρχει </a:t>
            </a:r>
            <a:r>
              <a:rPr lang="el-GR" dirty="0" err="1"/>
              <a:t>επισκληρίδιος</a:t>
            </a:r>
            <a:r>
              <a:rPr lang="el-GR" dirty="0"/>
              <a:t> χώρος (υπάρχει στο νωτιαίο μυελό). </a:t>
            </a:r>
          </a:p>
          <a:p>
            <a:r>
              <a:rPr lang="el-GR" dirty="0"/>
              <a:t>Μεταξύ εσωτερικής και εξωτερικής στιβάδας υπάρχει </a:t>
            </a:r>
            <a:r>
              <a:rPr lang="el-GR" dirty="0" err="1"/>
              <a:t>ιστικό</a:t>
            </a:r>
            <a:r>
              <a:rPr lang="el-GR" dirty="0"/>
              <a:t> υγρό, αιμοφόρα αγγεία, και φλεβικοί κόλποι </a:t>
            </a:r>
            <a:r>
              <a:rPr lang="el-GR" b="1" dirty="0"/>
              <a:t>(κόλποι της</a:t>
            </a:r>
            <a:r>
              <a:rPr lang="el-GR" dirty="0"/>
              <a:t> </a:t>
            </a:r>
            <a:r>
              <a:rPr lang="el-GR" b="1" dirty="0"/>
              <a:t>σκληρής μήνιγγας)</a:t>
            </a:r>
            <a:r>
              <a:rPr lang="el-GR" dirty="0"/>
              <a:t> οι οποίοι συλλέγουν το φλεβικό αίμα από τον εγκέφαλο και το διοχετεύουν στις έσω </a:t>
            </a:r>
            <a:r>
              <a:rPr lang="el-GR" dirty="0" err="1"/>
              <a:t>σφαγίτιδες</a:t>
            </a:r>
            <a:r>
              <a:rPr lang="el-GR" dirty="0"/>
              <a:t> φλέβες του λαιμού.</a:t>
            </a:r>
          </a:p>
          <a:p>
            <a:endParaRPr lang="el-GR" dirty="0"/>
          </a:p>
        </p:txBody>
      </p:sp>
    </p:spTree>
    <p:extLst>
      <p:ext uri="{BB962C8B-B14F-4D97-AF65-F5344CB8AC3E}">
        <p14:creationId xmlns:p14="http://schemas.microsoft.com/office/powerpoint/2010/main" val="2293299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3455</Words>
  <Application>Microsoft Office PowerPoint</Application>
  <PresentationFormat>Ευρεία οθόνη</PresentationFormat>
  <Paragraphs>256</Paragraphs>
  <Slides>57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57</vt:i4>
      </vt:variant>
    </vt:vector>
  </HeadingPairs>
  <TitlesOfParts>
    <vt:vector size="61" baseType="lpstr">
      <vt:lpstr>Arial</vt:lpstr>
      <vt:lpstr>Calibri</vt:lpstr>
      <vt:lpstr>Calibri Light</vt:lpstr>
      <vt:lpstr>Office Theme</vt:lpstr>
      <vt:lpstr>ΝΕΥΡΙΚΟ ΣΥΣΤΗΜΑ</vt:lpstr>
      <vt:lpstr>ΕΠΙΣΚΟΠΗΣΗ ΤΗΣ ΟΡΓΑΝΩΣΗΣ ΕΓΚΕΦΑΛΟΥ</vt:lpstr>
      <vt:lpstr>Παρουσίαση του PowerPoint</vt:lpstr>
      <vt:lpstr>Εγκεφαλικά ημισφαίρια με έλικες και αύλακες</vt:lpstr>
      <vt:lpstr>Παρουσίαση του PowerPoint</vt:lpstr>
      <vt:lpstr>Παρουσίαση του PowerPoint</vt:lpstr>
      <vt:lpstr>Δομή του εγκεφάλου</vt:lpstr>
      <vt:lpstr>ΠΡΟΣΤΑΣΙΑ ΚΑΙ ΥΠΟΣΤΗΡΙΞΗ ΤΟΥ ΕΓΚΕΦΑΛΟΥ </vt:lpstr>
      <vt:lpstr>Κρανιακές μήνιγγες </vt:lpstr>
      <vt:lpstr>Παρουσίαση του PowerPoint</vt:lpstr>
      <vt:lpstr>Εγκεφαλονωτιαίο υγρό </vt:lpstr>
      <vt:lpstr>Σχηματισμός του εγκεφαλονωτιαίου υγρού </vt:lpstr>
      <vt:lpstr>Κυκλοφορία του εγκεφαλονωτιαίου υγρού </vt:lpstr>
      <vt:lpstr>Αιματοεγκεφαλικός φραγμός </vt:lpstr>
      <vt:lpstr>Παρουσίαση του PowerPoint</vt:lpstr>
      <vt:lpstr>Παρουσίαση του PowerPoint</vt:lpstr>
      <vt:lpstr>Αιμάτωση του εγκεφάλου</vt:lpstr>
      <vt:lpstr>Κύκλος του Willis:</vt:lpstr>
      <vt:lpstr>Κύκλος του Willis </vt:lpstr>
      <vt:lpstr>ΕΓΚΕΦΑΛΙΚΟ ΣΤΕΛΕΧΟΣ</vt:lpstr>
      <vt:lpstr>Δομή του εγκεφαλικού στελέχους</vt:lpstr>
      <vt:lpstr>Προμήκης Μυελός</vt:lpstr>
      <vt:lpstr>Δικτυωτός σχηματισμός</vt:lpstr>
      <vt:lpstr>Παρουσίαση του PowerPoint</vt:lpstr>
      <vt:lpstr>Γέφυρα </vt:lpstr>
      <vt:lpstr>Μεσεγκέφαλος </vt:lpstr>
      <vt:lpstr>ΠΑΡΕΓΚΕΦΑΛΙΔΑ</vt:lpstr>
      <vt:lpstr>Η παρεγκεφαλίδα έχει δύο κυρίες λειτουργίες</vt:lpstr>
      <vt:lpstr>ΔΙΕΓΚΕΦΑΛΟΣ</vt:lpstr>
      <vt:lpstr>Δομή του διεγκεφάλου</vt:lpstr>
      <vt:lpstr>Επιθάλαμος </vt:lpstr>
      <vt:lpstr>Θάλαμος</vt:lpstr>
      <vt:lpstr>Παρουσίαση του PowerPoint</vt:lpstr>
      <vt:lpstr>Παρουσίαση του PowerPoint</vt:lpstr>
      <vt:lpstr>Υποθάλαμος</vt:lpstr>
      <vt:lpstr>Λειτουργίες υποθαλάμου (1)</vt:lpstr>
      <vt:lpstr>Λειτουργίες υποθαλάμου (2)</vt:lpstr>
      <vt:lpstr>Λειτουργίες υποθαλάμου (3)</vt:lpstr>
      <vt:lpstr>Mεταιχμιακό σύστημα </vt:lpstr>
      <vt:lpstr>Αμυγδαλοειδές σώμα</vt:lpstr>
      <vt:lpstr>Ψαλίδα του εγκεφάλου</vt:lpstr>
      <vt:lpstr>ΤΕΛΙΚΟΣ ΕΓΚΕΦΑΛΟΣ</vt:lpstr>
      <vt:lpstr>Εγκεφαλικά ημισφαίρια και δομές</vt:lpstr>
      <vt:lpstr>Εγκεφαλικός φλοιός (1)</vt:lpstr>
      <vt:lpstr>Εγκεφαλικός φλοιός (2)</vt:lpstr>
      <vt:lpstr>Λευκή ουσία του εγκεφάλου</vt:lpstr>
      <vt:lpstr>Βασικοί πυρήνες</vt:lpstr>
      <vt:lpstr>Κινητικές και αισθητικές περιοχές εγκεφαλικού φλοιού</vt:lpstr>
      <vt:lpstr>Παρουσίαση του PowerPoint</vt:lpstr>
      <vt:lpstr>Συνειρμικές περιοχές</vt:lpstr>
      <vt:lpstr>Παρουσίαση του PowerPoint</vt:lpstr>
      <vt:lpstr>Ολοκληρωμένα κέντρα</vt:lpstr>
      <vt:lpstr>Πλευρίωση των εγκεφαλικών ημισφαιρίων (1)</vt:lpstr>
      <vt:lpstr>Πλευρίωση των εγκεφαλικών ημισφαιρίων (2)</vt:lpstr>
      <vt:lpstr>Ηλεκτροεγκεφαλογράφημα (1)</vt:lpstr>
      <vt:lpstr>Ηλεκτροεγκεφαλογράφημα (2)</vt:lpstr>
      <vt:lpstr>Ηλεκτροεγκεφαλογράφημα</vt:lpstr>
    </vt:vector>
  </TitlesOfParts>
  <Company>Amadeus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kostas sourlis</cp:lastModifiedBy>
  <cp:revision>85</cp:revision>
  <cp:lastPrinted>2021-04-12T06:33:44Z</cp:lastPrinted>
  <dcterms:created xsi:type="dcterms:W3CDTF">2021-04-10T08:53:12Z</dcterms:created>
  <dcterms:modified xsi:type="dcterms:W3CDTF">2024-12-28T12:13:50Z</dcterms:modified>
</cp:coreProperties>
</file>