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02" autoAdjust="0"/>
  </p:normalViewPr>
  <p:slideViewPr>
    <p:cSldViewPr>
      <p:cViewPr>
        <p:scale>
          <a:sx n="100" d="100"/>
          <a:sy n="100" d="100"/>
        </p:scale>
        <p:origin x="-296" y="13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Στρογγυλεμένο ορθογώνιο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Στρογγυλεμένο ορθογώνιο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Τίτλο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Στυλ κύριου τίτλου</a:t>
            </a:r>
            <a:endParaRPr kumimoji="0" lang="en-US"/>
          </a:p>
        </p:txBody>
      </p:sp>
      <p:sp>
        <p:nvSpPr>
          <p:cNvPr id="20" name="Υπότιτλο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Στυλ κύριου υπότιτλου</a:t>
            </a:r>
            <a:endParaRPr kumimoji="0" lang="en-US"/>
          </a:p>
        </p:txBody>
      </p:sp>
      <p:sp>
        <p:nvSpPr>
          <p:cNvPr id="19" name="Θέση ημερομηνίας 18"/>
          <p:cNvSpPr>
            <a:spLocks noGrp="1"/>
          </p:cNvSpPr>
          <p:nvPr>
            <p:ph type="dt" sz="half" idx="10"/>
          </p:nvPr>
        </p:nvSpPr>
        <p:spPr/>
        <p:txBody>
          <a:bodyPr/>
          <a:lstStyle>
            <a:extLst/>
          </a:lstStyle>
          <a:p>
            <a:fld id="{5310A7CC-DA72-49AB-B9B1-79B680BD007D}" type="datetimeFigureOut">
              <a:rPr lang="en-US" smtClean="0"/>
              <a:t>3/20/2020</a:t>
            </a:fld>
            <a:endParaRPr lang="en-US"/>
          </a:p>
        </p:txBody>
      </p:sp>
      <p:sp>
        <p:nvSpPr>
          <p:cNvPr id="8" name="Θέση υποσέλιδου 7"/>
          <p:cNvSpPr>
            <a:spLocks noGrp="1"/>
          </p:cNvSpPr>
          <p:nvPr>
            <p:ph type="ftr" sz="quarter" idx="11"/>
          </p:nvPr>
        </p:nvSpPr>
        <p:spPr/>
        <p:txBody>
          <a:bodyPr/>
          <a:lstStyle>
            <a:extLst/>
          </a:lstStyle>
          <a:p>
            <a:endParaRPr lang="en-US"/>
          </a:p>
        </p:txBody>
      </p:sp>
      <p:sp>
        <p:nvSpPr>
          <p:cNvPr id="11" name="Θέση αριθμού διαφάνειας 10"/>
          <p:cNvSpPr>
            <a:spLocks noGrp="1"/>
          </p:cNvSpPr>
          <p:nvPr>
            <p:ph type="sldNum" sz="quarter" idx="12"/>
          </p:nvPr>
        </p:nvSpPr>
        <p:spPr/>
        <p:txBody>
          <a:bodyPr/>
          <a:lstStyle>
            <a:extLst/>
          </a:lstStyle>
          <a:p>
            <a:fld id="{DD25EA56-2400-4D48-AD39-4BE32F0B95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5310A7CC-DA72-49AB-B9B1-79B680BD007D}" type="datetimeFigureOut">
              <a:rPr lang="en-US" smtClean="0"/>
              <a:t>3/20/2020</a:t>
            </a:fld>
            <a:endParaRPr lang="en-US"/>
          </a:p>
        </p:txBody>
      </p:sp>
      <p:sp>
        <p:nvSpPr>
          <p:cNvPr id="5" name="Θέση υποσέλιδου 4"/>
          <p:cNvSpPr>
            <a:spLocks noGrp="1"/>
          </p:cNvSpPr>
          <p:nvPr>
            <p:ph type="ftr" sz="quarter" idx="11"/>
          </p:nvPr>
        </p:nvSpPr>
        <p:spPr/>
        <p:txBody>
          <a:bodyPr/>
          <a:lstStyle>
            <a:extLst/>
          </a:lstStyle>
          <a:p>
            <a:endParaRPr lang="en-US"/>
          </a:p>
        </p:txBody>
      </p:sp>
      <p:sp>
        <p:nvSpPr>
          <p:cNvPr id="6" name="Θέση αριθμού διαφάνειας 5"/>
          <p:cNvSpPr>
            <a:spLocks noGrp="1"/>
          </p:cNvSpPr>
          <p:nvPr>
            <p:ph type="sldNum" sz="quarter" idx="12"/>
          </p:nvPr>
        </p:nvSpPr>
        <p:spPr/>
        <p:txBody>
          <a:bodyPr/>
          <a:lstStyle>
            <a:extLst/>
          </a:lstStyle>
          <a:p>
            <a:fld id="{DD25EA56-2400-4D48-AD39-4BE32F0B95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533404"/>
            <a:ext cx="1981200" cy="5257799"/>
          </a:xfrm>
        </p:spPr>
        <p:txBody>
          <a:bodyPr vert="eaVert"/>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5310A7CC-DA72-49AB-B9B1-79B680BD007D}" type="datetimeFigureOut">
              <a:rPr lang="en-US" smtClean="0"/>
              <a:t>3/20/2020</a:t>
            </a:fld>
            <a:endParaRPr lang="en-US"/>
          </a:p>
        </p:txBody>
      </p:sp>
      <p:sp>
        <p:nvSpPr>
          <p:cNvPr id="5" name="Θέση υποσέλιδου 4"/>
          <p:cNvSpPr>
            <a:spLocks noGrp="1"/>
          </p:cNvSpPr>
          <p:nvPr>
            <p:ph type="ftr" sz="quarter" idx="11"/>
          </p:nvPr>
        </p:nvSpPr>
        <p:spPr/>
        <p:txBody>
          <a:bodyPr/>
          <a:lstStyle>
            <a:extLst/>
          </a:lstStyle>
          <a:p>
            <a:endParaRPr lang="en-US"/>
          </a:p>
        </p:txBody>
      </p:sp>
      <p:sp>
        <p:nvSpPr>
          <p:cNvPr id="6" name="Θέση αριθμού διαφάνειας 5"/>
          <p:cNvSpPr>
            <a:spLocks noGrp="1"/>
          </p:cNvSpPr>
          <p:nvPr>
            <p:ph type="sldNum" sz="quarter" idx="12"/>
          </p:nvPr>
        </p:nvSpPr>
        <p:spPr/>
        <p:txBody>
          <a:bodyPr/>
          <a:lstStyle>
            <a:extLst/>
          </a:lstStyle>
          <a:p>
            <a:fld id="{DD25EA56-2400-4D48-AD39-4BE32F0B95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idx="1"/>
          </p:nvPr>
        </p:nvSpPr>
        <p:spPr>
          <a:xfrm>
            <a:off x="502920" y="530352"/>
            <a:ext cx="8183880" cy="4187952"/>
          </a:xfrm>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5310A7CC-DA72-49AB-B9B1-79B680BD007D}" type="datetimeFigureOut">
              <a:rPr lang="en-US" smtClean="0"/>
              <a:t>3/20/2020</a:t>
            </a:fld>
            <a:endParaRPr lang="en-US"/>
          </a:p>
        </p:txBody>
      </p:sp>
      <p:sp>
        <p:nvSpPr>
          <p:cNvPr id="5" name="Θέση υποσέλιδου 4"/>
          <p:cNvSpPr>
            <a:spLocks noGrp="1"/>
          </p:cNvSpPr>
          <p:nvPr>
            <p:ph type="ftr" sz="quarter" idx="11"/>
          </p:nvPr>
        </p:nvSpPr>
        <p:spPr/>
        <p:txBody>
          <a:bodyPr/>
          <a:lstStyle>
            <a:extLst/>
          </a:lstStyle>
          <a:p>
            <a:endParaRPr lang="en-US"/>
          </a:p>
        </p:txBody>
      </p:sp>
      <p:sp>
        <p:nvSpPr>
          <p:cNvPr id="6" name="Θέση αριθμού διαφάνειας 5"/>
          <p:cNvSpPr>
            <a:spLocks noGrp="1"/>
          </p:cNvSpPr>
          <p:nvPr>
            <p:ph type="sldNum" sz="quarter" idx="12"/>
          </p:nvPr>
        </p:nvSpPr>
        <p:spPr/>
        <p:txBody>
          <a:bodyPr/>
          <a:lstStyle>
            <a:extLst/>
          </a:lstStyle>
          <a:p>
            <a:fld id="{DD25EA56-2400-4D48-AD39-4BE32F0B95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Στρογγυλεμένο ορθογώνιο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Στρογγυλεμένο ορθογώνιο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extLst/>
          </a:lstStyle>
          <a:p>
            <a:fld id="{5310A7CC-DA72-49AB-B9B1-79B680BD007D}" type="datetimeFigureOut">
              <a:rPr lang="en-US" smtClean="0"/>
              <a:t>3/20/2020</a:t>
            </a:fld>
            <a:endParaRPr lang="en-US"/>
          </a:p>
        </p:txBody>
      </p:sp>
      <p:sp>
        <p:nvSpPr>
          <p:cNvPr id="5" name="Θέση υποσέλιδου 4"/>
          <p:cNvSpPr>
            <a:spLocks noGrp="1"/>
          </p:cNvSpPr>
          <p:nvPr>
            <p:ph type="ftr" sz="quarter" idx="11"/>
          </p:nvPr>
        </p:nvSpPr>
        <p:spPr/>
        <p:txBody>
          <a:bodyPr/>
          <a:lstStyle>
            <a:extLst/>
          </a:lstStyle>
          <a:p>
            <a:endParaRPr lang="en-US"/>
          </a:p>
        </p:txBody>
      </p:sp>
      <p:sp>
        <p:nvSpPr>
          <p:cNvPr id="6" name="Θέση αριθμού διαφάνειας 5"/>
          <p:cNvSpPr>
            <a:spLocks noGrp="1"/>
          </p:cNvSpPr>
          <p:nvPr>
            <p:ph type="sldNum" sz="quarter" idx="12"/>
          </p:nvPr>
        </p:nvSpPr>
        <p:spPr/>
        <p:txBody>
          <a:bodyPr/>
          <a:lstStyle>
            <a:extLst/>
          </a:lstStyle>
          <a:p>
            <a:fld id="{DD25EA56-2400-4D48-AD39-4BE32F0B953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5310A7CC-DA72-49AB-B9B1-79B680BD007D}" type="datetimeFigureOut">
              <a:rPr lang="en-US" smtClean="0"/>
              <a:t>3/20/2020</a:t>
            </a:fld>
            <a:endParaRPr lang="en-US"/>
          </a:p>
        </p:txBody>
      </p:sp>
      <p:sp>
        <p:nvSpPr>
          <p:cNvPr id="6" name="Θέση υποσέλιδου 5"/>
          <p:cNvSpPr>
            <a:spLocks noGrp="1"/>
          </p:cNvSpPr>
          <p:nvPr>
            <p:ph type="ftr" sz="quarter" idx="11"/>
          </p:nvPr>
        </p:nvSpPr>
        <p:spPr/>
        <p:txBody>
          <a:bodyPr/>
          <a:lstStyle>
            <a:extLst/>
          </a:lstStyle>
          <a:p>
            <a:endParaRPr lang="en-US"/>
          </a:p>
        </p:txBody>
      </p:sp>
      <p:sp>
        <p:nvSpPr>
          <p:cNvPr id="7" name="Θέση αριθμού διαφάνειας 6"/>
          <p:cNvSpPr>
            <a:spLocks noGrp="1"/>
          </p:cNvSpPr>
          <p:nvPr>
            <p:ph type="sldNum" sz="quarter" idx="12"/>
          </p:nvPr>
        </p:nvSpPr>
        <p:spPr/>
        <p:txBody>
          <a:bodyPr/>
          <a:lstStyle>
            <a:extLst/>
          </a:lstStyle>
          <a:p>
            <a:fld id="{DD25EA56-2400-4D48-AD39-4BE32F0B95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nchor="b"/>
          <a:lstStyle>
            <a:lvl1pPr>
              <a:defRPr b="1"/>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extLst/>
          </a:lstStyle>
          <a:p>
            <a:fld id="{5310A7CC-DA72-49AB-B9B1-79B680BD007D}" type="datetimeFigureOut">
              <a:rPr lang="en-US" smtClean="0"/>
              <a:t>3/20/2020</a:t>
            </a:fld>
            <a:endParaRPr lang="en-US"/>
          </a:p>
        </p:txBody>
      </p:sp>
      <p:sp>
        <p:nvSpPr>
          <p:cNvPr id="8" name="Θέση υποσέλιδου 7"/>
          <p:cNvSpPr>
            <a:spLocks noGrp="1"/>
          </p:cNvSpPr>
          <p:nvPr>
            <p:ph type="ftr" sz="quarter" idx="11"/>
          </p:nvPr>
        </p:nvSpPr>
        <p:spPr/>
        <p:txBody>
          <a:bodyPr/>
          <a:lstStyle>
            <a:extLst/>
          </a:lstStyle>
          <a:p>
            <a:endParaRPr lang="en-US"/>
          </a:p>
        </p:txBody>
      </p:sp>
      <p:sp>
        <p:nvSpPr>
          <p:cNvPr id="9" name="Θέση αριθμού διαφάνειας 8"/>
          <p:cNvSpPr>
            <a:spLocks noGrp="1"/>
          </p:cNvSpPr>
          <p:nvPr>
            <p:ph type="sldNum" sz="quarter" idx="12"/>
          </p:nvPr>
        </p:nvSpPr>
        <p:spPr/>
        <p:txBody>
          <a:bodyPr/>
          <a:lstStyle>
            <a:extLst/>
          </a:lstStyle>
          <a:p>
            <a:fld id="{DD25EA56-2400-4D48-AD39-4BE32F0B95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extLst/>
          </a:lstStyle>
          <a:p>
            <a:fld id="{5310A7CC-DA72-49AB-B9B1-79B680BD007D}" type="datetimeFigureOut">
              <a:rPr lang="en-US" smtClean="0"/>
              <a:t>3/20/2020</a:t>
            </a:fld>
            <a:endParaRPr lang="en-US"/>
          </a:p>
        </p:txBody>
      </p:sp>
      <p:sp>
        <p:nvSpPr>
          <p:cNvPr id="4" name="Θέση υποσέλιδου 3"/>
          <p:cNvSpPr>
            <a:spLocks noGrp="1"/>
          </p:cNvSpPr>
          <p:nvPr>
            <p:ph type="ftr" sz="quarter" idx="11"/>
          </p:nvPr>
        </p:nvSpPr>
        <p:spPr/>
        <p:txBody>
          <a:bodyPr/>
          <a:lstStyle>
            <a:extLst/>
          </a:lstStyle>
          <a:p>
            <a:endParaRPr lang="en-US"/>
          </a:p>
        </p:txBody>
      </p:sp>
      <p:sp>
        <p:nvSpPr>
          <p:cNvPr id="5" name="Θέση αριθμού διαφάνειας 4"/>
          <p:cNvSpPr>
            <a:spLocks noGrp="1"/>
          </p:cNvSpPr>
          <p:nvPr>
            <p:ph type="sldNum" sz="quarter" idx="12"/>
          </p:nvPr>
        </p:nvSpPr>
        <p:spPr/>
        <p:txBody>
          <a:bodyPr/>
          <a:lstStyle>
            <a:extLst/>
          </a:lstStyle>
          <a:p>
            <a:fld id="{DD25EA56-2400-4D48-AD39-4BE32F0B95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Στρογγυλεμένο ορθογώνιο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Θέση ημερομηνίας 1"/>
          <p:cNvSpPr>
            <a:spLocks noGrp="1"/>
          </p:cNvSpPr>
          <p:nvPr>
            <p:ph type="dt" sz="half" idx="10"/>
          </p:nvPr>
        </p:nvSpPr>
        <p:spPr/>
        <p:txBody>
          <a:bodyPr/>
          <a:lstStyle>
            <a:extLst/>
          </a:lstStyle>
          <a:p>
            <a:fld id="{5310A7CC-DA72-49AB-B9B1-79B680BD007D}" type="datetimeFigureOut">
              <a:rPr lang="en-US" smtClean="0"/>
              <a:t>3/20/2020</a:t>
            </a:fld>
            <a:endParaRPr lang="en-US"/>
          </a:p>
        </p:txBody>
      </p:sp>
      <p:sp>
        <p:nvSpPr>
          <p:cNvPr id="3" name="Θέση υποσέλιδου 2"/>
          <p:cNvSpPr>
            <a:spLocks noGrp="1"/>
          </p:cNvSpPr>
          <p:nvPr>
            <p:ph type="ftr" sz="quarter" idx="11"/>
          </p:nvPr>
        </p:nvSpPr>
        <p:spPr/>
        <p:txBody>
          <a:bodyPr/>
          <a:lstStyle>
            <a:extLst/>
          </a:lstStyle>
          <a:p>
            <a:endParaRPr lang="en-US"/>
          </a:p>
        </p:txBody>
      </p:sp>
      <p:sp>
        <p:nvSpPr>
          <p:cNvPr id="4" name="Θέση αριθμού διαφάνειας 3"/>
          <p:cNvSpPr>
            <a:spLocks noGrp="1"/>
          </p:cNvSpPr>
          <p:nvPr>
            <p:ph type="sldNum" sz="quarter" idx="12"/>
          </p:nvPr>
        </p:nvSpPr>
        <p:spPr/>
        <p:txBody>
          <a:bodyPr/>
          <a:lstStyle>
            <a:extLst/>
          </a:lstStyle>
          <a:p>
            <a:fld id="{DD25EA56-2400-4D48-AD39-4BE32F0B95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5310A7CC-DA72-49AB-B9B1-79B680BD007D}" type="datetimeFigureOut">
              <a:rPr lang="en-US" smtClean="0"/>
              <a:t>3/20/2020</a:t>
            </a:fld>
            <a:endParaRPr lang="en-US"/>
          </a:p>
        </p:txBody>
      </p:sp>
      <p:sp>
        <p:nvSpPr>
          <p:cNvPr id="6" name="Θέση υποσέλιδου 5"/>
          <p:cNvSpPr>
            <a:spLocks noGrp="1"/>
          </p:cNvSpPr>
          <p:nvPr>
            <p:ph type="ftr" sz="quarter" idx="11"/>
          </p:nvPr>
        </p:nvSpPr>
        <p:spPr/>
        <p:txBody>
          <a:bodyPr/>
          <a:lstStyle>
            <a:extLst/>
          </a:lstStyle>
          <a:p>
            <a:endParaRPr lang="en-US"/>
          </a:p>
        </p:txBody>
      </p:sp>
      <p:sp>
        <p:nvSpPr>
          <p:cNvPr id="7" name="Θέση αριθμού διαφάνειας 6"/>
          <p:cNvSpPr>
            <a:spLocks noGrp="1"/>
          </p:cNvSpPr>
          <p:nvPr>
            <p:ph type="sldNum" sz="quarter" idx="12"/>
          </p:nvPr>
        </p:nvSpPr>
        <p:spPr/>
        <p:txBody>
          <a:bodyPr/>
          <a:lstStyle>
            <a:extLst/>
          </a:lstStyle>
          <a:p>
            <a:fld id="{DD25EA56-2400-4D48-AD39-4BE32F0B95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Στρογγυλεμένο ορθογώνιο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Στρογγύλεμα μίας γωνίας ορθογωνίου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Στυλ κύριου τίτλου</a:t>
            </a:r>
            <a:endParaRPr kumimoji="0" lang="en-US"/>
          </a:p>
        </p:txBody>
      </p:sp>
      <p:sp>
        <p:nvSpPr>
          <p:cNvPr id="4" name="Θέση κειμένου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5310A7CC-DA72-49AB-B9B1-79B680BD007D}" type="datetimeFigureOut">
              <a:rPr lang="en-US" smtClean="0"/>
              <a:t>3/20/2020</a:t>
            </a:fld>
            <a:endParaRPr lang="en-US"/>
          </a:p>
        </p:txBody>
      </p:sp>
      <p:sp>
        <p:nvSpPr>
          <p:cNvPr id="6" name="Θέση υποσέλιδου 5"/>
          <p:cNvSpPr>
            <a:spLocks noGrp="1"/>
          </p:cNvSpPr>
          <p:nvPr>
            <p:ph type="ftr" sz="quarter" idx="11"/>
          </p:nvPr>
        </p:nvSpPr>
        <p:spPr/>
        <p:txBody>
          <a:bodyPr/>
          <a:lstStyle>
            <a:extLst/>
          </a:lstStyle>
          <a:p>
            <a:endParaRPr lang="en-US"/>
          </a:p>
        </p:txBody>
      </p:sp>
      <p:sp>
        <p:nvSpPr>
          <p:cNvPr id="7" name="Θέση αριθμού διαφάνειας 6"/>
          <p:cNvSpPr>
            <a:spLocks noGrp="1"/>
          </p:cNvSpPr>
          <p:nvPr>
            <p:ph type="sldNum" sz="quarter" idx="12"/>
          </p:nvPr>
        </p:nvSpPr>
        <p:spPr/>
        <p:txBody>
          <a:bodyPr/>
          <a:lstStyle>
            <a:extLst/>
          </a:lstStyle>
          <a:p>
            <a:fld id="{DD25EA56-2400-4D48-AD39-4BE32F0B9536}" type="slidenum">
              <a:rPr lang="en-US" smtClean="0"/>
              <a:t>‹#›</a:t>
            </a:fld>
            <a:endParaRPr lang="en-US"/>
          </a:p>
        </p:txBody>
      </p:sp>
      <p:sp>
        <p:nvSpPr>
          <p:cNvPr id="3" name="Θέση εικόνας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Στρογγυλεμένο ορθογώνιο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Στρογγυλεμένο ορθογώνιο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Θέση τίτλου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Στυλ κύριου τίτλου</a:t>
            </a:r>
            <a:endParaRPr kumimoji="0" lang="en-US"/>
          </a:p>
        </p:txBody>
      </p:sp>
      <p:sp>
        <p:nvSpPr>
          <p:cNvPr id="4" name="Θέση κειμένου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Θέση ημερομηνίας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310A7CC-DA72-49AB-B9B1-79B680BD007D}" type="datetimeFigureOut">
              <a:rPr lang="en-US" smtClean="0"/>
              <a:t>3/20/2020</a:t>
            </a:fld>
            <a:endParaRPr lang="en-US"/>
          </a:p>
        </p:txBody>
      </p:sp>
      <p:sp>
        <p:nvSpPr>
          <p:cNvPr id="18" name="Θέση υποσέλιδου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Θέση αριθμού διαφάνειας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D25EA56-2400-4D48-AD39-4BE32F0B95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Παραδείγματα ασκήσεων ενδυνάμωσης</a:t>
            </a:r>
            <a:br>
              <a:rPr lang="el-GR" dirty="0" smtClean="0"/>
            </a:br>
            <a:r>
              <a:rPr lang="el-GR" dirty="0" smtClean="0"/>
              <a:t> καθήμενων σε καρέκλα   </a:t>
            </a:r>
            <a:endParaRPr lang="en-US" dirty="0"/>
          </a:p>
        </p:txBody>
      </p:sp>
      <p:sp>
        <p:nvSpPr>
          <p:cNvPr id="3" name="Υπότιτλος 2"/>
          <p:cNvSpPr>
            <a:spLocks noGrp="1"/>
          </p:cNvSpPr>
          <p:nvPr>
            <p:ph type="subTitle" idx="1"/>
          </p:nvPr>
        </p:nvSpPr>
        <p:spPr>
          <a:xfrm>
            <a:off x="762000" y="4191000"/>
            <a:ext cx="7772400" cy="914400"/>
          </a:xfrm>
        </p:spPr>
        <p:txBody>
          <a:bodyPr>
            <a:normAutofit fontScale="70000" lnSpcReduction="20000"/>
          </a:bodyPr>
          <a:lstStyle/>
          <a:p>
            <a:r>
              <a:rPr lang="el-GR" b="1" dirty="0" smtClean="0"/>
              <a:t>Ελιζάνα Πολλάτου-Αν. Καθηγήτρια. </a:t>
            </a:r>
          </a:p>
          <a:p>
            <a:endParaRPr lang="el-GR" b="1" dirty="0"/>
          </a:p>
          <a:p>
            <a:r>
              <a:rPr lang="el-GR" b="1" dirty="0" smtClean="0"/>
              <a:t>Νάντια Καραδήμου Ειδικό Εκπαιδευτικό Προσωπικό </a:t>
            </a:r>
          </a:p>
          <a:p>
            <a:endParaRPr lang="el-GR" b="1" dirty="0" smtClean="0"/>
          </a:p>
          <a:p>
            <a:r>
              <a:rPr lang="el-GR" b="1" dirty="0" smtClean="0"/>
              <a:t>Τ.Ε.Φ.Α.Α. Παν . Θεσσαλίας</a:t>
            </a:r>
            <a:endParaRPr lang="en-US" b="1" dirty="0"/>
          </a:p>
        </p:txBody>
      </p:sp>
    </p:spTree>
    <p:extLst>
      <p:ext uri="{BB962C8B-B14F-4D97-AF65-F5344CB8AC3E}">
        <p14:creationId xmlns:p14="http://schemas.microsoft.com/office/powerpoint/2010/main" val="261491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1600" dirty="0" smtClean="0"/>
              <a:t>Προσαγωγή και απαγωγή βραχιόνων</a:t>
            </a:r>
            <a:br>
              <a:rPr lang="el-GR" sz="1600" dirty="0" smtClean="0"/>
            </a:br>
            <a:r>
              <a:rPr lang="el-GR" sz="1200" dirty="0" smtClean="0"/>
              <a:t>στήθος</a:t>
            </a:r>
            <a:endParaRPr lang="en-US" sz="1600" dirty="0"/>
          </a:p>
        </p:txBody>
      </p:sp>
      <p:sp>
        <p:nvSpPr>
          <p:cNvPr id="3" name="Θέση κειμένου 2"/>
          <p:cNvSpPr>
            <a:spLocks noGrp="1"/>
          </p:cNvSpPr>
          <p:nvPr>
            <p:ph type="body" idx="2"/>
          </p:nvPr>
        </p:nvSpPr>
        <p:spPr/>
        <p:txBody>
          <a:bodyPr>
            <a:normAutofit lnSpcReduction="10000"/>
          </a:bodyPr>
          <a:lstStyle/>
          <a:p>
            <a:r>
              <a:rPr lang="el-GR" dirty="0" smtClean="0"/>
              <a:t>Καθιστή θέση η λεκάνη κάθεται σε όλη την καρέκλα και η πλάτη ακουμπά πίσω. Οι βραχίονες βρίσκονται σε έκταση με τους αγκώνες λυγισμένους σε υπτιασμό, σε 90 μοίρες, στο μετωπιαίο επίπεδο. Οι παλάμες με τα δάχτυλα δυναμικά κλειστά. Οι ώμοι κάτω και ο κορμός όρθιος με τις ωμοπλάτες να τείνουν να ενωθούν. Προσάγονται οι βραχίονες μπροστά στο στήθος σε δύο χρόνους , 4 χρόνοι πιέζονται τα αντιβράχια μεταξύ τους με  μια μικρή ανύψωση τόσο ώστε οι παλάμες ελαφρώς να ξεπεράσουν το κεφάλι. Επαναφορά στην αρχική θέση και επανάληψη για 10 φορές.</a:t>
            </a:r>
            <a:endParaRPr lang="en-US" dirty="0"/>
          </a:p>
        </p:txBody>
      </p:sp>
      <p:pic>
        <p:nvPicPr>
          <p:cNvPr id="921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33400"/>
            <a:ext cx="1981200" cy="263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957386"/>
            <a:ext cx="2222868"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200400"/>
            <a:ext cx="1922884" cy="2633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21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6720" y="5806440"/>
            <a:ext cx="8183880" cy="1051560"/>
          </a:xfrm>
        </p:spPr>
        <p:txBody>
          <a:bodyPr>
            <a:normAutofit fontScale="90000"/>
          </a:bodyPr>
          <a:lstStyle/>
          <a:p>
            <a:r>
              <a:rPr lang="el-GR" dirty="0" smtClean="0"/>
              <a:t>«</a:t>
            </a:r>
            <a:r>
              <a:rPr lang="el-GR" sz="2700" dirty="0" smtClean="0"/>
              <a:t>Βυθίσματα στην </a:t>
            </a:r>
            <a:r>
              <a:rPr lang="el-GR" sz="2700" dirty="0"/>
              <a:t>καρέκλα</a:t>
            </a:r>
            <a:r>
              <a:rPr lang="el-GR" sz="2700" dirty="0" smtClean="0"/>
              <a:t>»</a:t>
            </a:r>
            <a:br>
              <a:rPr lang="el-GR" sz="2700" dirty="0" smtClean="0"/>
            </a:br>
            <a:r>
              <a:rPr lang="el-GR" sz="1600" dirty="0" smtClean="0"/>
              <a:t>Ώμοι και τρικέφαλοι</a:t>
            </a:r>
            <a:r>
              <a:rPr lang="el-GR" dirty="0"/>
              <a:t/>
            </a:r>
            <a:br>
              <a:rPr lang="el-GR" dirty="0"/>
            </a:br>
            <a:r>
              <a:rPr lang="el-GR" sz="2000" dirty="0" smtClean="0"/>
              <a:t/>
            </a:r>
            <a:br>
              <a:rPr lang="el-GR" sz="2000" dirty="0" smtClean="0"/>
            </a:br>
            <a:endParaRPr lang="en-US" sz="2000" dirty="0"/>
          </a:p>
        </p:txBody>
      </p:sp>
      <p:pic>
        <p:nvPicPr>
          <p:cNvPr id="1027"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514350" y="606609"/>
            <a:ext cx="2076450" cy="2237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48200" y="457200"/>
            <a:ext cx="3962400" cy="4801314"/>
          </a:xfrm>
          <a:prstGeom prst="rect">
            <a:avLst/>
          </a:prstGeom>
          <a:noFill/>
        </p:spPr>
        <p:txBody>
          <a:bodyPr wrap="square" rtlCol="0">
            <a:spAutoFit/>
          </a:bodyPr>
          <a:lstStyle/>
          <a:p>
            <a:r>
              <a:rPr lang="el-GR" dirty="0" err="1" smtClean="0"/>
              <a:t>Καθίσμα</a:t>
            </a:r>
            <a:r>
              <a:rPr lang="el-GR" dirty="0" smtClean="0"/>
              <a:t> στην άκρη της καρέκλας  με τους βραχίονες  στις πλευρές , παλάμες στην άκρη του καθίσματος, δάχτυλα πάνω από την άκρη της καρέκλας. Μετακινείται το βάρος του σώματος προς τα εμπρός και χαμηλώνει, </a:t>
            </a:r>
            <a:r>
              <a:rPr lang="el-GR" dirty="0" smtClean="0"/>
              <a:t>κάτω από την καρέκλα </a:t>
            </a:r>
            <a:r>
              <a:rPr lang="el-GR" dirty="0" smtClean="0"/>
              <a:t>λυγίζοντας τους αγκώνες. Σε 2 χρόνους κάμπτονται οι αγκώνες, 4 χρόνοι σ’ αυτή τη θέση και στη συνέχεια σε 2 χρόνους εκτείνονται οι αγκώνες για επαναφορά στην αρχική θέση. Ολοκληρώστε  έως 3 φορές σετ των 10 επαναλήψεων.</a:t>
            </a:r>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667000"/>
            <a:ext cx="2432050" cy="2644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06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5562600" y="838200"/>
            <a:ext cx="2971800" cy="914400"/>
          </a:xfrm>
        </p:spPr>
        <p:txBody>
          <a:bodyPr>
            <a:normAutofit fontScale="90000"/>
          </a:bodyPr>
          <a:lstStyle/>
          <a:p>
            <a:r>
              <a:rPr lang="el-GR" dirty="0" smtClean="0"/>
              <a:t>  </a:t>
            </a:r>
            <a:br>
              <a:rPr lang="el-GR" dirty="0" smtClean="0"/>
            </a:br>
            <a:r>
              <a:rPr lang="el-GR" dirty="0"/>
              <a:t/>
            </a:r>
            <a:br>
              <a:rPr lang="el-GR" dirty="0"/>
            </a:br>
            <a:r>
              <a:rPr lang="el-GR" dirty="0" smtClean="0"/>
              <a:t/>
            </a:r>
            <a:br>
              <a:rPr lang="el-GR" dirty="0" smtClean="0"/>
            </a:br>
            <a:r>
              <a:rPr lang="el-GR" dirty="0" smtClean="0"/>
              <a:t>Μικρές </a:t>
            </a:r>
            <a:r>
              <a:rPr lang="el-GR" dirty="0"/>
              <a:t>π</a:t>
            </a:r>
            <a:r>
              <a:rPr lang="el-GR" dirty="0" smtClean="0"/>
              <a:t>εριφορές των χεριών</a:t>
            </a:r>
            <a:br>
              <a:rPr lang="el-GR" dirty="0" smtClean="0"/>
            </a:br>
            <a:r>
              <a:rPr lang="el-GR" sz="1200" dirty="0" err="1"/>
              <a:t>΄</a:t>
            </a:r>
            <a:r>
              <a:rPr lang="el-GR" sz="1200" dirty="0" err="1" smtClean="0"/>
              <a:t>Ωμοι</a:t>
            </a:r>
            <a:r>
              <a:rPr lang="el-GR" sz="1200" dirty="0" smtClean="0"/>
              <a:t> και </a:t>
            </a:r>
            <a:r>
              <a:rPr lang="el-GR" sz="1200" dirty="0" err="1" smtClean="0"/>
              <a:t>ευθειασμός</a:t>
            </a:r>
            <a:r>
              <a:rPr lang="el-GR" sz="1200" dirty="0" smtClean="0"/>
              <a:t> σπονδυλικής στήλης»</a:t>
            </a:r>
            <a:r>
              <a:rPr lang="el-GR" dirty="0" smtClean="0"/>
              <a:t/>
            </a:r>
            <a:br>
              <a:rPr lang="el-GR" dirty="0" smtClean="0"/>
            </a:br>
            <a:endParaRPr lang="en-US" dirty="0"/>
          </a:p>
        </p:txBody>
      </p:sp>
      <p:sp>
        <p:nvSpPr>
          <p:cNvPr id="8" name="Θέση κειμένου 7"/>
          <p:cNvSpPr>
            <a:spLocks noGrp="1"/>
          </p:cNvSpPr>
          <p:nvPr>
            <p:ph type="body" idx="2"/>
          </p:nvPr>
        </p:nvSpPr>
        <p:spPr/>
        <p:txBody>
          <a:bodyPr/>
          <a:lstStyle/>
          <a:p>
            <a:r>
              <a:rPr lang="el-GR" dirty="0" smtClean="0"/>
              <a:t>Έκταση των χεριών, λαιμός και χέρια σε σταυρό (κλείδες σε ευθεία), πιέζονται οι ωμοπλάτες να πλησιάσουν μεταξύ τους. Πρηνισμός των παλαμών και εκτέλεση 20 κύκλων προς τα εμπρός (ο κύκλος που διαγράφεται είναι  διαμέτρου 20-30 εκ.) Υπτιασμός των παλαμών και επαναλαμβάνονται 20 κύκλοι αντίθετης φοράς. Επαναλαμβάνεται  </a:t>
            </a:r>
            <a:r>
              <a:rPr lang="el-GR" dirty="0"/>
              <a:t>2 έως 3 φορές.</a:t>
            </a:r>
            <a:endParaRPr lang="en-US"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0" y="533400"/>
            <a:ext cx="2971800" cy="3446329"/>
          </a:xfrm>
        </p:spPr>
      </p:pic>
      <p:pic>
        <p:nvPicPr>
          <p:cNvPr id="2051" name="Picture 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bwMode="auto">
          <a:xfrm>
            <a:off x="457200" y="3352800"/>
            <a:ext cx="2667000" cy="309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27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62600" y="914400"/>
            <a:ext cx="2971800" cy="914400"/>
          </a:xfrm>
        </p:spPr>
        <p:txBody>
          <a:bodyPr>
            <a:normAutofit fontScale="90000"/>
          </a:bodyPr>
          <a:lstStyle/>
          <a:p>
            <a:r>
              <a:rPr lang="el-GR" dirty="0" smtClean="0"/>
              <a:t>Έκταση του γονάτου από καθιστή θέση</a:t>
            </a:r>
            <a:br>
              <a:rPr lang="el-GR" dirty="0" smtClean="0"/>
            </a:br>
            <a:r>
              <a:rPr lang="el-GR" sz="1600" dirty="0" smtClean="0"/>
              <a:t>(τετρακέφαλοι)</a:t>
            </a:r>
            <a:r>
              <a:rPr lang="el-GR" dirty="0" smtClean="0"/>
              <a:t/>
            </a:r>
            <a:br>
              <a:rPr lang="el-GR" dirty="0" smtClean="0"/>
            </a:br>
            <a:endParaRPr lang="en-US" dirty="0"/>
          </a:p>
        </p:txBody>
      </p:sp>
      <p:sp>
        <p:nvSpPr>
          <p:cNvPr id="3" name="Θέση κειμένου 2"/>
          <p:cNvSpPr>
            <a:spLocks noGrp="1"/>
          </p:cNvSpPr>
          <p:nvPr>
            <p:ph type="body" idx="2"/>
          </p:nvPr>
        </p:nvSpPr>
        <p:spPr>
          <a:xfrm>
            <a:off x="5105400" y="1447800"/>
            <a:ext cx="2971800" cy="4206112"/>
          </a:xfrm>
        </p:spPr>
        <p:txBody>
          <a:bodyPr>
            <a:normAutofit/>
          </a:bodyPr>
          <a:lstStyle/>
          <a:p>
            <a:endParaRPr lang="el-GR" dirty="0"/>
          </a:p>
          <a:p>
            <a:r>
              <a:rPr lang="el-GR" dirty="0" smtClean="0"/>
              <a:t>Κάθισμα </a:t>
            </a:r>
            <a:r>
              <a:rPr lang="el-GR" dirty="0"/>
              <a:t>στην άκρη της καρέκλας </a:t>
            </a:r>
            <a:r>
              <a:rPr lang="el-GR" dirty="0" smtClean="0"/>
              <a:t> </a:t>
            </a:r>
            <a:r>
              <a:rPr lang="el-GR" dirty="0"/>
              <a:t>με τα χέρια </a:t>
            </a:r>
            <a:r>
              <a:rPr lang="el-GR" dirty="0" smtClean="0"/>
              <a:t>δίπλα στη λεκάνη. Έκταση του γονάτου με κάμψη της  ποδοκνημικής στο ύψος της λεκάνης. Η πλάτη παραμένει σε </a:t>
            </a:r>
            <a:r>
              <a:rPr lang="el-GR" dirty="0" err="1" smtClean="0"/>
              <a:t>ευθειασμό</a:t>
            </a:r>
            <a:r>
              <a:rPr lang="el-GR" dirty="0" smtClean="0"/>
              <a:t> και δεν επηρεάζεται από την κίνηση του ισχίου.   Η κίνηση διαρκεί 8 χρόνους : 2 για την έκταση, κράτημα σ’ αυτή τη θέση άλλους 4 χρόνους και επιστροφή σε άλλους 2. Επαναλαμβάνεται 10 φορές σε κάθε πόδι και 3 σετ  συνολικά για κάθε πόδι.</a:t>
            </a:r>
            <a:endParaRPr lang="en-US" dirty="0"/>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353476"/>
            <a:ext cx="2290575" cy="268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2494655" cy="286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904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Θέση «πολεμιστή» (</a:t>
            </a:r>
            <a:r>
              <a:rPr lang="en-US" dirty="0" smtClean="0"/>
              <a:t>yoga)</a:t>
            </a:r>
            <a:br>
              <a:rPr lang="en-US" dirty="0" smtClean="0"/>
            </a:br>
            <a:r>
              <a:rPr lang="el-GR" sz="1300" dirty="0" smtClean="0"/>
              <a:t>μηροί, κοιλιά , </a:t>
            </a:r>
            <a:r>
              <a:rPr lang="el-GR" sz="1300" dirty="0" err="1" smtClean="0"/>
              <a:t>γλουτοί,πλάτη</a:t>
            </a:r>
            <a:endParaRPr lang="en-US" sz="1300" dirty="0"/>
          </a:p>
        </p:txBody>
      </p:sp>
      <p:sp>
        <p:nvSpPr>
          <p:cNvPr id="3" name="Θέση κειμένου 2"/>
          <p:cNvSpPr>
            <a:spLocks noGrp="1"/>
          </p:cNvSpPr>
          <p:nvPr>
            <p:ph type="body" idx="2"/>
          </p:nvPr>
        </p:nvSpPr>
        <p:spPr/>
        <p:txBody>
          <a:bodyPr/>
          <a:lstStyle/>
          <a:p>
            <a:r>
              <a:rPr lang="el-GR" dirty="0" smtClean="0"/>
              <a:t>Η λεκάνη βρίσκεται έτσι ώστε το ένα γόνατο να μπορεί να λυγίσει στις 90 μοίρες και το άλλο να είναι σε έκταση στην διάσταση. Το πέλμα του λυγισμένου ποδιού είναι σε κάθετη θέση έναντι του άλλου πέλματος. Ο κορμός είναι στο μετωπιαίο επίπεδο αλλά το κεφάλι είναι στραμμένο προς το χέρι του λυγισμένου ποδιού και το βλέμμα είναι στο μεσαίο δάχτυλο. Πιέζουμε τα πέλματα στο έδαφος με δύναμη και μένουμε σ’ αυτή τη θέση 1 λεπτό. Επαναλαμβάνουμε από την άλλη πλευρά. Συνολικά δύο φορές σε κάθε πλευρά.</a:t>
            </a:r>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1" y="1326311"/>
            <a:ext cx="4266422" cy="3626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21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86400" y="990600"/>
            <a:ext cx="2971800" cy="914400"/>
          </a:xfrm>
        </p:spPr>
        <p:txBody>
          <a:bodyPr>
            <a:normAutofit fontScale="90000"/>
          </a:bodyPr>
          <a:lstStyle/>
          <a:p>
            <a:r>
              <a:rPr lang="el-GR" dirty="0" smtClean="0"/>
              <a:t> </a:t>
            </a:r>
            <a:r>
              <a:rPr lang="el-GR" sz="2000" dirty="0" smtClean="0"/>
              <a:t>Στροφή του κορμού  με συσπείρωση του ισχίου </a:t>
            </a:r>
            <a:br>
              <a:rPr lang="el-GR" sz="2000" dirty="0" smtClean="0"/>
            </a:br>
            <a:r>
              <a:rPr lang="el-GR" sz="1300" dirty="0" smtClean="0"/>
              <a:t>πλάγιοι κοιλιακοί </a:t>
            </a:r>
            <a:endParaRPr lang="en-US" sz="1300" dirty="0"/>
          </a:p>
        </p:txBody>
      </p:sp>
      <p:sp>
        <p:nvSpPr>
          <p:cNvPr id="3" name="Θέση κειμένου 2"/>
          <p:cNvSpPr>
            <a:spLocks noGrp="1"/>
          </p:cNvSpPr>
          <p:nvPr>
            <p:ph type="body" idx="2"/>
          </p:nvPr>
        </p:nvSpPr>
        <p:spPr>
          <a:xfrm>
            <a:off x="5538847" y="1905000"/>
            <a:ext cx="2971800" cy="3748914"/>
          </a:xfrm>
        </p:spPr>
        <p:txBody>
          <a:bodyPr/>
          <a:lstStyle/>
          <a:p>
            <a:r>
              <a:rPr lang="el-GR" dirty="0" smtClean="0"/>
              <a:t>Σε καθιστή θέση, τα χέρια στην ανάταση και η λεκάνη κάθεται στο μισό της καρέκλας. Εκτελείται στροφή του κορμού και συσπείρωση του αντίθετου ποδιού έτσι ώστε ο  δεξιός αγκώνας να ακουμπήσει το αριστερό γόνατο. Επαναλαμβάνεται από την άλλη. Συνολικά   3 σετ των δέκα επαναλήψεων.</a:t>
            </a:r>
            <a:endParaRPr lang="en-US" dirty="0"/>
          </a:p>
        </p:txBody>
      </p:sp>
      <p:pic>
        <p:nvPicPr>
          <p:cNvPr id="512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133600"/>
            <a:ext cx="2209800" cy="246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2199130" cy="242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111" y="3505200"/>
            <a:ext cx="2112243" cy="236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85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62600" y="1066800"/>
            <a:ext cx="2971800" cy="914400"/>
          </a:xfrm>
        </p:spPr>
        <p:txBody>
          <a:bodyPr>
            <a:normAutofit fontScale="90000"/>
          </a:bodyPr>
          <a:lstStyle/>
          <a:p>
            <a:r>
              <a:rPr lang="el-GR" sz="1600" dirty="0" smtClean="0"/>
              <a:t>Έκταση των αγκώνων με στήριξη του κορμού σε κάθισμα</a:t>
            </a:r>
            <a:br>
              <a:rPr lang="el-GR" sz="1600" dirty="0" smtClean="0"/>
            </a:br>
            <a:r>
              <a:rPr lang="el-GR" sz="1300" dirty="0" smtClean="0"/>
              <a:t>Τρικέφαλοι και πλάτη</a:t>
            </a:r>
            <a:endParaRPr lang="en-US" sz="1300" dirty="0"/>
          </a:p>
        </p:txBody>
      </p:sp>
      <p:sp>
        <p:nvSpPr>
          <p:cNvPr id="3" name="Θέση κειμένου 2"/>
          <p:cNvSpPr>
            <a:spLocks noGrp="1"/>
          </p:cNvSpPr>
          <p:nvPr>
            <p:ph type="body" idx="2"/>
          </p:nvPr>
        </p:nvSpPr>
        <p:spPr>
          <a:xfrm>
            <a:off x="5538847" y="1905000"/>
            <a:ext cx="2971800" cy="3748914"/>
          </a:xfrm>
        </p:spPr>
        <p:txBody>
          <a:bodyPr>
            <a:normAutofit lnSpcReduction="10000"/>
          </a:bodyPr>
          <a:lstStyle/>
          <a:p>
            <a:r>
              <a:rPr lang="el-GR" dirty="0" smtClean="0"/>
              <a:t> Καθιστή θέση  και η λεκάνη κάθεται στο μισό της πολυθρόνας. Τα χέρια είναι σε απαγωγή στο </a:t>
            </a:r>
            <a:r>
              <a:rPr lang="el-GR" dirty="0" err="1" smtClean="0"/>
              <a:t>προσθιοπίσθιο</a:t>
            </a:r>
            <a:r>
              <a:rPr lang="el-GR" dirty="0" smtClean="0"/>
              <a:t> επίπεδο με τους αγκώνες λυγισμένους και οι παλάμες στηρίζονται στα μπράτσα  της πολυθρόνας. Γίνεται πλήρη έκταση των αγκώνων σε 2 χρόνους, 4 κρατιούνται σ’ αυτή τη θέση (νιώθουμε την σπονδυλική στήλη να επιμηκύνεται) και σε 2 χρόνους γίνεται επαναφορά στην αρχική θέση. Επαναλαμβάνονται 3 σετ των 10 επαναλήψεων.</a:t>
            </a:r>
            <a:endParaRPr lang="en-US" dirty="0"/>
          </a:p>
        </p:txBody>
      </p:sp>
      <p:pic>
        <p:nvPicPr>
          <p:cNvPr id="614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133600"/>
            <a:ext cx="1898439" cy="237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0540" y="762000"/>
            <a:ext cx="196234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3603758"/>
            <a:ext cx="1842084" cy="220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67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1800" dirty="0" smtClean="0"/>
              <a:t>Συσπείρωση και έκταση των ισχύων εναλλάξ</a:t>
            </a:r>
            <a:br>
              <a:rPr lang="el-GR" sz="1800" dirty="0" smtClean="0"/>
            </a:br>
            <a:r>
              <a:rPr lang="el-GR" sz="1300" dirty="0" smtClean="0"/>
              <a:t>Κάτω μοίρα κοιλιακών</a:t>
            </a:r>
            <a:endParaRPr lang="en-US" sz="1300" dirty="0"/>
          </a:p>
        </p:txBody>
      </p:sp>
      <p:sp>
        <p:nvSpPr>
          <p:cNvPr id="3" name="Θέση κειμένου 2"/>
          <p:cNvSpPr>
            <a:spLocks noGrp="1"/>
          </p:cNvSpPr>
          <p:nvPr>
            <p:ph type="body" idx="2"/>
          </p:nvPr>
        </p:nvSpPr>
        <p:spPr/>
        <p:txBody>
          <a:bodyPr/>
          <a:lstStyle/>
          <a:p>
            <a:pPr algn="ctr"/>
            <a:r>
              <a:rPr lang="el-GR" dirty="0" smtClean="0"/>
              <a:t>Σε καθιστή θέση με τη λεκάνη να κάθεται στο μισό της καρέκλας , η πλάτη ακουμπά  στην καρέκλα, οι ώμοι κάτω και το στήθος έξω. Εκτείνεται  το ένα ισχίο και συσπειρώνεται το άλλο και πραγματοποιούνται 10 αλλαγές. Επαναλαμβάνονται 3 σετ.</a:t>
            </a:r>
            <a:endParaRPr lang="en-US" dirty="0"/>
          </a:p>
        </p:txBody>
      </p:sp>
      <p:pic>
        <p:nvPicPr>
          <p:cNvPr id="717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733800"/>
            <a:ext cx="2133600" cy="211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438400"/>
            <a:ext cx="2060099" cy="195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914400"/>
            <a:ext cx="206823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28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1600" dirty="0" smtClean="0"/>
              <a:t>Μετακίνηση </a:t>
            </a:r>
            <a:r>
              <a:rPr lang="el-GR" sz="1600" dirty="0"/>
              <a:t>τ</a:t>
            </a:r>
            <a:r>
              <a:rPr lang="el-GR" sz="1600" dirty="0" smtClean="0"/>
              <a:t>ης καρέκλας  με κάμψη και έκταση γονάτων</a:t>
            </a:r>
            <a:br>
              <a:rPr lang="el-GR" sz="1600" dirty="0" smtClean="0"/>
            </a:br>
            <a:r>
              <a:rPr lang="el-GR" sz="1200" dirty="0" smtClean="0"/>
              <a:t>Οπίσθιοι μηριαίοι</a:t>
            </a:r>
            <a:endParaRPr lang="en-US" sz="1600" dirty="0"/>
          </a:p>
        </p:txBody>
      </p:sp>
      <p:sp>
        <p:nvSpPr>
          <p:cNvPr id="3" name="Θέση κειμένου 2"/>
          <p:cNvSpPr>
            <a:spLocks noGrp="1"/>
          </p:cNvSpPr>
          <p:nvPr>
            <p:ph type="body" idx="2"/>
          </p:nvPr>
        </p:nvSpPr>
        <p:spPr/>
        <p:txBody>
          <a:bodyPr/>
          <a:lstStyle/>
          <a:p>
            <a:r>
              <a:rPr lang="el-GR" dirty="0" smtClean="0"/>
              <a:t>Σε καθιστή θέση η λεκάνη κάθεται στο μισό της καρέκλας και οι παλάμες γραπώνουν την καρέκλα στο ύψος της λεκάνης. Τα ισχία με τα γόνατα σε έκταση. Πιέζοντας τις φτέρνες στο έδαφος προσπαθούμε να μετακινήσουμε την καρέκλα κάμπτοντας τα γόνατα. Επαναλαμβάνεται η άσκηση για 10 φορές</a:t>
            </a:r>
            <a:endParaRPr lang="en-US" dirty="0"/>
          </a:p>
        </p:txBody>
      </p:sp>
      <p:pic>
        <p:nvPicPr>
          <p:cNvPr id="819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1905000" cy="256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136" y="1066800"/>
            <a:ext cx="202882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200400"/>
            <a:ext cx="1968500" cy="269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532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264</TotalTime>
  <Words>699</Words>
  <Application>Microsoft Office PowerPoint</Application>
  <PresentationFormat>Προβολή στην οθόνη (4:3)</PresentationFormat>
  <Paragraphs>25</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Άποψη</vt:lpstr>
      <vt:lpstr>Παραδείγματα ασκήσεων ενδυνάμωσης  καθήμενων σε καρέκλα   </vt:lpstr>
      <vt:lpstr>«Βυθίσματα στην καρέκλα» Ώμοι και τρικέφαλοι  </vt:lpstr>
      <vt:lpstr>     Μικρές περιφορές των χεριών ΄Ωμοι και ευθειασμός σπονδυλικής στήλης» </vt:lpstr>
      <vt:lpstr>Έκταση του γονάτου από καθιστή θέση (τετρακέφαλοι) </vt:lpstr>
      <vt:lpstr>Θέση «πολεμιστή» (yoga) μηροί, κοιλιά , γλουτοί,πλάτη</vt:lpstr>
      <vt:lpstr> Στροφή του κορμού  με συσπείρωση του ισχίου  πλάγιοι κοιλιακοί </vt:lpstr>
      <vt:lpstr>Έκταση των αγκώνων με στήριξη του κορμού σε κάθισμα Τρικέφαλοι και πλάτη</vt:lpstr>
      <vt:lpstr>Συσπείρωση και έκταση των ισχύων εναλλάξ Κάτω μοίρα κοιλιακών</vt:lpstr>
      <vt:lpstr>Μετακίνηση της καρέκλας  με κάμψη και έκταση γονάτων Οπίσθιοι μηριαίοι</vt:lpstr>
      <vt:lpstr>Προσαγωγή και απαγωγή βραχιόνων στήθος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Ασκήσεις ενδυνάμωσης σε καρέκλα</dc:title>
  <dc:creator>Konstantina karadimou</dc:creator>
  <cp:lastModifiedBy>Konstantina karadimou</cp:lastModifiedBy>
  <cp:revision>22</cp:revision>
  <dcterms:created xsi:type="dcterms:W3CDTF">2020-03-20T13:49:47Z</dcterms:created>
  <dcterms:modified xsi:type="dcterms:W3CDTF">2020-03-20T18:14:11Z</dcterms:modified>
</cp:coreProperties>
</file>