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261" r:id="rId5"/>
    <p:sldId id="262" r:id="rId6"/>
    <p:sldId id="265" r:id="rId7"/>
    <p:sldId id="289" r:id="rId8"/>
    <p:sldId id="293" r:id="rId9"/>
    <p:sldId id="316" r:id="rId10"/>
    <p:sldId id="294" r:id="rId11"/>
    <p:sldId id="317" r:id="rId12"/>
    <p:sldId id="334" r:id="rId13"/>
    <p:sldId id="318" r:id="rId14"/>
    <p:sldId id="335" r:id="rId15"/>
    <p:sldId id="336" r:id="rId16"/>
    <p:sldId id="297" r:id="rId17"/>
    <p:sldId id="320" r:id="rId18"/>
    <p:sldId id="338" r:id="rId19"/>
    <p:sldId id="337" r:id="rId20"/>
    <p:sldId id="321" r:id="rId21"/>
    <p:sldId id="339" r:id="rId22"/>
    <p:sldId id="340" r:id="rId23"/>
    <p:sldId id="341" r:id="rId24"/>
    <p:sldId id="342" r:id="rId25"/>
    <p:sldId id="301" r:id="rId26"/>
    <p:sldId id="343" r:id="rId27"/>
    <p:sldId id="322" r:id="rId28"/>
    <p:sldId id="323" r:id="rId29"/>
    <p:sldId id="302" r:id="rId30"/>
    <p:sldId id="344" r:id="rId31"/>
    <p:sldId id="345" r:id="rId32"/>
    <p:sldId id="346" r:id="rId33"/>
    <p:sldId id="303" r:id="rId34"/>
    <p:sldId id="291" r:id="rId35"/>
    <p:sldId id="347" r:id="rId36"/>
    <p:sldId id="333" r:id="rId37"/>
    <p:sldId id="315" r:id="rId38"/>
    <p:sldId id="280" r:id="rId39"/>
  </p:sldIdLst>
  <p:sldSz cx="9144000" cy="6858000" type="screen4x3"/>
  <p:notesSz cx="6858000" cy="9144000"/>
  <p:custDataLst>
    <p:tags r:id="rId4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86470" autoAdjust="0"/>
  </p:normalViewPr>
  <p:slideViewPr>
    <p:cSldViewPr>
      <p:cViewPr varScale="1">
        <p:scale>
          <a:sx n="72" d="100"/>
          <a:sy n="72" d="100"/>
        </p:scale>
        <p:origin x="15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0301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9452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6863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3381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6352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8251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897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4344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8968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56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705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9571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111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66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747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557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527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786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547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642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908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9975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9845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12642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4245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95576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76857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677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457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812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875500"/>
            <a:ext cx="7772400" cy="1216257"/>
          </a:xfrm>
        </p:spPr>
        <p:txBody>
          <a:bodyPr/>
          <a:lstStyle/>
          <a:p>
            <a:r>
              <a:rPr lang="el-GR" dirty="0" err="1"/>
              <a:t>Εμβιομηχανική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5800" y="3091757"/>
            <a:ext cx="7776864" cy="1883675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3:</a:t>
            </a:r>
            <a:r>
              <a:rPr lang="en-US" sz="2800" dirty="0"/>
              <a:t> </a:t>
            </a:r>
            <a:r>
              <a:rPr lang="el-GR" altLang="el-G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Γραμμικά κινηματικά μεγέθη</a:t>
            </a:r>
          </a:p>
          <a:p>
            <a:endParaRPr lang="el-GR" sz="2800" dirty="0"/>
          </a:p>
          <a:p>
            <a:r>
              <a:rPr lang="el-GR" sz="2800" dirty="0"/>
              <a:t>Αθανάσιος </a:t>
            </a:r>
            <a:r>
              <a:rPr lang="el-GR" sz="2800" dirty="0" err="1"/>
              <a:t>Τσιόκανος</a:t>
            </a:r>
            <a:r>
              <a:rPr lang="el-GR" sz="2800" dirty="0"/>
              <a:t>, Γιάννης Γιάκας</a:t>
            </a:r>
          </a:p>
          <a:p>
            <a:r>
              <a:rPr lang="el-GR" sz="2800" dirty="0"/>
              <a:t>Τμήμα</a:t>
            </a:r>
            <a:r>
              <a:rPr lang="en-US" sz="2800" dirty="0"/>
              <a:t> </a:t>
            </a:r>
            <a:r>
              <a:rPr lang="el-GR" sz="2800" dirty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Μεταφορική και περιστροφική κίνηση</a:t>
            </a:r>
            <a:r>
              <a:rPr lang="el-GR" altLang="el-GR" dirty="0">
                <a:latin typeface="Arial" panose="020B0604020202020204" pitchFamily="34" charset="0"/>
              </a:rPr>
              <a:t> 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439261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76475"/>
            <a:ext cx="3787775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93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Θέση του κινητού – </a:t>
            </a:r>
            <a:r>
              <a:rPr lang="el-GR" altLang="el-GR" dirty="0" err="1"/>
              <a:t>διανυόμενο</a:t>
            </a:r>
            <a:r>
              <a:rPr lang="el-GR" altLang="el-GR" dirty="0"/>
              <a:t> διάστημα – μετατόπιση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u="sng" dirty="0"/>
              <a:t>Θέση</a:t>
            </a:r>
            <a:r>
              <a:rPr lang="el-GR" altLang="el-GR" sz="2400" dirty="0"/>
              <a:t> ενός κινητού είναι η τοποθέτησή του στο χώρο σε σχέση με κάποιο σύστημα αναφοράς (σημεία και άξονες αναφοράς). Για παράδειγμα η θέση του αθλητή καταδύσεων στην αφετηρία, στη σανίδα 10 </a:t>
            </a:r>
            <a:r>
              <a:rPr lang="en-US" altLang="el-GR" sz="2400" dirty="0"/>
              <a:t>m </a:t>
            </a:r>
            <a:r>
              <a:rPr lang="el-GR" altLang="el-GR" sz="2400" dirty="0"/>
              <a:t>ύψους (10 </a:t>
            </a:r>
            <a:r>
              <a:rPr lang="en-US" altLang="el-GR" sz="2400" dirty="0"/>
              <a:t>m </a:t>
            </a:r>
            <a:r>
              <a:rPr lang="el-GR" altLang="el-GR" sz="2400" dirty="0"/>
              <a:t>απόσταση από την επιφάνεια του νερού, που είναι το επίπεδο αναφοράς).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Όταν ο καταδύτης αφήσει τη σανίδα, επιτελείται κίνηση, καθώς αυτός ταξιδεύει διαμέσου του αέρα προς το νερό. </a:t>
            </a:r>
            <a:r>
              <a:rPr lang="el-GR" altLang="el-GR" sz="2400" u="sng" dirty="0"/>
              <a:t>Κίνηση</a:t>
            </a:r>
            <a:r>
              <a:rPr lang="el-GR" altLang="el-GR" sz="2400" dirty="0"/>
              <a:t> συμβαίνει όταν ένα κινητό αλλάζει θέση. Η κίνηση δεν γίνεται στη στιγμή, αλλά απαιτείται κάποιος χρόνος για να συμβεί. Επομένως, κίνηση είναι η διαδοχική μεταβολή της θέσης μέσα σε μια χρονική περίοδο.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715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Θέση του κινητού – </a:t>
            </a:r>
            <a:r>
              <a:rPr lang="el-GR" altLang="el-GR" dirty="0" err="1"/>
              <a:t>διανυόμενο</a:t>
            </a:r>
            <a:r>
              <a:rPr lang="el-GR" altLang="el-GR" dirty="0"/>
              <a:t> διάστημα – μετατόπιση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u="sng" dirty="0"/>
              <a:t>Μετατόπιση</a:t>
            </a:r>
            <a:r>
              <a:rPr lang="el-GR" altLang="el-GR" sz="2400" dirty="0"/>
              <a:t> είναι η ευθεία που ενώνει δύο διαδοχικές θέσεις ενός κινητού, και δεν πρέπει να τη συγχέουμε με τη </a:t>
            </a:r>
            <a:r>
              <a:rPr lang="el-GR" altLang="el-GR" sz="2400" u="sng" dirty="0" err="1"/>
              <a:t>διανυόμενη</a:t>
            </a:r>
            <a:r>
              <a:rPr lang="el-GR" altLang="el-GR" sz="2400" u="sng" dirty="0"/>
              <a:t> απόσταση</a:t>
            </a:r>
            <a:r>
              <a:rPr lang="el-GR" altLang="el-GR" sz="2400" dirty="0"/>
              <a:t> ή </a:t>
            </a:r>
            <a:r>
              <a:rPr lang="el-GR" altLang="el-GR" sz="2400" u="sng" dirty="0" err="1"/>
              <a:t>διανυόμενο</a:t>
            </a:r>
            <a:r>
              <a:rPr lang="el-GR" altLang="el-GR" sz="2400" u="sng" dirty="0"/>
              <a:t> διάστημα</a:t>
            </a:r>
            <a:r>
              <a:rPr lang="el-GR" altLang="el-GR" sz="2400" dirty="0"/>
              <a:t>, που είναι το μήκος της τροχιάς που διαγράφει ένα κινητό (η μετατόπιση είναι διανυσματικό μέγεθος, ενώ το </a:t>
            </a:r>
            <a:r>
              <a:rPr lang="el-GR" altLang="el-GR" sz="2400" dirty="0" err="1"/>
              <a:t>διανυόμενο</a:t>
            </a:r>
            <a:r>
              <a:rPr lang="el-GR" altLang="el-GR" sz="2400" dirty="0"/>
              <a:t> διάστημα μονόμετρο).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216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Θέση του κινητού – </a:t>
            </a:r>
            <a:r>
              <a:rPr lang="el-GR" altLang="el-GR" dirty="0" err="1"/>
              <a:t>διανυόμενο</a:t>
            </a:r>
            <a:r>
              <a:rPr lang="el-GR" altLang="el-GR" dirty="0"/>
              <a:t> διάστημα – μετατόπιση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4718719"/>
            <a:ext cx="8229600" cy="161704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/>
              <a:t>Το διάστημα που διανύει ο αθλητής του χόκεϊ μπορεί να μετρηθεί από την τροχιά του πάνω στην </a:t>
            </a:r>
            <a:r>
              <a:rPr lang="el-GR" altLang="el-GR" sz="2400" dirty="0" err="1"/>
              <a:t>παγοπίστα</a:t>
            </a:r>
            <a:r>
              <a:rPr lang="el-GR" altLang="el-GR" sz="2400" dirty="0"/>
              <a:t>.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Η μετατόπιση του ίδιου αθλητή είναι μια ευθεία γραμμή από την αρχική μέχρι την τελική του θέση.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760640" cy="275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474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Θέση του κινητού – </a:t>
            </a:r>
            <a:r>
              <a:rPr lang="el-GR" altLang="el-GR" dirty="0" err="1"/>
              <a:t>διανυόμενο</a:t>
            </a:r>
            <a:r>
              <a:rPr lang="el-GR" altLang="el-GR" dirty="0"/>
              <a:t> διάστημα – μετατόπιση 4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178570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Οι οριζόντιες και οι κατακόρυφες μετατοπίσεις σε ένα σύστημα αναφοράς, κατά την τροχιά του κινητού από το Α στο Β και από το Β στο </a:t>
            </a:r>
            <a:r>
              <a:rPr lang="en-US" altLang="el-GR" sz="2400" dirty="0"/>
              <a:t>C.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83457"/>
            <a:ext cx="3817700" cy="26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67" y="1793903"/>
            <a:ext cx="3664665" cy="263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83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Ορισμός της ταχύτητας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490938"/>
          </a:xfrm>
        </p:spPr>
        <p:txBody>
          <a:bodyPr>
            <a:noAutofit/>
          </a:bodyPr>
          <a:lstStyle/>
          <a:p>
            <a:r>
              <a:rPr lang="el-GR" altLang="el-GR" sz="2400" u="sng" dirty="0"/>
              <a:t>Ταχύτητα</a:t>
            </a:r>
            <a:r>
              <a:rPr lang="el-GR" altLang="el-GR" sz="2400" dirty="0"/>
              <a:t> είναι το πηλίκο της </a:t>
            </a:r>
            <a:r>
              <a:rPr lang="el-GR" altLang="el-GR" sz="2400" dirty="0" err="1"/>
              <a:t>διανυόμενης</a:t>
            </a:r>
            <a:r>
              <a:rPr lang="el-GR" altLang="el-GR" sz="2400" dirty="0"/>
              <a:t> απόστασης δια του απαιτούμενου χρόνου.</a:t>
            </a:r>
          </a:p>
          <a:p>
            <a:endParaRPr lang="el-GR" altLang="el-GR" sz="2400" dirty="0"/>
          </a:p>
          <a:p>
            <a:r>
              <a:rPr lang="el-GR" altLang="el-GR" sz="2400" u="sng" dirty="0"/>
              <a:t>Στιγμιαία ταχύτητα</a:t>
            </a:r>
            <a:r>
              <a:rPr lang="el-GR" altLang="el-GR" sz="2400" dirty="0"/>
              <a:t> είναι η ταχύτητα που παρατηρείται σε ένα συγκεκριμένο χρονικό σημείο (χρονική στιγμή).</a:t>
            </a:r>
          </a:p>
          <a:p>
            <a:endParaRPr lang="el-GR" altLang="el-GR" sz="2400" dirty="0"/>
          </a:p>
          <a:p>
            <a:r>
              <a:rPr lang="el-GR" altLang="el-GR" sz="2400" u="sng" dirty="0"/>
              <a:t>Μέση ταχύτητα</a:t>
            </a:r>
            <a:r>
              <a:rPr lang="el-GR" altLang="el-GR" sz="2400" dirty="0"/>
              <a:t> είναι η ταχύτητα που προκύπτει από το μέσο όρο των ταχυτήτων σε ένα συγκεκριμένο χρονικό διάστημα.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0878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απόστασης – χρόνου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205288" y="1587624"/>
            <a:ext cx="4481512" cy="4538539"/>
          </a:xfrm>
        </p:spPr>
        <p:txBody>
          <a:bodyPr>
            <a:noAutofit/>
          </a:bodyPr>
          <a:lstStyle/>
          <a:p>
            <a:r>
              <a:rPr lang="en-US" altLang="el-GR" sz="2400" dirty="0" err="1"/>
              <a:t>Στον</a:t>
            </a:r>
            <a:r>
              <a:rPr lang="en-US" altLang="el-GR" sz="2400" dirty="0"/>
              <a:t> κατα</a:t>
            </a:r>
            <a:r>
              <a:rPr lang="en-US" altLang="el-GR" sz="2400" dirty="0" err="1"/>
              <a:t>κόρυφο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άξον</a:t>
            </a:r>
            <a:r>
              <a:rPr lang="en-US" altLang="el-GR" sz="2400" dirty="0"/>
              <a:t>α θέτουμε την απόσταση (X) και  στον οριζόντιο τον χρόνο ( t ).</a:t>
            </a:r>
          </a:p>
          <a:p>
            <a:endParaRPr lang="en-US" altLang="el-GR" sz="2400" dirty="0"/>
          </a:p>
          <a:p>
            <a:r>
              <a:rPr lang="el-GR" altLang="el-GR" sz="2400" dirty="0" err="1"/>
              <a:t>Δχ</a:t>
            </a:r>
            <a:r>
              <a:rPr lang="el-GR" altLang="el-GR" sz="2400" dirty="0"/>
              <a:t> = Χ</a:t>
            </a:r>
            <a:r>
              <a:rPr lang="el-GR" altLang="el-GR" sz="2400" baseline="-25000" dirty="0"/>
              <a:t>2</a:t>
            </a:r>
            <a:r>
              <a:rPr lang="el-GR" altLang="el-GR" sz="2400" dirty="0"/>
              <a:t> - Χ</a:t>
            </a:r>
            <a:r>
              <a:rPr lang="el-GR" altLang="el-GR" sz="2400" baseline="-25000" dirty="0"/>
              <a:t>1</a:t>
            </a:r>
            <a:r>
              <a:rPr lang="el-GR" altLang="el-GR" sz="2400" dirty="0"/>
              <a:t> = 20 - 15 = 5 </a:t>
            </a:r>
            <a:r>
              <a:rPr lang="en-US" altLang="el-GR" sz="2400" dirty="0"/>
              <a:t>m</a:t>
            </a:r>
          </a:p>
          <a:p>
            <a:endParaRPr lang="en-US" altLang="el-GR" sz="2400" dirty="0"/>
          </a:p>
          <a:p>
            <a:r>
              <a:rPr lang="en-US" altLang="el-GR" sz="2400" dirty="0" err="1"/>
              <a:t>Δt</a:t>
            </a:r>
            <a:r>
              <a:rPr lang="en-US" altLang="el-GR" sz="2400" dirty="0"/>
              <a:t> = t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 - t</a:t>
            </a:r>
            <a:r>
              <a:rPr lang="en-US" altLang="el-GR" sz="2400" baseline="-25000" dirty="0"/>
              <a:t>1</a:t>
            </a:r>
            <a:r>
              <a:rPr lang="en-US" altLang="el-GR" sz="2400" dirty="0"/>
              <a:t> = 4 - 2 = 2 sec</a:t>
            </a:r>
          </a:p>
          <a:p>
            <a:endParaRPr lang="en-US" altLang="el-GR" sz="2400" dirty="0"/>
          </a:p>
          <a:p>
            <a:r>
              <a:rPr lang="en-US" altLang="el-GR" sz="2400" dirty="0"/>
              <a:t>V = </a:t>
            </a:r>
            <a:r>
              <a:rPr lang="en-US" altLang="el-GR" sz="2400" dirty="0" err="1"/>
              <a:t>Δχ</a:t>
            </a:r>
            <a:r>
              <a:rPr lang="en-US" altLang="el-GR" sz="2400" dirty="0"/>
              <a:t> / </a:t>
            </a:r>
            <a:r>
              <a:rPr lang="en-US" altLang="el-GR" sz="2400" dirty="0" err="1"/>
              <a:t>Δt</a:t>
            </a:r>
            <a:r>
              <a:rPr lang="en-US" altLang="el-GR" sz="2400" dirty="0"/>
              <a:t> = 5 / 2 = 2,5 m/sec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pic>
        <p:nvPicPr>
          <p:cNvPr id="8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276872"/>
            <a:ext cx="3508059" cy="331219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25478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απόστασης – χρόνου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Η οριζόντια θέση, σχεδιασμένη ως συνάρτηση του χρόνου. Η κλίση της ευθείας από το Α στο Β είναι η ταχύτητα </a:t>
            </a:r>
            <a:r>
              <a:rPr lang="el-GR" altLang="el-GR" sz="2400" dirty="0" err="1"/>
              <a:t>Δχ</a:t>
            </a:r>
            <a:r>
              <a:rPr lang="el-GR" altLang="el-GR" sz="2400" dirty="0"/>
              <a:t>/Δ</a:t>
            </a:r>
            <a:r>
              <a:rPr lang="en-US" altLang="el-GR" sz="2400" dirty="0"/>
              <a:t>t.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90383"/>
            <a:ext cx="4397141" cy="333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739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απόστασης – χρόνου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559198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Απεικόνιση των διαφορετικών κλίσεων στην κατακόρυφη θέση ως συνάρτηση του χρόνου. Οι κλίσεις </a:t>
            </a:r>
            <a:r>
              <a:rPr lang="en-US" altLang="el-GR" sz="2400" dirty="0"/>
              <a:t>a, b </a:t>
            </a:r>
            <a:r>
              <a:rPr lang="el-GR" altLang="el-GR" sz="2400" dirty="0"/>
              <a:t>και </a:t>
            </a:r>
            <a:r>
              <a:rPr lang="en-US" altLang="el-GR" sz="2400" dirty="0"/>
              <a:t>e </a:t>
            </a:r>
            <a:r>
              <a:rPr lang="el-GR" altLang="el-GR" sz="2400" dirty="0"/>
              <a:t>είναι θετικές. Οι κλίσεις </a:t>
            </a:r>
            <a:r>
              <a:rPr lang="en-US" altLang="el-GR" sz="2400" dirty="0"/>
              <a:t>c </a:t>
            </a:r>
            <a:r>
              <a:rPr lang="el-GR" altLang="el-GR" sz="2400" dirty="0"/>
              <a:t>και </a:t>
            </a:r>
            <a:r>
              <a:rPr lang="en-US" altLang="el-GR" sz="2400" dirty="0"/>
              <a:t>f </a:t>
            </a:r>
            <a:r>
              <a:rPr lang="el-GR" altLang="el-GR" sz="2400" dirty="0"/>
              <a:t>είναι αρνητικές</a:t>
            </a:r>
            <a:r>
              <a:rPr lang="en-US" altLang="el-GR" sz="2400" dirty="0"/>
              <a:t>, </a:t>
            </a:r>
            <a:r>
              <a:rPr lang="el-GR" altLang="el-GR" sz="2400" dirty="0"/>
              <a:t>ενώ η </a:t>
            </a:r>
            <a:r>
              <a:rPr lang="en-US" altLang="el-GR" sz="2400" dirty="0"/>
              <a:t>d </a:t>
            </a:r>
            <a:r>
              <a:rPr lang="el-GR" altLang="el-GR" sz="2400" dirty="0"/>
              <a:t>έχει μηδενική κλίση.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58" y="1417638"/>
            <a:ext cx="4465042" cy="321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34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απόστασης - χρόνου</a:t>
            </a:r>
            <a:r>
              <a:rPr lang="en-US" altLang="el-GR" dirty="0"/>
              <a:t> </a:t>
            </a:r>
            <a:br>
              <a:rPr lang="en-US" altLang="el-GR" dirty="0"/>
            </a:br>
            <a:r>
              <a:rPr lang="el-GR" altLang="el-GR" sz="4000" dirty="0"/>
              <a:t>(σταθερή και μεταβαλλόμενη ταχύτητα)</a:t>
            </a:r>
            <a:endParaRPr 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pic>
        <p:nvPicPr>
          <p:cNvPr id="9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060575"/>
            <a:ext cx="4267200" cy="3886200"/>
          </a:xfrm>
          <a:prstGeom prst="rect">
            <a:avLst/>
          </a:prstGeom>
          <a:noFill/>
          <a:ln/>
        </p:spPr>
      </p:pic>
      <p:pic>
        <p:nvPicPr>
          <p:cNvPr id="10" name="Picture 3" descr="auto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60575"/>
            <a:ext cx="4343400" cy="39084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74312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pPr algn="l"/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απόστασης - χρόνου</a:t>
            </a:r>
            <a:r>
              <a:rPr lang="en-US" altLang="el-GR" dirty="0"/>
              <a:t> </a:t>
            </a:r>
            <a:br>
              <a:rPr lang="en-US" altLang="el-GR" dirty="0"/>
            </a:br>
            <a:r>
              <a:rPr lang="el-GR" altLang="el-GR" sz="4000" dirty="0"/>
              <a:t>(σταθερή και μεταβαλλόμενη ταχύτητα) 1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860032" y="1700808"/>
            <a:ext cx="4104456" cy="489654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l-GR" sz="2400" dirty="0"/>
              <a:t>Η </a:t>
            </a:r>
            <a:r>
              <a:rPr lang="en-US" altLang="el-GR" sz="2400" dirty="0" err="1"/>
              <a:t>κλίση</a:t>
            </a:r>
            <a:r>
              <a:rPr lang="en-US" altLang="el-GR" sz="2400" dirty="0"/>
              <a:t>  </a:t>
            </a:r>
            <a:r>
              <a:rPr lang="en-US" altLang="el-GR" sz="2400" dirty="0" err="1"/>
              <a:t>της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εφ</a:t>
            </a:r>
            <a:r>
              <a:rPr lang="en-US" altLang="el-GR" sz="2400" dirty="0"/>
              <a:t>απτομένης σε ένα χρονικό σημείο της καμπύλης είναι ίση με τη στιγμιαία ταχύτητα στο σημείο αυτό.</a:t>
            </a:r>
          </a:p>
          <a:p>
            <a:pPr>
              <a:lnSpc>
                <a:spcPct val="80000"/>
              </a:lnSpc>
            </a:pPr>
            <a:r>
              <a:rPr lang="en-US" altLang="el-GR" sz="2400" dirty="0"/>
              <a:t>Η </a:t>
            </a:r>
            <a:r>
              <a:rPr lang="en-US" altLang="el-GR" sz="2400" dirty="0" err="1"/>
              <a:t>κλίση</a:t>
            </a:r>
            <a:r>
              <a:rPr lang="en-US" altLang="el-GR" sz="2400" dirty="0"/>
              <a:t> </a:t>
            </a:r>
            <a:r>
              <a:rPr lang="en-US" altLang="el-GR" sz="2400" dirty="0" err="1"/>
              <a:t>της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εφ</a:t>
            </a:r>
            <a:r>
              <a:rPr lang="en-US" altLang="el-GR" sz="2400" dirty="0"/>
              <a:t>απτομένης ισούται με το πηλίκο της μεταβολής του διανυόμενου διαστήματος δια της μεταβολής του χρόνου.</a:t>
            </a:r>
            <a:endParaRPr lang="el-GR" altLang="el-GR" sz="2400" dirty="0"/>
          </a:p>
          <a:p>
            <a:pPr>
              <a:lnSpc>
                <a:spcPct val="80000"/>
              </a:lnSpc>
            </a:pPr>
            <a:endParaRPr lang="en-US" altLang="el-GR" sz="2400" dirty="0"/>
          </a:p>
          <a:p>
            <a:pPr>
              <a:lnSpc>
                <a:spcPct val="80000"/>
              </a:lnSpc>
            </a:pPr>
            <a:r>
              <a:rPr lang="en-US" altLang="el-GR" sz="2400" dirty="0"/>
              <a:t>V</a:t>
            </a:r>
            <a:r>
              <a:rPr lang="el-GR" altLang="el-GR" sz="2000" dirty="0"/>
              <a:t>Σ</a:t>
            </a:r>
            <a:r>
              <a:rPr lang="el-GR" altLang="el-GR" sz="2400" baseline="-25000" dirty="0"/>
              <a:t>1</a:t>
            </a:r>
            <a:r>
              <a:rPr lang="el-GR" altLang="el-GR" sz="2400" baseline="30000" dirty="0"/>
              <a:t> </a:t>
            </a:r>
            <a:r>
              <a:rPr lang="el-GR" altLang="el-GR" sz="2400" dirty="0"/>
              <a:t>= 14,5 / 0,7 = 20,71 m/</a:t>
            </a:r>
            <a:r>
              <a:rPr lang="el-GR" altLang="el-GR" sz="2400" dirty="0" err="1"/>
              <a:t>sec</a:t>
            </a:r>
            <a:endParaRPr lang="el-GR" altLang="el-GR" sz="2400" dirty="0"/>
          </a:p>
          <a:p>
            <a:pPr>
              <a:lnSpc>
                <a:spcPct val="80000"/>
              </a:lnSpc>
            </a:pPr>
            <a:r>
              <a:rPr lang="en-US" altLang="el-GR" sz="2400" dirty="0"/>
              <a:t>V</a:t>
            </a:r>
            <a:r>
              <a:rPr lang="el-GR" altLang="el-GR" sz="2000" dirty="0"/>
              <a:t>Σ</a:t>
            </a:r>
            <a:r>
              <a:rPr lang="el-GR" altLang="el-GR" sz="2400" baseline="-25000" dirty="0"/>
              <a:t>2</a:t>
            </a:r>
            <a:r>
              <a:rPr lang="el-GR" altLang="el-GR" sz="2400" baseline="30000" dirty="0"/>
              <a:t> </a:t>
            </a:r>
            <a:r>
              <a:rPr lang="el-GR" altLang="el-GR" sz="2400" dirty="0"/>
              <a:t>= 4 / 1,75 = 2,29 m/</a:t>
            </a:r>
            <a:r>
              <a:rPr lang="el-GR" altLang="el-GR" sz="2400" dirty="0" err="1"/>
              <a:t>sec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pic>
        <p:nvPicPr>
          <p:cNvPr id="8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564904"/>
            <a:ext cx="4204042" cy="352839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539493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απόστασης - χρόνου</a:t>
            </a:r>
            <a:r>
              <a:rPr lang="en-US" altLang="el-GR" dirty="0"/>
              <a:t> </a:t>
            </a:r>
            <a:br>
              <a:rPr lang="en-US" altLang="el-GR" dirty="0"/>
            </a:br>
            <a:r>
              <a:rPr lang="en-US" altLang="el-GR" sz="4000" dirty="0"/>
              <a:t>(</a:t>
            </a:r>
            <a:r>
              <a:rPr lang="en-US" altLang="el-GR" sz="4000" dirty="0" err="1"/>
              <a:t>στιγμι</a:t>
            </a:r>
            <a:r>
              <a:rPr lang="en-US" altLang="el-GR" sz="4000" dirty="0"/>
              <a:t>αία  ταχύτητα)</a:t>
            </a:r>
            <a:r>
              <a:rPr lang="el-GR" altLang="el-GR" sz="4000" dirty="0"/>
              <a:t> 2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716016" y="1700808"/>
            <a:ext cx="4248472" cy="4896544"/>
          </a:xfrm>
        </p:spPr>
        <p:txBody>
          <a:bodyPr>
            <a:noAutofit/>
          </a:bodyPr>
          <a:lstStyle/>
          <a:p>
            <a:r>
              <a:rPr lang="en-US" altLang="el-GR" sz="2400" dirty="0" err="1"/>
              <a:t>Το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διάγρ</a:t>
            </a:r>
            <a:r>
              <a:rPr lang="en-US" altLang="el-GR" sz="2400" dirty="0"/>
              <a:t>αμμα παρουσιάζει τη διανυόμενη απόσταση σε συγκεκριμένους χρόνους.</a:t>
            </a:r>
          </a:p>
          <a:p>
            <a:r>
              <a:rPr lang="en-US" altLang="el-GR" sz="2400" dirty="0" err="1"/>
              <a:t>Όσο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μεγ</a:t>
            </a:r>
            <a:r>
              <a:rPr lang="en-US" altLang="el-GR" sz="2400" dirty="0"/>
              <a:t>αλύτερη είναι η κλίση της καμπύλης σε ένα χρονικό σημείο t , τόσο μεγαλύτερη είναι η ταχύτητα σε αυτό το χρονικό σημείο.</a:t>
            </a:r>
          </a:p>
          <a:p>
            <a:r>
              <a:rPr lang="en-US" altLang="el-GR" sz="2400" dirty="0" err="1"/>
              <a:t>Ότ</a:t>
            </a:r>
            <a:r>
              <a:rPr lang="en-US" altLang="el-GR" sz="2400" dirty="0"/>
              <a:t>αν η καμπύλη τείνει να γίνει παράλληλη με τον άξονα του χρόνου, τότε η ταχύτητα είναι ίση με μηδέν.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pic>
        <p:nvPicPr>
          <p:cNvPr id="8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564904"/>
            <a:ext cx="4204042" cy="352839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758598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απόστασης - χρόνου</a:t>
            </a:r>
            <a:r>
              <a:rPr lang="en-US" altLang="el-GR" dirty="0"/>
              <a:t> </a:t>
            </a:r>
            <a:br>
              <a:rPr lang="en-US" altLang="el-GR" dirty="0"/>
            </a:br>
            <a:r>
              <a:rPr lang="en-US" altLang="el-GR" sz="4000" dirty="0"/>
              <a:t>(</a:t>
            </a:r>
            <a:r>
              <a:rPr lang="en-US" altLang="el-GR" sz="4000" dirty="0" err="1"/>
              <a:t>στιγμι</a:t>
            </a:r>
            <a:r>
              <a:rPr lang="en-US" altLang="el-GR" sz="4000" dirty="0"/>
              <a:t>αία  ταχύτητα)</a:t>
            </a:r>
            <a:r>
              <a:rPr lang="el-GR" altLang="el-GR" sz="4000" dirty="0"/>
              <a:t> 3</a:t>
            </a:r>
            <a:endParaRPr 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pic>
        <p:nvPicPr>
          <p:cNvPr id="7" name="Picture 2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82" y="1855051"/>
            <a:ext cx="5121235" cy="447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980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απόστασης - χρόνου</a:t>
            </a:r>
            <a:r>
              <a:rPr lang="en-US" altLang="el-GR" dirty="0"/>
              <a:t> </a:t>
            </a:r>
            <a:br>
              <a:rPr lang="en-US" altLang="el-GR" dirty="0"/>
            </a:br>
            <a:r>
              <a:rPr lang="en-US" altLang="el-GR" sz="4000" dirty="0"/>
              <a:t>(</a:t>
            </a:r>
            <a:r>
              <a:rPr lang="en-US" altLang="el-GR" sz="4000" dirty="0" err="1"/>
              <a:t>στιγμι</a:t>
            </a:r>
            <a:r>
              <a:rPr lang="en-US" altLang="el-GR" sz="4000" dirty="0"/>
              <a:t>αία  ταχύτητα)</a:t>
            </a:r>
            <a:r>
              <a:rPr lang="el-GR" altLang="el-GR" sz="4000" dirty="0"/>
              <a:t> 4</a:t>
            </a:r>
            <a:endParaRPr 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pic>
        <p:nvPicPr>
          <p:cNvPr id="5" name="Picture 2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0139"/>
            <a:ext cx="6223351" cy="455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226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Επιτάχυνση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u="sng" dirty="0"/>
              <a:t>Επιτάχυνση:</a:t>
            </a:r>
            <a:r>
              <a:rPr lang="el-GR" altLang="el-GR" sz="2400" dirty="0"/>
              <a:t> το πηλίκο της μεταβολής της ταχύτητας δια του </a:t>
            </a:r>
            <a:r>
              <a:rPr lang="el-GR" altLang="el-GR" sz="2400" dirty="0" err="1"/>
              <a:t>διανυόμενου</a:t>
            </a:r>
            <a:r>
              <a:rPr lang="el-GR" altLang="el-GR" sz="2400" dirty="0"/>
              <a:t> χρόνου.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Επιτάχυνση έχουμε μόνο όταν μεταβάλλεται  η ταχύτητα (όταν η ταχύτητα είναι σταθερή η επιτάχυνση είναι ίση με μηδέν). 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                                                   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α = </a:t>
            </a:r>
            <a:r>
              <a:rPr lang="el-GR" altLang="el-GR" sz="2400" dirty="0" err="1"/>
              <a:t>Δv</a:t>
            </a:r>
            <a:r>
              <a:rPr lang="el-GR" altLang="el-GR" sz="2400" dirty="0"/>
              <a:t> / Δ</a:t>
            </a:r>
            <a:r>
              <a:rPr lang="en-US" altLang="el-GR" sz="2400" dirty="0"/>
              <a:t>t = (m/sec) / sec = m / sec</a:t>
            </a:r>
            <a:r>
              <a:rPr lang="en-US" altLang="el-GR" sz="2400" baseline="30000" dirty="0"/>
              <a:t>2 </a:t>
            </a:r>
            <a:endParaRPr lang="en-US" altLang="el-GR" sz="2400" dirty="0"/>
          </a:p>
          <a:p>
            <a:pPr>
              <a:lnSpc>
                <a:spcPct val="90000"/>
              </a:lnSpc>
            </a:pPr>
            <a:endParaRPr lang="el-GR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dirty="0"/>
              <a:t>Η επιτάχυνση είναι το μέτρο της μεταβολής της ταχύτητας.</a:t>
            </a:r>
          </a:p>
          <a:p>
            <a:pPr>
              <a:lnSpc>
                <a:spcPct val="90000"/>
              </a:lnSpc>
            </a:pPr>
            <a:endParaRPr lang="el-GR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u="sng" dirty="0"/>
              <a:t>Θετική επιτάχυνση = αύξηση της ταχύτητας</a:t>
            </a:r>
          </a:p>
          <a:p>
            <a:pPr>
              <a:lnSpc>
                <a:spcPct val="90000"/>
              </a:lnSpc>
            </a:pPr>
            <a:r>
              <a:rPr lang="el-GR" altLang="el-GR" sz="2400" u="sng" dirty="0"/>
              <a:t>Αρνητική επιτάχυνση = μείωση της ταχύτητας.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940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ταχύτητας – χρόνου</a:t>
            </a:r>
            <a:br>
              <a:rPr lang="el-GR" altLang="el-GR" dirty="0"/>
            </a:br>
            <a:r>
              <a:rPr lang="en-US" altLang="el-GR" dirty="0"/>
              <a:t>(</a:t>
            </a:r>
            <a:r>
              <a:rPr lang="el-GR" altLang="el-GR" dirty="0"/>
              <a:t>σταθερά </a:t>
            </a:r>
            <a:r>
              <a:rPr lang="en-US" altLang="el-GR" dirty="0"/>
              <a:t>επ</a:t>
            </a:r>
            <a:r>
              <a:rPr lang="en-US" altLang="el-GR" dirty="0" err="1"/>
              <a:t>ιτ</a:t>
            </a:r>
            <a:r>
              <a:rPr lang="en-US" altLang="el-GR" dirty="0"/>
              <a:t>αχυνόμενη κίνηση)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95936" y="1988840"/>
            <a:ext cx="4690864" cy="413732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l-GR" sz="2400" b="1" dirty="0" err="1"/>
              <a:t>Στον</a:t>
            </a:r>
            <a:r>
              <a:rPr lang="en-US" altLang="el-GR" sz="2400" b="1" dirty="0"/>
              <a:t> κατα</a:t>
            </a:r>
            <a:r>
              <a:rPr lang="en-US" altLang="el-GR" sz="2400" b="1" dirty="0" err="1"/>
              <a:t>κόρυφο</a:t>
            </a:r>
            <a:r>
              <a:rPr lang="en-US" altLang="el-GR" sz="2400" b="1" dirty="0"/>
              <a:t> </a:t>
            </a:r>
            <a:r>
              <a:rPr lang="en-US" altLang="el-GR" sz="2400" b="1" dirty="0" err="1"/>
              <a:t>άξον</a:t>
            </a:r>
            <a:r>
              <a:rPr lang="en-US" altLang="el-GR" sz="2400" b="1" dirty="0"/>
              <a:t>α θέτουμε την ταχύτητα ( V ) και  στον οριζόντιο τον χρόνο ( t ).</a:t>
            </a:r>
          </a:p>
          <a:p>
            <a:pPr>
              <a:lnSpc>
                <a:spcPct val="80000"/>
              </a:lnSpc>
            </a:pPr>
            <a:r>
              <a:rPr lang="en-US" altLang="el-GR" sz="2400" b="1" dirty="0" err="1"/>
              <a:t>Ότ</a:t>
            </a:r>
            <a:r>
              <a:rPr lang="en-US" altLang="el-GR" sz="2400" b="1" dirty="0"/>
              <a:t>αν η επιτάχυνση  ( α ) είναι σταθερή η ταχύτητα είναι μία ευθεία γραμμή, η κλίση της οποίας είναι ανάλογη του μέτρου της επιτάχυνσης.</a:t>
            </a:r>
          </a:p>
          <a:p>
            <a:pPr>
              <a:lnSpc>
                <a:spcPct val="80000"/>
              </a:lnSpc>
            </a:pPr>
            <a:r>
              <a:rPr lang="el-GR" altLang="el-GR" sz="2400" b="1" dirty="0" err="1"/>
              <a:t>Δv</a:t>
            </a:r>
            <a:r>
              <a:rPr lang="el-GR" altLang="el-GR" sz="2400" b="1" dirty="0"/>
              <a:t> = V</a:t>
            </a:r>
            <a:r>
              <a:rPr lang="el-GR" altLang="el-GR" sz="2400" b="1" baseline="-25000" dirty="0"/>
              <a:t>2</a:t>
            </a:r>
            <a:r>
              <a:rPr lang="el-GR" altLang="el-GR" sz="2400" b="1" dirty="0"/>
              <a:t> - V</a:t>
            </a:r>
            <a:r>
              <a:rPr lang="el-GR" altLang="el-GR" sz="2400" b="1" baseline="-25000" dirty="0"/>
              <a:t>1</a:t>
            </a:r>
            <a:r>
              <a:rPr lang="el-GR" altLang="el-GR" sz="2400" b="1" dirty="0"/>
              <a:t> = 7 - 6 = 1 </a:t>
            </a:r>
            <a:r>
              <a:rPr lang="en-US" altLang="el-GR" sz="2400" b="1" dirty="0"/>
              <a:t>m/sec</a:t>
            </a:r>
          </a:p>
          <a:p>
            <a:pPr>
              <a:lnSpc>
                <a:spcPct val="80000"/>
              </a:lnSpc>
            </a:pPr>
            <a:r>
              <a:rPr lang="en-US" altLang="el-GR" sz="2400" b="1" dirty="0" err="1"/>
              <a:t>Δt</a:t>
            </a:r>
            <a:r>
              <a:rPr lang="en-US" altLang="el-GR" sz="2400" b="1" dirty="0"/>
              <a:t> = t</a:t>
            </a:r>
            <a:r>
              <a:rPr lang="en-US" altLang="el-GR" sz="2400" b="1" baseline="-25000" dirty="0"/>
              <a:t>2</a:t>
            </a:r>
            <a:r>
              <a:rPr lang="en-US" altLang="el-GR" sz="2400" b="1" dirty="0"/>
              <a:t> - t</a:t>
            </a:r>
            <a:r>
              <a:rPr lang="en-US" altLang="el-GR" sz="2400" b="1" baseline="-25000" dirty="0"/>
              <a:t>1</a:t>
            </a:r>
            <a:r>
              <a:rPr lang="en-US" altLang="el-GR" sz="2400" b="1" dirty="0"/>
              <a:t> = 2,5 - 2 = 0,5 sec</a:t>
            </a:r>
          </a:p>
          <a:p>
            <a:pPr>
              <a:lnSpc>
                <a:spcPct val="80000"/>
              </a:lnSpc>
            </a:pPr>
            <a:r>
              <a:rPr lang="en-US" altLang="el-GR" sz="2400" b="1" dirty="0"/>
              <a:t>α  = </a:t>
            </a:r>
            <a:r>
              <a:rPr lang="en-US" altLang="el-GR" sz="2400" b="1" dirty="0" err="1"/>
              <a:t>Δv</a:t>
            </a:r>
            <a:r>
              <a:rPr lang="en-US" altLang="el-GR" sz="2400" b="1" dirty="0"/>
              <a:t> / </a:t>
            </a:r>
            <a:r>
              <a:rPr lang="en-US" altLang="el-GR" sz="2400" b="1" dirty="0" err="1"/>
              <a:t>Δt</a:t>
            </a:r>
            <a:r>
              <a:rPr lang="en-US" altLang="el-GR" sz="2400" b="1" dirty="0"/>
              <a:t> = 1 / 0,5 = 2,5 m/sec</a:t>
            </a:r>
            <a:r>
              <a:rPr lang="en-US" altLang="el-GR" sz="2400" b="1" baseline="30000" dirty="0"/>
              <a:t>2 </a:t>
            </a:r>
            <a:endParaRPr lang="en-US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6" y="2202244"/>
            <a:ext cx="3601094" cy="3777869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924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Επιτάχυνση της βαρύτητας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55542"/>
          </a:xfrm>
        </p:spPr>
        <p:txBody>
          <a:bodyPr>
            <a:noAutofit/>
          </a:bodyPr>
          <a:lstStyle/>
          <a:p>
            <a:r>
              <a:rPr lang="en-US" altLang="el-GR" sz="2400" dirty="0" err="1"/>
              <a:t>Αν</a:t>
            </a:r>
            <a:r>
              <a:rPr lang="en-US" altLang="el-GR" sz="2400" dirty="0"/>
              <a:t>αφέρεται στο πεδίο βαρύτητας της γης.</a:t>
            </a:r>
          </a:p>
          <a:p>
            <a:r>
              <a:rPr lang="en-US" altLang="el-GR" sz="2400" dirty="0"/>
              <a:t>Eπ</a:t>
            </a:r>
            <a:r>
              <a:rPr lang="en-US" altLang="el-GR" sz="2400" dirty="0" err="1"/>
              <a:t>ιδρά</a:t>
            </a:r>
            <a:r>
              <a:rPr lang="en-US" altLang="el-GR" sz="2400" dirty="0"/>
              <a:t> </a:t>
            </a:r>
            <a:r>
              <a:rPr lang="en-US" altLang="el-GR" sz="2400" dirty="0" err="1"/>
              <a:t>σε</a:t>
            </a:r>
            <a:r>
              <a:rPr lang="en-US" altLang="el-GR" sz="2400" dirty="0"/>
              <a:t> </a:t>
            </a:r>
            <a:r>
              <a:rPr lang="en-US" altLang="el-GR" sz="2400" dirty="0" err="1"/>
              <a:t>όλ</a:t>
            </a:r>
            <a:r>
              <a:rPr lang="en-US" altLang="el-GR" sz="2400" dirty="0"/>
              <a:t>α τα σώματα, με κατεύθυνση το κέντρο της γης.</a:t>
            </a:r>
          </a:p>
          <a:p>
            <a:endParaRPr lang="en-US" altLang="el-GR" sz="2400" dirty="0"/>
          </a:p>
          <a:p>
            <a:r>
              <a:rPr lang="en-US" altLang="el-GR" sz="2400" dirty="0" err="1"/>
              <a:t>Είν</a:t>
            </a:r>
            <a:r>
              <a:rPr lang="en-US" altLang="el-GR" sz="2400" dirty="0"/>
              <a:t>αι </a:t>
            </a:r>
            <a:r>
              <a:rPr lang="en-US" altLang="el-GR" sz="2400" u="sng" dirty="0"/>
              <a:t>σταθερή</a:t>
            </a:r>
            <a:r>
              <a:rPr lang="en-US" altLang="el-GR" sz="2400" dirty="0"/>
              <a:t> επιτάχυνση,  </a:t>
            </a:r>
            <a:r>
              <a:rPr lang="en-US" altLang="el-GR" sz="2400" u="sng" dirty="0"/>
              <a:t>g = 9,81 m/sec</a:t>
            </a:r>
            <a:r>
              <a:rPr lang="en-US" altLang="el-GR" sz="2400" u="sng" baseline="30000" dirty="0"/>
              <a:t>2</a:t>
            </a:r>
            <a:r>
              <a:rPr lang="en-US" altLang="el-GR" sz="2400" u="sng" dirty="0"/>
              <a:t>.</a:t>
            </a:r>
          </a:p>
          <a:p>
            <a:endParaRPr lang="en-US" altLang="el-GR" sz="2400" dirty="0"/>
          </a:p>
          <a:p>
            <a:r>
              <a:rPr lang="en-US" altLang="el-GR" sz="2400" dirty="0" err="1"/>
              <a:t>Έν</a:t>
            </a:r>
            <a:r>
              <a:rPr lang="en-US" altLang="el-GR" sz="2400" dirty="0"/>
              <a:t>α σώμα κατά τη διάρκεια της ελεύθερης πτώσης του, υπό την επίδραση της επιτάχυνσης της βαρύτητας, αυξάνει την ταχύτητά του κατά 9,81 m κάθε δευτερόλεπτο της πτώσης του.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4050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ταχύτητας – χρόνου</a:t>
            </a:r>
            <a:br>
              <a:rPr lang="el-GR" altLang="el-GR" dirty="0"/>
            </a:br>
            <a:r>
              <a:rPr lang="en-US" altLang="el-GR" sz="4000" dirty="0"/>
              <a:t>(</a:t>
            </a:r>
            <a:r>
              <a:rPr lang="en-US" altLang="el-GR" sz="4000" dirty="0" err="1"/>
              <a:t>μετ</a:t>
            </a:r>
            <a:r>
              <a:rPr lang="en-US" altLang="el-GR" sz="4000" dirty="0"/>
              <a:t>αβαλλόμενη επιτάχυνση)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95936" y="1844824"/>
            <a:ext cx="4690864" cy="4511526"/>
          </a:xfrm>
        </p:spPr>
        <p:txBody>
          <a:bodyPr>
            <a:noAutofit/>
          </a:bodyPr>
          <a:lstStyle/>
          <a:p>
            <a:r>
              <a:rPr lang="en-US" altLang="el-GR" sz="2400" dirty="0"/>
              <a:t>Η τα</a:t>
            </a:r>
            <a:r>
              <a:rPr lang="en-US" altLang="el-GR" sz="2400" dirty="0" err="1"/>
              <a:t>χύτητ</a:t>
            </a:r>
            <a:r>
              <a:rPr lang="en-US" altLang="el-GR" sz="2400" dirty="0"/>
              <a:t>α σχηματίζει καμπύλη.</a:t>
            </a:r>
          </a:p>
          <a:p>
            <a:endParaRPr lang="en-US" altLang="el-GR" sz="2400" dirty="0"/>
          </a:p>
          <a:p>
            <a:r>
              <a:rPr lang="en-US" altLang="el-GR" sz="2400" dirty="0"/>
              <a:t>α</a:t>
            </a:r>
            <a:r>
              <a:rPr lang="en-US" altLang="el-GR" sz="2400" baseline="-25000" dirty="0"/>
              <a:t>1</a:t>
            </a:r>
            <a:r>
              <a:rPr lang="en-US" altLang="el-GR" sz="2400" dirty="0"/>
              <a:t>  = Δv</a:t>
            </a:r>
            <a:r>
              <a:rPr lang="en-US" altLang="el-GR" sz="2400" baseline="-25000" dirty="0"/>
              <a:t>1</a:t>
            </a:r>
            <a:r>
              <a:rPr lang="en-US" altLang="el-GR" sz="2400" dirty="0"/>
              <a:t> / Δt</a:t>
            </a:r>
            <a:r>
              <a:rPr lang="en-US" altLang="el-GR" sz="2400" baseline="-25000" dirty="0"/>
              <a:t>1</a:t>
            </a:r>
            <a:r>
              <a:rPr lang="el-GR" altLang="el-GR" sz="2400" dirty="0"/>
              <a:t>= (V</a:t>
            </a:r>
            <a:r>
              <a:rPr lang="el-GR" altLang="el-GR" sz="2400" baseline="-25000" dirty="0"/>
              <a:t>1</a:t>
            </a:r>
            <a:r>
              <a:rPr lang="el-GR" altLang="el-GR" sz="2400" dirty="0"/>
              <a:t> - V</a:t>
            </a:r>
            <a:r>
              <a:rPr lang="el-GR" altLang="el-GR" sz="2400" baseline="-25000" dirty="0"/>
              <a:t>0</a:t>
            </a:r>
            <a:r>
              <a:rPr lang="el-GR" altLang="el-GR" sz="2400" dirty="0"/>
              <a:t>) / (</a:t>
            </a:r>
            <a:r>
              <a:rPr lang="en-US" altLang="el-GR" sz="2400" dirty="0"/>
              <a:t>t</a:t>
            </a:r>
            <a:r>
              <a:rPr lang="en-US" altLang="el-GR" sz="2400" baseline="-25000" dirty="0"/>
              <a:t>1</a:t>
            </a:r>
            <a:r>
              <a:rPr lang="en-US" altLang="el-GR" sz="2400" dirty="0"/>
              <a:t> - t</a:t>
            </a:r>
            <a:r>
              <a:rPr lang="en-US" altLang="el-GR" sz="2400" baseline="-25000" dirty="0"/>
              <a:t>0</a:t>
            </a:r>
            <a:r>
              <a:rPr lang="en-US" altLang="el-GR" sz="2400" dirty="0"/>
              <a:t>)</a:t>
            </a:r>
            <a:r>
              <a:rPr lang="el-GR" altLang="el-GR" sz="2400" dirty="0"/>
              <a:t> = </a:t>
            </a:r>
            <a:r>
              <a:rPr lang="en-US" altLang="el-GR" sz="2400" dirty="0"/>
              <a:t>v</a:t>
            </a:r>
            <a:r>
              <a:rPr lang="en-US" altLang="el-GR" sz="2400" baseline="-25000" dirty="0"/>
              <a:t>1</a:t>
            </a:r>
            <a:r>
              <a:rPr lang="en-US" altLang="el-GR" sz="2400" dirty="0"/>
              <a:t> / t</a:t>
            </a:r>
            <a:r>
              <a:rPr lang="en-US" altLang="el-GR" sz="2400" baseline="-25000" dirty="0"/>
              <a:t>1</a:t>
            </a:r>
          </a:p>
          <a:p>
            <a:endParaRPr lang="en-US" altLang="el-GR" sz="2400" dirty="0"/>
          </a:p>
          <a:p>
            <a:r>
              <a:rPr lang="en-US" altLang="el-GR" sz="2400" dirty="0"/>
              <a:t>α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  = Δv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 / Δt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 </a:t>
            </a:r>
            <a:r>
              <a:rPr lang="el-GR" altLang="el-GR" sz="2400" dirty="0"/>
              <a:t>= (V</a:t>
            </a:r>
            <a:r>
              <a:rPr lang="el-GR" altLang="el-GR" sz="2400" baseline="-25000" dirty="0"/>
              <a:t>2</a:t>
            </a:r>
            <a:r>
              <a:rPr lang="el-GR" altLang="el-GR" sz="2400" dirty="0"/>
              <a:t> - V</a:t>
            </a:r>
            <a:r>
              <a:rPr lang="el-GR" altLang="el-GR" sz="2400" baseline="-25000" dirty="0"/>
              <a:t>1</a:t>
            </a:r>
            <a:r>
              <a:rPr lang="el-GR" altLang="el-GR" sz="2400" dirty="0"/>
              <a:t>) / (</a:t>
            </a:r>
            <a:r>
              <a:rPr lang="en-US" altLang="el-GR" sz="2400" dirty="0"/>
              <a:t>t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 - t</a:t>
            </a:r>
            <a:r>
              <a:rPr lang="en-US" altLang="el-GR" sz="2400" baseline="-25000" dirty="0"/>
              <a:t>1</a:t>
            </a:r>
            <a:r>
              <a:rPr lang="en-US" altLang="el-GR" sz="2400" dirty="0"/>
              <a:t>) = 0</a:t>
            </a:r>
          </a:p>
          <a:p>
            <a:endParaRPr lang="en-US" altLang="el-GR" sz="2400" dirty="0"/>
          </a:p>
          <a:p>
            <a:r>
              <a:rPr lang="en-US" altLang="el-GR" sz="2400" dirty="0"/>
              <a:t>α</a:t>
            </a:r>
            <a:r>
              <a:rPr lang="en-US" altLang="el-GR" sz="2400" baseline="-25000" dirty="0"/>
              <a:t>3</a:t>
            </a:r>
            <a:r>
              <a:rPr lang="en-US" altLang="el-GR" sz="2400" dirty="0"/>
              <a:t>  = Δv</a:t>
            </a:r>
            <a:r>
              <a:rPr lang="en-US" altLang="el-GR" sz="2400" baseline="-25000" dirty="0"/>
              <a:t>3</a:t>
            </a:r>
            <a:r>
              <a:rPr lang="en-US" altLang="el-GR" sz="2400" dirty="0"/>
              <a:t> / Δt</a:t>
            </a:r>
            <a:r>
              <a:rPr lang="en-US" altLang="el-GR" sz="2400" baseline="-25000" dirty="0"/>
              <a:t>3</a:t>
            </a:r>
            <a:r>
              <a:rPr lang="en-US" altLang="el-GR" sz="2400" dirty="0"/>
              <a:t> </a:t>
            </a:r>
            <a:r>
              <a:rPr lang="el-GR" altLang="el-GR" sz="2400" dirty="0"/>
              <a:t>= (V</a:t>
            </a:r>
            <a:r>
              <a:rPr lang="el-GR" altLang="el-GR" sz="2400" baseline="-25000" dirty="0"/>
              <a:t>3</a:t>
            </a:r>
            <a:r>
              <a:rPr lang="el-GR" altLang="el-GR" sz="2400" dirty="0"/>
              <a:t> - V</a:t>
            </a:r>
            <a:r>
              <a:rPr lang="el-GR" altLang="el-GR" sz="2400" baseline="-25000" dirty="0"/>
              <a:t>2</a:t>
            </a:r>
            <a:r>
              <a:rPr lang="el-GR" altLang="el-GR" sz="2400" dirty="0"/>
              <a:t>) / (</a:t>
            </a:r>
            <a:r>
              <a:rPr lang="en-US" altLang="el-GR" sz="2400" dirty="0"/>
              <a:t>t</a:t>
            </a:r>
            <a:r>
              <a:rPr lang="en-US" altLang="el-GR" sz="2400" baseline="-25000" dirty="0"/>
              <a:t>3</a:t>
            </a:r>
            <a:r>
              <a:rPr lang="en-US" altLang="el-GR" sz="2400" dirty="0"/>
              <a:t> - t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1" y="2408852"/>
            <a:ext cx="3623320" cy="326169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392899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Διάγραμμα ταχύτητας – χρόνου</a:t>
            </a:r>
            <a:br>
              <a:rPr lang="el-GR" altLang="el-GR" dirty="0"/>
            </a:br>
            <a:r>
              <a:rPr lang="en-US" altLang="el-GR" sz="4000" dirty="0"/>
              <a:t>(</a:t>
            </a:r>
            <a:r>
              <a:rPr lang="en-US" altLang="el-GR" sz="4000" dirty="0" err="1"/>
              <a:t>στιγμι</a:t>
            </a:r>
            <a:r>
              <a:rPr lang="en-US" altLang="el-GR" sz="4000" dirty="0"/>
              <a:t>αία επιτάχυνση)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23928" y="1700808"/>
            <a:ext cx="4762872" cy="4824536"/>
          </a:xfrm>
        </p:spPr>
        <p:txBody>
          <a:bodyPr>
            <a:noAutofit/>
          </a:bodyPr>
          <a:lstStyle/>
          <a:p>
            <a:r>
              <a:rPr lang="en-US" altLang="el-GR" sz="2400" dirty="0"/>
              <a:t>Η </a:t>
            </a:r>
            <a:r>
              <a:rPr lang="en-US" altLang="el-GR" sz="2400" dirty="0" err="1"/>
              <a:t>κλίση</a:t>
            </a:r>
            <a:r>
              <a:rPr lang="en-US" altLang="el-GR" sz="2400" dirty="0"/>
              <a:t>  </a:t>
            </a:r>
            <a:r>
              <a:rPr lang="en-US" altLang="el-GR" sz="2400" dirty="0" err="1"/>
              <a:t>της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εφ</a:t>
            </a:r>
            <a:r>
              <a:rPr lang="en-US" altLang="el-GR" sz="2400" dirty="0"/>
              <a:t>απτομένης σε ένα χρονικό σημείο της καμπύλης είναι ίση με τη στιγμιαία επιτάχυνση στο σημείο αυτό.</a:t>
            </a:r>
          </a:p>
          <a:p>
            <a:r>
              <a:rPr lang="en-US" altLang="el-GR" sz="2400" dirty="0"/>
              <a:t>Η </a:t>
            </a:r>
            <a:r>
              <a:rPr lang="en-US" altLang="el-GR" sz="2400" dirty="0" err="1"/>
              <a:t>κλίση</a:t>
            </a:r>
            <a:r>
              <a:rPr lang="en-US" altLang="el-GR" sz="2400" dirty="0"/>
              <a:t> </a:t>
            </a:r>
            <a:r>
              <a:rPr lang="en-US" altLang="el-GR" sz="2400" dirty="0" err="1"/>
              <a:t>της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εφ</a:t>
            </a:r>
            <a:r>
              <a:rPr lang="en-US" altLang="el-GR" sz="2400" dirty="0"/>
              <a:t>απτομένης ισούται με το πηλίκο της μεταβολής της ταχύτητας δια της μεταβολής του χρόνου. </a:t>
            </a:r>
          </a:p>
          <a:p>
            <a:r>
              <a:rPr lang="el-GR" altLang="el-GR" sz="2400" dirty="0"/>
              <a:t>Όταν Δ</a:t>
            </a:r>
            <a:r>
              <a:rPr lang="en-US" altLang="el-GR" sz="2400" dirty="0"/>
              <a:t>t –&gt; 0  =&gt; </a:t>
            </a:r>
            <a:r>
              <a:rPr lang="el-GR" altLang="el-GR" sz="2400" dirty="0"/>
              <a:t>α = </a:t>
            </a:r>
            <a:r>
              <a:rPr lang="el-GR" altLang="el-GR" sz="2400" dirty="0" err="1"/>
              <a:t>lim</a:t>
            </a:r>
            <a:r>
              <a:rPr lang="el-GR" altLang="el-GR" sz="2400" dirty="0"/>
              <a:t> </a:t>
            </a:r>
            <a:r>
              <a:rPr lang="el-GR" altLang="el-GR" sz="2400" dirty="0" err="1"/>
              <a:t>Δv</a:t>
            </a:r>
            <a:r>
              <a:rPr lang="el-GR" altLang="el-GR" sz="2400" dirty="0"/>
              <a:t> /</a:t>
            </a:r>
            <a:r>
              <a:rPr lang="el-GR" altLang="el-GR" sz="2400" dirty="0" err="1"/>
              <a:t>Δt</a:t>
            </a:r>
            <a:r>
              <a:rPr lang="en-US" altLang="el-GR" sz="2400" dirty="0"/>
              <a:t>                      </a:t>
            </a:r>
          </a:p>
          <a:p>
            <a:r>
              <a:rPr lang="el-GR" altLang="el-GR" sz="2400" dirty="0"/>
              <a:t>α = </a:t>
            </a:r>
            <a:r>
              <a:rPr lang="el-GR" altLang="el-GR" sz="2400" dirty="0" err="1"/>
              <a:t>Δv</a:t>
            </a:r>
            <a:r>
              <a:rPr lang="el-GR" altLang="el-GR" sz="2400" dirty="0"/>
              <a:t> /</a:t>
            </a:r>
            <a:r>
              <a:rPr lang="el-GR" altLang="el-GR" sz="2400" dirty="0" err="1"/>
              <a:t>Δt</a:t>
            </a:r>
            <a:r>
              <a:rPr lang="el-GR" altLang="el-GR" sz="2400" dirty="0"/>
              <a:t> = (14 - 6,5) / (4 - 1) = 7,5 / 3 = 2,5 m/sec</a:t>
            </a:r>
            <a:r>
              <a:rPr lang="el-GR" altLang="el-GR" sz="2400" baseline="30000" dirty="0"/>
              <a:t>2 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pic>
        <p:nvPicPr>
          <p:cNvPr id="8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996952"/>
            <a:ext cx="3643202" cy="295232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590682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ταχύτητας – χρόνου</a:t>
            </a:r>
            <a:br>
              <a:rPr lang="el-GR" altLang="el-GR" dirty="0"/>
            </a:br>
            <a:r>
              <a:rPr lang="en-US" altLang="el-GR" sz="4000" dirty="0"/>
              <a:t>(</a:t>
            </a:r>
            <a:r>
              <a:rPr lang="en-US" altLang="el-GR" sz="4000" dirty="0" err="1"/>
              <a:t>στιγμι</a:t>
            </a:r>
            <a:r>
              <a:rPr lang="en-US" altLang="el-GR" sz="4000" dirty="0"/>
              <a:t>αία επιτάχυνση)</a:t>
            </a:r>
            <a:r>
              <a:rPr lang="el-GR" altLang="el-GR" sz="4000" dirty="0"/>
              <a:t> 1</a:t>
            </a:r>
            <a:endParaRPr lang="en-US" alt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pic>
        <p:nvPicPr>
          <p:cNvPr id="7" name="Picture 2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36561"/>
            <a:ext cx="4536727" cy="486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97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</a:t>
            </a:r>
            <a:r>
              <a:rPr lang="el-GR" sz="2400" b="1"/>
              <a:t>Πανεπιστημίου Θεσσαλίας</a:t>
            </a:r>
            <a:r>
              <a:rPr lang="el-GR" sz="2400"/>
              <a:t>» </a:t>
            </a:r>
            <a:r>
              <a:rPr lang="el-GR" sz="2400" dirty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ταχύτητας – χρόνου</a:t>
            </a:r>
            <a:br>
              <a:rPr lang="el-GR" altLang="el-GR" dirty="0"/>
            </a:br>
            <a:r>
              <a:rPr lang="en-US" altLang="el-GR" sz="4000" dirty="0"/>
              <a:t>(</a:t>
            </a:r>
            <a:r>
              <a:rPr lang="en-US" altLang="el-GR" sz="4000" dirty="0" err="1"/>
              <a:t>στιγμι</a:t>
            </a:r>
            <a:r>
              <a:rPr lang="en-US" altLang="el-GR" sz="4000" dirty="0"/>
              <a:t>αία επιτάχυνση)</a:t>
            </a:r>
            <a:r>
              <a:rPr lang="el-GR" altLang="el-GR" sz="4000" dirty="0"/>
              <a:t> 2</a:t>
            </a:r>
            <a:endParaRPr lang="en-US" alt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pic>
        <p:nvPicPr>
          <p:cNvPr id="5" name="Picture 2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66445"/>
            <a:ext cx="4824065" cy="477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767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ταχύτητας – χρόνου</a:t>
            </a:r>
            <a:br>
              <a:rPr lang="el-GR" altLang="el-GR" dirty="0"/>
            </a:br>
            <a:r>
              <a:rPr lang="en-US" altLang="el-GR" sz="4000" dirty="0"/>
              <a:t>(</a:t>
            </a:r>
            <a:r>
              <a:rPr lang="en-US" altLang="el-GR" sz="4000" dirty="0" err="1"/>
              <a:t>στιγμι</a:t>
            </a:r>
            <a:r>
              <a:rPr lang="en-US" altLang="el-GR" sz="4000" dirty="0"/>
              <a:t>αία επιτάχυνση)</a:t>
            </a:r>
            <a:r>
              <a:rPr lang="el-GR" altLang="el-GR" sz="4000" dirty="0"/>
              <a:t> 3</a:t>
            </a:r>
            <a:endParaRPr lang="en-US" alt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pic>
        <p:nvPicPr>
          <p:cNvPr id="7" name="Picture 2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21771"/>
            <a:ext cx="4645025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002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ταχύτητας – χρόνου</a:t>
            </a:r>
            <a:br>
              <a:rPr lang="el-GR" altLang="el-GR" dirty="0"/>
            </a:br>
            <a:r>
              <a:rPr lang="en-US" altLang="el-GR" sz="4000" dirty="0"/>
              <a:t>(</a:t>
            </a:r>
            <a:r>
              <a:rPr lang="en-US" altLang="el-GR" sz="4000" dirty="0" err="1"/>
              <a:t>στιγμι</a:t>
            </a:r>
            <a:r>
              <a:rPr lang="en-US" altLang="el-GR" sz="4000" dirty="0"/>
              <a:t>αία επιτάχυνση)</a:t>
            </a:r>
            <a:r>
              <a:rPr lang="el-GR" altLang="el-GR" sz="4000" dirty="0"/>
              <a:t> 4</a:t>
            </a:r>
            <a:endParaRPr lang="en-US" alt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pic>
        <p:nvPicPr>
          <p:cNvPr id="5" name="Picture 2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730" y="1755725"/>
            <a:ext cx="4668539" cy="461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561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656512" cy="635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339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Εφαρμογές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771800" y="1417639"/>
            <a:ext cx="5915000" cy="4788806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l-GR" altLang="el-GR" sz="2400" u="sng" dirty="0"/>
              <a:t>Πότε θα σταματήσει η μπάλα</a:t>
            </a:r>
            <a:r>
              <a:rPr lang="en-US" altLang="el-GR" sz="2400" u="sng" dirty="0"/>
              <a:t>;</a:t>
            </a:r>
            <a:endParaRPr lang="el-GR" altLang="el-GR" sz="2400" u="sng" dirty="0"/>
          </a:p>
          <a:p>
            <a:r>
              <a:rPr lang="el-GR" altLang="el-GR" sz="2000" dirty="0"/>
              <a:t>Μια μπάλα του ποδοσφαίρου κυλάει στο χόρτο. Τη χρονική στιγμή </a:t>
            </a:r>
            <a:r>
              <a:rPr lang="en-US" altLang="el-GR" sz="2000" dirty="0"/>
              <a:t>t = 0, </a:t>
            </a:r>
            <a:r>
              <a:rPr lang="el-GR" altLang="el-GR" sz="2000" dirty="0"/>
              <a:t>η μπάλα έχει στιγμιαία ταχύτητα </a:t>
            </a:r>
            <a:r>
              <a:rPr lang="en-US" altLang="el-GR" sz="2000" dirty="0"/>
              <a:t>V</a:t>
            </a:r>
            <a:r>
              <a:rPr lang="en-US" altLang="el-GR" sz="2000" baseline="-25000" dirty="0"/>
              <a:t>1</a:t>
            </a:r>
            <a:r>
              <a:rPr lang="en-US" altLang="el-GR" sz="2000" dirty="0"/>
              <a:t>=4m/s. </a:t>
            </a:r>
            <a:r>
              <a:rPr lang="el-GR" altLang="el-GR" sz="2000" dirty="0"/>
              <a:t>Λόγω της τριβής η μπάλα χάνει ταχύτητα και κάποια στιγμή θα σταματήσει. Αν η επιβράδυνσή της είναι σταθερή </a:t>
            </a:r>
            <a:r>
              <a:rPr lang="en-US" altLang="el-GR" sz="2000" dirty="0"/>
              <a:t>a = -0.3 m/s</a:t>
            </a:r>
            <a:r>
              <a:rPr lang="en-US" altLang="el-GR" sz="2000" baseline="30000" dirty="0"/>
              <a:t>2</a:t>
            </a:r>
            <a:r>
              <a:rPr lang="en-US" altLang="el-GR" sz="2000" dirty="0"/>
              <a:t>, </a:t>
            </a:r>
            <a:r>
              <a:rPr lang="el-GR" altLang="el-GR" sz="2000" dirty="0"/>
              <a:t>σε πόσο χρόνο η μπάλα θα σταματήσει</a:t>
            </a:r>
            <a:r>
              <a:rPr lang="en-US" altLang="el-GR" sz="2000" dirty="0"/>
              <a:t>;</a:t>
            </a:r>
          </a:p>
          <a:p>
            <a:r>
              <a:rPr lang="el-GR" altLang="el-GR" sz="2000" u="sng" dirty="0"/>
              <a:t>Απάντηση:</a:t>
            </a:r>
            <a:endParaRPr lang="en-US" altLang="el-GR" sz="2000" u="sng" dirty="0"/>
          </a:p>
          <a:p>
            <a:r>
              <a:rPr lang="el-GR" altLang="el-GR" sz="2000" dirty="0"/>
              <a:t>Αν </a:t>
            </a:r>
            <a:r>
              <a:rPr lang="en-US" altLang="el-GR" sz="2000" dirty="0"/>
              <a:t>V</a:t>
            </a:r>
            <a:r>
              <a:rPr lang="en-US" altLang="el-GR" sz="2000" baseline="-25000" dirty="0"/>
              <a:t>2</a:t>
            </a:r>
            <a:r>
              <a:rPr lang="en-US" altLang="el-GR" sz="2000" dirty="0"/>
              <a:t> = 0 </a:t>
            </a:r>
            <a:r>
              <a:rPr lang="el-GR" altLang="el-GR" sz="2000" dirty="0"/>
              <a:t>η ταχύτητα που θα έχει η μπάλα όταν σταματήσει, έχουμε:</a:t>
            </a:r>
          </a:p>
          <a:p>
            <a:pPr>
              <a:spcBef>
                <a:spcPts val="600"/>
              </a:spcBef>
            </a:pPr>
            <a:r>
              <a:rPr lang="en-US" altLang="el-GR" sz="2000" dirty="0"/>
              <a:t>a = (V</a:t>
            </a:r>
            <a:r>
              <a:rPr lang="en-US" altLang="el-GR" sz="2000" baseline="-25000" dirty="0"/>
              <a:t>2</a:t>
            </a:r>
            <a:r>
              <a:rPr lang="en-US" altLang="el-GR" sz="2000" dirty="0"/>
              <a:t> –V</a:t>
            </a:r>
            <a:r>
              <a:rPr lang="en-US" altLang="el-GR" sz="2000" baseline="-25000" dirty="0"/>
              <a:t>1</a:t>
            </a:r>
            <a:r>
              <a:rPr lang="en-US" altLang="el-GR" sz="2000" dirty="0"/>
              <a:t>)/t,</a:t>
            </a:r>
          </a:p>
          <a:p>
            <a:pPr>
              <a:spcBef>
                <a:spcPts val="600"/>
              </a:spcBef>
            </a:pPr>
            <a:r>
              <a:rPr lang="el-GR" altLang="el-GR" sz="2000" dirty="0"/>
              <a:t>Οπότε λύνοντας ως προς </a:t>
            </a:r>
            <a:r>
              <a:rPr lang="en-US" altLang="el-GR" sz="2000" dirty="0"/>
              <a:t>t</a:t>
            </a:r>
            <a:r>
              <a:rPr lang="el-GR" altLang="el-GR" sz="2000" dirty="0"/>
              <a:t>:</a:t>
            </a:r>
          </a:p>
          <a:p>
            <a:pPr>
              <a:spcBef>
                <a:spcPts val="600"/>
              </a:spcBef>
            </a:pPr>
            <a:r>
              <a:rPr lang="en-US" altLang="el-GR" sz="2000" dirty="0"/>
              <a:t>t = (V</a:t>
            </a:r>
            <a:r>
              <a:rPr lang="en-US" altLang="el-GR" sz="2000" baseline="-25000" dirty="0"/>
              <a:t>2</a:t>
            </a:r>
            <a:r>
              <a:rPr lang="en-US" altLang="el-GR" sz="2000" dirty="0"/>
              <a:t> –V</a:t>
            </a:r>
            <a:r>
              <a:rPr lang="en-US" altLang="el-GR" sz="2000" baseline="-25000" dirty="0"/>
              <a:t>1</a:t>
            </a:r>
            <a:r>
              <a:rPr lang="en-US" altLang="el-GR" sz="2000" dirty="0"/>
              <a:t>)/a = </a:t>
            </a:r>
          </a:p>
          <a:p>
            <a:pPr>
              <a:spcBef>
                <a:spcPts val="600"/>
              </a:spcBef>
            </a:pPr>
            <a:r>
              <a:rPr lang="en-US" altLang="el-GR" sz="2000" dirty="0"/>
              <a:t>(0 – 4 m/sec)/ -0.3 m/sec</a:t>
            </a:r>
            <a:r>
              <a:rPr lang="en-US" altLang="el-GR" sz="2000" baseline="30000" dirty="0"/>
              <a:t>2</a:t>
            </a:r>
            <a:r>
              <a:rPr lang="en-US" altLang="el-GR" sz="2000" dirty="0"/>
              <a:t>=13.3 sec</a:t>
            </a:r>
            <a:endParaRPr lang="el-GR" alt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239328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285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096"/>
          </a:xfrm>
        </p:spPr>
        <p:txBody>
          <a:bodyPr>
            <a:normAutofit/>
          </a:bodyPr>
          <a:lstStyle/>
          <a:p>
            <a:r>
              <a:rPr lang="el-GR" altLang="el-GR" dirty="0"/>
              <a:t>Εφαρμογές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059832" y="1267733"/>
            <a:ext cx="5626968" cy="5453741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altLang="el-GR" sz="2800" u="sng" dirty="0"/>
              <a:t>Δρομική ταχύτητα</a:t>
            </a:r>
          </a:p>
          <a:p>
            <a:pPr>
              <a:lnSpc>
                <a:spcPct val="90000"/>
              </a:lnSpc>
            </a:pPr>
            <a:r>
              <a:rPr lang="el-GR" altLang="el-GR" sz="2200" dirty="0"/>
              <a:t>Στα δρομικά αγωνίσματα η ταχύτητα προώθησης (</a:t>
            </a:r>
            <a:r>
              <a:rPr lang="en-US" altLang="el-GR" sz="2200" dirty="0" err="1"/>
              <a:t>V</a:t>
            </a:r>
            <a:r>
              <a:rPr lang="en-US" altLang="el-GR" sz="2200" baseline="-25000" dirty="0" err="1"/>
              <a:t>run</a:t>
            </a:r>
            <a:r>
              <a:rPr lang="el-GR" altLang="el-GR" sz="2200" dirty="0"/>
              <a:t>) είναι συνισταμένη δύο παραγόντων, του μήκους (</a:t>
            </a:r>
            <a:r>
              <a:rPr lang="en-US" altLang="el-GR" sz="2200" dirty="0"/>
              <a:t>SL</a:t>
            </a:r>
            <a:r>
              <a:rPr lang="el-GR" altLang="el-GR" sz="2200" dirty="0"/>
              <a:t>)</a:t>
            </a:r>
            <a:r>
              <a:rPr lang="en-US" altLang="el-GR" sz="2200" dirty="0"/>
              <a:t> </a:t>
            </a:r>
            <a:r>
              <a:rPr lang="el-GR" altLang="el-GR" sz="2200" dirty="0"/>
              <a:t>και της συχνότητας (</a:t>
            </a:r>
            <a:r>
              <a:rPr lang="en-US" altLang="el-GR" sz="2200" dirty="0"/>
              <a:t>SR</a:t>
            </a:r>
            <a:r>
              <a:rPr lang="el-GR" altLang="el-GR" sz="2200" dirty="0"/>
              <a:t>)</a:t>
            </a:r>
            <a:r>
              <a:rPr lang="en-US" altLang="el-GR" sz="2200" dirty="0"/>
              <a:t> </a:t>
            </a:r>
            <a:r>
              <a:rPr lang="el-GR" altLang="el-GR" sz="2200" dirty="0"/>
              <a:t>των διασκελισμών:</a:t>
            </a:r>
          </a:p>
          <a:p>
            <a:pPr>
              <a:lnSpc>
                <a:spcPct val="90000"/>
              </a:lnSpc>
            </a:pPr>
            <a:r>
              <a:rPr lang="en-US" altLang="el-GR" sz="2200" dirty="0" err="1"/>
              <a:t>V</a:t>
            </a:r>
            <a:r>
              <a:rPr lang="en-US" altLang="el-GR" sz="2200" baseline="-25000" dirty="0" err="1"/>
              <a:t>run</a:t>
            </a:r>
            <a:r>
              <a:rPr lang="el-GR" altLang="el-GR" sz="2200" dirty="0"/>
              <a:t> = </a:t>
            </a:r>
            <a:r>
              <a:rPr lang="en-US" altLang="el-GR" sz="2200" dirty="0"/>
              <a:t>SL</a:t>
            </a:r>
            <a:r>
              <a:rPr lang="el-GR" altLang="el-GR" sz="2200" dirty="0"/>
              <a:t> * </a:t>
            </a:r>
            <a:r>
              <a:rPr lang="en-US" altLang="el-GR" sz="2200" dirty="0"/>
              <a:t>SR</a:t>
            </a:r>
            <a:endParaRPr lang="el-GR" altLang="el-GR" sz="2200" dirty="0"/>
          </a:p>
          <a:p>
            <a:pPr>
              <a:lnSpc>
                <a:spcPct val="90000"/>
              </a:lnSpc>
            </a:pPr>
            <a:r>
              <a:rPr lang="el-GR" altLang="el-GR" sz="2200" dirty="0"/>
              <a:t>Οι δρομείς μπορούν να αυξήσουν τη δρομική τους ταχύτητα, είτε αυξάνοντας το μήκος, είτε τη συχνότητα διασκελισμών, είτε και τις δύο συνιστώσες ταυτόχρονα.</a:t>
            </a:r>
          </a:p>
          <a:p>
            <a:pPr>
              <a:lnSpc>
                <a:spcPct val="90000"/>
              </a:lnSpc>
            </a:pPr>
            <a:r>
              <a:rPr lang="el-GR" altLang="el-GR" sz="2200" dirty="0"/>
              <a:t>Μέχρι τα 7 </a:t>
            </a:r>
            <a:r>
              <a:rPr lang="en-US" altLang="el-GR" sz="2200" dirty="0"/>
              <a:t>m/s </a:t>
            </a:r>
            <a:r>
              <a:rPr lang="el-GR" altLang="el-GR" sz="2200" dirty="0"/>
              <a:t>η αύξηση των δύο συνιστωσών είναι σχεδόν γραμμική. Στις υψηλότερες ταχύτητες έχουμε μικρή αύξηση του μήκους και μεγάλη αύξηση της συχνότητας διασκελισμού.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3" y="3356992"/>
            <a:ext cx="308957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020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Θέματα για συζήτηση ή μελέτη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92675"/>
          </a:xfrm>
        </p:spPr>
        <p:txBody>
          <a:bodyPr>
            <a:noAutofit/>
          </a:bodyPr>
          <a:lstStyle/>
          <a:p>
            <a:r>
              <a:rPr lang="el-GR" altLang="el-GR" sz="2200" dirty="0"/>
              <a:t>Μια μπάλα ποδοσφαίρου κυλά στο έδαφος με επιτάχυνση -0.5 </a:t>
            </a:r>
            <a:r>
              <a:rPr lang="en-US" altLang="el-GR" sz="2200" dirty="0"/>
              <a:t>m/sec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. </a:t>
            </a:r>
            <a:r>
              <a:rPr lang="el-GR" altLang="el-GR" sz="2200" dirty="0"/>
              <a:t>Αν αυτή σταματήσει μετά από 9 </a:t>
            </a:r>
            <a:r>
              <a:rPr lang="en-US" altLang="el-GR" sz="2200" dirty="0"/>
              <a:t>sec</a:t>
            </a:r>
            <a:r>
              <a:rPr lang="el-GR" altLang="el-GR" sz="2200" dirty="0"/>
              <a:t>, ποια ήταν η αρχική της ταχύτητα</a:t>
            </a:r>
            <a:r>
              <a:rPr lang="en-US" altLang="el-GR" sz="2200" dirty="0"/>
              <a:t>;</a:t>
            </a:r>
          </a:p>
          <a:p>
            <a:r>
              <a:rPr lang="el-GR" altLang="el-GR" sz="2200" dirty="0"/>
              <a:t>Ένα κινητό κινείται από τη θέση Α (4, 6) στη θέση Β (8, 9). Ποια θα είναι: α) η οριζόντια μετατόπιση, β) η κατακόρυφη μετατόπιση, γ) η συνισταμένη μετατόπιση</a:t>
            </a:r>
            <a:r>
              <a:rPr lang="en-US" altLang="el-GR" sz="2200" dirty="0"/>
              <a:t>;</a:t>
            </a:r>
          </a:p>
          <a:p>
            <a:r>
              <a:rPr lang="el-GR" altLang="el-GR" sz="2200" dirty="0"/>
              <a:t>Όταν η ταχύτητα αποκτά μέγιστη τιμή, πως θα περιγράφαμε την αντίστοιχη επιτάχυνση σε αυτή τη χρονική στιγμή</a:t>
            </a:r>
            <a:r>
              <a:rPr lang="en-US" altLang="el-GR" sz="2200" dirty="0"/>
              <a:t>;</a:t>
            </a:r>
          </a:p>
          <a:p>
            <a:r>
              <a:rPr lang="el-GR" altLang="el-GR" sz="2200" dirty="0"/>
              <a:t>Ένας δρομέας από τη γραμμή της εκκίνησης επιταχύνει και φτάνει στη μέγιστή του ταχύτητα 9 </a:t>
            </a:r>
            <a:r>
              <a:rPr lang="en-US" altLang="el-GR" sz="2200" dirty="0"/>
              <a:t>m/sec </a:t>
            </a:r>
            <a:r>
              <a:rPr lang="el-GR" altLang="el-GR" sz="2200" dirty="0"/>
              <a:t>μετά από 7 </a:t>
            </a:r>
            <a:r>
              <a:rPr lang="en-US" altLang="el-GR" sz="2200" dirty="0"/>
              <a:t>min. </a:t>
            </a:r>
            <a:r>
              <a:rPr lang="el-GR" altLang="el-GR" sz="2200" dirty="0"/>
              <a:t>Σε όλη αυτή τη διαδρομή ποια ήταν η μέση του επιτάχυνση</a:t>
            </a:r>
            <a:r>
              <a:rPr lang="en-US" altLang="el-GR" sz="2200" dirty="0"/>
              <a:t>;</a:t>
            </a:r>
            <a:endParaRPr lang="el-GR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2658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altLang="el-GR" sz="2000" b="1" dirty="0"/>
              <a:t>Κόλλιας Η. (1997). </a:t>
            </a:r>
            <a:r>
              <a:rPr lang="el-GR" altLang="el-GR" sz="2000" b="1" i="1" dirty="0" err="1"/>
              <a:t>Βιοκινητική</a:t>
            </a:r>
            <a:r>
              <a:rPr lang="el-GR" altLang="el-GR" sz="2000" b="1" i="1" dirty="0"/>
              <a:t> της αθλητικής κίνησης</a:t>
            </a:r>
            <a:r>
              <a:rPr lang="el-GR" altLang="el-GR" sz="2000" b="1" dirty="0"/>
              <a:t>. Θεσσαλονίκη.</a:t>
            </a:r>
          </a:p>
          <a:p>
            <a:pPr>
              <a:spcBef>
                <a:spcPts val="0"/>
              </a:spcBef>
            </a:pPr>
            <a:r>
              <a:rPr lang="el-GR" altLang="el-GR" sz="2000" b="1" dirty="0"/>
              <a:t>Τσαρούχας Λ. (1983) Βιομηχανική αθλητικών κινήσεων, Αθήνα.</a:t>
            </a:r>
          </a:p>
          <a:p>
            <a:pPr>
              <a:spcBef>
                <a:spcPts val="0"/>
              </a:spcBef>
            </a:pPr>
            <a:r>
              <a:rPr lang="el-GR" altLang="el-GR" sz="2000" b="1" dirty="0"/>
              <a:t>Φωτεινόπουλος Β. </a:t>
            </a:r>
            <a:r>
              <a:rPr lang="el-GR" altLang="el-GR" sz="2000" b="1" i="1" dirty="0"/>
              <a:t>Μηχανική.</a:t>
            </a:r>
            <a:r>
              <a:rPr lang="el-GR" altLang="el-GR" sz="2000" b="1" dirty="0"/>
              <a:t> Εκδόσεις Βλάσση, Αθήνα.</a:t>
            </a:r>
            <a:endParaRPr lang="en-US" altLang="el-GR" sz="2000" b="1" dirty="0"/>
          </a:p>
          <a:p>
            <a:pPr>
              <a:spcBef>
                <a:spcPts val="0"/>
              </a:spcBef>
            </a:pPr>
            <a:r>
              <a:rPr lang="en-US" altLang="el-GR" sz="2000" b="1" dirty="0"/>
              <a:t>Baumann W. (1996). </a:t>
            </a:r>
            <a:r>
              <a:rPr lang="el-GR" altLang="el-GR" sz="2000" b="1" i="1" dirty="0"/>
              <a:t>Βασικές αρχές της βιομηχανικής των αθλητικών κινήσεων.</a:t>
            </a:r>
            <a:r>
              <a:rPr lang="el-GR" altLang="el-GR" sz="2000" b="1" dirty="0"/>
              <a:t> Εκδόσεις Σάλτο, Θεσσαλονίκη.</a:t>
            </a:r>
            <a:endParaRPr lang="en-US" altLang="el-GR" sz="2000" b="1" dirty="0"/>
          </a:p>
          <a:p>
            <a:pPr>
              <a:spcBef>
                <a:spcPts val="0"/>
              </a:spcBef>
            </a:pPr>
            <a:r>
              <a:rPr lang="en-US" altLang="el-GR" sz="2000" b="1" dirty="0"/>
              <a:t>Abernethy B., Kippers V., Mackinnon L.T., Neal R.J., </a:t>
            </a:r>
            <a:r>
              <a:rPr lang="en-US" altLang="el-GR" sz="2000" b="1" dirty="0" err="1"/>
              <a:t>Hanrahan</a:t>
            </a:r>
            <a:r>
              <a:rPr lang="en-US" altLang="el-GR" sz="2000" b="1" dirty="0"/>
              <a:t> S. (1997). The Biophysical Foundations of Human Movement. Human Kinetics, Champaign, IL.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Adrian M.J., Cooper J.M. (1995). </a:t>
            </a:r>
            <a:r>
              <a:rPr lang="en-US" altLang="el-GR" sz="2000" b="1" i="1" dirty="0"/>
              <a:t>Biomechanics of Human Movement.</a:t>
            </a:r>
            <a:r>
              <a:rPr lang="en-US" altLang="el-GR" sz="2000" b="1" dirty="0"/>
              <a:t> Brown &amp; Benchmark Publishers, IA, USA.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Cavanagh P.R. (1990). </a:t>
            </a:r>
            <a:r>
              <a:rPr lang="en-US" altLang="el-GR" sz="2000" b="1" i="1" dirty="0" err="1"/>
              <a:t>Biomechnics</a:t>
            </a:r>
            <a:r>
              <a:rPr lang="en-US" altLang="el-GR" sz="2000" b="1" i="1" dirty="0"/>
              <a:t> of Distance Running.</a:t>
            </a:r>
            <a:r>
              <a:rPr lang="en-US" altLang="el-GR" sz="2000" b="1" dirty="0"/>
              <a:t> Human Kinetics, Champaign, IL.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Hall S.J. (1995). </a:t>
            </a:r>
            <a:r>
              <a:rPr lang="en-US" altLang="el-GR" sz="2000" b="1" i="1" dirty="0"/>
              <a:t>Basic Biomechanics. </a:t>
            </a:r>
            <a:r>
              <a:rPr lang="en-US" altLang="el-GR" sz="2000" b="1" dirty="0"/>
              <a:t>McGraw-Hill Companies, USA.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Hamill J., </a:t>
            </a:r>
            <a:r>
              <a:rPr lang="en-US" altLang="el-GR" sz="2000" b="1" dirty="0" err="1"/>
              <a:t>Knutzen</a:t>
            </a:r>
            <a:r>
              <a:rPr lang="en-US" altLang="el-GR" sz="2000" b="1" dirty="0"/>
              <a:t> K.M. (1995). </a:t>
            </a:r>
            <a:r>
              <a:rPr lang="en-US" altLang="el-GR" sz="2000" b="1" i="1" dirty="0"/>
              <a:t>Biomechanical Basis of Human Movement.</a:t>
            </a:r>
            <a:r>
              <a:rPr lang="en-US" altLang="el-GR" sz="2000" b="1" dirty="0"/>
              <a:t> Williams &amp; Wilkins, PA, USA.</a:t>
            </a:r>
            <a:endParaRPr lang="el-GR" altLang="el-GR" sz="2000" b="1" dirty="0"/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3270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Ενότητας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/>
              <a:t>Σκοπός της ενότητας είναι η γνωριμία με τα είδη των κινήσεων και με τα γραμμικά κινηματικά μεγέθη που τις περιγράφουν.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Εισαγωγή στην κινηματική</a:t>
            </a:r>
          </a:p>
          <a:p>
            <a:r>
              <a:rPr lang="el-GR" altLang="el-GR" dirty="0"/>
              <a:t>Είδη κινήσεων</a:t>
            </a:r>
          </a:p>
          <a:p>
            <a:r>
              <a:rPr lang="el-GR" altLang="el-GR" dirty="0"/>
              <a:t>Θέση – διάστημα – μετατόπιση</a:t>
            </a:r>
          </a:p>
          <a:p>
            <a:r>
              <a:rPr lang="el-GR" altLang="el-GR" dirty="0"/>
              <a:t>Ταχύτητα</a:t>
            </a:r>
          </a:p>
          <a:p>
            <a:r>
              <a:rPr lang="el-GR" altLang="el-GR" dirty="0"/>
              <a:t>Διάγραμμα απόστασης χρόνου</a:t>
            </a:r>
          </a:p>
          <a:p>
            <a:r>
              <a:rPr lang="el-GR" altLang="el-GR" dirty="0"/>
              <a:t>Επιτάχυνση</a:t>
            </a:r>
          </a:p>
          <a:p>
            <a:r>
              <a:rPr lang="el-GR" altLang="el-GR" dirty="0"/>
              <a:t>Επιτάχυνση της βαρύτητας</a:t>
            </a:r>
          </a:p>
          <a:p>
            <a:r>
              <a:rPr lang="el-GR" altLang="el-GR" dirty="0"/>
              <a:t>Διάγραμμα ταχύτητας χρόνου</a:t>
            </a:r>
          </a:p>
          <a:p>
            <a:r>
              <a:rPr lang="el-GR" altLang="el-GR" dirty="0"/>
              <a:t>Εξισώσεις των γραμμικών κινηματικών μεγεθών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Κινηματική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200" dirty="0"/>
              <a:t>Η κινηματική είναι ο κλάδος της μηχανικής που ασχολείται με την περιγραφή των χωρικών (του χώρου) και των χρονικών συνιστωσών της κίνησης.</a:t>
            </a:r>
          </a:p>
          <a:p>
            <a:r>
              <a:rPr lang="el-GR" altLang="el-GR" sz="2200" dirty="0"/>
              <a:t>Μεταβλητές που εξετάζονται είναι η αλλαγή θέσης του κινητού (μετατόπιση), ο ρυθμός μεταβολής της θέσης του κινητού (ταχύτητα) και ο ρυθμός μεταβολής της ταχύτητας (επιτάχυνση), χωρίς να γίνεται αναφορά στις δυνάμεις που προκαλούν την κίνηση.</a:t>
            </a:r>
          </a:p>
          <a:p>
            <a:r>
              <a:rPr lang="el-GR" altLang="el-GR" sz="2200" dirty="0"/>
              <a:t>Οι τρεις παραπάνω παράμετροι μπορεί να είναι γραμμικές (να βασίζονται στη μετατόπιση που μετριέται σε μέτρα ή υποδιαιρέσεις τους) ή να είναι γωνιακές (να βασίζονται στη μετατόπιση που μετριέται σε μοίρες ή ακτίνια και τις υποδιαιρέσεις τους). Είναι διανυσματικά μεγέθη με αρχή, μέτρο, διεύθυνση και φορά.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Είδη κινήσεων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664296"/>
          </a:xfrm>
        </p:spPr>
        <p:txBody>
          <a:bodyPr>
            <a:noAutofit/>
          </a:bodyPr>
          <a:lstStyle/>
          <a:p>
            <a:r>
              <a:rPr lang="el-GR" altLang="el-GR" sz="2400" u="sng" dirty="0"/>
              <a:t>Μεταφορική:</a:t>
            </a:r>
            <a:r>
              <a:rPr lang="el-GR" altLang="el-GR" sz="2400" dirty="0"/>
              <a:t> όλα τα σημεία του σώματος διαγράφουν τις ίδιες, παράλληλα η μία με την άλλη καμπύλες, δεν υπάρχει κάποια περιστροφή γύρω από τον άξονα του σώματος. </a:t>
            </a:r>
            <a:endParaRPr lang="el-GR" altLang="el-GR" sz="2400" dirty="0">
              <a:solidFill>
                <a:srgbClr val="66FFFF"/>
              </a:solidFill>
            </a:endParaRPr>
          </a:p>
          <a:p>
            <a:r>
              <a:rPr lang="el-GR" altLang="el-GR" sz="2400" u="sng" dirty="0"/>
              <a:t>Καμπύλη ή περιστροφική:</a:t>
            </a:r>
            <a:r>
              <a:rPr lang="el-GR" altLang="el-GR" sz="2400" dirty="0">
                <a:solidFill>
                  <a:srgbClr val="66FFFF"/>
                </a:solidFill>
              </a:rPr>
              <a:t> </a:t>
            </a:r>
            <a:r>
              <a:rPr lang="el-GR" altLang="el-GR" sz="2400" dirty="0"/>
              <a:t>όλα τα σημεία του σώματος διαγράφουν ομόκεντρους κύκλους γύρω από το σημείο περιστροφής. Το σημείο περιστροφής μπορεί να βρίσκεται τόσο εντός όσο και εκτός του σώματος.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64894"/>
            <a:ext cx="4068762" cy="247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7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Μεταφορική κίνηση</a:t>
            </a:r>
            <a:r>
              <a:rPr lang="el-GR" altLang="el-GR" dirty="0">
                <a:latin typeface="Arial" panose="020B0604020202020204" pitchFamily="34" charset="0"/>
              </a:rPr>
              <a:t> 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45370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20938"/>
            <a:ext cx="4105275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80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Περιστροφική κίνηση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0213"/>
            <a:ext cx="7129462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9800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2044</Words>
  <Application>Microsoft Office PowerPoint</Application>
  <PresentationFormat>Προβολή στην οθόνη (4:3)</PresentationFormat>
  <Paragraphs>257</Paragraphs>
  <Slides>38</Slides>
  <Notes>38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1" baseType="lpstr">
      <vt:lpstr>Arial</vt:lpstr>
      <vt:lpstr>Calibri</vt:lpstr>
      <vt:lpstr>Θέμα του Office</vt:lpstr>
      <vt:lpstr>Εμβιομηχανική</vt:lpstr>
      <vt:lpstr>Άδειες Χρήσης</vt:lpstr>
      <vt:lpstr>Χρηματοδότηση</vt:lpstr>
      <vt:lpstr>Σκοποί  ενότητας</vt:lpstr>
      <vt:lpstr>Περιεχόμενα ενότητας</vt:lpstr>
      <vt:lpstr>Κινηματική</vt:lpstr>
      <vt:lpstr>Είδη κινήσεων</vt:lpstr>
      <vt:lpstr>Μεταφορική κίνηση </vt:lpstr>
      <vt:lpstr>Περιστροφική κίνηση</vt:lpstr>
      <vt:lpstr>Μεταφορική και περιστροφική κίνηση </vt:lpstr>
      <vt:lpstr>Θέση του κινητού – διανυόμενο διάστημα – μετατόπιση 1</vt:lpstr>
      <vt:lpstr>Θέση του κινητού – διανυόμενο διάστημα – μετατόπιση 2</vt:lpstr>
      <vt:lpstr>Θέση του κινητού – διανυόμενο διάστημα – μετατόπιση 3</vt:lpstr>
      <vt:lpstr>Θέση του κινητού – διανυόμενο διάστημα – μετατόπιση 4</vt:lpstr>
      <vt:lpstr>Ορισμός της ταχύτητας</vt:lpstr>
      <vt:lpstr>Διάγραμμα απόστασης – χρόνου 1</vt:lpstr>
      <vt:lpstr>Διάγραμμα απόστασης – χρόνου 2</vt:lpstr>
      <vt:lpstr>Διάγραμμα απόστασης – χρόνου 3</vt:lpstr>
      <vt:lpstr>Διάγραμμα απόστασης - χρόνου  (σταθερή και μεταβαλλόμενη ταχύτητα)</vt:lpstr>
      <vt:lpstr>Διάγραμμα απόστασης - χρόνου  (σταθερή και μεταβαλλόμενη ταχύτητα) 1</vt:lpstr>
      <vt:lpstr>Διάγραμμα απόστασης - χρόνου  (στιγμιαία  ταχύτητα) 2</vt:lpstr>
      <vt:lpstr>Διάγραμμα απόστασης - χρόνου  (στιγμιαία  ταχύτητα) 3</vt:lpstr>
      <vt:lpstr>Διάγραμμα απόστασης - χρόνου  (στιγμιαία  ταχύτητα) 4</vt:lpstr>
      <vt:lpstr>Επιτάχυνση</vt:lpstr>
      <vt:lpstr>Διάγραμμα ταχύτητας – χρόνου (σταθερά επιταχυνόμενη κίνηση)</vt:lpstr>
      <vt:lpstr>Επιτάχυνση της βαρύτητας</vt:lpstr>
      <vt:lpstr>Διάγραμμα ταχύτητας – χρόνου (μεταβαλλόμενη επιτάχυνση)</vt:lpstr>
      <vt:lpstr>Διάγραμμα ταχύτητας – χρόνου (στιγμιαία επιτάχυνση)</vt:lpstr>
      <vt:lpstr>Διάγραμμα ταχύτητας – χρόνου (στιγμιαία επιτάχυνση) 1</vt:lpstr>
      <vt:lpstr>Διάγραμμα ταχύτητας – χρόνου (στιγμιαία επιτάχυνση) 2</vt:lpstr>
      <vt:lpstr>Διάγραμμα ταχύτητας – χρόνου (στιγμιαία επιτάχυνση) 3</vt:lpstr>
      <vt:lpstr>Διάγραμμα ταχύτητας – χρόνου (στιγμιαία επιτάχυνση) 4</vt:lpstr>
      <vt:lpstr>Παρουσίαση του PowerPoint</vt:lpstr>
      <vt:lpstr>Εφαρμογές 1</vt:lpstr>
      <vt:lpstr>Εφαρμογές 2</vt:lpstr>
      <vt:lpstr>Θέματα για συζήτηση ή μελέτη</vt:lpstr>
      <vt:lpstr>Βιβλιογραφία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Admin</cp:lastModifiedBy>
  <cp:revision>186</cp:revision>
  <dcterms:created xsi:type="dcterms:W3CDTF">2012-09-06T09:03:05Z</dcterms:created>
  <dcterms:modified xsi:type="dcterms:W3CDTF">2019-11-21T17:56:31Z</dcterms:modified>
</cp:coreProperties>
</file>