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wmv" ContentType="video/x-ms-wmv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9" r:id="rId3"/>
    <p:sldId id="365" r:id="rId4"/>
    <p:sldId id="421" r:id="rId5"/>
    <p:sldId id="422" r:id="rId6"/>
    <p:sldId id="423" r:id="rId7"/>
    <p:sldId id="424" r:id="rId8"/>
    <p:sldId id="778" r:id="rId9"/>
    <p:sldId id="452" r:id="rId10"/>
    <p:sldId id="779" r:id="rId11"/>
    <p:sldId id="780" r:id="rId12"/>
    <p:sldId id="393" r:id="rId13"/>
    <p:sldId id="394" r:id="rId14"/>
    <p:sldId id="395" r:id="rId15"/>
    <p:sldId id="396" r:id="rId16"/>
    <p:sldId id="366" r:id="rId17"/>
    <p:sldId id="379" r:id="rId18"/>
    <p:sldId id="380" r:id="rId19"/>
    <p:sldId id="387" r:id="rId20"/>
    <p:sldId id="367" r:id="rId21"/>
    <p:sldId id="368" r:id="rId22"/>
    <p:sldId id="408" r:id="rId23"/>
    <p:sldId id="369" r:id="rId24"/>
    <p:sldId id="397" r:id="rId25"/>
    <p:sldId id="398" r:id="rId26"/>
    <p:sldId id="410" r:id="rId27"/>
    <p:sldId id="409" r:id="rId28"/>
    <p:sldId id="412" r:id="rId29"/>
    <p:sldId id="370" r:id="rId30"/>
    <p:sldId id="376" r:id="rId31"/>
    <p:sldId id="377" r:id="rId32"/>
    <p:sldId id="399" r:id="rId33"/>
    <p:sldId id="400" r:id="rId34"/>
    <p:sldId id="401" r:id="rId35"/>
    <p:sldId id="383" r:id="rId36"/>
    <p:sldId id="371" r:id="rId37"/>
    <p:sldId id="402" r:id="rId38"/>
    <p:sldId id="372" r:id="rId39"/>
    <p:sldId id="403" r:id="rId40"/>
    <p:sldId id="373" r:id="rId41"/>
    <p:sldId id="381" r:id="rId42"/>
    <p:sldId id="382" r:id="rId43"/>
    <p:sldId id="404" r:id="rId44"/>
    <p:sldId id="374" r:id="rId45"/>
    <p:sldId id="405" r:id="rId46"/>
    <p:sldId id="406" r:id="rId47"/>
    <p:sldId id="375" r:id="rId48"/>
    <p:sldId id="407" r:id="rId49"/>
    <p:sldId id="414" r:id="rId50"/>
    <p:sldId id="413" r:id="rId51"/>
    <p:sldId id="415" r:id="rId52"/>
    <p:sldId id="417" r:id="rId53"/>
    <p:sldId id="418" r:id="rId54"/>
    <p:sldId id="416" r:id="rId55"/>
    <p:sldId id="419" r:id="rId56"/>
    <p:sldId id="384" r:id="rId57"/>
    <p:sldId id="378" r:id="rId58"/>
    <p:sldId id="420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147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1.wmf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.xml"/><Relationship Id="rId4" Type="http://schemas.openxmlformats.org/officeDocument/2006/relationships/tags" Target="../tags/tag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865EB-D5BA-453A-8BFE-875E1EA060AE}" type="datetimeFigureOut">
              <a:rPr lang="en-US"/>
              <a:pPr>
                <a:defRPr/>
              </a:pPr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597D5-0F0C-49FA-B8BB-98D2B2A56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9FBE9-C28E-4C1A-955D-781627E189D4}" type="datetimeFigureOut">
              <a:rPr lang="en-US"/>
              <a:pPr>
                <a:defRPr/>
              </a:pPr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05C47-F6B5-4946-9284-13171BF63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E90E9-DF7F-45B4-991D-34881F4F0503}" type="datetimeFigureOut">
              <a:rPr lang="en-US"/>
              <a:pPr>
                <a:defRPr/>
              </a:pPr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09149-0CDE-45BD-8733-B6B0C77E3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73263"/>
            <a:ext cx="9144000" cy="2898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137431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81470"/>
            <a:ext cx="6400800" cy="1210451"/>
          </a:xfrm>
        </p:spPr>
        <p:txBody>
          <a:bodyPr>
            <a:norm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xmlns="" val="1498670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73263"/>
            <a:ext cx="9144000" cy="2898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1038" y="2881051"/>
            <a:ext cx="7772400" cy="1137431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xmlns="" val="2426577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63763"/>
            <a:ext cx="7772400" cy="1470025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xmlns="" val="4104785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44624"/>
            <a:ext cx="8229600" cy="1143000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rgbClr val="18396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xmlns="" val="988652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401191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2091514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44624"/>
            <a:ext cx="8229600" cy="1143000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rgbClr val="18396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xmlns="" val="3173009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56135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3ED86-3353-4EE3-BCF6-A52E17147A92}" type="datetimeFigureOut">
              <a:rPr lang="en-US"/>
              <a:pPr>
                <a:defRPr/>
              </a:pPr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D7005-1D81-4FB0-AA90-12663C2AD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44624"/>
            <a:ext cx="8229600" cy="1143000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rgbClr val="18396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xmlns="" val="3103883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23850" y="1052736"/>
            <a:ext cx="8496300" cy="72008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000" b="1" cap="all" baseline="0"/>
            </a:lvl1pPr>
            <a:lvl2pPr marL="358775" indent="0">
              <a:buFontTx/>
              <a:buNone/>
              <a:defRPr sz="2000"/>
            </a:lvl2pPr>
            <a:lvl3pPr marL="717550" indent="0">
              <a:buFontTx/>
              <a:buNone/>
              <a:defRPr sz="2000"/>
            </a:lvl3pPr>
            <a:lvl4pPr marL="1074738" indent="0">
              <a:buFontTx/>
              <a:buNone/>
              <a:defRPr sz="2000"/>
            </a:lvl4pPr>
            <a:lvl5pPr marL="1433513" indent="0">
              <a:buFontTx/>
              <a:buNone/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6"/>
          </p:nvPr>
        </p:nvSpPr>
        <p:spPr>
          <a:xfrm>
            <a:off x="2627784" y="6534150"/>
            <a:ext cx="792088" cy="220663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183962"/>
                </a:solidFill>
              </a:rPr>
              <a:t>DD mmm YYYY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7"/>
          </p:nvPr>
        </p:nvSpPr>
        <p:spPr>
          <a:xfrm>
            <a:off x="3635896" y="6534150"/>
            <a:ext cx="3816424" cy="220663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183962"/>
                </a:solidFill>
              </a:rPr>
              <a:t>Presentation title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>
          <a:xfrm>
            <a:off x="323850" y="6525344"/>
            <a:ext cx="287710" cy="220568"/>
          </a:xfrm>
          <a:prstGeom prst="rect">
            <a:avLst/>
          </a:prstGeom>
        </p:spPr>
        <p:txBody>
          <a:bodyPr/>
          <a:lstStyle/>
          <a:p>
            <a:fld id="{32B29DCE-219E-4E20-AD7C-3FB447E38C09}" type="slidenum">
              <a:rPr lang="en-US">
                <a:solidFill>
                  <a:srgbClr val="183962"/>
                </a:solidFill>
              </a:rPr>
              <a:pPr/>
              <a:t>‹#›</a:t>
            </a:fld>
            <a:endParaRPr lang="en-US">
              <a:solidFill>
                <a:srgbClr val="1839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3848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23850" y="1052736"/>
            <a:ext cx="8496300" cy="72008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000" b="1" cap="all" baseline="0"/>
            </a:lvl1pPr>
            <a:lvl2pPr marL="358775" indent="0">
              <a:buFontTx/>
              <a:buNone/>
              <a:defRPr sz="2000"/>
            </a:lvl2pPr>
            <a:lvl3pPr marL="717550" indent="0">
              <a:buFontTx/>
              <a:buNone/>
              <a:defRPr sz="2000"/>
            </a:lvl3pPr>
            <a:lvl4pPr marL="1074738" indent="0">
              <a:buFontTx/>
              <a:buNone/>
              <a:defRPr sz="2000"/>
            </a:lvl4pPr>
            <a:lvl5pPr marL="1433513" indent="0">
              <a:buFontTx/>
              <a:buNone/>
              <a:defRPr sz="2000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2627313" y="6534150"/>
            <a:ext cx="792162" cy="22066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/>
              <a:t>22 Nov 2011</a:t>
            </a: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635375" y="6534150"/>
            <a:ext cx="3816350" cy="22066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ECLA GM Meeting Dec 2011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23850" y="6524625"/>
            <a:ext cx="287338" cy="22066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96A0A6-753F-444C-9A00-873C32DBAD0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252245771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2_Title Slide">
    <p:bg>
      <p:bgPr>
        <a:gradFill flip="none" rotWithShape="1">
          <a:gsLst>
            <a:gs pos="20000">
              <a:schemeClr val="tx2"/>
            </a:gs>
            <a:gs pos="100000">
              <a:srgbClr val="000000"/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323850" y="1052736"/>
            <a:ext cx="8496300" cy="1656184"/>
          </a:xfrm>
        </p:spPr>
        <p:txBody>
          <a:bodyPr/>
          <a:lstStyle>
            <a:lvl1pPr>
              <a:defRPr sz="4500" b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323850" y="2924944"/>
            <a:ext cx="8496300" cy="648072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pic>
        <p:nvPicPr>
          <p:cNvPr id="7" name="Bild 10" descr="Actelion_Logo_RGB_W.wmf"/>
          <p:cNvPicPr>
            <a:picLocks/>
          </p:cNvPicPr>
          <p:nvPr userDrawn="1"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black">
          <a:xfrm>
            <a:off x="7805737" y="6237287"/>
            <a:ext cx="101441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 userDrawn="1">
            <p:custDataLst>
              <p:tags r:id="rId5"/>
            </p:custDataLst>
          </p:nvPr>
        </p:nvSpPr>
        <p:spPr>
          <a:xfrm>
            <a:off x="323850" y="6534150"/>
            <a:ext cx="4248150" cy="220663"/>
          </a:xfrm>
          <a:prstGeom prst="rect">
            <a:avLst/>
          </a:prstGeom>
          <a:noFill/>
        </p:spPr>
        <p:txBody>
          <a:bodyPr vert="horz" wrap="none" lIns="0" tIns="0" rIns="0" bIns="36000" rtlCol="0" anchor="b" anchorCtr="0">
            <a:noAutofit/>
          </a:bodyPr>
          <a:lstStyle/>
          <a:p>
            <a:r>
              <a:rPr lang="en-US" sz="800" noProof="1">
                <a:solidFill>
                  <a:prstClr val="white"/>
                </a:solidFill>
                <a:cs typeface="Arial" pitchFamily="34" charset="0"/>
              </a:rPr>
              <a:t>Copyright © 2014 Actelion Pharmaceuticals Ltd</a:t>
            </a:r>
            <a:endParaRPr lang="en-GB" sz="800" noProof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323850" y="3644900"/>
            <a:ext cx="4248150" cy="230505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C0C0C0"/>
                </a:solidFill>
              </a:defRPr>
            </a:lvl1pPr>
          </a:lstStyle>
          <a:p>
            <a:r>
              <a:rPr lang="en-US" dirty="0"/>
              <a:t>Optional picture</a:t>
            </a:r>
          </a:p>
        </p:txBody>
      </p:sp>
    </p:spTree>
    <p:extLst>
      <p:ext uri="{BB962C8B-B14F-4D97-AF65-F5344CB8AC3E}">
        <p14:creationId xmlns:p14="http://schemas.microsoft.com/office/powerpoint/2010/main" xmlns="" val="34300059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A426DB-E245-0945-924A-3D0982697F0D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C2128A-1415-FA49-A120-F8D3835719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303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B8F39-3D3A-4ABF-8BC9-96089DC94766}" type="datetimeFigureOut">
              <a:rPr lang="en-US"/>
              <a:pPr>
                <a:defRPr/>
              </a:pPr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2FE0B-A078-4102-B413-305B44E03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AC7ED-4D16-4C99-8251-D95736F22493}" type="datetimeFigureOut">
              <a:rPr lang="en-US"/>
              <a:pPr>
                <a:defRPr/>
              </a:pPr>
              <a:t>5/30/2020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0A9AB-619D-40D7-9FA7-BEFB2E674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84E27-D78C-4DA1-B97D-03BAE7BB38AC}" type="datetimeFigureOut">
              <a:rPr lang="en-US"/>
              <a:pPr>
                <a:defRPr/>
              </a:pPr>
              <a:t>5/30/2020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28CA0-0834-48FE-8B38-27D8A2F56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35E3F-9BB3-435E-9B39-8A7DD5C15806}" type="datetimeFigureOut">
              <a:rPr lang="en-US"/>
              <a:pPr>
                <a:defRPr/>
              </a:pPr>
              <a:t>5/30/2020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BA3C0-BDA9-4E3C-A38E-E57C00044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B38CE-2DBB-45BB-8ADA-FB9585B20095}" type="datetimeFigureOut">
              <a:rPr lang="en-US"/>
              <a:pPr>
                <a:defRPr/>
              </a:pPr>
              <a:t>5/30/2020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F4D9B-83AE-4CFA-93B8-4005B7B23F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106D3-34EE-49DC-AFA9-54DF28910FFF}" type="datetimeFigureOut">
              <a:rPr lang="en-US"/>
              <a:pPr>
                <a:defRPr/>
              </a:pPr>
              <a:t>5/30/2020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31BC3-3BBD-4408-832F-64104D193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8DECD-CB61-46FF-BC70-55630360B226}" type="datetimeFigureOut">
              <a:rPr lang="en-US"/>
              <a:pPr>
                <a:defRPr/>
              </a:pPr>
              <a:t>5/30/2020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C66B8-E037-485D-9458-ED95BED78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940D96-6135-4CDB-B752-FE485DB4F908}" type="datetimeFigureOut">
              <a:rPr lang="en-US"/>
              <a:pPr>
                <a:defRPr/>
              </a:pPr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2CC0DC-C6E3-43B2-85F2-6A1DAD678A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9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xmlns="" val="28812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18396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5.wmv"/><Relationship Id="rId2" Type="http://schemas.openxmlformats.org/officeDocument/2006/relationships/slideLayout" Target="../slideLayouts/slideLayout19.xml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microsoft.com/office/2007/relationships/media" Target="../media/media6.wmv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.wmv"/><Relationship Id="rId7" Type="http://schemas.microsoft.com/office/2007/relationships/media" Target="../media/media3.wmv"/><Relationship Id="rId2" Type="http://schemas.openxmlformats.org/officeDocument/2006/relationships/slideLayout" Target="../slideLayouts/slideLayout24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wmv"/><Relationship Id="rId2" Type="http://schemas.openxmlformats.org/officeDocument/2006/relationships/slideLayout" Target="../slideLayouts/slideLayout24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124200"/>
            <a:ext cx="5257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0" y="5475982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latin typeface="Calibri" pitchFamily="34" charset="0"/>
              </a:rPr>
              <a:t>Grigorios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</a:rPr>
              <a:t>Giamouzis</a:t>
            </a:r>
            <a:endParaRPr lang="en-US" sz="2400" b="1" dirty="0">
              <a:latin typeface="Calibri" pitchFamily="34" charset="0"/>
            </a:endParaRPr>
          </a:p>
          <a:p>
            <a:pPr algn="ctr"/>
            <a:r>
              <a:rPr lang="en-US" sz="2000" dirty="0">
                <a:latin typeface="Calibri" pitchFamily="34" charset="0"/>
              </a:rPr>
              <a:t>Ass. Professor of Cardiology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University of Thessaly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457200"/>
            <a:ext cx="8229600" cy="2246769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Practical Electrocardiography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Myocardial Ischemia – Myocardial infarction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. LCX treatment 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4" y="1376772"/>
            <a:ext cx="4572508" cy="4572508"/>
          </a:xfrm>
          <a:prstGeom prst="rect">
            <a:avLst/>
          </a:prstGeom>
        </p:spPr>
      </p:pic>
      <p:pic>
        <p:nvPicPr>
          <p:cNvPr id="5" name="8. LCX treated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2534" y="1358989"/>
            <a:ext cx="4590291" cy="459029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958758" y="332656"/>
            <a:ext cx="4904336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3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months later</a:t>
            </a:r>
          </a:p>
        </p:txBody>
      </p:sp>
    </p:spTree>
    <p:extLst>
      <p:ext uri="{BB962C8B-B14F-4D97-AF65-F5344CB8AC3E}">
        <p14:creationId xmlns:p14="http://schemas.microsoft.com/office/powerpoint/2010/main" xmlns="" val="296502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066800"/>
            <a:ext cx="8610600" cy="4344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ts val="3500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>
                <a:latin typeface="+mn-lt"/>
              </a:rPr>
              <a:t>Myocardial infarction (MI) represents the most important subject in electrocardiography, because of the high prevalence and severity of the disease</a:t>
            </a:r>
          </a:p>
          <a:p>
            <a:pPr marL="228600" indent="-228600">
              <a:lnSpc>
                <a:spcPts val="3500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>
                <a:latin typeface="+mn-lt"/>
              </a:rPr>
              <a:t>40-50% of acute and previous MIs can be recognized in ECG</a:t>
            </a:r>
          </a:p>
          <a:p>
            <a:pPr marL="228600" indent="-228600">
              <a:lnSpc>
                <a:spcPts val="3500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>
                <a:latin typeface="+mn-lt"/>
              </a:rPr>
              <a:t>Since the introduction of urgent </a:t>
            </a:r>
            <a:r>
              <a:rPr lang="en-US" sz="2400" dirty="0" err="1">
                <a:latin typeface="+mn-lt"/>
              </a:rPr>
              <a:t>percutaneous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transluminal</a:t>
            </a:r>
            <a:r>
              <a:rPr lang="en-US" sz="2400" dirty="0">
                <a:latin typeface="+mn-lt"/>
              </a:rPr>
              <a:t> coronary angioplasty (PTCA) and </a:t>
            </a:r>
            <a:r>
              <a:rPr lang="en-US" sz="2400" dirty="0" err="1">
                <a:latin typeface="+mn-lt"/>
              </a:rPr>
              <a:t>fibrinolysis</a:t>
            </a:r>
            <a:r>
              <a:rPr lang="en-US" sz="2400" dirty="0">
                <a:latin typeface="+mn-lt"/>
              </a:rPr>
              <a:t>, accurate diagnosis of acute MI (AMI) has become more important than ever</a:t>
            </a:r>
          </a:p>
          <a:p>
            <a:pPr marL="228600" indent="-228600">
              <a:lnSpc>
                <a:spcPts val="3500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>
                <a:latin typeface="+mn-lt"/>
              </a:rPr>
              <a:t>“Time is myocardium”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5400" y="38100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Background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990600"/>
            <a:ext cx="8534400" cy="5569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>
              <a:lnSpc>
                <a:spcPts val="3300"/>
              </a:lnSpc>
              <a:buFont typeface="Arial" pitchFamily="34" charset="0"/>
              <a:buChar char="•"/>
            </a:pPr>
            <a:r>
              <a:rPr lang="en-US" sz="2400" dirty="0">
                <a:latin typeface="+mn-lt"/>
              </a:rPr>
              <a:t>More than 90% of MIs are attributable to </a:t>
            </a:r>
            <a:r>
              <a:rPr lang="en-US" sz="2400" dirty="0" err="1">
                <a:latin typeface="+mn-lt"/>
              </a:rPr>
              <a:t>atheromatosis</a:t>
            </a:r>
            <a:r>
              <a:rPr lang="en-US" sz="2400" dirty="0">
                <a:latin typeface="+mn-lt"/>
              </a:rPr>
              <a:t> of the coronary arteries with consecutive thrombosis, the latter often provoked by plaque rupture</a:t>
            </a:r>
          </a:p>
          <a:p>
            <a:pPr marL="457200" indent="-228600">
              <a:lnSpc>
                <a:spcPts val="3300"/>
              </a:lnSpc>
              <a:buFont typeface="Arial" pitchFamily="34" charset="0"/>
              <a:buChar char="•"/>
            </a:pPr>
            <a:r>
              <a:rPr lang="en-US" sz="2400" dirty="0">
                <a:latin typeface="+mn-lt"/>
              </a:rPr>
              <a:t>Coronary artery spasm seems to contribute to necrosis</a:t>
            </a:r>
          </a:p>
          <a:p>
            <a:pPr marL="457200" indent="-228600">
              <a:lnSpc>
                <a:spcPts val="3300"/>
              </a:lnSpc>
              <a:buFont typeface="Arial" pitchFamily="34" charset="0"/>
              <a:buChar char="•"/>
            </a:pPr>
            <a:r>
              <a:rPr lang="en-US" sz="2400" dirty="0">
                <a:latin typeface="+mn-lt"/>
              </a:rPr>
              <a:t>MI can also occur in:</a:t>
            </a:r>
          </a:p>
          <a:p>
            <a:pPr marL="1371600" indent="-228600">
              <a:lnSpc>
                <a:spcPts val="3300"/>
              </a:lnSpc>
              <a:buFont typeface="Wingdings" pitchFamily="2" charset="2"/>
              <a:buChar char="ü"/>
            </a:pPr>
            <a:r>
              <a:rPr lang="en-US" sz="2400" dirty="0">
                <a:latin typeface="+mn-lt"/>
              </a:rPr>
              <a:t>aortic dissection, </a:t>
            </a:r>
          </a:p>
          <a:p>
            <a:pPr marL="1371600" indent="-228600">
              <a:lnSpc>
                <a:spcPts val="3300"/>
              </a:lnSpc>
              <a:buFont typeface="Wingdings" pitchFamily="2" charset="2"/>
              <a:buChar char="ü"/>
            </a:pPr>
            <a:r>
              <a:rPr lang="en-US" sz="2400" dirty="0">
                <a:latin typeface="+mn-lt"/>
              </a:rPr>
              <a:t>connective tissue diseases,</a:t>
            </a:r>
          </a:p>
          <a:p>
            <a:pPr marL="1371600" indent="-228600">
              <a:lnSpc>
                <a:spcPts val="3300"/>
              </a:lnSpc>
              <a:buFont typeface="Wingdings" pitchFamily="2" charset="2"/>
              <a:buChar char="ü"/>
            </a:pPr>
            <a:r>
              <a:rPr lang="en-US" sz="2400" dirty="0">
                <a:latin typeface="+mn-lt"/>
              </a:rPr>
              <a:t>cardiac trauma, </a:t>
            </a:r>
          </a:p>
          <a:p>
            <a:pPr marL="1371600" indent="-228600">
              <a:lnSpc>
                <a:spcPts val="3300"/>
              </a:lnSpc>
              <a:buFont typeface="Wingdings" pitchFamily="2" charset="2"/>
              <a:buChar char="ü"/>
            </a:pPr>
            <a:r>
              <a:rPr lang="en-US" sz="2400" dirty="0">
                <a:latin typeface="+mn-lt"/>
              </a:rPr>
              <a:t>tumors, </a:t>
            </a:r>
          </a:p>
          <a:p>
            <a:pPr marL="1371600" indent="-228600">
              <a:lnSpc>
                <a:spcPts val="3300"/>
              </a:lnSpc>
              <a:buFont typeface="Wingdings" pitchFamily="2" charset="2"/>
              <a:buChar char="ü"/>
            </a:pPr>
            <a:r>
              <a:rPr lang="en-US" sz="2400" dirty="0">
                <a:latin typeface="+mn-lt"/>
              </a:rPr>
              <a:t>cocaine abuse</a:t>
            </a:r>
          </a:p>
          <a:p>
            <a:pPr marL="1371600" indent="-228600">
              <a:lnSpc>
                <a:spcPts val="3300"/>
              </a:lnSpc>
              <a:buFont typeface="Wingdings" pitchFamily="2" charset="2"/>
              <a:buChar char="ü"/>
            </a:pPr>
            <a:r>
              <a:rPr lang="en-US" sz="2400" dirty="0">
                <a:latin typeface="+mn-lt"/>
              </a:rPr>
              <a:t>Myocardial bridge</a:t>
            </a:r>
          </a:p>
          <a:p>
            <a:pPr marL="1371600" indent="-228600">
              <a:lnSpc>
                <a:spcPts val="3300"/>
              </a:lnSpc>
              <a:buFont typeface="Wingdings" pitchFamily="2" charset="2"/>
              <a:buChar char="ü"/>
            </a:pPr>
            <a:r>
              <a:rPr lang="en-US" sz="2400" dirty="0">
                <a:latin typeface="+mn-lt"/>
              </a:rPr>
              <a:t>Vasospasm</a:t>
            </a:r>
          </a:p>
          <a:p>
            <a:pPr marL="1371600" indent="-228600">
              <a:lnSpc>
                <a:spcPts val="3300"/>
              </a:lnSpc>
              <a:buFont typeface="Wingdings" pitchFamily="2" charset="2"/>
              <a:buChar char="ü"/>
            </a:pPr>
            <a:r>
              <a:rPr lang="en-US" sz="2400" dirty="0">
                <a:latin typeface="+mn-lt"/>
              </a:rPr>
              <a:t>coronary artery anomalies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2438400" y="304800"/>
            <a:ext cx="2697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Etiology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4495800"/>
            <a:ext cx="8382000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+mn-lt"/>
              </a:rPr>
              <a:t>Thrombotic occlusion of a coronary artery leads to ischemia, with a central zone of major ischemia, or lesion/injury. The ECG shows </a:t>
            </a:r>
            <a:r>
              <a:rPr lang="en-US" sz="2400" dirty="0" err="1">
                <a:latin typeface="+mn-lt"/>
              </a:rPr>
              <a:t>transmural</a:t>
            </a:r>
            <a:r>
              <a:rPr lang="en-US" sz="2400" dirty="0">
                <a:latin typeface="+mn-lt"/>
              </a:rPr>
              <a:t> lesion or a so-called </a:t>
            </a:r>
            <a:r>
              <a:rPr lang="en-US" sz="2400" b="1" dirty="0" err="1">
                <a:latin typeface="+mn-lt"/>
              </a:rPr>
              <a:t>monophasic</a:t>
            </a:r>
            <a:r>
              <a:rPr lang="en-US" sz="2400" b="1" dirty="0">
                <a:latin typeface="+mn-lt"/>
              </a:rPr>
              <a:t> deformation</a:t>
            </a:r>
            <a:r>
              <a:rPr lang="en-US" sz="2400" dirty="0">
                <a:latin typeface="+mn-lt"/>
              </a:rPr>
              <a:t>: the R wave, ST segment, and T wave are incorporated into a single positive deflection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1925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Acute Stage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00200"/>
            <a:ext cx="79121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4495800"/>
            <a:ext cx="838200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+mn-lt"/>
              </a:rPr>
              <a:t>Necrosis develops in the central zone; in the ECG, a Q wave appears. The </a:t>
            </a:r>
            <a:r>
              <a:rPr lang="en-US" sz="2400" b="1" dirty="0">
                <a:latin typeface="+mn-lt"/>
              </a:rPr>
              <a:t>necrotic</a:t>
            </a:r>
            <a:r>
              <a:rPr lang="en-US" sz="2400" dirty="0">
                <a:latin typeface="+mn-lt"/>
              </a:rPr>
              <a:t> zone is surrounded by a </a:t>
            </a:r>
            <a:r>
              <a:rPr lang="en-US" sz="2400" b="1" dirty="0">
                <a:latin typeface="+mn-lt"/>
              </a:rPr>
              <a:t>lesion</a:t>
            </a:r>
            <a:r>
              <a:rPr lang="en-US" sz="2400" dirty="0">
                <a:latin typeface="+mn-lt"/>
              </a:rPr>
              <a:t> zone (minor ST elevation in the ECG), which is itself surrounded by an </a:t>
            </a:r>
            <a:r>
              <a:rPr lang="en-US" sz="2400" b="1" dirty="0">
                <a:latin typeface="+mn-lt"/>
              </a:rPr>
              <a:t>ischemic</a:t>
            </a:r>
            <a:r>
              <a:rPr lang="en-US" sz="2400" dirty="0">
                <a:latin typeface="+mn-lt"/>
              </a:rPr>
              <a:t> zone, with beginning T negativity in the ECG</a:t>
            </a:r>
          </a:p>
        </p:txBody>
      </p:sp>
      <p:sp>
        <p:nvSpPr>
          <p:cNvPr id="3" name="Rectangle 2"/>
          <p:cNvSpPr/>
          <p:nvPr/>
        </p:nvSpPr>
        <p:spPr>
          <a:xfrm>
            <a:off x="2133600" y="381000"/>
            <a:ext cx="34862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Subacute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Stage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0"/>
            <a:ext cx="842677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9213" y="881063"/>
            <a:ext cx="6505575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057400"/>
            <a:ext cx="7924800" cy="185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"/>
            <a:ext cx="4448175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5257800"/>
            <a:ext cx="6596062" cy="126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483246C-25D4-41E7-A0CA-38C16422EC1B}"/>
              </a:ext>
            </a:extLst>
          </p:cNvPr>
          <p:cNvSpPr txBox="1"/>
          <p:nvPr/>
        </p:nvSpPr>
        <p:spPr>
          <a:xfrm>
            <a:off x="2133600" y="17671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A. Normal variant</a:t>
            </a:r>
            <a:endParaRPr lang="el-GR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E84D2E8-AB15-498D-8BE1-90893BE236A4}"/>
              </a:ext>
            </a:extLst>
          </p:cNvPr>
          <p:cNvSpPr txBox="1"/>
          <p:nvPr/>
        </p:nvSpPr>
        <p:spPr>
          <a:xfrm>
            <a:off x="4341019" y="176719"/>
            <a:ext cx="1907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B. STEMI</a:t>
            </a:r>
            <a:endParaRPr lang="el-GR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52400"/>
            <a:ext cx="5476875" cy="56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399" y="5791200"/>
            <a:ext cx="7563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8725" y="795338"/>
            <a:ext cx="668655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Case presentation #1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74 year-old male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Current smoker, Obese (BMI=32)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HTN, Dyslipidemia?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Presents to the ER with chest pain radiating to the back</a:t>
            </a:r>
          </a:p>
        </p:txBody>
      </p:sp>
    </p:spTree>
    <p:extLst>
      <p:ext uri="{BB962C8B-B14F-4D97-AF65-F5344CB8AC3E}">
        <p14:creationId xmlns:p14="http://schemas.microsoft.com/office/powerpoint/2010/main" xmlns="" val="3792346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6363" y="1000125"/>
            <a:ext cx="63912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9"/>
            <a:ext cx="9144000" cy="611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700" y="933450"/>
            <a:ext cx="63246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304800"/>
            <a:ext cx="59885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Electropathophysiologic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evolution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1371600"/>
            <a:ext cx="8001000" cy="4892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ts val="32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>
                <a:latin typeface="+mn-lt"/>
              </a:rPr>
              <a:t>Acute stage:</a:t>
            </a:r>
            <a:r>
              <a:rPr lang="en-US" sz="2400" dirty="0">
                <a:latin typeface="+mn-lt"/>
              </a:rPr>
              <a:t> marked ST elevation (generally &gt;3 mm, up to 12 mm). This represents </a:t>
            </a:r>
            <a:r>
              <a:rPr lang="en-US" sz="2400" dirty="0" err="1">
                <a:latin typeface="+mn-lt"/>
              </a:rPr>
              <a:t>transmural</a:t>
            </a:r>
            <a:r>
              <a:rPr lang="en-US" sz="2400" dirty="0">
                <a:latin typeface="+mn-lt"/>
              </a:rPr>
              <a:t> lesion (also referred to as </a:t>
            </a:r>
            <a:r>
              <a:rPr lang="en-US" sz="2400" dirty="0" err="1">
                <a:latin typeface="+mn-lt"/>
              </a:rPr>
              <a:t>transmural</a:t>
            </a:r>
            <a:r>
              <a:rPr lang="en-US" sz="2400" dirty="0">
                <a:latin typeface="+mn-lt"/>
              </a:rPr>
              <a:t> injury).</a:t>
            </a:r>
          </a:p>
          <a:p>
            <a:pPr marL="457200" indent="-457200">
              <a:lnSpc>
                <a:spcPts val="32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 err="1">
                <a:latin typeface="+mn-lt"/>
              </a:rPr>
              <a:t>Subacute</a:t>
            </a:r>
            <a:r>
              <a:rPr lang="en-US" sz="2400" b="1" dirty="0">
                <a:latin typeface="+mn-lt"/>
              </a:rPr>
              <a:t> stage:</a:t>
            </a:r>
            <a:r>
              <a:rPr lang="en-US" sz="2400" dirty="0">
                <a:latin typeface="+mn-lt"/>
              </a:rPr>
              <a:t> moderate ST elevation plus Q waves or QS waves. This represents minor injury and necrosis. The T wave is generally negative and symmetric, representing ischemia.</a:t>
            </a:r>
          </a:p>
          <a:p>
            <a:pPr marL="457200" indent="-457200">
              <a:lnSpc>
                <a:spcPts val="32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>
                <a:latin typeface="+mn-lt"/>
              </a:rPr>
              <a:t>Chronic or old stage:</a:t>
            </a:r>
            <a:r>
              <a:rPr lang="en-US" sz="2400" dirty="0">
                <a:latin typeface="+mn-lt"/>
              </a:rPr>
              <a:t> “classical” Q waves (duration ≥0.04 s) or QS waves, with </a:t>
            </a:r>
            <a:r>
              <a:rPr lang="en-US" sz="2400" dirty="0" err="1">
                <a:latin typeface="+mn-lt"/>
              </a:rPr>
              <a:t>isoelectric</a:t>
            </a:r>
            <a:r>
              <a:rPr lang="en-US" sz="2400" dirty="0">
                <a:latin typeface="+mn-lt"/>
              </a:rPr>
              <a:t> ST segment. A Q wave or QS wave attributable to infarction represents necrosis. The T wave remains negative or has normalized.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2438400"/>
            <a:ext cx="65013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Localization of Q Wave Infarction</a:t>
            </a:r>
            <a:endParaRPr lang="en-US" sz="3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535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328613"/>
            <a:ext cx="9096375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28600"/>
            <a:ext cx="4343400" cy="50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762000"/>
            <a:ext cx="658933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4191000"/>
            <a:ext cx="51054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90600"/>
            <a:ext cx="5934075" cy="5744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905000" y="228600"/>
            <a:ext cx="4126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Anteroseptal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Infarction</a:t>
            </a:r>
            <a:endParaRPr lang="en-US" sz="3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"/>
            <a:ext cx="13239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457201"/>
            <a:ext cx="1238250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457201"/>
            <a:ext cx="11715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457200"/>
            <a:ext cx="113347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867400" y="457200"/>
            <a:ext cx="3048000" cy="56323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+mn-lt"/>
              </a:rPr>
              <a:t>ECG from a 51-year-old man with a </a:t>
            </a:r>
            <a:r>
              <a:rPr lang="en-US" sz="2000" b="1" dirty="0">
                <a:latin typeface="+mn-lt"/>
              </a:rPr>
              <a:t>3-hour-old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anteroseptal</a:t>
            </a:r>
            <a:r>
              <a:rPr lang="en-US" sz="2000" dirty="0">
                <a:latin typeface="+mn-lt"/>
              </a:rPr>
              <a:t> MI. 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ECG: ST elevation up to 7 mm in V1 to V3. 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Coro: 90% LAD </a:t>
            </a:r>
            <a:r>
              <a:rPr lang="en-US" sz="2000" dirty="0" err="1">
                <a:latin typeface="+mn-lt"/>
              </a:rPr>
              <a:t>stenosis</a:t>
            </a:r>
            <a:r>
              <a:rPr lang="en-US" sz="2000" dirty="0">
                <a:latin typeface="+mn-lt"/>
              </a:rPr>
              <a:t>, distal to the great diagonal branch. 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 err="1">
                <a:latin typeface="+mn-lt"/>
              </a:rPr>
              <a:t>Ventriculography</a:t>
            </a:r>
            <a:r>
              <a:rPr lang="en-US" sz="2000" dirty="0">
                <a:latin typeface="+mn-lt"/>
              </a:rPr>
              <a:t>: Moderate </a:t>
            </a:r>
            <a:r>
              <a:rPr lang="en-US" sz="2000" dirty="0" err="1">
                <a:latin typeface="+mn-lt"/>
              </a:rPr>
              <a:t>anteroseptal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hypokinesia</a:t>
            </a:r>
            <a:r>
              <a:rPr lang="en-US" sz="2000" dirty="0">
                <a:latin typeface="+mn-lt"/>
              </a:rPr>
              <a:t>. Ejection fraction 60%. 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PTCA with </a:t>
            </a:r>
            <a:r>
              <a:rPr lang="en-US" sz="2000" dirty="0" err="1">
                <a:latin typeface="+mn-lt"/>
              </a:rPr>
              <a:t>stenting</a:t>
            </a:r>
            <a:r>
              <a:rPr lang="en-US" sz="2000" dirty="0">
                <a:latin typeface="+mn-lt"/>
              </a:rPr>
              <a:t>. Good</a:t>
            </a:r>
          </a:p>
          <a:p>
            <a:r>
              <a:rPr lang="en-US" sz="2000" dirty="0">
                <a:latin typeface="+mn-lt"/>
              </a:rPr>
              <a:t>result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ECG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99"/>
            <a:ext cx="9144000" cy="4553712"/>
          </a:xfrm>
          <a:prstGeom prst="rect">
            <a:avLst/>
          </a:prstGeom>
        </p:spPr>
      </p:pic>
      <p:sp>
        <p:nvSpPr>
          <p:cNvPr id="2" name="Βέλος: Κάτω 1">
            <a:extLst>
              <a:ext uri="{FF2B5EF4-FFF2-40B4-BE49-F238E27FC236}">
                <a16:creationId xmlns:a16="http://schemas.microsoft.com/office/drawing/2014/main" xmlns="" id="{EEBB4F65-8932-418F-B923-F228597275D1}"/>
              </a:ext>
            </a:extLst>
          </p:cNvPr>
          <p:cNvSpPr/>
          <p:nvPr/>
        </p:nvSpPr>
        <p:spPr>
          <a:xfrm>
            <a:off x="2743200" y="4591705"/>
            <a:ext cx="228600" cy="3048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Βέλος: Κάτω 5">
            <a:extLst>
              <a:ext uri="{FF2B5EF4-FFF2-40B4-BE49-F238E27FC236}">
                <a16:creationId xmlns:a16="http://schemas.microsoft.com/office/drawing/2014/main" xmlns="" id="{D7E30E06-4624-4B61-993D-4C9FC39BA064}"/>
              </a:ext>
            </a:extLst>
          </p:cNvPr>
          <p:cNvSpPr/>
          <p:nvPr/>
        </p:nvSpPr>
        <p:spPr>
          <a:xfrm>
            <a:off x="381000" y="4591705"/>
            <a:ext cx="228600" cy="3048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Βέλος: Κάτω 6">
            <a:extLst>
              <a:ext uri="{FF2B5EF4-FFF2-40B4-BE49-F238E27FC236}">
                <a16:creationId xmlns:a16="http://schemas.microsoft.com/office/drawing/2014/main" xmlns="" id="{66D7CC0B-0F6C-45B3-AAD0-44ACA20339CC}"/>
              </a:ext>
            </a:extLst>
          </p:cNvPr>
          <p:cNvSpPr/>
          <p:nvPr/>
        </p:nvSpPr>
        <p:spPr>
          <a:xfrm>
            <a:off x="228600" y="3200400"/>
            <a:ext cx="228600" cy="3048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2888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"/>
            <a:ext cx="1524000" cy="4639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28600"/>
            <a:ext cx="152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28601"/>
            <a:ext cx="152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399" y="228600"/>
            <a:ext cx="1524001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28600" y="5029200"/>
            <a:ext cx="8610600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+mn-lt"/>
              </a:rPr>
              <a:t>ECG from a 42-year-old man with a </a:t>
            </a:r>
            <a:r>
              <a:rPr lang="en-US" sz="2000" b="1" dirty="0">
                <a:latin typeface="+mn-lt"/>
              </a:rPr>
              <a:t>1-day-old</a:t>
            </a:r>
            <a:r>
              <a:rPr lang="en-US" sz="2000" dirty="0">
                <a:latin typeface="+mn-lt"/>
              </a:rPr>
              <a:t> acute </a:t>
            </a:r>
            <a:r>
              <a:rPr lang="en-US" sz="2000" dirty="0" err="1">
                <a:latin typeface="+mn-lt"/>
              </a:rPr>
              <a:t>anteroseptal</a:t>
            </a:r>
            <a:r>
              <a:rPr lang="en-US" sz="2000" dirty="0">
                <a:latin typeface="+mn-lt"/>
              </a:rPr>
              <a:t> myocardial infarction. ECG: combination of QS in V</a:t>
            </a:r>
            <a:r>
              <a:rPr lang="en-US" sz="2000" baseline="-25000" dirty="0">
                <a:latin typeface="+mn-lt"/>
              </a:rPr>
              <a:t>1</a:t>
            </a:r>
            <a:r>
              <a:rPr lang="en-US" sz="2000" dirty="0">
                <a:latin typeface="+mn-lt"/>
              </a:rPr>
              <a:t>/V</a:t>
            </a:r>
            <a:r>
              <a:rPr lang="en-US" sz="2000" baseline="-25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 and minimal R wave in V</a:t>
            </a:r>
            <a:r>
              <a:rPr lang="en-US" sz="2000" baseline="-25000" dirty="0">
                <a:latin typeface="+mn-lt"/>
              </a:rPr>
              <a:t>3</a:t>
            </a:r>
            <a:r>
              <a:rPr lang="en-US" sz="2000" dirty="0">
                <a:latin typeface="+mn-lt"/>
              </a:rPr>
              <a:t>/V</a:t>
            </a:r>
            <a:r>
              <a:rPr lang="en-US" sz="2000" baseline="-25000" dirty="0">
                <a:latin typeface="+mn-lt"/>
              </a:rPr>
              <a:t>4</a:t>
            </a:r>
            <a:r>
              <a:rPr lang="en-US" sz="2000" dirty="0">
                <a:latin typeface="+mn-lt"/>
              </a:rPr>
              <a:t> (with notching) with ST elevation in (V</a:t>
            </a:r>
            <a:r>
              <a:rPr lang="en-US" sz="2000" baseline="-25000" dirty="0">
                <a:latin typeface="+mn-lt"/>
              </a:rPr>
              <a:t>1</a:t>
            </a:r>
            <a:r>
              <a:rPr lang="en-US" sz="2000" dirty="0">
                <a:latin typeface="+mn-lt"/>
              </a:rPr>
              <a:t>) V</a:t>
            </a:r>
            <a:r>
              <a:rPr lang="en-US" sz="2000" baseline="-25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 to V</a:t>
            </a:r>
            <a:r>
              <a:rPr lang="en-US" sz="2000" baseline="-25000" dirty="0">
                <a:latin typeface="+mn-lt"/>
              </a:rPr>
              <a:t>5</a:t>
            </a:r>
            <a:r>
              <a:rPr lang="en-US" sz="2000" dirty="0">
                <a:latin typeface="+mn-lt"/>
              </a:rPr>
              <a:t>, and terminally negative T wave in V</a:t>
            </a:r>
            <a:r>
              <a:rPr lang="en-US" sz="2000" baseline="-25000" dirty="0">
                <a:latin typeface="+mn-lt"/>
              </a:rPr>
              <a:t>3</a:t>
            </a:r>
            <a:r>
              <a:rPr lang="en-US" sz="2000" dirty="0">
                <a:latin typeface="+mn-lt"/>
              </a:rPr>
              <a:t>/V</a:t>
            </a:r>
            <a:r>
              <a:rPr lang="en-US" sz="2000" baseline="-25000" dirty="0">
                <a:latin typeface="+mn-lt"/>
              </a:rPr>
              <a:t>4</a:t>
            </a:r>
            <a:r>
              <a:rPr lang="en-US" sz="2000" dirty="0">
                <a:latin typeface="+mn-lt"/>
              </a:rPr>
              <a:t>. Coro: 99% </a:t>
            </a:r>
            <a:r>
              <a:rPr lang="en-US" sz="2000" dirty="0" err="1">
                <a:latin typeface="+mn-lt"/>
              </a:rPr>
              <a:t>stenosis</a:t>
            </a:r>
            <a:r>
              <a:rPr lang="en-US" sz="2000" dirty="0">
                <a:latin typeface="+mn-lt"/>
              </a:rPr>
              <a:t> of LAD and first diagonal branch. Apical </a:t>
            </a:r>
            <a:r>
              <a:rPr lang="en-US" sz="2000" dirty="0" err="1">
                <a:latin typeface="+mn-lt"/>
              </a:rPr>
              <a:t>hypokinesia</a:t>
            </a:r>
            <a:r>
              <a:rPr lang="en-US" sz="2000" dirty="0">
                <a:latin typeface="+mn-lt"/>
              </a:rPr>
              <a:t>, ejection fraction 70%. PTCA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33400"/>
            <a:ext cx="16383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533400"/>
            <a:ext cx="1752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4419600" y="762000"/>
            <a:ext cx="4191000" cy="41549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+mn-lt"/>
              </a:rPr>
              <a:t>ECG obtained from a 94-year-old man with a </a:t>
            </a:r>
            <a:r>
              <a:rPr lang="en-US" sz="2400" b="1" dirty="0">
                <a:latin typeface="+mn-lt"/>
              </a:rPr>
              <a:t>2-day-old</a:t>
            </a:r>
            <a:r>
              <a:rPr lang="en-US" sz="2400" dirty="0">
                <a:latin typeface="+mn-lt"/>
              </a:rPr>
              <a:t> acute </a:t>
            </a:r>
            <a:r>
              <a:rPr lang="en-US" sz="2400" dirty="0" err="1">
                <a:latin typeface="+mn-lt"/>
              </a:rPr>
              <a:t>anteroseptal</a:t>
            </a:r>
            <a:r>
              <a:rPr lang="en-US" sz="2400" dirty="0">
                <a:latin typeface="+mn-lt"/>
              </a:rPr>
              <a:t> myocardial infarction. 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ECG: </a:t>
            </a:r>
            <a:r>
              <a:rPr lang="en-US" sz="2400" dirty="0" err="1">
                <a:latin typeface="+mn-lt"/>
              </a:rPr>
              <a:t>Qr</a:t>
            </a:r>
            <a:r>
              <a:rPr lang="en-US" sz="2400" dirty="0">
                <a:latin typeface="+mn-lt"/>
              </a:rPr>
              <a:t> in V</a:t>
            </a:r>
            <a:r>
              <a:rPr lang="en-US" sz="2400" baseline="-25000" dirty="0">
                <a:latin typeface="+mn-lt"/>
              </a:rPr>
              <a:t>2</a:t>
            </a:r>
            <a:r>
              <a:rPr lang="en-US" sz="2400" dirty="0">
                <a:latin typeface="+mn-lt"/>
              </a:rPr>
              <a:t>/V</a:t>
            </a:r>
            <a:r>
              <a:rPr lang="en-US" sz="2400" baseline="-25000" dirty="0">
                <a:latin typeface="+mn-lt"/>
              </a:rPr>
              <a:t>3</a:t>
            </a:r>
            <a:r>
              <a:rPr lang="en-US" sz="2400" dirty="0">
                <a:latin typeface="+mn-lt"/>
              </a:rPr>
              <a:t> (notching in V</a:t>
            </a:r>
            <a:r>
              <a:rPr lang="en-US" sz="2400" baseline="-25000" dirty="0">
                <a:latin typeface="+mn-lt"/>
              </a:rPr>
              <a:t>4</a:t>
            </a:r>
            <a:r>
              <a:rPr lang="en-US" sz="2400" dirty="0">
                <a:latin typeface="+mn-lt"/>
              </a:rPr>
              <a:t>), with slight ST elevation. Negative and symmetric T waves in V</a:t>
            </a:r>
            <a:r>
              <a:rPr lang="en-US" sz="2400" baseline="-25000" dirty="0">
                <a:latin typeface="+mn-lt"/>
              </a:rPr>
              <a:t>2</a:t>
            </a:r>
            <a:r>
              <a:rPr lang="en-US" sz="2400" dirty="0">
                <a:latin typeface="+mn-lt"/>
              </a:rPr>
              <a:t> to V</a:t>
            </a:r>
            <a:r>
              <a:rPr lang="en-US" sz="2400" baseline="-25000" dirty="0">
                <a:latin typeface="+mn-lt"/>
              </a:rPr>
              <a:t>4</a:t>
            </a:r>
            <a:r>
              <a:rPr lang="en-US" sz="2400" dirty="0">
                <a:latin typeface="+mn-lt"/>
              </a:rPr>
              <a:t> and </a:t>
            </a:r>
            <a:r>
              <a:rPr lang="en-US" sz="2400" dirty="0" err="1">
                <a:latin typeface="+mn-lt"/>
              </a:rPr>
              <a:t>aVL</a:t>
            </a:r>
            <a:r>
              <a:rPr lang="en-US" sz="2400" dirty="0">
                <a:latin typeface="+mn-lt"/>
              </a:rPr>
              <a:t>. 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No Coro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1600200" cy="6107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81000"/>
            <a:ext cx="1600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495800" y="609600"/>
            <a:ext cx="3962400" cy="40934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+mn-lt"/>
              </a:rPr>
              <a:t>ECG obtained from a 63-year-old man with a </a:t>
            </a:r>
            <a:r>
              <a:rPr lang="en-US" sz="2000" b="1" dirty="0">
                <a:latin typeface="+mn-lt"/>
              </a:rPr>
              <a:t>1-year-old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anteroseptal</a:t>
            </a:r>
            <a:r>
              <a:rPr lang="en-US" sz="2000" dirty="0">
                <a:latin typeface="+mn-lt"/>
              </a:rPr>
              <a:t> MI. 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ECG: QS in V</a:t>
            </a:r>
            <a:r>
              <a:rPr lang="en-US" sz="2000" baseline="-25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Qr</a:t>
            </a:r>
            <a:r>
              <a:rPr lang="en-US" sz="2000" dirty="0">
                <a:latin typeface="+mn-lt"/>
              </a:rPr>
              <a:t> in V</a:t>
            </a:r>
            <a:r>
              <a:rPr lang="en-US" sz="2000" baseline="-25000" dirty="0">
                <a:latin typeface="+mn-lt"/>
              </a:rPr>
              <a:t>3</a:t>
            </a:r>
            <a:r>
              <a:rPr lang="en-US" sz="2000" dirty="0">
                <a:latin typeface="+mn-lt"/>
              </a:rPr>
              <a:t>, notched QRS in V</a:t>
            </a:r>
            <a:r>
              <a:rPr lang="en-US" sz="2000" baseline="-25000" dirty="0">
                <a:latin typeface="+mn-lt"/>
              </a:rPr>
              <a:t>4</a:t>
            </a:r>
            <a:r>
              <a:rPr lang="en-US" sz="2000" dirty="0">
                <a:latin typeface="+mn-lt"/>
              </a:rPr>
              <a:t> (V</a:t>
            </a:r>
            <a:r>
              <a:rPr lang="en-US" sz="2000" baseline="-25000" dirty="0">
                <a:latin typeface="+mn-lt"/>
              </a:rPr>
              <a:t>3</a:t>
            </a:r>
            <a:r>
              <a:rPr lang="en-US" sz="2000" dirty="0">
                <a:latin typeface="+mn-lt"/>
              </a:rPr>
              <a:t>). Minimal ST elevation in </a:t>
            </a:r>
            <a:r>
              <a:rPr lang="en-US" sz="2000" dirty="0" err="1">
                <a:latin typeface="+mn-lt"/>
              </a:rPr>
              <a:t>anteroseptal</a:t>
            </a:r>
            <a:r>
              <a:rPr lang="en-US" sz="2000" dirty="0">
                <a:latin typeface="+mn-lt"/>
              </a:rPr>
              <a:t> leads. Negative symmetric T waves in V</a:t>
            </a:r>
            <a:r>
              <a:rPr lang="en-US" sz="2000" baseline="-25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 to V</a:t>
            </a:r>
            <a:r>
              <a:rPr lang="en-US" sz="2000" baseline="-25000" dirty="0">
                <a:latin typeface="+mn-lt"/>
              </a:rPr>
              <a:t>6</a:t>
            </a:r>
            <a:r>
              <a:rPr lang="en-US" sz="2000" dirty="0">
                <a:latin typeface="+mn-lt"/>
              </a:rPr>
              <a:t> . 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Coro: 50% LAD </a:t>
            </a:r>
            <a:r>
              <a:rPr lang="en-US" sz="2000" dirty="0" err="1">
                <a:latin typeface="+mn-lt"/>
              </a:rPr>
              <a:t>stenosis</a:t>
            </a:r>
            <a:r>
              <a:rPr lang="en-US" sz="2000" dirty="0">
                <a:latin typeface="+mn-lt"/>
              </a:rPr>
              <a:t> (spontaneous </a:t>
            </a:r>
            <a:r>
              <a:rPr lang="en-US" sz="2000" dirty="0" err="1">
                <a:latin typeface="+mn-lt"/>
              </a:rPr>
              <a:t>recanalization</a:t>
            </a:r>
            <a:r>
              <a:rPr lang="en-US" sz="2000" dirty="0">
                <a:latin typeface="+mn-lt"/>
              </a:rPr>
              <a:t> of LAD). </a:t>
            </a:r>
            <a:r>
              <a:rPr lang="en-US" sz="2000" dirty="0" err="1">
                <a:latin typeface="+mn-lt"/>
              </a:rPr>
              <a:t>Anteroseptal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akinesia</a:t>
            </a:r>
            <a:r>
              <a:rPr lang="en-US" sz="2000" dirty="0">
                <a:latin typeface="+mn-lt"/>
              </a:rPr>
              <a:t>. Left ventricular ejection fraction 60%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799" y="1143000"/>
            <a:ext cx="578003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1828800" y="1524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Extensive Anterior Infarction (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Anterolateral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Infarction)</a:t>
            </a:r>
            <a:endParaRPr lang="en-US" sz="2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800" y="6324600"/>
            <a:ext cx="457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28600"/>
            <a:ext cx="5562600" cy="644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20859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28600"/>
            <a:ext cx="2286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228600"/>
            <a:ext cx="1872022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228600"/>
            <a:ext cx="175552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28600" y="5029200"/>
            <a:ext cx="8686800" cy="15459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en-US" dirty="0"/>
              <a:t>ECG from a 64-year-old man with </a:t>
            </a:r>
            <a:r>
              <a:rPr lang="en-US" b="1" dirty="0"/>
              <a:t>1-hour-old</a:t>
            </a:r>
            <a:r>
              <a:rPr lang="en-US" dirty="0"/>
              <a:t> acute extensive anterior MI. </a:t>
            </a:r>
          </a:p>
          <a:p>
            <a:pPr>
              <a:lnSpc>
                <a:spcPts val="2300"/>
              </a:lnSpc>
            </a:pPr>
            <a:r>
              <a:rPr lang="en-US" dirty="0"/>
              <a:t>ECG: atrial fibrillation, incomplete RBBB. ST elevation up to 7 mm in leads V</a:t>
            </a:r>
            <a:r>
              <a:rPr lang="en-US" baseline="-25000" dirty="0"/>
              <a:t>2</a:t>
            </a:r>
            <a:r>
              <a:rPr lang="en-US" dirty="0"/>
              <a:t> to V</a:t>
            </a:r>
            <a:r>
              <a:rPr lang="en-US" baseline="-25000" dirty="0"/>
              <a:t>6</a:t>
            </a:r>
            <a:r>
              <a:rPr lang="en-US" dirty="0"/>
              <a:t>, in V</a:t>
            </a:r>
            <a:r>
              <a:rPr lang="en-US" baseline="-25000" dirty="0"/>
              <a:t>2</a:t>
            </a:r>
            <a:r>
              <a:rPr lang="en-US" dirty="0"/>
              <a:t> (V</a:t>
            </a:r>
            <a:r>
              <a:rPr lang="en-US" baseline="-25000" dirty="0"/>
              <a:t>3</a:t>
            </a:r>
            <a:r>
              <a:rPr lang="en-US" dirty="0"/>
              <a:t>) arising from the S wave, and tall/broad T waves. No </a:t>
            </a:r>
            <a:r>
              <a:rPr lang="fr-FR" dirty="0" err="1"/>
              <a:t>pathologic</a:t>
            </a:r>
            <a:r>
              <a:rPr lang="fr-FR" dirty="0"/>
              <a:t> Q </a:t>
            </a:r>
            <a:r>
              <a:rPr lang="fr-FR" dirty="0" err="1"/>
              <a:t>waves</a:t>
            </a:r>
            <a:r>
              <a:rPr lang="fr-FR" dirty="0"/>
              <a:t>.</a:t>
            </a:r>
          </a:p>
          <a:p>
            <a:pPr>
              <a:lnSpc>
                <a:spcPts val="2300"/>
              </a:lnSpc>
            </a:pPr>
            <a:r>
              <a:rPr lang="fr-FR" dirty="0"/>
              <a:t>Coro: occlusion </a:t>
            </a:r>
            <a:r>
              <a:rPr lang="en-US" dirty="0"/>
              <a:t>of LAD. </a:t>
            </a:r>
            <a:r>
              <a:rPr lang="en-US" dirty="0" err="1"/>
              <a:t>Anteroapical</a:t>
            </a:r>
            <a:r>
              <a:rPr lang="en-US" dirty="0"/>
              <a:t> </a:t>
            </a:r>
            <a:r>
              <a:rPr lang="en-US" dirty="0" err="1"/>
              <a:t>hypokinesia</a:t>
            </a:r>
            <a:r>
              <a:rPr lang="en-US" dirty="0"/>
              <a:t>, ejection fraction 50%.</a:t>
            </a:r>
          </a:p>
          <a:p>
            <a:pPr>
              <a:lnSpc>
                <a:spcPts val="2300"/>
              </a:lnSpc>
            </a:pPr>
            <a:r>
              <a:rPr lang="en-US" dirty="0" err="1"/>
              <a:t>Percutaneous</a:t>
            </a:r>
            <a:r>
              <a:rPr lang="en-US" dirty="0"/>
              <a:t> </a:t>
            </a:r>
            <a:r>
              <a:rPr lang="en-US" dirty="0" err="1"/>
              <a:t>transluminal</a:t>
            </a:r>
            <a:r>
              <a:rPr lang="en-US" dirty="0"/>
              <a:t> coronary angioplasty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"/>
            <a:ext cx="271462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457200"/>
            <a:ext cx="299942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324600" y="533400"/>
            <a:ext cx="2590800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ECG obtained from a 66-year-old man with </a:t>
            </a:r>
            <a:r>
              <a:rPr lang="en-US" b="1" dirty="0">
                <a:latin typeface="+mn-lt"/>
              </a:rPr>
              <a:t>4-week-old</a:t>
            </a:r>
            <a:r>
              <a:rPr lang="en-US" dirty="0">
                <a:latin typeface="+mn-lt"/>
              </a:rPr>
              <a:t> “acute”</a:t>
            </a:r>
          </a:p>
          <a:p>
            <a:r>
              <a:rPr lang="en-US" dirty="0" err="1">
                <a:latin typeface="+mn-lt"/>
              </a:rPr>
              <a:t>anterolateral</a:t>
            </a:r>
            <a:r>
              <a:rPr lang="en-US" dirty="0">
                <a:latin typeface="+mn-lt"/>
              </a:rPr>
              <a:t> MI. </a:t>
            </a:r>
          </a:p>
          <a:p>
            <a:endParaRPr lang="en-US" dirty="0">
              <a:latin typeface="+mn-lt"/>
            </a:endParaRPr>
          </a:p>
          <a:p>
            <a:r>
              <a:rPr lang="fr-FR" dirty="0">
                <a:latin typeface="+mn-lt"/>
              </a:rPr>
              <a:t>ECG: QS </a:t>
            </a:r>
            <a:r>
              <a:rPr lang="fr-FR" dirty="0" err="1">
                <a:latin typeface="+mn-lt"/>
              </a:rPr>
              <a:t>complex</a:t>
            </a:r>
            <a:r>
              <a:rPr lang="fr-FR" dirty="0">
                <a:latin typeface="+mn-lt"/>
              </a:rPr>
              <a:t> </a:t>
            </a:r>
            <a:r>
              <a:rPr lang="en-US" dirty="0">
                <a:latin typeface="+mn-lt"/>
              </a:rPr>
              <a:t>in V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-V</a:t>
            </a:r>
            <a:r>
              <a:rPr lang="en-US" baseline="-25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 and pathologic Q waves in I and </a:t>
            </a:r>
            <a:r>
              <a:rPr lang="en-US" dirty="0" err="1">
                <a:latin typeface="+mn-lt"/>
              </a:rPr>
              <a:t>aVL</a:t>
            </a:r>
            <a:r>
              <a:rPr lang="en-US" dirty="0">
                <a:latin typeface="+mn-lt"/>
              </a:rPr>
              <a:t>. Reduction</a:t>
            </a:r>
          </a:p>
          <a:p>
            <a:r>
              <a:rPr lang="en-US" dirty="0">
                <a:latin typeface="+mn-lt"/>
              </a:rPr>
              <a:t>of R amplitude in V</a:t>
            </a:r>
            <a:r>
              <a:rPr lang="en-US" baseline="-25000" dirty="0">
                <a:latin typeface="+mn-lt"/>
              </a:rPr>
              <a:t>4</a:t>
            </a:r>
            <a:r>
              <a:rPr lang="en-US" dirty="0">
                <a:latin typeface="+mn-lt"/>
              </a:rPr>
              <a:t>-V</a:t>
            </a:r>
            <a:r>
              <a:rPr lang="en-US" baseline="-25000" dirty="0">
                <a:latin typeface="+mn-lt"/>
              </a:rPr>
              <a:t>6</a:t>
            </a:r>
            <a:r>
              <a:rPr lang="en-US" dirty="0">
                <a:latin typeface="+mn-lt"/>
              </a:rPr>
              <a:t>. Slight ST elevation in V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-V</a:t>
            </a:r>
            <a:r>
              <a:rPr lang="en-US" baseline="-25000" dirty="0">
                <a:latin typeface="+mn-lt"/>
              </a:rPr>
              <a:t>3 </a:t>
            </a:r>
            <a:r>
              <a:rPr lang="it-IT" dirty="0">
                <a:latin typeface="+mn-lt"/>
              </a:rPr>
              <a:t>(V</a:t>
            </a:r>
            <a:r>
              <a:rPr lang="it-IT" baseline="-25000" dirty="0">
                <a:latin typeface="+mn-lt"/>
              </a:rPr>
              <a:t>4</a:t>
            </a:r>
            <a:r>
              <a:rPr lang="it-IT" dirty="0">
                <a:latin typeface="+mn-lt"/>
              </a:rPr>
              <a:t>, I, aVL). </a:t>
            </a:r>
          </a:p>
          <a:p>
            <a:endParaRPr lang="it-IT" dirty="0">
              <a:latin typeface="+mn-lt"/>
            </a:endParaRPr>
          </a:p>
          <a:p>
            <a:r>
              <a:rPr lang="it-IT" dirty="0">
                <a:latin typeface="+mn-lt"/>
              </a:rPr>
              <a:t>Coro: 90% stenosis </a:t>
            </a:r>
            <a:r>
              <a:rPr lang="en-US" dirty="0">
                <a:latin typeface="+mn-lt"/>
              </a:rPr>
              <a:t>of LAD and CX. </a:t>
            </a:r>
          </a:p>
          <a:p>
            <a:r>
              <a:rPr lang="en-US" dirty="0" err="1">
                <a:latin typeface="+mn-lt"/>
              </a:rPr>
              <a:t>Anterolateral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akinesia</a:t>
            </a:r>
            <a:r>
              <a:rPr lang="en-US" dirty="0">
                <a:latin typeface="+mn-lt"/>
              </a:rPr>
              <a:t>, diffuse </a:t>
            </a:r>
            <a:r>
              <a:rPr lang="en-US" dirty="0" err="1">
                <a:latin typeface="+mn-lt"/>
              </a:rPr>
              <a:t>hypokinesia</a:t>
            </a:r>
            <a:r>
              <a:rPr lang="en-US" dirty="0">
                <a:latin typeface="+mn-lt"/>
              </a:rPr>
              <a:t>,</a:t>
            </a:r>
          </a:p>
          <a:p>
            <a:r>
              <a:rPr lang="en-US" dirty="0">
                <a:latin typeface="+mn-lt"/>
              </a:rPr>
              <a:t>ejection fraction 28%. PTCA of LAD and CX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95400"/>
            <a:ext cx="5676900" cy="541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219200" y="304800"/>
            <a:ext cx="6248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Lateral Infarction (Isolated Myocardial</a:t>
            </a:r>
          </a:p>
          <a:p>
            <a:pPr algn="ctr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Infarction of the Lateral Wall)</a:t>
            </a:r>
            <a:endParaRPr lang="en-US" sz="2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1200" y="6400800"/>
            <a:ext cx="457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152400"/>
            <a:ext cx="191289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28600"/>
            <a:ext cx="1981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28600"/>
            <a:ext cx="200991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228600"/>
            <a:ext cx="199049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28600" y="5638800"/>
            <a:ext cx="86106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+mn-lt"/>
              </a:rPr>
              <a:t>Electrocardiogram (ECG) obtained from a 72-year-old man with 4-day-old high lateral MI. ECG: </a:t>
            </a:r>
            <a:r>
              <a:rPr lang="en-US" sz="2000" dirty="0" err="1">
                <a:latin typeface="+mn-lt"/>
              </a:rPr>
              <a:t>Qr</a:t>
            </a:r>
            <a:r>
              <a:rPr lang="en-US" sz="2000" dirty="0">
                <a:latin typeface="+mn-lt"/>
              </a:rPr>
              <a:t> in </a:t>
            </a:r>
            <a:r>
              <a:rPr lang="en-US" sz="2000" dirty="0" err="1">
                <a:latin typeface="+mn-lt"/>
              </a:rPr>
              <a:t>aVL</a:t>
            </a:r>
            <a:r>
              <a:rPr lang="en-US" sz="2000" dirty="0">
                <a:latin typeface="+mn-lt"/>
              </a:rPr>
              <a:t>, with symmetric T waves in </a:t>
            </a:r>
            <a:r>
              <a:rPr lang="en-US" sz="2000" dirty="0" err="1">
                <a:latin typeface="+mn-lt"/>
              </a:rPr>
              <a:t>aVL</a:t>
            </a:r>
            <a:r>
              <a:rPr lang="en-US" sz="2000" dirty="0">
                <a:latin typeface="+mn-lt"/>
              </a:rPr>
              <a:t>, I, V</a:t>
            </a:r>
            <a:r>
              <a:rPr lang="en-US" sz="2000" baseline="-25000" dirty="0">
                <a:latin typeface="+mn-lt"/>
              </a:rPr>
              <a:t>5</a:t>
            </a:r>
            <a:r>
              <a:rPr lang="en-US" sz="2000" dirty="0">
                <a:latin typeface="+mn-lt"/>
              </a:rPr>
              <a:t>/V</a:t>
            </a:r>
            <a:r>
              <a:rPr lang="en-US" sz="2000" baseline="-25000" dirty="0">
                <a:latin typeface="+mn-lt"/>
              </a:rPr>
              <a:t>6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90600"/>
            <a:ext cx="5629033" cy="5734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895600" y="381000"/>
            <a:ext cx="3195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Inferior Infarction</a:t>
            </a:r>
            <a:endParaRPr lang="en-US" sz="3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6400800"/>
            <a:ext cx="457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. LAD-D1 ectatic vessels with multiple non significant stenosi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3422950" cy="3422950"/>
          </a:xfrm>
          <a:prstGeom prst="rect">
            <a:avLst/>
          </a:prstGeom>
        </p:spPr>
      </p:pic>
      <p:pic>
        <p:nvPicPr>
          <p:cNvPr id="5" name="2. Lcx mid significant stenosis non culprit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2310" y="0"/>
            <a:ext cx="3521689" cy="3521689"/>
          </a:xfrm>
          <a:prstGeom prst="rect">
            <a:avLst/>
          </a:prstGeom>
        </p:spPr>
      </p:pic>
      <p:pic>
        <p:nvPicPr>
          <p:cNvPr id="6" name="3. RCA occluded with thrombu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43808" y="3253641"/>
            <a:ext cx="3577834" cy="357783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6327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"/>
            <a:ext cx="4953000" cy="543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715000"/>
            <a:ext cx="8010525" cy="92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0"/>
            <a:ext cx="6257925" cy="582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5867400"/>
            <a:ext cx="7442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152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228600"/>
            <a:ext cx="162546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8600"/>
            <a:ext cx="162133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228600"/>
            <a:ext cx="176645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57200" y="5715000"/>
            <a:ext cx="83058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+mn-lt"/>
              </a:rPr>
              <a:t>ECG from a 63-year-old woman with acute inferior infarction, chest pain for 2 hours. ECG: ST elevation in III/</a:t>
            </a:r>
            <a:r>
              <a:rPr lang="en-US" sz="2000" dirty="0" err="1">
                <a:latin typeface="+mn-lt"/>
              </a:rPr>
              <a:t>aVF</a:t>
            </a:r>
            <a:r>
              <a:rPr lang="en-US" sz="2000" dirty="0">
                <a:latin typeface="+mn-lt"/>
              </a:rPr>
              <a:t>(II), ST depression in I/</a:t>
            </a:r>
            <a:r>
              <a:rPr lang="en-US" sz="2000" dirty="0" err="1">
                <a:latin typeface="+mn-lt"/>
              </a:rPr>
              <a:t>aVL</a:t>
            </a:r>
            <a:r>
              <a:rPr lang="en-US" sz="2000" dirty="0">
                <a:latin typeface="+mn-lt"/>
              </a:rPr>
              <a:t> as mirror image.</a:t>
            </a:r>
          </a:p>
          <a:p>
            <a:r>
              <a:rPr lang="en-US" sz="2000" dirty="0">
                <a:latin typeface="+mn-lt"/>
              </a:rPr>
              <a:t>Coro: 90% RCA </a:t>
            </a:r>
            <a:r>
              <a:rPr lang="en-US" sz="2000" dirty="0" err="1">
                <a:latin typeface="+mn-lt"/>
              </a:rPr>
              <a:t>stenosis</a:t>
            </a:r>
            <a:r>
              <a:rPr lang="en-US" sz="2000" dirty="0">
                <a:latin typeface="+mn-lt"/>
              </a:rPr>
              <a:t>. Ejection fraction 62%. </a:t>
            </a:r>
            <a:r>
              <a:rPr lang="en-US" sz="2000" dirty="0" err="1">
                <a:latin typeface="+mn-lt"/>
              </a:rPr>
              <a:t>Thrombolysis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228600"/>
            <a:ext cx="65932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Posterior (“True” Posterior) Infarction</a:t>
            </a:r>
            <a:endParaRPr lang="en-US" sz="3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28800" y="990600"/>
            <a:ext cx="5054004" cy="5715000"/>
            <a:chOff x="1828800" y="990600"/>
            <a:chExt cx="5054004" cy="5715000"/>
          </a:xfrm>
        </p:grpSpPr>
        <p:pic>
          <p:nvPicPr>
            <p:cNvPr id="542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28800" y="990600"/>
              <a:ext cx="5054004" cy="5666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Rectangle 3"/>
            <p:cNvSpPr/>
            <p:nvPr/>
          </p:nvSpPr>
          <p:spPr>
            <a:xfrm>
              <a:off x="1981200" y="6400800"/>
              <a:ext cx="4572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19621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04800"/>
            <a:ext cx="19526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04800"/>
            <a:ext cx="1676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304800"/>
            <a:ext cx="1828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33400" y="4876800"/>
            <a:ext cx="807720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ECG from a 60-year-old man with acute </a:t>
            </a:r>
            <a:r>
              <a:rPr lang="en-US" b="1" dirty="0"/>
              <a:t>6-hour-old</a:t>
            </a:r>
            <a:r>
              <a:rPr lang="en-US" dirty="0"/>
              <a:t> posterior MI. </a:t>
            </a:r>
          </a:p>
          <a:p>
            <a:r>
              <a:rPr lang="en-US" dirty="0"/>
              <a:t>ECG (half calibration): enormous ST depression (mirror image of posterior ST elevation) especially in V</a:t>
            </a:r>
            <a:r>
              <a:rPr lang="en-US" baseline="-25000" dirty="0"/>
              <a:t>2</a:t>
            </a:r>
            <a:r>
              <a:rPr lang="en-US" dirty="0"/>
              <a:t>-V</a:t>
            </a:r>
            <a:r>
              <a:rPr lang="en-US" baseline="-25000" dirty="0"/>
              <a:t>6</a:t>
            </a:r>
            <a:r>
              <a:rPr lang="en-US" dirty="0"/>
              <a:t>. High and broad R in V</a:t>
            </a:r>
            <a:r>
              <a:rPr lang="en-US" baseline="-25000" dirty="0"/>
              <a:t>3</a:t>
            </a:r>
            <a:r>
              <a:rPr lang="en-US" dirty="0"/>
              <a:t>. </a:t>
            </a:r>
          </a:p>
          <a:p>
            <a:r>
              <a:rPr lang="en-US" dirty="0"/>
              <a:t>Coro: three-vessel disease with occlusion of the dominating </a:t>
            </a:r>
            <a:r>
              <a:rPr lang="en-US" dirty="0" err="1"/>
              <a:t>LCx</a:t>
            </a:r>
            <a:r>
              <a:rPr lang="en-US" dirty="0"/>
              <a:t>. </a:t>
            </a:r>
          </a:p>
          <a:p>
            <a:r>
              <a:rPr lang="en-US" dirty="0"/>
              <a:t>Ejection fraction 36%. Referred for CABG.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17335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28600"/>
            <a:ext cx="1828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228600"/>
            <a:ext cx="17526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267200" y="3733800"/>
            <a:ext cx="4572000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sz="2000" dirty="0">
                <a:latin typeface="+mn-lt"/>
              </a:rPr>
              <a:t>ECG from a 74-year-old man with acute 5-day-old posterior MI. 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ECG: tall and broad R wave in V1 and V2 (V3), slight ST depression in V1-V5, both corresponding to mirror image of alterations in the posterior leads. 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See: QS in V7/V8, </a:t>
            </a:r>
            <a:r>
              <a:rPr lang="en-US" sz="2000" dirty="0" err="1">
                <a:latin typeface="+mn-lt"/>
              </a:rPr>
              <a:t>Qr</a:t>
            </a:r>
            <a:r>
              <a:rPr lang="en-US" sz="2000" dirty="0">
                <a:latin typeface="+mn-lt"/>
              </a:rPr>
              <a:t> in V9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0" y="990600"/>
            <a:ext cx="5314950" cy="5672138"/>
            <a:chOff x="1390650" y="119063"/>
            <a:chExt cx="6362700" cy="6619875"/>
          </a:xfrm>
        </p:grpSpPr>
        <p:pic>
          <p:nvPicPr>
            <p:cNvPr id="552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90650" y="119063"/>
              <a:ext cx="6362700" cy="6619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Rectangle 2"/>
            <p:cNvSpPr/>
            <p:nvPr/>
          </p:nvSpPr>
          <p:spPr>
            <a:xfrm>
              <a:off x="1676400" y="6400800"/>
              <a:ext cx="4572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1828800" y="228600"/>
            <a:ext cx="4775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Right Ventricular Infarction</a:t>
            </a:r>
            <a:endParaRPr lang="en-US" sz="3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04800"/>
            <a:ext cx="2362200" cy="4222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04800"/>
            <a:ext cx="2590800" cy="4324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228600"/>
            <a:ext cx="1113424" cy="571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52400" y="4876800"/>
            <a:ext cx="7010400" cy="18466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900" dirty="0">
                <a:latin typeface="+mn-lt"/>
              </a:rPr>
              <a:t>ECGs from a 47-year-old man with acute</a:t>
            </a:r>
            <a:r>
              <a:rPr lang="en-US" sz="1900" b="1" dirty="0">
                <a:latin typeface="+mn-lt"/>
              </a:rPr>
              <a:t> 12-hour-old </a:t>
            </a:r>
            <a:r>
              <a:rPr lang="en-US" sz="1900" dirty="0">
                <a:latin typeface="+mn-lt"/>
              </a:rPr>
              <a:t>inferior MI with RV involvement. Sinus rhythm, atrioventricular block 2° (</a:t>
            </a:r>
            <a:r>
              <a:rPr lang="en-US" sz="1900" dirty="0" err="1">
                <a:latin typeface="+mn-lt"/>
              </a:rPr>
              <a:t>Wenckebach</a:t>
            </a:r>
            <a:r>
              <a:rPr lang="en-US" sz="1900" dirty="0">
                <a:latin typeface="+mn-lt"/>
              </a:rPr>
              <a:t>). Bizarre ST elevation (“</a:t>
            </a:r>
            <a:r>
              <a:rPr lang="en-US" sz="1900" dirty="0" err="1">
                <a:latin typeface="+mn-lt"/>
              </a:rPr>
              <a:t>monophasic</a:t>
            </a:r>
            <a:r>
              <a:rPr lang="en-US" sz="1900" dirty="0">
                <a:latin typeface="+mn-lt"/>
              </a:rPr>
              <a:t> deformation”) in leads II, </a:t>
            </a:r>
            <a:r>
              <a:rPr lang="en-US" sz="1900" dirty="0" err="1">
                <a:latin typeface="+mn-lt"/>
              </a:rPr>
              <a:t>aVF</a:t>
            </a:r>
            <a:r>
              <a:rPr lang="en-US" sz="1900" dirty="0">
                <a:latin typeface="+mn-lt"/>
              </a:rPr>
              <a:t>, and III. </a:t>
            </a:r>
            <a:r>
              <a:rPr lang="en-US" sz="1900" b="1" dirty="0">
                <a:latin typeface="+mn-lt"/>
              </a:rPr>
              <a:t>Right </a:t>
            </a:r>
            <a:r>
              <a:rPr lang="en-US" sz="1900" b="1" dirty="0" err="1">
                <a:latin typeface="+mn-lt"/>
              </a:rPr>
              <a:t>precordial</a:t>
            </a:r>
            <a:r>
              <a:rPr lang="en-US" sz="1900" b="1" dirty="0">
                <a:latin typeface="+mn-lt"/>
              </a:rPr>
              <a:t> leads:</a:t>
            </a:r>
            <a:r>
              <a:rPr lang="en-US" sz="1900" dirty="0">
                <a:latin typeface="+mn-lt"/>
              </a:rPr>
              <a:t> small q wave and extensive ST elevation in right </a:t>
            </a:r>
            <a:r>
              <a:rPr lang="en-US" sz="1900" dirty="0" err="1">
                <a:latin typeface="+mn-lt"/>
              </a:rPr>
              <a:t>precordial</a:t>
            </a:r>
            <a:r>
              <a:rPr lang="en-US" sz="1900" dirty="0">
                <a:latin typeface="+mn-lt"/>
              </a:rPr>
              <a:t> leads V</a:t>
            </a:r>
            <a:r>
              <a:rPr lang="en-US" sz="1900" baseline="-25000" dirty="0">
                <a:latin typeface="+mn-lt"/>
              </a:rPr>
              <a:t>3R</a:t>
            </a:r>
            <a:r>
              <a:rPr lang="en-US" sz="1900" dirty="0">
                <a:latin typeface="+mn-lt"/>
              </a:rPr>
              <a:t>-V</a:t>
            </a:r>
            <a:r>
              <a:rPr lang="en-US" sz="1900" baseline="-25000" dirty="0">
                <a:latin typeface="+mn-lt"/>
              </a:rPr>
              <a:t>6R</a:t>
            </a:r>
            <a:r>
              <a:rPr lang="en-US" sz="1900" dirty="0">
                <a:latin typeface="+mn-lt"/>
              </a:rPr>
              <a:t>. The patient refused any intervention and died 3 days later by </a:t>
            </a:r>
            <a:r>
              <a:rPr lang="en-US" sz="1900" dirty="0" err="1">
                <a:latin typeface="+mn-lt"/>
              </a:rPr>
              <a:t>cardiogenic</a:t>
            </a:r>
            <a:r>
              <a:rPr lang="en-US" sz="1900" dirty="0">
                <a:latin typeface="+mn-lt"/>
              </a:rPr>
              <a:t> shock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1447800"/>
            <a:ext cx="7924800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Infarction in combination with the classical </a:t>
            </a:r>
            <a:r>
              <a:rPr lang="en-US" sz="3200" dirty="0" err="1"/>
              <a:t>intraventricular</a:t>
            </a:r>
            <a:r>
              <a:rPr lang="en-US" sz="3200" dirty="0"/>
              <a:t> conduction disturbances LBBB, RBBB, left anterior fascicular block (LAFB), left posterior fascicular block (LPFB), and bilateral blocks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6400" y="381000"/>
            <a:ext cx="56493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Complex Infarction Patterns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441960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876800" y="1143000"/>
            <a:ext cx="3505200" cy="4011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228600">
              <a:lnSpc>
                <a:spcPts val="26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QRS &gt;0.12 sec</a:t>
            </a:r>
          </a:p>
          <a:p>
            <a:pPr marL="457200" indent="-228600">
              <a:lnSpc>
                <a:spcPts val="26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QRS predominantly negative in leads V</a:t>
            </a:r>
            <a:r>
              <a:rPr lang="en-US" baseline="-25000" dirty="0"/>
              <a:t>1</a:t>
            </a:r>
            <a:r>
              <a:rPr lang="en-US" dirty="0"/>
              <a:t> and V</a:t>
            </a:r>
            <a:r>
              <a:rPr lang="en-US" baseline="-25000" dirty="0"/>
              <a:t>2</a:t>
            </a:r>
          </a:p>
          <a:p>
            <a:pPr marL="457200" indent="-228600">
              <a:lnSpc>
                <a:spcPts val="26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QRS predominantly positive in V</a:t>
            </a:r>
            <a:r>
              <a:rPr lang="en-US" baseline="-25000" dirty="0"/>
              <a:t>5</a:t>
            </a:r>
            <a:r>
              <a:rPr lang="en-US" dirty="0"/>
              <a:t> and V</a:t>
            </a:r>
            <a:r>
              <a:rPr lang="en-US" baseline="-25000" dirty="0"/>
              <a:t>6</a:t>
            </a:r>
            <a:r>
              <a:rPr lang="en-US" dirty="0"/>
              <a:t> and often notched</a:t>
            </a:r>
          </a:p>
          <a:p>
            <a:pPr marL="457200" indent="-228600">
              <a:lnSpc>
                <a:spcPts val="26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Absence of small, normal Q waves in I, </a:t>
            </a:r>
            <a:r>
              <a:rPr lang="en-US" dirty="0" err="1"/>
              <a:t>aVL</a:t>
            </a:r>
            <a:r>
              <a:rPr lang="en-US" dirty="0"/>
              <a:t>, V</a:t>
            </a:r>
            <a:r>
              <a:rPr lang="en-US" baseline="-25000" dirty="0"/>
              <a:t>5</a:t>
            </a:r>
            <a:r>
              <a:rPr lang="en-US" dirty="0"/>
              <a:t>, and V</a:t>
            </a:r>
            <a:r>
              <a:rPr lang="en-US" baseline="-25000" dirty="0"/>
              <a:t>6</a:t>
            </a:r>
          </a:p>
          <a:p>
            <a:pPr marL="457200" indent="-228600">
              <a:lnSpc>
                <a:spcPts val="26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Wide </a:t>
            </a:r>
            <a:r>
              <a:rPr lang="en-US" dirty="0" err="1"/>
              <a:t>monophasic</a:t>
            </a:r>
            <a:r>
              <a:rPr lang="en-US" dirty="0"/>
              <a:t> R waves in I, </a:t>
            </a:r>
            <a:r>
              <a:rPr lang="en-US" dirty="0" err="1"/>
              <a:t>aVL</a:t>
            </a:r>
            <a:r>
              <a:rPr lang="en-US" dirty="0"/>
              <a:t>, V</a:t>
            </a:r>
            <a:r>
              <a:rPr lang="en-US" baseline="-25000" dirty="0"/>
              <a:t>1</a:t>
            </a:r>
            <a:r>
              <a:rPr lang="en-US" dirty="0"/>
              <a:t>, V</a:t>
            </a:r>
            <a:r>
              <a:rPr lang="en-US" baseline="-25000" dirty="0"/>
              <a:t>5</a:t>
            </a:r>
            <a:r>
              <a:rPr lang="en-US" dirty="0"/>
              <a:t>, and V</a:t>
            </a:r>
            <a:r>
              <a:rPr lang="en-US" baseline="-25000" dirty="0"/>
              <a:t>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2286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Left Bundle Branch Block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Primary PCI in </a:t>
            </a:r>
            <a:r>
              <a:rPr lang="en-US" dirty="0" err="1">
                <a:solidFill>
                  <a:srgbClr val="FFFFFF"/>
                </a:solidFill>
              </a:rPr>
              <a:t>RCA</a:t>
            </a:r>
            <a:r>
              <a:rPr lang="en-US" dirty="0">
                <a:solidFill>
                  <a:srgbClr val="FFFFFF"/>
                </a:solidFill>
              </a:rPr>
              <a:t> and </a:t>
            </a:r>
            <a:r>
              <a:rPr lang="en-US" dirty="0" err="1">
                <a:solidFill>
                  <a:srgbClr val="FFFFFF"/>
                </a:solidFill>
              </a:rPr>
              <a:t>abciximab</a:t>
            </a:r>
            <a:r>
              <a:rPr lang="en-US" dirty="0">
                <a:solidFill>
                  <a:srgbClr val="FFFFFF"/>
                </a:solidFill>
              </a:rPr>
              <a:t> administration</a:t>
            </a:r>
          </a:p>
        </p:txBody>
      </p:sp>
      <p:pic>
        <p:nvPicPr>
          <p:cNvPr id="3" name="4. RCA post treatment, some residual thrombus, abciximab administered in ICU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4104" y="2058487"/>
            <a:ext cx="4615561" cy="461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408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143000"/>
            <a:ext cx="8458200" cy="5327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spcAft>
                <a:spcPts val="1200"/>
              </a:spcAft>
            </a:pPr>
            <a:r>
              <a:rPr lang="en-US" sz="2400" dirty="0"/>
              <a:t>A previous infarction associated with LBBB is reliably diagnosable in the presence of some high-specificity criteria such as:</a:t>
            </a:r>
          </a:p>
          <a:p>
            <a:pPr>
              <a:lnSpc>
                <a:spcPts val="3300"/>
              </a:lnSpc>
              <a:spcAft>
                <a:spcPts val="1200"/>
              </a:spcAft>
            </a:pPr>
            <a:r>
              <a:rPr lang="en-US" sz="2400" dirty="0"/>
              <a:t>1. A q wave in at least two of these leads: I, </a:t>
            </a:r>
            <a:r>
              <a:rPr lang="en-US" sz="2400" dirty="0" err="1"/>
              <a:t>aVL</a:t>
            </a:r>
            <a:r>
              <a:rPr lang="en-US" sz="2400" dirty="0"/>
              <a:t>, V5, and V6</a:t>
            </a:r>
          </a:p>
          <a:p>
            <a:pPr>
              <a:lnSpc>
                <a:spcPts val="3300"/>
              </a:lnSpc>
              <a:spcAft>
                <a:spcPts val="1200"/>
              </a:spcAft>
            </a:pPr>
            <a:r>
              <a:rPr lang="en-US" sz="2400" dirty="0"/>
              <a:t>2. A regression of r wave amplitude from V1 to V4</a:t>
            </a:r>
          </a:p>
          <a:p>
            <a:pPr>
              <a:lnSpc>
                <a:spcPts val="3300"/>
              </a:lnSpc>
              <a:spcAft>
                <a:spcPts val="1200"/>
              </a:spcAft>
            </a:pPr>
            <a:r>
              <a:rPr lang="en-US" sz="2400" dirty="0"/>
              <a:t>3. A notching of the S wave in V3 to V5 = “Cabrera sign”</a:t>
            </a:r>
          </a:p>
          <a:p>
            <a:pPr>
              <a:lnSpc>
                <a:spcPts val="3300"/>
              </a:lnSpc>
              <a:spcAft>
                <a:spcPts val="1200"/>
              </a:spcAft>
            </a:pPr>
            <a:r>
              <a:rPr lang="en-US" sz="2400" dirty="0"/>
              <a:t>However in the absence of these signs, a previous MI cannot be excluded (low sensitivity). An AMI with LBBB may be suspected or even diagnosed by the unusual behavior of </a:t>
            </a:r>
            <a:r>
              <a:rPr lang="en-US" sz="2400" dirty="0" err="1"/>
              <a:t>repolarization</a:t>
            </a:r>
            <a:r>
              <a:rPr lang="en-US" sz="2400" dirty="0"/>
              <a:t>, for example, ST elevation instead of LBBB-related ST depression.</a:t>
            </a:r>
          </a:p>
        </p:txBody>
      </p:sp>
      <p:sp>
        <p:nvSpPr>
          <p:cNvPr id="3" name="Rectangle 2"/>
          <p:cNvSpPr/>
          <p:nvPr/>
        </p:nvSpPr>
        <p:spPr>
          <a:xfrm>
            <a:off x="1" y="304800"/>
            <a:ext cx="8991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Previous infarction associated with LBBB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13239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28600"/>
            <a:ext cx="11705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228600"/>
            <a:ext cx="216453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228600"/>
            <a:ext cx="2884154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04800" y="5562600"/>
            <a:ext cx="84582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+mn-lt"/>
              </a:rPr>
              <a:t>Pathologic Q waves (in LBBB) in I/</a:t>
            </a:r>
            <a:r>
              <a:rPr lang="en-US" sz="2400" dirty="0" err="1">
                <a:latin typeface="+mn-lt"/>
              </a:rPr>
              <a:t>aVL</a:t>
            </a:r>
            <a:r>
              <a:rPr lang="en-US" sz="2400" dirty="0">
                <a:latin typeface="+mn-lt"/>
              </a:rPr>
              <a:t>, reduced R in V5, </a:t>
            </a:r>
            <a:r>
              <a:rPr lang="en-US" sz="2400" dirty="0" err="1">
                <a:latin typeface="+mn-lt"/>
              </a:rPr>
              <a:t>rsR′s</a:t>
            </a:r>
            <a:r>
              <a:rPr lang="en-US" sz="2400" dirty="0">
                <a:latin typeface="+mn-lt"/>
              </a:rPr>
              <a:t>′ in V6. Decreasing R wave from V2 to V5.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1724025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304800"/>
            <a:ext cx="16825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04800"/>
            <a:ext cx="15716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304800"/>
            <a:ext cx="1524000" cy="4955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09600" y="5410200"/>
            <a:ext cx="79248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+mn-lt"/>
              </a:rPr>
              <a:t>18-year-old extensive anterior. Sinus rhythm, LBBB. Pathologic notching in five </a:t>
            </a:r>
            <a:r>
              <a:rPr lang="en-US" sz="2400" dirty="0" err="1">
                <a:latin typeface="+mn-lt"/>
              </a:rPr>
              <a:t>precordial</a:t>
            </a:r>
            <a:r>
              <a:rPr lang="en-US" sz="2400" dirty="0">
                <a:latin typeface="+mn-lt"/>
              </a:rPr>
              <a:t> leads (V2-</a:t>
            </a:r>
            <a:r>
              <a:rPr lang="it-IT" sz="2400" dirty="0">
                <a:latin typeface="+mn-lt"/>
              </a:rPr>
              <a:t>V6), indicate anterior MI. Cabrera sign in </a:t>
            </a:r>
            <a:r>
              <a:rPr lang="en-US" sz="2400" dirty="0">
                <a:latin typeface="+mn-lt"/>
              </a:rPr>
              <a:t>V2/V3 (notched S upstroke).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997839"/>
            <a:ext cx="7848600" cy="25957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ts val="3300"/>
              </a:lnSpc>
            </a:pPr>
            <a:r>
              <a:rPr lang="en-US" sz="2400" dirty="0"/>
              <a:t>In contrast to LBBB, an old infarction in RBBB is  generally easy to identify, in inferior and anterior localization. Identical pathologic Q waves are present as</a:t>
            </a:r>
          </a:p>
          <a:p>
            <a:pPr algn="just">
              <a:lnSpc>
                <a:spcPts val="3300"/>
              </a:lnSpc>
            </a:pPr>
            <a:r>
              <a:rPr lang="en-US" sz="2400" dirty="0"/>
              <a:t>without RBBB, because necrosis influences the first 40–60 ms of the QRS complex, whereas RBBB produces alterations of the last 50–60 ms of QRS</a:t>
            </a:r>
          </a:p>
        </p:txBody>
      </p:sp>
      <p:sp>
        <p:nvSpPr>
          <p:cNvPr id="3" name="Rectangle 2"/>
          <p:cNvSpPr/>
          <p:nvPr/>
        </p:nvSpPr>
        <p:spPr>
          <a:xfrm>
            <a:off x="1" y="304800"/>
            <a:ext cx="8991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Previous infarction associated with RBBB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1600200" cy="5122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28600"/>
            <a:ext cx="15335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28600"/>
            <a:ext cx="1600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228600"/>
            <a:ext cx="153912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81000" y="5486400"/>
            <a:ext cx="83820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+mn-lt"/>
              </a:rPr>
              <a:t>Previous </a:t>
            </a:r>
            <a:r>
              <a:rPr lang="en-US" sz="2400" dirty="0" err="1">
                <a:latin typeface="+mn-lt"/>
              </a:rPr>
              <a:t>inferoposterior</a:t>
            </a:r>
            <a:r>
              <a:rPr lang="en-US" sz="2400" dirty="0">
                <a:latin typeface="+mn-lt"/>
              </a:rPr>
              <a:t> MI. Sinus rhythm, RBBB. Q waves inferiorly (only in III ≥40 ms), without T negativity. Tall “primary” R waves in V2/V3 attributed to RBBB or posterior involvement.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867727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0"/>
            <a:ext cx="502920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6096000"/>
            <a:ext cx="6657975" cy="57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219200" y="5334000"/>
            <a:ext cx="67056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0" y="0"/>
            <a:ext cx="1828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124200"/>
            <a:ext cx="5257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0" y="5552182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latin typeface="Calibri" pitchFamily="34" charset="0"/>
              </a:rPr>
              <a:t>Grigorios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</a:rPr>
              <a:t>Giamouzis</a:t>
            </a:r>
            <a:endParaRPr lang="en-US" sz="2400" b="1" dirty="0">
              <a:latin typeface="Calibri" pitchFamily="34" charset="0"/>
            </a:endParaRPr>
          </a:p>
          <a:p>
            <a:pPr algn="ctr"/>
            <a:r>
              <a:rPr lang="en-US" sz="2000" dirty="0">
                <a:latin typeface="Calibri" pitchFamily="34" charset="0"/>
              </a:rPr>
              <a:t>Ass. Professor of Cardiology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University of Thessaly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457200"/>
            <a:ext cx="8229600" cy="2246769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Practical Electrocardiography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Myocardial Ischemia – Myocardial infarction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Στιγμιότυπο 2016-02-16, 23.14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2492854"/>
          </a:xfrm>
          <a:prstGeom prst="rect">
            <a:avLst/>
          </a:prstGeom>
        </p:spPr>
      </p:pic>
      <p:pic>
        <p:nvPicPr>
          <p:cNvPr id="4" name="Picture 3" descr="Στιγμιότυπο 2016-02-16, 23.16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1780" y="2358940"/>
            <a:ext cx="3960440" cy="4499060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xmlns="" id="{CC0825B2-D42C-40CE-BE90-9A6F5F105AB8}"/>
              </a:ext>
            </a:extLst>
          </p:cNvPr>
          <p:cNvSpPr/>
          <p:nvPr/>
        </p:nvSpPr>
        <p:spPr>
          <a:xfrm>
            <a:off x="2267744" y="4437112"/>
            <a:ext cx="4464496" cy="1368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7327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Admission Lipid Profile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360" y="1628800"/>
            <a:ext cx="8435280" cy="452596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TC=223 mg/dl, </a:t>
            </a:r>
          </a:p>
          <a:p>
            <a:pPr>
              <a:lnSpc>
                <a:spcPct val="200000"/>
              </a:lnSpc>
            </a:pPr>
            <a:r>
              <a:rPr lang="en-US" dirty="0"/>
              <a:t>LDL=149 mg/dl, </a:t>
            </a:r>
          </a:p>
          <a:p>
            <a:pPr>
              <a:lnSpc>
                <a:spcPct val="200000"/>
              </a:lnSpc>
            </a:pPr>
            <a:r>
              <a:rPr lang="en-US" dirty="0"/>
              <a:t>HDL=55 mg/dl, </a:t>
            </a:r>
          </a:p>
          <a:p>
            <a:pPr>
              <a:lnSpc>
                <a:spcPct val="200000"/>
              </a:lnSpc>
            </a:pPr>
            <a:r>
              <a:rPr lang="en-US" dirty="0" err="1"/>
              <a:t>Tg</a:t>
            </a:r>
            <a:r>
              <a:rPr lang="en-US" dirty="0"/>
              <a:t>=155</a:t>
            </a:r>
          </a:p>
        </p:txBody>
      </p:sp>
    </p:spTree>
    <p:extLst>
      <p:ext uri="{BB962C8B-B14F-4D97-AF65-F5344CB8AC3E}">
        <p14:creationId xmlns:p14="http://schemas.microsoft.com/office/powerpoint/2010/main" xmlns="" val="3936742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Discharge exams -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360" y="1628800"/>
            <a:ext cx="8435280" cy="452596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ECG: SR, 65 bmp, q waves inferior wall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Echo: LVEF=45-50%, moderate hypokinesis LV inferior wall</a:t>
            </a:r>
          </a:p>
          <a:p>
            <a:pPr marL="1073150"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Aspirin 80 mg od, </a:t>
            </a:r>
          </a:p>
          <a:p>
            <a:pPr marL="1073150">
              <a:spcBef>
                <a:spcPts val="0"/>
              </a:spcBef>
              <a:spcAft>
                <a:spcPts val="1800"/>
              </a:spcAft>
            </a:pPr>
            <a:r>
              <a:rPr lang="en-US" sz="2800" dirty="0" err="1"/>
              <a:t>ticagrelor</a:t>
            </a:r>
            <a:r>
              <a:rPr lang="en-US" sz="2800" dirty="0"/>
              <a:t> 90 mg bid, </a:t>
            </a:r>
          </a:p>
          <a:p>
            <a:pPr marL="1073150"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perindopril 5 mg od, </a:t>
            </a:r>
          </a:p>
          <a:p>
            <a:pPr marL="1073150"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metoprolol 100 mg bid, </a:t>
            </a:r>
          </a:p>
          <a:p>
            <a:pPr marL="1073150"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atorvastatin 40 od</a:t>
            </a:r>
          </a:p>
        </p:txBody>
      </p:sp>
    </p:spTree>
    <p:extLst>
      <p:ext uri="{BB962C8B-B14F-4D97-AF65-F5344CB8AC3E}">
        <p14:creationId xmlns:p14="http://schemas.microsoft.com/office/powerpoint/2010/main" xmlns="" val="3132737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3</a:t>
            </a:r>
            <a:r>
              <a:rPr lang="en-US" dirty="0"/>
              <a:t> months later</a:t>
            </a:r>
            <a:r>
              <a:rPr lang="el-GR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Presents for scheduled PTCA in </a:t>
            </a:r>
            <a:r>
              <a:rPr lang="en-US" dirty="0" err="1"/>
              <a:t>LCx+LAD</a:t>
            </a:r>
            <a:r>
              <a:rPr lang="en-US" dirty="0"/>
              <a:t>. Pt reports chest pain in moderate-to-severe exertion.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Aspirin, </a:t>
            </a:r>
            <a:r>
              <a:rPr lang="en-US" dirty="0" err="1"/>
              <a:t>ticagrelor</a:t>
            </a:r>
            <a:r>
              <a:rPr lang="en-US" dirty="0"/>
              <a:t> 90 mg bid, perindopril 5 mg od, metoprolol 100 mg bid, </a:t>
            </a:r>
            <a:r>
              <a:rPr lang="en-US" b="1" dirty="0">
                <a:solidFill>
                  <a:srgbClr val="FFFF00"/>
                </a:solidFill>
              </a:rPr>
              <a:t>atorvastatin 40 od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b="1" dirty="0"/>
              <a:t>TC=152 mg/dl, </a:t>
            </a:r>
            <a:r>
              <a:rPr lang="en-US" b="1" dirty="0">
                <a:solidFill>
                  <a:srgbClr val="FFFF00"/>
                </a:solidFill>
              </a:rPr>
              <a:t>LDL 89 mg/dl</a:t>
            </a:r>
            <a:r>
              <a:rPr lang="en-US" b="1" dirty="0"/>
              <a:t>, HDL=49 mg/dl, </a:t>
            </a:r>
            <a:r>
              <a:rPr lang="en-US" b="1" dirty="0" err="1"/>
              <a:t>Tg</a:t>
            </a:r>
            <a:r>
              <a:rPr lang="en-US" b="1" dirty="0"/>
              <a:t>=123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ECG: SR, 65 bmp, q waves inferior wall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BP=130/80 mmHg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Echo: LVEF=50-55%, mild hypokinesis LV inferior wall</a:t>
            </a:r>
          </a:p>
        </p:txBody>
      </p:sp>
    </p:spTree>
    <p:extLst>
      <p:ext uri="{BB962C8B-B14F-4D97-AF65-F5344CB8AC3E}">
        <p14:creationId xmlns:p14="http://schemas.microsoft.com/office/powerpoint/2010/main" xmlns="" val="34114287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CO" val="FONT=Accent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CO" val="FONT=0,0,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opyright"/>
  <p:tag name="ECO" val="FONT=0,0,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H 2014 slide template">
  <a:themeElements>
    <a:clrScheme name="Custom 3">
      <a:dk1>
        <a:srgbClr val="183962"/>
      </a:dk1>
      <a:lt1>
        <a:srgbClr val="FFFFFF"/>
      </a:lt1>
      <a:dk2>
        <a:srgbClr val="183962"/>
      </a:dk2>
      <a:lt2>
        <a:srgbClr val="F2F2F2"/>
      </a:lt2>
      <a:accent1>
        <a:srgbClr val="4F81BD"/>
      </a:accent1>
      <a:accent2>
        <a:srgbClr val="8064A2"/>
      </a:accent2>
      <a:accent3>
        <a:srgbClr val="92D050"/>
      </a:accent3>
      <a:accent4>
        <a:srgbClr val="FFFF00"/>
      </a:accent4>
      <a:accent5>
        <a:srgbClr val="C0504D"/>
      </a:accent5>
      <a:accent6>
        <a:srgbClr val="FFFF99"/>
      </a:accent6>
      <a:hlink>
        <a:srgbClr val="FEB2FF"/>
      </a:hlink>
      <a:folHlink>
        <a:srgbClr val="FE19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6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Override1.xml><?xml version="1.0" encoding="utf-8"?>
<a:themeOverride xmlns:a="http://schemas.openxmlformats.org/drawingml/2006/main">
  <a:clrScheme name="Design Color 5 - A">
    <a:dk1>
      <a:sysClr val="windowText" lastClr="000000"/>
    </a:dk1>
    <a:lt1>
      <a:sysClr val="window" lastClr="FFFFFF"/>
    </a:lt1>
    <a:dk2>
      <a:srgbClr val="0A559B"/>
    </a:dk2>
    <a:lt2>
      <a:srgbClr val="FFFFFF"/>
    </a:lt2>
    <a:accent1>
      <a:srgbClr val="0A559B"/>
    </a:accent1>
    <a:accent2>
      <a:srgbClr val="3796C8"/>
    </a:accent2>
    <a:accent3>
      <a:srgbClr val="37A06E"/>
    </a:accent3>
    <a:accent4>
      <a:srgbClr val="041E36"/>
    </a:accent4>
    <a:accent5>
      <a:srgbClr val="17465D"/>
    </a:accent5>
    <a:accent6>
      <a:srgbClr val="00361B"/>
    </a:accent6>
    <a:hlink>
      <a:srgbClr val="646464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1588</Words>
  <Application>Microsoft Office PowerPoint</Application>
  <PresentationFormat>Προβολή στην οθόνη (4:3)</PresentationFormat>
  <Paragraphs>144</Paragraphs>
  <Slides>57</Slides>
  <Notes>0</Notes>
  <HiddenSlides>0</HiddenSlides>
  <MMClips>6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57</vt:i4>
      </vt:variant>
    </vt:vector>
  </HeadingPairs>
  <TitlesOfParts>
    <vt:vector size="59" baseType="lpstr">
      <vt:lpstr>Office Theme</vt:lpstr>
      <vt:lpstr>PH 2014 slide template</vt:lpstr>
      <vt:lpstr>Διαφάνεια 1</vt:lpstr>
      <vt:lpstr>Case presentation #1</vt:lpstr>
      <vt:lpstr>ECG</vt:lpstr>
      <vt:lpstr>Διαφάνεια 4</vt:lpstr>
      <vt:lpstr>Primary PCI in RCA and abciximab administration</vt:lpstr>
      <vt:lpstr>Διαφάνεια 6</vt:lpstr>
      <vt:lpstr>Admission Lipid Profile</vt:lpstr>
      <vt:lpstr>Discharge exams - Therapy</vt:lpstr>
      <vt:lpstr>3 months later…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</vt:vector>
  </TitlesOfParts>
  <Company>Emory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 Giamouzis</dc:creator>
  <cp:lastModifiedBy>MICRO</cp:lastModifiedBy>
  <cp:revision>124</cp:revision>
  <dcterms:created xsi:type="dcterms:W3CDTF">2009-03-25T19:22:22Z</dcterms:created>
  <dcterms:modified xsi:type="dcterms:W3CDTF">2020-05-30T16:54:38Z</dcterms:modified>
</cp:coreProperties>
</file>