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9" r:id="rId2"/>
    <p:sldId id="342" r:id="rId3"/>
    <p:sldId id="328" r:id="rId4"/>
    <p:sldId id="291" r:id="rId5"/>
    <p:sldId id="292" r:id="rId6"/>
    <p:sldId id="293" r:id="rId7"/>
    <p:sldId id="290" r:id="rId8"/>
    <p:sldId id="279" r:id="rId9"/>
    <p:sldId id="314" r:id="rId10"/>
    <p:sldId id="346" r:id="rId11"/>
    <p:sldId id="348" r:id="rId12"/>
    <p:sldId id="349" r:id="rId13"/>
    <p:sldId id="354" r:id="rId14"/>
    <p:sldId id="353" r:id="rId15"/>
    <p:sldId id="355" r:id="rId16"/>
    <p:sldId id="317" r:id="rId17"/>
    <p:sldId id="297" r:id="rId18"/>
    <p:sldId id="304" r:id="rId19"/>
    <p:sldId id="319" r:id="rId20"/>
    <p:sldId id="352" r:id="rId21"/>
    <p:sldId id="364" r:id="rId22"/>
    <p:sldId id="362" r:id="rId23"/>
    <p:sldId id="371" r:id="rId24"/>
    <p:sldId id="361" r:id="rId25"/>
    <p:sldId id="363" r:id="rId26"/>
    <p:sldId id="356" r:id="rId27"/>
    <p:sldId id="359" r:id="rId28"/>
    <p:sldId id="357" r:id="rId29"/>
    <p:sldId id="358" r:id="rId30"/>
    <p:sldId id="372" r:id="rId31"/>
    <p:sldId id="365" r:id="rId32"/>
    <p:sldId id="366" r:id="rId33"/>
    <p:sldId id="367" r:id="rId34"/>
    <p:sldId id="368" r:id="rId35"/>
    <p:sldId id="369" r:id="rId36"/>
    <p:sldId id="370" r:id="rId37"/>
    <p:sldId id="373" r:id="rId38"/>
    <p:sldId id="306" r:id="rId39"/>
    <p:sldId id="307" r:id="rId40"/>
    <p:sldId id="308" r:id="rId41"/>
    <p:sldId id="374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5DD5B0-C618-40D9-9CAC-978E6434A62C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DC7D57C-C0AC-4211-A129-B2796632E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099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05995-A7D1-47E7-9C4A-8D9E06AAAEB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620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8622D-3F10-4999-99CC-17E9F11073EA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487AF-8CDA-4C3E-81BB-4BC79854C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0947-8512-42D8-801C-04A74FAE793B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18951-6C25-4416-92A9-FB5AF2EC0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C4BDD-E002-4A87-AF5F-6D137DAF153B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27A1-C6CC-49FE-B73B-DB0C21E31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956C8-9E3B-4F28-B167-6EEA0AA589C2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7C1FE-4B7E-4F20-A255-CAB0B1921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DBB9A-B453-4564-872A-E7065794958B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33F9-59C5-4977-8892-7EFE3DE84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3CEB-572B-4003-A0B8-8EE9B65F16D5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030CA-CA3F-4BB3-AA55-E7240EF4F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70E99-DAE5-4BE1-8FE4-D5A740AA7D12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560C5-FDFA-486F-9244-CFBF74CAF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C530A-D01D-4A7C-9116-BE673F812118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317F3-A9D2-44C6-B861-377353A8D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1B0F-001C-4467-A8E8-C2DFC4F646F0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117D-9476-4550-B95B-C9A506FBD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BE23-01FF-4CCC-AA47-F1E9FD044F34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08C8-1047-4DEB-80F4-351C4B38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D9EA-2D63-49CC-A8EC-1A2898A1A48A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2BA3A-4DB8-47FD-A9F2-F96C198D3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D1905A-49AE-4C0D-B5E4-2C76C095DC06}" type="datetimeFigureOut">
              <a:rPr lang="en-US"/>
              <a:pPr>
                <a:defRPr/>
              </a:pPr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5E5555-8AF2-4791-A8BF-EE2C06513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25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0" y="5226050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Calibri" pitchFamily="34" charset="0"/>
              </a:rPr>
              <a:t>Grigorios</a:t>
            </a:r>
            <a:r>
              <a:rPr lang="en-US" sz="2400" b="1" dirty="0">
                <a:latin typeface="Calibri" pitchFamily="34" charset="0"/>
              </a:rPr>
              <a:t> Giamouzis, MD, PhD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Ass. Professor of Cardiology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University of Thessaly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Larissa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229600" cy="224631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Practical Electrocardiography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Enlargment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Ventricular Hypertrophy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52462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04800"/>
            <a:ext cx="64484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109663"/>
            <a:ext cx="64579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304800"/>
            <a:ext cx="8153400" cy="46196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Genesis of the normal P wave: the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precordial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leads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1052513"/>
            <a:ext cx="71342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304800"/>
            <a:ext cx="8153400" cy="46196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Genesis of the normal P wave: the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precordial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leads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800"/>
            <a:ext cx="51149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304800" y="4191000"/>
            <a:ext cx="8534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3550" indent="-463550">
              <a:lnSpc>
                <a:spcPct val="150000"/>
              </a:lnSpc>
              <a:buFont typeface="Arial" charset="0"/>
              <a:buChar char="•"/>
            </a:pPr>
            <a:r>
              <a:rPr lang="en-US" sz="2000"/>
              <a:t>The longer-lasting activation of the dilated left atrium provokes prolongation (≥0.110 ms) and sometimes bifidity of the p wave, especially in leads I or II and V6, with an interpeak distance of &gt;40 ms </a:t>
            </a:r>
          </a:p>
          <a:p>
            <a:pPr marL="463550" indent="-463550">
              <a:lnSpc>
                <a:spcPct val="150000"/>
              </a:lnSpc>
              <a:buFont typeface="Arial" charset="0"/>
              <a:buChar char="•"/>
            </a:pPr>
            <a:r>
              <a:rPr lang="en-US" sz="2000"/>
              <a:t>The second and negative portion of the p wave in lead V1 (and often V2) is accentuated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12001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914400"/>
            <a:ext cx="11334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914400"/>
            <a:ext cx="11715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914400"/>
            <a:ext cx="1143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914400"/>
            <a:ext cx="11144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914400"/>
            <a:ext cx="11715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2362200"/>
            <a:ext cx="10668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24384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2800" y="2438400"/>
            <a:ext cx="10858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2590800"/>
            <a:ext cx="10858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2590800"/>
            <a:ext cx="106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2514600"/>
            <a:ext cx="10763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wn Arrow 15"/>
          <p:cNvSpPr/>
          <p:nvPr/>
        </p:nvSpPr>
        <p:spPr>
          <a:xfrm>
            <a:off x="914400" y="990600"/>
            <a:ext cx="2286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 flipV="1">
            <a:off x="914400" y="3048000"/>
            <a:ext cx="2286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04800"/>
            <a:ext cx="573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1209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90600"/>
            <a:ext cx="11811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990600"/>
            <a:ext cx="1171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990600"/>
            <a:ext cx="11715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990600"/>
            <a:ext cx="11811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990600"/>
            <a:ext cx="11620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2667000"/>
            <a:ext cx="1152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2667000"/>
            <a:ext cx="990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2800" y="2667000"/>
            <a:ext cx="116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2667000"/>
            <a:ext cx="1133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7400" y="2667000"/>
            <a:ext cx="11334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86600" y="2667000"/>
            <a:ext cx="11334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28600" y="4800600"/>
            <a:ext cx="868680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ts val="2800"/>
              </a:lnSpc>
              <a:buFont typeface="Arial" charset="0"/>
              <a:buChar char="•"/>
            </a:pPr>
            <a:r>
              <a:rPr lang="en-US" sz="2000"/>
              <a:t>p Pulmonale is characterized by tall and sometimes pointed p waves in leads II, aVF, and III </a:t>
            </a:r>
          </a:p>
          <a:p>
            <a:pPr marL="231775" indent="-231775">
              <a:lnSpc>
                <a:spcPts val="2800"/>
              </a:lnSpc>
              <a:buFont typeface="Arial" charset="0"/>
              <a:buChar char="•"/>
            </a:pPr>
            <a:r>
              <a:rPr lang="en-US" sz="2000"/>
              <a:t>The amplitude of the p waves is &gt;2.5 mm in at least one of these leads</a:t>
            </a:r>
          </a:p>
          <a:p>
            <a:pPr marL="231775" indent="-231775">
              <a:lnSpc>
                <a:spcPts val="2800"/>
              </a:lnSpc>
              <a:buFont typeface="Arial" charset="0"/>
              <a:buChar char="•"/>
            </a:pPr>
            <a:r>
              <a:rPr lang="en-US" sz="2000"/>
              <a:t>In the opposite lead aVL, the p wave is completely negative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86000" y="762000"/>
            <a:ext cx="5181600" cy="762000"/>
            <a:chOff x="2286000" y="762000"/>
            <a:chExt cx="5181600" cy="762000"/>
          </a:xfrm>
        </p:grpSpPr>
        <p:sp>
          <p:nvSpPr>
            <p:cNvPr id="16" name="Down Arrow 15"/>
            <p:cNvSpPr/>
            <p:nvPr/>
          </p:nvSpPr>
          <p:spPr>
            <a:xfrm>
              <a:off x="2286000" y="762000"/>
              <a:ext cx="228600" cy="6858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505200" y="762000"/>
              <a:ext cx="228600" cy="6858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7239000" y="838200"/>
              <a:ext cx="228600" cy="6858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own Arrow 19"/>
          <p:cNvSpPr/>
          <p:nvPr/>
        </p:nvSpPr>
        <p:spPr>
          <a:xfrm flipH="1" flipV="1">
            <a:off x="6019800" y="1981200"/>
            <a:ext cx="2286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800"/>
            <a:ext cx="48863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1000" y="4343400"/>
            <a:ext cx="8610600" cy="2041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2000" dirty="0" err="1"/>
              <a:t>Biatrial</a:t>
            </a:r>
            <a:r>
              <a:rPr lang="en-US" sz="2000" dirty="0"/>
              <a:t> enlargement is very rare and combines the criteria of left and right atrial hypertrophy/dilatation :</a:t>
            </a:r>
          </a:p>
          <a:p>
            <a:pPr>
              <a:defRPr/>
            </a:pPr>
            <a:r>
              <a:rPr lang="en-US" sz="2000" dirty="0"/>
              <a:t>	1. Peaky and high p waves in inferior leads, p ≥2.5 mm in II</a:t>
            </a:r>
          </a:p>
          <a:p>
            <a:pPr>
              <a:defRPr/>
            </a:pPr>
            <a:r>
              <a:rPr lang="en-US" sz="2000" dirty="0"/>
              <a:t>	2. p Duration 120 ms, accentuated terminal p negativity in V1</a:t>
            </a:r>
          </a:p>
          <a:p>
            <a:pPr marL="231775" indent="-231775">
              <a:lnSpc>
                <a:spcPts val="2800"/>
              </a:lnSpc>
              <a:buFont typeface="Arial" pitchFamily="34" charset="0"/>
              <a:buChar char="•"/>
              <a:defRPr/>
            </a:pPr>
            <a:r>
              <a:rPr lang="en-US" sz="2000" dirty="0"/>
              <a:t>Seen in combined severe diseases of heart and lung, and in patients with complex congenital heart disease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447800"/>
            <a:ext cx="9810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447800"/>
            <a:ext cx="9715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447800"/>
            <a:ext cx="9525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819400"/>
            <a:ext cx="11191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75565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403600"/>
            <a:ext cx="30480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304800"/>
            <a:ext cx="8153400" cy="46196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Ventricular Depolarization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8031163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33400" y="381000"/>
            <a:ext cx="8153400" cy="4619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Electrical activation of the heart: resultant vector forces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63" y="1495425"/>
            <a:ext cx="802005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304800"/>
            <a:ext cx="8153400" cy="46196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Genesis of the normal QRS complex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80963"/>
            <a:ext cx="642937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81075"/>
            <a:ext cx="51816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8" y="990600"/>
            <a:ext cx="8945562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762000" y="1582738"/>
            <a:ext cx="78486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/>
              <a:t>The ECG is characterized by a single positive QRS deflection in lead V1 that is a pure R</a:t>
            </a:r>
          </a:p>
          <a:p>
            <a:pPr marL="231775" indent="-231775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/>
              <a:t>This condition is encountered in severe pulmonary valve stenosis, severe RVH in congenital heart diseases with Eisenmenger syndrome, and in some cases of mitral stenosis and severe cor pulmonale</a:t>
            </a:r>
          </a:p>
          <a:p>
            <a:pPr marL="231775" indent="-231775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400"/>
              <a:t>There is associated QRS deviation &gt;+120°).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81000"/>
            <a:ext cx="589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2979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419600"/>
            <a:ext cx="594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8025" y="304800"/>
            <a:ext cx="589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30B4671E-048C-4F7C-A3F5-0D9B83BC1244}"/>
              </a:ext>
            </a:extLst>
          </p:cNvPr>
          <p:cNvSpPr/>
          <p:nvPr/>
        </p:nvSpPr>
        <p:spPr>
          <a:xfrm>
            <a:off x="3200400" y="4419600"/>
            <a:ext cx="59436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2979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419600"/>
            <a:ext cx="594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8025" y="304800"/>
            <a:ext cx="5895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19949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90800" cy="67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057400"/>
            <a:ext cx="59959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194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219200"/>
            <a:ext cx="5794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6106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4114800"/>
            <a:ext cx="6477000" cy="45720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85153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57200"/>
            <a:ext cx="111442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550" y="457200"/>
            <a:ext cx="11969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86058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1981200"/>
            <a:ext cx="3810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85153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16383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685800"/>
            <a:ext cx="16097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133600"/>
            <a:ext cx="15430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52400"/>
            <a:ext cx="15621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88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29EA86-C3EF-4B6B-A726-F4118CD0772B}"/>
              </a:ext>
            </a:extLst>
          </p:cNvPr>
          <p:cNvSpPr txBox="1"/>
          <p:nvPr/>
        </p:nvSpPr>
        <p:spPr>
          <a:xfrm>
            <a:off x="1714500" y="200602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70C0"/>
                </a:solidFill>
              </a:rPr>
              <a:t>Κλινικά παραδείγματα</a:t>
            </a:r>
          </a:p>
        </p:txBody>
      </p:sp>
    </p:spTree>
    <p:extLst>
      <p:ext uri="{BB962C8B-B14F-4D97-AF65-F5344CB8AC3E}">
        <p14:creationId xmlns:p14="http://schemas.microsoft.com/office/powerpoint/2010/main" xmlns="" val="1713427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666" r="1672"/>
          <a:stretch>
            <a:fillRect/>
          </a:stretch>
        </p:blipFill>
        <p:spPr bwMode="auto">
          <a:xfrm>
            <a:off x="0" y="19050"/>
            <a:ext cx="91313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75" y="273050"/>
            <a:ext cx="9051925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4417" t="7513" r="10362" b="6477"/>
          <a:stretch>
            <a:fillRect/>
          </a:stretch>
        </p:blipFill>
        <p:spPr bwMode="auto">
          <a:xfrm>
            <a:off x="84138" y="577850"/>
            <a:ext cx="9059862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95300"/>
            <a:ext cx="49053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1000"/>
            <a:ext cx="24288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522288"/>
            <a:ext cx="905192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10793"/>
          <a:stretch>
            <a:fillRect/>
          </a:stretch>
        </p:blipFill>
        <p:spPr bwMode="auto">
          <a:xfrm>
            <a:off x="114300" y="142875"/>
            <a:ext cx="47625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 b="10063"/>
          <a:stretch>
            <a:fillRect/>
          </a:stretch>
        </p:blipFill>
        <p:spPr bwMode="auto">
          <a:xfrm>
            <a:off x="4419600" y="5181600"/>
            <a:ext cx="4581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16" name="Group 5"/>
          <p:cNvGrpSpPr>
            <a:grpSpLocks/>
          </p:cNvGrpSpPr>
          <p:nvPr/>
        </p:nvGrpSpPr>
        <p:grpSpPr bwMode="auto">
          <a:xfrm>
            <a:off x="4800600" y="76200"/>
            <a:ext cx="4267200" cy="819150"/>
            <a:chOff x="4800600" y="609600"/>
            <a:chExt cx="4267200" cy="819150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423" r="5063"/>
            <a:stretch>
              <a:fillRect/>
            </a:stretch>
          </p:blipFill>
          <p:spPr bwMode="auto">
            <a:xfrm>
              <a:off x="4800600" y="609600"/>
              <a:ext cx="4267200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3" y="609600"/>
              <a:ext cx="246030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4391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3736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058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685925"/>
            <a:ext cx="85153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058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1195388"/>
            <a:ext cx="8667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95313"/>
            <a:ext cx="7620000" cy="626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457200" y="152400"/>
            <a:ext cx="8153400" cy="4619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Electrical activation of the heart by the sinoatrial (SA) node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058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57313"/>
            <a:ext cx="84963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24200"/>
            <a:ext cx="525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0" y="5226050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latin typeface="Calibri" pitchFamily="34" charset="0"/>
              </a:rPr>
              <a:t>Grigorios</a:t>
            </a:r>
            <a:r>
              <a:rPr lang="en-US" sz="2400" b="1" dirty="0">
                <a:latin typeface="Calibri" pitchFamily="34" charset="0"/>
              </a:rPr>
              <a:t> Giamouzis, MD, PhD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Ass. Professor of Cardiology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University of Thessaly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Larissa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229600" cy="224631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Practical Electrocardiography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Enlargment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Ventricular Hypertrophy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34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6581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143000" y="381000"/>
            <a:ext cx="6858000" cy="4619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Resting cell - Depolarized cell - Repolarized cell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9724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838200" y="304800"/>
            <a:ext cx="7620000" cy="4619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Recording of the effects of electrical activation process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4391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1271588"/>
            <a:ext cx="77057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6482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304800"/>
            <a:ext cx="8153400" cy="461963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Sinus Node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638" y="1143000"/>
            <a:ext cx="3838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6388" y="4267200"/>
            <a:ext cx="37576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294</Words>
  <Application>Microsoft Office PowerPoint</Application>
  <PresentationFormat>Προβολή στην οθόνη (4:3)</PresentationFormat>
  <Paragraphs>39</Paragraphs>
  <Slides>41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2" baseType="lpstr"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</vt:vector>
  </TitlesOfParts>
  <Company>Emory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Giamouzis</dc:creator>
  <cp:lastModifiedBy>MICRO</cp:lastModifiedBy>
  <cp:revision>83</cp:revision>
  <dcterms:created xsi:type="dcterms:W3CDTF">2009-03-25T19:22:22Z</dcterms:created>
  <dcterms:modified xsi:type="dcterms:W3CDTF">2020-05-30T16:48:04Z</dcterms:modified>
</cp:coreProperties>
</file>