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notesMasterIdLst>
    <p:notesMasterId r:id="rId66"/>
  </p:notesMasterIdLst>
  <p:sldIdLst>
    <p:sldId id="256" r:id="rId2"/>
    <p:sldId id="323" r:id="rId3"/>
    <p:sldId id="325" r:id="rId4"/>
    <p:sldId id="327" r:id="rId5"/>
    <p:sldId id="329" r:id="rId6"/>
    <p:sldId id="331" r:id="rId7"/>
    <p:sldId id="262" r:id="rId8"/>
    <p:sldId id="333" r:id="rId9"/>
    <p:sldId id="335" r:id="rId10"/>
    <p:sldId id="337" r:id="rId11"/>
    <p:sldId id="267" r:id="rId12"/>
    <p:sldId id="269" r:id="rId13"/>
    <p:sldId id="271" r:id="rId14"/>
    <p:sldId id="273" r:id="rId15"/>
    <p:sldId id="275" r:id="rId16"/>
    <p:sldId id="277" r:id="rId17"/>
    <p:sldId id="279" r:id="rId18"/>
    <p:sldId id="281" r:id="rId19"/>
    <p:sldId id="283" r:id="rId20"/>
    <p:sldId id="285" r:id="rId21"/>
    <p:sldId id="287" r:id="rId22"/>
    <p:sldId id="289" r:id="rId23"/>
    <p:sldId id="291" r:id="rId24"/>
    <p:sldId id="293" r:id="rId25"/>
    <p:sldId id="295" r:id="rId26"/>
    <p:sldId id="297" r:id="rId27"/>
    <p:sldId id="299" r:id="rId28"/>
    <p:sldId id="301" r:id="rId29"/>
    <p:sldId id="303" r:id="rId30"/>
    <p:sldId id="305" r:id="rId31"/>
    <p:sldId id="307" r:id="rId32"/>
    <p:sldId id="309" r:id="rId33"/>
    <p:sldId id="311" r:id="rId34"/>
    <p:sldId id="313" r:id="rId35"/>
    <p:sldId id="315" r:id="rId36"/>
    <p:sldId id="317" r:id="rId37"/>
    <p:sldId id="319" r:id="rId38"/>
    <p:sldId id="321" r:id="rId39"/>
    <p:sldId id="369" r:id="rId40"/>
    <p:sldId id="375" r:id="rId41"/>
    <p:sldId id="376" r:id="rId42"/>
    <p:sldId id="377" r:id="rId43"/>
    <p:sldId id="378" r:id="rId44"/>
    <p:sldId id="379" r:id="rId45"/>
    <p:sldId id="380" r:id="rId46"/>
    <p:sldId id="381" r:id="rId47"/>
    <p:sldId id="382" r:id="rId48"/>
    <p:sldId id="383" r:id="rId49"/>
    <p:sldId id="384" r:id="rId50"/>
    <p:sldId id="385" r:id="rId51"/>
    <p:sldId id="386"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374" r:id="rId6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25" autoAdjust="0"/>
    <p:restoredTop sz="94595" autoAdjust="0"/>
  </p:normalViewPr>
  <p:slideViewPr>
    <p:cSldViewPr>
      <p:cViewPr varScale="1">
        <p:scale>
          <a:sx n="110" d="100"/>
          <a:sy n="110" d="100"/>
        </p:scale>
        <p:origin x="-165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l-GR"/>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l-GR"/>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l-GR"/>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85589C7-1780-4BD1-8DB9-E910F90FEA14}" type="slidenum">
              <a:rPr lang="el-G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88CE3B-82B0-46CA-A482-A20BB0D32ED8}" type="slidenum">
              <a:rPr lang="el-GR"/>
              <a:pPr/>
              <a:t>2</a:t>
            </a:fld>
            <a:endParaRPr lang="el-GR"/>
          </a:p>
        </p:txBody>
      </p:sp>
      <p:sp>
        <p:nvSpPr>
          <p:cNvPr id="78850" name="Rectangle 2"/>
          <p:cNvSpPr>
            <a:spLocks noGrp="1" noRot="1" noChangeAspect="1" noChangeArrowheads="1" noTextEdit="1"/>
          </p:cNvSpPr>
          <p:nvPr>
            <p:ph type="sldImg"/>
          </p:nvPr>
        </p:nvSpPr>
        <p:spPr>
          <a:xfrm>
            <a:off x="1143000" y="684213"/>
            <a:ext cx="4573588" cy="3430587"/>
          </a:xfrm>
          <a:ln/>
        </p:spPr>
      </p:sp>
      <p:sp>
        <p:nvSpPr>
          <p:cNvPr id="78851" name="Rectangle 3"/>
          <p:cNvSpPr>
            <a:spLocks noGrp="1" noChangeArrowheads="1"/>
          </p:cNvSpPr>
          <p:nvPr>
            <p:ph type="body" idx="1"/>
          </p:nvPr>
        </p:nvSpPr>
        <p:spPr>
          <a:xfrm>
            <a:off x="912813" y="4344988"/>
            <a:ext cx="5032375" cy="4114800"/>
          </a:xfrm>
        </p:spPr>
        <p:txBody>
          <a:bodyPr/>
          <a:lstStyle/>
          <a:p>
            <a:pPr>
              <a:buFontTx/>
              <a:buChar char="•"/>
            </a:pPr>
            <a:r>
              <a:rPr lang="en-US"/>
              <a:t>The impulse starts in the SA node, located in the HRA near the SVC</a:t>
            </a:r>
          </a:p>
          <a:p>
            <a:pPr>
              <a:buFontTx/>
              <a:buChar char="•"/>
            </a:pPr>
            <a:r>
              <a:rPr lang="en-US"/>
              <a:t>Spreads rapidly across both atria to the AV groove (the skeleton of the heart which the valve rings are attached and separate the atria from the ventricles).  This is electrically not active and acts as a insulator which causes a delay as the impulse comes thru.</a:t>
            </a:r>
          </a:p>
          <a:p>
            <a:pPr>
              <a:buFontTx/>
              <a:buChar char="•"/>
            </a:pPr>
            <a:r>
              <a:rPr lang="en-US"/>
              <a:t>Impulse is conducted thru the AV node and Bundle of His which penetrates the AV groove to the ventricles and down the right and left bundle branches of the Purkinje fibers down the ventricular myocardium which rapidly distributes the impulse thru the ventricles.</a:t>
            </a:r>
          </a:p>
          <a:p>
            <a:pPr>
              <a:buFontTx/>
              <a:buChar char="•"/>
            </a:pPr>
            <a:r>
              <a:rPr lang="en-US"/>
              <a:t>As the impulse is conducted thru the heart, it causes contraction in the atria, when the impulse reaches the AV groove, the delay that occurs allows for emptying of the atria before the impulse reaches the ventricles.  The impulse then reaches the ventricles and causes contraction of both ventricles.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1C80BA-EA01-4A24-B3F7-C33597A3EBD1}" type="slidenum">
              <a:rPr lang="el-GR"/>
              <a:pPr/>
              <a:t>17</a:t>
            </a:fld>
            <a:endParaRPr lang="el-G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EB3D8-71EC-445A-A219-639CF47EDE2A}" type="slidenum">
              <a:rPr lang="el-GR"/>
              <a:pPr/>
              <a:t>23</a:t>
            </a:fld>
            <a:endParaRPr lang="el-GR"/>
          </a:p>
        </p:txBody>
      </p:sp>
      <p:sp>
        <p:nvSpPr>
          <p:cNvPr id="40962" name="Rectangle 2"/>
          <p:cNvSpPr>
            <a:spLocks noGrp="1" noRot="1" noChangeAspect="1" noChangeArrowheads="1" noTextEdit="1"/>
          </p:cNvSpPr>
          <p:nvPr>
            <p:ph type="sldImg"/>
          </p:nvPr>
        </p:nvSpPr>
        <p:spPr>
          <a:xfrm>
            <a:off x="1143000" y="684213"/>
            <a:ext cx="4573588" cy="3430587"/>
          </a:xfrm>
          <a:ln/>
        </p:spPr>
      </p:sp>
      <p:sp>
        <p:nvSpPr>
          <p:cNvPr id="40963" name="Rectangle 3"/>
          <p:cNvSpPr>
            <a:spLocks noGrp="1" noChangeArrowheads="1"/>
          </p:cNvSpPr>
          <p:nvPr>
            <p:ph type="body" idx="1"/>
          </p:nvPr>
        </p:nvSpPr>
        <p:spPr>
          <a:xfrm>
            <a:off x="912813" y="4344988"/>
            <a:ext cx="5032375" cy="4114800"/>
          </a:xfrm>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8230A-23E6-495E-92A0-D7D1D3DFF802}" type="slidenum">
              <a:rPr lang="el-GR"/>
              <a:pPr/>
              <a:t>30</a:t>
            </a:fld>
            <a:endParaRPr lang="el-GR"/>
          </a:p>
        </p:txBody>
      </p:sp>
      <p:sp>
        <p:nvSpPr>
          <p:cNvPr id="56322" name="Rectangle 2"/>
          <p:cNvSpPr>
            <a:spLocks noGrp="1" noRot="1" noChangeAspect="1" noChangeArrowheads="1" noTextEdit="1"/>
          </p:cNvSpPr>
          <p:nvPr>
            <p:ph type="sldImg"/>
          </p:nvPr>
        </p:nvSpPr>
        <p:spPr>
          <a:xfrm>
            <a:off x="1143000" y="684213"/>
            <a:ext cx="4573588" cy="3430587"/>
          </a:xfrm>
          <a:ln/>
        </p:spPr>
      </p:sp>
      <p:sp>
        <p:nvSpPr>
          <p:cNvPr id="56323" name="Rectangle 3"/>
          <p:cNvSpPr>
            <a:spLocks noGrp="1" noChangeArrowheads="1"/>
          </p:cNvSpPr>
          <p:nvPr>
            <p:ph type="body" idx="1"/>
          </p:nvPr>
        </p:nvSpPr>
        <p:spPr>
          <a:xfrm>
            <a:off x="912813" y="4344988"/>
            <a:ext cx="5032375" cy="4114800"/>
          </a:xfrm>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68B94-F20F-44C7-BA89-B6FE4B1ECD79}" type="slidenum">
              <a:rPr lang="el-GR"/>
              <a:pPr/>
              <a:t>31</a:t>
            </a:fld>
            <a:endParaRPr lang="el-GR"/>
          </a:p>
        </p:txBody>
      </p:sp>
      <p:sp>
        <p:nvSpPr>
          <p:cNvPr id="59394" name="Rectangle 2"/>
          <p:cNvSpPr>
            <a:spLocks noGrp="1" noRot="1" noChangeAspect="1" noChangeArrowheads="1" noTextEdit="1"/>
          </p:cNvSpPr>
          <p:nvPr>
            <p:ph type="sldImg"/>
          </p:nvPr>
        </p:nvSpPr>
        <p:spPr>
          <a:xfrm>
            <a:off x="1143000" y="684213"/>
            <a:ext cx="4573588" cy="3430587"/>
          </a:xfrm>
          <a:ln/>
        </p:spPr>
      </p:sp>
      <p:sp>
        <p:nvSpPr>
          <p:cNvPr id="59395" name="Rectangle 3"/>
          <p:cNvSpPr>
            <a:spLocks noGrp="1" noChangeArrowheads="1"/>
          </p:cNvSpPr>
          <p:nvPr>
            <p:ph type="body" idx="1"/>
          </p:nvPr>
        </p:nvSpPr>
        <p:spPr>
          <a:xfrm>
            <a:off x="912813" y="4344988"/>
            <a:ext cx="5032375" cy="4114800"/>
          </a:xfrm>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0168A-ED1E-431E-B1F8-EAAF8C9B9EAD}" type="slidenum">
              <a:rPr lang="el-GR"/>
              <a:pPr/>
              <a:t>32</a:t>
            </a:fld>
            <a:endParaRPr lang="el-GR"/>
          </a:p>
        </p:txBody>
      </p:sp>
      <p:sp>
        <p:nvSpPr>
          <p:cNvPr id="62466" name="Rectangle 2"/>
          <p:cNvSpPr>
            <a:spLocks noGrp="1" noRot="1" noChangeAspect="1" noChangeArrowheads="1" noTextEdit="1"/>
          </p:cNvSpPr>
          <p:nvPr>
            <p:ph type="sldImg"/>
          </p:nvPr>
        </p:nvSpPr>
        <p:spPr>
          <a:xfrm>
            <a:off x="1143000" y="684213"/>
            <a:ext cx="4573588" cy="3430587"/>
          </a:xfrm>
          <a:ln/>
        </p:spPr>
      </p:sp>
      <p:sp>
        <p:nvSpPr>
          <p:cNvPr id="62467" name="Rectangle 3"/>
          <p:cNvSpPr>
            <a:spLocks noGrp="1" noChangeArrowheads="1"/>
          </p:cNvSpPr>
          <p:nvPr>
            <p:ph type="body" idx="1"/>
          </p:nvPr>
        </p:nvSpPr>
        <p:spPr>
          <a:xfrm>
            <a:off x="912813" y="4344988"/>
            <a:ext cx="5032375" cy="4114800"/>
          </a:xfrm>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41E67-5D7D-4680-9531-E35221F4DA82}" type="slidenum">
              <a:rPr lang="el-GR"/>
              <a:pPr/>
              <a:t>33</a:t>
            </a:fld>
            <a:endParaRPr lang="el-GR"/>
          </a:p>
        </p:txBody>
      </p:sp>
      <p:sp>
        <p:nvSpPr>
          <p:cNvPr id="65538" name="Rectangle 2"/>
          <p:cNvSpPr>
            <a:spLocks noGrp="1" noRot="1" noChangeAspect="1" noChangeArrowheads="1" noTextEdit="1"/>
          </p:cNvSpPr>
          <p:nvPr>
            <p:ph type="sldImg"/>
          </p:nvPr>
        </p:nvSpPr>
        <p:spPr>
          <a:xfrm>
            <a:off x="1143000" y="684213"/>
            <a:ext cx="4573588" cy="3430587"/>
          </a:xfrm>
          <a:ln/>
        </p:spPr>
      </p:sp>
      <p:sp>
        <p:nvSpPr>
          <p:cNvPr id="65539" name="Rectangle 3"/>
          <p:cNvSpPr>
            <a:spLocks noGrp="1" noChangeArrowheads="1"/>
          </p:cNvSpPr>
          <p:nvPr>
            <p:ph type="body" idx="1"/>
          </p:nvPr>
        </p:nvSpPr>
        <p:spPr>
          <a:xfrm>
            <a:off x="912813" y="4344988"/>
            <a:ext cx="5032375" cy="4114800"/>
          </a:xfrm>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40290" name="Group 2"/>
          <p:cNvGrpSpPr>
            <a:grpSpLocks/>
          </p:cNvGrpSpPr>
          <p:nvPr/>
        </p:nvGrpSpPr>
        <p:grpSpPr bwMode="auto">
          <a:xfrm>
            <a:off x="4716463" y="5345113"/>
            <a:ext cx="4427537" cy="1512887"/>
            <a:chOff x="2971" y="3367"/>
            <a:chExt cx="2789" cy="953"/>
          </a:xfrm>
        </p:grpSpPr>
        <p:sp>
          <p:nvSpPr>
            <p:cNvPr id="140291"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endParaRPr lang="el-GR"/>
            </a:p>
          </p:txBody>
        </p:sp>
        <p:sp>
          <p:nvSpPr>
            <p:cNvPr id="140292"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3"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4"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5"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6"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7"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8"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299"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0"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1"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2"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3"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4"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40305"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grpSp>
      <p:sp>
        <p:nvSpPr>
          <p:cNvPr id="14030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l-GR"/>
              <a:t>Κάντε κλικ για επεξεργασία του τίτλου</a:t>
            </a:r>
          </a:p>
        </p:txBody>
      </p:sp>
      <p:sp>
        <p:nvSpPr>
          <p:cNvPr id="14030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l-GR"/>
              <a:t>Κάντε κλικ για να επεξεργαστείτε τον υπότιτλο του υποδείγματος</a:t>
            </a:r>
          </a:p>
        </p:txBody>
      </p:sp>
      <p:sp>
        <p:nvSpPr>
          <p:cNvPr id="140308" name="Rectangle 20"/>
          <p:cNvSpPr>
            <a:spLocks noGrp="1" noChangeArrowheads="1"/>
          </p:cNvSpPr>
          <p:nvPr>
            <p:ph type="dt" sz="quarter" idx="2"/>
          </p:nvPr>
        </p:nvSpPr>
        <p:spPr/>
        <p:txBody>
          <a:bodyPr/>
          <a:lstStyle>
            <a:lvl1pPr>
              <a:defRPr/>
            </a:lvl1pPr>
          </a:lstStyle>
          <a:p>
            <a:endParaRPr lang="el-GR"/>
          </a:p>
        </p:txBody>
      </p:sp>
      <p:sp>
        <p:nvSpPr>
          <p:cNvPr id="140309" name="Rectangle 21"/>
          <p:cNvSpPr>
            <a:spLocks noGrp="1" noChangeArrowheads="1"/>
          </p:cNvSpPr>
          <p:nvPr>
            <p:ph type="ftr" sz="quarter" idx="3"/>
          </p:nvPr>
        </p:nvSpPr>
        <p:spPr/>
        <p:txBody>
          <a:bodyPr/>
          <a:lstStyle>
            <a:lvl1pPr>
              <a:defRPr/>
            </a:lvl1pPr>
          </a:lstStyle>
          <a:p>
            <a:endParaRPr lang="el-GR"/>
          </a:p>
        </p:txBody>
      </p:sp>
      <p:sp>
        <p:nvSpPr>
          <p:cNvPr id="140310" name="Rectangle 22"/>
          <p:cNvSpPr>
            <a:spLocks noGrp="1" noChangeArrowheads="1"/>
          </p:cNvSpPr>
          <p:nvPr>
            <p:ph type="sldNum" sz="quarter" idx="4"/>
          </p:nvPr>
        </p:nvSpPr>
        <p:spPr/>
        <p:txBody>
          <a:bodyPr/>
          <a:lstStyle>
            <a:lvl1pPr>
              <a:defRPr/>
            </a:lvl1pPr>
          </a:lstStyle>
          <a:p>
            <a:fld id="{2B205C97-99C6-40DA-BFD4-DFB1476F2D38}"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2B32512A-E137-41EF-B31D-DE83FC19EF72}"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7813"/>
            <a:ext cx="2057400" cy="5853112"/>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7813"/>
            <a:ext cx="6019800" cy="5853112"/>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5C93C29C-A639-451D-A98B-DD64D25377C9}"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39825"/>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ημερομηνίας"/>
          <p:cNvSpPr>
            <a:spLocks noGrp="1"/>
          </p:cNvSpPr>
          <p:nvPr>
            <p:ph type="dt" sz="half" idx="10"/>
          </p:nvPr>
        </p:nvSpPr>
        <p:spPr>
          <a:xfrm>
            <a:off x="457200" y="6243638"/>
            <a:ext cx="2133600" cy="457200"/>
          </a:xfrm>
        </p:spPr>
        <p:txBody>
          <a:bodyPr/>
          <a:lstStyle>
            <a:lvl1pPr>
              <a:defRPr/>
            </a:lvl1pPr>
          </a:lstStyle>
          <a:p>
            <a:endParaRPr lang="el-GR"/>
          </a:p>
        </p:txBody>
      </p:sp>
      <p:sp>
        <p:nvSpPr>
          <p:cNvPr id="7" name="6 - Θέση υποσέλιδου"/>
          <p:cNvSpPr>
            <a:spLocks noGrp="1"/>
          </p:cNvSpPr>
          <p:nvPr>
            <p:ph type="ftr" sz="quarter" idx="11"/>
          </p:nvPr>
        </p:nvSpPr>
        <p:spPr>
          <a:xfrm>
            <a:off x="31242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553200" y="6243638"/>
            <a:ext cx="2133600" cy="457200"/>
          </a:xfrm>
        </p:spPr>
        <p:txBody>
          <a:bodyPr/>
          <a:lstStyle>
            <a:lvl1pPr>
              <a:defRPr/>
            </a:lvl1pPr>
          </a:lstStyle>
          <a:p>
            <a:fld id="{64C722DC-4D25-464E-BA0B-08E8ED630C0B}"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2C5FD44B-D45C-4D29-974A-1F2204FA1245}"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1C09AD7A-37CE-4C00-8362-3FFAEA369BFF}"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47DD04AB-7C4A-435A-B02B-382A9AF641B8}"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lvl1pPr>
              <a:defRPr/>
            </a:lvl1pPr>
          </a:lstStyle>
          <a:p>
            <a:endParaRPr lang="el-GR"/>
          </a:p>
        </p:txBody>
      </p:sp>
      <p:sp>
        <p:nvSpPr>
          <p:cNvPr id="8" name="7 - Θέση υποσέλιδου"/>
          <p:cNvSpPr>
            <a:spLocks noGrp="1"/>
          </p:cNvSpPr>
          <p:nvPr>
            <p:ph type="ftr" sz="quarter" idx="11"/>
          </p:nvPr>
        </p:nvSpPr>
        <p:spPr/>
        <p:txBody>
          <a:bodyPr/>
          <a:lstStyle>
            <a:lvl1pPr>
              <a:defRPr/>
            </a:lvl1pPr>
          </a:lstStyle>
          <a:p>
            <a:endParaRPr lang="el-GR"/>
          </a:p>
        </p:txBody>
      </p:sp>
      <p:sp>
        <p:nvSpPr>
          <p:cNvPr id="9" name="8 - Θέση αριθμού διαφάνειας"/>
          <p:cNvSpPr>
            <a:spLocks noGrp="1"/>
          </p:cNvSpPr>
          <p:nvPr>
            <p:ph type="sldNum" sz="quarter" idx="12"/>
          </p:nvPr>
        </p:nvSpPr>
        <p:spPr/>
        <p:txBody>
          <a:bodyPr/>
          <a:lstStyle>
            <a:lvl1pPr>
              <a:defRPr/>
            </a:lvl1pPr>
          </a:lstStyle>
          <a:p>
            <a:fld id="{7E2ED437-1A60-4967-9E0D-5F8731DB0A12}"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lvl1pPr>
              <a:defRPr/>
            </a:lvl1pPr>
          </a:lstStyle>
          <a:p>
            <a:endParaRPr lang="el-GR"/>
          </a:p>
        </p:txBody>
      </p:sp>
      <p:sp>
        <p:nvSpPr>
          <p:cNvPr id="4" name="3 - Θέση υποσέλιδου"/>
          <p:cNvSpPr>
            <a:spLocks noGrp="1"/>
          </p:cNvSpPr>
          <p:nvPr>
            <p:ph type="ftr" sz="quarter" idx="11"/>
          </p:nvPr>
        </p:nvSpPr>
        <p:spPr/>
        <p:txBody>
          <a:bodyPr/>
          <a:lstStyle>
            <a:lvl1pPr>
              <a:defRPr/>
            </a:lvl1pPr>
          </a:lstStyle>
          <a:p>
            <a:endParaRPr lang="el-GR"/>
          </a:p>
        </p:txBody>
      </p:sp>
      <p:sp>
        <p:nvSpPr>
          <p:cNvPr id="5" name="4 - Θέση αριθμού διαφάνειας"/>
          <p:cNvSpPr>
            <a:spLocks noGrp="1"/>
          </p:cNvSpPr>
          <p:nvPr>
            <p:ph type="sldNum" sz="quarter" idx="12"/>
          </p:nvPr>
        </p:nvSpPr>
        <p:spPr/>
        <p:txBody>
          <a:bodyPr/>
          <a:lstStyle>
            <a:lvl1pPr>
              <a:defRPr/>
            </a:lvl1pPr>
          </a:lstStyle>
          <a:p>
            <a:fld id="{5F64D793-9A56-4EF5-8293-F4FFF593DAA3}"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endParaRPr lang="el-GR"/>
          </a:p>
        </p:txBody>
      </p:sp>
      <p:sp>
        <p:nvSpPr>
          <p:cNvPr id="3" name="2 - Θέση υποσέλιδου"/>
          <p:cNvSpPr>
            <a:spLocks noGrp="1"/>
          </p:cNvSpPr>
          <p:nvPr>
            <p:ph type="ftr" sz="quarter" idx="11"/>
          </p:nvPr>
        </p:nvSpPr>
        <p:spPr/>
        <p:txBody>
          <a:bodyPr/>
          <a:lstStyle>
            <a:lvl1pPr>
              <a:defRPr/>
            </a:lvl1pPr>
          </a:lstStyle>
          <a:p>
            <a:endParaRPr lang="el-GR"/>
          </a:p>
        </p:txBody>
      </p:sp>
      <p:sp>
        <p:nvSpPr>
          <p:cNvPr id="4" name="3 - Θέση αριθμού διαφάνειας"/>
          <p:cNvSpPr>
            <a:spLocks noGrp="1"/>
          </p:cNvSpPr>
          <p:nvPr>
            <p:ph type="sldNum" sz="quarter" idx="12"/>
          </p:nvPr>
        </p:nvSpPr>
        <p:spPr/>
        <p:txBody>
          <a:bodyPr/>
          <a:lstStyle>
            <a:lvl1pPr>
              <a:defRPr/>
            </a:lvl1pPr>
          </a:lstStyle>
          <a:p>
            <a:fld id="{A15F0B78-EE25-460E-9A3E-4D53A87FCF42}"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05346769-44DC-4B0A-925C-D82FDE2D0B59}"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025B4DC1-2FAA-4787-BA37-CC319195DB1B}"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4716463" y="5345113"/>
            <a:ext cx="4427537" cy="1512887"/>
            <a:chOff x="2971" y="3367"/>
            <a:chExt cx="2789" cy="953"/>
          </a:xfrm>
        </p:grpSpPr>
        <p:sp>
          <p:nvSpPr>
            <p:cNvPr id="139267"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endParaRPr lang="el-GR"/>
            </a:p>
          </p:txBody>
        </p:sp>
        <p:sp>
          <p:nvSpPr>
            <p:cNvPr id="13926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6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7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8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sp>
          <p:nvSpPr>
            <p:cNvPr id="13928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endParaRPr lang="el-GR"/>
            </a:p>
          </p:txBody>
        </p:sp>
      </p:grpSp>
      <p:sp>
        <p:nvSpPr>
          <p:cNvPr id="13928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smtClean="0"/>
              <a:t>Κάντε κλικ για επεξεργασία του τίτλου</a:t>
            </a:r>
          </a:p>
        </p:txBody>
      </p:sp>
      <p:sp>
        <p:nvSpPr>
          <p:cNvPr id="13928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l-GR"/>
          </a:p>
        </p:txBody>
      </p:sp>
      <p:sp>
        <p:nvSpPr>
          <p:cNvPr id="13928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l-GR"/>
          </a:p>
        </p:txBody>
      </p:sp>
      <p:sp>
        <p:nvSpPr>
          <p:cNvPr id="13928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BDDDCF93-99B1-4766-9709-719CCC6BD1E2}" type="slidenum">
              <a:rPr lang="el-GR"/>
              <a:pPr/>
              <a:t>‹#›</a:t>
            </a:fld>
            <a:endParaRPr lang="el-GR"/>
          </a:p>
        </p:txBody>
      </p:sp>
      <p:sp>
        <p:nvSpPr>
          <p:cNvPr id="13928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1340768"/>
            <a:ext cx="7772400" cy="1080120"/>
          </a:xfrm>
        </p:spPr>
        <p:txBody>
          <a:bodyPr/>
          <a:lstStyle/>
          <a:p>
            <a:r>
              <a:rPr lang="el-GR" sz="4400" dirty="0" smtClean="0"/>
              <a:t>ΗΛΕΚΤΡΟΚΑΡΔΙΟΓΡΑΦΗΜΑ</a:t>
            </a:r>
            <a:endParaRPr lang="el-GR" sz="4400" dirty="0"/>
          </a:p>
        </p:txBody>
      </p:sp>
      <p:sp>
        <p:nvSpPr>
          <p:cNvPr id="2051" name="Rectangle 3"/>
          <p:cNvSpPr>
            <a:spLocks noGrp="1" noChangeArrowheads="1"/>
          </p:cNvSpPr>
          <p:nvPr>
            <p:ph type="subTitle" idx="1"/>
          </p:nvPr>
        </p:nvSpPr>
        <p:spPr/>
        <p:txBody>
          <a:bodyPr/>
          <a:lstStyle/>
          <a:p>
            <a:pPr>
              <a:lnSpc>
                <a:spcPct val="80000"/>
              </a:lnSpc>
            </a:pPr>
            <a:r>
              <a:rPr lang="el-GR" sz="2800"/>
              <a:t>Δρ ΒΑΣΙΛΗΣ ΔΗΜΟΠΟΥΛΟΣ</a:t>
            </a:r>
          </a:p>
          <a:p>
            <a:pPr>
              <a:lnSpc>
                <a:spcPct val="80000"/>
              </a:lnSpc>
            </a:pPr>
            <a:r>
              <a:rPr lang="el-GR" sz="2800"/>
              <a:t>ΚΑΡΔΙΟΛΟΓΟΣ</a:t>
            </a:r>
          </a:p>
          <a:p>
            <a:pPr>
              <a:lnSpc>
                <a:spcPct val="80000"/>
              </a:lnSpc>
            </a:pPr>
            <a:r>
              <a:rPr lang="el-GR" sz="2800"/>
              <a:t>Π.Π.Γ.Ν.Λ.</a:t>
            </a:r>
          </a:p>
          <a:p>
            <a:pPr>
              <a:lnSpc>
                <a:spcPct val="80000"/>
              </a:lnSpc>
            </a:pPr>
            <a:r>
              <a:rPr lang="el-GR" sz="2800"/>
              <a:t>ΚΑΡΔΙΟΛΟΓΙΚΗ ΚΛΙΝΙΚΗ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Analysis of ECG</a:t>
            </a:r>
          </a:p>
        </p:txBody>
      </p:sp>
      <p:sp>
        <p:nvSpPr>
          <p:cNvPr id="93187" name="Rectangle 3"/>
          <p:cNvSpPr>
            <a:spLocks noGrp="1" noChangeArrowheads="1"/>
          </p:cNvSpPr>
          <p:nvPr>
            <p:ph type="body" idx="1"/>
          </p:nvPr>
        </p:nvSpPr>
        <p:spPr/>
        <p:txBody>
          <a:bodyPr/>
          <a:lstStyle/>
          <a:p>
            <a:r>
              <a:rPr lang="en-US"/>
              <a:t>Rate</a:t>
            </a:r>
          </a:p>
          <a:p>
            <a:r>
              <a:rPr lang="en-US"/>
              <a:t>Rhythm</a:t>
            </a:r>
          </a:p>
          <a:p>
            <a:r>
              <a:rPr lang="en-US"/>
              <a:t>Site of dominant pacemaker</a:t>
            </a:r>
          </a:p>
          <a:p>
            <a:r>
              <a:rPr lang="en-US"/>
              <a:t>Configuration of P and QRS waves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p:txBody>
          <a:bodyPr/>
          <a:lstStyle/>
          <a:p>
            <a:r>
              <a:rPr lang="en-US"/>
              <a:t>Ventricular Tachyarrhythmias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Ventricular Tachyarrhythmias</a:t>
            </a:r>
          </a:p>
        </p:txBody>
      </p:sp>
      <p:sp>
        <p:nvSpPr>
          <p:cNvPr id="15363" name="Rectangle 3"/>
          <p:cNvSpPr>
            <a:spLocks noGrp="1" noChangeArrowheads="1"/>
          </p:cNvSpPr>
          <p:nvPr>
            <p:ph type="body" idx="1"/>
          </p:nvPr>
        </p:nvSpPr>
        <p:spPr/>
        <p:txBody>
          <a:bodyPr/>
          <a:lstStyle/>
          <a:p>
            <a:r>
              <a:rPr lang="en-US"/>
              <a:t>Can be life-threatening</a:t>
            </a:r>
          </a:p>
          <a:p>
            <a:r>
              <a:rPr lang="en-US"/>
              <a:t>Lead to Sudden Cardiac Death</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Sudden Cardiac Death</a:t>
            </a:r>
          </a:p>
        </p:txBody>
      </p:sp>
      <p:sp>
        <p:nvSpPr>
          <p:cNvPr id="17411" name="Rectangle 3"/>
          <p:cNvSpPr>
            <a:spLocks noGrp="1" noChangeArrowheads="1"/>
          </p:cNvSpPr>
          <p:nvPr>
            <p:ph type="body" idx="1"/>
          </p:nvPr>
        </p:nvSpPr>
        <p:spPr/>
        <p:txBody>
          <a:bodyPr/>
          <a:lstStyle/>
          <a:p>
            <a:r>
              <a:rPr lang="en-US"/>
              <a:t>375,000 people suffer Sudden Cardiac Death per year</a:t>
            </a:r>
          </a:p>
          <a:p>
            <a:r>
              <a:rPr lang="en-US"/>
              <a:t>Approximately 43 people every hour</a:t>
            </a:r>
          </a:p>
          <a:p>
            <a:r>
              <a:rPr lang="en-US"/>
              <a:t>75,000 (20%) survive</a:t>
            </a:r>
          </a:p>
        </p:txBody>
      </p:sp>
      <p:sp>
        <p:nvSpPr>
          <p:cNvPr id="17412" name="Text Box 4"/>
          <p:cNvSpPr txBox="1">
            <a:spLocks noChangeArrowheads="1"/>
          </p:cNvSpPr>
          <p:nvPr/>
        </p:nvSpPr>
        <p:spPr bwMode="auto">
          <a:xfrm>
            <a:off x="280988" y="5943600"/>
            <a:ext cx="5738812" cy="244475"/>
          </a:xfrm>
          <a:prstGeom prst="rect">
            <a:avLst/>
          </a:prstGeom>
          <a:noFill/>
          <a:ln w="12700">
            <a:noFill/>
            <a:miter lim="800000"/>
            <a:headEnd type="none" w="sm" len="sm"/>
            <a:tailEnd type="none" w="sm" len="sm"/>
          </a:ln>
          <a:effectLst/>
        </p:spPr>
        <p:txBody>
          <a:bodyPr wrap="none">
            <a:spAutoFit/>
          </a:bodyPr>
          <a:lstStyle/>
          <a:p>
            <a:pPr eaLnBrk="0" hangingPunct="0"/>
            <a:r>
              <a:rPr lang="en-US" sz="1000" dirty="0" err="1">
                <a:solidFill>
                  <a:srgbClr val="FFFFFF"/>
                </a:solidFill>
                <a:latin typeface="Times New Roman" pitchFamily="18" charset="0"/>
              </a:rPr>
              <a:t>Malineni</a:t>
            </a:r>
            <a:r>
              <a:rPr lang="en-US" sz="1000" dirty="0">
                <a:solidFill>
                  <a:srgbClr val="FFFFFF"/>
                </a:solidFill>
                <a:latin typeface="Times New Roman" pitchFamily="18" charset="0"/>
              </a:rPr>
              <a:t>, K.C. et. al. Sudden Cardiac Death. </a:t>
            </a:r>
            <a:r>
              <a:rPr lang="en-US" sz="1000" dirty="0" err="1">
                <a:solidFill>
                  <a:srgbClr val="FFFFFF"/>
                </a:solidFill>
                <a:latin typeface="Times New Roman" pitchFamily="18" charset="0"/>
              </a:rPr>
              <a:t>eMedicine</a:t>
            </a:r>
            <a:r>
              <a:rPr lang="en-US" sz="1000" dirty="0">
                <a:solidFill>
                  <a:srgbClr val="FFFFFF"/>
                </a:solidFill>
                <a:latin typeface="Times New Roman" pitchFamily="18" charset="0"/>
              </a:rPr>
              <a:t>. http://emedicine.com/med/topic276.htm Aug. 2002.</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Sudden Cardiac Death</a:t>
            </a:r>
          </a:p>
        </p:txBody>
      </p:sp>
      <p:sp>
        <p:nvSpPr>
          <p:cNvPr id="19459" name="Rectangle 3"/>
          <p:cNvSpPr>
            <a:spLocks noGrp="1" noChangeArrowheads="1"/>
          </p:cNvSpPr>
          <p:nvPr>
            <p:ph type="body" idx="1"/>
          </p:nvPr>
        </p:nvSpPr>
        <p:spPr/>
        <p:txBody>
          <a:bodyPr/>
          <a:lstStyle/>
          <a:p>
            <a:r>
              <a:rPr lang="en-US">
                <a:solidFill>
                  <a:srgbClr val="CC0000"/>
                </a:solidFill>
              </a:rPr>
              <a:t>CAUSES</a:t>
            </a:r>
          </a:p>
          <a:p>
            <a:pPr lvl="1"/>
            <a:r>
              <a:rPr lang="en-US"/>
              <a:t>80-90% are tachyarrhythmias (fast heart rates)</a:t>
            </a:r>
          </a:p>
          <a:p>
            <a:pPr lvl="1"/>
            <a:r>
              <a:rPr lang="en-US"/>
              <a:t>Only 10-20% are due to an acute myocardial infarction (heart attack) or to bradyarrhythmias</a:t>
            </a:r>
          </a:p>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Sudden Cardiac Death</a:t>
            </a:r>
          </a:p>
        </p:txBody>
      </p:sp>
      <p:sp>
        <p:nvSpPr>
          <p:cNvPr id="21507" name="Rectangle 3"/>
          <p:cNvSpPr>
            <a:spLocks noGrp="1" noChangeArrowheads="1"/>
          </p:cNvSpPr>
          <p:nvPr>
            <p:ph type="body" idx="1"/>
          </p:nvPr>
        </p:nvSpPr>
        <p:spPr/>
        <p:txBody>
          <a:bodyPr/>
          <a:lstStyle/>
          <a:p>
            <a:r>
              <a:rPr lang="en-US"/>
              <a:t>Tachyarrhythmias (tachy = too fast)</a:t>
            </a:r>
          </a:p>
          <a:p>
            <a:pPr lvl="1"/>
            <a:r>
              <a:rPr lang="en-US"/>
              <a:t>Ventricular tachycardia</a:t>
            </a:r>
          </a:p>
          <a:p>
            <a:pPr lvl="1"/>
            <a:r>
              <a:rPr lang="en-US"/>
              <a:t>Ventricular fibrillation</a:t>
            </a:r>
          </a:p>
          <a:p>
            <a:r>
              <a:rPr lang="en-US"/>
              <a:t>Rate is too fast to produce adequate cardiac output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71550" y="549275"/>
            <a:ext cx="7354888" cy="1139825"/>
          </a:xfrm>
        </p:spPr>
        <p:txBody>
          <a:bodyPr/>
          <a:lstStyle/>
          <a:p>
            <a:r>
              <a:rPr lang="en-US" sz="4000"/>
              <a:t>Ventricular Tachyarrhythmias Reentry</a:t>
            </a:r>
          </a:p>
        </p:txBody>
      </p:sp>
      <p:sp>
        <p:nvSpPr>
          <p:cNvPr id="23555" name="Rectangle 3"/>
          <p:cNvSpPr>
            <a:spLocks noGrp="1" noChangeArrowheads="1"/>
          </p:cNvSpPr>
          <p:nvPr>
            <p:ph type="body" idx="1"/>
          </p:nvPr>
        </p:nvSpPr>
        <p:spPr>
          <a:xfrm>
            <a:off x="468313" y="2420938"/>
            <a:ext cx="8229600" cy="3124200"/>
          </a:xfrm>
        </p:spPr>
        <p:txBody>
          <a:bodyPr/>
          <a:lstStyle/>
          <a:p>
            <a:r>
              <a:rPr lang="en-US"/>
              <a:t>Frequently starts with an area of scar tissue in the heart</a:t>
            </a:r>
          </a:p>
          <a:p>
            <a:pPr lvl="1"/>
            <a:r>
              <a:rPr lang="en-US"/>
              <a:t>Result of a heart attack--lack of blood flow causes damage to the tissue, and affects conduction through the tissue</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7088" y="549275"/>
            <a:ext cx="7427912" cy="1139825"/>
          </a:xfrm>
        </p:spPr>
        <p:txBody>
          <a:bodyPr/>
          <a:lstStyle/>
          <a:p>
            <a:r>
              <a:rPr lang="en-US" sz="4000"/>
              <a:t>Ventricular Tachyarrhythmias Reentry</a:t>
            </a:r>
          </a:p>
        </p:txBody>
      </p:sp>
      <p:sp>
        <p:nvSpPr>
          <p:cNvPr id="25603" name="Text Box 3"/>
          <p:cNvSpPr txBox="1">
            <a:spLocks noChangeArrowheads="1"/>
          </p:cNvSpPr>
          <p:nvPr/>
        </p:nvSpPr>
        <p:spPr bwMode="auto">
          <a:xfrm>
            <a:off x="1568450" y="4572000"/>
            <a:ext cx="1585913" cy="396875"/>
          </a:xfrm>
          <a:prstGeom prst="rect">
            <a:avLst/>
          </a:prstGeom>
          <a:noFill/>
          <a:ln w="57150">
            <a:noFill/>
            <a:miter lim="800000"/>
            <a:headEnd/>
            <a:tailEnd/>
          </a:ln>
          <a:effectLst/>
        </p:spPr>
        <p:txBody>
          <a:bodyPr wrap="none">
            <a:spAutoFit/>
          </a:bodyPr>
          <a:lstStyle/>
          <a:p>
            <a:pPr algn="ctr" eaLnBrk="0" hangingPunct="0"/>
            <a:r>
              <a:rPr lang="en-US" sz="2000" dirty="0">
                <a:solidFill>
                  <a:srgbClr val="FFFFFF"/>
                </a:solidFill>
                <a:latin typeface="Times New Roman" pitchFamily="18" charset="0"/>
              </a:rPr>
              <a:t>Normal Heart</a:t>
            </a:r>
          </a:p>
        </p:txBody>
      </p:sp>
      <p:sp>
        <p:nvSpPr>
          <p:cNvPr id="25604" name="Text Box 4"/>
          <p:cNvSpPr txBox="1">
            <a:spLocks noChangeArrowheads="1"/>
          </p:cNvSpPr>
          <p:nvPr/>
        </p:nvSpPr>
        <p:spPr bwMode="auto">
          <a:xfrm>
            <a:off x="5105400" y="4572000"/>
            <a:ext cx="2438400" cy="701675"/>
          </a:xfrm>
          <a:prstGeom prst="rect">
            <a:avLst/>
          </a:prstGeom>
          <a:noFill/>
          <a:ln w="57150">
            <a:noFill/>
            <a:miter lim="800000"/>
            <a:headEnd/>
            <a:tailEnd/>
          </a:ln>
          <a:effectLst/>
        </p:spPr>
        <p:txBody>
          <a:bodyPr>
            <a:spAutoFit/>
          </a:bodyPr>
          <a:lstStyle/>
          <a:p>
            <a:pPr algn="ctr" eaLnBrk="0" hangingPunct="0"/>
            <a:r>
              <a:rPr lang="en-US" sz="2000" dirty="0">
                <a:solidFill>
                  <a:srgbClr val="FFFFFF"/>
                </a:solidFill>
                <a:latin typeface="Times New Roman" pitchFamily="18" charset="0"/>
              </a:rPr>
              <a:t>Scarring Due to Myocardial Infarction</a:t>
            </a:r>
          </a:p>
        </p:txBody>
      </p:sp>
      <p:pic>
        <p:nvPicPr>
          <p:cNvPr id="25605" name="Picture 5" descr="NormalHeart"/>
          <p:cNvPicPr>
            <a:picLocks noChangeAspect="1" noChangeArrowheads="1"/>
          </p:cNvPicPr>
          <p:nvPr/>
        </p:nvPicPr>
        <p:blipFill>
          <a:blip r:embed="rId3" cstate="print"/>
          <a:srcRect/>
          <a:stretch>
            <a:fillRect/>
          </a:stretch>
        </p:blipFill>
        <p:spPr bwMode="auto">
          <a:xfrm>
            <a:off x="1295400" y="2466975"/>
            <a:ext cx="2495550" cy="2028825"/>
          </a:xfrm>
          <a:prstGeom prst="rect">
            <a:avLst/>
          </a:prstGeom>
          <a:noFill/>
        </p:spPr>
      </p:pic>
      <p:pic>
        <p:nvPicPr>
          <p:cNvPr id="25606" name="Picture 6" descr="Infarct"/>
          <p:cNvPicPr>
            <a:picLocks noChangeAspect="1" noChangeArrowheads="1"/>
          </p:cNvPicPr>
          <p:nvPr/>
        </p:nvPicPr>
        <p:blipFill>
          <a:blip r:embed="rId4" cstate="print"/>
          <a:srcRect/>
          <a:stretch>
            <a:fillRect/>
          </a:stretch>
        </p:blipFill>
        <p:spPr bwMode="auto">
          <a:xfrm>
            <a:off x="5105400" y="2438400"/>
            <a:ext cx="2495550" cy="2028825"/>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Ventricular Tachyarrhythmias</a:t>
            </a:r>
          </a:p>
        </p:txBody>
      </p:sp>
      <p:sp>
        <p:nvSpPr>
          <p:cNvPr id="29699" name="Rectangle 3"/>
          <p:cNvSpPr>
            <a:spLocks noGrp="1" noChangeArrowheads="1"/>
          </p:cNvSpPr>
          <p:nvPr>
            <p:ph type="body" idx="1"/>
          </p:nvPr>
        </p:nvSpPr>
        <p:spPr/>
        <p:txBody>
          <a:bodyPr/>
          <a:lstStyle/>
          <a:p>
            <a:r>
              <a:rPr lang="en-US" dirty="0">
                <a:solidFill>
                  <a:srgbClr val="FFFFFF"/>
                </a:solidFill>
              </a:rPr>
              <a:t>2 major forms:</a:t>
            </a:r>
          </a:p>
          <a:p>
            <a:pPr lvl="1"/>
            <a:r>
              <a:rPr lang="en-US" dirty="0"/>
              <a:t>Ventricular Tachycardia</a:t>
            </a:r>
          </a:p>
          <a:p>
            <a:pPr lvl="2"/>
            <a:r>
              <a:rPr lang="en-US" dirty="0" err="1"/>
              <a:t>Monomorphic</a:t>
            </a:r>
            <a:endParaRPr lang="en-US" dirty="0"/>
          </a:p>
          <a:p>
            <a:pPr lvl="2"/>
            <a:r>
              <a:rPr lang="en-US" dirty="0"/>
              <a:t>Polymorphic</a:t>
            </a:r>
          </a:p>
          <a:p>
            <a:pPr lvl="1"/>
            <a:r>
              <a:rPr lang="en-US" dirty="0"/>
              <a:t>Ventricular Fibrillation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Ventricular Tachycardia</a:t>
            </a:r>
          </a:p>
        </p:txBody>
      </p:sp>
      <p:sp>
        <p:nvSpPr>
          <p:cNvPr id="31747" name="Rectangle 3"/>
          <p:cNvSpPr>
            <a:spLocks noGrp="1" noChangeArrowheads="1"/>
          </p:cNvSpPr>
          <p:nvPr>
            <p:ph type="body" idx="1"/>
          </p:nvPr>
        </p:nvSpPr>
        <p:spPr/>
        <p:txBody>
          <a:bodyPr/>
          <a:lstStyle/>
          <a:p>
            <a:r>
              <a:rPr lang="en-US"/>
              <a:t>Rate between 100 to 300 bpm</a:t>
            </a:r>
          </a:p>
          <a:p>
            <a:r>
              <a:rPr lang="en-US"/>
              <a:t>Relatively organized rhythm with regular QRS Complexes</a:t>
            </a:r>
          </a:p>
          <a:p>
            <a:r>
              <a:rPr lang="en-US"/>
              <a:t>AV dissociation is usually present</a:t>
            </a:r>
          </a:p>
          <a:p>
            <a:r>
              <a:rPr lang="en-US"/>
              <a:t>Wide QRS complex</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7826" name="Picture 2" descr="ElectricalAnatomy"/>
          <p:cNvPicPr>
            <a:picLocks noChangeAspect="1" noChangeArrowheads="1"/>
          </p:cNvPicPr>
          <p:nvPr/>
        </p:nvPicPr>
        <p:blipFill>
          <a:blip r:embed="rId3" cstate="print"/>
          <a:srcRect/>
          <a:stretch>
            <a:fillRect/>
          </a:stretch>
        </p:blipFill>
        <p:spPr bwMode="auto">
          <a:xfrm>
            <a:off x="2343150" y="1781175"/>
            <a:ext cx="4514850" cy="4238625"/>
          </a:xfrm>
          <a:prstGeom prst="rect">
            <a:avLst/>
          </a:prstGeom>
          <a:noFill/>
        </p:spPr>
      </p:pic>
      <p:sp>
        <p:nvSpPr>
          <p:cNvPr id="77827" name="Rectangle 3"/>
          <p:cNvSpPr>
            <a:spLocks noGrp="1" noChangeArrowheads="1"/>
          </p:cNvSpPr>
          <p:nvPr>
            <p:ph type="title" idx="4294967295"/>
          </p:nvPr>
        </p:nvSpPr>
        <p:spPr>
          <a:xfrm>
            <a:off x="323850" y="188913"/>
            <a:ext cx="8275638" cy="1366837"/>
          </a:xfrm>
        </p:spPr>
        <p:txBody>
          <a:bodyPr/>
          <a:lstStyle/>
          <a:p>
            <a:r>
              <a:rPr lang="en-GB" sz="4000"/>
              <a:t>Components of the Electrical System</a:t>
            </a:r>
          </a:p>
        </p:txBody>
      </p:sp>
      <p:sp>
        <p:nvSpPr>
          <p:cNvPr id="77828" name="Text Box 4"/>
          <p:cNvSpPr txBox="1">
            <a:spLocks noChangeArrowheads="1"/>
          </p:cNvSpPr>
          <p:nvPr/>
        </p:nvSpPr>
        <p:spPr bwMode="auto">
          <a:xfrm>
            <a:off x="1414463" y="3886200"/>
            <a:ext cx="877887" cy="457200"/>
          </a:xfrm>
          <a:prstGeom prst="rect">
            <a:avLst/>
          </a:prstGeom>
          <a:noFill/>
          <a:ln w="12700">
            <a:noFill/>
            <a:miter lim="800000"/>
            <a:headEnd type="none" w="sm" len="sm"/>
            <a:tailEnd type="none" w="sm" len="sm"/>
          </a:ln>
          <a:effectLst/>
        </p:spPr>
        <p:txBody>
          <a:bodyPr wrap="none">
            <a:spAutoFit/>
          </a:bodyPr>
          <a:lstStyle/>
          <a:p>
            <a:pPr algn="r" eaLnBrk="0" hangingPunct="0"/>
            <a:r>
              <a:rPr lang="en-US" sz="2400" b="1" dirty="0">
                <a:solidFill>
                  <a:srgbClr val="FFFFFF"/>
                </a:solidFill>
                <a:latin typeface="Times New Roman" pitchFamily="18" charset="0"/>
              </a:rPr>
              <a:t>Atria</a:t>
            </a:r>
          </a:p>
        </p:txBody>
      </p:sp>
      <p:grpSp>
        <p:nvGrpSpPr>
          <p:cNvPr id="77829" name="Group 5"/>
          <p:cNvGrpSpPr>
            <a:grpSpLocks/>
          </p:cNvGrpSpPr>
          <p:nvPr/>
        </p:nvGrpSpPr>
        <p:grpSpPr bwMode="auto">
          <a:xfrm>
            <a:off x="2286000" y="3590925"/>
            <a:ext cx="2819400" cy="600075"/>
            <a:chOff x="1440" y="2262"/>
            <a:chExt cx="1776" cy="378"/>
          </a:xfrm>
        </p:grpSpPr>
        <p:sp>
          <p:nvSpPr>
            <p:cNvPr id="77830" name="Line 6"/>
            <p:cNvSpPr>
              <a:spLocks noChangeShapeType="1"/>
            </p:cNvSpPr>
            <p:nvPr/>
          </p:nvSpPr>
          <p:spPr bwMode="auto">
            <a:xfrm>
              <a:off x="1440" y="2640"/>
              <a:ext cx="1008" cy="0"/>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31" name="Line 7"/>
            <p:cNvSpPr>
              <a:spLocks noChangeShapeType="1"/>
            </p:cNvSpPr>
            <p:nvPr/>
          </p:nvSpPr>
          <p:spPr bwMode="auto">
            <a:xfrm flipV="1">
              <a:off x="1440" y="2262"/>
              <a:ext cx="1776" cy="378"/>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grpSp>
      <p:sp>
        <p:nvSpPr>
          <p:cNvPr id="77832" name="Text Box 8"/>
          <p:cNvSpPr txBox="1">
            <a:spLocks noChangeArrowheads="1"/>
          </p:cNvSpPr>
          <p:nvPr/>
        </p:nvSpPr>
        <p:spPr bwMode="auto">
          <a:xfrm>
            <a:off x="286673" y="2606675"/>
            <a:ext cx="2005677" cy="830997"/>
          </a:xfrm>
          <a:prstGeom prst="rect">
            <a:avLst/>
          </a:prstGeom>
          <a:noFill/>
          <a:ln w="12700">
            <a:noFill/>
            <a:miter lim="800000"/>
            <a:headEnd type="none" w="sm" len="sm"/>
            <a:tailEnd type="none" w="sm" len="sm"/>
          </a:ln>
          <a:effectLst/>
        </p:spPr>
        <p:txBody>
          <a:bodyPr wrap="none">
            <a:spAutoFit/>
          </a:bodyPr>
          <a:lstStyle/>
          <a:p>
            <a:pPr algn="r" eaLnBrk="0" hangingPunct="0"/>
            <a:r>
              <a:rPr lang="en-US" sz="2400" b="1" dirty="0" err="1">
                <a:solidFill>
                  <a:srgbClr val="FFFFFF"/>
                </a:solidFill>
                <a:latin typeface="Times New Roman" pitchFamily="18" charset="0"/>
              </a:rPr>
              <a:t>Sinatrial</a:t>
            </a:r>
            <a:r>
              <a:rPr lang="en-US" sz="2400" b="1" dirty="0">
                <a:solidFill>
                  <a:srgbClr val="FFFFFF"/>
                </a:solidFill>
                <a:latin typeface="Times New Roman" pitchFamily="18" charset="0"/>
              </a:rPr>
              <a:t> (SA)</a:t>
            </a:r>
          </a:p>
          <a:p>
            <a:pPr algn="r" eaLnBrk="0" hangingPunct="0"/>
            <a:r>
              <a:rPr lang="en-US" sz="2400" b="1" dirty="0">
                <a:solidFill>
                  <a:srgbClr val="FFFFFF"/>
                </a:solidFill>
                <a:latin typeface="Times New Roman" pitchFamily="18" charset="0"/>
              </a:rPr>
              <a:t>Node</a:t>
            </a:r>
          </a:p>
        </p:txBody>
      </p:sp>
      <p:sp>
        <p:nvSpPr>
          <p:cNvPr id="77833" name="Line 9"/>
          <p:cNvSpPr>
            <a:spLocks noChangeShapeType="1"/>
          </p:cNvSpPr>
          <p:nvPr/>
        </p:nvSpPr>
        <p:spPr bwMode="auto">
          <a:xfrm>
            <a:off x="2286000" y="3048000"/>
            <a:ext cx="1295400" cy="685800"/>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34" name="Text Box 10"/>
          <p:cNvSpPr txBox="1">
            <a:spLocks noChangeArrowheads="1"/>
          </p:cNvSpPr>
          <p:nvPr/>
        </p:nvSpPr>
        <p:spPr bwMode="auto">
          <a:xfrm>
            <a:off x="858838" y="4876800"/>
            <a:ext cx="1503362" cy="457200"/>
          </a:xfrm>
          <a:prstGeom prst="rect">
            <a:avLst/>
          </a:prstGeom>
          <a:noFill/>
          <a:ln w="12700">
            <a:noFill/>
            <a:miter lim="800000"/>
            <a:headEnd type="none" w="sm" len="sm"/>
            <a:tailEnd type="none" w="sm" len="sm"/>
          </a:ln>
          <a:effectLst/>
        </p:spPr>
        <p:txBody>
          <a:bodyPr wrap="none">
            <a:spAutoFit/>
          </a:bodyPr>
          <a:lstStyle/>
          <a:p>
            <a:pPr algn="r" eaLnBrk="0" hangingPunct="0"/>
            <a:r>
              <a:rPr lang="en-US" sz="2400" b="1" dirty="0">
                <a:solidFill>
                  <a:srgbClr val="FFFFFF"/>
                </a:solidFill>
                <a:latin typeface="Times New Roman" pitchFamily="18" charset="0"/>
              </a:rPr>
              <a:t>Ventricles</a:t>
            </a:r>
          </a:p>
        </p:txBody>
      </p:sp>
      <p:grpSp>
        <p:nvGrpSpPr>
          <p:cNvPr id="77835" name="Group 11"/>
          <p:cNvGrpSpPr>
            <a:grpSpLocks/>
          </p:cNvGrpSpPr>
          <p:nvPr/>
        </p:nvGrpSpPr>
        <p:grpSpPr bwMode="auto">
          <a:xfrm>
            <a:off x="2362200" y="4535488"/>
            <a:ext cx="3008313" cy="630237"/>
            <a:chOff x="1488" y="2857"/>
            <a:chExt cx="1895" cy="397"/>
          </a:xfrm>
        </p:grpSpPr>
        <p:sp>
          <p:nvSpPr>
            <p:cNvPr id="77836" name="Line 12"/>
            <p:cNvSpPr>
              <a:spLocks noChangeShapeType="1"/>
            </p:cNvSpPr>
            <p:nvPr/>
          </p:nvSpPr>
          <p:spPr bwMode="auto">
            <a:xfrm flipV="1">
              <a:off x="1488" y="3254"/>
              <a:ext cx="1488" cy="0"/>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37" name="Line 13"/>
            <p:cNvSpPr>
              <a:spLocks noChangeShapeType="1"/>
            </p:cNvSpPr>
            <p:nvPr/>
          </p:nvSpPr>
          <p:spPr bwMode="auto">
            <a:xfrm flipV="1">
              <a:off x="1488" y="2857"/>
              <a:ext cx="1895" cy="397"/>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grpSp>
      <p:sp>
        <p:nvSpPr>
          <p:cNvPr id="77838" name="Text Box 14"/>
          <p:cNvSpPr txBox="1">
            <a:spLocks noChangeArrowheads="1"/>
          </p:cNvSpPr>
          <p:nvPr/>
        </p:nvSpPr>
        <p:spPr bwMode="auto">
          <a:xfrm>
            <a:off x="6430963" y="2057400"/>
            <a:ext cx="2353529" cy="830997"/>
          </a:xfrm>
          <a:prstGeom prst="rect">
            <a:avLst/>
          </a:prstGeom>
          <a:noFill/>
          <a:ln w="12700">
            <a:noFill/>
            <a:miter lim="800000"/>
            <a:headEnd type="none" w="sm" len="sm"/>
            <a:tailEnd type="none" w="sm" len="sm"/>
          </a:ln>
          <a:effectLst/>
        </p:spPr>
        <p:txBody>
          <a:bodyPr wrap="none">
            <a:spAutoFit/>
          </a:bodyPr>
          <a:lstStyle/>
          <a:p>
            <a:pPr eaLnBrk="0" hangingPunct="0"/>
            <a:r>
              <a:rPr lang="en-US" sz="2400" b="1" dirty="0" err="1">
                <a:solidFill>
                  <a:srgbClr val="FFFFFF"/>
                </a:solidFill>
                <a:latin typeface="Times New Roman" pitchFamily="18" charset="0"/>
              </a:rPr>
              <a:t>Atrioventricular</a:t>
            </a:r>
            <a:endParaRPr lang="en-US" sz="2400" b="1" dirty="0">
              <a:solidFill>
                <a:srgbClr val="FFFFFF"/>
              </a:solidFill>
              <a:latin typeface="Times New Roman" pitchFamily="18" charset="0"/>
            </a:endParaRPr>
          </a:p>
          <a:p>
            <a:pPr eaLnBrk="0" hangingPunct="0"/>
            <a:r>
              <a:rPr lang="en-US" sz="2400" b="1" dirty="0">
                <a:solidFill>
                  <a:srgbClr val="FFFFFF"/>
                </a:solidFill>
                <a:latin typeface="Times New Roman" pitchFamily="18" charset="0"/>
              </a:rPr>
              <a:t>(AV) Node</a:t>
            </a:r>
          </a:p>
        </p:txBody>
      </p:sp>
      <p:sp>
        <p:nvSpPr>
          <p:cNvPr id="77839" name="Line 15"/>
          <p:cNvSpPr>
            <a:spLocks noChangeShapeType="1"/>
          </p:cNvSpPr>
          <p:nvPr/>
        </p:nvSpPr>
        <p:spPr bwMode="auto">
          <a:xfrm flipH="1">
            <a:off x="4419600" y="2606675"/>
            <a:ext cx="2011363" cy="1709738"/>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40" name="Text Box 16"/>
          <p:cNvSpPr txBox="1">
            <a:spLocks noChangeArrowheads="1"/>
          </p:cNvSpPr>
          <p:nvPr/>
        </p:nvSpPr>
        <p:spPr bwMode="auto">
          <a:xfrm>
            <a:off x="6430963" y="3276600"/>
            <a:ext cx="2047875"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b="1" dirty="0">
                <a:solidFill>
                  <a:srgbClr val="FFFFFF"/>
                </a:solidFill>
                <a:latin typeface="Times New Roman" pitchFamily="18" charset="0"/>
              </a:rPr>
              <a:t>Bundle of HIS</a:t>
            </a:r>
          </a:p>
        </p:txBody>
      </p:sp>
      <p:sp>
        <p:nvSpPr>
          <p:cNvPr id="77841" name="Line 17"/>
          <p:cNvSpPr>
            <a:spLocks noChangeShapeType="1"/>
          </p:cNvSpPr>
          <p:nvPr/>
        </p:nvSpPr>
        <p:spPr bwMode="auto">
          <a:xfrm flipH="1">
            <a:off x="4572000" y="3505200"/>
            <a:ext cx="1890713" cy="811213"/>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42" name="Text Box 18"/>
          <p:cNvSpPr txBox="1">
            <a:spLocks noChangeArrowheads="1"/>
          </p:cNvSpPr>
          <p:nvPr/>
        </p:nvSpPr>
        <p:spPr bwMode="auto">
          <a:xfrm>
            <a:off x="6430963" y="4191000"/>
            <a:ext cx="2239962" cy="457200"/>
          </a:xfrm>
          <a:prstGeom prst="rect">
            <a:avLst/>
          </a:prstGeom>
          <a:noFill/>
          <a:ln w="12700">
            <a:noFill/>
            <a:miter lim="800000"/>
            <a:headEnd type="none" w="sm" len="sm"/>
            <a:tailEnd type="none" w="sm" len="sm"/>
          </a:ln>
          <a:effectLst/>
        </p:spPr>
        <p:txBody>
          <a:bodyPr wrap="none">
            <a:spAutoFit/>
          </a:bodyPr>
          <a:lstStyle/>
          <a:p>
            <a:pPr eaLnBrk="0" hangingPunct="0"/>
            <a:r>
              <a:rPr lang="en-US" sz="2400" b="1" dirty="0">
                <a:solidFill>
                  <a:srgbClr val="FFFFFF"/>
                </a:solidFill>
                <a:latin typeface="Times New Roman" pitchFamily="18" charset="0"/>
              </a:rPr>
              <a:t>Purkinje Fibers</a:t>
            </a:r>
          </a:p>
        </p:txBody>
      </p:sp>
      <p:grpSp>
        <p:nvGrpSpPr>
          <p:cNvPr id="77843" name="Group 19"/>
          <p:cNvGrpSpPr>
            <a:grpSpLocks/>
          </p:cNvGrpSpPr>
          <p:nvPr/>
        </p:nvGrpSpPr>
        <p:grpSpPr bwMode="auto">
          <a:xfrm>
            <a:off x="4572000" y="4191000"/>
            <a:ext cx="1903413" cy="1219200"/>
            <a:chOff x="2880" y="2640"/>
            <a:chExt cx="1199" cy="768"/>
          </a:xfrm>
        </p:grpSpPr>
        <p:sp>
          <p:nvSpPr>
            <p:cNvPr id="77844" name="Line 20"/>
            <p:cNvSpPr>
              <a:spLocks noChangeShapeType="1"/>
            </p:cNvSpPr>
            <p:nvPr/>
          </p:nvSpPr>
          <p:spPr bwMode="auto">
            <a:xfrm flipH="1" flipV="1">
              <a:off x="3744" y="2640"/>
              <a:ext cx="335" cy="144"/>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sp>
          <p:nvSpPr>
            <p:cNvPr id="77845" name="Line 21"/>
            <p:cNvSpPr>
              <a:spLocks noChangeShapeType="1"/>
            </p:cNvSpPr>
            <p:nvPr/>
          </p:nvSpPr>
          <p:spPr bwMode="auto">
            <a:xfrm flipH="1">
              <a:off x="2880" y="2784"/>
              <a:ext cx="1199" cy="624"/>
            </a:xfrm>
            <a:prstGeom prst="line">
              <a:avLst/>
            </a:prstGeom>
            <a:noFill/>
            <a:ln w="38100">
              <a:solidFill>
                <a:srgbClr val="00007D"/>
              </a:solidFill>
              <a:round/>
              <a:headEnd type="none" w="sm" len="sm"/>
              <a:tailEnd type="triangle" w="med" len="med"/>
            </a:ln>
            <a:effectLst>
              <a:outerShdw dist="35921" dir="2700000" algn="ctr" rotWithShape="0">
                <a:schemeClr val="tx2">
                  <a:alpha val="50000"/>
                </a:schemeClr>
              </a:outerShdw>
            </a:effectLst>
          </p:spPr>
          <p:txBody>
            <a:bodyPr/>
            <a:lstStyle/>
            <a:p>
              <a:endParaRPr lang="el-G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up)">
                                      <p:cBhvr>
                                        <p:cTn id="7" dur="500"/>
                                        <p:tgtEl>
                                          <p:spTgt spid="778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7829"/>
                                        </p:tgtEl>
                                        <p:attrNameLst>
                                          <p:attrName>style.visibility</p:attrName>
                                        </p:attrNameLst>
                                      </p:cBhvr>
                                      <p:to>
                                        <p:strVal val="visible"/>
                                      </p:to>
                                    </p:set>
                                    <p:animEffect transition="in" filter="wipe(left)">
                                      <p:cBhvr>
                                        <p:cTn id="11" dur="500"/>
                                        <p:tgtEl>
                                          <p:spTgt spid="77829"/>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77829"/>
                                        </p:tgtEl>
                                        <p:attrNameLst>
                                          <p:attrName>ppt_w</p:attrName>
                                        </p:attrNameLst>
                                      </p:cBhvr>
                                      <p:tavLst>
                                        <p:tav tm="0">
                                          <p:val>
                                            <p:strVal val="ppt_w"/>
                                          </p:val>
                                        </p:tav>
                                        <p:tav tm="100000">
                                          <p:val>
                                            <p:fltVal val="0"/>
                                          </p:val>
                                        </p:tav>
                                      </p:tavLst>
                                    </p:anim>
                                    <p:anim calcmode="lin" valueType="num">
                                      <p:cBhvr>
                                        <p:cTn id="16" dur="500"/>
                                        <p:tgtEl>
                                          <p:spTgt spid="77829"/>
                                        </p:tgtEl>
                                        <p:attrNameLst>
                                          <p:attrName>ppt_h</p:attrName>
                                        </p:attrNameLst>
                                      </p:cBhvr>
                                      <p:tavLst>
                                        <p:tav tm="0">
                                          <p:val>
                                            <p:strVal val="ppt_h"/>
                                          </p:val>
                                        </p:tav>
                                        <p:tav tm="100000">
                                          <p:val>
                                            <p:fltVal val="0"/>
                                          </p:val>
                                        </p:tav>
                                      </p:tavLst>
                                    </p:anim>
                                    <p:animEffect transition="out" filter="fade">
                                      <p:cBhvr>
                                        <p:cTn id="17" dur="500"/>
                                        <p:tgtEl>
                                          <p:spTgt spid="77829"/>
                                        </p:tgtEl>
                                      </p:cBhvr>
                                    </p:animEffect>
                                    <p:set>
                                      <p:cBhvr>
                                        <p:cTn id="18" dur="1" fill="hold">
                                          <p:stCondLst>
                                            <p:cond delay="499"/>
                                          </p:stCondLst>
                                        </p:cTn>
                                        <p:tgtEl>
                                          <p:spTgt spid="77829"/>
                                        </p:tgtEl>
                                        <p:attrNameLst>
                                          <p:attrName>style.visibility</p:attrName>
                                        </p:attrNameLst>
                                      </p:cBhvr>
                                      <p:to>
                                        <p:strVal val="hidden"/>
                                      </p:to>
                                    </p:se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77834"/>
                                        </p:tgtEl>
                                        <p:attrNameLst>
                                          <p:attrName>style.visibility</p:attrName>
                                        </p:attrNameLst>
                                      </p:cBhvr>
                                      <p:to>
                                        <p:strVal val="visible"/>
                                      </p:to>
                                    </p:set>
                                    <p:animEffect transition="in" filter="wipe(up)">
                                      <p:cBhvr>
                                        <p:cTn id="22" dur="500"/>
                                        <p:tgtEl>
                                          <p:spTgt spid="7783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77835"/>
                                        </p:tgtEl>
                                        <p:attrNameLst>
                                          <p:attrName>style.visibility</p:attrName>
                                        </p:attrNameLst>
                                      </p:cBhvr>
                                      <p:to>
                                        <p:strVal val="visible"/>
                                      </p:to>
                                    </p:set>
                                    <p:animEffect transition="in" filter="wipe(left)">
                                      <p:cBhvr>
                                        <p:cTn id="26" dur="500"/>
                                        <p:tgtEl>
                                          <p:spTgt spid="7783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nodeType="clickEffect">
                                  <p:stCondLst>
                                    <p:cond delay="0"/>
                                  </p:stCondLst>
                                  <p:childTnLst>
                                    <p:anim calcmode="lin" valueType="num">
                                      <p:cBhvr>
                                        <p:cTn id="30" dur="500"/>
                                        <p:tgtEl>
                                          <p:spTgt spid="77835"/>
                                        </p:tgtEl>
                                        <p:attrNameLst>
                                          <p:attrName>ppt_w</p:attrName>
                                        </p:attrNameLst>
                                      </p:cBhvr>
                                      <p:tavLst>
                                        <p:tav tm="0">
                                          <p:val>
                                            <p:strVal val="ppt_w"/>
                                          </p:val>
                                        </p:tav>
                                        <p:tav tm="100000">
                                          <p:val>
                                            <p:fltVal val="0"/>
                                          </p:val>
                                        </p:tav>
                                      </p:tavLst>
                                    </p:anim>
                                    <p:anim calcmode="lin" valueType="num">
                                      <p:cBhvr>
                                        <p:cTn id="31" dur="500"/>
                                        <p:tgtEl>
                                          <p:spTgt spid="77835"/>
                                        </p:tgtEl>
                                        <p:attrNameLst>
                                          <p:attrName>ppt_h</p:attrName>
                                        </p:attrNameLst>
                                      </p:cBhvr>
                                      <p:tavLst>
                                        <p:tav tm="0">
                                          <p:val>
                                            <p:strVal val="ppt_h"/>
                                          </p:val>
                                        </p:tav>
                                        <p:tav tm="100000">
                                          <p:val>
                                            <p:fltVal val="0"/>
                                          </p:val>
                                        </p:tav>
                                      </p:tavLst>
                                    </p:anim>
                                    <p:animEffect transition="out" filter="fade">
                                      <p:cBhvr>
                                        <p:cTn id="32" dur="500"/>
                                        <p:tgtEl>
                                          <p:spTgt spid="77835"/>
                                        </p:tgtEl>
                                      </p:cBhvr>
                                    </p:animEffect>
                                    <p:set>
                                      <p:cBhvr>
                                        <p:cTn id="33" dur="1" fill="hold">
                                          <p:stCondLst>
                                            <p:cond delay="499"/>
                                          </p:stCondLst>
                                        </p:cTn>
                                        <p:tgtEl>
                                          <p:spTgt spid="77835"/>
                                        </p:tgtEl>
                                        <p:attrNameLst>
                                          <p:attrName>style.visibility</p:attrName>
                                        </p:attrNameLst>
                                      </p:cBhvr>
                                      <p:to>
                                        <p:strVal val="hidden"/>
                                      </p:to>
                                    </p:se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77832"/>
                                        </p:tgtEl>
                                        <p:attrNameLst>
                                          <p:attrName>style.visibility</p:attrName>
                                        </p:attrNameLst>
                                      </p:cBhvr>
                                      <p:to>
                                        <p:strVal val="visible"/>
                                      </p:to>
                                    </p:set>
                                    <p:animEffect transition="in" filter="wipe(up)">
                                      <p:cBhvr>
                                        <p:cTn id="37" dur="500"/>
                                        <p:tgtEl>
                                          <p:spTgt spid="7783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7833"/>
                                        </p:tgtEl>
                                        <p:attrNameLst>
                                          <p:attrName>style.visibility</p:attrName>
                                        </p:attrNameLst>
                                      </p:cBhvr>
                                      <p:to>
                                        <p:strVal val="visible"/>
                                      </p:to>
                                    </p:set>
                                    <p:animEffect transition="in" filter="wipe(left)">
                                      <p:cBhvr>
                                        <p:cTn id="41" dur="500"/>
                                        <p:tgtEl>
                                          <p:spTgt spid="7783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0" fill="hold" grpId="1" nodeType="clickEffect">
                                  <p:stCondLst>
                                    <p:cond delay="0"/>
                                  </p:stCondLst>
                                  <p:childTnLst>
                                    <p:anim calcmode="lin" valueType="num">
                                      <p:cBhvr>
                                        <p:cTn id="45" dur="500"/>
                                        <p:tgtEl>
                                          <p:spTgt spid="77833"/>
                                        </p:tgtEl>
                                        <p:attrNameLst>
                                          <p:attrName>ppt_w</p:attrName>
                                        </p:attrNameLst>
                                      </p:cBhvr>
                                      <p:tavLst>
                                        <p:tav tm="0">
                                          <p:val>
                                            <p:strVal val="ppt_w"/>
                                          </p:val>
                                        </p:tav>
                                        <p:tav tm="100000">
                                          <p:val>
                                            <p:fltVal val="0"/>
                                          </p:val>
                                        </p:tav>
                                      </p:tavLst>
                                    </p:anim>
                                    <p:anim calcmode="lin" valueType="num">
                                      <p:cBhvr>
                                        <p:cTn id="46" dur="500"/>
                                        <p:tgtEl>
                                          <p:spTgt spid="77833"/>
                                        </p:tgtEl>
                                        <p:attrNameLst>
                                          <p:attrName>ppt_h</p:attrName>
                                        </p:attrNameLst>
                                      </p:cBhvr>
                                      <p:tavLst>
                                        <p:tav tm="0">
                                          <p:val>
                                            <p:strVal val="ppt_h"/>
                                          </p:val>
                                        </p:tav>
                                        <p:tav tm="100000">
                                          <p:val>
                                            <p:fltVal val="0"/>
                                          </p:val>
                                        </p:tav>
                                      </p:tavLst>
                                    </p:anim>
                                    <p:animEffect transition="out" filter="fade">
                                      <p:cBhvr>
                                        <p:cTn id="47" dur="500"/>
                                        <p:tgtEl>
                                          <p:spTgt spid="77833"/>
                                        </p:tgtEl>
                                      </p:cBhvr>
                                    </p:animEffect>
                                    <p:set>
                                      <p:cBhvr>
                                        <p:cTn id="48" dur="1" fill="hold">
                                          <p:stCondLst>
                                            <p:cond delay="499"/>
                                          </p:stCondLst>
                                        </p:cTn>
                                        <p:tgtEl>
                                          <p:spTgt spid="77833"/>
                                        </p:tgtEl>
                                        <p:attrNameLst>
                                          <p:attrName>style.visibility</p:attrName>
                                        </p:attrNameLst>
                                      </p:cBhvr>
                                      <p:to>
                                        <p:strVal val="hidden"/>
                                      </p:to>
                                    </p:se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7838"/>
                                        </p:tgtEl>
                                        <p:attrNameLst>
                                          <p:attrName>style.visibility</p:attrName>
                                        </p:attrNameLst>
                                      </p:cBhvr>
                                      <p:to>
                                        <p:strVal val="visible"/>
                                      </p:to>
                                    </p:set>
                                    <p:animEffect transition="in" filter="wipe(up)">
                                      <p:cBhvr>
                                        <p:cTn id="52" dur="500"/>
                                        <p:tgtEl>
                                          <p:spTgt spid="77838"/>
                                        </p:tgtEl>
                                      </p:cBhvr>
                                    </p:animEffect>
                                  </p:childTnLst>
                                </p:cTn>
                              </p:par>
                            </p:childTnLst>
                          </p:cTn>
                        </p:par>
                        <p:par>
                          <p:cTn id="53" fill="hold">
                            <p:stCondLst>
                              <p:cond delay="1000"/>
                            </p:stCondLst>
                            <p:childTnLst>
                              <p:par>
                                <p:cTn id="54" presetID="22" presetClass="entr" presetSubtype="2" fill="hold" grpId="0" nodeType="afterEffect">
                                  <p:stCondLst>
                                    <p:cond delay="0"/>
                                  </p:stCondLst>
                                  <p:childTnLst>
                                    <p:set>
                                      <p:cBhvr>
                                        <p:cTn id="55" dur="1" fill="hold">
                                          <p:stCondLst>
                                            <p:cond delay="0"/>
                                          </p:stCondLst>
                                        </p:cTn>
                                        <p:tgtEl>
                                          <p:spTgt spid="77839"/>
                                        </p:tgtEl>
                                        <p:attrNameLst>
                                          <p:attrName>style.visibility</p:attrName>
                                        </p:attrNameLst>
                                      </p:cBhvr>
                                      <p:to>
                                        <p:strVal val="visible"/>
                                      </p:to>
                                    </p:set>
                                    <p:animEffect transition="in" filter="wipe(right)">
                                      <p:cBhvr>
                                        <p:cTn id="56" dur="500"/>
                                        <p:tgtEl>
                                          <p:spTgt spid="7783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0" fill="hold" grpId="1" nodeType="clickEffect">
                                  <p:stCondLst>
                                    <p:cond delay="0"/>
                                  </p:stCondLst>
                                  <p:childTnLst>
                                    <p:anim calcmode="lin" valueType="num">
                                      <p:cBhvr>
                                        <p:cTn id="60" dur="500"/>
                                        <p:tgtEl>
                                          <p:spTgt spid="77839"/>
                                        </p:tgtEl>
                                        <p:attrNameLst>
                                          <p:attrName>ppt_w</p:attrName>
                                        </p:attrNameLst>
                                      </p:cBhvr>
                                      <p:tavLst>
                                        <p:tav tm="0">
                                          <p:val>
                                            <p:strVal val="ppt_w"/>
                                          </p:val>
                                        </p:tav>
                                        <p:tav tm="100000">
                                          <p:val>
                                            <p:fltVal val="0"/>
                                          </p:val>
                                        </p:tav>
                                      </p:tavLst>
                                    </p:anim>
                                    <p:anim calcmode="lin" valueType="num">
                                      <p:cBhvr>
                                        <p:cTn id="61" dur="500"/>
                                        <p:tgtEl>
                                          <p:spTgt spid="77839"/>
                                        </p:tgtEl>
                                        <p:attrNameLst>
                                          <p:attrName>ppt_h</p:attrName>
                                        </p:attrNameLst>
                                      </p:cBhvr>
                                      <p:tavLst>
                                        <p:tav tm="0">
                                          <p:val>
                                            <p:strVal val="ppt_h"/>
                                          </p:val>
                                        </p:tav>
                                        <p:tav tm="100000">
                                          <p:val>
                                            <p:fltVal val="0"/>
                                          </p:val>
                                        </p:tav>
                                      </p:tavLst>
                                    </p:anim>
                                    <p:animEffect transition="out" filter="fade">
                                      <p:cBhvr>
                                        <p:cTn id="62" dur="500"/>
                                        <p:tgtEl>
                                          <p:spTgt spid="77839"/>
                                        </p:tgtEl>
                                      </p:cBhvr>
                                    </p:animEffect>
                                    <p:set>
                                      <p:cBhvr>
                                        <p:cTn id="63" dur="1" fill="hold">
                                          <p:stCondLst>
                                            <p:cond delay="499"/>
                                          </p:stCondLst>
                                        </p:cTn>
                                        <p:tgtEl>
                                          <p:spTgt spid="77839"/>
                                        </p:tgtEl>
                                        <p:attrNameLst>
                                          <p:attrName>style.visibility</p:attrName>
                                        </p:attrNameLst>
                                      </p:cBhvr>
                                      <p:to>
                                        <p:strVal val="hidden"/>
                                      </p:to>
                                    </p:set>
                                  </p:childTnLst>
                                </p:cTn>
                              </p:par>
                            </p:childTnLst>
                          </p:cTn>
                        </p:par>
                        <p:par>
                          <p:cTn id="64" fill="hold">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77840"/>
                                        </p:tgtEl>
                                        <p:attrNameLst>
                                          <p:attrName>style.visibility</p:attrName>
                                        </p:attrNameLst>
                                      </p:cBhvr>
                                      <p:to>
                                        <p:strVal val="visible"/>
                                      </p:to>
                                    </p:set>
                                    <p:animEffect transition="in" filter="wipe(up)">
                                      <p:cBhvr>
                                        <p:cTn id="67" dur="500"/>
                                        <p:tgtEl>
                                          <p:spTgt spid="77840"/>
                                        </p:tgtEl>
                                      </p:cBhvr>
                                    </p:animEffect>
                                  </p:childTnLst>
                                </p:cTn>
                              </p:par>
                            </p:childTnLst>
                          </p:cTn>
                        </p:par>
                        <p:par>
                          <p:cTn id="68" fill="hold">
                            <p:stCondLst>
                              <p:cond delay="1000"/>
                            </p:stCondLst>
                            <p:childTnLst>
                              <p:par>
                                <p:cTn id="69" presetID="22" presetClass="entr" presetSubtype="2" fill="hold" grpId="0" nodeType="afterEffect">
                                  <p:stCondLst>
                                    <p:cond delay="0"/>
                                  </p:stCondLst>
                                  <p:childTnLst>
                                    <p:set>
                                      <p:cBhvr>
                                        <p:cTn id="70" dur="1" fill="hold">
                                          <p:stCondLst>
                                            <p:cond delay="0"/>
                                          </p:stCondLst>
                                        </p:cTn>
                                        <p:tgtEl>
                                          <p:spTgt spid="77841"/>
                                        </p:tgtEl>
                                        <p:attrNameLst>
                                          <p:attrName>style.visibility</p:attrName>
                                        </p:attrNameLst>
                                      </p:cBhvr>
                                      <p:to>
                                        <p:strVal val="visible"/>
                                      </p:to>
                                    </p:set>
                                    <p:animEffect transition="in" filter="wipe(right)">
                                      <p:cBhvr>
                                        <p:cTn id="71" dur="500"/>
                                        <p:tgtEl>
                                          <p:spTgt spid="7784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0" fill="hold" grpId="1" nodeType="clickEffect">
                                  <p:stCondLst>
                                    <p:cond delay="0"/>
                                  </p:stCondLst>
                                  <p:childTnLst>
                                    <p:anim calcmode="lin" valueType="num">
                                      <p:cBhvr>
                                        <p:cTn id="75" dur="500"/>
                                        <p:tgtEl>
                                          <p:spTgt spid="77841"/>
                                        </p:tgtEl>
                                        <p:attrNameLst>
                                          <p:attrName>ppt_w</p:attrName>
                                        </p:attrNameLst>
                                      </p:cBhvr>
                                      <p:tavLst>
                                        <p:tav tm="0">
                                          <p:val>
                                            <p:strVal val="ppt_w"/>
                                          </p:val>
                                        </p:tav>
                                        <p:tav tm="100000">
                                          <p:val>
                                            <p:fltVal val="0"/>
                                          </p:val>
                                        </p:tav>
                                      </p:tavLst>
                                    </p:anim>
                                    <p:anim calcmode="lin" valueType="num">
                                      <p:cBhvr>
                                        <p:cTn id="76" dur="500"/>
                                        <p:tgtEl>
                                          <p:spTgt spid="77841"/>
                                        </p:tgtEl>
                                        <p:attrNameLst>
                                          <p:attrName>ppt_h</p:attrName>
                                        </p:attrNameLst>
                                      </p:cBhvr>
                                      <p:tavLst>
                                        <p:tav tm="0">
                                          <p:val>
                                            <p:strVal val="ppt_h"/>
                                          </p:val>
                                        </p:tav>
                                        <p:tav tm="100000">
                                          <p:val>
                                            <p:fltVal val="0"/>
                                          </p:val>
                                        </p:tav>
                                      </p:tavLst>
                                    </p:anim>
                                    <p:animEffect transition="out" filter="fade">
                                      <p:cBhvr>
                                        <p:cTn id="77" dur="500"/>
                                        <p:tgtEl>
                                          <p:spTgt spid="77841"/>
                                        </p:tgtEl>
                                      </p:cBhvr>
                                    </p:animEffect>
                                    <p:set>
                                      <p:cBhvr>
                                        <p:cTn id="78" dur="1" fill="hold">
                                          <p:stCondLst>
                                            <p:cond delay="499"/>
                                          </p:stCondLst>
                                        </p:cTn>
                                        <p:tgtEl>
                                          <p:spTgt spid="77841"/>
                                        </p:tgtEl>
                                        <p:attrNameLst>
                                          <p:attrName>style.visibility</p:attrName>
                                        </p:attrNameLst>
                                      </p:cBhvr>
                                      <p:to>
                                        <p:strVal val="hidden"/>
                                      </p:to>
                                    </p:se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77842"/>
                                        </p:tgtEl>
                                        <p:attrNameLst>
                                          <p:attrName>style.visibility</p:attrName>
                                        </p:attrNameLst>
                                      </p:cBhvr>
                                      <p:to>
                                        <p:strVal val="visible"/>
                                      </p:to>
                                    </p:set>
                                    <p:animEffect transition="in" filter="wipe(up)">
                                      <p:cBhvr>
                                        <p:cTn id="82" dur="500"/>
                                        <p:tgtEl>
                                          <p:spTgt spid="77842"/>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77843"/>
                                        </p:tgtEl>
                                        <p:attrNameLst>
                                          <p:attrName>style.visibility</p:attrName>
                                        </p:attrNameLst>
                                      </p:cBhvr>
                                      <p:to>
                                        <p:strVal val="visible"/>
                                      </p:to>
                                    </p:set>
                                    <p:animEffect transition="in" filter="wipe(right)">
                                      <p:cBhvr>
                                        <p:cTn id="86" dur="500"/>
                                        <p:tgtEl>
                                          <p:spTgt spid="7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77832" grpId="0"/>
      <p:bldP spid="77833" grpId="0" animBg="1"/>
      <p:bldP spid="77833" grpId="1" animBg="1"/>
      <p:bldP spid="77834" grpId="0"/>
      <p:bldP spid="77838" grpId="0"/>
      <p:bldP spid="77839" grpId="0" animBg="1"/>
      <p:bldP spid="77839" grpId="1" animBg="1"/>
      <p:bldP spid="77840" grpId="0"/>
      <p:bldP spid="77841" grpId="0" animBg="1"/>
      <p:bldP spid="77841" grpId="1" animBg="1"/>
      <p:bldP spid="7784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3600"/>
              <a:t>Ventricular Tachycardia (Monomorphic)</a:t>
            </a:r>
          </a:p>
        </p:txBody>
      </p:sp>
      <p:pic>
        <p:nvPicPr>
          <p:cNvPr id="33795" name="Picture 3" descr="MonomorphicVT1"/>
          <p:cNvPicPr>
            <a:picLocks noGrp="1" noChangeAspect="1" noChangeArrowheads="1"/>
          </p:cNvPicPr>
          <p:nvPr>
            <p:ph idx="1"/>
          </p:nvPr>
        </p:nvPicPr>
        <p:blipFill>
          <a:blip r:embed="rId2" cstate="print"/>
          <a:srcRect/>
          <a:stretch>
            <a:fillRect/>
          </a:stretch>
        </p:blipFill>
        <p:spPr>
          <a:xfrm>
            <a:off x="457200" y="3033713"/>
            <a:ext cx="8164513" cy="1333500"/>
          </a:xfrm>
          <a:noFill/>
          <a:ln w="28575">
            <a:solidFill>
              <a:schemeClr val="bg1"/>
            </a:solidFill>
          </a:ln>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Ventricular Tachycardia</a:t>
            </a:r>
          </a:p>
        </p:txBody>
      </p:sp>
      <p:sp>
        <p:nvSpPr>
          <p:cNvPr id="35843" name="Rectangle 3"/>
          <p:cNvSpPr>
            <a:spLocks noGrp="1" noChangeArrowheads="1"/>
          </p:cNvSpPr>
          <p:nvPr>
            <p:ph type="body" idx="1"/>
          </p:nvPr>
        </p:nvSpPr>
        <p:spPr/>
        <p:txBody>
          <a:bodyPr/>
          <a:lstStyle/>
          <a:p>
            <a:r>
              <a:rPr lang="en-US"/>
              <a:t>Sinus P-waves may sometimes be recognized between QRS complexes</a:t>
            </a:r>
          </a:p>
          <a:p>
            <a:r>
              <a:rPr lang="en-US"/>
              <a:t>Retrograde conduction from the ventricles to the atria is possible</a:t>
            </a:r>
          </a:p>
          <a:p>
            <a:r>
              <a:rPr lang="en-US"/>
              <a:t>Capture beats with a normal appearing narrow QRS occasionally occur</a:t>
            </a:r>
          </a:p>
          <a:p>
            <a:r>
              <a:rPr lang="en-US"/>
              <a:t>Fusion beats may be observed with an intermediate QRS morphology</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Ventricular Tachycardia</a:t>
            </a:r>
          </a:p>
        </p:txBody>
      </p:sp>
      <p:sp>
        <p:nvSpPr>
          <p:cNvPr id="37891" name="Rectangle 3"/>
          <p:cNvSpPr>
            <a:spLocks noGrp="1" noChangeArrowheads="1"/>
          </p:cNvSpPr>
          <p:nvPr>
            <p:ph type="body" idx="1"/>
          </p:nvPr>
        </p:nvSpPr>
        <p:spPr/>
        <p:txBody>
          <a:bodyPr/>
          <a:lstStyle/>
          <a:p>
            <a:r>
              <a:rPr lang="en-US" sz="2800"/>
              <a:t>Sustained</a:t>
            </a:r>
          </a:p>
          <a:p>
            <a:pPr lvl="1"/>
            <a:r>
              <a:rPr lang="en-US" sz="2400"/>
              <a:t>&gt; 30 seconds in length</a:t>
            </a:r>
          </a:p>
          <a:p>
            <a:r>
              <a:rPr lang="en-US" sz="2800"/>
              <a:t>Nonsustained</a:t>
            </a:r>
          </a:p>
          <a:p>
            <a:pPr lvl="1"/>
            <a:r>
              <a:rPr lang="en-US" sz="2400"/>
              <a:t>&lt; 30 seconds in length</a:t>
            </a:r>
          </a:p>
          <a:p>
            <a:r>
              <a:rPr lang="en-US" sz="2800"/>
              <a:t>Monomorphic</a:t>
            </a:r>
          </a:p>
          <a:p>
            <a:pPr lvl="1"/>
            <a:r>
              <a:rPr lang="en-US" sz="2400"/>
              <a:t>All QRS complexes similar or from 1 location in the ventricle</a:t>
            </a:r>
          </a:p>
          <a:p>
            <a:r>
              <a:rPr lang="en-US" sz="2800"/>
              <a:t>Polymorphic</a:t>
            </a:r>
          </a:p>
          <a:p>
            <a:pPr lvl="1"/>
            <a:r>
              <a:rPr lang="en-US" sz="2400"/>
              <a:t>Constantly changing morphologies or from multiple locations in the ventricle</a:t>
            </a: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GB" dirty="0">
                <a:solidFill>
                  <a:srgbClr val="FFFFFF"/>
                </a:solidFill>
              </a:rPr>
              <a:t>VT Examples</a:t>
            </a:r>
          </a:p>
        </p:txBody>
      </p:sp>
      <p:sp>
        <p:nvSpPr>
          <p:cNvPr id="39939" name="Text Box 3"/>
          <p:cNvSpPr txBox="1">
            <a:spLocks noChangeArrowheads="1"/>
          </p:cNvSpPr>
          <p:nvPr/>
        </p:nvSpPr>
        <p:spPr bwMode="auto">
          <a:xfrm>
            <a:off x="460375" y="4265613"/>
            <a:ext cx="2282825" cy="1066800"/>
          </a:xfrm>
          <a:prstGeom prst="rect">
            <a:avLst/>
          </a:prstGeom>
          <a:noFill/>
          <a:ln w="57150">
            <a:noFill/>
            <a:miter lim="800000"/>
            <a:headEnd/>
            <a:tailEnd/>
          </a:ln>
          <a:effectLst/>
        </p:spPr>
        <p:txBody>
          <a:bodyPr wrap="none">
            <a:spAutoFit/>
          </a:bodyPr>
          <a:lstStyle/>
          <a:p>
            <a:pPr algn="ctr" eaLnBrk="0" hangingPunct="0"/>
            <a:r>
              <a:rPr lang="en-GB" sz="3200" dirty="0">
                <a:solidFill>
                  <a:srgbClr val="FFFFFF"/>
                </a:solidFill>
                <a:latin typeface="Times New Roman" pitchFamily="18" charset="0"/>
              </a:rPr>
              <a:t>Polymorphic</a:t>
            </a:r>
          </a:p>
          <a:p>
            <a:pPr algn="ctr" eaLnBrk="0" hangingPunct="0"/>
            <a:r>
              <a:rPr lang="en-GB" sz="3200" dirty="0">
                <a:solidFill>
                  <a:srgbClr val="FFFFFF"/>
                </a:solidFill>
                <a:latin typeface="Times New Roman" pitchFamily="18" charset="0"/>
              </a:rPr>
              <a:t>VT</a:t>
            </a:r>
            <a:endParaRPr lang="en-US" sz="3200" dirty="0">
              <a:solidFill>
                <a:srgbClr val="FFFFFF"/>
              </a:solidFill>
              <a:latin typeface="Times New Roman" pitchFamily="18" charset="0"/>
            </a:endParaRPr>
          </a:p>
        </p:txBody>
      </p:sp>
      <p:sp>
        <p:nvSpPr>
          <p:cNvPr id="39940" name="Text Box 4"/>
          <p:cNvSpPr txBox="1">
            <a:spLocks noChangeArrowheads="1"/>
          </p:cNvSpPr>
          <p:nvPr/>
        </p:nvSpPr>
        <p:spPr bwMode="auto">
          <a:xfrm>
            <a:off x="385763" y="2268538"/>
            <a:ext cx="2509837" cy="1066800"/>
          </a:xfrm>
          <a:prstGeom prst="rect">
            <a:avLst/>
          </a:prstGeom>
          <a:noFill/>
          <a:ln w="57150">
            <a:noFill/>
            <a:miter lim="800000"/>
            <a:headEnd/>
            <a:tailEnd/>
          </a:ln>
          <a:effectLst/>
        </p:spPr>
        <p:txBody>
          <a:bodyPr wrap="none">
            <a:spAutoFit/>
          </a:bodyPr>
          <a:lstStyle/>
          <a:p>
            <a:pPr algn="ctr" eaLnBrk="0" hangingPunct="0"/>
            <a:r>
              <a:rPr lang="en-GB" sz="3200" dirty="0" err="1">
                <a:solidFill>
                  <a:srgbClr val="FFFFFF"/>
                </a:solidFill>
                <a:latin typeface="Times New Roman" pitchFamily="18" charset="0"/>
              </a:rPr>
              <a:t>Monomorphic</a:t>
            </a:r>
            <a:endParaRPr lang="en-GB" sz="3200" dirty="0">
              <a:solidFill>
                <a:srgbClr val="FFFFFF"/>
              </a:solidFill>
              <a:latin typeface="Times New Roman" pitchFamily="18" charset="0"/>
            </a:endParaRPr>
          </a:p>
          <a:p>
            <a:pPr algn="ctr" eaLnBrk="0" hangingPunct="0"/>
            <a:r>
              <a:rPr lang="en-GB" sz="3200" dirty="0">
                <a:solidFill>
                  <a:srgbClr val="FFFFFF"/>
                </a:solidFill>
                <a:latin typeface="Times New Roman" pitchFamily="18" charset="0"/>
              </a:rPr>
              <a:t>VT</a:t>
            </a:r>
            <a:endParaRPr lang="en-US" sz="3200" dirty="0">
              <a:solidFill>
                <a:srgbClr val="FFFFFF"/>
              </a:solidFill>
              <a:latin typeface="Times New Roman" pitchFamily="18" charset="0"/>
            </a:endParaRPr>
          </a:p>
        </p:txBody>
      </p:sp>
      <p:pic>
        <p:nvPicPr>
          <p:cNvPr id="39941" name="Picture 5" descr="PolymorphicVT"/>
          <p:cNvPicPr>
            <a:picLocks noChangeAspect="1" noChangeArrowheads="1"/>
          </p:cNvPicPr>
          <p:nvPr/>
        </p:nvPicPr>
        <p:blipFill>
          <a:blip r:embed="rId3" cstate="print">
            <a:duotone>
              <a:schemeClr val="accent4">
                <a:shade val="45000"/>
                <a:satMod val="135000"/>
              </a:schemeClr>
              <a:prstClr val="white"/>
            </a:duotone>
          </a:blip>
          <a:srcRect/>
          <a:stretch>
            <a:fillRect/>
          </a:stretch>
        </p:blipFill>
        <p:spPr bwMode="auto">
          <a:xfrm>
            <a:off x="2895600" y="4086225"/>
            <a:ext cx="5695950" cy="1323975"/>
          </a:xfrm>
          <a:prstGeom prst="rect">
            <a:avLst/>
          </a:prstGeom>
          <a:noFill/>
        </p:spPr>
      </p:pic>
      <p:pic>
        <p:nvPicPr>
          <p:cNvPr id="39942" name="Picture 6" descr="MonomorphicVT"/>
          <p:cNvPicPr>
            <a:picLocks noChangeAspect="1" noChangeArrowheads="1"/>
          </p:cNvPicPr>
          <p:nvPr/>
        </p:nvPicPr>
        <p:blipFill>
          <a:blip r:embed="rId4" cstate="print">
            <a:duotone>
              <a:schemeClr val="accent4">
                <a:shade val="45000"/>
                <a:satMod val="135000"/>
              </a:schemeClr>
              <a:prstClr val="white"/>
            </a:duotone>
          </a:blip>
          <a:srcRect l="28119"/>
          <a:stretch>
            <a:fillRect/>
          </a:stretch>
        </p:blipFill>
        <p:spPr bwMode="auto">
          <a:xfrm>
            <a:off x="3038475" y="2057400"/>
            <a:ext cx="3895725" cy="16002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Ventricular Tachycardia</a:t>
            </a:r>
          </a:p>
        </p:txBody>
      </p:sp>
      <p:sp>
        <p:nvSpPr>
          <p:cNvPr id="43011" name="Rectangle 3"/>
          <p:cNvSpPr>
            <a:spLocks noGrp="1" noChangeArrowheads="1"/>
          </p:cNvSpPr>
          <p:nvPr>
            <p:ph type="body" idx="1"/>
          </p:nvPr>
        </p:nvSpPr>
        <p:spPr/>
        <p:txBody>
          <a:bodyPr/>
          <a:lstStyle/>
          <a:p>
            <a:r>
              <a:rPr lang="en-US"/>
              <a:t>Ventricular Tachycardia that is hemodynamically unstable should be treated the same as VF</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Ventricular Fibrillation</a:t>
            </a:r>
          </a:p>
        </p:txBody>
      </p:sp>
      <p:sp>
        <p:nvSpPr>
          <p:cNvPr id="45059" name="Rectangle 3"/>
          <p:cNvSpPr>
            <a:spLocks noGrp="1" noChangeArrowheads="1"/>
          </p:cNvSpPr>
          <p:nvPr>
            <p:ph type="body" idx="1"/>
          </p:nvPr>
        </p:nvSpPr>
        <p:spPr/>
        <p:txBody>
          <a:bodyPr/>
          <a:lstStyle/>
          <a:p>
            <a:r>
              <a:rPr lang="en-US"/>
              <a:t>Completely disorganized rhythm without 	discrete QRS complexes</a:t>
            </a:r>
          </a:p>
          <a:p>
            <a:r>
              <a:rPr lang="en-US"/>
              <a:t>Results in instant hemodynamic collapse</a:t>
            </a:r>
          </a:p>
          <a:p>
            <a:r>
              <a:rPr lang="en-US"/>
              <a:t>No cardiac output</a:t>
            </a:r>
          </a:p>
          <a:p>
            <a:r>
              <a:rPr lang="en-US"/>
              <a:t>Ventricles just quivering</a:t>
            </a:r>
          </a:p>
          <a:p>
            <a:r>
              <a:rPr lang="en-US"/>
              <a:t>Leads to asystole and death</a:t>
            </a:r>
          </a:p>
          <a:p>
            <a:r>
              <a:rPr lang="en-US"/>
              <a:t>Requires immediate defibrillation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Ventricular Fibrillation</a:t>
            </a:r>
          </a:p>
        </p:txBody>
      </p:sp>
      <p:pic>
        <p:nvPicPr>
          <p:cNvPr id="47107" name="Picture 3" descr="Rentry6"/>
          <p:cNvPicPr>
            <a:picLocks noGrp="1" noChangeAspect="1" noChangeArrowheads="1"/>
          </p:cNvPicPr>
          <p:nvPr>
            <p:ph idx="1"/>
          </p:nvPr>
        </p:nvPicPr>
        <p:blipFill>
          <a:blip r:embed="rId2" cstate="print"/>
          <a:srcRect/>
          <a:stretch>
            <a:fillRect/>
          </a:stretch>
        </p:blipFill>
        <p:spPr>
          <a:xfrm>
            <a:off x="2325688" y="1957388"/>
            <a:ext cx="4491037" cy="3816350"/>
          </a:xfrm>
          <a:ln/>
        </p:spPr>
      </p:pic>
      <p:sp>
        <p:nvSpPr>
          <p:cNvPr id="47108" name="AutoShape 4"/>
          <p:cNvSpPr>
            <a:spLocks noChangeArrowheads="1"/>
          </p:cNvSpPr>
          <p:nvPr/>
        </p:nvSpPr>
        <p:spPr bwMode="auto">
          <a:xfrm>
            <a:off x="4495800" y="49530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09" name="AutoShape 5"/>
          <p:cNvSpPr>
            <a:spLocks noChangeArrowheads="1"/>
          </p:cNvSpPr>
          <p:nvPr/>
        </p:nvSpPr>
        <p:spPr bwMode="auto">
          <a:xfrm>
            <a:off x="5715000" y="36576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0" name="AutoShape 6"/>
          <p:cNvSpPr>
            <a:spLocks noChangeArrowheads="1"/>
          </p:cNvSpPr>
          <p:nvPr/>
        </p:nvSpPr>
        <p:spPr bwMode="auto">
          <a:xfrm>
            <a:off x="5791200" y="41148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1" name="AutoShape 7"/>
          <p:cNvSpPr>
            <a:spLocks noChangeArrowheads="1"/>
          </p:cNvSpPr>
          <p:nvPr/>
        </p:nvSpPr>
        <p:spPr bwMode="auto">
          <a:xfrm>
            <a:off x="5715000" y="44958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2" name="AutoShape 8"/>
          <p:cNvSpPr>
            <a:spLocks noChangeArrowheads="1"/>
          </p:cNvSpPr>
          <p:nvPr/>
        </p:nvSpPr>
        <p:spPr bwMode="auto">
          <a:xfrm>
            <a:off x="5257800" y="46482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3" name="AutoShape 9"/>
          <p:cNvSpPr>
            <a:spLocks noChangeArrowheads="1"/>
          </p:cNvSpPr>
          <p:nvPr/>
        </p:nvSpPr>
        <p:spPr bwMode="auto">
          <a:xfrm>
            <a:off x="5562600" y="48006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4" name="AutoShape 10"/>
          <p:cNvSpPr>
            <a:spLocks noChangeArrowheads="1"/>
          </p:cNvSpPr>
          <p:nvPr/>
        </p:nvSpPr>
        <p:spPr bwMode="auto">
          <a:xfrm>
            <a:off x="5257800" y="50292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5" name="AutoShape 11"/>
          <p:cNvSpPr>
            <a:spLocks noChangeArrowheads="1"/>
          </p:cNvSpPr>
          <p:nvPr/>
        </p:nvSpPr>
        <p:spPr bwMode="auto">
          <a:xfrm>
            <a:off x="4038600" y="47244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
        <p:nvSpPr>
          <p:cNvPr id="47116" name="AutoShape 12"/>
          <p:cNvSpPr>
            <a:spLocks noChangeArrowheads="1"/>
          </p:cNvSpPr>
          <p:nvPr/>
        </p:nvSpPr>
        <p:spPr bwMode="auto">
          <a:xfrm>
            <a:off x="4876800" y="5105400"/>
            <a:ext cx="304800" cy="304800"/>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FFFF00"/>
          </a:solidFill>
          <a:ln w="12700">
            <a:solidFill>
              <a:schemeClr val="tx2"/>
            </a:solidFill>
            <a:miter lim="800000"/>
            <a:headEnd type="none" w="sm" len="sm"/>
            <a:tailEnd type="none" w="sm" len="sm"/>
          </a:ln>
          <a:effectLst/>
        </p:spPr>
        <p:txBody>
          <a:bodyPr wrap="none" anchor="ctr"/>
          <a:lstStyle/>
          <a:p>
            <a:endParaRPr lang="el-G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fltVal val="0"/>
                                          </p:val>
                                        </p:tav>
                                        <p:tav tm="100000">
                                          <p:val>
                                            <p:strVal val="#ppt_h"/>
                                          </p:val>
                                        </p:tav>
                                      </p:tavLst>
                                    </p:anim>
                                    <p:animEffect transition="in" filter="fade">
                                      <p:cBhvr>
                                        <p:cTn id="9" dur="500"/>
                                        <p:tgtEl>
                                          <p:spTgt spid="47108"/>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47109"/>
                                        </p:tgtEl>
                                        <p:attrNameLst>
                                          <p:attrName>style.visibility</p:attrName>
                                        </p:attrNameLst>
                                      </p:cBhvr>
                                      <p:to>
                                        <p:strVal val="visible"/>
                                      </p:to>
                                    </p:set>
                                    <p:anim calcmode="lin" valueType="num">
                                      <p:cBhvr>
                                        <p:cTn id="13" dur="500" fill="hold"/>
                                        <p:tgtEl>
                                          <p:spTgt spid="47109"/>
                                        </p:tgtEl>
                                        <p:attrNameLst>
                                          <p:attrName>ppt_w</p:attrName>
                                        </p:attrNameLst>
                                      </p:cBhvr>
                                      <p:tavLst>
                                        <p:tav tm="0">
                                          <p:val>
                                            <p:fltVal val="0"/>
                                          </p:val>
                                        </p:tav>
                                        <p:tav tm="100000">
                                          <p:val>
                                            <p:strVal val="#ppt_w"/>
                                          </p:val>
                                        </p:tav>
                                      </p:tavLst>
                                    </p:anim>
                                    <p:anim calcmode="lin" valueType="num">
                                      <p:cBhvr>
                                        <p:cTn id="14" dur="500" fill="hold"/>
                                        <p:tgtEl>
                                          <p:spTgt spid="47109"/>
                                        </p:tgtEl>
                                        <p:attrNameLst>
                                          <p:attrName>ppt_h</p:attrName>
                                        </p:attrNameLst>
                                      </p:cBhvr>
                                      <p:tavLst>
                                        <p:tav tm="0">
                                          <p:val>
                                            <p:fltVal val="0"/>
                                          </p:val>
                                        </p:tav>
                                        <p:tav tm="100000">
                                          <p:val>
                                            <p:strVal val="#ppt_h"/>
                                          </p:val>
                                        </p:tav>
                                      </p:tavLst>
                                    </p:anim>
                                    <p:animEffect transition="in" filter="fade">
                                      <p:cBhvr>
                                        <p:cTn id="15" dur="500"/>
                                        <p:tgtEl>
                                          <p:spTgt spid="47109"/>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47110"/>
                                        </p:tgtEl>
                                        <p:attrNameLst>
                                          <p:attrName>style.visibility</p:attrName>
                                        </p:attrNameLst>
                                      </p:cBhvr>
                                      <p:to>
                                        <p:strVal val="visible"/>
                                      </p:to>
                                    </p:set>
                                    <p:anim calcmode="lin" valueType="num">
                                      <p:cBhvr>
                                        <p:cTn id="18" dur="500" fill="hold"/>
                                        <p:tgtEl>
                                          <p:spTgt spid="47110"/>
                                        </p:tgtEl>
                                        <p:attrNameLst>
                                          <p:attrName>ppt_w</p:attrName>
                                        </p:attrNameLst>
                                      </p:cBhvr>
                                      <p:tavLst>
                                        <p:tav tm="0">
                                          <p:val>
                                            <p:fltVal val="0"/>
                                          </p:val>
                                        </p:tav>
                                        <p:tav tm="100000">
                                          <p:val>
                                            <p:strVal val="#ppt_w"/>
                                          </p:val>
                                        </p:tav>
                                      </p:tavLst>
                                    </p:anim>
                                    <p:anim calcmode="lin" valueType="num">
                                      <p:cBhvr>
                                        <p:cTn id="19" dur="500" fill="hold"/>
                                        <p:tgtEl>
                                          <p:spTgt spid="47110"/>
                                        </p:tgtEl>
                                        <p:attrNameLst>
                                          <p:attrName>ppt_h</p:attrName>
                                        </p:attrNameLst>
                                      </p:cBhvr>
                                      <p:tavLst>
                                        <p:tav tm="0">
                                          <p:val>
                                            <p:fltVal val="0"/>
                                          </p:val>
                                        </p:tav>
                                        <p:tav tm="100000">
                                          <p:val>
                                            <p:strVal val="#ppt_h"/>
                                          </p:val>
                                        </p:tav>
                                      </p:tavLst>
                                    </p:anim>
                                    <p:animEffect transition="in" filter="fade">
                                      <p:cBhvr>
                                        <p:cTn id="20" dur="500"/>
                                        <p:tgtEl>
                                          <p:spTgt spid="47110"/>
                                        </p:tgtEl>
                                      </p:cBhvr>
                                    </p:animEffect>
                                  </p:childTnLst>
                                </p:cTn>
                              </p:par>
                              <p:par>
                                <p:cTn id="21" presetID="10" presetClass="exit" presetSubtype="0" fill="hold" grpId="1" nodeType="withEffect">
                                  <p:stCondLst>
                                    <p:cond delay="0"/>
                                  </p:stCondLst>
                                  <p:childTnLst>
                                    <p:animEffect transition="out" filter="fade">
                                      <p:cBhvr>
                                        <p:cTn id="22" dur="500"/>
                                        <p:tgtEl>
                                          <p:spTgt spid="47108"/>
                                        </p:tgtEl>
                                      </p:cBhvr>
                                    </p:animEffect>
                                    <p:set>
                                      <p:cBhvr>
                                        <p:cTn id="23" dur="1" fill="hold">
                                          <p:stCondLst>
                                            <p:cond delay="499"/>
                                          </p:stCondLst>
                                        </p:cTn>
                                        <p:tgtEl>
                                          <p:spTgt spid="47108"/>
                                        </p:tgtEl>
                                        <p:attrNameLst>
                                          <p:attrName>style.visibility</p:attrName>
                                        </p:attrNameLst>
                                      </p:cBhvr>
                                      <p:to>
                                        <p:strVal val="hidden"/>
                                      </p:to>
                                    </p:set>
                                  </p:childTnLst>
                                </p:cTn>
                              </p:par>
                            </p:childTnLst>
                          </p:cTn>
                        </p:par>
                        <p:par>
                          <p:cTn id="24" fill="hold">
                            <p:stCondLst>
                              <p:cond delay="1000"/>
                            </p:stCondLst>
                            <p:childTnLst>
                              <p:par>
                                <p:cTn id="25" presetID="53" presetClass="entr" presetSubtype="0" fill="hold" grpId="0" nodeType="afterEffect">
                                  <p:stCondLst>
                                    <p:cond delay="0"/>
                                  </p:stCondLst>
                                  <p:childTnLst>
                                    <p:set>
                                      <p:cBhvr>
                                        <p:cTn id="26" dur="1" fill="hold">
                                          <p:stCondLst>
                                            <p:cond delay="0"/>
                                          </p:stCondLst>
                                        </p:cTn>
                                        <p:tgtEl>
                                          <p:spTgt spid="47111"/>
                                        </p:tgtEl>
                                        <p:attrNameLst>
                                          <p:attrName>style.visibility</p:attrName>
                                        </p:attrNameLst>
                                      </p:cBhvr>
                                      <p:to>
                                        <p:strVal val="visible"/>
                                      </p:to>
                                    </p:set>
                                    <p:anim calcmode="lin" valueType="num">
                                      <p:cBhvr>
                                        <p:cTn id="27" dur="500" fill="hold"/>
                                        <p:tgtEl>
                                          <p:spTgt spid="47111"/>
                                        </p:tgtEl>
                                        <p:attrNameLst>
                                          <p:attrName>ppt_w</p:attrName>
                                        </p:attrNameLst>
                                      </p:cBhvr>
                                      <p:tavLst>
                                        <p:tav tm="0">
                                          <p:val>
                                            <p:fltVal val="0"/>
                                          </p:val>
                                        </p:tav>
                                        <p:tav tm="100000">
                                          <p:val>
                                            <p:strVal val="#ppt_w"/>
                                          </p:val>
                                        </p:tav>
                                      </p:tavLst>
                                    </p:anim>
                                    <p:anim calcmode="lin" valueType="num">
                                      <p:cBhvr>
                                        <p:cTn id="28" dur="500" fill="hold"/>
                                        <p:tgtEl>
                                          <p:spTgt spid="47111"/>
                                        </p:tgtEl>
                                        <p:attrNameLst>
                                          <p:attrName>ppt_h</p:attrName>
                                        </p:attrNameLst>
                                      </p:cBhvr>
                                      <p:tavLst>
                                        <p:tav tm="0">
                                          <p:val>
                                            <p:fltVal val="0"/>
                                          </p:val>
                                        </p:tav>
                                        <p:tav tm="100000">
                                          <p:val>
                                            <p:strVal val="#ppt_h"/>
                                          </p:val>
                                        </p:tav>
                                      </p:tavLst>
                                    </p:anim>
                                    <p:animEffect transition="in" filter="fade">
                                      <p:cBhvr>
                                        <p:cTn id="29" dur="500"/>
                                        <p:tgtEl>
                                          <p:spTgt spid="47111"/>
                                        </p:tgtEl>
                                      </p:cBhvr>
                                    </p:animEffect>
                                  </p:childTnLst>
                                </p:cTn>
                              </p:par>
                              <p:par>
                                <p:cTn id="30" presetID="10" presetClass="exit" presetSubtype="0" fill="hold" grpId="1" nodeType="withEffect">
                                  <p:stCondLst>
                                    <p:cond delay="0"/>
                                  </p:stCondLst>
                                  <p:childTnLst>
                                    <p:animEffect transition="out" filter="fade">
                                      <p:cBhvr>
                                        <p:cTn id="31" dur="500"/>
                                        <p:tgtEl>
                                          <p:spTgt spid="47109"/>
                                        </p:tgtEl>
                                      </p:cBhvr>
                                    </p:animEffect>
                                    <p:set>
                                      <p:cBhvr>
                                        <p:cTn id="32" dur="1" fill="hold">
                                          <p:stCondLst>
                                            <p:cond delay="499"/>
                                          </p:stCondLst>
                                        </p:cTn>
                                        <p:tgtEl>
                                          <p:spTgt spid="47109"/>
                                        </p:tgtEl>
                                        <p:attrNameLst>
                                          <p:attrName>style.visibility</p:attrName>
                                        </p:attrNameLst>
                                      </p:cBhvr>
                                      <p:to>
                                        <p:strVal val="hidden"/>
                                      </p:to>
                                    </p:set>
                                  </p:childTnLst>
                                </p:cTn>
                              </p:par>
                              <p:par>
                                <p:cTn id="33" presetID="53" presetClass="entr" presetSubtype="0" fill="hold" grpId="0" nodeType="withEffect">
                                  <p:stCondLst>
                                    <p:cond delay="0"/>
                                  </p:stCondLst>
                                  <p:childTnLst>
                                    <p:set>
                                      <p:cBhvr>
                                        <p:cTn id="34" dur="1" fill="hold">
                                          <p:stCondLst>
                                            <p:cond delay="0"/>
                                          </p:stCondLst>
                                        </p:cTn>
                                        <p:tgtEl>
                                          <p:spTgt spid="47112"/>
                                        </p:tgtEl>
                                        <p:attrNameLst>
                                          <p:attrName>style.visibility</p:attrName>
                                        </p:attrNameLst>
                                      </p:cBhvr>
                                      <p:to>
                                        <p:strVal val="visible"/>
                                      </p:to>
                                    </p:set>
                                    <p:anim calcmode="lin" valueType="num">
                                      <p:cBhvr>
                                        <p:cTn id="35" dur="500" fill="hold"/>
                                        <p:tgtEl>
                                          <p:spTgt spid="47112"/>
                                        </p:tgtEl>
                                        <p:attrNameLst>
                                          <p:attrName>ppt_w</p:attrName>
                                        </p:attrNameLst>
                                      </p:cBhvr>
                                      <p:tavLst>
                                        <p:tav tm="0">
                                          <p:val>
                                            <p:fltVal val="0"/>
                                          </p:val>
                                        </p:tav>
                                        <p:tav tm="100000">
                                          <p:val>
                                            <p:strVal val="#ppt_w"/>
                                          </p:val>
                                        </p:tav>
                                      </p:tavLst>
                                    </p:anim>
                                    <p:anim calcmode="lin" valueType="num">
                                      <p:cBhvr>
                                        <p:cTn id="36" dur="500" fill="hold"/>
                                        <p:tgtEl>
                                          <p:spTgt spid="47112"/>
                                        </p:tgtEl>
                                        <p:attrNameLst>
                                          <p:attrName>ppt_h</p:attrName>
                                        </p:attrNameLst>
                                      </p:cBhvr>
                                      <p:tavLst>
                                        <p:tav tm="0">
                                          <p:val>
                                            <p:fltVal val="0"/>
                                          </p:val>
                                        </p:tav>
                                        <p:tav tm="100000">
                                          <p:val>
                                            <p:strVal val="#ppt_h"/>
                                          </p:val>
                                        </p:tav>
                                      </p:tavLst>
                                    </p:anim>
                                    <p:animEffect transition="in" filter="fade">
                                      <p:cBhvr>
                                        <p:cTn id="37" dur="500"/>
                                        <p:tgtEl>
                                          <p:spTgt spid="47112"/>
                                        </p:tgtEl>
                                      </p:cBhvr>
                                    </p:animEffect>
                                  </p:childTnLst>
                                </p:cTn>
                              </p:par>
                              <p:par>
                                <p:cTn id="38" presetID="10" presetClass="exit" presetSubtype="0" fill="hold" grpId="1" nodeType="withEffect">
                                  <p:stCondLst>
                                    <p:cond delay="0"/>
                                  </p:stCondLst>
                                  <p:childTnLst>
                                    <p:animEffect transition="out" filter="fade">
                                      <p:cBhvr>
                                        <p:cTn id="39" dur="500"/>
                                        <p:tgtEl>
                                          <p:spTgt spid="47110"/>
                                        </p:tgtEl>
                                      </p:cBhvr>
                                    </p:animEffect>
                                    <p:set>
                                      <p:cBhvr>
                                        <p:cTn id="40" dur="1" fill="hold">
                                          <p:stCondLst>
                                            <p:cond delay="499"/>
                                          </p:stCondLst>
                                        </p:cTn>
                                        <p:tgtEl>
                                          <p:spTgt spid="47110"/>
                                        </p:tgtEl>
                                        <p:attrNameLst>
                                          <p:attrName>style.visibility</p:attrName>
                                        </p:attrNameLst>
                                      </p:cBhvr>
                                      <p:to>
                                        <p:strVal val="hidden"/>
                                      </p:to>
                                    </p:set>
                                  </p:childTnLst>
                                </p:cTn>
                              </p:par>
                            </p:childTnLst>
                          </p:cTn>
                        </p:par>
                        <p:par>
                          <p:cTn id="41" fill="hold">
                            <p:stCondLst>
                              <p:cond delay="1500"/>
                            </p:stCondLst>
                            <p:childTnLst>
                              <p:par>
                                <p:cTn id="42" presetID="53" presetClass="entr" presetSubtype="0" fill="hold" grpId="0" nodeType="afterEffect">
                                  <p:stCondLst>
                                    <p:cond delay="0"/>
                                  </p:stCondLst>
                                  <p:childTnLst>
                                    <p:set>
                                      <p:cBhvr>
                                        <p:cTn id="43" dur="1" fill="hold">
                                          <p:stCondLst>
                                            <p:cond delay="0"/>
                                          </p:stCondLst>
                                        </p:cTn>
                                        <p:tgtEl>
                                          <p:spTgt spid="47113"/>
                                        </p:tgtEl>
                                        <p:attrNameLst>
                                          <p:attrName>style.visibility</p:attrName>
                                        </p:attrNameLst>
                                      </p:cBhvr>
                                      <p:to>
                                        <p:strVal val="visible"/>
                                      </p:to>
                                    </p:set>
                                    <p:anim calcmode="lin" valueType="num">
                                      <p:cBhvr>
                                        <p:cTn id="44" dur="500" fill="hold"/>
                                        <p:tgtEl>
                                          <p:spTgt spid="47113"/>
                                        </p:tgtEl>
                                        <p:attrNameLst>
                                          <p:attrName>ppt_w</p:attrName>
                                        </p:attrNameLst>
                                      </p:cBhvr>
                                      <p:tavLst>
                                        <p:tav tm="0">
                                          <p:val>
                                            <p:fltVal val="0"/>
                                          </p:val>
                                        </p:tav>
                                        <p:tav tm="100000">
                                          <p:val>
                                            <p:strVal val="#ppt_w"/>
                                          </p:val>
                                        </p:tav>
                                      </p:tavLst>
                                    </p:anim>
                                    <p:anim calcmode="lin" valueType="num">
                                      <p:cBhvr>
                                        <p:cTn id="45" dur="500" fill="hold"/>
                                        <p:tgtEl>
                                          <p:spTgt spid="47113"/>
                                        </p:tgtEl>
                                        <p:attrNameLst>
                                          <p:attrName>ppt_h</p:attrName>
                                        </p:attrNameLst>
                                      </p:cBhvr>
                                      <p:tavLst>
                                        <p:tav tm="0">
                                          <p:val>
                                            <p:fltVal val="0"/>
                                          </p:val>
                                        </p:tav>
                                        <p:tav tm="100000">
                                          <p:val>
                                            <p:strVal val="#ppt_h"/>
                                          </p:val>
                                        </p:tav>
                                      </p:tavLst>
                                    </p:anim>
                                    <p:animEffect transition="in" filter="fade">
                                      <p:cBhvr>
                                        <p:cTn id="46" dur="500"/>
                                        <p:tgtEl>
                                          <p:spTgt spid="47113"/>
                                        </p:tgtEl>
                                      </p:cBhvr>
                                    </p:animEffect>
                                  </p:childTnLst>
                                </p:cTn>
                              </p:par>
                              <p:par>
                                <p:cTn id="47" presetID="10" presetClass="exit" presetSubtype="0" fill="hold" grpId="1" nodeType="withEffect">
                                  <p:stCondLst>
                                    <p:cond delay="0"/>
                                  </p:stCondLst>
                                  <p:childTnLst>
                                    <p:animEffect transition="out" filter="fade">
                                      <p:cBhvr>
                                        <p:cTn id="48" dur="500"/>
                                        <p:tgtEl>
                                          <p:spTgt spid="47111"/>
                                        </p:tgtEl>
                                      </p:cBhvr>
                                    </p:animEffect>
                                    <p:set>
                                      <p:cBhvr>
                                        <p:cTn id="49" dur="1" fill="hold">
                                          <p:stCondLst>
                                            <p:cond delay="499"/>
                                          </p:stCondLst>
                                        </p:cTn>
                                        <p:tgtEl>
                                          <p:spTgt spid="47111"/>
                                        </p:tgtEl>
                                        <p:attrNameLst>
                                          <p:attrName>style.visibility</p:attrName>
                                        </p:attrNameLst>
                                      </p:cBhvr>
                                      <p:to>
                                        <p:strVal val="hidden"/>
                                      </p:to>
                                    </p:set>
                                  </p:childTnLst>
                                </p:cTn>
                              </p:par>
                              <p:par>
                                <p:cTn id="50" presetID="53" presetClass="entr" presetSubtype="0" fill="hold" grpId="0" nodeType="withEffect">
                                  <p:stCondLst>
                                    <p:cond delay="0"/>
                                  </p:stCondLst>
                                  <p:childTnLst>
                                    <p:set>
                                      <p:cBhvr>
                                        <p:cTn id="51" dur="1" fill="hold">
                                          <p:stCondLst>
                                            <p:cond delay="0"/>
                                          </p:stCondLst>
                                        </p:cTn>
                                        <p:tgtEl>
                                          <p:spTgt spid="47114"/>
                                        </p:tgtEl>
                                        <p:attrNameLst>
                                          <p:attrName>style.visibility</p:attrName>
                                        </p:attrNameLst>
                                      </p:cBhvr>
                                      <p:to>
                                        <p:strVal val="visible"/>
                                      </p:to>
                                    </p:set>
                                    <p:anim calcmode="lin" valueType="num">
                                      <p:cBhvr>
                                        <p:cTn id="52" dur="500" fill="hold"/>
                                        <p:tgtEl>
                                          <p:spTgt spid="47114"/>
                                        </p:tgtEl>
                                        <p:attrNameLst>
                                          <p:attrName>ppt_w</p:attrName>
                                        </p:attrNameLst>
                                      </p:cBhvr>
                                      <p:tavLst>
                                        <p:tav tm="0">
                                          <p:val>
                                            <p:fltVal val="0"/>
                                          </p:val>
                                        </p:tav>
                                        <p:tav tm="100000">
                                          <p:val>
                                            <p:strVal val="#ppt_w"/>
                                          </p:val>
                                        </p:tav>
                                      </p:tavLst>
                                    </p:anim>
                                    <p:anim calcmode="lin" valueType="num">
                                      <p:cBhvr>
                                        <p:cTn id="53" dur="500" fill="hold"/>
                                        <p:tgtEl>
                                          <p:spTgt spid="47114"/>
                                        </p:tgtEl>
                                        <p:attrNameLst>
                                          <p:attrName>ppt_h</p:attrName>
                                        </p:attrNameLst>
                                      </p:cBhvr>
                                      <p:tavLst>
                                        <p:tav tm="0">
                                          <p:val>
                                            <p:fltVal val="0"/>
                                          </p:val>
                                        </p:tav>
                                        <p:tav tm="100000">
                                          <p:val>
                                            <p:strVal val="#ppt_h"/>
                                          </p:val>
                                        </p:tav>
                                      </p:tavLst>
                                    </p:anim>
                                    <p:animEffect transition="in" filter="fade">
                                      <p:cBhvr>
                                        <p:cTn id="54" dur="500"/>
                                        <p:tgtEl>
                                          <p:spTgt spid="47114"/>
                                        </p:tgtEl>
                                      </p:cBhvr>
                                    </p:animEffect>
                                  </p:childTnLst>
                                </p:cTn>
                              </p:par>
                              <p:par>
                                <p:cTn id="55" presetID="10" presetClass="exit" presetSubtype="0" fill="hold" grpId="1" nodeType="withEffect">
                                  <p:stCondLst>
                                    <p:cond delay="0"/>
                                  </p:stCondLst>
                                  <p:childTnLst>
                                    <p:animEffect transition="out" filter="fade">
                                      <p:cBhvr>
                                        <p:cTn id="56" dur="500"/>
                                        <p:tgtEl>
                                          <p:spTgt spid="47112"/>
                                        </p:tgtEl>
                                      </p:cBhvr>
                                    </p:animEffect>
                                    <p:set>
                                      <p:cBhvr>
                                        <p:cTn id="57" dur="1" fill="hold">
                                          <p:stCondLst>
                                            <p:cond delay="499"/>
                                          </p:stCondLst>
                                        </p:cTn>
                                        <p:tgtEl>
                                          <p:spTgt spid="47112"/>
                                        </p:tgtEl>
                                        <p:attrNameLst>
                                          <p:attrName>style.visibility</p:attrName>
                                        </p:attrNameLst>
                                      </p:cBhvr>
                                      <p:to>
                                        <p:strVal val="hidden"/>
                                      </p:to>
                                    </p:set>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47115"/>
                                        </p:tgtEl>
                                        <p:attrNameLst>
                                          <p:attrName>style.visibility</p:attrName>
                                        </p:attrNameLst>
                                      </p:cBhvr>
                                      <p:to>
                                        <p:strVal val="visible"/>
                                      </p:to>
                                    </p:set>
                                    <p:anim calcmode="lin" valueType="num">
                                      <p:cBhvr>
                                        <p:cTn id="61" dur="500" fill="hold"/>
                                        <p:tgtEl>
                                          <p:spTgt spid="47115"/>
                                        </p:tgtEl>
                                        <p:attrNameLst>
                                          <p:attrName>ppt_w</p:attrName>
                                        </p:attrNameLst>
                                      </p:cBhvr>
                                      <p:tavLst>
                                        <p:tav tm="0">
                                          <p:val>
                                            <p:fltVal val="0"/>
                                          </p:val>
                                        </p:tav>
                                        <p:tav tm="100000">
                                          <p:val>
                                            <p:strVal val="#ppt_w"/>
                                          </p:val>
                                        </p:tav>
                                      </p:tavLst>
                                    </p:anim>
                                    <p:anim calcmode="lin" valueType="num">
                                      <p:cBhvr>
                                        <p:cTn id="62" dur="500" fill="hold"/>
                                        <p:tgtEl>
                                          <p:spTgt spid="47115"/>
                                        </p:tgtEl>
                                        <p:attrNameLst>
                                          <p:attrName>ppt_h</p:attrName>
                                        </p:attrNameLst>
                                      </p:cBhvr>
                                      <p:tavLst>
                                        <p:tav tm="0">
                                          <p:val>
                                            <p:fltVal val="0"/>
                                          </p:val>
                                        </p:tav>
                                        <p:tav tm="100000">
                                          <p:val>
                                            <p:strVal val="#ppt_h"/>
                                          </p:val>
                                        </p:tav>
                                      </p:tavLst>
                                    </p:anim>
                                    <p:animEffect transition="in" filter="fade">
                                      <p:cBhvr>
                                        <p:cTn id="63" dur="500"/>
                                        <p:tgtEl>
                                          <p:spTgt spid="47115"/>
                                        </p:tgtEl>
                                      </p:cBhvr>
                                    </p:animEffect>
                                  </p:childTnLst>
                                </p:cTn>
                              </p:par>
                              <p:par>
                                <p:cTn id="64" presetID="10" presetClass="exit" presetSubtype="0" fill="hold" grpId="1" nodeType="withEffect">
                                  <p:stCondLst>
                                    <p:cond delay="0"/>
                                  </p:stCondLst>
                                  <p:childTnLst>
                                    <p:animEffect transition="out" filter="fade">
                                      <p:cBhvr>
                                        <p:cTn id="65" dur="500"/>
                                        <p:tgtEl>
                                          <p:spTgt spid="47113"/>
                                        </p:tgtEl>
                                      </p:cBhvr>
                                    </p:animEffect>
                                    <p:set>
                                      <p:cBhvr>
                                        <p:cTn id="66" dur="1" fill="hold">
                                          <p:stCondLst>
                                            <p:cond delay="499"/>
                                          </p:stCondLst>
                                        </p:cTn>
                                        <p:tgtEl>
                                          <p:spTgt spid="47113"/>
                                        </p:tgtEl>
                                        <p:attrNameLst>
                                          <p:attrName>style.visibility</p:attrName>
                                        </p:attrNameLst>
                                      </p:cBhvr>
                                      <p:to>
                                        <p:strVal val="hidden"/>
                                      </p:to>
                                    </p:set>
                                  </p:childTnLst>
                                </p:cTn>
                              </p:par>
                              <p:par>
                                <p:cTn id="67" presetID="53" presetClass="entr" presetSubtype="0" fill="hold" grpId="0" nodeType="withEffect">
                                  <p:stCondLst>
                                    <p:cond delay="0"/>
                                  </p:stCondLst>
                                  <p:childTnLst>
                                    <p:set>
                                      <p:cBhvr>
                                        <p:cTn id="68" dur="1" fill="hold">
                                          <p:stCondLst>
                                            <p:cond delay="0"/>
                                          </p:stCondLst>
                                        </p:cTn>
                                        <p:tgtEl>
                                          <p:spTgt spid="47116"/>
                                        </p:tgtEl>
                                        <p:attrNameLst>
                                          <p:attrName>style.visibility</p:attrName>
                                        </p:attrNameLst>
                                      </p:cBhvr>
                                      <p:to>
                                        <p:strVal val="visible"/>
                                      </p:to>
                                    </p:set>
                                    <p:anim calcmode="lin" valueType="num">
                                      <p:cBhvr>
                                        <p:cTn id="69" dur="500" fill="hold"/>
                                        <p:tgtEl>
                                          <p:spTgt spid="47116"/>
                                        </p:tgtEl>
                                        <p:attrNameLst>
                                          <p:attrName>ppt_w</p:attrName>
                                        </p:attrNameLst>
                                      </p:cBhvr>
                                      <p:tavLst>
                                        <p:tav tm="0">
                                          <p:val>
                                            <p:fltVal val="0"/>
                                          </p:val>
                                        </p:tav>
                                        <p:tav tm="100000">
                                          <p:val>
                                            <p:strVal val="#ppt_w"/>
                                          </p:val>
                                        </p:tav>
                                      </p:tavLst>
                                    </p:anim>
                                    <p:anim calcmode="lin" valueType="num">
                                      <p:cBhvr>
                                        <p:cTn id="70" dur="500" fill="hold"/>
                                        <p:tgtEl>
                                          <p:spTgt spid="47116"/>
                                        </p:tgtEl>
                                        <p:attrNameLst>
                                          <p:attrName>ppt_h</p:attrName>
                                        </p:attrNameLst>
                                      </p:cBhvr>
                                      <p:tavLst>
                                        <p:tav tm="0">
                                          <p:val>
                                            <p:fltVal val="0"/>
                                          </p:val>
                                        </p:tav>
                                        <p:tav tm="100000">
                                          <p:val>
                                            <p:strVal val="#ppt_h"/>
                                          </p:val>
                                        </p:tav>
                                      </p:tavLst>
                                    </p:anim>
                                    <p:animEffect transition="in" filter="fade">
                                      <p:cBhvr>
                                        <p:cTn id="71" dur="500"/>
                                        <p:tgtEl>
                                          <p:spTgt spid="47116"/>
                                        </p:tgtEl>
                                      </p:cBhvr>
                                    </p:animEffect>
                                  </p:childTnLst>
                                </p:cTn>
                              </p:par>
                              <p:par>
                                <p:cTn id="72" presetID="10" presetClass="exit" presetSubtype="0" fill="hold" grpId="1" nodeType="withEffect">
                                  <p:stCondLst>
                                    <p:cond delay="0"/>
                                  </p:stCondLst>
                                  <p:childTnLst>
                                    <p:animEffect transition="out" filter="fade">
                                      <p:cBhvr>
                                        <p:cTn id="73" dur="500"/>
                                        <p:tgtEl>
                                          <p:spTgt spid="47114"/>
                                        </p:tgtEl>
                                      </p:cBhvr>
                                    </p:animEffect>
                                    <p:set>
                                      <p:cBhvr>
                                        <p:cTn id="74" dur="1" fill="hold">
                                          <p:stCondLst>
                                            <p:cond delay="499"/>
                                          </p:stCondLst>
                                        </p:cTn>
                                        <p:tgtEl>
                                          <p:spTgt spid="47114"/>
                                        </p:tgtEl>
                                        <p:attrNameLst>
                                          <p:attrName>style.visibility</p:attrName>
                                        </p:attrNameLst>
                                      </p:cBhvr>
                                      <p:to>
                                        <p:strVal val="hidden"/>
                                      </p:to>
                                    </p:set>
                                  </p:childTnLst>
                                </p:cTn>
                              </p:par>
                            </p:childTnLst>
                          </p:cTn>
                        </p:par>
                        <p:par>
                          <p:cTn id="75" fill="hold">
                            <p:stCondLst>
                              <p:cond delay="2500"/>
                            </p:stCondLst>
                            <p:childTnLst>
                              <p:par>
                                <p:cTn id="76" presetID="53" presetClass="entr" presetSubtype="0" fill="hold" grpId="2" nodeType="afterEffect">
                                  <p:stCondLst>
                                    <p:cond delay="0"/>
                                  </p:stCondLst>
                                  <p:childTnLst>
                                    <p:set>
                                      <p:cBhvr>
                                        <p:cTn id="77" dur="1" fill="hold">
                                          <p:stCondLst>
                                            <p:cond delay="0"/>
                                          </p:stCondLst>
                                        </p:cTn>
                                        <p:tgtEl>
                                          <p:spTgt spid="47108"/>
                                        </p:tgtEl>
                                        <p:attrNameLst>
                                          <p:attrName>style.visibility</p:attrName>
                                        </p:attrNameLst>
                                      </p:cBhvr>
                                      <p:to>
                                        <p:strVal val="visible"/>
                                      </p:to>
                                    </p:set>
                                    <p:anim calcmode="lin" valueType="num">
                                      <p:cBhvr>
                                        <p:cTn id="78" dur="500" fill="hold"/>
                                        <p:tgtEl>
                                          <p:spTgt spid="47108"/>
                                        </p:tgtEl>
                                        <p:attrNameLst>
                                          <p:attrName>ppt_w</p:attrName>
                                        </p:attrNameLst>
                                      </p:cBhvr>
                                      <p:tavLst>
                                        <p:tav tm="0">
                                          <p:val>
                                            <p:fltVal val="0"/>
                                          </p:val>
                                        </p:tav>
                                        <p:tav tm="100000">
                                          <p:val>
                                            <p:strVal val="#ppt_w"/>
                                          </p:val>
                                        </p:tav>
                                      </p:tavLst>
                                    </p:anim>
                                    <p:anim calcmode="lin" valueType="num">
                                      <p:cBhvr>
                                        <p:cTn id="79" dur="500" fill="hold"/>
                                        <p:tgtEl>
                                          <p:spTgt spid="47108"/>
                                        </p:tgtEl>
                                        <p:attrNameLst>
                                          <p:attrName>ppt_h</p:attrName>
                                        </p:attrNameLst>
                                      </p:cBhvr>
                                      <p:tavLst>
                                        <p:tav tm="0">
                                          <p:val>
                                            <p:fltVal val="0"/>
                                          </p:val>
                                        </p:tav>
                                        <p:tav tm="100000">
                                          <p:val>
                                            <p:strVal val="#ppt_h"/>
                                          </p:val>
                                        </p:tav>
                                      </p:tavLst>
                                    </p:anim>
                                    <p:animEffect transition="in" filter="fade">
                                      <p:cBhvr>
                                        <p:cTn id="80" dur="500"/>
                                        <p:tgtEl>
                                          <p:spTgt spid="47108"/>
                                        </p:tgtEl>
                                      </p:cBhvr>
                                    </p:animEffect>
                                  </p:childTnLst>
                                </p:cTn>
                              </p:par>
                              <p:par>
                                <p:cTn id="81" presetID="10" presetClass="exit" presetSubtype="0" fill="hold" grpId="1" nodeType="withEffect">
                                  <p:stCondLst>
                                    <p:cond delay="0"/>
                                  </p:stCondLst>
                                  <p:childTnLst>
                                    <p:animEffect transition="out" filter="fade">
                                      <p:cBhvr>
                                        <p:cTn id="82" dur="500"/>
                                        <p:tgtEl>
                                          <p:spTgt spid="47115"/>
                                        </p:tgtEl>
                                      </p:cBhvr>
                                    </p:animEffect>
                                    <p:set>
                                      <p:cBhvr>
                                        <p:cTn id="83" dur="1" fill="hold">
                                          <p:stCondLst>
                                            <p:cond delay="499"/>
                                          </p:stCondLst>
                                        </p:cTn>
                                        <p:tgtEl>
                                          <p:spTgt spid="47115"/>
                                        </p:tgtEl>
                                        <p:attrNameLst>
                                          <p:attrName>style.visibility</p:attrName>
                                        </p:attrNameLst>
                                      </p:cBhvr>
                                      <p:to>
                                        <p:strVal val="hidden"/>
                                      </p:to>
                                    </p:set>
                                  </p:childTnLst>
                                </p:cTn>
                              </p:par>
                              <p:par>
                                <p:cTn id="84" presetID="53" presetClass="entr" presetSubtype="0" fill="hold" grpId="2" nodeType="withEffect">
                                  <p:stCondLst>
                                    <p:cond delay="0"/>
                                  </p:stCondLst>
                                  <p:childTnLst>
                                    <p:set>
                                      <p:cBhvr>
                                        <p:cTn id="85" dur="1" fill="hold">
                                          <p:stCondLst>
                                            <p:cond delay="0"/>
                                          </p:stCondLst>
                                        </p:cTn>
                                        <p:tgtEl>
                                          <p:spTgt spid="47109"/>
                                        </p:tgtEl>
                                        <p:attrNameLst>
                                          <p:attrName>style.visibility</p:attrName>
                                        </p:attrNameLst>
                                      </p:cBhvr>
                                      <p:to>
                                        <p:strVal val="visible"/>
                                      </p:to>
                                    </p:set>
                                    <p:anim calcmode="lin" valueType="num">
                                      <p:cBhvr>
                                        <p:cTn id="86" dur="500" fill="hold"/>
                                        <p:tgtEl>
                                          <p:spTgt spid="47109"/>
                                        </p:tgtEl>
                                        <p:attrNameLst>
                                          <p:attrName>ppt_w</p:attrName>
                                        </p:attrNameLst>
                                      </p:cBhvr>
                                      <p:tavLst>
                                        <p:tav tm="0">
                                          <p:val>
                                            <p:fltVal val="0"/>
                                          </p:val>
                                        </p:tav>
                                        <p:tav tm="100000">
                                          <p:val>
                                            <p:strVal val="#ppt_w"/>
                                          </p:val>
                                        </p:tav>
                                      </p:tavLst>
                                    </p:anim>
                                    <p:anim calcmode="lin" valueType="num">
                                      <p:cBhvr>
                                        <p:cTn id="87" dur="500" fill="hold"/>
                                        <p:tgtEl>
                                          <p:spTgt spid="47109"/>
                                        </p:tgtEl>
                                        <p:attrNameLst>
                                          <p:attrName>ppt_h</p:attrName>
                                        </p:attrNameLst>
                                      </p:cBhvr>
                                      <p:tavLst>
                                        <p:tav tm="0">
                                          <p:val>
                                            <p:fltVal val="0"/>
                                          </p:val>
                                        </p:tav>
                                        <p:tav tm="100000">
                                          <p:val>
                                            <p:strVal val="#ppt_h"/>
                                          </p:val>
                                        </p:tav>
                                      </p:tavLst>
                                    </p:anim>
                                    <p:animEffect transition="in" filter="fade">
                                      <p:cBhvr>
                                        <p:cTn id="88" dur="500"/>
                                        <p:tgtEl>
                                          <p:spTgt spid="47109"/>
                                        </p:tgtEl>
                                      </p:cBhvr>
                                    </p:animEffect>
                                  </p:childTnLst>
                                </p:cTn>
                              </p:par>
                              <p:par>
                                <p:cTn id="89" presetID="10" presetClass="exit" presetSubtype="0" fill="hold" grpId="1" nodeType="withEffect">
                                  <p:stCondLst>
                                    <p:cond delay="0"/>
                                  </p:stCondLst>
                                  <p:childTnLst>
                                    <p:animEffect transition="out" filter="fade">
                                      <p:cBhvr>
                                        <p:cTn id="90" dur="500"/>
                                        <p:tgtEl>
                                          <p:spTgt spid="47116"/>
                                        </p:tgtEl>
                                      </p:cBhvr>
                                    </p:animEffect>
                                    <p:set>
                                      <p:cBhvr>
                                        <p:cTn id="91" dur="1" fill="hold">
                                          <p:stCondLst>
                                            <p:cond delay="499"/>
                                          </p:stCondLst>
                                        </p:cTn>
                                        <p:tgtEl>
                                          <p:spTgt spid="47116"/>
                                        </p:tgtEl>
                                        <p:attrNameLst>
                                          <p:attrName>style.visibility</p:attrName>
                                        </p:attrNameLst>
                                      </p:cBhvr>
                                      <p:to>
                                        <p:strVal val="hidden"/>
                                      </p:to>
                                    </p:set>
                                  </p:childTnLst>
                                </p:cTn>
                              </p:par>
                            </p:childTnLst>
                          </p:cTn>
                        </p:par>
                        <p:par>
                          <p:cTn id="92" fill="hold">
                            <p:stCondLst>
                              <p:cond delay="3000"/>
                            </p:stCondLst>
                            <p:childTnLst>
                              <p:par>
                                <p:cTn id="93" presetID="53" presetClass="entr" presetSubtype="0" fill="hold" grpId="2" nodeType="afterEffect">
                                  <p:stCondLst>
                                    <p:cond delay="0"/>
                                  </p:stCondLst>
                                  <p:childTnLst>
                                    <p:set>
                                      <p:cBhvr>
                                        <p:cTn id="94" dur="1" fill="hold">
                                          <p:stCondLst>
                                            <p:cond delay="0"/>
                                          </p:stCondLst>
                                        </p:cTn>
                                        <p:tgtEl>
                                          <p:spTgt spid="47110"/>
                                        </p:tgtEl>
                                        <p:attrNameLst>
                                          <p:attrName>style.visibility</p:attrName>
                                        </p:attrNameLst>
                                      </p:cBhvr>
                                      <p:to>
                                        <p:strVal val="visible"/>
                                      </p:to>
                                    </p:set>
                                    <p:anim calcmode="lin" valueType="num">
                                      <p:cBhvr>
                                        <p:cTn id="95" dur="500" fill="hold"/>
                                        <p:tgtEl>
                                          <p:spTgt spid="47110"/>
                                        </p:tgtEl>
                                        <p:attrNameLst>
                                          <p:attrName>ppt_w</p:attrName>
                                        </p:attrNameLst>
                                      </p:cBhvr>
                                      <p:tavLst>
                                        <p:tav tm="0">
                                          <p:val>
                                            <p:fltVal val="0"/>
                                          </p:val>
                                        </p:tav>
                                        <p:tav tm="100000">
                                          <p:val>
                                            <p:strVal val="#ppt_w"/>
                                          </p:val>
                                        </p:tav>
                                      </p:tavLst>
                                    </p:anim>
                                    <p:anim calcmode="lin" valueType="num">
                                      <p:cBhvr>
                                        <p:cTn id="96" dur="500" fill="hold"/>
                                        <p:tgtEl>
                                          <p:spTgt spid="47110"/>
                                        </p:tgtEl>
                                        <p:attrNameLst>
                                          <p:attrName>ppt_h</p:attrName>
                                        </p:attrNameLst>
                                      </p:cBhvr>
                                      <p:tavLst>
                                        <p:tav tm="0">
                                          <p:val>
                                            <p:fltVal val="0"/>
                                          </p:val>
                                        </p:tav>
                                        <p:tav tm="100000">
                                          <p:val>
                                            <p:strVal val="#ppt_h"/>
                                          </p:val>
                                        </p:tav>
                                      </p:tavLst>
                                    </p:anim>
                                    <p:animEffect transition="in" filter="fade">
                                      <p:cBhvr>
                                        <p:cTn id="97" dur="500"/>
                                        <p:tgtEl>
                                          <p:spTgt spid="47110"/>
                                        </p:tgtEl>
                                      </p:cBhvr>
                                    </p:animEffect>
                                  </p:childTnLst>
                                </p:cTn>
                              </p:par>
                              <p:par>
                                <p:cTn id="98" presetID="53" presetClass="entr" presetSubtype="0" fill="hold" grpId="2" nodeType="withEffect">
                                  <p:stCondLst>
                                    <p:cond delay="0"/>
                                  </p:stCondLst>
                                  <p:childTnLst>
                                    <p:set>
                                      <p:cBhvr>
                                        <p:cTn id="99" dur="1" fill="hold">
                                          <p:stCondLst>
                                            <p:cond delay="0"/>
                                          </p:stCondLst>
                                        </p:cTn>
                                        <p:tgtEl>
                                          <p:spTgt spid="47111"/>
                                        </p:tgtEl>
                                        <p:attrNameLst>
                                          <p:attrName>style.visibility</p:attrName>
                                        </p:attrNameLst>
                                      </p:cBhvr>
                                      <p:to>
                                        <p:strVal val="visible"/>
                                      </p:to>
                                    </p:set>
                                    <p:anim calcmode="lin" valueType="num">
                                      <p:cBhvr>
                                        <p:cTn id="100" dur="500" fill="hold"/>
                                        <p:tgtEl>
                                          <p:spTgt spid="47111"/>
                                        </p:tgtEl>
                                        <p:attrNameLst>
                                          <p:attrName>ppt_w</p:attrName>
                                        </p:attrNameLst>
                                      </p:cBhvr>
                                      <p:tavLst>
                                        <p:tav tm="0">
                                          <p:val>
                                            <p:fltVal val="0"/>
                                          </p:val>
                                        </p:tav>
                                        <p:tav tm="100000">
                                          <p:val>
                                            <p:strVal val="#ppt_w"/>
                                          </p:val>
                                        </p:tav>
                                      </p:tavLst>
                                    </p:anim>
                                    <p:anim calcmode="lin" valueType="num">
                                      <p:cBhvr>
                                        <p:cTn id="101" dur="500" fill="hold"/>
                                        <p:tgtEl>
                                          <p:spTgt spid="47111"/>
                                        </p:tgtEl>
                                        <p:attrNameLst>
                                          <p:attrName>ppt_h</p:attrName>
                                        </p:attrNameLst>
                                      </p:cBhvr>
                                      <p:tavLst>
                                        <p:tav tm="0">
                                          <p:val>
                                            <p:fltVal val="0"/>
                                          </p:val>
                                        </p:tav>
                                        <p:tav tm="100000">
                                          <p:val>
                                            <p:strVal val="#ppt_h"/>
                                          </p:val>
                                        </p:tav>
                                      </p:tavLst>
                                    </p:anim>
                                    <p:animEffect transition="in" filter="fade">
                                      <p:cBhvr>
                                        <p:cTn id="102" dur="500"/>
                                        <p:tgtEl>
                                          <p:spTgt spid="47111"/>
                                        </p:tgtEl>
                                      </p:cBhvr>
                                    </p:animEffect>
                                  </p:childTnLst>
                                </p:cTn>
                              </p:par>
                            </p:childTnLst>
                          </p:cTn>
                        </p:par>
                        <p:par>
                          <p:cTn id="103" fill="hold">
                            <p:stCondLst>
                              <p:cond delay="3500"/>
                            </p:stCondLst>
                            <p:childTnLst>
                              <p:par>
                                <p:cTn id="104" presetID="53" presetClass="entr" presetSubtype="0" fill="hold" grpId="2" nodeType="afterEffect">
                                  <p:stCondLst>
                                    <p:cond delay="0"/>
                                  </p:stCondLst>
                                  <p:childTnLst>
                                    <p:set>
                                      <p:cBhvr>
                                        <p:cTn id="105" dur="1" fill="hold">
                                          <p:stCondLst>
                                            <p:cond delay="0"/>
                                          </p:stCondLst>
                                        </p:cTn>
                                        <p:tgtEl>
                                          <p:spTgt spid="47112"/>
                                        </p:tgtEl>
                                        <p:attrNameLst>
                                          <p:attrName>style.visibility</p:attrName>
                                        </p:attrNameLst>
                                      </p:cBhvr>
                                      <p:to>
                                        <p:strVal val="visible"/>
                                      </p:to>
                                    </p:set>
                                    <p:anim calcmode="lin" valueType="num">
                                      <p:cBhvr>
                                        <p:cTn id="106" dur="500" fill="hold"/>
                                        <p:tgtEl>
                                          <p:spTgt spid="47112"/>
                                        </p:tgtEl>
                                        <p:attrNameLst>
                                          <p:attrName>ppt_w</p:attrName>
                                        </p:attrNameLst>
                                      </p:cBhvr>
                                      <p:tavLst>
                                        <p:tav tm="0">
                                          <p:val>
                                            <p:fltVal val="0"/>
                                          </p:val>
                                        </p:tav>
                                        <p:tav tm="100000">
                                          <p:val>
                                            <p:strVal val="#ppt_w"/>
                                          </p:val>
                                        </p:tav>
                                      </p:tavLst>
                                    </p:anim>
                                    <p:anim calcmode="lin" valueType="num">
                                      <p:cBhvr>
                                        <p:cTn id="107" dur="500" fill="hold"/>
                                        <p:tgtEl>
                                          <p:spTgt spid="47112"/>
                                        </p:tgtEl>
                                        <p:attrNameLst>
                                          <p:attrName>ppt_h</p:attrName>
                                        </p:attrNameLst>
                                      </p:cBhvr>
                                      <p:tavLst>
                                        <p:tav tm="0">
                                          <p:val>
                                            <p:fltVal val="0"/>
                                          </p:val>
                                        </p:tav>
                                        <p:tav tm="100000">
                                          <p:val>
                                            <p:strVal val="#ppt_h"/>
                                          </p:val>
                                        </p:tav>
                                      </p:tavLst>
                                    </p:anim>
                                    <p:animEffect transition="in" filter="fade">
                                      <p:cBhvr>
                                        <p:cTn id="108" dur="500"/>
                                        <p:tgtEl>
                                          <p:spTgt spid="47112"/>
                                        </p:tgtEl>
                                      </p:cBhvr>
                                    </p:animEffect>
                                  </p:childTnLst>
                                </p:cTn>
                              </p:par>
                              <p:par>
                                <p:cTn id="109" presetID="53" presetClass="entr" presetSubtype="0" fill="hold" grpId="2" nodeType="withEffect">
                                  <p:stCondLst>
                                    <p:cond delay="0"/>
                                  </p:stCondLst>
                                  <p:childTnLst>
                                    <p:set>
                                      <p:cBhvr>
                                        <p:cTn id="110" dur="1" fill="hold">
                                          <p:stCondLst>
                                            <p:cond delay="0"/>
                                          </p:stCondLst>
                                        </p:cTn>
                                        <p:tgtEl>
                                          <p:spTgt spid="47113"/>
                                        </p:tgtEl>
                                        <p:attrNameLst>
                                          <p:attrName>style.visibility</p:attrName>
                                        </p:attrNameLst>
                                      </p:cBhvr>
                                      <p:to>
                                        <p:strVal val="visible"/>
                                      </p:to>
                                    </p:set>
                                    <p:anim calcmode="lin" valueType="num">
                                      <p:cBhvr>
                                        <p:cTn id="111" dur="500" fill="hold"/>
                                        <p:tgtEl>
                                          <p:spTgt spid="47113"/>
                                        </p:tgtEl>
                                        <p:attrNameLst>
                                          <p:attrName>ppt_w</p:attrName>
                                        </p:attrNameLst>
                                      </p:cBhvr>
                                      <p:tavLst>
                                        <p:tav tm="0">
                                          <p:val>
                                            <p:fltVal val="0"/>
                                          </p:val>
                                        </p:tav>
                                        <p:tav tm="100000">
                                          <p:val>
                                            <p:strVal val="#ppt_w"/>
                                          </p:val>
                                        </p:tav>
                                      </p:tavLst>
                                    </p:anim>
                                    <p:anim calcmode="lin" valueType="num">
                                      <p:cBhvr>
                                        <p:cTn id="112" dur="500" fill="hold"/>
                                        <p:tgtEl>
                                          <p:spTgt spid="47113"/>
                                        </p:tgtEl>
                                        <p:attrNameLst>
                                          <p:attrName>ppt_h</p:attrName>
                                        </p:attrNameLst>
                                      </p:cBhvr>
                                      <p:tavLst>
                                        <p:tav tm="0">
                                          <p:val>
                                            <p:fltVal val="0"/>
                                          </p:val>
                                        </p:tav>
                                        <p:tav tm="100000">
                                          <p:val>
                                            <p:strVal val="#ppt_h"/>
                                          </p:val>
                                        </p:tav>
                                      </p:tavLst>
                                    </p:anim>
                                    <p:animEffect transition="in" filter="fade">
                                      <p:cBhvr>
                                        <p:cTn id="113" dur="500"/>
                                        <p:tgtEl>
                                          <p:spTgt spid="47113"/>
                                        </p:tgtEl>
                                      </p:cBhvr>
                                    </p:animEffect>
                                  </p:childTnLst>
                                </p:cTn>
                              </p:par>
                            </p:childTnLst>
                          </p:cTn>
                        </p:par>
                        <p:par>
                          <p:cTn id="114" fill="hold">
                            <p:stCondLst>
                              <p:cond delay="4000"/>
                            </p:stCondLst>
                            <p:childTnLst>
                              <p:par>
                                <p:cTn id="115" presetID="53" presetClass="entr" presetSubtype="0" fill="hold" grpId="2" nodeType="afterEffect">
                                  <p:stCondLst>
                                    <p:cond delay="0"/>
                                  </p:stCondLst>
                                  <p:childTnLst>
                                    <p:set>
                                      <p:cBhvr>
                                        <p:cTn id="116" dur="1" fill="hold">
                                          <p:stCondLst>
                                            <p:cond delay="0"/>
                                          </p:stCondLst>
                                        </p:cTn>
                                        <p:tgtEl>
                                          <p:spTgt spid="47114"/>
                                        </p:tgtEl>
                                        <p:attrNameLst>
                                          <p:attrName>style.visibility</p:attrName>
                                        </p:attrNameLst>
                                      </p:cBhvr>
                                      <p:to>
                                        <p:strVal val="visible"/>
                                      </p:to>
                                    </p:set>
                                    <p:anim calcmode="lin" valueType="num">
                                      <p:cBhvr>
                                        <p:cTn id="117" dur="500" fill="hold"/>
                                        <p:tgtEl>
                                          <p:spTgt spid="47114"/>
                                        </p:tgtEl>
                                        <p:attrNameLst>
                                          <p:attrName>ppt_w</p:attrName>
                                        </p:attrNameLst>
                                      </p:cBhvr>
                                      <p:tavLst>
                                        <p:tav tm="0">
                                          <p:val>
                                            <p:fltVal val="0"/>
                                          </p:val>
                                        </p:tav>
                                        <p:tav tm="100000">
                                          <p:val>
                                            <p:strVal val="#ppt_w"/>
                                          </p:val>
                                        </p:tav>
                                      </p:tavLst>
                                    </p:anim>
                                    <p:anim calcmode="lin" valueType="num">
                                      <p:cBhvr>
                                        <p:cTn id="118" dur="500" fill="hold"/>
                                        <p:tgtEl>
                                          <p:spTgt spid="47114"/>
                                        </p:tgtEl>
                                        <p:attrNameLst>
                                          <p:attrName>ppt_h</p:attrName>
                                        </p:attrNameLst>
                                      </p:cBhvr>
                                      <p:tavLst>
                                        <p:tav tm="0">
                                          <p:val>
                                            <p:fltVal val="0"/>
                                          </p:val>
                                        </p:tav>
                                        <p:tav tm="100000">
                                          <p:val>
                                            <p:strVal val="#ppt_h"/>
                                          </p:val>
                                        </p:tav>
                                      </p:tavLst>
                                    </p:anim>
                                    <p:animEffect transition="in" filter="fade">
                                      <p:cBhvr>
                                        <p:cTn id="119" dur="500"/>
                                        <p:tgtEl>
                                          <p:spTgt spid="47114"/>
                                        </p:tgtEl>
                                      </p:cBhvr>
                                    </p:animEffect>
                                  </p:childTnLst>
                                </p:cTn>
                              </p:par>
                              <p:par>
                                <p:cTn id="120" presetID="53" presetClass="entr" presetSubtype="0" fill="hold" grpId="2" nodeType="withEffect">
                                  <p:stCondLst>
                                    <p:cond delay="0"/>
                                  </p:stCondLst>
                                  <p:childTnLst>
                                    <p:set>
                                      <p:cBhvr>
                                        <p:cTn id="121" dur="1" fill="hold">
                                          <p:stCondLst>
                                            <p:cond delay="0"/>
                                          </p:stCondLst>
                                        </p:cTn>
                                        <p:tgtEl>
                                          <p:spTgt spid="47115"/>
                                        </p:tgtEl>
                                        <p:attrNameLst>
                                          <p:attrName>style.visibility</p:attrName>
                                        </p:attrNameLst>
                                      </p:cBhvr>
                                      <p:to>
                                        <p:strVal val="visible"/>
                                      </p:to>
                                    </p:set>
                                    <p:anim calcmode="lin" valueType="num">
                                      <p:cBhvr>
                                        <p:cTn id="122" dur="500" fill="hold"/>
                                        <p:tgtEl>
                                          <p:spTgt spid="47115"/>
                                        </p:tgtEl>
                                        <p:attrNameLst>
                                          <p:attrName>ppt_w</p:attrName>
                                        </p:attrNameLst>
                                      </p:cBhvr>
                                      <p:tavLst>
                                        <p:tav tm="0">
                                          <p:val>
                                            <p:fltVal val="0"/>
                                          </p:val>
                                        </p:tav>
                                        <p:tav tm="100000">
                                          <p:val>
                                            <p:strVal val="#ppt_w"/>
                                          </p:val>
                                        </p:tav>
                                      </p:tavLst>
                                    </p:anim>
                                    <p:anim calcmode="lin" valueType="num">
                                      <p:cBhvr>
                                        <p:cTn id="123" dur="500" fill="hold"/>
                                        <p:tgtEl>
                                          <p:spTgt spid="47115"/>
                                        </p:tgtEl>
                                        <p:attrNameLst>
                                          <p:attrName>ppt_h</p:attrName>
                                        </p:attrNameLst>
                                      </p:cBhvr>
                                      <p:tavLst>
                                        <p:tav tm="0">
                                          <p:val>
                                            <p:fltVal val="0"/>
                                          </p:val>
                                        </p:tav>
                                        <p:tav tm="100000">
                                          <p:val>
                                            <p:strVal val="#ppt_h"/>
                                          </p:val>
                                        </p:tav>
                                      </p:tavLst>
                                    </p:anim>
                                    <p:animEffect transition="in" filter="fade">
                                      <p:cBhvr>
                                        <p:cTn id="124" dur="500"/>
                                        <p:tgtEl>
                                          <p:spTgt spid="47115"/>
                                        </p:tgtEl>
                                      </p:cBhvr>
                                    </p:animEffect>
                                  </p:childTnLst>
                                </p:cTn>
                              </p:par>
                            </p:childTnLst>
                          </p:cTn>
                        </p:par>
                        <p:par>
                          <p:cTn id="125" fill="hold">
                            <p:stCondLst>
                              <p:cond delay="4500"/>
                            </p:stCondLst>
                            <p:childTnLst>
                              <p:par>
                                <p:cTn id="126" presetID="53" presetClass="entr" presetSubtype="0" fill="hold" grpId="2" nodeType="afterEffect">
                                  <p:stCondLst>
                                    <p:cond delay="0"/>
                                  </p:stCondLst>
                                  <p:childTnLst>
                                    <p:set>
                                      <p:cBhvr>
                                        <p:cTn id="127" dur="1" fill="hold">
                                          <p:stCondLst>
                                            <p:cond delay="0"/>
                                          </p:stCondLst>
                                        </p:cTn>
                                        <p:tgtEl>
                                          <p:spTgt spid="47116"/>
                                        </p:tgtEl>
                                        <p:attrNameLst>
                                          <p:attrName>style.visibility</p:attrName>
                                        </p:attrNameLst>
                                      </p:cBhvr>
                                      <p:to>
                                        <p:strVal val="visible"/>
                                      </p:to>
                                    </p:set>
                                    <p:anim calcmode="lin" valueType="num">
                                      <p:cBhvr>
                                        <p:cTn id="128" dur="500" fill="hold"/>
                                        <p:tgtEl>
                                          <p:spTgt spid="47116"/>
                                        </p:tgtEl>
                                        <p:attrNameLst>
                                          <p:attrName>ppt_w</p:attrName>
                                        </p:attrNameLst>
                                      </p:cBhvr>
                                      <p:tavLst>
                                        <p:tav tm="0">
                                          <p:val>
                                            <p:fltVal val="0"/>
                                          </p:val>
                                        </p:tav>
                                        <p:tav tm="100000">
                                          <p:val>
                                            <p:strVal val="#ppt_w"/>
                                          </p:val>
                                        </p:tav>
                                      </p:tavLst>
                                    </p:anim>
                                    <p:anim calcmode="lin" valueType="num">
                                      <p:cBhvr>
                                        <p:cTn id="129" dur="500" fill="hold"/>
                                        <p:tgtEl>
                                          <p:spTgt spid="47116"/>
                                        </p:tgtEl>
                                        <p:attrNameLst>
                                          <p:attrName>ppt_h</p:attrName>
                                        </p:attrNameLst>
                                      </p:cBhvr>
                                      <p:tavLst>
                                        <p:tav tm="0">
                                          <p:val>
                                            <p:fltVal val="0"/>
                                          </p:val>
                                        </p:tav>
                                        <p:tav tm="100000">
                                          <p:val>
                                            <p:strVal val="#ppt_h"/>
                                          </p:val>
                                        </p:tav>
                                      </p:tavLst>
                                    </p:anim>
                                    <p:animEffect transition="in" filter="fade">
                                      <p:cBhvr>
                                        <p:cTn id="130"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8" grpId="1" animBg="1"/>
      <p:bldP spid="47108" grpId="2" animBg="1"/>
      <p:bldP spid="47109" grpId="0" animBg="1"/>
      <p:bldP spid="47109" grpId="1" animBg="1"/>
      <p:bldP spid="47109" grpId="2" animBg="1"/>
      <p:bldP spid="47110" grpId="0" animBg="1"/>
      <p:bldP spid="47110" grpId="1" animBg="1"/>
      <p:bldP spid="47110" grpId="2" animBg="1"/>
      <p:bldP spid="47111" grpId="0" animBg="1"/>
      <p:bldP spid="47111" grpId="1" animBg="1"/>
      <p:bldP spid="47111" grpId="2" animBg="1"/>
      <p:bldP spid="47112" grpId="0" animBg="1"/>
      <p:bldP spid="47112" grpId="1" animBg="1"/>
      <p:bldP spid="47112" grpId="2" animBg="1"/>
      <p:bldP spid="47113" grpId="0" animBg="1"/>
      <p:bldP spid="47113" grpId="1" animBg="1"/>
      <p:bldP spid="47113" grpId="2" animBg="1"/>
      <p:bldP spid="47114" grpId="0" animBg="1"/>
      <p:bldP spid="47114" grpId="1" animBg="1"/>
      <p:bldP spid="47114" grpId="2" animBg="1"/>
      <p:bldP spid="47115" grpId="0" animBg="1"/>
      <p:bldP spid="47115" grpId="1" animBg="1"/>
      <p:bldP spid="47115" grpId="2" animBg="1"/>
      <p:bldP spid="47116" grpId="0" animBg="1"/>
      <p:bldP spid="47116" grpId="1" animBg="1"/>
      <p:bldP spid="47116" grpId="2"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206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a:solidFill>
                  <a:srgbClr val="FFFFFF"/>
                </a:solidFill>
              </a:rPr>
              <a:t>Ventricular Fibrillation</a:t>
            </a:r>
          </a:p>
        </p:txBody>
      </p:sp>
      <p:pic>
        <p:nvPicPr>
          <p:cNvPr id="49155" name="Picture 3" descr="VF-ECG"/>
          <p:cNvPicPr>
            <a:picLocks noGrp="1" noChangeAspect="1" noChangeArrowheads="1"/>
          </p:cNvPicPr>
          <p:nvPr>
            <p:ph idx="1"/>
          </p:nvPr>
        </p:nvPicPr>
        <p:blipFill>
          <a:blip r:embed="rId2" cstate="print">
            <a:duotone>
              <a:schemeClr val="accent4">
                <a:shade val="45000"/>
                <a:satMod val="135000"/>
              </a:schemeClr>
              <a:prstClr val="white"/>
            </a:duotone>
          </a:blip>
          <a:srcRect/>
          <a:stretch>
            <a:fillRect/>
          </a:stretch>
        </p:blipFill>
        <p:spPr>
          <a:xfrm>
            <a:off x="457200" y="3709988"/>
            <a:ext cx="8229600" cy="311150"/>
          </a:xfrm>
          <a:noFill/>
          <a:ln/>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t>High Voltage Therapy</a:t>
            </a:r>
          </a:p>
        </p:txBody>
      </p:sp>
      <p:grpSp>
        <p:nvGrpSpPr>
          <p:cNvPr id="51203" name="Group 3"/>
          <p:cNvGrpSpPr>
            <a:grpSpLocks/>
          </p:cNvGrpSpPr>
          <p:nvPr/>
        </p:nvGrpSpPr>
        <p:grpSpPr bwMode="auto">
          <a:xfrm>
            <a:off x="5105400" y="1447800"/>
            <a:ext cx="3810000" cy="1027113"/>
            <a:chOff x="3216" y="912"/>
            <a:chExt cx="2400" cy="647"/>
          </a:xfrm>
        </p:grpSpPr>
        <p:sp>
          <p:nvSpPr>
            <p:cNvPr id="51204" name="Text Box 4"/>
            <p:cNvSpPr txBox="1">
              <a:spLocks noChangeArrowheads="1"/>
            </p:cNvSpPr>
            <p:nvPr/>
          </p:nvSpPr>
          <p:spPr bwMode="auto">
            <a:xfrm>
              <a:off x="3216" y="912"/>
              <a:ext cx="2400" cy="365"/>
            </a:xfrm>
            <a:prstGeom prst="rect">
              <a:avLst/>
            </a:prstGeom>
            <a:noFill/>
            <a:ln w="9525">
              <a:noFill/>
              <a:miter lim="800000"/>
              <a:headEnd/>
              <a:tailEnd/>
            </a:ln>
            <a:effectLst/>
          </p:spPr>
          <p:txBody>
            <a:bodyPr>
              <a:spAutoFit/>
            </a:bodyPr>
            <a:lstStyle/>
            <a:p>
              <a:pPr eaLnBrk="0" hangingPunct="0">
                <a:spcBef>
                  <a:spcPct val="50000"/>
                </a:spcBef>
              </a:pPr>
              <a:r>
                <a:rPr lang="en-US" sz="3200">
                  <a:solidFill>
                    <a:srgbClr val="FFFFFF"/>
                  </a:solidFill>
                  <a:latin typeface="Times New Roman" pitchFamily="18" charset="0"/>
                </a:rPr>
                <a:t>High Voltage shock</a:t>
              </a:r>
            </a:p>
          </p:txBody>
        </p:sp>
        <p:sp>
          <p:nvSpPr>
            <p:cNvPr id="51205" name="Line 5"/>
            <p:cNvSpPr>
              <a:spLocks noChangeShapeType="1"/>
            </p:cNvSpPr>
            <p:nvPr/>
          </p:nvSpPr>
          <p:spPr bwMode="auto">
            <a:xfrm flipH="1">
              <a:off x="4176" y="1248"/>
              <a:ext cx="192" cy="311"/>
            </a:xfrm>
            <a:prstGeom prst="line">
              <a:avLst/>
            </a:prstGeom>
            <a:noFill/>
            <a:ln w="38100">
              <a:solidFill>
                <a:srgbClr val="FF0000"/>
              </a:solidFill>
              <a:round/>
              <a:headEnd/>
              <a:tailEnd type="triangle" w="med" len="med"/>
            </a:ln>
            <a:effectLst/>
          </p:spPr>
          <p:txBody>
            <a:bodyPr wrap="none" anchor="ctr"/>
            <a:lstStyle/>
            <a:p>
              <a:endParaRPr lang="el-GR"/>
            </a:p>
          </p:txBody>
        </p:sp>
      </p:grpSp>
      <p:grpSp>
        <p:nvGrpSpPr>
          <p:cNvPr id="51206" name="Group 6"/>
          <p:cNvGrpSpPr>
            <a:grpSpLocks/>
          </p:cNvGrpSpPr>
          <p:nvPr/>
        </p:nvGrpSpPr>
        <p:grpSpPr bwMode="auto">
          <a:xfrm>
            <a:off x="685800" y="1447800"/>
            <a:ext cx="4114800" cy="1447800"/>
            <a:chOff x="432" y="912"/>
            <a:chExt cx="2592" cy="912"/>
          </a:xfrm>
        </p:grpSpPr>
        <p:sp>
          <p:nvSpPr>
            <p:cNvPr id="51207" name="Text Box 7"/>
            <p:cNvSpPr txBox="1">
              <a:spLocks noChangeArrowheads="1"/>
            </p:cNvSpPr>
            <p:nvPr/>
          </p:nvSpPr>
          <p:spPr bwMode="auto">
            <a:xfrm>
              <a:off x="432" y="912"/>
              <a:ext cx="2592" cy="365"/>
            </a:xfrm>
            <a:prstGeom prst="rect">
              <a:avLst/>
            </a:prstGeom>
            <a:noFill/>
            <a:ln w="9525">
              <a:noFill/>
              <a:miter lim="800000"/>
              <a:headEnd/>
              <a:tailEnd/>
            </a:ln>
            <a:effectLst/>
          </p:spPr>
          <p:txBody>
            <a:bodyPr>
              <a:spAutoFit/>
            </a:bodyPr>
            <a:lstStyle/>
            <a:p>
              <a:pPr eaLnBrk="0" hangingPunct="0">
                <a:spcBef>
                  <a:spcPct val="50000"/>
                </a:spcBef>
              </a:pPr>
              <a:r>
                <a:rPr lang="en-US" sz="3200">
                  <a:solidFill>
                    <a:srgbClr val="FFFFFF"/>
                  </a:solidFill>
                  <a:latin typeface="Times New Roman" pitchFamily="18" charset="0"/>
                </a:rPr>
                <a:t>Ventricular Fibrillation</a:t>
              </a:r>
            </a:p>
          </p:txBody>
        </p:sp>
        <p:sp>
          <p:nvSpPr>
            <p:cNvPr id="51208" name="Line 8"/>
            <p:cNvSpPr>
              <a:spLocks noChangeShapeType="1"/>
            </p:cNvSpPr>
            <p:nvPr/>
          </p:nvSpPr>
          <p:spPr bwMode="auto">
            <a:xfrm>
              <a:off x="1920" y="1248"/>
              <a:ext cx="480" cy="576"/>
            </a:xfrm>
            <a:prstGeom prst="line">
              <a:avLst/>
            </a:prstGeom>
            <a:noFill/>
            <a:ln w="38100">
              <a:solidFill>
                <a:srgbClr val="FF0000"/>
              </a:solidFill>
              <a:round/>
              <a:headEnd/>
              <a:tailEnd type="triangle" w="med" len="med"/>
            </a:ln>
            <a:effectLst/>
          </p:spPr>
          <p:txBody>
            <a:bodyPr wrap="none" anchor="ctr"/>
            <a:lstStyle/>
            <a:p>
              <a:endParaRPr lang="el-GR"/>
            </a:p>
          </p:txBody>
        </p:sp>
      </p:grpSp>
      <p:pic>
        <p:nvPicPr>
          <p:cNvPr id="51209" name="Picture 9" descr="HighVoltageTherapy"/>
          <p:cNvPicPr>
            <a:picLocks noGrp="1" noChangeAspect="1" noChangeArrowheads="1"/>
          </p:cNvPicPr>
          <p:nvPr>
            <p:ph idx="1"/>
          </p:nvPr>
        </p:nvPicPr>
        <p:blipFill>
          <a:blip r:embed="rId2" cstate="print">
            <a:duotone>
              <a:schemeClr val="accent4">
                <a:shade val="45000"/>
                <a:satMod val="135000"/>
              </a:schemeClr>
              <a:prstClr val="white"/>
            </a:duotone>
          </a:blip>
          <a:srcRect/>
          <a:stretch>
            <a:fillRect/>
          </a:stretch>
        </p:blipFill>
        <p:spPr>
          <a:xfrm>
            <a:off x="457200" y="2803525"/>
            <a:ext cx="8229600" cy="2122488"/>
          </a:xfrm>
          <a:noFill/>
          <a:ln/>
        </p:spPr>
      </p:pic>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3600"/>
              <a:t>Ventricular Tachyarrhythmias Automaticity</a:t>
            </a:r>
          </a:p>
        </p:txBody>
      </p:sp>
      <p:sp>
        <p:nvSpPr>
          <p:cNvPr id="53251" name="Rectangle 3"/>
          <p:cNvSpPr>
            <a:spLocks noGrp="1" noChangeArrowheads="1"/>
          </p:cNvSpPr>
          <p:nvPr>
            <p:ph type="body" idx="1"/>
          </p:nvPr>
        </p:nvSpPr>
        <p:spPr/>
        <p:txBody>
          <a:bodyPr/>
          <a:lstStyle/>
          <a:p>
            <a:r>
              <a:rPr lang="en-US"/>
              <a:t>Accounts for less than 10% of arrhythmias</a:t>
            </a:r>
          </a:p>
          <a:p>
            <a:pPr lvl="1"/>
            <a:r>
              <a:rPr lang="en-US"/>
              <a:t>Seen in acutely ill patients</a:t>
            </a:r>
          </a:p>
          <a:p>
            <a:pPr lvl="1"/>
            <a:r>
              <a:rPr lang="en-US"/>
              <a:t>Abnormal acceleration of Phase 4 occurring in the ventricles</a:t>
            </a:r>
          </a:p>
          <a:p>
            <a:pPr lvl="1"/>
            <a:r>
              <a:rPr lang="en-US"/>
              <a:t>Reversible (treat underlying problem)</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80898" name="Picture 2" descr="PolarizationAV"/>
          <p:cNvPicPr>
            <a:picLocks noChangeAspect="1" noChangeArrowheads="1"/>
          </p:cNvPicPr>
          <p:nvPr/>
        </p:nvPicPr>
        <p:blipFill>
          <a:blip r:embed="rId2" cstate="print"/>
          <a:srcRect/>
          <a:stretch>
            <a:fillRect/>
          </a:stretch>
        </p:blipFill>
        <p:spPr bwMode="auto">
          <a:xfrm>
            <a:off x="3059113" y="3716338"/>
            <a:ext cx="2686050" cy="2520950"/>
          </a:xfrm>
          <a:prstGeom prst="rect">
            <a:avLst/>
          </a:prstGeom>
          <a:noFill/>
        </p:spPr>
      </p:pic>
      <p:pic>
        <p:nvPicPr>
          <p:cNvPr id="80899" name="Picture 3" descr="PolarizationVent"/>
          <p:cNvPicPr>
            <a:picLocks noChangeAspect="1" noChangeArrowheads="1"/>
          </p:cNvPicPr>
          <p:nvPr/>
        </p:nvPicPr>
        <p:blipFill>
          <a:blip r:embed="rId3" cstate="print"/>
          <a:srcRect/>
          <a:stretch>
            <a:fillRect/>
          </a:stretch>
        </p:blipFill>
        <p:spPr bwMode="auto">
          <a:xfrm>
            <a:off x="6084888" y="3573463"/>
            <a:ext cx="2686050" cy="2520950"/>
          </a:xfrm>
          <a:prstGeom prst="rect">
            <a:avLst/>
          </a:prstGeom>
          <a:noFill/>
        </p:spPr>
      </p:pic>
      <p:pic>
        <p:nvPicPr>
          <p:cNvPr id="80900" name="Picture 4" descr="PolarizationSA"/>
          <p:cNvPicPr>
            <a:picLocks noChangeAspect="1" noChangeArrowheads="1"/>
          </p:cNvPicPr>
          <p:nvPr/>
        </p:nvPicPr>
        <p:blipFill>
          <a:blip r:embed="rId4" cstate="print"/>
          <a:srcRect/>
          <a:stretch>
            <a:fillRect/>
          </a:stretch>
        </p:blipFill>
        <p:spPr bwMode="auto">
          <a:xfrm>
            <a:off x="179388" y="3933825"/>
            <a:ext cx="2686050" cy="2520950"/>
          </a:xfrm>
          <a:prstGeom prst="rect">
            <a:avLst/>
          </a:prstGeom>
          <a:noFill/>
        </p:spPr>
      </p:pic>
      <p:sp>
        <p:nvSpPr>
          <p:cNvPr id="80901" name="Rectangle 5"/>
          <p:cNvSpPr>
            <a:spLocks noGrp="1" noChangeArrowheads="1"/>
          </p:cNvSpPr>
          <p:nvPr>
            <p:ph type="title"/>
          </p:nvPr>
        </p:nvSpPr>
        <p:spPr/>
        <p:txBody>
          <a:bodyPr/>
          <a:lstStyle/>
          <a:p>
            <a:r>
              <a:rPr lang="en-US"/>
              <a:t>Analysis of ECGs</a:t>
            </a:r>
          </a:p>
        </p:txBody>
      </p:sp>
      <p:sp>
        <p:nvSpPr>
          <p:cNvPr id="80902" name="Rectangle 6"/>
          <p:cNvSpPr>
            <a:spLocks noGrp="1" noChangeArrowheads="1"/>
          </p:cNvSpPr>
          <p:nvPr>
            <p:ph type="body" idx="1"/>
          </p:nvPr>
        </p:nvSpPr>
        <p:spPr>
          <a:xfrm>
            <a:off x="457200" y="1600200"/>
            <a:ext cx="8229600" cy="1239838"/>
          </a:xfrm>
        </p:spPr>
        <p:txBody>
          <a:bodyPr/>
          <a:lstStyle/>
          <a:p>
            <a:r>
              <a:rPr lang="en-US"/>
              <a:t>Relation of electrogram to the anatomy of the cardiac conduction system</a:t>
            </a:r>
          </a:p>
        </p:txBody>
      </p:sp>
      <p:sp>
        <p:nvSpPr>
          <p:cNvPr id="80903" name="Text Box 7"/>
          <p:cNvSpPr txBox="1">
            <a:spLocks noChangeArrowheads="1"/>
          </p:cNvSpPr>
          <p:nvPr/>
        </p:nvSpPr>
        <p:spPr bwMode="auto">
          <a:xfrm>
            <a:off x="1908175" y="3068638"/>
            <a:ext cx="323850" cy="366712"/>
          </a:xfrm>
          <a:prstGeom prst="rect">
            <a:avLst/>
          </a:prstGeom>
          <a:noFill/>
          <a:ln w="12700">
            <a:noFill/>
            <a:miter lim="800000"/>
            <a:headEnd type="none" w="sm" len="sm"/>
            <a:tailEnd type="none" w="sm" len="sm"/>
          </a:ln>
          <a:effectLst/>
        </p:spPr>
        <p:txBody>
          <a:bodyPr wrap="none">
            <a:spAutoFit/>
          </a:bodyPr>
          <a:lstStyle/>
          <a:p>
            <a:pPr algn="ctr" eaLnBrk="0" hangingPunct="0"/>
            <a:r>
              <a:rPr lang="en-US" b="1">
                <a:latin typeface="Times New Roman" pitchFamily="18" charset="0"/>
              </a:rPr>
              <a:t>P</a:t>
            </a:r>
          </a:p>
        </p:txBody>
      </p:sp>
      <p:sp>
        <p:nvSpPr>
          <p:cNvPr id="80904" name="Text Box 8"/>
          <p:cNvSpPr txBox="1">
            <a:spLocks noChangeArrowheads="1"/>
          </p:cNvSpPr>
          <p:nvPr/>
        </p:nvSpPr>
        <p:spPr bwMode="auto">
          <a:xfrm>
            <a:off x="7885113" y="2708275"/>
            <a:ext cx="65405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b="1">
                <a:latin typeface="Times New Roman" pitchFamily="18" charset="0"/>
              </a:rPr>
              <a:t>QRS</a:t>
            </a:r>
          </a:p>
        </p:txBody>
      </p:sp>
      <p:sp>
        <p:nvSpPr>
          <p:cNvPr id="80905" name="Text Box 9"/>
          <p:cNvSpPr txBox="1">
            <a:spLocks noChangeArrowheads="1"/>
          </p:cNvSpPr>
          <p:nvPr/>
        </p:nvSpPr>
        <p:spPr bwMode="auto">
          <a:xfrm>
            <a:off x="8388350" y="3716338"/>
            <a:ext cx="336550" cy="366712"/>
          </a:xfrm>
          <a:prstGeom prst="rect">
            <a:avLst/>
          </a:prstGeom>
          <a:noFill/>
          <a:ln w="12700">
            <a:noFill/>
            <a:miter lim="800000"/>
            <a:headEnd type="none" w="sm" len="sm"/>
            <a:tailEnd type="none" w="sm" len="sm"/>
          </a:ln>
          <a:effectLst/>
        </p:spPr>
        <p:txBody>
          <a:bodyPr wrap="none">
            <a:spAutoFit/>
          </a:bodyPr>
          <a:lstStyle/>
          <a:p>
            <a:pPr algn="ctr" eaLnBrk="0" hangingPunct="0"/>
            <a:r>
              <a:rPr lang="en-US" b="1">
                <a:latin typeface="Times New Roman" pitchFamily="18" charset="0"/>
              </a:rPr>
              <a:t>T</a:t>
            </a:r>
          </a:p>
        </p:txBody>
      </p:sp>
      <p:pic>
        <p:nvPicPr>
          <p:cNvPr id="80906" name="Picture 10" descr="PolarizationVentECG"/>
          <p:cNvPicPr>
            <a:picLocks noChangeAspect="1" noChangeArrowheads="1"/>
          </p:cNvPicPr>
          <p:nvPr/>
        </p:nvPicPr>
        <p:blipFill>
          <a:blip r:embed="rId5" cstate="print"/>
          <a:srcRect/>
          <a:stretch>
            <a:fillRect/>
          </a:stretch>
        </p:blipFill>
        <p:spPr bwMode="auto">
          <a:xfrm>
            <a:off x="7885113" y="3068638"/>
            <a:ext cx="923925" cy="942975"/>
          </a:xfrm>
          <a:prstGeom prst="rect">
            <a:avLst/>
          </a:prstGeom>
          <a:noFill/>
        </p:spPr>
      </p:pic>
      <p:pic>
        <p:nvPicPr>
          <p:cNvPr id="80907" name="Picture 11" descr="PolarizationSAECG"/>
          <p:cNvPicPr>
            <a:picLocks noChangeAspect="1" noChangeArrowheads="1"/>
          </p:cNvPicPr>
          <p:nvPr/>
        </p:nvPicPr>
        <p:blipFill>
          <a:blip r:embed="rId6" cstate="print"/>
          <a:srcRect/>
          <a:stretch>
            <a:fillRect/>
          </a:stretch>
        </p:blipFill>
        <p:spPr bwMode="auto">
          <a:xfrm>
            <a:off x="2051050" y="3284538"/>
            <a:ext cx="923925" cy="942975"/>
          </a:xfrm>
          <a:prstGeom prst="rect">
            <a:avLst/>
          </a:prstGeom>
          <a:noFill/>
        </p:spPr>
      </p:pic>
      <p:pic>
        <p:nvPicPr>
          <p:cNvPr id="80908" name="Picture 12" descr="PolarizationAVECG"/>
          <p:cNvPicPr>
            <a:picLocks noChangeAspect="1" noChangeArrowheads="1"/>
          </p:cNvPicPr>
          <p:nvPr/>
        </p:nvPicPr>
        <p:blipFill>
          <a:blip r:embed="rId7" cstate="print"/>
          <a:srcRect/>
          <a:stretch>
            <a:fillRect/>
          </a:stretch>
        </p:blipFill>
        <p:spPr bwMode="auto">
          <a:xfrm>
            <a:off x="5076825" y="3213100"/>
            <a:ext cx="923925" cy="942975"/>
          </a:xfrm>
          <a:prstGeom prst="rect">
            <a:avLst/>
          </a:prstGeom>
          <a:noFill/>
        </p:spPr>
      </p:pic>
      <p:sp>
        <p:nvSpPr>
          <p:cNvPr id="80909" name="Text Box 13"/>
          <p:cNvSpPr txBox="1">
            <a:spLocks noChangeArrowheads="1"/>
          </p:cNvSpPr>
          <p:nvPr/>
        </p:nvSpPr>
        <p:spPr bwMode="auto">
          <a:xfrm>
            <a:off x="4572000" y="2852738"/>
            <a:ext cx="1333500" cy="366712"/>
          </a:xfrm>
          <a:prstGeom prst="rect">
            <a:avLst/>
          </a:prstGeom>
          <a:noFill/>
          <a:ln w="12700">
            <a:noFill/>
            <a:miter lim="800000"/>
            <a:headEnd type="none" w="sm" len="sm"/>
            <a:tailEnd type="none" w="sm" len="sm"/>
          </a:ln>
          <a:effectLst/>
        </p:spPr>
        <p:txBody>
          <a:bodyPr wrap="none">
            <a:spAutoFit/>
          </a:bodyPr>
          <a:lstStyle/>
          <a:p>
            <a:pPr algn="ctr" eaLnBrk="0" hangingPunct="0"/>
            <a:r>
              <a:rPr lang="en-US" b="1">
                <a:latin typeface="Times New Roman" pitchFamily="18" charset="0"/>
              </a:rPr>
              <a:t>PR Interval</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wipe(up)">
                                      <p:cBhvr>
                                        <p:cTn id="7" dur="500"/>
                                        <p:tgtEl>
                                          <p:spTgt spid="80900"/>
                                        </p:tgtEl>
                                      </p:cBhvr>
                                    </p:animEffect>
                                  </p:childTnLst>
                                </p:cTn>
                              </p:par>
                              <p:par>
                                <p:cTn id="8" presetID="22" presetClass="entr" presetSubtype="8" fill="hold" nodeType="withEffect">
                                  <p:stCondLst>
                                    <p:cond delay="0"/>
                                  </p:stCondLst>
                                  <p:childTnLst>
                                    <p:set>
                                      <p:cBhvr>
                                        <p:cTn id="9" dur="1" fill="hold">
                                          <p:stCondLst>
                                            <p:cond delay="0"/>
                                          </p:stCondLst>
                                        </p:cTn>
                                        <p:tgtEl>
                                          <p:spTgt spid="80907"/>
                                        </p:tgtEl>
                                        <p:attrNameLst>
                                          <p:attrName>style.visibility</p:attrName>
                                        </p:attrNameLst>
                                      </p:cBhvr>
                                      <p:to>
                                        <p:strVal val="visible"/>
                                      </p:to>
                                    </p:set>
                                    <p:animEffect transition="in" filter="wipe(left)">
                                      <p:cBhvr>
                                        <p:cTn id="10" dur="1000"/>
                                        <p:tgtEl>
                                          <p:spTgt spid="809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0903"/>
                                        </p:tgtEl>
                                        <p:attrNameLst>
                                          <p:attrName>style.visibility</p:attrName>
                                        </p:attrNameLst>
                                      </p:cBhvr>
                                      <p:to>
                                        <p:strVal val="visible"/>
                                      </p:to>
                                    </p:set>
                                    <p:animEffect transition="in" filter="wipe(left)">
                                      <p:cBhvr>
                                        <p:cTn id="13" dur="500"/>
                                        <p:tgtEl>
                                          <p:spTgt spid="8090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0898"/>
                                        </p:tgtEl>
                                        <p:attrNameLst>
                                          <p:attrName>style.visibility</p:attrName>
                                        </p:attrNameLst>
                                      </p:cBhvr>
                                      <p:to>
                                        <p:strVal val="visible"/>
                                      </p:to>
                                    </p:set>
                                    <p:animEffect transition="in" filter="wipe(up)">
                                      <p:cBhvr>
                                        <p:cTn id="18" dur="500"/>
                                        <p:tgtEl>
                                          <p:spTgt spid="80898"/>
                                        </p:tgtEl>
                                      </p:cBhvr>
                                    </p:animEffect>
                                  </p:childTnLst>
                                </p:cTn>
                              </p:par>
                              <p:par>
                                <p:cTn id="19" presetID="22" presetClass="entr" presetSubtype="8" fill="hold" nodeType="withEffect">
                                  <p:stCondLst>
                                    <p:cond delay="0"/>
                                  </p:stCondLst>
                                  <p:childTnLst>
                                    <p:set>
                                      <p:cBhvr>
                                        <p:cTn id="20" dur="1" fill="hold">
                                          <p:stCondLst>
                                            <p:cond delay="0"/>
                                          </p:stCondLst>
                                        </p:cTn>
                                        <p:tgtEl>
                                          <p:spTgt spid="80908"/>
                                        </p:tgtEl>
                                        <p:attrNameLst>
                                          <p:attrName>style.visibility</p:attrName>
                                        </p:attrNameLst>
                                      </p:cBhvr>
                                      <p:to>
                                        <p:strVal val="visible"/>
                                      </p:to>
                                    </p:set>
                                    <p:animEffect transition="in" filter="wipe(left)">
                                      <p:cBhvr>
                                        <p:cTn id="21" dur="1000"/>
                                        <p:tgtEl>
                                          <p:spTgt spid="8090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0909"/>
                                        </p:tgtEl>
                                        <p:attrNameLst>
                                          <p:attrName>style.visibility</p:attrName>
                                        </p:attrNameLst>
                                      </p:cBhvr>
                                      <p:to>
                                        <p:strVal val="visible"/>
                                      </p:to>
                                    </p:set>
                                    <p:animEffect transition="in" filter="wipe(left)">
                                      <p:cBhvr>
                                        <p:cTn id="24" dur="500"/>
                                        <p:tgtEl>
                                          <p:spTgt spid="8090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0899"/>
                                        </p:tgtEl>
                                        <p:attrNameLst>
                                          <p:attrName>style.visibility</p:attrName>
                                        </p:attrNameLst>
                                      </p:cBhvr>
                                      <p:to>
                                        <p:strVal val="visible"/>
                                      </p:to>
                                    </p:set>
                                    <p:animEffect transition="in" filter="wipe(up)">
                                      <p:cBhvr>
                                        <p:cTn id="29" dur="500"/>
                                        <p:tgtEl>
                                          <p:spTgt spid="80899"/>
                                        </p:tgtEl>
                                      </p:cBhvr>
                                    </p:animEffect>
                                  </p:childTnLst>
                                </p:cTn>
                              </p:par>
                              <p:par>
                                <p:cTn id="30" presetID="22" presetClass="entr" presetSubtype="8" fill="hold" nodeType="withEffect">
                                  <p:stCondLst>
                                    <p:cond delay="0"/>
                                  </p:stCondLst>
                                  <p:childTnLst>
                                    <p:set>
                                      <p:cBhvr>
                                        <p:cTn id="31" dur="1" fill="hold">
                                          <p:stCondLst>
                                            <p:cond delay="0"/>
                                          </p:stCondLst>
                                        </p:cTn>
                                        <p:tgtEl>
                                          <p:spTgt spid="80906"/>
                                        </p:tgtEl>
                                        <p:attrNameLst>
                                          <p:attrName>style.visibility</p:attrName>
                                        </p:attrNameLst>
                                      </p:cBhvr>
                                      <p:to>
                                        <p:strVal val="visible"/>
                                      </p:to>
                                    </p:set>
                                    <p:animEffect transition="in" filter="wipe(left)">
                                      <p:cBhvr>
                                        <p:cTn id="32" dur="1000"/>
                                        <p:tgtEl>
                                          <p:spTgt spid="8090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0904"/>
                                        </p:tgtEl>
                                        <p:attrNameLst>
                                          <p:attrName>style.visibility</p:attrName>
                                        </p:attrNameLst>
                                      </p:cBhvr>
                                      <p:to>
                                        <p:strVal val="visible"/>
                                      </p:to>
                                    </p:set>
                                    <p:animEffect transition="in" filter="wipe(left)">
                                      <p:cBhvr>
                                        <p:cTn id="35" dur="500"/>
                                        <p:tgtEl>
                                          <p:spTgt spid="8090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80905"/>
                                        </p:tgtEl>
                                        <p:attrNameLst>
                                          <p:attrName>style.visibility</p:attrName>
                                        </p:attrNameLst>
                                      </p:cBhvr>
                                      <p:to>
                                        <p:strVal val="visible"/>
                                      </p:to>
                                    </p:set>
                                    <p:animEffect transition="in" filter="wipe(left)">
                                      <p:cBhvr>
                                        <p:cTn id="38" dur="5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p:bldP spid="80904" grpId="0"/>
      <p:bldP spid="80905" grpId="0"/>
      <p:bldP spid="8090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7813"/>
            <a:ext cx="8229600" cy="949325"/>
          </a:xfrm>
        </p:spPr>
        <p:txBody>
          <a:bodyPr/>
          <a:lstStyle/>
          <a:p>
            <a:r>
              <a:rPr lang="en-US" sz="3600"/>
              <a:t>Ventricular Tachyarrhythmias </a:t>
            </a:r>
            <a:br>
              <a:rPr lang="en-US" sz="3600"/>
            </a:br>
            <a:r>
              <a:rPr lang="en-US" sz="3600"/>
              <a:t>Triggered Automaticity</a:t>
            </a:r>
          </a:p>
        </p:txBody>
      </p:sp>
      <p:sp>
        <p:nvSpPr>
          <p:cNvPr id="55299" name="Rectangle 3"/>
          <p:cNvSpPr>
            <a:spLocks noGrp="1" noChangeArrowheads="1"/>
          </p:cNvSpPr>
          <p:nvPr>
            <p:ph type="body" idx="1"/>
          </p:nvPr>
        </p:nvSpPr>
        <p:spPr>
          <a:xfrm>
            <a:off x="539750" y="2060575"/>
            <a:ext cx="8229600" cy="2765425"/>
          </a:xfrm>
        </p:spPr>
        <p:txBody>
          <a:bodyPr/>
          <a:lstStyle/>
          <a:p>
            <a:r>
              <a:rPr lang="en-US"/>
              <a:t>Seen 5-10% of the time</a:t>
            </a:r>
          </a:p>
          <a:p>
            <a:r>
              <a:rPr lang="en-US"/>
              <a:t>Caused by an underlying chemical disturbance</a:t>
            </a:r>
          </a:p>
          <a:p>
            <a:pPr lvl="1">
              <a:buFontTx/>
              <a:buNone/>
            </a:pPr>
            <a:r>
              <a:rPr lang="en-US"/>
              <a:t> 			Electrical disturbance</a:t>
            </a:r>
          </a:p>
        </p:txBody>
      </p:sp>
      <p:sp>
        <p:nvSpPr>
          <p:cNvPr id="55300" name="Line 4"/>
          <p:cNvSpPr>
            <a:spLocks noChangeShapeType="1"/>
          </p:cNvSpPr>
          <p:nvPr/>
        </p:nvSpPr>
        <p:spPr bwMode="auto">
          <a:xfrm>
            <a:off x="1619250" y="3573463"/>
            <a:ext cx="533400" cy="0"/>
          </a:xfrm>
          <a:prstGeom prst="line">
            <a:avLst/>
          </a:prstGeom>
          <a:noFill/>
          <a:ln w="76200">
            <a:solidFill>
              <a:srgbClr val="00007D"/>
            </a:solidFill>
            <a:round/>
            <a:headEnd/>
            <a:tailEnd type="triangle" w="med" len="med"/>
          </a:ln>
          <a:effectLst/>
        </p:spPr>
        <p:txBody>
          <a:bodyPr wrap="none" anchor="ctr"/>
          <a:lstStyle/>
          <a:p>
            <a:endParaRPr lang="el-G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Triggered Automaticity</a:t>
            </a:r>
          </a:p>
        </p:txBody>
      </p:sp>
      <p:sp>
        <p:nvSpPr>
          <p:cNvPr id="58371" name="Rectangle 3"/>
          <p:cNvSpPr>
            <a:spLocks noGrp="1" noChangeArrowheads="1"/>
          </p:cNvSpPr>
          <p:nvPr>
            <p:ph type="body" idx="1"/>
          </p:nvPr>
        </p:nvSpPr>
        <p:spPr/>
        <p:txBody>
          <a:bodyPr/>
          <a:lstStyle/>
          <a:p>
            <a:r>
              <a:rPr lang="en-US"/>
              <a:t>Long QT syndrome</a:t>
            </a:r>
          </a:p>
          <a:p>
            <a:pPr lvl="1"/>
            <a:r>
              <a:rPr lang="en-US"/>
              <a:t>Can be inherited or acquired</a:t>
            </a:r>
          </a:p>
          <a:p>
            <a:pPr lvl="1"/>
            <a:r>
              <a:rPr lang="en-US"/>
              <a:t>Involves repolarization phase of action potential.  It is slower than normal, leaving the patient vulnerable to a fast, abnormal rhythm (torsade de pointes)</a:t>
            </a: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Triggered Automaticity</a:t>
            </a:r>
          </a:p>
        </p:txBody>
      </p:sp>
      <p:sp>
        <p:nvSpPr>
          <p:cNvPr id="61443" name="Rectangle 3"/>
          <p:cNvSpPr>
            <a:spLocks noGrp="1" noChangeArrowheads="1"/>
          </p:cNvSpPr>
          <p:nvPr>
            <p:ph type="body" idx="1"/>
          </p:nvPr>
        </p:nvSpPr>
        <p:spPr/>
        <p:txBody>
          <a:bodyPr/>
          <a:lstStyle/>
          <a:p>
            <a:r>
              <a:rPr lang="en-US"/>
              <a:t>Brugada Syndrome</a:t>
            </a:r>
          </a:p>
          <a:p>
            <a:pPr lvl="1"/>
            <a:r>
              <a:rPr lang="en-US"/>
              <a:t>Characterized by specific ECG changes.</a:t>
            </a:r>
          </a:p>
          <a:p>
            <a:pPr lvl="1"/>
            <a:r>
              <a:rPr lang="en-US"/>
              <a:t>Caused by genetic mutations, similar to inherited long QT syndrome (mirror images of each other).</a:t>
            </a:r>
          </a:p>
          <a:p>
            <a:pPr lvl="1"/>
            <a:r>
              <a:rPr lang="en-US"/>
              <a:t>Treatment is an ICD.</a:t>
            </a:r>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Triggered Automaticity</a:t>
            </a:r>
          </a:p>
        </p:txBody>
      </p:sp>
      <p:sp>
        <p:nvSpPr>
          <p:cNvPr id="64515" name="Rectangle 3"/>
          <p:cNvSpPr>
            <a:spLocks noGrp="1" noChangeArrowheads="1"/>
          </p:cNvSpPr>
          <p:nvPr>
            <p:ph type="body" idx="1"/>
          </p:nvPr>
        </p:nvSpPr>
        <p:spPr/>
        <p:txBody>
          <a:bodyPr/>
          <a:lstStyle/>
          <a:p>
            <a:r>
              <a:rPr lang="en-US"/>
              <a:t>Arrhythmogenic Right Ventricular Dysplasia</a:t>
            </a:r>
          </a:p>
          <a:p>
            <a:pPr lvl="1"/>
            <a:r>
              <a:rPr lang="en-US"/>
              <a:t>A genetic disease that causes cellular changes in the right ventricle.</a:t>
            </a:r>
          </a:p>
          <a:p>
            <a:pPr lvl="1"/>
            <a:r>
              <a:rPr lang="en-US"/>
              <a:t>Leads to ventricular dysfunction and arrhythmias.</a:t>
            </a:r>
          </a:p>
          <a:p>
            <a:pPr lvl="1"/>
            <a:r>
              <a:rPr lang="en-US"/>
              <a:t>Value of ICDs not proven for these patients.</a:t>
            </a:r>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Torsade de Pointes</a:t>
            </a:r>
          </a:p>
        </p:txBody>
      </p:sp>
      <p:sp>
        <p:nvSpPr>
          <p:cNvPr id="67587" name="Rectangle 3"/>
          <p:cNvSpPr>
            <a:spLocks noGrp="1" noChangeArrowheads="1"/>
          </p:cNvSpPr>
          <p:nvPr>
            <p:ph type="body" idx="1"/>
          </p:nvPr>
        </p:nvSpPr>
        <p:spPr/>
        <p:txBody>
          <a:bodyPr/>
          <a:lstStyle/>
          <a:p>
            <a:r>
              <a:rPr lang="en-US"/>
              <a:t>Form of VT in which the QRS complexes appear to be constantly changing</a:t>
            </a:r>
          </a:p>
          <a:p>
            <a:r>
              <a:rPr lang="en-US"/>
              <a:t>Name is derived from the fact that electrical activity appears to be twisted into a helix</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GB"/>
              <a:t>Torsade de Pointes</a:t>
            </a:r>
          </a:p>
        </p:txBody>
      </p:sp>
      <p:pic>
        <p:nvPicPr>
          <p:cNvPr id="69635" name="Picture 3" descr="TorsadeDePointes"/>
          <p:cNvPicPr>
            <a:picLocks noGrp="1" noChangeAspect="1" noChangeArrowheads="1"/>
          </p:cNvPicPr>
          <p:nvPr>
            <p:ph idx="1"/>
          </p:nvPr>
        </p:nvPicPr>
        <p:blipFill>
          <a:blip r:embed="rId2" cstate="print">
            <a:duotone>
              <a:schemeClr val="accent5">
                <a:shade val="45000"/>
                <a:satMod val="135000"/>
              </a:schemeClr>
              <a:prstClr val="white"/>
            </a:duotone>
          </a:blip>
          <a:srcRect l="7367" r="2379"/>
          <a:stretch>
            <a:fillRect/>
          </a:stretch>
        </p:blipFill>
        <p:spPr>
          <a:xfrm>
            <a:off x="457200" y="2493963"/>
            <a:ext cx="8229600" cy="2743200"/>
          </a:xfrm>
          <a:noFill/>
          <a:ln/>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900113" y="333375"/>
            <a:ext cx="7329487" cy="1143000"/>
          </a:xfrm>
        </p:spPr>
        <p:txBody>
          <a:bodyPr/>
          <a:lstStyle/>
          <a:p>
            <a:r>
              <a:rPr lang="en-US"/>
              <a:t>Torsade de Pointes</a:t>
            </a:r>
          </a:p>
        </p:txBody>
      </p:sp>
      <p:sp>
        <p:nvSpPr>
          <p:cNvPr id="71683" name="Rectangle 3"/>
          <p:cNvSpPr>
            <a:spLocks noGrp="1" noChangeArrowheads="1"/>
          </p:cNvSpPr>
          <p:nvPr>
            <p:ph type="body" idx="4294967295"/>
          </p:nvPr>
        </p:nvSpPr>
        <p:spPr>
          <a:xfrm>
            <a:off x="827088" y="1989138"/>
            <a:ext cx="7956550" cy="3197225"/>
          </a:xfrm>
        </p:spPr>
        <p:txBody>
          <a:bodyPr/>
          <a:lstStyle/>
          <a:p>
            <a:r>
              <a:rPr lang="en-US"/>
              <a:t>Associated with a prolonged QT interval (congenital or acquired)</a:t>
            </a:r>
          </a:p>
          <a:p>
            <a:r>
              <a:rPr lang="en-US"/>
              <a:t>Usually terminates spontaneously</a:t>
            </a:r>
          </a:p>
          <a:p>
            <a:r>
              <a:rPr lang="en-US"/>
              <a:t>May degenerate into sustained VT and ventricular fibrillation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476375" y="333375"/>
            <a:ext cx="5976938" cy="1139825"/>
          </a:xfrm>
        </p:spPr>
        <p:txBody>
          <a:bodyPr/>
          <a:lstStyle/>
          <a:p>
            <a:r>
              <a:rPr lang="en-US"/>
              <a:t>Summary</a:t>
            </a:r>
          </a:p>
        </p:txBody>
      </p:sp>
      <p:sp>
        <p:nvSpPr>
          <p:cNvPr id="73731" name="Rectangle 3"/>
          <p:cNvSpPr>
            <a:spLocks noGrp="1" noChangeArrowheads="1"/>
          </p:cNvSpPr>
          <p:nvPr>
            <p:ph type="body" idx="1"/>
          </p:nvPr>
        </p:nvSpPr>
        <p:spPr>
          <a:xfrm>
            <a:off x="1116013" y="1916113"/>
            <a:ext cx="7210425" cy="2476500"/>
          </a:xfrm>
        </p:spPr>
        <p:txBody>
          <a:bodyPr/>
          <a:lstStyle/>
          <a:p>
            <a:r>
              <a:rPr lang="en-US"/>
              <a:t>Supraventricular Arrhythmias</a:t>
            </a:r>
          </a:p>
          <a:p>
            <a:r>
              <a:rPr lang="en-US"/>
              <a:t>Ventricular Arrhythmias</a:t>
            </a:r>
          </a:p>
          <a:p>
            <a:r>
              <a:rPr lang="en-US"/>
              <a:t>Sudden Cardiac Death</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body" idx="4294967295"/>
          </p:nvPr>
        </p:nvSpPr>
        <p:spPr>
          <a:xfrm>
            <a:off x="971550" y="1125538"/>
            <a:ext cx="7777163" cy="5032375"/>
          </a:xfrm>
        </p:spPr>
        <p:txBody>
          <a:bodyPr/>
          <a:lstStyle/>
          <a:p>
            <a:pPr>
              <a:buFont typeface="Wingdings" pitchFamily="2" charset="2"/>
              <a:buNone/>
            </a:pPr>
            <a:r>
              <a:rPr lang="en-US" sz="4400" u="sng">
                <a:solidFill>
                  <a:srgbClr val="FFFFFF"/>
                </a:solidFill>
              </a:rPr>
              <a:t>Remember</a:t>
            </a:r>
            <a:r>
              <a:rPr lang="en-US" sz="4400">
                <a:solidFill>
                  <a:srgbClr val="FFFFFF"/>
                </a:solidFill>
              </a:rPr>
              <a:t>…….</a:t>
            </a:r>
          </a:p>
          <a:p>
            <a:pPr>
              <a:buFont typeface="Wingdings" pitchFamily="2" charset="2"/>
              <a:buNone/>
            </a:pPr>
            <a:r>
              <a:rPr lang="en-US" sz="4400">
                <a:solidFill>
                  <a:srgbClr val="FFFFFF"/>
                </a:solidFill>
              </a:rPr>
              <a:t>Treat the Patient not the ECG!</a:t>
            </a:r>
          </a:p>
        </p:txBody>
      </p:sp>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Analysis of ECG</a:t>
            </a:r>
          </a:p>
        </p:txBody>
      </p:sp>
      <p:sp>
        <p:nvSpPr>
          <p:cNvPr id="82947" name="Rectangle 3"/>
          <p:cNvSpPr>
            <a:spLocks noGrp="1" noChangeArrowheads="1"/>
          </p:cNvSpPr>
          <p:nvPr>
            <p:ph type="body" sz="half" idx="1"/>
          </p:nvPr>
        </p:nvSpPr>
        <p:spPr/>
        <p:txBody>
          <a:bodyPr/>
          <a:lstStyle/>
          <a:p>
            <a:r>
              <a:rPr lang="en-US" sz="2800"/>
              <a:t>The Electrocardiogram</a:t>
            </a:r>
          </a:p>
        </p:txBody>
      </p:sp>
      <p:pic>
        <p:nvPicPr>
          <p:cNvPr id="82948" name="Picture 4" descr="ECGAnalysis"/>
          <p:cNvPicPr>
            <a:picLocks noGrp="1" noChangeAspect="1" noChangeArrowheads="1"/>
          </p:cNvPicPr>
          <p:nvPr>
            <p:ph sz="quarter" idx="3"/>
          </p:nvPr>
        </p:nvPicPr>
        <p:blipFill>
          <a:blip r:embed="rId2" cstate="print">
            <a:duotone>
              <a:prstClr val="black"/>
              <a:srgbClr val="FFFFFF">
                <a:tint val="45000"/>
                <a:satMod val="400000"/>
              </a:srgbClr>
            </a:duotone>
          </a:blip>
          <a:srcRect/>
          <a:stretch>
            <a:fillRect/>
          </a:stretch>
        </p:blipFill>
        <p:spPr>
          <a:xfrm>
            <a:off x="4460875" y="1873250"/>
            <a:ext cx="4092575" cy="3846513"/>
          </a:xfrm>
          <a:noFill/>
          <a:ln w="28575">
            <a:solidFill>
              <a:srgbClr val="00007D"/>
            </a:solidFill>
          </a:ln>
        </p:spPr>
      </p:pic>
      <p:grpSp>
        <p:nvGrpSpPr>
          <p:cNvPr id="82949" name="Group 5"/>
          <p:cNvGrpSpPr>
            <a:grpSpLocks/>
          </p:cNvGrpSpPr>
          <p:nvPr/>
        </p:nvGrpSpPr>
        <p:grpSpPr bwMode="auto">
          <a:xfrm>
            <a:off x="5345113" y="2895600"/>
            <a:ext cx="369887" cy="457200"/>
            <a:chOff x="3367" y="1706"/>
            <a:chExt cx="233" cy="288"/>
          </a:xfrm>
        </p:grpSpPr>
        <p:sp>
          <p:nvSpPr>
            <p:cNvPr id="82950" name="Oval 6"/>
            <p:cNvSpPr>
              <a:spLocks noChangeArrowheads="1"/>
            </p:cNvSpPr>
            <p:nvPr/>
          </p:nvSpPr>
          <p:spPr bwMode="auto">
            <a:xfrm>
              <a:off x="3384" y="1734"/>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51" name="Text Box 7"/>
            <p:cNvSpPr txBox="1">
              <a:spLocks noChangeArrowheads="1"/>
            </p:cNvSpPr>
            <p:nvPr/>
          </p:nvSpPr>
          <p:spPr bwMode="auto">
            <a:xfrm>
              <a:off x="3367" y="1706"/>
              <a:ext cx="233"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P</a:t>
              </a:r>
            </a:p>
          </p:txBody>
        </p:sp>
      </p:grpSp>
      <p:grpSp>
        <p:nvGrpSpPr>
          <p:cNvPr id="82952" name="Group 8"/>
          <p:cNvGrpSpPr>
            <a:grpSpLocks/>
          </p:cNvGrpSpPr>
          <p:nvPr/>
        </p:nvGrpSpPr>
        <p:grpSpPr bwMode="auto">
          <a:xfrm>
            <a:off x="6040438" y="1504950"/>
            <a:ext cx="701675" cy="457200"/>
            <a:chOff x="3805" y="948"/>
            <a:chExt cx="442" cy="288"/>
          </a:xfrm>
        </p:grpSpPr>
        <p:sp>
          <p:nvSpPr>
            <p:cNvPr id="82953" name="Oval 9"/>
            <p:cNvSpPr>
              <a:spLocks noChangeArrowheads="1"/>
            </p:cNvSpPr>
            <p:nvPr/>
          </p:nvSpPr>
          <p:spPr bwMode="auto">
            <a:xfrm>
              <a:off x="3840" y="988"/>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54" name="Text Box 10"/>
            <p:cNvSpPr txBox="1">
              <a:spLocks noChangeArrowheads="1"/>
            </p:cNvSpPr>
            <p:nvPr/>
          </p:nvSpPr>
          <p:spPr bwMode="auto">
            <a:xfrm>
              <a:off x="3805" y="948"/>
              <a:ext cx="442"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R R</a:t>
              </a:r>
            </a:p>
          </p:txBody>
        </p:sp>
      </p:grpSp>
      <p:grpSp>
        <p:nvGrpSpPr>
          <p:cNvPr id="82955" name="Group 11"/>
          <p:cNvGrpSpPr>
            <a:grpSpLocks/>
          </p:cNvGrpSpPr>
          <p:nvPr/>
        </p:nvGrpSpPr>
        <p:grpSpPr bwMode="auto">
          <a:xfrm>
            <a:off x="7096125" y="2828925"/>
            <a:ext cx="387350" cy="457200"/>
            <a:chOff x="4470" y="1782"/>
            <a:chExt cx="244" cy="288"/>
          </a:xfrm>
        </p:grpSpPr>
        <p:sp>
          <p:nvSpPr>
            <p:cNvPr id="82956" name="Oval 12"/>
            <p:cNvSpPr>
              <a:spLocks noChangeArrowheads="1"/>
            </p:cNvSpPr>
            <p:nvPr/>
          </p:nvSpPr>
          <p:spPr bwMode="auto">
            <a:xfrm>
              <a:off x="4499" y="1816"/>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57" name="Text Box 13"/>
            <p:cNvSpPr txBox="1">
              <a:spLocks noChangeArrowheads="1"/>
            </p:cNvSpPr>
            <p:nvPr/>
          </p:nvSpPr>
          <p:spPr bwMode="auto">
            <a:xfrm>
              <a:off x="4470" y="1782"/>
              <a:ext cx="244"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T</a:t>
              </a:r>
            </a:p>
          </p:txBody>
        </p:sp>
      </p:grpSp>
      <p:grpSp>
        <p:nvGrpSpPr>
          <p:cNvPr id="82958" name="Group 14"/>
          <p:cNvGrpSpPr>
            <a:grpSpLocks/>
          </p:cNvGrpSpPr>
          <p:nvPr/>
        </p:nvGrpSpPr>
        <p:grpSpPr bwMode="auto">
          <a:xfrm>
            <a:off x="7908925" y="2981325"/>
            <a:ext cx="404813" cy="457200"/>
            <a:chOff x="4982" y="1878"/>
            <a:chExt cx="255" cy="288"/>
          </a:xfrm>
        </p:grpSpPr>
        <p:sp>
          <p:nvSpPr>
            <p:cNvPr id="82959" name="Oval 15"/>
            <p:cNvSpPr>
              <a:spLocks noChangeArrowheads="1"/>
            </p:cNvSpPr>
            <p:nvPr/>
          </p:nvSpPr>
          <p:spPr bwMode="auto">
            <a:xfrm>
              <a:off x="5017" y="1912"/>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60" name="Text Box 16"/>
            <p:cNvSpPr txBox="1">
              <a:spLocks noChangeArrowheads="1"/>
            </p:cNvSpPr>
            <p:nvPr/>
          </p:nvSpPr>
          <p:spPr bwMode="auto">
            <a:xfrm>
              <a:off x="4982" y="1878"/>
              <a:ext cx="255"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U</a:t>
              </a:r>
            </a:p>
          </p:txBody>
        </p:sp>
      </p:grpSp>
      <p:sp>
        <p:nvSpPr>
          <p:cNvPr id="82961" name="Line 17"/>
          <p:cNvSpPr>
            <a:spLocks noChangeShapeType="1"/>
          </p:cNvSpPr>
          <p:nvPr/>
        </p:nvSpPr>
        <p:spPr bwMode="auto">
          <a:xfrm>
            <a:off x="5305425" y="3581400"/>
            <a:ext cx="0" cy="1676400"/>
          </a:xfrm>
          <a:prstGeom prst="line">
            <a:avLst/>
          </a:prstGeom>
          <a:noFill/>
          <a:ln w="57150" cap="rnd">
            <a:solidFill>
              <a:srgbClr val="00007D"/>
            </a:solidFill>
            <a:prstDash val="sysDot"/>
            <a:round/>
            <a:headEnd type="none" w="sm" len="sm"/>
            <a:tailEnd type="none" w="sm" len="sm"/>
          </a:ln>
          <a:effectLst/>
        </p:spPr>
        <p:txBody>
          <a:bodyPr/>
          <a:lstStyle/>
          <a:p>
            <a:endParaRPr lang="el-GR"/>
          </a:p>
        </p:txBody>
      </p:sp>
      <p:sp>
        <p:nvSpPr>
          <p:cNvPr id="82962" name="Line 18"/>
          <p:cNvSpPr>
            <a:spLocks noChangeShapeType="1"/>
          </p:cNvSpPr>
          <p:nvPr/>
        </p:nvSpPr>
        <p:spPr bwMode="auto">
          <a:xfrm>
            <a:off x="6232525" y="3581400"/>
            <a:ext cx="0" cy="1676400"/>
          </a:xfrm>
          <a:prstGeom prst="line">
            <a:avLst/>
          </a:prstGeom>
          <a:noFill/>
          <a:ln w="57150" cap="rnd">
            <a:solidFill>
              <a:srgbClr val="00007D"/>
            </a:solidFill>
            <a:prstDash val="sysDot"/>
            <a:round/>
            <a:headEnd type="none" w="sm" len="sm"/>
            <a:tailEnd type="none" w="sm" len="sm"/>
          </a:ln>
          <a:effectLst/>
        </p:spPr>
        <p:txBody>
          <a:bodyPr/>
          <a:lstStyle/>
          <a:p>
            <a:endParaRPr lang="el-GR"/>
          </a:p>
        </p:txBody>
      </p:sp>
      <p:grpSp>
        <p:nvGrpSpPr>
          <p:cNvPr id="82963" name="Group 19"/>
          <p:cNvGrpSpPr>
            <a:grpSpLocks/>
          </p:cNvGrpSpPr>
          <p:nvPr/>
        </p:nvGrpSpPr>
        <p:grpSpPr bwMode="auto">
          <a:xfrm>
            <a:off x="5772150" y="3933825"/>
            <a:ext cx="420688" cy="457200"/>
            <a:chOff x="3636" y="2478"/>
            <a:chExt cx="265" cy="288"/>
          </a:xfrm>
        </p:grpSpPr>
        <p:sp>
          <p:nvSpPr>
            <p:cNvPr id="82964" name="Oval 20"/>
            <p:cNvSpPr>
              <a:spLocks noChangeArrowheads="1"/>
            </p:cNvSpPr>
            <p:nvPr/>
          </p:nvSpPr>
          <p:spPr bwMode="auto">
            <a:xfrm>
              <a:off x="3677" y="2524"/>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65" name="Text Box 21"/>
            <p:cNvSpPr txBox="1">
              <a:spLocks noChangeArrowheads="1"/>
            </p:cNvSpPr>
            <p:nvPr/>
          </p:nvSpPr>
          <p:spPr bwMode="auto">
            <a:xfrm>
              <a:off x="3636" y="2478"/>
              <a:ext cx="265"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Q</a:t>
              </a:r>
            </a:p>
          </p:txBody>
        </p:sp>
      </p:grpSp>
      <p:sp>
        <p:nvSpPr>
          <p:cNvPr id="82966" name="Line 22"/>
          <p:cNvSpPr>
            <a:spLocks noChangeShapeType="1"/>
          </p:cNvSpPr>
          <p:nvPr/>
        </p:nvSpPr>
        <p:spPr bwMode="auto">
          <a:xfrm>
            <a:off x="6477000" y="3581400"/>
            <a:ext cx="0" cy="1676400"/>
          </a:xfrm>
          <a:prstGeom prst="line">
            <a:avLst/>
          </a:prstGeom>
          <a:noFill/>
          <a:ln w="57150" cap="rnd">
            <a:solidFill>
              <a:srgbClr val="00007D"/>
            </a:solidFill>
            <a:prstDash val="sysDot"/>
            <a:round/>
            <a:headEnd type="none" w="sm" len="sm"/>
            <a:tailEnd type="none" w="sm" len="sm"/>
          </a:ln>
          <a:effectLst/>
        </p:spPr>
        <p:txBody>
          <a:bodyPr/>
          <a:lstStyle/>
          <a:p>
            <a:endParaRPr lang="el-GR"/>
          </a:p>
        </p:txBody>
      </p:sp>
      <p:grpSp>
        <p:nvGrpSpPr>
          <p:cNvPr id="82967" name="Group 23"/>
          <p:cNvGrpSpPr>
            <a:grpSpLocks/>
          </p:cNvGrpSpPr>
          <p:nvPr/>
        </p:nvGrpSpPr>
        <p:grpSpPr bwMode="auto">
          <a:xfrm>
            <a:off x="6300788" y="3962400"/>
            <a:ext cx="354012" cy="457200"/>
            <a:chOff x="3969" y="2496"/>
            <a:chExt cx="223" cy="288"/>
          </a:xfrm>
        </p:grpSpPr>
        <p:sp>
          <p:nvSpPr>
            <p:cNvPr id="82968" name="Oval 24"/>
            <p:cNvSpPr>
              <a:spLocks noChangeArrowheads="1"/>
            </p:cNvSpPr>
            <p:nvPr/>
          </p:nvSpPr>
          <p:spPr bwMode="auto">
            <a:xfrm>
              <a:off x="3986" y="2536"/>
              <a:ext cx="192" cy="224"/>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69" name="Text Box 25"/>
            <p:cNvSpPr txBox="1">
              <a:spLocks noChangeArrowheads="1"/>
            </p:cNvSpPr>
            <p:nvPr/>
          </p:nvSpPr>
          <p:spPr bwMode="auto">
            <a:xfrm>
              <a:off x="3969" y="2496"/>
              <a:ext cx="223" cy="288"/>
            </a:xfrm>
            <a:prstGeom prst="rect">
              <a:avLst/>
            </a:prstGeom>
            <a:noFill/>
            <a:ln w="12700">
              <a:noFill/>
              <a:miter lim="800000"/>
              <a:headEnd type="none" w="sm" len="sm"/>
              <a:tailEnd type="none" w="sm" len="sm"/>
            </a:ln>
            <a:effectLst/>
          </p:spPr>
          <p:txBody>
            <a:bodyPr wrap="none">
              <a:spAutoFit/>
            </a:bodyPr>
            <a:lstStyle/>
            <a:p>
              <a:pPr eaLnBrk="0" hangingPunct="0"/>
              <a:r>
                <a:rPr lang="en-US" sz="2400" b="1">
                  <a:solidFill>
                    <a:srgbClr val="00007D"/>
                  </a:solidFill>
                  <a:latin typeface="Times New Roman" pitchFamily="18" charset="0"/>
                </a:rPr>
                <a:t>S</a:t>
              </a:r>
            </a:p>
          </p:txBody>
        </p:sp>
      </p:grpSp>
      <p:grpSp>
        <p:nvGrpSpPr>
          <p:cNvPr id="82970" name="Group 26"/>
          <p:cNvGrpSpPr>
            <a:grpSpLocks/>
          </p:cNvGrpSpPr>
          <p:nvPr/>
        </p:nvGrpSpPr>
        <p:grpSpPr bwMode="auto">
          <a:xfrm>
            <a:off x="5314950" y="4724400"/>
            <a:ext cx="812800" cy="582613"/>
            <a:chOff x="3342" y="2982"/>
            <a:chExt cx="435" cy="367"/>
          </a:xfrm>
        </p:grpSpPr>
        <p:sp>
          <p:nvSpPr>
            <p:cNvPr id="82971" name="Oval 27"/>
            <p:cNvSpPr>
              <a:spLocks noChangeArrowheads="1"/>
            </p:cNvSpPr>
            <p:nvPr/>
          </p:nvSpPr>
          <p:spPr bwMode="auto">
            <a:xfrm>
              <a:off x="3342" y="3032"/>
              <a:ext cx="435" cy="317"/>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72" name="Text Box 28"/>
            <p:cNvSpPr txBox="1">
              <a:spLocks noChangeArrowheads="1"/>
            </p:cNvSpPr>
            <p:nvPr/>
          </p:nvSpPr>
          <p:spPr bwMode="auto">
            <a:xfrm>
              <a:off x="3347" y="2982"/>
              <a:ext cx="427" cy="326"/>
            </a:xfrm>
            <a:prstGeom prst="rect">
              <a:avLst/>
            </a:prstGeom>
            <a:noFill/>
            <a:ln w="12700">
              <a:noFill/>
              <a:miter lim="800000"/>
              <a:headEnd type="none" w="sm" len="sm"/>
              <a:tailEnd type="none" w="sm" len="sm"/>
            </a:ln>
            <a:effectLst/>
          </p:spPr>
          <p:txBody>
            <a:bodyPr wrap="none">
              <a:spAutoFit/>
            </a:bodyPr>
            <a:lstStyle/>
            <a:p>
              <a:pPr algn="ctr" eaLnBrk="0" hangingPunct="0"/>
              <a:r>
                <a:rPr lang="en-US" sz="1400" b="1">
                  <a:solidFill>
                    <a:srgbClr val="00007D"/>
                  </a:solidFill>
                  <a:latin typeface="Times New Roman" pitchFamily="18" charset="0"/>
                </a:rPr>
                <a:t>PR</a:t>
              </a:r>
            </a:p>
            <a:p>
              <a:pPr algn="ctr" eaLnBrk="0" hangingPunct="0"/>
              <a:r>
                <a:rPr lang="en-US" sz="1400" b="1">
                  <a:solidFill>
                    <a:srgbClr val="00007D"/>
                  </a:solidFill>
                  <a:latin typeface="Times New Roman" pitchFamily="18" charset="0"/>
                </a:rPr>
                <a:t>Interval</a:t>
              </a:r>
            </a:p>
          </p:txBody>
        </p:sp>
      </p:grpSp>
      <p:sp>
        <p:nvSpPr>
          <p:cNvPr id="82973" name="Oval 29"/>
          <p:cNvSpPr>
            <a:spLocks noChangeArrowheads="1"/>
          </p:cNvSpPr>
          <p:nvPr/>
        </p:nvSpPr>
        <p:spPr bwMode="auto">
          <a:xfrm>
            <a:off x="6035675" y="5211763"/>
            <a:ext cx="690563" cy="503237"/>
          </a:xfrm>
          <a:prstGeom prst="ellipse">
            <a:avLst/>
          </a:prstGeom>
          <a:solidFill>
            <a:srgbClr val="E1E1FF"/>
          </a:solidFill>
          <a:ln w="12700">
            <a:solidFill>
              <a:srgbClr val="00007D"/>
            </a:solidFill>
            <a:round/>
            <a:headEnd type="none" w="sm" len="sm"/>
            <a:tailEnd type="none" w="sm" len="sm"/>
          </a:ln>
          <a:effectLst/>
        </p:spPr>
        <p:txBody>
          <a:bodyPr wrap="none" anchor="ctr"/>
          <a:lstStyle/>
          <a:p>
            <a:endParaRPr lang="el-GR"/>
          </a:p>
        </p:txBody>
      </p:sp>
      <p:sp>
        <p:nvSpPr>
          <p:cNvPr id="82974" name="Text Box 30"/>
          <p:cNvSpPr txBox="1">
            <a:spLocks noChangeArrowheads="1"/>
          </p:cNvSpPr>
          <p:nvPr/>
        </p:nvSpPr>
        <p:spPr bwMode="auto">
          <a:xfrm>
            <a:off x="5984875" y="5141913"/>
            <a:ext cx="796925" cy="517525"/>
          </a:xfrm>
          <a:prstGeom prst="rect">
            <a:avLst/>
          </a:prstGeom>
          <a:noFill/>
          <a:ln w="12700">
            <a:noFill/>
            <a:miter lim="800000"/>
            <a:headEnd type="none" w="sm" len="sm"/>
            <a:tailEnd type="none" w="sm" len="sm"/>
          </a:ln>
          <a:effectLst/>
        </p:spPr>
        <p:txBody>
          <a:bodyPr wrap="none">
            <a:spAutoFit/>
          </a:bodyPr>
          <a:lstStyle/>
          <a:p>
            <a:pPr algn="ctr" eaLnBrk="0" hangingPunct="0"/>
            <a:r>
              <a:rPr lang="en-US" sz="1400" b="1">
                <a:solidFill>
                  <a:srgbClr val="00007D"/>
                </a:solidFill>
                <a:latin typeface="Times New Roman" pitchFamily="18" charset="0"/>
              </a:rPr>
              <a:t>QRS</a:t>
            </a:r>
          </a:p>
          <a:p>
            <a:pPr algn="ctr" eaLnBrk="0" hangingPunct="0"/>
            <a:r>
              <a:rPr lang="en-US" sz="1400" b="1">
                <a:solidFill>
                  <a:srgbClr val="00007D"/>
                </a:solidFill>
                <a:latin typeface="Times New Roman" pitchFamily="18" charset="0"/>
              </a:rPr>
              <a:t>Interval</a:t>
            </a:r>
          </a:p>
        </p:txBody>
      </p:sp>
      <p:sp>
        <p:nvSpPr>
          <p:cNvPr id="82975" name="Line 31"/>
          <p:cNvSpPr>
            <a:spLocks noChangeShapeType="1"/>
          </p:cNvSpPr>
          <p:nvPr/>
        </p:nvSpPr>
        <p:spPr bwMode="auto">
          <a:xfrm>
            <a:off x="5294313" y="4619625"/>
            <a:ext cx="898525" cy="0"/>
          </a:xfrm>
          <a:prstGeom prst="line">
            <a:avLst/>
          </a:prstGeom>
          <a:noFill/>
          <a:ln w="57150">
            <a:solidFill>
              <a:srgbClr val="00007D"/>
            </a:solidFill>
            <a:round/>
            <a:headEnd type="triangle" w="med" len="med"/>
            <a:tailEnd type="triangle" w="med" len="med"/>
          </a:ln>
          <a:effectLst/>
        </p:spPr>
        <p:txBody>
          <a:bodyPr/>
          <a:lstStyle/>
          <a:p>
            <a:endParaRPr lang="el-GR"/>
          </a:p>
        </p:txBody>
      </p:sp>
      <p:sp>
        <p:nvSpPr>
          <p:cNvPr id="82976" name="Line 32"/>
          <p:cNvSpPr>
            <a:spLocks noChangeShapeType="1"/>
          </p:cNvSpPr>
          <p:nvPr/>
        </p:nvSpPr>
        <p:spPr bwMode="auto">
          <a:xfrm>
            <a:off x="6208713" y="4900613"/>
            <a:ext cx="282575" cy="0"/>
          </a:xfrm>
          <a:prstGeom prst="line">
            <a:avLst/>
          </a:prstGeom>
          <a:noFill/>
          <a:ln w="28575">
            <a:solidFill>
              <a:srgbClr val="00007D"/>
            </a:solidFill>
            <a:round/>
            <a:headEnd type="triangle" w="med" len="med"/>
            <a:tailEnd type="triangle" w="med" len="med"/>
          </a:ln>
          <a:effectLst/>
        </p:spPr>
        <p:txBody>
          <a:bodyPr/>
          <a:lstStyle/>
          <a:p>
            <a:endParaRPr lang="el-G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wipe(left)">
                                      <p:cBhvr>
                                        <p:cTn id="7" dur="500"/>
                                        <p:tgtEl>
                                          <p:spTgt spid="829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963"/>
                                        </p:tgtEl>
                                        <p:attrNameLst>
                                          <p:attrName>style.visibility</p:attrName>
                                        </p:attrNameLst>
                                      </p:cBhvr>
                                      <p:to>
                                        <p:strVal val="visible"/>
                                      </p:to>
                                    </p:set>
                                    <p:animEffect transition="in" filter="wipe(left)">
                                      <p:cBhvr>
                                        <p:cTn id="12" dur="500"/>
                                        <p:tgtEl>
                                          <p:spTgt spid="8296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2952"/>
                                        </p:tgtEl>
                                        <p:attrNameLst>
                                          <p:attrName>style.visibility</p:attrName>
                                        </p:attrNameLst>
                                      </p:cBhvr>
                                      <p:to>
                                        <p:strVal val="visible"/>
                                      </p:to>
                                    </p:set>
                                    <p:animEffect transition="in" filter="wipe(left)">
                                      <p:cBhvr>
                                        <p:cTn id="16" dur="500"/>
                                        <p:tgtEl>
                                          <p:spTgt spid="8295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82967"/>
                                        </p:tgtEl>
                                        <p:attrNameLst>
                                          <p:attrName>style.visibility</p:attrName>
                                        </p:attrNameLst>
                                      </p:cBhvr>
                                      <p:to>
                                        <p:strVal val="visible"/>
                                      </p:to>
                                    </p:set>
                                    <p:animEffect transition="in" filter="wipe(left)">
                                      <p:cBhvr>
                                        <p:cTn id="20" dur="500"/>
                                        <p:tgtEl>
                                          <p:spTgt spid="8296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2955"/>
                                        </p:tgtEl>
                                        <p:attrNameLst>
                                          <p:attrName>style.visibility</p:attrName>
                                        </p:attrNameLst>
                                      </p:cBhvr>
                                      <p:to>
                                        <p:strVal val="visible"/>
                                      </p:to>
                                    </p:set>
                                    <p:animEffect transition="in" filter="wipe(left)">
                                      <p:cBhvr>
                                        <p:cTn id="25" dur="500"/>
                                        <p:tgtEl>
                                          <p:spTgt spid="8295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2958"/>
                                        </p:tgtEl>
                                        <p:attrNameLst>
                                          <p:attrName>style.visibility</p:attrName>
                                        </p:attrNameLst>
                                      </p:cBhvr>
                                      <p:to>
                                        <p:strVal val="visible"/>
                                      </p:to>
                                    </p:set>
                                    <p:animEffect transition="in" filter="wipe(left)">
                                      <p:cBhvr>
                                        <p:cTn id="30" dur="500"/>
                                        <p:tgtEl>
                                          <p:spTgt spid="829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82961"/>
                                        </p:tgtEl>
                                        <p:attrNameLst>
                                          <p:attrName>style.visibility</p:attrName>
                                        </p:attrNameLst>
                                      </p:cBhvr>
                                      <p:to>
                                        <p:strVal val="visible"/>
                                      </p:to>
                                    </p:set>
                                    <p:animEffect transition="in" filter="wipe(up)">
                                      <p:cBhvr>
                                        <p:cTn id="35" dur="500"/>
                                        <p:tgtEl>
                                          <p:spTgt spid="8296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2962"/>
                                        </p:tgtEl>
                                        <p:attrNameLst>
                                          <p:attrName>style.visibility</p:attrName>
                                        </p:attrNameLst>
                                      </p:cBhvr>
                                      <p:to>
                                        <p:strVal val="visible"/>
                                      </p:to>
                                    </p:set>
                                    <p:animEffect transition="in" filter="wipe(up)">
                                      <p:cBhvr>
                                        <p:cTn id="38" dur="500"/>
                                        <p:tgtEl>
                                          <p:spTgt spid="82962"/>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82975"/>
                                        </p:tgtEl>
                                        <p:attrNameLst>
                                          <p:attrName>style.visibility</p:attrName>
                                        </p:attrNameLst>
                                      </p:cBhvr>
                                      <p:to>
                                        <p:strVal val="visible"/>
                                      </p:to>
                                    </p:set>
                                    <p:anim calcmode="lin" valueType="num">
                                      <p:cBhvr>
                                        <p:cTn id="41" dur="500" fill="hold"/>
                                        <p:tgtEl>
                                          <p:spTgt spid="82975"/>
                                        </p:tgtEl>
                                        <p:attrNameLst>
                                          <p:attrName>ppt_w</p:attrName>
                                        </p:attrNameLst>
                                      </p:cBhvr>
                                      <p:tavLst>
                                        <p:tav tm="0">
                                          <p:val>
                                            <p:fltVal val="0"/>
                                          </p:val>
                                        </p:tav>
                                        <p:tav tm="100000">
                                          <p:val>
                                            <p:strVal val="#ppt_w"/>
                                          </p:val>
                                        </p:tav>
                                      </p:tavLst>
                                    </p:anim>
                                    <p:anim calcmode="lin" valueType="num">
                                      <p:cBhvr>
                                        <p:cTn id="42" dur="500" fill="hold"/>
                                        <p:tgtEl>
                                          <p:spTgt spid="82975"/>
                                        </p:tgtEl>
                                        <p:attrNameLst>
                                          <p:attrName>ppt_h</p:attrName>
                                        </p:attrNameLst>
                                      </p:cBhvr>
                                      <p:tavLst>
                                        <p:tav tm="0">
                                          <p:val>
                                            <p:fltVal val="0"/>
                                          </p:val>
                                        </p:tav>
                                        <p:tav tm="100000">
                                          <p:val>
                                            <p:strVal val="#ppt_h"/>
                                          </p:val>
                                        </p:tav>
                                      </p:tavLst>
                                    </p:anim>
                                    <p:animEffect transition="in" filter="fade">
                                      <p:cBhvr>
                                        <p:cTn id="43" dur="500"/>
                                        <p:tgtEl>
                                          <p:spTgt spid="82975"/>
                                        </p:tgtEl>
                                      </p:cBhvr>
                                    </p:animEffect>
                                  </p:childTnLst>
                                </p:cTn>
                              </p:par>
                              <p:par>
                                <p:cTn id="44" presetID="53" presetClass="entr" presetSubtype="0" fill="hold" nodeType="withEffect">
                                  <p:stCondLst>
                                    <p:cond delay="0"/>
                                  </p:stCondLst>
                                  <p:childTnLst>
                                    <p:set>
                                      <p:cBhvr>
                                        <p:cTn id="45" dur="1" fill="hold">
                                          <p:stCondLst>
                                            <p:cond delay="0"/>
                                          </p:stCondLst>
                                        </p:cTn>
                                        <p:tgtEl>
                                          <p:spTgt spid="82970"/>
                                        </p:tgtEl>
                                        <p:attrNameLst>
                                          <p:attrName>style.visibility</p:attrName>
                                        </p:attrNameLst>
                                      </p:cBhvr>
                                      <p:to>
                                        <p:strVal val="visible"/>
                                      </p:to>
                                    </p:set>
                                    <p:anim calcmode="lin" valueType="num">
                                      <p:cBhvr>
                                        <p:cTn id="46" dur="500" fill="hold"/>
                                        <p:tgtEl>
                                          <p:spTgt spid="82970"/>
                                        </p:tgtEl>
                                        <p:attrNameLst>
                                          <p:attrName>ppt_w</p:attrName>
                                        </p:attrNameLst>
                                      </p:cBhvr>
                                      <p:tavLst>
                                        <p:tav tm="0">
                                          <p:val>
                                            <p:fltVal val="0"/>
                                          </p:val>
                                        </p:tav>
                                        <p:tav tm="100000">
                                          <p:val>
                                            <p:strVal val="#ppt_w"/>
                                          </p:val>
                                        </p:tav>
                                      </p:tavLst>
                                    </p:anim>
                                    <p:anim calcmode="lin" valueType="num">
                                      <p:cBhvr>
                                        <p:cTn id="47" dur="500" fill="hold"/>
                                        <p:tgtEl>
                                          <p:spTgt spid="82970"/>
                                        </p:tgtEl>
                                        <p:attrNameLst>
                                          <p:attrName>ppt_h</p:attrName>
                                        </p:attrNameLst>
                                      </p:cBhvr>
                                      <p:tavLst>
                                        <p:tav tm="0">
                                          <p:val>
                                            <p:fltVal val="0"/>
                                          </p:val>
                                        </p:tav>
                                        <p:tav tm="100000">
                                          <p:val>
                                            <p:strVal val="#ppt_h"/>
                                          </p:val>
                                        </p:tav>
                                      </p:tavLst>
                                    </p:anim>
                                    <p:animEffect transition="in" filter="fade">
                                      <p:cBhvr>
                                        <p:cTn id="48" dur="500"/>
                                        <p:tgtEl>
                                          <p:spTgt spid="8297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82966"/>
                                        </p:tgtEl>
                                        <p:attrNameLst>
                                          <p:attrName>style.visibility</p:attrName>
                                        </p:attrNameLst>
                                      </p:cBhvr>
                                      <p:to>
                                        <p:strVal val="visible"/>
                                      </p:to>
                                    </p:set>
                                    <p:animEffect transition="in" filter="wipe(up)">
                                      <p:cBhvr>
                                        <p:cTn id="53" dur="500"/>
                                        <p:tgtEl>
                                          <p:spTgt spid="82966"/>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82976"/>
                                        </p:tgtEl>
                                        <p:attrNameLst>
                                          <p:attrName>style.visibility</p:attrName>
                                        </p:attrNameLst>
                                      </p:cBhvr>
                                      <p:to>
                                        <p:strVal val="visible"/>
                                      </p:to>
                                    </p:set>
                                    <p:anim calcmode="lin" valueType="num">
                                      <p:cBhvr>
                                        <p:cTn id="56" dur="500" fill="hold"/>
                                        <p:tgtEl>
                                          <p:spTgt spid="82976"/>
                                        </p:tgtEl>
                                        <p:attrNameLst>
                                          <p:attrName>ppt_w</p:attrName>
                                        </p:attrNameLst>
                                      </p:cBhvr>
                                      <p:tavLst>
                                        <p:tav tm="0">
                                          <p:val>
                                            <p:fltVal val="0"/>
                                          </p:val>
                                        </p:tav>
                                        <p:tav tm="100000">
                                          <p:val>
                                            <p:strVal val="#ppt_w"/>
                                          </p:val>
                                        </p:tav>
                                      </p:tavLst>
                                    </p:anim>
                                    <p:anim calcmode="lin" valueType="num">
                                      <p:cBhvr>
                                        <p:cTn id="57" dur="500" fill="hold"/>
                                        <p:tgtEl>
                                          <p:spTgt spid="82976"/>
                                        </p:tgtEl>
                                        <p:attrNameLst>
                                          <p:attrName>ppt_h</p:attrName>
                                        </p:attrNameLst>
                                      </p:cBhvr>
                                      <p:tavLst>
                                        <p:tav tm="0">
                                          <p:val>
                                            <p:fltVal val="0"/>
                                          </p:val>
                                        </p:tav>
                                        <p:tav tm="100000">
                                          <p:val>
                                            <p:strVal val="#ppt_h"/>
                                          </p:val>
                                        </p:tav>
                                      </p:tavLst>
                                    </p:anim>
                                    <p:animEffect transition="in" filter="fade">
                                      <p:cBhvr>
                                        <p:cTn id="58" dur="500"/>
                                        <p:tgtEl>
                                          <p:spTgt spid="82976"/>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82973"/>
                                        </p:tgtEl>
                                        <p:attrNameLst>
                                          <p:attrName>style.visibility</p:attrName>
                                        </p:attrNameLst>
                                      </p:cBhvr>
                                      <p:to>
                                        <p:strVal val="visible"/>
                                      </p:to>
                                    </p:set>
                                    <p:anim calcmode="lin" valueType="num">
                                      <p:cBhvr>
                                        <p:cTn id="61" dur="500" fill="hold"/>
                                        <p:tgtEl>
                                          <p:spTgt spid="82973"/>
                                        </p:tgtEl>
                                        <p:attrNameLst>
                                          <p:attrName>ppt_w</p:attrName>
                                        </p:attrNameLst>
                                      </p:cBhvr>
                                      <p:tavLst>
                                        <p:tav tm="0">
                                          <p:val>
                                            <p:fltVal val="0"/>
                                          </p:val>
                                        </p:tav>
                                        <p:tav tm="100000">
                                          <p:val>
                                            <p:strVal val="#ppt_w"/>
                                          </p:val>
                                        </p:tav>
                                      </p:tavLst>
                                    </p:anim>
                                    <p:anim calcmode="lin" valueType="num">
                                      <p:cBhvr>
                                        <p:cTn id="62" dur="500" fill="hold"/>
                                        <p:tgtEl>
                                          <p:spTgt spid="82973"/>
                                        </p:tgtEl>
                                        <p:attrNameLst>
                                          <p:attrName>ppt_h</p:attrName>
                                        </p:attrNameLst>
                                      </p:cBhvr>
                                      <p:tavLst>
                                        <p:tav tm="0">
                                          <p:val>
                                            <p:fltVal val="0"/>
                                          </p:val>
                                        </p:tav>
                                        <p:tav tm="100000">
                                          <p:val>
                                            <p:strVal val="#ppt_h"/>
                                          </p:val>
                                        </p:tav>
                                      </p:tavLst>
                                    </p:anim>
                                    <p:animEffect transition="in" filter="fade">
                                      <p:cBhvr>
                                        <p:cTn id="63" dur="500"/>
                                        <p:tgtEl>
                                          <p:spTgt spid="82973"/>
                                        </p:tgtEl>
                                      </p:cBhvr>
                                    </p:animEffect>
                                  </p:childTnLst>
                                </p:cTn>
                              </p:par>
                              <p:par>
                                <p:cTn id="64" presetID="53" presetClass="entr" presetSubtype="0" fill="hold" grpId="0" nodeType="withEffect">
                                  <p:stCondLst>
                                    <p:cond delay="0"/>
                                  </p:stCondLst>
                                  <p:childTnLst>
                                    <p:set>
                                      <p:cBhvr>
                                        <p:cTn id="65" dur="1" fill="hold">
                                          <p:stCondLst>
                                            <p:cond delay="0"/>
                                          </p:stCondLst>
                                        </p:cTn>
                                        <p:tgtEl>
                                          <p:spTgt spid="82974"/>
                                        </p:tgtEl>
                                        <p:attrNameLst>
                                          <p:attrName>style.visibility</p:attrName>
                                        </p:attrNameLst>
                                      </p:cBhvr>
                                      <p:to>
                                        <p:strVal val="visible"/>
                                      </p:to>
                                    </p:set>
                                    <p:anim calcmode="lin" valueType="num">
                                      <p:cBhvr>
                                        <p:cTn id="66" dur="500" fill="hold"/>
                                        <p:tgtEl>
                                          <p:spTgt spid="82974"/>
                                        </p:tgtEl>
                                        <p:attrNameLst>
                                          <p:attrName>ppt_w</p:attrName>
                                        </p:attrNameLst>
                                      </p:cBhvr>
                                      <p:tavLst>
                                        <p:tav tm="0">
                                          <p:val>
                                            <p:fltVal val="0"/>
                                          </p:val>
                                        </p:tav>
                                        <p:tav tm="100000">
                                          <p:val>
                                            <p:strVal val="#ppt_w"/>
                                          </p:val>
                                        </p:tav>
                                      </p:tavLst>
                                    </p:anim>
                                    <p:anim calcmode="lin" valueType="num">
                                      <p:cBhvr>
                                        <p:cTn id="67" dur="500" fill="hold"/>
                                        <p:tgtEl>
                                          <p:spTgt spid="82974"/>
                                        </p:tgtEl>
                                        <p:attrNameLst>
                                          <p:attrName>ppt_h</p:attrName>
                                        </p:attrNameLst>
                                      </p:cBhvr>
                                      <p:tavLst>
                                        <p:tav tm="0">
                                          <p:val>
                                            <p:fltVal val="0"/>
                                          </p:val>
                                        </p:tav>
                                        <p:tav tm="100000">
                                          <p:val>
                                            <p:strVal val="#ppt_h"/>
                                          </p:val>
                                        </p:tav>
                                      </p:tavLst>
                                    </p:anim>
                                    <p:animEffect transition="in" filter="fade">
                                      <p:cBhvr>
                                        <p:cTn id="68" dur="500"/>
                                        <p:tgtEl>
                                          <p:spTgt spid="82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1" grpId="0" animBg="1"/>
      <p:bldP spid="82962" grpId="0" animBg="1"/>
      <p:bldP spid="82966" grpId="0" animBg="1"/>
      <p:bldP spid="82973" grpId="0" animBg="1"/>
      <p:bldP spid="82974" grpId="0"/>
      <p:bldP spid="82975" grpId="0" animBg="1"/>
      <p:bldP spid="8297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1"/>
            <a:ext cx="9143999" cy="6857999"/>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Analysis of ECGs</a:t>
            </a:r>
          </a:p>
        </p:txBody>
      </p:sp>
      <p:sp>
        <p:nvSpPr>
          <p:cNvPr id="84995" name="Rectangle 3"/>
          <p:cNvSpPr>
            <a:spLocks noGrp="1" noChangeArrowheads="1"/>
          </p:cNvSpPr>
          <p:nvPr>
            <p:ph type="body" idx="1"/>
          </p:nvPr>
        </p:nvSpPr>
        <p:spPr/>
        <p:txBody>
          <a:bodyPr/>
          <a:lstStyle/>
          <a:p>
            <a:r>
              <a:rPr lang="en-US"/>
              <a:t>Questions to ask when evaluating arrhythmia ECGs</a:t>
            </a:r>
          </a:p>
          <a:p>
            <a:pPr lvl="1"/>
            <a:r>
              <a:rPr lang="en-US"/>
              <a:t>Are there normal-looking P waves?</a:t>
            </a:r>
          </a:p>
          <a:p>
            <a:pPr lvl="1"/>
            <a:r>
              <a:rPr lang="en-US"/>
              <a:t>What is the relationship between the P waves and the QRS complexes?</a:t>
            </a:r>
          </a:p>
          <a:p>
            <a:pPr lvl="1"/>
            <a:r>
              <a:rPr lang="en-US"/>
              <a:t>Are there normal-looking QRS complexes?</a:t>
            </a:r>
          </a:p>
          <a:p>
            <a:pPr lvl="1"/>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
            <a:ext cx="9143999" cy="6857999"/>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1"/>
            <a:ext cx="9144000" cy="6857999"/>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0" y="1"/>
            <a:ext cx="9143999" cy="685799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Analysis of ECGs</a:t>
            </a:r>
          </a:p>
        </p:txBody>
      </p:sp>
      <p:sp>
        <p:nvSpPr>
          <p:cNvPr id="87043" name="Rectangle 3"/>
          <p:cNvSpPr>
            <a:spLocks noGrp="1" noChangeArrowheads="1"/>
          </p:cNvSpPr>
          <p:nvPr>
            <p:ph type="body" idx="1"/>
          </p:nvPr>
        </p:nvSpPr>
        <p:spPr/>
        <p:txBody>
          <a:bodyPr/>
          <a:lstStyle/>
          <a:p>
            <a:r>
              <a:rPr lang="en-US"/>
              <a:t>REMEMBER</a:t>
            </a:r>
          </a:p>
          <a:p>
            <a:pPr lvl="1"/>
            <a:r>
              <a:rPr lang="en-US"/>
              <a:t>“Treat the patient, not the ECG” </a:t>
            </a:r>
          </a:p>
          <a:p>
            <a:pPr lvl="2"/>
            <a:r>
              <a:rPr lang="en-US"/>
              <a:t>All rhythm interpretation must be correlated with the condition of the patient</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539552" y="2852936"/>
            <a:ext cx="7772400" cy="1224136"/>
          </a:xfrm>
        </p:spPr>
        <p:txBody>
          <a:bodyPr/>
          <a:lstStyle/>
          <a:p>
            <a:r>
              <a:rPr lang="el-GR" dirty="0" smtClean="0"/>
              <a:t>ΕΥΧΑΡΙΣΤΩ</a:t>
            </a:r>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1187450" y="476250"/>
            <a:ext cx="6457950" cy="641350"/>
          </a:xfrm>
          <a:prstGeom prst="rect">
            <a:avLst/>
          </a:prstGeom>
          <a:noFill/>
          <a:ln w="9525">
            <a:noFill/>
            <a:miter lim="800000"/>
            <a:headEnd/>
            <a:tailEnd/>
          </a:ln>
          <a:effectLst/>
        </p:spPr>
        <p:txBody>
          <a:bodyPr wrap="none">
            <a:spAutoFit/>
          </a:bodyPr>
          <a:lstStyle/>
          <a:p>
            <a:r>
              <a:rPr lang="en-US" sz="3600">
                <a:solidFill>
                  <a:srgbClr val="00007D"/>
                </a:solidFill>
                <a:latin typeface="Arial" charset="0"/>
              </a:rPr>
              <a:t>Tachycardia Rhythm Disorders</a:t>
            </a:r>
            <a:endParaRPr lang="el-GR" sz="3600">
              <a:solidFill>
                <a:srgbClr val="00007D"/>
              </a:solidFill>
              <a:latin typeface="Arial" charset="0"/>
            </a:endParaRPr>
          </a:p>
        </p:txBody>
      </p:sp>
      <p:sp>
        <p:nvSpPr>
          <p:cNvPr id="8197" name="Rectangle 5"/>
          <p:cNvSpPr>
            <a:spLocks noChangeArrowheads="1"/>
          </p:cNvSpPr>
          <p:nvPr/>
        </p:nvSpPr>
        <p:spPr bwMode="auto">
          <a:xfrm>
            <a:off x="1331913" y="2708275"/>
            <a:ext cx="5970587" cy="519113"/>
          </a:xfrm>
          <a:prstGeom prst="rect">
            <a:avLst/>
          </a:prstGeom>
          <a:noFill/>
          <a:ln w="9525">
            <a:noFill/>
            <a:miter lim="800000"/>
            <a:headEnd/>
            <a:tailEnd/>
          </a:ln>
          <a:effectLst/>
        </p:spPr>
        <p:txBody>
          <a:bodyPr wrap="none">
            <a:spAutoFit/>
          </a:bodyPr>
          <a:lstStyle/>
          <a:p>
            <a:pPr eaLnBrk="0" hangingPunct="0">
              <a:spcBef>
                <a:spcPct val="20000"/>
              </a:spcBef>
              <a:buClr>
                <a:srgbClr val="00007D"/>
              </a:buClr>
              <a:buSzPct val="100000"/>
              <a:buFontTx/>
              <a:buChar char="•"/>
            </a:pPr>
            <a:r>
              <a:rPr lang="en-US" sz="2800">
                <a:solidFill>
                  <a:srgbClr val="FFFFFF"/>
                </a:solidFill>
                <a:latin typeface="Arial" charset="0"/>
              </a:rPr>
              <a:t>Supraventricular Tachycardia (SVT)</a:t>
            </a:r>
          </a:p>
        </p:txBody>
      </p:sp>
      <p:sp>
        <p:nvSpPr>
          <p:cNvPr id="8198" name="Rectangle 6"/>
          <p:cNvSpPr>
            <a:spLocks noChangeArrowheads="1"/>
          </p:cNvSpPr>
          <p:nvPr/>
        </p:nvSpPr>
        <p:spPr bwMode="auto">
          <a:xfrm>
            <a:off x="1331913" y="3500438"/>
            <a:ext cx="4841875" cy="519112"/>
          </a:xfrm>
          <a:prstGeom prst="rect">
            <a:avLst/>
          </a:prstGeom>
          <a:noFill/>
          <a:ln w="9525">
            <a:noFill/>
            <a:miter lim="800000"/>
            <a:headEnd/>
            <a:tailEnd/>
          </a:ln>
          <a:effectLst/>
        </p:spPr>
        <p:txBody>
          <a:bodyPr wrap="none">
            <a:spAutoFit/>
          </a:bodyPr>
          <a:lstStyle/>
          <a:p>
            <a:pPr eaLnBrk="0" hangingPunct="0">
              <a:spcBef>
                <a:spcPct val="20000"/>
              </a:spcBef>
              <a:buClr>
                <a:srgbClr val="00007D"/>
              </a:buClr>
              <a:buSzPct val="100000"/>
              <a:buFontTx/>
              <a:buChar char="•"/>
            </a:pPr>
            <a:r>
              <a:rPr lang="en-US" sz="2800">
                <a:solidFill>
                  <a:srgbClr val="FFFFFF"/>
                </a:solidFill>
                <a:latin typeface="Arial" charset="0"/>
              </a:rPr>
              <a:t>Ventricular Tachycardia (VT)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Arrhythmia Review</a:t>
            </a:r>
          </a:p>
        </p:txBody>
      </p:sp>
      <p:sp>
        <p:nvSpPr>
          <p:cNvPr id="89091" name="Rectangle 3"/>
          <p:cNvSpPr>
            <a:spLocks noGrp="1" noChangeArrowheads="1"/>
          </p:cNvSpPr>
          <p:nvPr>
            <p:ph type="body" idx="1"/>
          </p:nvPr>
        </p:nvSpPr>
        <p:spPr/>
        <p:txBody>
          <a:bodyPr/>
          <a:lstStyle/>
          <a:p>
            <a:r>
              <a:rPr lang="en-US"/>
              <a:t>Mechanisms</a:t>
            </a:r>
          </a:p>
          <a:p>
            <a:pPr lvl="1"/>
            <a:r>
              <a:rPr lang="en-US"/>
              <a:t>Automaticity</a:t>
            </a:r>
          </a:p>
          <a:p>
            <a:pPr lvl="1"/>
            <a:r>
              <a:rPr lang="en-US"/>
              <a:t>Triggered</a:t>
            </a:r>
          </a:p>
          <a:p>
            <a:pPr lvl="1"/>
            <a:r>
              <a:rPr lang="en-US"/>
              <a:t>Reentry</a:t>
            </a:r>
          </a:p>
          <a:p>
            <a:r>
              <a:rPr lang="en-US"/>
              <a:t>Arrhythmias</a:t>
            </a:r>
          </a:p>
          <a:p>
            <a:pPr lvl="1"/>
            <a:r>
              <a:rPr lang="en-US"/>
              <a:t>SVT (not usually fatal)</a:t>
            </a:r>
          </a:p>
          <a:p>
            <a:pPr lvl="1"/>
            <a:r>
              <a:rPr lang="en-US"/>
              <a:t>VT (can be deadly)</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Analysis of Arrhythmia ECGs</a:t>
            </a:r>
          </a:p>
        </p:txBody>
      </p:sp>
      <p:sp>
        <p:nvSpPr>
          <p:cNvPr id="91139" name="Rectangle 3"/>
          <p:cNvSpPr>
            <a:spLocks noGrp="1" noChangeArrowheads="1"/>
          </p:cNvSpPr>
          <p:nvPr>
            <p:ph type="body" idx="1"/>
          </p:nvPr>
        </p:nvSpPr>
        <p:spPr/>
        <p:txBody>
          <a:bodyPr/>
          <a:lstStyle/>
          <a:p>
            <a:r>
              <a:rPr lang="en-US"/>
              <a:t>Keys to arrhythmia interpretation</a:t>
            </a:r>
          </a:p>
          <a:p>
            <a:pPr lvl="1"/>
            <a:r>
              <a:rPr lang="en-US"/>
              <a:t>Analysis of the morphology</a:t>
            </a:r>
          </a:p>
          <a:p>
            <a:pPr lvl="1"/>
            <a:r>
              <a:rPr lang="en-US"/>
              <a:t>Interrelations of the P wave, PR interval, and the QRS complex</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Γκρεμός">
  <a:themeElements>
    <a:clrScheme name="Γκρεμός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Γκρεμός">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Γκρεμός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Γκρεμός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Γκρεμός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Γκρεμός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Γκρεμός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Γκρεμός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Γκρεμός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Cliff</Template>
  <TotalTime>145</TotalTime>
  <Words>906</Words>
  <Application>Microsoft Office PowerPoint</Application>
  <PresentationFormat>Προβολή στην οθόνη (4:3)</PresentationFormat>
  <Paragraphs>179</Paragraphs>
  <Slides>64</Slides>
  <Notes>7</Notes>
  <HiddenSlides>0</HiddenSlides>
  <MMClips>0</MMClips>
  <ScaleCrop>false</ScaleCrop>
  <HeadingPairs>
    <vt:vector size="4" baseType="variant">
      <vt:variant>
        <vt:lpstr>Θέμα</vt:lpstr>
      </vt:variant>
      <vt:variant>
        <vt:i4>1</vt:i4>
      </vt:variant>
      <vt:variant>
        <vt:lpstr>Τίτλοι διαφανειών</vt:lpstr>
      </vt:variant>
      <vt:variant>
        <vt:i4>64</vt:i4>
      </vt:variant>
    </vt:vector>
  </HeadingPairs>
  <TitlesOfParts>
    <vt:vector size="65" baseType="lpstr">
      <vt:lpstr>Γκρεμός</vt:lpstr>
      <vt:lpstr>ΗΛΕΚΤΡΟΚΑΡΔΙΟΓΡΑΦΗΜΑ</vt:lpstr>
      <vt:lpstr>Components of the Electrical System</vt:lpstr>
      <vt:lpstr>Analysis of ECGs</vt:lpstr>
      <vt:lpstr>Analysis of ECG</vt:lpstr>
      <vt:lpstr>Analysis of ECGs</vt:lpstr>
      <vt:lpstr>Analysis of ECGs</vt:lpstr>
      <vt:lpstr>Διαφάνεια 7</vt:lpstr>
      <vt:lpstr>Arrhythmia Review</vt:lpstr>
      <vt:lpstr>Analysis of Arrhythmia ECGs</vt:lpstr>
      <vt:lpstr>Analysis of ECG</vt:lpstr>
      <vt:lpstr>Ventricular Tachyarrhythmias </vt:lpstr>
      <vt:lpstr>Ventricular Tachyarrhythmias</vt:lpstr>
      <vt:lpstr>Sudden Cardiac Death</vt:lpstr>
      <vt:lpstr>Sudden Cardiac Death</vt:lpstr>
      <vt:lpstr>Sudden Cardiac Death</vt:lpstr>
      <vt:lpstr>Ventricular Tachyarrhythmias Reentry</vt:lpstr>
      <vt:lpstr>Ventricular Tachyarrhythmias Reentry</vt:lpstr>
      <vt:lpstr>Ventricular Tachyarrhythmias</vt:lpstr>
      <vt:lpstr>Ventricular Tachycardia</vt:lpstr>
      <vt:lpstr>Ventricular Tachycardia (Monomorphic)</vt:lpstr>
      <vt:lpstr>Ventricular Tachycardia</vt:lpstr>
      <vt:lpstr>Ventricular Tachycardia</vt:lpstr>
      <vt:lpstr>VT Examples</vt:lpstr>
      <vt:lpstr>Ventricular Tachycardia</vt:lpstr>
      <vt:lpstr>Ventricular Fibrillation</vt:lpstr>
      <vt:lpstr>Ventricular Fibrillation</vt:lpstr>
      <vt:lpstr>Ventricular Fibrillation</vt:lpstr>
      <vt:lpstr>High Voltage Therapy</vt:lpstr>
      <vt:lpstr>Ventricular Tachyarrhythmias Automaticity</vt:lpstr>
      <vt:lpstr>Ventricular Tachyarrhythmias  Triggered Automaticity</vt:lpstr>
      <vt:lpstr>Triggered Automaticity</vt:lpstr>
      <vt:lpstr>Triggered Automaticity</vt:lpstr>
      <vt:lpstr>Triggered Automaticity</vt:lpstr>
      <vt:lpstr>Torsade de Pointes</vt:lpstr>
      <vt:lpstr>Torsade de Pointes</vt:lpstr>
      <vt:lpstr>Torsade de Pointes</vt:lpstr>
      <vt:lpstr>Summary</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ΕΥΧΑΡΙΣΤΩ</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ΚΟΙΛΙΑΚΕΣ ΤΑΧΥΚΑΡΔΙΕΣ</dc:title>
  <dc:creator>none</dc:creator>
  <cp:lastModifiedBy>MICRO</cp:lastModifiedBy>
  <cp:revision>33</cp:revision>
  <dcterms:created xsi:type="dcterms:W3CDTF">2005-05-04T17:25:18Z</dcterms:created>
  <dcterms:modified xsi:type="dcterms:W3CDTF">2020-06-02T13:34:41Z</dcterms:modified>
</cp:coreProperties>
</file>