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9"/>
  </p:notesMasterIdLst>
  <p:sldIdLst>
    <p:sldId id="367" r:id="rId2"/>
    <p:sldId id="257" r:id="rId3"/>
    <p:sldId id="318" r:id="rId4"/>
    <p:sldId id="342" r:id="rId5"/>
    <p:sldId id="341" r:id="rId6"/>
    <p:sldId id="350" r:id="rId7"/>
    <p:sldId id="343" r:id="rId8"/>
    <p:sldId id="344" r:id="rId9"/>
    <p:sldId id="351" r:id="rId10"/>
    <p:sldId id="352" r:id="rId11"/>
    <p:sldId id="353" r:id="rId12"/>
    <p:sldId id="317" r:id="rId13"/>
    <p:sldId id="258" r:id="rId14"/>
    <p:sldId id="345" r:id="rId15"/>
    <p:sldId id="356" r:id="rId16"/>
    <p:sldId id="346" r:id="rId17"/>
    <p:sldId id="357" r:id="rId18"/>
    <p:sldId id="347" r:id="rId19"/>
    <p:sldId id="355" r:id="rId20"/>
    <p:sldId id="354" r:id="rId21"/>
    <p:sldId id="332" r:id="rId22"/>
    <p:sldId id="335" r:id="rId23"/>
    <p:sldId id="319" r:id="rId24"/>
    <p:sldId id="324" r:id="rId25"/>
    <p:sldId id="359" r:id="rId26"/>
    <p:sldId id="364" r:id="rId27"/>
    <p:sldId id="323" r:id="rId28"/>
    <p:sldId id="362" r:id="rId29"/>
    <p:sldId id="360" r:id="rId30"/>
    <p:sldId id="361" r:id="rId31"/>
    <p:sldId id="349" r:id="rId32"/>
    <p:sldId id="338" r:id="rId33"/>
    <p:sldId id="339" r:id="rId34"/>
    <p:sldId id="348" r:id="rId35"/>
    <p:sldId id="358" r:id="rId36"/>
    <p:sldId id="303" r:id="rId37"/>
    <p:sldId id="312" r:id="rId38"/>
    <p:sldId id="311" r:id="rId39"/>
    <p:sldId id="309" r:id="rId40"/>
    <p:sldId id="308" r:id="rId41"/>
    <p:sldId id="314" r:id="rId42"/>
    <p:sldId id="315" r:id="rId43"/>
    <p:sldId id="304" r:id="rId44"/>
    <p:sldId id="316" r:id="rId45"/>
    <p:sldId id="301" r:id="rId46"/>
    <p:sldId id="272" r:id="rId47"/>
    <p:sldId id="363" r:id="rId4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gelia koutsioumpa" initials="ek" lastIdx="1" clrIdx="0">
    <p:extLst>
      <p:ext uri="{19B8F6BF-5375-455C-9EA6-DF929625EA0E}">
        <p15:presenceInfo xmlns:p15="http://schemas.microsoft.com/office/powerpoint/2012/main" userId="716cde484e8fa9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ADC53-39A0-448E-AADD-04E633CC398D}" type="datetimeFigureOut">
              <a:rPr lang="el-GR" smtClean="0"/>
              <a:t>2/4/2022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BA3D6-FBDB-46E8-8E82-AF124E94503C}" type="slidenum">
              <a:rPr lang="el-GR" smtClean="0"/>
              <a:t>‹#›</a:t>
            </a:fld>
            <a:endParaRPr lang="el-GR"/>
          </a:p>
        </p:txBody>
      </p:sp>
    </p:spTree>
    <p:extLst>
      <p:ext uri="{BB962C8B-B14F-4D97-AF65-F5344CB8AC3E}">
        <p14:creationId xmlns:p14="http://schemas.microsoft.com/office/powerpoint/2010/main" val="2872037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4">
            <a:extLst>
              <a:ext uri="{FF2B5EF4-FFF2-40B4-BE49-F238E27FC236}">
                <a16:creationId xmlns:a16="http://schemas.microsoft.com/office/drawing/2014/main" id="{852519C2-D26B-46D4-AC7F-3F303ACBD86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4788">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1pPr>
            <a:lvl2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2pPr>
            <a:lvl3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3pPr>
            <a:lvl4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4pPr>
            <a:lvl5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9pPr>
          </a:lstStyle>
          <a:p>
            <a:fld id="{6297AEAF-8E82-457C-9187-E29BEA3A875E}" type="slidenum">
              <a:rPr lang="el-GR" altLang="el-GR">
                <a:solidFill>
                  <a:srgbClr val="000000"/>
                </a:solidFill>
                <a:latin typeface="Times New Roman" panose="02020603050405020304" pitchFamily="18" charset="0"/>
              </a:rPr>
              <a:pPr/>
              <a:t>37</a:t>
            </a:fld>
            <a:endParaRPr lang="el-GR" altLang="el-GR">
              <a:solidFill>
                <a:srgbClr val="000000"/>
              </a:solidFill>
              <a:latin typeface="Times New Roman" panose="02020603050405020304" pitchFamily="18" charset="0"/>
            </a:endParaRPr>
          </a:p>
        </p:txBody>
      </p:sp>
      <p:sp>
        <p:nvSpPr>
          <p:cNvPr id="61443" name="Text Box 1">
            <a:extLst>
              <a:ext uri="{FF2B5EF4-FFF2-40B4-BE49-F238E27FC236}">
                <a16:creationId xmlns:a16="http://schemas.microsoft.com/office/drawing/2014/main" id="{836D5EDB-0663-4EF2-BC6B-78DC33482CDF}"/>
              </a:ext>
            </a:extLst>
          </p:cNvPr>
          <p:cNvSpPr txBox="1">
            <a:spLocks noChangeArrowheads="1"/>
          </p:cNvSpPr>
          <p:nvPr/>
        </p:nvSpPr>
        <p:spPr bwMode="auto">
          <a:xfrm>
            <a:off x="3884613" y="8685213"/>
            <a:ext cx="29606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marL="215900" indent="-204788">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9pPr>
          </a:lstStyle>
          <a:p>
            <a:pPr algn="r" eaLnBrk="1" hangingPunct="1">
              <a:buClrTx/>
              <a:buFontTx/>
              <a:buNone/>
            </a:pPr>
            <a:fld id="{6B3F4685-035B-4AF9-AFE4-B747D84C24A9}" type="slidenum">
              <a:rPr lang="el-GR" altLang="el-GR" sz="1200">
                <a:solidFill>
                  <a:srgbClr val="000000"/>
                </a:solidFill>
                <a:latin typeface="Times New Roman" panose="02020603050405020304" pitchFamily="18" charset="0"/>
                <a:cs typeface="Segoe UI" panose="020B0502040204020203" pitchFamily="34" charset="0"/>
              </a:rPr>
              <a:pPr algn="r" eaLnBrk="1" hangingPunct="1">
                <a:buClrTx/>
                <a:buFontTx/>
                <a:buNone/>
              </a:pPr>
              <a:t>37</a:t>
            </a:fld>
            <a:endParaRPr lang="el-GR" altLang="el-GR" sz="1200">
              <a:solidFill>
                <a:srgbClr val="000000"/>
              </a:solidFill>
              <a:latin typeface="Times New Roman" panose="02020603050405020304" pitchFamily="18" charset="0"/>
              <a:cs typeface="Segoe UI" panose="020B0502040204020203" pitchFamily="34" charset="0"/>
            </a:endParaRPr>
          </a:p>
        </p:txBody>
      </p:sp>
      <p:sp>
        <p:nvSpPr>
          <p:cNvPr id="61444" name="Rectangle 2">
            <a:extLst>
              <a:ext uri="{FF2B5EF4-FFF2-40B4-BE49-F238E27FC236}">
                <a16:creationId xmlns:a16="http://schemas.microsoft.com/office/drawing/2014/main" id="{ADFEF5DC-FB3E-4744-AB88-B04798BE16F7}"/>
              </a:ext>
            </a:extLst>
          </p:cNvPr>
          <p:cNvSpPr txBox="1">
            <a:spLocks noGrp="1" noRot="1" noChangeAspect="1" noChangeArrowheads="1" noTextEdit="1"/>
          </p:cNvSpPr>
          <p:nvPr>
            <p:ph type="sldImg"/>
          </p:nvPr>
        </p:nvSpPr>
        <p:spPr>
          <a:xfrm>
            <a:off x="384175" y="685800"/>
            <a:ext cx="6083300" cy="3422650"/>
          </a:xfrm>
          <a:solidFill>
            <a:srgbClr val="FFFFFF"/>
          </a:solidFill>
          <a:ln/>
        </p:spPr>
      </p:sp>
      <p:sp>
        <p:nvSpPr>
          <p:cNvPr id="61445" name="Text Box 3">
            <a:extLst>
              <a:ext uri="{FF2B5EF4-FFF2-40B4-BE49-F238E27FC236}">
                <a16:creationId xmlns:a16="http://schemas.microsoft.com/office/drawing/2014/main" id="{9FFFA73B-4854-46F0-AE0B-8E05564A9D7E}"/>
              </a:ext>
            </a:extLst>
          </p:cNvPr>
          <p:cNvSpPr txBox="1">
            <a:spLocks noChangeArrowheads="1"/>
          </p:cNvSpPr>
          <p:nvPr/>
        </p:nvSpPr>
        <p:spPr bwMode="auto">
          <a:xfrm>
            <a:off x="685800" y="4343400"/>
            <a:ext cx="548005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l-GR"/>
          </a:p>
        </p:txBody>
      </p:sp>
    </p:spTree>
    <p:extLst>
      <p:ext uri="{BB962C8B-B14F-4D97-AF65-F5344CB8AC3E}">
        <p14:creationId xmlns:p14="http://schemas.microsoft.com/office/powerpoint/2010/main" val="51079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4">
            <a:extLst>
              <a:ext uri="{FF2B5EF4-FFF2-40B4-BE49-F238E27FC236}">
                <a16:creationId xmlns:a16="http://schemas.microsoft.com/office/drawing/2014/main" id="{DA369473-49A6-438B-9FC0-C96C7C996B0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4788">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1pPr>
            <a:lvl2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2pPr>
            <a:lvl3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3pPr>
            <a:lvl4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4pPr>
            <a:lvl5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9pPr>
          </a:lstStyle>
          <a:p>
            <a:fld id="{B3C47327-1FF1-49E8-9DBF-F09B952BABBB}" type="slidenum">
              <a:rPr lang="el-GR" altLang="el-GR">
                <a:solidFill>
                  <a:srgbClr val="000000"/>
                </a:solidFill>
                <a:latin typeface="Times New Roman" panose="02020603050405020304" pitchFamily="18" charset="0"/>
              </a:rPr>
              <a:pPr/>
              <a:t>38</a:t>
            </a:fld>
            <a:endParaRPr lang="el-GR" altLang="el-GR">
              <a:solidFill>
                <a:srgbClr val="000000"/>
              </a:solidFill>
              <a:latin typeface="Times New Roman" panose="02020603050405020304" pitchFamily="18" charset="0"/>
            </a:endParaRPr>
          </a:p>
        </p:txBody>
      </p:sp>
      <p:sp>
        <p:nvSpPr>
          <p:cNvPr id="57347" name="Text Box 1">
            <a:extLst>
              <a:ext uri="{FF2B5EF4-FFF2-40B4-BE49-F238E27FC236}">
                <a16:creationId xmlns:a16="http://schemas.microsoft.com/office/drawing/2014/main" id="{38F58D86-B18A-4158-9D68-0E58AF2F11D2}"/>
              </a:ext>
            </a:extLst>
          </p:cNvPr>
          <p:cNvSpPr txBox="1">
            <a:spLocks noChangeArrowheads="1"/>
          </p:cNvSpPr>
          <p:nvPr/>
        </p:nvSpPr>
        <p:spPr bwMode="auto">
          <a:xfrm>
            <a:off x="3884613" y="8685213"/>
            <a:ext cx="29606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marL="215900" indent="-204788">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9pPr>
          </a:lstStyle>
          <a:p>
            <a:pPr algn="r" eaLnBrk="1" hangingPunct="1">
              <a:buClrTx/>
              <a:buFontTx/>
              <a:buNone/>
            </a:pPr>
            <a:fld id="{92C382F7-C0F8-4198-8995-9F6153080951}" type="slidenum">
              <a:rPr lang="el-GR" altLang="el-GR" sz="1200">
                <a:solidFill>
                  <a:srgbClr val="000000"/>
                </a:solidFill>
                <a:latin typeface="Times New Roman" panose="02020603050405020304" pitchFamily="18" charset="0"/>
                <a:cs typeface="Segoe UI" panose="020B0502040204020203" pitchFamily="34" charset="0"/>
              </a:rPr>
              <a:pPr algn="r" eaLnBrk="1" hangingPunct="1">
                <a:buClrTx/>
                <a:buFontTx/>
                <a:buNone/>
              </a:pPr>
              <a:t>38</a:t>
            </a:fld>
            <a:endParaRPr lang="el-GR" altLang="el-GR" sz="1200">
              <a:solidFill>
                <a:srgbClr val="000000"/>
              </a:solidFill>
              <a:latin typeface="Times New Roman" panose="02020603050405020304" pitchFamily="18" charset="0"/>
              <a:cs typeface="Segoe UI" panose="020B0502040204020203" pitchFamily="34" charset="0"/>
            </a:endParaRPr>
          </a:p>
        </p:txBody>
      </p:sp>
      <p:sp>
        <p:nvSpPr>
          <p:cNvPr id="57348" name="Rectangle 2">
            <a:extLst>
              <a:ext uri="{FF2B5EF4-FFF2-40B4-BE49-F238E27FC236}">
                <a16:creationId xmlns:a16="http://schemas.microsoft.com/office/drawing/2014/main" id="{68634A74-0B00-4420-BB3E-9EF820646466}"/>
              </a:ext>
            </a:extLst>
          </p:cNvPr>
          <p:cNvSpPr txBox="1">
            <a:spLocks noGrp="1" noRot="1" noChangeAspect="1" noChangeArrowheads="1" noTextEdit="1"/>
          </p:cNvSpPr>
          <p:nvPr>
            <p:ph type="sldImg"/>
          </p:nvPr>
        </p:nvSpPr>
        <p:spPr>
          <a:xfrm>
            <a:off x="384175" y="685800"/>
            <a:ext cx="6083300" cy="3422650"/>
          </a:xfrm>
          <a:solidFill>
            <a:srgbClr val="FFFFFF"/>
          </a:solidFill>
          <a:ln/>
        </p:spPr>
      </p:sp>
      <p:sp>
        <p:nvSpPr>
          <p:cNvPr id="57349" name="Text Box 3">
            <a:extLst>
              <a:ext uri="{FF2B5EF4-FFF2-40B4-BE49-F238E27FC236}">
                <a16:creationId xmlns:a16="http://schemas.microsoft.com/office/drawing/2014/main" id="{C98B5941-158D-4E3E-A83D-263B2C5B8803}"/>
              </a:ext>
            </a:extLst>
          </p:cNvPr>
          <p:cNvSpPr txBox="1">
            <a:spLocks noChangeArrowheads="1"/>
          </p:cNvSpPr>
          <p:nvPr/>
        </p:nvSpPr>
        <p:spPr bwMode="auto">
          <a:xfrm>
            <a:off x="685800" y="4343400"/>
            <a:ext cx="548005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4">
            <a:extLst>
              <a:ext uri="{FF2B5EF4-FFF2-40B4-BE49-F238E27FC236}">
                <a16:creationId xmlns:a16="http://schemas.microsoft.com/office/drawing/2014/main" id="{E2386A94-6304-4A84-AE51-5011C68B19C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4788">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1pPr>
            <a:lvl2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2pPr>
            <a:lvl3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3pPr>
            <a:lvl4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4pPr>
            <a:lvl5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9pPr>
          </a:lstStyle>
          <a:p>
            <a:fld id="{A2F58D6C-2677-459A-8606-84E730F4EE28}" type="slidenum">
              <a:rPr lang="el-GR" altLang="el-GR">
                <a:solidFill>
                  <a:srgbClr val="000000"/>
                </a:solidFill>
                <a:latin typeface="Times New Roman" panose="02020603050405020304" pitchFamily="18" charset="0"/>
              </a:rPr>
              <a:pPr/>
              <a:t>39</a:t>
            </a:fld>
            <a:endParaRPr lang="el-GR" altLang="el-GR">
              <a:solidFill>
                <a:srgbClr val="000000"/>
              </a:solidFill>
              <a:latin typeface="Times New Roman" panose="02020603050405020304" pitchFamily="18" charset="0"/>
            </a:endParaRPr>
          </a:p>
        </p:txBody>
      </p:sp>
      <p:sp>
        <p:nvSpPr>
          <p:cNvPr id="55299" name="Text Box 1">
            <a:extLst>
              <a:ext uri="{FF2B5EF4-FFF2-40B4-BE49-F238E27FC236}">
                <a16:creationId xmlns:a16="http://schemas.microsoft.com/office/drawing/2014/main" id="{B0C16BE0-57DA-4AAB-A18C-9F712FBAF0F1}"/>
              </a:ext>
            </a:extLst>
          </p:cNvPr>
          <p:cNvSpPr txBox="1">
            <a:spLocks noChangeArrowheads="1"/>
          </p:cNvSpPr>
          <p:nvPr/>
        </p:nvSpPr>
        <p:spPr bwMode="auto">
          <a:xfrm>
            <a:off x="3884613" y="8685213"/>
            <a:ext cx="29606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marL="215900" indent="-204788">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9pPr>
          </a:lstStyle>
          <a:p>
            <a:pPr algn="r" eaLnBrk="1" hangingPunct="1">
              <a:buClrTx/>
              <a:buFontTx/>
              <a:buNone/>
            </a:pPr>
            <a:fld id="{36344DC2-45A7-4804-B5EA-729478A89F04}" type="slidenum">
              <a:rPr lang="el-GR" altLang="el-GR" sz="1200">
                <a:solidFill>
                  <a:srgbClr val="000000"/>
                </a:solidFill>
                <a:latin typeface="Times New Roman" panose="02020603050405020304" pitchFamily="18" charset="0"/>
                <a:cs typeface="Segoe UI" panose="020B0502040204020203" pitchFamily="34" charset="0"/>
              </a:rPr>
              <a:pPr algn="r" eaLnBrk="1" hangingPunct="1">
                <a:buClrTx/>
                <a:buFontTx/>
                <a:buNone/>
              </a:pPr>
              <a:t>39</a:t>
            </a:fld>
            <a:endParaRPr lang="el-GR" altLang="el-GR" sz="1200">
              <a:solidFill>
                <a:srgbClr val="000000"/>
              </a:solidFill>
              <a:latin typeface="Times New Roman" panose="02020603050405020304" pitchFamily="18" charset="0"/>
              <a:cs typeface="Segoe UI" panose="020B0502040204020203" pitchFamily="34" charset="0"/>
            </a:endParaRPr>
          </a:p>
        </p:txBody>
      </p:sp>
      <p:sp>
        <p:nvSpPr>
          <p:cNvPr id="55300" name="Rectangle 2">
            <a:extLst>
              <a:ext uri="{FF2B5EF4-FFF2-40B4-BE49-F238E27FC236}">
                <a16:creationId xmlns:a16="http://schemas.microsoft.com/office/drawing/2014/main" id="{5673F666-24F3-49D0-9908-257B0B7BA0BA}"/>
              </a:ext>
            </a:extLst>
          </p:cNvPr>
          <p:cNvSpPr txBox="1">
            <a:spLocks noGrp="1" noRot="1" noChangeAspect="1" noChangeArrowheads="1" noTextEdit="1"/>
          </p:cNvSpPr>
          <p:nvPr>
            <p:ph type="sldImg"/>
          </p:nvPr>
        </p:nvSpPr>
        <p:spPr>
          <a:xfrm>
            <a:off x="384175" y="685800"/>
            <a:ext cx="6083300" cy="3422650"/>
          </a:xfrm>
          <a:solidFill>
            <a:srgbClr val="FFFFFF"/>
          </a:solidFill>
          <a:ln/>
        </p:spPr>
      </p:sp>
      <p:sp>
        <p:nvSpPr>
          <p:cNvPr id="55301" name="Text Box 3">
            <a:extLst>
              <a:ext uri="{FF2B5EF4-FFF2-40B4-BE49-F238E27FC236}">
                <a16:creationId xmlns:a16="http://schemas.microsoft.com/office/drawing/2014/main" id="{35933B92-5417-4809-8E96-48C99A7EC864}"/>
              </a:ext>
            </a:extLst>
          </p:cNvPr>
          <p:cNvSpPr txBox="1">
            <a:spLocks noChangeArrowheads="1"/>
          </p:cNvSpPr>
          <p:nvPr/>
        </p:nvSpPr>
        <p:spPr bwMode="auto">
          <a:xfrm>
            <a:off x="685800" y="4343400"/>
            <a:ext cx="548005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4">
            <a:extLst>
              <a:ext uri="{FF2B5EF4-FFF2-40B4-BE49-F238E27FC236}">
                <a16:creationId xmlns:a16="http://schemas.microsoft.com/office/drawing/2014/main" id="{9545A59B-EBB0-437F-B7D8-1A9DCD0214D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4788">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1pPr>
            <a:lvl2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2pPr>
            <a:lvl3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3pPr>
            <a:lvl4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4pPr>
            <a:lvl5pPr>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ea typeface="MS PGothic" panose="020B0600070205080204" pitchFamily="34" charset="-128"/>
              </a:defRPr>
            </a:lvl9pPr>
          </a:lstStyle>
          <a:p>
            <a:fld id="{24DE209E-0F6E-4D22-A8B0-98D5EF0E936B}" type="slidenum">
              <a:rPr lang="el-GR" altLang="el-GR">
                <a:solidFill>
                  <a:srgbClr val="000000"/>
                </a:solidFill>
                <a:latin typeface="Times New Roman" panose="02020603050405020304" pitchFamily="18" charset="0"/>
              </a:rPr>
              <a:pPr/>
              <a:t>40</a:t>
            </a:fld>
            <a:endParaRPr lang="el-GR" altLang="el-GR">
              <a:solidFill>
                <a:srgbClr val="000000"/>
              </a:solidFill>
              <a:latin typeface="Times New Roman" panose="02020603050405020304" pitchFamily="18" charset="0"/>
            </a:endParaRPr>
          </a:p>
        </p:txBody>
      </p:sp>
      <p:sp>
        <p:nvSpPr>
          <p:cNvPr id="53251" name="Text Box 1">
            <a:extLst>
              <a:ext uri="{FF2B5EF4-FFF2-40B4-BE49-F238E27FC236}">
                <a16:creationId xmlns:a16="http://schemas.microsoft.com/office/drawing/2014/main" id="{5E612790-2C95-4C94-BA61-AB157F5706BB}"/>
              </a:ext>
            </a:extLst>
          </p:cNvPr>
          <p:cNvSpPr txBox="1">
            <a:spLocks noChangeArrowheads="1"/>
          </p:cNvSpPr>
          <p:nvPr/>
        </p:nvSpPr>
        <p:spPr bwMode="auto">
          <a:xfrm>
            <a:off x="3884613" y="8685213"/>
            <a:ext cx="29606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marL="215900" indent="-204788">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Calibri" panose="020F0502020204030204" pitchFamily="34" charset="0"/>
                <a:ea typeface="MS PGothic" panose="020B0600070205080204" pitchFamily="34" charset="-128"/>
              </a:defRPr>
            </a:lvl9pPr>
          </a:lstStyle>
          <a:p>
            <a:pPr algn="r" eaLnBrk="1" hangingPunct="1">
              <a:buClrTx/>
              <a:buFontTx/>
              <a:buNone/>
            </a:pPr>
            <a:fld id="{3298499F-AF90-4473-A42A-4AEEE7D039E9}" type="slidenum">
              <a:rPr lang="el-GR" altLang="el-GR" sz="1200">
                <a:solidFill>
                  <a:srgbClr val="000000"/>
                </a:solidFill>
                <a:latin typeface="Times New Roman" panose="02020603050405020304" pitchFamily="18" charset="0"/>
                <a:cs typeface="Segoe UI" panose="020B0502040204020203" pitchFamily="34" charset="0"/>
              </a:rPr>
              <a:pPr algn="r" eaLnBrk="1" hangingPunct="1">
                <a:buClrTx/>
                <a:buFontTx/>
                <a:buNone/>
              </a:pPr>
              <a:t>40</a:t>
            </a:fld>
            <a:endParaRPr lang="el-GR" altLang="el-GR" sz="1200">
              <a:solidFill>
                <a:srgbClr val="000000"/>
              </a:solidFill>
              <a:latin typeface="Times New Roman" panose="02020603050405020304" pitchFamily="18" charset="0"/>
              <a:cs typeface="Segoe UI" panose="020B0502040204020203" pitchFamily="34" charset="0"/>
            </a:endParaRPr>
          </a:p>
        </p:txBody>
      </p:sp>
      <p:sp>
        <p:nvSpPr>
          <p:cNvPr id="53252" name="Rectangle 2">
            <a:extLst>
              <a:ext uri="{FF2B5EF4-FFF2-40B4-BE49-F238E27FC236}">
                <a16:creationId xmlns:a16="http://schemas.microsoft.com/office/drawing/2014/main" id="{0CAE14CA-6F1D-421A-AB7F-E6079E7F8501}"/>
              </a:ext>
            </a:extLst>
          </p:cNvPr>
          <p:cNvSpPr txBox="1">
            <a:spLocks noGrp="1" noRot="1" noChangeAspect="1" noChangeArrowheads="1" noTextEdit="1"/>
          </p:cNvSpPr>
          <p:nvPr>
            <p:ph type="sldImg"/>
          </p:nvPr>
        </p:nvSpPr>
        <p:spPr>
          <a:xfrm>
            <a:off x="217488" y="812800"/>
            <a:ext cx="7123112" cy="4008438"/>
          </a:xfrm>
          <a:solidFill>
            <a:srgbClr val="FFFFFF"/>
          </a:solidFill>
          <a:ln/>
        </p:spPr>
      </p:sp>
      <p:sp>
        <p:nvSpPr>
          <p:cNvPr id="53253" name="Text Box 3">
            <a:extLst>
              <a:ext uri="{FF2B5EF4-FFF2-40B4-BE49-F238E27FC236}">
                <a16:creationId xmlns:a16="http://schemas.microsoft.com/office/drawing/2014/main" id="{23731147-36F0-472C-9F74-DB2FE2D48483}"/>
              </a:ext>
            </a:extLst>
          </p:cNvPr>
          <p:cNvSpPr txBox="1">
            <a:spLocks noChangeArrowheads="1"/>
          </p:cNvSpPr>
          <p:nvPr/>
        </p:nvSpPr>
        <p:spPr bwMode="auto">
          <a:xfrm>
            <a:off x="755650" y="5078413"/>
            <a:ext cx="6048375"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l-GR"/>
          </a:p>
        </p:txBody>
      </p:sp>
    </p:spTree>
    <p:extLst>
      <p:ext uri="{BB962C8B-B14F-4D97-AF65-F5344CB8AC3E}">
        <p14:creationId xmlns:p14="http://schemas.microsoft.com/office/powerpoint/2010/main" val="283382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αριθμού διαφάνειας 6">
            <a:extLst>
              <a:ext uri="{FF2B5EF4-FFF2-40B4-BE49-F238E27FC236}">
                <a16:creationId xmlns:a16="http://schemas.microsoft.com/office/drawing/2014/main" id="{20955949-0A84-4BE9-8D24-5698C5274174}"/>
              </a:ext>
            </a:extLst>
          </p:cNvPr>
          <p:cNvSpPr txBox="1">
            <a:spLocks noGrp="1"/>
          </p:cNvSpPr>
          <p:nvPr>
            <p:ph type="sldNum" sz="quarter" idx="5"/>
          </p:nvPr>
        </p:nvSpPr>
        <p:spPr>
          <a:ln/>
        </p:spPr>
        <p:txBody>
          <a:bodyPr vert="horz" lIns="0" tIns="0" rIns="0" bIns="0" anchor="b" anchorCtr="0">
            <a:noAutofit/>
          </a:bodyPr>
          <a:lstStyle/>
          <a:p>
            <a:pPr lvl="0"/>
            <a:fld id="{A69671FE-5E3D-4506-9D7D-A159AAC5C303}" type="slidenum">
              <a:t>41</a:t>
            </a:fld>
            <a:endParaRPr lang="de-DE"/>
          </a:p>
        </p:txBody>
      </p:sp>
      <p:sp>
        <p:nvSpPr>
          <p:cNvPr id="2" name="Θέση εικόνας διαφάνειας 1">
            <a:extLst>
              <a:ext uri="{FF2B5EF4-FFF2-40B4-BE49-F238E27FC236}">
                <a16:creationId xmlns:a16="http://schemas.microsoft.com/office/drawing/2014/main" id="{65C01BB2-5495-44D8-9F88-0B0E67E51BE5}"/>
              </a:ext>
            </a:extLst>
          </p:cNvPr>
          <p:cNvSpPr>
            <a:spLocks noGrp="1" noRot="1" noChangeAspect="1" noResize="1"/>
          </p:cNvSpPr>
          <p:nvPr>
            <p:ph type="sldImg"/>
          </p:nvPr>
        </p:nvSpPr>
        <p:spPr>
          <a:xfrm>
            <a:off x="720725" y="900113"/>
            <a:ext cx="6119813" cy="3441700"/>
          </a:xfrm>
          <a:solidFill>
            <a:srgbClr val="CFE7F5"/>
          </a:solidFill>
          <a:ln w="25400">
            <a:solidFill>
              <a:srgbClr val="808080"/>
            </a:solidFill>
            <a:prstDash val="solid"/>
          </a:ln>
        </p:spPr>
      </p:sp>
      <p:sp>
        <p:nvSpPr>
          <p:cNvPr id="3" name="Θέση σημειώσεων 2">
            <a:extLst>
              <a:ext uri="{FF2B5EF4-FFF2-40B4-BE49-F238E27FC236}">
                <a16:creationId xmlns:a16="http://schemas.microsoft.com/office/drawing/2014/main" id="{3810A0E5-9A5E-4CB9-8F36-7A7C9F9B946D}"/>
              </a:ext>
            </a:extLst>
          </p:cNvPr>
          <p:cNvSpPr txBox="1">
            <a:spLocks noGrp="1"/>
          </p:cNvSpPr>
          <p:nvPr>
            <p:ph type="body" sz="quarter" idx="1"/>
          </p:nvPr>
        </p:nvSpPr>
        <p:spPr/>
        <p:txBody>
          <a:bodyPr/>
          <a:lstStyle/>
          <a:p>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αριθμού διαφάνειας 6">
            <a:extLst>
              <a:ext uri="{FF2B5EF4-FFF2-40B4-BE49-F238E27FC236}">
                <a16:creationId xmlns:a16="http://schemas.microsoft.com/office/drawing/2014/main" id="{56753061-1044-4345-9E93-75A425D6C2EA}"/>
              </a:ext>
            </a:extLst>
          </p:cNvPr>
          <p:cNvSpPr txBox="1">
            <a:spLocks noGrp="1"/>
          </p:cNvSpPr>
          <p:nvPr>
            <p:ph type="sldNum" sz="quarter" idx="5"/>
          </p:nvPr>
        </p:nvSpPr>
        <p:spPr>
          <a:ln/>
        </p:spPr>
        <p:txBody>
          <a:bodyPr vert="horz" lIns="0" tIns="0" rIns="0" bIns="0" anchor="b" anchorCtr="0">
            <a:noAutofit/>
          </a:bodyPr>
          <a:lstStyle/>
          <a:p>
            <a:pPr lvl="0"/>
            <a:fld id="{3D539959-67B5-4AD5-9CF8-AD5D0B3E5922}" type="slidenum">
              <a:t>42</a:t>
            </a:fld>
            <a:endParaRPr lang="de-DE"/>
          </a:p>
        </p:txBody>
      </p:sp>
      <p:sp>
        <p:nvSpPr>
          <p:cNvPr id="2" name="Θέση εικόνας διαφάνειας 1">
            <a:extLst>
              <a:ext uri="{FF2B5EF4-FFF2-40B4-BE49-F238E27FC236}">
                <a16:creationId xmlns:a16="http://schemas.microsoft.com/office/drawing/2014/main" id="{3E9CF73B-3BE7-40D2-A788-524BB160650A}"/>
              </a:ext>
            </a:extLst>
          </p:cNvPr>
          <p:cNvSpPr>
            <a:spLocks noGrp="1" noRot="1" noChangeAspect="1" noResize="1"/>
          </p:cNvSpPr>
          <p:nvPr>
            <p:ph type="sldImg"/>
          </p:nvPr>
        </p:nvSpPr>
        <p:spPr>
          <a:xfrm>
            <a:off x="720725" y="900113"/>
            <a:ext cx="6119813" cy="3441700"/>
          </a:xfrm>
          <a:solidFill>
            <a:srgbClr val="CFE7F5"/>
          </a:solidFill>
          <a:ln w="25400">
            <a:solidFill>
              <a:srgbClr val="808080"/>
            </a:solidFill>
            <a:prstDash val="solid"/>
          </a:ln>
        </p:spPr>
      </p:sp>
      <p:sp>
        <p:nvSpPr>
          <p:cNvPr id="3" name="Θέση σημειώσεων 2">
            <a:extLst>
              <a:ext uri="{FF2B5EF4-FFF2-40B4-BE49-F238E27FC236}">
                <a16:creationId xmlns:a16="http://schemas.microsoft.com/office/drawing/2014/main" id="{A2961B51-39B1-412F-BF78-A948BA741518}"/>
              </a:ext>
            </a:extLst>
          </p:cNvPr>
          <p:cNvSpPr txBox="1">
            <a:spLocks noGrp="1"/>
          </p:cNvSpPr>
          <p:nvPr>
            <p:ph type="body" sz="quarter"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F657D5-27B6-4E1A-B3BE-5A5EEBA20D9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54038282-691D-4E63-A027-5E3BBD8496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94716A0-228A-492F-B1B8-E9D95DC2FEAE}"/>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5" name="Θέση υποσέλιδου 4">
            <a:extLst>
              <a:ext uri="{FF2B5EF4-FFF2-40B4-BE49-F238E27FC236}">
                <a16:creationId xmlns:a16="http://schemas.microsoft.com/office/drawing/2014/main" id="{B1DA1AED-56AD-41CB-B33C-82F537867C9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D9B2A62-522E-4F6C-95F2-D148FCA54EE9}"/>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3200320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2FE38C-DACC-43FF-B50F-4073B870547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EA725AF-6102-453C-B3C4-6882AB492CD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8D261BA-8ACD-4D10-B7BE-916AAFF15CB8}"/>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5" name="Θέση υποσέλιδου 4">
            <a:extLst>
              <a:ext uri="{FF2B5EF4-FFF2-40B4-BE49-F238E27FC236}">
                <a16:creationId xmlns:a16="http://schemas.microsoft.com/office/drawing/2014/main" id="{46A4CFAB-1CCE-4068-B888-2C77A80B0EE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67180E6-4D95-417A-B6B8-22FA972B55A4}"/>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3902533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5F3EB71-9EC5-4AB1-AC81-825D12B1FFA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606D188-0734-4A52-879B-F538D41027DD}"/>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F969D81-A688-43CF-B0E0-8DFBBABB1145}"/>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5" name="Θέση υποσέλιδου 4">
            <a:extLst>
              <a:ext uri="{FF2B5EF4-FFF2-40B4-BE49-F238E27FC236}">
                <a16:creationId xmlns:a16="http://schemas.microsoft.com/office/drawing/2014/main" id="{CA5F1794-FCC7-4FCE-B5D7-19423EBA6CA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395B2B9-3025-4C75-B229-AE083B4EAF05}"/>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195896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122998-4AA8-4E79-AE63-DD6E2F8FAF6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E3D8093-9D76-4DC1-925B-D14D42659EE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FC3D96F-CD0B-4F4F-889C-A5BA9FEACBD4}"/>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5" name="Θέση υποσέλιδου 4">
            <a:extLst>
              <a:ext uri="{FF2B5EF4-FFF2-40B4-BE49-F238E27FC236}">
                <a16:creationId xmlns:a16="http://schemas.microsoft.com/office/drawing/2014/main" id="{B0B98EA5-2062-4157-AFD0-707F7560295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25DAAB5-7AEA-4C0A-8FD3-10D2B3438B6C}"/>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512503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06969E-66AF-48C1-B2C5-AB6EA301F196}"/>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63FB3CF-81AE-498F-91E5-F73C0673E5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77C2D37-84E2-4FA7-9EF7-3190B3E17499}"/>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5" name="Θέση υποσέλιδου 4">
            <a:extLst>
              <a:ext uri="{FF2B5EF4-FFF2-40B4-BE49-F238E27FC236}">
                <a16:creationId xmlns:a16="http://schemas.microsoft.com/office/drawing/2014/main" id="{057E2227-E21C-45BE-B10D-D3E9C75A782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DA08465-C23B-42F8-96CC-546B7239B701}"/>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1182901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8CF6E2-3F73-43AD-B104-6DD1291BE9A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CF4BA0F-735B-4C61-A072-9BCF367ECDAA}"/>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8BF6B5B-49B7-4434-B59D-04680FBCF65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DED9BBF6-42C7-4A29-B65A-44A3A2D07A69}"/>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6" name="Θέση υποσέλιδου 5">
            <a:extLst>
              <a:ext uri="{FF2B5EF4-FFF2-40B4-BE49-F238E27FC236}">
                <a16:creationId xmlns:a16="http://schemas.microsoft.com/office/drawing/2014/main" id="{306836A5-084E-475B-A192-2DCB51CA8B2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6B99955-4DDC-457A-A1EC-CB197613FC1C}"/>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3556825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953D9C-2F27-43D1-8422-D2C3E72937F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1BD1590-4206-42DF-8EF0-31138AE9F8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F2854240-AD0D-4C05-81B7-6F86FD23906A}"/>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495D94B-9122-4EF5-829C-001C6448C3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9DE88613-5B56-479B-B9FC-254F40391C7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6271505-B8F4-42A0-BC69-8ED6A223CC8D}"/>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8" name="Θέση υποσέλιδου 7">
            <a:extLst>
              <a:ext uri="{FF2B5EF4-FFF2-40B4-BE49-F238E27FC236}">
                <a16:creationId xmlns:a16="http://schemas.microsoft.com/office/drawing/2014/main" id="{0A6A3079-557E-42C1-9196-40FEF0245A19}"/>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A729E27-28A6-43ED-94C1-8D67AE53AE63}"/>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401631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1DAAF7-16B0-454E-8142-F109FACC708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72947FB-0525-4C35-9A0F-6956948034D1}"/>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4" name="Θέση υποσέλιδου 3">
            <a:extLst>
              <a:ext uri="{FF2B5EF4-FFF2-40B4-BE49-F238E27FC236}">
                <a16:creationId xmlns:a16="http://schemas.microsoft.com/office/drawing/2014/main" id="{A404FA18-3CCC-4D4B-A69B-6206A525086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8D4948A3-EC7F-4C8E-AD51-E7433C03EAF9}"/>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49759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E20DFCA-6DE0-41CB-A25B-577C063FC600}"/>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3" name="Θέση υποσέλιδου 2">
            <a:extLst>
              <a:ext uri="{FF2B5EF4-FFF2-40B4-BE49-F238E27FC236}">
                <a16:creationId xmlns:a16="http://schemas.microsoft.com/office/drawing/2014/main" id="{419B5239-A6CC-4E9B-97B7-F8C38E440A69}"/>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B3BE10B-B717-4D92-B515-D4062E486D67}"/>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395194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7616F9-6A31-482B-84E6-4CE9B0E8BCE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6313329-FDBD-44DF-A34E-AB7C217BFD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2C13D1F8-B52F-42A2-94B2-A01ED1A45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84C8C48-B36A-4C6E-87EA-0E1C9CE4C820}"/>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6" name="Θέση υποσέλιδου 5">
            <a:extLst>
              <a:ext uri="{FF2B5EF4-FFF2-40B4-BE49-F238E27FC236}">
                <a16:creationId xmlns:a16="http://schemas.microsoft.com/office/drawing/2014/main" id="{6A8FAD7C-720D-488C-B0F2-859F1895641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3911D00-7FD0-49DA-8573-8AD332A1B7A8}"/>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4224484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24ECB0-5BD9-45ED-A479-6F3A1B3EA72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600DAEF-F2FF-4468-8AF0-C2DF0A225E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33440ABE-CA70-46BB-A51F-96CAE96FF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B7150C0-9621-4025-BAB6-AA2521C3E4D0}"/>
              </a:ext>
            </a:extLst>
          </p:cNvPr>
          <p:cNvSpPr>
            <a:spLocks noGrp="1"/>
          </p:cNvSpPr>
          <p:nvPr>
            <p:ph type="dt" sz="half" idx="10"/>
          </p:nvPr>
        </p:nvSpPr>
        <p:spPr/>
        <p:txBody>
          <a:bodyPr/>
          <a:lstStyle/>
          <a:p>
            <a:fld id="{AD39C4C3-6573-4294-9618-4B1E4C9412D2}" type="datetimeFigureOut">
              <a:rPr lang="el-GR" smtClean="0"/>
              <a:t>2/4/2022</a:t>
            </a:fld>
            <a:endParaRPr lang="el-GR"/>
          </a:p>
        </p:txBody>
      </p:sp>
      <p:sp>
        <p:nvSpPr>
          <p:cNvPr id="6" name="Θέση υποσέλιδου 5">
            <a:extLst>
              <a:ext uri="{FF2B5EF4-FFF2-40B4-BE49-F238E27FC236}">
                <a16:creationId xmlns:a16="http://schemas.microsoft.com/office/drawing/2014/main" id="{24C14D9F-2292-4525-8305-057B15F0C61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4F4C8F1-802C-4BCD-BDB8-3E9D5B288C07}"/>
              </a:ext>
            </a:extLst>
          </p:cNvPr>
          <p:cNvSpPr>
            <a:spLocks noGrp="1"/>
          </p:cNvSpPr>
          <p:nvPr>
            <p:ph type="sldNum" sz="quarter" idx="12"/>
          </p:nvPr>
        </p:nvSpPr>
        <p:spPr/>
        <p:txBody>
          <a:bodyPr/>
          <a:lstStyle/>
          <a:p>
            <a:fld id="{FB1A5DE5-98E9-41FE-BA00-5CF18FB7A62C}" type="slidenum">
              <a:rPr lang="el-GR" smtClean="0"/>
              <a:t>‹#›</a:t>
            </a:fld>
            <a:endParaRPr lang="el-GR"/>
          </a:p>
        </p:txBody>
      </p:sp>
    </p:spTree>
    <p:extLst>
      <p:ext uri="{BB962C8B-B14F-4D97-AF65-F5344CB8AC3E}">
        <p14:creationId xmlns:p14="http://schemas.microsoft.com/office/powerpoint/2010/main" val="2896129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3946A01-3586-4FF6-A286-25E69D855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71D39B8-F3E4-4DA0-9690-BC091191C6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857595C-5415-4B86-ADC7-E35F52A7D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9C4C3-6573-4294-9618-4B1E4C9412D2}" type="datetimeFigureOut">
              <a:rPr lang="el-GR" smtClean="0"/>
              <a:t>2/4/2022</a:t>
            </a:fld>
            <a:endParaRPr lang="el-GR"/>
          </a:p>
        </p:txBody>
      </p:sp>
      <p:sp>
        <p:nvSpPr>
          <p:cNvPr id="5" name="Θέση υποσέλιδου 4">
            <a:extLst>
              <a:ext uri="{FF2B5EF4-FFF2-40B4-BE49-F238E27FC236}">
                <a16:creationId xmlns:a16="http://schemas.microsoft.com/office/drawing/2014/main" id="{3FCDEB16-6D63-44FE-8975-7DAFC0AA0A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01430D7A-94BB-4555-8ACF-CA31ADC0C7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1A5DE5-98E9-41FE-BA00-5CF18FB7A62C}" type="slidenum">
              <a:rPr lang="el-GR" smtClean="0"/>
              <a:t>‹#›</a:t>
            </a:fld>
            <a:endParaRPr lang="el-GR"/>
          </a:p>
        </p:txBody>
      </p:sp>
    </p:spTree>
    <p:extLst>
      <p:ext uri="{BB962C8B-B14F-4D97-AF65-F5344CB8AC3E}">
        <p14:creationId xmlns:p14="http://schemas.microsoft.com/office/powerpoint/2010/main" val="307346318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ncbi.nlm.nih.gov/pubmed/?term=Battaglini%20D%5BAuthor%5D&amp;cauthor=true&amp;cauthor_uid=32818606" TargetMode="External"/><Relationship Id="rId4" Type="http://schemas.openxmlformats.org/officeDocument/2006/relationships/hyperlink" Target="https://www.ncbi.nlm.nih.gov/pmc/articles/PMC7430249/"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ncbi.nlm.nih.gov/pmc/articles/PMC7430249/"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ncbi.nlm.nih.gov/pubmed/?term=Battaglini%20D%5BAuthor%5D&amp;cauthor=true&amp;cauthor_uid=3281860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ncbi.nlm.nih.gov/pubmed/?term=Coppo%20A%5BAuthor%5D&amp;cauthor=true&amp;cauthor_uid=32569585" TargetMode="Externa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ncbi.nlm.nih.gov/pubmed/22577067"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cbi.nlm.nih.gov/pmc/articles/PMC7297520/" TargetMode="External"/><Relationship Id="rId2" Type="http://schemas.openxmlformats.org/officeDocument/2006/relationships/hyperlink" Target="https://www.ncbi.nlm.nih.gov/pubmed/?term=Righetti%20RF%5BAuthor%5D&amp;cauthor=true&amp;cauthor_uid=3257882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C57189C0-A26E-4AF9-90E5-4497F61FABAA}"/>
              </a:ext>
            </a:extLst>
          </p:cNvPr>
          <p:cNvGraphicFramePr>
            <a:graphicFrameLocks noGrp="1"/>
          </p:cNvGraphicFramePr>
          <p:nvPr>
            <p:ph idx="1"/>
          </p:nvPr>
        </p:nvGraphicFramePr>
        <p:xfrm>
          <a:off x="2948473" y="173329"/>
          <a:ext cx="6307494" cy="1641475"/>
        </p:xfrm>
        <a:graphic>
          <a:graphicData uri="http://schemas.openxmlformats.org/drawingml/2006/table">
            <a:tbl>
              <a:tblPr firstRow="1" firstCol="1" lastRow="1" lastCol="1" bandRow="1" bandCol="1">
                <a:tableStyleId>{5C22544A-7EE6-4342-B048-85BDC9FD1C3A}</a:tableStyleId>
              </a:tblPr>
              <a:tblGrid>
                <a:gridCol w="6307494">
                  <a:extLst>
                    <a:ext uri="{9D8B030D-6E8A-4147-A177-3AD203B41FA5}">
                      <a16:colId xmlns:a16="http://schemas.microsoft.com/office/drawing/2014/main" val="3665719854"/>
                    </a:ext>
                  </a:extLst>
                </a:gridCol>
              </a:tblGrid>
              <a:tr h="1641475">
                <a:tc>
                  <a:txBody>
                    <a:bodyPr/>
                    <a:lstStyle/>
                    <a:p>
                      <a:pPr algn="ctr">
                        <a:spcAft>
                          <a:spcPts val="600"/>
                        </a:spcAft>
                        <a:tabLst>
                          <a:tab pos="2637155" algn="ctr"/>
                          <a:tab pos="5274310" algn="r"/>
                        </a:tabLst>
                      </a:pPr>
                      <a:r>
                        <a:rPr lang="el-GR" sz="1200" dirty="0">
                          <a:effectLst/>
                        </a:rPr>
                        <a:t>ΠΑΝΕΠΙΣΤΗΜΙΟ ΘΕΣΣΑΛΙΑΣ</a:t>
                      </a:r>
                      <a:endParaRPr lang="el-GR" sz="1100" dirty="0">
                        <a:effectLst/>
                      </a:endParaRPr>
                    </a:p>
                    <a:p>
                      <a:pPr algn="ctr">
                        <a:spcAft>
                          <a:spcPts val="600"/>
                        </a:spcAft>
                        <a:tabLst>
                          <a:tab pos="2637155" algn="ctr"/>
                          <a:tab pos="5274310" algn="r"/>
                        </a:tabLst>
                      </a:pPr>
                      <a:r>
                        <a:rPr lang="el-GR" sz="1200" dirty="0">
                          <a:effectLst/>
                        </a:rPr>
                        <a:t>ΣΧΟΛΗ ΕΠΙΣΤΗΜΩΝ ΥΓΕΙΑΣ- ΤΜΗΜΑ ΙΑΤΡΙΚΗΣ</a:t>
                      </a:r>
                      <a:endParaRPr lang="el-GR" sz="1100" dirty="0">
                        <a:effectLst/>
                      </a:endParaRPr>
                    </a:p>
                    <a:p>
                      <a:pPr algn="ctr">
                        <a:spcAft>
                          <a:spcPts val="0"/>
                        </a:spcAft>
                        <a:tabLst>
                          <a:tab pos="2637155" algn="ctr"/>
                          <a:tab pos="5274310" algn="r"/>
                        </a:tabLst>
                      </a:pPr>
                      <a:r>
                        <a:rPr lang="el-GR" sz="1200" cap="all" dirty="0">
                          <a:effectLst/>
                        </a:rPr>
                        <a:t>Σχολή Επιστήμης Φυσικής Αγωγής και Αθλητισμού-</a:t>
                      </a:r>
                      <a:endParaRPr lang="el-GR" sz="1100" dirty="0">
                        <a:effectLst/>
                      </a:endParaRPr>
                    </a:p>
                    <a:p>
                      <a:pPr algn="ctr">
                        <a:spcAft>
                          <a:spcPts val="0"/>
                        </a:spcAft>
                        <a:tabLst>
                          <a:tab pos="2637155" algn="ctr"/>
                          <a:tab pos="5274310" algn="r"/>
                        </a:tabLst>
                      </a:pPr>
                      <a:r>
                        <a:rPr lang="el-GR" sz="1200" dirty="0">
                          <a:effectLst/>
                        </a:rPr>
                        <a:t>ΤΜΗΜΑ ΕΠΙΣΤΗΜΗΣ ΦΥΣΙΚΗΣ ΑΓΩΓΗΣ ΚΑΙ ΑΘΛΗΤΙΣΜΟΥ</a:t>
                      </a:r>
                      <a:endParaRPr lang="el-GR" sz="1100" dirty="0">
                        <a:effectLst/>
                      </a:endParaRPr>
                    </a:p>
                    <a:p>
                      <a:pPr algn="ctr">
                        <a:spcAft>
                          <a:spcPts val="0"/>
                        </a:spcAft>
                        <a:tabLst>
                          <a:tab pos="2637155" algn="ctr"/>
                          <a:tab pos="5274310" algn="r"/>
                        </a:tabLst>
                      </a:pPr>
                      <a:r>
                        <a:rPr lang="el-GR" sz="1200" dirty="0">
                          <a:effectLst/>
                        </a:rPr>
                        <a:t> </a:t>
                      </a:r>
                      <a:endParaRPr lang="el-GR" sz="1100" dirty="0">
                        <a:effectLst/>
                      </a:endParaRPr>
                    </a:p>
                    <a:p>
                      <a:pPr algn="ctr">
                        <a:spcAft>
                          <a:spcPts val="0"/>
                        </a:spcAft>
                        <a:tabLst>
                          <a:tab pos="2637155" algn="ctr"/>
                          <a:tab pos="5274310" algn="r"/>
                        </a:tabLst>
                      </a:pPr>
                      <a:r>
                        <a:rPr lang="el-GR" sz="1200" dirty="0">
                          <a:effectLst/>
                        </a:rPr>
                        <a:t>ΔΙΑΤΜΗΜΑΤΙΚΟ ΠΡΟΓΡΑΜΜΑ ΜΕΤΑΠΤΥΧΙΑΚΩΝ ΣΠΟΥΔΩΝ</a:t>
                      </a:r>
                      <a:endParaRPr lang="el-GR" sz="1100" dirty="0">
                        <a:effectLst/>
                      </a:endParaRPr>
                    </a:p>
                    <a:p>
                      <a:pPr algn="ctr">
                        <a:tabLst>
                          <a:tab pos="2637155" algn="ctr"/>
                          <a:tab pos="5274310" algn="r"/>
                        </a:tabLst>
                      </a:pPr>
                      <a:r>
                        <a:rPr lang="el-GR" sz="1200" cap="all" dirty="0">
                          <a:effectLst/>
                        </a:rPr>
                        <a:t>«Άσκηση, </a:t>
                      </a:r>
                      <a:r>
                        <a:rPr lang="el-GR" sz="1200" cap="all" dirty="0" err="1">
                          <a:effectLst/>
                        </a:rPr>
                        <a:t>Εργοσπιρομετρία</a:t>
                      </a:r>
                      <a:r>
                        <a:rPr lang="el-GR" sz="1200" cap="all" dirty="0">
                          <a:effectLst/>
                        </a:rPr>
                        <a:t> και Αποκατάσταση»</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2264473"/>
                  </a:ext>
                </a:extLst>
              </a:tr>
            </a:tbl>
          </a:graphicData>
        </a:graphic>
      </p:graphicFrame>
      <p:sp>
        <p:nvSpPr>
          <p:cNvPr id="6" name="TextBox 5">
            <a:extLst>
              <a:ext uri="{FF2B5EF4-FFF2-40B4-BE49-F238E27FC236}">
                <a16:creationId xmlns:a16="http://schemas.microsoft.com/office/drawing/2014/main" id="{231F2FF0-13F1-4710-9712-82E7E053173F}"/>
              </a:ext>
            </a:extLst>
          </p:cNvPr>
          <p:cNvSpPr txBox="1"/>
          <p:nvPr/>
        </p:nvSpPr>
        <p:spPr>
          <a:xfrm>
            <a:off x="3047223" y="3059668"/>
            <a:ext cx="6097554" cy="369332"/>
          </a:xfrm>
          <a:prstGeom prst="rect">
            <a:avLst/>
          </a:prstGeom>
          <a:noFill/>
        </p:spPr>
        <p:txBody>
          <a:bodyPr wrap="square">
            <a:spAutoFit/>
          </a:bodyPr>
          <a:lstStyle/>
          <a:p>
            <a:pPr algn="ct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ANA</a:t>
            </a:r>
            <a:r>
              <a:rPr lang="el-GR" sz="1800" b="1" dirty="0">
                <a:effectLst/>
                <a:latin typeface="Times New Roman" panose="02020603050405020304" pitchFamily="18" charset="0"/>
                <a:ea typeface="Calibri" panose="020F0502020204030204" pitchFamily="34" charset="0"/>
                <a:cs typeface="Times New Roman" panose="02020603050405020304" pitchFamily="18" charset="0"/>
              </a:rPr>
              <a:t>ΠΝΕΥΣΤΙΚΗ ΦΥΣΙΚΟΘΕΡΑΠΕΙΑ»</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6AE36FE-02AB-47DB-BB2C-B5949E7CA94D}"/>
              </a:ext>
            </a:extLst>
          </p:cNvPr>
          <p:cNvSpPr txBox="1"/>
          <p:nvPr/>
        </p:nvSpPr>
        <p:spPr>
          <a:xfrm>
            <a:off x="4491989" y="3901773"/>
            <a:ext cx="3208021" cy="390684"/>
          </a:xfrm>
          <a:prstGeom prst="rect">
            <a:avLst/>
          </a:prstGeom>
          <a:noFill/>
        </p:spPr>
        <p:txBody>
          <a:bodyPr wrap="square">
            <a:spAutoFit/>
          </a:bodyPr>
          <a:lstStyle/>
          <a:p>
            <a:pPr algn="just">
              <a:lnSpc>
                <a:spcPct val="115000"/>
              </a:lnSpc>
            </a:pPr>
            <a:r>
              <a:rPr lang="el-GR" sz="1800" b="1" u="sng" dirty="0">
                <a:effectLst/>
                <a:latin typeface="Times New Roman" panose="02020603050405020304" pitchFamily="18" charset="0"/>
                <a:ea typeface="Calibri" panose="020F0502020204030204" pitchFamily="34" charset="0"/>
                <a:cs typeface="Times New Roman" panose="02020603050405020304" pitchFamily="18" charset="0"/>
              </a:rPr>
              <a:t>Σάββατο 02 Απριλίου 2022</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AC443AF-5D69-4135-AC6E-C0DEA4DD02C6}"/>
              </a:ext>
            </a:extLst>
          </p:cNvPr>
          <p:cNvSpPr txBox="1"/>
          <p:nvPr/>
        </p:nvSpPr>
        <p:spPr>
          <a:xfrm>
            <a:off x="3047223" y="4561614"/>
            <a:ext cx="6011052" cy="646331"/>
          </a:xfrm>
          <a:prstGeom prst="rect">
            <a:avLst/>
          </a:prstGeom>
          <a:noFill/>
        </p:spPr>
        <p:txBody>
          <a:bodyPr wrap="square">
            <a:spAutoFit/>
          </a:bodyPr>
          <a:lstStyle/>
          <a:p>
            <a:r>
              <a:rPr lang="el-GR" sz="1800" b="1" i="0" dirty="0">
                <a:solidFill>
                  <a:srgbClr val="000000"/>
                </a:solidFill>
                <a:effectLst/>
                <a:latin typeface="pg-2ffe"/>
              </a:rPr>
              <a:t>Αναπνευστική Φυσιοθεραπεία σε ασθενείς με COVID19</a:t>
            </a:r>
          </a:p>
          <a:p>
            <a:endParaRPr lang="el-GR" b="1" dirty="0"/>
          </a:p>
        </p:txBody>
      </p:sp>
      <p:pic>
        <p:nvPicPr>
          <p:cNvPr id="1025" name="Εικόνα 2">
            <a:extLst>
              <a:ext uri="{FF2B5EF4-FFF2-40B4-BE49-F238E27FC236}">
                <a16:creationId xmlns:a16="http://schemas.microsoft.com/office/drawing/2014/main" id="{FD38A243-4D4A-4DF2-9BAC-AF0613CA5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6514" y="173330"/>
            <a:ext cx="2030963" cy="164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Εικόνα 3" descr="sim1">
            <a:extLst>
              <a:ext uri="{FF2B5EF4-FFF2-40B4-BE49-F238E27FC236}">
                <a16:creationId xmlns:a16="http://schemas.microsoft.com/office/drawing/2014/main" id="{1EA8218D-F04F-4797-96BA-E31C8D06C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21" y="173330"/>
            <a:ext cx="2108719" cy="164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D9FBE5DD-AB7F-4FAF-8EB1-B84549A892E7}"/>
              </a:ext>
            </a:extLst>
          </p:cNvPr>
          <p:cNvSpPr txBox="1"/>
          <p:nvPr/>
        </p:nvSpPr>
        <p:spPr>
          <a:xfrm>
            <a:off x="4815747" y="5207945"/>
            <a:ext cx="2560503" cy="929357"/>
          </a:xfrm>
          <a:prstGeom prst="rect">
            <a:avLst/>
          </a:prstGeom>
          <a:noFill/>
        </p:spPr>
        <p:txBody>
          <a:bodyPr wrap="square">
            <a:spAutoFit/>
          </a:bodyPr>
          <a:lstStyle/>
          <a:p>
            <a:pPr algn="just">
              <a:lnSpc>
                <a:spcPct val="115000"/>
              </a:lnSpc>
            </a:pPr>
            <a:r>
              <a:rPr lang="el-GR" sz="1200" b="1" dirty="0">
                <a:latin typeface="Times New Roman" panose="02020603050405020304" pitchFamily="18" charset="0"/>
                <a:ea typeface="Calibri" panose="020F0502020204030204" pitchFamily="34" charset="0"/>
                <a:cs typeface="Times New Roman" panose="02020603050405020304" pitchFamily="18" charset="0"/>
              </a:rPr>
              <a:t>Ευαγγελία </a:t>
            </a:r>
            <a:r>
              <a:rPr lang="el-GR" sz="1200" b="1" dirty="0" err="1">
                <a:latin typeface="Times New Roman" panose="02020603050405020304" pitchFamily="18" charset="0"/>
                <a:ea typeface="Calibri" panose="020F0502020204030204" pitchFamily="34" charset="0"/>
                <a:cs typeface="Times New Roman" panose="02020603050405020304" pitchFamily="18" charset="0"/>
              </a:rPr>
              <a:t>Κουτσιούμπα</a:t>
            </a:r>
            <a:endParaRPr lang="el-GR" sz="1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Φυσικοθεραπεύτρια</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PhD</a:t>
            </a:r>
          </a:p>
          <a:p>
            <a:pPr algn="just">
              <a:lnSpc>
                <a:spcPct val="115000"/>
              </a:lnSpc>
            </a:pPr>
            <a:r>
              <a:rPr lang="el-GR" sz="1200" b="1" dirty="0">
                <a:latin typeface="Times New Roman" panose="02020603050405020304" pitchFamily="18" charset="0"/>
                <a:ea typeface="Calibri" panose="020F0502020204030204" pitchFamily="34" charset="0"/>
                <a:cs typeface="Times New Roman" panose="02020603050405020304" pitchFamily="18" charset="0"/>
              </a:rPr>
              <a:t>ΜΕΘ ΠΓΝΛ</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6354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FCBCB2-6D27-44A8-ABF3-A6E0BC71FACF}"/>
              </a:ext>
            </a:extLst>
          </p:cNvPr>
          <p:cNvSpPr>
            <a:spLocks noGrp="1"/>
          </p:cNvSpPr>
          <p:nvPr>
            <p:ph type="title"/>
          </p:nvPr>
        </p:nvSpPr>
        <p:spPr>
          <a:xfrm>
            <a:off x="634014" y="114742"/>
            <a:ext cx="10515600" cy="566295"/>
          </a:xfrm>
        </p:spPr>
        <p:style>
          <a:lnRef idx="2">
            <a:schemeClr val="accent6"/>
          </a:lnRef>
          <a:fillRef idx="1">
            <a:schemeClr val="lt1"/>
          </a:fillRef>
          <a:effectRef idx="0">
            <a:schemeClr val="accent6"/>
          </a:effectRef>
          <a:fontRef idx="minor">
            <a:schemeClr val="dk1"/>
          </a:fontRef>
        </p:style>
        <p:txBody>
          <a:bodyPr>
            <a:normAutofit/>
          </a:bodyPr>
          <a:lstStyle/>
          <a:p>
            <a:pPr algn="ctr"/>
            <a:r>
              <a:rPr lang="el-GR" sz="2400" b="1" dirty="0"/>
              <a:t>Άσκηση και πρώιμη κινητοποίηση</a:t>
            </a:r>
          </a:p>
        </p:txBody>
      </p:sp>
      <p:sp>
        <p:nvSpPr>
          <p:cNvPr id="4" name="Τίτλος 1">
            <a:extLst>
              <a:ext uri="{FF2B5EF4-FFF2-40B4-BE49-F238E27FC236}">
                <a16:creationId xmlns:a16="http://schemas.microsoft.com/office/drawing/2014/main" id="{84009BB7-D3FE-4C53-B0AB-729B6F65F8EC}"/>
              </a:ext>
            </a:extLst>
          </p:cNvPr>
          <p:cNvSpPr txBox="1">
            <a:spLocks/>
          </p:cNvSpPr>
          <p:nvPr/>
        </p:nvSpPr>
        <p:spPr>
          <a:xfrm>
            <a:off x="1583554" y="5393811"/>
            <a:ext cx="9024891" cy="7831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1600">
                <a:latin typeface="+mn-lt"/>
              </a:rPr>
            </a:br>
            <a:r>
              <a:rPr lang="en-US" sz="1600" b="1">
                <a:solidFill>
                  <a:srgbClr val="000000"/>
                </a:solidFill>
                <a:latin typeface="+mn-lt"/>
              </a:rPr>
              <a:t>Physiotherapy Care of Patients with Coronavirus Disease 2019 (COVID-19) - A Brazilian Experience</a:t>
            </a:r>
            <a:br>
              <a:rPr lang="en-US" sz="1600" b="1">
                <a:solidFill>
                  <a:srgbClr val="000000"/>
                </a:solidFill>
                <a:latin typeface="+mn-lt"/>
              </a:rPr>
            </a:br>
            <a:br>
              <a:rPr lang="en-US" sz="1600">
                <a:solidFill>
                  <a:srgbClr val="000000"/>
                </a:solidFill>
                <a:latin typeface="+mn-lt"/>
              </a:rPr>
            </a:br>
            <a:endParaRPr lang="el-GR" sz="1600" dirty="0">
              <a:latin typeface="+mn-lt"/>
            </a:endParaRPr>
          </a:p>
        </p:txBody>
      </p:sp>
      <p:sp>
        <p:nvSpPr>
          <p:cNvPr id="5" name="Ορθογώνιο: Στρογγύλεμα γωνιών 4">
            <a:extLst>
              <a:ext uri="{FF2B5EF4-FFF2-40B4-BE49-F238E27FC236}">
                <a16:creationId xmlns:a16="http://schemas.microsoft.com/office/drawing/2014/main" id="{91640C0D-4560-496D-9458-1B2DE1E302EB}"/>
              </a:ext>
            </a:extLst>
          </p:cNvPr>
          <p:cNvSpPr/>
          <p:nvPr/>
        </p:nvSpPr>
        <p:spPr>
          <a:xfrm>
            <a:off x="502142" y="2100094"/>
            <a:ext cx="4888636" cy="9029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a:t>Η εξασθενημένη φυσική κατάσταση μπορεί επίσης να είναι αποτέλεσμα παρατεταμένου μηχανικού αερισμού και ακινητοποίησης</a:t>
            </a:r>
          </a:p>
          <a:p>
            <a:pPr algn="ctr"/>
            <a:endParaRPr lang="el-GR" sz="1400" dirty="0"/>
          </a:p>
        </p:txBody>
      </p:sp>
      <p:sp>
        <p:nvSpPr>
          <p:cNvPr id="6" name="Ορθογώνιο: Στρογγύλεμα γωνιών 5">
            <a:extLst>
              <a:ext uri="{FF2B5EF4-FFF2-40B4-BE49-F238E27FC236}">
                <a16:creationId xmlns:a16="http://schemas.microsoft.com/office/drawing/2014/main" id="{2B4C77AB-C1F1-41BF-B8B2-9EBB63409132}"/>
              </a:ext>
            </a:extLst>
          </p:cNvPr>
          <p:cNvSpPr/>
          <p:nvPr/>
        </p:nvSpPr>
        <p:spPr>
          <a:xfrm flipH="1">
            <a:off x="6502671" y="3425066"/>
            <a:ext cx="5395110" cy="1059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Η κινητοποίηση μπορεί να περιλαμβάνει </a:t>
            </a:r>
            <a:r>
              <a:rPr lang="el-GR" b="1" dirty="0" err="1"/>
              <a:t>νευρομυϊκή</a:t>
            </a:r>
            <a:r>
              <a:rPr lang="el-GR" b="1" dirty="0"/>
              <a:t> διέγερση, θεραπευτικές ασκήσεις και πρώιμη </a:t>
            </a:r>
            <a:r>
              <a:rPr lang="el-GR" b="1" dirty="0" err="1"/>
              <a:t>ορθοστάτιση</a:t>
            </a:r>
            <a:endParaRPr lang="el-GR" b="1" dirty="0"/>
          </a:p>
        </p:txBody>
      </p:sp>
      <p:sp>
        <p:nvSpPr>
          <p:cNvPr id="7" name="Ορθογώνιο: Στρογγύλεμα γωνιών 6">
            <a:extLst>
              <a:ext uri="{FF2B5EF4-FFF2-40B4-BE49-F238E27FC236}">
                <a16:creationId xmlns:a16="http://schemas.microsoft.com/office/drawing/2014/main" id="{EC37327B-5C6D-496D-BD38-D0F0C597D2D2}"/>
              </a:ext>
            </a:extLst>
          </p:cNvPr>
          <p:cNvSpPr/>
          <p:nvPr/>
        </p:nvSpPr>
        <p:spPr>
          <a:xfrm>
            <a:off x="6096000" y="745723"/>
            <a:ext cx="5977631" cy="13543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dirty="0"/>
              <a:t>Οι ασκήσεις μπορούν να προσαρμοστούν για </a:t>
            </a:r>
            <a:r>
              <a:rPr lang="el-GR" sz="1600" b="1" dirty="0"/>
              <a:t>διατήρηση βαθμολογίας </a:t>
            </a:r>
            <a:r>
              <a:rPr lang="el-GR" sz="1600" b="1" dirty="0" err="1"/>
              <a:t>Borg</a:t>
            </a:r>
            <a:r>
              <a:rPr lang="el-GR" sz="1600" b="1" dirty="0"/>
              <a:t> &lt;3 </a:t>
            </a:r>
            <a:r>
              <a:rPr lang="el-GR" sz="1600" dirty="0"/>
              <a:t>(σε κλίμακα 10 βαθμών) </a:t>
            </a:r>
          </a:p>
          <a:p>
            <a:pPr algn="ctr"/>
            <a:endParaRPr lang="el-GR" sz="1600" dirty="0"/>
          </a:p>
        </p:txBody>
      </p:sp>
      <p:sp>
        <p:nvSpPr>
          <p:cNvPr id="8" name="Ορθογώνιο: Στρογγύλεμα γωνιών 7">
            <a:extLst>
              <a:ext uri="{FF2B5EF4-FFF2-40B4-BE49-F238E27FC236}">
                <a16:creationId xmlns:a16="http://schemas.microsoft.com/office/drawing/2014/main" id="{F0B98E5A-A44D-416B-A097-A57AD8CF6B88}"/>
              </a:ext>
            </a:extLst>
          </p:cNvPr>
          <p:cNvSpPr/>
          <p:nvPr/>
        </p:nvSpPr>
        <p:spPr>
          <a:xfrm>
            <a:off x="129098" y="3231472"/>
            <a:ext cx="5659144" cy="1180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a:t>Οι ασθενείς με μέτρια σοβαρότητα της νόσου, μπορούν να περάσουν εβδομάδες σε απομόνωση στο νοσοκομείο, </a:t>
            </a:r>
            <a:r>
              <a:rPr lang="el-GR" sz="1400" b="1" dirty="0"/>
              <a:t>με σημαντική μείωση των επιπέδων δραστηριότητάς τους </a:t>
            </a:r>
            <a:r>
              <a:rPr lang="el-GR" sz="1400" dirty="0"/>
              <a:t>και ως εκ τούτου είναι επέρχεται μείωση της μυϊκής δύναμης και της </a:t>
            </a:r>
            <a:r>
              <a:rPr lang="el-GR" sz="1400" dirty="0" err="1"/>
              <a:t>καρδιοαναπνευστικής</a:t>
            </a:r>
            <a:r>
              <a:rPr lang="el-GR" sz="1400" dirty="0"/>
              <a:t> ικανότητας</a:t>
            </a:r>
          </a:p>
          <a:p>
            <a:pPr algn="ctr"/>
            <a:endParaRPr lang="el-GR" sz="1400" dirty="0"/>
          </a:p>
        </p:txBody>
      </p:sp>
      <p:sp>
        <p:nvSpPr>
          <p:cNvPr id="9" name="Ορθογώνιο: Στρογγύλεμα γωνιών 8">
            <a:extLst>
              <a:ext uri="{FF2B5EF4-FFF2-40B4-BE49-F238E27FC236}">
                <a16:creationId xmlns:a16="http://schemas.microsoft.com/office/drawing/2014/main" id="{1E4C15AA-66F0-4181-99C2-6264910C7679}"/>
              </a:ext>
            </a:extLst>
          </p:cNvPr>
          <p:cNvSpPr/>
          <p:nvPr/>
        </p:nvSpPr>
        <p:spPr>
          <a:xfrm>
            <a:off x="502142" y="861196"/>
            <a:ext cx="4864963" cy="10730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a:t>Οι ασθενείς συνήθως παρουσιάζουν εξασθενημένη φυσική κατάσταση λόγω της νόσου, </a:t>
            </a:r>
            <a:r>
              <a:rPr lang="el-GR" sz="1400" b="1" dirty="0"/>
              <a:t>η οποία μειώνει την ικανότητα άσκησής τους, ειδικά όταν παρουσιάζουν πυρετό, δύσπνοια, μυαλγία και κόπωση </a:t>
            </a:r>
          </a:p>
          <a:p>
            <a:pPr algn="ctr"/>
            <a:endParaRPr lang="el-GR" sz="1400" dirty="0"/>
          </a:p>
        </p:txBody>
      </p:sp>
      <p:sp>
        <p:nvSpPr>
          <p:cNvPr id="10" name="Ορθογώνιο: Στρογγύλεμα γωνιών 9">
            <a:extLst>
              <a:ext uri="{FF2B5EF4-FFF2-40B4-BE49-F238E27FC236}">
                <a16:creationId xmlns:a16="http://schemas.microsoft.com/office/drawing/2014/main" id="{796AE6DB-7F0F-4F87-ABBD-A0C413CAAB20}"/>
              </a:ext>
            </a:extLst>
          </p:cNvPr>
          <p:cNvSpPr/>
          <p:nvPr/>
        </p:nvSpPr>
        <p:spPr>
          <a:xfrm>
            <a:off x="6403760" y="4727359"/>
            <a:ext cx="5322718" cy="7391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b="1" dirty="0"/>
              <a:t>Επομένως, η έγκαιρη κινητοποίηση πρέπει να  εφαρμόζεται το συντομότερο δυνατό</a:t>
            </a:r>
          </a:p>
        </p:txBody>
      </p:sp>
      <p:sp>
        <p:nvSpPr>
          <p:cNvPr id="11" name="Ορθογώνιο: Στρογγύλεμα γωνιών 10">
            <a:extLst>
              <a:ext uri="{FF2B5EF4-FFF2-40B4-BE49-F238E27FC236}">
                <a16:creationId xmlns:a16="http://schemas.microsoft.com/office/drawing/2014/main" id="{607D98A5-AB2D-4FF1-998D-06CA1D9212A3}"/>
              </a:ext>
            </a:extLst>
          </p:cNvPr>
          <p:cNvSpPr/>
          <p:nvPr/>
        </p:nvSpPr>
        <p:spPr>
          <a:xfrm>
            <a:off x="129098" y="4583090"/>
            <a:ext cx="5659144" cy="81072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l-GR" sz="1400" i="1" dirty="0"/>
              <a:t>Επομένως, οι ασθενείς στην οξεία φάση με ήπια νόσο θα πρέπει να ενθαρρύνονται να κάνουν ασκήσεις για να διατηρηθεί η ελάχιστη λειτουργική ικανότητα. </a:t>
            </a:r>
          </a:p>
        </p:txBody>
      </p:sp>
      <p:sp>
        <p:nvSpPr>
          <p:cNvPr id="12" name="Ορθογώνιο: Στρογγύλεμα γωνιών 11">
            <a:extLst>
              <a:ext uri="{FF2B5EF4-FFF2-40B4-BE49-F238E27FC236}">
                <a16:creationId xmlns:a16="http://schemas.microsoft.com/office/drawing/2014/main" id="{D74E380A-DDAF-434F-B280-E3B83C4F741B}"/>
              </a:ext>
            </a:extLst>
          </p:cNvPr>
          <p:cNvSpPr/>
          <p:nvPr/>
        </p:nvSpPr>
        <p:spPr>
          <a:xfrm>
            <a:off x="6403760" y="2130641"/>
            <a:ext cx="5592932" cy="11807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dirty="0"/>
              <a:t>Παρόλο που δεν υπάρχουν συγκεκριμένες μελέτες για ασθενείς με COVID-19,  </a:t>
            </a:r>
            <a:r>
              <a:rPr lang="el-GR" sz="1600" b="1" dirty="0"/>
              <a:t>ασθενείς με κρίσιμη νόσο που υποβλήθηκαν σε πρώιμη κινητοποίηση έδειξαν μείωση στο παραλήρημα και τη διάρκεια του μηχανικού αερισμού</a:t>
            </a:r>
          </a:p>
          <a:p>
            <a:pPr algn="ctr"/>
            <a:endParaRPr lang="el-GR" sz="1600" dirty="0"/>
          </a:p>
        </p:txBody>
      </p:sp>
    </p:spTree>
    <p:extLst>
      <p:ext uri="{BB962C8B-B14F-4D97-AF65-F5344CB8AC3E}">
        <p14:creationId xmlns:p14="http://schemas.microsoft.com/office/powerpoint/2010/main" val="394915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EE7E43-9838-40DC-A049-F1C2C094EACC}"/>
              </a:ext>
            </a:extLst>
          </p:cNvPr>
          <p:cNvSpPr>
            <a:spLocks noGrp="1"/>
          </p:cNvSpPr>
          <p:nvPr>
            <p:ph type="title"/>
          </p:nvPr>
        </p:nvSpPr>
        <p:spPr/>
        <p:txBody>
          <a:bodyPr/>
          <a:lstStyle/>
          <a:p>
            <a:r>
              <a:rPr lang="el-GR" dirty="0" err="1"/>
              <a:t>Τραχειοστομία</a:t>
            </a:r>
            <a:r>
              <a:rPr lang="el-GR" dirty="0"/>
              <a:t>…Αναρρόφηση…</a:t>
            </a:r>
          </a:p>
        </p:txBody>
      </p:sp>
      <p:sp>
        <p:nvSpPr>
          <p:cNvPr id="3" name="Θέση περιεχομένου 2">
            <a:extLst>
              <a:ext uri="{FF2B5EF4-FFF2-40B4-BE49-F238E27FC236}">
                <a16:creationId xmlns:a16="http://schemas.microsoft.com/office/drawing/2014/main" id="{E8C668BE-BA75-4DD5-B7AE-3F198369138A}"/>
              </a:ext>
            </a:extLst>
          </p:cNvPr>
          <p:cNvSpPr>
            <a:spLocks noGrp="1"/>
          </p:cNvSpPr>
          <p:nvPr>
            <p:ph idx="1"/>
          </p:nvPr>
        </p:nvSpPr>
        <p:spPr>
          <a:xfrm>
            <a:off x="838200" y="1825625"/>
            <a:ext cx="5358414" cy="4351338"/>
          </a:xfrm>
        </p:spPr>
        <p:txBody>
          <a:bodyPr>
            <a:noAutofit/>
          </a:bodyPr>
          <a:lstStyle/>
          <a:p>
            <a:pPr algn="ctr"/>
            <a:r>
              <a:rPr lang="el-GR" sz="2400" dirty="0"/>
              <a:t>Η </a:t>
            </a:r>
            <a:r>
              <a:rPr lang="el-GR" sz="2400" dirty="0" err="1"/>
              <a:t>τραχειοστομία</a:t>
            </a:r>
            <a:r>
              <a:rPr lang="el-GR" sz="2400" dirty="0"/>
              <a:t> θεωρείται διαδικασία υψηλού κινδύνου για το σχηματισμό αερολυμάτων </a:t>
            </a:r>
          </a:p>
          <a:p>
            <a:pPr algn="ctr"/>
            <a:r>
              <a:rPr lang="el-GR" sz="2400" dirty="0"/>
              <a:t>Αναπνευστική άσκηση, συνιστάται η χρήση HMEF που συνδέεται με το </a:t>
            </a:r>
            <a:r>
              <a:rPr lang="el-GR" sz="2400" dirty="0" err="1"/>
              <a:t>Trach-Care</a:t>
            </a:r>
            <a:r>
              <a:rPr lang="el-GR" sz="2400" dirty="0"/>
              <a:t>® με συμπλήρωση οξυγόνου απευθείας στο HMEF για τη διατήρηση του SpO2 μεταξύ 93 και 96%</a:t>
            </a:r>
          </a:p>
          <a:p>
            <a:pPr algn="ctr"/>
            <a:r>
              <a:rPr lang="el-GR" sz="2400" dirty="0"/>
              <a:t>Εάν απαιτείται αναρρόφηση κατά τη δοκιμή αυθόρμητης αναπνοής, πρέπει να χρησιμοποιείται το κλειστό σύστημα αναρρόφησης </a:t>
            </a:r>
          </a:p>
        </p:txBody>
      </p:sp>
      <p:pic>
        <p:nvPicPr>
          <p:cNvPr id="4" name="Εικόνα 3">
            <a:extLst>
              <a:ext uri="{FF2B5EF4-FFF2-40B4-BE49-F238E27FC236}">
                <a16:creationId xmlns:a16="http://schemas.microsoft.com/office/drawing/2014/main" id="{608DE1B7-E535-44D1-B08F-D986BBAEB75C}"/>
              </a:ext>
            </a:extLst>
          </p:cNvPr>
          <p:cNvPicPr>
            <a:picLocks noChangeAspect="1"/>
          </p:cNvPicPr>
          <p:nvPr/>
        </p:nvPicPr>
        <p:blipFill>
          <a:blip r:embed="rId2"/>
          <a:stretch>
            <a:fillRect/>
          </a:stretch>
        </p:blipFill>
        <p:spPr>
          <a:xfrm>
            <a:off x="7270072" y="1690688"/>
            <a:ext cx="3657600" cy="3647058"/>
          </a:xfrm>
          <a:prstGeom prst="rect">
            <a:avLst/>
          </a:prstGeom>
        </p:spPr>
      </p:pic>
      <p:sp>
        <p:nvSpPr>
          <p:cNvPr id="6" name="TextBox 5">
            <a:extLst>
              <a:ext uri="{FF2B5EF4-FFF2-40B4-BE49-F238E27FC236}">
                <a16:creationId xmlns:a16="http://schemas.microsoft.com/office/drawing/2014/main" id="{53C96C30-4A32-4B67-A194-D82677CB666A}"/>
              </a:ext>
            </a:extLst>
          </p:cNvPr>
          <p:cNvSpPr txBox="1"/>
          <p:nvPr/>
        </p:nvSpPr>
        <p:spPr>
          <a:xfrm>
            <a:off x="6368988" y="5345966"/>
            <a:ext cx="5459767" cy="646331"/>
          </a:xfrm>
          <a:prstGeom prst="rect">
            <a:avLst/>
          </a:prstGeom>
          <a:noFill/>
        </p:spPr>
        <p:txBody>
          <a:bodyPr wrap="square">
            <a:spAutoFit/>
          </a:bodyPr>
          <a:lstStyle/>
          <a:p>
            <a:pPr algn="just"/>
            <a:r>
              <a:rPr lang="el-GR" sz="1200" dirty="0"/>
              <a:t>Συσκευή αναπνοής για </a:t>
            </a:r>
            <a:r>
              <a:rPr lang="el-GR" sz="1200" dirty="0" err="1"/>
              <a:t>τραχειοστομημένους</a:t>
            </a:r>
            <a:r>
              <a:rPr lang="el-GR" sz="1200" dirty="0"/>
              <a:t> ασθενείς: (Α) φίλτρο ανταλλαγής θερμότητας υγρασίας (HMEF), (Β) κλειστή </a:t>
            </a:r>
            <a:r>
              <a:rPr lang="el-GR" sz="1200" dirty="0" err="1"/>
              <a:t>ενδοτραχειακή</a:t>
            </a:r>
            <a:r>
              <a:rPr lang="el-GR" sz="1200" dirty="0"/>
              <a:t> αναρρόφηση (</a:t>
            </a:r>
            <a:r>
              <a:rPr lang="el-GR" sz="1200" dirty="0" err="1"/>
              <a:t>Trach-care</a:t>
            </a:r>
            <a:r>
              <a:rPr lang="el-GR" sz="1200" dirty="0"/>
              <a:t>), (C) σύνδεση θεραπείας οξυγόνου στο HMEF (D) σύνδεση για την </a:t>
            </a:r>
            <a:r>
              <a:rPr lang="el-GR" sz="1200" dirty="0" err="1"/>
              <a:t>τραχειοστομία</a:t>
            </a:r>
            <a:r>
              <a:rPr lang="el-GR" sz="1200" dirty="0"/>
              <a:t>.</a:t>
            </a:r>
          </a:p>
        </p:txBody>
      </p:sp>
    </p:spTree>
    <p:extLst>
      <p:ext uri="{BB962C8B-B14F-4D97-AF65-F5344CB8AC3E}">
        <p14:creationId xmlns:p14="http://schemas.microsoft.com/office/powerpoint/2010/main" val="2836782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491C9E37-8839-4A75-B220-5D080C9BB271}"/>
              </a:ext>
            </a:extLst>
          </p:cNvPr>
          <p:cNvPicPr>
            <a:picLocks noGrp="1" noChangeAspect="1"/>
          </p:cNvPicPr>
          <p:nvPr>
            <p:ph idx="1"/>
          </p:nvPr>
        </p:nvPicPr>
        <p:blipFill>
          <a:blip r:embed="rId2"/>
          <a:stretch>
            <a:fillRect/>
          </a:stretch>
        </p:blipFill>
        <p:spPr>
          <a:xfrm>
            <a:off x="1052944" y="1317893"/>
            <a:ext cx="9217891" cy="5424458"/>
          </a:xfrm>
          <a:prstGeom prst="rect">
            <a:avLst/>
          </a:prstGeom>
        </p:spPr>
      </p:pic>
      <p:pic>
        <p:nvPicPr>
          <p:cNvPr id="14337" name="Picture 1" descr="Logo of pheelsevier">
            <a:extLst>
              <a:ext uri="{FF2B5EF4-FFF2-40B4-BE49-F238E27FC236}">
                <a16:creationId xmlns:a16="http://schemas.microsoft.com/office/drawing/2014/main" id="{16226AB4-2A88-4344-A4FA-B88A6D27E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0836" y="6488668"/>
            <a:ext cx="1921164" cy="369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050B9854-1AE3-474A-94FA-166D07635951}"/>
              </a:ext>
            </a:extLst>
          </p:cNvPr>
          <p:cNvSpPr>
            <a:spLocks noChangeArrowheads="1"/>
          </p:cNvSpPr>
          <p:nvPr/>
        </p:nvSpPr>
        <p:spPr bwMode="auto">
          <a:xfrm>
            <a:off x="9187550" y="5320499"/>
            <a:ext cx="3678704" cy="116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000" b="0" i="0" u="none" strike="noStrike" cap="none" normalizeH="0" baseline="0" dirty="0">
              <a:ln>
                <a:noFill/>
              </a:ln>
              <a:solidFill>
                <a:srgbClr val="2F4A8B"/>
              </a:solidFill>
              <a:effectLst/>
              <a:latin typeface="Arial" panose="020B0604020202020204" pitchFamily="34" charset="0"/>
              <a:cs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l-GR" sz="1000" dirty="0">
              <a:solidFill>
                <a:srgbClr val="2F4A8B"/>
              </a:solidFill>
              <a:latin typeface="Arial" panose="020B0604020202020204" pitchFamily="34" charset="0"/>
              <a:cs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000" b="0" i="0" u="none" strike="noStrike" cap="none" normalizeH="0" baseline="0" dirty="0">
              <a:ln>
                <a:noFill/>
              </a:ln>
              <a:solidFill>
                <a:srgbClr val="2F4A8B"/>
              </a:solidFill>
              <a:effectLst/>
              <a:latin typeface="Arial" panose="020B0604020202020204" pitchFamily="34" charset="0"/>
              <a:cs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l-GR" sz="1000" dirty="0">
              <a:solidFill>
                <a:srgbClr val="2F4A8B"/>
              </a:solidFill>
              <a:latin typeface="Arial" panose="020B0604020202020204" pitchFamily="34" charset="0"/>
              <a:cs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000" b="0" i="0" u="none" strike="noStrike" cap="none" normalizeH="0" baseline="0" dirty="0">
              <a:ln>
                <a:noFill/>
              </a:ln>
              <a:solidFill>
                <a:srgbClr val="2F4A8B"/>
              </a:solidFill>
              <a:effectLst/>
              <a:latin typeface="Arial" panose="020B0604020202020204" pitchFamily="34" charset="0"/>
              <a:cs typeface="Arial" panose="020B0604020202020204" pitchFamily="34" charset="0"/>
              <a:hlinkClick r:id="rId4"/>
            </a:endParaRPr>
          </a:p>
          <a:p>
            <a:pPr lvl="0" eaLnBrk="0" fontAlgn="base" hangingPunct="0">
              <a:spcBef>
                <a:spcPct val="0"/>
              </a:spcBef>
              <a:spcAft>
                <a:spcPct val="0"/>
              </a:spcAft>
            </a:pPr>
            <a:r>
              <a:rPr kumimoji="0" lang="el-GR" altLang="el-GR" sz="1000" b="0" i="0" u="none" strike="noStrike" cap="none" normalizeH="0" baseline="0" dirty="0" err="1">
                <a:ln>
                  <a:noFill/>
                </a:ln>
                <a:solidFill>
                  <a:srgbClr val="2F4A8B"/>
                </a:solidFill>
                <a:effectLst/>
                <a:latin typeface="Arial" panose="020B0604020202020204" pitchFamily="34" charset="0"/>
                <a:cs typeface="Arial" panose="020B0604020202020204" pitchFamily="34" charset="0"/>
                <a:hlinkClick r:id="rId5"/>
              </a:rPr>
              <a:t>Denise</a:t>
            </a:r>
            <a:r>
              <a:rPr kumimoji="0" lang="el-GR" altLang="el-GR" sz="1000" b="0" i="0" u="none" strike="noStrike" cap="none" normalizeH="0" baseline="0" dirty="0">
                <a:ln>
                  <a:noFill/>
                </a:ln>
                <a:solidFill>
                  <a:srgbClr val="2F4A8B"/>
                </a:solidFill>
                <a:effectLst/>
                <a:latin typeface="Arial" panose="020B0604020202020204" pitchFamily="34" charset="0"/>
                <a:cs typeface="Arial" panose="020B0604020202020204" pitchFamily="34" charset="0"/>
                <a:hlinkClick r:id="rId5"/>
              </a:rPr>
              <a:t> </a:t>
            </a:r>
            <a:r>
              <a:rPr kumimoji="0" lang="el-GR" altLang="el-GR" sz="1000" b="0" i="0" u="none" strike="noStrike" cap="none" normalizeH="0" baseline="0" dirty="0" err="1">
                <a:ln>
                  <a:noFill/>
                </a:ln>
                <a:solidFill>
                  <a:srgbClr val="2F4A8B"/>
                </a:solidFill>
                <a:effectLst/>
                <a:latin typeface="Arial" panose="020B0604020202020204" pitchFamily="34" charset="0"/>
                <a:cs typeface="Arial" panose="020B0604020202020204" pitchFamily="34" charset="0"/>
                <a:hlinkClick r:id="rId5"/>
              </a:rPr>
              <a:t>Battaglini</a:t>
            </a:r>
            <a:r>
              <a:rPr lang="en-US" altLang="el-GR" sz="1000" dirty="0">
                <a:solidFill>
                  <a:srgbClr val="000000"/>
                </a:solidFill>
                <a:latin typeface="Arial" panose="020B0604020202020204" pitchFamily="34" charset="0"/>
                <a:cs typeface="Arial" panose="020B0604020202020204" pitchFamily="34" charset="0"/>
              </a:rPr>
              <a:t> et all,2020,</a:t>
            </a:r>
            <a:r>
              <a:rPr lang="el-GR" altLang="el-GR" sz="1000" dirty="0" err="1">
                <a:solidFill>
                  <a:srgbClr val="2F4A8B"/>
                </a:solidFill>
                <a:latin typeface="Arial" panose="020B0604020202020204" pitchFamily="34" charset="0"/>
                <a:cs typeface="Arial" panose="020B0604020202020204" pitchFamily="34" charset="0"/>
                <a:hlinkClick r:id="rId4"/>
              </a:rPr>
              <a:t>Respir</a:t>
            </a:r>
            <a:r>
              <a:rPr lang="el-GR" altLang="el-GR" sz="1000" dirty="0">
                <a:solidFill>
                  <a:srgbClr val="2F4A8B"/>
                </a:solidFill>
                <a:latin typeface="Arial" panose="020B0604020202020204" pitchFamily="34" charset="0"/>
                <a:cs typeface="Arial" panose="020B0604020202020204" pitchFamily="34" charset="0"/>
                <a:hlinkClick r:id="rId4"/>
              </a:rPr>
              <a:t> </a:t>
            </a:r>
            <a:r>
              <a:rPr lang="el-GR" altLang="el-GR" sz="1000" dirty="0" err="1">
                <a:solidFill>
                  <a:srgbClr val="2F4A8B"/>
                </a:solidFill>
                <a:latin typeface="Arial" panose="020B0604020202020204" pitchFamily="34" charset="0"/>
                <a:cs typeface="Arial" panose="020B0604020202020204" pitchFamily="34" charset="0"/>
                <a:hlinkClick r:id="rId4"/>
              </a:rPr>
              <a:t>Physiol</a:t>
            </a:r>
            <a:r>
              <a:rPr lang="el-GR" altLang="el-GR" sz="1000" dirty="0">
                <a:solidFill>
                  <a:srgbClr val="2F4A8B"/>
                </a:solidFill>
                <a:latin typeface="Arial" panose="020B0604020202020204" pitchFamily="34" charset="0"/>
                <a:cs typeface="Arial" panose="020B0604020202020204" pitchFamily="34" charset="0"/>
                <a:hlinkClick r:id="rId4"/>
              </a:rPr>
              <a:t> </a:t>
            </a:r>
            <a:r>
              <a:rPr lang="el-GR" altLang="el-GR" sz="1000" dirty="0" err="1">
                <a:solidFill>
                  <a:srgbClr val="2F4A8B"/>
                </a:solidFill>
                <a:latin typeface="Arial" panose="020B0604020202020204" pitchFamily="34" charset="0"/>
                <a:cs typeface="Arial" panose="020B0604020202020204" pitchFamily="34" charset="0"/>
                <a:hlinkClick r:id="rId4"/>
              </a:rPr>
              <a:t>Neurobiol</a:t>
            </a:r>
            <a:r>
              <a:rPr lang="el-GR" altLang="el-GR" sz="1000" dirty="0">
                <a:solidFill>
                  <a:srgbClr val="2F4A8B"/>
                </a:solidFill>
                <a:latin typeface="Arial" panose="020B0604020202020204" pitchFamily="34" charset="0"/>
                <a:cs typeface="Arial" panose="020B0604020202020204" pitchFamily="34" charset="0"/>
                <a:hlinkClick r:id="rId4"/>
              </a:rPr>
              <a:t>.</a:t>
            </a:r>
            <a:r>
              <a:rPr lang="el-GR" altLang="el-GR" sz="1000" dirty="0">
                <a:solidFill>
                  <a:srgbClr val="000000"/>
                </a:solidFill>
                <a:latin typeface="Arial" panose="020B0604020202020204" pitchFamily="34" charset="0"/>
                <a:cs typeface="Arial" panose="020B0604020202020204" pitchFamily="34" charset="0"/>
              </a:rPr>
              <a:t> </a:t>
            </a:r>
            <a:endParaRPr kumimoji="0" lang="el-GR" altLang="el-GR" sz="10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09E76C80-BB66-413F-B163-9D5004EC4509}"/>
              </a:ext>
            </a:extLst>
          </p:cNvPr>
          <p:cNvSpPr txBox="1"/>
          <p:nvPr/>
        </p:nvSpPr>
        <p:spPr>
          <a:xfrm>
            <a:off x="240145" y="304304"/>
            <a:ext cx="11744681"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Chest</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physiotherapy</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An</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important</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adjuvant</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critically</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ill</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mechanically</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ventilated</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patients</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COVID-19</a:t>
            </a:r>
          </a:p>
        </p:txBody>
      </p:sp>
      <p:pic>
        <p:nvPicPr>
          <p:cNvPr id="6" name="Θέση περιεχομένου 3">
            <a:extLst>
              <a:ext uri="{FF2B5EF4-FFF2-40B4-BE49-F238E27FC236}">
                <a16:creationId xmlns:a16="http://schemas.microsoft.com/office/drawing/2014/main" id="{D4AA393A-A14E-4752-8C33-0887D98CCE15}"/>
              </a:ext>
            </a:extLst>
          </p:cNvPr>
          <p:cNvPicPr>
            <a:picLocks noChangeAspect="1"/>
          </p:cNvPicPr>
          <p:nvPr/>
        </p:nvPicPr>
        <p:blipFill rotWithShape="1">
          <a:blip r:embed="rId6"/>
          <a:srcRect l="42564" t="38569" r="29764" b="30968"/>
          <a:stretch/>
        </p:blipFill>
        <p:spPr>
          <a:xfrm>
            <a:off x="9827222" y="4684990"/>
            <a:ext cx="2364778" cy="1325563"/>
          </a:xfrm>
          <a:prstGeom prst="rect">
            <a:avLst/>
          </a:prstGeom>
        </p:spPr>
      </p:pic>
    </p:spTree>
    <p:extLst>
      <p:ext uri="{BB962C8B-B14F-4D97-AF65-F5344CB8AC3E}">
        <p14:creationId xmlns:p14="http://schemas.microsoft.com/office/powerpoint/2010/main" val="24929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29D9FAE2-0108-42D2-99DF-C609E66E1BEC}"/>
              </a:ext>
            </a:extLst>
          </p:cNvPr>
          <p:cNvPicPr>
            <a:picLocks noChangeAspect="1"/>
          </p:cNvPicPr>
          <p:nvPr/>
        </p:nvPicPr>
        <p:blipFill>
          <a:blip r:embed="rId2"/>
          <a:stretch>
            <a:fillRect/>
          </a:stretch>
        </p:blipFill>
        <p:spPr>
          <a:xfrm>
            <a:off x="1005866" y="1353139"/>
            <a:ext cx="10180268" cy="4643353"/>
          </a:xfrm>
          <a:prstGeom prst="rect">
            <a:avLst/>
          </a:prstGeom>
        </p:spPr>
      </p:pic>
      <p:sp>
        <p:nvSpPr>
          <p:cNvPr id="18" name="Rectangle 2">
            <a:extLst>
              <a:ext uri="{FF2B5EF4-FFF2-40B4-BE49-F238E27FC236}">
                <a16:creationId xmlns:a16="http://schemas.microsoft.com/office/drawing/2014/main" id="{40DD7B57-D3AB-41DC-A842-57AF2CCF58B0}"/>
              </a:ext>
            </a:extLst>
          </p:cNvPr>
          <p:cNvSpPr>
            <a:spLocks noChangeArrowheads="1"/>
          </p:cNvSpPr>
          <p:nvPr/>
        </p:nvSpPr>
        <p:spPr bwMode="auto">
          <a:xfrm>
            <a:off x="8903464" y="5315758"/>
            <a:ext cx="3678704" cy="116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000" b="0" i="0" u="none" strike="noStrike" cap="none" normalizeH="0" baseline="0" dirty="0">
              <a:ln>
                <a:noFill/>
              </a:ln>
              <a:solidFill>
                <a:srgbClr val="2F4A8B"/>
              </a:solidFill>
              <a:effectLst/>
              <a:latin typeface="Arial" panose="020B0604020202020204" pitchFamily="34" charset="0"/>
              <a:cs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l-GR" sz="1000" dirty="0">
              <a:solidFill>
                <a:srgbClr val="2F4A8B"/>
              </a:solidFill>
              <a:latin typeface="Arial" panose="020B0604020202020204" pitchFamily="34" charset="0"/>
              <a:cs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000" b="0" i="0" u="none" strike="noStrike" cap="none" normalizeH="0" baseline="0" dirty="0">
              <a:ln>
                <a:noFill/>
              </a:ln>
              <a:solidFill>
                <a:srgbClr val="2F4A8B"/>
              </a:solidFill>
              <a:effectLst/>
              <a:latin typeface="Arial" panose="020B0604020202020204" pitchFamily="34" charset="0"/>
              <a:cs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l-GR" sz="1000" dirty="0">
              <a:solidFill>
                <a:srgbClr val="2F4A8B"/>
              </a:solidFill>
              <a:latin typeface="Arial" panose="020B0604020202020204" pitchFamily="34" charset="0"/>
              <a:cs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000" b="0" i="0" u="none" strike="noStrike" cap="none" normalizeH="0" baseline="0" dirty="0">
              <a:ln>
                <a:noFill/>
              </a:ln>
              <a:solidFill>
                <a:srgbClr val="2F4A8B"/>
              </a:solidFill>
              <a:effectLst/>
              <a:latin typeface="Arial" panose="020B0604020202020204" pitchFamily="34" charset="0"/>
              <a:cs typeface="Arial" panose="020B0604020202020204" pitchFamily="34" charset="0"/>
              <a:hlinkClick r:id="rId3"/>
            </a:endParaRPr>
          </a:p>
          <a:p>
            <a:pPr lvl="0" eaLnBrk="0" fontAlgn="base" hangingPunct="0">
              <a:spcBef>
                <a:spcPct val="0"/>
              </a:spcBef>
              <a:spcAft>
                <a:spcPct val="0"/>
              </a:spcAft>
            </a:pPr>
            <a:r>
              <a:rPr kumimoji="0" lang="el-GR" altLang="el-GR" sz="1000" b="0" i="0" u="none" strike="noStrike" cap="none" normalizeH="0" baseline="0" dirty="0" err="1">
                <a:ln>
                  <a:noFill/>
                </a:ln>
                <a:solidFill>
                  <a:srgbClr val="2F4A8B"/>
                </a:solidFill>
                <a:effectLst/>
                <a:latin typeface="Arial" panose="020B0604020202020204" pitchFamily="34" charset="0"/>
                <a:cs typeface="Arial" panose="020B0604020202020204" pitchFamily="34" charset="0"/>
                <a:hlinkClick r:id="rId4"/>
              </a:rPr>
              <a:t>Denise</a:t>
            </a:r>
            <a:r>
              <a:rPr kumimoji="0" lang="el-GR" altLang="el-GR" sz="1000" b="0" i="0" u="none" strike="noStrike" cap="none" normalizeH="0" baseline="0" dirty="0">
                <a:ln>
                  <a:noFill/>
                </a:ln>
                <a:solidFill>
                  <a:srgbClr val="2F4A8B"/>
                </a:solidFill>
                <a:effectLst/>
                <a:latin typeface="Arial" panose="020B0604020202020204" pitchFamily="34" charset="0"/>
                <a:cs typeface="Arial" panose="020B0604020202020204" pitchFamily="34" charset="0"/>
                <a:hlinkClick r:id="rId4"/>
              </a:rPr>
              <a:t> </a:t>
            </a:r>
            <a:r>
              <a:rPr kumimoji="0" lang="el-GR" altLang="el-GR" sz="1000" b="0" i="0" u="none" strike="noStrike" cap="none" normalizeH="0" baseline="0" dirty="0" err="1">
                <a:ln>
                  <a:noFill/>
                </a:ln>
                <a:solidFill>
                  <a:srgbClr val="2F4A8B"/>
                </a:solidFill>
                <a:effectLst/>
                <a:latin typeface="Arial" panose="020B0604020202020204" pitchFamily="34" charset="0"/>
                <a:cs typeface="Arial" panose="020B0604020202020204" pitchFamily="34" charset="0"/>
                <a:hlinkClick r:id="rId4"/>
              </a:rPr>
              <a:t>Battaglini</a:t>
            </a:r>
            <a:r>
              <a:rPr lang="en-US" altLang="el-GR" sz="1000" dirty="0">
                <a:solidFill>
                  <a:srgbClr val="000000"/>
                </a:solidFill>
                <a:latin typeface="Arial" panose="020B0604020202020204" pitchFamily="34" charset="0"/>
                <a:cs typeface="Arial" panose="020B0604020202020204" pitchFamily="34" charset="0"/>
              </a:rPr>
              <a:t> et all,2020,</a:t>
            </a:r>
            <a:r>
              <a:rPr lang="el-GR" altLang="el-GR" sz="1000" dirty="0" err="1">
                <a:solidFill>
                  <a:srgbClr val="2F4A8B"/>
                </a:solidFill>
                <a:latin typeface="Arial" panose="020B0604020202020204" pitchFamily="34" charset="0"/>
                <a:cs typeface="Arial" panose="020B0604020202020204" pitchFamily="34" charset="0"/>
                <a:hlinkClick r:id="rId3"/>
              </a:rPr>
              <a:t>Respir</a:t>
            </a:r>
            <a:r>
              <a:rPr lang="el-GR" altLang="el-GR" sz="1000" dirty="0">
                <a:solidFill>
                  <a:srgbClr val="2F4A8B"/>
                </a:solidFill>
                <a:latin typeface="Arial" panose="020B0604020202020204" pitchFamily="34" charset="0"/>
                <a:cs typeface="Arial" panose="020B0604020202020204" pitchFamily="34" charset="0"/>
                <a:hlinkClick r:id="rId3"/>
              </a:rPr>
              <a:t> </a:t>
            </a:r>
            <a:r>
              <a:rPr lang="el-GR" altLang="el-GR" sz="1000" dirty="0" err="1">
                <a:solidFill>
                  <a:srgbClr val="2F4A8B"/>
                </a:solidFill>
                <a:latin typeface="Arial" panose="020B0604020202020204" pitchFamily="34" charset="0"/>
                <a:cs typeface="Arial" panose="020B0604020202020204" pitchFamily="34" charset="0"/>
                <a:hlinkClick r:id="rId3"/>
              </a:rPr>
              <a:t>Physiol</a:t>
            </a:r>
            <a:r>
              <a:rPr lang="el-GR" altLang="el-GR" sz="1000" dirty="0">
                <a:solidFill>
                  <a:srgbClr val="2F4A8B"/>
                </a:solidFill>
                <a:latin typeface="Arial" panose="020B0604020202020204" pitchFamily="34" charset="0"/>
                <a:cs typeface="Arial" panose="020B0604020202020204" pitchFamily="34" charset="0"/>
                <a:hlinkClick r:id="rId3"/>
              </a:rPr>
              <a:t> </a:t>
            </a:r>
            <a:r>
              <a:rPr lang="el-GR" altLang="el-GR" sz="1000" dirty="0" err="1">
                <a:solidFill>
                  <a:srgbClr val="2F4A8B"/>
                </a:solidFill>
                <a:latin typeface="Arial" panose="020B0604020202020204" pitchFamily="34" charset="0"/>
                <a:cs typeface="Arial" panose="020B0604020202020204" pitchFamily="34" charset="0"/>
                <a:hlinkClick r:id="rId3"/>
              </a:rPr>
              <a:t>Neurobiol</a:t>
            </a:r>
            <a:r>
              <a:rPr lang="el-GR" altLang="el-GR" sz="1000" dirty="0">
                <a:solidFill>
                  <a:srgbClr val="2F4A8B"/>
                </a:solidFill>
                <a:latin typeface="Arial" panose="020B0604020202020204" pitchFamily="34" charset="0"/>
                <a:cs typeface="Arial" panose="020B0604020202020204" pitchFamily="34" charset="0"/>
                <a:hlinkClick r:id="rId3"/>
              </a:rPr>
              <a:t>.</a:t>
            </a:r>
            <a:r>
              <a:rPr lang="el-GR" altLang="el-GR" sz="1000" dirty="0">
                <a:solidFill>
                  <a:srgbClr val="000000"/>
                </a:solidFill>
                <a:latin typeface="Arial" panose="020B0604020202020204" pitchFamily="34" charset="0"/>
                <a:cs typeface="Arial" panose="020B0604020202020204" pitchFamily="34" charset="0"/>
              </a:rPr>
              <a:t> </a:t>
            </a:r>
            <a:endParaRPr kumimoji="0" lang="el-GR" altLang="el-GR" sz="1000" b="0" i="0" u="none" strike="noStrike" cap="none" normalizeH="0" baseline="0" dirty="0">
              <a:ln>
                <a:noFill/>
              </a:ln>
              <a:solidFill>
                <a:schemeClr val="tx1"/>
              </a:solidFill>
              <a:effectLst/>
              <a:latin typeface="Arial" panose="020B0604020202020204" pitchFamily="34" charset="0"/>
            </a:endParaRPr>
          </a:p>
        </p:txBody>
      </p:sp>
      <p:pic>
        <p:nvPicPr>
          <p:cNvPr id="16" name="Εικόνα 15">
            <a:extLst>
              <a:ext uri="{FF2B5EF4-FFF2-40B4-BE49-F238E27FC236}">
                <a16:creationId xmlns:a16="http://schemas.microsoft.com/office/drawing/2014/main" id="{D5863BE7-8A10-487B-BEBE-6AE7AC92165B}"/>
              </a:ext>
            </a:extLst>
          </p:cNvPr>
          <p:cNvPicPr>
            <a:picLocks noChangeAspect="1"/>
          </p:cNvPicPr>
          <p:nvPr/>
        </p:nvPicPr>
        <p:blipFill>
          <a:blip r:embed="rId5"/>
          <a:stretch>
            <a:fillRect/>
          </a:stretch>
        </p:blipFill>
        <p:spPr>
          <a:xfrm>
            <a:off x="10047934" y="6483927"/>
            <a:ext cx="1920406" cy="371888"/>
          </a:xfrm>
          <a:prstGeom prst="rect">
            <a:avLst/>
          </a:prstGeom>
        </p:spPr>
      </p:pic>
      <p:sp>
        <p:nvSpPr>
          <p:cNvPr id="6" name="TextBox 5">
            <a:extLst>
              <a:ext uri="{FF2B5EF4-FFF2-40B4-BE49-F238E27FC236}">
                <a16:creationId xmlns:a16="http://schemas.microsoft.com/office/drawing/2014/main" id="{C1974243-1B94-41E0-A1B1-EDA7D9F2E527}"/>
              </a:ext>
            </a:extLst>
          </p:cNvPr>
          <p:cNvSpPr txBox="1"/>
          <p:nvPr/>
        </p:nvSpPr>
        <p:spPr>
          <a:xfrm>
            <a:off x="223659" y="189407"/>
            <a:ext cx="11744681"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ΠΡΩΤΟΚΟΛΛΟ ΦΥΣΙΚΟΘΕΡΑΠΕΙΑΣ ΣΤΗΝ </a:t>
            </a:r>
            <a:r>
              <a:rPr kumimoji="0" lang="en-US"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COVID 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Chest</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physiotherapy</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An</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important</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adjuvant</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critically</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ill</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mechanically</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ventilated</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patients</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l-GR" altLang="el-GR"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el-GR" altLang="el-GR"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COVID-19</a:t>
            </a:r>
          </a:p>
        </p:txBody>
      </p:sp>
    </p:spTree>
    <p:extLst>
      <p:ext uri="{BB962C8B-B14F-4D97-AF65-F5344CB8AC3E}">
        <p14:creationId xmlns:p14="http://schemas.microsoft.com/office/powerpoint/2010/main" val="27952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D6A9D5-EC14-4B8C-B04E-E6F5A66B8EE9}"/>
              </a:ext>
            </a:extLst>
          </p:cNvPr>
          <p:cNvSpPr>
            <a:spLocks noGrp="1"/>
          </p:cNvSpPr>
          <p:nvPr>
            <p:ph type="title"/>
          </p:nvPr>
        </p:nvSpPr>
        <p:spPr>
          <a:xfrm>
            <a:off x="838201" y="160939"/>
            <a:ext cx="10515600" cy="1325563"/>
          </a:xfrm>
        </p:spPr>
        <p:txBody>
          <a:bodyPr>
            <a:noAutofit/>
          </a:bodyPr>
          <a:lstStyle/>
          <a:p>
            <a:r>
              <a:rPr lang="en-US" sz="2400" b="1" i="0" dirty="0">
                <a:solidFill>
                  <a:srgbClr val="212121"/>
                </a:solidFill>
                <a:effectLst/>
                <a:latin typeface="Merriweather"/>
              </a:rPr>
              <a:t>How the COVID-19 infection tsunami revolutionized the work of respiratory physiotherapists: an experience from Northern Italy</a:t>
            </a:r>
            <a:br>
              <a:rPr lang="en-US" sz="2400" b="1" i="0" dirty="0">
                <a:solidFill>
                  <a:srgbClr val="212121"/>
                </a:solidFill>
                <a:effectLst/>
                <a:latin typeface="Merriweather"/>
              </a:rPr>
            </a:br>
            <a:r>
              <a:rPr lang="en-US" sz="1600" b="1" i="0" dirty="0">
                <a:solidFill>
                  <a:srgbClr val="0071BC"/>
                </a:solidFill>
                <a:effectLst/>
                <a:latin typeface="BlinkMacSystemFont"/>
              </a:rPr>
              <a:t>Carla Simonelli et al,2020</a:t>
            </a:r>
            <a:br>
              <a:rPr lang="en-US" sz="2400" b="0" i="0" dirty="0">
                <a:solidFill>
                  <a:srgbClr val="5B616B"/>
                </a:solidFill>
                <a:effectLst/>
                <a:latin typeface="BlinkMacSystemFont"/>
              </a:rPr>
            </a:br>
            <a:endParaRPr lang="el-GR" sz="2400" dirty="0"/>
          </a:p>
        </p:txBody>
      </p:sp>
      <p:pic>
        <p:nvPicPr>
          <p:cNvPr id="5" name="Θέση περιεχομένου 4">
            <a:extLst>
              <a:ext uri="{FF2B5EF4-FFF2-40B4-BE49-F238E27FC236}">
                <a16:creationId xmlns:a16="http://schemas.microsoft.com/office/drawing/2014/main" id="{7C1E912B-6380-4393-BEFA-2858669D09DE}"/>
              </a:ext>
            </a:extLst>
          </p:cNvPr>
          <p:cNvPicPr>
            <a:picLocks noGrp="1" noChangeAspect="1"/>
          </p:cNvPicPr>
          <p:nvPr>
            <p:ph idx="1"/>
          </p:nvPr>
        </p:nvPicPr>
        <p:blipFill>
          <a:blip r:embed="rId2"/>
          <a:stretch>
            <a:fillRect/>
          </a:stretch>
        </p:blipFill>
        <p:spPr>
          <a:xfrm>
            <a:off x="904781" y="1278385"/>
            <a:ext cx="10449018" cy="5223368"/>
          </a:xfrm>
        </p:spPr>
      </p:pic>
      <p:pic>
        <p:nvPicPr>
          <p:cNvPr id="6" name="Εικόνα 5">
            <a:extLst>
              <a:ext uri="{FF2B5EF4-FFF2-40B4-BE49-F238E27FC236}">
                <a16:creationId xmlns:a16="http://schemas.microsoft.com/office/drawing/2014/main" id="{05F8E94E-92DA-4DE0-A796-29AE61E076FF}"/>
              </a:ext>
            </a:extLst>
          </p:cNvPr>
          <p:cNvPicPr>
            <a:picLocks noChangeAspect="1"/>
          </p:cNvPicPr>
          <p:nvPr/>
        </p:nvPicPr>
        <p:blipFill>
          <a:blip r:embed="rId3"/>
          <a:stretch>
            <a:fillRect/>
          </a:stretch>
        </p:blipFill>
        <p:spPr>
          <a:xfrm>
            <a:off x="9334500" y="6418000"/>
            <a:ext cx="2857500" cy="342900"/>
          </a:xfrm>
          <a:prstGeom prst="rect">
            <a:avLst/>
          </a:prstGeom>
        </p:spPr>
      </p:pic>
    </p:spTree>
    <p:extLst>
      <p:ext uri="{BB962C8B-B14F-4D97-AF65-F5344CB8AC3E}">
        <p14:creationId xmlns:p14="http://schemas.microsoft.com/office/powerpoint/2010/main" val="4156149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A1B1191C-3455-46A2-A05A-8921799B640D}"/>
              </a:ext>
            </a:extLst>
          </p:cNvPr>
          <p:cNvPicPr>
            <a:picLocks noGrp="1" noChangeAspect="1"/>
          </p:cNvPicPr>
          <p:nvPr>
            <p:ph idx="1"/>
          </p:nvPr>
        </p:nvPicPr>
        <p:blipFill>
          <a:blip r:embed="rId2"/>
          <a:stretch>
            <a:fillRect/>
          </a:stretch>
        </p:blipFill>
        <p:spPr>
          <a:xfrm>
            <a:off x="3082283" y="900576"/>
            <a:ext cx="5814368" cy="4351338"/>
          </a:xfrm>
        </p:spPr>
      </p:pic>
      <p:pic>
        <p:nvPicPr>
          <p:cNvPr id="7" name="Εικόνα 6">
            <a:extLst>
              <a:ext uri="{FF2B5EF4-FFF2-40B4-BE49-F238E27FC236}">
                <a16:creationId xmlns:a16="http://schemas.microsoft.com/office/drawing/2014/main" id="{CB64C7B5-1C70-45B7-AEBE-7C29D7C30130}"/>
              </a:ext>
            </a:extLst>
          </p:cNvPr>
          <p:cNvPicPr>
            <a:picLocks noChangeAspect="1"/>
          </p:cNvPicPr>
          <p:nvPr/>
        </p:nvPicPr>
        <p:blipFill>
          <a:blip r:embed="rId3"/>
          <a:stretch>
            <a:fillRect/>
          </a:stretch>
        </p:blipFill>
        <p:spPr>
          <a:xfrm>
            <a:off x="2187824" y="5560037"/>
            <a:ext cx="8242479" cy="347730"/>
          </a:xfrm>
          <a:prstGeom prst="rect">
            <a:avLst/>
          </a:prstGeom>
        </p:spPr>
      </p:pic>
      <p:pic>
        <p:nvPicPr>
          <p:cNvPr id="9" name="Εικόνα 8">
            <a:extLst>
              <a:ext uri="{FF2B5EF4-FFF2-40B4-BE49-F238E27FC236}">
                <a16:creationId xmlns:a16="http://schemas.microsoft.com/office/drawing/2014/main" id="{95388BB8-D092-428F-8071-E8FEBA1CDA60}"/>
              </a:ext>
            </a:extLst>
          </p:cNvPr>
          <p:cNvPicPr>
            <a:picLocks noChangeAspect="1"/>
          </p:cNvPicPr>
          <p:nvPr/>
        </p:nvPicPr>
        <p:blipFill>
          <a:blip r:embed="rId4"/>
          <a:stretch>
            <a:fillRect/>
          </a:stretch>
        </p:blipFill>
        <p:spPr>
          <a:xfrm>
            <a:off x="2477036" y="5907767"/>
            <a:ext cx="7237927" cy="862885"/>
          </a:xfrm>
          <a:prstGeom prst="rect">
            <a:avLst/>
          </a:prstGeom>
        </p:spPr>
      </p:pic>
      <p:pic>
        <p:nvPicPr>
          <p:cNvPr id="11" name="Εικόνα 10">
            <a:extLst>
              <a:ext uri="{FF2B5EF4-FFF2-40B4-BE49-F238E27FC236}">
                <a16:creationId xmlns:a16="http://schemas.microsoft.com/office/drawing/2014/main" id="{A2F6CCE9-2CD5-4C7E-A733-20101AA0ED77}"/>
              </a:ext>
            </a:extLst>
          </p:cNvPr>
          <p:cNvPicPr>
            <a:picLocks noChangeAspect="1"/>
          </p:cNvPicPr>
          <p:nvPr/>
        </p:nvPicPr>
        <p:blipFill>
          <a:blip r:embed="rId5"/>
          <a:stretch>
            <a:fillRect/>
          </a:stretch>
        </p:blipFill>
        <p:spPr>
          <a:xfrm>
            <a:off x="9236846" y="22225"/>
            <a:ext cx="2857500" cy="342900"/>
          </a:xfrm>
          <a:prstGeom prst="rect">
            <a:avLst/>
          </a:prstGeom>
        </p:spPr>
      </p:pic>
      <p:sp>
        <p:nvSpPr>
          <p:cNvPr id="13" name="Τίτλος 12">
            <a:extLst>
              <a:ext uri="{FF2B5EF4-FFF2-40B4-BE49-F238E27FC236}">
                <a16:creationId xmlns:a16="http://schemas.microsoft.com/office/drawing/2014/main" id="{B8C2CD99-50A4-4F51-939F-FAC62AA3B9F4}"/>
              </a:ext>
            </a:extLst>
          </p:cNvPr>
          <p:cNvSpPr>
            <a:spLocks noGrp="1"/>
          </p:cNvSpPr>
          <p:nvPr>
            <p:ph type="title"/>
          </p:nvPr>
        </p:nvSpPr>
        <p:spPr>
          <a:xfrm>
            <a:off x="838199" y="22225"/>
            <a:ext cx="10515600" cy="1325563"/>
          </a:xfrm>
        </p:spPr>
        <p:txBody>
          <a:bodyPr>
            <a:normAutofit/>
          </a:bodyPr>
          <a:lstStyle/>
          <a:p>
            <a:r>
              <a:rPr lang="en-US" sz="2400" b="1" i="0" dirty="0">
                <a:solidFill>
                  <a:srgbClr val="212121"/>
                </a:solidFill>
                <a:effectLst/>
                <a:latin typeface="Merriweather"/>
              </a:rPr>
              <a:t>How the COVID-19 infection tsunami revolutionized the work of respiratory physiotherapists: an experience from Northern Italy</a:t>
            </a:r>
            <a:br>
              <a:rPr lang="en-US" sz="2400" b="1" i="0" dirty="0">
                <a:solidFill>
                  <a:srgbClr val="212121"/>
                </a:solidFill>
                <a:effectLst/>
                <a:latin typeface="Merriweather"/>
              </a:rPr>
            </a:br>
            <a:r>
              <a:rPr lang="en-US" sz="1400" b="1" i="0" dirty="0">
                <a:solidFill>
                  <a:srgbClr val="0071BC"/>
                </a:solidFill>
                <a:effectLst/>
                <a:latin typeface="BlinkMacSystemFont"/>
              </a:rPr>
              <a:t>Carla Simonelli et al,2020</a:t>
            </a:r>
            <a:endParaRPr lang="el-GR" sz="1400" dirty="0"/>
          </a:p>
        </p:txBody>
      </p:sp>
    </p:spTree>
    <p:extLst>
      <p:ext uri="{BB962C8B-B14F-4D97-AF65-F5344CB8AC3E}">
        <p14:creationId xmlns:p14="http://schemas.microsoft.com/office/powerpoint/2010/main" val="2415725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1654F389-9CD1-4CBE-8CBA-1D7B79582525}"/>
              </a:ext>
            </a:extLst>
          </p:cNvPr>
          <p:cNvPicPr>
            <a:picLocks noGrp="1" noChangeAspect="1"/>
          </p:cNvPicPr>
          <p:nvPr>
            <p:ph idx="1"/>
          </p:nvPr>
        </p:nvPicPr>
        <p:blipFill>
          <a:blip r:embed="rId2"/>
          <a:stretch>
            <a:fillRect/>
          </a:stretch>
        </p:blipFill>
        <p:spPr>
          <a:xfrm>
            <a:off x="838200" y="1591322"/>
            <a:ext cx="10063579" cy="4886017"/>
          </a:xfrm>
        </p:spPr>
      </p:pic>
      <p:sp>
        <p:nvSpPr>
          <p:cNvPr id="6" name="Τίτλος 1">
            <a:extLst>
              <a:ext uri="{FF2B5EF4-FFF2-40B4-BE49-F238E27FC236}">
                <a16:creationId xmlns:a16="http://schemas.microsoft.com/office/drawing/2014/main" id="{D7ADCCBD-E1FE-41DB-819A-11EE3C05AFF6}"/>
              </a:ext>
            </a:extLst>
          </p:cNvPr>
          <p:cNvSpPr>
            <a:spLocks noGrp="1"/>
          </p:cNvSpPr>
          <p:nvPr>
            <p:ph type="title"/>
          </p:nvPr>
        </p:nvSpPr>
        <p:spPr>
          <a:xfrm>
            <a:off x="838200" y="365125"/>
            <a:ext cx="10515600" cy="1325563"/>
          </a:xfrm>
        </p:spPr>
        <p:txBody>
          <a:bodyPr>
            <a:noAutofit/>
          </a:bodyPr>
          <a:lstStyle/>
          <a:p>
            <a:r>
              <a:rPr lang="en-US" sz="2400" b="1" i="0" dirty="0">
                <a:solidFill>
                  <a:srgbClr val="212121"/>
                </a:solidFill>
                <a:effectLst/>
                <a:latin typeface="Merriweather"/>
              </a:rPr>
              <a:t>How the COVID-19 infection tsunami revolutionized the work of respiratory physiotherapists: an experience from Northern Italy</a:t>
            </a:r>
            <a:br>
              <a:rPr lang="en-US" sz="2400" b="1" i="0" dirty="0">
                <a:solidFill>
                  <a:srgbClr val="212121"/>
                </a:solidFill>
                <a:effectLst/>
                <a:latin typeface="Merriweather"/>
              </a:rPr>
            </a:br>
            <a:r>
              <a:rPr lang="en-US" sz="1600" b="1" dirty="0">
                <a:solidFill>
                  <a:srgbClr val="0071BC"/>
                </a:solidFill>
                <a:latin typeface="BlinkMacSystemFont"/>
              </a:rPr>
              <a:t>Carla Simonelli et al, 2020</a:t>
            </a:r>
            <a:r>
              <a:rPr lang="en-US" sz="1600" b="1" baseline="30000" dirty="0">
                <a:solidFill>
                  <a:srgbClr val="5B616B"/>
                </a:solidFill>
                <a:latin typeface="BlinkMacSystemFont"/>
              </a:rPr>
              <a:t> </a:t>
            </a:r>
            <a:br>
              <a:rPr lang="en-US" sz="2400" b="0" i="0" dirty="0">
                <a:solidFill>
                  <a:srgbClr val="5B616B"/>
                </a:solidFill>
                <a:effectLst/>
                <a:latin typeface="BlinkMacSystemFont"/>
              </a:rPr>
            </a:br>
            <a:endParaRPr lang="el-GR" sz="2400" dirty="0"/>
          </a:p>
        </p:txBody>
      </p:sp>
      <p:pic>
        <p:nvPicPr>
          <p:cNvPr id="7" name="Εικόνα 6">
            <a:extLst>
              <a:ext uri="{FF2B5EF4-FFF2-40B4-BE49-F238E27FC236}">
                <a16:creationId xmlns:a16="http://schemas.microsoft.com/office/drawing/2014/main" id="{9C325D5B-8077-4228-A0E4-0D3CF93373DA}"/>
              </a:ext>
            </a:extLst>
          </p:cNvPr>
          <p:cNvPicPr>
            <a:picLocks noChangeAspect="1"/>
          </p:cNvPicPr>
          <p:nvPr/>
        </p:nvPicPr>
        <p:blipFill>
          <a:blip r:embed="rId3"/>
          <a:stretch>
            <a:fillRect/>
          </a:stretch>
        </p:blipFill>
        <p:spPr>
          <a:xfrm>
            <a:off x="9334500" y="6418000"/>
            <a:ext cx="2857500" cy="342900"/>
          </a:xfrm>
          <a:prstGeom prst="rect">
            <a:avLst/>
          </a:prstGeom>
        </p:spPr>
      </p:pic>
    </p:spTree>
    <p:extLst>
      <p:ext uri="{BB962C8B-B14F-4D97-AF65-F5344CB8AC3E}">
        <p14:creationId xmlns:p14="http://schemas.microsoft.com/office/powerpoint/2010/main" val="3814412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CE677B-420A-4699-831D-F93A32506F82}"/>
              </a:ext>
            </a:extLst>
          </p:cNvPr>
          <p:cNvSpPr>
            <a:spLocks noGrp="1"/>
          </p:cNvSpPr>
          <p:nvPr>
            <p:ph type="title"/>
          </p:nvPr>
        </p:nvSpPr>
        <p:spPr/>
        <p:txBody>
          <a:bodyPr>
            <a:normAutofit/>
          </a:bodyPr>
          <a:lstStyle/>
          <a:p>
            <a:r>
              <a:rPr lang="en-US" sz="2400" b="1" i="0" dirty="0">
                <a:solidFill>
                  <a:srgbClr val="212121"/>
                </a:solidFill>
                <a:effectLst/>
                <a:latin typeface="Merriweather"/>
              </a:rPr>
              <a:t>How the COVID-19 infection tsunami revolutionized the work of respiratory physiotherapists: an experience from Northern Italy</a:t>
            </a:r>
            <a:br>
              <a:rPr lang="en-US" sz="2400" b="1" i="0" dirty="0">
                <a:solidFill>
                  <a:srgbClr val="212121"/>
                </a:solidFill>
                <a:effectLst/>
                <a:latin typeface="Merriweather"/>
              </a:rPr>
            </a:br>
            <a:r>
              <a:rPr lang="en-US" sz="1400" b="1" i="0" dirty="0">
                <a:solidFill>
                  <a:srgbClr val="0071BC"/>
                </a:solidFill>
                <a:effectLst/>
                <a:latin typeface="BlinkMacSystemFont"/>
              </a:rPr>
              <a:t>Carla Simonelli et al,2020</a:t>
            </a:r>
            <a:endParaRPr lang="el-GR" sz="1400" dirty="0"/>
          </a:p>
        </p:txBody>
      </p:sp>
      <p:pic>
        <p:nvPicPr>
          <p:cNvPr id="5" name="Θέση περιεχομένου 4">
            <a:extLst>
              <a:ext uri="{FF2B5EF4-FFF2-40B4-BE49-F238E27FC236}">
                <a16:creationId xmlns:a16="http://schemas.microsoft.com/office/drawing/2014/main" id="{DBEF1004-2F9C-44EB-A1A3-0ABA9DB7E421}"/>
              </a:ext>
            </a:extLst>
          </p:cNvPr>
          <p:cNvPicPr>
            <a:picLocks noGrp="1" noChangeAspect="1"/>
          </p:cNvPicPr>
          <p:nvPr>
            <p:ph idx="1"/>
          </p:nvPr>
        </p:nvPicPr>
        <p:blipFill>
          <a:blip r:embed="rId2"/>
          <a:stretch>
            <a:fillRect/>
          </a:stretch>
        </p:blipFill>
        <p:spPr>
          <a:xfrm>
            <a:off x="838200" y="1816748"/>
            <a:ext cx="3316550" cy="4351338"/>
          </a:xfrm>
        </p:spPr>
      </p:pic>
      <p:pic>
        <p:nvPicPr>
          <p:cNvPr id="7" name="Εικόνα 6">
            <a:extLst>
              <a:ext uri="{FF2B5EF4-FFF2-40B4-BE49-F238E27FC236}">
                <a16:creationId xmlns:a16="http://schemas.microsoft.com/office/drawing/2014/main" id="{D1F10251-FCBF-43E0-AD96-86D8280A753E}"/>
              </a:ext>
            </a:extLst>
          </p:cNvPr>
          <p:cNvPicPr>
            <a:picLocks noChangeAspect="1"/>
          </p:cNvPicPr>
          <p:nvPr/>
        </p:nvPicPr>
        <p:blipFill>
          <a:blip r:embed="rId3"/>
          <a:stretch>
            <a:fillRect/>
          </a:stretch>
        </p:blipFill>
        <p:spPr>
          <a:xfrm>
            <a:off x="6096000" y="1777103"/>
            <a:ext cx="5098741" cy="4351338"/>
          </a:xfrm>
          <a:prstGeom prst="rect">
            <a:avLst/>
          </a:prstGeom>
        </p:spPr>
      </p:pic>
      <p:pic>
        <p:nvPicPr>
          <p:cNvPr id="8" name="Εικόνα 7">
            <a:extLst>
              <a:ext uri="{FF2B5EF4-FFF2-40B4-BE49-F238E27FC236}">
                <a16:creationId xmlns:a16="http://schemas.microsoft.com/office/drawing/2014/main" id="{CC6FE86A-2BA3-4B70-9B5C-776AE6BD496C}"/>
              </a:ext>
            </a:extLst>
          </p:cNvPr>
          <p:cNvPicPr>
            <a:picLocks noChangeAspect="1"/>
          </p:cNvPicPr>
          <p:nvPr/>
        </p:nvPicPr>
        <p:blipFill>
          <a:blip r:embed="rId4"/>
          <a:stretch>
            <a:fillRect/>
          </a:stretch>
        </p:blipFill>
        <p:spPr>
          <a:xfrm>
            <a:off x="9334500" y="6418000"/>
            <a:ext cx="2857500" cy="342900"/>
          </a:xfrm>
          <a:prstGeom prst="rect">
            <a:avLst/>
          </a:prstGeom>
        </p:spPr>
      </p:pic>
      <p:sp>
        <p:nvSpPr>
          <p:cNvPr id="3" name="Βέλος: Κάτω 2">
            <a:extLst>
              <a:ext uri="{FF2B5EF4-FFF2-40B4-BE49-F238E27FC236}">
                <a16:creationId xmlns:a16="http://schemas.microsoft.com/office/drawing/2014/main" id="{D37CB837-4813-4DF5-BAE2-EF9AE6EEC932}"/>
              </a:ext>
            </a:extLst>
          </p:cNvPr>
          <p:cNvSpPr/>
          <p:nvPr/>
        </p:nvSpPr>
        <p:spPr>
          <a:xfrm rot="5400000">
            <a:off x="10505613" y="3200400"/>
            <a:ext cx="142240" cy="3149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Βέλος: Κάτω 8">
            <a:extLst>
              <a:ext uri="{FF2B5EF4-FFF2-40B4-BE49-F238E27FC236}">
                <a16:creationId xmlns:a16="http://schemas.microsoft.com/office/drawing/2014/main" id="{7C518F1C-6897-49B6-8C7D-E710151C1D04}"/>
              </a:ext>
            </a:extLst>
          </p:cNvPr>
          <p:cNvSpPr/>
          <p:nvPr/>
        </p:nvSpPr>
        <p:spPr>
          <a:xfrm rot="5400000">
            <a:off x="10505613" y="3795292"/>
            <a:ext cx="142240" cy="3149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Βέλος: Κάτω 9">
            <a:extLst>
              <a:ext uri="{FF2B5EF4-FFF2-40B4-BE49-F238E27FC236}">
                <a16:creationId xmlns:a16="http://schemas.microsoft.com/office/drawing/2014/main" id="{443E1DF1-1594-4463-B8B8-21CB5FCADD86}"/>
              </a:ext>
            </a:extLst>
          </p:cNvPr>
          <p:cNvSpPr/>
          <p:nvPr/>
        </p:nvSpPr>
        <p:spPr>
          <a:xfrm rot="5400000">
            <a:off x="10463206" y="4820422"/>
            <a:ext cx="252110" cy="26704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0000"/>
              </a:solidFill>
            </a:endParaRPr>
          </a:p>
        </p:txBody>
      </p:sp>
      <p:sp>
        <p:nvSpPr>
          <p:cNvPr id="11" name="Βέλος: Κάτω 10">
            <a:extLst>
              <a:ext uri="{FF2B5EF4-FFF2-40B4-BE49-F238E27FC236}">
                <a16:creationId xmlns:a16="http://schemas.microsoft.com/office/drawing/2014/main" id="{CC35A84C-D3A0-4CB8-BC80-CF2C5A07BE01}"/>
              </a:ext>
            </a:extLst>
          </p:cNvPr>
          <p:cNvSpPr/>
          <p:nvPr/>
        </p:nvSpPr>
        <p:spPr>
          <a:xfrm rot="1577687">
            <a:off x="10518141" y="5274048"/>
            <a:ext cx="142240" cy="3149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Κάτω 11">
            <a:extLst>
              <a:ext uri="{FF2B5EF4-FFF2-40B4-BE49-F238E27FC236}">
                <a16:creationId xmlns:a16="http://schemas.microsoft.com/office/drawing/2014/main" id="{49AE8C5B-A039-4D5C-B327-8FAE868E6B2F}"/>
              </a:ext>
            </a:extLst>
          </p:cNvPr>
          <p:cNvSpPr/>
          <p:nvPr/>
        </p:nvSpPr>
        <p:spPr>
          <a:xfrm rot="1577687">
            <a:off x="4180877" y="5282521"/>
            <a:ext cx="177724" cy="30309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18084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D66EB7-82EA-4DA8-B377-BD96793B1E84}"/>
              </a:ext>
            </a:extLst>
          </p:cNvPr>
          <p:cNvSpPr>
            <a:spLocks noGrp="1"/>
          </p:cNvSpPr>
          <p:nvPr>
            <p:ph type="title"/>
          </p:nvPr>
        </p:nvSpPr>
        <p:spPr/>
        <p:txBody>
          <a:bodyPr>
            <a:noAutofit/>
          </a:bodyPr>
          <a:lstStyle/>
          <a:p>
            <a:pPr algn="l"/>
            <a:r>
              <a:rPr lang="el-GR" sz="2000" dirty="0" err="1"/>
              <a:t>Ασκηση</a:t>
            </a:r>
            <a:r>
              <a:rPr lang="el-GR" sz="2000" dirty="0"/>
              <a:t> –μετά την </a:t>
            </a:r>
            <a:r>
              <a:rPr lang="el-GR" sz="2000" dirty="0" err="1"/>
              <a:t>εξοδο</a:t>
            </a:r>
            <a:r>
              <a:rPr lang="el-GR" sz="2000" dirty="0"/>
              <a:t> από το </a:t>
            </a:r>
            <a:r>
              <a:rPr lang="el-GR" sz="2000" dirty="0" err="1"/>
              <a:t>νοσοκομειο</a:t>
            </a:r>
            <a:r>
              <a:rPr lang="el-GR" sz="2000" dirty="0"/>
              <a:t>????</a:t>
            </a:r>
            <a:r>
              <a:rPr lang="en-US" sz="2000" b="1" i="0" dirty="0">
                <a:solidFill>
                  <a:srgbClr val="212121"/>
                </a:solidFill>
                <a:effectLst/>
                <a:latin typeface="Merriweather"/>
              </a:rPr>
              <a:t> Italian suggestions for pulmonary rehabilitation in COVID-19 patients recovering from acute respiratory failure: results of a Delphi process</a:t>
            </a:r>
            <a:br>
              <a:rPr lang="en-US" sz="2000" b="1" i="0" dirty="0">
                <a:solidFill>
                  <a:srgbClr val="212121"/>
                </a:solidFill>
                <a:effectLst/>
                <a:latin typeface="Merriweather"/>
              </a:rPr>
            </a:br>
            <a:r>
              <a:rPr lang="en-US" sz="2000" dirty="0">
                <a:solidFill>
                  <a:srgbClr val="0071BC"/>
                </a:solidFill>
                <a:latin typeface="BlinkMacSystemFont"/>
              </a:rPr>
              <a:t>Michele </a:t>
            </a:r>
            <a:r>
              <a:rPr lang="en-US" sz="2000" dirty="0" err="1">
                <a:solidFill>
                  <a:srgbClr val="0071BC"/>
                </a:solidFill>
                <a:latin typeface="BlinkMacSystemFont"/>
              </a:rPr>
              <a:t>Vitacca</a:t>
            </a:r>
            <a:r>
              <a:rPr lang="en-US" sz="2000" dirty="0">
                <a:solidFill>
                  <a:srgbClr val="0071BC"/>
                </a:solidFill>
                <a:latin typeface="BlinkMacSystemFont"/>
              </a:rPr>
              <a:t> et al, 2020</a:t>
            </a:r>
            <a:br>
              <a:rPr lang="en-US" sz="2000" b="0" i="0" dirty="0">
                <a:solidFill>
                  <a:srgbClr val="5B616B"/>
                </a:solidFill>
                <a:effectLst/>
                <a:latin typeface="BlinkMacSystemFont"/>
              </a:rPr>
            </a:br>
            <a:endParaRPr lang="el-GR" sz="2000" dirty="0"/>
          </a:p>
        </p:txBody>
      </p:sp>
      <p:pic>
        <p:nvPicPr>
          <p:cNvPr id="7" name="Εικόνα 6">
            <a:extLst>
              <a:ext uri="{FF2B5EF4-FFF2-40B4-BE49-F238E27FC236}">
                <a16:creationId xmlns:a16="http://schemas.microsoft.com/office/drawing/2014/main" id="{8244BE8B-DF16-40B6-ABBF-DC0BBC975677}"/>
              </a:ext>
            </a:extLst>
          </p:cNvPr>
          <p:cNvPicPr>
            <a:picLocks noChangeAspect="1"/>
          </p:cNvPicPr>
          <p:nvPr/>
        </p:nvPicPr>
        <p:blipFill>
          <a:blip r:embed="rId2"/>
          <a:stretch>
            <a:fillRect/>
          </a:stretch>
        </p:blipFill>
        <p:spPr>
          <a:xfrm>
            <a:off x="603681" y="1910977"/>
            <a:ext cx="5707841" cy="4401046"/>
          </a:xfrm>
          <a:prstGeom prst="rect">
            <a:avLst/>
          </a:prstGeom>
        </p:spPr>
      </p:pic>
      <p:pic>
        <p:nvPicPr>
          <p:cNvPr id="11" name="Θέση περιεχομένου 10">
            <a:extLst>
              <a:ext uri="{FF2B5EF4-FFF2-40B4-BE49-F238E27FC236}">
                <a16:creationId xmlns:a16="http://schemas.microsoft.com/office/drawing/2014/main" id="{AC38FC03-5337-4AA3-A4E9-48A5A5DFF7DD}"/>
              </a:ext>
            </a:extLst>
          </p:cNvPr>
          <p:cNvPicPr>
            <a:picLocks noGrp="1" noChangeAspect="1"/>
          </p:cNvPicPr>
          <p:nvPr>
            <p:ph idx="1"/>
          </p:nvPr>
        </p:nvPicPr>
        <p:blipFill>
          <a:blip r:embed="rId3"/>
          <a:stretch>
            <a:fillRect/>
          </a:stretch>
        </p:blipFill>
        <p:spPr>
          <a:xfrm>
            <a:off x="6639997" y="2050741"/>
            <a:ext cx="5552003" cy="4048217"/>
          </a:xfrm>
        </p:spPr>
      </p:pic>
      <p:pic>
        <p:nvPicPr>
          <p:cNvPr id="12" name="Εικόνα 11">
            <a:extLst>
              <a:ext uri="{FF2B5EF4-FFF2-40B4-BE49-F238E27FC236}">
                <a16:creationId xmlns:a16="http://schemas.microsoft.com/office/drawing/2014/main" id="{63B96F29-A67B-4646-927B-EAEBD5691B88}"/>
              </a:ext>
            </a:extLst>
          </p:cNvPr>
          <p:cNvPicPr>
            <a:picLocks noChangeAspect="1"/>
          </p:cNvPicPr>
          <p:nvPr/>
        </p:nvPicPr>
        <p:blipFill>
          <a:blip r:embed="rId4"/>
          <a:stretch>
            <a:fillRect/>
          </a:stretch>
        </p:blipFill>
        <p:spPr>
          <a:xfrm>
            <a:off x="9334500" y="6515100"/>
            <a:ext cx="2857500" cy="342900"/>
          </a:xfrm>
          <a:prstGeom prst="rect">
            <a:avLst/>
          </a:prstGeom>
        </p:spPr>
      </p:pic>
    </p:spTree>
    <p:extLst>
      <p:ext uri="{BB962C8B-B14F-4D97-AF65-F5344CB8AC3E}">
        <p14:creationId xmlns:p14="http://schemas.microsoft.com/office/powerpoint/2010/main" val="400433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E66D13E7-769D-4C5D-AD8B-7A7734A4CD4C}"/>
              </a:ext>
            </a:extLst>
          </p:cNvPr>
          <p:cNvSpPr>
            <a:spLocks noGrp="1"/>
          </p:cNvSpPr>
          <p:nvPr>
            <p:ph type="title"/>
          </p:nvPr>
        </p:nvSpPr>
        <p:spPr>
          <a:xfrm>
            <a:off x="838200" y="365126"/>
            <a:ext cx="10515600" cy="1055302"/>
          </a:xfrm>
        </p:spPr>
        <p:txBody>
          <a:bodyPr>
            <a:noAutofit/>
          </a:bodyPr>
          <a:lstStyle/>
          <a:p>
            <a:pPr algn="ctr"/>
            <a:r>
              <a:rPr lang="el-GR" sz="2800" b="1" dirty="0">
                <a:latin typeface="+mn-lt"/>
              </a:rPr>
              <a:t>Άσκηση –μετά την </a:t>
            </a:r>
            <a:r>
              <a:rPr lang="el-GR" sz="2800" b="1" dirty="0" err="1">
                <a:latin typeface="+mn-lt"/>
              </a:rPr>
              <a:t>εξοδο</a:t>
            </a:r>
            <a:r>
              <a:rPr lang="el-GR" sz="2800" b="1" dirty="0">
                <a:latin typeface="+mn-lt"/>
              </a:rPr>
              <a:t> από το </a:t>
            </a:r>
            <a:r>
              <a:rPr lang="el-GR" sz="2800" b="1" dirty="0" err="1">
                <a:latin typeface="+mn-lt"/>
              </a:rPr>
              <a:t>νοσοκομειο</a:t>
            </a:r>
            <a:r>
              <a:rPr lang="el-GR" sz="2800" b="1" dirty="0">
                <a:latin typeface="+mn-lt"/>
              </a:rPr>
              <a:t>???? </a:t>
            </a:r>
            <a:br>
              <a:rPr lang="el-GR" sz="2800" b="1" dirty="0">
                <a:latin typeface="+mn-lt"/>
              </a:rPr>
            </a:br>
            <a:br>
              <a:rPr lang="en-US" sz="2800" b="0" i="0" dirty="0">
                <a:solidFill>
                  <a:srgbClr val="5B616B"/>
                </a:solidFill>
                <a:effectLst/>
                <a:latin typeface="+mn-lt"/>
              </a:rPr>
            </a:br>
            <a:endParaRPr lang="el-GR" sz="2800" dirty="0">
              <a:latin typeface="+mn-lt"/>
            </a:endParaRPr>
          </a:p>
        </p:txBody>
      </p:sp>
      <p:pic>
        <p:nvPicPr>
          <p:cNvPr id="6" name="Εικόνα 5">
            <a:extLst>
              <a:ext uri="{FF2B5EF4-FFF2-40B4-BE49-F238E27FC236}">
                <a16:creationId xmlns:a16="http://schemas.microsoft.com/office/drawing/2014/main" id="{314FA015-D0CD-431B-A71E-BE67B8752BDF}"/>
              </a:ext>
            </a:extLst>
          </p:cNvPr>
          <p:cNvPicPr>
            <a:picLocks noChangeAspect="1"/>
          </p:cNvPicPr>
          <p:nvPr/>
        </p:nvPicPr>
        <p:blipFill>
          <a:blip r:embed="rId2"/>
          <a:stretch>
            <a:fillRect/>
          </a:stretch>
        </p:blipFill>
        <p:spPr>
          <a:xfrm>
            <a:off x="9334500" y="6492875"/>
            <a:ext cx="2857500" cy="342900"/>
          </a:xfrm>
          <a:prstGeom prst="rect">
            <a:avLst/>
          </a:prstGeom>
        </p:spPr>
      </p:pic>
      <p:sp>
        <p:nvSpPr>
          <p:cNvPr id="2" name="Οβάλ 1">
            <a:extLst>
              <a:ext uri="{FF2B5EF4-FFF2-40B4-BE49-F238E27FC236}">
                <a16:creationId xmlns:a16="http://schemas.microsoft.com/office/drawing/2014/main" id="{387B80C2-06E0-4301-A8E6-AAFAB8CCD09A}"/>
              </a:ext>
            </a:extLst>
          </p:cNvPr>
          <p:cNvSpPr/>
          <p:nvPr/>
        </p:nvSpPr>
        <p:spPr>
          <a:xfrm>
            <a:off x="2756146" y="3437878"/>
            <a:ext cx="6484769" cy="362424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b="1" dirty="0">
                <a:solidFill>
                  <a:schemeClr val="tx1"/>
                </a:solidFill>
              </a:rPr>
              <a:t>Παρόμοια με ασθενείς με ARDS λόγω σοβαρής γρίπης Α (H1N1) , εκείνοι με οξεία εκδήλωση COVID-19 μπορεί να έχουν λειτουργική βλάβη (αντίστοιχα αναπνευστική λειτουργία, μυοπάθεια κρίσιμης νόσου και νευροπάθεια), χαμηλότερη ποιότητα ζωής που σχετίζεται με την υγεία, τόσο βραχυπρόθεσμα όσο και μακροπρόθεσμα μετά την έξοδο από το νοσοκομείο</a:t>
            </a:r>
          </a:p>
          <a:p>
            <a:pPr algn="ctr"/>
            <a:endParaRPr lang="el-GR" b="1" dirty="0">
              <a:solidFill>
                <a:schemeClr val="tx1"/>
              </a:solidFill>
            </a:endParaRPr>
          </a:p>
          <a:p>
            <a:pPr algn="ctr"/>
            <a:endParaRPr lang="el-GR" b="1" dirty="0">
              <a:solidFill>
                <a:schemeClr val="tx1"/>
              </a:solidFill>
            </a:endParaRPr>
          </a:p>
        </p:txBody>
      </p:sp>
      <p:sp>
        <p:nvSpPr>
          <p:cNvPr id="3" name="Οβάλ 2">
            <a:extLst>
              <a:ext uri="{FF2B5EF4-FFF2-40B4-BE49-F238E27FC236}">
                <a16:creationId xmlns:a16="http://schemas.microsoft.com/office/drawing/2014/main" id="{6BD4FA82-3620-4406-BC29-28446A9959E5}"/>
              </a:ext>
            </a:extLst>
          </p:cNvPr>
          <p:cNvSpPr/>
          <p:nvPr/>
        </p:nvSpPr>
        <p:spPr>
          <a:xfrm>
            <a:off x="1328415" y="1326441"/>
            <a:ext cx="3593606" cy="275207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sz="1400" b="1" dirty="0">
                <a:solidFill>
                  <a:schemeClr val="tx1"/>
                </a:solidFill>
              </a:rPr>
              <a:t>Η άσκηση είναι η κύρια αιτία για δύσπνοια, κόπωση και </a:t>
            </a:r>
            <a:r>
              <a:rPr lang="el-GR" sz="1400" b="1" dirty="0" err="1">
                <a:solidFill>
                  <a:schemeClr val="tx1"/>
                </a:solidFill>
              </a:rPr>
              <a:t>αποκορεσμό</a:t>
            </a:r>
            <a:r>
              <a:rPr lang="el-GR" sz="1400" b="1" dirty="0">
                <a:solidFill>
                  <a:schemeClr val="tx1"/>
                </a:solidFill>
              </a:rPr>
              <a:t> οξυγόνου, συνιστάται προσαρμοσμένη δοκιμή άσκησης για φυσική και αναπνευστική μυϊκή απόδοση</a:t>
            </a:r>
          </a:p>
          <a:p>
            <a:pPr algn="ctr"/>
            <a:endParaRPr lang="el-GR" dirty="0"/>
          </a:p>
        </p:txBody>
      </p:sp>
      <p:sp>
        <p:nvSpPr>
          <p:cNvPr id="7" name="Οβάλ 6">
            <a:extLst>
              <a:ext uri="{FF2B5EF4-FFF2-40B4-BE49-F238E27FC236}">
                <a16:creationId xmlns:a16="http://schemas.microsoft.com/office/drawing/2014/main" id="{650DA8F3-E17D-47E6-9EF9-6705C968FDA2}"/>
              </a:ext>
            </a:extLst>
          </p:cNvPr>
          <p:cNvSpPr/>
          <p:nvPr/>
        </p:nvSpPr>
        <p:spPr>
          <a:xfrm>
            <a:off x="7172326" y="1326441"/>
            <a:ext cx="3818230" cy="260269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sz="1400" b="1" dirty="0">
                <a:solidFill>
                  <a:schemeClr val="tx1"/>
                </a:solidFill>
              </a:rPr>
              <a:t>Παρ 'όλα αυτά, οι συγγραφείς και οι περισσότεροι από τους ισπανόφωνους συμφωνούν ότι «η σοβαρή λειτουργική δυσλειτουργία δεν πρέπει να θεωρείται ως αντένδειξη για την αναπνευστική αποκατάσταση»</a:t>
            </a:r>
          </a:p>
          <a:p>
            <a:pPr algn="ctr"/>
            <a:endParaRPr lang="el-GR" dirty="0"/>
          </a:p>
        </p:txBody>
      </p:sp>
      <p:sp>
        <p:nvSpPr>
          <p:cNvPr id="9" name="TextBox 8">
            <a:extLst>
              <a:ext uri="{FF2B5EF4-FFF2-40B4-BE49-F238E27FC236}">
                <a16:creationId xmlns:a16="http://schemas.microsoft.com/office/drawing/2014/main" id="{FF834565-0B66-4D66-809E-F9494D6448F7}"/>
              </a:ext>
            </a:extLst>
          </p:cNvPr>
          <p:cNvSpPr txBox="1"/>
          <p:nvPr/>
        </p:nvSpPr>
        <p:spPr>
          <a:xfrm>
            <a:off x="176444" y="6396335"/>
            <a:ext cx="9158056" cy="461665"/>
          </a:xfrm>
          <a:prstGeom prst="rect">
            <a:avLst/>
          </a:prstGeom>
          <a:noFill/>
        </p:spPr>
        <p:txBody>
          <a:bodyPr wrap="square">
            <a:spAutoFit/>
          </a:bodyPr>
          <a:lstStyle/>
          <a:p>
            <a:r>
              <a:rPr lang="en-US" sz="1200" b="1" i="0" dirty="0">
                <a:solidFill>
                  <a:srgbClr val="212121"/>
                </a:solidFill>
                <a:effectLst/>
                <a:latin typeface="+mn-lt"/>
              </a:rPr>
              <a:t>Italian suggestions for pulmonary rehabilitation in COVID-19 patients recovering from acute respiratory failure: results of a Delphi process</a:t>
            </a:r>
            <a:br>
              <a:rPr lang="en-US" sz="1200" b="1" i="0" dirty="0">
                <a:solidFill>
                  <a:srgbClr val="212121"/>
                </a:solidFill>
                <a:effectLst/>
                <a:latin typeface="+mn-lt"/>
              </a:rPr>
            </a:br>
            <a:r>
              <a:rPr lang="en-US" sz="1200" dirty="0">
                <a:solidFill>
                  <a:srgbClr val="0071BC"/>
                </a:solidFill>
                <a:latin typeface="+mn-lt"/>
              </a:rPr>
              <a:t>Michele </a:t>
            </a:r>
            <a:r>
              <a:rPr lang="en-US" sz="1200" dirty="0" err="1">
                <a:solidFill>
                  <a:srgbClr val="0071BC"/>
                </a:solidFill>
                <a:latin typeface="+mn-lt"/>
              </a:rPr>
              <a:t>Vitacca</a:t>
            </a:r>
            <a:r>
              <a:rPr lang="en-US" sz="1200" dirty="0">
                <a:solidFill>
                  <a:srgbClr val="0071BC"/>
                </a:solidFill>
                <a:latin typeface="+mn-lt"/>
              </a:rPr>
              <a:t> et al, 2020</a:t>
            </a:r>
            <a:endParaRPr lang="el-GR" sz="1200" dirty="0"/>
          </a:p>
        </p:txBody>
      </p:sp>
    </p:spTree>
    <p:extLst>
      <p:ext uri="{BB962C8B-B14F-4D97-AF65-F5344CB8AC3E}">
        <p14:creationId xmlns:p14="http://schemas.microsoft.com/office/powerpoint/2010/main" val="343011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F0D19B-AD7D-4967-8626-0AEAD40BA54D}"/>
              </a:ext>
            </a:extLst>
          </p:cNvPr>
          <p:cNvSpPr>
            <a:spLocks noGrp="1"/>
          </p:cNvSpPr>
          <p:nvPr>
            <p:ph type="title"/>
          </p:nvPr>
        </p:nvSpPr>
        <p:spPr/>
        <p:txBody>
          <a:bodyPr>
            <a:normAutofit/>
          </a:bodyPr>
          <a:lstStyle/>
          <a:p>
            <a:pPr algn="ctr"/>
            <a:r>
              <a:rPr lang="el-GR" sz="2800" b="1" i="0" dirty="0">
                <a:solidFill>
                  <a:srgbClr val="000000"/>
                </a:solidFill>
                <a:effectLst/>
                <a:latin typeface="pg-2ffe"/>
              </a:rPr>
              <a:t>Αναπνευστική Φυσιοθεραπεία σε ασθενείς με COVID19</a:t>
            </a:r>
            <a:br>
              <a:rPr lang="el-GR" sz="2800" b="1" i="0" dirty="0">
                <a:solidFill>
                  <a:srgbClr val="000000"/>
                </a:solidFill>
                <a:effectLst/>
                <a:latin typeface="pg-2ffe"/>
              </a:rPr>
            </a:br>
            <a:endParaRPr lang="el-GR" sz="2800" dirty="0"/>
          </a:p>
        </p:txBody>
      </p:sp>
      <p:sp>
        <p:nvSpPr>
          <p:cNvPr id="3" name="Θέση περιεχομένου 2">
            <a:extLst>
              <a:ext uri="{FF2B5EF4-FFF2-40B4-BE49-F238E27FC236}">
                <a16:creationId xmlns:a16="http://schemas.microsoft.com/office/drawing/2014/main" id="{454E0EB5-142C-4275-A46F-B71130177ADE}"/>
              </a:ext>
            </a:extLst>
          </p:cNvPr>
          <p:cNvSpPr>
            <a:spLocks noGrp="1"/>
          </p:cNvSpPr>
          <p:nvPr>
            <p:ph idx="1"/>
          </p:nvPr>
        </p:nvSpPr>
        <p:spPr/>
        <p:txBody>
          <a:bodyPr>
            <a:normAutofit fontScale="85000" lnSpcReduction="20000"/>
          </a:bodyPr>
          <a:lstStyle/>
          <a:p>
            <a:pPr algn="l"/>
            <a:r>
              <a:rPr lang="el-GR" b="0" i="0" dirty="0">
                <a:solidFill>
                  <a:srgbClr val="000000"/>
                </a:solidFill>
                <a:effectLst/>
                <a:latin typeface="pg-2ffe"/>
              </a:rPr>
              <a:t>Ορισμός Αναπνευστικής Φυσικοθεραπείας </a:t>
            </a:r>
            <a:r>
              <a:rPr lang="el-GR" b="0" i="0" dirty="0" err="1">
                <a:solidFill>
                  <a:srgbClr val="000000"/>
                </a:solidFill>
                <a:effectLst/>
                <a:latin typeface="pg-2ffe"/>
              </a:rPr>
              <a:t>Αν.Φθ</a:t>
            </a:r>
            <a:endParaRPr lang="el-GR" b="0" i="0" dirty="0">
              <a:solidFill>
                <a:srgbClr val="000000"/>
              </a:solidFill>
              <a:effectLst/>
              <a:latin typeface="pg-2ffe"/>
            </a:endParaRPr>
          </a:p>
          <a:p>
            <a:pPr algn="l"/>
            <a:r>
              <a:rPr lang="el-GR" dirty="0">
                <a:solidFill>
                  <a:srgbClr val="000000"/>
                </a:solidFill>
                <a:latin typeface="pg-2ffe"/>
              </a:rPr>
              <a:t>Σκοπός της εφαρμογής της</a:t>
            </a:r>
          </a:p>
          <a:p>
            <a:r>
              <a:rPr lang="en-US" b="1" i="0" dirty="0">
                <a:solidFill>
                  <a:srgbClr val="000000"/>
                </a:solidFill>
                <a:effectLst/>
                <a:latin typeface="pg-2ffe"/>
              </a:rPr>
              <a:t>Covid 19</a:t>
            </a:r>
            <a:endParaRPr lang="el-GR" dirty="0">
              <a:solidFill>
                <a:srgbClr val="000000"/>
              </a:solidFill>
              <a:latin typeface="pg-2ffe"/>
            </a:endParaRPr>
          </a:p>
          <a:p>
            <a:pPr algn="l"/>
            <a:r>
              <a:rPr lang="el-GR" dirty="0">
                <a:solidFill>
                  <a:srgbClr val="000000"/>
                </a:solidFill>
                <a:latin typeface="pg-2ffe"/>
              </a:rPr>
              <a:t>Τεχνικές ΑΝ/ΦΘ</a:t>
            </a:r>
          </a:p>
          <a:p>
            <a:pPr algn="l"/>
            <a:r>
              <a:rPr lang="el-GR" b="0" i="0" dirty="0">
                <a:solidFill>
                  <a:srgbClr val="000000"/>
                </a:solidFill>
                <a:effectLst/>
                <a:latin typeface="pg-2ffe"/>
              </a:rPr>
              <a:t>Ενδείξεις</a:t>
            </a:r>
          </a:p>
          <a:p>
            <a:pPr algn="l"/>
            <a:r>
              <a:rPr lang="el-GR" dirty="0">
                <a:solidFill>
                  <a:srgbClr val="000000"/>
                </a:solidFill>
                <a:latin typeface="pg-2ffe"/>
              </a:rPr>
              <a:t>Αντενδείξεις</a:t>
            </a:r>
            <a:endParaRPr lang="el-GR" b="0" i="0" dirty="0">
              <a:solidFill>
                <a:srgbClr val="000000"/>
              </a:solidFill>
              <a:effectLst/>
              <a:latin typeface="pg-2ffe"/>
            </a:endParaRPr>
          </a:p>
          <a:p>
            <a:pPr algn="l"/>
            <a:r>
              <a:rPr lang="el-GR" b="0" i="0" dirty="0">
                <a:solidFill>
                  <a:srgbClr val="000000"/>
                </a:solidFill>
                <a:effectLst/>
                <a:latin typeface="pg-2ffe"/>
              </a:rPr>
              <a:t>ΑΝ/ΦΘ Πριν τη ΜΕΘ</a:t>
            </a:r>
          </a:p>
          <a:p>
            <a:pPr algn="l"/>
            <a:r>
              <a:rPr lang="el-GR" b="0" i="0" dirty="0">
                <a:solidFill>
                  <a:srgbClr val="000000"/>
                </a:solidFill>
                <a:effectLst/>
                <a:latin typeface="pg-2ffe"/>
              </a:rPr>
              <a:t>ΑΝ/ΦΘ </a:t>
            </a:r>
            <a:r>
              <a:rPr lang="el-GR" dirty="0">
                <a:solidFill>
                  <a:srgbClr val="000000"/>
                </a:solidFill>
                <a:latin typeface="pg-2ffe"/>
              </a:rPr>
              <a:t>Κατά τη διάρκεια στη ΜΕΘ</a:t>
            </a:r>
          </a:p>
          <a:p>
            <a:pPr algn="l"/>
            <a:r>
              <a:rPr lang="el-GR" b="0" i="0" dirty="0">
                <a:solidFill>
                  <a:srgbClr val="000000"/>
                </a:solidFill>
                <a:effectLst/>
                <a:latin typeface="pg-2ffe"/>
              </a:rPr>
              <a:t>ΑΝ/ΦΘ Μετά τη ΜΕΘ </a:t>
            </a:r>
          </a:p>
          <a:p>
            <a:pPr algn="l"/>
            <a:r>
              <a:rPr lang="el-GR" b="0" i="0" dirty="0">
                <a:solidFill>
                  <a:srgbClr val="000000"/>
                </a:solidFill>
                <a:effectLst/>
                <a:latin typeface="pg-2ffe"/>
              </a:rPr>
              <a:t>ΑΝ/ΦΘ </a:t>
            </a:r>
            <a:r>
              <a:rPr lang="el-GR" dirty="0">
                <a:solidFill>
                  <a:srgbClr val="000000"/>
                </a:solidFill>
                <a:latin typeface="pg-2ffe"/>
              </a:rPr>
              <a:t>Στο σπίτι</a:t>
            </a:r>
          </a:p>
          <a:p>
            <a:pPr algn="l"/>
            <a:r>
              <a:rPr lang="el-GR" b="0" i="0" dirty="0">
                <a:solidFill>
                  <a:srgbClr val="000000"/>
                </a:solidFill>
                <a:effectLst/>
                <a:latin typeface="pg-2ffe"/>
              </a:rPr>
              <a:t>Συμπερασματικά</a:t>
            </a:r>
          </a:p>
          <a:p>
            <a:pPr algn="l"/>
            <a:endParaRPr lang="el-GR" b="0" i="0" dirty="0">
              <a:solidFill>
                <a:srgbClr val="000000"/>
              </a:solidFill>
              <a:effectLst/>
              <a:latin typeface="pg-2ffe"/>
            </a:endParaRPr>
          </a:p>
        </p:txBody>
      </p:sp>
    </p:spTree>
    <p:extLst>
      <p:ext uri="{BB962C8B-B14F-4D97-AF65-F5344CB8AC3E}">
        <p14:creationId xmlns:p14="http://schemas.microsoft.com/office/powerpoint/2010/main" val="2659203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5833F7AA-296A-47FC-A9A4-3D910681160B}"/>
              </a:ext>
            </a:extLst>
          </p:cNvPr>
          <p:cNvSpPr>
            <a:spLocks noGrp="1"/>
          </p:cNvSpPr>
          <p:nvPr>
            <p:ph type="title"/>
          </p:nvPr>
        </p:nvSpPr>
        <p:spPr>
          <a:xfrm>
            <a:off x="838200" y="365125"/>
            <a:ext cx="10515600" cy="1325563"/>
          </a:xfrm>
        </p:spPr>
        <p:txBody>
          <a:bodyPr>
            <a:noAutofit/>
          </a:bodyPr>
          <a:lstStyle/>
          <a:p>
            <a:pPr algn="l"/>
            <a:r>
              <a:rPr lang="el-GR" sz="2000" dirty="0" err="1"/>
              <a:t>Ασκηση</a:t>
            </a:r>
            <a:r>
              <a:rPr lang="el-GR" sz="2000" dirty="0"/>
              <a:t> –μετά την </a:t>
            </a:r>
            <a:r>
              <a:rPr lang="el-GR" sz="2000" dirty="0" err="1"/>
              <a:t>εξοδο</a:t>
            </a:r>
            <a:r>
              <a:rPr lang="el-GR" sz="2000" dirty="0"/>
              <a:t> από το </a:t>
            </a:r>
            <a:r>
              <a:rPr lang="el-GR" sz="2000" dirty="0" err="1"/>
              <a:t>νοσοκομειο</a:t>
            </a:r>
            <a:r>
              <a:rPr lang="el-GR" sz="2000" dirty="0"/>
              <a:t>???? </a:t>
            </a:r>
            <a:r>
              <a:rPr lang="el-GR" sz="2000" dirty="0" err="1"/>
              <a:t>κοπωση</a:t>
            </a:r>
            <a:r>
              <a:rPr lang="el-GR" sz="2000" dirty="0"/>
              <a:t> ..</a:t>
            </a:r>
            <a:r>
              <a:rPr lang="en-US" sz="2000" b="1" i="0" dirty="0">
                <a:solidFill>
                  <a:srgbClr val="212121"/>
                </a:solidFill>
                <a:effectLst/>
                <a:latin typeface="Merriweather"/>
              </a:rPr>
              <a:t> Italian suggestions for pulmonary rehabilitation in COVID-19 patients recovering from acute respiratory failure: results of a Delphi process</a:t>
            </a:r>
            <a:br>
              <a:rPr lang="en-US" sz="2000" b="1" i="0" dirty="0">
                <a:solidFill>
                  <a:srgbClr val="212121"/>
                </a:solidFill>
                <a:effectLst/>
                <a:latin typeface="Merriweather"/>
              </a:rPr>
            </a:br>
            <a:r>
              <a:rPr lang="en-US" sz="2000" dirty="0">
                <a:solidFill>
                  <a:srgbClr val="0071BC"/>
                </a:solidFill>
                <a:latin typeface="BlinkMacSystemFont"/>
              </a:rPr>
              <a:t>Michele </a:t>
            </a:r>
            <a:r>
              <a:rPr lang="en-US" sz="2000" dirty="0" err="1">
                <a:solidFill>
                  <a:srgbClr val="0071BC"/>
                </a:solidFill>
                <a:latin typeface="BlinkMacSystemFont"/>
              </a:rPr>
              <a:t>Vitacca</a:t>
            </a:r>
            <a:r>
              <a:rPr lang="en-US" sz="2000">
                <a:solidFill>
                  <a:srgbClr val="0071BC"/>
                </a:solidFill>
                <a:latin typeface="BlinkMacSystemFont"/>
              </a:rPr>
              <a:t> et al, 2020</a:t>
            </a:r>
            <a:endParaRPr lang="el-GR" sz="2000" dirty="0"/>
          </a:p>
        </p:txBody>
      </p:sp>
      <p:pic>
        <p:nvPicPr>
          <p:cNvPr id="7" name="Εικόνα 6">
            <a:extLst>
              <a:ext uri="{FF2B5EF4-FFF2-40B4-BE49-F238E27FC236}">
                <a16:creationId xmlns:a16="http://schemas.microsoft.com/office/drawing/2014/main" id="{727CE90F-0286-4154-A7A2-205766210F1E}"/>
              </a:ext>
            </a:extLst>
          </p:cNvPr>
          <p:cNvPicPr>
            <a:picLocks noChangeAspect="1"/>
          </p:cNvPicPr>
          <p:nvPr/>
        </p:nvPicPr>
        <p:blipFill>
          <a:blip r:embed="rId2"/>
          <a:stretch>
            <a:fillRect/>
          </a:stretch>
        </p:blipFill>
        <p:spPr>
          <a:xfrm>
            <a:off x="8768734" y="6311900"/>
            <a:ext cx="2857500" cy="342900"/>
          </a:xfrm>
          <a:prstGeom prst="rect">
            <a:avLst/>
          </a:prstGeom>
        </p:spPr>
      </p:pic>
      <p:sp>
        <p:nvSpPr>
          <p:cNvPr id="2" name="Ορθογώνιο: Στρογγύλεμα γωνιών 1">
            <a:extLst>
              <a:ext uri="{FF2B5EF4-FFF2-40B4-BE49-F238E27FC236}">
                <a16:creationId xmlns:a16="http://schemas.microsoft.com/office/drawing/2014/main" id="{ECB2F417-A265-4F65-8C05-8D8D12FA79D0}"/>
              </a:ext>
            </a:extLst>
          </p:cNvPr>
          <p:cNvSpPr/>
          <p:nvPr/>
        </p:nvSpPr>
        <p:spPr>
          <a:xfrm>
            <a:off x="2458559" y="1690688"/>
            <a:ext cx="7013359" cy="18376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Ο αναμενόμενος χρόνος ανάκαμψης σε αυτούς τους ασθενείς ποικίλλει </a:t>
            </a:r>
            <a:r>
              <a:rPr lang="el-GR" dirty="0"/>
              <a:t>ανάλογα με τον βαθμό οξείας αναπνευστικής ανεπάρκειας και τη συναφή φυσική (ασθένεια, αδυναμία περιφερειακών μυών, διατροφική κατάσταση) και συναισθηματική </a:t>
            </a:r>
            <a:r>
              <a:rPr lang="el-GR" dirty="0" err="1"/>
              <a:t>δεισλειτουργία</a:t>
            </a:r>
            <a:r>
              <a:rPr lang="el-GR" dirty="0"/>
              <a:t> (άγχος, κατάθλιψη, αίσθηση εγκατάλειψης, σύνδρομο </a:t>
            </a:r>
            <a:r>
              <a:rPr lang="el-GR" dirty="0" err="1"/>
              <a:t>μετατραυματικού</a:t>
            </a:r>
            <a:r>
              <a:rPr lang="el-GR" dirty="0"/>
              <a:t> στρες) όπως σε ασθενείς μετά το ARDS </a:t>
            </a:r>
          </a:p>
          <a:p>
            <a:pPr algn="ctr"/>
            <a:endParaRPr lang="el-GR" b="1" dirty="0"/>
          </a:p>
        </p:txBody>
      </p:sp>
      <p:sp>
        <p:nvSpPr>
          <p:cNvPr id="3" name="Ορθογώνιο: Στρογγύλεμα γωνιών 2">
            <a:extLst>
              <a:ext uri="{FF2B5EF4-FFF2-40B4-BE49-F238E27FC236}">
                <a16:creationId xmlns:a16="http://schemas.microsoft.com/office/drawing/2014/main" id="{006179BA-B8C5-4000-AD4E-70AC2F5D54B6}"/>
              </a:ext>
            </a:extLst>
          </p:cNvPr>
          <p:cNvSpPr/>
          <p:nvPr/>
        </p:nvSpPr>
        <p:spPr>
          <a:xfrm>
            <a:off x="932155" y="4157031"/>
            <a:ext cx="4563123" cy="13937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b="1" dirty="0"/>
              <a:t>Συνιστούσαν τεχνικές κάθαρσης των αεραγωγών </a:t>
            </a:r>
            <a:r>
              <a:rPr lang="el-GR" sz="1600" dirty="0"/>
              <a:t>να συνεχίζονται μόνο για ασθενείς με πολλές εκκρίσεις</a:t>
            </a:r>
          </a:p>
          <a:p>
            <a:pPr algn="ctr"/>
            <a:endParaRPr lang="el-GR" b="1" dirty="0"/>
          </a:p>
        </p:txBody>
      </p:sp>
      <p:sp>
        <p:nvSpPr>
          <p:cNvPr id="5" name="Ορθογώνιο: Στρογγύλεμα γωνιών 4">
            <a:extLst>
              <a:ext uri="{FF2B5EF4-FFF2-40B4-BE49-F238E27FC236}">
                <a16:creationId xmlns:a16="http://schemas.microsoft.com/office/drawing/2014/main" id="{D23BF024-D8A9-4CBA-B866-5C930FF987EF}"/>
              </a:ext>
            </a:extLst>
          </p:cNvPr>
          <p:cNvSpPr/>
          <p:nvPr/>
        </p:nvSpPr>
        <p:spPr>
          <a:xfrm>
            <a:off x="6096000" y="4157030"/>
            <a:ext cx="5459767" cy="13255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Καθώς δεν είναι γνωστά τα αποτελέσματα της μυϊκής δραστηριότητας σε ιογενείς λοιμώξεις, </a:t>
            </a:r>
            <a:r>
              <a:rPr lang="el-GR" b="1" dirty="0"/>
              <a:t>οι ειδικοί πρότειναν αερόβια άσκηση χαμηλού φορτίου</a:t>
            </a:r>
          </a:p>
          <a:p>
            <a:pPr algn="ctr"/>
            <a:endParaRPr lang="el-GR" dirty="0"/>
          </a:p>
        </p:txBody>
      </p:sp>
    </p:spTree>
    <p:extLst>
      <p:ext uri="{BB962C8B-B14F-4D97-AF65-F5344CB8AC3E}">
        <p14:creationId xmlns:p14="http://schemas.microsoft.com/office/powerpoint/2010/main" val="15915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488051E9-6972-4FED-BABE-1A384987C90C}"/>
              </a:ext>
            </a:extLst>
          </p:cNvPr>
          <p:cNvPicPr>
            <a:picLocks noChangeAspect="1"/>
          </p:cNvPicPr>
          <p:nvPr/>
        </p:nvPicPr>
        <p:blipFill>
          <a:blip r:embed="rId2"/>
          <a:stretch>
            <a:fillRect/>
          </a:stretch>
        </p:blipFill>
        <p:spPr>
          <a:xfrm>
            <a:off x="847725" y="1162975"/>
            <a:ext cx="10610850" cy="5695025"/>
          </a:xfrm>
          <a:prstGeom prst="rect">
            <a:avLst/>
          </a:prstGeom>
        </p:spPr>
      </p:pic>
      <p:sp>
        <p:nvSpPr>
          <p:cNvPr id="10" name="Τίτλος 1">
            <a:extLst>
              <a:ext uri="{FF2B5EF4-FFF2-40B4-BE49-F238E27FC236}">
                <a16:creationId xmlns:a16="http://schemas.microsoft.com/office/drawing/2014/main" id="{9FFC2EEF-935B-4F09-BBC5-CB049F88D8A2}"/>
              </a:ext>
            </a:extLst>
          </p:cNvPr>
          <p:cNvSpPr>
            <a:spLocks noGrp="1"/>
          </p:cNvSpPr>
          <p:nvPr>
            <p:ph type="title"/>
          </p:nvPr>
        </p:nvSpPr>
        <p:spPr>
          <a:xfrm>
            <a:off x="838200" y="62145"/>
            <a:ext cx="10515600" cy="1628544"/>
          </a:xfrm>
        </p:spPr>
        <p:txBody>
          <a:bodyPr/>
          <a:lstStyle/>
          <a:p>
            <a:r>
              <a:rPr lang="en-US" sz="1800" b="1" i="0" u="none" strike="noStrike" baseline="0" dirty="0">
                <a:solidFill>
                  <a:srgbClr val="000000"/>
                </a:solidFill>
                <a:latin typeface="AdvOT863180fb"/>
              </a:rPr>
              <a:t>Physiotherapy management for COVID-19 in the acute hospital setting: clinical</a:t>
            </a:r>
            <a:br>
              <a:rPr lang="en-US" sz="1800" b="1" i="0" u="none" strike="noStrike" baseline="0" dirty="0">
                <a:solidFill>
                  <a:srgbClr val="000000"/>
                </a:solidFill>
                <a:latin typeface="AdvOT863180fb"/>
              </a:rPr>
            </a:br>
            <a:r>
              <a:rPr lang="en-US" sz="1800" b="1" i="0" u="none" strike="noStrike" baseline="0" dirty="0">
                <a:solidFill>
                  <a:srgbClr val="000000"/>
                </a:solidFill>
                <a:latin typeface="AdvOT863180fb"/>
              </a:rPr>
              <a:t>practice recommendations</a:t>
            </a:r>
            <a:br>
              <a:rPr lang="en-US" sz="1800" b="1" i="0" u="none" strike="noStrike" baseline="0" dirty="0">
                <a:solidFill>
                  <a:srgbClr val="000000"/>
                </a:solidFill>
                <a:latin typeface="AdvOT863180fb"/>
              </a:rPr>
            </a:br>
            <a:endParaRPr lang="el-GR" b="1" dirty="0"/>
          </a:p>
        </p:txBody>
      </p:sp>
      <p:pic>
        <p:nvPicPr>
          <p:cNvPr id="12" name="Γραφικό 11" descr="Τεχνητή αναπνοή με συμπαγές γέμισμα">
            <a:extLst>
              <a:ext uri="{FF2B5EF4-FFF2-40B4-BE49-F238E27FC236}">
                <a16:creationId xmlns:a16="http://schemas.microsoft.com/office/drawing/2014/main" id="{C686146E-D261-405E-9D45-418E01DFC3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7732" y="2621717"/>
            <a:ext cx="895166" cy="876670"/>
          </a:xfrm>
          <a:prstGeom prst="rect">
            <a:avLst/>
          </a:prstGeom>
        </p:spPr>
      </p:pic>
      <p:pic>
        <p:nvPicPr>
          <p:cNvPr id="14" name="Γραφικό 13" descr="Ανίχνευση με συμπαγές γέμισμα">
            <a:extLst>
              <a:ext uri="{FF2B5EF4-FFF2-40B4-BE49-F238E27FC236}">
                <a16:creationId xmlns:a16="http://schemas.microsoft.com/office/drawing/2014/main" id="{ADAABB1C-144A-4317-B201-D6DA2951A2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58164" y="5968012"/>
            <a:ext cx="469129" cy="519090"/>
          </a:xfrm>
          <a:prstGeom prst="rect">
            <a:avLst/>
          </a:prstGeom>
        </p:spPr>
      </p:pic>
      <p:pic>
        <p:nvPicPr>
          <p:cNvPr id="16" name="Γραφικό 15" descr="Face with mask με συμπαγές γέμισμα">
            <a:extLst>
              <a:ext uri="{FF2B5EF4-FFF2-40B4-BE49-F238E27FC236}">
                <a16:creationId xmlns:a16="http://schemas.microsoft.com/office/drawing/2014/main" id="{13817F9C-0D10-48B6-B05B-8C9E09A5DD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8811" y="5695025"/>
            <a:ext cx="515464" cy="545976"/>
          </a:xfrm>
          <a:prstGeom prst="rect">
            <a:avLst/>
          </a:prstGeom>
        </p:spPr>
      </p:pic>
      <p:pic>
        <p:nvPicPr>
          <p:cNvPr id="18" name="Γραφικό 17" descr="πυρετός με συμπαγές γέμισμα">
            <a:extLst>
              <a:ext uri="{FF2B5EF4-FFF2-40B4-BE49-F238E27FC236}">
                <a16:creationId xmlns:a16="http://schemas.microsoft.com/office/drawing/2014/main" id="{11A71C38-5E6C-4B68-9C6D-B72E5E1738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60540" y="4259646"/>
            <a:ext cx="772358" cy="679142"/>
          </a:xfrm>
          <a:prstGeom prst="rect">
            <a:avLst/>
          </a:prstGeom>
        </p:spPr>
      </p:pic>
      <p:pic>
        <p:nvPicPr>
          <p:cNvPr id="20" name="Γραφικό 19" descr="Σχοινάκι με συμπαγές γέμισμα">
            <a:extLst>
              <a:ext uri="{FF2B5EF4-FFF2-40B4-BE49-F238E27FC236}">
                <a16:creationId xmlns:a16="http://schemas.microsoft.com/office/drawing/2014/main" id="{E8F346C2-4D3C-459B-8837-526BB1D2D25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37732" y="5968012"/>
            <a:ext cx="515464" cy="545977"/>
          </a:xfrm>
          <a:prstGeom prst="rect">
            <a:avLst/>
          </a:prstGeom>
        </p:spPr>
      </p:pic>
    </p:spTree>
    <p:extLst>
      <p:ext uri="{BB962C8B-B14F-4D97-AF65-F5344CB8AC3E}">
        <p14:creationId xmlns:p14="http://schemas.microsoft.com/office/powerpoint/2010/main" val="101038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59AF56-9471-4BDD-B79A-C4651B07FE81}"/>
              </a:ext>
            </a:extLst>
          </p:cNvPr>
          <p:cNvSpPr>
            <a:spLocks noGrp="1"/>
          </p:cNvSpPr>
          <p:nvPr>
            <p:ph type="title"/>
          </p:nvPr>
        </p:nvSpPr>
        <p:spPr/>
        <p:txBody>
          <a:bodyPr/>
          <a:lstStyle/>
          <a:p>
            <a:endParaRPr lang="el-GR"/>
          </a:p>
        </p:txBody>
      </p:sp>
      <p:pic>
        <p:nvPicPr>
          <p:cNvPr id="17" name="Θέση περιεχομένου 16">
            <a:extLst>
              <a:ext uri="{FF2B5EF4-FFF2-40B4-BE49-F238E27FC236}">
                <a16:creationId xmlns:a16="http://schemas.microsoft.com/office/drawing/2014/main" id="{117179DA-49B0-4F5A-8B8F-E40C93EE76BF}"/>
              </a:ext>
            </a:extLst>
          </p:cNvPr>
          <p:cNvPicPr>
            <a:picLocks noGrp="1" noChangeAspect="1"/>
          </p:cNvPicPr>
          <p:nvPr>
            <p:ph idx="1"/>
          </p:nvPr>
        </p:nvPicPr>
        <p:blipFill>
          <a:blip r:embed="rId2"/>
          <a:stretch>
            <a:fillRect/>
          </a:stretch>
        </p:blipFill>
        <p:spPr>
          <a:xfrm>
            <a:off x="838200" y="365125"/>
            <a:ext cx="10515599" cy="6127750"/>
          </a:xfrm>
        </p:spPr>
      </p:pic>
      <p:sp>
        <p:nvSpPr>
          <p:cNvPr id="19" name="Κύκλος: Κενός 18">
            <a:extLst>
              <a:ext uri="{FF2B5EF4-FFF2-40B4-BE49-F238E27FC236}">
                <a16:creationId xmlns:a16="http://schemas.microsoft.com/office/drawing/2014/main" id="{15976D5A-E2DA-4072-85BB-257C7ED85FF0}"/>
              </a:ext>
            </a:extLst>
          </p:cNvPr>
          <p:cNvSpPr/>
          <p:nvPr/>
        </p:nvSpPr>
        <p:spPr>
          <a:xfrm>
            <a:off x="594804" y="1829941"/>
            <a:ext cx="1748901" cy="985421"/>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3" name="Καρδιά 22">
            <a:extLst>
              <a:ext uri="{FF2B5EF4-FFF2-40B4-BE49-F238E27FC236}">
                <a16:creationId xmlns:a16="http://schemas.microsoft.com/office/drawing/2014/main" id="{0A7F38B6-D11B-4A70-8B97-95F0439C140F}"/>
              </a:ext>
            </a:extLst>
          </p:cNvPr>
          <p:cNvSpPr/>
          <p:nvPr/>
        </p:nvSpPr>
        <p:spPr>
          <a:xfrm>
            <a:off x="2166152" y="4279038"/>
            <a:ext cx="328473" cy="25745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6767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899896-2E05-4DF0-ACDF-6542D1CBD063}"/>
              </a:ext>
            </a:extLst>
          </p:cNvPr>
          <p:cNvSpPr>
            <a:spLocks noGrp="1"/>
          </p:cNvSpPr>
          <p:nvPr>
            <p:ph type="title"/>
          </p:nvPr>
        </p:nvSpPr>
        <p:spPr>
          <a:xfrm>
            <a:off x="838199" y="365125"/>
            <a:ext cx="10596239" cy="1330510"/>
          </a:xfrm>
        </p:spPr>
        <p:txBody>
          <a:bodyPr>
            <a:normAutofit/>
          </a:bodyPr>
          <a:lstStyle/>
          <a:p>
            <a:r>
              <a:rPr lang="en-US" sz="2000" b="1" i="0" u="none" strike="noStrike" baseline="0" dirty="0">
                <a:latin typeface="Calibri" panose="020F0502020204030204" pitchFamily="34" charset="0"/>
                <a:cs typeface="Calibri" panose="020F0502020204030204" pitchFamily="34" charset="0"/>
              </a:rPr>
              <a:t>Respiratory physiotherapy in patients with COVID-19 infection in acute</a:t>
            </a:r>
            <a:r>
              <a:rPr lang="el-GR" sz="2000" b="1" i="0" u="none" strike="noStrike" baseline="0" dirty="0">
                <a:latin typeface="Calibri" panose="020F0502020204030204" pitchFamily="34" charset="0"/>
                <a:cs typeface="Calibri" panose="020F0502020204030204" pitchFamily="34" charset="0"/>
              </a:rPr>
              <a:t> </a:t>
            </a:r>
            <a:r>
              <a:rPr lang="en-US" sz="2000" b="1" i="0" u="none" strike="noStrike" baseline="0" dirty="0">
                <a:latin typeface="Calibri" panose="020F0502020204030204" pitchFamily="34" charset="0"/>
                <a:cs typeface="Calibri" panose="020F0502020204030204" pitchFamily="34" charset="0"/>
              </a:rPr>
              <a:t>setting: a Position Paper of the Italian Association of Respiratory</a:t>
            </a:r>
            <a:r>
              <a:rPr lang="el-GR" sz="2000" b="1" i="0" u="none" strike="noStrike" baseline="0" dirty="0">
                <a:latin typeface="Calibri" panose="020F0502020204030204" pitchFamily="34" charset="0"/>
                <a:cs typeface="Calibri" panose="020F0502020204030204" pitchFamily="34" charset="0"/>
              </a:rPr>
              <a:t> </a:t>
            </a:r>
            <a:r>
              <a:rPr lang="en-US" sz="2000" b="1" i="0" u="none" strike="noStrike" baseline="0" dirty="0">
                <a:latin typeface="Calibri" panose="020F0502020204030204" pitchFamily="34" charset="0"/>
                <a:cs typeface="Calibri" panose="020F0502020204030204" pitchFamily="34" charset="0"/>
              </a:rPr>
              <a:t>Physiotherapists (ARIR)</a:t>
            </a:r>
            <a:endParaRPr lang="el-GR" sz="2000"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189468BD-C67D-4960-9BB5-281D1DDFC104}"/>
              </a:ext>
            </a:extLst>
          </p:cNvPr>
          <p:cNvSpPr>
            <a:spLocks noGrp="1"/>
          </p:cNvSpPr>
          <p:nvPr>
            <p:ph idx="1"/>
          </p:nvPr>
        </p:nvSpPr>
        <p:spPr/>
        <p:txBody>
          <a:bodyPr>
            <a:normAutofit/>
          </a:bodyPr>
          <a:lstStyle/>
          <a:p>
            <a:pPr algn="l"/>
            <a:r>
              <a:rPr lang="el-GR" sz="1800" dirty="0">
                <a:latin typeface="TimesNewRomanPSMT"/>
              </a:rPr>
              <a:t>Φυσιοθεραπευτές, κυρίως φυσιοθεραπευτές του αναπνευστικού, διαδραματίζουν βασικό ρόλο:</a:t>
            </a:r>
          </a:p>
          <a:p>
            <a:pPr algn="l"/>
            <a:r>
              <a:rPr lang="el-GR" sz="1800" dirty="0">
                <a:latin typeface="TimesNewRomanPSMT"/>
              </a:rPr>
              <a:t> στο μη επεμβατικό</a:t>
            </a:r>
            <a:r>
              <a:rPr lang="en-US" sz="1800" dirty="0">
                <a:latin typeface="TimesNewRomanPSMT"/>
              </a:rPr>
              <a:t> </a:t>
            </a:r>
            <a:r>
              <a:rPr lang="el-GR" sz="1800" dirty="0">
                <a:latin typeface="TimesNewRomanPSMT"/>
              </a:rPr>
              <a:t>αερισμό των ασθενών, </a:t>
            </a:r>
          </a:p>
          <a:p>
            <a:pPr algn="l"/>
            <a:r>
              <a:rPr lang="el-GR" sz="1800" dirty="0">
                <a:latin typeface="TimesNewRomanPSMT"/>
              </a:rPr>
              <a:t> στη διαχείριση της στάσης του σώματος,</a:t>
            </a:r>
          </a:p>
          <a:p>
            <a:pPr algn="l"/>
            <a:r>
              <a:rPr lang="el-GR" sz="1800" dirty="0">
                <a:latin typeface="TimesNewRomanPSMT"/>
              </a:rPr>
              <a:t> κινητοποίηση, </a:t>
            </a:r>
          </a:p>
          <a:p>
            <a:pPr algn="l"/>
            <a:r>
              <a:rPr lang="el-GR" sz="1800" dirty="0">
                <a:latin typeface="TimesNewRomanPSMT"/>
              </a:rPr>
              <a:t> καθώς και κατά τη διάρκεια του απογαλακτισμού</a:t>
            </a:r>
          </a:p>
          <a:p>
            <a:pPr marL="0" indent="0" algn="l">
              <a:buNone/>
            </a:pPr>
            <a:endParaRPr lang="el-GR" sz="1800" dirty="0">
              <a:latin typeface="TimesNewRomanPSMT"/>
            </a:endParaRPr>
          </a:p>
        </p:txBody>
      </p:sp>
    </p:spTree>
    <p:extLst>
      <p:ext uri="{BB962C8B-B14F-4D97-AF65-F5344CB8AC3E}">
        <p14:creationId xmlns:p14="http://schemas.microsoft.com/office/powerpoint/2010/main" val="2735217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D571C-8E2C-49DB-9317-3EF978DD0F5D}"/>
              </a:ext>
            </a:extLst>
          </p:cNvPr>
          <p:cNvSpPr>
            <a:spLocks noGrp="1"/>
          </p:cNvSpPr>
          <p:nvPr>
            <p:ph type="title"/>
          </p:nvPr>
        </p:nvSpPr>
        <p:spPr/>
        <p:txBody>
          <a:bodyPr>
            <a:normAutofit/>
          </a:bodyPr>
          <a:lstStyle/>
          <a:p>
            <a:r>
              <a:rPr lang="el-GR" sz="2800" b="1" dirty="0">
                <a:latin typeface="+mn-lt"/>
              </a:rPr>
              <a:t>ΙΤΑΛΙΚΗ ΕΝΩΣΗ ΦΥΣΙΚΟΘΕΡΑΠΕΥΤΩΝ …</a:t>
            </a:r>
            <a:r>
              <a:rPr lang="en-US" sz="2800" b="1" dirty="0">
                <a:latin typeface="+mn-lt"/>
              </a:rPr>
              <a:t>ARIR</a:t>
            </a:r>
            <a:endParaRPr lang="el-GR" sz="2800" b="1" dirty="0">
              <a:latin typeface="+mn-lt"/>
            </a:endParaRPr>
          </a:p>
        </p:txBody>
      </p:sp>
      <p:sp>
        <p:nvSpPr>
          <p:cNvPr id="3" name="Θέση περιεχομένου 2">
            <a:extLst>
              <a:ext uri="{FF2B5EF4-FFF2-40B4-BE49-F238E27FC236}">
                <a16:creationId xmlns:a16="http://schemas.microsoft.com/office/drawing/2014/main" id="{BCA99275-BFBA-466A-B83B-C0A852E059C9}"/>
              </a:ext>
            </a:extLst>
          </p:cNvPr>
          <p:cNvSpPr>
            <a:spLocks noGrp="1"/>
          </p:cNvSpPr>
          <p:nvPr>
            <p:ph idx="1"/>
          </p:nvPr>
        </p:nvSpPr>
        <p:spPr/>
        <p:txBody>
          <a:bodyPr>
            <a:normAutofit fontScale="92500" lnSpcReduction="10000"/>
          </a:bodyPr>
          <a:lstStyle/>
          <a:p>
            <a:pPr marL="0" indent="0" algn="l">
              <a:buNone/>
            </a:pPr>
            <a:r>
              <a:rPr lang="el-GR" dirty="0"/>
              <a:t>Οι ασθενείς που έχουν προσβληθεί από νόσο </a:t>
            </a:r>
            <a:r>
              <a:rPr lang="el-GR" dirty="0" err="1"/>
              <a:t>κοροναϊού</a:t>
            </a:r>
            <a:r>
              <a:rPr lang="el-GR" dirty="0"/>
              <a:t> (SARS-Cov-2) μπορεί να αναπτύξουν πνευμονία με διήθηση και στους 2 πνεύμονες με σοβαρή </a:t>
            </a:r>
            <a:r>
              <a:rPr lang="el-GR" dirty="0" err="1"/>
              <a:t>υποξική</a:t>
            </a:r>
            <a:r>
              <a:rPr lang="el-GR" dirty="0"/>
              <a:t> αναπνευστική ανεπάρκεια (ARDS)</a:t>
            </a:r>
          </a:p>
          <a:p>
            <a:pPr marL="0" indent="0" algn="l">
              <a:buNone/>
            </a:pPr>
            <a:endParaRPr lang="el-GR" dirty="0"/>
          </a:p>
          <a:p>
            <a:pPr marL="0" indent="0" algn="l">
              <a:buNone/>
            </a:pPr>
            <a:r>
              <a:rPr lang="el-GR" dirty="0"/>
              <a:t>Συμπτώματα:</a:t>
            </a:r>
          </a:p>
          <a:p>
            <a:pPr marL="0" indent="0" algn="l">
              <a:buNone/>
            </a:pPr>
            <a:r>
              <a:rPr lang="el-GR" b="1" dirty="0"/>
              <a:t>Δύσπνοια :</a:t>
            </a:r>
            <a:r>
              <a:rPr lang="el-GR" dirty="0"/>
              <a:t>μπορεί να επιμείνει παρά τη χορήγηση οξυγόνου&gt; 10-15L / </a:t>
            </a:r>
            <a:r>
              <a:rPr lang="el-GR" dirty="0" err="1"/>
              <a:t>min</a:t>
            </a:r>
            <a:r>
              <a:rPr lang="el-GR" dirty="0"/>
              <a:t> με μάσκα </a:t>
            </a:r>
          </a:p>
          <a:p>
            <a:pPr marL="0" indent="0" algn="l">
              <a:buNone/>
            </a:pPr>
            <a:r>
              <a:rPr lang="el-GR" dirty="0"/>
              <a:t>-Ρινικό οξυγόνο υψηλής ροής (HFNO) </a:t>
            </a:r>
          </a:p>
          <a:p>
            <a:pPr marL="0" indent="0" algn="l">
              <a:buNone/>
            </a:pPr>
            <a:r>
              <a:rPr lang="el-GR" dirty="0"/>
              <a:t>-εφαρμογή συνεχούς θετικής πίεσης των αεραγωγών (CPAP)</a:t>
            </a:r>
          </a:p>
          <a:p>
            <a:pPr marL="0" indent="0" algn="l">
              <a:buNone/>
            </a:pPr>
            <a:r>
              <a:rPr lang="el-GR" dirty="0"/>
              <a:t>-μη επεμβατικός αερισμός (NIV) μπορεί να είναι χρήσιμος</a:t>
            </a:r>
          </a:p>
        </p:txBody>
      </p:sp>
    </p:spTree>
    <p:extLst>
      <p:ext uri="{BB962C8B-B14F-4D97-AF65-F5344CB8AC3E}">
        <p14:creationId xmlns:p14="http://schemas.microsoft.com/office/powerpoint/2010/main" val="307633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80C861-7FE4-4C63-8AEF-F86B908AF173}"/>
              </a:ext>
            </a:extLst>
          </p:cNvPr>
          <p:cNvSpPr>
            <a:spLocks noGrp="1"/>
          </p:cNvSpPr>
          <p:nvPr>
            <p:ph type="title"/>
          </p:nvPr>
        </p:nvSpPr>
        <p:spPr/>
        <p:txBody>
          <a:bodyPr>
            <a:normAutofit/>
          </a:bodyPr>
          <a:lstStyle/>
          <a:p>
            <a:r>
              <a:rPr lang="el-GR" sz="2800" b="1" dirty="0">
                <a:latin typeface="+mn-lt"/>
              </a:rPr>
              <a:t>ΙΤΑΛΙΚΗ ΕΝΩΣΗ ΦΥΣΙΚΟΘΕΡΑΠΕΥΤΩΝ …</a:t>
            </a:r>
            <a:r>
              <a:rPr lang="en-US" sz="2800" b="1" dirty="0">
                <a:latin typeface="+mn-lt"/>
              </a:rPr>
              <a:t>ARIR</a:t>
            </a:r>
            <a:endParaRPr lang="el-GR" sz="2800" dirty="0">
              <a:latin typeface="+mn-lt"/>
            </a:endParaRPr>
          </a:p>
        </p:txBody>
      </p:sp>
      <p:sp>
        <p:nvSpPr>
          <p:cNvPr id="3" name="Θέση περιεχομένου 2">
            <a:extLst>
              <a:ext uri="{FF2B5EF4-FFF2-40B4-BE49-F238E27FC236}">
                <a16:creationId xmlns:a16="http://schemas.microsoft.com/office/drawing/2014/main" id="{9CF657B3-8032-4D62-86D5-CC348AC71EC4}"/>
              </a:ext>
            </a:extLst>
          </p:cNvPr>
          <p:cNvSpPr>
            <a:spLocks noGrp="1"/>
          </p:cNvSpPr>
          <p:nvPr>
            <p:ph idx="1"/>
          </p:nvPr>
        </p:nvSpPr>
        <p:spPr/>
        <p:txBody>
          <a:bodyPr>
            <a:normAutofit/>
          </a:bodyPr>
          <a:lstStyle/>
          <a:p>
            <a:pPr algn="just"/>
            <a:r>
              <a:rPr lang="el-GR" dirty="0"/>
              <a:t>Μια πιθανή ταχεία επιδείνωση της οξυγόνωσης οδηγεί σε διασωλήνωση</a:t>
            </a:r>
          </a:p>
          <a:p>
            <a:pPr algn="just"/>
            <a:r>
              <a:rPr lang="el-GR" dirty="0"/>
              <a:t>το ποσοστό αποτυχίας της CPAP / NIV είναι εξαιρετικά υψηλό</a:t>
            </a:r>
          </a:p>
          <a:p>
            <a:pPr algn="just"/>
            <a:r>
              <a:rPr lang="el-GR" dirty="0">
                <a:solidFill>
                  <a:srgbClr val="FF0000"/>
                </a:solidFill>
              </a:rPr>
              <a:t>Όταν ενδείκνυται, μπορεί να πραγματοποιηθεί η χορήγηση CPAP / NIV</a:t>
            </a:r>
          </a:p>
          <a:p>
            <a:pPr algn="just"/>
            <a:r>
              <a:rPr lang="el-GR" dirty="0" err="1">
                <a:solidFill>
                  <a:srgbClr val="FF0000"/>
                </a:solidFill>
              </a:rPr>
              <a:t>Οταν</a:t>
            </a:r>
            <a:r>
              <a:rPr lang="el-GR" dirty="0">
                <a:solidFill>
                  <a:srgbClr val="FF0000"/>
                </a:solidFill>
              </a:rPr>
              <a:t> χρησιμοποιείται CPAP / NIV, είναι σημαντικό να ληφθεί υπόψη η πιθανή διάχυση σωματιδίων αερολύματος του ιού στο περιβάλλον </a:t>
            </a:r>
          </a:p>
          <a:p>
            <a:pPr algn="just"/>
            <a:endParaRPr lang="el-GR" dirty="0">
              <a:solidFill>
                <a:srgbClr val="FF0000"/>
              </a:solidFill>
            </a:endParaRPr>
          </a:p>
          <a:p>
            <a:pPr algn="just"/>
            <a:endParaRPr lang="el-GR" dirty="0"/>
          </a:p>
        </p:txBody>
      </p:sp>
    </p:spTree>
    <p:extLst>
      <p:ext uri="{BB962C8B-B14F-4D97-AF65-F5344CB8AC3E}">
        <p14:creationId xmlns:p14="http://schemas.microsoft.com/office/powerpoint/2010/main" val="2124669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C7CB1-B968-451F-A478-1519A8D0927C}"/>
              </a:ext>
            </a:extLst>
          </p:cNvPr>
          <p:cNvSpPr>
            <a:spLocks noGrp="1"/>
          </p:cNvSpPr>
          <p:nvPr>
            <p:ph type="title"/>
          </p:nvPr>
        </p:nvSpPr>
        <p:spPr/>
        <p:txBody>
          <a:bodyPr/>
          <a:lstStyle/>
          <a:p>
            <a:r>
              <a:rPr lang="en-US" dirty="0"/>
              <a:t>ARIR</a:t>
            </a:r>
            <a:endParaRPr lang="el-GR" dirty="0"/>
          </a:p>
        </p:txBody>
      </p:sp>
      <p:sp>
        <p:nvSpPr>
          <p:cNvPr id="3" name="Θέση περιεχομένου 2">
            <a:extLst>
              <a:ext uri="{FF2B5EF4-FFF2-40B4-BE49-F238E27FC236}">
                <a16:creationId xmlns:a16="http://schemas.microsoft.com/office/drawing/2014/main" id="{868F6A94-3418-4898-AC6C-DCB577B08FBB}"/>
              </a:ext>
            </a:extLst>
          </p:cNvPr>
          <p:cNvSpPr>
            <a:spLocks noGrp="1"/>
          </p:cNvSpPr>
          <p:nvPr>
            <p:ph idx="1"/>
          </p:nvPr>
        </p:nvSpPr>
        <p:spPr/>
        <p:txBody>
          <a:bodyPr>
            <a:normAutofit fontScale="92500" lnSpcReduction="20000"/>
          </a:bodyPr>
          <a:lstStyle/>
          <a:p>
            <a:pPr algn="just"/>
            <a:r>
              <a:rPr lang="el-GR" dirty="0"/>
              <a:t>Εάν ένας ασθενής ενδείκνυται να </a:t>
            </a:r>
            <a:r>
              <a:rPr lang="el-GR" dirty="0" err="1"/>
              <a:t>διασωληνωθεί</a:t>
            </a:r>
            <a:r>
              <a:rPr lang="el-GR" dirty="0"/>
              <a:t> είναι προτιμότερο να πραγματοποιείται εκλεκτική διασωλήνωση και όχι έκτακτη ανάγκη διασωλήνωσης σε κρίσιμες συνθήκες</a:t>
            </a:r>
          </a:p>
          <a:p>
            <a:pPr algn="just"/>
            <a:r>
              <a:rPr lang="el-GR" dirty="0"/>
              <a:t>Αυτή η ενέργεια θα επιτρέψει :</a:t>
            </a:r>
          </a:p>
          <a:p>
            <a:pPr algn="just"/>
            <a:r>
              <a:rPr lang="el-GR" dirty="0"/>
              <a:t>την ελαχιστοποίηση επιπλοκών της ίδιας της διασωλήνωσης για τον ασθενή</a:t>
            </a:r>
          </a:p>
          <a:p>
            <a:pPr algn="just"/>
            <a:r>
              <a:rPr lang="el-GR" dirty="0"/>
              <a:t>μείωση του κινδύνου μόλυνσης στο προσωπικό</a:t>
            </a:r>
          </a:p>
          <a:p>
            <a:pPr algn="just"/>
            <a:r>
              <a:rPr lang="el-GR" dirty="0"/>
              <a:t>Μέχρι σήμερα, δεν υπάρχουν σαφείς συστάσεις για τη χρήση του NIV σε περίπτωση επανεμφάνισης οξείας αναπνευστικής ανεπάρκειας ή συγκεκριμένα </a:t>
            </a:r>
            <a:r>
              <a:rPr lang="el-GR" dirty="0" err="1"/>
              <a:t>υποξυγοναιμίας</a:t>
            </a:r>
            <a:r>
              <a:rPr lang="el-GR" dirty="0"/>
              <a:t> που σχετίζεται με </a:t>
            </a:r>
            <a:r>
              <a:rPr lang="el-GR" dirty="0" err="1"/>
              <a:t>ιική</a:t>
            </a:r>
            <a:r>
              <a:rPr lang="el-GR" dirty="0"/>
              <a:t> πνευμονία</a:t>
            </a:r>
          </a:p>
          <a:p>
            <a:pPr algn="just"/>
            <a:r>
              <a:rPr lang="el-GR" dirty="0"/>
              <a:t>Η καθυστέρηση στην </a:t>
            </a:r>
            <a:r>
              <a:rPr lang="el-GR" dirty="0" err="1"/>
              <a:t>ενδοτραχειακή</a:t>
            </a:r>
            <a:r>
              <a:rPr lang="el-GR" dirty="0"/>
              <a:t> διασωλήνωση με παρατεταμένη χρήση του NIV σχετίζεται με υψηλότερο ποσοστό θνησιμότητας</a:t>
            </a:r>
          </a:p>
          <a:p>
            <a:pPr algn="just"/>
            <a:endParaRPr lang="el-GR" dirty="0"/>
          </a:p>
        </p:txBody>
      </p:sp>
    </p:spTree>
    <p:extLst>
      <p:ext uri="{BB962C8B-B14F-4D97-AF65-F5344CB8AC3E}">
        <p14:creationId xmlns:p14="http://schemas.microsoft.com/office/powerpoint/2010/main" val="42414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inVertical)">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C5A70D-8376-4B9E-B742-B5B8F7E8D02C}"/>
              </a:ext>
            </a:extLst>
          </p:cNvPr>
          <p:cNvSpPr>
            <a:spLocks noGrp="1"/>
          </p:cNvSpPr>
          <p:nvPr>
            <p:ph type="title"/>
          </p:nvPr>
        </p:nvSpPr>
        <p:spPr/>
        <p:txBody>
          <a:bodyPr/>
          <a:lstStyle/>
          <a:p>
            <a:r>
              <a:rPr lang="en-US" dirty="0"/>
              <a:t>ARIR </a:t>
            </a:r>
            <a:endParaRPr lang="el-GR" dirty="0"/>
          </a:p>
        </p:txBody>
      </p:sp>
      <p:pic>
        <p:nvPicPr>
          <p:cNvPr id="5" name="Θέση περιεχομένου 4">
            <a:extLst>
              <a:ext uri="{FF2B5EF4-FFF2-40B4-BE49-F238E27FC236}">
                <a16:creationId xmlns:a16="http://schemas.microsoft.com/office/drawing/2014/main" id="{4C429810-EC08-4F39-86CE-B65351307837}"/>
              </a:ext>
            </a:extLst>
          </p:cNvPr>
          <p:cNvPicPr>
            <a:picLocks noGrp="1" noChangeAspect="1"/>
          </p:cNvPicPr>
          <p:nvPr>
            <p:ph idx="1"/>
          </p:nvPr>
        </p:nvPicPr>
        <p:blipFill>
          <a:blip r:embed="rId2"/>
          <a:stretch>
            <a:fillRect/>
          </a:stretch>
        </p:blipFill>
        <p:spPr>
          <a:xfrm>
            <a:off x="6624377" y="1558180"/>
            <a:ext cx="4250028" cy="4351338"/>
          </a:xfrm>
        </p:spPr>
      </p:pic>
      <p:sp>
        <p:nvSpPr>
          <p:cNvPr id="7" name="TextBox 6">
            <a:extLst>
              <a:ext uri="{FF2B5EF4-FFF2-40B4-BE49-F238E27FC236}">
                <a16:creationId xmlns:a16="http://schemas.microsoft.com/office/drawing/2014/main" id="{BD53A5BB-F603-45A7-B6BE-E6F999790F16}"/>
              </a:ext>
            </a:extLst>
          </p:cNvPr>
          <p:cNvSpPr txBox="1"/>
          <p:nvPr/>
        </p:nvSpPr>
        <p:spPr>
          <a:xfrm>
            <a:off x="6097480" y="5777010"/>
            <a:ext cx="6094520" cy="646331"/>
          </a:xfrm>
          <a:prstGeom prst="rect">
            <a:avLst/>
          </a:prstGeom>
          <a:noFill/>
        </p:spPr>
        <p:txBody>
          <a:bodyPr wrap="square">
            <a:spAutoFit/>
          </a:bodyPr>
          <a:lstStyle/>
          <a:p>
            <a:pPr algn="l"/>
            <a:r>
              <a:rPr lang="en-US" sz="1800" b="1" i="0" u="none" strike="noStrike" baseline="0" dirty="0">
                <a:latin typeface="AGaramondPro-Bold"/>
              </a:rPr>
              <a:t>Setting of a circuit of a single-tube CPAP with exhalation</a:t>
            </a:r>
          </a:p>
          <a:p>
            <a:pPr algn="l"/>
            <a:r>
              <a:rPr lang="en-US" sz="1800" b="1" i="0" u="none" strike="noStrike" baseline="0" dirty="0">
                <a:latin typeface="AGaramondPro-Bold"/>
              </a:rPr>
              <a:t>port and with non-vented mask.</a:t>
            </a:r>
            <a:endParaRPr lang="el-GR" dirty="0"/>
          </a:p>
        </p:txBody>
      </p:sp>
      <p:pic>
        <p:nvPicPr>
          <p:cNvPr id="8" name="Θέση περιεχομένου 4">
            <a:extLst>
              <a:ext uri="{FF2B5EF4-FFF2-40B4-BE49-F238E27FC236}">
                <a16:creationId xmlns:a16="http://schemas.microsoft.com/office/drawing/2014/main" id="{C5B8124E-9504-4DDD-8CF3-35B24190A94E}"/>
              </a:ext>
            </a:extLst>
          </p:cNvPr>
          <p:cNvPicPr>
            <a:picLocks noChangeAspect="1"/>
          </p:cNvPicPr>
          <p:nvPr/>
        </p:nvPicPr>
        <p:blipFill>
          <a:blip r:embed="rId3"/>
          <a:stretch>
            <a:fillRect/>
          </a:stretch>
        </p:blipFill>
        <p:spPr>
          <a:xfrm>
            <a:off x="1076866" y="1721636"/>
            <a:ext cx="4250028" cy="4024426"/>
          </a:xfrm>
          <a:prstGeom prst="rect">
            <a:avLst/>
          </a:prstGeom>
        </p:spPr>
      </p:pic>
      <p:sp>
        <p:nvSpPr>
          <p:cNvPr id="9" name="TextBox 8">
            <a:extLst>
              <a:ext uri="{FF2B5EF4-FFF2-40B4-BE49-F238E27FC236}">
                <a16:creationId xmlns:a16="http://schemas.microsoft.com/office/drawing/2014/main" id="{2958FFCB-7031-4A40-B3E1-ED2D3665378B}"/>
              </a:ext>
            </a:extLst>
          </p:cNvPr>
          <p:cNvSpPr txBox="1"/>
          <p:nvPr/>
        </p:nvSpPr>
        <p:spPr>
          <a:xfrm>
            <a:off x="154620" y="5777010"/>
            <a:ext cx="6094520" cy="646331"/>
          </a:xfrm>
          <a:prstGeom prst="rect">
            <a:avLst/>
          </a:prstGeom>
          <a:noFill/>
        </p:spPr>
        <p:txBody>
          <a:bodyPr wrap="square">
            <a:spAutoFit/>
          </a:bodyPr>
          <a:lstStyle/>
          <a:p>
            <a:pPr algn="l"/>
            <a:r>
              <a:rPr lang="en-US" sz="1800" b="1" i="0" u="none" strike="noStrike" baseline="0" dirty="0">
                <a:latin typeface="AGaramondPro-Bold"/>
              </a:rPr>
              <a:t>Setting of a HFNO circuit for patients who adopt an</a:t>
            </a:r>
          </a:p>
          <a:p>
            <a:pPr algn="l"/>
            <a:r>
              <a:rPr lang="en-US" sz="1800" b="1" i="0" u="none" strike="noStrike" baseline="0" dirty="0">
                <a:latin typeface="AGaramondPro-Bold"/>
              </a:rPr>
              <a:t>open-mouth breathing pattern.</a:t>
            </a:r>
            <a:endParaRPr lang="el-GR" dirty="0"/>
          </a:p>
        </p:txBody>
      </p:sp>
    </p:spTree>
    <p:extLst>
      <p:ext uri="{BB962C8B-B14F-4D97-AF65-F5344CB8AC3E}">
        <p14:creationId xmlns:p14="http://schemas.microsoft.com/office/powerpoint/2010/main" val="2106278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92C124-5175-444F-BA1D-1182EC5BDFFA}"/>
              </a:ext>
            </a:extLst>
          </p:cNvPr>
          <p:cNvSpPr>
            <a:spLocks noGrp="1"/>
          </p:cNvSpPr>
          <p:nvPr>
            <p:ph type="title"/>
          </p:nvPr>
        </p:nvSpPr>
        <p:spPr/>
        <p:txBody>
          <a:bodyPr/>
          <a:lstStyle/>
          <a:p>
            <a:r>
              <a:rPr lang="en-US" b="0" i="0" dirty="0">
                <a:solidFill>
                  <a:srgbClr val="000000"/>
                </a:solidFill>
                <a:effectLst/>
                <a:latin typeface="Times New Roman" panose="02020603050405020304" pitchFamily="18" charset="0"/>
              </a:rPr>
              <a:t>CPAP with counterweights system</a:t>
            </a:r>
            <a:endParaRPr lang="el-GR" dirty="0"/>
          </a:p>
        </p:txBody>
      </p:sp>
      <p:pic>
        <p:nvPicPr>
          <p:cNvPr id="9" name="Εικόνα 8">
            <a:extLst>
              <a:ext uri="{FF2B5EF4-FFF2-40B4-BE49-F238E27FC236}">
                <a16:creationId xmlns:a16="http://schemas.microsoft.com/office/drawing/2014/main" id="{B47B6293-AA05-4F7C-81C7-E39241F84FBD}"/>
              </a:ext>
            </a:extLst>
          </p:cNvPr>
          <p:cNvPicPr>
            <a:picLocks noChangeAspect="1"/>
          </p:cNvPicPr>
          <p:nvPr/>
        </p:nvPicPr>
        <p:blipFill>
          <a:blip r:embed="rId2"/>
          <a:stretch>
            <a:fillRect/>
          </a:stretch>
        </p:blipFill>
        <p:spPr>
          <a:xfrm>
            <a:off x="3007543" y="1690688"/>
            <a:ext cx="5506144" cy="4781550"/>
          </a:xfrm>
          <a:prstGeom prst="rect">
            <a:avLst/>
          </a:prstGeom>
        </p:spPr>
      </p:pic>
    </p:spTree>
    <p:extLst>
      <p:ext uri="{BB962C8B-B14F-4D97-AF65-F5344CB8AC3E}">
        <p14:creationId xmlns:p14="http://schemas.microsoft.com/office/powerpoint/2010/main" val="4288959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881C14-B55B-4874-9802-E88E16BE42B2}"/>
              </a:ext>
            </a:extLst>
          </p:cNvPr>
          <p:cNvSpPr>
            <a:spLocks noGrp="1"/>
          </p:cNvSpPr>
          <p:nvPr>
            <p:ph type="title"/>
          </p:nvPr>
        </p:nvSpPr>
        <p:spPr/>
        <p:txBody>
          <a:bodyPr>
            <a:noAutofit/>
          </a:bodyPr>
          <a:lstStyle/>
          <a:p>
            <a:r>
              <a:rPr lang="en-US" sz="2000" b="1" i="0" dirty="0">
                <a:solidFill>
                  <a:srgbClr val="000000"/>
                </a:solidFill>
                <a:effectLst/>
                <a:latin typeface="arial" panose="020B0604020202020204" pitchFamily="34" charset="0"/>
              </a:rPr>
              <a:t>Feasibility and physiological effects of prone positioning in non-intubated patients with acute respiratory failure due to COVID-19 (PRON-COVID): a prospective cohort study</a:t>
            </a:r>
            <a:br>
              <a:rPr lang="en-US" sz="2000" b="1" i="0" dirty="0">
                <a:solidFill>
                  <a:srgbClr val="000000"/>
                </a:solidFill>
                <a:effectLst/>
                <a:latin typeface="arial" panose="020B0604020202020204" pitchFamily="34" charset="0"/>
              </a:rPr>
            </a:br>
            <a:r>
              <a:rPr lang="en-US" sz="2000" b="0" i="0" dirty="0">
                <a:solidFill>
                  <a:srgbClr val="2F4A8B"/>
                </a:solidFill>
                <a:effectLst/>
                <a:latin typeface="arial" panose="020B0604020202020204" pitchFamily="34" charset="0"/>
                <a:hlinkClick r:id="rId2"/>
              </a:rPr>
              <a:t>Anna </a:t>
            </a:r>
            <a:r>
              <a:rPr lang="en-US" sz="2000" b="0" i="0" dirty="0" err="1">
                <a:solidFill>
                  <a:srgbClr val="2F4A8B"/>
                </a:solidFill>
                <a:effectLst/>
                <a:latin typeface="arial" panose="020B0604020202020204" pitchFamily="34" charset="0"/>
                <a:hlinkClick r:id="rId2"/>
              </a:rPr>
              <a:t>Coppo</a:t>
            </a:r>
            <a:br>
              <a:rPr lang="en-US" sz="2000" b="0" i="0" dirty="0">
                <a:solidFill>
                  <a:srgbClr val="000000"/>
                </a:solidFill>
                <a:effectLst/>
                <a:latin typeface="arial" panose="020B0604020202020204" pitchFamily="34" charset="0"/>
              </a:rPr>
            </a:br>
            <a:endParaRPr lang="el-GR" sz="2000" dirty="0"/>
          </a:p>
        </p:txBody>
      </p:sp>
      <p:pic>
        <p:nvPicPr>
          <p:cNvPr id="4" name="Θέση περιεχομένου 3">
            <a:extLst>
              <a:ext uri="{FF2B5EF4-FFF2-40B4-BE49-F238E27FC236}">
                <a16:creationId xmlns:a16="http://schemas.microsoft.com/office/drawing/2014/main" id="{718F34C6-3F2F-49FA-82E9-7F4B15FB3324}"/>
              </a:ext>
            </a:extLst>
          </p:cNvPr>
          <p:cNvPicPr>
            <a:picLocks noGrp="1" noChangeAspect="1"/>
          </p:cNvPicPr>
          <p:nvPr>
            <p:ph idx="1"/>
          </p:nvPr>
        </p:nvPicPr>
        <p:blipFill>
          <a:blip r:embed="rId3"/>
          <a:stretch>
            <a:fillRect/>
          </a:stretch>
        </p:blipFill>
        <p:spPr>
          <a:xfrm>
            <a:off x="10123170" y="5257800"/>
            <a:ext cx="1703070" cy="411321"/>
          </a:xfrm>
          <a:prstGeom prst="rect">
            <a:avLst/>
          </a:prstGeom>
        </p:spPr>
      </p:pic>
      <p:pic>
        <p:nvPicPr>
          <p:cNvPr id="6" name="Εικόνα 5">
            <a:extLst>
              <a:ext uri="{FF2B5EF4-FFF2-40B4-BE49-F238E27FC236}">
                <a16:creationId xmlns:a16="http://schemas.microsoft.com/office/drawing/2014/main" id="{3054F7E5-8F06-41A3-96C6-564F87F4F80A}"/>
              </a:ext>
            </a:extLst>
          </p:cNvPr>
          <p:cNvPicPr>
            <a:picLocks noChangeAspect="1"/>
          </p:cNvPicPr>
          <p:nvPr/>
        </p:nvPicPr>
        <p:blipFill>
          <a:blip r:embed="rId4"/>
          <a:stretch>
            <a:fillRect/>
          </a:stretch>
        </p:blipFill>
        <p:spPr>
          <a:xfrm>
            <a:off x="5212080" y="1980248"/>
            <a:ext cx="5983954" cy="3087052"/>
          </a:xfrm>
          <a:prstGeom prst="rect">
            <a:avLst/>
          </a:prstGeom>
        </p:spPr>
      </p:pic>
      <p:pic>
        <p:nvPicPr>
          <p:cNvPr id="8" name="Εικόνα 7">
            <a:extLst>
              <a:ext uri="{FF2B5EF4-FFF2-40B4-BE49-F238E27FC236}">
                <a16:creationId xmlns:a16="http://schemas.microsoft.com/office/drawing/2014/main" id="{DF478792-3F9D-4DD0-A0BB-35B1D15BD12C}"/>
              </a:ext>
            </a:extLst>
          </p:cNvPr>
          <p:cNvPicPr>
            <a:picLocks noChangeAspect="1"/>
          </p:cNvPicPr>
          <p:nvPr/>
        </p:nvPicPr>
        <p:blipFill>
          <a:blip r:embed="rId5"/>
          <a:stretch>
            <a:fillRect/>
          </a:stretch>
        </p:blipFill>
        <p:spPr>
          <a:xfrm>
            <a:off x="1390650" y="1548176"/>
            <a:ext cx="3478530" cy="3915284"/>
          </a:xfrm>
          <a:prstGeom prst="rect">
            <a:avLst/>
          </a:prstGeom>
        </p:spPr>
      </p:pic>
    </p:spTree>
    <p:extLst>
      <p:ext uri="{BB962C8B-B14F-4D97-AF65-F5344CB8AC3E}">
        <p14:creationId xmlns:p14="http://schemas.microsoft.com/office/powerpoint/2010/main" val="1893643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78A229-CF8C-45C8-9394-ABD5B6D07DC4}"/>
              </a:ext>
            </a:extLst>
          </p:cNvPr>
          <p:cNvSpPr>
            <a:spLocks noGrp="1"/>
          </p:cNvSpPr>
          <p:nvPr>
            <p:ph type="title"/>
          </p:nvPr>
        </p:nvSpPr>
        <p:spPr/>
        <p:txBody>
          <a:bodyPr>
            <a:normAutofit/>
          </a:bodyPr>
          <a:lstStyle/>
          <a:p>
            <a:r>
              <a:rPr lang="el-GR" sz="2800" b="1" dirty="0">
                <a:latin typeface="+mn-lt"/>
              </a:rPr>
              <a:t>Ορισμός Αναπνευστικής Φυσικοθεραπείας</a:t>
            </a:r>
            <a:br>
              <a:rPr lang="en-US" sz="2800" b="1" dirty="0">
                <a:latin typeface="+mn-lt"/>
              </a:rPr>
            </a:br>
            <a:r>
              <a:rPr lang="el-GR" sz="2800" b="1" dirty="0">
                <a:latin typeface="+mn-lt"/>
              </a:rPr>
              <a:t>Σκοπός</a:t>
            </a:r>
          </a:p>
        </p:txBody>
      </p:sp>
      <p:sp>
        <p:nvSpPr>
          <p:cNvPr id="3" name="Θέση περιεχομένου 2">
            <a:extLst>
              <a:ext uri="{FF2B5EF4-FFF2-40B4-BE49-F238E27FC236}">
                <a16:creationId xmlns:a16="http://schemas.microsoft.com/office/drawing/2014/main" id="{CE6C593E-EF1B-4C3D-B395-288F44EE7AF5}"/>
              </a:ext>
            </a:extLst>
          </p:cNvPr>
          <p:cNvSpPr>
            <a:spLocks noGrp="1"/>
          </p:cNvSpPr>
          <p:nvPr>
            <p:ph idx="1"/>
          </p:nvPr>
        </p:nvSpPr>
        <p:spPr/>
        <p:txBody>
          <a:bodyPr/>
          <a:lstStyle/>
          <a:p>
            <a:pPr algn="just"/>
            <a:r>
              <a:rPr lang="el-GR" dirty="0"/>
              <a:t>Διαδικασία μετακίνησης, προώθησης των βρογχικών εκκρίσεων από το κατώτερο αναπνευστικό σύστημα προς το ανώτερο και τελικώς η απομάκρυνση των βρογχικών εκκρίσεων από τους πνεύμονες με την εφαρμογή διαφόρων τεχνικών..</a:t>
            </a:r>
          </a:p>
          <a:p>
            <a:pPr algn="just"/>
            <a:endParaRPr lang="el-GR" dirty="0"/>
          </a:p>
          <a:p>
            <a:pPr algn="just"/>
            <a:r>
              <a:rPr lang="el-GR" dirty="0"/>
              <a:t>Με σκοπό τη διευκόλυνση της λειτουργίας του αναπνευστικού συστήματος</a:t>
            </a:r>
          </a:p>
          <a:p>
            <a:pPr algn="just"/>
            <a:endParaRPr lang="el-GR" dirty="0"/>
          </a:p>
        </p:txBody>
      </p:sp>
    </p:spTree>
    <p:extLst>
      <p:ext uri="{BB962C8B-B14F-4D97-AF65-F5344CB8AC3E}">
        <p14:creationId xmlns:p14="http://schemas.microsoft.com/office/powerpoint/2010/main" val="49245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0458A4-329F-45B5-A49F-244FF7F67A80}"/>
              </a:ext>
            </a:extLst>
          </p:cNvPr>
          <p:cNvSpPr>
            <a:spLocks noGrp="1"/>
          </p:cNvSpPr>
          <p:nvPr>
            <p:ph type="title"/>
          </p:nvPr>
        </p:nvSpPr>
        <p:spPr>
          <a:xfrm>
            <a:off x="838200" y="365126"/>
            <a:ext cx="9936480" cy="536892"/>
          </a:xfrm>
        </p:spPr>
        <p:txBody>
          <a:bodyPr>
            <a:normAutofit/>
          </a:bodyPr>
          <a:lstStyle/>
          <a:p>
            <a:pPr algn="ctr"/>
            <a:r>
              <a:rPr lang="el-GR" sz="2400" b="1" dirty="0">
                <a:latin typeface="+mn-lt"/>
              </a:rPr>
              <a:t>ΑΠΟΤΕΛΕΣΜΑΤΑ ΠΡΗΝΗΣ ΘΕΣΗΣ</a:t>
            </a:r>
          </a:p>
        </p:txBody>
      </p:sp>
      <p:pic>
        <p:nvPicPr>
          <p:cNvPr id="5" name="Θέση περιεχομένου 4">
            <a:extLst>
              <a:ext uri="{FF2B5EF4-FFF2-40B4-BE49-F238E27FC236}">
                <a16:creationId xmlns:a16="http://schemas.microsoft.com/office/drawing/2014/main" id="{538F733E-5FCD-437F-913B-954E9E67E216}"/>
              </a:ext>
            </a:extLst>
          </p:cNvPr>
          <p:cNvPicPr>
            <a:picLocks noGrp="1" noChangeAspect="1"/>
          </p:cNvPicPr>
          <p:nvPr>
            <p:ph idx="1"/>
          </p:nvPr>
        </p:nvPicPr>
        <p:blipFill>
          <a:blip r:embed="rId2"/>
          <a:stretch>
            <a:fillRect/>
          </a:stretch>
        </p:blipFill>
        <p:spPr>
          <a:xfrm>
            <a:off x="1654946" y="1471693"/>
            <a:ext cx="8900159" cy="4591209"/>
          </a:xfrm>
        </p:spPr>
      </p:pic>
      <p:sp>
        <p:nvSpPr>
          <p:cNvPr id="6" name="TextBox 5">
            <a:extLst>
              <a:ext uri="{FF2B5EF4-FFF2-40B4-BE49-F238E27FC236}">
                <a16:creationId xmlns:a16="http://schemas.microsoft.com/office/drawing/2014/main" id="{377B5F7D-15AC-4618-9A83-4D6CA24A3173}"/>
              </a:ext>
            </a:extLst>
          </p:cNvPr>
          <p:cNvSpPr txBox="1"/>
          <p:nvPr/>
        </p:nvSpPr>
        <p:spPr>
          <a:xfrm>
            <a:off x="78272" y="365126"/>
            <a:ext cx="3957369" cy="1200329"/>
          </a:xfrm>
          <a:prstGeom prst="rect">
            <a:avLst/>
          </a:prstGeom>
          <a:noFill/>
        </p:spPr>
        <p:txBody>
          <a:bodyPr wrap="square">
            <a:spAutoFit/>
          </a:bodyPr>
          <a:lstStyle/>
          <a:p>
            <a:r>
              <a:rPr lang="el-GR" sz="1200" dirty="0"/>
              <a:t>-Ασφαλής πρηνής θέση </a:t>
            </a:r>
          </a:p>
          <a:p>
            <a:r>
              <a:rPr lang="el-GR" sz="1200" dirty="0"/>
              <a:t>-Εφικτή στους περισσότερους ασθενείς</a:t>
            </a:r>
          </a:p>
          <a:p>
            <a:r>
              <a:rPr lang="el-GR" sz="1200" dirty="0"/>
              <a:t>-βελτιώθηκε σημαντικά η οξυγόνωση αν και αυτό το αποτέλεσμα χάθηκε μετά την επαναφορά στην ύπτια θέση. </a:t>
            </a:r>
          </a:p>
          <a:p>
            <a:r>
              <a:rPr lang="el-GR" sz="1200" dirty="0"/>
              <a:t>-ανταπόκριση στη θέση </a:t>
            </a:r>
          </a:p>
          <a:p>
            <a:r>
              <a:rPr lang="el-GR" sz="1200" dirty="0"/>
              <a:t>Χωρίς σημαντική διαφορά στο ρυθμό διασωλήνωσης</a:t>
            </a:r>
          </a:p>
        </p:txBody>
      </p:sp>
      <p:sp>
        <p:nvSpPr>
          <p:cNvPr id="8" name="TextBox 7">
            <a:extLst>
              <a:ext uri="{FF2B5EF4-FFF2-40B4-BE49-F238E27FC236}">
                <a16:creationId xmlns:a16="http://schemas.microsoft.com/office/drawing/2014/main" id="{24C8F4B2-25E9-41D8-8418-84E32C2EC29C}"/>
              </a:ext>
            </a:extLst>
          </p:cNvPr>
          <p:cNvSpPr txBox="1"/>
          <p:nvPr/>
        </p:nvSpPr>
        <p:spPr>
          <a:xfrm>
            <a:off x="1654947" y="5957593"/>
            <a:ext cx="8882108" cy="369332"/>
          </a:xfrm>
          <a:prstGeom prst="rect">
            <a:avLst/>
          </a:prstGeom>
          <a:noFill/>
        </p:spPr>
        <p:txBody>
          <a:bodyPr wrap="square">
            <a:spAutoFit/>
          </a:bodyPr>
          <a:lstStyle/>
          <a:p>
            <a:r>
              <a:rPr lang="el-GR" dirty="0"/>
              <a:t>Από μια περιγραφική άποψη, αυτές οι μεταβλητές δεν έδειξαν σχετικές διαφορές</a:t>
            </a:r>
          </a:p>
        </p:txBody>
      </p:sp>
    </p:spTree>
    <p:extLst>
      <p:ext uri="{BB962C8B-B14F-4D97-AF65-F5344CB8AC3E}">
        <p14:creationId xmlns:p14="http://schemas.microsoft.com/office/powerpoint/2010/main" val="331264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A0173B-B1B0-47A4-8C0C-32A6D9B83013}"/>
              </a:ext>
            </a:extLst>
          </p:cNvPr>
          <p:cNvSpPr>
            <a:spLocks noGrp="1"/>
          </p:cNvSpPr>
          <p:nvPr>
            <p:ph type="title"/>
          </p:nvPr>
        </p:nvSpPr>
        <p:spPr>
          <a:xfrm>
            <a:off x="838200" y="18255"/>
            <a:ext cx="10515600" cy="1325563"/>
          </a:xfrm>
        </p:spPr>
        <p:txBody>
          <a:bodyPr>
            <a:normAutofit/>
          </a:bodyPr>
          <a:lstStyle/>
          <a:p>
            <a:pPr algn="ctr"/>
            <a:r>
              <a:rPr lang="el-GR" sz="2400" b="1" dirty="0"/>
              <a:t>Ενδείξεις Αντενδείξεις </a:t>
            </a:r>
          </a:p>
        </p:txBody>
      </p:sp>
      <p:pic>
        <p:nvPicPr>
          <p:cNvPr id="4" name="Θέση περιεχομένου 3">
            <a:extLst>
              <a:ext uri="{FF2B5EF4-FFF2-40B4-BE49-F238E27FC236}">
                <a16:creationId xmlns:a16="http://schemas.microsoft.com/office/drawing/2014/main" id="{D5F405A4-69C7-407B-A6BE-70423A832341}"/>
              </a:ext>
            </a:extLst>
          </p:cNvPr>
          <p:cNvPicPr>
            <a:picLocks noGrp="1" noChangeAspect="1"/>
          </p:cNvPicPr>
          <p:nvPr>
            <p:ph idx="1"/>
          </p:nvPr>
        </p:nvPicPr>
        <p:blipFill>
          <a:blip r:embed="rId2"/>
          <a:stretch>
            <a:fillRect/>
          </a:stretch>
        </p:blipFill>
        <p:spPr>
          <a:xfrm>
            <a:off x="577049" y="1305017"/>
            <a:ext cx="11150353" cy="5335480"/>
          </a:xfrm>
          <a:prstGeom prst="rect">
            <a:avLst/>
          </a:prstGeom>
        </p:spPr>
      </p:pic>
      <p:sp>
        <p:nvSpPr>
          <p:cNvPr id="5" name="TextBox 4">
            <a:extLst>
              <a:ext uri="{FF2B5EF4-FFF2-40B4-BE49-F238E27FC236}">
                <a16:creationId xmlns:a16="http://schemas.microsoft.com/office/drawing/2014/main" id="{4DEC01E9-2B18-4D7B-84A6-49B80AC4EA41}"/>
              </a:ext>
            </a:extLst>
          </p:cNvPr>
          <p:cNvSpPr txBox="1"/>
          <p:nvPr/>
        </p:nvSpPr>
        <p:spPr>
          <a:xfrm>
            <a:off x="8957939" y="6363498"/>
            <a:ext cx="2857500" cy="276999"/>
          </a:xfrm>
          <a:prstGeom prst="rect">
            <a:avLst/>
          </a:prstGeom>
          <a:noFill/>
        </p:spPr>
        <p:txBody>
          <a:bodyPr wrap="square">
            <a:spAutoFit/>
          </a:bodyPr>
          <a:lstStyle/>
          <a:p>
            <a:r>
              <a:rPr lang="en-US" sz="1200" b="0" i="0" u="none" strike="noStrike" baseline="0" dirty="0" err="1">
                <a:latin typeface="HelveticaNeueLTStd-MdIt"/>
              </a:rPr>
              <a:t>Auwal</a:t>
            </a:r>
            <a:r>
              <a:rPr lang="en-US" sz="1200" b="0" i="0" u="none" strike="noStrike" baseline="0" dirty="0">
                <a:latin typeface="HelveticaNeueLTStd-MdIt"/>
              </a:rPr>
              <a:t> Abdullahi et al, </a:t>
            </a:r>
            <a:r>
              <a:rPr lang="en-US" sz="1200" b="0" i="0" u="none" strike="noStrike" baseline="0" dirty="0">
                <a:solidFill>
                  <a:srgbClr val="4D4D4D"/>
                </a:solidFill>
                <a:latin typeface="HelveticaNeueLTStd-Lt"/>
              </a:rPr>
              <a:t>21 July 2020</a:t>
            </a:r>
            <a:endParaRPr lang="el-GR" sz="1200" dirty="0"/>
          </a:p>
        </p:txBody>
      </p:sp>
      <p:sp>
        <p:nvSpPr>
          <p:cNvPr id="6" name="Τίτλος 1">
            <a:extLst>
              <a:ext uri="{FF2B5EF4-FFF2-40B4-BE49-F238E27FC236}">
                <a16:creationId xmlns:a16="http://schemas.microsoft.com/office/drawing/2014/main" id="{9D5014FB-0FD7-4B3C-AD98-DF7D8F441C66}"/>
              </a:ext>
            </a:extLst>
          </p:cNvPr>
          <p:cNvSpPr txBox="1">
            <a:spLocks/>
          </p:cNvSpPr>
          <p:nvPr/>
        </p:nvSpPr>
        <p:spPr>
          <a:xfrm>
            <a:off x="186431" y="365125"/>
            <a:ext cx="11851689" cy="276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latin typeface="+mn-lt"/>
              </a:rPr>
              <a:t>Safety and Efficacy of Chest</a:t>
            </a:r>
            <a:r>
              <a:rPr lang="el-GR" sz="2400" b="1">
                <a:latin typeface="+mn-lt"/>
              </a:rPr>
              <a:t> </a:t>
            </a:r>
            <a:r>
              <a:rPr lang="en-US" sz="2400" b="1">
                <a:latin typeface="+mn-lt"/>
              </a:rPr>
              <a:t>Physiotherapy in Patients With</a:t>
            </a:r>
            <a:r>
              <a:rPr lang="el-GR" sz="2400" b="1">
                <a:latin typeface="+mn-lt"/>
              </a:rPr>
              <a:t> </a:t>
            </a:r>
            <a:r>
              <a:rPr lang="en-US" sz="2400" b="1">
                <a:latin typeface="+mn-lt"/>
              </a:rPr>
              <a:t>COVID-19: A Critical Review</a:t>
            </a:r>
            <a:br>
              <a:rPr lang="en-US" sz="2400" b="1">
                <a:latin typeface="+mn-lt"/>
              </a:rPr>
            </a:br>
            <a:endParaRPr lang="el-GR" sz="2400" b="1" dirty="0">
              <a:latin typeface="+mn-lt"/>
            </a:endParaRPr>
          </a:p>
        </p:txBody>
      </p:sp>
    </p:spTree>
    <p:extLst>
      <p:ext uri="{BB962C8B-B14F-4D97-AF65-F5344CB8AC3E}">
        <p14:creationId xmlns:p14="http://schemas.microsoft.com/office/powerpoint/2010/main" val="3789571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DB319E-A709-4F94-960A-4CE13CBF19AF}"/>
              </a:ext>
            </a:extLst>
          </p:cNvPr>
          <p:cNvSpPr>
            <a:spLocks noGrp="1"/>
          </p:cNvSpPr>
          <p:nvPr>
            <p:ph type="title"/>
          </p:nvPr>
        </p:nvSpPr>
        <p:spPr>
          <a:xfrm>
            <a:off x="186431" y="365125"/>
            <a:ext cx="11851689" cy="487131"/>
          </a:xfrm>
        </p:spPr>
        <p:txBody>
          <a:bodyPr>
            <a:noAutofit/>
          </a:bodyPr>
          <a:lstStyle/>
          <a:p>
            <a:r>
              <a:rPr lang="en-US" sz="2400" b="1" i="0" u="none" strike="noStrike" baseline="0" dirty="0">
                <a:latin typeface="+mn-lt"/>
              </a:rPr>
              <a:t>Safety and Efficacy of Chest</a:t>
            </a:r>
            <a:r>
              <a:rPr lang="el-GR" sz="2400" b="1" i="0" u="none" strike="noStrike" baseline="0" dirty="0">
                <a:latin typeface="+mn-lt"/>
              </a:rPr>
              <a:t> </a:t>
            </a:r>
            <a:r>
              <a:rPr lang="en-US" sz="2400" b="1" i="0" u="none" strike="noStrike" baseline="0" dirty="0">
                <a:latin typeface="+mn-lt"/>
              </a:rPr>
              <a:t>Physiotherapy in Patients With</a:t>
            </a:r>
            <a:r>
              <a:rPr lang="el-GR" sz="2400" b="1" i="0" u="none" strike="noStrike" baseline="0" dirty="0">
                <a:latin typeface="+mn-lt"/>
              </a:rPr>
              <a:t> </a:t>
            </a:r>
            <a:r>
              <a:rPr lang="en-US" sz="2400" b="1" i="0" u="none" strike="noStrike" baseline="0" dirty="0">
                <a:latin typeface="+mn-lt"/>
              </a:rPr>
              <a:t>COVID-19: A Critical Review</a:t>
            </a:r>
            <a:br>
              <a:rPr lang="en-US" sz="2400" b="1" i="0" u="none" strike="noStrike" baseline="0" dirty="0">
                <a:latin typeface="+mn-lt"/>
              </a:rPr>
            </a:br>
            <a:endParaRPr lang="el-GR" sz="2400" b="1" dirty="0">
              <a:latin typeface="+mn-lt"/>
            </a:endParaRPr>
          </a:p>
        </p:txBody>
      </p:sp>
      <p:sp>
        <p:nvSpPr>
          <p:cNvPr id="5" name="TextBox 4">
            <a:extLst>
              <a:ext uri="{FF2B5EF4-FFF2-40B4-BE49-F238E27FC236}">
                <a16:creationId xmlns:a16="http://schemas.microsoft.com/office/drawing/2014/main" id="{D1A1FC15-33C9-49ED-9584-7C4865BEDC08}"/>
              </a:ext>
            </a:extLst>
          </p:cNvPr>
          <p:cNvSpPr txBox="1"/>
          <p:nvPr/>
        </p:nvSpPr>
        <p:spPr>
          <a:xfrm>
            <a:off x="8496300" y="6311900"/>
            <a:ext cx="2857500" cy="276999"/>
          </a:xfrm>
          <a:prstGeom prst="rect">
            <a:avLst/>
          </a:prstGeom>
          <a:noFill/>
        </p:spPr>
        <p:txBody>
          <a:bodyPr wrap="square">
            <a:spAutoFit/>
          </a:bodyPr>
          <a:lstStyle/>
          <a:p>
            <a:r>
              <a:rPr lang="en-US" sz="1200" b="0" i="0" u="none" strike="noStrike" baseline="0" dirty="0" err="1">
                <a:latin typeface="HelveticaNeueLTStd-MdIt"/>
              </a:rPr>
              <a:t>Auwal</a:t>
            </a:r>
            <a:r>
              <a:rPr lang="en-US" sz="1200" b="0" i="0" u="none" strike="noStrike" baseline="0" dirty="0">
                <a:latin typeface="HelveticaNeueLTStd-MdIt"/>
              </a:rPr>
              <a:t> Abdullahi et al, </a:t>
            </a:r>
            <a:r>
              <a:rPr lang="en-US" sz="1200" b="0" i="0" u="none" strike="noStrike" baseline="0" dirty="0">
                <a:solidFill>
                  <a:srgbClr val="4D4D4D"/>
                </a:solidFill>
                <a:latin typeface="HelveticaNeueLTStd-Lt"/>
              </a:rPr>
              <a:t>21 July 2020</a:t>
            </a:r>
            <a:endParaRPr lang="el-GR" sz="1200" dirty="0"/>
          </a:p>
        </p:txBody>
      </p:sp>
      <p:pic>
        <p:nvPicPr>
          <p:cNvPr id="9" name="Εικόνα 8">
            <a:extLst>
              <a:ext uri="{FF2B5EF4-FFF2-40B4-BE49-F238E27FC236}">
                <a16:creationId xmlns:a16="http://schemas.microsoft.com/office/drawing/2014/main" id="{473E99F0-BDD4-483C-8632-51B03BDA09A4}"/>
              </a:ext>
            </a:extLst>
          </p:cNvPr>
          <p:cNvPicPr>
            <a:picLocks noChangeAspect="1"/>
          </p:cNvPicPr>
          <p:nvPr/>
        </p:nvPicPr>
        <p:blipFill>
          <a:blip r:embed="rId2"/>
          <a:stretch>
            <a:fillRect/>
          </a:stretch>
        </p:blipFill>
        <p:spPr>
          <a:xfrm>
            <a:off x="1253217" y="997036"/>
            <a:ext cx="10100583" cy="5252720"/>
          </a:xfrm>
          <a:prstGeom prst="rect">
            <a:avLst/>
          </a:prstGeom>
        </p:spPr>
      </p:pic>
    </p:spTree>
    <p:extLst>
      <p:ext uri="{BB962C8B-B14F-4D97-AF65-F5344CB8AC3E}">
        <p14:creationId xmlns:p14="http://schemas.microsoft.com/office/powerpoint/2010/main" val="3136970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1B9D44AD-0AC2-487E-94E5-5EDB89E7CD63}"/>
              </a:ext>
            </a:extLst>
          </p:cNvPr>
          <p:cNvPicPr>
            <a:picLocks noGrp="1" noChangeAspect="1"/>
          </p:cNvPicPr>
          <p:nvPr>
            <p:ph idx="1"/>
          </p:nvPr>
        </p:nvPicPr>
        <p:blipFill>
          <a:blip r:embed="rId2"/>
          <a:stretch>
            <a:fillRect/>
          </a:stretch>
        </p:blipFill>
        <p:spPr>
          <a:xfrm>
            <a:off x="838200" y="975870"/>
            <a:ext cx="10365420" cy="5495952"/>
          </a:xfrm>
        </p:spPr>
      </p:pic>
      <p:sp>
        <p:nvSpPr>
          <p:cNvPr id="6" name="Τίτλος 1">
            <a:extLst>
              <a:ext uri="{FF2B5EF4-FFF2-40B4-BE49-F238E27FC236}">
                <a16:creationId xmlns:a16="http://schemas.microsoft.com/office/drawing/2014/main" id="{54AD6F87-CD83-453A-A4F3-78BD25AD8546}"/>
              </a:ext>
            </a:extLst>
          </p:cNvPr>
          <p:cNvSpPr>
            <a:spLocks noGrp="1"/>
          </p:cNvSpPr>
          <p:nvPr>
            <p:ph type="title"/>
          </p:nvPr>
        </p:nvSpPr>
        <p:spPr>
          <a:xfrm>
            <a:off x="802319" y="386178"/>
            <a:ext cx="10587362" cy="532660"/>
          </a:xfrm>
        </p:spPr>
        <p:txBody>
          <a:bodyPr>
            <a:noAutofit/>
          </a:bodyPr>
          <a:lstStyle/>
          <a:p>
            <a:pPr algn="ctr"/>
            <a:r>
              <a:rPr lang="en-US" sz="2000" b="1" i="0" u="none" strike="noStrike" baseline="0" dirty="0">
                <a:latin typeface="+mn-lt"/>
              </a:rPr>
              <a:t>Safety and Efficacy of Chest</a:t>
            </a:r>
            <a:r>
              <a:rPr lang="el-GR" sz="2000" b="1" i="0" u="none" strike="noStrike" baseline="0" dirty="0">
                <a:latin typeface="+mn-lt"/>
              </a:rPr>
              <a:t>  </a:t>
            </a:r>
            <a:r>
              <a:rPr lang="en-US" sz="2000" b="1" i="0" u="none" strike="noStrike" baseline="0" dirty="0">
                <a:latin typeface="+mn-lt"/>
              </a:rPr>
              <a:t>Physiotherapy in Patients With</a:t>
            </a:r>
            <a:r>
              <a:rPr lang="el-GR" sz="2000" b="1" i="0" u="none" strike="noStrike" baseline="0" dirty="0">
                <a:latin typeface="+mn-lt"/>
              </a:rPr>
              <a:t> </a:t>
            </a:r>
            <a:r>
              <a:rPr lang="en-US" sz="2000" b="1" i="0" u="none" strike="noStrike" baseline="0" dirty="0">
                <a:latin typeface="+mn-lt"/>
              </a:rPr>
              <a:t>COVID-19: A Critical Review</a:t>
            </a:r>
            <a:br>
              <a:rPr lang="en-US" sz="2000" b="1" i="0" u="none" strike="noStrike" baseline="0" dirty="0">
                <a:latin typeface="+mn-lt"/>
              </a:rPr>
            </a:br>
            <a:endParaRPr lang="el-GR" sz="2000" b="1" dirty="0">
              <a:latin typeface="+mn-lt"/>
            </a:endParaRPr>
          </a:p>
        </p:txBody>
      </p:sp>
      <p:sp>
        <p:nvSpPr>
          <p:cNvPr id="7" name="TextBox 6">
            <a:extLst>
              <a:ext uri="{FF2B5EF4-FFF2-40B4-BE49-F238E27FC236}">
                <a16:creationId xmlns:a16="http://schemas.microsoft.com/office/drawing/2014/main" id="{9F3B477B-002E-4DF7-88CE-2AD0CA7B1461}"/>
              </a:ext>
            </a:extLst>
          </p:cNvPr>
          <p:cNvSpPr txBox="1"/>
          <p:nvPr/>
        </p:nvSpPr>
        <p:spPr>
          <a:xfrm>
            <a:off x="8496300" y="6311900"/>
            <a:ext cx="2857500" cy="276999"/>
          </a:xfrm>
          <a:prstGeom prst="rect">
            <a:avLst/>
          </a:prstGeom>
          <a:noFill/>
        </p:spPr>
        <p:txBody>
          <a:bodyPr wrap="square">
            <a:spAutoFit/>
          </a:bodyPr>
          <a:lstStyle/>
          <a:p>
            <a:r>
              <a:rPr lang="en-US" sz="1200" b="0" i="0" u="none" strike="noStrike" baseline="0" dirty="0" err="1">
                <a:latin typeface="HelveticaNeueLTStd-MdIt"/>
              </a:rPr>
              <a:t>Auwal</a:t>
            </a:r>
            <a:r>
              <a:rPr lang="en-US" sz="1200" b="0" i="0" u="none" strike="noStrike" baseline="0" dirty="0">
                <a:latin typeface="HelveticaNeueLTStd-MdIt"/>
              </a:rPr>
              <a:t> Abdullahi et al, </a:t>
            </a:r>
            <a:r>
              <a:rPr lang="en-US" sz="1200" b="0" i="0" u="none" strike="noStrike" baseline="0" dirty="0">
                <a:solidFill>
                  <a:srgbClr val="4D4D4D"/>
                </a:solidFill>
                <a:latin typeface="HelveticaNeueLTStd-Lt"/>
              </a:rPr>
              <a:t>21 July 2020</a:t>
            </a:r>
            <a:endParaRPr lang="el-GR" sz="1200" dirty="0"/>
          </a:p>
        </p:txBody>
      </p:sp>
    </p:spTree>
    <p:extLst>
      <p:ext uri="{BB962C8B-B14F-4D97-AF65-F5344CB8AC3E}">
        <p14:creationId xmlns:p14="http://schemas.microsoft.com/office/powerpoint/2010/main" val="2457280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3D182A-8598-4984-AE46-1B21CE0B71A9}"/>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099D6CE1-299A-4BFD-BC60-787842439A1A}"/>
              </a:ext>
            </a:extLst>
          </p:cNvPr>
          <p:cNvPicPr>
            <a:picLocks noGrp="1" noChangeAspect="1"/>
          </p:cNvPicPr>
          <p:nvPr>
            <p:ph idx="1"/>
          </p:nvPr>
        </p:nvPicPr>
        <p:blipFill>
          <a:blip r:embed="rId2"/>
          <a:stretch>
            <a:fillRect/>
          </a:stretch>
        </p:blipFill>
        <p:spPr>
          <a:xfrm>
            <a:off x="621437" y="365126"/>
            <a:ext cx="10919534" cy="6492874"/>
          </a:xfrm>
          <a:prstGeom prst="rect">
            <a:avLst/>
          </a:prstGeom>
        </p:spPr>
      </p:pic>
      <p:sp>
        <p:nvSpPr>
          <p:cNvPr id="3" name="Βέλος: Κάτω 2">
            <a:extLst>
              <a:ext uri="{FF2B5EF4-FFF2-40B4-BE49-F238E27FC236}">
                <a16:creationId xmlns:a16="http://schemas.microsoft.com/office/drawing/2014/main" id="{BB37D9AB-1FBF-4F55-A165-8CBF04B2D3D5}"/>
              </a:ext>
            </a:extLst>
          </p:cNvPr>
          <p:cNvSpPr/>
          <p:nvPr/>
        </p:nvSpPr>
        <p:spPr>
          <a:xfrm rot="5400000">
            <a:off x="3292387" y="2129245"/>
            <a:ext cx="549820" cy="1423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Κάτω 4">
            <a:extLst>
              <a:ext uri="{FF2B5EF4-FFF2-40B4-BE49-F238E27FC236}">
                <a16:creationId xmlns:a16="http://schemas.microsoft.com/office/drawing/2014/main" id="{4034EA1A-4278-4E5A-BE93-27EABC191CAB}"/>
              </a:ext>
            </a:extLst>
          </p:cNvPr>
          <p:cNvSpPr/>
          <p:nvPr/>
        </p:nvSpPr>
        <p:spPr>
          <a:xfrm rot="5400000">
            <a:off x="4261533" y="2624913"/>
            <a:ext cx="549820" cy="1423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Κάτω 5">
            <a:extLst>
              <a:ext uri="{FF2B5EF4-FFF2-40B4-BE49-F238E27FC236}">
                <a16:creationId xmlns:a16="http://schemas.microsoft.com/office/drawing/2014/main" id="{2BB12833-0965-436A-886C-14539865BB0C}"/>
              </a:ext>
            </a:extLst>
          </p:cNvPr>
          <p:cNvSpPr/>
          <p:nvPr/>
        </p:nvSpPr>
        <p:spPr>
          <a:xfrm rot="5400000">
            <a:off x="4261533" y="3725387"/>
            <a:ext cx="549820" cy="1423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Κάτω 6">
            <a:extLst>
              <a:ext uri="{FF2B5EF4-FFF2-40B4-BE49-F238E27FC236}">
                <a16:creationId xmlns:a16="http://schemas.microsoft.com/office/drawing/2014/main" id="{8D19B9E5-DFB6-4132-AA5A-6E927F514E58}"/>
              </a:ext>
            </a:extLst>
          </p:cNvPr>
          <p:cNvSpPr/>
          <p:nvPr/>
        </p:nvSpPr>
        <p:spPr>
          <a:xfrm rot="5400000">
            <a:off x="4119490" y="808013"/>
            <a:ext cx="549820" cy="14234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0118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4C361A-23A9-4725-A7E6-7B826AB6105F}"/>
              </a:ext>
            </a:extLst>
          </p:cNvPr>
          <p:cNvSpPr>
            <a:spLocks noGrp="1"/>
          </p:cNvSpPr>
          <p:nvPr>
            <p:ph type="title"/>
          </p:nvPr>
        </p:nvSpPr>
        <p:spPr/>
        <p:txBody>
          <a:bodyPr/>
          <a:lstStyle/>
          <a:p>
            <a:r>
              <a:rPr lang="el-GR" dirty="0"/>
              <a:t>Συνοψίζοντας…</a:t>
            </a:r>
          </a:p>
        </p:txBody>
      </p:sp>
    </p:spTree>
    <p:extLst>
      <p:ext uri="{BB962C8B-B14F-4D97-AF65-F5344CB8AC3E}">
        <p14:creationId xmlns:p14="http://schemas.microsoft.com/office/powerpoint/2010/main" val="999810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0C2EDA90-5A1E-4B8D-8E11-F7FE08676289}"/>
              </a:ext>
            </a:extLst>
          </p:cNvPr>
          <p:cNvPicPr>
            <a:picLocks noGrp="1" noChangeAspect="1"/>
          </p:cNvPicPr>
          <p:nvPr>
            <p:ph idx="1"/>
          </p:nvPr>
        </p:nvPicPr>
        <p:blipFill>
          <a:blip r:embed="rId2"/>
          <a:stretch>
            <a:fillRect/>
          </a:stretch>
        </p:blipFill>
        <p:spPr>
          <a:xfrm>
            <a:off x="454043" y="97654"/>
            <a:ext cx="10802842" cy="6760346"/>
          </a:xfrm>
          <a:prstGeom prst="rect">
            <a:avLst/>
          </a:prstGeom>
        </p:spPr>
      </p:pic>
    </p:spTree>
    <p:extLst>
      <p:ext uri="{BB962C8B-B14F-4D97-AF65-F5344CB8AC3E}">
        <p14:creationId xmlns:p14="http://schemas.microsoft.com/office/powerpoint/2010/main" val="58417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DAD1A966-4EF0-40AD-A990-7B41153F4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2616201"/>
            <a:ext cx="3124200" cy="208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1" name="Picture 2">
            <a:extLst>
              <a:ext uri="{FF2B5EF4-FFF2-40B4-BE49-F238E27FC236}">
                <a16:creationId xmlns:a16="http://schemas.microsoft.com/office/drawing/2014/main" id="{8EB482CA-79E2-4DFE-BEE1-EB7F3A863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550" y="2616201"/>
            <a:ext cx="21907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2" name="Picture 3">
            <a:extLst>
              <a:ext uri="{FF2B5EF4-FFF2-40B4-BE49-F238E27FC236}">
                <a16:creationId xmlns:a16="http://schemas.microsoft.com/office/drawing/2014/main" id="{2847BA67-EA72-444C-8B9B-94034148F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6350" y="2616200"/>
            <a:ext cx="29908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3" name="Picture 4">
            <a:extLst>
              <a:ext uri="{FF2B5EF4-FFF2-40B4-BE49-F238E27FC236}">
                <a16:creationId xmlns:a16="http://schemas.microsoft.com/office/drawing/2014/main" id="{A1B5EBEE-2A29-4625-8CA8-D0627A2424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788" y="4924425"/>
            <a:ext cx="304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4" name="Picture 5">
            <a:extLst>
              <a:ext uri="{FF2B5EF4-FFF2-40B4-BE49-F238E27FC236}">
                <a16:creationId xmlns:a16="http://schemas.microsoft.com/office/drawing/2014/main" id="{81EBF66B-3A25-473B-8D99-17AC1A7403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5563" y="4845050"/>
            <a:ext cx="2857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5" name="Picture 6">
            <a:extLst>
              <a:ext uri="{FF2B5EF4-FFF2-40B4-BE49-F238E27FC236}">
                <a16:creationId xmlns:a16="http://schemas.microsoft.com/office/drawing/2014/main" id="{B4A4C1DF-AC02-4D39-AC09-2A66FEED02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5001" y="4757738"/>
            <a:ext cx="21621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6" name="Picture 7">
            <a:extLst>
              <a:ext uri="{FF2B5EF4-FFF2-40B4-BE49-F238E27FC236}">
                <a16:creationId xmlns:a16="http://schemas.microsoft.com/office/drawing/2014/main" id="{9DC092BE-A8E8-4F00-AA3F-9C8530EF65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0875" y="534988"/>
            <a:ext cx="259238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7" name="Picture 8">
            <a:extLst>
              <a:ext uri="{FF2B5EF4-FFF2-40B4-BE49-F238E27FC236}">
                <a16:creationId xmlns:a16="http://schemas.microsoft.com/office/drawing/2014/main" id="{A932B059-4795-40BE-BA3D-075FC3BC15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92650" y="503239"/>
            <a:ext cx="29337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8" name="Picture 9">
            <a:extLst>
              <a:ext uri="{FF2B5EF4-FFF2-40B4-BE49-F238E27FC236}">
                <a16:creationId xmlns:a16="http://schemas.microsoft.com/office/drawing/2014/main" id="{E3FA702C-C6A0-4DF7-8B23-1CFF9EF5E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6214" y="471488"/>
            <a:ext cx="233203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754638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0C98AC63-D69E-47D3-AA19-1DB29804D66A}"/>
              </a:ext>
            </a:extLst>
          </p:cNvPr>
          <p:cNvSpPr txBox="1">
            <a:spLocks noChangeArrowheads="1"/>
          </p:cNvSpPr>
          <p:nvPr/>
        </p:nvSpPr>
        <p:spPr bwMode="auto">
          <a:xfrm>
            <a:off x="1981200" y="274638"/>
            <a:ext cx="82232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9pPr>
          </a:lstStyle>
          <a:p>
            <a:pPr algn="ctr">
              <a:buClrTx/>
              <a:buFontTx/>
              <a:buNone/>
            </a:pPr>
            <a:r>
              <a:rPr lang="el-GR" altLang="el-GR" sz="4400">
                <a:solidFill>
                  <a:srgbClr val="000000"/>
                </a:solidFill>
                <a:ea typeface="Microsoft YaHei" panose="020B0503020204020204" pitchFamily="34" charset="-122"/>
              </a:rPr>
              <a:t>trendelenburg</a:t>
            </a:r>
          </a:p>
        </p:txBody>
      </p:sp>
      <p:pic>
        <p:nvPicPr>
          <p:cNvPr id="33795" name="Picture 2">
            <a:extLst>
              <a:ext uri="{FF2B5EF4-FFF2-40B4-BE49-F238E27FC236}">
                <a16:creationId xmlns:a16="http://schemas.microsoft.com/office/drawing/2014/main" id="{A4B392F3-297A-4CE0-A1EB-9BB87B307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8" y="1728789"/>
            <a:ext cx="53276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241E6ED6-376F-44C9-BC3C-ED27049F30BE}"/>
              </a:ext>
            </a:extLst>
          </p:cNvPr>
          <p:cNvSpPr txBox="1">
            <a:spLocks noChangeArrowheads="1"/>
          </p:cNvSpPr>
          <p:nvPr/>
        </p:nvSpPr>
        <p:spPr bwMode="auto">
          <a:xfrm>
            <a:off x="1489076" y="1"/>
            <a:ext cx="91789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9pPr>
          </a:lstStyle>
          <a:p>
            <a:pPr>
              <a:buClrTx/>
              <a:buFontTx/>
              <a:buNone/>
            </a:pPr>
            <a:r>
              <a:rPr lang="el-GR" altLang="el-GR" sz="2200" b="1">
                <a:solidFill>
                  <a:srgbClr val="000000"/>
                </a:solidFill>
              </a:rPr>
              <a:t>Lateral-horizontal patient position and horizontal orientation of the endotracheal tube to prevent aspiration in adult surgical intensive care unit patients: a feasibility study</a:t>
            </a:r>
            <a:r>
              <a:rPr lang="el-GR" altLang="el-GR">
                <a:solidFill>
                  <a:srgbClr val="000000"/>
                </a:solidFill>
              </a:rPr>
              <a:t>.</a:t>
            </a:r>
            <a:r>
              <a:rPr lang="el-GR" altLang="el-GR" sz="1500">
                <a:solidFill>
                  <a:srgbClr val="000000"/>
                </a:solidFill>
              </a:rPr>
              <a:t> Mauri T1, Berra L, Kumwilaisak K, Pivi S, Ufberg JW, Kueppers F, Pesenti A, Bigatello LM.Respir Care. 2010</a:t>
            </a:r>
          </a:p>
          <a:p>
            <a:pPr>
              <a:buClrTx/>
              <a:buFontTx/>
              <a:buNone/>
            </a:pPr>
            <a:endParaRPr lang="el-GR" altLang="el-GR" sz="1500">
              <a:solidFill>
                <a:srgbClr val="000000"/>
              </a:solidFill>
            </a:endParaRPr>
          </a:p>
          <a:p>
            <a:pPr>
              <a:buClrTx/>
              <a:buFontTx/>
              <a:buNone/>
            </a:pPr>
            <a:endParaRPr lang="el-GR" altLang="el-GR" sz="1500">
              <a:solidFill>
                <a:srgbClr val="000000"/>
              </a:solidFill>
            </a:endParaRPr>
          </a:p>
        </p:txBody>
      </p:sp>
      <p:pic>
        <p:nvPicPr>
          <p:cNvPr id="31747" name="Picture 2">
            <a:extLst>
              <a:ext uri="{FF2B5EF4-FFF2-40B4-BE49-F238E27FC236}">
                <a16:creationId xmlns:a16="http://schemas.microsoft.com/office/drawing/2014/main" id="{27E8F760-1131-4B17-A559-718D9BF3C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930401"/>
            <a:ext cx="9072563"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748" name="Text Box 3">
            <a:extLst>
              <a:ext uri="{FF2B5EF4-FFF2-40B4-BE49-F238E27FC236}">
                <a16:creationId xmlns:a16="http://schemas.microsoft.com/office/drawing/2014/main" id="{7013C35D-EE38-4970-A0E4-652AE19351CE}"/>
              </a:ext>
            </a:extLst>
          </p:cNvPr>
          <p:cNvSpPr txBox="1">
            <a:spLocks noChangeArrowheads="1"/>
          </p:cNvSpPr>
          <p:nvPr/>
        </p:nvSpPr>
        <p:spPr bwMode="auto">
          <a:xfrm>
            <a:off x="1524000" y="5551488"/>
            <a:ext cx="9213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9pPr>
          </a:lstStyle>
          <a:p>
            <a:pPr>
              <a:buClrTx/>
              <a:buFontTx/>
              <a:buNone/>
            </a:pPr>
            <a:r>
              <a:rPr lang="el-GR" altLang="el-GR" sz="1400">
                <a:solidFill>
                  <a:srgbClr val="000000"/>
                </a:solidFill>
              </a:rPr>
              <a:t>The 45° lateral-horizontal patient position is achieved with a padded wedge behind the torso. The bed is horizontal, and the patient's head and the endotracheal tube rest laterally. The patient is turned from one side to the other every 2–4 hours.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3B855F-6AC6-4A77-803E-6733CB776FB6}"/>
              </a:ext>
            </a:extLst>
          </p:cNvPr>
          <p:cNvSpPr>
            <a:spLocks noGrp="1"/>
          </p:cNvSpPr>
          <p:nvPr>
            <p:ph type="title"/>
          </p:nvPr>
        </p:nvSpPr>
        <p:spPr/>
        <p:txBody>
          <a:bodyPr/>
          <a:lstStyle/>
          <a:p>
            <a:r>
              <a:rPr lang="el-GR" dirty="0"/>
              <a:t>Μέγιστη Πίεση Βήχα </a:t>
            </a:r>
            <a:r>
              <a:rPr lang="en-US" dirty="0"/>
              <a:t>(Peak Cough Flow)</a:t>
            </a:r>
            <a:endParaRPr lang="el-GR" dirty="0"/>
          </a:p>
        </p:txBody>
      </p:sp>
      <p:pic>
        <p:nvPicPr>
          <p:cNvPr id="4" name="Θέση περιεχομένου 3">
            <a:extLst>
              <a:ext uri="{FF2B5EF4-FFF2-40B4-BE49-F238E27FC236}">
                <a16:creationId xmlns:a16="http://schemas.microsoft.com/office/drawing/2014/main" id="{DD4C5BD0-5227-4578-8F97-3B41451122F5}"/>
              </a:ext>
            </a:extLst>
          </p:cNvPr>
          <p:cNvPicPr>
            <a:picLocks noGrp="1" noChangeAspect="1"/>
          </p:cNvPicPr>
          <p:nvPr>
            <p:ph idx="1"/>
          </p:nvPr>
        </p:nvPicPr>
        <p:blipFill rotWithShape="1">
          <a:blip r:embed="rId2"/>
          <a:srcRect l="15035" t="29248" r="27929" b="29336"/>
          <a:stretch/>
        </p:blipFill>
        <p:spPr>
          <a:xfrm>
            <a:off x="1331650" y="1846555"/>
            <a:ext cx="9543495" cy="4225771"/>
          </a:xfrm>
          <a:prstGeom prst="rect">
            <a:avLst/>
          </a:prstGeom>
        </p:spPr>
      </p:pic>
    </p:spTree>
    <p:extLst>
      <p:ext uri="{BB962C8B-B14F-4D97-AF65-F5344CB8AC3E}">
        <p14:creationId xmlns:p14="http://schemas.microsoft.com/office/powerpoint/2010/main" val="3581667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1">
            <a:extLst>
              <a:ext uri="{FF2B5EF4-FFF2-40B4-BE49-F238E27FC236}">
                <a16:creationId xmlns:a16="http://schemas.microsoft.com/office/drawing/2014/main" id="{4BEF6ED6-3BF4-4FEC-ACB5-566009F90AF5}"/>
              </a:ext>
            </a:extLst>
          </p:cNvPr>
          <p:cNvSpPr txBox="1">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9pPr>
          </a:lstStyle>
          <a:p>
            <a:pPr algn="ctr" eaLnBrk="1" hangingPunct="1">
              <a:buClrTx/>
              <a:buFontTx/>
              <a:buNone/>
            </a:pPr>
            <a:r>
              <a:rPr lang="el-GR" altLang="el-GR" sz="3200" b="1">
                <a:solidFill>
                  <a:srgbClr val="FFFF00"/>
                </a:solidFill>
                <a:latin typeface="Book Antiqua" panose="02040602050305030304" pitchFamily="18" charset="0"/>
                <a:ea typeface="Microsoft YaHei" panose="020B0503020204020204" pitchFamily="34" charset="-122"/>
              </a:rPr>
              <a:t>45</a:t>
            </a:r>
            <a:r>
              <a:rPr lang="el-GR" altLang="el-GR" sz="3200" b="1" baseline="30000">
                <a:solidFill>
                  <a:srgbClr val="FFFF00"/>
                </a:solidFill>
                <a:latin typeface="Book Antiqua" panose="02040602050305030304" pitchFamily="18" charset="0"/>
                <a:ea typeface="Microsoft YaHei" panose="020B0503020204020204" pitchFamily="34" charset="-122"/>
              </a:rPr>
              <a:t>ο</a:t>
            </a:r>
            <a:r>
              <a:rPr lang="el-GR" altLang="el-GR" sz="3200" b="1">
                <a:solidFill>
                  <a:srgbClr val="FFFF00"/>
                </a:solidFill>
                <a:latin typeface="Book Antiqua" panose="02040602050305030304" pitchFamily="18" charset="0"/>
                <a:ea typeface="Microsoft YaHei" panose="020B0503020204020204" pitchFamily="34" charset="-122"/>
              </a:rPr>
              <a:t>  ΓΩΝΙΑ ΘΕΣΗΣ</a:t>
            </a:r>
          </a:p>
        </p:txBody>
      </p:sp>
      <p:pic>
        <p:nvPicPr>
          <p:cNvPr id="1029" name="Picture 2">
            <a:extLst>
              <a:ext uri="{FF2B5EF4-FFF2-40B4-BE49-F238E27FC236}">
                <a16:creationId xmlns:a16="http://schemas.microsoft.com/office/drawing/2014/main" id="{DC6B86D6-5198-47ED-A19E-AE7BDC383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787" y="1564482"/>
            <a:ext cx="395922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0" name="Rectangle 4">
            <a:extLst>
              <a:ext uri="{FF2B5EF4-FFF2-40B4-BE49-F238E27FC236}">
                <a16:creationId xmlns:a16="http://schemas.microsoft.com/office/drawing/2014/main" id="{A85125A3-735D-4259-B1DA-DCE00D2BE60B}"/>
              </a:ext>
            </a:extLst>
          </p:cNvPr>
          <p:cNvSpPr>
            <a:spLocks noChangeArrowheads="1"/>
          </p:cNvSpPr>
          <p:nvPr/>
        </p:nvSpPr>
        <p:spPr bwMode="auto">
          <a:xfrm>
            <a:off x="7824788" y="6237289"/>
            <a:ext cx="2735262"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S PGothic" panose="020B0600070205080204" pitchFamily="34" charset="-128"/>
              </a:defRPr>
            </a:lvl9pPr>
          </a:lstStyle>
          <a:p>
            <a:pPr eaLnBrk="1" hangingPunct="1">
              <a:buClrTx/>
              <a:buFontTx/>
              <a:buNone/>
            </a:pPr>
            <a:r>
              <a:rPr lang="el-GR" altLang="el-GR" sz="2000">
                <a:solidFill>
                  <a:srgbClr val="FFFFFF"/>
                </a:solidFill>
                <a:latin typeface="Book Antiqua" panose="02040602050305030304" pitchFamily="18" charset="0"/>
                <a:ea typeface="Microsoft YaHei" panose="020B0503020204020204" pitchFamily="34" charset="-122"/>
              </a:rPr>
              <a:t>Leng YX et al, </a:t>
            </a:r>
            <a:r>
              <a:rPr lang="el-GR" altLang="el-GR">
                <a:solidFill>
                  <a:srgbClr val="FFFFFF"/>
                </a:solidFill>
                <a:latin typeface="Book Antiqua" panose="02040602050305030304" pitchFamily="18" charset="0"/>
                <a:ea typeface="Microsoft YaHei" panose="020B0503020204020204" pitchFamily="34" charset="-122"/>
              </a:rPr>
              <a:t>2012</a:t>
            </a:r>
          </a:p>
        </p:txBody>
      </p:sp>
    </p:spTree>
    <p:extLst>
      <p:ext uri="{BB962C8B-B14F-4D97-AF65-F5344CB8AC3E}">
        <p14:creationId xmlns:p14="http://schemas.microsoft.com/office/powerpoint/2010/main" val="8332767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80A616-A756-432A-A853-AAAEC4F90869}"/>
              </a:ext>
            </a:extLst>
          </p:cNvPr>
          <p:cNvSpPr txBox="1">
            <a:spLocks noGrp="1"/>
          </p:cNvSpPr>
          <p:nvPr>
            <p:ph type="title" idx="4294967295"/>
          </p:nvPr>
        </p:nvSpPr>
        <p:spPr/>
        <p:txBody>
          <a:bodyPr/>
          <a:lstStyle/>
          <a:p>
            <a:pPr lvl="0"/>
            <a:r>
              <a:rPr lang="de-DE"/>
              <a:t>Παθητική άσκηση</a:t>
            </a:r>
          </a:p>
        </p:txBody>
      </p:sp>
      <p:pic>
        <p:nvPicPr>
          <p:cNvPr id="3" name="Εικόνα 2">
            <a:extLst>
              <a:ext uri="{FF2B5EF4-FFF2-40B4-BE49-F238E27FC236}">
                <a16:creationId xmlns:a16="http://schemas.microsoft.com/office/drawing/2014/main" id="{8EE565F9-C0F9-48A8-959E-6E6B7B09F839}"/>
              </a:ext>
            </a:extLst>
          </p:cNvPr>
          <p:cNvPicPr>
            <a:picLocks noChangeAspect="1"/>
          </p:cNvPicPr>
          <p:nvPr/>
        </p:nvPicPr>
        <p:blipFill>
          <a:blip r:embed="rId3">
            <a:lum/>
            <a:alphaModFix/>
          </a:blip>
          <a:srcRect/>
          <a:stretch>
            <a:fillRect/>
          </a:stretch>
        </p:blipFill>
        <p:spPr>
          <a:xfrm>
            <a:off x="1741760" y="1654468"/>
            <a:ext cx="7575721" cy="50504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C8CE82-0271-4E4D-A367-E7AF3E58DD8B}"/>
              </a:ext>
            </a:extLst>
          </p:cNvPr>
          <p:cNvSpPr txBox="1">
            <a:spLocks noGrp="1"/>
          </p:cNvSpPr>
          <p:nvPr>
            <p:ph type="title" idx="4294967295"/>
          </p:nvPr>
        </p:nvSpPr>
        <p:spPr/>
        <p:txBody>
          <a:bodyPr/>
          <a:lstStyle/>
          <a:p>
            <a:pPr lvl="0"/>
            <a:r>
              <a:rPr lang="de-DE"/>
              <a:t>Ορθοστάτιση/Βάδιση</a:t>
            </a:r>
          </a:p>
        </p:txBody>
      </p:sp>
      <p:pic>
        <p:nvPicPr>
          <p:cNvPr id="3" name="Εικόνα 2">
            <a:extLst>
              <a:ext uri="{FF2B5EF4-FFF2-40B4-BE49-F238E27FC236}">
                <a16:creationId xmlns:a16="http://schemas.microsoft.com/office/drawing/2014/main" id="{8EC9AD5F-1AF6-4597-B18C-D96A58E60E39}"/>
              </a:ext>
            </a:extLst>
          </p:cNvPr>
          <p:cNvPicPr>
            <a:picLocks noChangeAspect="1"/>
          </p:cNvPicPr>
          <p:nvPr/>
        </p:nvPicPr>
        <p:blipFill>
          <a:blip r:embed="rId3">
            <a:lum/>
            <a:alphaModFix/>
          </a:blip>
          <a:srcRect/>
          <a:stretch>
            <a:fillRect/>
          </a:stretch>
        </p:blipFill>
        <p:spPr>
          <a:xfrm>
            <a:off x="214" y="1480314"/>
            <a:ext cx="7053259" cy="5372667"/>
          </a:xfrm>
          <a:prstGeom prst="rect">
            <a:avLst/>
          </a:prstGeom>
          <a:noFill/>
          <a:ln>
            <a:noFill/>
          </a:ln>
        </p:spPr>
      </p:pic>
      <p:pic>
        <p:nvPicPr>
          <p:cNvPr id="4" name="Εικόνα 3">
            <a:extLst>
              <a:ext uri="{FF2B5EF4-FFF2-40B4-BE49-F238E27FC236}">
                <a16:creationId xmlns:a16="http://schemas.microsoft.com/office/drawing/2014/main" id="{1E951AEA-B953-4059-AD0F-6B432396774E}"/>
              </a:ext>
            </a:extLst>
          </p:cNvPr>
          <p:cNvPicPr>
            <a:picLocks noChangeAspect="1"/>
          </p:cNvPicPr>
          <p:nvPr/>
        </p:nvPicPr>
        <p:blipFill>
          <a:blip r:embed="rId4">
            <a:lum/>
            <a:alphaModFix/>
          </a:blip>
          <a:srcRect/>
          <a:stretch>
            <a:fillRect/>
          </a:stretch>
        </p:blipFill>
        <p:spPr>
          <a:xfrm>
            <a:off x="6792241" y="1480314"/>
            <a:ext cx="5398791" cy="537702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4482E9-E62B-435D-8B15-A5CB1F733645}"/>
              </a:ext>
            </a:extLst>
          </p:cNvPr>
          <p:cNvSpPr>
            <a:spLocks noGrp="1"/>
          </p:cNvSpPr>
          <p:nvPr>
            <p:ph type="title"/>
          </p:nvPr>
        </p:nvSpPr>
        <p:spPr/>
        <p:txBody>
          <a:bodyPr>
            <a:normAutofit/>
          </a:bodyPr>
          <a:lstStyle/>
          <a:p>
            <a:r>
              <a:rPr lang="el-GR" sz="2800" b="1" dirty="0"/>
              <a:t>Λαμβάνοντας πάντα υπόψη…</a:t>
            </a:r>
          </a:p>
        </p:txBody>
      </p:sp>
      <p:pic>
        <p:nvPicPr>
          <p:cNvPr id="4" name="Θέση περιεχομένου 3">
            <a:extLst>
              <a:ext uri="{FF2B5EF4-FFF2-40B4-BE49-F238E27FC236}">
                <a16:creationId xmlns:a16="http://schemas.microsoft.com/office/drawing/2014/main" id="{5AD4FA63-CED9-48F8-921B-4A60E3D46B3A}"/>
              </a:ext>
            </a:extLst>
          </p:cNvPr>
          <p:cNvPicPr>
            <a:picLocks noGrp="1" noChangeAspect="1"/>
          </p:cNvPicPr>
          <p:nvPr>
            <p:ph idx="1"/>
          </p:nvPr>
        </p:nvPicPr>
        <p:blipFill>
          <a:blip r:embed="rId2"/>
          <a:stretch>
            <a:fillRect/>
          </a:stretch>
        </p:blipFill>
        <p:spPr>
          <a:xfrm>
            <a:off x="755884" y="1833884"/>
            <a:ext cx="4572396" cy="3429297"/>
          </a:xfrm>
          <a:prstGeom prst="rect">
            <a:avLst/>
          </a:prstGeom>
        </p:spPr>
      </p:pic>
      <p:pic>
        <p:nvPicPr>
          <p:cNvPr id="5" name="Εικόνα 4">
            <a:extLst>
              <a:ext uri="{FF2B5EF4-FFF2-40B4-BE49-F238E27FC236}">
                <a16:creationId xmlns:a16="http://schemas.microsoft.com/office/drawing/2014/main" id="{AC6B7C92-83E6-4E70-8AFF-BE9D4865E126}"/>
              </a:ext>
            </a:extLst>
          </p:cNvPr>
          <p:cNvPicPr>
            <a:picLocks noChangeAspect="1"/>
          </p:cNvPicPr>
          <p:nvPr/>
        </p:nvPicPr>
        <p:blipFill>
          <a:blip r:embed="rId3"/>
          <a:stretch>
            <a:fillRect/>
          </a:stretch>
        </p:blipFill>
        <p:spPr>
          <a:xfrm>
            <a:off x="6781404" y="1833883"/>
            <a:ext cx="4572396" cy="3429297"/>
          </a:xfrm>
          <a:prstGeom prst="rect">
            <a:avLst/>
          </a:prstGeom>
        </p:spPr>
      </p:pic>
    </p:spTree>
    <p:extLst>
      <p:ext uri="{BB962C8B-B14F-4D97-AF65-F5344CB8AC3E}">
        <p14:creationId xmlns:p14="http://schemas.microsoft.com/office/powerpoint/2010/main" val="835874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46991" y="1206814"/>
            <a:ext cx="8490034" cy="1132004"/>
          </a:xfrm>
        </p:spPr>
        <p:txBody>
          <a:bodyPr>
            <a:noAutofit/>
          </a:bodyPr>
          <a:lstStyle/>
          <a:p>
            <a:br>
              <a:rPr lang="el-GR" sz="2000" b="1" dirty="0">
                <a:latin typeface="+mn-lt"/>
              </a:rPr>
            </a:br>
            <a:r>
              <a:rPr lang="en-US" sz="2000" b="1" dirty="0">
                <a:latin typeface="+mn-lt"/>
              </a:rPr>
              <a:t>A combined early cognitive and physical rehabilitation program for people who are critically ill: the activity and cognitive therapy in the intensive care unit (ACT-ICU) trial</a:t>
            </a:r>
            <a:br>
              <a:rPr lang="el-GR" sz="2000" b="1" dirty="0">
                <a:latin typeface="+mn-lt"/>
              </a:rPr>
            </a:br>
            <a:r>
              <a:rPr lang="en-US" sz="1200" b="1" dirty="0">
                <a:latin typeface="+mn-lt"/>
                <a:hlinkClick r:id="rId2" tooltip="Physical therapy."/>
              </a:rPr>
              <a:t>Phys </a:t>
            </a:r>
            <a:r>
              <a:rPr lang="en-US" sz="1200" b="1" dirty="0" err="1">
                <a:latin typeface="+mn-lt"/>
                <a:hlinkClick r:id="rId2" tooltip="Physical therapy."/>
              </a:rPr>
              <a:t>Ther</a:t>
            </a:r>
            <a:r>
              <a:rPr lang="en-US" sz="1200" b="1" dirty="0">
                <a:latin typeface="+mn-lt"/>
                <a:hlinkClick r:id="rId2" tooltip="Physical therapy."/>
              </a:rPr>
              <a:t>.</a:t>
            </a:r>
            <a:r>
              <a:rPr lang="en-US" sz="1200" b="1" dirty="0">
                <a:latin typeface="+mn-lt"/>
              </a:rPr>
              <a:t> 2012 Dec</a:t>
            </a:r>
            <a:br>
              <a:rPr lang="el-GR" sz="2000" b="1" dirty="0">
                <a:latin typeface="+mn-lt"/>
              </a:rPr>
            </a:br>
            <a:br>
              <a:rPr lang="el-GR" sz="2000" b="1" dirty="0">
                <a:latin typeface="+mn-lt"/>
              </a:rPr>
            </a:br>
            <a:endParaRPr lang="el-GR" sz="2000" b="1" dirty="0">
              <a:latin typeface="+mn-lt"/>
            </a:endParaRPr>
          </a:p>
        </p:txBody>
      </p:sp>
      <p:pic>
        <p:nvPicPr>
          <p:cNvPr id="1028" name="Picture 4" descr="http://www.ncbi.nlm.nih.gov/corecgi/tileshop/tileshop.fcgi?p=PMC3&amp;id=19456&amp;s=34&amp;r=1&amp;c=1"/>
          <p:cNvPicPr>
            <a:picLocks noChangeAspect="1" noChangeArrowheads="1"/>
          </p:cNvPicPr>
          <p:nvPr/>
        </p:nvPicPr>
        <p:blipFill>
          <a:blip r:embed="rId3" cstate="print"/>
          <a:srcRect/>
          <a:stretch>
            <a:fillRect/>
          </a:stretch>
        </p:blipFill>
        <p:spPr bwMode="auto">
          <a:xfrm>
            <a:off x="911605" y="2338818"/>
            <a:ext cx="10368790" cy="4248472"/>
          </a:xfrm>
          <a:prstGeom prst="rect">
            <a:avLst/>
          </a:prstGeom>
          <a:noFill/>
        </p:spPr>
      </p:pic>
    </p:spTree>
    <p:extLst>
      <p:ext uri="{BB962C8B-B14F-4D97-AF65-F5344CB8AC3E}">
        <p14:creationId xmlns:p14="http://schemas.microsoft.com/office/powerpoint/2010/main" val="1220342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1FCD898A-6598-4F6C-911F-E30C6A805FD3}"/>
              </a:ext>
            </a:extLst>
          </p:cNvPr>
          <p:cNvPicPr>
            <a:picLocks noGrp="1" noChangeAspect="1"/>
          </p:cNvPicPr>
          <p:nvPr>
            <p:ph idx="1"/>
          </p:nvPr>
        </p:nvPicPr>
        <p:blipFill>
          <a:blip r:embed="rId2"/>
          <a:stretch>
            <a:fillRect/>
          </a:stretch>
        </p:blipFill>
        <p:spPr>
          <a:xfrm>
            <a:off x="1541755" y="384885"/>
            <a:ext cx="9108490" cy="6214628"/>
          </a:xfrm>
          <a:prstGeom prst="rect">
            <a:avLst/>
          </a:prstGeom>
        </p:spPr>
      </p:pic>
    </p:spTree>
    <p:extLst>
      <p:ext uri="{BB962C8B-B14F-4D97-AF65-F5344CB8AC3E}">
        <p14:creationId xmlns:p14="http://schemas.microsoft.com/office/powerpoint/2010/main" val="72609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C0A4E7-3DA1-4F9A-AF00-06E927087128}"/>
              </a:ext>
            </a:extLst>
          </p:cNvPr>
          <p:cNvSpPr>
            <a:spLocks noGrp="1"/>
          </p:cNvSpPr>
          <p:nvPr>
            <p:ph type="title"/>
          </p:nvPr>
        </p:nvSpPr>
        <p:spPr/>
        <p:txBody>
          <a:bodyPr/>
          <a:lstStyle/>
          <a:p>
            <a:pPr algn="ctr"/>
            <a:r>
              <a:rPr lang="el-GR" b="1" dirty="0">
                <a:latin typeface="+mn-lt"/>
              </a:rPr>
              <a:t>Συμπερασματικά</a:t>
            </a:r>
          </a:p>
        </p:txBody>
      </p:sp>
      <p:sp>
        <p:nvSpPr>
          <p:cNvPr id="5" name="TextBox 4">
            <a:extLst>
              <a:ext uri="{FF2B5EF4-FFF2-40B4-BE49-F238E27FC236}">
                <a16:creationId xmlns:a16="http://schemas.microsoft.com/office/drawing/2014/main" id="{AE81C935-D405-4DAF-8F95-5D29E499FD7C}"/>
              </a:ext>
            </a:extLst>
          </p:cNvPr>
          <p:cNvSpPr txBox="1"/>
          <p:nvPr/>
        </p:nvSpPr>
        <p:spPr>
          <a:xfrm>
            <a:off x="1722268" y="2554056"/>
            <a:ext cx="9081856" cy="1200329"/>
          </a:xfrm>
          <a:prstGeom prst="rect">
            <a:avLst/>
          </a:prstGeom>
          <a:noFill/>
        </p:spPr>
        <p:txBody>
          <a:bodyPr wrap="square">
            <a:spAutoFit/>
          </a:bodyPr>
          <a:lstStyle/>
          <a:p>
            <a:pPr algn="ctr"/>
            <a:r>
              <a:rPr lang="el-GR" dirty="0"/>
              <a:t>Η αναπνευστική φυσιοθεραπεία διαδραματίζει θεμελιώδη ρόλο σε όλη τη νοσηλεία του ασθενούς. Ωστόσο, η ομάδα φυσικοθεραπείας του νοσοκομείου πρέπει να είναι καλά προσανατολισμένη όσον αφορά τη συγκεκριμένη φροντίδα ασθενών με </a:t>
            </a:r>
            <a:r>
              <a:rPr lang="en-US" dirty="0"/>
              <a:t> Covid 19</a:t>
            </a:r>
            <a:r>
              <a:rPr lang="el-GR" dirty="0"/>
              <a:t>, τόσο για τη μείωση του κινδύνου μόλυνσης όσο και για την καλύτερη δυνατή φροντίδα των ασθενών</a:t>
            </a:r>
          </a:p>
        </p:txBody>
      </p:sp>
    </p:spTree>
    <p:extLst>
      <p:ext uri="{BB962C8B-B14F-4D97-AF65-F5344CB8AC3E}">
        <p14:creationId xmlns:p14="http://schemas.microsoft.com/office/powerpoint/2010/main" val="2674534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09805C-5FED-43B2-A78C-B96D5E8D53B1}"/>
              </a:ext>
            </a:extLst>
          </p:cNvPr>
          <p:cNvSpPr>
            <a:spLocks noGrp="1"/>
          </p:cNvSpPr>
          <p:nvPr>
            <p:ph type="title"/>
          </p:nvPr>
        </p:nvSpPr>
        <p:spPr/>
        <p:txBody>
          <a:bodyPr/>
          <a:lstStyle/>
          <a:p>
            <a:r>
              <a:rPr lang="el-GR" dirty="0"/>
              <a:t>Σας ευχαριστώ για την προσοχή σας</a:t>
            </a:r>
            <a:br>
              <a:rPr lang="el-GR" dirty="0"/>
            </a:br>
            <a:endParaRPr lang="el-GR" dirty="0"/>
          </a:p>
        </p:txBody>
      </p:sp>
      <p:pic>
        <p:nvPicPr>
          <p:cNvPr id="7" name="Εικόνα 6">
            <a:extLst>
              <a:ext uri="{FF2B5EF4-FFF2-40B4-BE49-F238E27FC236}">
                <a16:creationId xmlns:a16="http://schemas.microsoft.com/office/drawing/2014/main" id="{3820CAF6-FB05-4A4D-BEAF-1C0C6A32F89D}"/>
              </a:ext>
            </a:extLst>
          </p:cNvPr>
          <p:cNvPicPr>
            <a:picLocks noChangeAspect="1"/>
          </p:cNvPicPr>
          <p:nvPr/>
        </p:nvPicPr>
        <p:blipFill>
          <a:blip r:embed="rId2"/>
          <a:stretch>
            <a:fillRect/>
          </a:stretch>
        </p:blipFill>
        <p:spPr>
          <a:xfrm>
            <a:off x="928878" y="1027906"/>
            <a:ext cx="5148072" cy="5762116"/>
          </a:xfrm>
          <a:prstGeom prst="rect">
            <a:avLst/>
          </a:prstGeom>
        </p:spPr>
      </p:pic>
      <p:pic>
        <p:nvPicPr>
          <p:cNvPr id="10" name="Εικόνα 9">
            <a:extLst>
              <a:ext uri="{FF2B5EF4-FFF2-40B4-BE49-F238E27FC236}">
                <a16:creationId xmlns:a16="http://schemas.microsoft.com/office/drawing/2014/main" id="{C35743C0-D95F-424E-99A2-89D0E32ADFDD}"/>
              </a:ext>
            </a:extLst>
          </p:cNvPr>
          <p:cNvPicPr>
            <a:picLocks noChangeAspect="1"/>
          </p:cNvPicPr>
          <p:nvPr/>
        </p:nvPicPr>
        <p:blipFill>
          <a:blip r:embed="rId3"/>
          <a:stretch>
            <a:fillRect/>
          </a:stretch>
        </p:blipFill>
        <p:spPr>
          <a:xfrm>
            <a:off x="6356412" y="1027906"/>
            <a:ext cx="5835588" cy="5762116"/>
          </a:xfrm>
          <a:prstGeom prst="rect">
            <a:avLst/>
          </a:prstGeom>
        </p:spPr>
      </p:pic>
    </p:spTree>
    <p:extLst>
      <p:ext uri="{BB962C8B-B14F-4D97-AF65-F5344CB8AC3E}">
        <p14:creationId xmlns:p14="http://schemas.microsoft.com/office/powerpoint/2010/main" val="103539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C3148F-8FBD-4CA0-A408-CE3E8E578874}"/>
              </a:ext>
            </a:extLst>
          </p:cNvPr>
          <p:cNvSpPr>
            <a:spLocks noGrp="1"/>
          </p:cNvSpPr>
          <p:nvPr>
            <p:ph type="title"/>
          </p:nvPr>
        </p:nvSpPr>
        <p:spPr/>
        <p:txBody>
          <a:bodyPr/>
          <a:lstStyle/>
          <a:p>
            <a:r>
              <a:rPr lang="el-GR" b="1" dirty="0"/>
              <a:t>Απουσία βήχα σε ασθενείς της ΜΕΘ</a:t>
            </a:r>
          </a:p>
        </p:txBody>
      </p:sp>
      <p:pic>
        <p:nvPicPr>
          <p:cNvPr id="5" name="Θέση περιεχομένου 4" descr="Εικόνα που περιέχει κείμενο, στιγμιότυπο οθόνης, οθόνη&#10;&#10;Περιγραφή που δημιουργήθηκε αυτόματα">
            <a:extLst>
              <a:ext uri="{FF2B5EF4-FFF2-40B4-BE49-F238E27FC236}">
                <a16:creationId xmlns:a16="http://schemas.microsoft.com/office/drawing/2014/main" id="{25BFF3E2-AC37-4AF7-B2FD-54AF979847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944" t="24874" r="25009" b="28695"/>
          <a:stretch/>
        </p:blipFill>
        <p:spPr>
          <a:xfrm>
            <a:off x="838201" y="1690688"/>
            <a:ext cx="10515599" cy="5073041"/>
          </a:xfrm>
        </p:spPr>
      </p:pic>
    </p:spTree>
    <p:extLst>
      <p:ext uri="{BB962C8B-B14F-4D97-AF65-F5344CB8AC3E}">
        <p14:creationId xmlns:p14="http://schemas.microsoft.com/office/powerpoint/2010/main" val="3451644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107D9C-501F-429E-A899-B9B64E4B631F}"/>
              </a:ext>
            </a:extLst>
          </p:cNvPr>
          <p:cNvSpPr>
            <a:spLocks noGrp="1"/>
          </p:cNvSpPr>
          <p:nvPr>
            <p:ph type="title"/>
          </p:nvPr>
        </p:nvSpPr>
        <p:spPr/>
        <p:txBody>
          <a:bodyPr/>
          <a:lstStyle/>
          <a:p>
            <a:r>
              <a:rPr lang="el-GR" b="1" dirty="0">
                <a:latin typeface="+mn-lt"/>
              </a:rPr>
              <a:t>Αναπνευστική Φυσικοθεραπεία??</a:t>
            </a:r>
          </a:p>
        </p:txBody>
      </p:sp>
      <p:sp>
        <p:nvSpPr>
          <p:cNvPr id="3" name="Θέση περιεχομένου 2">
            <a:extLst>
              <a:ext uri="{FF2B5EF4-FFF2-40B4-BE49-F238E27FC236}">
                <a16:creationId xmlns:a16="http://schemas.microsoft.com/office/drawing/2014/main" id="{4A844103-E96E-40CE-B76F-3B07CE1B65C0}"/>
              </a:ext>
            </a:extLst>
          </p:cNvPr>
          <p:cNvSpPr>
            <a:spLocks noGrp="1"/>
          </p:cNvSpPr>
          <p:nvPr>
            <p:ph idx="1"/>
          </p:nvPr>
        </p:nvSpPr>
        <p:spPr/>
        <p:txBody>
          <a:bodyPr/>
          <a:lstStyle/>
          <a:p>
            <a:pPr algn="just"/>
            <a:r>
              <a:rPr lang="el-GR" dirty="0"/>
              <a:t>Παθητική/ενεργητική άσκηση</a:t>
            </a:r>
          </a:p>
          <a:p>
            <a:pPr algn="just"/>
            <a:r>
              <a:rPr lang="el-GR" dirty="0"/>
              <a:t>Πλήξεις δονήσεις</a:t>
            </a:r>
          </a:p>
          <a:p>
            <a:pPr algn="just"/>
            <a:r>
              <a:rPr lang="el-GR" dirty="0"/>
              <a:t>Πρώιμη Κινητοποίηση (ασθενείς ΜΕΘ)</a:t>
            </a:r>
          </a:p>
          <a:p>
            <a:pPr algn="just"/>
            <a:r>
              <a:rPr lang="el-GR" dirty="0"/>
              <a:t>Θέσεις : πλάγιες, πρηνής, </a:t>
            </a:r>
            <a:r>
              <a:rPr lang="en-US" dirty="0" err="1"/>
              <a:t>trendelemburg</a:t>
            </a:r>
            <a:r>
              <a:rPr lang="en-US" dirty="0"/>
              <a:t> </a:t>
            </a:r>
          </a:p>
          <a:p>
            <a:pPr algn="just"/>
            <a:r>
              <a:rPr lang="el-GR" dirty="0" err="1"/>
              <a:t>Ορθοστάτιση</a:t>
            </a:r>
            <a:r>
              <a:rPr lang="el-GR" dirty="0"/>
              <a:t> – περπάτημα </a:t>
            </a:r>
          </a:p>
          <a:p>
            <a:pPr algn="just"/>
            <a:endParaRPr lang="el-GR" dirty="0"/>
          </a:p>
        </p:txBody>
      </p:sp>
    </p:spTree>
    <p:extLst>
      <p:ext uri="{BB962C8B-B14F-4D97-AF65-F5344CB8AC3E}">
        <p14:creationId xmlns:p14="http://schemas.microsoft.com/office/powerpoint/2010/main" val="126107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9EE1E2-CF2A-419C-82E7-2332D0B38270}"/>
              </a:ext>
            </a:extLst>
          </p:cNvPr>
          <p:cNvSpPr>
            <a:spLocks noGrp="1"/>
          </p:cNvSpPr>
          <p:nvPr>
            <p:ph type="title"/>
          </p:nvPr>
        </p:nvSpPr>
        <p:spPr/>
        <p:txBody>
          <a:bodyPr/>
          <a:lstStyle/>
          <a:p>
            <a:r>
              <a:rPr lang="el-GR" b="1" dirty="0">
                <a:latin typeface="+mn-lt"/>
              </a:rPr>
              <a:t>Τεχνικές, πλήξεις δονήσεις .. </a:t>
            </a:r>
          </a:p>
        </p:txBody>
      </p:sp>
      <p:pic>
        <p:nvPicPr>
          <p:cNvPr id="5" name="Θέση περιεχομένου 4" descr="Εικόνα που περιέχει κείμενο, στιγμιότυπο οθόνης, οθόνη, ηλεκτρονικές συσκευές&#10;&#10;Περιγραφή που δημιουργήθηκε αυτόματα">
            <a:extLst>
              <a:ext uri="{FF2B5EF4-FFF2-40B4-BE49-F238E27FC236}">
                <a16:creationId xmlns:a16="http://schemas.microsoft.com/office/drawing/2014/main" id="{32FC5FE9-7F3C-420C-8A2D-DB41F20040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807" t="24759" r="23680" b="31580"/>
          <a:stretch/>
        </p:blipFill>
        <p:spPr>
          <a:xfrm>
            <a:off x="5131293" y="1775534"/>
            <a:ext cx="6933461" cy="3874596"/>
          </a:xfrm>
        </p:spPr>
      </p:pic>
      <p:pic>
        <p:nvPicPr>
          <p:cNvPr id="6"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230137C7-5C77-4C01-8584-B57C55F2DCB3}"/>
              </a:ext>
            </a:extLst>
          </p:cNvPr>
          <p:cNvPicPr>
            <a:picLocks noChangeAspect="1"/>
          </p:cNvPicPr>
          <p:nvPr/>
        </p:nvPicPr>
        <p:blipFill rotWithShape="1">
          <a:blip r:embed="rId3">
            <a:extLst>
              <a:ext uri="{28A0092B-C50C-407E-A947-70E740481C1C}">
                <a14:useLocalDpi xmlns:a14="http://schemas.microsoft.com/office/drawing/2010/main" val="0"/>
              </a:ext>
            </a:extLst>
          </a:blip>
          <a:srcRect l="16184" t="24556" r="26779" b="34844"/>
          <a:stretch/>
        </p:blipFill>
        <p:spPr>
          <a:xfrm>
            <a:off x="127245" y="1690688"/>
            <a:ext cx="5004047" cy="3959442"/>
          </a:xfrm>
          <a:prstGeom prst="rect">
            <a:avLst/>
          </a:prstGeom>
        </p:spPr>
      </p:pic>
    </p:spTree>
    <p:extLst>
      <p:ext uri="{BB962C8B-B14F-4D97-AF65-F5344CB8AC3E}">
        <p14:creationId xmlns:p14="http://schemas.microsoft.com/office/powerpoint/2010/main" val="4109789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περιεχομένου 6">
            <a:extLst>
              <a:ext uri="{FF2B5EF4-FFF2-40B4-BE49-F238E27FC236}">
                <a16:creationId xmlns:a16="http://schemas.microsoft.com/office/drawing/2014/main" id="{92C5F91C-7079-4F49-A05F-C06E4952122D}"/>
              </a:ext>
            </a:extLst>
          </p:cNvPr>
          <p:cNvSpPr>
            <a:spLocks noGrp="1"/>
          </p:cNvSpPr>
          <p:nvPr>
            <p:ph idx="1"/>
          </p:nvPr>
        </p:nvSpPr>
        <p:spPr>
          <a:xfrm>
            <a:off x="6280726" y="1825625"/>
            <a:ext cx="5073073" cy="4351338"/>
          </a:xfrm>
        </p:spPr>
        <p:txBody>
          <a:bodyPr>
            <a:noAutofit/>
          </a:bodyPr>
          <a:lstStyle/>
          <a:p>
            <a:r>
              <a:rPr lang="el-GR" sz="2400" b="1" dirty="0"/>
              <a:t>Συμβατική αναπνευστική φυσικοθεραπεία</a:t>
            </a:r>
          </a:p>
          <a:p>
            <a:r>
              <a:rPr lang="el-GR" sz="2400" b="1" dirty="0"/>
              <a:t>Άσκηση και πρώιμη κινητοποίηση</a:t>
            </a:r>
          </a:p>
          <a:p>
            <a:pPr marL="0" indent="0">
              <a:buNone/>
            </a:pPr>
            <a:endParaRPr lang="el-GR" sz="2400" b="1" dirty="0"/>
          </a:p>
        </p:txBody>
      </p:sp>
      <p:sp>
        <p:nvSpPr>
          <p:cNvPr id="4" name="Τίτλος 1">
            <a:extLst>
              <a:ext uri="{FF2B5EF4-FFF2-40B4-BE49-F238E27FC236}">
                <a16:creationId xmlns:a16="http://schemas.microsoft.com/office/drawing/2014/main" id="{3D674E24-F0D6-4AE8-93C7-FDB56733AD14}"/>
              </a:ext>
            </a:extLst>
          </p:cNvPr>
          <p:cNvSpPr>
            <a:spLocks noGrp="1"/>
          </p:cNvSpPr>
          <p:nvPr>
            <p:ph type="title"/>
          </p:nvPr>
        </p:nvSpPr>
        <p:spPr>
          <a:xfrm>
            <a:off x="249382" y="361661"/>
            <a:ext cx="11942618" cy="934479"/>
          </a:xfrm>
        </p:spPr>
        <p:txBody>
          <a:bodyPr>
            <a:noAutofit/>
          </a:bodyPr>
          <a:lstStyle/>
          <a:p>
            <a:br>
              <a:rPr lang="en-US" sz="2000" dirty="0">
                <a:latin typeface="+mn-lt"/>
              </a:rPr>
            </a:br>
            <a:r>
              <a:rPr lang="en-US" sz="2000" b="1" i="0" dirty="0">
                <a:solidFill>
                  <a:srgbClr val="000000"/>
                </a:solidFill>
                <a:effectLst/>
                <a:latin typeface="+mn-lt"/>
              </a:rPr>
              <a:t>Physiotherapy Care of Patients with Coronavirus Disease 2019 (COVID-19) - A Brazilian Experience</a:t>
            </a:r>
            <a:br>
              <a:rPr lang="en-US" sz="2000" b="1" i="0" dirty="0">
                <a:solidFill>
                  <a:srgbClr val="000000"/>
                </a:solidFill>
                <a:effectLst/>
                <a:latin typeface="+mn-lt"/>
              </a:rPr>
            </a:br>
            <a:br>
              <a:rPr lang="en-US" sz="2000" b="0" i="0" dirty="0">
                <a:solidFill>
                  <a:srgbClr val="000000"/>
                </a:solidFill>
                <a:effectLst/>
                <a:latin typeface="+mn-lt"/>
              </a:rPr>
            </a:br>
            <a:endParaRPr lang="el-GR" sz="2000" dirty="0">
              <a:latin typeface="+mn-lt"/>
            </a:endParaRPr>
          </a:p>
        </p:txBody>
      </p:sp>
      <p:sp>
        <p:nvSpPr>
          <p:cNvPr id="5" name="TextBox 4">
            <a:extLst>
              <a:ext uri="{FF2B5EF4-FFF2-40B4-BE49-F238E27FC236}">
                <a16:creationId xmlns:a16="http://schemas.microsoft.com/office/drawing/2014/main" id="{7570C6E7-0889-4CAC-B657-6775FFD6C41F}"/>
              </a:ext>
            </a:extLst>
          </p:cNvPr>
          <p:cNvSpPr txBox="1"/>
          <p:nvPr/>
        </p:nvSpPr>
        <p:spPr>
          <a:xfrm>
            <a:off x="7887855" y="6453765"/>
            <a:ext cx="4174837" cy="276999"/>
          </a:xfrm>
          <a:prstGeom prst="rect">
            <a:avLst/>
          </a:prstGeom>
          <a:noFill/>
        </p:spPr>
        <p:txBody>
          <a:bodyPr wrap="square">
            <a:spAutoFit/>
          </a:bodyPr>
          <a:lstStyle/>
          <a:p>
            <a:r>
              <a:rPr lang="en-US" sz="1200" b="0" i="0" dirty="0">
                <a:solidFill>
                  <a:srgbClr val="2F4A8B"/>
                </a:solidFill>
                <a:effectLst/>
                <a:latin typeface="arial" panose="020B0604020202020204" pitchFamily="34" charset="0"/>
                <a:hlinkClick r:id="rId2"/>
              </a:rPr>
              <a:t>Renato Fraga Righett</a:t>
            </a:r>
            <a:r>
              <a:rPr lang="en-US" sz="1200" dirty="0">
                <a:solidFill>
                  <a:srgbClr val="2F4A8B"/>
                </a:solidFill>
                <a:latin typeface="arial" panose="020B0604020202020204" pitchFamily="34" charset="0"/>
              </a:rPr>
              <a:t>i et </a:t>
            </a:r>
            <a:r>
              <a:rPr lang="en-US" sz="1200" dirty="0" err="1">
                <a:solidFill>
                  <a:srgbClr val="2F4A8B"/>
                </a:solidFill>
                <a:latin typeface="arial" panose="020B0604020202020204" pitchFamily="34" charset="0"/>
              </a:rPr>
              <a:t>al,</a:t>
            </a:r>
            <a:r>
              <a:rPr lang="en-US" sz="1200" b="0" i="0" dirty="0" err="1">
                <a:solidFill>
                  <a:srgbClr val="985735"/>
                </a:solidFill>
                <a:effectLst/>
                <a:latin typeface="arial" panose="020B0604020202020204" pitchFamily="34" charset="0"/>
                <a:hlinkClick r:id="rId3"/>
              </a:rPr>
              <a:t>Clinics</a:t>
            </a:r>
            <a:r>
              <a:rPr lang="en-US" sz="1200" b="0" i="0" dirty="0">
                <a:solidFill>
                  <a:srgbClr val="985735"/>
                </a:solidFill>
                <a:effectLst/>
                <a:latin typeface="arial" panose="020B0604020202020204" pitchFamily="34" charset="0"/>
                <a:hlinkClick r:id="rId3"/>
              </a:rPr>
              <a:t> (Sao Paulo).</a:t>
            </a:r>
            <a:r>
              <a:rPr lang="en-US" sz="1200" b="0" i="0" dirty="0">
                <a:solidFill>
                  <a:srgbClr val="000000"/>
                </a:solidFill>
                <a:effectLst/>
                <a:latin typeface="arial" panose="020B0604020202020204" pitchFamily="34" charset="0"/>
              </a:rPr>
              <a:t> 2020</a:t>
            </a:r>
            <a:endParaRPr lang="el-GR" sz="1200" dirty="0"/>
          </a:p>
        </p:txBody>
      </p:sp>
      <p:sp>
        <p:nvSpPr>
          <p:cNvPr id="8" name="TextBox 7">
            <a:extLst>
              <a:ext uri="{FF2B5EF4-FFF2-40B4-BE49-F238E27FC236}">
                <a16:creationId xmlns:a16="http://schemas.microsoft.com/office/drawing/2014/main" id="{0F015111-73CE-4E7E-A262-A209D0AE975C}"/>
              </a:ext>
            </a:extLst>
          </p:cNvPr>
          <p:cNvSpPr txBox="1"/>
          <p:nvPr/>
        </p:nvSpPr>
        <p:spPr>
          <a:xfrm>
            <a:off x="517236" y="1929450"/>
            <a:ext cx="5578764" cy="203132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l-GR" dirty="0"/>
              <a:t>Τα πιο συνηθισμένα συμπτώματα </a:t>
            </a:r>
          </a:p>
          <a:p>
            <a:pPr algn="just"/>
            <a:r>
              <a:rPr lang="el-GR" dirty="0"/>
              <a:t>πυρετό (89%), </a:t>
            </a:r>
          </a:p>
          <a:p>
            <a:pPr algn="just"/>
            <a:r>
              <a:rPr lang="el-GR" dirty="0"/>
              <a:t>βήχα (68%),</a:t>
            </a:r>
          </a:p>
          <a:p>
            <a:pPr algn="just"/>
            <a:r>
              <a:rPr lang="el-GR" dirty="0"/>
              <a:t>κόπωση (38%),</a:t>
            </a:r>
          </a:p>
          <a:p>
            <a:pPr algn="just"/>
            <a:r>
              <a:rPr lang="el-GR" dirty="0"/>
              <a:t>παραγωγή πτυέλων (34%) και </a:t>
            </a:r>
          </a:p>
          <a:p>
            <a:pPr algn="just"/>
            <a:r>
              <a:rPr lang="el-GR" dirty="0"/>
              <a:t>δύσπνοια (19%) </a:t>
            </a:r>
          </a:p>
          <a:p>
            <a:pPr algn="just"/>
            <a:endParaRPr lang="el-GR" dirty="0"/>
          </a:p>
        </p:txBody>
      </p:sp>
      <p:sp>
        <p:nvSpPr>
          <p:cNvPr id="2" name="Ορθογώνιο: Στρογγύλεμα γωνιών 1">
            <a:extLst>
              <a:ext uri="{FF2B5EF4-FFF2-40B4-BE49-F238E27FC236}">
                <a16:creationId xmlns:a16="http://schemas.microsoft.com/office/drawing/2014/main" id="{368E5093-76F4-4C79-94E9-8B2EA69EA7FF}"/>
              </a:ext>
            </a:extLst>
          </p:cNvPr>
          <p:cNvSpPr/>
          <p:nvPr/>
        </p:nvSpPr>
        <p:spPr>
          <a:xfrm>
            <a:off x="443884" y="4136994"/>
            <a:ext cx="3568822" cy="1823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(ARDS), σήψη, σηπτικό σοκ και νεφρική και καρδιακή ανεπάρκεια, που απαιτούν θεραπεία σε μονάδα εντατικής θεραπείας (ΜΕΘ) με επεμβατική υποστήριξη </a:t>
            </a:r>
          </a:p>
        </p:txBody>
      </p:sp>
      <p:sp>
        <p:nvSpPr>
          <p:cNvPr id="3" name="Ορθογώνιο: Στρογγύλεμα γωνιών 2">
            <a:extLst>
              <a:ext uri="{FF2B5EF4-FFF2-40B4-BE49-F238E27FC236}">
                <a16:creationId xmlns:a16="http://schemas.microsoft.com/office/drawing/2014/main" id="{96E3B128-B312-4F39-909F-B1D9558DBE15}"/>
              </a:ext>
            </a:extLst>
          </p:cNvPr>
          <p:cNvSpPr/>
          <p:nvPr/>
        </p:nvSpPr>
        <p:spPr>
          <a:xfrm>
            <a:off x="4321945" y="4141324"/>
            <a:ext cx="3548109" cy="17326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Περίπου το 14% των ασθενών αναπτύσσουν σοβαρή μορφή COVID-19 που απαιτεί νοσηλεία και 5% απαιτούν εισαγωγή σε ΜΕΘ </a:t>
            </a:r>
          </a:p>
          <a:p>
            <a:pPr algn="ctr"/>
            <a:endParaRPr lang="el-GR" dirty="0"/>
          </a:p>
        </p:txBody>
      </p:sp>
    </p:spTree>
    <p:extLst>
      <p:ext uri="{BB962C8B-B14F-4D97-AF65-F5344CB8AC3E}">
        <p14:creationId xmlns:p14="http://schemas.microsoft.com/office/powerpoint/2010/main" val="104722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13CA26-BFA1-47EA-A458-6BAB142B1B75}"/>
              </a:ext>
            </a:extLst>
          </p:cNvPr>
          <p:cNvSpPr>
            <a:spLocks noGrp="1"/>
          </p:cNvSpPr>
          <p:nvPr>
            <p:ph type="title"/>
          </p:nvPr>
        </p:nvSpPr>
        <p:spPr/>
        <p:style>
          <a:lnRef idx="2">
            <a:schemeClr val="accent6"/>
          </a:lnRef>
          <a:fillRef idx="1">
            <a:schemeClr val="lt1"/>
          </a:fillRef>
          <a:effectRef idx="0">
            <a:schemeClr val="accent6"/>
          </a:effectRef>
          <a:fontRef idx="minor">
            <a:schemeClr val="dk1"/>
          </a:fontRef>
        </p:style>
        <p:txBody>
          <a:bodyPr>
            <a:normAutofit/>
          </a:bodyPr>
          <a:lstStyle/>
          <a:p>
            <a:r>
              <a:rPr lang="el-GR" sz="2800" b="1" dirty="0"/>
              <a:t>Συμβατική αναπνευστική φυσιοθεραπεία τελικά βοηθά????? </a:t>
            </a:r>
            <a:br>
              <a:rPr lang="en-US" sz="2800" b="1" dirty="0">
                <a:solidFill>
                  <a:srgbClr val="985735"/>
                </a:solidFill>
              </a:rPr>
            </a:br>
            <a:endParaRPr lang="el-GR" sz="2800" b="1" dirty="0"/>
          </a:p>
        </p:txBody>
      </p:sp>
      <p:sp>
        <p:nvSpPr>
          <p:cNvPr id="4" name="Οβάλ 3">
            <a:extLst>
              <a:ext uri="{FF2B5EF4-FFF2-40B4-BE49-F238E27FC236}">
                <a16:creationId xmlns:a16="http://schemas.microsoft.com/office/drawing/2014/main" id="{8D0E9EAA-E9A7-42AF-8765-01F86023C9B3}"/>
              </a:ext>
            </a:extLst>
          </p:cNvPr>
          <p:cNvSpPr/>
          <p:nvPr/>
        </p:nvSpPr>
        <p:spPr>
          <a:xfrm>
            <a:off x="731520" y="1569402"/>
            <a:ext cx="3454400" cy="355663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b="1" dirty="0"/>
              <a:t>Δεν υπάρχουν στοιχεία που να δείχνουν ότι η συμβατική αναπνευστική φυσιοθεραπεία αλλάζει την πορεία της COVID-19 στην οξεία φάση της σε ασθενείς με </a:t>
            </a:r>
            <a:r>
              <a:rPr lang="el-GR" sz="1600" b="1" dirty="0" err="1"/>
              <a:t>υποξαιμική</a:t>
            </a:r>
            <a:r>
              <a:rPr lang="el-GR" sz="1600" b="1" dirty="0"/>
              <a:t> αναπνευστική ανεπάρκεια και ξηρό βήχα</a:t>
            </a:r>
          </a:p>
          <a:p>
            <a:pPr algn="ctr"/>
            <a:endParaRPr lang="el-GR" sz="1600" dirty="0"/>
          </a:p>
        </p:txBody>
      </p:sp>
      <p:sp>
        <p:nvSpPr>
          <p:cNvPr id="5" name="Οβάλ 4">
            <a:extLst>
              <a:ext uri="{FF2B5EF4-FFF2-40B4-BE49-F238E27FC236}">
                <a16:creationId xmlns:a16="http://schemas.microsoft.com/office/drawing/2014/main" id="{EB3D7D9A-C4B3-485F-BDC3-EFA5F8601778}"/>
              </a:ext>
            </a:extLst>
          </p:cNvPr>
          <p:cNvSpPr/>
          <p:nvPr/>
        </p:nvSpPr>
        <p:spPr>
          <a:xfrm>
            <a:off x="6847840" y="1562417"/>
            <a:ext cx="4246880" cy="25603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l-GR" sz="1600" dirty="0"/>
              <a:t>Ωστόσο, </a:t>
            </a:r>
            <a:r>
              <a:rPr lang="el-GR" sz="1600" b="1" dirty="0"/>
              <a:t>ορισμένοι ασθενείς με παραγωγικό βήχα μπορεί να επωφεληθούν από την κινητοποίηση μέσω τεχνικών που διεγείρουν το βήχα  </a:t>
            </a:r>
          </a:p>
        </p:txBody>
      </p:sp>
      <p:sp>
        <p:nvSpPr>
          <p:cNvPr id="6" name="Οβάλ 5">
            <a:extLst>
              <a:ext uri="{FF2B5EF4-FFF2-40B4-BE49-F238E27FC236}">
                <a16:creationId xmlns:a16="http://schemas.microsoft.com/office/drawing/2014/main" id="{808AB03B-DD17-4A7B-A6D8-EBD44B567362}"/>
              </a:ext>
            </a:extLst>
          </p:cNvPr>
          <p:cNvSpPr/>
          <p:nvPr/>
        </p:nvSpPr>
        <p:spPr>
          <a:xfrm>
            <a:off x="3225800" y="3831907"/>
            <a:ext cx="2870200" cy="30308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l-GR" sz="1600" dirty="0"/>
              <a:t>Οι ασθενείς με ήπια μορφή της </a:t>
            </a:r>
          </a:p>
          <a:p>
            <a:pPr algn="just"/>
            <a:r>
              <a:rPr lang="el-GR" sz="1600" dirty="0"/>
              <a:t>νόσου θα πρέπει να ενημερώνονται να κάνουν ανεξάρτητα αναπνευστικές ασκήσεις</a:t>
            </a:r>
          </a:p>
          <a:p>
            <a:pPr algn="ctr"/>
            <a:endParaRPr lang="el-GR" sz="1600" dirty="0"/>
          </a:p>
        </p:txBody>
      </p:sp>
      <p:sp>
        <p:nvSpPr>
          <p:cNvPr id="8" name="Οβάλ 7">
            <a:extLst>
              <a:ext uri="{FF2B5EF4-FFF2-40B4-BE49-F238E27FC236}">
                <a16:creationId xmlns:a16="http://schemas.microsoft.com/office/drawing/2014/main" id="{8ED39AEC-7D42-42FB-B811-A4E52742B932}"/>
              </a:ext>
            </a:extLst>
          </p:cNvPr>
          <p:cNvSpPr/>
          <p:nvPr/>
        </p:nvSpPr>
        <p:spPr>
          <a:xfrm>
            <a:off x="6847840" y="3637280"/>
            <a:ext cx="4765040" cy="24587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b="1" dirty="0"/>
              <a:t>Ο επαγγελματικός χρόνος έκθεσης θα πρέπει να είναι ο ελάχιστος απαραίτητος για την αξιολόγηση και βοήθεια</a:t>
            </a:r>
          </a:p>
          <a:p>
            <a:pPr algn="ctr"/>
            <a:endParaRPr lang="el-GR" sz="1600" dirty="0"/>
          </a:p>
        </p:txBody>
      </p:sp>
    </p:spTree>
    <p:extLst>
      <p:ext uri="{BB962C8B-B14F-4D97-AF65-F5344CB8AC3E}">
        <p14:creationId xmlns:p14="http://schemas.microsoft.com/office/powerpoint/2010/main" val="1072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1329</TotalTime>
  <Words>1852</Words>
  <Application>Microsoft Office PowerPoint</Application>
  <PresentationFormat>Ευρεία οθόνη</PresentationFormat>
  <Paragraphs>172</Paragraphs>
  <Slides>47</Slides>
  <Notes>6</Notes>
  <HiddenSlides>0</HiddenSlides>
  <MMClips>0</MMClips>
  <ScaleCrop>false</ScaleCrop>
  <HeadingPairs>
    <vt:vector size="6" baseType="variant">
      <vt:variant>
        <vt:lpstr>Γραμματοσειρές που χρησιμοποιούνται</vt:lpstr>
      </vt:variant>
      <vt:variant>
        <vt:i4>14</vt:i4>
      </vt:variant>
      <vt:variant>
        <vt:lpstr>Θέμα</vt:lpstr>
      </vt:variant>
      <vt:variant>
        <vt:i4>1</vt:i4>
      </vt:variant>
      <vt:variant>
        <vt:lpstr>Τίτλοι διαφανειών</vt:lpstr>
      </vt:variant>
      <vt:variant>
        <vt:i4>47</vt:i4>
      </vt:variant>
    </vt:vector>
  </HeadingPairs>
  <TitlesOfParts>
    <vt:vector size="62" baseType="lpstr">
      <vt:lpstr>AdvOT863180fb</vt:lpstr>
      <vt:lpstr>AGaramondPro-Bold</vt:lpstr>
      <vt:lpstr>arial</vt:lpstr>
      <vt:lpstr>arial</vt:lpstr>
      <vt:lpstr>BlinkMacSystemFont</vt:lpstr>
      <vt:lpstr>Book Antiqua</vt:lpstr>
      <vt:lpstr>Calibri</vt:lpstr>
      <vt:lpstr>Calibri Light</vt:lpstr>
      <vt:lpstr>HelveticaNeueLTStd-Lt</vt:lpstr>
      <vt:lpstr>HelveticaNeueLTStd-MdIt</vt:lpstr>
      <vt:lpstr>Merriweather</vt:lpstr>
      <vt:lpstr>pg-2ffe</vt:lpstr>
      <vt:lpstr>Times New Roman</vt:lpstr>
      <vt:lpstr>TimesNewRomanPSMT</vt:lpstr>
      <vt:lpstr>Θέμα του Office</vt:lpstr>
      <vt:lpstr>Παρουσίαση του PowerPoint</vt:lpstr>
      <vt:lpstr>Αναπνευστική Φυσιοθεραπεία σε ασθενείς με COVID19 </vt:lpstr>
      <vt:lpstr>Ορισμός Αναπνευστικής Φυσικοθεραπείας Σκοπός</vt:lpstr>
      <vt:lpstr>Μέγιστη Πίεση Βήχα (Peak Cough Flow)</vt:lpstr>
      <vt:lpstr>Απουσία βήχα σε ασθενείς της ΜΕΘ</vt:lpstr>
      <vt:lpstr>Αναπνευστική Φυσικοθεραπεία??</vt:lpstr>
      <vt:lpstr>Τεχνικές, πλήξεις δονήσεις .. </vt:lpstr>
      <vt:lpstr> Physiotherapy Care of Patients with Coronavirus Disease 2019 (COVID-19) - A Brazilian Experience  </vt:lpstr>
      <vt:lpstr>Συμβατική αναπνευστική φυσιοθεραπεία τελικά βοηθά?????  </vt:lpstr>
      <vt:lpstr>Άσκηση και πρώιμη κινητοποίηση</vt:lpstr>
      <vt:lpstr>Τραχειοστομία…Αναρρόφηση…</vt:lpstr>
      <vt:lpstr>Παρουσίαση του PowerPoint</vt:lpstr>
      <vt:lpstr>Παρουσίαση του PowerPoint</vt:lpstr>
      <vt:lpstr>How the COVID-19 infection tsunami revolutionized the work of respiratory physiotherapists: an experience from Northern Italy Carla Simonelli et al,2020 </vt:lpstr>
      <vt:lpstr>How the COVID-19 infection tsunami revolutionized the work of respiratory physiotherapists: an experience from Northern Italy Carla Simonelli et al,2020</vt:lpstr>
      <vt:lpstr>How the COVID-19 infection tsunami revolutionized the work of respiratory physiotherapists: an experience from Northern Italy Carla Simonelli et al, 2020  </vt:lpstr>
      <vt:lpstr>How the COVID-19 infection tsunami revolutionized the work of respiratory physiotherapists: an experience from Northern Italy Carla Simonelli et al,2020</vt:lpstr>
      <vt:lpstr>Ασκηση –μετά την εξοδο από το νοσοκομειο???? Italian suggestions for pulmonary rehabilitation in COVID-19 patients recovering from acute respiratory failure: results of a Delphi process Michele Vitacca et al, 2020 </vt:lpstr>
      <vt:lpstr>Άσκηση –μετά την εξοδο από το νοσοκομειο????   </vt:lpstr>
      <vt:lpstr>Ασκηση –μετά την εξοδο από το νοσοκομειο???? κοπωση .. Italian suggestions for pulmonary rehabilitation in COVID-19 patients recovering from acute respiratory failure: results of a Delphi process Michele Vitacca et al, 2020</vt:lpstr>
      <vt:lpstr>Physiotherapy management for COVID-19 in the acute hospital setting: clinical practice recommendations </vt:lpstr>
      <vt:lpstr>Παρουσίαση του PowerPoint</vt:lpstr>
      <vt:lpstr>Respiratory physiotherapy in patients with COVID-19 infection in acute setting: a Position Paper of the Italian Association of Respiratory Physiotherapists (ARIR)</vt:lpstr>
      <vt:lpstr>ΙΤΑΛΙΚΗ ΕΝΩΣΗ ΦΥΣΙΚΟΘΕΡΑΠΕΥΤΩΝ …ARIR</vt:lpstr>
      <vt:lpstr>ΙΤΑΛΙΚΗ ΕΝΩΣΗ ΦΥΣΙΚΟΘΕΡΑΠΕΥΤΩΝ …ARIR</vt:lpstr>
      <vt:lpstr>ARIR</vt:lpstr>
      <vt:lpstr>ARIR </vt:lpstr>
      <vt:lpstr>CPAP with counterweights system</vt:lpstr>
      <vt:lpstr>Feasibility and physiological effects of prone positioning in non-intubated patients with acute respiratory failure due to COVID-19 (PRON-COVID): a prospective cohort study Anna Coppo </vt:lpstr>
      <vt:lpstr>ΑΠΟΤΕΛΕΣΜΑΤΑ ΠΡΗΝΗΣ ΘΕΣΗΣ</vt:lpstr>
      <vt:lpstr>Ενδείξεις Αντενδείξεις </vt:lpstr>
      <vt:lpstr>Safety and Efficacy of Chest Physiotherapy in Patients With COVID-19: A Critical Review </vt:lpstr>
      <vt:lpstr>Safety and Efficacy of Chest  Physiotherapy in Patients With COVID-19: A Critical Review </vt:lpstr>
      <vt:lpstr>Παρουσίαση του PowerPoint</vt:lpstr>
      <vt:lpstr>Συνοψίζοντας…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Παθητική άσκηση</vt:lpstr>
      <vt:lpstr>Ορθοστάτιση/Βάδιση</vt:lpstr>
      <vt:lpstr>Λαμβάνοντας πάντα υπόψη…</vt:lpstr>
      <vt:lpstr> A combined early cognitive and physical rehabilitation program for people who are critically ill: the activity and cognitive therapy in the intensive care unit (ACT-ICU) trial Phys Ther. 2012 Dec  </vt:lpstr>
      <vt:lpstr>Παρουσίαση του PowerPoint</vt:lpstr>
      <vt:lpstr>Συμπερασματικά</vt:lpstr>
      <vt:lpstr>Σας ευχαριστώ για την προσοχή σας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evangelia koutsioumpa</dc:creator>
  <cp:lastModifiedBy>ΕΥΑΓΓΕΛΙΑ ΚΟΥΤΣΙΟΥΜΠΑ</cp:lastModifiedBy>
  <cp:revision>156</cp:revision>
  <dcterms:created xsi:type="dcterms:W3CDTF">2021-03-17T22:08:37Z</dcterms:created>
  <dcterms:modified xsi:type="dcterms:W3CDTF">2022-04-02T08:13:46Z</dcterms:modified>
</cp:coreProperties>
</file>