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70" r:id="rId2"/>
    <p:sldId id="262" r:id="rId3"/>
    <p:sldId id="347" r:id="rId4"/>
    <p:sldId id="322" r:id="rId5"/>
    <p:sldId id="283" r:id="rId6"/>
    <p:sldId id="284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23" r:id="rId16"/>
    <p:sldId id="356" r:id="rId17"/>
    <p:sldId id="357" r:id="rId18"/>
    <p:sldId id="358" r:id="rId19"/>
    <p:sldId id="359" r:id="rId20"/>
    <p:sldId id="360" r:id="rId21"/>
    <p:sldId id="376" r:id="rId22"/>
    <p:sldId id="367" r:id="rId23"/>
    <p:sldId id="368" r:id="rId24"/>
    <p:sldId id="291" r:id="rId25"/>
    <p:sldId id="292" r:id="rId26"/>
    <p:sldId id="293" r:id="rId27"/>
    <p:sldId id="294" r:id="rId28"/>
    <p:sldId id="295" r:id="rId29"/>
    <p:sldId id="298" r:id="rId30"/>
    <p:sldId id="299" r:id="rId31"/>
    <p:sldId id="302" r:id="rId32"/>
    <p:sldId id="361" r:id="rId33"/>
    <p:sldId id="362" r:id="rId34"/>
    <p:sldId id="363" r:id="rId35"/>
    <p:sldId id="288" r:id="rId36"/>
    <p:sldId id="373" r:id="rId37"/>
    <p:sldId id="375" r:id="rId38"/>
    <p:sldId id="371" r:id="rId39"/>
    <p:sldId id="372" r:id="rId40"/>
    <p:sldId id="374" r:id="rId41"/>
    <p:sldId id="369" r:id="rId4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BD537-87CC-4A52-AD5E-A6BEE1C02F3D}" type="datetimeFigureOut">
              <a:rPr lang="el-GR" smtClean="0"/>
              <a:t>11/4/2022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DE0A7-B75E-4439-9F1B-D517CB9B83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799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952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179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E44C0-8743-4D1C-9114-0FEDCAB8A474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0689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1531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724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105B22-1246-4FF2-85C8-E8D18097D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E9D839C-2366-42C5-9080-42596D89E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B2FA99-879A-4972-A470-527BA1666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FAC3-BD3B-478B-A93E-975ACBE02D2C}" type="datetimeFigureOut">
              <a:rPr lang="el-GR" smtClean="0"/>
              <a:t>11/4/2022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6EA314D-23FA-45C3-83C4-799AE0F2D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2203803-7A41-4C6E-90DC-D5A29364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5781-8CD6-4AE6-8CAD-2FFEE3D8E8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344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8AF332-0F51-417F-9A79-9F73B7EC9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1EB1E8F-19CB-42C5-AD4A-30D0C36A5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4E4E433-593E-43E4-A5B0-6D2227B3C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FAC3-BD3B-478B-A93E-975ACBE02D2C}" type="datetimeFigureOut">
              <a:rPr lang="el-GR" smtClean="0"/>
              <a:t>11/4/2022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5B78DC0-B0D4-49F5-B9E0-5A1CCE34B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A4D954B-6B11-4E76-A716-EFEE10AE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5781-8CD6-4AE6-8CAD-2FFEE3D8E8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834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E8E2DDB-8D68-42B0-B656-46CF34777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2D1257E-1FAC-4726-98FC-358B78C96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875B872-D40E-4FFA-A70C-93532F978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FAC3-BD3B-478B-A93E-975ACBE02D2C}" type="datetimeFigureOut">
              <a:rPr lang="el-GR" smtClean="0"/>
              <a:t>11/4/2022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7FB4FEB-5EC3-4B52-95F2-C23CBD84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B53385C-DD0E-41EA-95D2-E7ABB7248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5781-8CD6-4AE6-8CAD-2FFEE3D8E8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563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AAB6C5-C7BD-402F-8CD4-A1D4B912A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960BDA-EAB5-4417-BCF0-4E1F3FFCD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2BEC718-C152-4249-82DC-C7786C2E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FAC3-BD3B-478B-A93E-975ACBE02D2C}" type="datetimeFigureOut">
              <a:rPr lang="el-GR" smtClean="0"/>
              <a:t>11/4/2022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C913BAD-CC9E-4591-8B4C-D13B284A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FCE3CE8-1D58-4959-A877-41E7C5F59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5781-8CD6-4AE6-8CAD-2FFEE3D8E8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489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1E2607-5D22-41F2-8672-14E58694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685B326-B021-43C0-8365-F47DAFFA4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3A3A118-2AFF-4F73-8819-D45D7BA2C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FAC3-BD3B-478B-A93E-975ACBE02D2C}" type="datetimeFigureOut">
              <a:rPr lang="el-GR" smtClean="0"/>
              <a:t>11/4/2022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E7EED10-FB86-46B7-A61E-64AB1BDBC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76A6DE7-E3A1-4AB2-85C5-A645D56FB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5781-8CD6-4AE6-8CAD-2FFEE3D8E8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166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505AA6-6871-431C-A2BC-C4BA3F0A0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5A930F-0888-4BBB-89B8-10B8FF1522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9C2AE5A-EC35-4CB6-8DE7-396AB7BCA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E85F056-628D-4C26-8521-00F31ACA1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FAC3-BD3B-478B-A93E-975ACBE02D2C}" type="datetimeFigureOut">
              <a:rPr lang="el-GR" smtClean="0"/>
              <a:t>11/4/2022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4EABD5E-DAD5-4C2E-8981-FB64CD77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72785BA-8852-49D4-9963-FB00D2F4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5781-8CD6-4AE6-8CAD-2FFEE3D8E8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250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878341-2304-4E8D-956A-E56382347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27DBF47-3374-4068-B1C4-1496D732B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DAA4BDD-18B0-42CA-B68B-47F1F0DE2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B4675BE-4F6D-48CC-B420-2884B19E62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63A9755-EF24-4533-B69F-68E6D9A0F7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6A07FF2-37EE-426E-B4A0-A99A105A7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FAC3-BD3B-478B-A93E-975ACBE02D2C}" type="datetimeFigureOut">
              <a:rPr lang="el-GR" smtClean="0"/>
              <a:t>11/4/2022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A34CD9B-554D-4436-AFB2-61A78343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B0EBD7A-5678-4AAE-A6B8-5BEFCAD5F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5781-8CD6-4AE6-8CAD-2FFEE3D8E8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557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7A1754-E1DF-46F0-9CAD-E0684A904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F1C2FF3-1C0A-4760-8CFB-D25D8E261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FAC3-BD3B-478B-A93E-975ACBE02D2C}" type="datetimeFigureOut">
              <a:rPr lang="el-GR" smtClean="0"/>
              <a:t>11/4/2022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A0A5690-9F75-4E25-ACEF-3CD69D3D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736815-89C9-4CCB-A447-8128CF039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5781-8CD6-4AE6-8CAD-2FFEE3D8E8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687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F67E31A-F632-450C-91CA-13ED8192C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FAC3-BD3B-478B-A93E-975ACBE02D2C}" type="datetimeFigureOut">
              <a:rPr lang="el-GR" smtClean="0"/>
              <a:t>11/4/2022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784DB95-75BB-4350-913E-96FC8BCC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DAFF70A-B85F-4CBA-B4ED-4A29382FC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5781-8CD6-4AE6-8CAD-2FFEE3D8E8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913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9B8CAC-7568-4EF7-8B41-8BA19A294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FF0200-2275-4EC8-9EA7-357AF5E12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6F91961-E166-4763-9F98-6704E5B3B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DF8A536-2BA3-4AE3-AA08-25B192428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FAC3-BD3B-478B-A93E-975ACBE02D2C}" type="datetimeFigureOut">
              <a:rPr lang="el-GR" smtClean="0"/>
              <a:t>11/4/2022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570A696-E6A7-4A09-A777-64EE9D31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A828FAD-E2F4-4C23-A495-0192D969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5781-8CD6-4AE6-8CAD-2FFEE3D8E8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482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05AF37-680E-41CC-992E-E97C1605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5966993-121A-4D72-ACA9-9AEA8B2C1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D226FAA-323B-4CA1-8F75-6E35B8233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A8400D8-97AC-4173-8432-47AA1F7D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FAC3-BD3B-478B-A93E-975ACBE02D2C}" type="datetimeFigureOut">
              <a:rPr lang="el-GR" smtClean="0"/>
              <a:t>11/4/2022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F2F5CFA-3B44-406F-BFA9-B4DA7BB6C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877A3E7-0C5E-4E5A-99E7-294741B9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5781-8CD6-4AE6-8CAD-2FFEE3D8E8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250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B4B7C83-8D5A-4F38-A3D9-F2D49E1F7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63D4B46-E438-439E-B05E-F06810EC0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0D5034-8F7B-44F6-B8F1-1342A3918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1FAC3-BD3B-478B-A93E-975ACBE02D2C}" type="datetimeFigureOut">
              <a:rPr lang="el-GR" smtClean="0"/>
              <a:t>11/4/2022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5F4DF3C-3A85-4169-95F1-34A356CAF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4D76A6E-4DB6-4BEC-9147-6A6FBB98F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05781-8CD6-4AE6-8CAD-2FFEE3D8E8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223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Kyphoscoliosis_hereditary_sensory_autonomic_neuropathy_III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2.0/deed.en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en.wikipedia.org/wiki/User:Senseiwa" TargetMode="External"/><Relationship Id="rId4" Type="http://schemas.openxmlformats.org/officeDocument/2006/relationships/hyperlink" Target="http://en.wikipedia.org/wiki/File:Ankylosing_process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rcppreview.blogspot.gr/2007/10/ankylosing-spondylitis-question-mark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nd/3.0/" TargetMode="External"/><Relationship Id="rId4" Type="http://schemas.openxmlformats.org/officeDocument/2006/relationships/hyperlink" Target="http://www.blogger.com/profile/12052172963814856861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340066/" TargetMode="External"/><Relationship Id="rId2" Type="http://schemas.openxmlformats.org/officeDocument/2006/relationships/hyperlink" Target="https://www.ncbi.nlm.nih.gov/pubmed/?term=Lockstone%20J%5bAuthor%5d&amp;cauthor=true&amp;cauthor_uid=30782696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Lockstone%20J%5bAuthor%5d&amp;cauthor=true&amp;cauthor_uid=30782696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mc/articles/PMC6340066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9367198" TargetMode="External"/><Relationship Id="rId2" Type="http://schemas.openxmlformats.org/officeDocument/2006/relationships/hyperlink" Target="https://www.ncbi.nlm.nih.gov/pmc/articles/PMC5782401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holar.google.com/scholar_lookup?journal=BMJ&amp;title=Preoperative+physiotherapy+for+the+prevention+of+respiratory+complications+after+upper+abdominal+surgery:+pragmatic,+double+blinded,+multicentre+randomised+controlled+trial&amp;author=I+Boden&amp;author=EH+Skinner&amp;author=L+Browning&amp;volume=360&amp;publication_year=2018&amp;pages=j5916&amp;pmid=29367198&amp;doi=10.1136/bmj.j5916&amp;" TargetMode="External"/><Relationship Id="rId4" Type="http://schemas.openxmlformats.org/officeDocument/2006/relationships/hyperlink" Target="https://dx.doi.org/10.1136/bmj.j5916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?term=Afxonidis+G&amp;cauthor_id=3494646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User:Mikael_H%C3%A4ggstr%C3%B6m" TargetMode="External"/><Relationship Id="rId4" Type="http://schemas.openxmlformats.org/officeDocument/2006/relationships/hyperlink" Target="http://en.wikipedia.org/wiki/File:Symptoms_of_pneumonia.svg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?term=Mark+A&amp;cauthor_id=33395476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C57189C0-A26E-4AF9-90E5-4497F61FAB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48473" y="173329"/>
          <a:ext cx="6307494" cy="16414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307494">
                  <a:extLst>
                    <a:ext uri="{9D8B030D-6E8A-4147-A177-3AD203B41FA5}">
                      <a16:colId xmlns:a16="http://schemas.microsoft.com/office/drawing/2014/main" val="3665719854"/>
                    </a:ext>
                  </a:extLst>
                </a:gridCol>
              </a:tblGrid>
              <a:tr h="164147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l-GR" sz="1200" dirty="0">
                          <a:effectLst/>
                        </a:rPr>
                        <a:t>ΠΑΝΕΠΙΣΤΗΜΙΟ ΘΕΣΣΑΛΙΑΣ</a:t>
                      </a:r>
                      <a:endParaRPr lang="el-GR" sz="1100" dirty="0">
                        <a:effectLst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l-GR" sz="1200" dirty="0">
                          <a:effectLst/>
                        </a:rPr>
                        <a:t>ΣΧΟΛΗ ΕΠΙΣΤΗΜΩΝ ΥΓΕΙΑΣ- ΤΜΗΜΑ ΙΑΤΡΙΚΗΣ</a:t>
                      </a:r>
                      <a:endParaRPr lang="el-GR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l-GR" sz="1200" cap="all" dirty="0">
                          <a:effectLst/>
                        </a:rPr>
                        <a:t>Σχολή Επιστήμης Φυσικής Αγωγής και Αθλητισμού-</a:t>
                      </a:r>
                      <a:endParaRPr lang="el-GR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l-GR" sz="1200" dirty="0">
                          <a:effectLst/>
                        </a:rPr>
                        <a:t>ΤΜΗΜΑ ΕΠΙΣΤΗΜΗΣ ΦΥΣΙΚΗΣ ΑΓΩΓΗΣ ΚΑΙ ΑΘΛΗΤΙΣΜΟΥ</a:t>
                      </a:r>
                      <a:endParaRPr lang="el-GR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l-GR" sz="1200" dirty="0">
                          <a:effectLst/>
                        </a:rPr>
                        <a:t>ΔΙΑΤΜΗΜΑΤΙΚΟ ΠΡΟΓΡΑΜΜΑ ΜΕΤΑΠΤΥΧΙΑΚΩΝ ΣΠΟΥΔΩΝ</a:t>
                      </a:r>
                      <a:endParaRPr lang="el-GR" sz="1100" dirty="0">
                        <a:effectLst/>
                      </a:endParaRPr>
                    </a:p>
                    <a:p>
                      <a:pPr algn="ctr"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l-GR" sz="1200" cap="all" dirty="0">
                          <a:effectLst/>
                        </a:rPr>
                        <a:t>«Άσκηση, </a:t>
                      </a:r>
                      <a:r>
                        <a:rPr lang="el-GR" sz="1200" cap="all" dirty="0" err="1">
                          <a:effectLst/>
                        </a:rPr>
                        <a:t>Εργοσπιρομετρία</a:t>
                      </a:r>
                      <a:r>
                        <a:rPr lang="el-GR" sz="1200" cap="all" dirty="0">
                          <a:effectLst/>
                        </a:rPr>
                        <a:t> και Αποκατάσταση»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226447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31F2FF0-13F1-4710-9712-82E7E053173F}"/>
              </a:ext>
            </a:extLst>
          </p:cNvPr>
          <p:cNvSpPr txBox="1"/>
          <p:nvPr/>
        </p:nvSpPr>
        <p:spPr>
          <a:xfrm>
            <a:off x="3047223" y="3059668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ΠΝΕΥΣΤΙΚΗ ΦΥΣΙΚΟΘΕΡΑΠΕΙΑ»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AE36FE-02AB-47DB-BB2C-B5949E7CA94D}"/>
              </a:ext>
            </a:extLst>
          </p:cNvPr>
          <p:cNvSpPr txBox="1"/>
          <p:nvPr/>
        </p:nvSpPr>
        <p:spPr>
          <a:xfrm>
            <a:off x="4491989" y="3901773"/>
            <a:ext cx="3208021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l-GR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Σάββατο 03 Απριλίου 2022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C443AF-5D69-4135-AC6E-C0DEA4DD02C6}"/>
              </a:ext>
            </a:extLst>
          </p:cNvPr>
          <p:cNvSpPr txBox="1"/>
          <p:nvPr/>
        </p:nvSpPr>
        <p:spPr>
          <a:xfrm>
            <a:off x="186813" y="4598485"/>
            <a:ext cx="1188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Περιοριστικά Νοσήματα Ειδικές Καταστάσεις (παχυσαρκία, εγκυμοσύνη, καρδιοχειρουργικές επεμβάσεις)</a:t>
            </a:r>
            <a:endParaRPr lang="el-GR" sz="2000" b="1" dirty="0"/>
          </a:p>
        </p:txBody>
      </p:sp>
      <p:pic>
        <p:nvPicPr>
          <p:cNvPr id="1025" name="Εικόνα 2">
            <a:extLst>
              <a:ext uri="{FF2B5EF4-FFF2-40B4-BE49-F238E27FC236}">
                <a16:creationId xmlns:a16="http://schemas.microsoft.com/office/drawing/2014/main" id="{FD38A243-4D4A-4DF2-9BAC-AF0613CA5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514" y="173330"/>
            <a:ext cx="2030963" cy="164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Εικόνα 3" descr="sim1">
            <a:extLst>
              <a:ext uri="{FF2B5EF4-FFF2-40B4-BE49-F238E27FC236}">
                <a16:creationId xmlns:a16="http://schemas.microsoft.com/office/drawing/2014/main" id="{1EA8218D-F04F-4797-96BA-E31C8D06C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1" y="173330"/>
            <a:ext cx="2108719" cy="164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FBE5DD-AB7F-4FAF-8EB1-B84549A892E7}"/>
              </a:ext>
            </a:extLst>
          </p:cNvPr>
          <p:cNvSpPr txBox="1"/>
          <p:nvPr/>
        </p:nvSpPr>
        <p:spPr>
          <a:xfrm>
            <a:off x="4815747" y="5207945"/>
            <a:ext cx="2560503" cy="929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l-GR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Ευαγγελία </a:t>
            </a:r>
            <a:r>
              <a:rPr lang="el-GR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Κουτσιούμπα</a:t>
            </a:r>
            <a:endParaRPr lang="el-GR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l-G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Φυσικοθεραπεύτρια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l-G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</a:p>
          <a:p>
            <a:pPr algn="just">
              <a:lnSpc>
                <a:spcPct val="115000"/>
              </a:lnSpc>
            </a:pPr>
            <a:r>
              <a:rPr lang="el-GR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ΜΕΘ ΠΓΝΛ</a:t>
            </a:r>
            <a:endParaRPr lang="en-US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54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Calibri" pitchFamily="34" charset="0"/>
              </a:rPr>
              <a:t> Φ/Θ στην </a:t>
            </a:r>
            <a:r>
              <a:rPr lang="el-GR" dirty="0" err="1">
                <a:latin typeface="Calibri" pitchFamily="34" charset="0"/>
              </a:rPr>
              <a:t>ατελεκτασία</a:t>
            </a:r>
            <a:r>
              <a:rPr lang="el-GR" dirty="0">
                <a:latin typeface="Calibri" pitchFamily="34" charset="0"/>
              </a:rPr>
              <a:t>-πνευμονία </a:t>
            </a:r>
            <a:endParaRPr lang="el-GR" sz="31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l-GR" sz="2000" b="1" dirty="0">
                <a:solidFill>
                  <a:srgbClr val="820000"/>
                </a:solidFill>
              </a:rPr>
              <a:t>Η συστηματική ανασκόπηση των </a:t>
            </a:r>
            <a:r>
              <a:rPr lang="en-US" sz="2000" b="1" dirty="0">
                <a:solidFill>
                  <a:srgbClr val="820000"/>
                </a:solidFill>
              </a:rPr>
              <a:t>Pasquina et al</a:t>
            </a:r>
            <a:r>
              <a:rPr lang="el-GR" sz="2000" b="1" dirty="0">
                <a:solidFill>
                  <a:srgbClr val="820000"/>
                </a:solidFill>
              </a:rPr>
              <a:t>. (</a:t>
            </a:r>
            <a:r>
              <a:rPr lang="en-US" sz="2000" b="1" dirty="0">
                <a:solidFill>
                  <a:srgbClr val="820000"/>
                </a:solidFill>
              </a:rPr>
              <a:t>2006</a:t>
            </a:r>
            <a:r>
              <a:rPr lang="el-GR" sz="2000" b="1" dirty="0">
                <a:solidFill>
                  <a:srgbClr val="820000"/>
                </a:solidFill>
              </a:rPr>
              <a:t>)</a:t>
            </a:r>
            <a:r>
              <a:rPr lang="el-GR" sz="2000" dirty="0"/>
              <a:t> έδειξε ότι μετά </a:t>
            </a:r>
            <a:r>
              <a:rPr lang="el-GR" sz="2000" b="1" dirty="0"/>
              <a:t> από χειρουργείο άνω κοιλίας</a:t>
            </a:r>
            <a:r>
              <a:rPr lang="el-GR" sz="2000" dirty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000" b="1" dirty="0"/>
              <a:t>Μειώθηκε η εμφάνιση της πνευμονίας από </a:t>
            </a:r>
            <a:r>
              <a:rPr lang="en-US" sz="2000" b="1" dirty="0"/>
              <a:t>37.3 </a:t>
            </a:r>
            <a:r>
              <a:rPr lang="el-GR" sz="2000" b="1" dirty="0"/>
              <a:t>σε</a:t>
            </a:r>
            <a:r>
              <a:rPr lang="en-US" sz="2000" b="1" dirty="0"/>
              <a:t> 13.7% </a:t>
            </a:r>
            <a:r>
              <a:rPr lang="el-GR" sz="2000" b="1" dirty="0"/>
              <a:t>με αργές βαθιές αναπνοές, βήχα και παροχέτευση των βρογχικών εκκρίσεων</a:t>
            </a:r>
            <a:r>
              <a:rPr lang="en-US" sz="2000" b="1" dirty="0"/>
              <a:t> </a:t>
            </a:r>
            <a:r>
              <a:rPr lang="en-US" sz="1600" dirty="0"/>
              <a:t>(Morran et al.</a:t>
            </a:r>
            <a:r>
              <a:rPr lang="el-GR" sz="1600" dirty="0"/>
              <a:t>,</a:t>
            </a:r>
            <a:r>
              <a:rPr lang="en-US" sz="1600" dirty="0"/>
              <a:t> 1983)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000" b="1" dirty="0"/>
              <a:t>Μειώθηκε η εμφάνιση της ατελεκτασίας </a:t>
            </a:r>
            <a:r>
              <a:rPr lang="el-GR" sz="2000" dirty="0"/>
              <a:t>από </a:t>
            </a:r>
            <a:r>
              <a:rPr lang="en-US" sz="2000" dirty="0"/>
              <a:t>39 </a:t>
            </a:r>
            <a:r>
              <a:rPr lang="el-GR" sz="2000" dirty="0"/>
              <a:t>σε</a:t>
            </a:r>
            <a:r>
              <a:rPr lang="en-US" sz="2000" dirty="0"/>
              <a:t>15% </a:t>
            </a:r>
            <a:r>
              <a:rPr lang="el-GR" sz="2000" dirty="0"/>
              <a:t>με αργές βαθιές αναπνοές και βήχα </a:t>
            </a:r>
            <a:r>
              <a:rPr lang="en-US" sz="1600" dirty="0"/>
              <a:t>(Chumillas et al.</a:t>
            </a:r>
            <a:r>
              <a:rPr lang="el-GR" sz="1600" dirty="0"/>
              <a:t>,</a:t>
            </a:r>
            <a:r>
              <a:rPr lang="en-US" sz="1600" dirty="0"/>
              <a:t> 1998)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000" dirty="0"/>
              <a:t>Μειώθηκε η εμφάνιση της ατελεκτασίας από </a:t>
            </a:r>
            <a:r>
              <a:rPr lang="en-US" sz="2000" dirty="0"/>
              <a:t>77 </a:t>
            </a:r>
            <a:r>
              <a:rPr lang="el-GR" sz="2000" dirty="0"/>
              <a:t>σε</a:t>
            </a:r>
            <a:r>
              <a:rPr lang="en-US" sz="2000" dirty="0"/>
              <a:t> 59% </a:t>
            </a:r>
            <a:r>
              <a:rPr lang="el-GR" sz="2000" dirty="0"/>
              <a:t>με αργές βαθιές αναπνοές, βήχα και παροχέτευση των βρογχικών εκκρίσεων</a:t>
            </a:r>
            <a:r>
              <a:rPr lang="en-US" sz="2000" dirty="0"/>
              <a:t> </a:t>
            </a:r>
            <a:r>
              <a:rPr lang="en-US" sz="1600" dirty="0"/>
              <a:t>(Wiklander &amp; Norlin, 1957)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000" b="1" dirty="0"/>
              <a:t>Μειώθηκε η εμφάνιση πνευμονικών επιπλοκών </a:t>
            </a:r>
            <a:r>
              <a:rPr lang="el-GR" sz="2000" dirty="0"/>
              <a:t>από</a:t>
            </a:r>
            <a:r>
              <a:rPr lang="en-US" sz="2000" dirty="0"/>
              <a:t> 47.7% </a:t>
            </a:r>
            <a:r>
              <a:rPr lang="el-GR" sz="2000" dirty="0"/>
              <a:t>σε</a:t>
            </a:r>
            <a:r>
              <a:rPr lang="en-US" sz="2000" dirty="0"/>
              <a:t>21.4</a:t>
            </a:r>
            <a:r>
              <a:rPr lang="el-GR" sz="2000" dirty="0"/>
              <a:t>%</a:t>
            </a:r>
            <a:r>
              <a:rPr lang="en-US" sz="2000" dirty="0"/>
              <a:t> </a:t>
            </a:r>
            <a:r>
              <a:rPr lang="el-GR" sz="2000" b="1" dirty="0"/>
              <a:t>με αναπνοή διακοπτόμενης θετικής πίεσης  ή σπιρόμετρο κινήτρου ή αργές βαθιές αναπνοές και βήχα</a:t>
            </a:r>
            <a:r>
              <a:rPr lang="en-US" sz="2000" dirty="0"/>
              <a:t> </a:t>
            </a:r>
            <a:r>
              <a:rPr lang="el-GR" sz="1600" dirty="0"/>
              <a:t>(</a:t>
            </a:r>
            <a:r>
              <a:rPr lang="en-US" sz="1600" dirty="0"/>
              <a:t>Celli et al.</a:t>
            </a:r>
            <a:r>
              <a:rPr lang="el-GR" sz="1600" dirty="0"/>
              <a:t>,</a:t>
            </a:r>
            <a:r>
              <a:rPr lang="en-US" sz="1600" dirty="0"/>
              <a:t> 1984</a:t>
            </a:r>
            <a:r>
              <a:rPr lang="el-G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6424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latin typeface="Calibri" pitchFamily="34" charset="0"/>
              </a:rPr>
              <a:t>Φ/Θ στην </a:t>
            </a:r>
            <a:r>
              <a:rPr lang="el-GR" sz="3600" dirty="0" err="1">
                <a:latin typeface="Calibri" pitchFamily="34" charset="0"/>
              </a:rPr>
              <a:t>ατελεκτασία</a:t>
            </a:r>
            <a:r>
              <a:rPr lang="el-GR" sz="3600" dirty="0">
                <a:latin typeface="Calibri" pitchFamily="34" charset="0"/>
              </a:rPr>
              <a:t>-πνευμονία </a:t>
            </a:r>
            <a:endParaRPr lang="el-GR" sz="1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l-GR" sz="2400" b="1" dirty="0">
                <a:solidFill>
                  <a:srgbClr val="820000"/>
                </a:solidFill>
              </a:rPr>
              <a:t>Η συστηματική ανασκόπηση των </a:t>
            </a:r>
            <a:r>
              <a:rPr lang="en-US" sz="2400" b="1" dirty="0">
                <a:solidFill>
                  <a:srgbClr val="820000"/>
                </a:solidFill>
              </a:rPr>
              <a:t>Pasquina et al</a:t>
            </a:r>
            <a:r>
              <a:rPr lang="el-GR" sz="2400" b="1" dirty="0">
                <a:solidFill>
                  <a:srgbClr val="820000"/>
                </a:solidFill>
              </a:rPr>
              <a:t>.</a:t>
            </a:r>
            <a:r>
              <a:rPr lang="en-US" sz="2400" b="1" dirty="0">
                <a:solidFill>
                  <a:srgbClr val="820000"/>
                </a:solidFill>
              </a:rPr>
              <a:t> </a:t>
            </a:r>
            <a:r>
              <a:rPr lang="el-GR" sz="2400" b="1" dirty="0">
                <a:solidFill>
                  <a:srgbClr val="820000"/>
                </a:solidFill>
              </a:rPr>
              <a:t>(</a:t>
            </a:r>
            <a:r>
              <a:rPr lang="en-US" sz="2400" b="1" dirty="0">
                <a:solidFill>
                  <a:srgbClr val="820000"/>
                </a:solidFill>
              </a:rPr>
              <a:t>2003</a:t>
            </a:r>
            <a:r>
              <a:rPr lang="el-GR" sz="2400" b="1" dirty="0">
                <a:solidFill>
                  <a:srgbClr val="820000"/>
                </a:solidFill>
              </a:rPr>
              <a:t>) </a:t>
            </a:r>
            <a:r>
              <a:rPr lang="el-GR" sz="2400" dirty="0"/>
              <a:t>έδειξε ότι </a:t>
            </a:r>
            <a:r>
              <a:rPr lang="en-US" sz="2400" dirty="0"/>
              <a:t> </a:t>
            </a:r>
            <a:r>
              <a:rPr lang="el-GR" sz="2400" b="1" dirty="0"/>
              <a:t>μετά από χειρουργείο καρδιάς</a:t>
            </a:r>
            <a:r>
              <a:rPr lang="el-GR" sz="2400" dirty="0"/>
              <a:t>, η εφαρμογή τεχνικών αναπνευστικής φυσικοθεραπείας, σπιρόμετρου κινήτρου, συνεχούς θετικής πίεσης (</a:t>
            </a:r>
            <a:r>
              <a:rPr lang="en-US" sz="2400" dirty="0"/>
              <a:t>CPAP)</a:t>
            </a:r>
            <a:r>
              <a:rPr lang="el-GR" sz="2400" dirty="0"/>
              <a:t> και αναπνοής διακοπτόμενης θετικής πίεσης μπορεί να μειώσει την εμφάνιση της ατελεκτασίας από</a:t>
            </a:r>
            <a:r>
              <a:rPr lang="en-US" sz="2400" dirty="0"/>
              <a:t> 15</a:t>
            </a:r>
            <a:r>
              <a:rPr lang="el-GR" sz="2400" dirty="0"/>
              <a:t>% μέχρι </a:t>
            </a:r>
            <a:r>
              <a:rPr lang="en-US" sz="2400" dirty="0"/>
              <a:t>98%</a:t>
            </a:r>
            <a:r>
              <a:rPr lang="el-GR" sz="2400" dirty="0"/>
              <a:t>, της πνευμονίας από </a:t>
            </a:r>
            <a:r>
              <a:rPr lang="en-US" sz="2400" dirty="0"/>
              <a:t> 0</a:t>
            </a:r>
            <a:r>
              <a:rPr lang="el-GR" sz="2400" dirty="0"/>
              <a:t>% μέχρι </a:t>
            </a:r>
            <a:r>
              <a:rPr lang="en-US" sz="2400" dirty="0"/>
              <a:t>20%</a:t>
            </a:r>
            <a:r>
              <a:rPr lang="el-GR" sz="2400" dirty="0"/>
              <a:t> καθώς επίσης να αυξήσει τη Ζ.Χ. από </a:t>
            </a:r>
            <a:r>
              <a:rPr lang="en-US" sz="2400" dirty="0"/>
              <a:t>37</a:t>
            </a:r>
            <a:r>
              <a:rPr lang="el-GR" sz="2400" dirty="0"/>
              <a:t>% μέχρι </a:t>
            </a:r>
            <a:r>
              <a:rPr lang="en-US" sz="2400" dirty="0"/>
              <a:t>72% </a:t>
            </a:r>
            <a:r>
              <a:rPr lang="el-GR" sz="2400" dirty="0"/>
              <a:t>και τον </a:t>
            </a:r>
            <a:r>
              <a:rPr lang="en-US" sz="2400" dirty="0"/>
              <a:t>FEV1 </a:t>
            </a:r>
            <a:r>
              <a:rPr lang="el-GR" sz="2400" dirty="0"/>
              <a:t>από </a:t>
            </a:r>
            <a:r>
              <a:rPr lang="en-US" sz="2400" dirty="0"/>
              <a:t>34</a:t>
            </a:r>
            <a:r>
              <a:rPr lang="el-GR" sz="2400" dirty="0"/>
              <a:t>% μέχρι</a:t>
            </a:r>
            <a:r>
              <a:rPr lang="en-US" sz="2400" dirty="0"/>
              <a:t>72%</a:t>
            </a:r>
            <a:r>
              <a:rPr lang="el-GR" sz="2400" dirty="0"/>
              <a:t> </a:t>
            </a:r>
            <a:endParaRPr lang="el-GR" sz="1800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l-GR" sz="2400" b="1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l-GR" sz="2400" b="1" dirty="0">
                <a:sym typeface="Wingdings 3" pitchFamily="18" charset="2"/>
              </a:rPr>
              <a:t>Μετά από χειρουργείο καρδιάς</a:t>
            </a:r>
            <a:r>
              <a:rPr lang="el-GR" sz="2400" dirty="0">
                <a:sym typeface="Wingdings 3" pitchFamily="18" charset="2"/>
              </a:rPr>
              <a:t>, 30 αργές βαθιές αναπνοές αρκούν για να μειώσουν </a:t>
            </a:r>
            <a:r>
              <a:rPr lang="el-GR" sz="2400" u="sng" dirty="0">
                <a:sym typeface="Wingdings 3" pitchFamily="18" charset="2"/>
              </a:rPr>
              <a:t>άμεσα </a:t>
            </a:r>
            <a:r>
              <a:rPr lang="el-GR" sz="2400" dirty="0">
                <a:sym typeface="Wingdings 3" pitchFamily="18" charset="2"/>
              </a:rPr>
              <a:t>την ατελεκτατική περιοχή και να βελτιώσουν την </a:t>
            </a:r>
            <a:r>
              <a:rPr lang="en-US" sz="2400" dirty="0">
                <a:sym typeface="Wingdings 3" pitchFamily="18" charset="2"/>
              </a:rPr>
              <a:t>PO2</a:t>
            </a:r>
            <a:r>
              <a:rPr lang="el-GR" sz="2400" dirty="0">
                <a:sym typeface="Wingdings 3" pitchFamily="18" charset="2"/>
              </a:rPr>
              <a:t> </a:t>
            </a:r>
            <a:r>
              <a:rPr lang="el-GR" sz="1800" dirty="0">
                <a:sym typeface="Wingdings 3" pitchFamily="18" charset="2"/>
              </a:rPr>
              <a:t>(</a:t>
            </a:r>
            <a:r>
              <a:rPr lang="en-US" sz="1800" dirty="0">
                <a:sym typeface="Wingdings 3" pitchFamily="18" charset="2"/>
              </a:rPr>
              <a:t>Westerdahl et al</a:t>
            </a:r>
            <a:r>
              <a:rPr lang="el-GR" sz="1800" dirty="0">
                <a:sym typeface="Wingdings 3" pitchFamily="18" charset="2"/>
              </a:rPr>
              <a:t>.,</a:t>
            </a:r>
            <a:r>
              <a:rPr lang="en-US" sz="1800" dirty="0">
                <a:sym typeface="Wingdings 3" pitchFamily="18" charset="2"/>
              </a:rPr>
              <a:t> 2003)</a:t>
            </a:r>
            <a:endParaRPr lang="el-GR" sz="1800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59665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latin typeface="Calibri" pitchFamily="34" charset="0"/>
              </a:rPr>
              <a:t>Φ/Θ στην </a:t>
            </a:r>
            <a:r>
              <a:rPr lang="el-GR" sz="3600" dirty="0" err="1">
                <a:latin typeface="Calibri" pitchFamily="34" charset="0"/>
              </a:rPr>
              <a:t>ατελεκτασία</a:t>
            </a:r>
            <a:r>
              <a:rPr lang="el-GR" sz="3600" dirty="0">
                <a:latin typeface="Calibri" pitchFamily="34" charset="0"/>
              </a:rPr>
              <a:t>-πνευμονία </a:t>
            </a:r>
            <a:endParaRPr lang="el-GR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  <a:tabLst>
                <a:tab pos="0" algn="l"/>
              </a:tabLst>
            </a:pPr>
            <a:r>
              <a:rPr lang="el-GR" sz="9600" b="1" dirty="0">
                <a:solidFill>
                  <a:srgbClr val="820000"/>
                </a:solidFill>
                <a:sym typeface="Wingdings 3" pitchFamily="18" charset="2"/>
              </a:rPr>
              <a:t>Η ατελεκτασία σε </a:t>
            </a:r>
            <a:r>
              <a:rPr lang="el-GR" sz="9600" b="1" dirty="0">
                <a:sym typeface="Wingdings 3" pitchFamily="18" charset="2"/>
              </a:rPr>
              <a:t>βαρέως πάσχοντες </a:t>
            </a:r>
            <a:r>
              <a:rPr lang="el-GR" sz="9600" dirty="0">
                <a:sym typeface="Wingdings 3" pitchFamily="18" charset="2"/>
              </a:rPr>
              <a:t>λύνεται με αναπνευστική Φ/Θ σε ποσοστό 70% με: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9600" dirty="0">
                <a:sym typeface="Wingdings 3" pitchFamily="18" charset="2"/>
              </a:rPr>
              <a:t>Αλλαγή θέσης κάθε 1-2 ώρες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9600" dirty="0"/>
              <a:t>Ενυδάτωση, εισπνοή υδρατμών,  βλεννολυτικά / αποχρεμπτικά, κ.λ.π.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9600" dirty="0">
                <a:sym typeface="Wingdings 3" pitchFamily="18" charset="2"/>
              </a:rPr>
              <a:t>Τεχνικές παροχέτευσης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9600" dirty="0">
                <a:sym typeface="Wingdings 3" pitchFamily="18" charset="2"/>
              </a:rPr>
              <a:t>Κινητοποίηση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9600" dirty="0">
                <a:sym typeface="Wingdings 3" pitchFamily="18" charset="2"/>
              </a:rPr>
              <a:t>Αργές βαθιές αναπνοές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9600" dirty="0">
                <a:sym typeface="Wingdings 3" pitchFamily="18" charset="2"/>
              </a:rPr>
              <a:t>Σπιρόμετρο κινήτρου προκαθορισμένης ροής-όγκου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243736" y="6093292"/>
            <a:ext cx="6948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(Gosselink, 2008;</a:t>
            </a:r>
            <a:r>
              <a:rPr lang="el-GR" dirty="0"/>
              <a:t> </a:t>
            </a:r>
            <a:r>
              <a:rPr lang="en-US" dirty="0"/>
              <a:t>Zeppos, 2007; Stiller, 2007; Zeppos, 2007; Berney</a:t>
            </a:r>
            <a:r>
              <a:rPr lang="el-GR" dirty="0"/>
              <a:t> &amp;</a:t>
            </a:r>
            <a:r>
              <a:rPr lang="en-US" dirty="0"/>
              <a:t> Denehy, 2003;</a:t>
            </a:r>
            <a:r>
              <a:rPr lang="el-GR" dirty="0"/>
              <a:t> </a:t>
            </a:r>
            <a:r>
              <a:rPr lang="en-US" dirty="0"/>
              <a:t>Pryor, 200</a:t>
            </a:r>
            <a:r>
              <a:rPr lang="el-GR" dirty="0"/>
              <a:t>2; </a:t>
            </a:r>
            <a:r>
              <a:rPr lang="en-US" dirty="0"/>
              <a:t>Ntoumenopoulos, 2002;</a:t>
            </a:r>
            <a:r>
              <a:rPr lang="el-GR" dirty="0"/>
              <a:t> </a:t>
            </a:r>
            <a:r>
              <a:rPr lang="en-US" dirty="0"/>
              <a:t>Stiller, 2000</a:t>
            </a:r>
            <a:r>
              <a:rPr lang="el-GR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92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>
                <a:latin typeface="Calibri" pitchFamily="34" charset="0"/>
              </a:rPr>
              <a:t>Παθήσεις του Θωρακικού Τοιχώματος</a:t>
            </a:r>
            <a:endParaRPr lang="el-GR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84250" indent="-609600">
              <a:buClr>
                <a:srgbClr val="820000"/>
              </a:buClr>
              <a:buFont typeface="Wingdings" pitchFamily="2" charset="2"/>
              <a:buChar char="q"/>
            </a:pPr>
            <a:r>
              <a:rPr lang="el-GR" b="1" dirty="0">
                <a:latin typeface="Calibri" pitchFamily="34" charset="0"/>
              </a:rPr>
              <a:t>Κυφοσκολίωση</a:t>
            </a:r>
          </a:p>
          <a:p>
            <a:pPr marL="984250" indent="-609600">
              <a:buClr>
                <a:srgbClr val="820000"/>
              </a:buClr>
              <a:buFont typeface="Wingdings" pitchFamily="2" charset="2"/>
              <a:buChar char="q"/>
            </a:pPr>
            <a:endParaRPr lang="el-GR" b="1" dirty="0">
              <a:latin typeface="Calibri" pitchFamily="34" charset="0"/>
            </a:endParaRPr>
          </a:p>
          <a:p>
            <a:pPr marL="984250" indent="-609600">
              <a:buClr>
                <a:srgbClr val="820000"/>
              </a:buClr>
              <a:buFont typeface="Wingdings" pitchFamily="2" charset="2"/>
              <a:buChar char="q"/>
            </a:pPr>
            <a:r>
              <a:rPr lang="el-GR" b="1" dirty="0">
                <a:latin typeface="Calibri" pitchFamily="34" charset="0"/>
              </a:rPr>
              <a:t>Αγκυλοποιητική Σπονδυλαρθρίτιδα-Α.Σ.</a:t>
            </a:r>
          </a:p>
          <a:p>
            <a:pPr marL="984250" indent="-609600">
              <a:buClr>
                <a:srgbClr val="820000"/>
              </a:buClr>
              <a:buFont typeface="Wingdings" pitchFamily="2" charset="2"/>
              <a:buChar char="q"/>
            </a:pPr>
            <a:endParaRPr lang="el-GR" b="1" dirty="0">
              <a:latin typeface="Calibri" pitchFamily="34" charset="0"/>
            </a:endParaRPr>
          </a:p>
          <a:p>
            <a:pPr marL="984250" indent="-609600">
              <a:buClr>
                <a:srgbClr val="820000"/>
              </a:buClr>
              <a:buFont typeface="Wingdings" pitchFamily="2" charset="2"/>
              <a:buChar char="q"/>
            </a:pPr>
            <a:r>
              <a:rPr lang="el-GR" b="1" dirty="0">
                <a:latin typeface="Calibri" pitchFamily="34" charset="0"/>
              </a:rPr>
              <a:t>Νοσογόνος παχυσαρκία</a:t>
            </a:r>
          </a:p>
        </p:txBody>
      </p:sp>
    </p:spTree>
    <p:extLst>
      <p:ext uri="{BB962C8B-B14F-4D97-AF65-F5344CB8AC3E}">
        <p14:creationId xmlns:p14="http://schemas.microsoft.com/office/powerpoint/2010/main" val="1400674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10" y="157545"/>
            <a:ext cx="8229600" cy="908720"/>
          </a:xfrm>
        </p:spPr>
        <p:txBody>
          <a:bodyPr>
            <a:normAutofit/>
          </a:bodyPr>
          <a:lstStyle/>
          <a:p>
            <a:r>
              <a:rPr lang="el-GR" sz="4000" b="1" dirty="0" err="1">
                <a:latin typeface="Calibri" pitchFamily="34" charset="0"/>
              </a:rPr>
              <a:t>Κυφοσκολίωση</a:t>
            </a:r>
            <a:r>
              <a:rPr lang="el-GR" sz="4000" b="1" dirty="0">
                <a:latin typeface="Calibri" pitchFamily="34" charset="0"/>
              </a:rPr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10" y="1263234"/>
            <a:ext cx="8327962" cy="43204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b="1" dirty="0">
                <a:solidFill>
                  <a:srgbClr val="820000"/>
                </a:solidFill>
                <a:latin typeface="Calibri" pitchFamily="34" charset="0"/>
              </a:rPr>
              <a:t>Συμπτώματα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•"/>
            </a:pPr>
            <a:r>
              <a:rPr lang="el-GR" sz="2400" b="1" dirty="0">
                <a:solidFill>
                  <a:srgbClr val="004A82"/>
                </a:solidFill>
                <a:latin typeface="Calibri" pitchFamily="34" charset="0"/>
              </a:rPr>
              <a:t>Αρχικά: </a:t>
            </a:r>
          </a:p>
          <a:p>
            <a:pPr marL="354013" indent="95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400" dirty="0">
                <a:latin typeface="Calibri" pitchFamily="34" charset="0"/>
              </a:rPr>
              <a:t>Δύσπνοια στην κόπωση, </a:t>
            </a:r>
          </a:p>
          <a:p>
            <a:pPr marL="354013" indent="95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400" dirty="0">
                <a:latin typeface="Calibri" pitchFamily="34" charset="0"/>
              </a:rPr>
              <a:t>ταχεία κ επιπόλαιη αναπνοή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•"/>
            </a:pPr>
            <a:r>
              <a:rPr lang="el-GR" sz="2400" b="1" dirty="0">
                <a:solidFill>
                  <a:srgbClr val="004A82"/>
                </a:solidFill>
                <a:latin typeface="Calibri" pitchFamily="34" charset="0"/>
              </a:rPr>
              <a:t>Αργότερα: </a:t>
            </a:r>
          </a:p>
          <a:p>
            <a:pPr marL="363538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400" dirty="0">
                <a:latin typeface="Calibri" pitchFamily="34" charset="0"/>
              </a:rPr>
              <a:t>Υποξαιμία (ανισότητα </a:t>
            </a:r>
            <a:r>
              <a:rPr lang="en-US" sz="2400" dirty="0">
                <a:latin typeface="Calibri" pitchFamily="34" charset="0"/>
              </a:rPr>
              <a:t>V/Q</a:t>
            </a:r>
            <a:r>
              <a:rPr lang="el-GR" sz="2400" dirty="0">
                <a:latin typeface="Calibri" pitchFamily="34" charset="0"/>
              </a:rPr>
              <a:t>), </a:t>
            </a:r>
          </a:p>
          <a:p>
            <a:pPr marL="363538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400" dirty="0">
                <a:latin typeface="Calibri" pitchFamily="34" charset="0"/>
              </a:rPr>
              <a:t>σταδιακά υπερκαπνία (</a:t>
            </a:r>
            <a:r>
              <a:rPr lang="el-GR" sz="2400" dirty="0" err="1">
                <a:latin typeface="Calibri" pitchFamily="34" charset="0"/>
              </a:rPr>
              <a:t>υποαερισμός</a:t>
            </a:r>
            <a:r>
              <a:rPr lang="el-GR" sz="2400" dirty="0">
                <a:latin typeface="Calibri" pitchFamily="34" charset="0"/>
              </a:rPr>
              <a:t>) πνευμονική καρδία (ανεπάρκεια δεξιάς κοιλίας)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•"/>
            </a:pPr>
            <a:endParaRPr lang="el-GR" sz="3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0017" y="5411351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( Pryor &amp; Prasad, 2002</a:t>
            </a:r>
            <a:r>
              <a:rPr lang="el-GR" dirty="0">
                <a:latin typeface="Calibri" pitchFamily="34" charset="0"/>
              </a:rPr>
              <a:t>; </a:t>
            </a:r>
            <a:r>
              <a:rPr lang="en-US" dirty="0">
                <a:latin typeface="Calibri" pitchFamily="34" charset="0"/>
              </a:rPr>
              <a:t>Hough, 2001) </a:t>
            </a:r>
            <a:r>
              <a:rPr lang="el-GR" dirty="0">
                <a:latin typeface="Calibri" pitchFamily="34" charset="0"/>
              </a:rPr>
              <a:t>	</a:t>
            </a:r>
            <a:endParaRPr lang="el-G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10" y="1340768"/>
            <a:ext cx="2371260" cy="2139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- Ορθογώνιο"/>
          <p:cNvSpPr/>
          <p:nvPr/>
        </p:nvSpPr>
        <p:spPr>
          <a:xfrm>
            <a:off x="7787680" y="3480099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“</a:t>
            </a:r>
            <a:r>
              <a:rPr lang="en-US" sz="1200" dirty="0">
                <a:hlinkClick r:id="rId3"/>
              </a:rPr>
              <a:t>Kyphoscoliosis hereditary sensory autonomic neuropathy III</a:t>
            </a:r>
            <a:r>
              <a:rPr lang="en-US" sz="1200" dirty="0"/>
              <a:t>”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Stevenfruitsmaak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διαθέσιμο </a:t>
            </a:r>
          </a:p>
          <a:p>
            <a:pPr algn="ctr"/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με άδεια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>
                <a:hlinkClick r:id="rId4"/>
              </a:rPr>
              <a:t>CC BY 2.0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5366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961" y="0"/>
            <a:ext cx="9867183" cy="908720"/>
          </a:xfrm>
        </p:spPr>
        <p:txBody>
          <a:bodyPr>
            <a:normAutofit/>
          </a:bodyPr>
          <a:lstStyle/>
          <a:p>
            <a:r>
              <a:rPr lang="el-GR" sz="4000" b="1" dirty="0" err="1">
                <a:latin typeface="Calibri" pitchFamily="34" charset="0"/>
              </a:rPr>
              <a:t>Κυφοσκολίωση</a:t>
            </a:r>
            <a:r>
              <a:rPr lang="el-GR" sz="4000" b="1" dirty="0">
                <a:latin typeface="Calibri" pitchFamily="34" charset="0"/>
              </a:rPr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61" y="1268760"/>
            <a:ext cx="9867183" cy="489654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4500" b="1" dirty="0">
                <a:solidFill>
                  <a:srgbClr val="820000"/>
                </a:solidFill>
                <a:latin typeface="Calibri" pitchFamily="34" charset="0"/>
              </a:rPr>
              <a:t>Συμπτώματα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3800" dirty="0">
                <a:latin typeface="Calibri" pitchFamily="34" charset="0"/>
              </a:rPr>
              <a:t>Μειωμένοι πνευμονικοί όγκοι (Ωοειδές σχήμα θώρακα)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3800" dirty="0">
                <a:latin typeface="Calibri" pitchFamily="34" charset="0"/>
              </a:rPr>
              <a:t>Φυσιολογικές αντιστάσεις αεραγωγών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3800" dirty="0">
                <a:latin typeface="Calibri" pitchFamily="34" charset="0"/>
              </a:rPr>
              <a:t>Ατεκτασία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3800" dirty="0">
                <a:latin typeface="Calibri" pitchFamily="34" charset="0"/>
              </a:rPr>
              <a:t>Αυξημένο έργο αναπνοής (ενεργοποίηση επικουρικών μυών)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3800" dirty="0">
                <a:latin typeface="Calibri" pitchFamily="34" charset="0"/>
              </a:rPr>
              <a:t>Ανεπάρκεια αναπνευστικής αντλίας (αλλαγή στο σχήμα του διαφράγματος </a:t>
            </a:r>
            <a:r>
              <a:rPr lang="el-GR" sz="3800" b="1" dirty="0">
                <a:latin typeface="Calibri" pitchFamily="34" charset="0"/>
              </a:rPr>
              <a:t>→ </a:t>
            </a:r>
            <a:r>
              <a:rPr lang="el-GR" sz="3800" dirty="0">
                <a:latin typeface="Calibri" pitchFamily="34" charset="0"/>
              </a:rPr>
              <a:t>κόπωση </a:t>
            </a:r>
            <a:r>
              <a:rPr lang="el-GR" sz="3800" b="1" dirty="0">
                <a:latin typeface="Calibri" pitchFamily="34" charset="0"/>
              </a:rPr>
              <a:t>→</a:t>
            </a:r>
            <a:r>
              <a:rPr lang="el-GR" sz="3800" dirty="0">
                <a:latin typeface="Calibri" pitchFamily="34" charset="0"/>
              </a:rPr>
              <a:t> υποαερισμός)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3800" dirty="0">
                <a:latin typeface="Calibri" pitchFamily="34" charset="0"/>
              </a:rPr>
              <a:t>Δύσπνοια, αρχικά στην άσκηση κ αργότερα και στην ηρεμία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3800" dirty="0">
                <a:latin typeface="Calibri" pitchFamily="34" charset="0"/>
              </a:rPr>
              <a:t>Σημαντικός αποκορεσμός στη διάρκεια της άσκησης</a:t>
            </a:r>
            <a:endParaRPr lang="el-GR" sz="29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2151" y="6340678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( Pryor &amp; Prasad, 2002</a:t>
            </a:r>
            <a:r>
              <a:rPr lang="el-GR" dirty="0">
                <a:latin typeface="Calibri" pitchFamily="34" charset="0"/>
              </a:rPr>
              <a:t>; </a:t>
            </a:r>
            <a:r>
              <a:rPr lang="en-US" dirty="0">
                <a:latin typeface="Calibri" pitchFamily="34" charset="0"/>
              </a:rPr>
              <a:t>Hough, 2001) </a:t>
            </a:r>
            <a:r>
              <a:rPr lang="el-GR" dirty="0">
                <a:latin typeface="Calibri" pitchFamily="34" charset="0"/>
              </a:rPr>
              <a:t>	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1166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39" y="0"/>
            <a:ext cx="9660705" cy="1052736"/>
          </a:xfrm>
        </p:spPr>
        <p:txBody>
          <a:bodyPr>
            <a:normAutofit/>
          </a:bodyPr>
          <a:lstStyle/>
          <a:p>
            <a:r>
              <a:rPr lang="el-GR" sz="3200" b="1" dirty="0"/>
              <a:t>Αναπνευστική Φυσικοθεραπεία στην Κυφοσκολίωση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439" y="786580"/>
            <a:ext cx="11326761" cy="6071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820000"/>
                </a:solidFill>
              </a:rPr>
              <a:t>Στόχοι:</a:t>
            </a:r>
          </a:p>
          <a:p>
            <a:pPr>
              <a:buFontTx/>
              <a:buChar char="•"/>
            </a:pPr>
            <a:r>
              <a:rPr lang="el-GR" sz="2400" b="1" dirty="0"/>
              <a:t>Επανεκπαίδευση του αναπνευστικού πρότυπου (αργές-βαθιές αναπνοές)</a:t>
            </a:r>
          </a:p>
          <a:p>
            <a:pPr>
              <a:buFontTx/>
              <a:buChar char="•"/>
            </a:pPr>
            <a:r>
              <a:rPr lang="el-GR" sz="2400" b="1" dirty="0"/>
              <a:t>Αύξηση του πνευμονικού αερισμού (μη επεμβατικός αερισμός)</a:t>
            </a:r>
          </a:p>
          <a:p>
            <a:pPr>
              <a:buFontTx/>
              <a:buChar char="•"/>
            </a:pPr>
            <a:r>
              <a:rPr lang="el-GR" sz="2400" b="1" dirty="0"/>
              <a:t>Διατήρηση των πνευμονικών όγκων</a:t>
            </a:r>
          </a:p>
          <a:p>
            <a:pPr>
              <a:buFontTx/>
              <a:buChar char="•"/>
            </a:pPr>
            <a:r>
              <a:rPr lang="el-GR" sz="2400" b="1" dirty="0"/>
              <a:t>Διατήρηση της </a:t>
            </a:r>
            <a:r>
              <a:rPr lang="en-US" sz="2400" b="1" dirty="0"/>
              <a:t>PO2 </a:t>
            </a:r>
            <a:endParaRPr lang="el-GR" sz="2400" b="1" dirty="0"/>
          </a:p>
          <a:p>
            <a:pPr>
              <a:buFontTx/>
              <a:buChar char="•"/>
            </a:pPr>
            <a:r>
              <a:rPr lang="el-GR" sz="2400" b="1" dirty="0"/>
              <a:t>Διατήρηση της κινητικότητας του θώρακα</a:t>
            </a:r>
            <a:r>
              <a:rPr lang="en-US" sz="2400" b="1" dirty="0"/>
              <a:t>	</a:t>
            </a:r>
            <a:r>
              <a:rPr lang="en-US" sz="2400" dirty="0"/>
              <a:t>			</a:t>
            </a:r>
            <a:r>
              <a:rPr lang="el-GR" sz="2400" dirty="0">
                <a:latin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Calibri" pitchFamily="34" charset="0"/>
              </a:rPr>
              <a:t>(Servera et al</a:t>
            </a:r>
            <a:r>
              <a:rPr lang="el-GR" sz="2400" dirty="0">
                <a:latin typeface="Calibri" pitchFamily="34" charset="0"/>
              </a:rPr>
              <a:t>.,</a:t>
            </a:r>
            <a:r>
              <a:rPr lang="en-US" sz="2400" dirty="0">
                <a:latin typeface="Calibri" pitchFamily="34" charset="0"/>
              </a:rPr>
              <a:t> 2010</a:t>
            </a:r>
            <a:r>
              <a:rPr lang="el-GR" sz="2400" dirty="0">
                <a:latin typeface="Calibri" pitchFamily="34" charset="0"/>
              </a:rPr>
              <a:t>;</a:t>
            </a:r>
            <a:r>
              <a:rPr lang="en-US" sz="2400" dirty="0">
                <a:latin typeface="Calibri" pitchFamily="34" charset="0"/>
              </a:rPr>
              <a:t> Pryor &amp; Prasad, 2002</a:t>
            </a:r>
            <a:r>
              <a:rPr lang="el-GR" sz="2400" dirty="0">
                <a:latin typeface="Calibri" pitchFamily="34" charset="0"/>
              </a:rPr>
              <a:t>; </a:t>
            </a:r>
            <a:r>
              <a:rPr lang="en-US" sz="2400" dirty="0">
                <a:latin typeface="Calibri" pitchFamily="34" charset="0"/>
              </a:rPr>
              <a:t>Hough, 2001) </a:t>
            </a:r>
            <a:endParaRPr lang="el-GR" sz="24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l-GR" sz="2400" b="1" i="1" dirty="0"/>
              <a:t>        </a:t>
            </a:r>
          </a:p>
          <a:p>
            <a:pPr marL="0" indent="0">
              <a:buNone/>
            </a:pPr>
            <a:r>
              <a:rPr lang="el-GR" sz="2400" b="1" dirty="0">
                <a:solidFill>
                  <a:srgbClr val="004A82"/>
                </a:solidFill>
              </a:rPr>
              <a:t>Ερευνητική τεκμηρίωση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O </a:t>
            </a:r>
            <a:r>
              <a:rPr lang="el-GR" sz="2400" dirty="0"/>
              <a:t>μη επεμβατικός αερισμός βελτιώνει την κλινική και φυσιολογική απάντηση (</a:t>
            </a:r>
            <a:r>
              <a:rPr lang="en-US" sz="2400" dirty="0"/>
              <a:t>PH, PO2, PCO2</a:t>
            </a:r>
            <a:r>
              <a:rPr lang="el-GR" sz="2400" dirty="0"/>
              <a:t>) στην άσκηση, μειώνοντας τη δύσπνοια </a:t>
            </a:r>
            <a:r>
              <a:rPr lang="en-US" sz="2400" dirty="0"/>
              <a:t>	 </a:t>
            </a:r>
            <a:r>
              <a:rPr lang="el-GR" sz="2400" dirty="0"/>
              <a:t>(</a:t>
            </a:r>
            <a:r>
              <a:rPr lang="en-US" sz="2400" dirty="0"/>
              <a:t>Servera et al</a:t>
            </a:r>
            <a:r>
              <a:rPr lang="el-GR" sz="2400" dirty="0"/>
              <a:t>.,</a:t>
            </a:r>
            <a:r>
              <a:rPr lang="en-US" sz="2400" dirty="0"/>
              <a:t> 2010</a:t>
            </a:r>
            <a:r>
              <a:rPr lang="el-GR" sz="2400" dirty="0"/>
              <a:t>)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Συστήνεται υποστήριξη με συμπληρωματικό οξυγόνο και συνεχής παρακολούθηση του </a:t>
            </a:r>
            <a:r>
              <a:rPr lang="en-US" sz="2400" dirty="0"/>
              <a:t>SatO2 </a:t>
            </a:r>
            <a:r>
              <a:rPr lang="el-GR" sz="2400" dirty="0"/>
              <a:t>κατά την άσκηση </a:t>
            </a:r>
            <a:r>
              <a:rPr lang="en-US" sz="2400" dirty="0"/>
              <a:t>			 </a:t>
            </a:r>
            <a:endParaRPr lang="el-GR" sz="2400" dirty="0"/>
          </a:p>
          <a:p>
            <a:pPr marL="0" indent="0">
              <a:buNone/>
            </a:pPr>
            <a:r>
              <a:rPr lang="el-GR" sz="2400" dirty="0">
                <a:latin typeface="Calibri" pitchFamily="34" charset="0"/>
              </a:rPr>
              <a:t>                                                                                         (</a:t>
            </a:r>
            <a:r>
              <a:rPr lang="en-US" sz="2400" dirty="0">
                <a:latin typeface="Calibri" pitchFamily="34" charset="0"/>
              </a:rPr>
              <a:t>Meecham et al</a:t>
            </a:r>
            <a:r>
              <a:rPr lang="el-GR" sz="2400" dirty="0">
                <a:latin typeface="Calibri" pitchFamily="34" charset="0"/>
              </a:rPr>
              <a:t>.,</a:t>
            </a:r>
            <a:r>
              <a:rPr lang="en-US" sz="2400" dirty="0">
                <a:latin typeface="Calibri" pitchFamily="34" charset="0"/>
              </a:rPr>
              <a:t> 199</a:t>
            </a:r>
            <a:r>
              <a:rPr lang="el-GR" sz="2400" dirty="0">
                <a:latin typeface="Calibri" pitchFamily="34" charset="0"/>
              </a:rPr>
              <a:t>5)</a:t>
            </a:r>
            <a:endParaRPr lang="el-GR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063552" y="3861048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68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0379"/>
            <a:ext cx="9144000" cy="908720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Calibri" pitchFamily="34" charset="0"/>
              </a:rPr>
              <a:t>Αγκυλοποιητική Σπονδυλαρθρίτιδα-Α.Σ.</a:t>
            </a:r>
            <a:r>
              <a:rPr lang="el-GR" b="0" dirty="0">
                <a:latin typeface="Calibri" pitchFamily="34" charset="0"/>
              </a:rPr>
              <a:t> </a:t>
            </a:r>
            <a:endParaRPr lang="el-GR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93" y="2924944"/>
            <a:ext cx="8716411" cy="374441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Clr>
                <a:srgbClr val="004A82"/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Μειωμένη </a:t>
            </a:r>
            <a:r>
              <a:rPr lang="en-US" sz="2000" dirty="0"/>
              <a:t>F</a:t>
            </a:r>
            <a:r>
              <a:rPr lang="el-GR" sz="2000" dirty="0"/>
              <a:t>.</a:t>
            </a:r>
            <a:r>
              <a:rPr lang="en-US" sz="2000" dirty="0"/>
              <a:t>V</a:t>
            </a:r>
            <a:r>
              <a:rPr lang="el-GR" sz="2000" dirty="0"/>
              <a:t>.</a:t>
            </a:r>
            <a:r>
              <a:rPr lang="en-US" sz="2000" dirty="0"/>
              <a:t>C</a:t>
            </a:r>
            <a:r>
              <a:rPr lang="el-GR" sz="2000" dirty="0"/>
              <a:t>.</a:t>
            </a:r>
            <a:r>
              <a:rPr lang="en-US" sz="2000" dirty="0"/>
              <a:t>, T</a:t>
            </a:r>
            <a:r>
              <a:rPr lang="el-GR" sz="2000" dirty="0"/>
              <a:t>.</a:t>
            </a:r>
            <a:r>
              <a:rPr lang="en-US" sz="2000" dirty="0"/>
              <a:t>L</a:t>
            </a:r>
            <a:r>
              <a:rPr lang="el-GR" sz="2000" dirty="0"/>
              <a:t>.</a:t>
            </a:r>
            <a:r>
              <a:rPr lang="en-US" sz="2000" dirty="0"/>
              <a:t>C</a:t>
            </a:r>
            <a:r>
              <a:rPr lang="el-GR" sz="2000" dirty="0"/>
              <a:t>.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004A82"/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Ανισότητα </a:t>
            </a:r>
            <a:r>
              <a:rPr lang="en-US" sz="2000" dirty="0"/>
              <a:t>V/Q</a:t>
            </a:r>
            <a:endParaRPr lang="el-GR" sz="2000" dirty="0"/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004A82"/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Φυσιολογικό διάφραγμα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004A82"/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Φυσιολογικό πνευμονικό παρέγχυμα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004A82"/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Φυσιολογικές: </a:t>
            </a:r>
            <a:r>
              <a:rPr lang="en-US" sz="2000" dirty="0"/>
              <a:t>FEV/FVC% </a:t>
            </a:r>
            <a:r>
              <a:rPr lang="el-GR" sz="2000" dirty="0"/>
              <a:t>κ αντιστάσεις αεραγωγών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004A82"/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Δεν παρατηρείται αναπνευστική ανεπάρκεια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004A82"/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Δύσπνοια μόνο μετά από κόπωση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638" y="827016"/>
            <a:ext cx="3080725" cy="3086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668000" y="6300028"/>
            <a:ext cx="1433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dirty="0">
                <a:latin typeface="Calibri" pitchFamily="34" charset="0"/>
              </a:rPr>
              <a:t>(</a:t>
            </a:r>
            <a:r>
              <a:rPr lang="en-US" dirty="0">
                <a:latin typeface="Calibri" pitchFamily="34" charset="0"/>
              </a:rPr>
              <a:t>West, 2004</a:t>
            </a:r>
            <a:r>
              <a:rPr lang="el-GR" dirty="0">
                <a:latin typeface="Calibri" pitchFamily="34" charset="0"/>
              </a:rPr>
              <a:t>)</a:t>
            </a:r>
            <a:r>
              <a:rPr lang="el-GR" dirty="0">
                <a:latin typeface="Calibri" pitchFamily="34" charset="0"/>
                <a:sym typeface="Wingdings 3" pitchFamily="18" charset="2"/>
              </a:rPr>
              <a:t> 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894" y="764705"/>
            <a:ext cx="6956242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rgbClr val="004A82"/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Προοδευτική αγκύλωση των σπονδυλικών αρθρώσεων κ πλευρών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rgbClr val="004A82"/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Μειωμένη κινητικότητα θώρακα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rgbClr val="004A82"/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Θώρακας σε εισπνευστική θέση</a:t>
            </a:r>
          </a:p>
        </p:txBody>
      </p:sp>
      <p:sp>
        <p:nvSpPr>
          <p:cNvPr id="9" name="7 - Ορθογώνιο"/>
          <p:cNvSpPr/>
          <p:nvPr/>
        </p:nvSpPr>
        <p:spPr>
          <a:xfrm>
            <a:off x="7392143" y="4067435"/>
            <a:ext cx="3098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“</a:t>
            </a:r>
            <a:r>
              <a:rPr lang="en-US" sz="1200" dirty="0">
                <a:hlinkClick r:id="rId4"/>
              </a:rPr>
              <a:t>Ankylosing process</a:t>
            </a:r>
            <a:r>
              <a:rPr lang="en-US" sz="1200" dirty="0"/>
              <a:t>”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Senseiwa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διαθέσιμο με άδεια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>
                <a:hlinkClick r:id="rId6"/>
              </a:rPr>
              <a:t>CC BY-SA 3.0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4283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Calibri" pitchFamily="34" charset="0"/>
              </a:rPr>
              <a:t>Αγκυλοποιητική Σπονδυλαρθρίτιδα-Α.Σ.</a:t>
            </a:r>
            <a:r>
              <a:rPr lang="el-GR" b="0" dirty="0">
                <a:latin typeface="Calibri" pitchFamily="34" charset="0"/>
              </a:rPr>
              <a:t> </a:t>
            </a:r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223935" y="980728"/>
            <a:ext cx="5692045" cy="3672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600" b="1" dirty="0"/>
              <a:t> </a:t>
            </a:r>
            <a:r>
              <a:rPr lang="el-GR" sz="2600" b="1" dirty="0">
                <a:solidFill>
                  <a:srgbClr val="820000"/>
                </a:solidFill>
              </a:rPr>
              <a:t>Το διάφραγμα </a:t>
            </a:r>
          </a:p>
          <a:p>
            <a:r>
              <a:rPr lang="el-GR" sz="2400" dirty="0"/>
              <a:t>Αντισταθμίζει λειτουργικά την ακαμψία του θώρακα</a:t>
            </a:r>
          </a:p>
          <a:p>
            <a:r>
              <a:rPr lang="el-GR" sz="2400" dirty="0"/>
              <a:t>Διατηρεί φυσιολογικούς αναπνευστικούς όγκους</a:t>
            </a:r>
          </a:p>
          <a:p>
            <a:r>
              <a:rPr lang="el-GR" sz="2400" dirty="0"/>
              <a:t>Εμποδίζει την εμφάνιση δύσπνοιας στην ηρεμία</a:t>
            </a:r>
            <a:r>
              <a:rPr lang="en-US" sz="2400" dirty="0"/>
              <a:t>	</a:t>
            </a:r>
          </a:p>
          <a:p>
            <a:pPr marL="354013" indent="0">
              <a:buNone/>
            </a:pPr>
            <a:r>
              <a:rPr lang="en-US" sz="1800" dirty="0"/>
              <a:t>(West, 2004</a:t>
            </a:r>
            <a:r>
              <a:rPr lang="el-GR" sz="1800" dirty="0"/>
              <a:t>;</a:t>
            </a:r>
            <a:r>
              <a:rPr lang="en-US" sz="1800" dirty="0"/>
              <a:t> Pryor &amp; Prasad, 2002</a:t>
            </a:r>
            <a:r>
              <a:rPr lang="el-GR" sz="1800" dirty="0"/>
              <a:t>; </a:t>
            </a:r>
            <a:r>
              <a:rPr lang="en-US" sz="1800" dirty="0"/>
              <a:t>Hough, 2001)</a:t>
            </a:r>
            <a:endParaRPr lang="el-GR" sz="1800" dirty="0"/>
          </a:p>
          <a:p>
            <a:pPr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578498" y="5277107"/>
            <a:ext cx="9889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Στην ύπτια θέση, η συμμετοχή του διαφράγματος στην ήρεμη αναπνοή (</a:t>
            </a:r>
            <a:r>
              <a:rPr lang="en-US" sz="2400" dirty="0"/>
              <a:t>T.V.</a:t>
            </a:r>
            <a:r>
              <a:rPr lang="el-GR" sz="2400" dirty="0"/>
              <a:t>) σε άτομα με και χωρίς Α.Σ. ήταν  ~ </a:t>
            </a:r>
            <a:r>
              <a:rPr lang="en-US" sz="2400" dirty="0"/>
              <a:t>84.8% </a:t>
            </a:r>
            <a:r>
              <a:rPr lang="el-GR" sz="2400" dirty="0"/>
              <a:t>και </a:t>
            </a:r>
          </a:p>
          <a:p>
            <a:r>
              <a:rPr lang="el-GR" sz="2400" dirty="0"/>
              <a:t>~ </a:t>
            </a:r>
            <a:r>
              <a:rPr lang="en-US" sz="2400" dirty="0"/>
              <a:t>68.4% </a:t>
            </a:r>
            <a:r>
              <a:rPr lang="el-GR" sz="2400" dirty="0"/>
              <a:t>αντίστοιχα </a:t>
            </a:r>
            <a:r>
              <a:rPr lang="el-GR" sz="2000" dirty="0"/>
              <a:t>(</a:t>
            </a:r>
            <a:r>
              <a:rPr lang="en-US" sz="2000" dirty="0"/>
              <a:t>Josenhans et al.</a:t>
            </a:r>
            <a:r>
              <a:rPr lang="el-GR" sz="2000" dirty="0"/>
              <a:t>, </a:t>
            </a:r>
            <a:r>
              <a:rPr lang="en-US" sz="2000" dirty="0"/>
              <a:t>1971</a:t>
            </a:r>
            <a:r>
              <a:rPr lang="el-GR" sz="2000" dirty="0"/>
              <a:t>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1628800"/>
            <a:ext cx="4139952" cy="2180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7 - Ορθογώνιο"/>
          <p:cNvSpPr/>
          <p:nvPr/>
        </p:nvSpPr>
        <p:spPr>
          <a:xfrm>
            <a:off x="6544686" y="3879045"/>
            <a:ext cx="3098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Postural_changes_in_AS (1)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 tooltip="author profile"/>
              </a:rPr>
              <a:t>Dr Elmuhtady M SAID, MRCP,MRCPS,Dip Gast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διαθέσιμο με άδεια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CC BY-ND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91544" y="4653136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817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232" y="260648"/>
            <a:ext cx="9775912" cy="908720"/>
          </a:xfrm>
        </p:spPr>
        <p:txBody>
          <a:bodyPr>
            <a:noAutofit/>
          </a:bodyPr>
          <a:lstStyle/>
          <a:p>
            <a:r>
              <a:rPr lang="el-GR" dirty="0">
                <a:latin typeface="Calibri" pitchFamily="34" charset="0"/>
              </a:rPr>
              <a:t>Αγκυλοποιητική Σπονδυλαρθρίτιδα 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4" y="1484784"/>
            <a:ext cx="9775912" cy="537321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</a:pPr>
            <a:r>
              <a:rPr lang="el-GR" b="1" dirty="0">
                <a:solidFill>
                  <a:srgbClr val="820000"/>
                </a:solidFill>
              </a:rPr>
              <a:t>Ένα πρόγραμμα Πνευμονικής Αποκατάστασης </a:t>
            </a:r>
          </a:p>
          <a:p>
            <a:pPr algn="just">
              <a:lnSpc>
                <a:spcPct val="120000"/>
              </a:lnSpc>
            </a:pPr>
            <a:r>
              <a:rPr lang="el-GR" b="1" dirty="0"/>
              <a:t>κινητοποίηση Σ.Σ, </a:t>
            </a:r>
          </a:p>
          <a:p>
            <a:pPr algn="just">
              <a:lnSpc>
                <a:spcPct val="120000"/>
              </a:lnSpc>
            </a:pPr>
            <a:r>
              <a:rPr lang="el-GR" b="1" dirty="0"/>
              <a:t>διατάσεις και αναπνευστικές ασκήσεις </a:t>
            </a:r>
            <a:r>
              <a:rPr lang="el-GR" dirty="0"/>
              <a:t>(αργές, βαθιές αναπνοές-θωρακική έκπτυξη), διάρκειας 6 εβδομάδων, συγκριτικά με τη φυσικοθεραπεία ρουτίνας</a:t>
            </a:r>
            <a:r>
              <a:rPr lang="el-GR" b="1" dirty="0"/>
              <a:t>, βελτίωσε σημαντικά την κινητικότητα</a:t>
            </a:r>
            <a:r>
              <a:rPr lang="el-GR" dirty="0"/>
              <a:t>, τη δραστηριότητα και την λειτουργική ικανότητα (</a:t>
            </a:r>
            <a:r>
              <a:rPr lang="en-US" sz="1900" dirty="0"/>
              <a:t>Fernández-de-las-</a:t>
            </a:r>
            <a:r>
              <a:rPr lang="en-US" sz="1900" dirty="0" err="1"/>
              <a:t>Peñas</a:t>
            </a:r>
            <a:r>
              <a:rPr lang="el-GR" sz="1900" dirty="0"/>
              <a:t> </a:t>
            </a:r>
            <a:r>
              <a:rPr lang="en-US" sz="1900" dirty="0"/>
              <a:t>et al.</a:t>
            </a:r>
            <a:r>
              <a:rPr lang="el-GR" sz="1900" dirty="0"/>
              <a:t>,</a:t>
            </a:r>
            <a:r>
              <a:rPr lang="en-US" sz="1900" dirty="0"/>
              <a:t> 2005</a:t>
            </a:r>
            <a:r>
              <a:rPr lang="el-GR" sz="1900" dirty="0"/>
              <a:t>)</a:t>
            </a:r>
            <a:endParaRPr lang="en-US" sz="1900" dirty="0"/>
          </a:p>
          <a:p>
            <a:pPr algn="just">
              <a:lnSpc>
                <a:spcPct val="120000"/>
              </a:lnSpc>
            </a:pPr>
            <a:r>
              <a:rPr lang="el-GR" b="1" dirty="0">
                <a:solidFill>
                  <a:srgbClr val="820000"/>
                </a:solidFill>
              </a:rPr>
              <a:t>Ένα πρόγραμμα πνευμονικής αποκατάστασης στο σπίτι</a:t>
            </a:r>
            <a:r>
              <a:rPr lang="el-GR" dirty="0"/>
              <a:t>, για 6 εβδομάδες </a:t>
            </a:r>
          </a:p>
          <a:p>
            <a:pPr algn="just">
              <a:lnSpc>
                <a:spcPct val="120000"/>
              </a:lnSpc>
            </a:pPr>
            <a:r>
              <a:rPr lang="el-GR" b="1" dirty="0"/>
              <a:t>με αναπνευστικές ασκήσεις </a:t>
            </a:r>
            <a:r>
              <a:rPr lang="el-GR" dirty="0"/>
              <a:t>(αργές ,βαθιές αναπνοές-θωρακική έκπτυξη) </a:t>
            </a:r>
            <a:r>
              <a:rPr lang="el-GR" b="1" dirty="0"/>
              <a:t>και ασκήσεις άνω-κάτω άκρων </a:t>
            </a:r>
            <a:r>
              <a:rPr lang="el-GR" dirty="0"/>
              <a:t>βελτίωσε σημαντικά τη θωρακική έκπτυξη, την </a:t>
            </a:r>
            <a:r>
              <a:rPr lang="en-US" dirty="0"/>
              <a:t>Pimax</a:t>
            </a:r>
            <a:r>
              <a:rPr lang="el-GR" dirty="0"/>
              <a:t>, την </a:t>
            </a:r>
            <a:r>
              <a:rPr lang="en-US" dirty="0"/>
              <a:t>PEmax</a:t>
            </a:r>
            <a:r>
              <a:rPr lang="el-GR" dirty="0"/>
              <a:t> και τη λειτουργικότητα , χωρίς σημαντική βελτίωση της αντοχής </a:t>
            </a:r>
            <a:r>
              <a:rPr lang="en-US" sz="1900" dirty="0"/>
              <a:t>(Ozgur et al.</a:t>
            </a:r>
            <a:r>
              <a:rPr lang="el-GR" sz="1900" dirty="0"/>
              <a:t>,</a:t>
            </a:r>
            <a:r>
              <a:rPr lang="en-US" sz="1900" dirty="0"/>
              <a:t> 2009)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306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83845D-BD2E-42A7-B0EB-D6F8F5401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ΠΕΡΙΕΧΟΜΕΝΑ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EA3E4C-413F-452A-A36A-3FAFA3896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ΦΘ ΣΕ ΠΕΡΙΟΡΙΣΤΙΚΑ ΝΟΣΗΜΑΤΑ</a:t>
            </a:r>
          </a:p>
          <a:p>
            <a:r>
              <a:rPr lang="el-GR" dirty="0"/>
              <a:t>ΦΥΣΙΚΟΘΕΡΑΠΕΙΑ ΣΕ ΧΕΙΡΟΥΡΓΙΚΟΥΣ ΑΣΘΕΝΕΙΣ ΑΝΩ ΚΟΙΛΙΑΣ </a:t>
            </a:r>
          </a:p>
          <a:p>
            <a:r>
              <a:rPr lang="el-GR" dirty="0"/>
              <a:t>ΑΝ ΦΘ ΣΕ ΚΑΡΔΙΟΧΕΙΡΟΥΡΓΗΜΕΝΟΥΣ ΑΣΘΕΝΕΙΣ ΣΕ ΜΕΘ ΚΑΙ ΕΚΤΟΣ ΜΕΘ</a:t>
            </a:r>
          </a:p>
          <a:p>
            <a:r>
              <a:rPr lang="el-GR" dirty="0"/>
              <a:t>ΑΝ ΦΘ ΣΕ ΠΑΧΥΣΑΡΚΙΑ</a:t>
            </a:r>
          </a:p>
          <a:p>
            <a:r>
              <a:rPr lang="el-GR" dirty="0"/>
              <a:t>ΑΝ ΦΘ ΣΕ ΕΓΚΥΜΟΣΥΝΗ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5627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38200" y="116632"/>
            <a:ext cx="9382944" cy="1296144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l-GR" sz="2800" b="1" dirty="0">
                <a:latin typeface="Calibri" pitchFamily="34" charset="0"/>
              </a:rPr>
              <a:t>Αγκυλοποιητική Σπονδυλαρθρίτιδα Ερευνητική τεκμηρίωση 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</a:t>
            </a:r>
            <a:endParaRPr lang="el-GR" dirty="0"/>
          </a:p>
          <a:p>
            <a:r>
              <a:rPr lang="el-GR" sz="2400" b="1" dirty="0">
                <a:solidFill>
                  <a:srgbClr val="820000"/>
                </a:solidFill>
              </a:rPr>
              <a:t>Ένα πρόγραμμα Πνευμονικής Αποκατάστασης</a:t>
            </a:r>
          </a:p>
          <a:p>
            <a:r>
              <a:rPr lang="el-GR" sz="2400" b="1" dirty="0"/>
              <a:t>με αερόβια άσκηση, διατάσεις και αναπνευστικές ασκήσεις για </a:t>
            </a:r>
            <a:r>
              <a:rPr lang="en-US" sz="2400" b="1" dirty="0"/>
              <a:t>3 </a:t>
            </a:r>
            <a:r>
              <a:rPr lang="el-GR" sz="2400" b="1" dirty="0"/>
              <a:t>μήνες, συγκριτικά με απλή ιατρική παρακολούθηση, </a:t>
            </a:r>
          </a:p>
          <a:p>
            <a:r>
              <a:rPr lang="el-GR" sz="2400" dirty="0"/>
              <a:t>έδειξε σημαντική αύξηση στη θωρακική έκπτυξη, στην κινητοποίηση της Σ.Σ. και στη Ζ.Χ. </a:t>
            </a:r>
            <a:r>
              <a:rPr lang="el-GR" sz="1600" dirty="0"/>
              <a:t>(</a:t>
            </a:r>
            <a:r>
              <a:rPr lang="en-US" sz="1600" dirty="0"/>
              <a:t>Ince et al., 2006</a:t>
            </a:r>
            <a:r>
              <a:rPr lang="el-G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2021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3E3064-71C5-4142-AE09-D4E71DB7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				ΕΙΔΙΚΕΣ ΚΑΤΑΣΤΑΣΕΙΣ</a:t>
            </a:r>
          </a:p>
        </p:txBody>
      </p:sp>
    </p:spTree>
    <p:extLst>
      <p:ext uri="{BB962C8B-B14F-4D97-AF65-F5344CB8AC3E}">
        <p14:creationId xmlns:p14="http://schemas.microsoft.com/office/powerpoint/2010/main" val="3948311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06" y="116632"/>
            <a:ext cx="10117494" cy="908720"/>
          </a:xfrm>
        </p:spPr>
        <p:txBody>
          <a:bodyPr>
            <a:normAutofit/>
          </a:bodyPr>
          <a:lstStyle/>
          <a:p>
            <a:r>
              <a:rPr lang="el-GR" dirty="0"/>
              <a:t>Χειρουργεία Άνω Κοιλίας 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785219"/>
            <a:ext cx="8229600" cy="266429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l-GR" sz="2600" b="1" dirty="0">
                <a:solidFill>
                  <a:srgbClr val="820000"/>
                </a:solidFill>
              </a:rPr>
              <a:t> Μετεγχειρητική Φ/Θ </a:t>
            </a:r>
            <a:endParaRPr lang="el-GR" sz="2600" dirty="0">
              <a:solidFill>
                <a:srgbClr val="82000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l-GR" sz="2400" b="1" dirty="0">
                <a:solidFill>
                  <a:srgbClr val="004A82"/>
                </a:solidFill>
              </a:rPr>
              <a:t> Στόχος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 dirty="0"/>
              <a:t>Αύξηση των πνευμονικών όγκων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 dirty="0"/>
              <a:t>Αποβολή των βρογχικών εκκρίσεων</a:t>
            </a:r>
          </a:p>
          <a:p>
            <a:pPr>
              <a:spcBef>
                <a:spcPts val="3600"/>
              </a:spcBef>
            </a:pP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7218777" y="6156295"/>
            <a:ext cx="3633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(Makhabah</a:t>
            </a:r>
            <a:r>
              <a:rPr lang="el-GR" sz="2000" dirty="0"/>
              <a:t>,</a:t>
            </a:r>
            <a:r>
              <a:rPr lang="en-US" sz="2000" dirty="0"/>
              <a:t> 2013</a:t>
            </a:r>
            <a:r>
              <a:rPr lang="el-GR" sz="2000" dirty="0"/>
              <a:t>;</a:t>
            </a:r>
            <a:r>
              <a:rPr lang="en-US" sz="2000" dirty="0"/>
              <a:t> Fagevik</a:t>
            </a:r>
            <a:r>
              <a:rPr lang="el-GR" sz="2000" dirty="0"/>
              <a:t>,</a:t>
            </a:r>
            <a:r>
              <a:rPr lang="en-US" sz="2000" dirty="0"/>
              <a:t> 1997)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923765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20" y="116632"/>
            <a:ext cx="10052180" cy="908720"/>
          </a:xfrm>
        </p:spPr>
        <p:txBody>
          <a:bodyPr>
            <a:normAutofit/>
          </a:bodyPr>
          <a:lstStyle/>
          <a:p>
            <a:r>
              <a:rPr lang="el-GR" b="1" dirty="0"/>
              <a:t> Χειρουργεία Άνω Κοιλίας 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820" y="1660848"/>
            <a:ext cx="10963470" cy="433873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l-GR" b="1" dirty="0">
                <a:solidFill>
                  <a:srgbClr val="820000"/>
                </a:solidFill>
              </a:rPr>
              <a:t>Μετεγχειρητική Φ/Θ </a:t>
            </a:r>
            <a:endParaRPr lang="el-GR" dirty="0">
              <a:solidFill>
                <a:srgbClr val="820000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l-GR" sz="2600" b="1" dirty="0" err="1">
                <a:solidFill>
                  <a:srgbClr val="004A82"/>
                </a:solidFill>
              </a:rPr>
              <a:t>Φυσικοθεραπευτικές</a:t>
            </a:r>
            <a:r>
              <a:rPr lang="el-GR" sz="2600" b="1" dirty="0">
                <a:solidFill>
                  <a:srgbClr val="004A82"/>
                </a:solidFill>
              </a:rPr>
              <a:t> τεχνικές </a:t>
            </a:r>
            <a:endParaRPr lang="el-GR" sz="2600" dirty="0">
              <a:solidFill>
                <a:srgbClr val="004A82"/>
              </a:solidFill>
            </a:endParaRPr>
          </a:p>
          <a:p>
            <a:pPr>
              <a:spcBef>
                <a:spcPts val="1800"/>
              </a:spcBef>
            </a:pPr>
            <a:r>
              <a:rPr lang="el-GR" sz="2600" dirty="0"/>
              <a:t>Πρώιμη κινητοποίηση</a:t>
            </a:r>
          </a:p>
          <a:p>
            <a:pPr>
              <a:spcBef>
                <a:spcPts val="1800"/>
              </a:spcBef>
            </a:pPr>
            <a:r>
              <a:rPr lang="el-GR" sz="2600" dirty="0"/>
              <a:t>Διαφραγματική αναπνοή</a:t>
            </a:r>
          </a:p>
          <a:p>
            <a:pPr>
              <a:spcBef>
                <a:spcPts val="1800"/>
              </a:spcBef>
            </a:pPr>
            <a:r>
              <a:rPr lang="el-GR" sz="2600" dirty="0"/>
              <a:t>Παροχέτευση βρογχικών εκκρίσεων</a:t>
            </a:r>
          </a:p>
          <a:p>
            <a:pPr>
              <a:spcBef>
                <a:spcPts val="1800"/>
              </a:spcBef>
            </a:pPr>
            <a:r>
              <a:rPr lang="el-GR" sz="2600" dirty="0"/>
              <a:t>Άσκηση αναπνευστικών μυών</a:t>
            </a:r>
          </a:p>
          <a:p>
            <a:pPr>
              <a:spcBef>
                <a:spcPts val="1800"/>
              </a:spcBef>
            </a:pPr>
            <a:r>
              <a:rPr lang="el-GR" sz="2600" dirty="0"/>
              <a:t>Νευρομυϊκός ηλεκτρικός ερεθισμός (ΝΜES-TENS)</a:t>
            </a:r>
          </a:p>
          <a:p>
            <a:pPr>
              <a:spcBef>
                <a:spcPts val="1800"/>
              </a:spcBef>
            </a:pPr>
            <a:r>
              <a:rPr lang="el-GR" sz="2600" dirty="0"/>
              <a:t>Αναπνευστικές ασκήσεις (σπιρόμετρο κινήτρου-CPAP-IPPB-PEP)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6" name="Rectangle 4"/>
          <p:cNvSpPr/>
          <p:nvPr/>
        </p:nvSpPr>
        <p:spPr>
          <a:xfrm>
            <a:off x="8450965" y="6341258"/>
            <a:ext cx="3633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(Makhabah</a:t>
            </a:r>
            <a:r>
              <a:rPr lang="el-GR" sz="2000" dirty="0"/>
              <a:t>,</a:t>
            </a:r>
            <a:r>
              <a:rPr lang="en-US" sz="2000" dirty="0"/>
              <a:t> 2013</a:t>
            </a:r>
            <a:r>
              <a:rPr lang="el-GR" sz="2000" dirty="0"/>
              <a:t>;</a:t>
            </a:r>
            <a:r>
              <a:rPr lang="en-US" sz="2000" dirty="0"/>
              <a:t> Fagevik</a:t>
            </a:r>
            <a:r>
              <a:rPr lang="el-GR" sz="2000" dirty="0"/>
              <a:t>,</a:t>
            </a:r>
            <a:r>
              <a:rPr lang="en-US" sz="2000" dirty="0"/>
              <a:t> 1997)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22509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780" y="116632"/>
            <a:ext cx="9912220" cy="908720"/>
          </a:xfrm>
        </p:spPr>
        <p:txBody>
          <a:bodyPr>
            <a:normAutofit/>
          </a:bodyPr>
          <a:lstStyle/>
          <a:p>
            <a:r>
              <a:rPr lang="el-GR" b="1" dirty="0"/>
              <a:t>Χειρουργεία Άνω Κοιλίας 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>
                <a:solidFill>
                  <a:srgbClr val="820000"/>
                </a:solidFill>
              </a:rPr>
              <a:t>Μετεγχειρητική Φ/Θ </a:t>
            </a:r>
            <a:endParaRPr lang="el-GR" sz="2600" dirty="0">
              <a:solidFill>
                <a:srgbClr val="82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l-GR" sz="2400" b="1" dirty="0" err="1">
                <a:solidFill>
                  <a:srgbClr val="004A82"/>
                </a:solidFill>
              </a:rPr>
              <a:t>Φυσικοθεραπευτικές</a:t>
            </a:r>
            <a:r>
              <a:rPr lang="el-GR" sz="2400" b="1" dirty="0">
                <a:solidFill>
                  <a:srgbClr val="004A82"/>
                </a:solidFill>
              </a:rPr>
              <a:t> τεχνικές </a:t>
            </a:r>
            <a:endParaRPr lang="el-GR" sz="2400" dirty="0">
              <a:solidFill>
                <a:srgbClr val="004A82"/>
              </a:solidFill>
            </a:endParaRPr>
          </a:p>
          <a:p>
            <a:pPr>
              <a:spcBef>
                <a:spcPts val="1200"/>
              </a:spcBef>
            </a:pPr>
            <a:r>
              <a:rPr lang="el-GR" sz="2400" b="1" dirty="0">
                <a:solidFill>
                  <a:srgbClr val="820000"/>
                </a:solidFill>
              </a:rPr>
              <a:t>Ασκήσεις αργής βαθιάς εισπνοής κατά Silva (2012)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400" dirty="0"/>
              <a:t>Με με τον ασθενή σε καθιστή θέση, </a:t>
            </a:r>
            <a:r>
              <a:rPr lang="el-GR" sz="2400" b="1" dirty="0"/>
              <a:t>ζητούνται 4 σετ με 5 επαναλήψεις αργής-</a:t>
            </a:r>
            <a:r>
              <a:rPr lang="el-GR" sz="2400" b="1" dirty="0" err="1"/>
              <a:t>βαθειάς</a:t>
            </a:r>
            <a:r>
              <a:rPr lang="el-GR" sz="2400" b="1" dirty="0"/>
              <a:t> εισπνοής</a:t>
            </a:r>
            <a:r>
              <a:rPr lang="en-US" sz="2400" b="1" dirty="0"/>
              <a:t>, </a:t>
            </a:r>
            <a:r>
              <a:rPr lang="el-GR" sz="2400" b="1" dirty="0"/>
              <a:t>κράτημα 3 sec, </a:t>
            </a:r>
            <a:r>
              <a:rPr lang="el-GR" sz="2400" dirty="0"/>
              <a:t>ακολουθεί ήρεμη εκπνοή 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400" b="1" dirty="0"/>
              <a:t>Εκπαίδευση του ασθενή στο ‘χνώτισμα’ και στο βήχα με υποστήριξη του τραύματος</a:t>
            </a:r>
          </a:p>
          <a:p>
            <a:pPr>
              <a:spcBef>
                <a:spcPts val="1200"/>
              </a:spcBef>
            </a:pPr>
            <a:r>
              <a:rPr lang="el-GR" sz="2400" b="1" dirty="0">
                <a:solidFill>
                  <a:srgbClr val="820000"/>
                </a:solidFill>
              </a:rPr>
              <a:t>Κινητοποίηση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400" b="1" dirty="0"/>
              <a:t>Προοδευτική αύξηση της διανυόμενης απόσταση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5389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632"/>
            <a:ext cx="9829800" cy="908720"/>
          </a:xfrm>
        </p:spPr>
        <p:txBody>
          <a:bodyPr>
            <a:normAutofit/>
          </a:bodyPr>
          <a:lstStyle/>
          <a:p>
            <a:r>
              <a:rPr lang="el-GR" b="1" dirty="0"/>
              <a:t>Χειρουργεία Άνω Κοιλίας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>
                <a:solidFill>
                  <a:srgbClr val="820000"/>
                </a:solidFill>
              </a:rPr>
              <a:t>Μετεγχειρητική Φ/Θ </a:t>
            </a:r>
          </a:p>
          <a:p>
            <a:pPr marL="0" indent="0">
              <a:buNone/>
            </a:pPr>
            <a:r>
              <a:rPr lang="el-GR" sz="2400" b="1" dirty="0" err="1">
                <a:solidFill>
                  <a:srgbClr val="004A82"/>
                </a:solidFill>
              </a:rPr>
              <a:t>Φυσικοθεραπευτικές</a:t>
            </a:r>
            <a:r>
              <a:rPr lang="el-GR" sz="2400" b="1" dirty="0">
                <a:solidFill>
                  <a:srgbClr val="004A82"/>
                </a:solidFill>
              </a:rPr>
              <a:t> τεχνικές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/>
              <a:t>Ασκήσεις βαθειάς εισπνοής κατά Manzano (2008)</a:t>
            </a:r>
            <a:r>
              <a:rPr lang="el-GR" sz="2400" dirty="0"/>
              <a:t>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(χρόνος: 30 λεπτά)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Τοπική θωρακική έκπτυξη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Αργές-βαθιές εισπνοές (διαφραγματική αναπνοή)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Αργή-βαθιά εισπνοή με παύσεις 3 sec και αργή εκπνοή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84538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632"/>
            <a:ext cx="9829800" cy="908720"/>
          </a:xfrm>
        </p:spPr>
        <p:txBody>
          <a:bodyPr>
            <a:normAutofit/>
          </a:bodyPr>
          <a:lstStyle/>
          <a:p>
            <a:r>
              <a:rPr lang="el-GR" dirty="0"/>
              <a:t> Χειρουργεία Άνω Κοιλίας 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Μετεγχειρητική Φ/Θ </a:t>
            </a:r>
            <a:endParaRPr lang="el-GR" sz="2600" dirty="0">
              <a:solidFill>
                <a:srgbClr val="82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l-GR" sz="2400" b="1" dirty="0">
                <a:solidFill>
                  <a:srgbClr val="004A82"/>
                </a:solidFill>
              </a:rPr>
              <a:t>Πρώιμη κινητοποίηση 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24" y="2855602"/>
            <a:ext cx="4925666" cy="341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82200" y="5866547"/>
            <a:ext cx="1667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/>
              <a:t>(</a:t>
            </a:r>
            <a:r>
              <a:rPr lang="en-US" sz="2000" dirty="0"/>
              <a:t>Hough</a:t>
            </a:r>
            <a:r>
              <a:rPr lang="el-GR" sz="2000" dirty="0"/>
              <a:t>, </a:t>
            </a:r>
            <a:r>
              <a:rPr lang="en-US" sz="2000" dirty="0"/>
              <a:t>2001)</a:t>
            </a:r>
          </a:p>
        </p:txBody>
      </p:sp>
    </p:spTree>
    <p:extLst>
      <p:ext uri="{BB962C8B-B14F-4D97-AF65-F5344CB8AC3E}">
        <p14:creationId xmlns:p14="http://schemas.microsoft.com/office/powerpoint/2010/main" val="3773613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069" y="116632"/>
            <a:ext cx="9762931" cy="908720"/>
          </a:xfrm>
        </p:spPr>
        <p:txBody>
          <a:bodyPr>
            <a:normAutofit/>
          </a:bodyPr>
          <a:lstStyle/>
          <a:p>
            <a:r>
              <a:rPr lang="el-GR" b="1" dirty="0"/>
              <a:t>Χειρουργεία Άνω Κοιλίας 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b="1" dirty="0">
                <a:solidFill>
                  <a:srgbClr val="820000"/>
                </a:solidFill>
              </a:rPr>
              <a:t>Μετεγχειρητική Φ/Θ </a:t>
            </a:r>
            <a:endParaRPr lang="el-GR" dirty="0">
              <a:solidFill>
                <a:srgbClr val="82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l-GR" sz="2600" b="1" dirty="0">
                <a:solidFill>
                  <a:srgbClr val="004A82"/>
                </a:solidFill>
              </a:rPr>
              <a:t>Πρώιμη κινητοποίηση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600" u="sng" dirty="0"/>
              <a:t>Η πρώιμη κινητοποίηση φαίνεται ότι:</a:t>
            </a:r>
          </a:p>
          <a:p>
            <a:pPr>
              <a:spcBef>
                <a:spcPts val="1200"/>
              </a:spcBef>
            </a:pPr>
            <a:r>
              <a:rPr lang="el-GR" sz="2600" b="1" dirty="0"/>
              <a:t>Αυξάνει τους πνευμονικούς όγκους </a:t>
            </a:r>
            <a:r>
              <a:rPr lang="el-GR" sz="2600" dirty="0"/>
              <a:t>και συμβάλλει στην υγιεινή των αεραγωγών</a:t>
            </a:r>
          </a:p>
          <a:p>
            <a:pPr>
              <a:spcBef>
                <a:spcPts val="1200"/>
              </a:spcBef>
            </a:pPr>
            <a:r>
              <a:rPr lang="el-GR" sz="2600" b="1" dirty="0"/>
              <a:t>Μειώνει την πιθανότητα μετεγχειρητικής επιπλοκής </a:t>
            </a:r>
            <a:r>
              <a:rPr lang="el-GR" sz="2600" dirty="0"/>
              <a:t>λόγω παρατεταμένης κατάκλισης</a:t>
            </a:r>
          </a:p>
          <a:p>
            <a:pPr>
              <a:spcBef>
                <a:spcPts val="1200"/>
              </a:spcBef>
            </a:pPr>
            <a:r>
              <a:rPr lang="el-GR" sz="2600" b="1" dirty="0"/>
              <a:t>Αυξάνει το επίπεδο συνείδησης</a:t>
            </a:r>
          </a:p>
          <a:p>
            <a:pPr>
              <a:spcBef>
                <a:spcPts val="1200"/>
              </a:spcBef>
            </a:pPr>
            <a:r>
              <a:rPr lang="el-GR" sz="2600" b="1" dirty="0"/>
              <a:t>Βελτιώνει την λειτουργική ανεξαρτησία</a:t>
            </a:r>
          </a:p>
          <a:p>
            <a:pPr>
              <a:spcBef>
                <a:spcPts val="1200"/>
              </a:spcBef>
            </a:pPr>
            <a:r>
              <a:rPr lang="el-GR" sz="2600" b="1" dirty="0"/>
              <a:t>Βελτιώνει την καρδιο-αναπνευστική κατάσταση</a:t>
            </a:r>
          </a:p>
          <a:p>
            <a:pPr>
              <a:spcBef>
                <a:spcPts val="1200"/>
              </a:spcBef>
            </a:pPr>
            <a:r>
              <a:rPr lang="el-GR" sz="2600" b="1" dirty="0"/>
              <a:t>Βελτιώνει την ψυχική υγεία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10006135" y="6176963"/>
            <a:ext cx="1641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/>
              <a:t>(</a:t>
            </a:r>
            <a:r>
              <a:rPr lang="en-US" sz="2000" dirty="0"/>
              <a:t>Stiller </a:t>
            </a:r>
            <a:r>
              <a:rPr lang="el-GR" sz="2000" dirty="0"/>
              <a:t>, </a:t>
            </a:r>
            <a:r>
              <a:rPr lang="en-US" sz="2000" dirty="0"/>
              <a:t>2007)</a:t>
            </a:r>
          </a:p>
        </p:txBody>
      </p:sp>
    </p:spTree>
    <p:extLst>
      <p:ext uri="{BB962C8B-B14F-4D97-AF65-F5344CB8AC3E}">
        <p14:creationId xmlns:p14="http://schemas.microsoft.com/office/powerpoint/2010/main" val="2089245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49" y="116632"/>
            <a:ext cx="9921551" cy="908720"/>
          </a:xfrm>
        </p:spPr>
        <p:txBody>
          <a:bodyPr>
            <a:normAutofit/>
          </a:bodyPr>
          <a:lstStyle/>
          <a:p>
            <a:r>
              <a:rPr lang="el-GR" dirty="0"/>
              <a:t>Χειρουργεία Άνω Κοιλίας 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449" y="1196752"/>
            <a:ext cx="9464351" cy="453650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Μετεγχειρητική Φ/Θ </a:t>
            </a:r>
            <a:endParaRPr lang="el-GR" sz="2600" dirty="0">
              <a:solidFill>
                <a:srgbClr val="82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l-GR" sz="2400" b="1" dirty="0">
                <a:solidFill>
                  <a:srgbClr val="004A82"/>
                </a:solidFill>
              </a:rPr>
              <a:t>Τοποθέτηση- Αλλαγή θέσης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Επειδή ο πόνος και η ακινησία καθυστερούν την κινητοποίηση, πρέπει να δίνεται </a:t>
            </a:r>
            <a:r>
              <a:rPr lang="el-GR" sz="2400" b="1" dirty="0"/>
              <a:t>έμφαση στην τοποθέτηση του ασθενή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Περιλαμβάνει </a:t>
            </a:r>
            <a:r>
              <a:rPr lang="el-GR" sz="2400" b="1" dirty="0"/>
              <a:t>πλάγιες θέσεις </a:t>
            </a:r>
            <a:r>
              <a:rPr lang="el-GR" sz="2400" dirty="0"/>
              <a:t>και </a:t>
            </a:r>
            <a:r>
              <a:rPr lang="el-GR" sz="2400" b="1" dirty="0"/>
              <a:t>κάθισμα</a:t>
            </a:r>
            <a:r>
              <a:rPr lang="el-GR" sz="2400" dirty="0"/>
              <a:t> στην άκρη του κρεβατιού για </a:t>
            </a:r>
            <a:r>
              <a:rPr lang="el-GR" sz="2400" b="1" dirty="0"/>
              <a:t>επανέκπτυξη του ατελεκτατικού πνεύμονα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Αλλαγή θέσης </a:t>
            </a:r>
            <a:r>
              <a:rPr lang="el-GR" sz="2400" b="1" dirty="0"/>
              <a:t>κάθε 1-2 ώρες </a:t>
            </a:r>
            <a:r>
              <a:rPr lang="el-GR" sz="2400" dirty="0"/>
              <a:t>αρκούν για να προληφθούν /αντιμετωπιστούν οι ατελεκτασίες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9030882" y="6170578"/>
            <a:ext cx="3058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/>
              <a:t>(</a:t>
            </a:r>
            <a:r>
              <a:rPr lang="en-US" sz="2000" dirty="0"/>
              <a:t>Westbrook </a:t>
            </a:r>
            <a:r>
              <a:rPr lang="el-GR" sz="2000" dirty="0"/>
              <a:t>&amp;</a:t>
            </a:r>
            <a:r>
              <a:rPr lang="en-US" sz="2000" dirty="0"/>
              <a:t> Sykes</a:t>
            </a:r>
            <a:r>
              <a:rPr lang="el-GR" sz="2000" dirty="0"/>
              <a:t>,</a:t>
            </a:r>
            <a:r>
              <a:rPr lang="en-US" sz="2000" dirty="0"/>
              <a:t> 1992)</a:t>
            </a:r>
          </a:p>
        </p:txBody>
      </p:sp>
    </p:spTree>
    <p:extLst>
      <p:ext uri="{BB962C8B-B14F-4D97-AF65-F5344CB8AC3E}">
        <p14:creationId xmlns:p14="http://schemas.microsoft.com/office/powerpoint/2010/main" val="3012976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171" y="116632"/>
            <a:ext cx="10754795" cy="1008112"/>
          </a:xfrm>
        </p:spPr>
        <p:txBody>
          <a:bodyPr>
            <a:noAutofit/>
          </a:bodyPr>
          <a:lstStyle/>
          <a:p>
            <a:r>
              <a:rPr lang="el-GR" sz="3600" dirty="0"/>
              <a:t>Μη Επεμβατικός Μηχανικός Αερισμός </a:t>
            </a:r>
            <a:br>
              <a:rPr lang="el-GR" sz="3600" dirty="0"/>
            </a:b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228" y="1054359"/>
            <a:ext cx="10515600" cy="4816816"/>
          </a:xfrm>
        </p:spPr>
        <p:txBody>
          <a:bodyPr/>
          <a:lstStyle/>
          <a:p>
            <a:pPr marL="0" indent="0">
              <a:buNone/>
            </a:pPr>
            <a:r>
              <a:rPr lang="el-GR" sz="2600" b="1" dirty="0">
                <a:solidFill>
                  <a:srgbClr val="820000"/>
                </a:solidFill>
              </a:rPr>
              <a:t> Χειρουργεία άνω κοιλίας </a:t>
            </a:r>
            <a:endParaRPr lang="el-GR" sz="2600" dirty="0">
              <a:solidFill>
                <a:srgbClr val="820000"/>
              </a:solidFill>
            </a:endParaRPr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71" y="1654641"/>
            <a:ext cx="580141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557" y="6106167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Πριν τη θεραπεία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2379" y="6152954"/>
            <a:ext cx="1554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1 ώρα μετά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7191" y="6150114"/>
            <a:ext cx="1554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Στο τέλος της θεραπείας</a:t>
            </a:r>
          </a:p>
        </p:txBody>
      </p:sp>
      <p:sp>
        <p:nvSpPr>
          <p:cNvPr id="5" name="Rectangle 4"/>
          <p:cNvSpPr/>
          <p:nvPr/>
        </p:nvSpPr>
        <p:spPr>
          <a:xfrm>
            <a:off x="7608168" y="2204864"/>
            <a:ext cx="2843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Βελτιώνει σημαντικά την οξυγόνωση (PO</a:t>
            </a:r>
            <a:r>
              <a:rPr lang="el-GR" sz="2400" baseline="-25000" dirty="0"/>
              <a:t>2</a:t>
            </a:r>
            <a:r>
              <a:rPr lang="el-GR" sz="2400" dirty="0"/>
              <a:t>/FiO</a:t>
            </a:r>
            <a:r>
              <a:rPr lang="el-GR" sz="2400" baseline="-25000" dirty="0"/>
              <a:t>2</a:t>
            </a:r>
            <a:r>
              <a:rPr lang="el-GR" sz="2400" dirty="0"/>
              <a:t>),  ενώ η μάσκα φαίνεται να είναι καλύτερη από το κράνος</a:t>
            </a:r>
          </a:p>
        </p:txBody>
      </p:sp>
      <p:sp>
        <p:nvSpPr>
          <p:cNvPr id="9" name="Rectangle 8"/>
          <p:cNvSpPr/>
          <p:nvPr/>
        </p:nvSpPr>
        <p:spPr>
          <a:xfrm>
            <a:off x="7752184" y="4509120"/>
            <a:ext cx="2186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/>
              <a:t>(</a:t>
            </a:r>
            <a:r>
              <a:rPr lang="en-US" sz="2000" dirty="0"/>
              <a:t>Conti et al</a:t>
            </a:r>
            <a:r>
              <a:rPr lang="el-GR" sz="2000" dirty="0"/>
              <a:t>.,</a:t>
            </a:r>
            <a:r>
              <a:rPr lang="en-US" sz="2000" dirty="0"/>
              <a:t> 2007)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240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47427" y="-83976"/>
            <a:ext cx="8697146" cy="908720"/>
          </a:xfrm>
        </p:spPr>
        <p:txBody>
          <a:bodyPr>
            <a:normAutofit/>
          </a:bodyPr>
          <a:lstStyle/>
          <a:p>
            <a:r>
              <a:rPr lang="el-GR" dirty="0">
                <a:latin typeface="Calibri" pitchFamily="34" charset="0"/>
              </a:rPr>
              <a:t>Πνευμονία</a:t>
            </a:r>
            <a:r>
              <a:rPr lang="en-US" dirty="0">
                <a:latin typeface="Calibri" pitchFamily="34" charset="0"/>
              </a:rPr>
              <a:t>: </a:t>
            </a:r>
            <a:r>
              <a:rPr lang="el-GR" dirty="0">
                <a:latin typeface="Calibri" pitchFamily="34" charset="0"/>
              </a:rPr>
              <a:t>Συμπτώματα </a:t>
            </a:r>
            <a:endParaRPr lang="el-GR" sz="2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2555" y="939348"/>
            <a:ext cx="5781278" cy="47270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1800" dirty="0"/>
              <a:t>Κακουχία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1800" dirty="0"/>
              <a:t>Πυρετός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1800" dirty="0"/>
              <a:t>Βήχας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1800" dirty="0"/>
              <a:t>Πλευριτικός πόνος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el-GR" sz="1800" dirty="0"/>
              <a:t>επιδεινούμενος στη βαθιά εισπνοή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1800" dirty="0"/>
              <a:t>Επιπόλαιη αναπνοή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1800" dirty="0"/>
              <a:t>Ταχυκαρδία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1800" dirty="0"/>
              <a:t>Κυάνωση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1800" dirty="0"/>
              <a:t>Ακτινογραφία: σκίαση</a:t>
            </a:r>
          </a:p>
          <a:p>
            <a:pPr marL="534988" indent="-1825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1800" dirty="0"/>
              <a:t>Αν καταλαμβάνει λοβό </a:t>
            </a:r>
          </a:p>
          <a:p>
            <a:pPr marL="534988" indent="-1825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el-GR" sz="1800" b="1" dirty="0">
                <a:solidFill>
                  <a:srgbClr val="820000"/>
                </a:solidFill>
                <a:sym typeface="Wingdings 3" pitchFamily="18" charset="2"/>
              </a:rPr>
              <a:t> λοβώδης</a:t>
            </a:r>
          </a:p>
          <a:p>
            <a:pPr marL="534988" indent="-1825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1800" dirty="0"/>
              <a:t>Αν καταλαμβάνει περιοχές </a:t>
            </a:r>
          </a:p>
          <a:p>
            <a:pPr marL="534988" indent="-1825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el-GR" sz="1800" b="1" dirty="0">
                <a:solidFill>
                  <a:srgbClr val="820000"/>
                </a:solidFill>
                <a:sym typeface="Wingdings 3" pitchFamily="18" charset="2"/>
              </a:rPr>
              <a:t> βρογχοπνευμονία</a:t>
            </a:r>
            <a:endParaRPr lang="el-GR" sz="1800" b="1" dirty="0">
              <a:solidFill>
                <a:srgbClr val="82000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6435114" y="939348"/>
            <a:ext cx="4499993" cy="432048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2000" dirty="0">
                <a:sym typeface="Wingdings 3" pitchFamily="18" charset="2"/>
              </a:rPr>
              <a:t>Μειωμένη πνευμονική έκπτυξη της προσβεβλημένης περιοχής</a:t>
            </a:r>
          </a:p>
          <a:p>
            <a:pPr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2000" dirty="0">
                <a:sym typeface="Wingdings 3" pitchFamily="18" charset="2"/>
              </a:rPr>
              <a:t>Αργότερα, σκωριόχρωμη κ σπάνια αιματηρή απόχρεμψη</a:t>
            </a:r>
          </a:p>
          <a:p>
            <a:pPr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2000" dirty="0"/>
              <a:t>Οξύ ή διαξιφιστικό θωρακικό άλγος επιδεινούμενο στην αναπνοή και στο βήχα</a:t>
            </a:r>
          </a:p>
          <a:p>
            <a:pPr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2000" dirty="0"/>
              <a:t>Ρίγη</a:t>
            </a:r>
          </a:p>
          <a:p>
            <a:pPr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2000" dirty="0"/>
              <a:t>Δύσπνοια</a:t>
            </a:r>
          </a:p>
          <a:p>
            <a:pPr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2000" dirty="0"/>
              <a:t>Υπερβολική εφίδρωση και κολλώδες δέρμα</a:t>
            </a:r>
          </a:p>
          <a:p>
            <a:pPr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2000" dirty="0"/>
              <a:t>Απώλεια της όρεξης</a:t>
            </a:r>
            <a:r>
              <a:rPr lang="en-US" sz="2000" b="1" dirty="0"/>
              <a:t>               </a:t>
            </a:r>
            <a:endParaRPr lang="el-GR" sz="2000" b="1" dirty="0"/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</a:pPr>
            <a:endParaRPr lang="el-GR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10796618" y="6488668"/>
            <a:ext cx="1395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(West, 2004)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4349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441" y="116632"/>
            <a:ext cx="9893559" cy="1008112"/>
          </a:xfrm>
        </p:spPr>
        <p:txBody>
          <a:bodyPr>
            <a:noAutofit/>
          </a:bodyPr>
          <a:lstStyle/>
          <a:p>
            <a:r>
              <a:rPr lang="el-GR" sz="3600" dirty="0"/>
              <a:t>Μη Επεμβατικός Μηχανικός Αερισμός 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0711" y="1175841"/>
            <a:ext cx="5410944" cy="648072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α) Χειρουργεία άνω κοιλίας </a:t>
            </a:r>
            <a:endParaRPr lang="el-GR" sz="2600" dirty="0">
              <a:solidFill>
                <a:srgbClr val="820000"/>
              </a:solidFill>
            </a:endParaRPr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774441" y="1844824"/>
            <a:ext cx="557307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0"/>
              </a:spcBef>
              <a:buFont typeface="Arial" pitchFamily="34" charset="0"/>
              <a:buChar char="•"/>
            </a:pPr>
            <a:r>
              <a:rPr lang="el-GR" sz="2400" dirty="0"/>
              <a:t>Μείωση των ατελεκτασιών</a:t>
            </a:r>
          </a:p>
          <a:p>
            <a:pPr marL="342900" indent="-342900">
              <a:spcBef>
                <a:spcPts val="3000"/>
              </a:spcBef>
              <a:buFont typeface="Arial" pitchFamily="34" charset="0"/>
              <a:buChar char="•"/>
            </a:pPr>
            <a:r>
              <a:rPr lang="el-GR" sz="2400" dirty="0"/>
              <a:t>Βελτίωση της οξυγόνωσης</a:t>
            </a:r>
          </a:p>
          <a:p>
            <a:pPr marL="342900" indent="-342900">
              <a:spcBef>
                <a:spcPts val="3000"/>
              </a:spcBef>
              <a:buFont typeface="Arial" pitchFamily="34" charset="0"/>
              <a:buChar char="•"/>
            </a:pPr>
            <a:r>
              <a:rPr lang="el-GR" sz="2400" dirty="0"/>
              <a:t>Μείωση του χρόνου παραμονής στο νοσοκομείο και στη ΜΕΘ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993721"/>
            <a:ext cx="3720746" cy="2795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45624" y="4827618"/>
            <a:ext cx="1773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/>
              <a:t>Γρηγοριάδης, 2012</a:t>
            </a:r>
          </a:p>
        </p:txBody>
      </p:sp>
      <p:sp>
        <p:nvSpPr>
          <p:cNvPr id="7" name="Rectangle 6"/>
          <p:cNvSpPr/>
          <p:nvPr/>
        </p:nvSpPr>
        <p:spPr>
          <a:xfrm>
            <a:off x="9939204" y="6341258"/>
            <a:ext cx="2252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/>
              <a:t>(</a:t>
            </a:r>
            <a:r>
              <a:rPr lang="en-US" sz="2000" dirty="0"/>
              <a:t>Jaber et  al</a:t>
            </a:r>
            <a:r>
              <a:rPr lang="el-GR" sz="2000" dirty="0"/>
              <a:t>.,</a:t>
            </a:r>
            <a:r>
              <a:rPr lang="en-US" sz="2000" dirty="0"/>
              <a:t> 2008)</a:t>
            </a:r>
          </a:p>
        </p:txBody>
      </p:sp>
    </p:spTree>
    <p:extLst>
      <p:ext uri="{BB962C8B-B14F-4D97-AF65-F5344CB8AC3E}">
        <p14:creationId xmlns:p14="http://schemas.microsoft.com/office/powerpoint/2010/main" val="3962733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87214"/>
            <a:ext cx="10765971" cy="1325563"/>
          </a:xfrm>
        </p:spPr>
        <p:txBody>
          <a:bodyPr>
            <a:noAutofit/>
          </a:bodyPr>
          <a:lstStyle/>
          <a:p>
            <a:r>
              <a:rPr lang="el-GR" b="1" dirty="0"/>
              <a:t>Κόστος Νοσηλείας 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592" y="1196753"/>
            <a:ext cx="387584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Χωρίς Φυσικοθεραπεία</a:t>
            </a:r>
          </a:p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772817"/>
            <a:ext cx="426395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-8711" y="315693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Αναμενόμενος Χρόνος Νοσηλείας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9776" y="4901099"/>
            <a:ext cx="4119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Καταγεγραμμένος Χρόνος Νοσηλείας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790192" y="1196753"/>
            <a:ext cx="3888432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/>
              <a:t>Με Φυσικοθεραπεία</a:t>
            </a:r>
          </a:p>
          <a:p>
            <a:endParaRPr lang="el-G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510" y="1788324"/>
            <a:ext cx="4192321" cy="308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7"/>
          <p:cNvSpPr/>
          <p:nvPr/>
        </p:nvSpPr>
        <p:spPr>
          <a:xfrm>
            <a:off x="5303913" y="6309320"/>
            <a:ext cx="2289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/>
              <a:t>(</a:t>
            </a:r>
            <a:r>
              <a:rPr lang="en-US" sz="2000" dirty="0"/>
              <a:t>Varela et al</a:t>
            </a:r>
            <a:r>
              <a:rPr lang="el-GR" sz="2000" dirty="0"/>
              <a:t>.,</a:t>
            </a:r>
            <a:r>
              <a:rPr lang="en-US" sz="2000" dirty="0"/>
              <a:t> 2006)</a:t>
            </a:r>
          </a:p>
        </p:txBody>
      </p:sp>
    </p:spTree>
    <p:extLst>
      <p:ext uri="{BB962C8B-B14F-4D97-AF65-F5344CB8AC3E}">
        <p14:creationId xmlns:p14="http://schemas.microsoft.com/office/powerpoint/2010/main" val="717991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2664ED-9543-4B0F-B100-0D8861B14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02637"/>
            <a:ext cx="10934700" cy="1588051"/>
          </a:xfrm>
        </p:spPr>
        <p:txBody>
          <a:bodyPr>
            <a:normAutofit/>
          </a:bodyPr>
          <a:lstStyle/>
          <a:p>
            <a:br>
              <a:rPr lang="en-US" sz="1600" b="1" i="0" dirty="0">
                <a:effectLst/>
                <a:latin typeface="Helvetica Neue"/>
              </a:rPr>
            </a:br>
            <a:br>
              <a:rPr lang="en-US" sz="1600" b="1" i="0" dirty="0">
                <a:effectLst/>
                <a:latin typeface="Helvetica Neue"/>
              </a:rPr>
            </a:br>
            <a:r>
              <a:rPr lang="en-US" sz="1600" b="1" i="0" dirty="0">
                <a:effectLst/>
                <a:latin typeface="Cambria" panose="02040503050406030204" pitchFamily="18" charset="0"/>
              </a:rPr>
              <a:t>Non-Invasive Positive airway Pressure </a:t>
            </a:r>
            <a:r>
              <a:rPr lang="en-US" sz="1600" b="1" i="0" dirty="0" err="1">
                <a:effectLst/>
                <a:latin typeface="Cambria" panose="02040503050406030204" pitchFamily="18" charset="0"/>
              </a:rPr>
              <a:t>thErapy</a:t>
            </a:r>
            <a:r>
              <a:rPr lang="en-US" sz="1600" b="1" i="0" dirty="0">
                <a:effectLst/>
                <a:latin typeface="Cambria" panose="02040503050406030204" pitchFamily="18" charset="0"/>
              </a:rPr>
              <a:t> to Reduce Postoperative Lung complications following Upper abdominal Surgery (NIPPER PLUS): protocol for a single-</a:t>
            </a:r>
            <a:r>
              <a:rPr lang="en-US" sz="1600" b="1" i="0" dirty="0" err="1">
                <a:effectLst/>
                <a:latin typeface="Cambria" panose="02040503050406030204" pitchFamily="18" charset="0"/>
              </a:rPr>
              <a:t>centre</a:t>
            </a:r>
            <a:r>
              <a:rPr lang="en-US" sz="1600" b="1" i="0" dirty="0">
                <a:effectLst/>
                <a:latin typeface="Cambria" panose="02040503050406030204" pitchFamily="18" charset="0"/>
              </a:rPr>
              <a:t>, pilot, </a:t>
            </a:r>
            <a:r>
              <a:rPr lang="en-US" sz="1600" b="1" i="0" dirty="0" err="1">
                <a:effectLst/>
                <a:latin typeface="Cambria" panose="02040503050406030204" pitchFamily="18" charset="0"/>
              </a:rPr>
              <a:t>randomised</a:t>
            </a:r>
            <a:r>
              <a:rPr lang="en-US" sz="1600" b="1" i="0" dirty="0">
                <a:effectLst/>
                <a:latin typeface="Cambria" panose="02040503050406030204" pitchFamily="18" charset="0"/>
              </a:rPr>
              <a:t> controlled trial</a:t>
            </a:r>
            <a:br>
              <a:rPr lang="en-US" sz="1600" b="1" i="0" dirty="0">
                <a:effectLst/>
                <a:latin typeface="Cambria" panose="02040503050406030204" pitchFamily="18" charset="0"/>
              </a:rPr>
            </a:br>
            <a:r>
              <a:rPr lang="en-US" sz="1600" b="1" i="0" u="sng" dirty="0">
                <a:solidFill>
                  <a:srgbClr val="0563C1"/>
                </a:solidFill>
                <a:effectLst/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Jane </a:t>
            </a:r>
            <a:r>
              <a:rPr lang="en-US" sz="1600" b="1" i="0" u="sng" dirty="0" err="1">
                <a:effectLst/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Lockstone</a:t>
            </a:r>
            <a:r>
              <a:rPr lang="en-US" sz="1600" b="1" i="0" dirty="0" err="1">
                <a:effectLst/>
                <a:latin typeface="Helvetica Neue"/>
              </a:rPr>
              <a:t>,</a:t>
            </a:r>
            <a:r>
              <a:rPr lang="en-US" sz="1600" b="1" baseline="30000" dirty="0" err="1">
                <a:latin typeface="Helvetica Neue"/>
              </a:rPr>
              <a:t>et</a:t>
            </a:r>
            <a:r>
              <a:rPr lang="en-US" sz="1600" b="1" baseline="30000" dirty="0">
                <a:latin typeface="Helvetica Neue"/>
              </a:rPr>
              <a:t> </a:t>
            </a:r>
            <a:r>
              <a:rPr lang="en-US" sz="1600" b="1" baseline="30000" dirty="0" err="1">
                <a:latin typeface="Helvetica Neue"/>
              </a:rPr>
              <a:t>al</a:t>
            </a:r>
            <a:r>
              <a:rPr lang="en-US" sz="1600" b="1" u="sng" dirty="0" err="1">
                <a:solidFill>
                  <a:srgbClr val="0563C1"/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BMJ</a:t>
            </a:r>
            <a:r>
              <a:rPr lang="en-US" sz="1600" b="1" u="sng" dirty="0"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Open.</a:t>
            </a:r>
            <a:r>
              <a:rPr lang="en-US" sz="1600" b="1" dirty="0">
                <a:latin typeface="Helvetica Neue"/>
              </a:rPr>
              <a:t> 2019</a:t>
            </a:r>
            <a:endParaRPr lang="el-GR" sz="16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1FACD7-4615-46A2-B40B-F26A36C1A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16294"/>
            <a:ext cx="11353800" cy="4351338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/>
              <a:t>Οι μετεγχειρητικές πνευμονικές επιπλοκές </a:t>
            </a:r>
            <a:r>
              <a:rPr lang="el-GR" dirty="0"/>
              <a:t>(PPC) είναι μια συχνή σοβαρή επιπλοκή μετά από χειρουργική επέμβαση άνω κοιλίας με αναφερόμενη συχνότητα εμφάνισης </a:t>
            </a:r>
            <a:r>
              <a:rPr lang="el-GR" b="1" dirty="0"/>
              <a:t>13%–42%</a:t>
            </a:r>
            <a:endParaRPr lang="en-US" b="1" dirty="0"/>
          </a:p>
          <a:p>
            <a:r>
              <a:rPr lang="el-GR" dirty="0"/>
              <a:t> Η ανάπτυξη της PPC σχετίζεται </a:t>
            </a:r>
            <a:r>
              <a:rPr lang="el-GR" b="1" dirty="0"/>
              <a:t>έντονα με αυξημένη μετεγχειρητική θνησιμότητα, νοσηρότητα και παρατεταμένη νοσηλεία</a:t>
            </a:r>
            <a:endParaRPr lang="en-US" dirty="0"/>
          </a:p>
          <a:p>
            <a:pPr algn="just"/>
            <a:r>
              <a:rPr lang="el-GR" b="1" dirty="0"/>
              <a:t>Υπάρχουν τεκμηριωμένες </a:t>
            </a:r>
            <a:r>
              <a:rPr lang="el-GR" b="1" dirty="0" err="1"/>
              <a:t>παθοφυσιολογικές</a:t>
            </a:r>
            <a:r>
              <a:rPr lang="el-GR" b="1" dirty="0"/>
              <a:t> επιδράσεις </a:t>
            </a:r>
            <a:r>
              <a:rPr lang="el-GR" dirty="0"/>
              <a:t>της αναισθησίας και της άνω κοιλιακής χειρουργικής </a:t>
            </a:r>
            <a:r>
              <a:rPr lang="el-GR" b="1" dirty="0"/>
              <a:t>στο αναπνευστικό σύστημα:</a:t>
            </a:r>
          </a:p>
          <a:p>
            <a:r>
              <a:rPr lang="el-GR" b="1" dirty="0"/>
              <a:t>Παρατεταμένες μειώσεις του όγκου των πνευμόνων</a:t>
            </a:r>
          </a:p>
          <a:p>
            <a:r>
              <a:rPr lang="el-GR" b="1" dirty="0"/>
              <a:t>Δυσλειτουργία του διαφράγματος</a:t>
            </a:r>
          </a:p>
          <a:p>
            <a:r>
              <a:rPr lang="el-GR" b="1" dirty="0"/>
              <a:t>Κυψελιδική κατάρρευση και μειωμένης κάθαρση του βλεννογόνου</a:t>
            </a:r>
          </a:p>
          <a:p>
            <a:r>
              <a:rPr lang="el-GR" b="1" dirty="0"/>
              <a:t>Ο συνδυασμός των οποίων δημιουργεί ένα παθολογικό περιβάλλον για </a:t>
            </a:r>
            <a:r>
              <a:rPr lang="el-GR" b="1" dirty="0" err="1"/>
              <a:t>βακτηριακή</a:t>
            </a:r>
            <a:r>
              <a:rPr lang="el-GR" b="1" dirty="0"/>
              <a:t> ανάπτυξη και εξασθενημένη πνευμονική ανταλλαγή, η οποία μπορεί να οδηγήσει σε μετεγχειρητική αναπνευστική ανεπάρκεια ή/και πνευμονία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2425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B08E0592-5282-48A7-A6E2-2825F77F9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9031" y="943898"/>
            <a:ext cx="8445911" cy="5914102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21FFB7BB-D037-4F3B-842B-9C5C6CE2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16" y="373224"/>
            <a:ext cx="10776857" cy="65316"/>
          </a:xfrm>
        </p:spPr>
        <p:txBody>
          <a:bodyPr>
            <a:normAutofit fontScale="90000"/>
          </a:bodyPr>
          <a:lstStyle/>
          <a:p>
            <a:br>
              <a:rPr lang="en-US" sz="1600" b="1" i="0" dirty="0">
                <a:effectLst/>
                <a:latin typeface="Helvetica Neue"/>
              </a:rPr>
            </a:br>
            <a:br>
              <a:rPr lang="en-US" sz="1600" b="1" i="0" dirty="0">
                <a:effectLst/>
                <a:latin typeface="Helvetica Neue"/>
              </a:rPr>
            </a:br>
            <a:r>
              <a:rPr lang="en-US" sz="1600" b="1" i="0" dirty="0">
                <a:effectLst/>
                <a:latin typeface="Cambria" panose="02040503050406030204" pitchFamily="18" charset="0"/>
              </a:rPr>
              <a:t>Non-Invasive Positive airway Pressure </a:t>
            </a:r>
            <a:r>
              <a:rPr lang="en-US" sz="1600" b="1" i="0" dirty="0" err="1">
                <a:effectLst/>
                <a:latin typeface="Cambria" panose="02040503050406030204" pitchFamily="18" charset="0"/>
              </a:rPr>
              <a:t>thErapy</a:t>
            </a:r>
            <a:r>
              <a:rPr lang="en-US" sz="1600" b="1" i="0" dirty="0">
                <a:effectLst/>
                <a:latin typeface="Cambria" panose="02040503050406030204" pitchFamily="18" charset="0"/>
              </a:rPr>
              <a:t> to Reduce Postoperative Lung complications following Upper abdominal Surgery (NIPPER PLUS): protocol for a single-</a:t>
            </a:r>
            <a:r>
              <a:rPr lang="en-US" sz="1600" b="1" i="0" dirty="0" err="1">
                <a:effectLst/>
                <a:latin typeface="Cambria" panose="02040503050406030204" pitchFamily="18" charset="0"/>
              </a:rPr>
              <a:t>centre</a:t>
            </a:r>
            <a:r>
              <a:rPr lang="en-US" sz="1600" b="1" i="0" dirty="0">
                <a:effectLst/>
                <a:latin typeface="Cambria" panose="02040503050406030204" pitchFamily="18" charset="0"/>
              </a:rPr>
              <a:t>, pilot, </a:t>
            </a:r>
            <a:r>
              <a:rPr lang="en-US" sz="1600" b="1" i="0" dirty="0" err="1">
                <a:effectLst/>
                <a:latin typeface="Cambria" panose="02040503050406030204" pitchFamily="18" charset="0"/>
              </a:rPr>
              <a:t>randomised</a:t>
            </a:r>
            <a:r>
              <a:rPr lang="en-US" sz="1600" b="1" i="0" dirty="0">
                <a:effectLst/>
                <a:latin typeface="Cambria" panose="02040503050406030204" pitchFamily="18" charset="0"/>
              </a:rPr>
              <a:t> controlled trial</a:t>
            </a:r>
            <a:br>
              <a:rPr lang="en-US" sz="1600" b="1" i="0" dirty="0">
                <a:effectLst/>
                <a:latin typeface="Cambria" panose="02040503050406030204" pitchFamily="18" charset="0"/>
              </a:rPr>
            </a:br>
            <a:r>
              <a:rPr lang="en-US" sz="1600" b="1" i="0" u="sng" dirty="0">
                <a:solidFill>
                  <a:srgbClr val="0563C1"/>
                </a:solidFill>
                <a:effectLst/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Jane </a:t>
            </a:r>
            <a:r>
              <a:rPr lang="en-US" sz="1600" b="1" i="0" u="sng" dirty="0" err="1">
                <a:effectLst/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Lockstone</a:t>
            </a:r>
            <a:r>
              <a:rPr lang="en-US" sz="1600" b="1" i="0" dirty="0" err="1">
                <a:effectLst/>
                <a:latin typeface="Helvetica Neue"/>
              </a:rPr>
              <a:t>,</a:t>
            </a:r>
            <a:r>
              <a:rPr lang="en-US" sz="1600" b="1" baseline="30000" dirty="0" err="1">
                <a:latin typeface="Helvetica Neue"/>
              </a:rPr>
              <a:t>et</a:t>
            </a:r>
            <a:r>
              <a:rPr lang="en-US" sz="1600" b="1" baseline="30000" dirty="0">
                <a:latin typeface="Helvetica Neue"/>
              </a:rPr>
              <a:t> </a:t>
            </a:r>
            <a:r>
              <a:rPr lang="en-US" sz="1600" b="1" baseline="30000" dirty="0" err="1">
                <a:latin typeface="Helvetica Neue"/>
              </a:rPr>
              <a:t>al</a:t>
            </a:r>
            <a:r>
              <a:rPr lang="en-US" sz="1600" b="1" u="sng" dirty="0" err="1">
                <a:solidFill>
                  <a:srgbClr val="0563C1"/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BMJ</a:t>
            </a:r>
            <a:r>
              <a:rPr lang="en-US" sz="1600" b="1" u="sng" dirty="0"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Open.</a:t>
            </a:r>
            <a:r>
              <a:rPr lang="en-US" sz="1600" b="1" dirty="0">
                <a:latin typeface="Helvetica Neue"/>
              </a:rPr>
              <a:t> 2019</a:t>
            </a:r>
            <a:endParaRPr lang="el-GR" sz="1600" b="1" dirty="0"/>
          </a:p>
        </p:txBody>
      </p:sp>
    </p:spTree>
    <p:extLst>
      <p:ext uri="{BB962C8B-B14F-4D97-AF65-F5344CB8AC3E}">
        <p14:creationId xmlns:p14="http://schemas.microsoft.com/office/powerpoint/2010/main" val="263904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0BD1C5-06A8-40A9-A789-C49C5B68F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l-GR" sz="3500" b="1" dirty="0"/>
              <a:t>Πρωτόκολλο πρώιμης μετεγχειρητικής φυσικοθεραπείας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7FDC7B-9AB4-4D77-95BF-BBAF5D59B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65" y="1396416"/>
            <a:ext cx="11588621" cy="4351338"/>
          </a:xfrm>
        </p:spPr>
        <p:txBody>
          <a:bodyPr>
            <a:normAutofit/>
          </a:bodyPr>
          <a:lstStyle/>
          <a:p>
            <a:r>
              <a:rPr lang="el-GR" sz="2400" dirty="0"/>
              <a:t>Καθίστε στην άκρη του κρεβατιού/καθίστε στην καρέκλα για τουλάχιστον 2 λεπτά</a:t>
            </a:r>
            <a:endParaRPr lang="en-US" sz="2400" dirty="0"/>
          </a:p>
          <a:p>
            <a:r>
              <a:rPr lang="el-GR" sz="2400" dirty="0"/>
              <a:t>Στάδιο 2 (ασφάλεια) Πορεία επί τόπου 0–1 λεπτό</a:t>
            </a:r>
            <a:endParaRPr lang="en-US" sz="2400" dirty="0"/>
          </a:p>
          <a:p>
            <a:r>
              <a:rPr lang="el-GR" sz="2400" dirty="0"/>
              <a:t>Στάδιο 3 (μετακίνηση)  επί τόπου/μετάβαση από το κρεβάτι 1–3 λεπτά</a:t>
            </a:r>
            <a:endParaRPr lang="en-US" sz="2400" dirty="0"/>
          </a:p>
          <a:p>
            <a:r>
              <a:rPr lang="el-GR" sz="2400" dirty="0"/>
              <a:t>Στάδιο 4 (μετακίνηση)  επί τόπου/μετάβαση από το κρεβάτι 3–6 λεπτά</a:t>
            </a:r>
            <a:endParaRPr lang="en-US" sz="2400" dirty="0"/>
          </a:p>
          <a:p>
            <a:r>
              <a:rPr lang="el-GR" sz="2400" dirty="0"/>
              <a:t>Στάδιο 5  Απομακρυνθείτε από το κρεβάτι για 6–10 λεπτά</a:t>
            </a:r>
            <a:endParaRPr lang="en-US" sz="2400" dirty="0"/>
          </a:p>
          <a:p>
            <a:r>
              <a:rPr lang="el-GR" sz="2400" dirty="0"/>
              <a:t>Στάδιο 6  Απομακρυνθείτε από το κρεβάτι για 10–15 λεπτά</a:t>
            </a:r>
            <a:endParaRPr lang="en-US" sz="2400" dirty="0"/>
          </a:p>
          <a:p>
            <a:r>
              <a:rPr lang="el-GR" sz="2400" dirty="0"/>
              <a:t>Στάδιο 7  Απομακρυνθείτε από το κρεβάτι &gt;15 λεπτά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76B251-87D9-4E23-AD68-302F8884E5ED}"/>
              </a:ext>
            </a:extLst>
          </p:cNvPr>
          <p:cNvSpPr txBox="1"/>
          <p:nvPr/>
        </p:nvSpPr>
        <p:spPr>
          <a:xfrm>
            <a:off x="993058" y="6024673"/>
            <a:ext cx="109501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Boden I, Skinner EH, Browning L, et al. . Preoperative physiotherapy for the prevention of respiratory complications after upper abdominal surgery: pragmatic, double blinded, </a:t>
            </a:r>
            <a:r>
              <a:rPr lang="en-US" sz="14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multicentre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4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randomised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controlled trial. </a:t>
            </a:r>
            <a:r>
              <a:rPr lang="en-US" sz="1400" b="0" i="1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BMJ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2018; [</a:t>
            </a:r>
            <a:r>
              <a:rPr lang="en-US" sz="1400" b="0" i="0" u="sng" dirty="0">
                <a:solidFill>
                  <a:srgbClr val="376FAA"/>
                </a:solidFill>
                <a:effectLst/>
                <a:latin typeface="Cambria" panose="02040503050406030204" pitchFamily="18" charset="0"/>
                <a:hlinkClick r:id="rId2"/>
              </a:rPr>
              <a:t>PMC free article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] [</a:t>
            </a:r>
            <a:r>
              <a:rPr lang="en-US" sz="1400" b="0" i="0" u="sng" dirty="0">
                <a:solidFill>
                  <a:srgbClr val="376FAA"/>
                </a:solidFill>
                <a:effectLst/>
                <a:latin typeface="Cambria" panose="02040503050406030204" pitchFamily="18" charset="0"/>
                <a:hlinkClick r:id="rId3"/>
              </a:rPr>
              <a:t>PubMed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] [</a:t>
            </a:r>
            <a:r>
              <a:rPr lang="en-US" sz="1400" b="0" i="0" u="sng" dirty="0" err="1">
                <a:solidFill>
                  <a:srgbClr val="376FAA"/>
                </a:solidFill>
                <a:effectLst/>
                <a:latin typeface="Cambria" panose="02040503050406030204" pitchFamily="18" charset="0"/>
                <a:hlinkClick r:id="rId4"/>
              </a:rPr>
              <a:t>CrossRef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] [</a:t>
            </a:r>
            <a:r>
              <a:rPr lang="en-US" sz="1400" b="0" i="0" u="sng" dirty="0">
                <a:solidFill>
                  <a:srgbClr val="376FAA"/>
                </a:solidFill>
                <a:effectLst/>
                <a:latin typeface="Cambria" panose="02040503050406030204" pitchFamily="18" charset="0"/>
                <a:hlinkClick r:id="rId5"/>
              </a:rPr>
              <a:t>Google Scholar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]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039477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00E37F-CAFC-4913-BC00-D008EBAF1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ΚΑΡΔΙΟΧΕΙΡΟΥΡΓΗΜΕΝΟΣ ΑΣΘΕΝΗΣ</a:t>
            </a:r>
            <a:br>
              <a:rPr lang="el-GR" sz="3200" b="1" dirty="0"/>
            </a:br>
            <a:r>
              <a:rPr lang="el-GR" sz="3200" b="1" dirty="0"/>
              <a:t>ΓΕΝΙΚΕΣ ΟΔΗΓΙΕΣ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0FC5E43-68F5-4D83-847C-85BA2F58B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Αερόβια</a:t>
            </a:r>
            <a:r>
              <a:rPr lang="en-US" dirty="0"/>
              <a:t> </a:t>
            </a:r>
            <a:r>
              <a:rPr lang="el-GR" dirty="0"/>
              <a:t>προετοιμασία</a:t>
            </a:r>
          </a:p>
          <a:p>
            <a:pPr marL="0" indent="0">
              <a:buNone/>
            </a:pPr>
            <a:r>
              <a:rPr lang="el-GR" dirty="0"/>
              <a:t>Εξάσκηση των αναπνευστικών μυών</a:t>
            </a:r>
          </a:p>
          <a:p>
            <a:pPr marL="0" indent="0">
              <a:buNone/>
            </a:pPr>
            <a:r>
              <a:rPr lang="el-GR" dirty="0"/>
              <a:t>Αλλαγή τροποποίηση του τρόπου ζωής</a:t>
            </a:r>
          </a:p>
          <a:p>
            <a:pPr marL="0" indent="0">
              <a:buNone/>
            </a:pPr>
            <a:r>
              <a:rPr lang="el-GR" dirty="0"/>
              <a:t>Έλεγχος διαβήτη</a:t>
            </a:r>
          </a:p>
          <a:p>
            <a:pPr marL="0" indent="0">
              <a:buNone/>
            </a:pPr>
            <a:r>
              <a:rPr lang="el-GR" dirty="0"/>
              <a:t>Βελτίωση ύπνου </a:t>
            </a:r>
          </a:p>
        </p:txBody>
      </p:sp>
    </p:spTree>
    <p:extLst>
      <p:ext uri="{BB962C8B-B14F-4D97-AF65-F5344CB8AC3E}">
        <p14:creationId xmlns:p14="http://schemas.microsoft.com/office/powerpoint/2010/main" val="1888041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62C16F3-7AA8-4E28-944D-8EB20FE48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32" y="1681040"/>
            <a:ext cx="8986935" cy="50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E676F1C-71F5-4FE4-823F-08ECF36F2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5410" y="310106"/>
            <a:ext cx="11145680" cy="1231106"/>
          </a:xfrm>
          <a:prstGeom prst="rect">
            <a:avLst/>
          </a:prstGeom>
          <a:solidFill>
            <a:srgbClr val="F1F1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Efficacy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of </a:t>
            </a:r>
            <a:r>
              <a:rPr kumimoji="0" lang="el-GR" altLang="el-G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Early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and </a:t>
            </a:r>
            <a:r>
              <a:rPr kumimoji="0" lang="el-GR" altLang="el-G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Enhanced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kumimoji="0" lang="el-GR" altLang="el-G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Respiratory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kumimoji="0" lang="el-GR" altLang="el-G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Physiotherapy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and </a:t>
            </a:r>
            <a:r>
              <a:rPr kumimoji="0" lang="el-GR" altLang="el-G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Mobilization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kumimoji="0" lang="el-GR" altLang="el-G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after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On-</a:t>
            </a:r>
            <a:r>
              <a:rPr kumimoji="0" lang="el-GR" altLang="el-G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Pump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kumimoji="0" lang="el-GR" altLang="el-G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Cardiac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kumimoji="0" lang="el-GR" altLang="el-G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Surgery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: </a:t>
            </a:r>
            <a:br>
              <a:rPr kumimoji="0" lang="en-US" altLang="el-G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</a:b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A </a:t>
            </a:r>
            <a:r>
              <a:rPr kumimoji="0" lang="el-GR" altLang="el-G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Prospective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kumimoji="0" lang="el-GR" altLang="el-G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Randomized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kumimoji="0" lang="el-GR" altLang="el-G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Controlled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kumimoji="0" lang="el-GR" altLang="el-G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Trial</a:t>
            </a:r>
            <a:endParaRPr kumimoji="0" lang="el-GR" altLang="el-GR" sz="1600" b="1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Merriweather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kumimoji="0" lang="el-GR" altLang="el-GR" sz="12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3"/>
              </a:rPr>
              <a:t>Georgios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3"/>
              </a:rPr>
              <a:t> </a:t>
            </a:r>
            <a:r>
              <a:rPr kumimoji="0" lang="el-GR" altLang="el-GR" sz="12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3"/>
              </a:rPr>
              <a:t>Afxonidis</a:t>
            </a:r>
            <a:r>
              <a:rPr kumimoji="0" lang="el-GR" altLang="el-GR" sz="9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en-US" altLang="el-GR" sz="9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</a:rPr>
              <a:t> et al.</a:t>
            </a:r>
            <a:r>
              <a:rPr lang="el-GR" altLang="el-GR" sz="1800" dirty="0">
                <a:solidFill>
                  <a:srgbClr val="212121"/>
                </a:solidFill>
                <a:latin typeface="BlinkMacSystemFont"/>
              </a:rPr>
              <a:t> 2021 </a:t>
            </a:r>
            <a:r>
              <a:rPr lang="el-GR" altLang="el-GR" sz="1800" dirty="0" err="1">
                <a:solidFill>
                  <a:srgbClr val="212121"/>
                </a:solidFill>
                <a:latin typeface="BlinkMacSystemFont"/>
              </a:rPr>
              <a:t>Dec</a:t>
            </a:r>
            <a:br>
              <a:rPr lang="el-GR" altLang="el-GR" sz="1050" dirty="0"/>
            </a:b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69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F61A4D-7CF9-455F-9BF5-8B5DDEF72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31" y="5357003"/>
            <a:ext cx="9637217" cy="1325563"/>
          </a:xfrm>
        </p:spPr>
        <p:txBody>
          <a:bodyPr>
            <a:noAutofit/>
          </a:bodyPr>
          <a:lstStyle/>
          <a:p>
            <a:br>
              <a:rPr lang="en-US" sz="1600" dirty="0"/>
            </a:br>
            <a:r>
              <a:rPr lang="en-US" sz="1100" b="1" dirty="0">
                <a:latin typeface="+mn-lt"/>
              </a:rPr>
              <a:t>Systolic C </a:t>
            </a:r>
            <a:r>
              <a:rPr lang="en-US" sz="1100" b="1" dirty="0" err="1">
                <a:latin typeface="+mn-lt"/>
              </a:rPr>
              <a:t>presure</a:t>
            </a:r>
            <a:br>
              <a:rPr lang="en-US" sz="1100" b="1" dirty="0">
                <a:latin typeface="+mn-lt"/>
              </a:rPr>
            </a:br>
            <a:r>
              <a:rPr lang="en-US" sz="1100" b="1" i="0" dirty="0">
                <a:solidFill>
                  <a:srgbClr val="000000"/>
                </a:solidFill>
                <a:effectLst/>
                <a:latin typeface="+mn-lt"/>
              </a:rPr>
              <a:t>Diastolic arterial pressure</a:t>
            </a:r>
            <a:r>
              <a:rPr lang="en-US" sz="1100" b="1" dirty="0">
                <a:latin typeface="+mn-lt"/>
              </a:rPr>
              <a:t> </a:t>
            </a:r>
            <a:br>
              <a:rPr lang="en-US" sz="1100" b="1" dirty="0">
                <a:latin typeface="+mn-lt"/>
              </a:rPr>
            </a:br>
            <a:r>
              <a:rPr lang="en-US" sz="1100" b="1" i="0" dirty="0">
                <a:solidFill>
                  <a:srgbClr val="000000"/>
                </a:solidFill>
                <a:effectLst/>
                <a:latin typeface="+mn-lt"/>
              </a:rPr>
              <a:t>PCO2</a:t>
            </a:r>
            <a:br>
              <a:rPr lang="en-US" sz="1100" b="1" i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sz="1100" b="1" i="0" dirty="0">
                <a:solidFill>
                  <a:srgbClr val="000000"/>
                </a:solidFill>
                <a:effectLst/>
                <a:latin typeface="+mn-lt"/>
              </a:rPr>
              <a:t>PO2</a:t>
            </a:r>
            <a:br>
              <a:rPr lang="en-US" sz="1100" b="1" i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sz="1100" b="1" i="0" dirty="0">
                <a:solidFill>
                  <a:srgbClr val="000000"/>
                </a:solidFill>
                <a:effectLst/>
                <a:latin typeface="+mn-lt"/>
              </a:rPr>
              <a:t>Arterial blood pH</a:t>
            </a:r>
            <a:br>
              <a:rPr lang="en-US" sz="1100" b="1" i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sz="1100" b="1" i="0" dirty="0">
                <a:solidFill>
                  <a:srgbClr val="000000"/>
                </a:solidFill>
                <a:effectLst/>
                <a:latin typeface="+mn-lt"/>
              </a:rPr>
              <a:t>Arterial oxygen saturation (%)</a:t>
            </a:r>
            <a:b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b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br>
              <a:rPr lang="en-US" sz="1600" dirty="0"/>
            </a:br>
            <a:endParaRPr lang="el-GR" sz="1600" dirty="0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C50BB2C0-39E4-4DD2-8705-8E0E31CF7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7560" y="543262"/>
            <a:ext cx="7900168" cy="556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19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F12DC5-4996-4921-8C10-155A0268E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6545"/>
            <a:ext cx="11504644" cy="1325563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BlinkMacSystemFont"/>
              </a:rPr>
              <a:t>Aerobic or Resistance Exercise, or Both, in Dieting Obese Older Adults.</a:t>
            </a:r>
            <a:br>
              <a:rPr lang="en-US" sz="2000" b="1" dirty="0">
                <a:latin typeface="BlinkMacSystemFont"/>
              </a:rPr>
            </a:br>
            <a:br>
              <a:rPr lang="en-US" sz="2000" b="1" i="0" u="none" strike="noStrike" dirty="0">
                <a:effectLst/>
                <a:latin typeface="BlinkMacSystemFont"/>
              </a:rPr>
            </a:br>
            <a:r>
              <a:rPr lang="en-US" sz="2000" b="1" i="0" dirty="0">
                <a:effectLst/>
                <a:latin typeface="BlinkMacSystemFont"/>
              </a:rPr>
              <a:t>Villareal DT</a:t>
            </a:r>
            <a:r>
              <a:rPr lang="el-GR" sz="2000" b="1" i="0" dirty="0">
                <a:effectLst/>
                <a:latin typeface="BlinkMacSystemFont"/>
              </a:rPr>
              <a:t> </a:t>
            </a:r>
            <a:r>
              <a:rPr lang="en-US" sz="2000" b="1" i="0" dirty="0">
                <a:effectLst/>
                <a:latin typeface="BlinkMacSystemFont"/>
              </a:rPr>
              <a:t>et </a:t>
            </a:r>
            <a:r>
              <a:rPr lang="en-US" sz="2000" b="1" i="0" dirty="0" err="1">
                <a:effectLst/>
                <a:latin typeface="BlinkMacSystemFont"/>
              </a:rPr>
              <a:t>al.N</a:t>
            </a:r>
            <a:r>
              <a:rPr lang="en-US" sz="2000" b="1" i="0" dirty="0">
                <a:effectLst/>
                <a:latin typeface="BlinkMacSystemFont"/>
              </a:rPr>
              <a:t> </a:t>
            </a:r>
            <a:r>
              <a:rPr lang="en-US" sz="2000" b="1" i="0" dirty="0" err="1">
                <a:effectLst/>
                <a:latin typeface="BlinkMacSystemFont"/>
              </a:rPr>
              <a:t>Engl</a:t>
            </a:r>
            <a:r>
              <a:rPr lang="en-US" sz="2000" b="1" i="0" dirty="0">
                <a:effectLst/>
                <a:latin typeface="BlinkMacSystemFont"/>
              </a:rPr>
              <a:t> J Med. 2017 May </a:t>
            </a:r>
            <a:br>
              <a:rPr lang="en-US" sz="2000" b="1" i="0" dirty="0">
                <a:effectLst/>
                <a:latin typeface="BlinkMacSystemFont"/>
              </a:rPr>
            </a:br>
            <a:endParaRPr lang="el-GR" sz="2000" b="1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D3127D00-B262-4D55-89BA-30AF46C30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889" y="1040860"/>
            <a:ext cx="8978629" cy="55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017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>
            <a:extLst>
              <a:ext uri="{FF2B5EF4-FFF2-40B4-BE49-F238E27FC236}">
                <a16:creationId xmlns:a16="http://schemas.microsoft.com/office/drawing/2014/main" id="{EBF43DE9-7D64-48ED-B6E6-00C34CB03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BlinkMacSystemFont"/>
              </a:rPr>
              <a:t>Aerobic or Resistance Exercise, or Both, in Dieting Obese Older Adults.</a:t>
            </a:r>
            <a:br>
              <a:rPr lang="en-US" sz="2000" b="1" dirty="0">
                <a:latin typeface="BlinkMacSystemFont"/>
              </a:rPr>
            </a:br>
            <a:br>
              <a:rPr lang="en-US" sz="2000" b="1" i="0" u="none" strike="noStrike" dirty="0">
                <a:effectLst/>
                <a:latin typeface="BlinkMacSystemFont"/>
              </a:rPr>
            </a:br>
            <a:r>
              <a:rPr lang="en-US" sz="2000" b="1" i="0" dirty="0">
                <a:effectLst/>
                <a:latin typeface="BlinkMacSystemFont"/>
              </a:rPr>
              <a:t>Villareal DT</a:t>
            </a:r>
            <a:r>
              <a:rPr lang="el-GR" sz="2000" b="1" i="0" dirty="0">
                <a:effectLst/>
                <a:latin typeface="BlinkMacSystemFont"/>
              </a:rPr>
              <a:t> </a:t>
            </a:r>
            <a:r>
              <a:rPr lang="en-US" sz="2000" b="1" i="0" dirty="0">
                <a:effectLst/>
                <a:latin typeface="BlinkMacSystemFont"/>
              </a:rPr>
              <a:t>et </a:t>
            </a:r>
            <a:r>
              <a:rPr lang="en-US" sz="2000" b="1" i="0" dirty="0" err="1">
                <a:effectLst/>
                <a:latin typeface="BlinkMacSystemFont"/>
              </a:rPr>
              <a:t>al.N</a:t>
            </a:r>
            <a:r>
              <a:rPr lang="en-US" sz="2000" b="1" i="0" dirty="0">
                <a:effectLst/>
                <a:latin typeface="BlinkMacSystemFont"/>
              </a:rPr>
              <a:t> </a:t>
            </a:r>
            <a:r>
              <a:rPr lang="en-US" sz="2000" b="1" i="0" dirty="0" err="1">
                <a:effectLst/>
                <a:latin typeface="BlinkMacSystemFont"/>
              </a:rPr>
              <a:t>Engl</a:t>
            </a:r>
            <a:r>
              <a:rPr lang="en-US" sz="2000" b="1" i="0" dirty="0">
                <a:effectLst/>
                <a:latin typeface="BlinkMacSystemFont"/>
              </a:rPr>
              <a:t> J Med. 2017 May </a:t>
            </a:r>
            <a:br>
              <a:rPr lang="en-US" sz="2000" b="1" i="0" dirty="0">
                <a:effectLst/>
                <a:latin typeface="BlinkMacSystemFont"/>
              </a:rPr>
            </a:br>
            <a:endParaRPr lang="el-GR" sz="2000" b="1" dirty="0"/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96E7B5DD-AA00-4479-B002-0F35EF6B8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599" y="1759449"/>
            <a:ext cx="9193250" cy="493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8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42" y="116632"/>
            <a:ext cx="11720052" cy="908720"/>
          </a:xfrm>
        </p:spPr>
        <p:txBody>
          <a:bodyPr>
            <a:noAutofit/>
          </a:bodyPr>
          <a:lstStyle/>
          <a:p>
            <a:r>
              <a:rPr lang="el-GR" dirty="0">
                <a:latin typeface="Calibri" pitchFamily="34" charset="0"/>
              </a:rPr>
              <a:t> Πνευμονία</a:t>
            </a:r>
            <a:r>
              <a:rPr lang="en-US" dirty="0">
                <a:latin typeface="Calibri" pitchFamily="34" charset="0"/>
              </a:rPr>
              <a:t>: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/>
              <a:t>Συμπτώματα Πνευμονίας</a:t>
            </a:r>
            <a:r>
              <a:rPr lang="el-GR" dirty="0">
                <a:latin typeface="Calibri" pitchFamily="34" charset="0"/>
              </a:rPr>
              <a:t> </a:t>
            </a:r>
            <a:br>
              <a:rPr lang="el-GR" dirty="0">
                <a:latin typeface="Calibri" pitchFamily="34" charset="0"/>
              </a:rPr>
            </a:br>
            <a:endParaRPr lang="el-GR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463" y="1060834"/>
            <a:ext cx="5221077" cy="516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7 - Ορθογώνιο"/>
          <p:cNvSpPr/>
          <p:nvPr/>
        </p:nvSpPr>
        <p:spPr>
          <a:xfrm>
            <a:off x="4243193" y="6230131"/>
            <a:ext cx="3705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Symptoms of pneumonia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”, 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Mikael Häggström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1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FFD724-027A-427E-9FB3-50C0BA638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490"/>
            <a:ext cx="10515600" cy="1325563"/>
          </a:xfrm>
        </p:spPr>
        <p:txBody>
          <a:bodyPr>
            <a:normAutofit/>
          </a:bodyPr>
          <a:lstStyle/>
          <a:p>
            <a:r>
              <a:rPr lang="el-GR" sz="3200" b="1" dirty="0"/>
              <a:t>ΑΝ ΦΘ ΣΤΗΝ ΕΓΚΥΜΟΣΥΝΗ</a:t>
            </a:r>
            <a:br>
              <a:rPr lang="el-GR" sz="3200" b="1" dirty="0"/>
            </a:br>
            <a:r>
              <a:rPr lang="el-GR" sz="3200" b="1" dirty="0"/>
              <a:t>ΜΕΛΕΤΗ ΠΕΡΙΠΤΩΣΗΣ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9B3EAC-9A23-48D7-9D6C-1F04054D0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2360"/>
            <a:ext cx="10515600" cy="474312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l-GR" dirty="0"/>
              <a:t>Στόχος: Η κινητοποίηση </a:t>
            </a:r>
            <a:r>
              <a:rPr lang="en-US" dirty="0"/>
              <a:t>MV </a:t>
            </a:r>
            <a:r>
              <a:rPr lang="el-GR" dirty="0"/>
              <a:t> και της εξωσωματική οξυγόνωση μεμβράνης (ECMO) στη ΜΕΘ για τη διατήρηση της φυσικής λειτουργίας</a:t>
            </a:r>
          </a:p>
          <a:p>
            <a:pPr algn="just"/>
            <a:r>
              <a:rPr lang="el-GR" dirty="0"/>
              <a:t>Περιγραφή μια νέας προσέγγισης για την εφαρμογή παρεμβάσεων πρώιμης κινητοποίησης σε ασθενή έγκυο που  λαμβάνει ECMO ενώ συνεχίζει τις απαραίτητες προφυλάξεις για λοιμώδη νόσο λόγω της διαγνωσμένης νόσου του κοροναϊού-19 (COVID-19).</a:t>
            </a:r>
          </a:p>
          <a:p>
            <a:pPr algn="just"/>
            <a:r>
              <a:rPr lang="el-GR" dirty="0"/>
              <a:t>Μέθοδοι: Μια 27χρονη γυναίκα που ήταν έγκυος εισήχθη στη ΜΕΘ με COVID-19 και ανέπτυξε γρήγορα οξεία αναπνευστική ανεπάρκεια </a:t>
            </a:r>
          </a:p>
          <a:p>
            <a:pPr algn="just"/>
            <a:r>
              <a:rPr lang="el-GR" dirty="0"/>
              <a:t>9 ημέρες υποστήριξης ECMO. </a:t>
            </a:r>
          </a:p>
          <a:p>
            <a:pPr algn="just"/>
            <a:r>
              <a:rPr lang="el-GR" b="1" dirty="0"/>
              <a:t>ΦΘ: έγερση επί κλίνης την 5η ημέρα νοσηλείας και βάδιση την 9η ημέρα νοσηλείας</a:t>
            </a:r>
          </a:p>
          <a:p>
            <a:pPr algn="just"/>
            <a:r>
              <a:rPr lang="el-GR" b="1" dirty="0"/>
              <a:t>Αποτελέσματα:  Η ΦΘ είναι ασφαλής κατά την εισαγωγή στη ΜΕΘ </a:t>
            </a:r>
          </a:p>
          <a:p>
            <a:pPr algn="just"/>
            <a:r>
              <a:rPr lang="el-GR" b="1" dirty="0"/>
              <a:t>εξιτήριο μετά από 14 ημέρες νοσηλείας και συνέχεια ΦΘ στο σπίτι </a:t>
            </a:r>
          </a:p>
          <a:p>
            <a:pPr algn="just"/>
            <a:r>
              <a:rPr lang="el-GR" dirty="0"/>
              <a:t>Συμπέρασμα: </a:t>
            </a:r>
            <a:r>
              <a:rPr lang="el-GR" b="1" dirty="0"/>
              <a:t>Η πρώιμη κινητικότητα είναι εφικτή </a:t>
            </a:r>
            <a:r>
              <a:rPr lang="el-GR" dirty="0"/>
              <a:t>κατά τη διάρκεια της ECMO με </a:t>
            </a:r>
            <a:r>
              <a:rPr lang="el-GR" b="1" dirty="0"/>
              <a:t>COVID-19 και η ενεργός συμμετοχή στη φυσικοθεραπεία,</a:t>
            </a:r>
          </a:p>
          <a:p>
            <a:pPr algn="just"/>
            <a:r>
              <a:rPr lang="el-GR" b="1" dirty="0"/>
              <a:t>συμπεριλαμβανομένης της βάδισης στο δωμάτιο, μπορεί να διευκολύνει την έξοδο στο σπίτι. </a:t>
            </a:r>
          </a:p>
          <a:p>
            <a:pPr algn="just"/>
            <a:r>
              <a:rPr lang="el-GR" dirty="0"/>
              <a:t>Οι καινοτόμες στρατηγικές για τη διευκόλυνση της καθημερινής δραστηριότητας σε έναν ασθενή που είναι </a:t>
            </a:r>
            <a:r>
              <a:rPr lang="el-GR" dirty="0" err="1"/>
              <a:t>βαρέως</a:t>
            </a:r>
            <a:r>
              <a:rPr lang="el-GR" dirty="0"/>
              <a:t> άρρωστος με COVID-19 απαιτούν μια καθιερωμένη και άρτια εκπαιδευμένη ομάδα με έμφαση στη διατήρηση της λειτουργικότητας.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F6B4615-0AD0-43BF-A5EB-805FDA3C1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4196" y="5974082"/>
            <a:ext cx="6194003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2021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Jan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 4</a:t>
            </a:r>
            <a:r>
              <a:rPr kumimoji="0" lang="en-US" altLang="el-GR" sz="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 Phys </a:t>
            </a:r>
            <a:r>
              <a:rPr kumimoji="0" lang="en-US" altLang="el-GR" sz="8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Ther</a:t>
            </a:r>
            <a:r>
              <a:rPr kumimoji="0" lang="en-US" altLang="el-GR" sz="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 </a:t>
            </a:r>
            <a:endParaRPr kumimoji="0" lang="el-GR" altLang="el-GR" sz="800" b="1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Merriweather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8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Maintaining</a:t>
            </a:r>
            <a:r>
              <a:rPr kumimoji="0" lang="el-GR" altLang="el-GR" sz="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kumimoji="0" lang="el-GR" altLang="el-GR" sz="8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Mobility</a:t>
            </a:r>
            <a:r>
              <a:rPr kumimoji="0" lang="el-GR" altLang="el-GR" sz="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in a </a:t>
            </a:r>
            <a:r>
              <a:rPr kumimoji="0" lang="el-GR" altLang="el-GR" sz="8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Patient</a:t>
            </a:r>
            <a:r>
              <a:rPr kumimoji="0" lang="el-GR" altLang="el-GR" sz="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kumimoji="0" lang="el-GR" altLang="el-GR" sz="8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Who</a:t>
            </a:r>
            <a:r>
              <a:rPr kumimoji="0" lang="el-GR" altLang="el-GR" sz="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kumimoji="0" lang="el-GR" altLang="el-GR" sz="8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Is</a:t>
            </a:r>
            <a:r>
              <a:rPr kumimoji="0" lang="el-GR" altLang="el-GR" sz="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kumimoji="0" lang="el-GR" altLang="el-GR" sz="8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Pregnant</a:t>
            </a:r>
            <a:r>
              <a:rPr kumimoji="0" lang="el-GR" altLang="el-GR" sz="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and </a:t>
            </a:r>
            <a:r>
              <a:rPr kumimoji="0" lang="el-GR" altLang="el-GR" sz="8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Has</a:t>
            </a:r>
            <a:r>
              <a:rPr kumimoji="0" lang="el-GR" altLang="el-GR" sz="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COVID-19 </a:t>
            </a:r>
            <a:r>
              <a:rPr kumimoji="0" lang="el-GR" altLang="el-GR" sz="8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Requiring</a:t>
            </a:r>
            <a:r>
              <a:rPr kumimoji="0" lang="el-GR" altLang="el-GR" sz="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kumimoji="0" lang="el-GR" altLang="el-GR" sz="8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Extracorporeal</a:t>
            </a:r>
            <a:r>
              <a:rPr kumimoji="0" lang="el-GR" altLang="el-GR" sz="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kumimoji="0" lang="el-GR" altLang="el-GR" sz="8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Membrane</a:t>
            </a:r>
            <a:r>
              <a:rPr kumimoji="0" lang="el-GR" altLang="el-GR" sz="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kumimoji="0" lang="el-GR" altLang="el-GR" sz="8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Oxygenation</a:t>
            </a:r>
            <a:r>
              <a:rPr kumimoji="0" lang="el-GR" altLang="el-GR" sz="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:</a:t>
            </a:r>
            <a:endParaRPr kumimoji="0" lang="en-US" altLang="el-GR" sz="800" b="1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Merriweather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A </a:t>
            </a:r>
            <a:r>
              <a:rPr kumimoji="0" lang="el-GR" altLang="el-GR" sz="8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Case</a:t>
            </a:r>
            <a:r>
              <a:rPr kumimoji="0" lang="el-GR" altLang="el-GR" sz="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kumimoji="0" lang="el-GR" altLang="el-GR" sz="8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Report</a:t>
            </a:r>
            <a:endParaRPr kumimoji="0" lang="el-GR" altLang="el-GR" sz="800" b="1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Merriweather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2"/>
              </a:rPr>
              <a:t>Alex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2"/>
              </a:rPr>
              <a:t>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  <a:hlinkClick r:id="rId2"/>
              </a:rPr>
              <a:t>Mark</a:t>
            </a:r>
            <a:r>
              <a:rPr kumimoji="0" lang="el-GR" altLang="el-GR" sz="800" b="0" i="0" u="none" strike="noStrike" cap="none" normalizeH="0" baseline="3000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 </a:t>
            </a:r>
            <a:r>
              <a:rPr kumimoji="0" lang="en-US" altLang="el-GR" sz="800" b="0" i="0" u="none" strike="noStrike" cap="none" normalizeH="0" baseline="30000" dirty="0">
                <a:ln>
                  <a:noFill/>
                </a:ln>
                <a:solidFill>
                  <a:srgbClr val="323A45"/>
                </a:solidFill>
                <a:effectLst/>
                <a:latin typeface="BlinkMacSystemFont"/>
              </a:rPr>
              <a:t>et al.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10420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124831-BF9E-4C03-B73C-A3349380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52104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ΕΥΧΑΡΙΣΤΩ ΓΙΑ ΤΗΝ ΠΡΟΣΟΧΗ ΣΑΣ</a:t>
            </a:r>
          </a:p>
        </p:txBody>
      </p:sp>
    </p:spTree>
    <p:extLst>
      <p:ext uri="{BB962C8B-B14F-4D97-AF65-F5344CB8AC3E}">
        <p14:creationId xmlns:p14="http://schemas.microsoft.com/office/powerpoint/2010/main" val="125527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212" y="1"/>
            <a:ext cx="8249817" cy="1196752"/>
          </a:xfrm>
        </p:spPr>
        <p:txBody>
          <a:bodyPr>
            <a:normAutofit/>
          </a:bodyPr>
          <a:lstStyle/>
          <a:p>
            <a:r>
              <a:rPr lang="el-GR" dirty="0">
                <a:latin typeface="Calibri" pitchFamily="34" charset="0"/>
              </a:rPr>
              <a:t>Πνευμονία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196752"/>
            <a:ext cx="8568952" cy="5184576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  <a:buNone/>
            </a:pPr>
            <a:r>
              <a:rPr lang="el-GR" sz="6500" b="1" dirty="0">
                <a:solidFill>
                  <a:srgbClr val="820000"/>
                </a:solidFill>
                <a:latin typeface="Calibri" pitchFamily="34" charset="0"/>
              </a:rPr>
              <a:t>Πνευμονική λειτουργία: </a:t>
            </a:r>
            <a:r>
              <a:rPr lang="el-GR" sz="6500" dirty="0">
                <a:latin typeface="Calibri" pitchFamily="34" charset="0"/>
              </a:rPr>
              <a:t>Παράκαμψη </a:t>
            </a:r>
            <a:r>
              <a:rPr lang="el-GR" sz="6500" dirty="0">
                <a:solidFill>
                  <a:srgbClr val="820000"/>
                </a:solidFill>
                <a:latin typeface="Calibri" pitchFamily="34" charset="0"/>
                <a:sym typeface="Wingdings 3" pitchFamily="18" charset="2"/>
              </a:rPr>
              <a:t></a:t>
            </a:r>
            <a:r>
              <a:rPr lang="el-GR" sz="6500" dirty="0">
                <a:latin typeface="Calibri" pitchFamily="34" charset="0"/>
                <a:sym typeface="Wingdings 3" pitchFamily="18" charset="2"/>
              </a:rPr>
              <a:t> υποξυγοναιμία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el-GR" sz="6500" b="1" dirty="0">
                <a:solidFill>
                  <a:srgbClr val="820000"/>
                </a:solidFill>
                <a:latin typeface="Calibri" pitchFamily="34" charset="0"/>
                <a:sym typeface="Wingdings 3" pitchFamily="18" charset="2"/>
              </a:rPr>
              <a:t>Η αναπνευστική φυσικοθεραπεία:</a:t>
            </a:r>
            <a:endParaRPr lang="el-GR" sz="6000" dirty="0">
              <a:latin typeface="Calibri" pitchFamily="34" charset="0"/>
              <a:sym typeface="Wingdings 3" pitchFamily="18" charset="2"/>
            </a:endParaRPr>
          </a:p>
          <a:p>
            <a:pPr marL="0" indent="0">
              <a:lnSpc>
                <a:spcPct val="120000"/>
              </a:lnSpc>
              <a:buClr>
                <a:schemeClr val="tx2"/>
              </a:buClr>
              <a:buNone/>
            </a:pPr>
            <a:r>
              <a:rPr lang="el-GR" sz="6000" b="1" dirty="0">
                <a:solidFill>
                  <a:srgbClr val="004A82"/>
                </a:solidFill>
                <a:latin typeface="Calibri" pitchFamily="34" charset="0"/>
                <a:sym typeface="Wingdings 3" pitchFamily="18" charset="2"/>
              </a:rPr>
              <a:t>α) Στην αρχική φάση</a:t>
            </a:r>
            <a:r>
              <a:rPr lang="el-GR" sz="6000" dirty="0">
                <a:latin typeface="Calibri" pitchFamily="34" charset="0"/>
                <a:sym typeface="Wingdings 3" pitchFamily="18" charset="2"/>
              </a:rPr>
              <a:t>, στοχεύει στη βελτίωση της οξυγόνωσης της προσβεβλημένης περιοχής, με περιορισμό της εστίας της λοίμωξης κ της υποτροπής της</a:t>
            </a:r>
          </a:p>
          <a:p>
            <a:pPr>
              <a:lnSpc>
                <a:spcPct val="120000"/>
              </a:lnSpc>
              <a:spcBef>
                <a:spcPts val="1800"/>
              </a:spcBef>
              <a:buClr>
                <a:schemeClr val="tx2"/>
              </a:buClr>
              <a:buNone/>
            </a:pPr>
            <a:r>
              <a:rPr lang="el-GR" sz="6500" b="1" dirty="0">
                <a:solidFill>
                  <a:srgbClr val="004A82"/>
                </a:solidFill>
                <a:latin typeface="Calibri" pitchFamily="34" charset="0"/>
                <a:sym typeface="Wingdings 3" pitchFamily="18" charset="2"/>
              </a:rPr>
              <a:t>Τεχνικές:</a:t>
            </a:r>
          </a:p>
          <a:p>
            <a:pPr>
              <a:lnSpc>
                <a:spcPct val="120000"/>
              </a:lnSpc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6000" dirty="0">
                <a:latin typeface="Calibri" pitchFamily="34" charset="0"/>
                <a:sym typeface="Wingdings 3" pitchFamily="18" charset="2"/>
              </a:rPr>
              <a:t>Βελτίωση του πνευμονικού αερισμού</a:t>
            </a:r>
          </a:p>
          <a:p>
            <a:pPr>
              <a:lnSpc>
                <a:spcPct val="120000"/>
              </a:lnSpc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6000" dirty="0">
                <a:latin typeface="Calibri" pitchFamily="34" charset="0"/>
                <a:sym typeface="Wingdings 3" pitchFamily="18" charset="2"/>
              </a:rPr>
              <a:t>Εκπαίδευση αναπνευστικού πρότυπου (αργές-βαθιές αναπνοές)</a:t>
            </a:r>
          </a:p>
          <a:p>
            <a:pPr>
              <a:lnSpc>
                <a:spcPct val="120000"/>
              </a:lnSpc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6000" dirty="0">
                <a:latin typeface="Calibri" pitchFamily="34" charset="0"/>
                <a:sym typeface="Wingdings 3" pitchFamily="18" charset="2"/>
              </a:rPr>
              <a:t>Έκπτυξη της προσβεβλημένης περιοχής</a:t>
            </a:r>
          </a:p>
          <a:p>
            <a:pPr>
              <a:lnSpc>
                <a:spcPct val="120000"/>
              </a:lnSpc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6000" dirty="0">
                <a:latin typeface="Calibri" pitchFamily="34" charset="0"/>
                <a:sym typeface="Wingdings 3" pitchFamily="18" charset="2"/>
              </a:rPr>
              <a:t>Ανακούφιση από τον πόνο</a:t>
            </a:r>
            <a:endParaRPr lang="el-GR" sz="5100" b="1" dirty="0">
              <a:latin typeface="Calibri" pitchFamily="34" charset="0"/>
              <a:sym typeface="Wingdings 3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17292" y="6381328"/>
            <a:ext cx="2403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alibri" pitchFamily="34" charset="0"/>
                <a:sym typeface="Wingdings 3" pitchFamily="18" charset="2"/>
              </a:rPr>
              <a:t> (</a:t>
            </a:r>
            <a:r>
              <a:rPr lang="en-US" dirty="0">
                <a:latin typeface="Calibri" pitchFamily="34" charset="0"/>
                <a:sym typeface="Wingdings 3" pitchFamily="18" charset="2"/>
              </a:rPr>
              <a:t>Pryor </a:t>
            </a:r>
            <a:r>
              <a:rPr lang="el-GR" dirty="0">
                <a:latin typeface="Calibri" pitchFamily="34" charset="0"/>
                <a:sym typeface="Wingdings 3" pitchFamily="18" charset="2"/>
              </a:rPr>
              <a:t>&amp;</a:t>
            </a:r>
            <a:r>
              <a:rPr lang="en-US" dirty="0">
                <a:latin typeface="Calibri" pitchFamily="34" charset="0"/>
                <a:sym typeface="Wingdings 3" pitchFamily="18" charset="2"/>
              </a:rPr>
              <a:t> Prasad, 2002)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991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482" y="15205"/>
            <a:ext cx="10515600" cy="1325563"/>
          </a:xfrm>
        </p:spPr>
        <p:txBody>
          <a:bodyPr>
            <a:normAutofit/>
          </a:bodyPr>
          <a:lstStyle/>
          <a:p>
            <a:r>
              <a:rPr lang="el-GR" dirty="0">
                <a:latin typeface="Calibri" pitchFamily="34" charset="0"/>
              </a:rPr>
              <a:t>Πνευμονία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40768"/>
            <a:ext cx="8229600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600" b="1" dirty="0">
                <a:solidFill>
                  <a:srgbClr val="820000"/>
                </a:solidFill>
                <a:latin typeface="Calibri" pitchFamily="34" charset="0"/>
                <a:sym typeface="Wingdings 3" pitchFamily="18" charset="2"/>
              </a:rPr>
              <a:t>Η αναπνευστική φυσικοθεραπεία:</a:t>
            </a:r>
            <a:endParaRPr lang="el-GR" dirty="0">
              <a:latin typeface="Calibri" pitchFamily="34" charset="0"/>
            </a:endParaRPr>
          </a:p>
          <a:p>
            <a:pPr>
              <a:buNone/>
            </a:pPr>
            <a:r>
              <a:rPr lang="el-GR" sz="2400" b="1" dirty="0">
                <a:solidFill>
                  <a:srgbClr val="004A82"/>
                </a:solidFill>
                <a:latin typeface="Calibri" pitchFamily="34" charset="0"/>
              </a:rPr>
              <a:t>β) στη φάση λύσης της λοίμωξης, στοχεύει:</a:t>
            </a:r>
          </a:p>
          <a:p>
            <a:pPr>
              <a:buFontTx/>
              <a:buChar char="•"/>
            </a:pPr>
            <a:r>
              <a:rPr lang="el-GR" sz="2400" dirty="0">
                <a:latin typeface="Calibri" pitchFamily="34" charset="0"/>
              </a:rPr>
              <a:t>Στον καθαρισμό του τραχειοβρογχικού δένδρου </a:t>
            </a:r>
          </a:p>
          <a:p>
            <a:pPr>
              <a:buFontTx/>
              <a:buChar char="•"/>
            </a:pPr>
            <a:r>
              <a:rPr lang="el-GR" sz="2400" dirty="0">
                <a:latin typeface="Calibri" pitchFamily="34" charset="0"/>
              </a:rPr>
              <a:t>Στην πρόληψη/αντιμετώπιση της ατελεκτασίας</a:t>
            </a:r>
          </a:p>
          <a:p>
            <a:pPr>
              <a:buFontTx/>
              <a:buChar char="•"/>
            </a:pPr>
            <a:r>
              <a:rPr lang="el-GR" sz="2400" dirty="0">
                <a:latin typeface="Calibri" pitchFamily="34" charset="0"/>
              </a:rPr>
              <a:t>Στην κινητοποίηση/βελτίωση της φυσικής κατάστασης</a:t>
            </a:r>
          </a:p>
          <a:p>
            <a:pPr>
              <a:buFontTx/>
              <a:buChar char="•"/>
            </a:pPr>
            <a:endParaRPr lang="el-GR" sz="2400" dirty="0">
              <a:latin typeface="Calibri" pitchFamily="34" charset="0"/>
            </a:endParaRPr>
          </a:p>
          <a:p>
            <a:pPr>
              <a:buNone/>
            </a:pPr>
            <a:endParaRPr lang="el-GR" sz="2600" b="1" dirty="0">
              <a:latin typeface="Calibri" pitchFamily="34" charset="0"/>
              <a:sym typeface="Wingdings 3" pitchFamily="18" charset="2"/>
            </a:endParaRPr>
          </a:p>
          <a:p>
            <a:pPr>
              <a:buNone/>
            </a:pP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9009125" y="6348231"/>
            <a:ext cx="2403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alibri" pitchFamily="34" charset="0"/>
                <a:sym typeface="Wingdings 3" pitchFamily="18" charset="2"/>
              </a:rPr>
              <a:t> (</a:t>
            </a:r>
            <a:r>
              <a:rPr lang="en-US" dirty="0">
                <a:latin typeface="Calibri" pitchFamily="34" charset="0"/>
                <a:sym typeface="Wingdings 3" pitchFamily="18" charset="2"/>
              </a:rPr>
              <a:t>Pryor </a:t>
            </a:r>
            <a:r>
              <a:rPr lang="el-GR" dirty="0">
                <a:latin typeface="Calibri" pitchFamily="34" charset="0"/>
                <a:sym typeface="Wingdings 3" pitchFamily="18" charset="2"/>
              </a:rPr>
              <a:t>&amp;</a:t>
            </a:r>
            <a:r>
              <a:rPr lang="en-US" dirty="0">
                <a:latin typeface="Calibri" pitchFamily="34" charset="0"/>
                <a:sym typeface="Wingdings 3" pitchFamily="18" charset="2"/>
              </a:rPr>
              <a:t> Prasad, 2002) 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279576" y="4725145"/>
            <a:ext cx="7632848" cy="830997"/>
          </a:xfrm>
          <a:prstGeom prst="rect">
            <a:avLst/>
          </a:prstGeom>
          <a:ln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r>
              <a:rPr lang="el-GR" sz="2400" dirty="0">
                <a:latin typeface="Calibri" pitchFamily="34" charset="0"/>
              </a:rPr>
              <a:t>Η αναπνευστική Φ/Θ δίνει τη δυνατότητα αποφυγής της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</a:rPr>
              <a:t>βρογχοσκόπησης για την αντιμετώπιση της ατελεκτασίας </a:t>
            </a:r>
          </a:p>
        </p:txBody>
      </p:sp>
    </p:spTree>
    <p:extLst>
      <p:ext uri="{BB962C8B-B14F-4D97-AF65-F5344CB8AC3E}">
        <p14:creationId xmlns:p14="http://schemas.microsoft.com/office/powerpoint/2010/main" val="3256473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latin typeface="Calibri" pitchFamily="34" charset="0"/>
              </a:rPr>
              <a:t> </a:t>
            </a:r>
            <a:r>
              <a:rPr lang="el-GR" sz="4000" b="1" dirty="0" err="1">
                <a:latin typeface="Calibri" pitchFamily="34" charset="0"/>
              </a:rPr>
              <a:t>Ατελεκτασία</a:t>
            </a:r>
            <a:r>
              <a:rPr lang="el-GR" sz="4000" b="1" dirty="0">
                <a:latin typeface="Calibri" pitchFamily="34" charset="0"/>
              </a:rPr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061" y="2564904"/>
            <a:ext cx="9377190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>
                <a:solidFill>
                  <a:srgbClr val="004A82"/>
                </a:solidFill>
                <a:latin typeface="Calibri" pitchFamily="34" charset="0"/>
              </a:rPr>
              <a:t>Υπάρχουν δύο είδη ατελεκτασίας: </a:t>
            </a:r>
          </a:p>
          <a:p>
            <a:pPr>
              <a:lnSpc>
                <a:spcPct val="114000"/>
              </a:lnSpc>
            </a:pPr>
            <a:r>
              <a:rPr lang="el-GR" sz="2400" dirty="0">
                <a:latin typeface="Calibri" pitchFamily="34" charset="0"/>
              </a:rPr>
              <a:t>Λόγω συμπίεσης των πνευμόνων από υγρό ή αέρα</a:t>
            </a:r>
          </a:p>
          <a:p>
            <a:pPr>
              <a:lnSpc>
                <a:spcPct val="114000"/>
              </a:lnSpc>
            </a:pPr>
            <a:r>
              <a:rPr lang="el-GR" sz="2400" dirty="0">
                <a:latin typeface="Calibri" pitchFamily="34" charset="0"/>
              </a:rPr>
              <a:t>Λόγω απόφραξης ενός βρόγχου από εκκρίσεις, ξένα σώματα (ιδίως στα μικρά παιδιά, όταν καταπίνουν ελιές, στραγάλια κλπ.) ή από διάφορους όγκους (βρογχογενές καρκίνωμα, αδένωμα κλπ.)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1524000" y="6483923"/>
            <a:ext cx="1395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(West, 2004)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933061" y="1610358"/>
            <a:ext cx="9066076" cy="830997"/>
          </a:xfrm>
          <a:prstGeom prst="rect">
            <a:avLst/>
          </a:prstGeom>
          <a:ln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820000"/>
                </a:solidFill>
                <a:latin typeface="Calibri" pitchFamily="34" charset="0"/>
              </a:rPr>
              <a:t>Ο όρος “ατελεκτασία” </a:t>
            </a:r>
            <a:r>
              <a:rPr lang="el-GR" sz="2400" dirty="0">
                <a:latin typeface="Calibri" pitchFamily="34" charset="0"/>
              </a:rPr>
              <a:t>δηλώνει την σύμπτυξη των κυψελίδων</a:t>
            </a:r>
            <a:r>
              <a:rPr lang="en-US" sz="2400" dirty="0">
                <a:latin typeface="Calibri" pitchFamily="34" charset="0"/>
              </a:rPr>
              <a:t>,</a:t>
            </a:r>
            <a:r>
              <a:rPr lang="el-GR" sz="2400" dirty="0">
                <a:latin typeface="Calibri" pitchFamily="34" charset="0"/>
              </a:rPr>
              <a:t> δηλ. την έλλειψη αέρα σε μια περιοχή του πνεύμονα</a:t>
            </a:r>
          </a:p>
        </p:txBody>
      </p:sp>
    </p:spTree>
    <p:extLst>
      <p:ext uri="{BB962C8B-B14F-4D97-AF65-F5344CB8AC3E}">
        <p14:creationId xmlns:p14="http://schemas.microsoft.com/office/powerpoint/2010/main" val="205506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6650"/>
            <a:ext cx="10515600" cy="1325563"/>
          </a:xfrm>
        </p:spPr>
        <p:txBody>
          <a:bodyPr>
            <a:normAutofit/>
          </a:bodyPr>
          <a:lstStyle/>
          <a:p>
            <a:r>
              <a:rPr lang="el-GR" dirty="0" err="1">
                <a:latin typeface="Calibri" pitchFamily="34" charset="0"/>
              </a:rPr>
              <a:t>Ατελεκτασία</a:t>
            </a:r>
            <a:r>
              <a:rPr lang="el-GR" dirty="0">
                <a:latin typeface="Calibri" pitchFamily="34" charset="0"/>
              </a:rPr>
              <a:t> </a:t>
            </a:r>
            <a:endParaRPr lang="el-GR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24744"/>
            <a:ext cx="10515599" cy="25922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400" b="1" dirty="0">
                <a:latin typeface="Calibri" pitchFamily="34" charset="0"/>
              </a:rPr>
              <a:t>Διακοπή της επικοινωνίας </a:t>
            </a:r>
            <a:r>
              <a:rPr lang="el-GR" sz="2400" dirty="0">
                <a:latin typeface="Calibri" pitchFamily="34" charset="0"/>
              </a:rPr>
              <a:t>της πάσχουσας περιοχής του πνεύμονα </a:t>
            </a:r>
            <a:r>
              <a:rPr lang="el-GR" sz="2400" b="1" dirty="0">
                <a:latin typeface="Calibri" pitchFamily="34" charset="0"/>
              </a:rPr>
              <a:t>με τον ατμοσφαιρικό αέρα</a:t>
            </a:r>
          </a:p>
          <a:p>
            <a:pPr>
              <a:spcAft>
                <a:spcPts val="600"/>
              </a:spcAft>
              <a:buNone/>
            </a:pPr>
            <a:endParaRPr lang="el-GR" sz="2400" b="1" dirty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l-GR" sz="2400" dirty="0">
                <a:latin typeface="Calibri" pitchFamily="34" charset="0"/>
              </a:rPr>
              <a:t>Η αιματική κυκλοφορία της περιοχής παραμένει ανέπαφη και σε </a:t>
            </a:r>
            <a:r>
              <a:rPr lang="el-GR" sz="2400" b="1" dirty="0">
                <a:solidFill>
                  <a:srgbClr val="820000"/>
                </a:solidFill>
                <a:latin typeface="Calibri" pitchFamily="34" charset="0"/>
              </a:rPr>
              <a:t>3 με 4 ώρες απορροφάται ο αέρας που έχει παγιδευτεί μέσα στις κυψελίδες </a:t>
            </a:r>
            <a:r>
              <a:rPr lang="el-GR" sz="2400" b="1" dirty="0">
                <a:latin typeface="Calibri" pitchFamily="34" charset="0"/>
                <a:sym typeface="Wingdings"/>
              </a:rPr>
              <a:t> </a:t>
            </a:r>
            <a:r>
              <a:rPr lang="el-GR" sz="2400" dirty="0">
                <a:latin typeface="Calibri" pitchFamily="34" charset="0"/>
              </a:rPr>
              <a:t>σύμπτωση των τοιχωμάτων τους</a:t>
            </a:r>
            <a:endParaRPr lang="en-US" sz="2400" dirty="0">
              <a:latin typeface="Calibri" pitchFamily="34" charset="0"/>
            </a:endParaRPr>
          </a:p>
          <a:p>
            <a:pPr>
              <a:spcAft>
                <a:spcPts val="600"/>
              </a:spcAft>
              <a:buFontTx/>
              <a:buChar char="•"/>
            </a:pPr>
            <a:endParaRPr lang="el-GR" sz="2400" b="1" dirty="0">
              <a:solidFill>
                <a:srgbClr val="82000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838199" y="3933057"/>
            <a:ext cx="913057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l-GR" sz="2400" dirty="0">
                <a:latin typeface="Calibri" pitchFamily="34" charset="0"/>
              </a:rPr>
              <a:t>Μικρότεροι πνευμονικοί όγκοι στην περιοχή αυτή</a:t>
            </a:r>
          </a:p>
          <a:p>
            <a:pPr marL="342900" indent="-342900">
              <a:spcAft>
                <a:spcPts val="600"/>
              </a:spcAft>
            </a:pPr>
            <a:endParaRPr lang="el-GR" sz="2400" dirty="0">
              <a:latin typeface="Calibri" pitchFamily="34" charset="0"/>
            </a:endParaRP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l-GR" sz="2400" b="1" dirty="0">
                <a:solidFill>
                  <a:srgbClr val="820000"/>
                </a:solidFill>
                <a:latin typeface="Calibri" pitchFamily="34" charset="0"/>
              </a:rPr>
              <a:t>Παράκαμψη - διαταραχή στη σχέση V/Q </a:t>
            </a:r>
            <a:r>
              <a:rPr lang="el-GR" sz="2400" b="1" dirty="0">
                <a:solidFill>
                  <a:srgbClr val="820000"/>
                </a:solidFill>
                <a:latin typeface="Calibri" pitchFamily="34" charset="0"/>
                <a:sym typeface="Wingdings 3" pitchFamily="18" charset="2"/>
              </a:rPr>
              <a:t> υποξαιμία</a:t>
            </a:r>
            <a:endParaRPr lang="el-GR" sz="2400" dirty="0"/>
          </a:p>
        </p:txBody>
      </p:sp>
      <p:sp>
        <p:nvSpPr>
          <p:cNvPr id="4" name="Rectangle 3"/>
          <p:cNvSpPr/>
          <p:nvPr/>
        </p:nvSpPr>
        <p:spPr>
          <a:xfrm>
            <a:off x="10332098" y="6488668"/>
            <a:ext cx="1395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(West, 2004)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7344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latin typeface="Calibri" pitchFamily="34" charset="0"/>
              </a:rPr>
              <a:t>Φ/Θ στην </a:t>
            </a:r>
            <a:r>
              <a:rPr lang="el-GR" b="1" dirty="0" err="1">
                <a:latin typeface="Calibri" pitchFamily="34" charset="0"/>
              </a:rPr>
              <a:t>ατελεκτασία</a:t>
            </a:r>
            <a:r>
              <a:rPr lang="el-GR" b="1" dirty="0">
                <a:latin typeface="Calibri" pitchFamily="34" charset="0"/>
              </a:rPr>
              <a:t>-πνευμονία </a:t>
            </a:r>
            <a:endParaRPr lang="el-GR" sz="31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Aft>
                <a:spcPts val="600"/>
              </a:spcAft>
              <a:buNone/>
            </a:pPr>
            <a:r>
              <a:rPr lang="el-GR" sz="2400" b="1" dirty="0">
                <a:solidFill>
                  <a:srgbClr val="820000"/>
                </a:solidFill>
              </a:rPr>
              <a:t>Η μετα-ανάλυση των </a:t>
            </a:r>
            <a:r>
              <a:rPr lang="en-US" sz="2400" b="1" dirty="0">
                <a:solidFill>
                  <a:srgbClr val="820000"/>
                </a:solidFill>
              </a:rPr>
              <a:t>Thomas </a:t>
            </a:r>
            <a:r>
              <a:rPr lang="el-GR" sz="2400" b="1" dirty="0">
                <a:solidFill>
                  <a:srgbClr val="820000"/>
                </a:solidFill>
              </a:rPr>
              <a:t>και</a:t>
            </a:r>
            <a:r>
              <a:rPr lang="en-US" sz="2400" b="1" dirty="0">
                <a:solidFill>
                  <a:srgbClr val="820000"/>
                </a:solidFill>
              </a:rPr>
              <a:t> McIntosh </a:t>
            </a:r>
            <a:r>
              <a:rPr lang="el-GR" sz="2400" b="1" dirty="0">
                <a:solidFill>
                  <a:srgbClr val="820000"/>
                </a:solidFill>
              </a:rPr>
              <a:t>(</a:t>
            </a:r>
            <a:r>
              <a:rPr lang="en-US" sz="2400" b="1" dirty="0">
                <a:solidFill>
                  <a:srgbClr val="820000"/>
                </a:solidFill>
              </a:rPr>
              <a:t>1993)</a:t>
            </a:r>
            <a:r>
              <a:rPr lang="el-GR" sz="2400" dirty="0"/>
              <a:t> έδειξε ότι</a:t>
            </a:r>
            <a:r>
              <a:rPr lang="en-US" sz="2400" dirty="0"/>
              <a:t> </a:t>
            </a:r>
            <a:r>
              <a:rPr lang="el-GR" sz="2400" dirty="0"/>
              <a:t>το </a:t>
            </a:r>
            <a:r>
              <a:rPr lang="el-GR" sz="2400" b="1" dirty="0"/>
              <a:t>σπιρόμετρο </a:t>
            </a:r>
            <a:r>
              <a:rPr lang="el-GR" sz="2400" dirty="0"/>
              <a:t>κινήτρου και οι </a:t>
            </a:r>
            <a:r>
              <a:rPr lang="el-GR" sz="2400" b="1" dirty="0"/>
              <a:t>βαθιές αναπνοές </a:t>
            </a:r>
            <a:r>
              <a:rPr lang="el-GR" sz="2400" dirty="0"/>
              <a:t>πρέπει να προτείνονται για την πρόληψη της ατελεκτασίας και της πνευμονίας σε ασθενείς που πρόκειται να υποβληθούν σε </a:t>
            </a:r>
            <a:r>
              <a:rPr lang="el-GR" sz="2400" b="1" dirty="0"/>
              <a:t>χειρουργείο άνω κοιλίας</a:t>
            </a:r>
            <a:r>
              <a:rPr lang="el-GR" sz="2400" dirty="0"/>
              <a:t>, διότι η</a:t>
            </a:r>
            <a:r>
              <a:rPr lang="el-GR" sz="2400" i="1" dirty="0"/>
              <a:t> </a:t>
            </a:r>
            <a:r>
              <a:rPr lang="el-GR" sz="2400" dirty="0"/>
              <a:t>πιθανότητα ατελεκτασίας και πνευμονίας μειώθηκε κατά: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l-GR" sz="2400" dirty="0"/>
              <a:t>56% με το σπιρόμετρο κινήτρου συγκριτικά με την μη εφαρμογή φυσικοθεραπείας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l-GR" sz="2400" dirty="0"/>
              <a:t>57% με τις βαθιές αναπνοές συγκριτικά με την μη εφαρμογή φυσικοθεραπείας</a:t>
            </a:r>
          </a:p>
        </p:txBody>
      </p:sp>
    </p:spTree>
    <p:extLst>
      <p:ext uri="{BB962C8B-B14F-4D97-AF65-F5344CB8AC3E}">
        <p14:creationId xmlns:p14="http://schemas.microsoft.com/office/powerpoint/2010/main" val="37401899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2543</Words>
  <Application>Microsoft Office PowerPoint</Application>
  <PresentationFormat>Ευρεία οθόνη</PresentationFormat>
  <Paragraphs>300</Paragraphs>
  <Slides>41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51" baseType="lpstr">
      <vt:lpstr>Arial</vt:lpstr>
      <vt:lpstr>BlinkMacSystemFont</vt:lpstr>
      <vt:lpstr>Calibri</vt:lpstr>
      <vt:lpstr>Calibri Light</vt:lpstr>
      <vt:lpstr>Cambria</vt:lpstr>
      <vt:lpstr>Helvetica Neue</vt:lpstr>
      <vt:lpstr>Merriweather</vt:lpstr>
      <vt:lpstr>Times New Roman</vt:lpstr>
      <vt:lpstr>Wingdings</vt:lpstr>
      <vt:lpstr>Θέμα του Office</vt:lpstr>
      <vt:lpstr>Παρουσίαση του PowerPoint</vt:lpstr>
      <vt:lpstr>ΠΕΡΙΕΧΟΜΕΝΑ</vt:lpstr>
      <vt:lpstr>Πνευμονία: Συμπτώματα </vt:lpstr>
      <vt:lpstr> Πνευμονία: Συμπτώματα Πνευμονίας  </vt:lpstr>
      <vt:lpstr>Πνευμονία </vt:lpstr>
      <vt:lpstr>Πνευμονία </vt:lpstr>
      <vt:lpstr> Ατελεκτασία </vt:lpstr>
      <vt:lpstr>Ατελεκτασία </vt:lpstr>
      <vt:lpstr>Φ/Θ στην ατελεκτασία-πνευμονία </vt:lpstr>
      <vt:lpstr> Φ/Θ στην ατελεκτασία-πνευμονία </vt:lpstr>
      <vt:lpstr>Φ/Θ στην ατελεκτασία-πνευμονία </vt:lpstr>
      <vt:lpstr>Φ/Θ στην ατελεκτασία-πνευμονία </vt:lpstr>
      <vt:lpstr>Παθήσεις του Θωρακικού Τοιχώματος</vt:lpstr>
      <vt:lpstr>Κυφοσκολίωση </vt:lpstr>
      <vt:lpstr>Κυφοσκολίωση </vt:lpstr>
      <vt:lpstr>Αναπνευστική Φυσικοθεραπεία στην Κυφοσκολίωση</vt:lpstr>
      <vt:lpstr>Αγκυλοποιητική Σπονδυλαρθρίτιδα-Α.Σ. </vt:lpstr>
      <vt:lpstr>Αγκυλοποιητική Σπονδυλαρθρίτιδα-Α.Σ. </vt:lpstr>
      <vt:lpstr>Αγκυλοποιητική Σπονδυλαρθρίτιδα </vt:lpstr>
      <vt:lpstr>Αγκυλοποιητική Σπονδυλαρθρίτιδα Ερευνητική τεκμηρίωση </vt:lpstr>
      <vt:lpstr>Παρουσίαση του PowerPoint</vt:lpstr>
      <vt:lpstr>Χειρουργεία Άνω Κοιλίας </vt:lpstr>
      <vt:lpstr> Χειρουργεία Άνω Κοιλίας </vt:lpstr>
      <vt:lpstr>Χειρουργεία Άνω Κοιλίας </vt:lpstr>
      <vt:lpstr>Χειρουργεία Άνω Κοιλίας</vt:lpstr>
      <vt:lpstr> Χειρουργεία Άνω Κοιλίας </vt:lpstr>
      <vt:lpstr>Χειρουργεία Άνω Κοιλίας </vt:lpstr>
      <vt:lpstr>Χειρουργεία Άνω Κοιλίας </vt:lpstr>
      <vt:lpstr>Μη Επεμβατικός Μηχανικός Αερισμός  </vt:lpstr>
      <vt:lpstr>Μη Επεμβατικός Μηχανικός Αερισμός </vt:lpstr>
      <vt:lpstr>Κόστος Νοσηλείας </vt:lpstr>
      <vt:lpstr>  Non-Invasive Positive airway Pressure thErapy to Reduce Postoperative Lung complications following Upper abdominal Surgery (NIPPER PLUS): protocol for a single-centre, pilot, randomised controlled trial Jane Lockstone,et alBMJ Open. 2019</vt:lpstr>
      <vt:lpstr>  Non-Invasive Positive airway Pressure thErapy to Reduce Postoperative Lung complications following Upper abdominal Surgery (NIPPER PLUS): protocol for a single-centre, pilot, randomised controlled trial Jane Lockstone,et alBMJ Open. 2019</vt:lpstr>
      <vt:lpstr>Πρωτόκολλο πρώιμης μετεγχειρητικής φυσικοθεραπείας</vt:lpstr>
      <vt:lpstr>ΚΑΡΔΙΟΧΕΙΡΟΥΡΓΗΜΕΝΟΣ ΑΣΘΕΝΗΣ ΓΕΝΙΚΕΣ ΟΔΗΓΙΕΣ</vt:lpstr>
      <vt:lpstr> Efficacy of Early and Enhanced Respiratory Physiotherapy and Mobilization after On-Pump Cardiac Surgery:  A Prospective Randomized Controlled Trial Georgios Afxonidis  et al. 2021 Dec </vt:lpstr>
      <vt:lpstr> Systolic C presure Diastolic arterial pressure  PCO2 PO2 Arterial blood pH Arterial oxygen saturation (%)   </vt:lpstr>
      <vt:lpstr>Aerobic or Resistance Exercise, or Both, in Dieting Obese Older Adults.  Villareal DT et al.N Engl J Med. 2017 May  </vt:lpstr>
      <vt:lpstr>Aerobic or Resistance Exercise, or Both, in Dieting Obese Older Adults.  Villareal DT et al.N Engl J Med. 2017 May  </vt:lpstr>
      <vt:lpstr>ΑΝ ΦΘ ΣΤΗΝ ΕΓΚΥΜΟΣΥΝΗ ΜΕΛΕΤΗ ΠΕΡΙΠΤΩΣΗΣ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10-11 Περιοριστικά Νοσήματα Ειδικές καταστάσεις (παχυσαρκία, εγκυμοσύνη, καρδιοχειρουργικές επεμβάσεις)</dc:title>
  <dc:creator>ΕΥΑΓΓΕΛΙΑ ΚΟΥΤΣΙΟΥΜΠΑ</dc:creator>
  <cp:lastModifiedBy>MALLI FOTEINI</cp:lastModifiedBy>
  <cp:revision>38</cp:revision>
  <dcterms:created xsi:type="dcterms:W3CDTF">2022-03-16T05:51:08Z</dcterms:created>
  <dcterms:modified xsi:type="dcterms:W3CDTF">2022-04-11T08:34:58Z</dcterms:modified>
</cp:coreProperties>
</file>