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94F3-4EEA-4F64-985A-5ABDCBEA90A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19F0-FFAD-4C3A-828F-33DEB75044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86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94F3-4EEA-4F64-985A-5ABDCBEA90A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19F0-FFAD-4C3A-828F-33DEB75044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89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94F3-4EEA-4F64-985A-5ABDCBEA90A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19F0-FFAD-4C3A-828F-33DEB75044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30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248400" y="18288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248400" y="3924300"/>
            <a:ext cx="5334000" cy="19431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EBF06-C400-49EF-ACE9-6F15EDB0A12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887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94F3-4EEA-4F64-985A-5ABDCBEA90A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19F0-FFAD-4C3A-828F-33DEB75044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0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94F3-4EEA-4F64-985A-5ABDCBEA90A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19F0-FFAD-4C3A-828F-33DEB75044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25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94F3-4EEA-4F64-985A-5ABDCBEA90A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19F0-FFAD-4C3A-828F-33DEB75044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13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94F3-4EEA-4F64-985A-5ABDCBEA90A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19F0-FFAD-4C3A-828F-33DEB75044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65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94F3-4EEA-4F64-985A-5ABDCBEA90A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19F0-FFAD-4C3A-828F-33DEB75044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052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94F3-4EEA-4F64-985A-5ABDCBEA90A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19F0-FFAD-4C3A-828F-33DEB75044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151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94F3-4EEA-4F64-985A-5ABDCBEA90A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19F0-FFAD-4C3A-828F-33DEB75044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68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94F3-4EEA-4F64-985A-5ABDCBEA90A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E19F0-FFAD-4C3A-828F-33DEB75044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94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94F3-4EEA-4F64-985A-5ABDCBEA90A0}" type="datetimeFigureOut">
              <a:rPr lang="el-GR" smtClean="0"/>
              <a:t>25/1/2022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E19F0-FFAD-4C3A-828F-33DEB75044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50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Ενότητα 4η: Οι θεοί</a:t>
            </a:r>
          </a:p>
        </p:txBody>
      </p:sp>
      <p:pic>
        <p:nvPicPr>
          <p:cNvPr id="3075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1175" y="2708275"/>
            <a:ext cx="8434388" cy="2205038"/>
          </a:xfrm>
        </p:spPr>
      </p:pic>
    </p:spTree>
    <p:extLst>
      <p:ext uri="{BB962C8B-B14F-4D97-AF65-F5344CB8AC3E}">
        <p14:creationId xmlns:p14="http://schemas.microsoft.com/office/powerpoint/2010/main" val="2832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Μόναχο, υδρία. Συνάθροιση θεών</a:t>
            </a:r>
            <a:endParaRPr lang="en-US" altLang="el-GR" smtClean="0"/>
          </a:p>
        </p:txBody>
      </p:sp>
      <p:pic>
        <p:nvPicPr>
          <p:cNvPr id="12291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3" y="1619250"/>
            <a:ext cx="3382962" cy="4438650"/>
          </a:xfrm>
        </p:spPr>
      </p:pic>
      <p:pic>
        <p:nvPicPr>
          <p:cNvPr id="12292" name="Εικόνα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6" y="1844676"/>
            <a:ext cx="475297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55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Φλωρεντία. Πυξίδα του Νικοσθένη από το </a:t>
            </a:r>
            <a:r>
              <a:rPr lang="fr-FR" altLang="el-GR" sz="2000"/>
              <a:t>Orvieto</a:t>
            </a:r>
            <a:br>
              <a:rPr lang="fr-F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r>
              <a:rPr lang="fr-FR" altLang="el-GR" sz="2000"/>
              <a:t/>
            </a:r>
            <a:br>
              <a:rPr lang="fr-FR" altLang="el-GR" sz="2000"/>
            </a:br>
            <a:endParaRPr lang="el-GR" altLang="el-GR" sz="2000"/>
          </a:p>
        </p:txBody>
      </p:sp>
      <p:pic>
        <p:nvPicPr>
          <p:cNvPr id="13315" name="Picture 4" descr="florencenicosthenicpyxi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95775" y="620713"/>
            <a:ext cx="4121150" cy="5478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0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14339" name="Picture 4" descr="firenxepyxi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5" y="260350"/>
            <a:ext cx="4362450" cy="597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7" descr="firenzepyxi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5389" y="260351"/>
            <a:ext cx="4097337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2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15363" name="Picture 4" descr="firenzepyxis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333375"/>
            <a:ext cx="4235450" cy="576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7" descr="firenzepyxis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7739" y="333375"/>
            <a:ext cx="4314825" cy="576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Κύλικα Βερολίνου. Ζ. του Σωσία</a:t>
            </a:r>
            <a:endParaRPr lang="en-US" altLang="el-GR" smtClean="0"/>
          </a:p>
        </p:txBody>
      </p:sp>
      <p:pic>
        <p:nvPicPr>
          <p:cNvPr id="16387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11451" y="1628776"/>
            <a:ext cx="6545263" cy="4392613"/>
          </a:xfrm>
        </p:spPr>
      </p:pic>
    </p:spTree>
    <p:extLst>
      <p:ext uri="{BB962C8B-B14F-4D97-AF65-F5344CB8AC3E}">
        <p14:creationId xmlns:p14="http://schemas.microsoft.com/office/powerpoint/2010/main" val="24541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Κύλικα του Βερολίνου. Σωσίας</a:t>
            </a:r>
            <a:br>
              <a:rPr lang="el-GR" altLang="el-GR" sz="2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17411" name="Picture 4" descr="berlinsosia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826" y="836614"/>
            <a:ext cx="8569325" cy="5259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18435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5550" y="1700213"/>
            <a:ext cx="7200900" cy="4468812"/>
          </a:xfrm>
        </p:spPr>
      </p:pic>
    </p:spTree>
    <p:extLst>
      <p:ext uri="{BB962C8B-B14F-4D97-AF65-F5344CB8AC3E}">
        <p14:creationId xmlns:p14="http://schemas.microsoft.com/office/powerpoint/2010/main" val="392606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Βασιλεία. Δίνος του Ζωγράφου του Βερολίνου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19459" name="Picture 3" descr="baselluberlinpainterdino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8" y="692150"/>
            <a:ext cx="7632700" cy="539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1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Βασιλεία. Δίνος του Ζωγράφου του Βερολίνου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20484" name="Picture 4" descr="baselluberlinpainterdinos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214" y="692150"/>
            <a:ext cx="7704137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5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Βασιλεία. Δίνος του Ζωγράφου του Βερολίνου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21507" name="Picture 3" descr="baselluberlinpainterdinos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4" y="620713"/>
            <a:ext cx="7704137" cy="542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1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Οι θεοί</a:t>
            </a:r>
            <a:endParaRPr lang="en-US" altLang="el-GR" smtClean="0"/>
          </a:p>
        </p:txBody>
      </p:sp>
      <p:sp>
        <p:nvSpPr>
          <p:cNvPr id="4099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Το Δωδεκάθεο</a:t>
            </a:r>
          </a:p>
          <a:p>
            <a:pPr eaLnBrk="1" hangingPunct="1"/>
            <a:r>
              <a:rPr lang="el-GR" altLang="el-GR" smtClean="0"/>
              <a:t>Δίας</a:t>
            </a:r>
          </a:p>
          <a:p>
            <a:pPr eaLnBrk="1" hangingPunct="1"/>
            <a:r>
              <a:rPr lang="el-GR" altLang="el-GR" smtClean="0"/>
              <a:t>Αθηνά</a:t>
            </a:r>
          </a:p>
          <a:p>
            <a:pPr eaLnBrk="1" hangingPunct="1"/>
            <a:r>
              <a:rPr lang="el-GR" altLang="el-GR" smtClean="0"/>
              <a:t>Ήρα</a:t>
            </a:r>
          </a:p>
          <a:p>
            <a:pPr eaLnBrk="1" hangingPunct="1"/>
            <a:r>
              <a:rPr lang="el-GR" altLang="el-GR" smtClean="0"/>
              <a:t>Ποσειδών</a:t>
            </a:r>
          </a:p>
          <a:p>
            <a:pPr eaLnBrk="1" hangingPunct="1"/>
            <a:r>
              <a:rPr lang="el-GR" altLang="el-GR" smtClean="0"/>
              <a:t>Πλούτων</a:t>
            </a:r>
          </a:p>
          <a:p>
            <a:pPr eaLnBrk="1" hangingPunct="1"/>
            <a:r>
              <a:rPr lang="el-GR" altLang="el-GR" smtClean="0"/>
              <a:t>Απόλλων</a:t>
            </a:r>
          </a:p>
          <a:p>
            <a:pPr eaLnBrk="1" hangingPunct="1"/>
            <a:r>
              <a:rPr lang="el-GR" altLang="el-GR" smtClean="0"/>
              <a:t>Άρτεμις</a:t>
            </a:r>
          </a:p>
          <a:p>
            <a:endParaRPr lang="en-US" altLang="el-GR" smtClean="0"/>
          </a:p>
        </p:txBody>
      </p:sp>
      <p:sp>
        <p:nvSpPr>
          <p:cNvPr id="4100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Δήμητρα και Περσεφόνη</a:t>
            </a:r>
          </a:p>
          <a:p>
            <a:pPr eaLnBrk="1" hangingPunct="1"/>
            <a:r>
              <a:rPr lang="el-GR" altLang="el-GR" smtClean="0"/>
              <a:t>Διόνυσος</a:t>
            </a:r>
          </a:p>
          <a:p>
            <a:pPr eaLnBrk="1" hangingPunct="1"/>
            <a:r>
              <a:rPr lang="el-GR" altLang="el-GR" smtClean="0"/>
              <a:t>Ερμής</a:t>
            </a:r>
          </a:p>
          <a:p>
            <a:pPr eaLnBrk="1" hangingPunct="1"/>
            <a:r>
              <a:rPr lang="el-GR" altLang="el-GR" smtClean="0"/>
              <a:t>Ήφαιστος</a:t>
            </a:r>
          </a:p>
          <a:p>
            <a:pPr eaLnBrk="1" hangingPunct="1"/>
            <a:r>
              <a:rPr lang="el-GR" altLang="el-GR" smtClean="0"/>
              <a:t>Αφροδίτη</a:t>
            </a:r>
          </a:p>
          <a:p>
            <a:pPr eaLnBrk="1" hangingPunct="1"/>
            <a:r>
              <a:rPr lang="el-GR" altLang="el-GR" smtClean="0"/>
              <a:t>Άρης</a:t>
            </a:r>
          </a:p>
          <a:p>
            <a:pPr eaLnBrk="1" hangingPunct="1"/>
            <a:r>
              <a:rPr lang="el-GR" altLang="el-GR" smtClean="0"/>
              <a:t>Εστία</a:t>
            </a:r>
          </a:p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2702616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l-GR" sz="2400"/>
              <a:t>Bochum. </a:t>
            </a:r>
            <a:r>
              <a:rPr lang="el-GR" altLang="el-GR" sz="2400"/>
              <a:t>Κύλικα του Μάκρωνα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22531" name="Picture 8" descr="BochumMakrondionysoscup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877888"/>
            <a:ext cx="8496300" cy="498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694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el-GR" sz="2400"/>
              <a:t>Bochum. </a:t>
            </a:r>
            <a:r>
              <a:rPr lang="el-GR" altLang="el-GR" sz="2400"/>
              <a:t>Κύλικα του Μάκρωνα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23555" name="Picture 4" descr="BochumMakrondionysoscup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950913"/>
            <a:ext cx="8424863" cy="509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230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24579" name="Picture 4" descr="NewYorkTroilosP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1" y="333376"/>
            <a:ext cx="8208963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3"/>
          <p:cNvSpPr>
            <a:spLocks noChangeArrowheads="1"/>
          </p:cNvSpPr>
          <p:nvPr/>
        </p:nvSpPr>
        <p:spPr bwMode="auto">
          <a:xfrm>
            <a:off x="3605213" y="3246438"/>
            <a:ext cx="4983162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Νέα Υόρκη. Ψυκτήρας. Ζωγράφος του Τρωίλου</a:t>
            </a:r>
          </a:p>
        </p:txBody>
      </p:sp>
    </p:spTree>
    <p:extLst>
      <p:ext uri="{BB962C8B-B14F-4D97-AF65-F5344CB8AC3E}">
        <p14:creationId xmlns:p14="http://schemas.microsoft.com/office/powerpoint/2010/main" val="142580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25603" name="Picture 4" descr="NewYorkTroilosP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476250"/>
            <a:ext cx="8388350" cy="558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Rectangle 10"/>
          <p:cNvSpPr>
            <a:spLocks noChangeArrowheads="1"/>
          </p:cNvSpPr>
          <p:nvPr/>
        </p:nvSpPr>
        <p:spPr bwMode="auto">
          <a:xfrm>
            <a:off x="3605213" y="3246438"/>
            <a:ext cx="4983162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Νέα Υόρκη. Ψυκτήρας. Ζωγράφος του Τρωίλου</a:t>
            </a:r>
          </a:p>
        </p:txBody>
      </p:sp>
    </p:spTree>
    <p:extLst>
      <p:ext uri="{BB962C8B-B14F-4D97-AF65-F5344CB8AC3E}">
        <p14:creationId xmlns:p14="http://schemas.microsoft.com/office/powerpoint/2010/main" val="2715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26627" name="Picture 4" descr="NewYorkYTroilo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9150" y="195263"/>
            <a:ext cx="6161088" cy="588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3605213" y="3246438"/>
            <a:ext cx="4983162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Νέα Υόρκη. Ψυκτήρας. Ζωγράφος του Τρωίλου</a:t>
            </a:r>
          </a:p>
        </p:txBody>
      </p:sp>
    </p:spTree>
    <p:extLst>
      <p:ext uri="{BB962C8B-B14F-4D97-AF65-F5344CB8AC3E}">
        <p14:creationId xmlns:p14="http://schemas.microsoft.com/office/powerpoint/2010/main" val="10719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z="2400"/>
          </a:p>
        </p:txBody>
      </p:sp>
      <p:pic>
        <p:nvPicPr>
          <p:cNvPr id="27651" name="Picture 4" descr="NewYorkTroilosP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404814"/>
            <a:ext cx="8353425" cy="554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3605213" y="3246438"/>
            <a:ext cx="4983162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Νέα Υόρκη. Ψυκτήρας. Ζωγράφος του Τρωίλου</a:t>
            </a:r>
          </a:p>
        </p:txBody>
      </p:sp>
    </p:spTree>
    <p:extLst>
      <p:ext uri="{BB962C8B-B14F-4D97-AF65-F5344CB8AC3E}">
        <p14:creationId xmlns:p14="http://schemas.microsoft.com/office/powerpoint/2010/main" val="37367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Λονδίνο. Ζωγράφος του Κόδρου</a:t>
            </a:r>
          </a:p>
        </p:txBody>
      </p:sp>
      <p:pic>
        <p:nvPicPr>
          <p:cNvPr id="28675" name="Picture 4" descr="LondonCodrusPain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3689" y="1828800"/>
            <a:ext cx="40608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77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29699" name="Picture 4" descr="LondonCodros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323975"/>
            <a:ext cx="8496300" cy="476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876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30723" name="Picture 4" descr="londoncodru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289" y="1233488"/>
            <a:ext cx="8353425" cy="486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42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400"/>
              <a:t>Ρώμη, </a:t>
            </a:r>
            <a:r>
              <a:rPr lang="fr-FR" altLang="el-GR" sz="2400"/>
              <a:t>Villa Giulia. </a:t>
            </a:r>
            <a:r>
              <a:rPr lang="el-GR" altLang="el-GR" sz="2400"/>
              <a:t>Κύαθος του Λυδού</a:t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31747" name="Picture 4" descr="Lydoskyatho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1916114"/>
            <a:ext cx="4427538" cy="4192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7" descr="Lydoskyatho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0" y="1773238"/>
            <a:ext cx="4572000" cy="432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1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Το δωδεκάθεο</a:t>
            </a:r>
            <a:endParaRPr lang="en-US" altLang="el-GR" smtClean="0"/>
          </a:p>
        </p:txBody>
      </p:sp>
      <p:sp>
        <p:nvSpPr>
          <p:cNvPr id="5123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l-GR" smtClean="0"/>
          </a:p>
        </p:txBody>
      </p:sp>
      <p:pic>
        <p:nvPicPr>
          <p:cNvPr id="5124" name="Picture 2" descr="C:\Users\mitsos\Pictures\MYTHOS\modern art\MadridCasadaAmericafestindesdieuxFischerman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7713" y="1773239"/>
            <a:ext cx="6121400" cy="435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					Φλωρεντία</a:t>
            </a:r>
          </a:p>
        </p:txBody>
      </p:sp>
      <p:pic>
        <p:nvPicPr>
          <p:cNvPr id="32771" name="Picture 11" descr="florenceMicaliPhyd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404814"/>
            <a:ext cx="4351338" cy="561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7" descr="FlorenceMicalihydria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0463" y="1844676"/>
            <a:ext cx="4087812" cy="300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275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Φλωρεντία 3791. Λούβρο. Οινοχόη και όλπη του Ζωγράφου του Άμαση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33795" name="Picture 4" descr="Florence3791AmasisPoinocho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920876"/>
            <a:ext cx="4752975" cy="406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7" descr="LouvreAmasisPolp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8826" y="765175"/>
            <a:ext cx="3241675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Αγ. Πετρούπολη</a:t>
            </a:r>
            <a:r>
              <a:rPr lang="en-US" altLang="el-GR" smtClean="0"/>
              <a:t>. </a:t>
            </a:r>
            <a:r>
              <a:rPr lang="el-GR" altLang="el-GR" smtClean="0"/>
              <a:t>Πελίκη του 4</a:t>
            </a:r>
            <a:r>
              <a:rPr lang="el-GR" altLang="el-GR" baseline="30000" smtClean="0"/>
              <a:t>ου</a:t>
            </a:r>
            <a:r>
              <a:rPr lang="el-GR" altLang="el-GR" smtClean="0"/>
              <a:t> αι. π.Χ. Θεοί</a:t>
            </a:r>
          </a:p>
        </p:txBody>
      </p:sp>
      <p:pic>
        <p:nvPicPr>
          <p:cNvPr id="34819" name="Picture 4" descr="StPetersbourgSt1793KerchpelikeEleusinianpain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4114" y="1700214"/>
            <a:ext cx="7127875" cy="435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262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000"/>
              <a:t>Βο</a:t>
            </a:r>
            <a:r>
              <a:rPr lang="fr-FR" altLang="el-GR" sz="2000"/>
              <a:t>chum S 258. </a:t>
            </a:r>
            <a:r>
              <a:rPr lang="el-GR" altLang="el-GR" sz="2000"/>
              <a:t>Στάμνος του Ερμώνακτα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endParaRPr lang="el-GR" altLang="el-GR" sz="2000"/>
          </a:p>
        </p:txBody>
      </p:sp>
      <p:pic>
        <p:nvPicPr>
          <p:cNvPr id="35843" name="Picture 6" descr="bochumS258hermonaxstamnos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412876"/>
            <a:ext cx="42037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8" descr="BochumS258hermonaxstamnos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3300" y="1412875"/>
            <a:ext cx="4262438" cy="468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5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l-GR" smtClean="0"/>
          </a:p>
        </p:txBody>
      </p:sp>
      <p:pic>
        <p:nvPicPr>
          <p:cNvPr id="36867" name="Picture 4" descr="madridpsiax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4" y="333375"/>
            <a:ext cx="3851275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2135188" y="3573463"/>
            <a:ext cx="3529012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>
              <a:solidFill>
                <a:schemeClr val="tx2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>
                <a:solidFill>
                  <a:schemeClr val="tx2"/>
                </a:solidFill>
              </a:rPr>
              <a:t>Μαδρίτη. Αμφορέας του Ψίακα</a:t>
            </a:r>
          </a:p>
        </p:txBody>
      </p:sp>
      <p:pic>
        <p:nvPicPr>
          <p:cNvPr id="36869" name="Picture 14" descr="madridpsiax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5700" y="260351"/>
            <a:ext cx="3886200" cy="574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8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Κύλικα του Ζ. του Αμβροσίου</a:t>
            </a:r>
            <a:br>
              <a:rPr lang="el-GR" altLang="el-GR" sz="2800"/>
            </a:br>
            <a:endParaRPr lang="el-GR" altLang="el-GR" smtClean="0"/>
          </a:p>
        </p:txBody>
      </p:sp>
      <p:pic>
        <p:nvPicPr>
          <p:cNvPr id="37891" name="Picture 4" descr="florence73127Ambrosios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0" y="1893889"/>
            <a:ext cx="8496300" cy="413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Το δωδεκάθεο</a:t>
            </a:r>
            <a:br>
              <a:rPr lang="el-GR" altLang="el-GR" sz="2000"/>
            </a:br>
            <a:r>
              <a:rPr lang="el-GR" altLang="el-GR" sz="2000"/>
              <a:t>Λεπτομέρεια κύλικας του Όλτου από την Ταρκυνία. Δίας, Γανυμήδης, Ήρα</a:t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/>
            </a:r>
            <a:br>
              <a:rPr lang="el-GR" altLang="el-GR" sz="2000"/>
            </a:br>
            <a:r>
              <a:rPr lang="el-GR" altLang="el-GR" sz="2000"/>
              <a:t> </a:t>
            </a:r>
          </a:p>
        </p:txBody>
      </p:sp>
      <p:pic>
        <p:nvPicPr>
          <p:cNvPr id="6147" name="Picture 3" descr="TarquiniaOltoscup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5188" y="947739"/>
            <a:ext cx="7993062" cy="5221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8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2000"/>
              <a:t>Ταρκυνία. Κύλικα του Όλτου</a:t>
            </a:r>
            <a:br>
              <a:rPr lang="el-GR" altLang="el-GR" sz="2000"/>
            </a:br>
            <a:r>
              <a:rPr lang="el-GR" altLang="el-GR" sz="4000"/>
              <a:t/>
            </a:r>
            <a:br>
              <a:rPr lang="el-GR" altLang="el-GR" sz="4000"/>
            </a:br>
            <a:endParaRPr lang="el-GR" altLang="el-GR" sz="4000"/>
          </a:p>
        </p:txBody>
      </p:sp>
      <p:pic>
        <p:nvPicPr>
          <p:cNvPr id="7171" name="Picture 4" descr="TarquiniaOltoscup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4" y="690564"/>
            <a:ext cx="8135937" cy="546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8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smtClean="0"/>
              <a:t>Tarquinia. K</a:t>
            </a:r>
            <a:r>
              <a:rPr lang="el-GR" altLang="el-GR" smtClean="0"/>
              <a:t>ύλικα του Όλτου</a:t>
            </a:r>
          </a:p>
        </p:txBody>
      </p:sp>
      <p:pic>
        <p:nvPicPr>
          <p:cNvPr id="8195" name="Picture 4" descr="tarquiniaOltos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7851" y="1628775"/>
            <a:ext cx="8424863" cy="4408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77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3200"/>
              <a:t>Η άλλη όψη: ο Διόνυσος στον Όλυμπο</a:t>
            </a:r>
            <a:br>
              <a:rPr lang="el-GR" altLang="el-GR" sz="3200"/>
            </a:br>
            <a:r>
              <a:rPr lang="el-GR" altLang="el-GR" sz="3200"/>
              <a:t/>
            </a:r>
            <a:br>
              <a:rPr lang="el-GR" altLang="el-GR" sz="3200"/>
            </a:br>
            <a:endParaRPr lang="en-US" altLang="el-GR" sz="3200"/>
          </a:p>
        </p:txBody>
      </p:sp>
      <p:pic>
        <p:nvPicPr>
          <p:cNvPr id="9219" name="Picture 2" descr="C:\Users\mitsos\Pictures\MYTHOS\GODS\GATHERINGS\TarquiniacupOlto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2314" y="1125539"/>
            <a:ext cx="8207375" cy="4903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5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Μόναχο, κύλικα. 520 π.Χ.</a:t>
            </a:r>
            <a:endParaRPr lang="en-US" altLang="el-GR" smtClean="0"/>
          </a:p>
        </p:txBody>
      </p:sp>
      <p:pic>
        <p:nvPicPr>
          <p:cNvPr id="10243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1828800"/>
            <a:ext cx="7035800" cy="4038600"/>
          </a:xfrm>
        </p:spPr>
      </p:pic>
    </p:spTree>
    <p:extLst>
      <p:ext uri="{BB962C8B-B14F-4D97-AF65-F5344CB8AC3E}">
        <p14:creationId xmlns:p14="http://schemas.microsoft.com/office/powerpoint/2010/main" val="423259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Η άλλη όψη</a:t>
            </a:r>
            <a:endParaRPr lang="en-US" altLang="el-GR" smtClean="0"/>
          </a:p>
        </p:txBody>
      </p:sp>
      <p:pic>
        <p:nvPicPr>
          <p:cNvPr id="11267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1600" y="1828800"/>
            <a:ext cx="6985000" cy="4038600"/>
          </a:xfrm>
        </p:spPr>
      </p:pic>
    </p:spTree>
    <p:extLst>
      <p:ext uri="{BB962C8B-B14F-4D97-AF65-F5344CB8AC3E}">
        <p14:creationId xmlns:p14="http://schemas.microsoft.com/office/powerpoint/2010/main" val="416793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Widescreen</PresentationFormat>
  <Paragraphs>87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Ενότητα 4η: Οι θεοί</vt:lpstr>
      <vt:lpstr>Οι θεοί</vt:lpstr>
      <vt:lpstr>Το δωδεκάθεο</vt:lpstr>
      <vt:lpstr>Το δωδεκάθεο Λεπτομέρεια κύλικας του Όλτου από την Ταρκυνία. Δίας, Γανυμήδης, Ήρα    </vt:lpstr>
      <vt:lpstr>Ταρκυνία. Κύλικα του Όλτου  </vt:lpstr>
      <vt:lpstr>Tarquinia. Kύλικα του Όλτου</vt:lpstr>
      <vt:lpstr>Η άλλη όψη: ο Διόνυσος στον Όλυμπο  </vt:lpstr>
      <vt:lpstr>Μόναχο, κύλικα. 520 π.Χ.</vt:lpstr>
      <vt:lpstr>Η άλλη όψη</vt:lpstr>
      <vt:lpstr>Μόναχο, υδρία. Συνάθροιση θεών</vt:lpstr>
      <vt:lpstr>Φλωρεντία. Πυξίδα του Νικοσθένη από το Orvieto    </vt:lpstr>
      <vt:lpstr>PowerPoint Presentation</vt:lpstr>
      <vt:lpstr>PowerPoint Presentation</vt:lpstr>
      <vt:lpstr>Κύλικα Βερολίνου. Ζ. του Σωσία</vt:lpstr>
      <vt:lpstr>Κύλικα του Βερολίνου. Σωσίας  </vt:lpstr>
      <vt:lpstr>PowerPoint Presentation</vt:lpstr>
      <vt:lpstr>Βασιλεία. Δίνος του Ζωγράφου του Βερολίνου    </vt:lpstr>
      <vt:lpstr>Βασιλεία. Δίνος του Ζωγράφου του Βερολίνου    </vt:lpstr>
      <vt:lpstr>Βασιλεία. Δίνος του Ζωγράφου του Βερολίνου    </vt:lpstr>
      <vt:lpstr>Bochum. Κύλικα του Μάκρωνα   </vt:lpstr>
      <vt:lpstr>Bochum. Κύλικα του Μάκρωνα   </vt:lpstr>
      <vt:lpstr>PowerPoint Presentation</vt:lpstr>
      <vt:lpstr>PowerPoint Presentation</vt:lpstr>
      <vt:lpstr>PowerPoint Presentation</vt:lpstr>
      <vt:lpstr>PowerPoint Presentation</vt:lpstr>
      <vt:lpstr>Λονδίνο. Ζωγράφος του Κόδρου</vt:lpstr>
      <vt:lpstr>PowerPoint Presentation</vt:lpstr>
      <vt:lpstr>PowerPoint Presentation</vt:lpstr>
      <vt:lpstr>Ρώμη, Villa Giulia. Κύαθος του Λυδού   </vt:lpstr>
      <vt:lpstr>     Φλωρεντία</vt:lpstr>
      <vt:lpstr>Φλωρεντία 3791. Λούβρο. Οινοχόη και όλπη του Ζωγράφου του Άμαση    </vt:lpstr>
      <vt:lpstr>Αγ. Πετρούπολη. Πελίκη του 4ου αι. π.Χ. Θεοί</vt:lpstr>
      <vt:lpstr>Βοchum S 258. Στάμνος του Ερμώνακτα  </vt:lpstr>
      <vt:lpstr>PowerPoint Presentation</vt:lpstr>
      <vt:lpstr>Κύλικα του Ζ. του Αμβροσίου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4η: Οι θεοί</dc:title>
  <dc:creator>User</dc:creator>
  <cp:lastModifiedBy>User</cp:lastModifiedBy>
  <cp:revision>2</cp:revision>
  <dcterms:created xsi:type="dcterms:W3CDTF">2021-11-01T06:16:59Z</dcterms:created>
  <dcterms:modified xsi:type="dcterms:W3CDTF">2022-01-25T10:11:04Z</dcterms:modified>
</cp:coreProperties>
</file>