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32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05CE-623B-4BE4-8F82-4E4178F12B9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EA2-CEA3-405E-BDF2-7811D18E1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205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05CE-623B-4BE4-8F82-4E4178F12B9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EA2-CEA3-405E-BDF2-7811D18E1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310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05CE-623B-4BE4-8F82-4E4178F12B9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EA2-CEA3-405E-BDF2-7811D18E1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9078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248400" y="18288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248400" y="39243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09297-CF27-4D0B-82A1-242B5EEEA61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4687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05CE-623B-4BE4-8F82-4E4178F12B9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EA2-CEA3-405E-BDF2-7811D18E1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13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05CE-623B-4BE4-8F82-4E4178F12B9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EA2-CEA3-405E-BDF2-7811D18E1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57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05CE-623B-4BE4-8F82-4E4178F12B9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EA2-CEA3-405E-BDF2-7811D18E1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966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05CE-623B-4BE4-8F82-4E4178F12B9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EA2-CEA3-405E-BDF2-7811D18E1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826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05CE-623B-4BE4-8F82-4E4178F12B9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EA2-CEA3-405E-BDF2-7811D18E1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968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05CE-623B-4BE4-8F82-4E4178F12B9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EA2-CEA3-405E-BDF2-7811D18E1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372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05CE-623B-4BE4-8F82-4E4178F12B9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EA2-CEA3-405E-BDF2-7811D18E1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640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05CE-623B-4BE4-8F82-4E4178F12B9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3EA2-CEA3-405E-BDF2-7811D18E1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87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205CE-623B-4BE4-8F82-4E4178F12B9F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3EA2-CEA3-405E-BDF2-7811D18E1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691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Ερμής</a:t>
            </a:r>
            <a:endParaRPr lang="en-US" altLang="el-GR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53" y="1690687"/>
            <a:ext cx="4565087" cy="499767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995" y="513805"/>
            <a:ext cx="3598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dirty="0" smtClean="0"/>
              <a:t>Συρακούσες</a:t>
            </a:r>
            <a:r>
              <a:rPr lang="fr-FR" altLang="el-GR" sz="4000" dirty="0" smtClean="0"/>
              <a:t> </a:t>
            </a:r>
            <a:r>
              <a:rPr lang="fr-FR" altLang="el-GR" sz="4000" dirty="0"/>
              <a:t>22934. </a:t>
            </a:r>
            <a:r>
              <a:rPr lang="el-GR" altLang="el-GR" sz="4000" dirty="0" smtClean="0"/>
              <a:t>Ζ. της Παντοξένας. 440 π.Χ.</a:t>
            </a:r>
            <a:endParaRPr lang="el-GR" altLang="el-GR" sz="4000" dirty="0"/>
          </a:p>
        </p:txBody>
      </p:sp>
      <p:pic>
        <p:nvPicPr>
          <p:cNvPr id="118787" name="Picture 3" descr="Pantoxenapain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0100" y="1773239"/>
            <a:ext cx="4432300" cy="420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88" name="Picture 4" descr="pantoxenapainte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6773" y="1751807"/>
            <a:ext cx="3759200" cy="424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6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altLang="el-GR" sz="3200" dirty="0"/>
              <a:t>1. </a:t>
            </a:r>
            <a:r>
              <a:rPr lang="fr-FR" altLang="el-GR" sz="3200" dirty="0" err="1" smtClean="0"/>
              <a:t>Lond</a:t>
            </a:r>
            <a:r>
              <a:rPr lang="en-US" altLang="el-GR" sz="3200" dirty="0" smtClean="0"/>
              <a:t>on</a:t>
            </a:r>
            <a:r>
              <a:rPr lang="fr-FR" altLang="el-GR" sz="3200" dirty="0" smtClean="0"/>
              <a:t>, </a:t>
            </a:r>
            <a:r>
              <a:rPr lang="fr-FR" altLang="el-GR" sz="3200" dirty="0"/>
              <a:t>Sotheby’s. </a:t>
            </a:r>
            <a:r>
              <a:rPr lang="fr-FR" altLang="el-GR" sz="3200" dirty="0" smtClean="0"/>
              <a:t>Z. </a:t>
            </a:r>
            <a:r>
              <a:rPr lang="el-GR" altLang="el-GR" sz="3200" dirty="0" smtClean="0"/>
              <a:t>Του </a:t>
            </a:r>
            <a:r>
              <a:rPr lang="fr-FR" altLang="el-GR" sz="3200" dirty="0" err="1" smtClean="0"/>
              <a:t>Pisticci</a:t>
            </a:r>
            <a:r>
              <a:rPr lang="fr-FR" altLang="el-GR" sz="3200" dirty="0"/>
              <a:t>. </a:t>
            </a:r>
            <a:r>
              <a:rPr lang="el-GR" altLang="el-GR" sz="3200" dirty="0" smtClean="0"/>
              <a:t>440-430 π.Χ. </a:t>
            </a:r>
            <a:r>
              <a:rPr lang="fr-FR" altLang="el-GR" sz="3200" dirty="0" smtClean="0"/>
              <a:t>2</a:t>
            </a:r>
            <a:r>
              <a:rPr lang="fr-FR" altLang="el-GR" sz="3200" dirty="0"/>
              <a:t>. </a:t>
            </a:r>
            <a:r>
              <a:rPr lang="fr-FR" altLang="el-GR" sz="3200" dirty="0" smtClean="0"/>
              <a:t>Kiel. </a:t>
            </a:r>
            <a:r>
              <a:rPr lang="el-GR" altLang="el-GR" sz="3200" dirty="0" smtClean="0"/>
              <a:t>Απουλικός κραατήρας. Ομάδα </a:t>
            </a:r>
            <a:r>
              <a:rPr lang="fr-FR" altLang="el-GR" sz="3200" dirty="0" smtClean="0"/>
              <a:t>Brooklyn-Budapest</a:t>
            </a:r>
            <a:r>
              <a:rPr lang="fr-FR" altLang="el-GR" sz="3200" dirty="0"/>
              <a:t>. </a:t>
            </a:r>
            <a:r>
              <a:rPr lang="el-GR" altLang="el-GR" sz="3200" dirty="0" smtClean="0"/>
              <a:t>370 π.Χ. </a:t>
            </a:r>
            <a:endParaRPr lang="el-GR" altLang="el-GR" sz="3200" dirty="0"/>
          </a:p>
        </p:txBody>
      </p:sp>
      <p:pic>
        <p:nvPicPr>
          <p:cNvPr id="119811" name="Picture 3" descr="LONDONMARKETLUCANI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2192746"/>
            <a:ext cx="5218850" cy="3999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812" name="Picture 4" descr="Kielkrater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1537" y="2395537"/>
            <a:ext cx="5922705" cy="3996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1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Βερολίνο. Ζωγράφος του Βερολίνου</a:t>
            </a:r>
            <a:r>
              <a:rPr lang="el-GR" altLang="el-GR" sz="4000"/>
              <a:t/>
            </a:r>
            <a:br>
              <a:rPr lang="el-GR" altLang="el-GR" sz="4000"/>
            </a:br>
            <a:r>
              <a:rPr lang="de-DE" altLang="el-GR" sz="4000"/>
              <a:t>					</a:t>
            </a:r>
            <a:r>
              <a:rPr lang="de-DE" altLang="el-GR" sz="2400"/>
              <a:t>Jena</a:t>
            </a:r>
            <a:br>
              <a:rPr lang="de-DE" altLang="el-GR" sz="2400"/>
            </a:br>
            <a:endParaRPr lang="el-GR" altLang="el-GR" sz="2400"/>
          </a:p>
        </p:txBody>
      </p:sp>
      <p:pic>
        <p:nvPicPr>
          <p:cNvPr id="120835" name="Picture 3" descr="BerlinBerlinPamphor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836613"/>
            <a:ext cx="3081337" cy="5256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36" name="Picture 4" descr="Jenalekyth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6464" y="1412876"/>
            <a:ext cx="4067175" cy="445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6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					Αθήνα 1926 </a:t>
            </a:r>
          </a:p>
        </p:txBody>
      </p:sp>
      <p:pic>
        <p:nvPicPr>
          <p:cNvPr id="121859" name="Picture 3" descr="Athens1926sabouroff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4538" y="942182"/>
            <a:ext cx="2063750" cy="569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60" name="Picture 4" descr="Athens1926sabouroff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08288" y="942182"/>
            <a:ext cx="2093912" cy="575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61" name="Picture 5" descr="Athens1926sabourof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7436" y="2117611"/>
            <a:ext cx="6612618" cy="34036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2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l-GR" sz="2000"/>
              <a:t>M</a:t>
            </a:r>
            <a:r>
              <a:rPr lang="el-GR" altLang="el-GR" sz="2000"/>
              <a:t>όναχο, </a:t>
            </a:r>
            <a:r>
              <a:rPr lang="fr-FR" altLang="el-GR" sz="2000"/>
              <a:t>Schoen 80</a:t>
            </a:r>
            <a:br>
              <a:rPr lang="fr-FR" altLang="el-GR" sz="2000"/>
            </a:br>
            <a:r>
              <a:rPr lang="fr-FR" altLang="el-GR" sz="4000"/>
              <a:t/>
            </a:r>
            <a:br>
              <a:rPr lang="fr-FR" altLang="el-GR" sz="4000"/>
            </a:br>
            <a:endParaRPr lang="el-GR" altLang="el-GR" sz="4000"/>
          </a:p>
        </p:txBody>
      </p:sp>
      <p:pic>
        <p:nvPicPr>
          <p:cNvPr id="122883" name="Picture 3" descr="MunichSchoen80PhialePainter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6530" y="860969"/>
            <a:ext cx="6296842" cy="58543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7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Λονδίνο</a:t>
            </a:r>
          </a:p>
        </p:txBody>
      </p:sp>
      <p:pic>
        <p:nvPicPr>
          <p:cNvPr id="123907" name="Picture 3" descr="LondonThanatosOwlPillargroup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1" y="333376"/>
            <a:ext cx="5446713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1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Δήμητρα και Περσεφόνη, Πλούτων/Άδης</a:t>
            </a:r>
            <a:r>
              <a:rPr lang="fr-BE" altLang="el-GR" smtClean="0"/>
              <a:t>  </a:t>
            </a:r>
            <a:r>
              <a:rPr lang="el-GR" altLang="el-GR" smtClean="0"/>
              <a:t>Ελευσίνα, πίναξ</a:t>
            </a:r>
            <a:endParaRPr lang="en-US" altLang="el-GR" smtClean="0"/>
          </a:p>
        </p:txBody>
      </p:sp>
      <p:pic>
        <p:nvPicPr>
          <p:cNvPr id="124931" name="Picture 4" descr="Eleusisvotivepina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70711" y="1793964"/>
            <a:ext cx="6250578" cy="52863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3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125955" name="Picture 3" descr="Athens1745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6924" y="1768431"/>
            <a:ext cx="34988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4" descr="Athens1745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412" y="1840662"/>
            <a:ext cx="3524250" cy="5113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5392738" y="3246438"/>
            <a:ext cx="1408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l-GR" altLang="el-GR">
                <a:solidFill>
                  <a:schemeClr val="tx2"/>
                </a:solidFill>
              </a:rPr>
              <a:t>Αθήνα 1745</a:t>
            </a:r>
          </a:p>
        </p:txBody>
      </p:sp>
    </p:spTree>
    <p:extLst>
      <p:ext uri="{BB962C8B-B14F-4D97-AF65-F5344CB8AC3E}">
        <p14:creationId xmlns:p14="http://schemas.microsoft.com/office/powerpoint/2010/main" val="8790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Βρυξέλλες, Βασ. Βιβλ. Β 12. Ζωγράφος του Ευαίωνος</a:t>
            </a: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126979" name="Picture 4" descr="BrusselsBR12Euaion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9650" y="765176"/>
            <a:ext cx="7200900" cy="533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2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128003" name="Picture 3" descr="Verginapersephonesrap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0058" y="273577"/>
            <a:ext cx="9059328" cy="67150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4276725" y="3246438"/>
            <a:ext cx="36385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r>
              <a:rPr lang="el-GR" altLang="el-GR">
                <a:solidFill>
                  <a:schemeClr val="tx2"/>
                </a:solidFill>
              </a:rPr>
              <a:t>Βεργίνα. Αρπαγή της Περσεφόνης</a:t>
            </a:r>
          </a:p>
        </p:txBody>
      </p:sp>
    </p:spTree>
    <p:extLst>
      <p:ext uri="{BB962C8B-B14F-4D97-AF65-F5344CB8AC3E}">
        <p14:creationId xmlns:p14="http://schemas.microsoft.com/office/powerpoint/2010/main" val="23099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Λούβρο. Καιρετανή υδρία. </a:t>
            </a:r>
            <a:endParaRPr lang="en-US" altLang="el-GR" smtClean="0"/>
          </a:p>
        </p:txBody>
      </p:sp>
      <p:pic>
        <p:nvPicPr>
          <p:cNvPr id="111619" name="Picture 2" descr="C:\Users\mitsos\Pictures\MYTHOS\GODS\hermes\LouvreE701detail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9959" y="1925242"/>
            <a:ext cx="3442017" cy="4790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0" name="Picture 3" descr="C:\Users\mitsos\Pictures\MYTHOS\GODS\hermes\LouvreCaeretanhermeshydria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2" y="1925242"/>
            <a:ext cx="5932488" cy="46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mtClean="0"/>
              <a:t> </a:t>
            </a:r>
            <a:r>
              <a:rPr lang="el-GR" altLang="el-GR" sz="2400"/>
              <a:t>				</a:t>
            </a:r>
          </a:p>
        </p:txBody>
      </p:sp>
      <p:pic>
        <p:nvPicPr>
          <p:cNvPr id="129027" name="Picture 3" descr="Syracuse47099PainterLentinilebesgamikos3603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60550" y="333376"/>
            <a:ext cx="3430588" cy="568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028" name="Picture 4" descr="Athens16346OrestesPainter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8388" y="0"/>
            <a:ext cx="4235450" cy="6026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029" name="Rectangle 6"/>
          <p:cNvSpPr>
            <a:spLocks noChangeArrowheads="1"/>
          </p:cNvSpPr>
          <p:nvPr/>
        </p:nvSpPr>
        <p:spPr bwMode="auto">
          <a:xfrm>
            <a:off x="6167439" y="3108325"/>
            <a:ext cx="424973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r>
              <a:rPr lang="el-GR" altLang="el-GR">
                <a:solidFill>
                  <a:schemeClr val="accent2"/>
                </a:solidFill>
              </a:rPr>
              <a:t>Αθήνα 1636 Ζωγράφος του Ορέστη</a:t>
            </a:r>
          </a:p>
        </p:txBody>
      </p:sp>
      <p:sp>
        <p:nvSpPr>
          <p:cNvPr id="129030" name="Rectangle 7"/>
          <p:cNvSpPr>
            <a:spLocks noChangeArrowheads="1"/>
          </p:cNvSpPr>
          <p:nvPr/>
        </p:nvSpPr>
        <p:spPr bwMode="auto">
          <a:xfrm>
            <a:off x="2135189" y="3573463"/>
            <a:ext cx="4321175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schemeClr val="tx2"/>
                </a:solidFill>
              </a:rPr>
              <a:t>		</a:t>
            </a:r>
          </a:p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r>
              <a:rPr lang="el-GR" altLang="el-GR">
                <a:solidFill>
                  <a:schemeClr val="accent2"/>
                </a:solidFill>
              </a:rPr>
              <a:t>Συρακούσες 47099  Γαμικός Λέβης</a:t>
            </a:r>
            <a:br>
              <a:rPr lang="el-GR" altLang="el-GR">
                <a:solidFill>
                  <a:schemeClr val="accent2"/>
                </a:solidFill>
              </a:rPr>
            </a:br>
            <a:endParaRPr lang="el-GR" altLang="el-G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130051" name="Picture 3" descr="OnceMalibu77AE13WhiteSakkosPainter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2313" y="333375"/>
            <a:ext cx="7561262" cy="5672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2424114" y="620714"/>
            <a:ext cx="4694237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r>
              <a:rPr lang="el-GR" altLang="el-GR">
                <a:solidFill>
                  <a:schemeClr val="tx2"/>
                </a:solidFill>
              </a:rPr>
              <a:t>Άλλοτε στο </a:t>
            </a:r>
            <a:r>
              <a:rPr lang="fr-FR" altLang="el-GR">
                <a:solidFill>
                  <a:schemeClr val="tx2"/>
                </a:solidFill>
              </a:rPr>
              <a:t>Malibu</a:t>
            </a:r>
            <a:endParaRPr lang="el-GR" altLang="el-G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altLang="el-GR" sz="2000"/>
              <a:t>A</a:t>
            </a:r>
            <a:r>
              <a:rPr lang="el-GR" altLang="el-GR" sz="2000"/>
              <a:t>θήνα 1436. Λήκυθος από την Αταλάντη</a:t>
            </a:r>
            <a:br>
              <a:rPr lang="el-GR" altLang="el-GR" sz="2000"/>
            </a:br>
            <a:r>
              <a:rPr lang="el-GR" altLang="el-GR" sz="2000"/>
              <a:t>				Λειπσία. Λήκυθος </a:t>
            </a:r>
            <a:br>
              <a:rPr lang="el-GR" altLang="el-GR" sz="2000"/>
            </a:br>
            <a:r>
              <a:rPr lang="el-GR" altLang="el-GR" sz="2000"/>
              <a:t>				από τη Γέλα</a:t>
            </a:r>
            <a:br>
              <a:rPr lang="el-GR" altLang="el-GR" sz="20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131075" name="Picture 4" descr="Athens1436Atalantilekyth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994" y="775698"/>
            <a:ext cx="3090863" cy="554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076" name="Picture 10" descr="leipziglekythosanod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4526" y="743676"/>
            <a:ext cx="2560637" cy="576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l-GR" sz="2400"/>
              <a:t>Cab.Méd.</a:t>
            </a:r>
            <a:r>
              <a:rPr lang="el-GR" altLang="el-GR" sz="2400"/>
              <a:t> 298. Κρατήρας. Άνοδος της Κόρης</a:t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132099" name="Picture 3" descr="CabMed29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693864"/>
            <a:ext cx="8475663" cy="4333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3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Νέα Υόρκη. </a:t>
            </a:r>
            <a:br>
              <a:rPr lang="el-GR" altLang="el-GR" sz="2000"/>
            </a:br>
            <a:r>
              <a:rPr lang="el-GR" altLang="el-GR" sz="2000"/>
              <a:t>Ζωγράφος της Περσεφόνης		</a:t>
            </a:r>
            <a:br>
              <a:rPr lang="el-GR" altLang="el-GR" sz="2000"/>
            </a:br>
            <a:r>
              <a:rPr lang="el-GR" altLang="el-GR" sz="2000"/>
              <a:t>					Οξφόρδη</a:t>
            </a:r>
          </a:p>
        </p:txBody>
      </p:sp>
      <p:pic>
        <p:nvPicPr>
          <p:cNvPr id="133123" name="Picture 6" descr="NewYork285723PersephonePainterbellkra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773238"/>
            <a:ext cx="4824413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4" name="Picture 5" descr="C:\Users\mitsos\Pictures\MYTHOS\GODS\eleusinian\oxfordpolygnotos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43700" y="1844675"/>
            <a:ext cx="37020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6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120-121. Σκύφος του ΄Μάκρωνα. Λονδίνο, από την Καπύη. Ελευσινιακές και ολύμπιες θεότητες κατά την αναχώρηση του Τριπτόλεμου</a:t>
            </a:r>
          </a:p>
        </p:txBody>
      </p:sp>
      <p:pic>
        <p:nvPicPr>
          <p:cNvPr id="134147" name="Picture 3" descr="LondonE140Makronskyph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5" y="1916114"/>
            <a:ext cx="5329238" cy="3843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4148" name="Picture 4" descr="LondonMakronSkypho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5651" y="2420938"/>
            <a:ext cx="3228975" cy="3300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4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Στάμνος με πόδι του Ζωγράφου του Συλέα. </a:t>
            </a:r>
            <a:r>
              <a:rPr lang="fr-FR" altLang="el-GR" sz="2000"/>
              <a:t>Malibu</a:t>
            </a: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>					Κρατήρας Καρλσρούης. </a:t>
            </a:r>
            <a:br>
              <a:rPr lang="el-GR" altLang="el-GR" sz="2000"/>
            </a:br>
            <a:r>
              <a:rPr lang="el-GR" altLang="el-GR" sz="2000"/>
              <a:t>					Ζωγράφος του Βερολίνου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135171" name="Picture 3" descr="MalibuSyleusPfooteddin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341439"/>
            <a:ext cx="4435475" cy="475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5172" name="Picture 4" descr="KarlsruheBerlinPainterkra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5251" y="1125539"/>
            <a:ext cx="3884613" cy="4973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5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Κωδωνόσχημος κρστήρας. Ακράγας</a:t>
            </a:r>
            <a:br>
              <a:rPr lang="el-GR" altLang="el-GR" sz="24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36195" name="Picture 3" descr="AgrigentotriptolemosPan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2314" y="692150"/>
            <a:ext cx="8207375" cy="5449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9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Φλωρεντία. Στάμνος από το </a:t>
            </a:r>
            <a:r>
              <a:rPr lang="fr-FR" altLang="el-GR" dirty="0"/>
              <a:t>Orvieto.</a:t>
            </a:r>
            <a:r>
              <a:rPr lang="el-GR" altLang="el-GR" dirty="0"/>
              <a:t/>
            </a:r>
            <a:br>
              <a:rPr lang="el-GR" altLang="el-GR" dirty="0"/>
            </a:br>
            <a:endParaRPr lang="en-US" altLang="el-GR" dirty="0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altLang="el-GR" dirty="0" smtClean="0"/>
          </a:p>
        </p:txBody>
      </p:sp>
      <p:pic>
        <p:nvPicPr>
          <p:cNvPr id="137220" name="Picture 4" descr="firenzecrocifissodeltufotomba3stamnos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9480" y="1239157"/>
            <a:ext cx="7272337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4222750" y="3246438"/>
            <a:ext cx="3811588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l-GR" altLang="el-GR" dirty="0">
              <a:solidFill>
                <a:schemeClr val="accent2"/>
              </a:solidFill>
            </a:endParaRPr>
          </a:p>
          <a:p>
            <a:pPr algn="r" eaLnBrk="1" hangingPunct="1"/>
            <a:endParaRPr lang="el-GR" altLang="el-GR" dirty="0">
              <a:solidFill>
                <a:schemeClr val="accent2"/>
              </a:solidFill>
            </a:endParaRPr>
          </a:p>
          <a:p>
            <a:pPr algn="r" eaLnBrk="1" hangingPunct="1"/>
            <a:endParaRPr lang="el-GR" altLang="el-GR" dirty="0">
              <a:solidFill>
                <a:schemeClr val="accent2"/>
              </a:solidFill>
            </a:endParaRPr>
          </a:p>
          <a:p>
            <a:pPr algn="r" eaLnBrk="1" hangingPunct="1"/>
            <a:endParaRPr lang="el-GR" altLang="el-GR" dirty="0">
              <a:solidFill>
                <a:schemeClr val="accent2"/>
              </a:solidFill>
            </a:endParaRPr>
          </a:p>
          <a:p>
            <a:pPr algn="r" eaLnBrk="1" hangingPunct="1"/>
            <a:endParaRPr lang="el-GR" altLang="el-GR" dirty="0">
              <a:solidFill>
                <a:schemeClr val="accent2"/>
              </a:solidFill>
            </a:endParaRPr>
          </a:p>
          <a:p>
            <a:pPr algn="r" eaLnBrk="1" hangingPunct="1"/>
            <a:endParaRPr lang="el-GR" altLang="el-GR" dirty="0">
              <a:solidFill>
                <a:schemeClr val="accent2"/>
              </a:solidFill>
            </a:endParaRPr>
          </a:p>
          <a:p>
            <a:pPr algn="r" eaLnBrk="1" hangingPunct="1"/>
            <a:endParaRPr lang="el-GR" altLang="el-GR" dirty="0">
              <a:solidFill>
                <a:schemeClr val="accent2"/>
              </a:solidFill>
            </a:endParaRPr>
          </a:p>
          <a:p>
            <a:pPr algn="r" eaLnBrk="1" hangingPunct="1"/>
            <a:endParaRPr lang="el-GR" altLang="el-GR" dirty="0">
              <a:solidFill>
                <a:schemeClr val="accent2"/>
              </a:solidFill>
            </a:endParaRPr>
          </a:p>
          <a:p>
            <a:pPr algn="r" eaLnBrk="1" hangingPunct="1"/>
            <a:endParaRPr lang="el-GR" altLang="el-GR" dirty="0">
              <a:solidFill>
                <a:schemeClr val="accent2"/>
              </a:solidFill>
            </a:endParaRPr>
          </a:p>
          <a:p>
            <a:pPr algn="r" eaLnBrk="1" hangingPunct="1"/>
            <a:r>
              <a:rPr lang="el-GR" altLang="el-GR" dirty="0">
                <a:solidFill>
                  <a:schemeClr val="accent2"/>
                </a:solidFill>
              </a:rPr>
              <a:t>Φλωρεντία. Στάμνος από το </a:t>
            </a:r>
            <a:r>
              <a:rPr lang="fr-FR" altLang="el-GR" dirty="0">
                <a:solidFill>
                  <a:schemeClr val="accent2"/>
                </a:solidFill>
              </a:rPr>
              <a:t>Orvieto</a:t>
            </a:r>
            <a:endParaRPr lang="el-GR" altLang="el-G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l-GR" sz="2000"/>
              <a:t>Sotheby’s. </a:t>
            </a:r>
            <a:r>
              <a:rPr lang="el-GR" altLang="el-GR" sz="2000"/>
              <a:t>Ζωγράφος του Ηφαίστου		</a:t>
            </a:r>
            <a:r>
              <a:rPr lang="fr-FR" altLang="el-GR" sz="2000"/>
              <a:t>Durham. </a:t>
            </a:r>
            <a:r>
              <a:rPr lang="el-GR" altLang="el-GR" sz="2000"/>
              <a:t>Πολύγνωτος</a:t>
            </a:r>
          </a:p>
        </p:txBody>
      </p:sp>
      <p:pic>
        <p:nvPicPr>
          <p:cNvPr id="138243" name="Picture 3" descr="SothebysHephaistosPaintercolumnkra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1844675"/>
            <a:ext cx="37877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8244" name="Picture 4" descr="DurhamPolygnot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6975" y="1828800"/>
            <a:ext cx="38671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5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112643" name="Picture 2" descr="C:\Users\mitsos\Pictures\MYTHOS\GODS\hermes\LouvreE702caereta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5429" y="1945482"/>
            <a:ext cx="3455987" cy="437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4" name="Picture 3" descr="C:\Users\mitsos\Pictures\MYTHOS\GODS\hermes\LouvreE702caeretandrawing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3809" y="2298744"/>
            <a:ext cx="4148643" cy="350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5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Βιέννη</a:t>
            </a:r>
            <a:br>
              <a:rPr lang="el-GR" altLang="el-GR" sz="2400"/>
            </a:br>
            <a:r>
              <a:rPr lang="el-GR" altLang="el-GR" sz="2400"/>
              <a:t>					Λονδίνο, </a:t>
            </a:r>
            <a:r>
              <a:rPr lang="fr-FR" altLang="el-GR" sz="2400"/>
              <a:t>Sotheby’s</a:t>
            </a:r>
            <a:endParaRPr lang="el-GR" altLang="el-GR" sz="2400"/>
          </a:p>
        </p:txBody>
      </p:sp>
      <p:pic>
        <p:nvPicPr>
          <p:cNvPr id="139267" name="Picture 3" descr="WienNolaTriptolemostrip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828007"/>
            <a:ext cx="35337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268" name="Picture 4" descr="LondonSotheby2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9111" y="1893390"/>
            <a:ext cx="5520145" cy="42386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0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Αθήνα			Λονδίνο</a:t>
            </a:r>
          </a:p>
        </p:txBody>
      </p:sp>
      <p:pic>
        <p:nvPicPr>
          <p:cNvPr id="140291" name="Picture 3" descr="AthensNinniontable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266" y="1778001"/>
            <a:ext cx="3144837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292" name="Picture 4" descr="LondonF68eleusinianmysterieskerch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75276" y="1844676"/>
            <a:ext cx="4937125" cy="397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8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Αγ. Πετρούπολη					Νάπολη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141315" name="Picture 3" descr="StPetersbourgEleusinianPainterpelik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4630" y="1000919"/>
            <a:ext cx="3284538" cy="540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316" name="Picture 4" descr="StpetersbourgReginaVasorum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1089" y="1434149"/>
            <a:ext cx="6504260" cy="45804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5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Αφροδίτη</a:t>
            </a:r>
            <a:endParaRPr lang="en-US" altLang="el-GR" smtClean="0"/>
          </a:p>
        </p:txBody>
      </p:sp>
      <p:pic>
        <p:nvPicPr>
          <p:cNvPr id="142339" name="Picture 4" descr="C:\Users\mitsos\Pictures\MYTHOS\GODS\aphrodite\trono ludovisi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8194" y="1619794"/>
            <a:ext cx="7148285" cy="5096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4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Paestum. 			</a:t>
            </a:r>
            <a:r>
              <a:rPr lang="el-GR" altLang="el-GR" smtClean="0"/>
              <a:t>Τάραντας</a:t>
            </a:r>
            <a:endParaRPr lang="en-US" altLang="el-GR" smtClean="0"/>
          </a:p>
        </p:txBody>
      </p:sp>
      <p:sp>
        <p:nvSpPr>
          <p:cNvPr id="143363" name="Θέση περιεχομένου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143364" name="Picture 2" descr="C:\Users\mitsos\Pictures\MYTHOS\GODS\aphrodite\PaestumFocedelSelleAphrodit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59075" y="1828800"/>
            <a:ext cx="25971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5" name="Picture 3" descr="C:\Users\mitsos\Pictures\MYTHOS\GODS\aphrodite\tarantoterracottas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32626" y="1773238"/>
            <a:ext cx="2898775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Λονδίνο					Βερολίνο</a:t>
            </a:r>
            <a:endParaRPr lang="el-GR" altLang="el-GR" sz="4000"/>
          </a:p>
        </p:txBody>
      </p:sp>
      <p:pic>
        <p:nvPicPr>
          <p:cNvPr id="144387" name="Picture 3" descr="LondonPistoxenosWGcu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243139"/>
            <a:ext cx="4000500" cy="320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388" name="Picture 4" descr="BerlinF26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2519364"/>
            <a:ext cx="4000500" cy="2655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6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Αθήνα. 					Αβάνα</a:t>
            </a:r>
          </a:p>
        </p:txBody>
      </p:sp>
      <p:pic>
        <p:nvPicPr>
          <p:cNvPr id="145411" name="Picture 3" descr="Thessaloniki685Olynth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1944689"/>
            <a:ext cx="4000500" cy="380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5412" name="Picture 4" descr="havana169pelik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3726" y="1557338"/>
            <a:ext cx="3000375" cy="4392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8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Κάτοπτρο Ερέτριας. 4</a:t>
            </a:r>
            <a:r>
              <a:rPr lang="el-GR" altLang="el-GR" baseline="30000" smtClean="0"/>
              <a:t>ος</a:t>
            </a:r>
            <a:r>
              <a:rPr lang="el-GR" altLang="el-GR" smtClean="0"/>
              <a:t> αι. </a:t>
            </a:r>
            <a:endParaRPr lang="en-US" altLang="el-GR" smtClean="0"/>
          </a:p>
        </p:txBody>
      </p:sp>
      <p:sp>
        <p:nvSpPr>
          <p:cNvPr id="146435" name="Θέση περιεχομένου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146436" name="Picture 2" descr="C:\Users\mitsos\Pictures\MYTHOS\GODS\aphrodite\AthensEretriaklappspiegel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1870075"/>
            <a:ext cx="4000500" cy="395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7" name="Picture 3" descr="C:\Users\mitsos\Pictures\MYTHOS\GODS\aphrodite\athensEretriaklappspiegel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3339" y="1844675"/>
            <a:ext cx="3794125" cy="3760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1800"/>
              <a:t>Κάτοπτρο από την </a:t>
            </a:r>
            <a:r>
              <a:rPr lang="fr-FR" altLang="el-GR" sz="1800"/>
              <a:t>Palestrina. </a:t>
            </a:r>
            <a:r>
              <a:rPr lang="el-GR" altLang="el-GR" sz="1800"/>
              <a:t>4ος αι. </a:t>
            </a:r>
            <a:br>
              <a:rPr lang="el-GR" altLang="el-GR" sz="1800"/>
            </a:br>
            <a:r>
              <a:rPr lang="el-GR" altLang="el-GR" sz="1800"/>
              <a:t>					    Αθήνα. Ερωτοστασία</a:t>
            </a:r>
            <a:br>
              <a:rPr lang="el-GR" altLang="el-GR" sz="1800"/>
            </a:br>
            <a:r>
              <a:rPr lang="el-GR" altLang="el-GR" sz="1800"/>
              <a:t/>
            </a:r>
            <a:br>
              <a:rPr lang="el-GR" altLang="el-GR" sz="1800"/>
            </a:br>
            <a:r>
              <a:rPr lang="el-GR" altLang="el-GR" sz="1800"/>
              <a:t/>
            </a:r>
            <a:br>
              <a:rPr lang="el-GR" altLang="el-GR" sz="1800"/>
            </a:br>
            <a:endParaRPr lang="el-GR" altLang="el-GR" sz="1800"/>
          </a:p>
        </p:txBody>
      </p:sp>
      <p:pic>
        <p:nvPicPr>
          <p:cNvPr id="147459" name="Picture 3" descr="palestrinacastmirr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8" y="1674814"/>
            <a:ext cx="4248150" cy="414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460" name="Picture 4" descr="Athenserototropiapain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5875" y="908051"/>
            <a:ext cx="3976688" cy="5191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8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					Αφροδίτη και 					Άδωνις</a:t>
            </a:r>
          </a:p>
        </p:txBody>
      </p:sp>
      <p:pic>
        <p:nvPicPr>
          <p:cNvPr id="148483" name="Picture 3" descr="PopuloniaMeidiasPainterhydria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9" y="476251"/>
            <a:ext cx="4643437" cy="542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4" name="Picture 4" descr="PopuloniaMeidiasPainterhydria1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7800" y="2906713"/>
            <a:ext cx="3836988" cy="2976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6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Λονδίνο. 480. Ζ. του Βρύγου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087" y="1777773"/>
            <a:ext cx="7566793" cy="4989355"/>
          </a:xfrm>
        </p:spPr>
      </p:pic>
    </p:spTree>
    <p:extLst>
      <p:ext uri="{BB962C8B-B14F-4D97-AF65-F5344CB8AC3E}">
        <p14:creationId xmlns:p14="http://schemas.microsoft.com/office/powerpoint/2010/main" val="3426372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Ερμιτάζ. </a:t>
            </a:r>
            <a:endParaRPr lang="en-US" altLang="el-GR" smtClean="0"/>
          </a:p>
        </p:txBody>
      </p:sp>
      <p:pic>
        <p:nvPicPr>
          <p:cNvPr id="149507" name="Picture 2" descr="C:\Users\mitsos\Pictures\MYTHOS\GODS\adonis\OnceCastleashbyatunistura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8213" y="1844675"/>
            <a:ext cx="33972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8" name="Picture 3" descr="C:\Users\mitsos\Pictures\tyrrhenica\mesatora\mirrors\mesaechovalei\later\ermitage4thcenturymirrorturanatun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438" y="1666876"/>
            <a:ext cx="374491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2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Σκύφος από την Ακρόπολη</a:t>
            </a:r>
            <a:br>
              <a:rPr lang="el-GR" altLang="el-GR" sz="2800"/>
            </a:br>
            <a:endParaRPr lang="el-GR" altLang="el-GR" smtClean="0"/>
          </a:p>
        </p:txBody>
      </p:sp>
      <p:pic>
        <p:nvPicPr>
          <p:cNvPr id="150531" name="Picture 4" descr="AthensAdoniaskypho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412876"/>
            <a:ext cx="8569325" cy="4735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5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Αδώνια. 1. Θραύσμα Αθήνας. 2. Θραύσμα Άργους</a:t>
            </a:r>
          </a:p>
        </p:txBody>
      </p:sp>
      <p:pic>
        <p:nvPicPr>
          <p:cNvPr id="151555" name="Picture 3" descr="LouvrePeintreAthens1454leb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2420938"/>
            <a:ext cx="4248150" cy="3186112"/>
          </a:xfrm>
        </p:spPr>
      </p:pic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6770688" y="3246438"/>
            <a:ext cx="1841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tx2"/>
              </a:solidFill>
            </a:endParaRPr>
          </a:p>
          <a:p>
            <a:pPr algn="r" eaLnBrk="1" hangingPunct="1"/>
            <a:endParaRPr lang="el-GR" altLang="el-GR">
              <a:solidFill>
                <a:schemeClr val="accent2"/>
              </a:solidFill>
            </a:endParaRPr>
          </a:p>
          <a:p>
            <a:pPr algn="r" eaLnBrk="1" hangingPunct="1"/>
            <a:endParaRPr lang="el-GR" altLang="el-GR">
              <a:solidFill>
                <a:schemeClr val="accent2"/>
              </a:solidFill>
            </a:endParaRPr>
          </a:p>
        </p:txBody>
      </p:sp>
      <p:pic>
        <p:nvPicPr>
          <p:cNvPr id="151557" name="Picture 5" descr="Athens19522Argosfrag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7438" y="2565401"/>
            <a:ext cx="4216400" cy="279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4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Λονδίνο Ε241. 4</a:t>
            </a:r>
            <a:r>
              <a:rPr lang="el-GR" altLang="el-GR" baseline="30000" smtClean="0"/>
              <a:t>ος</a:t>
            </a:r>
            <a:r>
              <a:rPr lang="el-GR" altLang="el-GR" smtClean="0"/>
              <a:t> αι. </a:t>
            </a:r>
            <a:endParaRPr lang="en-US" altLang="el-GR" smtClean="0"/>
          </a:p>
        </p:txBody>
      </p:sp>
      <p:sp>
        <p:nvSpPr>
          <p:cNvPr id="152579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152580" name="Picture 2" descr="C:\Users\mitsos\Pictures\MYTHOS\GODS\adonis\LondonE241Apolloniagrouphydri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7714" y="1700213"/>
            <a:ext cx="5832475" cy="448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1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Φλωρεντία. Φαών</a:t>
            </a:r>
            <a:br>
              <a:rPr lang="el-GR" altLang="el-GR" sz="20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53603" name="Picture 3" descr="PopuloniaMeidiasPainterhydria1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8214" y="765176"/>
            <a:ext cx="6911975" cy="533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2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Ακράγας. Φαών. </a:t>
            </a:r>
            <a:endParaRPr lang="en-US" altLang="el-GR" smtClean="0"/>
          </a:p>
        </p:txBody>
      </p:sp>
      <p:pic>
        <p:nvPicPr>
          <p:cNvPr id="154627" name="Picture 2" descr="C:\Users\mitsos\Pictures\MYTHOS\GODS\adonis\palermo faone  s. martino agrigen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09850" y="1828800"/>
            <a:ext cx="70485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dirty="0" smtClean="0"/>
              <a:t>Μ</a:t>
            </a:r>
            <a:r>
              <a:rPr lang="fr-FR" altLang="el-GR" sz="4000" dirty="0" err="1"/>
              <a:t>alibu</a:t>
            </a:r>
            <a:r>
              <a:rPr lang="fr-FR" altLang="el-GR" sz="4000" dirty="0"/>
              <a:t>. </a:t>
            </a:r>
            <a:r>
              <a:rPr lang="el-GR" altLang="el-GR" sz="4000" dirty="0"/>
              <a:t>	</a:t>
            </a:r>
            <a:r>
              <a:rPr lang="el-GR" altLang="el-GR" sz="4000" dirty="0" smtClean="0"/>
              <a:t>Λουτροφόρος</a:t>
            </a:r>
            <a:endParaRPr lang="el-GR" altLang="el-GR" sz="4000" dirty="0"/>
          </a:p>
        </p:txBody>
      </p:sp>
      <p:pic>
        <p:nvPicPr>
          <p:cNvPr id="155651" name="Picture 3" descr="malibu86AE680PainterofLouvreMNB1148Led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411061"/>
            <a:ext cx="4305300" cy="5534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5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			</a:t>
            </a:r>
            <a:r>
              <a:rPr lang="fr-FR" altLang="el-GR" sz="2400"/>
              <a:t>Paestum. </a:t>
            </a:r>
            <a:r>
              <a:rPr lang="el-GR" altLang="el-GR" sz="2400"/>
              <a:t>Ζωγράφος </a:t>
            </a:r>
            <a:r>
              <a:rPr lang="fr-FR" altLang="el-GR" sz="2400"/>
              <a:t/>
            </a:r>
            <a:br>
              <a:rPr lang="fr-FR" altLang="el-GR" sz="2400"/>
            </a:br>
            <a:r>
              <a:rPr lang="fr-FR" altLang="el-GR" sz="2400"/>
              <a:t>			    </a:t>
            </a:r>
            <a:r>
              <a:rPr lang="el-GR" altLang="el-GR" sz="2400"/>
              <a:t>της Αφροδίτης</a:t>
            </a:r>
          </a:p>
        </p:txBody>
      </p:sp>
      <p:pic>
        <p:nvPicPr>
          <p:cNvPr id="156675" name="Picture 3" descr="PaestumAphroditepainteramphora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683" y="916851"/>
            <a:ext cx="2974975" cy="568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676" name="Picture 4" descr="PaestumAphroditePainteramphoradetail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92688" y="1854201"/>
            <a:ext cx="2813050" cy="301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677" name="Picture 5" descr="PaestumAphroditePainterneckamphora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63768" y="1098550"/>
            <a:ext cx="2520950" cy="575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7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Λονδίνο 			Οξφόρδη</a:t>
            </a:r>
          </a:p>
        </p:txBody>
      </p:sp>
      <p:pic>
        <p:nvPicPr>
          <p:cNvPr id="157699" name="Picture 3" descr="londoncorinthianmirror38037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844676"/>
            <a:ext cx="4143375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700" name="Picture 4" descr="oxfordcorinthianmirror4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844675"/>
            <a:ext cx="4216400" cy="421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2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Έρως </a:t>
            </a:r>
            <a:r>
              <a:rPr lang="el-GR" altLang="el-GR" sz="2800"/>
              <a:t> Φλωρεντία. 510. 	Βοστώνη. 500. </a:t>
            </a:r>
            <a:endParaRPr lang="en-US" altLang="el-GR" sz="2800"/>
          </a:p>
        </p:txBody>
      </p:sp>
      <p:pic>
        <p:nvPicPr>
          <p:cNvPr id="158723" name="Picture 2" descr="C:\Users\mitsos\Pictures\MYTHOS\GODS\eros\800px-Flying_Eros_MAN_Firenze_91456_detai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347914"/>
            <a:ext cx="4000500" cy="300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4" name="Picture 3" descr="C:\Users\mitsos\Pictures\MYTHOS\GODS\eros\Boston27767cornelianCar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2363789"/>
            <a:ext cx="4000500" cy="2968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1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Βαλτιμόρη. </a:t>
            </a:r>
            <a:r>
              <a:rPr lang="fr-BE" altLang="el-GR" smtClean="0"/>
              <a:t>   </a:t>
            </a:r>
            <a:r>
              <a:rPr lang="en-US" altLang="el-GR" smtClean="0"/>
              <a:t>T</a:t>
            </a:r>
            <a:r>
              <a:rPr lang="fr-BE" altLang="el-GR" smtClean="0"/>
              <a:t>übingen</a:t>
            </a:r>
            <a:endParaRPr lang="en-US" altLang="el-GR" smtClean="0"/>
          </a:p>
        </p:txBody>
      </p:sp>
      <p:pic>
        <p:nvPicPr>
          <p:cNvPr id="113667" name="Picture 2" descr="C:\Users\mitsos\Pictures\MYTHOS\GODS\hermes\baltimoreChiusiDouriscu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126" y="1751648"/>
            <a:ext cx="5786650" cy="4431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8" name="Picture 3" descr="C:\Users\mitsos\Pictures\MYTHOS\GODS\hermes\TubingenS10814lekytho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888" y="765176"/>
            <a:ext cx="2902358" cy="584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3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400"/>
              <a:t>Γέλα. 470.      Οξφόρδη. 460. 	Βοστώνη. 4</a:t>
            </a:r>
            <a:r>
              <a:rPr lang="el-GR" altLang="el-GR" sz="2400" baseline="30000"/>
              <a:t>ος</a:t>
            </a:r>
            <a:r>
              <a:rPr lang="el-GR" altLang="el-GR" sz="2400"/>
              <a:t>. </a:t>
            </a:r>
            <a:endParaRPr lang="en-US" altLang="el-GR" sz="2400"/>
          </a:p>
        </p:txBody>
      </p:sp>
      <p:pic>
        <p:nvPicPr>
          <p:cNvPr id="159747" name="Picture 3" descr="C:\Users\mitsos\Pictures\MYTHOS\GODS\eros\gela67BrygosPainterlekytho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773238"/>
            <a:ext cx="205422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48" name="Picture 4" descr="C:\Users\mitsos\Pictures\MYTHOS\GODS\eros\MalibuBowdoinPlekyth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95776" y="1773238"/>
            <a:ext cx="1427163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49" name="Picture 5" descr="C:\Users\mitsos\Pictures\MYTHOS\GODS\eros\bostoncorinthcastmirror3803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901" y="1936751"/>
            <a:ext cx="3656013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9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						Λήκυθος Νέας Υόρκης</a:t>
            </a:r>
            <a:br>
              <a:rPr lang="el-GR" altLang="el-GR" sz="2000"/>
            </a:br>
            <a:r>
              <a:rPr lang="el-GR" altLang="el-GR" sz="2000"/>
              <a:t>		</a:t>
            </a:r>
            <a:br>
              <a:rPr lang="el-GR" altLang="el-GR" sz="2000"/>
            </a:br>
            <a:r>
              <a:rPr lang="el-GR" altLang="el-GR" sz="2000"/>
              <a:t>			    Γέλα</a:t>
            </a:r>
          </a:p>
        </p:txBody>
      </p:sp>
      <p:pic>
        <p:nvPicPr>
          <p:cNvPr id="160771" name="Picture 3" descr="NewYork06102190BowdoinPainterlekyth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0463" y="2205038"/>
            <a:ext cx="4000500" cy="383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0772" name="Picture 4" descr="GeladresdenPnol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333376"/>
            <a:ext cx="3184525" cy="569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20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Λονδίνο			Αθήνα</a:t>
            </a:r>
            <a:endParaRPr lang="en-US" altLang="el-GR" smtClean="0"/>
          </a:p>
        </p:txBody>
      </p:sp>
      <p:pic>
        <p:nvPicPr>
          <p:cNvPr id="161795" name="Picture 2" descr="C:\Users\mitsos\Pictures\MYTHOS\GODS\eros\LondonE3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3839" y="1828800"/>
            <a:ext cx="258762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6" name="Picture 3" descr="C:\Users\mitsos\Pictures\ERYTHROMORFA\ArchaicRF2\VARIA\AthensMakronaryballos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5889" y="1828800"/>
            <a:ext cx="348932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Βοστώνη. Δούρις. 480. </a:t>
            </a:r>
            <a:endParaRPr lang="en-US" altLang="el-GR" smtClean="0"/>
          </a:p>
        </p:txBody>
      </p:sp>
      <p:sp>
        <p:nvSpPr>
          <p:cNvPr id="162819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162820" name="Picture 2" descr="C:\Users\mitsos\Pictures\MYTHOS\GODS\eros\BostonDourisfloralcup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9151" y="1700213"/>
            <a:ext cx="5184775" cy="4398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l-GR" smtClean="0"/>
              <a:t>Tübingen</a:t>
            </a:r>
            <a:r>
              <a:rPr lang="el-GR" altLang="el-GR" smtClean="0"/>
              <a:t>			Βόννη</a:t>
            </a:r>
            <a:endParaRPr lang="en-US" altLang="el-GR" smtClean="0"/>
          </a:p>
        </p:txBody>
      </p:sp>
      <p:pic>
        <p:nvPicPr>
          <p:cNvPr id="163843" name="Picture 2" descr="C:\Users\mitsos\Pictures\MYTHOS\GODS\eros\TubingenMeidiaskalpi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1922464"/>
            <a:ext cx="4000500" cy="385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4" name="Picture 3" descr="C:\Users\mitsos\Pictures\MYTHOS\GODS\aphrodite\AthensBonnpainter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4925" y="1828800"/>
            <a:ext cx="36512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5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400"/>
              <a:t>Λονδίνο. 480.				Θεσσαλονίκη. 330. </a:t>
            </a:r>
            <a:r>
              <a:rPr lang="el-GR" altLang="el-GR" smtClean="0"/>
              <a:t> </a:t>
            </a:r>
            <a:endParaRPr lang="en-US" altLang="el-GR" smtClean="0"/>
          </a:p>
        </p:txBody>
      </p:sp>
      <p:pic>
        <p:nvPicPr>
          <p:cNvPr id="164867" name="Picture 3" descr="C:\Users\mitsos\Pictures\MYTHOS\GODS\eros\London464corneli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8" y="2565400"/>
            <a:ext cx="4000500" cy="2655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68" name="Picture 5" descr="C:\Users\mitsos\Pictures\MYTHOS\GODS\eros\thessalonikicastmirror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0464" y="1828800"/>
            <a:ext cx="39401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7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Λονδίνο. Πυξίδα. 400 π.Χ. </a:t>
            </a:r>
            <a:endParaRPr lang="en-US" altLang="el-GR" smtClean="0"/>
          </a:p>
        </p:txBody>
      </p:sp>
      <p:pic>
        <p:nvPicPr>
          <p:cNvPr id="165891" name="Picture 4" descr="C:\Users\mitsos\Pictures\MYTHOS\GODS\eros\London18931121Eretriapyxi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347914"/>
            <a:ext cx="4000500" cy="300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2" name="Picture 2" descr="C:\Users\mitsos\Pictures\MYTHOS\GODS\eros\Londonmannermeidiaspyxis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2233614"/>
            <a:ext cx="4000500" cy="322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Βόλος</a:t>
            </a:r>
            <a:endParaRPr lang="en-US" altLang="el-GR" smtClean="0"/>
          </a:p>
        </p:txBody>
      </p:sp>
      <p:pic>
        <p:nvPicPr>
          <p:cNvPr id="166915" name="Picture 2" descr="C:\Users\mitsos\Pictures\omilies\AgrinionGroup\Παλαιοθόδωρος\DSC049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509839"/>
            <a:ext cx="4000500" cy="2676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6" name="Picture 3" descr="C:\Users\mitsos\Pictures\omilies\AgrinionGroup\Παλαιοθόδωρος\DSC049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2509839"/>
            <a:ext cx="4000500" cy="2676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5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800"/>
              <a:t>Αθήνα, υδρία. 380. 		Φλωρεντία. 370. </a:t>
            </a:r>
            <a:endParaRPr lang="en-US" altLang="el-GR" sz="2800"/>
          </a:p>
        </p:txBody>
      </p:sp>
      <p:pic>
        <p:nvPicPr>
          <p:cNvPr id="167939" name="Picture 2" descr="C:\Users\mitsos\Pictures\MYTHOS\GODS\eros\Athens1424hydria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319339"/>
            <a:ext cx="4000500" cy="305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0" name="Picture 3" descr="C:\Users\mitsos\Pictures\MYTHOS\GODS\eros\firenze15158coperchioGruppoOthce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9825" y="1828800"/>
            <a:ext cx="39814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Τάρας 				</a:t>
            </a:r>
            <a:r>
              <a:rPr lang="en-US" altLang="el-GR" smtClean="0"/>
              <a:t>Laval</a:t>
            </a:r>
          </a:p>
        </p:txBody>
      </p:sp>
      <p:pic>
        <p:nvPicPr>
          <p:cNvPr id="168963" name="Picture 2" descr="C:\Users\mitsos\Pictures\MYTHOS\GODS\eros\1454997_621919024521576_1647081436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374900"/>
            <a:ext cx="4000500" cy="294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4" name="Picture 3" descr="C:\Users\mitsos\Pictures\MYTHOS\GODS\eros\laval707MenziesGroupaskos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45289" y="1828800"/>
            <a:ext cx="293052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 dirty="0"/>
              <a:t>Κόρινθος. Κύλικα του Ζωγράφου του </a:t>
            </a:r>
            <a:r>
              <a:rPr lang="el-GR" altLang="el-GR" sz="2000" dirty="0" smtClean="0"/>
              <a:t>Τάραντα. 560. Λήκυθος Νάντης. 400.</a:t>
            </a:r>
            <a:r>
              <a:rPr lang="el-GR" altLang="el-GR" sz="4000" dirty="0" smtClean="0"/>
              <a:t> </a:t>
            </a:r>
            <a:r>
              <a:rPr lang="el-GR" altLang="el-GR" sz="4000" dirty="0"/>
              <a:t/>
            </a:r>
            <a:br>
              <a:rPr lang="el-GR" altLang="el-GR" sz="4000" dirty="0"/>
            </a:br>
            <a:r>
              <a:rPr lang="el-GR" altLang="el-GR" sz="4000" dirty="0"/>
              <a:t/>
            </a:r>
            <a:br>
              <a:rPr lang="el-GR" altLang="el-GR" sz="4000" dirty="0"/>
            </a:br>
            <a:endParaRPr lang="el-GR" altLang="el-GR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239" y="1520689"/>
            <a:ext cx="3520669" cy="4600912"/>
          </a:xfrm>
        </p:spPr>
      </p:pic>
      <p:pic>
        <p:nvPicPr>
          <p:cNvPr id="6" name="Picture 4" descr="C:\Users\mitsos\Pictures\MYTHOS\GODS\hermes\CorinthTarasP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60" y="1520689"/>
            <a:ext cx="6013040" cy="48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3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Παν</a:t>
            </a:r>
            <a:endParaRPr lang="en-US" altLang="el-GR" smtClean="0"/>
          </a:p>
        </p:txBody>
      </p:sp>
      <p:sp>
        <p:nvSpPr>
          <p:cNvPr id="169987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169988" name="Picture 2" descr="C:\Users\mitsos\Pictures\MYTHOS\GODS\pan\BostonbellkraterPanPainter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2888" y="1700213"/>
            <a:ext cx="5834062" cy="445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71011" name="Picture 4" descr="Amsterdam2117fragmentvolutekraterP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260350"/>
            <a:ext cx="8208963" cy="5837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012" name="Rectangle 7"/>
          <p:cNvSpPr>
            <a:spLocks noChangeArrowheads="1"/>
          </p:cNvSpPr>
          <p:nvPr/>
        </p:nvSpPr>
        <p:spPr bwMode="auto">
          <a:xfrm>
            <a:off x="4208464" y="3108325"/>
            <a:ext cx="56038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endParaRPr lang="el-GR" altLang="el-GR">
              <a:solidFill>
                <a:schemeClr val="tx2"/>
              </a:solidFill>
            </a:endParaRPr>
          </a:p>
          <a:p>
            <a:pPr eaLnBrk="1" hangingPunct="1"/>
            <a:r>
              <a:rPr lang="el-GR" altLang="el-GR">
                <a:solidFill>
                  <a:schemeClr val="tx2"/>
                </a:solidFill>
              </a:rPr>
              <a:t>		</a:t>
            </a:r>
            <a:r>
              <a:rPr lang="el-GR" altLang="el-GR">
                <a:solidFill>
                  <a:schemeClr val="bg1"/>
                </a:solidFill>
              </a:rPr>
              <a:t>Θραύσμα κρατήρα στο Άμστερνταμ</a:t>
            </a:r>
            <a:r>
              <a:rPr lang="el-GR" altLang="el-GR">
                <a:solidFill>
                  <a:schemeClr val="tx2"/>
                </a:solidFill>
              </a:rPr>
              <a:t/>
            </a:r>
            <a:br>
              <a:rPr lang="el-GR" altLang="el-GR">
                <a:solidFill>
                  <a:schemeClr val="tx2"/>
                </a:solidFill>
              </a:rPr>
            </a:br>
            <a:endParaRPr lang="el-GR" altLang="el-G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l-GR" sz="2400"/>
              <a:t>Cape Town. </a:t>
            </a:r>
            <a:r>
              <a:rPr lang="el-GR" altLang="el-GR" sz="2400"/>
              <a:t>Αμφορέας. Παν και Νύμφη. Οινοχόη σε ιδ. Συλλ. Παν και Ερμής. </a:t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172035" name="Picture 3" descr="CapeTownP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125539"/>
            <a:ext cx="3325813" cy="4973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036" name="Picture 4" descr="PrivateTheseusPainterWGoinocho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7239" y="1196975"/>
            <a:ext cx="3254375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6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Κ</a:t>
            </a:r>
            <a:r>
              <a:rPr lang="fr-FR" altLang="el-GR" sz="4000"/>
              <a:t>assel T 426. </a:t>
            </a:r>
            <a:r>
              <a:rPr lang="el-GR" altLang="el-GR" sz="4000"/>
              <a:t> Βοιωτικός σκύφος</a:t>
            </a:r>
            <a:br>
              <a:rPr lang="el-GR" altLang="el-GR" sz="4000"/>
            </a:br>
            <a:r>
              <a:rPr lang="fr-FR" altLang="el-GR" sz="4000"/>
              <a:t>Reading 723. </a:t>
            </a:r>
            <a:r>
              <a:rPr lang="el-GR" altLang="el-GR" sz="4000"/>
              <a:t>Κορινθιακό πινάκιο</a:t>
            </a:r>
          </a:p>
        </p:txBody>
      </p:sp>
      <p:pic>
        <p:nvPicPr>
          <p:cNvPr id="173059" name="Picture 3" descr="Kasselt426DancingPanskypho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2636839"/>
            <a:ext cx="4824413" cy="301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3060" name="Picture 4" descr="reading4762widepyxisP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16726" y="2419351"/>
            <a:ext cx="3567113" cy="353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Ζωγράφος της Κρέουσας. Δρέσδη 380</a:t>
            </a:r>
            <a:br>
              <a:rPr lang="el-GR" altLang="el-GR" sz="24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74083" name="Picture 3" descr="Dresden380KreusaPainterskyphos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677863"/>
            <a:ext cx="8496300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5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Δρέσδη 380. Ζωγράφος της Κρέουσας</a:t>
            </a:r>
            <a:r>
              <a:rPr lang="el-GR" altLang="el-GR" sz="4000"/>
              <a:t/>
            </a:r>
            <a:br>
              <a:rPr lang="el-GR" altLang="el-GR" sz="40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75107" name="Picture 3" descr="Dresden380KreusaPainterskyphos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620714"/>
            <a:ext cx="8459787" cy="5468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7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Νάπολη. 			</a:t>
            </a:r>
            <a:r>
              <a:rPr lang="en-US" altLang="el-GR" smtClean="0"/>
              <a:t>Lecce</a:t>
            </a:r>
            <a:r>
              <a:rPr lang="el-GR" altLang="el-GR" smtClean="0"/>
              <a:t> </a:t>
            </a:r>
            <a:endParaRPr lang="en-US" altLang="el-GR" smtClean="0"/>
          </a:p>
        </p:txBody>
      </p:sp>
      <p:pic>
        <p:nvPicPr>
          <p:cNvPr id="176131" name="Picture 2" descr="C:\Users\mitsos\Pictures\MYTHOS\GODS\pan\Naplesprivatecollectionpaestanbellkrat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490789"/>
            <a:ext cx="4000500" cy="2714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2" name="Picture 3" descr="C:\Users\mitsos\Pictures\MYTHOS\GODS\pan\LecceRudiaebellkraterP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3350" y="1828800"/>
            <a:ext cx="34544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7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Αθήνα. 4</a:t>
            </a:r>
            <a:r>
              <a:rPr lang="el-GR" altLang="el-GR" baseline="30000" smtClean="0"/>
              <a:t>ος</a:t>
            </a:r>
            <a:r>
              <a:rPr lang="el-GR" altLang="el-GR" smtClean="0"/>
              <a:t> αι. </a:t>
            </a:r>
            <a:endParaRPr lang="en-US" altLang="el-GR" smtClean="0"/>
          </a:p>
        </p:txBody>
      </p:sp>
      <p:pic>
        <p:nvPicPr>
          <p:cNvPr id="177155" name="Picture 2" descr="C:\Users\mitsos\Pictures\MYTHOS\GODS\pan\AthensAgathemerosPanHermesNymphs3303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6" y="2060575"/>
            <a:ext cx="4278313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3" descr="C:\Users\mitsos\Pictures\MYTHOS\GODS\pan\AthensNymphspanrelief4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0300" y="2044700"/>
            <a:ext cx="4000500" cy="360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Βιέννη. 500. </a:t>
            </a:r>
            <a:r>
              <a:rPr lang="en-US" altLang="el-GR" dirty="0" smtClean="0"/>
              <a:t>N</a:t>
            </a:r>
            <a:r>
              <a:rPr lang="el-GR" altLang="el-GR" dirty="0" smtClean="0"/>
              <a:t>έα Υόρκη. 540-520. </a:t>
            </a:r>
            <a:endParaRPr lang="en-US" altLang="el-GR" dirty="0" smtClean="0"/>
          </a:p>
        </p:txBody>
      </p:sp>
      <p:pic>
        <p:nvPicPr>
          <p:cNvPr id="115715" name="Picture 2" descr="C:\Users\mitsos\Pictures\MYTHOS\GODS\hermes\WienEpidromosP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425" y="1759403"/>
            <a:ext cx="5616575" cy="4497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250" y="1690688"/>
            <a:ext cx="339262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Λούβρο 480. Λούβρο 480. Αθήνα. 510, από τη Σίφνο. Νέα Υόρκη, από την Αρκαδία. 5</a:t>
            </a:r>
            <a:r>
              <a:rPr lang="el-GR" altLang="el-GR" baseline="30000" dirty="0" smtClean="0"/>
              <a:t>ος</a:t>
            </a:r>
            <a:endParaRPr lang="en-US" altLang="el-GR" dirty="0" smtClean="0"/>
          </a:p>
        </p:txBody>
      </p:sp>
      <p:pic>
        <p:nvPicPr>
          <p:cNvPr id="116739" name="Picture 2" descr="C:\Users\mitsos\Pictures\MYTHOS\GODS\hermes\siphn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2649" y="2059262"/>
            <a:ext cx="1439863" cy="421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0" name="Picture 4" descr="C:\Users\mitsos\Pictures\MYTHOS\GODS\hermes\LouvreCA806HermescriophoreThebes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29" y="1922464"/>
            <a:ext cx="21304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6" descr="C:\Users\mitsos\Pictures\MYTHOS\GODS\hermes\LouvreCA2443NikonP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9302" y="2008189"/>
            <a:ext cx="2516188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671" y="2151018"/>
            <a:ext cx="2847703" cy="42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dirty="0"/>
              <a:t>													</a:t>
            </a:r>
            <a:r>
              <a:rPr lang="el-GR" altLang="el-GR" sz="4000" dirty="0">
                <a:solidFill>
                  <a:schemeClr val="tx2"/>
                </a:solidFill>
              </a:rPr>
              <a:t>Θεσσαλονίκη</a:t>
            </a:r>
            <a:br>
              <a:rPr lang="el-GR" altLang="el-GR" sz="4000" dirty="0">
                <a:solidFill>
                  <a:schemeClr val="tx2"/>
                </a:solidFill>
              </a:rPr>
            </a:br>
            <a:r>
              <a:rPr lang="el-GR" altLang="el-GR" sz="4000" dirty="0"/>
              <a:t>	</a:t>
            </a:r>
            <a:r>
              <a:rPr lang="el-GR" altLang="el-GR" sz="4000" dirty="0" smtClean="0"/>
              <a:t>						</a:t>
            </a:r>
            <a:r>
              <a:rPr lang="el-GR" altLang="el-GR" sz="2400" dirty="0" smtClean="0"/>
              <a:t>Λούβρο</a:t>
            </a:r>
            <a:endParaRPr lang="el-GR" altLang="el-GR" sz="2400" dirty="0"/>
          </a:p>
        </p:txBody>
      </p:sp>
      <p:pic>
        <p:nvPicPr>
          <p:cNvPr id="117763" name="Picture 3" descr="ThessalonikiSindoscolumnkra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6602" y="1377950"/>
            <a:ext cx="5105400" cy="548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64" name="Rectangle 4"/>
          <p:cNvSpPr>
            <a:spLocks noChangeArrowheads="1"/>
          </p:cNvSpPr>
          <p:nvPr/>
        </p:nvSpPr>
        <p:spPr bwMode="auto">
          <a:xfrm rot="10800000" flipV="1">
            <a:off x="2424113" y="3556745"/>
            <a:ext cx="33845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l-GR" altLang="el-GR" dirty="0">
              <a:solidFill>
                <a:schemeClr val="tx2"/>
              </a:solidFill>
            </a:endParaRPr>
          </a:p>
          <a:p>
            <a:pPr algn="r" eaLnBrk="1" hangingPunct="1"/>
            <a:endParaRPr lang="el-GR" altLang="el-GR" dirty="0">
              <a:solidFill>
                <a:schemeClr val="tx2"/>
              </a:solidFill>
            </a:endParaRPr>
          </a:p>
          <a:p>
            <a:pPr algn="r" eaLnBrk="1" hangingPunct="1"/>
            <a:endParaRPr lang="el-GR" altLang="el-GR" dirty="0">
              <a:solidFill>
                <a:schemeClr val="tx2"/>
              </a:solidFill>
            </a:endParaRPr>
          </a:p>
          <a:p>
            <a:pPr algn="r" eaLnBrk="1" hangingPunct="1"/>
            <a:endParaRPr lang="el-GR" altLang="el-GR" dirty="0">
              <a:solidFill>
                <a:schemeClr val="tx2"/>
              </a:solidFill>
            </a:endParaRPr>
          </a:p>
          <a:p>
            <a:pPr algn="r" eaLnBrk="1" hangingPunct="1"/>
            <a:endParaRPr lang="el-GR" altLang="el-GR" dirty="0">
              <a:solidFill>
                <a:schemeClr val="tx2"/>
              </a:solidFill>
            </a:endParaRPr>
          </a:p>
          <a:p>
            <a:pPr algn="r" eaLnBrk="1" hangingPunct="1"/>
            <a:endParaRPr lang="el-GR" altLang="el-GR" dirty="0">
              <a:solidFill>
                <a:schemeClr val="tx2"/>
              </a:solidFill>
            </a:endParaRPr>
          </a:p>
          <a:p>
            <a:pPr algn="r" eaLnBrk="1" hangingPunct="1"/>
            <a:endParaRPr lang="el-GR" altLang="el-GR" dirty="0">
              <a:solidFill>
                <a:schemeClr val="tx2"/>
              </a:solidFill>
            </a:endParaRPr>
          </a:p>
          <a:p>
            <a:pPr algn="r" eaLnBrk="1" hangingPunct="1"/>
            <a:endParaRPr lang="el-GR" altLang="el-GR" dirty="0">
              <a:solidFill>
                <a:schemeClr val="tx2"/>
              </a:solidFill>
            </a:endParaRPr>
          </a:p>
        </p:txBody>
      </p:sp>
      <p:pic>
        <p:nvPicPr>
          <p:cNvPr id="117765" name="Picture 5" descr="Louvrethreehermspeli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37475" y="2610100"/>
            <a:ext cx="3616325" cy="382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368</Words>
  <Application>Microsoft Office PowerPoint</Application>
  <PresentationFormat>Widescreen</PresentationFormat>
  <Paragraphs>144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Arial</vt:lpstr>
      <vt:lpstr>Calibri</vt:lpstr>
      <vt:lpstr>Calibri Light</vt:lpstr>
      <vt:lpstr>Office Theme</vt:lpstr>
      <vt:lpstr>Ερμής</vt:lpstr>
      <vt:lpstr>Λούβρο. Καιρετανή υδρία. </vt:lpstr>
      <vt:lpstr>PowerPoint Presentation</vt:lpstr>
      <vt:lpstr>Λονδίνο. 480. Ζ. του Βρύγου</vt:lpstr>
      <vt:lpstr>Βαλτιμόρη.    Tübingen</vt:lpstr>
      <vt:lpstr>Κόρινθος. Κύλικα του Ζωγράφου του Τάραντα. 560. Λήκυθος Νάντης. 400.   </vt:lpstr>
      <vt:lpstr>Βιέννη. 500. Nέα Υόρκη. 540-520. </vt:lpstr>
      <vt:lpstr>Λούβρο 480. Λούβρο 480. Αθήνα. 510, από τη Σίφνο. Νέα Υόρκη, από την Αρκαδία. 5ος</vt:lpstr>
      <vt:lpstr>             Θεσσαλονίκη        Λούβρο</vt:lpstr>
      <vt:lpstr>Συρακούσες 22934. Ζ. της Παντοξένας. 440 π.Χ.</vt:lpstr>
      <vt:lpstr>1. London, Sotheby’s. Z. Του Pisticci. 440-430 π.Χ. 2. Kiel. Απουλικός κραατήρας. Ομάδα Brooklyn-Budapest. 370 π.Χ. </vt:lpstr>
      <vt:lpstr>Βερολίνο. Ζωγράφος του Βερολίνου      Jena </vt:lpstr>
      <vt:lpstr>     Αθήνα 1926 </vt:lpstr>
      <vt:lpstr>Mόναχο, Schoen 80  </vt:lpstr>
      <vt:lpstr>Λονδίνο</vt:lpstr>
      <vt:lpstr>Δήμητρα και Περσεφόνη, Πλούτων/Άδης  Ελευσίνα, πίναξ</vt:lpstr>
      <vt:lpstr>PowerPoint Presentation</vt:lpstr>
      <vt:lpstr>Βρυξέλλες, Βασ. Βιβλ. Β 12. Ζωγράφος του Ευαίωνος   </vt:lpstr>
      <vt:lpstr>PowerPoint Presentation</vt:lpstr>
      <vt:lpstr>      </vt:lpstr>
      <vt:lpstr>PowerPoint Presentation</vt:lpstr>
      <vt:lpstr>Aθήνα 1436. Λήκυθος από την Αταλάντη     Λειπσία. Λήκυθος      από τη Γέλα  </vt:lpstr>
      <vt:lpstr>Cab.Méd. 298. Κρατήρας. Άνοδος της Κόρης </vt:lpstr>
      <vt:lpstr>Νέα Υόρκη.  Ζωγράφος της Περσεφόνης        Οξφόρδη</vt:lpstr>
      <vt:lpstr>120-121. Σκύφος του ΄Μάκρωνα. Λονδίνο, από την Καπύη. Ελευσινιακές και ολύμπιες θεότητες κατά την αναχώρηση του Τριπτόλεμου</vt:lpstr>
      <vt:lpstr>Στάμνος με πόδι του Ζωγράφου του Συλέα. Malibu      Κρατήρας Καρλσρούης.       Ζωγράφος του Βερολίνου  </vt:lpstr>
      <vt:lpstr>Κωδωνόσχημος κρστήρας. Ακράγας  </vt:lpstr>
      <vt:lpstr>Φλωρεντία. Στάμνος από το Orvieto. </vt:lpstr>
      <vt:lpstr>Sotheby’s. Ζωγράφος του Ηφαίστου  Durham. Πολύγνωτος</vt:lpstr>
      <vt:lpstr>Βιέννη      Λονδίνο, Sotheby’s</vt:lpstr>
      <vt:lpstr>Αθήνα   Λονδίνο</vt:lpstr>
      <vt:lpstr>Αγ. Πετρούπολη     Νάπολη    </vt:lpstr>
      <vt:lpstr>Αφροδίτη</vt:lpstr>
      <vt:lpstr>Paestum.    Τάραντας</vt:lpstr>
      <vt:lpstr>Λονδίνο     Βερολίνο</vt:lpstr>
      <vt:lpstr>Αθήνα.      Αβάνα</vt:lpstr>
      <vt:lpstr>Κάτοπτρο Ερέτριας. 4ος αι. </vt:lpstr>
      <vt:lpstr>Κάτοπτρο από την Palestrina. 4ος αι.           Αθήνα. Ερωτοστασία   </vt:lpstr>
      <vt:lpstr>     Αφροδίτη και      Άδωνις</vt:lpstr>
      <vt:lpstr>Ερμιτάζ. </vt:lpstr>
      <vt:lpstr>Σκύφος από την Ακρόπολη </vt:lpstr>
      <vt:lpstr>Αδώνια. 1. Θραύσμα Αθήνας. 2. Θραύσμα Άργους</vt:lpstr>
      <vt:lpstr>Λονδίνο Ε241. 4ος αι. </vt:lpstr>
      <vt:lpstr>Φλωρεντία. Φαών  </vt:lpstr>
      <vt:lpstr>Ακράγας. Φαών. </vt:lpstr>
      <vt:lpstr>Μalibu.  Λουτροφόρος</vt:lpstr>
      <vt:lpstr>   Paestum. Ζωγράφος         της Αφροδίτης</vt:lpstr>
      <vt:lpstr>Λονδίνο    Οξφόρδη</vt:lpstr>
      <vt:lpstr>Έρως  Φλωρεντία. 510.  Βοστώνη. 500. </vt:lpstr>
      <vt:lpstr>Γέλα. 470.      Οξφόρδη. 460.  Βοστώνη. 4ος. </vt:lpstr>
      <vt:lpstr>      Λήκυθος Νέας Υόρκης           Γέλα</vt:lpstr>
      <vt:lpstr>Λονδίνο   Αθήνα</vt:lpstr>
      <vt:lpstr>Βοστώνη. Δούρις. 480. </vt:lpstr>
      <vt:lpstr>Tübingen   Βόννη</vt:lpstr>
      <vt:lpstr>Λονδίνο. 480.    Θεσσαλονίκη. 330.  </vt:lpstr>
      <vt:lpstr>Λονδίνο. Πυξίδα. 400 π.Χ. </vt:lpstr>
      <vt:lpstr>Βόλος</vt:lpstr>
      <vt:lpstr>Αθήνα, υδρία. 380.   Φλωρεντία. 370. </vt:lpstr>
      <vt:lpstr>Τάρας     Laval</vt:lpstr>
      <vt:lpstr>Παν</vt:lpstr>
      <vt:lpstr> </vt:lpstr>
      <vt:lpstr>Cape Town. Αμφορέας. Παν και Νύμφη. Οινοχόη σε ιδ. Συλλ. Παν και Ερμής.   </vt:lpstr>
      <vt:lpstr>Κassel T 426.  Βοιωτικός σκύφος Reading 723. Κορινθιακό πινάκιο</vt:lpstr>
      <vt:lpstr>Ζωγράφος της Κρέουσας. Δρέσδη 380  </vt:lpstr>
      <vt:lpstr>Δρέσδη 380. Ζωγράφος της Κρέουσας  </vt:lpstr>
      <vt:lpstr>Νάπολη.    Lecce </vt:lpstr>
      <vt:lpstr>Αθήνα. 4ος αι.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Ερμής</dc:title>
  <dc:creator>User</dc:creator>
  <cp:lastModifiedBy>User</cp:lastModifiedBy>
  <cp:revision>9</cp:revision>
  <dcterms:created xsi:type="dcterms:W3CDTF">2021-11-15T05:59:27Z</dcterms:created>
  <dcterms:modified xsi:type="dcterms:W3CDTF">2022-01-25T10:09:03Z</dcterms:modified>
</cp:coreProperties>
</file>