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4" r:id="rId2"/>
    <p:sldId id="350" r:id="rId3"/>
    <p:sldId id="278" r:id="rId4"/>
    <p:sldId id="279" r:id="rId5"/>
    <p:sldId id="351" r:id="rId6"/>
    <p:sldId id="280" r:id="rId7"/>
    <p:sldId id="281" r:id="rId8"/>
    <p:sldId id="337" r:id="rId9"/>
    <p:sldId id="282" r:id="rId10"/>
    <p:sldId id="344" r:id="rId11"/>
    <p:sldId id="375" r:id="rId12"/>
    <p:sldId id="377" r:id="rId13"/>
    <p:sldId id="376" r:id="rId14"/>
    <p:sldId id="355" r:id="rId15"/>
    <p:sldId id="285" r:id="rId16"/>
    <p:sldId id="354" r:id="rId17"/>
    <p:sldId id="339" r:id="rId18"/>
    <p:sldId id="378" r:id="rId19"/>
    <p:sldId id="287" r:id="rId20"/>
    <p:sldId id="340" r:id="rId21"/>
    <p:sldId id="347" r:id="rId22"/>
    <p:sldId id="349" r:id="rId23"/>
    <p:sldId id="383" r:id="rId24"/>
    <p:sldId id="345" r:id="rId25"/>
    <p:sldId id="356" r:id="rId26"/>
    <p:sldId id="346" r:id="rId27"/>
    <p:sldId id="341" r:id="rId28"/>
    <p:sldId id="380" r:id="rId29"/>
    <p:sldId id="379" r:id="rId30"/>
    <p:sldId id="352" r:id="rId31"/>
    <p:sldId id="381" r:id="rId32"/>
    <p:sldId id="289" r:id="rId33"/>
    <p:sldId id="348" r:id="rId34"/>
    <p:sldId id="357" r:id="rId35"/>
    <p:sldId id="290" r:id="rId36"/>
    <p:sldId id="358" r:id="rId37"/>
    <p:sldId id="291" r:id="rId38"/>
    <p:sldId id="292" r:id="rId39"/>
    <p:sldId id="293" r:id="rId40"/>
    <p:sldId id="338" r:id="rId41"/>
    <p:sldId id="294" r:id="rId42"/>
    <p:sldId id="360" r:id="rId43"/>
    <p:sldId id="361" r:id="rId44"/>
    <p:sldId id="362" r:id="rId45"/>
    <p:sldId id="363" r:id="rId46"/>
    <p:sldId id="295" r:id="rId47"/>
    <p:sldId id="359" r:id="rId48"/>
    <p:sldId id="296" r:id="rId49"/>
    <p:sldId id="365" r:id="rId50"/>
    <p:sldId id="366" r:id="rId51"/>
    <p:sldId id="297" r:id="rId52"/>
    <p:sldId id="368" r:id="rId53"/>
    <p:sldId id="369" r:id="rId54"/>
    <p:sldId id="944" r:id="rId55"/>
    <p:sldId id="298" r:id="rId56"/>
    <p:sldId id="945" r:id="rId57"/>
    <p:sldId id="946" r:id="rId58"/>
    <p:sldId id="300" r:id="rId59"/>
    <p:sldId id="947" r:id="rId60"/>
    <p:sldId id="372" r:id="rId61"/>
    <p:sldId id="370" r:id="rId62"/>
    <p:sldId id="302" r:id="rId63"/>
    <p:sldId id="371" r:id="rId64"/>
    <p:sldId id="303" r:id="rId65"/>
    <p:sldId id="948" r:id="rId66"/>
    <p:sldId id="304" r:id="rId67"/>
    <p:sldId id="305" r:id="rId68"/>
    <p:sldId id="306" r:id="rId69"/>
    <p:sldId id="307" r:id="rId70"/>
    <p:sldId id="949" r:id="rId71"/>
    <p:sldId id="950" r:id="rId72"/>
    <p:sldId id="951" r:id="rId73"/>
    <p:sldId id="373" r:id="rId74"/>
    <p:sldId id="952" r:id="rId75"/>
    <p:sldId id="953" r:id="rId76"/>
    <p:sldId id="308" r:id="rId7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7A690-778D-4C8B-BFAC-C7DA77CDC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11C14-5B81-4694-9078-944750CCF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6F52B-7187-4652-A855-23BBDEB8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B528C-A420-4616-89DB-251B43A0E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02658-6D18-4C3E-969E-0C465FE99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662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3E61D-0E1C-4413-9891-620D7F81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6645F-9B43-4EEA-BD46-113A836CB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B7EF5-DA00-462F-AAD0-A6850D1F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668B9-035F-4FA9-AEE2-B10C30AE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A564B-0DDA-412C-9992-C6BF440C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4298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6E81D-15C5-4C50-8A81-68CFDDD66F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7B394-C696-4C8D-BB96-DF0AC773D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6F40-FCC3-4227-B2DF-6CEFECB4C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DDF60-9880-4BF5-A6CA-AA9B28725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1CBE0-18D3-4FBB-94CA-68B8C080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83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E58F3-3F76-47EF-8D35-125FCBC02C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158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711200" y="18288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711200" y="39243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88345-06F1-4854-AD99-1ECE66AC8FD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335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10AA1-5B86-4277-9EB3-BF17DB2CF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3CD4C-3831-43BE-8C13-88B6B53C4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EF375-E571-4E8E-9795-9627DDAF5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74CFE-E0A8-42B9-9913-118D819D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89F67-63BD-4F41-88FF-77A6F859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044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6403-2DE1-41BA-B488-9B739DF7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D44CF-C962-4AE8-92C3-3937D5F28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175CE-D0F6-4990-A948-F5E7DF0D2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4A6A-57F7-4162-93B0-F577BE2B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710EE-5A78-4C25-870D-BC19265B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562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8EAE-3A97-43C3-BEC5-E728F815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6FE4-4D5D-4972-A7FD-2BBD87268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FFFFF-D829-4E43-BA8D-FED472784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09751-9EF7-49AF-9504-727EFD25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44D3B-652E-433D-8793-91459AC34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F596A-C150-4AEC-A0EF-A3BAD74F4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09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B20F7-6D9B-4333-9983-1EEBDADD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857A5-1838-41F2-8D51-6C0D7BA0B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4B4EE-AF16-4618-B440-0A3611834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938C9-7F10-46A1-B49B-9FF39BA987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A39F4-903E-42FF-94B1-03B87D28F8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50D65-A159-4F87-B0D3-31801B94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5F497C-7D64-4DDF-AB72-0270DC6F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BE842-41BA-4948-A436-665ED4FA5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809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C889A-64E3-4397-A737-8EE9F3309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EB5E0A-97AC-4B4C-A6C5-E343A3EC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B0777-CAA4-4C9D-8488-CE39597D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1D949-E42A-4479-B7DF-2001C43D1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891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E0FBA-12A4-400B-9E7C-F60B6AC2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ACADE-0263-4BA2-922D-0EBDDB547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645DB-09F7-4F88-BB3D-6D09113F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8858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A575-3B91-4F35-9051-3B609A4A4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3A400-DF64-4754-AFE2-BB7ED9B54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D9331-7928-4B9A-A13B-870539E2F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9E69-0B21-4269-8E0E-A90BEA8C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404ED-8E7F-4323-B8F9-2EC1EB30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08D21-F863-4EF5-9830-F32A239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563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A600-79A0-4A65-B457-F14A3A92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DA1FA4-76BF-4F49-84B0-D5C45CECB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CEBC0-910B-4F20-BE0B-A844071C7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25306-A335-4B9D-8BF2-DDF3368F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199B6-DA7B-45C9-8401-E094F9E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D7CFC-4B20-47EC-9AA3-77725E157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27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E60FA5-CAE3-4D9D-9BA9-0A915778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BD8FC-EADF-402A-90E4-FA0FDD438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520A6-62F1-4C77-903A-C3E45E083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17C50-6FA2-40B4-9BE0-6842FC0A8612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204A1-CBC1-48FD-A900-4913276C7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3B493-85A3-4518-A51A-D6A0C4744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CA172-A93A-4C0D-8234-375A2579C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929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4.jpg"/><Relationship Id="rId4" Type="http://schemas.openxmlformats.org/officeDocument/2006/relationships/image" Target="../media/image13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jpeg"/><Relationship Id="rId4" Type="http://schemas.openxmlformats.org/officeDocument/2006/relationships/image" Target="../media/image140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jpeg"/><Relationship Id="rId4" Type="http://schemas.openxmlformats.org/officeDocument/2006/relationships/image" Target="../media/image150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2.jpg"/><Relationship Id="rId4" Type="http://schemas.openxmlformats.org/officeDocument/2006/relationships/image" Target="../media/image16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8760-66EC-4EFB-B4A2-B97F053A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Κοροπλαστική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F7EF0-BF42-4069-ABFA-F6CFF20C40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53B7F-7B04-4AF8-9864-6354994C75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7502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34C3B-C5BA-4B1B-AB1A-B6A63C18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239. </a:t>
            </a:r>
            <a:r>
              <a:rPr lang="en-US" dirty="0" err="1"/>
              <a:t>Saturo</a:t>
            </a:r>
            <a:r>
              <a:rPr lang="en-US" dirty="0"/>
              <a:t>, </a:t>
            </a:r>
            <a:r>
              <a:rPr lang="el-GR" dirty="0"/>
              <a:t>πίνακες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51CA1D-179B-4228-8CED-9135450F4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49" y="1528934"/>
            <a:ext cx="4398011" cy="54498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8C4CF-03E8-4599-812C-B0CBCF30C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58" y="1600200"/>
            <a:ext cx="4398011" cy="46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67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1688B-E07B-43A1-92F2-8ED528C09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240. Γυναικεία κεφαλή. Τάρας. Αρχές 6</a:t>
            </a:r>
            <a:r>
              <a:rPr lang="el-GR" baseline="30000" dirty="0"/>
              <a:t>ου</a:t>
            </a:r>
            <a:r>
              <a:rPr lang="el-GR" dirty="0"/>
              <a:t> αι. 241. Γυναικεία κεφαλή. Κύμη.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ADB793-A560-4028-9101-353643306C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6" y="2240925"/>
            <a:ext cx="5904056" cy="3936037"/>
          </a:xfrm>
        </p:spPr>
      </p:pic>
      <p:pic>
        <p:nvPicPr>
          <p:cNvPr id="7" name="Picture 11" descr="Cumesdaedalicantefix">
            <a:extLst>
              <a:ext uri="{FF2B5EF4-FFF2-40B4-BE49-F238E27FC236}">
                <a16:creationId xmlns:a16="http://schemas.microsoft.com/office/drawing/2014/main" id="{DCB136EB-B6DB-43D4-A6A8-E3EB7AC7FB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349" y="2282637"/>
            <a:ext cx="4181302" cy="3437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71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AB365-47C7-4927-973E-10B5C004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242. Ακροκέραμο από το Ρήγιο. 243-244. Τάρας, μέσα και ύστερος 6</a:t>
            </a:r>
            <a:r>
              <a:rPr lang="el-GR" baseline="30000" dirty="0"/>
              <a:t>ος</a:t>
            </a:r>
            <a:r>
              <a:rPr lang="el-GR" dirty="0"/>
              <a:t> αι.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6E3A58-2C3D-426C-95F2-B7E75C65F0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7" y="1980652"/>
            <a:ext cx="3759534" cy="3665546"/>
          </a:xfr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E0760707-DE18-4498-B162-66770110C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08" y="1980652"/>
            <a:ext cx="4724087" cy="3435480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124C1BE3-BAFE-44E7-9A66-14C5C7DC73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94" y="2044191"/>
            <a:ext cx="3366287" cy="3435481"/>
          </a:xfrm>
        </p:spPr>
      </p:pic>
    </p:spTree>
    <p:extLst>
      <p:ext uri="{BB962C8B-B14F-4D97-AF65-F5344CB8AC3E}">
        <p14:creationId xmlns:p14="http://schemas.microsoft.com/office/powerpoint/2010/main" val="361939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4E95-8CC0-4F02-8061-561E755F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245. Ακροκέραμα από τη Μέδμα. 246. Ακροκέραμο από τον Τάραντα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BDF4D1-AC3A-419F-821A-41887A39A8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2" y="1900325"/>
            <a:ext cx="5841617" cy="4056591"/>
          </a:xfrm>
        </p:spPr>
      </p:pic>
      <p:pic>
        <p:nvPicPr>
          <p:cNvPr id="10" name="Picture 17" descr="TarantoantefixUSA">
            <a:extLst>
              <a:ext uri="{FF2B5EF4-FFF2-40B4-BE49-F238E27FC236}">
                <a16:creationId xmlns:a16="http://schemas.microsoft.com/office/drawing/2014/main" id="{11D94F37-33A4-4333-B90B-D37A3FE9E0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5867" y="2089366"/>
            <a:ext cx="3994265" cy="38238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451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6D732-B989-49A6-9392-5CD34354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247-248. Ακροκέραμα από τη Μοργαντίνα. 249. Γέλα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02634F8-FB96-4DB9-BAEA-6FC1EDFE9F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12" y="1594599"/>
            <a:ext cx="3952373" cy="4414993"/>
          </a:xfr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EA1A354-FCAE-49DB-8A2D-2B69021A6B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" y="2512380"/>
            <a:ext cx="3284698" cy="331466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47F92-F8E1-4076-A815-1982C8D56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30" y="2653832"/>
            <a:ext cx="4166588" cy="31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9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dirty="0"/>
              <a:t>Ακροκέραμα. 250. Νάξος. 251. Γέλα. </a:t>
            </a:r>
          </a:p>
        </p:txBody>
      </p:sp>
      <p:pic>
        <p:nvPicPr>
          <p:cNvPr id="119811" name="Picture 7" descr="Gelaviaapolloantefix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02" y="2209800"/>
            <a:ext cx="3629876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257350-D14C-46B5-8843-55C7EFA29E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9" y="2023368"/>
            <a:ext cx="6830483" cy="3996431"/>
          </a:xfrm>
        </p:spPr>
      </p:pic>
    </p:spTree>
    <p:extLst>
      <p:ext uri="{BB962C8B-B14F-4D97-AF65-F5344CB8AC3E}">
        <p14:creationId xmlns:p14="http://schemas.microsoft.com/office/powerpoint/2010/main" val="2801890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895D-E424-4D10-94BA-C0895B518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252. Ιμέρα. 253. Γέλα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BF7869-DD7D-46EF-8FA9-177DB10472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508591" cy="433692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7075D-6DB5-4EEB-86B6-91B9055627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4" descr="gelagorgoneion">
            <a:extLst>
              <a:ext uri="{FF2B5EF4-FFF2-40B4-BE49-F238E27FC236}">
                <a16:creationId xmlns:a16="http://schemas.microsoft.com/office/drawing/2014/main" id="{6393684A-DEA9-4192-85E9-AB0C554C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59" y="1977083"/>
            <a:ext cx="6374241" cy="37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75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1EC8-59C1-44CB-AC07-067A06AD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254. Ποσειδωνία, ναός της Ήρας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5B564CD-DAE9-460D-98DD-2C2E332C6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17638"/>
            <a:ext cx="7438642" cy="5165724"/>
          </a:xfrm>
        </p:spPr>
      </p:pic>
    </p:spTree>
    <p:extLst>
      <p:ext uri="{BB962C8B-B14F-4D97-AF65-F5344CB8AC3E}">
        <p14:creationId xmlns:p14="http://schemas.microsoft.com/office/powerpoint/2010/main" val="564828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282B-8009-4FBA-92F8-BA08AE48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255. Καυλωνία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ABA86B-13F7-4355-8FD2-EB5E4271F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1" y="1690688"/>
            <a:ext cx="608913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0B6B3-0998-472F-BF3E-93035EB41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690688"/>
            <a:ext cx="5791200" cy="44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35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dirty="0"/>
              <a:t>256. Γραπτή σίμη από τους Λοκρούς.  </a:t>
            </a:r>
          </a:p>
        </p:txBody>
      </p:sp>
      <p:pic>
        <p:nvPicPr>
          <p:cNvPr id="121859" name="Picture 4" descr="locrisi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5520" y="1340768"/>
            <a:ext cx="8496944" cy="55598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24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80A8-9F19-4330-BC1C-AECE3E7E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Δημάρατος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51B55-94CA-43E8-8006-D602304EA6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dirty="0"/>
              <a:t>Η παράδοση πιστοποιεί τόσο τη σχέση της Κορίνθου με την ανακάλυψη του είδους, όσο και την πρώιμη σχετική μετεμφύτευση της τέχνης αυτής στην Ιταλία. </a:t>
            </a:r>
          </a:p>
          <a:p>
            <a:pPr marL="0" indent="0">
              <a:buNone/>
            </a:pPr>
            <a:r>
              <a:rPr lang="el-GR" sz="1600" dirty="0"/>
              <a:t>Ο Δημάρατος, μετά την πτώση της αρχής των Βακχιάδων στην Κόρινθο (657 π.Χ.), και έχοντας ήδη αρκετούς δεσμούς με την πόλη της </a:t>
            </a:r>
            <a:r>
              <a:rPr lang="en-US" sz="1600" dirty="0" err="1"/>
              <a:t>Tarquinia</a:t>
            </a:r>
            <a:r>
              <a:rPr lang="el-GR" sz="1600" dirty="0"/>
              <a:t>, εγκαταστάθηκε εκεί και παντρεύτηκε μια γυναίκα υψηλής κοινωνικής θέσης (Διονύσιος Αλικαρνασσεύς 3.46.3-5, </a:t>
            </a:r>
            <a:r>
              <a:rPr lang="en-US" sz="1600" dirty="0" err="1"/>
              <a:t>Valerius</a:t>
            </a:r>
            <a:r>
              <a:rPr lang="en-US" sz="1600" dirty="0"/>
              <a:t> Maximus III</a:t>
            </a:r>
            <a:r>
              <a:rPr lang="el-GR" sz="1600" dirty="0"/>
              <a:t> 4.2). </a:t>
            </a:r>
          </a:p>
          <a:p>
            <a:pPr marL="0" indent="0">
              <a:buNone/>
            </a:pPr>
            <a:r>
              <a:rPr lang="el-GR" sz="1600" dirty="0"/>
              <a:t>Μαζί του ήλθαν στην Ιταλία πλήθος λαού (Στράβων 5, 2.2: λαόν  ’άγων ’εκ Κορίνθου), εκ των οποίων τρεις τεχνίτες, ο Εύχειρ, ο Δίοπος και ο Εύγραμμος, οι οποίοι έφεραν την «πλαστική» στην Ιταλία (</a:t>
            </a:r>
            <a:r>
              <a:rPr lang="en-US" sz="1600" dirty="0" err="1"/>
              <a:t>Plinius</a:t>
            </a:r>
            <a:r>
              <a:rPr lang="el-GR" sz="1600" dirty="0"/>
              <a:t>, </a:t>
            </a:r>
            <a:r>
              <a:rPr lang="en-US" sz="1600" i="1" dirty="0"/>
              <a:t>Historia Naturalis</a:t>
            </a:r>
            <a:r>
              <a:rPr lang="el-GR" sz="1600" dirty="0"/>
              <a:t> 35.43.142: </a:t>
            </a:r>
            <a:r>
              <a:rPr lang="en-US" sz="1600" i="1" dirty="0"/>
              <a:t>ab </a:t>
            </a:r>
            <a:r>
              <a:rPr lang="en-US" sz="1600" i="1" dirty="0" err="1"/>
              <a:t>iis</a:t>
            </a:r>
            <a:r>
              <a:rPr lang="en-US" sz="1600" i="1" dirty="0"/>
              <a:t> </a:t>
            </a:r>
            <a:r>
              <a:rPr lang="en-US" sz="1600" i="1" dirty="0" err="1"/>
              <a:t>Italiae</a:t>
            </a:r>
            <a:r>
              <a:rPr lang="en-US" sz="1600" i="1" dirty="0"/>
              <a:t> </a:t>
            </a:r>
            <a:r>
              <a:rPr lang="en-US" sz="1600" i="1" dirty="0" err="1"/>
              <a:t>traditam</a:t>
            </a:r>
            <a:r>
              <a:rPr lang="en-US" sz="1600" i="1" dirty="0"/>
              <a:t> </a:t>
            </a:r>
            <a:r>
              <a:rPr lang="en-US" sz="1600" i="1" dirty="0" err="1"/>
              <a:t>plasticen</a:t>
            </a:r>
            <a:r>
              <a:rPr lang="el-GR" sz="1600" dirty="0"/>
              <a:t>).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E9FB8-2CEC-4524-88BB-5BAA0E4284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l-GR" sz="2900" dirty="0"/>
              <a:t>Σε άλλο εδάφιο, ο Πλίνιος αναφέρει ότι ο Δημάρατος πήρε μαζί του τον ζωγράφο Έκφαντο (</a:t>
            </a:r>
            <a:r>
              <a:rPr lang="en-US" sz="2900" i="1" dirty="0"/>
              <a:t>Historia Naturalis</a:t>
            </a:r>
            <a:r>
              <a:rPr lang="el-GR" sz="2900" dirty="0"/>
              <a:t> 35.16). </a:t>
            </a:r>
          </a:p>
          <a:p>
            <a:endParaRPr lang="el-GR" sz="2900" dirty="0"/>
          </a:p>
          <a:p>
            <a:r>
              <a:rPr lang="el-GR" sz="2900" dirty="0"/>
              <a:t>Σϋμφωνα με την πλειοψηφία των μελετητών, οι τρεις καλλιτέχνες ενέχονται σε τρεις τέχνες: ο Εύχειρ είναι ο γλύπτης, ο Δίοπος ο αρχιτέκτονας και ο Εύγραμμος ο ζωγράφος των μεγάλων επιφανειών (τάφοι). </a:t>
            </a:r>
          </a:p>
          <a:p>
            <a:endParaRPr lang="el-GR" sz="2900" dirty="0"/>
          </a:p>
          <a:p>
            <a:r>
              <a:rPr lang="el-GR" sz="2900" dirty="0"/>
              <a:t>Πάντως, μια πρόσφατη άποψη συνδέει τους τρεις καλλιτέχνες με την κατασκευή των κεραμώσεων: ο Εύχειρ είναι ο παρασκευαστής των κεραμίδων. Ο Εύγραμμος αυτός που τις διακοσμεί με ζωγραφική, και ο Δίοπος είναι αυτός ο οποίος τις προσαρμόζει σ’ένα αρμονικό αρχιτεκτονικό σύνολο</a:t>
            </a:r>
          </a:p>
          <a:p>
            <a:endParaRPr lang="el-GR" sz="2900" dirty="0"/>
          </a:p>
          <a:p>
            <a:r>
              <a:rPr lang="el-GR" dirty="0"/>
              <a:t>αετωματικά ανάγλυφα, ακροκέραμα, ακρωτήρια, πήλινες ζωφόροι και σίμες. </a:t>
            </a:r>
          </a:p>
          <a:p>
            <a:endParaRPr lang="el-GR" sz="29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9760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89F9-8C80-46D2-9DF7-1DD902B3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257. Μοργαντίνα</a:t>
            </a:r>
            <a:br>
              <a:rPr lang="el-GR" dirty="0"/>
            </a:br>
            <a:r>
              <a:rPr lang="el-GR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DF808-94CC-42BE-92CB-2BA8EA8A5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20" y="1152365"/>
            <a:ext cx="8756780" cy="576800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7666B5-A54D-4E2B-8070-281645CCB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7418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3B5F5-C2DC-4194-B8B8-C95155FC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258. Ακρωτήριο από τον Ακράγαντα. 550 π.Χ.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0FCEEF-5B03-4031-85E1-DDC1386112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00"/>
            <a:ext cx="3742976" cy="505936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4E0C62E-DB1B-4BDE-9E52-9495E9D29F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3794521" cy="5059362"/>
          </a:xfrm>
        </p:spPr>
      </p:pic>
    </p:spTree>
    <p:extLst>
      <p:ext uri="{BB962C8B-B14F-4D97-AF65-F5344CB8AC3E}">
        <p14:creationId xmlns:p14="http://schemas.microsoft.com/office/powerpoint/2010/main" val="179086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5E434-5301-4223-A9EB-BDB6F6051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259. Συρακούσες. Ακρωτήριο. 6</a:t>
            </a:r>
            <a:r>
              <a:rPr lang="el-GR" baseline="30000" dirty="0"/>
              <a:t>ος</a:t>
            </a:r>
            <a:r>
              <a:rPr lang="el-GR" dirty="0"/>
              <a:t> αι.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4C3974-AB24-4371-869C-C36FB6C968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5782"/>
            <a:ext cx="6784910" cy="508868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0C722-5C15-42C3-8676-9D4FA20AB9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9383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AE0AC-6D53-4DFA-8C10-D5B981F8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260. Ακρωτήρια από τον Τάραντα. Ύστερος 6</a:t>
            </a:r>
            <a:r>
              <a:rPr lang="el-GR" sz="2800" baseline="30000" dirty="0"/>
              <a:t>ος</a:t>
            </a:r>
            <a:r>
              <a:rPr lang="el-GR" sz="2800" dirty="0"/>
              <a:t> αι. π.Χ. </a:t>
            </a:r>
            <a:br>
              <a:rPr lang="el-GR" sz="2800" dirty="0"/>
            </a:br>
            <a:endParaRPr lang="el-GR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A3121B-1FEF-4CC4-AFFF-64272EB550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5" y="1275542"/>
            <a:ext cx="6942338" cy="558245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207EA-22B1-4794-8655-07A90523A1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2467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70EA-94ED-499B-80A8-8548FC31B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261</a:t>
            </a:r>
            <a:r>
              <a:rPr lang="en-US" dirty="0"/>
              <a:t>-26</a:t>
            </a:r>
            <a:r>
              <a:rPr lang="el-GR" dirty="0"/>
              <a:t>4. </a:t>
            </a:r>
            <a:r>
              <a:rPr lang="en-US" dirty="0" err="1"/>
              <a:t>Arulae</a:t>
            </a:r>
            <a:r>
              <a:rPr lang="en-US" dirty="0"/>
              <a:t>. </a:t>
            </a:r>
            <a:r>
              <a:rPr lang="el-GR" dirty="0"/>
              <a:t>Λοκροί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0A84F5-B35F-43A5-8F50-402434275D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1484"/>
            <a:ext cx="4568842" cy="303399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7978C0-4234-4E38-B08F-8A7265B1CB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0" y="1192135"/>
            <a:ext cx="4918229" cy="26341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841ED-4AD3-4131-9920-F63B81FFB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0" y="3826275"/>
            <a:ext cx="4838231" cy="2887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16927-9F30-4F86-AD38-F8D1E4B1E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71" y="4105988"/>
            <a:ext cx="4401950" cy="232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42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9C20-18EA-4A5F-A85F-9AED0F78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l-GR" dirty="0"/>
              <a:t>5</a:t>
            </a:r>
            <a:r>
              <a:rPr lang="en-US" dirty="0"/>
              <a:t>. </a:t>
            </a:r>
            <a:r>
              <a:rPr lang="en-US" dirty="0" err="1"/>
              <a:t>Arula</a:t>
            </a:r>
            <a:r>
              <a:rPr lang="en-US" dirty="0"/>
              <a:t> </a:t>
            </a:r>
            <a:r>
              <a:rPr lang="el-GR" dirty="0"/>
              <a:t>από τους Λοκρούς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A3780F7-D159-4F4D-9D43-A29CAEC3F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13" y="1558764"/>
            <a:ext cx="8651474" cy="5024022"/>
          </a:xfrm>
        </p:spPr>
      </p:pic>
    </p:spTree>
    <p:extLst>
      <p:ext uri="{BB962C8B-B14F-4D97-AF65-F5344CB8AC3E}">
        <p14:creationId xmlns:p14="http://schemas.microsoft.com/office/powerpoint/2010/main" val="3974942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62CC-C418-4576-B7F8-BCD9F2B8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266. Λούβρο, </a:t>
            </a:r>
            <a:r>
              <a:rPr lang="en-US" dirty="0" err="1"/>
              <a:t>arula</a:t>
            </a:r>
            <a:r>
              <a:rPr lang="en-US" dirty="0"/>
              <a:t> </a:t>
            </a:r>
            <a:r>
              <a:rPr lang="el-GR" dirty="0"/>
              <a:t>από τη Γέλα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BEA93A-5FA6-486E-A79B-F3E7B64F06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524000"/>
            <a:ext cx="7162800" cy="523033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AA3D6-E298-47D4-9066-29841FB927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397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F4E1-D1C2-42D8-8807-88509349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267. </a:t>
            </a:r>
            <a:r>
              <a:rPr lang="en-US" dirty="0" err="1"/>
              <a:t>Arula</a:t>
            </a:r>
            <a:r>
              <a:rPr lang="en-US" dirty="0"/>
              <a:t> </a:t>
            </a:r>
            <a:r>
              <a:rPr lang="el-GR" dirty="0"/>
              <a:t>από την Γέλα. Ηρακλής και Γίγαντας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489951-DD6D-45C6-A4EB-BB62E0CE6E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877783"/>
            <a:ext cx="8175761" cy="473512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30E07-2F95-430E-842B-98B503F888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555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C96F3-629A-4E23-B11F-70E2D8D3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268. Αυτοκτονία του Αίαντα. 269. Ηώς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07CB67-2E67-41E1-AEF1-4EADAD9132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9" y="2495974"/>
            <a:ext cx="5257800" cy="3380014"/>
          </a:xfrm>
        </p:spPr>
      </p:pic>
      <p:pic>
        <p:nvPicPr>
          <p:cNvPr id="7" name="Content Placeholder 4" descr="GelaEosarula1">
            <a:extLst>
              <a:ext uri="{FF2B5EF4-FFF2-40B4-BE49-F238E27FC236}">
                <a16:creationId xmlns:a16="http://schemas.microsoft.com/office/drawing/2014/main" id="{CD811739-628F-4153-8893-5A8B4FC8D4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47" y="1941694"/>
            <a:ext cx="3816692" cy="43792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851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CF02-2BC3-407F-B931-2A086FC0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270. Τρεις θεές. 271. Γοργώ. 272. Θεά σε άρμα (Σελινούς)</a:t>
            </a:r>
            <a:r>
              <a:rPr lang="el-GR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C3F765-61BC-46D9-AF03-089A053D3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3" y="1612517"/>
            <a:ext cx="3481021" cy="4880358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A5FBF4C-415F-4857-B389-B82ED1C105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99" y="1612517"/>
            <a:ext cx="3883633" cy="4880358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9BE8C3-32E0-49E0-8E56-4821B5133D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A92F43CE-7271-4EC9-9207-5B5F6554A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19" y="1612516"/>
            <a:ext cx="3319320" cy="50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3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l-GR" sz="2400" dirty="0"/>
              <a:t>231</a:t>
            </a:r>
            <a:r>
              <a:rPr lang="en-US" sz="2400" dirty="0"/>
              <a:t>.</a:t>
            </a:r>
            <a:r>
              <a:rPr lang="el-GR" sz="2400" dirty="0"/>
              <a:t> Σελινούς, ναός </a:t>
            </a:r>
            <a:r>
              <a:rPr lang="fr-FR" sz="2400" dirty="0"/>
              <a:t>C. </a:t>
            </a:r>
            <a:endParaRPr lang="el-GR" sz="2400" dirty="0"/>
          </a:p>
        </p:txBody>
      </p:sp>
      <p:pic>
        <p:nvPicPr>
          <p:cNvPr id="113667" name="Picture 4" descr="SelinustempleCcorni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79" y="3372626"/>
            <a:ext cx="2907916" cy="34853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9" name="Picture 5" descr="C:\Users\mitsos\Pictures\SICILIA NEVRODI\294934_543143545732458_954365629_n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66" y="2911543"/>
            <a:ext cx="539014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1" name="Picture 7" descr="C:\Users\mitsos\Pictures\SICILIA NEVRODI\1463667_614835568563255_92074123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264453"/>
            <a:ext cx="3532375" cy="26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338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21A8-8F26-4BFC-B4F5-DF41F002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l-GR" dirty="0"/>
              <a:t>73</a:t>
            </a:r>
            <a:r>
              <a:rPr lang="en-US" dirty="0"/>
              <a:t>. </a:t>
            </a:r>
            <a:r>
              <a:rPr lang="el-GR" dirty="0"/>
              <a:t>Μέγαρα Υβλαία. </a:t>
            </a:r>
            <a:r>
              <a:rPr lang="en-US" dirty="0" err="1"/>
              <a:t>Arula</a:t>
            </a:r>
            <a:r>
              <a:rPr lang="en-US" dirty="0"/>
              <a:t>. </a:t>
            </a:r>
            <a:r>
              <a:rPr lang="el-GR" dirty="0"/>
              <a:t>6</a:t>
            </a:r>
            <a:r>
              <a:rPr lang="el-GR" baseline="30000" dirty="0"/>
              <a:t>ος</a:t>
            </a:r>
            <a:r>
              <a:rPr lang="el-GR" dirty="0"/>
              <a:t> αι. 274. Έννα. 275. Ηράκλεια Μινώα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F7FE8B-95EC-4161-8E0B-F5D97CDEFB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" y="1562470"/>
            <a:ext cx="6604565" cy="4953424"/>
          </a:xfrm>
        </p:spPr>
      </p:pic>
      <p:pic>
        <p:nvPicPr>
          <p:cNvPr id="5" name="Picture 7" descr="SyracuseEnnaarula">
            <a:extLst>
              <a:ext uri="{FF2B5EF4-FFF2-40B4-BE49-F238E27FC236}">
                <a16:creationId xmlns:a16="http://schemas.microsoft.com/office/drawing/2014/main" id="{6CFF3E64-70B5-4919-B320-2B5C5A217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887" y="1486694"/>
            <a:ext cx="5472113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76C9497-2110-4720-ACE6-E8EFA7F690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99" y="4185947"/>
            <a:ext cx="5181600" cy="2370717"/>
          </a:xfrm>
        </p:spPr>
      </p:pic>
    </p:spTree>
    <p:extLst>
      <p:ext uri="{BB962C8B-B14F-4D97-AF65-F5344CB8AC3E}">
        <p14:creationId xmlns:p14="http://schemas.microsoft.com/office/powerpoint/2010/main" val="2629470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6AFA-F8CB-448C-9937-2EF1139F5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276. Σφίγγες. 277. Μονομαχία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87214E-E3A6-406F-9E3C-5BA69FA9F3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8" y="2577422"/>
            <a:ext cx="5181600" cy="291465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1CF84D-DE25-4473-9537-800B34B2E2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623" y="2538708"/>
            <a:ext cx="6203880" cy="2992079"/>
          </a:xfrm>
        </p:spPr>
      </p:pic>
    </p:spTree>
    <p:extLst>
      <p:ext uri="{BB962C8B-B14F-4D97-AF65-F5344CB8AC3E}">
        <p14:creationId xmlns:p14="http://schemas.microsoft.com/office/powerpoint/2010/main" val="2895393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4000" dirty="0"/>
              <a:t>278α-β</a:t>
            </a:r>
            <a:r>
              <a:rPr lang="fr-FR" sz="4000" dirty="0"/>
              <a:t>. </a:t>
            </a:r>
            <a:r>
              <a:rPr lang="el-GR" sz="4000" dirty="0"/>
              <a:t>Κεφαλή Περσεφόνης από τον Ακράγαντα. </a:t>
            </a:r>
          </a:p>
        </p:txBody>
      </p:sp>
      <p:pic>
        <p:nvPicPr>
          <p:cNvPr id="123907" name="Picture 4" descr="agrigentopersephon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773238"/>
            <a:ext cx="31384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08" name="Picture 7" descr="agrigentopersephoneclayhead500490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29" y="1845268"/>
            <a:ext cx="3129742" cy="4035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336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7F61-FD4B-4723-8ECF-3E98ADC0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279. Κεφαλή Αθηνάς από τον Ακράγαντα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85BD1D-8B74-43D3-86EA-90DFD0881A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7162800" cy="467820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8C2D2-8EE5-468B-B618-081FE1C61B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8935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2637C-7699-42DE-B80C-18546491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280. Ένθρονος Δίας από τον Τάραντα. </a:t>
            </a:r>
            <a:r>
              <a:rPr lang="en-US" dirty="0"/>
              <a:t>28</a:t>
            </a:r>
            <a:r>
              <a:rPr lang="el-GR" dirty="0"/>
              <a:t>1</a:t>
            </a:r>
            <a:r>
              <a:rPr lang="en-US" dirty="0"/>
              <a:t>. </a:t>
            </a:r>
            <a:r>
              <a:rPr lang="el-GR" dirty="0"/>
              <a:t>Κεφαλή θεάς από τον Τάραντα. 282. Θεά από το </a:t>
            </a:r>
            <a:r>
              <a:rPr lang="en-US" dirty="0" err="1"/>
              <a:t>Grammichele</a:t>
            </a:r>
            <a:r>
              <a:rPr lang="en-US" dirty="0"/>
              <a:t>. </a:t>
            </a:r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C0DCB5-71EA-442B-8A57-E9B3DF9051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2" y="2096647"/>
            <a:ext cx="3058083" cy="4525963"/>
          </a:xfrm>
        </p:spPr>
      </p:pic>
      <p:pic>
        <p:nvPicPr>
          <p:cNvPr id="7" name="Picture 8" descr="grammicheleseatedgoddess">
            <a:extLst>
              <a:ext uri="{FF2B5EF4-FFF2-40B4-BE49-F238E27FC236}">
                <a16:creationId xmlns:a16="http://schemas.microsoft.com/office/drawing/2014/main" id="{A041EE38-A4BD-4A0F-8995-6FD21F3BAE0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6735" y="1494889"/>
            <a:ext cx="2481036" cy="538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08F46-19F7-4095-BACB-371243932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98" y="2094304"/>
            <a:ext cx="2783826" cy="4525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DB4407-F609-49CD-B295-AC89C6DFF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22" y="1455938"/>
            <a:ext cx="2720989" cy="54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9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400" dirty="0"/>
              <a:t>283. Προτομή από τους Λοκρούς. 284. Προτομή θεότητας από τη Γέλα. Ύστερος 6ος αι. π.Χ. 285. Προτομή από το </a:t>
            </a:r>
            <a:r>
              <a:rPr lang="fr-FR" sz="2400" dirty="0" err="1"/>
              <a:t>Vassallaggi</a:t>
            </a:r>
            <a:r>
              <a:rPr lang="fr-FR" sz="2400" dirty="0"/>
              <a:t>. </a:t>
            </a:r>
            <a:r>
              <a:rPr lang="el-GR" sz="2400" dirty="0"/>
              <a:t>286. Προτομή από το Ιππώνιον</a:t>
            </a:r>
          </a:p>
        </p:txBody>
      </p:sp>
      <p:pic>
        <p:nvPicPr>
          <p:cNvPr id="124931" name="Picture 4" descr="gelaprotom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65" y="2036439"/>
            <a:ext cx="2459273" cy="30243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32" name="Picture 6" descr="vassallaggiprotom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29" y="2036439"/>
            <a:ext cx="2895604" cy="3168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857894-2259-4AEE-AC79-78AC9403A330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24" y="2108447"/>
            <a:ext cx="2459273" cy="3318175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4116E9-B19B-44A1-91C3-57883153E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960615"/>
            <a:ext cx="255931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78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88BA-3008-46C0-920B-5EEECBD6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510" y="6096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287-288. Προτομές από τη Μέδμα. 6</a:t>
            </a:r>
            <a:r>
              <a:rPr lang="el-GR" baseline="30000" dirty="0"/>
              <a:t>ος</a:t>
            </a:r>
            <a:r>
              <a:rPr lang="el-GR" dirty="0"/>
              <a:t> αι.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DF6DB9-1628-4043-8E88-58F67D616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28800"/>
            <a:ext cx="3276600" cy="461731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B2B06BC-47C2-485A-AB7F-DCBDCBEFC97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783702"/>
            <a:ext cx="3124200" cy="4572723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A10B88-C981-4A12-B7D5-09FF75CF57B1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5859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800" dirty="0"/>
              <a:t>289-290. Προτομή Θεάς. Συρακούσες. 160. Προτομή Αρτέμιδος Φεραίας από τις Συρακούσες. Τέλη 5ου αι.</a:t>
            </a:r>
            <a:r>
              <a:rPr lang="el-GR" dirty="0"/>
              <a:t> </a:t>
            </a:r>
          </a:p>
        </p:txBody>
      </p:sp>
      <p:pic>
        <p:nvPicPr>
          <p:cNvPr id="125955" name="Picture 4" descr="artemispheraia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1628776"/>
            <a:ext cx="3560762" cy="4392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9" descr="Syracusebust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1773239"/>
            <a:ext cx="3344862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193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800" dirty="0"/>
              <a:t>291α-β. Πήλινες προτομές από την </a:t>
            </a:r>
            <a:r>
              <a:rPr lang="fr-FR" sz="2800" dirty="0" err="1"/>
              <a:t>Morgantina</a:t>
            </a:r>
            <a:r>
              <a:rPr lang="fr-FR" sz="2800" dirty="0"/>
              <a:t>. </a:t>
            </a:r>
            <a:r>
              <a:rPr lang="el-GR" sz="2800" dirty="0"/>
              <a:t>Ύστερη κλασική και Ελληνιστική περίοδος.</a:t>
            </a:r>
            <a:r>
              <a:rPr lang="el-GR" dirty="0"/>
              <a:t> </a:t>
            </a:r>
          </a:p>
        </p:txBody>
      </p:sp>
      <p:pic>
        <p:nvPicPr>
          <p:cNvPr id="126979" name="Picture 4" descr="Morgantinabust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556793"/>
            <a:ext cx="3326034" cy="42550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0" name="Picture 7" descr="morgantinabus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773238"/>
            <a:ext cx="2805112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3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400" dirty="0"/>
              <a:t>293. Δαιδαλικό ειδώλιο από την Γέλα. 294. Μεταπόντιο. Δαιδαλικό ειδώλιο. 295. Πλακίδιο με μορφή κόρης από την Σύβαρη.</a:t>
            </a:r>
            <a:r>
              <a:rPr lang="el-GR" sz="4000" dirty="0"/>
              <a:t> </a:t>
            </a:r>
          </a:p>
        </p:txBody>
      </p:sp>
      <p:pic>
        <p:nvPicPr>
          <p:cNvPr id="128003" name="Picture 4" descr="syracusegelastatuett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44675"/>
            <a:ext cx="2439988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4" name="Picture 6" descr="metapontostatuet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2038" y="1773238"/>
            <a:ext cx="235585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5" name="Picture 8" descr="napolisybarisstatuett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5725" y="2349501"/>
            <a:ext cx="2654300" cy="359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59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232</a:t>
            </a:r>
            <a:r>
              <a:rPr lang="fr-FR" dirty="0"/>
              <a:t>. </a:t>
            </a:r>
            <a:r>
              <a:rPr lang="el-GR" dirty="0"/>
              <a:t>Συρακούσες, ναός της Αθηνάς.</a:t>
            </a:r>
            <a:endParaRPr lang="en-US" dirty="0"/>
          </a:p>
        </p:txBody>
      </p:sp>
      <p:pic>
        <p:nvPicPr>
          <p:cNvPr id="5" name="Picture 6" descr="Syracusegorgoneio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0" y="1931628"/>
            <a:ext cx="4403339" cy="47768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6" name="Picture 2" descr="C:\Users\mitsos\Pictures\katoitalia\terracottasculpture\statues\syracuseMuseumantepagmentum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508" y="1931628"/>
            <a:ext cx="5973686" cy="448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368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144F2-3ACD-49AB-B97D-E24860E9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Πλακίδια. 296. Ελεφαντοστέινο πλακίδιο από τα Μέγαρα Υβλαία. Σελινούς, 620-610 π.Χ. Δίας και Ήρα. </a:t>
            </a:r>
            <a:r>
              <a:rPr lang="en-US" sz="2800" dirty="0" err="1"/>
              <a:t>Saturo</a:t>
            </a:r>
            <a:r>
              <a:rPr lang="en-US" sz="2800" dirty="0"/>
              <a:t>. </a:t>
            </a:r>
            <a:r>
              <a:rPr lang="el-GR" sz="2800" dirty="0"/>
              <a:t>Θησέας και Αριάδνη. 6</a:t>
            </a:r>
            <a:r>
              <a:rPr lang="el-GR" sz="2800" baseline="30000" dirty="0"/>
              <a:t>ος</a:t>
            </a:r>
            <a:r>
              <a:rPr lang="el-GR" sz="2800" dirty="0"/>
              <a:t>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0D58B3-D644-43FC-95E9-C82FDDDC2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76" y="1508619"/>
            <a:ext cx="3200400" cy="53183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AD8D5-4B47-4CAF-98B6-10D2D40B0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39" y="1553163"/>
            <a:ext cx="3523521" cy="5229225"/>
          </a:xfrm>
          <a:prstGeom prst="rect">
            <a:avLst/>
          </a:prstGeom>
        </p:spPr>
      </p:pic>
      <p:pic>
        <p:nvPicPr>
          <p:cNvPr id="6" name="Picture 4" descr="megarahyblaeabonekore">
            <a:extLst>
              <a:ext uri="{FF2B5EF4-FFF2-40B4-BE49-F238E27FC236}">
                <a16:creationId xmlns:a16="http://schemas.microsoft.com/office/drawing/2014/main" id="{150EE872-DA4D-4545-B66A-BCCDE7B5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40" y="1508619"/>
            <a:ext cx="3292876" cy="51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432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l-GR" sz="2000" dirty="0"/>
              <a:t>298. Λυχνία από την </a:t>
            </a:r>
            <a:r>
              <a:rPr lang="el-GR" sz="2000" dirty="0" err="1"/>
              <a:t>Ποσειδωνία.Πρώιμος</a:t>
            </a:r>
            <a:r>
              <a:rPr lang="el-GR" sz="2000" dirty="0"/>
              <a:t> 6ος αι.</a:t>
            </a:r>
            <a:r>
              <a:rPr lang="el-GR" sz="4000" dirty="0"/>
              <a:t> </a:t>
            </a:r>
          </a:p>
        </p:txBody>
      </p:sp>
      <p:pic>
        <p:nvPicPr>
          <p:cNvPr id="129028" name="Picture 9" descr="paestumlam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8952" y="1380042"/>
            <a:ext cx="5333802" cy="54779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59A06E-9B42-4E35-9146-620205EA6D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2197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272AD-4040-433F-82A2-9729D873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29</a:t>
            </a:r>
            <a:r>
              <a:rPr lang="el-GR" dirty="0"/>
              <a:t>9</a:t>
            </a:r>
            <a:r>
              <a:rPr lang="en-US" dirty="0"/>
              <a:t>. </a:t>
            </a:r>
            <a:r>
              <a:rPr lang="el-GR" dirty="0"/>
              <a:t>Περιρραντήριο από τα </a:t>
            </a:r>
            <a:r>
              <a:rPr lang="en-US" dirty="0" err="1"/>
              <a:t>Incoronata</a:t>
            </a:r>
            <a:br>
              <a:rPr lang="el-GR" dirty="0"/>
            </a:br>
            <a:r>
              <a:rPr lang="el-GR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363DCC-8245-4D32-A632-BEB8A4DD0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08" y="1124835"/>
            <a:ext cx="4522433" cy="5659767"/>
          </a:xfrm>
        </p:spPr>
      </p:pic>
    </p:spTree>
    <p:extLst>
      <p:ext uri="{BB962C8B-B14F-4D97-AF65-F5344CB8AC3E}">
        <p14:creationId xmlns:p14="http://schemas.microsoft.com/office/powerpoint/2010/main" val="221458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F6BC1-0E5F-4D29-A72E-289FA2FE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300. Λουτήριο από τη Γέλα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A551F7-1AC7-425E-BE95-F91DDFACF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0"/>
            <a:ext cx="8649042" cy="4267200"/>
          </a:xfrm>
        </p:spPr>
      </p:pic>
    </p:spTree>
    <p:extLst>
      <p:ext uri="{BB962C8B-B14F-4D97-AF65-F5344CB8AC3E}">
        <p14:creationId xmlns:p14="http://schemas.microsoft.com/office/powerpoint/2010/main" val="2545514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DC172-B7BB-4B1F-9A3B-4D9D999D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301. Μέγαρα Υβλαία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664290-7AD6-4BF9-9AD4-CB5DA10C5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57400"/>
            <a:ext cx="8669383" cy="3352800"/>
          </a:xfrm>
        </p:spPr>
      </p:pic>
    </p:spTree>
    <p:extLst>
      <p:ext uri="{BB962C8B-B14F-4D97-AF65-F5344CB8AC3E}">
        <p14:creationId xmlns:p14="http://schemas.microsoft.com/office/powerpoint/2010/main" val="644390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153B8-0347-4123-A282-A23F1844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302. Λουτήριο από την Ιμέρα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35FF36-4A7E-4DA3-B2B0-8286C4DC7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423001"/>
            <a:ext cx="8229600" cy="2880360"/>
          </a:xfrm>
        </p:spPr>
      </p:pic>
    </p:spTree>
    <p:extLst>
      <p:ext uri="{BB962C8B-B14F-4D97-AF65-F5344CB8AC3E}">
        <p14:creationId xmlns:p14="http://schemas.microsoft.com/office/powerpoint/2010/main" val="2173277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30</a:t>
            </a:r>
            <a:r>
              <a:rPr lang="el-GR" dirty="0"/>
              <a:t>3-304</a:t>
            </a:r>
            <a:r>
              <a:rPr lang="en-US" dirty="0"/>
              <a:t>. </a:t>
            </a:r>
            <a:r>
              <a:rPr lang="el-GR" dirty="0"/>
              <a:t>Λυχνίες από την Γέλα. </a:t>
            </a:r>
          </a:p>
        </p:txBody>
      </p:sp>
      <p:pic>
        <p:nvPicPr>
          <p:cNvPr id="130051" name="Picture 4" descr="gelalam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1" y="2289969"/>
            <a:ext cx="4749205" cy="2887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032EB-E53D-4B5E-82A3-BB08C26C8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171700"/>
            <a:ext cx="39052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55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DA57-3F73-4ADC-BDDF-EA990E3A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305. Ειδώλια Αρτέμιδος από το Μεταπόντιο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F69775-3E4F-4355-BC45-D5EA5774C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5" y="1676401"/>
            <a:ext cx="4537803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10F5E-D700-4BAB-A8C2-E9ACC0C02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98" y="1539081"/>
            <a:ext cx="310740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66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306. Θεά από το </a:t>
            </a:r>
            <a:r>
              <a:rPr lang="fr-FR" sz="2400" dirty="0"/>
              <a:t>Paestum. </a:t>
            </a:r>
            <a:r>
              <a:rPr lang="el-GR" sz="2400" dirty="0"/>
              <a:t>307. Σύμπλεγμα χορευτριών από το </a:t>
            </a:r>
            <a:r>
              <a:rPr lang="fr-FR" sz="2400" dirty="0"/>
              <a:t>Paestum. </a:t>
            </a:r>
            <a:r>
              <a:rPr lang="el-GR" sz="2400" dirty="0"/>
              <a:t>308. </a:t>
            </a:r>
            <a:r>
              <a:rPr lang="fr-FR" sz="2400" dirty="0" err="1"/>
              <a:t>Vibo</a:t>
            </a:r>
            <a:r>
              <a:rPr lang="fr-FR" sz="2400" dirty="0"/>
              <a:t> Valentia. </a:t>
            </a:r>
            <a:endParaRPr lang="el-GR" sz="2400" dirty="0"/>
          </a:p>
        </p:txBody>
      </p:sp>
      <p:pic>
        <p:nvPicPr>
          <p:cNvPr id="131076" name="Picture 12" descr="paestumgoddes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3852" y="1909633"/>
            <a:ext cx="2401887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1077" name="Picture 14" descr="paestumdancer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2250" y="1909632"/>
            <a:ext cx="3305175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226C09-ECB2-4E37-A53A-8C758A3FF9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10F9317-9617-4A98-B88B-95F8F1324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77" y="1909632"/>
            <a:ext cx="3010873" cy="41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36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41FB-D762-4673-B1DB-D07FEEF7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309-311. Ένθρονη θεά από το Ιππώνιον.</a:t>
            </a:r>
            <a:r>
              <a:rPr lang="en-US" dirty="0"/>
              <a:t> </a:t>
            </a:r>
            <a:r>
              <a:rPr lang="el-GR" dirty="0"/>
              <a:t>Θεά και κριοφόρος από τη Μέδμα </a:t>
            </a:r>
            <a:br>
              <a:rPr lang="el-GR" dirty="0"/>
            </a:br>
            <a:endParaRPr lang="el-G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68D846-7DFD-4374-934F-8CD32FE41B3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89638"/>
            <a:ext cx="2463476" cy="443692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E1999E9-119D-4B62-A7D9-EA8BA9E735CA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1371600"/>
            <a:ext cx="2661499" cy="4896006"/>
          </a:xfrm>
        </p:spPr>
      </p:pic>
      <p:pic>
        <p:nvPicPr>
          <p:cNvPr id="6" name="Picture 8" descr="vibovalentiagoddess">
            <a:extLst>
              <a:ext uri="{FF2B5EF4-FFF2-40B4-BE49-F238E27FC236}">
                <a16:creationId xmlns:a16="http://schemas.microsoft.com/office/drawing/2014/main" id="{B8461606-5199-4EA4-A807-3ADFF259FE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61" y="1589638"/>
            <a:ext cx="2592339" cy="44755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42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AA0AC-B8D2-450D-8510-7E1C2239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233. Αποσπασματική μετόπη από τους Λοκρούς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051E0D-C537-4CC6-B969-62A55692EB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1" y="2044084"/>
            <a:ext cx="4444292" cy="22098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21C4B9-68A0-4E18-92E4-709B0E3AC5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13" y="1951376"/>
            <a:ext cx="6717613" cy="4605015"/>
          </a:xfrm>
        </p:spPr>
      </p:pic>
    </p:spTree>
    <p:extLst>
      <p:ext uri="{BB962C8B-B14F-4D97-AF65-F5344CB8AC3E}">
        <p14:creationId xmlns:p14="http://schemas.microsoft.com/office/powerpoint/2010/main" val="23443637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AAB5-AA6F-4B1B-B00B-0755BC83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312. Τάρας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7AAE98-60CD-42CC-A8AD-DE4C74935ED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42" y="1616075"/>
            <a:ext cx="7229747" cy="530585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E3A9DC-F9EE-482A-94FB-976F738D8272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7CB780D-891C-4BA7-A84C-298D4E855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732" y="3429000"/>
            <a:ext cx="4000500" cy="4038600"/>
          </a:xfrm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1237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313. Ειδώλιο Μαλοφόρου. 314. </a:t>
            </a:r>
            <a:r>
              <a:rPr lang="fr-FR" sz="2400" dirty="0"/>
              <a:t>« </a:t>
            </a:r>
            <a:r>
              <a:rPr lang="el-GR" sz="2400" dirty="0"/>
              <a:t>Αθηνά Λινδία</a:t>
            </a:r>
            <a:r>
              <a:rPr lang="fr-FR" sz="2400" dirty="0"/>
              <a:t> »</a:t>
            </a:r>
            <a:r>
              <a:rPr lang="el-GR" sz="2400" dirty="0"/>
              <a:t>, ειδώλιο από την Καμαρίνα. </a:t>
            </a:r>
          </a:p>
        </p:txBody>
      </p:sp>
      <p:pic>
        <p:nvPicPr>
          <p:cNvPr id="132099" name="Picture 7" descr="ragusaathenalind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556792"/>
            <a:ext cx="3384376" cy="51309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100" name="Picture 8" descr="camarinaLind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412776"/>
            <a:ext cx="3528392" cy="54351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622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DDE3A-FA76-4349-A69F-4D6F7AE8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315-317.Κατάνη. Παλέρμο. Μέγαρα Υβλαία.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E44E1F-6B35-48C1-8CEA-497254A19B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1690688"/>
            <a:ext cx="4191001" cy="455983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4A189B-5F35-4B35-B7EA-7EA03B13B8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06" y="1690688"/>
            <a:ext cx="2278588" cy="4525963"/>
          </a:xfr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0284779-1DC7-4BAE-BA21-5A52EDB9D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38" y="1596982"/>
            <a:ext cx="388125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153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CB85C-C74F-46D9-B01B-B55B3494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318-320. Μέγαρα Υβλαία, Καμαρίνα, </a:t>
            </a:r>
            <a:r>
              <a:rPr lang="en-US" dirty="0"/>
              <a:t>Ragusa</a:t>
            </a:r>
            <a:endParaRPr lang="el-G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05CBFA-A9D0-4E4F-89B5-8F140579A8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0" y="1678344"/>
            <a:ext cx="3158819" cy="452596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2CB97D-1E8E-4E82-ABD8-4263FD3C90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08" y="1690688"/>
            <a:ext cx="2010900" cy="458052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74993-374E-4DD9-8AA7-C797B3EC5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18" y="1580225"/>
            <a:ext cx="3284696" cy="46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88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464B-48BA-42FF-9DDB-F038EF9FE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321-323. Λακωνικοί κρατήρες από την Καπύη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5C1DC1-52E4-4A3D-AE23-FE3AD698FB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9" y="1953087"/>
            <a:ext cx="3985912" cy="4723927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34461E3-AB26-4BD6-82E5-2113782C22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75" y="1342523"/>
            <a:ext cx="4000868" cy="5334491"/>
          </a:xfrm>
        </p:spPr>
      </p:pic>
      <p:pic>
        <p:nvPicPr>
          <p:cNvPr id="13" name="Picture 4" descr="Capualaconiankrater1">
            <a:extLst>
              <a:ext uri="{FF2B5EF4-FFF2-40B4-BE49-F238E27FC236}">
                <a16:creationId xmlns:a16="http://schemas.microsoft.com/office/drawing/2014/main" id="{894386E6-2779-473A-B1B2-62BE12CFE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67" y="2805345"/>
            <a:ext cx="3523765" cy="35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731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l-GR" sz="2000" dirty="0"/>
              <a:t>324</a:t>
            </a:r>
            <a:r>
              <a:rPr lang="en-US" sz="2000" dirty="0"/>
              <a:t>. Belmonte Piceno. </a:t>
            </a:r>
            <a:r>
              <a:rPr lang="el-GR" sz="2000" dirty="0"/>
              <a:t>Λαβή αγγείου. 325. Κρατήρας από το </a:t>
            </a:r>
            <a:r>
              <a:rPr lang="fr-FR" sz="2000" dirty="0"/>
              <a:t>Vix.</a:t>
            </a:r>
            <a:r>
              <a:rPr lang="fr-FR" sz="2800" dirty="0"/>
              <a:t> </a:t>
            </a:r>
            <a:endParaRPr lang="el-GR" sz="2800" dirty="0"/>
          </a:p>
        </p:txBody>
      </p:sp>
      <p:pic>
        <p:nvPicPr>
          <p:cNvPr id="133123" name="Picture 4" descr="Vixkrater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3992" y="1601076"/>
            <a:ext cx="4392488" cy="52443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24" name="Picture 6" descr="AnconaBelmontePicenotomba163gruppoplastic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790825"/>
            <a:ext cx="381635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541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DF57-A2D1-4046-99AE-3B796536C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040"/>
            <a:ext cx="10515600" cy="1325563"/>
          </a:xfrm>
        </p:spPr>
        <p:txBody>
          <a:bodyPr>
            <a:normAutofit/>
          </a:bodyPr>
          <a:lstStyle/>
          <a:p>
            <a:r>
              <a:rPr lang="el-GR" sz="2800" dirty="0"/>
              <a:t>326-328. Κρατήρας του </a:t>
            </a:r>
            <a:r>
              <a:rPr lang="en-US" sz="2800" dirty="0" err="1"/>
              <a:t>Vix</a:t>
            </a:r>
            <a:endParaRPr lang="el-GR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64CAB0-2E1F-46BC-B85A-C719111397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" y="1754603"/>
            <a:ext cx="5144570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AAC2A-8C7F-4FDA-8275-E733250C34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20" y="285847"/>
            <a:ext cx="5181600" cy="242818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7BB524-CE7E-4660-B8DF-D0ACCFB0C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41" y="2905540"/>
            <a:ext cx="3474119" cy="3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470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B569D-67A0-47B8-86B2-AE4BEB529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329. </a:t>
            </a:r>
            <a:r>
              <a:rPr lang="el-GR" dirty="0"/>
              <a:t>Κρατήρας του </a:t>
            </a:r>
            <a:r>
              <a:rPr lang="en-US" dirty="0" err="1"/>
              <a:t>Vix</a:t>
            </a:r>
            <a:r>
              <a:rPr lang="en-US" dirty="0"/>
              <a:t>, </a:t>
            </a:r>
            <a:r>
              <a:rPr lang="el-GR" dirty="0"/>
              <a:t>λεπτομέρεια. 33</a:t>
            </a:r>
            <a:r>
              <a:rPr lang="en-US" dirty="0"/>
              <a:t>0</a:t>
            </a:r>
            <a:r>
              <a:rPr lang="el-GR" dirty="0"/>
              <a:t>. Κρατήρας του </a:t>
            </a:r>
            <a:r>
              <a:rPr lang="en-US" dirty="0" err="1"/>
              <a:t>Trebenishte</a:t>
            </a:r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191689-0025-4BC2-A2C0-90B4A54C98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367" y="1804161"/>
            <a:ext cx="3425571" cy="505383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48268A-ABD7-4E84-B909-39BD5AA762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71" y="2062448"/>
            <a:ext cx="6259558" cy="3912224"/>
          </a:xfrm>
        </p:spPr>
      </p:pic>
    </p:spTree>
    <p:extLst>
      <p:ext uri="{BB962C8B-B14F-4D97-AF65-F5344CB8AC3E}">
        <p14:creationId xmlns:p14="http://schemas.microsoft.com/office/powerpoint/2010/main" val="3259757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sz="2800" dirty="0"/>
              <a:t>331. </a:t>
            </a:r>
            <a:r>
              <a:rPr lang="el-GR" sz="2800" dirty="0"/>
              <a:t>Υδρία Βέρνης. </a:t>
            </a:r>
            <a:r>
              <a:rPr lang="en-US" sz="2800" dirty="0"/>
              <a:t>332</a:t>
            </a:r>
            <a:r>
              <a:rPr lang="el-GR" sz="2800" dirty="0"/>
              <a:t>. Υδρία του </a:t>
            </a:r>
            <a:r>
              <a:rPr lang="fr-FR" sz="2800" dirty="0"/>
              <a:t>Pesaro. </a:t>
            </a:r>
            <a:r>
              <a:rPr lang="el-GR" sz="2800" dirty="0"/>
              <a:t>6ος αι. π.Χ.</a:t>
            </a:r>
            <a:br>
              <a:rPr lang="en-US" sz="2800" dirty="0"/>
            </a:br>
            <a:r>
              <a:rPr lang="el-GR" sz="2800" dirty="0"/>
              <a:t> </a:t>
            </a:r>
          </a:p>
        </p:txBody>
      </p:sp>
      <p:pic>
        <p:nvPicPr>
          <p:cNvPr id="135171" name="Picture 7" descr="pesarotrojamateratahydri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90" y="1177013"/>
            <a:ext cx="4977111" cy="55295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A50461-73EF-48CC-82FE-8BA1DBA88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8" y="1161684"/>
            <a:ext cx="4556028" cy="5544862"/>
          </a:xfrm>
        </p:spPr>
      </p:pic>
    </p:spTree>
    <p:extLst>
      <p:ext uri="{BB962C8B-B14F-4D97-AF65-F5344CB8AC3E}">
        <p14:creationId xmlns:p14="http://schemas.microsoft.com/office/powerpoint/2010/main" val="7554516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5F0A-A19F-4641-ADBB-00543D2E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333. Ποσειδωνία, Ηρώον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C028AD-BF8D-45B4-8A3A-EE7FBBCB96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0" y="1690688"/>
            <a:ext cx="6465884" cy="421114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69A1C-1A76-4A15-83DD-EB6A1E30A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861" y="1894874"/>
            <a:ext cx="5420139" cy="407092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0A77F69-737D-4E65-AE56-9E087E13F9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0038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4000" dirty="0"/>
              <a:t>234. Πήλινος πίνακας από ιερό στο </a:t>
            </a:r>
            <a:r>
              <a:rPr lang="fr-FR" sz="4000" dirty="0"/>
              <a:t>San Biagio, </a:t>
            </a:r>
            <a:r>
              <a:rPr lang="el-GR" sz="4000" dirty="0"/>
              <a:t>Μεταπόντιο. </a:t>
            </a:r>
          </a:p>
        </p:txBody>
      </p:sp>
      <p:pic>
        <p:nvPicPr>
          <p:cNvPr id="114691" name="Picture 8" descr="metapontoplaq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8" y="1700214"/>
            <a:ext cx="6553200" cy="4370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6875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39DE-E6AC-4F2A-8EC1-6CEB1A6A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334-336. Υδρίες από το Ηρώον, </a:t>
            </a:r>
            <a:r>
              <a:rPr lang="en-US" dirty="0"/>
              <a:t>Paestum</a:t>
            </a:r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D004CC-9CE3-4EB0-8E8E-61BDD755D5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1" y="1506721"/>
            <a:ext cx="4495800" cy="518746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328373E-331B-4B58-97C3-C30CEA18B4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81" y="1798628"/>
            <a:ext cx="3657600" cy="4962721"/>
          </a:xfrm>
        </p:spPr>
      </p:pic>
      <p:pic>
        <p:nvPicPr>
          <p:cNvPr id="5" name="Content Placeholder 15">
            <a:extLst>
              <a:ext uri="{FF2B5EF4-FFF2-40B4-BE49-F238E27FC236}">
                <a16:creationId xmlns:a16="http://schemas.microsoft.com/office/drawing/2014/main" id="{02535A5F-25F2-4B73-9961-2E4389AB0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71" y="1966912"/>
            <a:ext cx="33983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082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DD0A1-4F73-4741-ACA9-AD23645A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337. Υδρία από το Ηρώον. </a:t>
            </a:r>
            <a:r>
              <a:rPr lang="en-US" dirty="0"/>
              <a:t>Paestum.</a:t>
            </a:r>
            <a:r>
              <a:rPr lang="el-GR" dirty="0"/>
              <a:t>338.</a:t>
            </a:r>
            <a:r>
              <a:rPr lang="en-US" dirty="0"/>
              <a:t> </a:t>
            </a:r>
            <a:r>
              <a:rPr lang="el-GR" dirty="0"/>
              <a:t>Βερολίνο, υδρία από το </a:t>
            </a:r>
            <a:r>
              <a:rPr lang="en-US" dirty="0" err="1"/>
              <a:t>Ranganzo</a:t>
            </a:r>
            <a:r>
              <a:rPr lang="en-US" dirty="0"/>
              <a:t>.</a:t>
            </a:r>
            <a:r>
              <a:rPr lang="el-GR" dirty="0"/>
              <a:t> 339. Βερολίνο. Τρίπους από το Μεταπόντιον.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33B07C-FB43-443C-A87A-48393A85AB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51" y="1974688"/>
            <a:ext cx="4426679" cy="451818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7FA5D-1D2F-449C-BBE2-7DB06F5517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7" descr="Paestum49803hydriaHeroon">
            <a:extLst>
              <a:ext uri="{FF2B5EF4-FFF2-40B4-BE49-F238E27FC236}">
                <a16:creationId xmlns:a16="http://schemas.microsoft.com/office/drawing/2014/main" id="{8E51C02D-4B2E-459E-80FE-135398DA0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75408"/>
            <a:ext cx="3817398" cy="492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4" descr="BerlinMetapontiumtripod">
            <a:extLst>
              <a:ext uri="{FF2B5EF4-FFF2-40B4-BE49-F238E27FC236}">
                <a16:creationId xmlns:a16="http://schemas.microsoft.com/office/drawing/2014/main" id="{6B511BDF-9E94-450F-88E5-1113FAF4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888" y="1469411"/>
            <a:ext cx="2748492" cy="52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1697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4000" dirty="0"/>
              <a:t>340. Λέβης Λεοντίνων. 341. Οινοχόη από την </a:t>
            </a:r>
            <a:r>
              <a:rPr lang="fr-FR" sz="4000" dirty="0"/>
              <a:t>Sala </a:t>
            </a:r>
            <a:r>
              <a:rPr lang="fr-FR" sz="4000" dirty="0" err="1"/>
              <a:t>Consilina</a:t>
            </a:r>
            <a:r>
              <a:rPr lang="fr-FR" sz="4000" dirty="0"/>
              <a:t>. </a:t>
            </a:r>
            <a:endParaRPr lang="el-GR" sz="4000" dirty="0"/>
          </a:p>
        </p:txBody>
      </p:sp>
      <p:pic>
        <p:nvPicPr>
          <p:cNvPr id="137219" name="Picture 7" descr="PetitPalaisSalaConsiliniahydrialate6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104" y="1556793"/>
            <a:ext cx="3170238" cy="4824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7220" name="Picture 8" descr="lentinilleb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782889"/>
            <a:ext cx="4895850" cy="3144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7696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2F6B-656A-4805-9B5E-0FC2885B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6518"/>
            <a:ext cx="10515600" cy="1325563"/>
          </a:xfrm>
        </p:spPr>
        <p:txBody>
          <a:bodyPr/>
          <a:lstStyle/>
          <a:p>
            <a:r>
              <a:rPr lang="el-GR" dirty="0"/>
              <a:t>342-343. Οινοχόες από το </a:t>
            </a:r>
            <a:r>
              <a:rPr lang="en-US" dirty="0" err="1"/>
              <a:t>Ruvo</a:t>
            </a:r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C9959B-3593-4136-85B3-094AFE984B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52600"/>
            <a:ext cx="8077200" cy="468888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62DE8-F915-479F-BB40-FC475D6B5F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68704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dirty="0"/>
              <a:t>344. Αθηνά από την Ιμέρα. 345.</a:t>
            </a:r>
            <a:r>
              <a:rPr lang="fr-FR" sz="2800" dirty="0"/>
              <a:t> </a:t>
            </a:r>
            <a:r>
              <a:rPr lang="fr-FR" sz="2800" dirty="0" err="1"/>
              <a:t>Palermo</a:t>
            </a:r>
            <a:r>
              <a:rPr lang="fr-FR" sz="2800" dirty="0"/>
              <a:t>. </a:t>
            </a:r>
            <a:r>
              <a:rPr lang="el-GR" sz="2800" dirty="0"/>
              <a:t>Κούρος από τον Σελινούντα. 346. Κριοφόρος από το Μεταπόντιον. </a:t>
            </a:r>
          </a:p>
        </p:txBody>
      </p:sp>
      <p:pic>
        <p:nvPicPr>
          <p:cNvPr id="138244" name="Picture 15" descr="palermokour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7" y="1844824"/>
            <a:ext cx="370239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5" name="Picture 18" descr="Metapontosantuariourbano500480kriophoro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700808"/>
            <a:ext cx="1676998" cy="43981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3" name="Picture 13" descr="Francavillaathena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844675"/>
            <a:ext cx="1717675" cy="4033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9653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A4DEB-2CC6-4096-B770-599A2CFF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347. Ιππέας από το </a:t>
            </a:r>
            <a:r>
              <a:rPr lang="en-US" dirty="0" err="1"/>
              <a:t>Grumentum</a:t>
            </a:r>
            <a:r>
              <a:rPr lang="en-US" dirty="0"/>
              <a:t>. 348. </a:t>
            </a:r>
            <a:r>
              <a:rPr lang="el-GR" dirty="0"/>
              <a:t>Άλογο από τους Λοκρούς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8973A5-AA86-4FC6-A290-B1CDF076F1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4" y="1828800"/>
            <a:ext cx="3247707" cy="40386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67530CA-595B-4E34-8D36-03E74487DE7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02" y="1828799"/>
            <a:ext cx="3089429" cy="4119239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26CBA32-2437-408B-A371-92BB2B49B2B9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0" y="1779283"/>
            <a:ext cx="4494320" cy="4246113"/>
          </a:xfrm>
        </p:spPr>
      </p:pic>
    </p:spTree>
    <p:extLst>
      <p:ext uri="{BB962C8B-B14F-4D97-AF65-F5344CB8AC3E}">
        <p14:creationId xmlns:p14="http://schemas.microsoft.com/office/powerpoint/2010/main" val="25241894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l-GR" sz="2800" dirty="0"/>
              <a:t>349-350. Οπλίτης και θεά από την </a:t>
            </a:r>
            <a:r>
              <a:rPr lang="en-US" sz="2800" dirty="0" err="1"/>
              <a:t>Francavilla</a:t>
            </a:r>
            <a:r>
              <a:rPr lang="el-GR" sz="2800" dirty="0"/>
              <a:t> </a:t>
            </a:r>
            <a:r>
              <a:rPr lang="en-US" sz="2800" dirty="0" err="1"/>
              <a:t>Maritima</a:t>
            </a:r>
            <a:r>
              <a:rPr lang="el-GR" sz="2800" dirty="0"/>
              <a:t>. 351. Οπλίτης από τη Δωδώνη </a:t>
            </a:r>
            <a:endParaRPr lang="el-GR" sz="2400" dirty="0"/>
          </a:p>
        </p:txBody>
      </p:sp>
      <p:pic>
        <p:nvPicPr>
          <p:cNvPr id="139267" name="Picture 4" descr="Sybarishoplit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71" y="1525995"/>
            <a:ext cx="2324100" cy="439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68" name="Picture 7" descr="FrancavillaAthena57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1525995"/>
            <a:ext cx="1654953" cy="40502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69" name="Picture 9" descr="FrancavillaAthen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1468" y="1466786"/>
            <a:ext cx="3322637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2E8618-2DEE-461E-A233-B02A22841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520" y="1145558"/>
            <a:ext cx="3886709" cy="517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194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352</a:t>
            </a:r>
            <a:r>
              <a:rPr lang="fr-FR" dirty="0"/>
              <a:t>. </a:t>
            </a:r>
            <a:r>
              <a:rPr lang="el-GR" dirty="0"/>
              <a:t>Ο Δίας από το </a:t>
            </a:r>
            <a:r>
              <a:rPr lang="fr-FR" dirty="0" err="1"/>
              <a:t>Ugento</a:t>
            </a:r>
            <a:r>
              <a:rPr lang="fr-FR" dirty="0"/>
              <a:t>. 530 </a:t>
            </a:r>
            <a:r>
              <a:rPr lang="el-GR" dirty="0" err="1"/>
              <a:t>π.Χ.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E9B742-6B50-46DA-B045-BBDEE872D152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15" y="1443789"/>
            <a:ext cx="5321312" cy="4977263"/>
          </a:xfrm>
        </p:spPr>
      </p:pic>
      <p:pic>
        <p:nvPicPr>
          <p:cNvPr id="6" name="Picture 4" descr="UgentoZeu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919" y="1528010"/>
            <a:ext cx="3168352" cy="51079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0530" name="Picture 2" descr="C:\Users\mitsos\Pictures\katoitalia\chalkos\variasculpture\ZeusUgento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526" y="1528010"/>
            <a:ext cx="2567326" cy="493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9039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2400" dirty="0"/>
              <a:t>353. Έφηβος από το </a:t>
            </a:r>
            <a:r>
              <a:rPr lang="fr-FR" sz="2400" dirty="0"/>
              <a:t>Castelvetrano. </a:t>
            </a:r>
            <a:r>
              <a:rPr lang="el-GR" sz="2400" dirty="0"/>
              <a:t>354. Απόλλων από το </a:t>
            </a:r>
            <a:r>
              <a:rPr lang="en-US" sz="2400" dirty="0"/>
              <a:t>Bari. </a:t>
            </a:r>
            <a:r>
              <a:rPr lang="el-GR" sz="2400" dirty="0"/>
              <a:t>355. Στήριγμα κατόπτρου από τους Λοκρούς. 356</a:t>
            </a:r>
            <a:r>
              <a:rPr lang="fr-FR" sz="2400" dirty="0"/>
              <a:t>. </a:t>
            </a:r>
            <a:r>
              <a:rPr lang="de-DE" sz="2400" dirty="0"/>
              <a:t>K</a:t>
            </a:r>
            <a:r>
              <a:rPr lang="el-GR" sz="2400" dirty="0" err="1"/>
              <a:t>άτοπτρο</a:t>
            </a:r>
            <a:r>
              <a:rPr lang="el-GR" sz="2400" dirty="0"/>
              <a:t>. Συλλογή </a:t>
            </a:r>
            <a:r>
              <a:rPr lang="fr-FR" sz="2400" dirty="0"/>
              <a:t>Ortiz. </a:t>
            </a:r>
            <a:endParaRPr lang="el-GR" sz="2400" dirty="0"/>
          </a:p>
        </p:txBody>
      </p:sp>
      <p:pic>
        <p:nvPicPr>
          <p:cNvPr id="140292" name="Picture 9" descr="castelvetranoyout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344" y="1493305"/>
            <a:ext cx="2088232" cy="48880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3" name="Picture 17" descr="Reggio4062LocriLuciferSostegnolate6t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934675"/>
            <a:ext cx="2810721" cy="468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1CDE4C-2A3E-427D-9234-14E6FCC51FB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47" y="1616075"/>
            <a:ext cx="2546444" cy="4903156"/>
          </a:xfrm>
        </p:spPr>
      </p:pic>
      <p:pic>
        <p:nvPicPr>
          <p:cNvPr id="7" name="Picture 32" descr="ortizcaryat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81688" y="1828800"/>
            <a:ext cx="2376264" cy="47863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6707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400" dirty="0"/>
              <a:t>357. Φιάλη με πλαστική διακόσμηση. </a:t>
            </a:r>
            <a:r>
              <a:rPr lang="fr-FR" sz="2400" dirty="0"/>
              <a:t>Guardia </a:t>
            </a:r>
            <a:r>
              <a:rPr lang="fr-FR" sz="2400" dirty="0" err="1"/>
              <a:t>Perticara</a:t>
            </a:r>
            <a:r>
              <a:rPr lang="fr-FR" sz="2400" dirty="0"/>
              <a:t>, tomba 218. </a:t>
            </a:r>
            <a:r>
              <a:rPr lang="el-GR" sz="2400" dirty="0"/>
              <a:t>358</a:t>
            </a:r>
            <a:r>
              <a:rPr lang="fr-FR" sz="2400" dirty="0"/>
              <a:t>. </a:t>
            </a:r>
            <a:r>
              <a:rPr lang="el-GR" sz="2400" dirty="0"/>
              <a:t>Φιάλη στο εμπόριο έργων τέχνης</a:t>
            </a:r>
          </a:p>
        </p:txBody>
      </p:sp>
      <p:pic>
        <p:nvPicPr>
          <p:cNvPr id="141316" name="Picture 9" descr="GuardiaPerticaratomba218pater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774582" y="568355"/>
            <a:ext cx="3687933" cy="60416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15A262-EB98-4CC4-B1A3-A16B22D28D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28787"/>
            <a:ext cx="5334000" cy="340042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B1B945-07EB-4528-B44B-10C362FA6CD0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796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/>
              <a:t>235. Μεταπόντιον, ναός </a:t>
            </a:r>
            <a:r>
              <a:rPr lang="fr-FR" dirty="0"/>
              <a:t>C1. </a:t>
            </a:r>
            <a:r>
              <a:rPr lang="el-GR" dirty="0"/>
              <a:t>Πίναξ. </a:t>
            </a:r>
          </a:p>
        </p:txBody>
      </p:sp>
      <p:pic>
        <p:nvPicPr>
          <p:cNvPr id="115715" name="Picture 4" descr="Metapontoplaqu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4" y="1700214"/>
            <a:ext cx="6696075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6773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C5EA-9C88-4E84-BBB1-730AC45C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359. Χαλκιδικό κράνος</a:t>
            </a:r>
            <a:r>
              <a:rPr lang="fr-FR" dirty="0"/>
              <a:t>: </a:t>
            </a:r>
            <a:r>
              <a:rPr lang="fr-FR" dirty="0" err="1"/>
              <a:t>Banzi</a:t>
            </a:r>
            <a:r>
              <a:rPr lang="fr-FR" dirty="0"/>
              <a:t>.</a:t>
            </a:r>
            <a:r>
              <a:rPr lang="el-GR" dirty="0"/>
              <a:t> 360. Χαλκιδικό κράνος: </a:t>
            </a:r>
            <a:r>
              <a:rPr lang="en-US" dirty="0" err="1"/>
              <a:t>Ruvo</a:t>
            </a:r>
            <a:r>
              <a:rPr lang="fr-FR" dirty="0"/>
              <a:t> </a:t>
            </a:r>
            <a:endParaRPr lang="el-G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445ADD-57B8-4C3D-B389-82A37B26E52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38" y="1910729"/>
            <a:ext cx="7275570" cy="4205986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8B8991-E596-469A-AB29-F859A7C24CD1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Picture 34" descr="chalcidianhelmet">
            <a:extLst>
              <a:ext uri="{FF2B5EF4-FFF2-40B4-BE49-F238E27FC236}">
                <a16:creationId xmlns:a16="http://schemas.microsoft.com/office/drawing/2014/main" id="{C99C4300-CC72-4C23-A481-89F18FC105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5759"/>
            <a:ext cx="4670619" cy="4375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9095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CFA11-2990-4B83-8B29-AC4BB48F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360-361. Κορινθιακό κράνος – χαλκιδικό κράνος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28B33B-6CB5-4708-BF6F-A79CCFD1C56E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BCE9F6C0-8D67-408A-9DF0-516E3D6E79C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52" y="1895729"/>
            <a:ext cx="3703889" cy="396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86753AD-D0D5-4413-A571-4FFB3492783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828799"/>
            <a:ext cx="4388528" cy="46241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7176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51E59-6697-4083-A125-975CA07927AB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362. Κορινθιακά κράνη: Γέλα, Καμαρίνα, </a:t>
            </a:r>
            <a:r>
              <a:rPr lang="fr-FR" dirty="0"/>
              <a:t>M</a:t>
            </a:r>
            <a:r>
              <a:rPr lang="en-US" dirty="0" err="1"/>
              <a:t>ontagna</a:t>
            </a:r>
            <a:r>
              <a:rPr lang="en-US" dirty="0"/>
              <a:t> di </a:t>
            </a:r>
            <a:r>
              <a:rPr lang="en-US" dirty="0" err="1"/>
              <a:t>Marzo</a:t>
            </a:r>
            <a:r>
              <a:rPr lang="en-US" dirty="0"/>
              <a:t>, </a:t>
            </a:r>
            <a:r>
              <a:rPr lang="en-US" dirty="0" err="1"/>
              <a:t>Ruvo</a:t>
            </a:r>
            <a:endParaRPr lang="el-GR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1EBAD3-6962-4EBB-A8D1-36A0BF8E098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11" y="2619251"/>
            <a:ext cx="5084382" cy="3093161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4FEB401-D047-435B-B1E0-C330ABF6B586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" y="2782231"/>
            <a:ext cx="2072200" cy="2621334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FED72A0-AEA3-4B19-AD98-038EFFB47E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98" y="2619251"/>
            <a:ext cx="2337713" cy="2947295"/>
          </a:xfrm>
        </p:spPr>
      </p:pic>
      <p:pic>
        <p:nvPicPr>
          <p:cNvPr id="7" name="Picture 8" descr="Corinthianhelmet1">
            <a:extLst>
              <a:ext uri="{FF2B5EF4-FFF2-40B4-BE49-F238E27FC236}">
                <a16:creationId xmlns:a16="http://schemas.microsoft.com/office/drawing/2014/main" id="{96272A98-9479-4643-A9FF-C780F8F793B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995" y="2782231"/>
            <a:ext cx="2615733" cy="26213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6697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381AB-0A43-4613-948E-6B9D2C79E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363. </a:t>
            </a:r>
            <a:r>
              <a:rPr lang="fr-FR" dirty="0" err="1"/>
              <a:t>Policoro</a:t>
            </a:r>
            <a:r>
              <a:rPr lang="el-GR" dirty="0"/>
              <a:t>. </a:t>
            </a:r>
            <a:r>
              <a:rPr lang="en-US" dirty="0"/>
              <a:t>Paterno. </a:t>
            </a:r>
            <a:r>
              <a:rPr lang="el-GR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B1F083-7BCF-4EC1-9FED-59CE042D1C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0630"/>
            <a:ext cx="4000500" cy="380226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FC7949-72DD-4ACD-879D-AE9E74DC08F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581" y="2091272"/>
            <a:ext cx="2486739" cy="4293653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546ACD-0239-43F5-99DD-E23E4FA1E179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14" y="2514785"/>
            <a:ext cx="5325725" cy="2875995"/>
          </a:xfrm>
        </p:spPr>
      </p:pic>
    </p:spTree>
    <p:extLst>
      <p:ext uri="{BB962C8B-B14F-4D97-AF65-F5344CB8AC3E}">
        <p14:creationId xmlns:p14="http://schemas.microsoft.com/office/powerpoint/2010/main" val="36266521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0D240-1040-4A98-A444-EA8B5156A2D6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364. Χαλκιδικό κράνος. </a:t>
            </a:r>
            <a:r>
              <a:rPr lang="en-US" dirty="0" err="1"/>
              <a:t>Misouri</a:t>
            </a:r>
            <a:r>
              <a:rPr lang="en-US" dirty="0"/>
              <a:t>.</a:t>
            </a:r>
            <a:r>
              <a:rPr lang="el-GR" dirty="0"/>
              <a:t> 365-367. Απουλο-κορινθιακό κράνος. </a:t>
            </a:r>
            <a:r>
              <a:rPr lang="fr-FR" dirty="0" err="1"/>
              <a:t>Basilicata</a:t>
            </a:r>
            <a:r>
              <a:rPr lang="fr-FR" dirty="0"/>
              <a:t>. N</a:t>
            </a:r>
            <a:r>
              <a:rPr lang="el-GR" dirty="0"/>
              <a:t>έα Υόρκη</a:t>
            </a:r>
            <a:r>
              <a:rPr lang="en-US" dirty="0"/>
              <a:t>. </a:t>
            </a:r>
            <a:r>
              <a:rPr lang="fr-FR" dirty="0" err="1"/>
              <a:t>Ruvo</a:t>
            </a:r>
            <a:r>
              <a:rPr lang="el-GR" dirty="0"/>
              <a:t>. 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776B65-1B57-46BC-A67A-2565EF97183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52" y="1777062"/>
            <a:ext cx="2584677" cy="2824938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052AA01-4420-4464-8E8B-0212C9CEA7A6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24" y="1710835"/>
            <a:ext cx="2136418" cy="2891165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AED7348-31D2-437C-9D04-1B4F24066F2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42" y="2087152"/>
            <a:ext cx="4700813" cy="2440461"/>
          </a:xfrm>
        </p:spPr>
      </p:pic>
      <p:pic>
        <p:nvPicPr>
          <p:cNvPr id="7" name="Picture 11" descr="misourihelmet">
            <a:extLst>
              <a:ext uri="{FF2B5EF4-FFF2-40B4-BE49-F238E27FC236}">
                <a16:creationId xmlns:a16="http://schemas.microsoft.com/office/drawing/2014/main" id="{58DA8D9E-BEA4-4AD0-BE76-6E79B951A16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0" y="1722807"/>
            <a:ext cx="2422617" cy="4955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9289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82F66-32BC-4897-8698-48DD81F5140C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368-371. Καμαρίνα. Ετρουσκικό κράνος. Κέλτικο κράνος. Θρακικό κράνος. </a:t>
            </a:r>
            <a:r>
              <a:rPr lang="en-US" dirty="0" err="1"/>
              <a:t>Ruvo</a:t>
            </a:r>
            <a:r>
              <a:rPr lang="en-US" dirty="0"/>
              <a:t>. </a:t>
            </a:r>
            <a:r>
              <a:rPr lang="el-GR" dirty="0"/>
              <a:t>Πίλος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44EFC0-D39F-4D93-AE2E-BBC1F847764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" y="2133678"/>
            <a:ext cx="2815913" cy="2687469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852AED7-6DB3-4EA9-A245-C8D96957A7C7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11" y="1642706"/>
            <a:ext cx="2080538" cy="3669414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4B3EBFD-3EB4-4B33-9583-B9BA64D254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65" y="1831204"/>
            <a:ext cx="4509335" cy="3195592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7DDCBBE-E46C-40DB-BDD2-5776BD5A4C8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16" y="1642706"/>
            <a:ext cx="2411792" cy="3669415"/>
          </a:xfrm>
        </p:spPr>
      </p:pic>
    </p:spTree>
    <p:extLst>
      <p:ext uri="{BB962C8B-B14F-4D97-AF65-F5344CB8AC3E}">
        <p14:creationId xmlns:p14="http://schemas.microsoft.com/office/powerpoint/2010/main" val="5013909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800" dirty="0"/>
              <a:t>372. </a:t>
            </a:r>
            <a:r>
              <a:rPr lang="fr-FR" sz="2800" dirty="0" err="1"/>
              <a:t>Banzi</a:t>
            </a:r>
            <a:r>
              <a:rPr lang="fr-FR" sz="2800" dirty="0"/>
              <a:t>. </a:t>
            </a:r>
            <a:r>
              <a:rPr lang="el-GR" sz="2800" dirty="0"/>
              <a:t>Οπλισμός από τάφο. 373. </a:t>
            </a:r>
            <a:r>
              <a:rPr lang="en-US" sz="2800" dirty="0" err="1"/>
              <a:t>Ruvo</a:t>
            </a:r>
            <a:r>
              <a:rPr lang="en-US" sz="2800" dirty="0"/>
              <a:t>. 374. </a:t>
            </a:r>
            <a:r>
              <a:rPr lang="en-US" sz="2800" dirty="0" err="1"/>
              <a:t>Banzi</a:t>
            </a:r>
            <a:r>
              <a:rPr lang="en-US" sz="2800" dirty="0"/>
              <a:t>. </a:t>
            </a:r>
            <a:r>
              <a:rPr lang="el-GR" sz="2800" dirty="0"/>
              <a:t>375. </a:t>
            </a:r>
            <a:r>
              <a:rPr lang="en-US" sz="2800" dirty="0"/>
              <a:t> </a:t>
            </a:r>
            <a:r>
              <a:rPr lang="el-GR" sz="2800" dirty="0"/>
              <a:t> </a:t>
            </a:r>
            <a:endParaRPr lang="el-GR" dirty="0"/>
          </a:p>
        </p:txBody>
      </p:sp>
      <p:pic>
        <p:nvPicPr>
          <p:cNvPr id="142342" name="Picture 15" descr="basilicatapanopl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55775"/>
            <a:ext cx="385445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AAC5632-AF24-47B1-A9C7-5CB08966D41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098" y="2707691"/>
            <a:ext cx="4301801" cy="1943100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919707-2ABF-45B1-ABF9-14E21164B32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57" y="1798637"/>
            <a:ext cx="3864239" cy="403225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183501-1F91-4426-8157-4544E17EF925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425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7CA80-58D3-46B2-A6F7-AD2FEAC0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236. Σχεδιαστική αποκατάσταση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9EC078-F14F-4E8B-A954-98F9725B2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3" y="1805865"/>
            <a:ext cx="11793666" cy="4687009"/>
          </a:xfrm>
        </p:spPr>
      </p:pic>
    </p:spTree>
    <p:extLst>
      <p:ext uri="{BB962C8B-B14F-4D97-AF65-F5344CB8AC3E}">
        <p14:creationId xmlns:p14="http://schemas.microsoft.com/office/powerpoint/2010/main" val="3286934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dirty="0"/>
              <a:t>237. Πίνακας από το ιερό στο </a:t>
            </a:r>
            <a:r>
              <a:rPr lang="en-US" sz="4000" dirty="0"/>
              <a:t>San </a:t>
            </a:r>
            <a:r>
              <a:rPr lang="en-US" sz="4000" dirty="0" err="1"/>
              <a:t>Biagio</a:t>
            </a:r>
            <a:r>
              <a:rPr lang="en-US" sz="4000" dirty="0"/>
              <a:t>. </a:t>
            </a:r>
            <a:r>
              <a:rPr lang="el-GR" sz="4000" dirty="0"/>
              <a:t>238. Πίνακας από το ιερό της Αθηνάς στην </a:t>
            </a:r>
            <a:r>
              <a:rPr lang="fr-FR" sz="4000" dirty="0" err="1"/>
              <a:t>Francavilla</a:t>
            </a:r>
            <a:r>
              <a:rPr lang="fr-FR" sz="4000" dirty="0"/>
              <a:t> </a:t>
            </a:r>
            <a:r>
              <a:rPr lang="fr-FR" sz="4000" dirty="0" err="1"/>
              <a:t>Maritima</a:t>
            </a:r>
            <a:r>
              <a:rPr lang="fr-FR" sz="4000" dirty="0"/>
              <a:t>. </a:t>
            </a:r>
            <a:endParaRPr lang="el-GR" sz="4000" dirty="0"/>
          </a:p>
        </p:txBody>
      </p:sp>
      <p:pic>
        <p:nvPicPr>
          <p:cNvPr id="116739" name="Picture 4" descr="francavillapina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1" y="2590801"/>
            <a:ext cx="4169145" cy="31335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C80A62-1896-4A33-81C5-2E9CA5BD1D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76" y="2419757"/>
            <a:ext cx="4498724" cy="39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03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1167</Words>
  <Application>Microsoft Office PowerPoint</Application>
  <PresentationFormat>Widescreen</PresentationFormat>
  <Paragraphs>86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</vt:lpstr>
      <vt:lpstr>Calibri Light</vt:lpstr>
      <vt:lpstr>Office Theme</vt:lpstr>
      <vt:lpstr>Κοροπλαστική </vt:lpstr>
      <vt:lpstr>Δημάρατος</vt:lpstr>
      <vt:lpstr>231. Σελινούς, ναός C. </vt:lpstr>
      <vt:lpstr>232. Συρακούσες, ναός της Αθηνάς.</vt:lpstr>
      <vt:lpstr>233. Αποσπασματική μετόπη από τους Λοκρούς</vt:lpstr>
      <vt:lpstr>234. Πήλινος πίνακας από ιερό στο San Biagio, Μεταπόντιο. </vt:lpstr>
      <vt:lpstr>235. Μεταπόντιον, ναός C1. Πίναξ. </vt:lpstr>
      <vt:lpstr>236. Σχεδιαστική αποκατάσταση</vt:lpstr>
      <vt:lpstr>237. Πίνακας από το ιερό στο San Biagio. 238. Πίνακας από το ιερό της Αθηνάς στην Francavilla Maritima. </vt:lpstr>
      <vt:lpstr>239. Saturo, πίνακες</vt:lpstr>
      <vt:lpstr>240. Γυναικεία κεφαλή. Τάρας. Αρχές 6ου αι. 241. Γυναικεία κεφαλή. Κύμη. </vt:lpstr>
      <vt:lpstr>242. Ακροκέραμο από το Ρήγιο. 243-244. Τάρας, μέσα και ύστερος 6ος αι. </vt:lpstr>
      <vt:lpstr>245. Ακροκέραμα από τη Μέδμα. 246. Ακροκέραμο από τον Τάραντα</vt:lpstr>
      <vt:lpstr>247-248. Ακροκέραμα από τη Μοργαντίνα. 249. Γέλα </vt:lpstr>
      <vt:lpstr>Ακροκέραμα. 250. Νάξος. 251. Γέλα. </vt:lpstr>
      <vt:lpstr>252. Ιμέρα. 253. Γέλα</vt:lpstr>
      <vt:lpstr>254. Ποσειδωνία, ναός της Ήρας</vt:lpstr>
      <vt:lpstr>255. Καυλωνία</vt:lpstr>
      <vt:lpstr>256. Γραπτή σίμη από τους Λοκρούς.  </vt:lpstr>
      <vt:lpstr>257. Μοργαντίνα  </vt:lpstr>
      <vt:lpstr>258. Ακρωτήριο από τον Ακράγαντα. 550 π.Χ. </vt:lpstr>
      <vt:lpstr>259. Συρακούσες. Ακρωτήριο. 6ος αι. </vt:lpstr>
      <vt:lpstr>260. Ακρωτήρια από τον Τάραντα. Ύστερος 6ος αι. π.Χ.  </vt:lpstr>
      <vt:lpstr>261-264. Arulae. Λοκροί</vt:lpstr>
      <vt:lpstr>265. Arula από τους Λοκρούς</vt:lpstr>
      <vt:lpstr>266. Λούβρο, arula από τη Γέλα</vt:lpstr>
      <vt:lpstr>267. Arula από την Γέλα. Ηρακλής και Γίγαντας</vt:lpstr>
      <vt:lpstr>268. Αυτοκτονία του Αίαντα. 269. Ηώς</vt:lpstr>
      <vt:lpstr>270. Τρεις θεές. 271. Γοργώ. 272. Θεά σε άρμα (Σελινούς) </vt:lpstr>
      <vt:lpstr>273. Μέγαρα Υβλαία. Arula. 6ος αι. 274. Έννα. 275. Ηράκλεια Μινώα</vt:lpstr>
      <vt:lpstr>276. Σφίγγες. 277. Μονομαχία</vt:lpstr>
      <vt:lpstr>278α-β. Κεφαλή Περσεφόνης από τον Ακράγαντα. </vt:lpstr>
      <vt:lpstr>279. Κεφαλή Αθηνάς από τον Ακράγαντα</vt:lpstr>
      <vt:lpstr>280. Ένθρονος Δίας από τον Τάραντα. 281. Κεφαλή θεάς από τον Τάραντα. 282. Θεά από το Grammichele. </vt:lpstr>
      <vt:lpstr>283. Προτομή από τους Λοκρούς. 284. Προτομή θεότητας από τη Γέλα. Ύστερος 6ος αι. π.Χ. 285. Προτομή από το Vassallaggi. 286. Προτομή από το Ιππώνιον</vt:lpstr>
      <vt:lpstr>287-288. Προτομές από τη Μέδμα. 6ος αι. </vt:lpstr>
      <vt:lpstr>289-290. Προτομή Θεάς. Συρακούσες. 160. Προτομή Αρτέμιδος Φεραίας από τις Συρακούσες. Τέλη 5ου αι. </vt:lpstr>
      <vt:lpstr>291α-β. Πήλινες προτομές από την Morgantina. Ύστερη κλασική και Ελληνιστική περίοδος. </vt:lpstr>
      <vt:lpstr>293. Δαιδαλικό ειδώλιο από την Γέλα. 294. Μεταπόντιο. Δαιδαλικό ειδώλιο. 295. Πλακίδιο με μορφή κόρης από την Σύβαρη. </vt:lpstr>
      <vt:lpstr>Πλακίδια. 296. Ελεφαντοστέινο πλακίδιο από τα Μέγαρα Υβλαία. Σελινούς, 620-610 π.Χ. Δίας και Ήρα. Saturo. Θησέας και Αριάδνη. 6ος. </vt:lpstr>
      <vt:lpstr>298. Λυχνία από την Ποσειδωνία.Πρώιμος 6ος αι. </vt:lpstr>
      <vt:lpstr>299. Περιρραντήριο από τα Incoronata  </vt:lpstr>
      <vt:lpstr>300. Λουτήριο από τη Γέλα</vt:lpstr>
      <vt:lpstr>301. Μέγαρα Υβλαία</vt:lpstr>
      <vt:lpstr>302. Λουτήριο από την Ιμέρα</vt:lpstr>
      <vt:lpstr>303-304. Λυχνίες από την Γέλα. </vt:lpstr>
      <vt:lpstr>305. Ειδώλια Αρτέμιδος από το Μεταπόντιο</vt:lpstr>
      <vt:lpstr>306. Θεά από το Paestum. 307. Σύμπλεγμα χορευτριών από το Paestum. 308. Vibo Valentia. </vt:lpstr>
      <vt:lpstr>309-311. Ένθρονη θεά από το Ιππώνιον. Θεά και κριοφόρος από τη Μέδμα  </vt:lpstr>
      <vt:lpstr>312. Τάρας</vt:lpstr>
      <vt:lpstr>313. Ειδώλιο Μαλοφόρου. 314. « Αθηνά Λινδία », ειδώλιο από την Καμαρίνα. </vt:lpstr>
      <vt:lpstr>315-317.Κατάνη. Παλέρμο. Μέγαρα Υβλαία. </vt:lpstr>
      <vt:lpstr>318-320. Μέγαρα Υβλαία, Καμαρίνα, Ragusa</vt:lpstr>
      <vt:lpstr>321-323. Λακωνικοί κρατήρες από την Καπύη </vt:lpstr>
      <vt:lpstr>324. Belmonte Piceno. Λαβή αγγείου. 325. Κρατήρας από το Vix. </vt:lpstr>
      <vt:lpstr>326-328. Κρατήρας του Vix</vt:lpstr>
      <vt:lpstr>329. Κρατήρας του Vix, λεπτομέρεια. 330. Κρατήρας του Trebenishte</vt:lpstr>
      <vt:lpstr>331. Υδρία Βέρνης. 332. Υδρία του Pesaro. 6ος αι. π.Χ.  </vt:lpstr>
      <vt:lpstr>333. Ποσειδωνία, Ηρώον</vt:lpstr>
      <vt:lpstr>334-336. Υδρίες από το Ηρώον, Paestum</vt:lpstr>
      <vt:lpstr>337. Υδρία από το Ηρώον. Paestum.338. Βερολίνο, υδρία από το Ranganzo. 339. Βερολίνο. Τρίπους από το Μεταπόντιον. </vt:lpstr>
      <vt:lpstr>340. Λέβης Λεοντίνων. 341. Οινοχόη από την Sala Consilina. </vt:lpstr>
      <vt:lpstr>342-343. Οινοχόες από το Ruvo</vt:lpstr>
      <vt:lpstr>344. Αθηνά από την Ιμέρα. 345. Palermo. Κούρος από τον Σελινούντα. 346. Κριοφόρος από το Μεταπόντιον. </vt:lpstr>
      <vt:lpstr>347. Ιππέας από το Grumentum. 348. Άλογο από τους Λοκρούς</vt:lpstr>
      <vt:lpstr>349-350. Οπλίτης και θεά από την Francavilla Maritima. 351. Οπλίτης από τη Δωδώνη </vt:lpstr>
      <vt:lpstr>352. Ο Δίας από το Ugento. 530 π.Χ.</vt:lpstr>
      <vt:lpstr>353. Έφηβος από το Castelvetrano. 354. Απόλλων από το Bari. 355. Στήριγμα κατόπτρου από τους Λοκρούς. 356. Kάτοπτρο. Συλλογή Ortiz. </vt:lpstr>
      <vt:lpstr>357. Φιάλη με πλαστική διακόσμηση. Guardia Perticara, tomba 218. 358. Φιάλη στο εμπόριο έργων τέχνης</vt:lpstr>
      <vt:lpstr>359. Χαλκιδικό κράνος: Banzi. 360. Χαλκιδικό κράνος: Ruvo </vt:lpstr>
      <vt:lpstr>360-361. Κορινθιακό κράνος – χαλκιδικό κράνος</vt:lpstr>
      <vt:lpstr>362. Κορινθιακά κράνη: Γέλα, Καμαρίνα, Montagna di Marzo, Ruvo</vt:lpstr>
      <vt:lpstr>363. Policoro. Paterno.  </vt:lpstr>
      <vt:lpstr>364. Χαλκιδικό κράνος. Misouri. 365-367. Απουλο-κορινθιακό κράνος. Basilicata. Nέα Υόρκη. Ruvo.  </vt:lpstr>
      <vt:lpstr>368-371. Καμαρίνα. Ετρουσκικό κράνος. Κέλτικο κράνος. Θρακικό κράνος. Ruvo. Πίλος</vt:lpstr>
      <vt:lpstr>372. Banzi. Οπλισμός από τάφο. 373. Ruvo. 374. Banzi. 375.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Δημάρατος</dc:title>
  <dc:creator>palaio</dc:creator>
  <cp:lastModifiedBy>palaio</cp:lastModifiedBy>
  <cp:revision>38</cp:revision>
  <dcterms:created xsi:type="dcterms:W3CDTF">2023-03-21T21:15:16Z</dcterms:created>
  <dcterms:modified xsi:type="dcterms:W3CDTF">2023-06-06T22:32:50Z</dcterms:modified>
</cp:coreProperties>
</file>