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5D28-9A2D-4C11-AA83-1C0F7F905D38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FBD5-8D0F-41EA-85C1-E22B360108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624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5D28-9A2D-4C11-AA83-1C0F7F905D38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FBD5-8D0F-41EA-85C1-E22B360108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267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5D28-9A2D-4C11-AA83-1C0F7F905D38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FBD5-8D0F-41EA-85C1-E22B360108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5980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711200" y="62484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4318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BA57068-F33C-4666-954D-B4C817456F6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0869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5D28-9A2D-4C11-AA83-1C0F7F905D38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FBD5-8D0F-41EA-85C1-E22B360108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655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5D28-9A2D-4C11-AA83-1C0F7F905D38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FBD5-8D0F-41EA-85C1-E22B360108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053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5D28-9A2D-4C11-AA83-1C0F7F905D38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FBD5-8D0F-41EA-85C1-E22B360108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884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5D28-9A2D-4C11-AA83-1C0F7F905D38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FBD5-8D0F-41EA-85C1-E22B360108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092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5D28-9A2D-4C11-AA83-1C0F7F905D38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FBD5-8D0F-41EA-85C1-E22B360108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5211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5D28-9A2D-4C11-AA83-1C0F7F905D38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FBD5-8D0F-41EA-85C1-E22B360108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4581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5D28-9A2D-4C11-AA83-1C0F7F905D38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FBD5-8D0F-41EA-85C1-E22B360108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716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5D28-9A2D-4C11-AA83-1C0F7F905D38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FBD5-8D0F-41EA-85C1-E22B360108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07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95D28-9A2D-4C11-AA83-1C0F7F905D38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3FBD5-8D0F-41EA-85C1-E22B360108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858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Επίκτητος 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/>
              <a:t>Μαθητής του Ψίακα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/>
              <a:t>Κυλικογράφος.</a:t>
            </a:r>
          </a:p>
          <a:p>
            <a:pPr eaLnBrk="1" hangingPunct="1">
              <a:lnSpc>
                <a:spcPct val="90000"/>
              </a:lnSpc>
            </a:pPr>
            <a:r>
              <a:rPr lang="el-GR" sz="2200"/>
              <a:t>Η καλύτερη δουλειά του είναι σε άλλα σχήματα, κυρίως πινάκια. Διακοσμεί επίσης έναν κρατήρα, κανθάρους, σκύφους, κύπελλα και ασκούς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/>
              <a:t>Μακρά καριέρα: από το 520 ως το 480. </a:t>
            </a:r>
          </a:p>
          <a:p>
            <a:pPr eaLnBrk="1" hangingPunct="1">
              <a:lnSpc>
                <a:spcPct val="90000"/>
              </a:lnSpc>
            </a:pPr>
            <a:r>
              <a:rPr lang="el-GR" sz="2200"/>
              <a:t>Συνεργάζεται με τον Ανδοκίδη, τον Νικοσθένη, τον Ισχύλο, τον Παμφαίο, τον Καχρυλίωνα, τον Πύθωνα, τον Πιστόξενο και ίσως και άλλους αγγειοπλάστες της περιόδου. </a:t>
            </a:r>
          </a:p>
          <a:p>
            <a:pPr eaLnBrk="1" hangingPunct="1">
              <a:lnSpc>
                <a:spcPct val="90000"/>
              </a:lnSpc>
            </a:pPr>
            <a:r>
              <a:rPr lang="el-GR" sz="2200"/>
              <a:t>Ήταν και ο ίδιος αγγειοπλάστης. </a:t>
            </a:r>
          </a:p>
          <a:p>
            <a:pPr eaLnBrk="1" hangingPunct="1">
              <a:lnSpc>
                <a:spcPct val="90000"/>
              </a:lnSpc>
            </a:pPr>
            <a:r>
              <a:rPr lang="el-GR" sz="2200"/>
              <a:t>«Δεν μπορείς να σχεδιάσεις καλύτερα. Μπορείς μόνο να σχεδιάσεις διαφορετικά». </a:t>
            </a:r>
          </a:p>
        </p:txBody>
      </p:sp>
    </p:spTree>
    <p:extLst>
      <p:ext uri="{BB962C8B-B14F-4D97-AF65-F5344CB8AC3E}">
        <p14:creationId xmlns:p14="http://schemas.microsoft.com/office/powerpoint/2010/main" val="148931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mtClean="0"/>
              <a:t>Παρίσι, Λούβρο </a:t>
            </a:r>
            <a:r>
              <a:rPr lang="fr-FR" smtClean="0"/>
              <a:t>G 7 </a:t>
            </a:r>
            <a:r>
              <a:rPr lang="el-GR" smtClean="0"/>
              <a:t>και </a:t>
            </a:r>
            <a:r>
              <a:rPr lang="fr-FR" sz="3200"/>
              <a:t>Paris, Cabinet des Médailles 510. </a:t>
            </a:r>
            <a:r>
              <a:rPr lang="el-GR" sz="3200"/>
              <a:t>ΕΠΙΚΤΕΤΟ</a:t>
            </a:r>
            <a:r>
              <a:rPr lang="en-US" sz="3200"/>
              <a:t>S </a:t>
            </a:r>
            <a:r>
              <a:rPr lang="el-GR" sz="3200"/>
              <a:t>ΕΛΡΑ</a:t>
            </a:r>
            <a:r>
              <a:rPr lang="fr-FR" sz="3200"/>
              <a:t>S</a:t>
            </a:r>
            <a:r>
              <a:rPr lang="el-GR" sz="3200"/>
              <a:t>ΦΕΝ</a:t>
            </a:r>
            <a:r>
              <a:rPr lang="fr-FR" sz="3200"/>
              <a:t>. </a:t>
            </a:r>
            <a:endParaRPr lang="el-GR" sz="3200"/>
          </a:p>
        </p:txBody>
      </p:sp>
      <p:pic>
        <p:nvPicPr>
          <p:cNvPr id="97283" name="Picture 4" descr="Palaestra%20scene%20Louvre%20G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2989" y="2133600"/>
            <a:ext cx="3489325" cy="342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4" name="Picture 10" descr="180px-Komast_Cdm_Paris_5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3" y="1700213"/>
            <a:ext cx="4032250" cy="4032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03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sz="4000"/>
              <a:t>Berlin 2215, </a:t>
            </a:r>
            <a:r>
              <a:rPr lang="el-GR" sz="4000"/>
              <a:t>κύλικα από το </a:t>
            </a:r>
            <a:r>
              <a:rPr lang="fr-FR" sz="4000"/>
              <a:t>Vulci.</a:t>
            </a:r>
            <a:r>
              <a:rPr lang="el-GR" sz="4000"/>
              <a:t> Αθλητές. Επιγραφή:</a:t>
            </a:r>
            <a:r>
              <a:rPr lang="fr-FR" sz="4000"/>
              <a:t> E</a:t>
            </a:r>
            <a:r>
              <a:rPr lang="el-GR" sz="4000"/>
              <a:t>ΠΙΚΤΕΤΟ</a:t>
            </a:r>
            <a:r>
              <a:rPr lang="fr-FR" sz="4000"/>
              <a:t>S</a:t>
            </a:r>
            <a:endParaRPr lang="el-GR" sz="4000"/>
          </a:p>
        </p:txBody>
      </p:sp>
      <p:pic>
        <p:nvPicPr>
          <p:cNvPr id="99331" name="Picture 3" descr="EpiktetosBerlincup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797051"/>
            <a:ext cx="8229600" cy="41322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50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100">
                <a:latin typeface="Arial" charset="0"/>
              </a:rPr>
              <a:t>Λονδίνο Ε 37. </a:t>
            </a:r>
          </a:p>
        </p:txBody>
      </p:sp>
      <p:pic>
        <p:nvPicPr>
          <p:cNvPr id="101379" name="Picture 4" descr="londone37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5600" y="2395538"/>
            <a:ext cx="4394200" cy="31940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0" name="Picture 7" descr="londone37col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1836739"/>
            <a:ext cx="4697413" cy="3608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6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Ρώμη 				Κοπεγχάγη</a:t>
            </a:r>
          </a:p>
        </p:txBody>
      </p:sp>
      <p:pic>
        <p:nvPicPr>
          <p:cNvPr id="105475" name="Picture 8" descr="CerveteriEpiktetosphallusbir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720851"/>
            <a:ext cx="4038600" cy="4284663"/>
          </a:xfrm>
        </p:spPr>
      </p:pic>
      <p:pic>
        <p:nvPicPr>
          <p:cNvPr id="105476" name="Picture 9" descr="CopenhagenEpiktet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4425" y="2028826"/>
            <a:ext cx="3994150" cy="36687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0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Αγορά της Αθήνας</a:t>
            </a:r>
          </a:p>
        </p:txBody>
      </p:sp>
      <p:pic>
        <p:nvPicPr>
          <p:cNvPr id="110595" name="Picture 4" descr="ag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1589" y="1844676"/>
            <a:ext cx="2917825" cy="40370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6" name="Picture 7" descr="ag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6875" y="1843089"/>
            <a:ext cx="2889250" cy="4040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1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4000"/>
              <a:t>Σκύφος Λονδίνου</a:t>
            </a:r>
            <a:br>
              <a:rPr lang="el-GR" sz="4000"/>
            </a:br>
            <a:endParaRPr lang="el-GR" sz="4000"/>
          </a:p>
        </p:txBody>
      </p:sp>
      <p:pic>
        <p:nvPicPr>
          <p:cNvPr id="114691" name="Picture 4" descr="LondonE139Epiktetosskyphos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1196975"/>
            <a:ext cx="7488237" cy="49720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5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/>
              <a:t>Oxford 520. </a:t>
            </a:r>
            <a:r>
              <a:rPr lang="el-GR" sz="4000"/>
              <a:t>Κύλικα-σκύφος του Επικτήτου. </a:t>
            </a:r>
          </a:p>
        </p:txBody>
      </p:sp>
      <p:pic>
        <p:nvPicPr>
          <p:cNvPr id="115715" name="Picture 3" descr="Ocfordcupskyphosepiktetos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84339"/>
            <a:ext cx="8229600" cy="43576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47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/>
              <a:t>Oxford 520. </a:t>
            </a:r>
            <a:r>
              <a:rPr lang="el-GR" sz="4000"/>
              <a:t>Κύλικα-σκύφος του Επικτήτου.</a:t>
            </a:r>
          </a:p>
        </p:txBody>
      </p:sp>
      <p:pic>
        <p:nvPicPr>
          <p:cNvPr id="116739" name="Picture 4" descr="OcfordcupskyphosEpiktetos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2725" y="1843089"/>
            <a:ext cx="6686550" cy="4040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66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Ασκ</a:t>
            </a:r>
            <a:r>
              <a:rPr lang="en-US" smtClean="0"/>
              <a:t>o</a:t>
            </a:r>
            <a:r>
              <a:rPr lang="el-GR" smtClean="0"/>
              <a:t>ί Επικτήτου</a:t>
            </a:r>
          </a:p>
        </p:txBody>
      </p:sp>
      <p:pic>
        <p:nvPicPr>
          <p:cNvPr id="120835" name="Picture 4" descr="gela36349epiktetosask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1839" y="2166939"/>
            <a:ext cx="3997325" cy="3392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36" name="Picture 7" descr="Gela Epiktetos asko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9664" y="2287589"/>
            <a:ext cx="4003675" cy="3151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04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/>
              <a:t>Κύλικα του Επικτήτου. Λονδίνο Ε 38. </a:t>
            </a:r>
          </a:p>
        </p:txBody>
      </p:sp>
      <p:pic>
        <p:nvPicPr>
          <p:cNvPr id="121859" name="Picture 6" descr="londone38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98701"/>
            <a:ext cx="4038600" cy="3128963"/>
          </a:xfrm>
          <a:noFill/>
        </p:spPr>
      </p:pic>
      <p:pic>
        <p:nvPicPr>
          <p:cNvPr id="121860" name="Picture 4" descr="LondonE38Epiktet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060576"/>
            <a:ext cx="4216400" cy="38004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62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Κύλικα του </a:t>
            </a:r>
            <a:r>
              <a:rPr lang="fr-FR" smtClean="0"/>
              <a:t>Würzburg. </a:t>
            </a:r>
            <a:endParaRPr lang="el-GR" smtClean="0"/>
          </a:p>
        </p:txBody>
      </p:sp>
      <p:pic>
        <p:nvPicPr>
          <p:cNvPr id="84995" name="Picture 4" descr="wurzburgEpiktet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11364"/>
            <a:ext cx="8229600" cy="37036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4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Λονδίνο</a:t>
            </a:r>
          </a:p>
        </p:txBody>
      </p:sp>
      <p:pic>
        <p:nvPicPr>
          <p:cNvPr id="122883" name="Picture 4" descr="londone38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5264" y="1600201"/>
            <a:ext cx="6721475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89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Λονδίνο</a:t>
            </a:r>
          </a:p>
        </p:txBody>
      </p:sp>
      <p:pic>
        <p:nvPicPr>
          <p:cNvPr id="123907" name="Picture 4" descr="londone38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5264" y="1600201"/>
            <a:ext cx="6721475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Sotheby’s. </a:t>
            </a:r>
            <a:r>
              <a:rPr lang="el-GR" smtClean="0"/>
              <a:t>Πασέας. </a:t>
            </a:r>
          </a:p>
        </p:txBody>
      </p:sp>
      <p:pic>
        <p:nvPicPr>
          <p:cNvPr id="144387" name="Picture 4" descr="SothebysPaseasbilingualcup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844675"/>
            <a:ext cx="4038600" cy="41100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388" name="Picture 7" descr="SothebysPaseasbilingualcup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2970214"/>
            <a:ext cx="4144963" cy="28225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9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45411" name="Picture 4" descr="sothebysPaseasbilingualcup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81201"/>
            <a:ext cx="8229600" cy="3763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</a:t>
            </a:r>
            <a:r>
              <a:rPr lang="el-GR" smtClean="0"/>
              <a:t>οστώνη</a:t>
            </a:r>
            <a:r>
              <a:rPr lang="en-US" smtClean="0"/>
              <a:t>				</a:t>
            </a:r>
            <a:r>
              <a:rPr lang="el-GR" smtClean="0"/>
              <a:t>Οξφόρδη</a:t>
            </a:r>
          </a:p>
        </p:txBody>
      </p:sp>
      <p:pic>
        <p:nvPicPr>
          <p:cNvPr id="147459" name="Picture 2" descr="F:\Pictures\ERYTHROMORFA\ArchaicRF1\other\PLATE\Paseas\028_y1913_169_sm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1500" y="1844675"/>
            <a:ext cx="4038600" cy="4038600"/>
          </a:xfrm>
          <a:noFill/>
        </p:spPr>
      </p:pic>
      <p:pic>
        <p:nvPicPr>
          <p:cNvPr id="147460" name="Picture 3" descr="F:\Pictures\ERYTHROMORFA\ArchaicRF1\other\PLATE\Paseas\10419484_684297841650970_515226489740506778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770064"/>
            <a:ext cx="4500562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04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</a:t>
            </a:r>
            <a:r>
              <a:rPr lang="el-GR" smtClean="0"/>
              <a:t>έα Υόρκη.  Βοστώνη. Πασέας. </a:t>
            </a:r>
          </a:p>
        </p:txBody>
      </p:sp>
      <p:pic>
        <p:nvPicPr>
          <p:cNvPr id="148483" name="Picture 2" descr="F:\Pictures\ERYTHROMORFA\ArchaicRF1\other\PLATE\Paseas\h2_2010.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989138"/>
            <a:ext cx="3816350" cy="3816350"/>
          </a:xfrm>
          <a:noFill/>
        </p:spPr>
      </p:pic>
      <p:pic>
        <p:nvPicPr>
          <p:cNvPr id="148484" name="Picture 3" descr="F:\Pictures\ERYTHROMORFA\ArchaicRF1\other\PLATE\Paseas\24058235.f9c3dd7f.6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54214"/>
            <a:ext cx="4038600" cy="3817937"/>
          </a:xfrm>
          <a:noFill/>
        </p:spPr>
      </p:pic>
    </p:spTree>
    <p:extLst>
      <p:ext uri="{BB962C8B-B14F-4D97-AF65-F5344CB8AC3E}">
        <p14:creationId xmlns:p14="http://schemas.microsoft.com/office/powerpoint/2010/main" val="259490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Οξφόρδη. </a:t>
            </a:r>
            <a:r>
              <a:rPr lang="fr-FR" smtClean="0"/>
              <a:t>Chiusi. </a:t>
            </a:r>
            <a:r>
              <a:rPr lang="el-GR" smtClean="0"/>
              <a:t>Πασέας. </a:t>
            </a:r>
          </a:p>
        </p:txBody>
      </p:sp>
      <p:sp>
        <p:nvSpPr>
          <p:cNvPr id="149507" name="Θέση περιεχομένου 1"/>
          <p:cNvSpPr>
            <a:spLocks noGrp="1"/>
          </p:cNvSpPr>
          <p:nvPr>
            <p:ph sz="half" idx="1"/>
          </p:nvPr>
        </p:nvSpPr>
        <p:spPr>
          <a:xfrm>
            <a:off x="2057400" y="2636838"/>
            <a:ext cx="3175000" cy="3230562"/>
          </a:xfrm>
        </p:spPr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495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1" y="2171700"/>
            <a:ext cx="3687763" cy="3671888"/>
          </a:xfrm>
          <a:noFill/>
        </p:spPr>
      </p:pic>
      <p:pic>
        <p:nvPicPr>
          <p:cNvPr id="149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989138"/>
            <a:ext cx="397351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7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Λούβρο.</a:t>
            </a:r>
            <a:r>
              <a:rPr lang="en-US" smtClean="0"/>
              <a:t>Yale</a:t>
            </a:r>
            <a:r>
              <a:rPr lang="fr-FR" smtClean="0"/>
              <a:t>. </a:t>
            </a:r>
            <a:r>
              <a:rPr lang="el-GR" smtClean="0"/>
              <a:t>Πασέας. </a:t>
            </a:r>
          </a:p>
        </p:txBody>
      </p:sp>
      <p:sp>
        <p:nvSpPr>
          <p:cNvPr id="150531" name="Θέση περιεχομένου 1"/>
          <p:cNvSpPr>
            <a:spLocks noGrp="1"/>
          </p:cNvSpPr>
          <p:nvPr>
            <p:ph sz="half" idx="1"/>
          </p:nvPr>
        </p:nvSpPr>
        <p:spPr>
          <a:xfrm>
            <a:off x="5087938" y="1828801"/>
            <a:ext cx="969962" cy="2392363"/>
          </a:xfrm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0532" name="Θέση περιεχομένου 1"/>
          <p:cNvSpPr>
            <a:spLocks noGrp="1"/>
          </p:cNvSpPr>
          <p:nvPr>
            <p:ph sz="half" idx="2"/>
          </p:nvPr>
        </p:nvSpPr>
        <p:spPr>
          <a:xfrm>
            <a:off x="6210301" y="4219576"/>
            <a:ext cx="1541463" cy="1647825"/>
          </a:xfrm>
        </p:spPr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5053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865313"/>
            <a:ext cx="4394200" cy="4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1" y="1989138"/>
            <a:ext cx="4346575" cy="422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54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Σκύθης</a:t>
            </a:r>
          </a:p>
        </p:txBody>
      </p:sp>
      <p:sp>
        <p:nvSpPr>
          <p:cNvPr id="15360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Ζωγράφος Κυλίκων</a:t>
            </a:r>
          </a:p>
          <a:p>
            <a:pPr eaLnBrk="1" hangingPunct="1"/>
            <a:r>
              <a:rPr lang="el-GR" smtClean="0"/>
              <a:t>Μαθητής του Επικτήτου</a:t>
            </a:r>
          </a:p>
          <a:p>
            <a:pPr eaLnBrk="1" hangingPunct="1"/>
            <a:r>
              <a:rPr lang="el-GR" smtClean="0"/>
              <a:t>Ζωγράφιζε τους ανθρώπους «χειρότερους απ’ ότι είναι στην πραγματικότητα»</a:t>
            </a:r>
          </a:p>
        </p:txBody>
      </p:sp>
    </p:spTree>
    <p:extLst>
      <p:ext uri="{BB962C8B-B14F-4D97-AF65-F5344CB8AC3E}">
        <p14:creationId xmlns:p14="http://schemas.microsoft.com/office/powerpoint/2010/main" val="41825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mtClean="0"/>
              <a:t>Malibu</a:t>
            </a:r>
            <a:br>
              <a:rPr lang="en-US" smtClean="0"/>
            </a:br>
            <a:endParaRPr lang="el-GR" smtClean="0"/>
          </a:p>
        </p:txBody>
      </p:sp>
      <p:sp>
        <p:nvSpPr>
          <p:cNvPr id="154627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4628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546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268413"/>
            <a:ext cx="6629400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30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Κύλικα του </a:t>
            </a:r>
            <a:r>
              <a:rPr lang="fr-FR" smtClean="0"/>
              <a:t>Würzburg.</a:t>
            </a:r>
            <a:endParaRPr lang="el-GR" smtClean="0"/>
          </a:p>
        </p:txBody>
      </p:sp>
      <p:pic>
        <p:nvPicPr>
          <p:cNvPr id="86019" name="Picture 4" descr="WurzburgEpiktetos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989139"/>
            <a:ext cx="8569325" cy="3578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0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5651" name="Θέση περιεχομένου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5565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141664"/>
            <a:ext cx="8566150" cy="299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33376"/>
            <a:ext cx="6621463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0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6675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56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909764"/>
            <a:ext cx="84550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17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Σκύθης: Ρώμη</a:t>
            </a:r>
          </a:p>
        </p:txBody>
      </p:sp>
      <p:pic>
        <p:nvPicPr>
          <p:cNvPr id="157699" name="Picture 4" descr="VillaGiulia20760ProkrustesSkyth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0589" y="1600201"/>
            <a:ext cx="7870825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88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Ρώμη</a:t>
            </a:r>
          </a:p>
        </p:txBody>
      </p:sp>
      <p:pic>
        <p:nvPicPr>
          <p:cNvPr id="158723" name="Picture 4" descr="VillaGiulia20760SowSkyth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1539" y="1600201"/>
            <a:ext cx="7908925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52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5"/>
          <p:cNvSpPr>
            <a:spLocks noGrp="1" noChangeArrowheads="1"/>
          </p:cNvSpPr>
          <p:nvPr>
            <p:ph type="title"/>
          </p:nvPr>
        </p:nvSpPr>
        <p:spPr>
          <a:xfrm>
            <a:off x="1919288" y="476250"/>
            <a:ext cx="8153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/>
              <a:t/>
            </a:r>
            <a:br>
              <a:rPr lang="en-US" sz="2400"/>
            </a:br>
            <a:r>
              <a:rPr lang="en-US" sz="4000"/>
              <a:t/>
            </a:r>
            <a:br>
              <a:rPr lang="en-US" sz="4000"/>
            </a:br>
            <a:r>
              <a:rPr lang="el-GR" sz="4000"/>
              <a:t>Βοστώνη</a:t>
            </a:r>
          </a:p>
        </p:txBody>
      </p:sp>
      <p:pic>
        <p:nvPicPr>
          <p:cNvPr id="159747" name="Picture 3" descr="F:\Pictures\ERYTHROMORFA\ArchaicRF1\skythes\boston skythes sphinx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330450"/>
            <a:ext cx="5113338" cy="3384550"/>
          </a:xfrm>
          <a:noFill/>
        </p:spPr>
      </p:pic>
      <p:pic>
        <p:nvPicPr>
          <p:cNvPr id="159748" name="Picture 5" descr="F:\Pictures\ERYTHROMORFA\ArchaicRF1\skythes\boston skythes sphinx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2492375"/>
            <a:ext cx="32893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2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Sotheby’s</a:t>
            </a:r>
            <a:endParaRPr lang="el-GR" smtClean="0"/>
          </a:p>
        </p:txBody>
      </p:sp>
      <p:pic>
        <p:nvPicPr>
          <p:cNvPr id="162819" name="Picture 2" descr="F:\Pictures\ERYTHROMORFA\ArchaicRF1\skythes\SothebysSkythes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4513" y="1916113"/>
            <a:ext cx="4305300" cy="4038600"/>
          </a:xfrm>
          <a:noFill/>
        </p:spPr>
      </p:pic>
      <p:pic>
        <p:nvPicPr>
          <p:cNvPr id="162820" name="Picture 3" descr="F:\Pictures\ERYTHROMORFA\ArchaicRF1\skythes\SothebysSkythe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4" y="2133601"/>
            <a:ext cx="34131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1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Κύλικες Λούβρου</a:t>
            </a:r>
          </a:p>
        </p:txBody>
      </p:sp>
      <p:pic>
        <p:nvPicPr>
          <p:cNvPr id="163843" name="Picture 4" descr="LouvreSkythes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7075" y="1971676"/>
            <a:ext cx="4006850" cy="37830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44" name="Picture 7" descr="LouvreSkythes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2839" y="1909764"/>
            <a:ext cx="3997325" cy="3906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97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Cambridge 			</a:t>
            </a:r>
            <a:r>
              <a:rPr lang="el-GR" smtClean="0"/>
              <a:t>Λονδίνο</a:t>
            </a:r>
          </a:p>
        </p:txBody>
      </p:sp>
      <p:pic>
        <p:nvPicPr>
          <p:cNvPr id="164867" name="Picture 2" descr="F:\Pictures\ERYTHROMORFA\ArchaicRF1\skythes\cambridge 48.1864.di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863726"/>
            <a:ext cx="4038600" cy="3998913"/>
          </a:xfrm>
          <a:noFill/>
        </p:spPr>
      </p:pic>
      <p:pic>
        <p:nvPicPr>
          <p:cNvPr id="164868" name="Picture 3" descr="F:\Pictures\ERYTHROMORFA\ArchaicRF1\skythes\london e26.di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843088"/>
            <a:ext cx="4038600" cy="4038600"/>
          </a:xfrm>
          <a:noFill/>
        </p:spPr>
      </p:pic>
    </p:spTree>
    <p:extLst>
      <p:ext uri="{BB962C8B-B14F-4D97-AF65-F5344CB8AC3E}">
        <p14:creationId xmlns:p14="http://schemas.microsoft.com/office/powerpoint/2010/main" val="99488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2400"/>
              <a:t>Λούβρο</a:t>
            </a:r>
            <a:r>
              <a:rPr lang="en-US" sz="2400"/>
              <a:t/>
            </a:r>
            <a:br>
              <a:rPr lang="en-US" sz="2400"/>
            </a:br>
            <a:r>
              <a:rPr lang="en-US" sz="4000"/>
              <a:t/>
            </a:r>
            <a:br>
              <a:rPr lang="en-US" sz="4000"/>
            </a:br>
            <a:endParaRPr lang="el-GR" sz="4000"/>
          </a:p>
        </p:txBody>
      </p:sp>
      <p:pic>
        <p:nvPicPr>
          <p:cNvPr id="165891" name="Picture 3" descr="Louvreskythe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620713"/>
            <a:ext cx="7056437" cy="55165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79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66915" name="Picture 3" descr="F:\Pictures\ERYTHROMORFA\ArchaicRF1\skythes\603px-Komast_Skythes_Louvre_F1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857375"/>
            <a:ext cx="4000500" cy="3981450"/>
          </a:xfrm>
          <a:noFill/>
        </p:spPr>
      </p:pic>
      <p:pic>
        <p:nvPicPr>
          <p:cNvPr id="166916" name="Picture 2" descr="F:\Pictures\ERYTHROMORFA\ArchaicRF1\skythes\18893086_465184557151000_902442993353626488_n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4689" y="1828800"/>
            <a:ext cx="2371725" cy="1943100"/>
          </a:xfrm>
          <a:noFill/>
        </p:spPr>
      </p:pic>
      <p:sp>
        <p:nvSpPr>
          <p:cNvPr id="166917" name="Θέση περιεχομένου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66918" name="Picture 4" descr="F:\Pictures\ERYTHROMORFA\ArchaicRF1\skythes\skythes louvre bf.d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692150"/>
            <a:ext cx="269081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09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/>
              <a:t>21. Οδησσός. Κάνθαρος από τη νήσο Λευκή. Επιγρ.: ΕΠΙΚΤΕΤΟ</a:t>
            </a:r>
            <a:r>
              <a:rPr lang="fr-FR" sz="2800"/>
              <a:t>S E</a:t>
            </a:r>
            <a:r>
              <a:rPr lang="el-GR" sz="2800"/>
              <a:t>ΛΡΑ</a:t>
            </a:r>
            <a:r>
              <a:rPr lang="fr-FR" sz="2800"/>
              <a:t>S</a:t>
            </a:r>
            <a:r>
              <a:rPr lang="el-GR" sz="2800"/>
              <a:t>ΦΕΝ  ΝΙΚΟ</a:t>
            </a:r>
            <a:r>
              <a:rPr lang="fr-FR" sz="2800"/>
              <a:t>S</a:t>
            </a:r>
            <a:r>
              <a:rPr lang="el-GR" sz="2800"/>
              <a:t>ΘΕΝΕ</a:t>
            </a:r>
            <a:r>
              <a:rPr lang="fr-FR" sz="2800"/>
              <a:t>S </a:t>
            </a:r>
            <a:r>
              <a:rPr lang="el-GR" sz="2800"/>
              <a:t>ΕΠΟΙΕ</a:t>
            </a:r>
            <a:r>
              <a:rPr lang="fr-FR" sz="2800"/>
              <a:t>SEN</a:t>
            </a:r>
            <a:endParaRPr lang="el-GR" sz="2800"/>
          </a:p>
        </p:txBody>
      </p:sp>
      <p:pic>
        <p:nvPicPr>
          <p:cNvPr id="87043" name="Picture 3" descr="Odessaepiktet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9239" y="1841501"/>
            <a:ext cx="6613525" cy="40433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0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Βασιλεία</a:t>
            </a:r>
          </a:p>
        </p:txBody>
      </p:sp>
      <p:pic>
        <p:nvPicPr>
          <p:cNvPr id="167939" name="Picture 2" descr="F:\Pictures\ERYTHROMORFA\ArchaicRF1\skythes\Baselskythescoralred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504" y="2608292"/>
            <a:ext cx="4407292" cy="3629020"/>
          </a:xfrm>
          <a:noFill/>
        </p:spPr>
      </p:pic>
      <p:pic>
        <p:nvPicPr>
          <p:cNvPr id="167940" name="Picture 4" descr="Baselskythescoralred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1700808"/>
            <a:ext cx="4297660" cy="281000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7941" name="Θέση περιεχομένου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6885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/>
              <a:t>19. Δίγλωσση κύλικα του Επικτήτου από την Ετρουρία. Λονδίνο Ε 3. </a:t>
            </a:r>
          </a:p>
        </p:txBody>
      </p:sp>
      <p:pic>
        <p:nvPicPr>
          <p:cNvPr id="90115" name="Picture 4" descr="LondonE3cup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916113"/>
            <a:ext cx="3952875" cy="4038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6" descr="LondonE3i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6" y="2636839"/>
            <a:ext cx="2322513" cy="3095625"/>
          </a:xfrm>
        </p:spPr>
      </p:pic>
      <p:pic>
        <p:nvPicPr>
          <p:cNvPr id="90117" name="Picture 7" descr="LondonE3i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1639" y="2708275"/>
            <a:ext cx="2268537" cy="30241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98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Λονδίνο Ε 3. </a:t>
            </a:r>
          </a:p>
        </p:txBody>
      </p:sp>
      <p:pic>
        <p:nvPicPr>
          <p:cNvPr id="91139" name="Picture 4" descr="LondonE3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14539"/>
            <a:ext cx="8229600" cy="36972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2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Λονδίνο Ε 3</a:t>
            </a:r>
          </a:p>
        </p:txBody>
      </p:sp>
      <p:pic>
        <p:nvPicPr>
          <p:cNvPr id="92163" name="Picture 4" descr="LondonE3cup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6450" y="1600201"/>
            <a:ext cx="8039100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61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/>
              <a:t>Πινάκια του Επικτήτου. Λονδίνο Ε 135 και Νέα Υόρκη. </a:t>
            </a:r>
            <a:endParaRPr lang="el-GR" sz="3600"/>
          </a:p>
        </p:txBody>
      </p:sp>
      <p:pic>
        <p:nvPicPr>
          <p:cNvPr id="95235" name="Picture 5" descr="newyorkepiktetosplat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205039"/>
            <a:ext cx="3994150" cy="3883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6" name="Picture 3" descr="LondonE137Epiktetospla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2133601"/>
            <a:ext cx="4392613" cy="40751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7" name="Rectangle 9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l-GR" sz="2200"/>
          </a:p>
        </p:txBody>
      </p:sp>
    </p:spTree>
    <p:extLst>
      <p:ext uri="{BB962C8B-B14F-4D97-AF65-F5344CB8AC3E}">
        <p14:creationId xmlns:p14="http://schemas.microsoft.com/office/powerpoint/2010/main" val="263399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3600"/>
              <a:t>Πινάκιο του Επικτήτου. Παρίσι, </a:t>
            </a:r>
            <a:r>
              <a:rPr lang="fr-FR" sz="3600"/>
              <a:t>Cab. Méd.</a:t>
            </a:r>
            <a:r>
              <a:rPr lang="el-GR" sz="3600"/>
              <a:t> 509 και Λονδίνο Ε 137. </a:t>
            </a:r>
            <a:endParaRPr lang="el-GR" sz="3200"/>
          </a:p>
        </p:txBody>
      </p:sp>
      <p:pic>
        <p:nvPicPr>
          <p:cNvPr id="96259" name="Picture 4" descr="CabMedEpiktetos5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5650" y="1843089"/>
            <a:ext cx="3949700" cy="4040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60" name="Picture 10" descr="LondonE138plateEpiktet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9664" y="1878014"/>
            <a:ext cx="4003675" cy="39703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6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Widescreen</PresentationFormat>
  <Paragraphs>46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Επίκτητος </vt:lpstr>
      <vt:lpstr>Κύλικα του Würzburg. </vt:lpstr>
      <vt:lpstr>Κύλικα του Würzburg.</vt:lpstr>
      <vt:lpstr>21. Οδησσός. Κάνθαρος από τη νήσο Λευκή. Επιγρ.: ΕΠΙΚΤΕΤΟS EΛΡΑSΦΕΝ  ΝΙΚΟSΘΕΝΕS ΕΠΟΙΕSEN</vt:lpstr>
      <vt:lpstr>19. Δίγλωσση κύλικα του Επικτήτου από την Ετρουρία. Λονδίνο Ε 3. </vt:lpstr>
      <vt:lpstr>Λονδίνο Ε 3. </vt:lpstr>
      <vt:lpstr>Λονδίνο Ε 3</vt:lpstr>
      <vt:lpstr>Πινάκια του Επικτήτου. Λονδίνο Ε 135 και Νέα Υόρκη. </vt:lpstr>
      <vt:lpstr>Πινάκιο του Επικτήτου. Παρίσι, Cab. Méd. 509 και Λονδίνο Ε 137. </vt:lpstr>
      <vt:lpstr>Παρίσι, Λούβρο G 7 και Paris, Cabinet des Médailles 510. ΕΠΙΚΤΕΤΟS ΕΛΡΑSΦΕΝ. </vt:lpstr>
      <vt:lpstr>Berlin 2215, κύλικα από το Vulci. Αθλητές. Επιγραφή: EΠΙΚΤΕΤΟS</vt:lpstr>
      <vt:lpstr>Λονδίνο Ε 37. </vt:lpstr>
      <vt:lpstr>Ρώμη     Κοπεγχάγη</vt:lpstr>
      <vt:lpstr>Αγορά της Αθήνας</vt:lpstr>
      <vt:lpstr>Σκύφος Λονδίνου </vt:lpstr>
      <vt:lpstr>Oxford 520. Κύλικα-σκύφος του Επικτήτου. </vt:lpstr>
      <vt:lpstr>Oxford 520. Κύλικα-σκύφος του Επικτήτου.</vt:lpstr>
      <vt:lpstr>Ασκoί Επικτήτου</vt:lpstr>
      <vt:lpstr>Κύλικα του Επικτήτου. Λονδίνο Ε 38. </vt:lpstr>
      <vt:lpstr>Λονδίνο</vt:lpstr>
      <vt:lpstr>Λονδίνο</vt:lpstr>
      <vt:lpstr>Sotheby’s. Πασέας. </vt:lpstr>
      <vt:lpstr>PowerPoint Presentation</vt:lpstr>
      <vt:lpstr>Bοστώνη    Οξφόρδη</vt:lpstr>
      <vt:lpstr>Nέα Υόρκη.  Βοστώνη. Πασέας. </vt:lpstr>
      <vt:lpstr>Οξφόρδη. Chiusi. Πασέας. </vt:lpstr>
      <vt:lpstr>Λούβρο.Yale. Πασέας. </vt:lpstr>
      <vt:lpstr>Σκύθης</vt:lpstr>
      <vt:lpstr>Malibu </vt:lpstr>
      <vt:lpstr>PowerPoint Presentation</vt:lpstr>
      <vt:lpstr>PowerPoint Presentation</vt:lpstr>
      <vt:lpstr>Σκύθης: Ρώμη</vt:lpstr>
      <vt:lpstr>Ρώμη</vt:lpstr>
      <vt:lpstr>  Βοστώνη</vt:lpstr>
      <vt:lpstr>Sotheby’s</vt:lpstr>
      <vt:lpstr>Κύλικες Λούβρου</vt:lpstr>
      <vt:lpstr>Cambridge    Λονδίνο</vt:lpstr>
      <vt:lpstr>Λούβρο  </vt:lpstr>
      <vt:lpstr>PowerPoint Presentation</vt:lpstr>
      <vt:lpstr>Βασιλεία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Επίκτητος </dc:title>
  <dc:creator>User</dc:creator>
  <cp:lastModifiedBy>User</cp:lastModifiedBy>
  <cp:revision>1</cp:revision>
  <dcterms:created xsi:type="dcterms:W3CDTF">2021-06-17T12:50:36Z</dcterms:created>
  <dcterms:modified xsi:type="dcterms:W3CDTF">2021-06-17T12:51:29Z</dcterms:modified>
</cp:coreProperties>
</file>