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1"/>
  </p:notesMasterIdLst>
  <p:handoutMasterIdLst>
    <p:handoutMasterId r:id="rId22"/>
  </p:handoutMasterIdLst>
  <p:sldIdLst>
    <p:sldId id="30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06"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84" autoAdjust="0"/>
    <p:restoredTop sz="96327" autoAdjust="0"/>
  </p:normalViewPr>
  <p:slideViewPr>
    <p:cSldViewPr snapToGrid="0" snapToObjects="1">
      <p:cViewPr varScale="1">
        <p:scale>
          <a:sx n="101" d="100"/>
          <a:sy n="101" d="100"/>
        </p:scale>
        <p:origin x="656" y="184"/>
      </p:cViewPr>
      <p:guideLst>
        <p:guide orient="horz" pos="2160"/>
        <p:guide pos="2880"/>
      </p:guideLst>
    </p:cSldViewPr>
  </p:slideViewPr>
  <p:outlineViewPr>
    <p:cViewPr>
      <p:scale>
        <a:sx n="33" d="100"/>
        <a:sy n="33" d="100"/>
      </p:scale>
      <p:origin x="0" y="-119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9/18/23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a:solidFill>
                  <a:schemeClr val="dk1"/>
                </a:solidFill>
                <a:latin typeface="Arial"/>
                <a:ea typeface="Arial"/>
                <a:cs typeface="Arial"/>
                <a:sym typeface="Arial"/>
              </a:rPr>
              <a:t>(3</a:t>
            </a:r>
            <a:r>
              <a:rPr lang="en-US" sz="1200" b="0" i="0" u="none" strike="noStrike" kern="1200" cap="none" dirty="0">
                <a:solidFill>
                  <a:schemeClr val="dk1"/>
                </a:solidFill>
                <a:latin typeface="Arial"/>
                <a:ea typeface="Arial"/>
                <a:cs typeface="Arial"/>
                <a:sym typeface="Arial"/>
              </a:rPr>
              <a:t>)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2" name="Shape 32"/>
          <p:cNvSpPr txBox="1">
            <a:spLocks noGrp="1"/>
          </p:cNvSpPr>
          <p:nvPr>
            <p:ph type="body" idx="1"/>
          </p:nvPr>
        </p:nvSpPr>
        <p:spPr>
          <a:xfrm>
            <a:off x="457200" y="1600201"/>
            <a:ext cx="8229600" cy="1345500"/>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3" name="Shape 33"/>
          <p:cNvSpPr txBox="1">
            <a:spLocks noGrp="1"/>
          </p:cNvSpPr>
          <p:nvPr>
            <p:ph type="body" idx="2"/>
          </p:nvPr>
        </p:nvSpPr>
        <p:spPr>
          <a:xfrm>
            <a:off x="457200" y="3132669"/>
            <a:ext cx="8229600" cy="131233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8" name="Shape 33"/>
          <p:cNvSpPr txBox="1">
            <a:spLocks noGrp="1"/>
          </p:cNvSpPr>
          <p:nvPr>
            <p:ph type="body" idx="13"/>
          </p:nvPr>
        </p:nvSpPr>
        <p:spPr>
          <a:xfrm>
            <a:off x="474128" y="4715933"/>
            <a:ext cx="8229600" cy="131233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879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pic>
        <p:nvPicPr>
          <p:cNvPr id="10" name="Εικόνα 11">
            <a:extLst>
              <a:ext uri="{FF2B5EF4-FFF2-40B4-BE49-F238E27FC236}">
                <a16:creationId xmlns:a16="http://schemas.microsoft.com/office/drawing/2014/main" id="{D7988A91-5163-154D-D5EE-AA0211DF756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0406" y="198675"/>
            <a:ext cx="914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l-GR"/>
              <a:t>Η Ερευνητική Μεθοδολογία στον Πραγματικό Κόσμο 4η Έκδοση </a:t>
            </a:r>
          </a:p>
        </p:txBody>
      </p:sp>
      <p:sp>
        <p:nvSpPr>
          <p:cNvPr id="5" name="Slide Number Placeholder 5"/>
          <p:cNvSpPr>
            <a:spLocks noGrp="1"/>
          </p:cNvSpPr>
          <p:nvPr>
            <p:ph type="sldNum" sz="quarter" idx="11"/>
          </p:nvPr>
        </p:nvSpPr>
        <p:spPr/>
        <p:txBody>
          <a:bodyPr/>
          <a:lstStyle>
            <a:lvl1pPr>
              <a:defRPr/>
            </a:lvl1pPr>
          </a:lstStyle>
          <a:p>
            <a:pPr>
              <a:defRPr/>
            </a:pPr>
            <a:r>
              <a:rPr lang="el-GR"/>
              <a:t>Διαφάνεια </a:t>
            </a:r>
            <a:fld id="{84D40DDA-0565-E04E-80F8-3464C128897D}" type="slidenum">
              <a:rPr lang="en-US"/>
              <a:pPr>
                <a:defRPr/>
              </a:pPr>
              <a:t>‹#›</a:t>
            </a:fld>
            <a:endParaRPr lang="en-US"/>
          </a:p>
        </p:txBody>
      </p:sp>
    </p:spTree>
    <p:extLst>
      <p:ext uri="{BB962C8B-B14F-4D97-AF65-F5344CB8AC3E}">
        <p14:creationId xmlns:p14="http://schemas.microsoft.com/office/powerpoint/2010/main" val="125098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a:t>Click to edit Master text styles</a:t>
            </a:r>
          </a:p>
          <a:p>
            <a:pPr lvl="1"/>
            <a:r>
              <a:rPr lang="el-GR" dirty="0"/>
              <a:t>Second level</a:t>
            </a:r>
          </a:p>
          <a:p>
            <a:pPr lvl="2"/>
            <a:r>
              <a:rPr lang="el-GR" dirty="0"/>
              <a:t>Third level</a:t>
            </a:r>
          </a:p>
          <a:p>
            <a:pPr lvl="3"/>
            <a:r>
              <a:rPr lang="el-GR" dirty="0"/>
              <a:t>Fourth level</a:t>
            </a:r>
          </a:p>
          <a:p>
            <a:pPr lvl="4"/>
            <a:r>
              <a:rPr lang="el-GR"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l-GR"/>
              <a:t>Η Ερευνητική Μεθοδολογία στον Πραγματικό Κόσμο 4η Έκδοση </a:t>
            </a:r>
          </a:p>
        </p:txBody>
      </p:sp>
      <p:sp>
        <p:nvSpPr>
          <p:cNvPr id="6" name="Slide Number Placeholder 5"/>
          <p:cNvSpPr>
            <a:spLocks noGrp="1"/>
          </p:cNvSpPr>
          <p:nvPr>
            <p:ph type="sldNum" sz="quarter" idx="11"/>
          </p:nvPr>
        </p:nvSpPr>
        <p:spPr/>
        <p:txBody>
          <a:bodyPr/>
          <a:lstStyle>
            <a:lvl1pPr>
              <a:defRPr/>
            </a:lvl1pPr>
          </a:lstStyle>
          <a:p>
            <a:pPr>
              <a:defRPr/>
            </a:pPr>
            <a:r>
              <a:rPr lang="el-GR"/>
              <a:t>Διαφάνεια </a:t>
            </a:r>
            <a:fld id="{624B0523-D47E-2247-B983-B9E272A2D9C0}" type="slidenum">
              <a:rPr lang="en-US"/>
              <a:pPr>
                <a:defRPr/>
              </a:pPr>
              <a:t>‹#›</a:t>
            </a:fld>
            <a:endParaRPr lang="en-US"/>
          </a:p>
        </p:txBody>
      </p:sp>
    </p:spTree>
    <p:extLst>
      <p:ext uri="{BB962C8B-B14F-4D97-AF65-F5344CB8AC3E}">
        <p14:creationId xmlns:p14="http://schemas.microsoft.com/office/powerpoint/2010/main" val="160595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Click to 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Click to edit Master text styles</a:t>
            </a: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pPr lvl="0"/>
            <a:r>
              <a:rPr lang="en-US"/>
              <a:t>Click to edit Master text styles</a:t>
            </a: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9" name="Εικόνα 8">
            <a:extLst>
              <a:ext uri="{FF2B5EF4-FFF2-40B4-BE49-F238E27FC236}">
                <a16:creationId xmlns:a16="http://schemas.microsoft.com/office/drawing/2014/main" id="{092AEE46-990B-F0E1-F048-20370AE00E8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0856" y="6150103"/>
            <a:ext cx="633545" cy="6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70" r:id="rId11"/>
    <p:sldLayoutId id="2147483657"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71" r:id="rId2"/>
    <p:sldLayoutId id="21474836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75"/>
            <a:ext cx="8363662" cy="1099976"/>
          </a:xfrm>
        </p:spPr>
        <p:txBody>
          <a:bodyPr/>
          <a:lstStyle/>
          <a:p>
            <a:r>
              <a:rPr lang="el-GR" sz="2600" dirty="0">
                <a:solidFill>
                  <a:schemeClr val="accent1"/>
                </a:solidFill>
                <a:latin typeface="Apparat" pitchFamily="50" charset="0"/>
                <a:cs typeface="Times New Roman" panose="02020603050405020304" pitchFamily="18" charset="0"/>
              </a:rPr>
              <a:t>Η Ερευνητική Μεθοδολογία στον Πραγματικό </a:t>
            </a:r>
            <a:br>
              <a:rPr lang="el-GR" sz="2600" dirty="0">
                <a:solidFill>
                  <a:schemeClr val="accent1"/>
                </a:solidFill>
                <a:latin typeface="Apparat" pitchFamily="50" charset="0"/>
                <a:cs typeface="Times New Roman" panose="02020603050405020304" pitchFamily="18" charset="0"/>
              </a:rPr>
            </a:br>
            <a:r>
              <a:rPr lang="el-GR" sz="2600" dirty="0">
                <a:solidFill>
                  <a:schemeClr val="accent1"/>
                </a:solidFill>
                <a:latin typeface="Apparat" pitchFamily="50" charset="0"/>
                <a:cs typeface="Times New Roman" panose="02020603050405020304" pitchFamily="18" charset="0"/>
              </a:rPr>
              <a:t>Κόσμο</a:t>
            </a:r>
            <a:br>
              <a:rPr lang="el-GR" sz="2800" dirty="0">
                <a:latin typeface="Times New Roman" panose="02020603050405020304" pitchFamily="18" charset="0"/>
                <a:cs typeface="Times New Roman" panose="02020603050405020304" pitchFamily="18" charset="0"/>
              </a:rPr>
            </a:br>
            <a:endParaRPr lang="el-GR" sz="2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140951"/>
            <a:ext cx="8363662" cy="418620"/>
          </a:xfrm>
        </p:spPr>
        <p:txBody>
          <a:bodyPr/>
          <a:lstStyle/>
          <a:p>
            <a:r>
              <a:rPr lang="en-US" sz="1800" dirty="0">
                <a:solidFill>
                  <a:srgbClr val="002060"/>
                </a:solidFill>
                <a:latin typeface="Apparat" pitchFamily="50" charset="0"/>
              </a:rPr>
              <a:t>5</a:t>
            </a:r>
            <a:r>
              <a:rPr lang="el-GR" sz="1800" baseline="30000" dirty="0">
                <a:solidFill>
                  <a:srgbClr val="002060"/>
                </a:solidFill>
                <a:latin typeface="Apparat" pitchFamily="50" charset="0"/>
              </a:rPr>
              <a:t>η</a:t>
            </a:r>
            <a:r>
              <a:rPr lang="el-GR" sz="1800" dirty="0">
                <a:solidFill>
                  <a:srgbClr val="002060"/>
                </a:solidFill>
                <a:latin typeface="Apparat" pitchFamily="50" charset="0"/>
              </a:rPr>
              <a:t> Έκδοση</a:t>
            </a:r>
            <a:endParaRPr lang="en-US" sz="1800" dirty="0">
              <a:solidFill>
                <a:srgbClr val="002060"/>
              </a:solidFill>
              <a:latin typeface="Apparat" pitchFamily="50" charset="0"/>
            </a:endParaRPr>
          </a:p>
        </p:txBody>
      </p:sp>
      <p:sp>
        <p:nvSpPr>
          <p:cNvPr id="4" name="Text Placeholder 3"/>
          <p:cNvSpPr>
            <a:spLocks noGrp="1"/>
          </p:cNvSpPr>
          <p:nvPr>
            <p:ph type="body" idx="2"/>
          </p:nvPr>
        </p:nvSpPr>
        <p:spPr>
          <a:xfrm>
            <a:off x="4658276" y="2147455"/>
            <a:ext cx="3657600" cy="877628"/>
          </a:xfrm>
        </p:spPr>
        <p:txBody>
          <a:bodyPr/>
          <a:lstStyle/>
          <a:p>
            <a:pPr lvl="0" algn="ctr"/>
            <a:r>
              <a:rPr lang="el-GR" b="1" dirty="0">
                <a:latin typeface="+mn-lt"/>
              </a:rPr>
              <a:t>Κεφάλαιο 26</a:t>
            </a:r>
            <a:endParaRPr lang="en-US" b="1" dirty="0">
              <a:latin typeface="+mn-lt"/>
            </a:endParaRPr>
          </a:p>
        </p:txBody>
      </p:sp>
      <p:sp>
        <p:nvSpPr>
          <p:cNvPr id="5" name="Text Placeholder 4"/>
          <p:cNvSpPr>
            <a:spLocks noGrp="1"/>
          </p:cNvSpPr>
          <p:nvPr>
            <p:ph type="body" idx="3"/>
          </p:nvPr>
        </p:nvSpPr>
        <p:spPr>
          <a:xfrm>
            <a:off x="4658276" y="3114461"/>
            <a:ext cx="3657600" cy="1083466"/>
          </a:xfrm>
        </p:spPr>
        <p:txBody>
          <a:bodyPr/>
          <a:lstStyle/>
          <a:p>
            <a:pPr algn="ctr" eaLnBrk="1" hangingPunct="1">
              <a:defRPr/>
            </a:pPr>
            <a:r>
              <a:rPr lang="el-GR" dirty="0"/>
              <a:t>Ξεκινώντας με </a:t>
            </a:r>
            <a:r>
              <a:rPr lang="el-GR"/>
              <a:t>το </a:t>
            </a:r>
            <a:r>
              <a:rPr lang="en-US"/>
              <a:t>NVivo</a:t>
            </a:r>
            <a:endParaRPr lang="en-US" dirty="0"/>
          </a:p>
        </p:txBody>
      </p:sp>
      <p:pic>
        <p:nvPicPr>
          <p:cNvPr id="12" name="Εικόνα 11">
            <a:extLst>
              <a:ext uri="{FF2B5EF4-FFF2-40B4-BE49-F238E27FC236}">
                <a16:creationId xmlns:a16="http://schemas.microsoft.com/office/drawing/2014/main" id="{D7988A91-5163-154D-D5EE-AA0211DF7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406" y="198675"/>
            <a:ext cx="914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Ορθογώνιο 12">
            <a:extLst>
              <a:ext uri="{FF2B5EF4-FFF2-40B4-BE49-F238E27FC236}">
                <a16:creationId xmlns:a16="http://schemas.microsoft.com/office/drawing/2014/main" id="{2EB06B08-39A1-42C3-10D8-F058ED4CF715}"/>
              </a:ext>
            </a:extLst>
          </p:cNvPr>
          <p:cNvSpPr>
            <a:spLocks noChangeArrowheads="1"/>
          </p:cNvSpPr>
          <p:nvPr/>
        </p:nvSpPr>
        <p:spPr bwMode="auto">
          <a:xfrm>
            <a:off x="3990974" y="5498242"/>
            <a:ext cx="48298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spcAft>
                <a:spcPts val="600"/>
              </a:spcAft>
            </a:pPr>
            <a:r>
              <a:rPr lang="el-GR" altLang="el-GR" sz="900" b="1" dirty="0">
                <a:latin typeface="Apparat" pitchFamily="50" charset="0"/>
                <a:cs typeface="Times New Roman" panose="02020603050405020304" pitchFamily="18" charset="0"/>
              </a:rPr>
              <a:t>Πρωτότυπο έργο</a:t>
            </a:r>
            <a:r>
              <a:rPr lang="en-US" altLang="el-GR" sz="900" b="1" dirty="0">
                <a:latin typeface="Apparat" pitchFamily="50" charset="0"/>
                <a:cs typeface="Times New Roman" panose="02020603050405020304" pitchFamily="18" charset="0"/>
              </a:rPr>
              <a:t>: </a:t>
            </a:r>
            <a:r>
              <a:rPr lang="en-US" altLang="el-GR" sz="900" dirty="0">
                <a:latin typeface="Apparat" pitchFamily="50" charset="0"/>
                <a:cs typeface="Times New Roman" panose="02020603050405020304" pitchFamily="18" charset="0"/>
              </a:rPr>
              <a:t>Doing Research In The Real World, </a:t>
            </a:r>
            <a:r>
              <a:rPr lang="el-GR" altLang="el-GR" sz="900" dirty="0">
                <a:latin typeface="Apparat" pitchFamily="50" charset="0"/>
                <a:cs typeface="Times New Roman" panose="02020603050405020304" pitchFamily="18" charset="0"/>
              </a:rPr>
              <a:t>5</a:t>
            </a:r>
            <a:r>
              <a:rPr lang="en-US" altLang="el-GR" sz="800" dirty="0" err="1">
                <a:latin typeface="Apparat" pitchFamily="50" charset="0"/>
                <a:cs typeface="Times New Roman" panose="02020603050405020304" pitchFamily="18" charset="0"/>
              </a:rPr>
              <a:t>th</a:t>
            </a:r>
            <a:r>
              <a:rPr lang="en-US" altLang="el-GR" sz="900" dirty="0">
                <a:latin typeface="Apparat" pitchFamily="50" charset="0"/>
                <a:cs typeface="Times New Roman" panose="02020603050405020304" pitchFamily="18" charset="0"/>
              </a:rPr>
              <a:t> Edition, David E. Gray, Copyright © 2022 Sage Publications Ltd.</a:t>
            </a:r>
            <a:br>
              <a:rPr lang="el-GR" altLang="el-GR" sz="900" dirty="0">
                <a:latin typeface="Apparat" pitchFamily="50" charset="0"/>
                <a:cs typeface="Times New Roman" panose="02020603050405020304" pitchFamily="18" charset="0"/>
              </a:rPr>
            </a:br>
            <a:r>
              <a:rPr lang="en-US" altLang="en-US" sz="900" dirty="0">
                <a:latin typeface="Apparat" pitchFamily="50" charset="0"/>
                <a:cs typeface="Times New Roman" panose="02020603050405020304" pitchFamily="18" charset="0"/>
              </a:rPr>
              <a:t>All Rights Reserved.</a:t>
            </a:r>
          </a:p>
          <a:p>
            <a:pPr algn="ctr"/>
            <a:r>
              <a:rPr lang="el-GR" altLang="el-GR" sz="900" b="1" dirty="0">
                <a:latin typeface="Apparat" pitchFamily="50" charset="0"/>
                <a:cs typeface="Times New Roman" panose="02020603050405020304" pitchFamily="18" charset="0"/>
              </a:rPr>
              <a:t>Αποκλειστικότητα για την ελληνική γλώσσα: </a:t>
            </a:r>
            <a:r>
              <a:rPr lang="el-GR" altLang="el-GR" sz="900" dirty="0">
                <a:latin typeface="Apparat" pitchFamily="50" charset="0"/>
                <a:cs typeface="Times New Roman" panose="02020603050405020304" pitchFamily="18" charset="0"/>
              </a:rPr>
              <a:t>Εκδόσεις ΤΖΙΟΛΑ. </a:t>
            </a:r>
            <a:r>
              <a:rPr lang="el-GR" altLang="el-GR" sz="900" dirty="0" err="1">
                <a:latin typeface="Apparat" pitchFamily="50" charset="0"/>
                <a:cs typeface="Times New Roman" panose="02020603050405020304" pitchFamily="18" charset="0"/>
              </a:rPr>
              <a:t>Copyright</a:t>
            </a:r>
            <a:r>
              <a:rPr lang="el-GR" altLang="el-GR" sz="900" dirty="0">
                <a:latin typeface="Apparat" pitchFamily="50" charset="0"/>
                <a:cs typeface="Times New Roman" panose="02020603050405020304" pitchFamily="18" charset="0"/>
              </a:rPr>
              <a:t> © 202</a:t>
            </a:r>
            <a:r>
              <a:rPr lang="en-US" altLang="el-GR" sz="900" dirty="0">
                <a:latin typeface="Apparat" pitchFamily="50" charset="0"/>
                <a:cs typeface="Times New Roman" panose="02020603050405020304" pitchFamily="18" charset="0"/>
              </a:rPr>
              <a:t>3</a:t>
            </a:r>
            <a:r>
              <a:rPr lang="el-GR" altLang="el-GR" sz="900" dirty="0">
                <a:latin typeface="Apparat" pitchFamily="50" charset="0"/>
                <a:cs typeface="Times New Roman" panose="02020603050405020304" pitchFamily="18" charset="0"/>
              </a:rPr>
              <a:t> Εκδόσεις ΤΖΙΟΛΑ. Με επιφύλαξη παντός νόμιμου δικαιώματος.</a:t>
            </a:r>
          </a:p>
        </p:txBody>
      </p:sp>
      <p:pic>
        <p:nvPicPr>
          <p:cNvPr id="10" name="9 - Εικόνα" descr="GRAY_Η-Ερευνητική-Μεθοδολογία-στον-Πραγματικό-Κόσμο_5ε_COVER_978-618-221-033-8.jpg"/>
          <p:cNvPicPr>
            <a:picLocks noChangeAspect="1"/>
          </p:cNvPicPr>
          <p:nvPr/>
        </p:nvPicPr>
        <p:blipFill>
          <a:blip r:embed="rId4"/>
          <a:srcRect l="55455"/>
          <a:stretch>
            <a:fillRect/>
          </a:stretch>
        </p:blipFill>
        <p:spPr>
          <a:xfrm>
            <a:off x="532025" y="1652919"/>
            <a:ext cx="3424497" cy="4824000"/>
          </a:xfrm>
          <a:prstGeom prst="rect">
            <a:avLst/>
          </a:prstGeom>
        </p:spPr>
      </p:pic>
    </p:spTree>
    <p:extLst>
      <p:ext uri="{BB962C8B-B14F-4D97-AF65-F5344CB8AC3E}">
        <p14:creationId xmlns:p14="http://schemas.microsoft.com/office/powerpoint/2010/main" val="414041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742"/>
            <a:ext cx="8229600" cy="597429"/>
          </a:xfrm>
        </p:spPr>
        <p:txBody>
          <a:bodyPr>
            <a:normAutofit fontScale="90000"/>
          </a:bodyPr>
          <a:lstStyle/>
          <a:p>
            <a:r>
              <a:rPr lang="el-GR" sz="3600" dirty="0"/>
              <a:t>Εξερεύνηση Κόμβων και Κωδικοποίηση</a:t>
            </a:r>
            <a:endParaRPr lang="en-US" sz="3600" dirty="0"/>
          </a:p>
        </p:txBody>
      </p:sp>
      <p:pic>
        <p:nvPicPr>
          <p:cNvPr id="6" name="Content Placeholder 5" descr="2511.jpg"/>
          <p:cNvPicPr>
            <a:picLocks noGrp="1" noChangeAspect="1"/>
          </p:cNvPicPr>
          <p:nvPr>
            <p:ph idx="4294967295"/>
          </p:nvPr>
        </p:nvPicPr>
        <p:blipFill>
          <a:blip r:embed="rId2">
            <a:extLst>
              <a:ext uri="{28A0092B-C50C-407E-A947-70E740481C1C}">
                <a14:useLocalDpi xmlns:a14="http://schemas.microsoft.com/office/drawing/2010/main" val="0"/>
              </a:ext>
            </a:extLst>
          </a:blip>
          <a:srcRect l="-4085" r="-4085"/>
          <a:stretch>
            <a:fillRect/>
          </a:stretch>
        </p:blipFill>
        <p:spPr>
          <a:xfrm>
            <a:off x="0" y="1017542"/>
            <a:ext cx="5691188" cy="2963862"/>
          </a:xfrm>
        </p:spPr>
      </p:pic>
      <p:pic>
        <p:nvPicPr>
          <p:cNvPr id="8" name="Picture 7" descr="25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805" y="4186146"/>
            <a:ext cx="5366104" cy="2456483"/>
          </a:xfrm>
          <a:prstGeom prst="rect">
            <a:avLst/>
          </a:prstGeom>
        </p:spPr>
      </p:pic>
    </p:spTree>
    <p:extLst>
      <p:ext uri="{BB962C8B-B14F-4D97-AF65-F5344CB8AC3E}">
        <p14:creationId xmlns:p14="http://schemas.microsoft.com/office/powerpoint/2010/main" val="112639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Εξερεύνηση Ταξινομήσεων και Χαρακτηριστικών των Κόμβων </a:t>
            </a:r>
            <a:endParaRPr lang="en-US" sz="3600" dirty="0"/>
          </a:p>
        </p:txBody>
      </p:sp>
      <p:sp>
        <p:nvSpPr>
          <p:cNvPr id="3" name="Content Placeholder 2"/>
          <p:cNvSpPr>
            <a:spLocks noGrp="1"/>
          </p:cNvSpPr>
          <p:nvPr>
            <p:ph type="body" idx="1"/>
          </p:nvPr>
        </p:nvSpPr>
        <p:spPr/>
        <p:txBody>
          <a:bodyPr>
            <a:normAutofit lnSpcReduction="10000"/>
          </a:bodyPr>
          <a:lstStyle/>
          <a:p>
            <a:r>
              <a:rPr lang="el-GR" sz="2400" b="1" dirty="0"/>
              <a:t>Κόμβοι Θεμάτων</a:t>
            </a:r>
            <a:r>
              <a:rPr lang="en-GB" sz="2400" dirty="0"/>
              <a:t>: </a:t>
            </a:r>
            <a:r>
              <a:rPr lang="el-GR" sz="2400" dirty="0"/>
              <a:t>μπορεί να έχουν καθοριστεί εκ των προτέρων (</a:t>
            </a:r>
            <a:r>
              <a:rPr lang="en-US" sz="2400" dirty="0"/>
              <a:t>a priori</a:t>
            </a:r>
            <a:r>
              <a:rPr lang="el-GR" sz="2400" dirty="0"/>
              <a:t>), μέσα από τη βιβλιογραφική έρευνά μας στο αντικείμενο, ή μπορεί να προκύψουν από τα δεδομένα (κόμβοι </a:t>
            </a:r>
            <a:r>
              <a:rPr lang="en-US" sz="2400" dirty="0"/>
              <a:t>in vivo</a:t>
            </a:r>
            <a:r>
              <a:rPr lang="el-GR" sz="2400" dirty="0"/>
              <a:t>), ή και τα δύο</a:t>
            </a:r>
            <a:r>
              <a:rPr lang="en-US" sz="2400" dirty="0"/>
              <a:t> </a:t>
            </a:r>
            <a:endParaRPr lang="el-GR" sz="2400" dirty="0"/>
          </a:p>
          <a:p>
            <a:r>
              <a:rPr lang="el-GR" sz="2400" b="1" dirty="0"/>
              <a:t>Κόμβοι Περιπτώσεων</a:t>
            </a:r>
            <a:r>
              <a:rPr lang="en-US" sz="2400" dirty="0"/>
              <a:t>: </a:t>
            </a:r>
            <a:r>
              <a:rPr lang="el-GR" sz="2400" dirty="0"/>
              <a:t>αναπαριστούν άτομα, τοποθεσίες, γεγονότα, οργανισμούς, ή άλλες οντότητες που θέλουμε να αναλύσουμε και να συγκρίνουμε</a:t>
            </a:r>
            <a:r>
              <a:rPr lang="en-US" sz="2400" dirty="0"/>
              <a:t> </a:t>
            </a:r>
            <a:r>
              <a:rPr lang="en-US" sz="2400" dirty="0">
                <a:sym typeface="Wingdings" panose="05000000000000000000" pitchFamily="2" charset="2"/>
              </a:rPr>
              <a:t> </a:t>
            </a:r>
            <a:r>
              <a:rPr lang="el-GR" sz="2400" dirty="0"/>
              <a:t>βασική μονάδα ανάλυσης</a:t>
            </a:r>
          </a:p>
          <a:p>
            <a:r>
              <a:rPr lang="el-GR" sz="2400" dirty="0"/>
              <a:t>Διευθέτηση μιας περίπτωσης = δημιουργία ενός κόμβου περίπτωσης, ταξινόμηση του κόμβου περίπτωσης και απόδοση χαρακτηριστικών, κωδικοποίηση του συναφούς περιεχομένου στον κόμβο περίπτωσης</a:t>
            </a:r>
            <a:endParaRPr lang="en-US" sz="2400" dirty="0"/>
          </a:p>
        </p:txBody>
      </p:sp>
    </p:spTree>
    <p:extLst>
      <p:ext uri="{BB962C8B-B14F-4D97-AF65-F5344CB8AC3E}">
        <p14:creationId xmlns:p14="http://schemas.microsoft.com/office/powerpoint/2010/main" val="185214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Κόμβοι, ταξινομήσεις, και χαρακτηριστικά</a:t>
            </a:r>
            <a:endParaRPr lang="en-US" sz="3600" dirty="0"/>
          </a:p>
        </p:txBody>
      </p:sp>
      <p:sp>
        <p:nvSpPr>
          <p:cNvPr id="3" name="Text Placeholder 2">
            <a:extLst>
              <a:ext uri="{FF2B5EF4-FFF2-40B4-BE49-F238E27FC236}">
                <a16:creationId xmlns:a16="http://schemas.microsoft.com/office/drawing/2014/main" id="{01840586-B346-7FE6-7B8E-105168C6CF6E}"/>
              </a:ext>
            </a:extLst>
          </p:cNvPr>
          <p:cNvSpPr>
            <a:spLocks noGrp="1"/>
          </p:cNvSpPr>
          <p:nvPr>
            <p:ph type="body" idx="1"/>
          </p:nvPr>
        </p:nvSpPr>
        <p:spPr>
          <a:xfrm>
            <a:off x="952500" y="6046684"/>
            <a:ext cx="7734300" cy="582716"/>
          </a:xfrm>
        </p:spPr>
        <p:txBody>
          <a:bodyPr/>
          <a:lstStyle/>
          <a:p>
            <a:r>
              <a:rPr lang="en-US" sz="1000" dirty="0"/>
              <a:t>NVivo, version 11 Plus for Windows, 2015</a:t>
            </a:r>
          </a:p>
        </p:txBody>
      </p:sp>
      <p:pic>
        <p:nvPicPr>
          <p:cNvPr id="8" name="Picture 7" descr="A person standing in front of a diagram&#10;&#10;Description automatically generated">
            <a:extLst>
              <a:ext uri="{FF2B5EF4-FFF2-40B4-BE49-F238E27FC236}">
                <a16:creationId xmlns:a16="http://schemas.microsoft.com/office/drawing/2014/main" id="{915AD206-6902-011C-9B12-D9EF12BA5B96}"/>
              </a:ext>
            </a:extLst>
          </p:cNvPr>
          <p:cNvPicPr>
            <a:picLocks noChangeAspect="1"/>
          </p:cNvPicPr>
          <p:nvPr/>
        </p:nvPicPr>
        <p:blipFill>
          <a:blip r:embed="rId2"/>
          <a:stretch>
            <a:fillRect/>
          </a:stretch>
        </p:blipFill>
        <p:spPr>
          <a:xfrm>
            <a:off x="514350" y="1478268"/>
            <a:ext cx="7772400" cy="4568416"/>
          </a:xfrm>
          <a:prstGeom prst="rect">
            <a:avLst/>
          </a:prstGeom>
        </p:spPr>
      </p:pic>
    </p:spTree>
    <p:extLst>
      <p:ext uri="{BB962C8B-B14F-4D97-AF65-F5344CB8AC3E}">
        <p14:creationId xmlns:p14="http://schemas.microsoft.com/office/powerpoint/2010/main" val="4011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Εξερεύνηση Δεδομένων</a:t>
            </a:r>
            <a:endParaRPr lang="en-US" dirty="0"/>
          </a:p>
        </p:txBody>
      </p:sp>
      <p:sp>
        <p:nvSpPr>
          <p:cNvPr id="3" name="Content Placeholder 2"/>
          <p:cNvSpPr>
            <a:spLocks noGrp="1"/>
          </p:cNvSpPr>
          <p:nvPr>
            <p:ph type="body" idx="1"/>
          </p:nvPr>
        </p:nvSpPr>
        <p:spPr/>
        <p:txBody>
          <a:bodyPr>
            <a:noAutofit/>
          </a:bodyPr>
          <a:lstStyle/>
          <a:p>
            <a:pPr marL="457200" indent="-457200">
              <a:buFont typeface="Arial"/>
              <a:buAutoNum type="arabicPeriod"/>
            </a:pPr>
            <a:r>
              <a:rPr lang="el-GR" sz="2000" dirty="0"/>
              <a:t>Εξερεύνηση συνόλων</a:t>
            </a:r>
            <a:r>
              <a:rPr lang="en-US" sz="2000" dirty="0"/>
              <a:t>: </a:t>
            </a:r>
            <a:r>
              <a:rPr lang="el-GR" sz="2000" dirty="0"/>
              <a:t>ένας χρήσιμος τρόπος να συγκεντρώνουμε μαζί πηγές ή κόμβους χωρίς να τους συγχωνεύουμε</a:t>
            </a:r>
            <a:r>
              <a:rPr lang="en-US" sz="2000" dirty="0"/>
              <a:t>	</a:t>
            </a:r>
          </a:p>
          <a:p>
            <a:pPr marL="457200" indent="-457200">
              <a:buFont typeface="Arial"/>
              <a:buAutoNum type="arabicPeriod"/>
            </a:pPr>
            <a:r>
              <a:rPr lang="el-GR" sz="2000" dirty="0"/>
              <a:t>Εξερεύνηση ερωτημάτων</a:t>
            </a:r>
            <a:r>
              <a:rPr lang="en-US" sz="2000" dirty="0"/>
              <a:t>: </a:t>
            </a:r>
            <a:r>
              <a:rPr lang="el-GR" sz="2000" dirty="0"/>
              <a:t>δημιουργία σύντομων και απλών ερωτημάτων για να αποκτήσουμε μια αίσθηση του τι συμβαίνει στα δεδομένα</a:t>
            </a:r>
            <a:r>
              <a:rPr lang="en-US" sz="2000" dirty="0"/>
              <a:t> </a:t>
            </a:r>
          </a:p>
          <a:p>
            <a:pPr marL="944550" lvl="1" indent="-457200"/>
            <a:r>
              <a:rPr lang="en-US" sz="2000" dirty="0">
                <a:sym typeface="Wingdings" panose="05000000000000000000" pitchFamily="2" charset="2"/>
              </a:rPr>
              <a:t>World clouds</a:t>
            </a:r>
          </a:p>
          <a:p>
            <a:pPr marL="944550" lvl="1" indent="-457200"/>
            <a:r>
              <a:rPr lang="en-US" sz="2000" dirty="0">
                <a:sym typeface="Wingdings" panose="05000000000000000000" pitchFamily="2" charset="2"/>
              </a:rPr>
              <a:t>Matrix queries: </a:t>
            </a:r>
            <a:r>
              <a:rPr lang="el-GR" sz="2000" dirty="0"/>
              <a:t>μας επιτρέπουν να βρούμε ένα συνδυασμό αντικειμένων (συνήθως κόμβους και χαρακτηριστικά), και να προβάλουμε τα αποτελέσματα σε έναν πίνακα.</a:t>
            </a:r>
            <a:r>
              <a:rPr lang="en-US" sz="2000" dirty="0"/>
              <a:t> </a:t>
            </a:r>
          </a:p>
          <a:p>
            <a:pPr marL="457200" indent="-457200">
              <a:buFont typeface="Arial"/>
              <a:buAutoNum type="arabicPeriod"/>
            </a:pPr>
            <a:r>
              <a:rPr lang="el-GR" sz="2000" dirty="0"/>
              <a:t>Εξερεύνηση χαρτών</a:t>
            </a:r>
            <a:r>
              <a:rPr lang="en-US" sz="2000" dirty="0"/>
              <a:t>: </a:t>
            </a:r>
            <a:r>
              <a:rPr lang="el-GR" sz="2000" dirty="0"/>
              <a:t>οπτική εξερεύνηση ή παρουσίαση των δεδομένων του έργου μας, αφού απεικονίζουν τις σχέσεις ανάμεσα σε αντικείμενα.</a:t>
            </a:r>
            <a:r>
              <a:rPr lang="en-US" sz="2000" dirty="0"/>
              <a:t> </a:t>
            </a:r>
          </a:p>
          <a:p>
            <a:endParaRPr lang="en-US" sz="2000" dirty="0"/>
          </a:p>
        </p:txBody>
      </p:sp>
    </p:spTree>
    <p:extLst>
      <p:ext uri="{BB962C8B-B14F-4D97-AF65-F5344CB8AC3E}">
        <p14:creationId xmlns:p14="http://schemas.microsoft.com/office/powerpoint/2010/main" val="114543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Δημιουργία νοητικού πλαισίου</a:t>
            </a:r>
            <a:endParaRPr lang="en-US" dirty="0"/>
          </a:p>
        </p:txBody>
      </p:sp>
      <p:sp>
        <p:nvSpPr>
          <p:cNvPr id="7" name="Content Placeholder 6"/>
          <p:cNvSpPr>
            <a:spLocks noGrp="1"/>
          </p:cNvSpPr>
          <p:nvPr>
            <p:ph type="body" idx="1"/>
          </p:nvPr>
        </p:nvSpPr>
        <p:spPr>
          <a:xfrm>
            <a:off x="457200" y="1600201"/>
            <a:ext cx="8229600" cy="1485900"/>
          </a:xfrm>
        </p:spPr>
        <p:txBody>
          <a:bodyPr>
            <a:normAutofit lnSpcReduction="10000"/>
          </a:bodyPr>
          <a:lstStyle/>
          <a:p>
            <a:pPr marL="0" indent="-73152"/>
            <a:r>
              <a:rPr lang="el-GR" sz="2000" dirty="0"/>
              <a:t>Το νοητικό πλαίσιο μας δίνει έναν οδικό χάρτη για το που μπορεί να μας βγάλει η ανάλυση. Μία βιβλιογραφική επισκόπηση</a:t>
            </a:r>
            <a:r>
              <a:rPr lang="en-US" sz="2000" dirty="0"/>
              <a:t> </a:t>
            </a:r>
            <a:r>
              <a:rPr lang="el-GR" sz="2000" dirty="0"/>
              <a:t>μπορεί να αναδείξει κάποιες έννοιες και τις μεταξύ τους σχέσεις.</a:t>
            </a:r>
            <a:r>
              <a:rPr lang="en-US" sz="2000" dirty="0"/>
              <a:t> </a:t>
            </a:r>
          </a:p>
          <a:p>
            <a:pPr marL="0" indent="0" algn="ctr">
              <a:buNone/>
            </a:pPr>
            <a:r>
              <a:rPr lang="en-US" sz="2000" i="1" dirty="0"/>
              <a:t>Maps</a:t>
            </a:r>
            <a:r>
              <a:rPr lang="en-US" sz="2000" dirty="0"/>
              <a:t>&gt;</a:t>
            </a:r>
            <a:r>
              <a:rPr lang="en-US" sz="2000" i="1" dirty="0"/>
              <a:t> </a:t>
            </a:r>
            <a:r>
              <a:rPr lang="en-US" sz="2000" dirty="0"/>
              <a:t>Maps</a:t>
            </a:r>
          </a:p>
        </p:txBody>
      </p:sp>
      <p:pic>
        <p:nvPicPr>
          <p:cNvPr id="9" name="Content Placeholder 8" descr="2522.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07" b="-6276"/>
          <a:stretch/>
        </p:blipFill>
        <p:spPr>
          <a:xfrm>
            <a:off x="2184400" y="3200399"/>
            <a:ext cx="4648200" cy="3434991"/>
          </a:xfrm>
        </p:spPr>
      </p:pic>
    </p:spTree>
    <p:extLst>
      <p:ext uri="{BB962C8B-B14F-4D97-AF65-F5344CB8AC3E}">
        <p14:creationId xmlns:p14="http://schemas.microsoft.com/office/powerpoint/2010/main" val="202449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Κωδικοποίηση και Δημιουργία κόμβων </a:t>
            </a:r>
            <a:endParaRPr lang="en-US" sz="3600" dirty="0"/>
          </a:p>
        </p:txBody>
      </p:sp>
      <p:sp>
        <p:nvSpPr>
          <p:cNvPr id="7" name="Content Placeholder 6"/>
          <p:cNvSpPr>
            <a:spLocks noGrp="1"/>
          </p:cNvSpPr>
          <p:nvPr>
            <p:ph type="body" idx="1"/>
          </p:nvPr>
        </p:nvSpPr>
        <p:spPr/>
        <p:txBody>
          <a:bodyPr>
            <a:normAutofit fontScale="92500" lnSpcReduction="20000"/>
          </a:bodyPr>
          <a:lstStyle/>
          <a:p>
            <a:pPr lvl="0">
              <a:lnSpc>
                <a:spcPct val="130000"/>
              </a:lnSpc>
            </a:pPr>
            <a:r>
              <a:rPr lang="el-GR" sz="2400" dirty="0"/>
              <a:t>Θεματική κωδικοποίηση – ποιο είναι το κύριο θέμα; </a:t>
            </a:r>
          </a:p>
          <a:p>
            <a:pPr lvl="0">
              <a:lnSpc>
                <a:spcPct val="130000"/>
              </a:lnSpc>
            </a:pPr>
            <a:r>
              <a:rPr lang="el-GR" sz="2400" dirty="0"/>
              <a:t>Αναλυτική κωδικοποίηση – σε τι αναφέρεται το περιεχόμενο; Ποια θέματα καλύπτει (για παράδειγμα, ποιες έννοιες που έχουμε εντοπίσει από τη βιβλιογραφική αναζήτηση); 	</a:t>
            </a:r>
            <a:endParaRPr lang="en-GB" sz="2400" dirty="0"/>
          </a:p>
          <a:p>
            <a:pPr lvl="0">
              <a:lnSpc>
                <a:spcPct val="130000"/>
              </a:lnSpc>
            </a:pPr>
            <a:r>
              <a:rPr lang="el-GR" sz="2400" dirty="0"/>
              <a:t>Περιγραφική κωδικοποίηση ή κωδικοποίηση «περίπτωσης» - ποιος μιλάει; </a:t>
            </a:r>
            <a:r>
              <a:rPr lang="el-GR" sz="2400" dirty="0" err="1"/>
              <a:t>Τί</a:t>
            </a:r>
            <a:r>
              <a:rPr lang="el-GR" sz="2400" dirty="0"/>
              <a:t> συνέβη; Πως ξεδιπλώνονται τα γεγονότα;</a:t>
            </a:r>
          </a:p>
          <a:p>
            <a:pPr lvl="0">
              <a:lnSpc>
                <a:spcPct val="130000"/>
              </a:lnSpc>
            </a:pPr>
            <a:r>
              <a:rPr lang="el-GR" sz="2400" dirty="0"/>
              <a:t>Είναι σημαντικό να πάμε πέρα από την περιγραφική κωδικοποίηση σε κάποιο αρχικό στάδιο και να αναπτύξουμε αναλυτικές θεματικές – κλειδιά μέσα από τον εντοπισμό μοτίβων στα δεδομένα.</a:t>
            </a:r>
            <a:endParaRPr lang="en-US" sz="2400" dirty="0"/>
          </a:p>
        </p:txBody>
      </p:sp>
    </p:spTree>
    <p:extLst>
      <p:ext uri="{BB962C8B-B14F-4D97-AF65-F5344CB8AC3E}">
        <p14:creationId xmlns:p14="http://schemas.microsoft.com/office/powerpoint/2010/main" val="176141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Ανάπτυξη Ιδεών</a:t>
            </a:r>
            <a:endParaRPr lang="en-US" dirty="0"/>
          </a:p>
        </p:txBody>
      </p:sp>
      <p:sp>
        <p:nvSpPr>
          <p:cNvPr id="3" name="Text Placeholder 2">
            <a:extLst>
              <a:ext uri="{FF2B5EF4-FFF2-40B4-BE49-F238E27FC236}">
                <a16:creationId xmlns:a16="http://schemas.microsoft.com/office/drawing/2014/main" id="{02BF29AA-10DA-E9B8-814E-C884D4BA769B}"/>
              </a:ext>
            </a:extLst>
          </p:cNvPr>
          <p:cNvSpPr>
            <a:spLocks noGrp="1"/>
          </p:cNvSpPr>
          <p:nvPr>
            <p:ph type="body" idx="1"/>
          </p:nvPr>
        </p:nvSpPr>
        <p:spPr>
          <a:xfrm>
            <a:off x="1023938" y="6151103"/>
            <a:ext cx="7662862" cy="593826"/>
          </a:xfrm>
        </p:spPr>
        <p:txBody>
          <a:bodyPr/>
          <a:lstStyle/>
          <a:p>
            <a:r>
              <a:rPr lang="el-GR" sz="1000" dirty="0"/>
              <a:t>Προσαρμογή από </a:t>
            </a:r>
            <a:r>
              <a:rPr lang="en-US" sz="1000" dirty="0"/>
              <a:t>Jackson </a:t>
            </a:r>
            <a:r>
              <a:rPr lang="el-GR" sz="1000" dirty="0"/>
              <a:t>και </a:t>
            </a:r>
            <a:r>
              <a:rPr lang="en-US" sz="1000" dirty="0" err="1"/>
              <a:t>Bazeley</a:t>
            </a:r>
            <a:r>
              <a:rPr lang="en-US" sz="1000" dirty="0"/>
              <a:t> (2019)</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524707108"/>
              </p:ext>
            </p:extLst>
          </p:nvPr>
        </p:nvGraphicFramePr>
        <p:xfrm>
          <a:off x="566120" y="1068388"/>
          <a:ext cx="8120680" cy="5082715"/>
        </p:xfrm>
        <a:graphic>
          <a:graphicData uri="http://schemas.openxmlformats.org/drawingml/2006/table">
            <a:tbl>
              <a:tblPr firstCol="1" bandRow="1">
                <a:tableStyleId>{7DF18680-E054-41AD-8BC1-D1AEF772440D}</a:tableStyleId>
              </a:tblPr>
              <a:tblGrid>
                <a:gridCol w="2459473">
                  <a:extLst>
                    <a:ext uri="{9D8B030D-6E8A-4147-A177-3AD203B41FA5}">
                      <a16:colId xmlns:a16="http://schemas.microsoft.com/office/drawing/2014/main" val="20000"/>
                    </a:ext>
                  </a:extLst>
                </a:gridCol>
                <a:gridCol w="5661207">
                  <a:extLst>
                    <a:ext uri="{9D8B030D-6E8A-4147-A177-3AD203B41FA5}">
                      <a16:colId xmlns:a16="http://schemas.microsoft.com/office/drawing/2014/main" val="20001"/>
                    </a:ext>
                  </a:extLst>
                </a:gridCol>
              </a:tblGrid>
              <a:tr h="1016543">
                <a:tc>
                  <a:txBody>
                    <a:bodyPr/>
                    <a:lstStyle/>
                    <a:p>
                      <a:pPr algn="l" rtl="0" fontAlgn="ctr"/>
                      <a:r>
                        <a:rPr lang="el-GR" sz="1800" u="none" strike="noStrike" dirty="0">
                          <a:effectLst/>
                        </a:rPr>
                        <a:t>Ημερολόγια (υπομνήματα για ολόκληρα έργα)</a:t>
                      </a:r>
                      <a:endParaRPr lang="el-GR" sz="1800" b="1" i="0" u="none" strike="noStrike" dirty="0">
                        <a:solidFill>
                          <a:srgbClr val="000000"/>
                        </a:solidFill>
                        <a:effectLst/>
                        <a:latin typeface="Times New Roman"/>
                      </a:endParaRPr>
                    </a:p>
                  </a:txBody>
                  <a:tcPr marL="12700" marR="12700" marT="12700" marB="0" anchor="ctr"/>
                </a:tc>
                <a:tc>
                  <a:txBody>
                    <a:bodyPr/>
                    <a:lstStyle/>
                    <a:p>
                      <a:pPr algn="l" rtl="0" fontAlgn="ctr"/>
                      <a:r>
                        <a:rPr lang="el-GR" sz="1800" u="none" strike="noStrike" dirty="0" err="1">
                          <a:effectLst/>
                        </a:rPr>
                        <a:t>Αναστοχαστικές</a:t>
                      </a:r>
                      <a:r>
                        <a:rPr lang="el-GR" sz="1800" u="none" strike="noStrike" dirty="0">
                          <a:effectLst/>
                        </a:rPr>
                        <a:t> σημειώσεις για ολόκληρο το έργο</a:t>
                      </a:r>
                      <a:endParaRPr lang="el-GR" sz="1800" b="0" i="0" u="none" strike="noStrike" dirty="0">
                        <a:solidFill>
                          <a:srgbClr val="000000"/>
                        </a:solidFill>
                        <a:effectLst/>
                        <a:latin typeface="Times New Roman"/>
                      </a:endParaRPr>
                    </a:p>
                  </a:txBody>
                  <a:tcPr marL="12700" marR="12700" marT="12700" marB="0" anchor="ctr"/>
                </a:tc>
                <a:extLst>
                  <a:ext uri="{0D108BD9-81ED-4DB2-BD59-A6C34878D82A}">
                    <a16:rowId xmlns:a16="http://schemas.microsoft.com/office/drawing/2014/main" val="10000"/>
                  </a:ext>
                </a:extLst>
              </a:tr>
              <a:tr h="1016543">
                <a:tc>
                  <a:txBody>
                    <a:bodyPr/>
                    <a:lstStyle/>
                    <a:p>
                      <a:pPr algn="l" rtl="0" fontAlgn="ctr"/>
                      <a:r>
                        <a:rPr lang="el-GR" sz="1800" u="none" strike="noStrike">
                          <a:effectLst/>
                        </a:rPr>
                        <a:t>Υπομνήματα συνδεδεμένα σε μία πηγή</a:t>
                      </a:r>
                      <a:endParaRPr lang="el-GR" sz="1800" b="1" i="0" u="none" strike="noStrike">
                        <a:solidFill>
                          <a:srgbClr val="000000"/>
                        </a:solidFill>
                        <a:effectLst/>
                        <a:latin typeface="Times New Roman"/>
                      </a:endParaRPr>
                    </a:p>
                  </a:txBody>
                  <a:tcPr marL="12700" marR="12700" marT="12700" marB="0" anchor="ctr"/>
                </a:tc>
                <a:tc>
                  <a:txBody>
                    <a:bodyPr/>
                    <a:lstStyle/>
                    <a:p>
                      <a:pPr algn="l" rtl="0" fontAlgn="ctr"/>
                      <a:r>
                        <a:rPr lang="el-GR" sz="1800" u="none" strike="noStrike" dirty="0">
                          <a:effectLst/>
                        </a:rPr>
                        <a:t>Σημειώσεις για ζητήματα-κλειδιά, επιτόπιες σημειώσεις, μία περίληψη της περίπτωσης, στοχασμοί για μία πηγή</a:t>
                      </a:r>
                      <a:endParaRPr lang="el-GR" sz="1800" b="0" i="0" u="none" strike="noStrike" dirty="0">
                        <a:solidFill>
                          <a:srgbClr val="000000"/>
                        </a:solidFill>
                        <a:effectLst/>
                        <a:latin typeface="Times New Roman"/>
                      </a:endParaRPr>
                    </a:p>
                  </a:txBody>
                  <a:tcPr marL="12700" marR="12700" marT="12700" marB="0" anchor="ctr"/>
                </a:tc>
                <a:extLst>
                  <a:ext uri="{0D108BD9-81ED-4DB2-BD59-A6C34878D82A}">
                    <a16:rowId xmlns:a16="http://schemas.microsoft.com/office/drawing/2014/main" val="10001"/>
                  </a:ext>
                </a:extLst>
              </a:tr>
              <a:tr h="1016543">
                <a:tc>
                  <a:txBody>
                    <a:bodyPr/>
                    <a:lstStyle/>
                    <a:p>
                      <a:pPr algn="l" rtl="0" fontAlgn="ctr"/>
                      <a:r>
                        <a:rPr lang="el-GR" sz="1800" u="none" strike="noStrike">
                          <a:effectLst/>
                        </a:rPr>
                        <a:t>Υπομνήματα συνδεδεμένα σε έναν κόμβο</a:t>
                      </a:r>
                      <a:endParaRPr lang="el-GR" sz="1800" b="1" i="0" u="none" strike="noStrike">
                        <a:solidFill>
                          <a:srgbClr val="000000"/>
                        </a:solidFill>
                        <a:effectLst/>
                        <a:latin typeface="Times New Roman"/>
                      </a:endParaRPr>
                    </a:p>
                  </a:txBody>
                  <a:tcPr marL="12700" marR="12700" marT="12700" marB="0" anchor="ctr"/>
                </a:tc>
                <a:tc>
                  <a:txBody>
                    <a:bodyPr/>
                    <a:lstStyle/>
                    <a:p>
                      <a:pPr algn="l" rtl="0" fontAlgn="ctr"/>
                      <a:r>
                        <a:rPr lang="el-GR" sz="1800" u="none" strike="noStrike">
                          <a:effectLst/>
                        </a:rPr>
                        <a:t>Αναστοχασμοί για την έννοια, ή την περίπτωση που αντιστοιχεί στον κόμβο. Ιδέες για περαιτέρω ανάλυση. Περίληψη για το τι έχουμε μάθει για την έννοια</a:t>
                      </a:r>
                      <a:endParaRPr lang="el-GR" sz="1800" b="0" i="0" u="none" strike="noStrike">
                        <a:solidFill>
                          <a:srgbClr val="000000"/>
                        </a:solidFill>
                        <a:effectLst/>
                        <a:latin typeface="Times New Roman"/>
                      </a:endParaRPr>
                    </a:p>
                  </a:txBody>
                  <a:tcPr marL="12700" marR="12700" marT="12700" marB="0" anchor="ctr"/>
                </a:tc>
                <a:extLst>
                  <a:ext uri="{0D108BD9-81ED-4DB2-BD59-A6C34878D82A}">
                    <a16:rowId xmlns:a16="http://schemas.microsoft.com/office/drawing/2014/main" val="10002"/>
                  </a:ext>
                </a:extLst>
              </a:tr>
              <a:tr h="1016543">
                <a:tc>
                  <a:txBody>
                    <a:bodyPr/>
                    <a:lstStyle/>
                    <a:p>
                      <a:pPr algn="l" rtl="0" fontAlgn="ctr"/>
                      <a:r>
                        <a:rPr lang="el-GR" sz="1800" u="none" strike="noStrike">
                          <a:effectLst/>
                        </a:rPr>
                        <a:t>Σύνδεσμοι σε συγκεκριμένο περιεχόμενο</a:t>
                      </a:r>
                      <a:endParaRPr lang="el-GR" sz="1800" b="1" i="0" u="none" strike="noStrike">
                        <a:solidFill>
                          <a:srgbClr val="000000"/>
                        </a:solidFill>
                        <a:effectLst/>
                        <a:latin typeface="Times New Roman"/>
                      </a:endParaRPr>
                    </a:p>
                  </a:txBody>
                  <a:tcPr marL="12700" marR="12700" marT="12700" marB="0" anchor="ctr"/>
                </a:tc>
                <a:tc>
                  <a:txBody>
                    <a:bodyPr/>
                    <a:lstStyle/>
                    <a:p>
                      <a:pPr algn="l" rtl="0" fontAlgn="ctr"/>
                      <a:r>
                        <a:rPr lang="el-GR" sz="1800" u="none" strike="noStrike" dirty="0">
                          <a:effectLst/>
                        </a:rPr>
                        <a:t>Σύνδεσμοι από ένα συγκεκριμένο σημείο μιας πηγής, ή κόμβου με συγκεκριμένο περιεχόμενο σε μία άλλη (ή και στην ίδια) πηγή, ή σε άλλο κόμβο.</a:t>
                      </a:r>
                      <a:endParaRPr lang="el-GR" sz="1800" b="0" i="0" u="none" strike="noStrike" dirty="0">
                        <a:solidFill>
                          <a:srgbClr val="000000"/>
                        </a:solidFill>
                        <a:effectLst/>
                        <a:latin typeface="Times New Roman"/>
                      </a:endParaRPr>
                    </a:p>
                  </a:txBody>
                  <a:tcPr marL="12700" marR="12700" marT="12700" marB="0" anchor="ctr"/>
                </a:tc>
                <a:extLst>
                  <a:ext uri="{0D108BD9-81ED-4DB2-BD59-A6C34878D82A}">
                    <a16:rowId xmlns:a16="http://schemas.microsoft.com/office/drawing/2014/main" val="10003"/>
                  </a:ext>
                </a:extLst>
              </a:tr>
              <a:tr h="1016543">
                <a:tc>
                  <a:txBody>
                    <a:bodyPr/>
                    <a:lstStyle/>
                    <a:p>
                      <a:pPr algn="l" rtl="0" fontAlgn="ctr"/>
                      <a:r>
                        <a:rPr lang="el-GR" sz="1800" u="none" strike="noStrike">
                          <a:effectLst/>
                        </a:rPr>
                        <a:t>Επισημειώσεις</a:t>
                      </a:r>
                      <a:endParaRPr lang="el-GR" sz="1800" b="1" i="0" u="none" strike="noStrike">
                        <a:solidFill>
                          <a:srgbClr val="000000"/>
                        </a:solidFill>
                        <a:effectLst/>
                        <a:latin typeface="Times New Roman"/>
                      </a:endParaRPr>
                    </a:p>
                  </a:txBody>
                  <a:tcPr marL="12700" marR="12700" marT="12700" marB="0" anchor="ctr"/>
                </a:tc>
                <a:tc>
                  <a:txBody>
                    <a:bodyPr/>
                    <a:lstStyle/>
                    <a:p>
                      <a:pPr algn="l" rtl="0" fontAlgn="ctr"/>
                      <a:r>
                        <a:rPr lang="el-GR" sz="1800" u="none" strike="noStrike" dirty="0">
                          <a:effectLst/>
                        </a:rPr>
                        <a:t>Σημειώσεις οι οποίες σύντομα σχολιάζουν ένα συγκεκριμένο μέρος μιας πηγής</a:t>
                      </a:r>
                      <a:endParaRPr lang="el-GR" sz="1800" b="0" i="0" u="none" strike="noStrike" dirty="0">
                        <a:solidFill>
                          <a:srgbClr val="000000"/>
                        </a:solidFill>
                        <a:effectLst/>
                        <a:latin typeface="Times New Roman"/>
                      </a:endParaRPr>
                    </a:p>
                  </a:txBody>
                  <a:tcPr marL="12700" marR="12700" marT="1270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7031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799"/>
          </a:xfrm>
        </p:spPr>
        <p:txBody>
          <a:bodyPr>
            <a:noAutofit/>
          </a:bodyPr>
          <a:lstStyle/>
          <a:p>
            <a:r>
              <a:rPr lang="el-GR" sz="3600" dirty="0"/>
              <a:t>Ανάλυση εικόνων</a:t>
            </a:r>
            <a:br>
              <a:rPr lang="el-GR" sz="3600" dirty="0"/>
            </a:br>
            <a:r>
              <a:rPr lang="el-GR" sz="3600" dirty="0"/>
              <a:t>και</a:t>
            </a:r>
            <a:r>
              <a:rPr lang="en-GB" sz="3600" dirty="0"/>
              <a:t> </a:t>
            </a:r>
            <a:r>
              <a:rPr lang="el-GR" sz="3600" dirty="0"/>
              <a:t>Αποτύπωση ιστοσελίδων</a:t>
            </a:r>
            <a:endParaRPr lang="en-US" sz="3600" dirty="0"/>
          </a:p>
        </p:txBody>
      </p:sp>
      <p:sp>
        <p:nvSpPr>
          <p:cNvPr id="3" name="Text Placeholder 2">
            <a:extLst>
              <a:ext uri="{FF2B5EF4-FFF2-40B4-BE49-F238E27FC236}">
                <a16:creationId xmlns:a16="http://schemas.microsoft.com/office/drawing/2014/main" id="{3CEFD7AC-35B2-82B4-2799-3D1B5E87C8A1}"/>
              </a:ext>
            </a:extLst>
          </p:cNvPr>
          <p:cNvSpPr>
            <a:spLocks noGrp="1"/>
          </p:cNvSpPr>
          <p:nvPr>
            <p:ph type="body" idx="1"/>
          </p:nvPr>
        </p:nvSpPr>
        <p:spPr>
          <a:xfrm>
            <a:off x="762000" y="5986332"/>
            <a:ext cx="7924800" cy="620413"/>
          </a:xfrm>
        </p:spPr>
        <p:txBody>
          <a:bodyPr/>
          <a:lstStyle/>
          <a:p>
            <a:r>
              <a:rPr lang="en-US" sz="1000" dirty="0"/>
              <a:t>NVivo, version 11 Plus for Windows, 2015</a:t>
            </a:r>
          </a:p>
        </p:txBody>
      </p:sp>
      <p:pic>
        <p:nvPicPr>
          <p:cNvPr id="6" name="Content Placeholder 5" descr="2523.jpg"/>
          <p:cNvPicPr>
            <a:picLocks noGrp="1" noChangeAspect="1"/>
          </p:cNvPicPr>
          <p:nvPr>
            <p:ph idx="4294967295"/>
          </p:nvPr>
        </p:nvPicPr>
        <p:blipFill>
          <a:blip r:embed="rId2">
            <a:extLst>
              <a:ext uri="{28A0092B-C50C-407E-A947-70E740481C1C}">
                <a14:useLocalDpi xmlns:a14="http://schemas.microsoft.com/office/drawing/2010/main" val="0"/>
              </a:ext>
            </a:extLst>
          </a:blip>
          <a:srcRect t="1413" b="1413"/>
          <a:stretch>
            <a:fillRect/>
          </a:stretch>
        </p:blipFill>
        <p:spPr>
          <a:xfrm>
            <a:off x="0" y="1750882"/>
            <a:ext cx="9144000" cy="4235450"/>
          </a:xfrm>
        </p:spPr>
      </p:pic>
      <p:sp>
        <p:nvSpPr>
          <p:cNvPr id="7" name="Rectangle 6"/>
          <p:cNvSpPr/>
          <p:nvPr/>
        </p:nvSpPr>
        <p:spPr>
          <a:xfrm>
            <a:off x="275411" y="1193397"/>
            <a:ext cx="8583616" cy="430887"/>
          </a:xfrm>
          <a:prstGeom prst="rect">
            <a:avLst/>
          </a:prstGeom>
        </p:spPr>
        <p:txBody>
          <a:bodyPr wrap="square">
            <a:spAutoFit/>
          </a:bodyPr>
          <a:lstStyle/>
          <a:p>
            <a:r>
              <a:rPr lang="el-GR" sz="2200" dirty="0">
                <a:latin typeface="+mj-lt"/>
              </a:rPr>
              <a:t>Σύνδεσμος σε εικόνα</a:t>
            </a:r>
            <a:r>
              <a:rPr lang="en-US" sz="2200" dirty="0">
                <a:latin typeface="+mj-lt"/>
              </a:rPr>
              <a:t>: </a:t>
            </a:r>
            <a:r>
              <a:rPr lang="el-GR" sz="2200" dirty="0" err="1">
                <a:latin typeface="+mj-lt"/>
              </a:rPr>
              <a:t>υπερσύνδεσμοι</a:t>
            </a:r>
            <a:r>
              <a:rPr lang="el-GR" sz="2200" dirty="0">
                <a:latin typeface="+mj-lt"/>
              </a:rPr>
              <a:t> &gt;</a:t>
            </a:r>
            <a:r>
              <a:rPr lang="en-US" sz="2200" dirty="0">
                <a:latin typeface="+mj-lt"/>
              </a:rPr>
              <a:t> </a:t>
            </a:r>
            <a:r>
              <a:rPr lang="el-GR" sz="2200" dirty="0">
                <a:latin typeface="+mj-lt"/>
              </a:rPr>
              <a:t>ενσωμάτωση&gt; εισαγωγή</a:t>
            </a:r>
            <a:endParaRPr lang="en-US" sz="2200" dirty="0">
              <a:latin typeface="+mj-lt"/>
            </a:endParaRPr>
          </a:p>
        </p:txBody>
      </p:sp>
    </p:spTree>
    <p:extLst>
      <p:ext uri="{BB962C8B-B14F-4D97-AF65-F5344CB8AC3E}">
        <p14:creationId xmlns:p14="http://schemas.microsoft.com/office/powerpoint/2010/main" val="33433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668AE0B6-2EF5-8FAA-F200-B75864D2EA41}"/>
              </a:ext>
            </a:extLst>
          </p:cNvPr>
          <p:cNvSpPr/>
          <p:nvPr/>
        </p:nvSpPr>
        <p:spPr>
          <a:xfrm>
            <a:off x="800100" y="1714500"/>
            <a:ext cx="7543800" cy="3022600"/>
          </a:xfrm>
          <a:prstGeom prst="rect">
            <a:avLst/>
          </a:prstGeom>
          <a:ln w="38100">
            <a:solidFill>
              <a:schemeClr val="accent4">
                <a:lumMod val="75000"/>
              </a:schemeClr>
            </a:solidFill>
          </a:ln>
        </p:spPr>
        <p:txBody>
          <a:bodyPr lIns="144000" tIns="288000" rIns="144000" bIns="14400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just">
              <a:defRPr/>
            </a:pPr>
            <a:r>
              <a:rPr lang="el-GR" sz="1200" dirty="0">
                <a:solidFill>
                  <a:srgbClr val="000000"/>
                </a:solidFill>
              </a:rPr>
              <a:t>Το παρόν συνοδευτικό έργο </a:t>
            </a:r>
            <a:r>
              <a:rPr lang="el-GR" sz="1200" b="1" dirty="0">
                <a:solidFill>
                  <a:srgbClr val="000000"/>
                </a:solidFill>
              </a:rPr>
              <a:t>παρέχεται </a:t>
            </a:r>
            <a:r>
              <a:rPr lang="el-GR" sz="1200" dirty="0">
                <a:solidFill>
                  <a:srgbClr val="000000"/>
                </a:solidFill>
              </a:rPr>
              <a:t>αποκλειστικά και μόνο στους διδάσκοντες που έχουν επιλέξει το αντίστοιχο βιβλίο μέσω του συστήματος του </a:t>
            </a:r>
            <a:r>
              <a:rPr lang="el-GR" sz="1200" b="1" dirty="0" err="1">
                <a:solidFill>
                  <a:srgbClr val="000000"/>
                </a:solidFill>
              </a:rPr>
              <a:t>Ευδόξου</a:t>
            </a:r>
            <a:r>
              <a:rPr lang="el-GR" sz="1200" b="1" dirty="0">
                <a:solidFill>
                  <a:srgbClr val="000000"/>
                </a:solidFill>
              </a:rPr>
              <a:t> </a:t>
            </a:r>
            <a:r>
              <a:rPr lang="el-GR" sz="1200" dirty="0">
                <a:solidFill>
                  <a:srgbClr val="000000"/>
                </a:solidFill>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rPr>
              <a:t>διάδοση, δημοσίευση, αναπαραγωγή </a:t>
            </a:r>
            <a:r>
              <a:rPr lang="el-GR" sz="1200" dirty="0">
                <a:solidFill>
                  <a:srgbClr val="000000"/>
                </a:solidFill>
              </a:rPr>
              <a:t>ή </a:t>
            </a:r>
            <a:r>
              <a:rPr lang="el-GR" sz="1200" b="1" dirty="0">
                <a:solidFill>
                  <a:srgbClr val="000000"/>
                </a:solidFill>
              </a:rPr>
              <a:t>πώληση </a:t>
            </a:r>
            <a:r>
              <a:rPr lang="el-GR" sz="1200" dirty="0">
                <a:solidFill>
                  <a:srgbClr val="000000"/>
                </a:solidFill>
              </a:rPr>
              <a:t>οπουδήποτε μέρους αυτού του έργου με οποιοδήποτε μέσο καταστρέφει την ακεραιότητα του έργου </a:t>
            </a:r>
            <a:r>
              <a:rPr lang="el-GR" sz="1200" b="1" dirty="0">
                <a:solidFill>
                  <a:srgbClr val="000000"/>
                </a:solidFill>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rPr>
              <a:t>. Το περιεχόμενο του έργου </a:t>
            </a:r>
            <a:r>
              <a:rPr lang="el-GR" sz="1200" b="1" dirty="0">
                <a:solidFill>
                  <a:srgbClr val="000000"/>
                </a:solidFill>
              </a:rPr>
              <a:t>δεν θα πρέπει να διατίθεται </a:t>
            </a:r>
            <a:r>
              <a:rPr lang="el-GR" sz="1200" dirty="0">
                <a:solidFill>
                  <a:srgbClr val="000000"/>
                </a:solidFill>
              </a:rPr>
              <a:t>στους φοιτητές παρά μόνο όταν αυτό αναφέρεται ρητά ότι μπορεί να γίνει. Η </a:t>
            </a:r>
            <a:r>
              <a:rPr lang="el-GR" sz="1200" b="1" dirty="0">
                <a:solidFill>
                  <a:srgbClr val="000000"/>
                </a:solidFill>
              </a:rPr>
              <a:t>χρήση </a:t>
            </a:r>
            <a:r>
              <a:rPr lang="el-GR" sz="1200" dirty="0">
                <a:solidFill>
                  <a:srgbClr val="000000"/>
                </a:solidFill>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rPr>
              <a:t>επίσημες υπηρεσίες του εκπαιδευτικού ιδρύματος </a:t>
            </a:r>
            <a:r>
              <a:rPr lang="el-GR" sz="1200" dirty="0">
                <a:solidFill>
                  <a:srgbClr val="000000"/>
                </a:solidFill>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rPr>
              <a:t>προσαρμόζει </a:t>
            </a:r>
            <a:r>
              <a:rPr lang="el-GR" sz="1200" dirty="0">
                <a:solidFill>
                  <a:srgbClr val="000000"/>
                </a:solidFill>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 καθώς και από τη νομοθεσία του κράτους όπου ανήκει η ξενόγλωσση πρωτότυπη έκδοση του έργου. </a:t>
            </a:r>
            <a:endParaRPr lang="el-GR" sz="1200" dirty="0"/>
          </a:p>
        </p:txBody>
      </p:sp>
      <p:pic>
        <p:nvPicPr>
          <p:cNvPr id="7" name="Εικόνα 6">
            <a:extLst>
              <a:ext uri="{FF2B5EF4-FFF2-40B4-BE49-F238E27FC236}">
                <a16:creationId xmlns:a16="http://schemas.microsoft.com/office/drawing/2014/main" id="{5A3CBF6E-147E-DD19-C480-ADBE170B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350" y="811213"/>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a:extLst>
              <a:ext uri="{FF2B5EF4-FFF2-40B4-BE49-F238E27FC236}">
                <a16:creationId xmlns:a16="http://schemas.microsoft.com/office/drawing/2014/main" id="{6F899B9C-841A-CD41-707D-9BBEE1567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4667250"/>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a:extLst>
              <a:ext uri="{FF2B5EF4-FFF2-40B4-BE49-F238E27FC236}">
                <a16:creationId xmlns:a16="http://schemas.microsoft.com/office/drawing/2014/main" id="{B64766E1-A642-D4A1-800F-CA37B890E482}"/>
              </a:ext>
            </a:extLst>
          </p:cNvPr>
          <p:cNvSpPr/>
          <p:nvPr/>
        </p:nvSpPr>
        <p:spPr>
          <a:xfrm>
            <a:off x="66675" y="5915025"/>
            <a:ext cx="83820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6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a:t>Μαθησιακά αποτελέσματα κεφαλαίου</a:t>
            </a:r>
            <a:endParaRPr lang="en-US" sz="3600" dirty="0"/>
          </a:p>
        </p:txBody>
      </p:sp>
      <p:sp>
        <p:nvSpPr>
          <p:cNvPr id="3" name="Content Placeholder 2"/>
          <p:cNvSpPr>
            <a:spLocks noGrp="1"/>
          </p:cNvSpPr>
          <p:nvPr>
            <p:ph type="body" idx="1"/>
          </p:nvPr>
        </p:nvSpPr>
        <p:spPr/>
        <p:txBody>
          <a:bodyPr>
            <a:normAutofit/>
          </a:bodyPr>
          <a:lstStyle/>
          <a:p>
            <a:pPr marL="0" indent="0">
              <a:buNone/>
            </a:pPr>
            <a:r>
              <a:rPr lang="el-GR" sz="2400" dirty="0"/>
              <a:t>Έχοντας μελετήσει αυτό το κεφάλαιο θα είστε σε θέση να:</a:t>
            </a:r>
          </a:p>
          <a:p>
            <a:pPr lvl="0"/>
            <a:r>
              <a:rPr lang="el-GR" sz="2400" dirty="0"/>
              <a:t>Εξερευνάτε και πλοηγείστε στο περιβάλλον </a:t>
            </a:r>
            <a:r>
              <a:rPr lang="el-GR" sz="2400"/>
              <a:t>του </a:t>
            </a:r>
            <a:r>
              <a:rPr lang="en-US" sz="2400"/>
              <a:t>NVivo</a:t>
            </a:r>
            <a:r>
              <a:rPr lang="el-GR" sz="2400"/>
              <a:t>.</a:t>
            </a:r>
            <a:endParaRPr lang="en-US" sz="2400" dirty="0"/>
          </a:p>
          <a:p>
            <a:pPr lvl="0"/>
            <a:r>
              <a:rPr lang="el-GR" sz="2400" dirty="0"/>
              <a:t>Δημιουργείτε ένα νέο έργο.</a:t>
            </a:r>
            <a:endParaRPr lang="en-US" sz="2400" dirty="0"/>
          </a:p>
          <a:p>
            <a:pPr lvl="0"/>
            <a:r>
              <a:rPr lang="el-GR" sz="2400" dirty="0"/>
              <a:t>Φορτώνετε εσωτερικά και εξωτερικά έγγραφα.</a:t>
            </a:r>
            <a:endParaRPr lang="en-US" sz="2400" dirty="0"/>
          </a:p>
          <a:p>
            <a:pPr lvl="0"/>
            <a:r>
              <a:rPr lang="el-GR" sz="2400" dirty="0"/>
              <a:t>Κωδικοποιείτε δεδομένα κειμένου και οπτικά δεδομένα.</a:t>
            </a:r>
            <a:endParaRPr lang="en-US" sz="2400" dirty="0"/>
          </a:p>
          <a:p>
            <a:pPr lvl="0"/>
            <a:r>
              <a:rPr lang="el-GR" sz="2400" dirty="0"/>
              <a:t>Δημιουργείτε αναφορές.</a:t>
            </a:r>
            <a:endParaRPr lang="en-US" sz="2400" dirty="0"/>
          </a:p>
        </p:txBody>
      </p:sp>
    </p:spTree>
    <p:extLst>
      <p:ext uri="{BB962C8B-B14F-4D97-AF65-F5344CB8AC3E}">
        <p14:creationId xmlns:p14="http://schemas.microsoft.com/office/powerpoint/2010/main" val="381527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Ανάλυση Ποιοτικών Δεδομένων </a:t>
            </a:r>
            <a:r>
              <a:rPr lang="en-GB" sz="3200" dirty="0"/>
              <a:t>: </a:t>
            </a:r>
            <a:r>
              <a:rPr lang="el-GR" sz="3200" dirty="0"/>
              <a:t>Επισκόπηση</a:t>
            </a:r>
            <a:endParaRPr lang="en-US" sz="3200" dirty="0"/>
          </a:p>
        </p:txBody>
      </p:sp>
      <p:sp>
        <p:nvSpPr>
          <p:cNvPr id="3" name="Content Placeholder 2"/>
          <p:cNvSpPr>
            <a:spLocks noGrp="1"/>
          </p:cNvSpPr>
          <p:nvPr>
            <p:ph type="body" idx="1"/>
          </p:nvPr>
        </p:nvSpPr>
        <p:spPr/>
        <p:txBody>
          <a:bodyPr>
            <a:normAutofit/>
          </a:bodyPr>
          <a:lstStyle/>
          <a:p>
            <a:r>
              <a:rPr lang="el-GR" sz="2400" dirty="0"/>
              <a:t>Στόχος</a:t>
            </a:r>
            <a:r>
              <a:rPr lang="en-GB" sz="2400" dirty="0"/>
              <a:t>: </a:t>
            </a:r>
            <a:endParaRPr lang="en-US" sz="2400" dirty="0"/>
          </a:p>
          <a:p>
            <a:pPr lvl="1"/>
            <a:r>
              <a:rPr lang="el-GR" sz="2400" dirty="0"/>
              <a:t>Να αποδομήσει τμήματα των δεδομένων μέσα από την κατάτμησή τους </a:t>
            </a:r>
            <a:endParaRPr lang="en-US" sz="2400" dirty="0"/>
          </a:p>
          <a:p>
            <a:pPr lvl="1"/>
            <a:r>
              <a:rPr lang="el-GR" sz="2400" dirty="0"/>
              <a:t>Να ενώσει τα δεδομένα σε συλλογές κατηγοριών οι οποίες συνδέονται νοητικά και θεωρητικά, και οι οποίες κάνουν υποθέσεις για το υπό μελέτη φαινόμενο</a:t>
            </a:r>
            <a:r>
              <a:rPr lang="en-US" sz="2400" dirty="0"/>
              <a:t> </a:t>
            </a:r>
            <a:endParaRPr lang="el-GR" sz="2400" dirty="0"/>
          </a:p>
          <a:p>
            <a:r>
              <a:rPr lang="el-GR" sz="2400"/>
              <a:t>Το </a:t>
            </a:r>
            <a:r>
              <a:rPr lang="en-US" sz="2400"/>
              <a:t>NVivo</a:t>
            </a:r>
            <a:r>
              <a:rPr lang="el-GR" sz="2400"/>
              <a:t> </a:t>
            </a:r>
            <a:r>
              <a:rPr lang="el-GR" sz="2400" dirty="0"/>
              <a:t>είναι απλώς ένα εργαλείο που βοηθά να εφαρμόσετε αυτές τις αρχές</a:t>
            </a:r>
            <a:endParaRPr lang="en-US" sz="2400" dirty="0"/>
          </a:p>
        </p:txBody>
      </p:sp>
    </p:spTree>
    <p:extLst>
      <p:ext uri="{BB962C8B-B14F-4D97-AF65-F5344CB8AC3E}">
        <p14:creationId xmlns:p14="http://schemas.microsoft.com/office/powerpoint/2010/main" val="274801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Σχετικά με το </a:t>
            </a:r>
            <a:r>
              <a:rPr lang="en-US" dirty="0"/>
              <a:t>NVivo </a:t>
            </a:r>
          </a:p>
        </p:txBody>
      </p:sp>
      <p:sp>
        <p:nvSpPr>
          <p:cNvPr id="3" name="Content Placeholder 2"/>
          <p:cNvSpPr>
            <a:spLocks noGrp="1"/>
          </p:cNvSpPr>
          <p:nvPr>
            <p:ph type="body" idx="1"/>
          </p:nvPr>
        </p:nvSpPr>
        <p:spPr/>
        <p:txBody>
          <a:bodyPr>
            <a:normAutofit/>
          </a:bodyPr>
          <a:lstStyle/>
          <a:p>
            <a:pPr lvl="0"/>
            <a:r>
              <a:rPr lang="el-GR" sz="2400" dirty="0"/>
              <a:t>Λογισμικό που υποστηρίζει την κωδικοποίηση των ποιοτικών δεδομένων </a:t>
            </a:r>
          </a:p>
          <a:p>
            <a:pPr lvl="0"/>
            <a:r>
              <a:rPr lang="el-GR" sz="2400" dirty="0"/>
              <a:t>Προσφέρει μία γκάμα από εργαλεία και λειτουργίες για τη διαχείριση, την εξερεύνηση, και την εύρεση μοτίβων σε δεδομένα από ερωτηματολόγια, απομαγνητοφωνήσεις συνεντεύξεων, ομάδες εστίασης, και πηγές δευτερογενών δεδομένων</a:t>
            </a:r>
            <a:r>
              <a:rPr lang="en-US" sz="2400" dirty="0"/>
              <a:t> 	</a:t>
            </a:r>
            <a:endParaRPr lang="en-GB" sz="2400" dirty="0"/>
          </a:p>
          <a:p>
            <a:endParaRPr lang="en-US" sz="2400" dirty="0"/>
          </a:p>
        </p:txBody>
      </p:sp>
    </p:spTree>
    <p:extLst>
      <p:ext uri="{BB962C8B-B14F-4D97-AF65-F5344CB8AC3E}">
        <p14:creationId xmlns:p14="http://schemas.microsoft.com/office/powerpoint/2010/main" val="416134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Έννοιες Κλειδιά </a:t>
            </a:r>
            <a:endParaRPr lang="en-US" dirty="0"/>
          </a:p>
        </p:txBody>
      </p:sp>
      <p:sp>
        <p:nvSpPr>
          <p:cNvPr id="3" name="Content Placeholder 2"/>
          <p:cNvSpPr>
            <a:spLocks noGrp="1"/>
          </p:cNvSpPr>
          <p:nvPr>
            <p:ph type="body" idx="1"/>
          </p:nvPr>
        </p:nvSpPr>
        <p:spPr/>
        <p:txBody>
          <a:bodyPr>
            <a:normAutofit/>
          </a:bodyPr>
          <a:lstStyle/>
          <a:p>
            <a:r>
              <a:rPr lang="el-GR" b="1" i="1" dirty="0"/>
              <a:t>Δεδομένα</a:t>
            </a:r>
            <a:r>
              <a:rPr lang="el-GR" b="1" i="1" u="sng" dirty="0"/>
              <a:t>:</a:t>
            </a:r>
            <a:r>
              <a:rPr lang="el-GR" dirty="0"/>
              <a:t> Αυτά αποτελούν τα υλικά της έρευνας, όπως απομαγνητοφωνήσεις συνεντεύξεων, αρχεία ήχου, βίντεο, φωτογραφίες, και υπομνήματα</a:t>
            </a:r>
            <a:r>
              <a:rPr lang="en-US" dirty="0"/>
              <a:t> </a:t>
            </a:r>
            <a:endParaRPr lang="el-GR" dirty="0"/>
          </a:p>
          <a:p>
            <a:r>
              <a:rPr lang="el-GR" b="1" i="1" dirty="0"/>
              <a:t>Κωδικοποίηση</a:t>
            </a:r>
            <a:r>
              <a:rPr lang="en-US" dirty="0"/>
              <a:t>: </a:t>
            </a:r>
            <a:r>
              <a:rPr lang="el-GR" dirty="0"/>
              <a:t>οργάνωση των δεδομένων ανά θέμα, κεντρική ιδέα, ή ανά περίπτωση</a:t>
            </a:r>
          </a:p>
          <a:p>
            <a:r>
              <a:rPr lang="el-GR" b="1" i="1" dirty="0"/>
              <a:t>Περίπτωση</a:t>
            </a:r>
            <a:r>
              <a:rPr lang="en-US" dirty="0"/>
              <a:t>: </a:t>
            </a:r>
            <a:r>
              <a:rPr lang="el-GR" dirty="0"/>
              <a:t>υποδοχές για την κωδικοποίησή μας – μας επιτρέπουν να συλλέγουμε σχετικό υλικό σε ένα μέρος ώστε να μπορούμε να εξερευνήσουμε μοτίβα και ιδέες</a:t>
            </a:r>
          </a:p>
          <a:p>
            <a:r>
              <a:rPr lang="el-GR" b="1" i="1" dirty="0"/>
              <a:t>Ταξινομήσεις περίπτωσης</a:t>
            </a:r>
            <a:r>
              <a:rPr lang="en-US" dirty="0"/>
              <a:t>: </a:t>
            </a:r>
            <a:r>
              <a:rPr lang="el-GR" dirty="0"/>
              <a:t>αυτές μας επιτρέπουν να διατηρούμε (δημογραφικές) πληροφορίες για ανθρώπους, όπως είναι οι ερωτώμενοι, για τις τοποθεσίες, ή για άλλες περιπτώσεις.</a:t>
            </a:r>
            <a:r>
              <a:rPr lang="en-US" dirty="0"/>
              <a:t> </a:t>
            </a:r>
          </a:p>
        </p:txBody>
      </p:sp>
    </p:spTree>
    <p:extLst>
      <p:ext uri="{BB962C8B-B14F-4D97-AF65-F5344CB8AC3E}">
        <p14:creationId xmlns:p14="http://schemas.microsoft.com/office/powerpoint/2010/main" val="11980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Περιβάλλον </a:t>
            </a:r>
            <a:r>
              <a:rPr lang="el-GR"/>
              <a:t>του</a:t>
            </a:r>
            <a:r>
              <a:rPr lang="en-GB"/>
              <a:t> NVivo</a:t>
            </a:r>
            <a:endParaRPr lang="en-US" dirty="0"/>
          </a:p>
        </p:txBody>
      </p:sp>
      <p:sp>
        <p:nvSpPr>
          <p:cNvPr id="8" name="Text Placeholder 7">
            <a:extLst>
              <a:ext uri="{FF2B5EF4-FFF2-40B4-BE49-F238E27FC236}">
                <a16:creationId xmlns:a16="http://schemas.microsoft.com/office/drawing/2014/main" id="{F5A69202-AD1C-191D-56E8-8FC0E9A5ACE4}"/>
              </a:ext>
            </a:extLst>
          </p:cNvPr>
          <p:cNvSpPr>
            <a:spLocks noGrp="1"/>
          </p:cNvSpPr>
          <p:nvPr>
            <p:ph type="body" idx="1"/>
          </p:nvPr>
        </p:nvSpPr>
        <p:spPr>
          <a:xfrm>
            <a:off x="914400" y="5842000"/>
            <a:ext cx="7772400" cy="660400"/>
          </a:xfrm>
        </p:spPr>
        <p:txBody>
          <a:bodyPr/>
          <a:lstStyle/>
          <a:p>
            <a:r>
              <a:rPr lang="en-US" sz="1000" dirty="0"/>
              <a:t>NVivo, version 12 Plus for Windows, 2019</a:t>
            </a:r>
          </a:p>
        </p:txBody>
      </p:sp>
      <p:pic>
        <p:nvPicPr>
          <p:cNvPr id="7" name="Picture 6" descr="A screenshot of a computer&#10;&#10;Description automatically generated">
            <a:extLst>
              <a:ext uri="{FF2B5EF4-FFF2-40B4-BE49-F238E27FC236}">
                <a16:creationId xmlns:a16="http://schemas.microsoft.com/office/drawing/2014/main" id="{890465F9-55A5-ED62-1DD1-29E73666B723}"/>
              </a:ext>
            </a:extLst>
          </p:cNvPr>
          <p:cNvPicPr>
            <a:picLocks noChangeAspect="1"/>
          </p:cNvPicPr>
          <p:nvPr/>
        </p:nvPicPr>
        <p:blipFill>
          <a:blip r:embed="rId2"/>
          <a:stretch>
            <a:fillRect/>
          </a:stretch>
        </p:blipFill>
        <p:spPr>
          <a:xfrm>
            <a:off x="685800" y="905494"/>
            <a:ext cx="7772400" cy="5047012"/>
          </a:xfrm>
          <a:prstGeom prst="rect">
            <a:avLst/>
          </a:prstGeom>
        </p:spPr>
      </p:pic>
    </p:spTree>
    <p:extLst>
      <p:ext uri="{BB962C8B-B14F-4D97-AF65-F5344CB8AC3E}">
        <p14:creationId xmlns:p14="http://schemas.microsoft.com/office/powerpoint/2010/main" val="356715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Προβολή εσωτερικού εγγράφου</a:t>
            </a:r>
            <a:br>
              <a:rPr lang="el-GR" sz="3200" dirty="0"/>
            </a:br>
            <a:r>
              <a:rPr lang="el-GR" sz="3200" dirty="0"/>
              <a:t>Και Προβολή μιας συνέντευξης του έργου</a:t>
            </a:r>
            <a:endParaRPr lang="en-US" sz="3200" dirty="0"/>
          </a:p>
        </p:txBody>
      </p:sp>
      <p:sp>
        <p:nvSpPr>
          <p:cNvPr id="3" name="Text Placeholder 2">
            <a:extLst>
              <a:ext uri="{FF2B5EF4-FFF2-40B4-BE49-F238E27FC236}">
                <a16:creationId xmlns:a16="http://schemas.microsoft.com/office/drawing/2014/main" id="{E4F71952-8410-4FB4-4709-7EAE85266C32}"/>
              </a:ext>
            </a:extLst>
          </p:cNvPr>
          <p:cNvSpPr>
            <a:spLocks noGrp="1"/>
          </p:cNvSpPr>
          <p:nvPr>
            <p:ph type="body" idx="1"/>
          </p:nvPr>
        </p:nvSpPr>
        <p:spPr>
          <a:xfrm>
            <a:off x="1371600" y="6144498"/>
            <a:ext cx="7315200" cy="557316"/>
          </a:xfrm>
        </p:spPr>
        <p:txBody>
          <a:bodyPr/>
          <a:lstStyle/>
          <a:p>
            <a:r>
              <a:rPr lang="en-US" sz="1000" dirty="0"/>
              <a:t>NVivo, version 11 Plus for Windows, 2015</a:t>
            </a:r>
          </a:p>
        </p:txBody>
      </p:sp>
      <p:pic>
        <p:nvPicPr>
          <p:cNvPr id="7" name="Content Placeholder 6" descr="2503.jpg"/>
          <p:cNvPicPr>
            <a:picLocks noGrp="1" noChangeAspect="1"/>
          </p:cNvPicPr>
          <p:nvPr>
            <p:ph idx="4294967295"/>
          </p:nvPr>
        </p:nvPicPr>
        <p:blipFill>
          <a:blip r:embed="rId2">
            <a:extLst>
              <a:ext uri="{28A0092B-C50C-407E-A947-70E740481C1C}">
                <a14:useLocalDpi xmlns:a14="http://schemas.microsoft.com/office/drawing/2010/main" val="0"/>
              </a:ext>
            </a:extLst>
          </a:blip>
          <a:srcRect l="-21068" r="-21068"/>
          <a:stretch>
            <a:fillRect/>
          </a:stretch>
        </p:blipFill>
        <p:spPr>
          <a:xfrm>
            <a:off x="0" y="1793561"/>
            <a:ext cx="9144000" cy="4129088"/>
          </a:xfrm>
        </p:spPr>
      </p:pic>
      <p:sp>
        <p:nvSpPr>
          <p:cNvPr id="6" name="Rectangle 5"/>
          <p:cNvSpPr/>
          <p:nvPr/>
        </p:nvSpPr>
        <p:spPr>
          <a:xfrm>
            <a:off x="703826" y="1331896"/>
            <a:ext cx="7053559" cy="461665"/>
          </a:xfrm>
          <a:prstGeom prst="rect">
            <a:avLst/>
          </a:prstGeom>
        </p:spPr>
        <p:txBody>
          <a:bodyPr wrap="square">
            <a:spAutoFit/>
          </a:bodyPr>
          <a:lstStyle/>
          <a:p>
            <a:pPr algn="ctr"/>
            <a:r>
              <a:rPr lang="en-US" sz="2400" i="1" dirty="0">
                <a:latin typeface="+mj-lt"/>
              </a:rPr>
              <a:t>Files</a:t>
            </a:r>
            <a:r>
              <a:rPr lang="en-US" sz="2400" dirty="0">
                <a:latin typeface="+mj-lt"/>
              </a:rPr>
              <a:t> &gt; </a:t>
            </a:r>
            <a:r>
              <a:rPr lang="en-US" sz="2400" i="1" dirty="0">
                <a:latin typeface="+mj-lt"/>
              </a:rPr>
              <a:t>Interviews</a:t>
            </a:r>
          </a:p>
        </p:txBody>
      </p:sp>
    </p:spTree>
    <p:extLst>
      <p:ext uri="{BB962C8B-B14F-4D97-AF65-F5344CB8AC3E}">
        <p14:creationId xmlns:p14="http://schemas.microsoft.com/office/powerpoint/2010/main" val="308059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sz="2800" dirty="0"/>
              <a:t>Προβολή μιας εσωτερικής δημοσκόπησης</a:t>
            </a:r>
            <a:br>
              <a:rPr lang="en-US" sz="2800" dirty="0"/>
            </a:br>
            <a:r>
              <a:rPr lang="el-GR" sz="2800" dirty="0"/>
              <a:t>&amp;</a:t>
            </a:r>
            <a:r>
              <a:rPr lang="en-GB" sz="2800" dirty="0"/>
              <a:t> </a:t>
            </a:r>
            <a:r>
              <a:rPr lang="el-GR" sz="2800" dirty="0"/>
              <a:t>Δεδομένων και Κοινωνικών Μέσων </a:t>
            </a:r>
            <a:endParaRPr lang="en-US" sz="2800" dirty="0"/>
          </a:p>
        </p:txBody>
      </p:sp>
      <p:sp>
        <p:nvSpPr>
          <p:cNvPr id="7" name="Content Placeholder 6"/>
          <p:cNvSpPr>
            <a:spLocks noGrp="1"/>
          </p:cNvSpPr>
          <p:nvPr>
            <p:ph sz="half" idx="4294967295"/>
          </p:nvPr>
        </p:nvSpPr>
        <p:spPr>
          <a:xfrm>
            <a:off x="4648199" y="1437670"/>
            <a:ext cx="4125588" cy="1734800"/>
          </a:xfrm>
        </p:spPr>
        <p:txBody>
          <a:bodyPr>
            <a:normAutofit/>
          </a:bodyPr>
          <a:lstStyle/>
          <a:p>
            <a:pPr marL="342900" indent="0">
              <a:buNone/>
            </a:pPr>
            <a:r>
              <a:rPr lang="el-GR" sz="2000" dirty="0">
                <a:solidFill>
                  <a:srgbClr val="000000"/>
                </a:solidFill>
                <a:ea typeface="Calibri" panose="020F0502020204030204" pitchFamily="34" charset="0"/>
                <a:cs typeface="Arial" panose="020B0604020202020204" pitchFamily="34" charset="0"/>
              </a:rPr>
              <a:t>Μας επιτρέπει να εισάγουμε ιστοσελίδες ως αρχεία PDF, αναρτήσεις και σχόλια από το Facebook, βίντεο και σχόλια από το YouTube και tweets </a:t>
            </a:r>
            <a:endParaRPr lang="en-GB" sz="2000" dirty="0">
              <a:solidFill>
                <a:srgbClr val="000000"/>
              </a:solidFill>
            </a:endParaRPr>
          </a:p>
          <a:p>
            <a:pPr marL="342900" indent="0">
              <a:buNone/>
            </a:pPr>
            <a:endParaRPr lang="en-US" sz="2000" dirty="0">
              <a:solidFill>
                <a:srgbClr val="000000"/>
              </a:solidFill>
            </a:endParaRPr>
          </a:p>
        </p:txBody>
      </p:sp>
      <p:sp>
        <p:nvSpPr>
          <p:cNvPr id="9" name="Rectangle 8"/>
          <p:cNvSpPr/>
          <p:nvPr/>
        </p:nvSpPr>
        <p:spPr>
          <a:xfrm>
            <a:off x="173288" y="2166613"/>
            <a:ext cx="4824235" cy="461665"/>
          </a:xfrm>
          <a:prstGeom prst="rect">
            <a:avLst/>
          </a:prstGeom>
        </p:spPr>
        <p:txBody>
          <a:bodyPr wrap="square">
            <a:spAutoFit/>
          </a:bodyPr>
          <a:lstStyle/>
          <a:p>
            <a:r>
              <a:rPr lang="en-US" sz="2400" i="1" dirty="0">
                <a:latin typeface="+mj-lt"/>
              </a:rPr>
              <a:t>Data</a:t>
            </a:r>
            <a:r>
              <a:rPr lang="en-US" sz="2400" dirty="0">
                <a:latin typeface="+mj-lt"/>
              </a:rPr>
              <a:t> &gt; </a:t>
            </a:r>
            <a:r>
              <a:rPr lang="en-US" sz="2400" i="1" dirty="0">
                <a:latin typeface="+mj-lt"/>
              </a:rPr>
              <a:t>Files</a:t>
            </a:r>
            <a:r>
              <a:rPr lang="en-US" sz="2400" dirty="0">
                <a:latin typeface="+mj-lt"/>
              </a:rPr>
              <a:t> &gt; </a:t>
            </a:r>
            <a:r>
              <a:rPr lang="en-US" sz="2400" i="1" dirty="0">
                <a:latin typeface="+mj-lt"/>
              </a:rPr>
              <a:t>Surveys</a:t>
            </a:r>
          </a:p>
        </p:txBody>
      </p:sp>
      <p:pic>
        <p:nvPicPr>
          <p:cNvPr id="11" name="Picture 10" descr="25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88" y="2840786"/>
            <a:ext cx="4125588" cy="2689192"/>
          </a:xfrm>
          <a:prstGeom prst="rect">
            <a:avLst/>
          </a:prstGeom>
        </p:spPr>
      </p:pic>
      <p:pic>
        <p:nvPicPr>
          <p:cNvPr id="12" name="Picture 11" descr="25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97490"/>
            <a:ext cx="4127538" cy="2536198"/>
          </a:xfrm>
          <a:prstGeom prst="rect">
            <a:avLst/>
          </a:prstGeom>
        </p:spPr>
      </p:pic>
    </p:spTree>
    <p:extLst>
      <p:ext uri="{BB962C8B-B14F-4D97-AF65-F5344CB8AC3E}">
        <p14:creationId xmlns:p14="http://schemas.microsoft.com/office/powerpoint/2010/main" val="24078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Σύνδεσμοι σε Εσωτερικές και Εξωτερικές Πηγές</a:t>
            </a:r>
            <a:endParaRPr lang="en-US" sz="3600" dirty="0"/>
          </a:p>
        </p:txBody>
      </p:sp>
      <p:sp>
        <p:nvSpPr>
          <p:cNvPr id="7" name="Content Placeholder 6"/>
          <p:cNvSpPr>
            <a:spLocks noGrp="1"/>
          </p:cNvSpPr>
          <p:nvPr>
            <p:ph type="body" idx="1"/>
          </p:nvPr>
        </p:nvSpPr>
        <p:spPr/>
        <p:txBody>
          <a:bodyPr>
            <a:normAutofit/>
          </a:bodyPr>
          <a:lstStyle/>
          <a:p>
            <a:r>
              <a:rPr lang="el-GR" sz="2000" dirty="0"/>
              <a:t>Αν εισάγουμε έγγραφα που περιέχουν συνδέσμους, αυτοί θα είναι διαθέσιμοι στο </a:t>
            </a:r>
            <a:r>
              <a:rPr lang="en-US" sz="2000" dirty="0"/>
              <a:t>NVivo</a:t>
            </a:r>
            <a:r>
              <a:rPr lang="el-GR" sz="2000" dirty="0"/>
              <a:t>. Μπορούμε, επίσης, να προσθέσουμε τους δικούς μας συνδέσμους προς εξωτερικά έγγραφά και τις σημειώσεις μας.</a:t>
            </a:r>
            <a:r>
              <a:rPr lang="en-US" sz="2000" dirty="0"/>
              <a:t> </a:t>
            </a:r>
            <a:endParaRPr lang="el-GR" sz="2000" dirty="0"/>
          </a:p>
          <a:p>
            <a:r>
              <a:rPr lang="el-GR" sz="2000" i="1" dirty="0"/>
              <a:t>«Δείτε επίσης»</a:t>
            </a:r>
            <a:r>
              <a:rPr lang="en-US" sz="2000" i="1" dirty="0"/>
              <a:t>: </a:t>
            </a:r>
            <a:r>
              <a:rPr lang="el-GR" sz="2000" dirty="0"/>
              <a:t>μας βοηθούν να δημιουργούμε συνδέσμους μεταξύ των πηγών στο έργο μας</a:t>
            </a:r>
          </a:p>
          <a:p>
            <a:r>
              <a:rPr lang="el-GR" sz="2000" i="1" dirty="0"/>
              <a:t>Επισημειώσεις</a:t>
            </a:r>
            <a:r>
              <a:rPr lang="en-US" sz="2000" dirty="0"/>
              <a:t>: </a:t>
            </a:r>
            <a:r>
              <a:rPr lang="el-GR" sz="2000" dirty="0"/>
              <a:t>μας επιτρέπουν να καταγράφουμε σχόλια, υπενθυμίσεις, ή παρατηρήσεις για συγκεκριμένο περιεχόμενο σε μία πηγή ή έναν κόμβο</a:t>
            </a:r>
            <a:r>
              <a:rPr lang="en-US" sz="2000" dirty="0"/>
              <a:t> </a:t>
            </a:r>
            <a:endParaRPr lang="el-GR" sz="2000" dirty="0"/>
          </a:p>
          <a:p>
            <a:r>
              <a:rPr lang="el-GR" sz="2000" i="1" dirty="0"/>
              <a:t>Συνδεδεμένα υπομνήματα</a:t>
            </a:r>
            <a:r>
              <a:rPr lang="en-US" sz="2000" dirty="0"/>
              <a:t>: </a:t>
            </a:r>
            <a:r>
              <a:rPr lang="el-GR" sz="2000" dirty="0"/>
              <a:t>μας επιτρέπουν να διατηρούμε την ανάλυση ξεχωριστά (αλλά ωστόσο συνδεδεμένα) από το υλικό των πηγών μας</a:t>
            </a:r>
            <a:r>
              <a:rPr lang="en-US" sz="2000" dirty="0"/>
              <a:t> 	</a:t>
            </a:r>
            <a:endParaRPr lang="en-GB" sz="2000" dirty="0"/>
          </a:p>
        </p:txBody>
      </p:sp>
    </p:spTree>
    <p:extLst>
      <p:ext uri="{BB962C8B-B14F-4D97-AF65-F5344CB8AC3E}">
        <p14:creationId xmlns:p14="http://schemas.microsoft.com/office/powerpoint/2010/main" val="194723189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Y_5e_PPT_01_Greek template" id="{BE828612-5717-A649-839F-3094A748930E}" vid="{8853DB5E-1FD5-634D-BF65-6CD7B6D96AE4}"/>
    </a:ext>
  </a:ext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Y_5e_PPT_01_Greek template" id="{BE828612-5717-A649-839F-3094A748930E}" vid="{C6603481-B2A6-BB44-B51B-8EBA11D29A7F}"/>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508 Lecture</Template>
  <TotalTime>26</TotalTime>
  <Words>1208</Words>
  <Application>Microsoft Macintosh PowerPoint</Application>
  <PresentationFormat>On-screen Show (4:3)</PresentationFormat>
  <Paragraphs>81</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Apparat</vt:lpstr>
      <vt:lpstr>Arial</vt:lpstr>
      <vt:lpstr>Calibri</vt:lpstr>
      <vt:lpstr>Noto Sans Symbols</vt:lpstr>
      <vt:lpstr>Times New Roman</vt:lpstr>
      <vt:lpstr>508 Lecture</vt:lpstr>
      <vt:lpstr>1_508 Lecture</vt:lpstr>
      <vt:lpstr>Η Ερευνητική Μεθοδολογία στον Πραγματικό  Κόσμο </vt:lpstr>
      <vt:lpstr>Μαθησιακά αποτελέσματα κεφαλαίου</vt:lpstr>
      <vt:lpstr>Ανάλυση Ποιοτικών Δεδομένων : Επισκόπηση</vt:lpstr>
      <vt:lpstr>Σχετικά με το NVivo </vt:lpstr>
      <vt:lpstr>Έννοιες Κλειδιά </vt:lpstr>
      <vt:lpstr>Το Περιβάλλον του NVivo</vt:lpstr>
      <vt:lpstr>Προβολή εσωτερικού εγγράφου Και Προβολή μιας συνέντευξης του έργου</vt:lpstr>
      <vt:lpstr>Προβολή μιας εσωτερικής δημοσκόπησης &amp; Δεδομένων και Κοινωνικών Μέσων </vt:lpstr>
      <vt:lpstr>Σύνδεσμοι σε Εσωτερικές και Εξωτερικές Πηγές</vt:lpstr>
      <vt:lpstr>Εξερεύνηση Κόμβων και Κωδικοποίηση</vt:lpstr>
      <vt:lpstr>Εξερεύνηση Ταξινομήσεων και Χαρακτηριστικών των Κόμβων </vt:lpstr>
      <vt:lpstr>Κόμβοι, ταξινομήσεις, και χαρακτηριστικά</vt:lpstr>
      <vt:lpstr>Εξερεύνηση Δεδομένων</vt:lpstr>
      <vt:lpstr>Δημιουργία νοητικού πλαισίου</vt:lpstr>
      <vt:lpstr>Κωδικοποίηση και Δημιουργία κόμβων </vt:lpstr>
      <vt:lpstr>Ανάπτυξη Ιδεών</vt:lpstr>
      <vt:lpstr>Ανάλυση εικόνων και Αποτύπωση ιστοσελίδων</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Ερευνητική Μεθοδολογία στον Πραγματικό  Κόσμο </dc:title>
  <dc:creator>Pavlos Delias</dc:creator>
  <cp:lastModifiedBy>Pavlos Delias</cp:lastModifiedBy>
  <cp:revision>5</cp:revision>
  <dcterms:created xsi:type="dcterms:W3CDTF">2023-09-18T15:06:26Z</dcterms:created>
  <dcterms:modified xsi:type="dcterms:W3CDTF">2023-09-18T15:32:47Z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