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0" r:id="rId2"/>
  </p:sldMasterIdLst>
  <p:notesMasterIdLst>
    <p:notesMasterId r:id="rId21"/>
  </p:notesMasterIdLst>
  <p:handoutMasterIdLst>
    <p:handoutMasterId r:id="rId22"/>
  </p:handoutMasterIdLst>
  <p:sldIdLst>
    <p:sldId id="301"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306" r:id="rId20"/>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rey Holcomb" initials="" lastIdx="3" clrIdx="0"/>
  <p:cmAuthor id="1" name="Ruchi Sachdev" initials="" lastIdx="8" clrIdx="1"/>
  <p:cmAuthor id="2" name="Sarah Reusché" initials="" lastIdx="13" clrIdx="2"/>
  <p:cmAuthor id="3" name="Nitin Shankar" initials="" lastIdx="6" clrIdx="3"/>
  <p:cmAuthor id="4" name="Kristen Flathman" initials="" lastIdx="1" clrIdx="4"/>
  <p:cmAuthor id="5" name="Ben Schroeter" initials=""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412" autoAdjust="0"/>
    <p:restoredTop sz="96327" autoAdjust="0"/>
  </p:normalViewPr>
  <p:slideViewPr>
    <p:cSldViewPr snapToGrid="0" snapToObjects="1">
      <p:cViewPr varScale="1">
        <p:scale>
          <a:sx n="101" d="100"/>
          <a:sy n="101" d="100"/>
        </p:scale>
        <p:origin x="824" y="184"/>
      </p:cViewPr>
      <p:guideLst>
        <p:guide orient="horz" pos="2160"/>
        <p:guide pos="2880"/>
      </p:guideLst>
    </p:cSldViewPr>
  </p:slideViewPr>
  <p:outlineViewPr>
    <p:cViewPr>
      <p:scale>
        <a:sx n="33" d="100"/>
        <a:sy n="33" d="100"/>
      </p:scale>
      <p:origin x="0" y="-11988"/>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pPr/>
              <a:t>9/16/23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pPr/>
              <a:t>‹#›</a:t>
            </a:fld>
            <a:endParaRPr lang="en-US" dirty="0"/>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a:solidFill>
                  <a:schemeClr val="dk1"/>
                </a:solidFill>
                <a:latin typeface="Arial"/>
                <a:ea typeface="Arial"/>
                <a:cs typeface="Arial"/>
                <a:sym typeface="Arial"/>
              </a:rPr>
              <a:t>If this PowerPoint presentation contains mathematical equations, you may need to check that your computer has the following installed:</a:t>
            </a:r>
          </a:p>
          <a:p>
            <a:r>
              <a:rPr lang="en-US" sz="1200" b="0" i="0" u="none" strike="noStrike" kern="1200" cap="none" dirty="0">
                <a:solidFill>
                  <a:schemeClr val="dk1"/>
                </a:solidFill>
                <a:latin typeface="Arial"/>
                <a:ea typeface="Arial"/>
                <a:cs typeface="Arial"/>
                <a:sym typeface="Arial"/>
              </a:rPr>
              <a:t>(1) MathType Plugin</a:t>
            </a:r>
          </a:p>
          <a:p>
            <a:r>
              <a:rPr lang="en-US" sz="1200" b="0" i="0" u="none" strike="noStrike" kern="1200" cap="none" dirty="0">
                <a:solidFill>
                  <a:schemeClr val="dk1"/>
                </a:solidFill>
                <a:latin typeface="Arial"/>
                <a:ea typeface="Arial"/>
                <a:cs typeface="Arial"/>
                <a:sym typeface="Arial"/>
              </a:rPr>
              <a:t>(2) Math Player (free versions available)</a:t>
            </a:r>
          </a:p>
          <a:p>
            <a:r>
              <a:rPr lang="en-US" sz="1200" b="0" i="0" u="none" strike="noStrike" kern="1200" cap="none">
                <a:solidFill>
                  <a:schemeClr val="dk1"/>
                </a:solidFill>
                <a:latin typeface="Arial"/>
                <a:ea typeface="Arial"/>
                <a:cs typeface="Arial"/>
                <a:sym typeface="Arial"/>
              </a:rPr>
              <a:t>(3</a:t>
            </a:r>
            <a:r>
              <a:rPr lang="en-US" sz="1200" b="0" i="0" u="none" strike="noStrike" kern="1200" cap="none" dirty="0">
                <a:solidFill>
                  <a:schemeClr val="dk1"/>
                </a:solidFill>
                <a:latin typeface="Arial"/>
                <a:ea typeface="Arial"/>
                <a:cs typeface="Arial"/>
                <a:sym typeface="Arial"/>
              </a:rPr>
              <a:t>) NVDA Reader (free versions available)</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309911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dirty="0">
              <a:solidFill>
                <a:schemeClr val="lt1"/>
              </a:solidFill>
              <a:latin typeface="Arial"/>
              <a:ea typeface="Arial"/>
              <a:cs typeface="Arial"/>
              <a:sym typeface="Aria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a:t>Click to edit Master title style</a:t>
            </a:r>
            <a:endParaRPr/>
          </a:p>
        </p:txBody>
      </p:sp>
      <p:sp>
        <p:nvSpPr>
          <p:cNvPr id="20" name="Shape 20"/>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r>
              <a:rPr lang="en-US"/>
              <a:t>Click to edit Master subtitle style</a:t>
            </a:r>
            <a:endParaRPr dirty="0"/>
          </a:p>
        </p:txBody>
      </p:sp>
      <p:sp>
        <p:nvSpPr>
          <p:cNvPr id="21" name="Shape 2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3245734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a:t>Click to edit Master title style</a:t>
            </a:r>
            <a:endParaRPr/>
          </a:p>
        </p:txBody>
      </p:sp>
      <p:sp>
        <p:nvSpPr>
          <p:cNvPr id="32" name="Shape 32"/>
          <p:cNvSpPr txBox="1">
            <a:spLocks noGrp="1"/>
          </p:cNvSpPr>
          <p:nvPr>
            <p:ph type="body" idx="1"/>
          </p:nvPr>
        </p:nvSpPr>
        <p:spPr>
          <a:xfrm>
            <a:off x="457200" y="1600200"/>
            <a:ext cx="8229600" cy="21637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pPr lvl="0"/>
            <a:r>
              <a:rPr lang="en-US"/>
              <a:t>Click to edit Master text styles</a:t>
            </a:r>
          </a:p>
          <a:p>
            <a:pPr lvl="1"/>
            <a:r>
              <a:rPr lang="en-US"/>
              <a:t>Second level</a:t>
            </a:r>
          </a:p>
          <a:p>
            <a:pPr lvl="2"/>
            <a:r>
              <a:rPr lang="en-US"/>
              <a:t>Third level</a:t>
            </a:r>
          </a:p>
        </p:txBody>
      </p:sp>
      <p:sp>
        <p:nvSpPr>
          <p:cNvPr id="33" name="Shape 33"/>
          <p:cNvSpPr txBox="1">
            <a:spLocks noGrp="1"/>
          </p:cNvSpPr>
          <p:nvPr>
            <p:ph type="body" idx="2"/>
          </p:nvPr>
        </p:nvSpPr>
        <p:spPr>
          <a:xfrm>
            <a:off x="457200" y="3962400"/>
            <a:ext cx="8229600" cy="21637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pPr lvl="0"/>
            <a:r>
              <a:rPr lang="en-US"/>
              <a:t>Click to edit Master text styles</a:t>
            </a:r>
          </a:p>
          <a:p>
            <a:pPr lvl="1"/>
            <a:r>
              <a:rPr lang="en-US"/>
              <a:t>Second level</a:t>
            </a:r>
          </a:p>
          <a:p>
            <a:pPr lvl="2"/>
            <a:r>
              <a:rPr lang="en-US"/>
              <a:t>Third level</a:t>
            </a:r>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146176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a:t>Click to edit Master title style</a:t>
            </a:r>
            <a:endParaRPr/>
          </a:p>
        </p:txBody>
      </p:sp>
      <p:sp>
        <p:nvSpPr>
          <p:cNvPr id="32" name="Shape 32"/>
          <p:cNvSpPr txBox="1">
            <a:spLocks noGrp="1"/>
          </p:cNvSpPr>
          <p:nvPr>
            <p:ph type="body" idx="1"/>
          </p:nvPr>
        </p:nvSpPr>
        <p:spPr>
          <a:xfrm>
            <a:off x="457200" y="1600201"/>
            <a:ext cx="8229600" cy="1345500"/>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pPr lvl="0"/>
            <a:r>
              <a:rPr lang="en-US"/>
              <a:t>Click to edit Master text styles</a:t>
            </a:r>
          </a:p>
          <a:p>
            <a:pPr lvl="1"/>
            <a:r>
              <a:rPr lang="en-US"/>
              <a:t>Second level</a:t>
            </a:r>
          </a:p>
          <a:p>
            <a:pPr lvl="2"/>
            <a:r>
              <a:rPr lang="en-US"/>
              <a:t>Third level</a:t>
            </a:r>
          </a:p>
        </p:txBody>
      </p:sp>
      <p:sp>
        <p:nvSpPr>
          <p:cNvPr id="33" name="Shape 33"/>
          <p:cNvSpPr txBox="1">
            <a:spLocks noGrp="1"/>
          </p:cNvSpPr>
          <p:nvPr>
            <p:ph type="body" idx="2"/>
          </p:nvPr>
        </p:nvSpPr>
        <p:spPr>
          <a:xfrm>
            <a:off x="457200" y="3132669"/>
            <a:ext cx="8229600" cy="131233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pPr lvl="0"/>
            <a:r>
              <a:rPr lang="en-US"/>
              <a:t>Click to edit Master text styles</a:t>
            </a:r>
          </a:p>
          <a:p>
            <a:pPr lvl="1"/>
            <a:r>
              <a:rPr lang="en-US"/>
              <a:t>Second level</a:t>
            </a:r>
          </a:p>
          <a:p>
            <a:pPr lvl="2"/>
            <a:r>
              <a:rPr lang="en-US"/>
              <a:t>Third level</a:t>
            </a:r>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sp>
        <p:nvSpPr>
          <p:cNvPr id="8" name="Shape 33"/>
          <p:cNvSpPr txBox="1">
            <a:spLocks noGrp="1"/>
          </p:cNvSpPr>
          <p:nvPr>
            <p:ph type="body" idx="13"/>
          </p:nvPr>
        </p:nvSpPr>
        <p:spPr>
          <a:xfrm>
            <a:off x="474128" y="4715933"/>
            <a:ext cx="8229600" cy="131233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6687927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lank">
    <p:spTree>
      <p:nvGrpSpPr>
        <p:cNvPr id="1" name="Shape 79"/>
        <p:cNvGrpSpPr/>
        <p:nvPr/>
      </p:nvGrpSpPr>
      <p:grpSpPr>
        <a:xfrm>
          <a:off x="0" y="0"/>
          <a:ext cx="0" cy="0"/>
          <a:chOff x="0" y="0"/>
          <a:chExt cx="0" cy="0"/>
        </a:xfrm>
      </p:grpSpPr>
      <p:sp>
        <p:nvSpPr>
          <p:cNvPr id="80" name="Shape 8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81" name="Shape 8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82" name="Shape 8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dk1"/>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sp>
        <p:nvSpPr>
          <p:cNvPr id="9" name="Shape 39"/>
          <p:cNvSpPr txBox="1">
            <a:spLocks noGrp="1"/>
          </p:cNvSpPr>
          <p:nvPr>
            <p:ph type="body" idx="13"/>
          </p:nvPr>
        </p:nvSpPr>
        <p:spPr>
          <a:xfrm>
            <a:off x="474779" y="1500547"/>
            <a:ext cx="8229600" cy="20515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pic>
        <p:nvPicPr>
          <p:cNvPr id="10" name="Εικόνα 11">
            <a:extLst>
              <a:ext uri="{FF2B5EF4-FFF2-40B4-BE49-F238E27FC236}">
                <a16:creationId xmlns:a16="http://schemas.microsoft.com/office/drawing/2014/main" id="{D7988A91-5163-154D-D5EE-AA0211DF756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20406" y="198675"/>
            <a:ext cx="914400"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88579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Click to edit Master title style</a:t>
            </a:r>
            <a:endParaRPr lang="en-US"/>
          </a:p>
        </p:txBody>
      </p:sp>
      <p:sp>
        <p:nvSpPr>
          <p:cNvPr id="3" name="Content Placeholder 2"/>
          <p:cNvSpPr>
            <a:spLocks noGrp="1"/>
          </p:cNvSpPr>
          <p:nvPr>
            <p:ph idx="1"/>
          </p:nvPr>
        </p:nvSpPr>
        <p:spPr/>
        <p:txBody>
          <a:bodyPr/>
          <a:lstStyle/>
          <a:p>
            <a:pPr lvl="0"/>
            <a:r>
              <a:rPr lang="el-GR"/>
              <a:t>Click to edit Master text styles</a:t>
            </a:r>
          </a:p>
          <a:p>
            <a:pPr lvl="1"/>
            <a:r>
              <a:rPr lang="el-GR"/>
              <a:t>Second level</a:t>
            </a:r>
          </a:p>
          <a:p>
            <a:pPr lvl="2"/>
            <a:r>
              <a:rPr lang="el-GR"/>
              <a:t>Third level</a:t>
            </a:r>
          </a:p>
          <a:p>
            <a:pPr lvl="3"/>
            <a:r>
              <a:rPr lang="el-GR"/>
              <a:t>Fourth level</a:t>
            </a:r>
          </a:p>
          <a:p>
            <a:pPr lvl="4"/>
            <a:r>
              <a:rPr lang="el-GR"/>
              <a:t>Fifth level</a:t>
            </a:r>
            <a:endParaRPr lang="en-US"/>
          </a:p>
        </p:txBody>
      </p:sp>
      <p:sp>
        <p:nvSpPr>
          <p:cNvPr id="4" name="Footer Placeholder 4"/>
          <p:cNvSpPr>
            <a:spLocks noGrp="1"/>
          </p:cNvSpPr>
          <p:nvPr>
            <p:ph type="ftr" sz="quarter" idx="10"/>
          </p:nvPr>
        </p:nvSpPr>
        <p:spPr/>
        <p:txBody>
          <a:bodyPr/>
          <a:lstStyle>
            <a:lvl1pPr>
              <a:defRPr/>
            </a:lvl1pPr>
          </a:lstStyle>
          <a:p>
            <a:pPr>
              <a:defRPr/>
            </a:pPr>
            <a:r>
              <a:rPr lang="el-GR"/>
              <a:t>Η Ερευνητική Μεθοδολογία στον Πραγματικό Κόσμο 4η Έκδοση </a:t>
            </a:r>
          </a:p>
        </p:txBody>
      </p:sp>
      <p:sp>
        <p:nvSpPr>
          <p:cNvPr id="5" name="Slide Number Placeholder 5"/>
          <p:cNvSpPr>
            <a:spLocks noGrp="1"/>
          </p:cNvSpPr>
          <p:nvPr>
            <p:ph type="sldNum" sz="quarter" idx="11"/>
          </p:nvPr>
        </p:nvSpPr>
        <p:spPr/>
        <p:txBody>
          <a:bodyPr/>
          <a:lstStyle>
            <a:lvl1pPr>
              <a:defRPr/>
            </a:lvl1pPr>
          </a:lstStyle>
          <a:p>
            <a:pPr>
              <a:defRPr/>
            </a:pPr>
            <a:r>
              <a:rPr lang="el-GR"/>
              <a:t>Διαφάνεια </a:t>
            </a:r>
            <a:fld id="{84D40DDA-0565-E04E-80F8-3464C128897D}" type="slidenum">
              <a:rPr lang="en-US"/>
              <a:pPr>
                <a:defRPr/>
              </a:pPr>
              <a:t>‹#›</a:t>
            </a:fld>
            <a:endParaRPr lang="en-US"/>
          </a:p>
        </p:txBody>
      </p:sp>
    </p:spTree>
    <p:extLst>
      <p:ext uri="{BB962C8B-B14F-4D97-AF65-F5344CB8AC3E}">
        <p14:creationId xmlns:p14="http://schemas.microsoft.com/office/powerpoint/2010/main" val="3814639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Figure +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a:t>Click to edit Master title style</a:t>
            </a:r>
            <a:endParaRPr/>
          </a:p>
        </p:txBody>
      </p:sp>
      <p:sp>
        <p:nvSpPr>
          <p:cNvPr id="55" name="Shape 55"/>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pPr lvl="0"/>
            <a:r>
              <a:rPr lang="en-US"/>
              <a:t>Click to edit Master text styles</a:t>
            </a:r>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826302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a:t>Click to edit Master title style</a:t>
            </a:r>
            <a:endParaRPr dirty="0"/>
          </a:p>
        </p:txBody>
      </p:sp>
      <p:sp>
        <p:nvSpPr>
          <p:cNvPr id="26" name="Content Placeholder"/>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tabLst>
                <a:tab pos="176213" algn="l"/>
              </a:tabLst>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pPr lvl="0"/>
            <a:r>
              <a:rPr lang="en-US"/>
              <a:t>Click to edit Master text styles</a:t>
            </a:r>
          </a:p>
          <a:p>
            <a:pPr lvl="1"/>
            <a:r>
              <a:rPr lang="en-US"/>
              <a:t>Second level</a:t>
            </a:r>
          </a:p>
          <a:p>
            <a:pPr lvl="2"/>
            <a:r>
              <a:rPr lang="en-US"/>
              <a:t>Third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5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a:t>Click to edit Master title style</a:t>
            </a:r>
            <a:endParaRPr dirty="0"/>
          </a:p>
        </p:txBody>
      </p:sp>
      <p:sp>
        <p:nvSpPr>
          <p:cNvPr id="26" name="Content Placeholder 1"/>
          <p:cNvSpPr txBox="1">
            <a:spLocks noGrp="1"/>
          </p:cNvSpPr>
          <p:nvPr>
            <p:ph type="body" idx="1"/>
          </p:nvPr>
        </p:nvSpPr>
        <p:spPr>
          <a:xfrm>
            <a:off x="457200" y="1600201"/>
            <a:ext cx="8229600" cy="533400"/>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pPr lvl="0"/>
            <a:r>
              <a:rPr lang="en-US"/>
              <a:t>Click to edit Master text styles</a:t>
            </a:r>
          </a:p>
        </p:txBody>
      </p:sp>
      <p:sp>
        <p:nvSpPr>
          <p:cNvPr id="3" name="Content Placeholder 2"/>
          <p:cNvSpPr>
            <a:spLocks noGrp="1"/>
          </p:cNvSpPr>
          <p:nvPr>
            <p:ph sz="quarter" idx="13"/>
          </p:nvPr>
        </p:nvSpPr>
        <p:spPr>
          <a:xfrm>
            <a:off x="457200" y="2278063"/>
            <a:ext cx="8229600" cy="558800"/>
          </a:xfrm>
        </p:spPr>
        <p:txBody>
          <a:bodyPr/>
          <a:lstStyle>
            <a:lvl1pPr indent="-255600">
              <a:defRPr/>
            </a:lvl1pPr>
            <a:lvl2pPr indent="-283464">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dirty="0"/>
          </a:p>
        </p:txBody>
      </p:sp>
      <p:sp>
        <p:nvSpPr>
          <p:cNvPr id="5" name="Content Placeholder 4"/>
          <p:cNvSpPr>
            <a:spLocks noGrp="1"/>
          </p:cNvSpPr>
          <p:nvPr>
            <p:ph sz="quarter" idx="14"/>
          </p:nvPr>
        </p:nvSpPr>
        <p:spPr>
          <a:xfrm>
            <a:off x="457200" y="2954338"/>
            <a:ext cx="8232775" cy="609600"/>
          </a:xfrm>
        </p:spPr>
        <p:txBody>
          <a:bodyPr/>
          <a:lstStyle>
            <a:lvl1pPr indent="-255600">
              <a:defRPr/>
            </a:lvl1pPr>
            <a:lvl2pPr indent="-283464">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dirty="0"/>
          </a:p>
        </p:txBody>
      </p:sp>
      <p:sp>
        <p:nvSpPr>
          <p:cNvPr id="7" name="Content Placeholder 6"/>
          <p:cNvSpPr>
            <a:spLocks noGrp="1"/>
          </p:cNvSpPr>
          <p:nvPr>
            <p:ph sz="quarter" idx="15"/>
          </p:nvPr>
        </p:nvSpPr>
        <p:spPr>
          <a:xfrm>
            <a:off x="457200" y="3733800"/>
            <a:ext cx="8229600" cy="550863"/>
          </a:xfrm>
        </p:spPr>
        <p:txBody>
          <a:bodyPr/>
          <a:lstStyle>
            <a:lvl1pPr marL="255588" indent="-255588">
              <a:defRPr/>
            </a:lvl1pPr>
            <a:lvl2pPr indent="-283464">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dirty="0"/>
          </a:p>
        </p:txBody>
      </p:sp>
      <p:sp>
        <p:nvSpPr>
          <p:cNvPr id="9" name="Content Placeholder 8"/>
          <p:cNvSpPr>
            <a:spLocks noGrp="1"/>
          </p:cNvSpPr>
          <p:nvPr>
            <p:ph sz="quarter" idx="16"/>
          </p:nvPr>
        </p:nvSpPr>
        <p:spPr>
          <a:xfrm>
            <a:off x="457200" y="4427538"/>
            <a:ext cx="8229600" cy="652462"/>
          </a:xfrm>
        </p:spPr>
        <p:txBody>
          <a:bodyPr/>
          <a:lstStyle>
            <a:lvl1pPr marL="255588" indent="-255588">
              <a:defRPr/>
            </a:lvl1pPr>
            <a:lvl2pPr indent="-283464">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dirty="0"/>
          </a:p>
        </p:txBody>
      </p:sp>
      <p:sp>
        <p:nvSpPr>
          <p:cNvPr id="11" name="Content Placeholder 10"/>
          <p:cNvSpPr>
            <a:spLocks noGrp="1"/>
          </p:cNvSpPr>
          <p:nvPr>
            <p:ph sz="quarter" idx="17"/>
          </p:nvPr>
        </p:nvSpPr>
        <p:spPr>
          <a:xfrm>
            <a:off x="457200" y="5181600"/>
            <a:ext cx="8229600" cy="500063"/>
          </a:xfrm>
        </p:spPr>
        <p:txBody>
          <a:bodyPr/>
          <a:lstStyle>
            <a:lvl1pPr marL="255588" indent="-255588">
              <a:defRPr/>
            </a:lvl1pPr>
            <a:lvl2pPr indent="-283464">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dirty="0"/>
          </a:p>
        </p:txBody>
      </p:sp>
    </p:spTree>
    <p:extLst>
      <p:ext uri="{BB962C8B-B14F-4D97-AF65-F5344CB8AC3E}">
        <p14:creationId xmlns:p14="http://schemas.microsoft.com/office/powerpoint/2010/main" val="3428980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5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a:t>Click to edit Master title style</a:t>
            </a:r>
            <a:endParaRPr dirty="0"/>
          </a:p>
        </p:txBody>
      </p:sp>
      <p:sp>
        <p:nvSpPr>
          <p:cNvPr id="26" name="Content Placeholder 1"/>
          <p:cNvSpPr txBox="1">
            <a:spLocks noGrp="1"/>
          </p:cNvSpPr>
          <p:nvPr>
            <p:ph type="body" idx="1"/>
          </p:nvPr>
        </p:nvSpPr>
        <p:spPr>
          <a:xfrm>
            <a:off x="457200" y="1600201"/>
            <a:ext cx="8229600" cy="533400"/>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pPr lvl="0"/>
            <a:r>
              <a:rPr lang="en-US"/>
              <a:t>Click to edit Master text styles</a:t>
            </a:r>
          </a:p>
        </p:txBody>
      </p:sp>
      <p:sp>
        <p:nvSpPr>
          <p:cNvPr id="3" name="Content Placeholder 2"/>
          <p:cNvSpPr>
            <a:spLocks noGrp="1"/>
          </p:cNvSpPr>
          <p:nvPr>
            <p:ph sz="quarter" idx="13"/>
          </p:nvPr>
        </p:nvSpPr>
        <p:spPr>
          <a:xfrm>
            <a:off x="457200" y="2278063"/>
            <a:ext cx="8229600" cy="558800"/>
          </a:xfrm>
        </p:spPr>
        <p:txBody>
          <a:bodyPr/>
          <a:lstStyle>
            <a:lvl1pPr indent="-255600">
              <a:defRPr/>
            </a:lvl1pPr>
            <a:lvl2pPr indent="-283464">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dirty="0"/>
          </a:p>
        </p:txBody>
      </p:sp>
      <p:sp>
        <p:nvSpPr>
          <p:cNvPr id="5" name="Content Placeholder 4"/>
          <p:cNvSpPr>
            <a:spLocks noGrp="1"/>
          </p:cNvSpPr>
          <p:nvPr>
            <p:ph sz="quarter" idx="14"/>
          </p:nvPr>
        </p:nvSpPr>
        <p:spPr>
          <a:xfrm>
            <a:off x="457200" y="2954338"/>
            <a:ext cx="8232775" cy="609600"/>
          </a:xfrm>
        </p:spPr>
        <p:txBody>
          <a:bodyPr/>
          <a:lstStyle>
            <a:lvl1pPr indent="-255600">
              <a:defRPr/>
            </a:lvl1pPr>
            <a:lvl2pPr indent="-283464">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dirty="0"/>
          </a:p>
        </p:txBody>
      </p:sp>
      <p:sp>
        <p:nvSpPr>
          <p:cNvPr id="7" name="Content Placeholder 6"/>
          <p:cNvSpPr>
            <a:spLocks noGrp="1"/>
          </p:cNvSpPr>
          <p:nvPr>
            <p:ph sz="quarter" idx="15"/>
          </p:nvPr>
        </p:nvSpPr>
        <p:spPr>
          <a:xfrm>
            <a:off x="457200" y="3733800"/>
            <a:ext cx="8229600" cy="550863"/>
          </a:xfrm>
        </p:spPr>
        <p:txBody>
          <a:bodyPr/>
          <a:lstStyle>
            <a:lvl1pPr marL="255588" indent="-255588">
              <a:defRPr/>
            </a:lvl1pPr>
            <a:lvl2pPr indent="-283464">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dirty="0"/>
          </a:p>
        </p:txBody>
      </p:sp>
      <p:sp>
        <p:nvSpPr>
          <p:cNvPr id="9" name="Content Placeholder 8"/>
          <p:cNvSpPr>
            <a:spLocks noGrp="1"/>
          </p:cNvSpPr>
          <p:nvPr>
            <p:ph sz="quarter" idx="16"/>
          </p:nvPr>
        </p:nvSpPr>
        <p:spPr>
          <a:xfrm>
            <a:off x="457200" y="4427538"/>
            <a:ext cx="8229600" cy="652462"/>
          </a:xfrm>
        </p:spPr>
        <p:txBody>
          <a:bodyPr/>
          <a:lstStyle>
            <a:lvl1pPr marL="255588" indent="-255588">
              <a:defRPr/>
            </a:lvl1pPr>
            <a:lvl2pPr indent="-283464">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dirty="0"/>
          </a:p>
        </p:txBody>
      </p:sp>
      <p:sp>
        <p:nvSpPr>
          <p:cNvPr id="11" name="Content Placeholder 10"/>
          <p:cNvSpPr>
            <a:spLocks noGrp="1"/>
          </p:cNvSpPr>
          <p:nvPr>
            <p:ph sz="quarter" idx="17"/>
          </p:nvPr>
        </p:nvSpPr>
        <p:spPr>
          <a:xfrm>
            <a:off x="457200" y="5181600"/>
            <a:ext cx="8229600" cy="500063"/>
          </a:xfrm>
        </p:spPr>
        <p:txBody>
          <a:bodyPr/>
          <a:lstStyle>
            <a:lvl1pPr marL="255588" indent="-255588">
              <a:defRPr/>
            </a:lvl1pPr>
            <a:lvl2pPr indent="-283464">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dirty="0"/>
          </a:p>
        </p:txBody>
      </p:sp>
      <p:sp>
        <p:nvSpPr>
          <p:cNvPr id="4" name="Content Placeholder 3"/>
          <p:cNvSpPr>
            <a:spLocks noGrp="1"/>
          </p:cNvSpPr>
          <p:nvPr>
            <p:ph sz="quarter" idx="18"/>
          </p:nvPr>
        </p:nvSpPr>
        <p:spPr>
          <a:xfrm>
            <a:off x="457200" y="5811838"/>
            <a:ext cx="8229600" cy="457200"/>
          </a:xfrm>
        </p:spPr>
        <p:txBody>
          <a:bodyPr/>
          <a:lstStyle>
            <a:lvl2pPr indent="-283464">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7"/>
          <p:cNvSpPr>
            <a:spLocks noGrp="1"/>
          </p:cNvSpPr>
          <p:nvPr>
            <p:ph sz="quarter" idx="19"/>
          </p:nvPr>
        </p:nvSpPr>
        <p:spPr>
          <a:xfrm>
            <a:off x="3657601" y="6418263"/>
            <a:ext cx="479834" cy="298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20"/>
          </p:nvPr>
        </p:nvSpPr>
        <p:spPr>
          <a:xfrm>
            <a:off x="5503863" y="6418263"/>
            <a:ext cx="453317" cy="298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13"/>
          <p:cNvSpPr>
            <a:spLocks noGrp="1"/>
          </p:cNvSpPr>
          <p:nvPr>
            <p:ph sz="quarter" idx="21"/>
          </p:nvPr>
        </p:nvSpPr>
        <p:spPr>
          <a:xfrm>
            <a:off x="7200900" y="6418263"/>
            <a:ext cx="576027" cy="298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22"/>
          </p:nvPr>
        </p:nvSpPr>
        <p:spPr>
          <a:xfrm flipH="1">
            <a:off x="7976101" y="6418263"/>
            <a:ext cx="778599" cy="298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44794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a:t>Click to edit Master title style</a:t>
            </a:r>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pPr lvl="0"/>
            <a:r>
              <a:rPr lang="en-US"/>
              <a:t>Click to edit Master text styles</a:t>
            </a: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pPr lvl="0"/>
            <a:r>
              <a:rPr lang="en-US"/>
              <a:t>Click to edit Master text styles</a:t>
            </a: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pPr lvl="0"/>
            <a:r>
              <a:rPr lang="en-US"/>
              <a:t>Click to edit Master text styles</a:t>
            </a: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 Learning Objectives and Conten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a:t>Click to edit Master title style</a:t>
            </a:r>
            <a:endParaRPr/>
          </a:p>
        </p:txBody>
      </p:sp>
      <p:sp>
        <p:nvSpPr>
          <p:cNvPr id="63" name="Shape 63"/>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pPr lvl="0"/>
            <a:r>
              <a:rPr lang="en-US"/>
              <a:t>Click to edit Master text styles</a:t>
            </a:r>
          </a:p>
        </p:txBody>
      </p:sp>
      <p:sp>
        <p:nvSpPr>
          <p:cNvPr id="64" name="Shape 64"/>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pPr lvl="0"/>
            <a:r>
              <a:rPr lang="en-US"/>
              <a:t>Click to edit Master text styles</a:t>
            </a:r>
          </a:p>
        </p:txBody>
      </p:sp>
      <p:sp>
        <p:nvSpPr>
          <p:cNvPr id="65" name="Shape 6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66" name="Shape 6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67" name="Shape 6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685800" y="1447800"/>
            <a:ext cx="7772400" cy="215265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a:t>Click to edit Master title style</a:t>
            </a:r>
            <a:endParaRPr/>
          </a:p>
        </p:txBody>
      </p:sp>
      <p:sp>
        <p:nvSpPr>
          <p:cNvPr id="70" name="Shape 70"/>
          <p:cNvSpPr txBox="1">
            <a:spLocks noGrp="1"/>
          </p:cNvSpPr>
          <p:nvPr>
            <p:ph type="body" idx="1"/>
          </p:nvPr>
        </p:nvSpPr>
        <p:spPr>
          <a:xfrm>
            <a:off x="674687" y="3962400"/>
            <a:ext cx="7794626"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pPr lvl="0"/>
            <a:r>
              <a:rPr lang="en-US"/>
              <a:t>Click to edit Master text styles</a:t>
            </a:r>
          </a:p>
        </p:txBody>
      </p:sp>
      <p:sp>
        <p:nvSpPr>
          <p:cNvPr id="71" name="Shape 7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2" name="Shape 7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3" name="Shape 7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Only">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a:t>Click to edit Master title style</a:t>
            </a:r>
            <a:endParaRPr/>
          </a:p>
        </p:txBody>
      </p:sp>
      <p:sp>
        <p:nvSpPr>
          <p:cNvPr id="76" name="Shape 7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7" name="Shape 7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8" name="Shape 7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pic>
        <p:nvPicPr>
          <p:cNvPr id="9" name="Εικόνα 8">
            <a:extLst>
              <a:ext uri="{FF2B5EF4-FFF2-40B4-BE49-F238E27FC236}">
                <a16:creationId xmlns:a16="http://schemas.microsoft.com/office/drawing/2014/main" id="{092AEE46-990B-F0E1-F048-20370AE00E88}"/>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90856" y="6150103"/>
            <a:ext cx="633545" cy="612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dk2" tx2="lt2" accent1="accent1" accent2="accent2" accent3="accent3" accent4="accent4" accent5="accent5" accent6="accent6" hlink="hlink" folHlink="folHlink"/>
  <p:sldLayoutIdLst>
    <p:sldLayoutId id="2147483665" r:id="rId1"/>
    <p:sldLayoutId id="2147483666" r:id="rId2"/>
    <p:sldLayoutId id="2147483649" r:id="rId3"/>
    <p:sldLayoutId id="2147483668" r:id="rId4"/>
    <p:sldLayoutId id="2147483669" r:id="rId5"/>
    <p:sldLayoutId id="2147483651" r:id="rId6"/>
    <p:sldLayoutId id="2147483654" r:id="rId7"/>
    <p:sldLayoutId id="2147483655" r:id="rId8"/>
    <p:sldLayoutId id="2147483656" r:id="rId9"/>
    <p:sldLayoutId id="2147483667" r:id="rId10"/>
    <p:sldLayoutId id="2147483670" r:id="rId11"/>
    <p:sldLayoutId id="2147483657" r:id="rId12"/>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L="255588" marR="0" lvl="0" indent="-25558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200283969"/>
      </p:ext>
    </p:extLst>
  </p:cSld>
  <p:clrMap bg1="lt1" tx1="dk1" bg2="dk2" tx2="lt2" accent1="accent1" accent2="accent2" accent3="accent3" accent4="accent4" accent5="accent5" accent6="accent6" hlink="hlink" folHlink="folHlink"/>
  <p:sldLayoutIdLst>
    <p:sldLayoutId id="2147483664" r:id="rId1"/>
    <p:sldLayoutId id="2147483671"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L="255588" marR="0" lvl="0" indent="-25603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875"/>
            <a:ext cx="8363662" cy="1099976"/>
          </a:xfrm>
        </p:spPr>
        <p:txBody>
          <a:bodyPr/>
          <a:lstStyle/>
          <a:p>
            <a:r>
              <a:rPr lang="el-GR" sz="2600" dirty="0">
                <a:solidFill>
                  <a:schemeClr val="accent1"/>
                </a:solidFill>
                <a:latin typeface="Apparat" pitchFamily="50" charset="0"/>
                <a:cs typeface="Times New Roman" panose="02020603050405020304" pitchFamily="18" charset="0"/>
              </a:rPr>
              <a:t>Η Ερευνητική Μεθοδολογία στον Πραγματικό </a:t>
            </a:r>
            <a:br>
              <a:rPr lang="el-GR" sz="2600" dirty="0">
                <a:solidFill>
                  <a:schemeClr val="accent1"/>
                </a:solidFill>
                <a:latin typeface="Apparat" pitchFamily="50" charset="0"/>
                <a:cs typeface="Times New Roman" panose="02020603050405020304" pitchFamily="18" charset="0"/>
              </a:rPr>
            </a:br>
            <a:r>
              <a:rPr lang="el-GR" sz="2600" dirty="0">
                <a:solidFill>
                  <a:schemeClr val="accent1"/>
                </a:solidFill>
                <a:latin typeface="Apparat" pitchFamily="50" charset="0"/>
                <a:cs typeface="Times New Roman" panose="02020603050405020304" pitchFamily="18" charset="0"/>
              </a:rPr>
              <a:t>Κόσμο</a:t>
            </a:r>
            <a:br>
              <a:rPr lang="el-GR" sz="2800" dirty="0">
                <a:latin typeface="Times New Roman" panose="02020603050405020304" pitchFamily="18" charset="0"/>
                <a:cs typeface="Times New Roman" panose="02020603050405020304" pitchFamily="18" charset="0"/>
              </a:rPr>
            </a:br>
            <a:endParaRPr lang="el-GR" sz="2800" dirty="0">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a:xfrm>
            <a:off x="457200" y="1140951"/>
            <a:ext cx="8363662" cy="418620"/>
          </a:xfrm>
        </p:spPr>
        <p:txBody>
          <a:bodyPr/>
          <a:lstStyle/>
          <a:p>
            <a:r>
              <a:rPr lang="en-US" sz="1800" dirty="0">
                <a:solidFill>
                  <a:srgbClr val="002060"/>
                </a:solidFill>
                <a:latin typeface="Apparat" pitchFamily="50" charset="0"/>
              </a:rPr>
              <a:t>5</a:t>
            </a:r>
            <a:r>
              <a:rPr lang="el-GR" sz="1800" baseline="30000" dirty="0">
                <a:solidFill>
                  <a:srgbClr val="002060"/>
                </a:solidFill>
                <a:latin typeface="Apparat" pitchFamily="50" charset="0"/>
              </a:rPr>
              <a:t>η</a:t>
            </a:r>
            <a:r>
              <a:rPr lang="el-GR" sz="1800" dirty="0">
                <a:solidFill>
                  <a:srgbClr val="002060"/>
                </a:solidFill>
                <a:latin typeface="Apparat" pitchFamily="50" charset="0"/>
              </a:rPr>
              <a:t> Έκδοση</a:t>
            </a:r>
            <a:endParaRPr lang="en-US" sz="1800" dirty="0">
              <a:solidFill>
                <a:srgbClr val="002060"/>
              </a:solidFill>
              <a:latin typeface="Apparat" pitchFamily="50" charset="0"/>
            </a:endParaRPr>
          </a:p>
        </p:txBody>
      </p:sp>
      <p:sp>
        <p:nvSpPr>
          <p:cNvPr id="4" name="Text Placeholder 3"/>
          <p:cNvSpPr>
            <a:spLocks noGrp="1"/>
          </p:cNvSpPr>
          <p:nvPr>
            <p:ph type="body" idx="2"/>
          </p:nvPr>
        </p:nvSpPr>
        <p:spPr>
          <a:xfrm>
            <a:off x="4658276" y="2147455"/>
            <a:ext cx="3657600" cy="877628"/>
          </a:xfrm>
        </p:spPr>
        <p:txBody>
          <a:bodyPr/>
          <a:lstStyle/>
          <a:p>
            <a:pPr lvl="0" algn="ctr"/>
            <a:r>
              <a:rPr lang="el-GR" b="1" dirty="0" err="1">
                <a:latin typeface="+mn-lt"/>
              </a:rPr>
              <a:t>Κεφ</a:t>
            </a:r>
            <a:r>
              <a:rPr lang="en-US" b="1" dirty="0" err="1">
                <a:latin typeface="+mn-lt"/>
              </a:rPr>
              <a:t>ά</a:t>
            </a:r>
            <a:r>
              <a:rPr lang="el-GR" b="1" dirty="0" err="1">
                <a:latin typeface="+mn-lt"/>
              </a:rPr>
              <a:t>λαιο</a:t>
            </a:r>
            <a:r>
              <a:rPr lang="el-GR" b="1" dirty="0">
                <a:latin typeface="+mn-lt"/>
              </a:rPr>
              <a:t> 24</a:t>
            </a:r>
            <a:endParaRPr lang="en-US" b="1" dirty="0">
              <a:latin typeface="+mn-lt"/>
            </a:endParaRPr>
          </a:p>
        </p:txBody>
      </p:sp>
      <p:sp>
        <p:nvSpPr>
          <p:cNvPr id="5" name="Text Placeholder 4"/>
          <p:cNvSpPr>
            <a:spLocks noGrp="1"/>
          </p:cNvSpPr>
          <p:nvPr>
            <p:ph type="body" idx="3"/>
          </p:nvPr>
        </p:nvSpPr>
        <p:spPr>
          <a:xfrm>
            <a:off x="4658276" y="3114461"/>
            <a:ext cx="3657600" cy="1083466"/>
          </a:xfrm>
        </p:spPr>
        <p:txBody>
          <a:bodyPr/>
          <a:lstStyle/>
          <a:p>
            <a:pPr algn="ctr" eaLnBrk="1" hangingPunct="1">
              <a:defRPr/>
            </a:pPr>
            <a:r>
              <a:rPr lang="el-GR" dirty="0"/>
              <a:t>Ξεκινώντας με το </a:t>
            </a:r>
            <a:r>
              <a:rPr lang="en-US" dirty="0"/>
              <a:t>SPSS</a:t>
            </a:r>
          </a:p>
        </p:txBody>
      </p:sp>
      <p:pic>
        <p:nvPicPr>
          <p:cNvPr id="12" name="Εικόνα 11">
            <a:extLst>
              <a:ext uri="{FF2B5EF4-FFF2-40B4-BE49-F238E27FC236}">
                <a16:creationId xmlns:a16="http://schemas.microsoft.com/office/drawing/2014/main" id="{D7988A91-5163-154D-D5EE-AA0211DF75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0406" y="198675"/>
            <a:ext cx="914400"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Ορθογώνιο 12">
            <a:extLst>
              <a:ext uri="{FF2B5EF4-FFF2-40B4-BE49-F238E27FC236}">
                <a16:creationId xmlns:a16="http://schemas.microsoft.com/office/drawing/2014/main" id="{2EB06B08-39A1-42C3-10D8-F058ED4CF715}"/>
              </a:ext>
            </a:extLst>
          </p:cNvPr>
          <p:cNvSpPr>
            <a:spLocks noChangeArrowheads="1"/>
          </p:cNvSpPr>
          <p:nvPr/>
        </p:nvSpPr>
        <p:spPr bwMode="auto">
          <a:xfrm>
            <a:off x="3990974" y="5498242"/>
            <a:ext cx="4829887"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ctr">
              <a:spcAft>
                <a:spcPts val="600"/>
              </a:spcAft>
            </a:pPr>
            <a:r>
              <a:rPr lang="el-GR" altLang="el-GR" sz="900" b="1" dirty="0">
                <a:latin typeface="Apparat" pitchFamily="50" charset="0"/>
                <a:cs typeface="Times New Roman" panose="02020603050405020304" pitchFamily="18" charset="0"/>
              </a:rPr>
              <a:t>Πρωτότυπο έργο</a:t>
            </a:r>
            <a:r>
              <a:rPr lang="en-US" altLang="el-GR" sz="900" b="1" dirty="0">
                <a:latin typeface="Apparat" pitchFamily="50" charset="0"/>
                <a:cs typeface="Times New Roman" panose="02020603050405020304" pitchFamily="18" charset="0"/>
              </a:rPr>
              <a:t>: </a:t>
            </a:r>
            <a:r>
              <a:rPr lang="en-US" altLang="el-GR" sz="900" dirty="0">
                <a:latin typeface="Apparat" pitchFamily="50" charset="0"/>
                <a:cs typeface="Times New Roman" panose="02020603050405020304" pitchFamily="18" charset="0"/>
              </a:rPr>
              <a:t>Doing Research In The Real World, </a:t>
            </a:r>
            <a:r>
              <a:rPr lang="el-GR" altLang="el-GR" sz="900" dirty="0">
                <a:latin typeface="Apparat" pitchFamily="50" charset="0"/>
                <a:cs typeface="Times New Roman" panose="02020603050405020304" pitchFamily="18" charset="0"/>
              </a:rPr>
              <a:t>5</a:t>
            </a:r>
            <a:r>
              <a:rPr lang="en-US" altLang="el-GR" sz="800" dirty="0" err="1">
                <a:latin typeface="Apparat" pitchFamily="50" charset="0"/>
                <a:cs typeface="Times New Roman" panose="02020603050405020304" pitchFamily="18" charset="0"/>
              </a:rPr>
              <a:t>th</a:t>
            </a:r>
            <a:r>
              <a:rPr lang="en-US" altLang="el-GR" sz="900" dirty="0">
                <a:latin typeface="Apparat" pitchFamily="50" charset="0"/>
                <a:cs typeface="Times New Roman" panose="02020603050405020304" pitchFamily="18" charset="0"/>
              </a:rPr>
              <a:t> Edition, David E. Gray, Copyright © 2022 Sage Publications Ltd.</a:t>
            </a:r>
            <a:br>
              <a:rPr lang="el-GR" altLang="el-GR" sz="900" dirty="0">
                <a:latin typeface="Apparat" pitchFamily="50" charset="0"/>
                <a:cs typeface="Times New Roman" panose="02020603050405020304" pitchFamily="18" charset="0"/>
              </a:rPr>
            </a:br>
            <a:r>
              <a:rPr lang="en-US" altLang="en-US" sz="900" dirty="0">
                <a:latin typeface="Apparat" pitchFamily="50" charset="0"/>
                <a:cs typeface="Times New Roman" panose="02020603050405020304" pitchFamily="18" charset="0"/>
              </a:rPr>
              <a:t>All Rights Reserved.</a:t>
            </a:r>
          </a:p>
          <a:p>
            <a:pPr algn="ctr"/>
            <a:r>
              <a:rPr lang="el-GR" altLang="el-GR" sz="900" b="1" dirty="0">
                <a:latin typeface="Apparat" pitchFamily="50" charset="0"/>
                <a:cs typeface="Times New Roman" panose="02020603050405020304" pitchFamily="18" charset="0"/>
              </a:rPr>
              <a:t>Αποκλειστικότητα για την ελληνική γλώσσα: </a:t>
            </a:r>
            <a:r>
              <a:rPr lang="el-GR" altLang="el-GR" sz="900" dirty="0">
                <a:latin typeface="Apparat" pitchFamily="50" charset="0"/>
                <a:cs typeface="Times New Roman" panose="02020603050405020304" pitchFamily="18" charset="0"/>
              </a:rPr>
              <a:t>Εκδόσεις ΤΖΙΟΛΑ. </a:t>
            </a:r>
            <a:r>
              <a:rPr lang="el-GR" altLang="el-GR" sz="900" dirty="0" err="1">
                <a:latin typeface="Apparat" pitchFamily="50" charset="0"/>
                <a:cs typeface="Times New Roman" panose="02020603050405020304" pitchFamily="18" charset="0"/>
              </a:rPr>
              <a:t>Copyright</a:t>
            </a:r>
            <a:r>
              <a:rPr lang="el-GR" altLang="el-GR" sz="900" dirty="0">
                <a:latin typeface="Apparat" pitchFamily="50" charset="0"/>
                <a:cs typeface="Times New Roman" panose="02020603050405020304" pitchFamily="18" charset="0"/>
              </a:rPr>
              <a:t> © 202</a:t>
            </a:r>
            <a:r>
              <a:rPr lang="en-US" altLang="el-GR" sz="900" dirty="0">
                <a:latin typeface="Apparat" pitchFamily="50" charset="0"/>
                <a:cs typeface="Times New Roman" panose="02020603050405020304" pitchFamily="18" charset="0"/>
              </a:rPr>
              <a:t>3</a:t>
            </a:r>
            <a:r>
              <a:rPr lang="el-GR" altLang="el-GR" sz="900" dirty="0">
                <a:latin typeface="Apparat" pitchFamily="50" charset="0"/>
                <a:cs typeface="Times New Roman" panose="02020603050405020304" pitchFamily="18" charset="0"/>
              </a:rPr>
              <a:t> Εκδόσεις ΤΖΙΟΛΑ. Με επιφύλαξη παντός νόμιμου δικαιώματος.</a:t>
            </a:r>
          </a:p>
        </p:txBody>
      </p:sp>
      <p:pic>
        <p:nvPicPr>
          <p:cNvPr id="10" name="9 - Εικόνα" descr="GRAY_Η-Ερευνητική-Μεθοδολογία-στον-Πραγματικό-Κόσμο_5ε_COVER_978-618-221-033-8.jpg"/>
          <p:cNvPicPr>
            <a:picLocks noChangeAspect="1"/>
          </p:cNvPicPr>
          <p:nvPr/>
        </p:nvPicPr>
        <p:blipFill>
          <a:blip r:embed="rId4"/>
          <a:srcRect l="55455"/>
          <a:stretch>
            <a:fillRect/>
          </a:stretch>
        </p:blipFill>
        <p:spPr>
          <a:xfrm>
            <a:off x="532025" y="1652919"/>
            <a:ext cx="3424497" cy="4824000"/>
          </a:xfrm>
          <a:prstGeom prst="rect">
            <a:avLst/>
          </a:prstGeom>
        </p:spPr>
      </p:pic>
    </p:spTree>
    <p:extLst>
      <p:ext uri="{BB962C8B-B14F-4D97-AF65-F5344CB8AC3E}">
        <p14:creationId xmlns:p14="http://schemas.microsoft.com/office/powerpoint/2010/main" val="4140415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a:t>Ονοματοδοσία</a:t>
            </a:r>
            <a:r>
              <a:rPr lang="el-GR" dirty="0"/>
              <a:t> Μεταβλητών</a:t>
            </a:r>
            <a:endParaRPr lang="en-US" dirty="0"/>
          </a:p>
        </p:txBody>
      </p:sp>
      <p:sp>
        <p:nvSpPr>
          <p:cNvPr id="3" name="Content Placeholder 2"/>
          <p:cNvSpPr>
            <a:spLocks noGrp="1"/>
          </p:cNvSpPr>
          <p:nvPr>
            <p:ph type="body" idx="1"/>
          </p:nvPr>
        </p:nvSpPr>
        <p:spPr/>
        <p:txBody>
          <a:bodyPr>
            <a:normAutofit/>
          </a:bodyPr>
          <a:lstStyle/>
          <a:p>
            <a:r>
              <a:rPr lang="el-GR" sz="2000" dirty="0"/>
              <a:t>Πριν την εισαγωγή των δεδομένων</a:t>
            </a:r>
            <a:r>
              <a:rPr lang="en-US" sz="2000" dirty="0"/>
              <a:t>, </a:t>
            </a:r>
            <a:r>
              <a:rPr lang="el-GR" sz="2000" dirty="0"/>
              <a:t>πρέπει να ορίσετε ονόματα για τις μεταβλητές σας και να πείτε στο </a:t>
            </a:r>
            <a:r>
              <a:rPr lang="en-US" sz="2000" dirty="0"/>
              <a:t>SPSS</a:t>
            </a:r>
            <a:r>
              <a:rPr lang="el-GR" sz="2000" dirty="0"/>
              <a:t> πως θέλετε να κωδικοποιήσετε αυτές τις μεταβλητές</a:t>
            </a:r>
            <a:r>
              <a:rPr lang="en-US" sz="2000" dirty="0"/>
              <a:t> </a:t>
            </a:r>
          </a:p>
          <a:p>
            <a:r>
              <a:rPr lang="el-GR" sz="2000" dirty="0"/>
              <a:t>Καθορισμός μεταβλητών στον </a:t>
            </a:r>
            <a:r>
              <a:rPr lang="el-GR" sz="2000" i="1" dirty="0"/>
              <a:t>Επεξεργαστή Δεδομένων</a:t>
            </a:r>
            <a:r>
              <a:rPr lang="el-GR" sz="2000" dirty="0"/>
              <a:t> (</a:t>
            </a:r>
            <a:r>
              <a:rPr lang="en-US" sz="2000" i="1" dirty="0"/>
              <a:t>Data Editor</a:t>
            </a:r>
            <a:r>
              <a:rPr lang="el-GR" sz="2000" dirty="0"/>
              <a:t>)</a:t>
            </a:r>
            <a:endParaRPr lang="en-US" sz="2000" dirty="0"/>
          </a:p>
          <a:p>
            <a:pPr lvl="1"/>
            <a:r>
              <a:rPr lang="el-GR" sz="2000" dirty="0"/>
              <a:t>Πρέπει να είναι μοναδική </a:t>
            </a:r>
            <a:endParaRPr lang="en-US" sz="2000" dirty="0"/>
          </a:p>
          <a:p>
            <a:pPr lvl="1"/>
            <a:r>
              <a:rPr lang="el-GR" sz="2000" dirty="0"/>
              <a:t>Πρέπει να ξεκινούν με ένα γράμμα και όχι έναν αριθμό</a:t>
            </a:r>
            <a:r>
              <a:rPr lang="en-US" sz="2000" dirty="0"/>
              <a:t> 	</a:t>
            </a:r>
            <a:r>
              <a:rPr lang="el-GR" sz="2000" dirty="0"/>
              <a:t>Δεν μπορούν να περιλαμβάνουν σύμβολα ή τονισμό (?,”,&amp;, %).</a:t>
            </a:r>
            <a:endParaRPr lang="en-US" sz="2000" dirty="0"/>
          </a:p>
          <a:p>
            <a:pPr lvl="1"/>
            <a:r>
              <a:rPr lang="el-GR" sz="2000" dirty="0"/>
              <a:t>Δεν μπορούν να περιλαμβάνουν λέξεις που χρησιμοποιούνται στις εντολές </a:t>
            </a:r>
            <a:r>
              <a:rPr lang="en-US" sz="2000" dirty="0"/>
              <a:t>(all, eq, ne, le, to, </a:t>
            </a:r>
            <a:r>
              <a:rPr lang="en-US" sz="2000" dirty="0" err="1"/>
              <a:t>lt</a:t>
            </a:r>
            <a:r>
              <a:rPr lang="en-US" sz="2000" dirty="0"/>
              <a:t>, by, or, </a:t>
            </a:r>
            <a:r>
              <a:rPr lang="en-US" sz="2000" dirty="0" err="1"/>
              <a:t>gt</a:t>
            </a:r>
            <a:r>
              <a:rPr lang="en-US" sz="2000" dirty="0"/>
              <a:t>, and, with, </a:t>
            </a:r>
            <a:r>
              <a:rPr lang="en-US" sz="2000" dirty="0" err="1"/>
              <a:t>ge</a:t>
            </a:r>
            <a:r>
              <a:rPr lang="en-US" sz="2000" dirty="0"/>
              <a:t>)</a:t>
            </a:r>
            <a:endParaRPr lang="el-GR" sz="2000" dirty="0"/>
          </a:p>
          <a:p>
            <a:pPr lvl="1"/>
            <a:r>
              <a:rPr lang="el-GR" sz="2000" dirty="0"/>
              <a:t>Δεν μπορούν να περιέχουν κενά.</a:t>
            </a:r>
            <a:endParaRPr lang="en-US" sz="2000" dirty="0"/>
          </a:p>
          <a:p>
            <a:pPr lvl="1"/>
            <a:r>
              <a:rPr lang="el-GR" sz="2000" dirty="0"/>
              <a:t>Δεν πρέπει να τελειώνουν με τελεία.</a:t>
            </a:r>
            <a:endParaRPr lang="en-US" sz="2000" dirty="0"/>
          </a:p>
          <a:p>
            <a:pPr lvl="1"/>
            <a:r>
              <a:rPr lang="el-GR" sz="2000" dirty="0"/>
              <a:t>Δεν μπορούν να υπερβαίνουν τους 64 χαρακτήρες.</a:t>
            </a:r>
            <a:endParaRPr lang="en-US" sz="2000" dirty="0"/>
          </a:p>
        </p:txBody>
      </p:sp>
    </p:spTree>
    <p:extLst>
      <p:ext uri="{BB962C8B-B14F-4D97-AF65-F5344CB8AC3E}">
        <p14:creationId xmlns:p14="http://schemas.microsoft.com/office/powerpoint/2010/main" val="119187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Ορισμός Μεταβλητών</a:t>
            </a:r>
            <a:endParaRPr lang="en-US" dirty="0"/>
          </a:p>
        </p:txBody>
      </p:sp>
      <p:sp>
        <p:nvSpPr>
          <p:cNvPr id="3" name="Content Placeholder 2"/>
          <p:cNvSpPr>
            <a:spLocks noGrp="1"/>
          </p:cNvSpPr>
          <p:nvPr>
            <p:ph type="body" idx="1"/>
          </p:nvPr>
        </p:nvSpPr>
        <p:spPr/>
        <p:txBody>
          <a:bodyPr>
            <a:normAutofit/>
          </a:bodyPr>
          <a:lstStyle/>
          <a:p>
            <a:r>
              <a:rPr lang="el-GR" dirty="0"/>
              <a:t>Το </a:t>
            </a:r>
            <a:r>
              <a:rPr lang="en-US" dirty="0"/>
              <a:t>SPSS</a:t>
            </a:r>
            <a:r>
              <a:rPr lang="el-GR" dirty="0"/>
              <a:t> επιμένει σε αυτά που αποκαλούνται </a:t>
            </a:r>
            <a:r>
              <a:rPr lang="el-GR" i="1" u="sng" dirty="0"/>
              <a:t>αυστηρά είδη</a:t>
            </a:r>
            <a:r>
              <a:rPr lang="el-GR" u="sng" dirty="0"/>
              <a:t> μεταβλητών</a:t>
            </a:r>
            <a:r>
              <a:rPr lang="el-GR" dirty="0"/>
              <a:t>, δηλαδή μεταβλητές που ορίζονται σύμφωνα με το είδος των δεδομένων που περιέχουν. </a:t>
            </a:r>
          </a:p>
          <a:p>
            <a:endParaRPr lang="en-US" sz="2400" dirty="0"/>
          </a:p>
          <a:p>
            <a:pPr lvl="1"/>
            <a:r>
              <a:rPr lang="el-GR" b="1" i="1" dirty="0"/>
              <a:t>Αριθμητική</a:t>
            </a:r>
            <a:r>
              <a:rPr lang="el-GR" i="1" dirty="0"/>
              <a:t> (</a:t>
            </a:r>
            <a:r>
              <a:rPr lang="en-US" i="1" dirty="0"/>
              <a:t>Numeric</a:t>
            </a:r>
            <a:r>
              <a:rPr lang="el-GR" i="1" dirty="0"/>
              <a:t>) - μ</a:t>
            </a:r>
            <a:r>
              <a:rPr lang="el-GR" dirty="0"/>
              <a:t>ία μεταβλητή η οποία παίρνει αριθμητικές τιμές</a:t>
            </a:r>
            <a:r>
              <a:rPr lang="en-US" dirty="0"/>
              <a:t> </a:t>
            </a:r>
          </a:p>
          <a:p>
            <a:pPr lvl="1"/>
            <a:r>
              <a:rPr lang="el-GR" b="1" i="1" dirty="0"/>
              <a:t>Αλφαριθμητική</a:t>
            </a:r>
            <a:r>
              <a:rPr lang="el-GR" i="1" dirty="0"/>
              <a:t> (</a:t>
            </a:r>
            <a:r>
              <a:rPr lang="en-US" i="1" dirty="0"/>
              <a:t>String</a:t>
            </a:r>
            <a:r>
              <a:rPr lang="el-GR" i="1" dirty="0"/>
              <a:t>) -</a:t>
            </a:r>
            <a:r>
              <a:rPr lang="el-GR" dirty="0"/>
              <a:t> τιμή μιας μεταβλητής η οποία δεν είναι αριθμητική ή για αριθμούς που δεν μπορούν να χρησιμοποιηθούν σε υπολογισμούς </a:t>
            </a:r>
            <a:endParaRPr lang="en-US" dirty="0"/>
          </a:p>
          <a:p>
            <a:pPr lvl="1"/>
            <a:r>
              <a:rPr lang="el-GR" b="1" i="1" dirty="0"/>
              <a:t>Ημερομηνίες</a:t>
            </a:r>
            <a:r>
              <a:rPr lang="el-GR" i="1" dirty="0"/>
              <a:t> (</a:t>
            </a:r>
            <a:r>
              <a:rPr lang="en-US" i="1" dirty="0"/>
              <a:t>Date</a:t>
            </a:r>
            <a:r>
              <a:rPr lang="el-GR" i="1" dirty="0"/>
              <a:t>) -</a:t>
            </a:r>
            <a:r>
              <a:rPr lang="el-GR" dirty="0"/>
              <a:t> μία αριθμητική μεταβλητή οι τιμές της οποίας παρουσιάζονται σε μία από τις διάφορες μορφές ημερομηνιών.</a:t>
            </a:r>
            <a:endParaRPr lang="en-US" dirty="0"/>
          </a:p>
          <a:p>
            <a:endParaRPr lang="en-US" dirty="0"/>
          </a:p>
          <a:p>
            <a:r>
              <a:rPr lang="el-GR" dirty="0"/>
              <a:t>Θα πρέπει να ορίσετε πλάτος</a:t>
            </a:r>
            <a:r>
              <a:rPr lang="en-US" dirty="0"/>
              <a:t>, </a:t>
            </a:r>
            <a:r>
              <a:rPr lang="el-GR" dirty="0"/>
              <a:t>δεκαδικά</a:t>
            </a:r>
            <a:r>
              <a:rPr lang="en-US" dirty="0"/>
              <a:t>, </a:t>
            </a:r>
            <a:r>
              <a:rPr lang="el-GR" dirty="0"/>
              <a:t>ετικέτα</a:t>
            </a:r>
            <a:r>
              <a:rPr lang="en-US" dirty="0"/>
              <a:t>, </a:t>
            </a:r>
            <a:r>
              <a:rPr lang="el-GR" dirty="0"/>
              <a:t>τιμή όλα τα δεδομένα που λείπουν.</a:t>
            </a:r>
            <a:endParaRPr lang="en-US" dirty="0"/>
          </a:p>
          <a:p>
            <a:endParaRPr lang="en-US" dirty="0"/>
          </a:p>
        </p:txBody>
      </p:sp>
    </p:spTree>
    <p:extLst>
      <p:ext uri="{BB962C8B-B14F-4D97-AF65-F5344CB8AC3E}">
        <p14:creationId xmlns:p14="http://schemas.microsoft.com/office/powerpoint/2010/main" val="9518984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15900"/>
            <a:ext cx="8229600" cy="1096963"/>
          </a:xfrm>
        </p:spPr>
        <p:txBody>
          <a:bodyPr>
            <a:normAutofit/>
          </a:bodyPr>
          <a:lstStyle/>
          <a:p>
            <a:r>
              <a:rPr lang="el-GR" dirty="0"/>
              <a:t>Αλλάζοντας το είδος της μεταβλητής </a:t>
            </a:r>
            <a:endParaRPr lang="en-US" dirty="0"/>
          </a:p>
        </p:txBody>
      </p:sp>
      <p:pic>
        <p:nvPicPr>
          <p:cNvPr id="6" name="Content Placeholder 5" descr="2308.jpg"/>
          <p:cNvPicPr>
            <a:picLocks noGrp="1" noChangeAspect="1"/>
          </p:cNvPicPr>
          <p:nvPr>
            <p:ph idx="4294967295"/>
          </p:nvPr>
        </p:nvPicPr>
        <p:blipFill>
          <a:blip r:embed="rId2">
            <a:extLst>
              <a:ext uri="{28A0092B-C50C-407E-A947-70E740481C1C}">
                <a14:useLocalDpi xmlns:a14="http://schemas.microsoft.com/office/drawing/2010/main" val="0"/>
              </a:ext>
            </a:extLst>
          </a:blip>
          <a:srcRect t="-3113" b="-3113"/>
          <a:stretch>
            <a:fillRect/>
          </a:stretch>
        </p:blipFill>
        <p:spPr>
          <a:xfrm>
            <a:off x="0" y="1600200"/>
            <a:ext cx="8229600" cy="4525963"/>
          </a:xfrm>
        </p:spPr>
      </p:pic>
    </p:spTree>
    <p:extLst>
      <p:ext uri="{BB962C8B-B14F-4D97-AF65-F5344CB8AC3E}">
        <p14:creationId xmlns:p14="http://schemas.microsoft.com/office/powerpoint/2010/main" val="1245855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Εισαγωγή Δεδομένων</a:t>
            </a:r>
            <a:endParaRPr lang="en-US" dirty="0"/>
          </a:p>
        </p:txBody>
      </p:sp>
      <p:sp>
        <p:nvSpPr>
          <p:cNvPr id="3" name="Content Placeholder 2"/>
          <p:cNvSpPr>
            <a:spLocks noGrp="1"/>
          </p:cNvSpPr>
          <p:nvPr>
            <p:ph type="body" idx="1"/>
          </p:nvPr>
        </p:nvSpPr>
        <p:spPr/>
        <p:txBody>
          <a:bodyPr>
            <a:normAutofit fontScale="92500" lnSpcReduction="10000"/>
          </a:bodyPr>
          <a:lstStyle/>
          <a:p>
            <a:pPr lvl="0">
              <a:lnSpc>
                <a:spcPct val="110000"/>
              </a:lnSpc>
            </a:pPr>
            <a:r>
              <a:rPr lang="el-GR" sz="2000" dirty="0"/>
              <a:t>Πατήστε στην Οθόνη Δεδομένων</a:t>
            </a:r>
          </a:p>
          <a:p>
            <a:pPr lvl="0">
              <a:lnSpc>
                <a:spcPct val="110000"/>
              </a:lnSpc>
            </a:pPr>
            <a:r>
              <a:rPr lang="el-GR" sz="2000" dirty="0"/>
              <a:t>Πατήστε στο πρώτο κελί – Αυτό στην πρώτη γραμμή, πρώτη στήλη.</a:t>
            </a:r>
          </a:p>
          <a:p>
            <a:pPr lvl="0">
              <a:lnSpc>
                <a:spcPct val="110000"/>
              </a:lnSpc>
            </a:pPr>
            <a:r>
              <a:rPr lang="el-GR" sz="2000" dirty="0"/>
              <a:t>Πληκτρολογήστε τα δεδομένα σας.</a:t>
            </a:r>
          </a:p>
          <a:p>
            <a:pPr lvl="0">
              <a:lnSpc>
                <a:spcPct val="110000"/>
              </a:lnSpc>
            </a:pPr>
            <a:r>
              <a:rPr lang="el-GR" sz="2000" dirty="0"/>
              <a:t>Μετακινήστε τον κέρσορα στο επόμενο κελί πατώντας το πλήκτρο Tab ή με το ποντίκι. </a:t>
            </a:r>
          </a:p>
          <a:p>
            <a:pPr lvl="0">
              <a:lnSpc>
                <a:spcPct val="110000"/>
              </a:lnSpc>
            </a:pPr>
            <a:r>
              <a:rPr lang="el-GR" sz="2000" dirty="0"/>
              <a:t>Εισάγετε τα δεδομένα.</a:t>
            </a:r>
          </a:p>
          <a:p>
            <a:pPr lvl="0">
              <a:lnSpc>
                <a:spcPct val="110000"/>
              </a:lnSpc>
            </a:pPr>
            <a:r>
              <a:rPr lang="el-GR" sz="2000" dirty="0"/>
              <a:t>Συμπληρώστε τα δεδομένα για όλη τη γραμμή.</a:t>
            </a:r>
          </a:p>
          <a:p>
            <a:pPr lvl="0">
              <a:lnSpc>
                <a:spcPct val="110000"/>
              </a:lnSpc>
            </a:pPr>
            <a:r>
              <a:rPr lang="el-GR" sz="2000" dirty="0"/>
              <a:t>Πατήστε στο πρώτο κελί της δεύτερης γραμμής.</a:t>
            </a:r>
          </a:p>
          <a:p>
            <a:pPr lvl="0">
              <a:lnSpc>
                <a:spcPct val="110000"/>
              </a:lnSpc>
            </a:pPr>
            <a:r>
              <a:rPr lang="el-GR" sz="2000" dirty="0"/>
              <a:t>Για να διορθώσετε οποιαδήποτε λάθη, απλά πατήστε στο σχετικό κελί και πληκτρολογήστε τη σωστή τιμή.</a:t>
            </a:r>
            <a:endParaRPr lang="en-US" sz="2000" dirty="0"/>
          </a:p>
        </p:txBody>
      </p:sp>
    </p:spTree>
    <p:extLst>
      <p:ext uri="{BB962C8B-B14F-4D97-AF65-F5344CB8AC3E}">
        <p14:creationId xmlns:p14="http://schemas.microsoft.com/office/powerpoint/2010/main" val="7311452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a:t>Πλοήγηση στο Παραθυρικό Περιβάλλον</a:t>
            </a:r>
            <a:endParaRPr lang="en-US" sz="3600" dirty="0"/>
          </a:p>
        </p:txBody>
      </p:sp>
      <p:sp>
        <p:nvSpPr>
          <p:cNvPr id="3" name="Content Placeholder 2"/>
          <p:cNvSpPr>
            <a:spLocks noGrp="1"/>
          </p:cNvSpPr>
          <p:nvPr>
            <p:ph type="body" idx="1"/>
          </p:nvPr>
        </p:nvSpPr>
        <p:spPr/>
        <p:txBody>
          <a:bodyPr>
            <a:normAutofit/>
          </a:bodyPr>
          <a:lstStyle/>
          <a:p>
            <a:pPr marL="457200" indent="-457200">
              <a:buFont typeface="Arial"/>
              <a:buAutoNum type="arabicPeriod"/>
            </a:pPr>
            <a:r>
              <a:rPr lang="el-GR" sz="2000" b="1" i="1" dirty="0"/>
              <a:t>Το παράθυρο Data Editor </a:t>
            </a:r>
            <a:r>
              <a:rPr lang="el-GR" sz="2000" dirty="0"/>
              <a:t>μπορείτε να ανοίξετε ένα αρχείο δεδομένων, να σώσετε ένα αρχείο, να δημιουργήσετε ένα νέο αρχείο, να εισάγετε δεδομένα, να κάνετε αλλαγές στα υπάρχοντα δεδομένα και να τρέξετε στατιστικές αναλύσεις </a:t>
            </a:r>
          </a:p>
          <a:p>
            <a:pPr marL="457200" indent="-457200">
              <a:buFont typeface="Arial"/>
              <a:buAutoNum type="arabicPeriod"/>
            </a:pPr>
            <a:r>
              <a:rPr lang="el-GR" sz="2000" b="1" i="1" dirty="0"/>
              <a:t>Το παράθυρο Viewer</a:t>
            </a:r>
            <a:r>
              <a:rPr lang="en-US" sz="2000" dirty="0"/>
              <a:t>: </a:t>
            </a:r>
            <a:r>
              <a:rPr lang="el-GR" sz="2000" dirty="0"/>
              <a:t>παρουσιάζει τα αποτελέσματα των στατιστικών αναλύσεων</a:t>
            </a:r>
            <a:r>
              <a:rPr lang="en-US" sz="2000" dirty="0"/>
              <a:t> </a:t>
            </a:r>
            <a:endParaRPr lang="el-GR" sz="2000" dirty="0"/>
          </a:p>
          <a:p>
            <a:pPr marL="457200" indent="-457200">
              <a:buFont typeface="Arial"/>
              <a:buAutoNum type="arabicPeriod"/>
            </a:pPr>
            <a:r>
              <a:rPr lang="el-GR" sz="2000" b="1" i="1" dirty="0"/>
              <a:t>Το παράθυρο του Pivot Table Editor</a:t>
            </a:r>
            <a:r>
              <a:rPr lang="en-US" sz="2000" dirty="0"/>
              <a:t>: </a:t>
            </a:r>
            <a:r>
              <a:rPr lang="el-GR" sz="2000" dirty="0"/>
              <a:t>οι πίνακες μπορούν να αλλάξουν μορφή σε γραφήματα </a:t>
            </a:r>
          </a:p>
          <a:p>
            <a:pPr marL="457200" indent="-457200">
              <a:buFont typeface="Arial"/>
              <a:buAutoNum type="arabicPeriod"/>
            </a:pPr>
            <a:r>
              <a:rPr lang="el-GR" sz="2000" b="1" i="1" dirty="0"/>
              <a:t>Το παράθυρο Chart Editor</a:t>
            </a:r>
            <a:r>
              <a:rPr lang="en-US" sz="2000" dirty="0"/>
              <a:t>: </a:t>
            </a:r>
            <a:r>
              <a:rPr lang="el-GR" sz="2000" dirty="0"/>
              <a:t>επιτρέπει τις αλλαγές των γραφημάτων από τον </a:t>
            </a:r>
            <a:r>
              <a:rPr lang="en-US" sz="2000" dirty="0"/>
              <a:t>Pivot Table Editor</a:t>
            </a:r>
          </a:p>
          <a:p>
            <a:pPr marL="457200" indent="-457200">
              <a:buFont typeface="Arial"/>
              <a:buAutoNum type="arabicPeriod"/>
            </a:pPr>
            <a:r>
              <a:rPr lang="el-GR" sz="2000" b="1" i="1" dirty="0"/>
              <a:t>Το παράθυρο Syntax Editor</a:t>
            </a:r>
            <a:r>
              <a:rPr lang="el-GR" sz="2000" i="1" dirty="0"/>
              <a:t>: αλλάζει τις βασικές εντολές</a:t>
            </a:r>
            <a:endParaRPr lang="en-US" sz="2000" dirty="0"/>
          </a:p>
          <a:p>
            <a:endParaRPr lang="en-US" sz="2000" dirty="0"/>
          </a:p>
        </p:txBody>
      </p:sp>
    </p:spTree>
    <p:extLst>
      <p:ext uri="{BB962C8B-B14F-4D97-AF65-F5344CB8AC3E}">
        <p14:creationId xmlns:p14="http://schemas.microsoft.com/office/powerpoint/2010/main" val="41037688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Χειρισμός Ελλιπών Δεδομένων</a:t>
            </a:r>
            <a:endParaRPr lang="en-US" dirty="0"/>
          </a:p>
        </p:txBody>
      </p:sp>
      <p:sp>
        <p:nvSpPr>
          <p:cNvPr id="3" name="Content Placeholder 2"/>
          <p:cNvSpPr>
            <a:spLocks noGrp="1"/>
          </p:cNvSpPr>
          <p:nvPr>
            <p:ph type="body" idx="1"/>
          </p:nvPr>
        </p:nvSpPr>
        <p:spPr/>
        <p:txBody>
          <a:bodyPr>
            <a:normAutofit fontScale="92500" lnSpcReduction="20000"/>
          </a:bodyPr>
          <a:lstStyle/>
          <a:p>
            <a:pPr lvl="0">
              <a:lnSpc>
                <a:spcPct val="130000"/>
              </a:lnSpc>
            </a:pPr>
            <a:r>
              <a:rPr lang="el-GR" sz="2400" dirty="0"/>
              <a:t>Η </a:t>
            </a:r>
            <a:r>
              <a:rPr lang="el-GR" sz="2400" b="1" dirty="0"/>
              <a:t>Εξαίρεση περιπτώσεων ανά γραμμή </a:t>
            </a:r>
            <a:r>
              <a:rPr lang="el-GR" sz="2400" dirty="0"/>
              <a:t>(</a:t>
            </a:r>
            <a:r>
              <a:rPr lang="en-US" sz="2400" i="1" dirty="0"/>
              <a:t>exclude cases </a:t>
            </a:r>
            <a:r>
              <a:rPr lang="en-US" sz="2400" i="1" dirty="0" err="1"/>
              <a:t>listwise</a:t>
            </a:r>
            <a:r>
              <a:rPr lang="el-GR" sz="2400" dirty="0"/>
              <a:t>) αφήνει τις περιπτώσεις μόνο αν έχουν πλήρη δεδομένα σε όλες τις μεταβλητές που έχουμε ορίσει στο πλαίσιο </a:t>
            </a:r>
            <a:r>
              <a:rPr lang="en-US" sz="2400" i="1" dirty="0"/>
              <a:t>Variables</a:t>
            </a:r>
            <a:r>
              <a:rPr lang="el-GR" sz="2400" dirty="0"/>
              <a:t>. </a:t>
            </a:r>
            <a:endParaRPr lang="en-US" sz="2400" i="1" dirty="0"/>
          </a:p>
          <a:p>
            <a:pPr lvl="0">
              <a:lnSpc>
                <a:spcPct val="130000"/>
              </a:lnSpc>
            </a:pPr>
            <a:r>
              <a:rPr lang="el-GR" sz="2400" i="1" dirty="0"/>
              <a:t>Η </a:t>
            </a:r>
            <a:r>
              <a:rPr lang="el-GR" sz="2400" b="1" dirty="0"/>
              <a:t>Εξαίρεση περιπτώσεων ανά ζεύγη </a:t>
            </a:r>
            <a:r>
              <a:rPr lang="el-GR" sz="2400" dirty="0"/>
              <a:t>(</a:t>
            </a:r>
            <a:r>
              <a:rPr lang="en-US" sz="2400" i="1" dirty="0"/>
              <a:t>exclude cases pairwise</a:t>
            </a:r>
            <a:r>
              <a:rPr lang="el-GR" sz="2400" dirty="0"/>
              <a:t>) εξαιρεί περιπτώσεις μόνο αν τους λείπουν δεδομένα που απαιτούνται για μία συγκεκριμένη ανάλυση. </a:t>
            </a:r>
            <a:endParaRPr lang="en-US" sz="2400" i="1" dirty="0"/>
          </a:p>
          <a:p>
            <a:pPr lvl="0">
              <a:lnSpc>
                <a:spcPct val="130000"/>
              </a:lnSpc>
            </a:pPr>
            <a:r>
              <a:rPr lang="el-GR" sz="2400" i="1" dirty="0"/>
              <a:t>Η </a:t>
            </a:r>
            <a:r>
              <a:rPr lang="el-GR" sz="2400" b="1" dirty="0"/>
              <a:t>Αντικατάσταση με μέσο όρο </a:t>
            </a:r>
            <a:r>
              <a:rPr lang="el-GR" sz="2400" dirty="0"/>
              <a:t>(</a:t>
            </a:r>
            <a:r>
              <a:rPr lang="en-US" sz="2400" i="1" dirty="0"/>
              <a:t>replace with mean</a:t>
            </a:r>
            <a:r>
              <a:rPr lang="el-GR" sz="2400" dirty="0"/>
              <a:t>) υπολογίζει τη μέση τιμή για τη μεταβλητή και αποδίδει σε κάθε ελλιπή μεταβλητή αυτήν την τιμή. </a:t>
            </a:r>
            <a:endParaRPr lang="en-US" sz="2400" dirty="0"/>
          </a:p>
        </p:txBody>
      </p:sp>
    </p:spTree>
    <p:extLst>
      <p:ext uri="{BB962C8B-B14F-4D97-AF65-F5344CB8AC3E}">
        <p14:creationId xmlns:p14="http://schemas.microsoft.com/office/powerpoint/2010/main" val="41878555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200" dirty="0" err="1"/>
              <a:t>Ανακωδικοποίηση</a:t>
            </a:r>
            <a:r>
              <a:rPr lang="el-GR" sz="3200" dirty="0"/>
              <a:t> και</a:t>
            </a:r>
            <a:r>
              <a:rPr lang="en-GB" sz="3200" dirty="0"/>
              <a:t> </a:t>
            </a:r>
            <a:r>
              <a:rPr lang="el-GR" sz="3200" dirty="0"/>
              <a:t>Μετατροπή Δεδομένων </a:t>
            </a:r>
            <a:endParaRPr lang="en-US" sz="3200" dirty="0"/>
          </a:p>
        </p:txBody>
      </p:sp>
      <p:sp>
        <p:nvSpPr>
          <p:cNvPr id="3" name="Content Placeholder 2"/>
          <p:cNvSpPr>
            <a:spLocks noGrp="1"/>
          </p:cNvSpPr>
          <p:nvPr>
            <p:ph type="body" idx="1"/>
          </p:nvPr>
        </p:nvSpPr>
        <p:spPr/>
        <p:txBody>
          <a:bodyPr>
            <a:normAutofit/>
          </a:bodyPr>
          <a:lstStyle/>
          <a:p>
            <a:r>
              <a:rPr lang="el-GR" sz="2400" dirty="0"/>
              <a:t>Όταν θέλετε να</a:t>
            </a:r>
            <a:r>
              <a:rPr lang="en-US" sz="2400" dirty="0"/>
              <a:t>: </a:t>
            </a:r>
          </a:p>
          <a:p>
            <a:pPr lvl="1"/>
            <a:r>
              <a:rPr lang="el-GR" sz="2400" dirty="0"/>
              <a:t>δουλέψετε με κάποιες μεταβλητές με διαφορετικές μορφές</a:t>
            </a:r>
            <a:r>
              <a:rPr lang="en-US" sz="2400" dirty="0"/>
              <a:t> </a:t>
            </a:r>
            <a:endParaRPr lang="el-GR" sz="2400" dirty="0"/>
          </a:p>
          <a:p>
            <a:pPr lvl="1"/>
            <a:r>
              <a:rPr lang="el-GR" sz="2400" dirty="0"/>
              <a:t>συνδυάσετε μαζί δύο κατηγορικές μεταβλητές.</a:t>
            </a:r>
            <a:r>
              <a:rPr lang="en-US" sz="2400" dirty="0"/>
              <a:t> </a:t>
            </a:r>
            <a:endParaRPr lang="el-GR" sz="2400" dirty="0"/>
          </a:p>
          <a:p>
            <a:pPr lvl="1"/>
            <a:r>
              <a:rPr lang="el-GR" sz="2400" dirty="0"/>
              <a:t>να συμπτύξετε τον αριθμό των κατηγοριών μιας κατηγορικής μεταβλητής</a:t>
            </a:r>
            <a:r>
              <a:rPr lang="en-US" sz="2400" dirty="0"/>
              <a:t> </a:t>
            </a:r>
            <a:endParaRPr lang="el-GR" sz="2400" dirty="0"/>
          </a:p>
          <a:p>
            <a:r>
              <a:rPr lang="el-GR" sz="2400" dirty="0"/>
              <a:t>Πριν την </a:t>
            </a:r>
            <a:r>
              <a:rPr lang="el-GR" sz="2400" dirty="0" err="1"/>
              <a:t>ανακωδικοποίηση</a:t>
            </a:r>
            <a:r>
              <a:rPr lang="el-GR" sz="2400" dirty="0"/>
              <a:t> των δεδομένων, είναι βασικό να δημιουργήσετε ένα αντίγραφο ασφαλείας για τα δεδομένα σας και να το σώσετε με άλλο όνομα. </a:t>
            </a:r>
            <a:endParaRPr lang="en-GB" sz="2400" dirty="0"/>
          </a:p>
          <a:p>
            <a:endParaRPr lang="en-US" sz="2400" dirty="0"/>
          </a:p>
        </p:txBody>
      </p:sp>
    </p:spTree>
    <p:extLst>
      <p:ext uri="{BB962C8B-B14F-4D97-AF65-F5344CB8AC3E}">
        <p14:creationId xmlns:p14="http://schemas.microsoft.com/office/powerpoint/2010/main" val="5078931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Εξαγωγή στο </a:t>
            </a:r>
            <a:r>
              <a:rPr lang="en-US" dirty="0" err="1"/>
              <a:t>Ms</a:t>
            </a:r>
            <a:r>
              <a:rPr lang="en-GB" dirty="0"/>
              <a:t> Word</a:t>
            </a:r>
            <a:endParaRPr lang="en-US" dirty="0"/>
          </a:p>
        </p:txBody>
      </p:sp>
      <p:sp>
        <p:nvSpPr>
          <p:cNvPr id="3" name="Content Placeholder 2"/>
          <p:cNvSpPr>
            <a:spLocks noGrp="1"/>
          </p:cNvSpPr>
          <p:nvPr>
            <p:ph type="body" idx="1"/>
          </p:nvPr>
        </p:nvSpPr>
        <p:spPr/>
        <p:txBody>
          <a:bodyPr>
            <a:normAutofit fontScale="92500"/>
          </a:bodyPr>
          <a:lstStyle/>
          <a:p>
            <a:pPr marL="457200" lvl="0" indent="-457200">
              <a:lnSpc>
                <a:spcPct val="130000"/>
              </a:lnSpc>
              <a:buAutoNum type="arabicPeriod"/>
            </a:pPr>
            <a:r>
              <a:rPr lang="el-GR" sz="2400" dirty="0"/>
              <a:t>Επιλέξτε το γράφημα προς αντιγραφή (πατήστε πάνω στο ίδιο το γράφημα).</a:t>
            </a:r>
          </a:p>
          <a:p>
            <a:pPr marL="457200" lvl="0" indent="-457200">
              <a:lnSpc>
                <a:spcPct val="130000"/>
              </a:lnSpc>
              <a:buAutoNum type="arabicPeriod"/>
            </a:pPr>
            <a:r>
              <a:rPr lang="el-GR" sz="2400" dirty="0"/>
              <a:t>Στη βασική γραμμή εντολών του SPSS πατήστε Edit-&gt; Copy Special-&gt; Image (JPG, PNG). Πατήστε ΟΚ.</a:t>
            </a:r>
          </a:p>
          <a:p>
            <a:pPr marL="457200" lvl="0" indent="-457200">
              <a:lnSpc>
                <a:spcPct val="130000"/>
              </a:lnSpc>
              <a:buAutoNum type="arabicPeriod"/>
            </a:pPr>
            <a:r>
              <a:rPr lang="el-GR" sz="2400" dirty="0"/>
              <a:t>Ανοίξτε το έγγραφο MS Word και τοποθετήστε τον κέρσορα στο σημείο που θέλετε να εισάγετε το γράφημα.</a:t>
            </a:r>
          </a:p>
          <a:p>
            <a:pPr marL="457200" lvl="0" indent="-457200">
              <a:lnSpc>
                <a:spcPct val="130000"/>
              </a:lnSpc>
              <a:buAutoNum type="arabicPeriod"/>
            </a:pPr>
            <a:r>
              <a:rPr lang="el-GR" sz="2400" dirty="0"/>
              <a:t>Στη γραμμή εντολών του MS Word πατήστε Home-&gt;Paste-&gt;Paste Special και επιλέξτε Picture(</a:t>
            </a:r>
            <a:r>
              <a:rPr lang="el-GR" sz="2400"/>
              <a:t>JPEG).</a:t>
            </a:r>
            <a:endParaRPr lang="en-US" sz="2400" dirty="0"/>
          </a:p>
        </p:txBody>
      </p:sp>
    </p:spTree>
    <p:extLst>
      <p:ext uri="{BB962C8B-B14F-4D97-AF65-F5344CB8AC3E}">
        <p14:creationId xmlns:p14="http://schemas.microsoft.com/office/powerpoint/2010/main" val="39420076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a:extLst>
              <a:ext uri="{FF2B5EF4-FFF2-40B4-BE49-F238E27FC236}">
                <a16:creationId xmlns:a16="http://schemas.microsoft.com/office/drawing/2014/main" id="{668AE0B6-2EF5-8FAA-F200-B75864D2EA41}"/>
              </a:ext>
            </a:extLst>
          </p:cNvPr>
          <p:cNvSpPr/>
          <p:nvPr/>
        </p:nvSpPr>
        <p:spPr>
          <a:xfrm>
            <a:off x="800100" y="1714500"/>
            <a:ext cx="7543800" cy="3022600"/>
          </a:xfrm>
          <a:prstGeom prst="rect">
            <a:avLst/>
          </a:prstGeom>
          <a:ln w="38100">
            <a:solidFill>
              <a:schemeClr val="accent4">
                <a:lumMod val="75000"/>
              </a:schemeClr>
            </a:solidFill>
          </a:ln>
        </p:spPr>
        <p:txBody>
          <a:bodyPr lIns="144000" tIns="288000" rIns="144000" bIns="144000">
            <a:spAutoFit/>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just">
              <a:defRPr/>
            </a:pPr>
            <a:r>
              <a:rPr lang="el-GR" sz="1200" dirty="0">
                <a:solidFill>
                  <a:srgbClr val="000000"/>
                </a:solidFill>
              </a:rPr>
              <a:t>Το παρόν συνοδευτικό έργο </a:t>
            </a:r>
            <a:r>
              <a:rPr lang="el-GR" sz="1200" b="1" dirty="0">
                <a:solidFill>
                  <a:srgbClr val="000000"/>
                </a:solidFill>
              </a:rPr>
              <a:t>παρέχεται </a:t>
            </a:r>
            <a:r>
              <a:rPr lang="el-GR" sz="1200" dirty="0">
                <a:solidFill>
                  <a:srgbClr val="000000"/>
                </a:solidFill>
              </a:rPr>
              <a:t>αποκλειστικά και μόνο στους διδάσκοντες που έχουν επιλέξει το αντίστοιχο βιβλίο μέσω του συστήματος του </a:t>
            </a:r>
            <a:r>
              <a:rPr lang="el-GR" sz="1200" b="1" dirty="0" err="1">
                <a:solidFill>
                  <a:srgbClr val="000000"/>
                </a:solidFill>
              </a:rPr>
              <a:t>Ευδόξου</a:t>
            </a:r>
            <a:r>
              <a:rPr lang="el-GR" sz="1200" b="1" dirty="0">
                <a:solidFill>
                  <a:srgbClr val="000000"/>
                </a:solidFill>
              </a:rPr>
              <a:t> </a:t>
            </a:r>
            <a:r>
              <a:rPr lang="el-GR" sz="1200" dirty="0">
                <a:solidFill>
                  <a:srgbClr val="000000"/>
                </a:solidFill>
              </a:rPr>
              <a:t>ως διδακτικό σύγγραμμα για τη διδασκαλία των μαθημάτων τους και την αξιολόγηση της εκμάθησης των φοιτητών και για όσο χρονικό διάστημα διατηρείται η επιλογή του συγκεκριμένου συγγράμματος. Η </a:t>
            </a:r>
            <a:r>
              <a:rPr lang="el-GR" sz="1200" b="1" dirty="0">
                <a:solidFill>
                  <a:srgbClr val="000000"/>
                </a:solidFill>
              </a:rPr>
              <a:t>διάδοση, δημοσίευση, αναπαραγωγή </a:t>
            </a:r>
            <a:r>
              <a:rPr lang="el-GR" sz="1200" dirty="0">
                <a:solidFill>
                  <a:srgbClr val="000000"/>
                </a:solidFill>
              </a:rPr>
              <a:t>ή </a:t>
            </a:r>
            <a:r>
              <a:rPr lang="el-GR" sz="1200" b="1" dirty="0">
                <a:solidFill>
                  <a:srgbClr val="000000"/>
                </a:solidFill>
              </a:rPr>
              <a:t>πώληση </a:t>
            </a:r>
            <a:r>
              <a:rPr lang="el-GR" sz="1200" dirty="0">
                <a:solidFill>
                  <a:srgbClr val="000000"/>
                </a:solidFill>
              </a:rPr>
              <a:t>οπουδήποτε μέρους αυτού του έργου με οποιοδήποτε μέσο καταστρέφει την ακεραιότητα του έργου </a:t>
            </a:r>
            <a:r>
              <a:rPr lang="el-GR" sz="1200" b="1" dirty="0">
                <a:solidFill>
                  <a:srgbClr val="000000"/>
                </a:solidFill>
              </a:rPr>
              <a:t>και για σκοπούς διαφορετικούς από αυτούς για τους οποίους έχει χορηγηθεί η σχετική άδεια δεν επιτρέπεται</a:t>
            </a:r>
            <a:r>
              <a:rPr lang="el-GR" sz="1200" dirty="0">
                <a:solidFill>
                  <a:srgbClr val="000000"/>
                </a:solidFill>
              </a:rPr>
              <a:t>. Το περιεχόμενο του έργου </a:t>
            </a:r>
            <a:r>
              <a:rPr lang="el-GR" sz="1200" b="1" dirty="0">
                <a:solidFill>
                  <a:srgbClr val="000000"/>
                </a:solidFill>
              </a:rPr>
              <a:t>δεν θα πρέπει να διατίθεται </a:t>
            </a:r>
            <a:r>
              <a:rPr lang="el-GR" sz="1200" dirty="0">
                <a:solidFill>
                  <a:srgbClr val="000000"/>
                </a:solidFill>
              </a:rPr>
              <a:t>στους φοιτητές παρά μόνο όταν αυτό αναφέρεται ρητά ότι μπορεί να γίνει. Η </a:t>
            </a:r>
            <a:r>
              <a:rPr lang="el-GR" sz="1200" b="1" dirty="0">
                <a:solidFill>
                  <a:srgbClr val="000000"/>
                </a:solidFill>
              </a:rPr>
              <a:t>χρήση </a:t>
            </a:r>
            <a:r>
              <a:rPr lang="el-GR" sz="1200" dirty="0">
                <a:solidFill>
                  <a:srgbClr val="000000"/>
                </a:solidFill>
              </a:rPr>
              <a:t>του παρόντος έργου γίνεται αποκλειστικά από τον διδάσκοντα στα πλαίσια των εκπαιδευτικών καθηκόντων του και με τη χρήση των μέσων που αυτός διαχειρίζεται και έχει στη διάθεσή του από τις </a:t>
            </a:r>
            <a:r>
              <a:rPr lang="el-GR" sz="1200" b="1" dirty="0">
                <a:solidFill>
                  <a:srgbClr val="000000"/>
                </a:solidFill>
              </a:rPr>
              <a:t>επίσημες υπηρεσίες του εκπαιδευτικού ιδρύματος </a:t>
            </a:r>
            <a:r>
              <a:rPr lang="el-GR" sz="1200" dirty="0">
                <a:solidFill>
                  <a:srgbClr val="000000"/>
                </a:solidFill>
              </a:rPr>
              <a:t>όπου ανήκει, διασφαλίζοντας τη μη περαιτέρω διάδοση, δημοσίευση και αναπαραγωγή του έργου προς τρίτους. Ο διδάσκων δύναται να </a:t>
            </a:r>
            <a:r>
              <a:rPr lang="el-GR" sz="1200" b="1" dirty="0">
                <a:solidFill>
                  <a:srgbClr val="000000"/>
                </a:solidFill>
              </a:rPr>
              <a:t>προσαρμόζει </a:t>
            </a:r>
            <a:r>
              <a:rPr lang="el-GR" sz="1200" dirty="0">
                <a:solidFill>
                  <a:srgbClr val="000000"/>
                </a:solidFill>
              </a:rPr>
              <a:t>μέρος του υλικού των διαφανειών σύμφωνα με τις διδακτικές του ανάγκες, αναφερόμενος όμως πάντοτε στην αρχική πηγή αναφοράς. Το παρόν έργο προστατεύεται από την ελληνική και ευρωπαϊκή νομοθεσία περί πνευματικής ιδιοκτησίας καθώς και από τη νομοθεσία του κράτους όπου ανήκει η ξενόγλωσση πρωτότυπη έκδοση του έργου. </a:t>
            </a:r>
            <a:endParaRPr lang="el-GR" sz="1200" dirty="0"/>
          </a:p>
        </p:txBody>
      </p:sp>
      <p:pic>
        <p:nvPicPr>
          <p:cNvPr id="7" name="Εικόνα 6">
            <a:extLst>
              <a:ext uri="{FF2B5EF4-FFF2-40B4-BE49-F238E27FC236}">
                <a16:creationId xmlns:a16="http://schemas.microsoft.com/office/drawing/2014/main" id="{5A3CBF6E-147E-DD19-C480-ADBE170B41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0350" y="811213"/>
            <a:ext cx="1246188"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Εικόνα 7">
            <a:extLst>
              <a:ext uri="{FF2B5EF4-FFF2-40B4-BE49-F238E27FC236}">
                <a16:creationId xmlns:a16="http://schemas.microsoft.com/office/drawing/2014/main" id="{6F899B9C-841A-CD41-707D-9BBEE15676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4800" y="4667250"/>
            <a:ext cx="3695700" cy="137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Ορθογώνιο 8">
            <a:extLst>
              <a:ext uri="{FF2B5EF4-FFF2-40B4-BE49-F238E27FC236}">
                <a16:creationId xmlns:a16="http://schemas.microsoft.com/office/drawing/2014/main" id="{B64766E1-A642-D4A1-800F-CA37B890E482}"/>
              </a:ext>
            </a:extLst>
          </p:cNvPr>
          <p:cNvSpPr/>
          <p:nvPr/>
        </p:nvSpPr>
        <p:spPr>
          <a:xfrm>
            <a:off x="66675" y="5915025"/>
            <a:ext cx="838200" cy="942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1615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3600" dirty="0"/>
              <a:t>Μαθησιακά αποτελέσματα κεφαλαίου</a:t>
            </a:r>
            <a:endParaRPr lang="en-US" sz="3600" dirty="0"/>
          </a:p>
        </p:txBody>
      </p:sp>
      <p:sp>
        <p:nvSpPr>
          <p:cNvPr id="3" name="Content Placeholder 2"/>
          <p:cNvSpPr>
            <a:spLocks noGrp="1"/>
          </p:cNvSpPr>
          <p:nvPr>
            <p:ph type="body" idx="1"/>
          </p:nvPr>
        </p:nvSpPr>
        <p:spPr/>
        <p:txBody>
          <a:bodyPr>
            <a:normAutofit lnSpcReduction="10000"/>
          </a:bodyPr>
          <a:lstStyle/>
          <a:p>
            <a:pPr marL="0" indent="0">
              <a:buNone/>
            </a:pPr>
            <a:r>
              <a:rPr lang="el-GR" sz="2400" dirty="0"/>
              <a:t>Έχοντας μελετήσει αυτό το κεφάλαιο θα είστε σε θέση να:</a:t>
            </a:r>
          </a:p>
          <a:p>
            <a:pPr lvl="0"/>
            <a:r>
              <a:rPr lang="el-GR" sz="2400" dirty="0"/>
              <a:t>Χρησιμοποιείτε τις κύριες λειτουργίες του περιβάλλοντος του </a:t>
            </a:r>
            <a:r>
              <a:rPr lang="en-US" sz="2400" dirty="0"/>
              <a:t>SPSS</a:t>
            </a:r>
          </a:p>
          <a:p>
            <a:pPr lvl="0"/>
            <a:r>
              <a:rPr lang="el-GR" sz="2400" dirty="0"/>
              <a:t>Ονομάζετε και ορίζετε μεταβλητές.</a:t>
            </a:r>
            <a:endParaRPr lang="en-US" sz="2400" dirty="0"/>
          </a:p>
          <a:p>
            <a:pPr lvl="0"/>
            <a:r>
              <a:rPr lang="el-GR" sz="2400" dirty="0"/>
              <a:t>Εισάγετε δεδομένα στο </a:t>
            </a:r>
            <a:r>
              <a:rPr lang="en-US" sz="2400" dirty="0"/>
              <a:t>SPSS.</a:t>
            </a:r>
          </a:p>
          <a:p>
            <a:pPr lvl="0"/>
            <a:r>
              <a:rPr lang="el-GR" sz="2400" dirty="0"/>
              <a:t>Χειριστείτε ελλιπή δεδομένα.</a:t>
            </a:r>
            <a:endParaRPr lang="en-US" sz="2400" dirty="0"/>
          </a:p>
          <a:p>
            <a:pPr lvl="0"/>
            <a:r>
              <a:rPr lang="el-GR" sz="2400" dirty="0" err="1"/>
              <a:t>Ανακωδικοποιήσετε</a:t>
            </a:r>
            <a:r>
              <a:rPr lang="el-GR" sz="2400" dirty="0"/>
              <a:t> και μετατρέψετε δεδομένα.</a:t>
            </a:r>
            <a:endParaRPr lang="en-US" sz="2400" dirty="0"/>
          </a:p>
          <a:p>
            <a:pPr lvl="0"/>
            <a:r>
              <a:rPr lang="el-GR" sz="2400" dirty="0"/>
              <a:t>Χρησιμοποιείτε τη λειτουργία </a:t>
            </a:r>
            <a:r>
              <a:rPr lang="el-GR" sz="2400" i="1" dirty="0"/>
              <a:t>Ανάλυση</a:t>
            </a:r>
            <a:r>
              <a:rPr lang="el-GR" sz="2400" dirty="0"/>
              <a:t>.</a:t>
            </a:r>
            <a:endParaRPr lang="en-US" sz="2400" dirty="0"/>
          </a:p>
          <a:p>
            <a:pPr lvl="0"/>
            <a:r>
              <a:rPr lang="el-GR" sz="2400" dirty="0"/>
              <a:t>Χρησιμοποιείτε το </a:t>
            </a:r>
            <a:r>
              <a:rPr lang="en-US" sz="2400" dirty="0"/>
              <a:t>SPSS</a:t>
            </a:r>
            <a:r>
              <a:rPr lang="el-GR" sz="2400" dirty="0"/>
              <a:t> με αυτοπεποίθηση.</a:t>
            </a:r>
            <a:endParaRPr lang="en-US" sz="2400" dirty="0"/>
          </a:p>
        </p:txBody>
      </p:sp>
    </p:spTree>
    <p:extLst>
      <p:ext uri="{BB962C8B-B14F-4D97-AF65-F5344CB8AC3E}">
        <p14:creationId xmlns:p14="http://schemas.microsoft.com/office/powerpoint/2010/main" val="3815270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Το </a:t>
            </a:r>
            <a:r>
              <a:rPr lang="en-GB" dirty="0"/>
              <a:t>SPSS </a:t>
            </a:r>
            <a:r>
              <a:rPr lang="el-GR" dirty="0"/>
              <a:t>αναλύει και παρουσιάζει ...</a:t>
            </a:r>
            <a:endParaRPr lang="en-US" dirty="0"/>
          </a:p>
        </p:txBody>
      </p:sp>
      <p:sp>
        <p:nvSpPr>
          <p:cNvPr id="3" name="Content Placeholder 2"/>
          <p:cNvSpPr>
            <a:spLocks noGrp="1"/>
          </p:cNvSpPr>
          <p:nvPr>
            <p:ph type="body" idx="1"/>
          </p:nvPr>
        </p:nvSpPr>
        <p:spPr/>
        <p:txBody>
          <a:bodyPr/>
          <a:lstStyle/>
          <a:p>
            <a:pPr marL="457200" lvl="0" indent="-457200">
              <a:buAutoNum type="arabicPeriod"/>
            </a:pPr>
            <a:r>
              <a:rPr lang="el-GR" sz="2400" dirty="0"/>
              <a:t>Περιγραφικά στατιστικά: συχνότητες και διασταυρούμενους πίνακες.</a:t>
            </a:r>
          </a:p>
          <a:p>
            <a:pPr marL="457200" lvl="0" indent="-457200">
              <a:buAutoNum type="arabicPeriod"/>
            </a:pPr>
            <a:r>
              <a:rPr lang="el-GR" sz="2400" dirty="0"/>
              <a:t>Δισδιάστατα στατιστικά: μέσους όρους, έλεγχους t, </a:t>
            </a:r>
            <a:r>
              <a:rPr lang="en-US" sz="2400" dirty="0"/>
              <a:t>ANOVA</a:t>
            </a:r>
            <a:r>
              <a:rPr lang="el-GR" sz="2400" dirty="0"/>
              <a:t>, συσχετίσεις και μη-παραμετρικούς ελέγχους.</a:t>
            </a:r>
          </a:p>
          <a:p>
            <a:pPr marL="457200" lvl="0" indent="-457200">
              <a:buAutoNum type="arabicPeriod"/>
            </a:pPr>
            <a:r>
              <a:rPr lang="el-GR" sz="2400" dirty="0"/>
              <a:t>Προβλέψεις αριθμητικών αποτελεσμάτων: γραμμικές παλινδρομήσεις.</a:t>
            </a:r>
          </a:p>
          <a:p>
            <a:pPr marL="457200" lvl="0" indent="-457200">
              <a:buAutoNum type="arabicPeriod"/>
            </a:pPr>
            <a:r>
              <a:rPr lang="el-GR" sz="2400" dirty="0"/>
              <a:t>Προβλέψεις για την αναγνώριση ομάδων: παραγοντική ανάλυση, ομαδοποίηση.</a:t>
            </a:r>
            <a:endParaRPr lang="en-US" sz="2400" dirty="0"/>
          </a:p>
        </p:txBody>
      </p:sp>
    </p:spTree>
    <p:extLst>
      <p:ext uri="{BB962C8B-B14F-4D97-AF65-F5344CB8AC3E}">
        <p14:creationId xmlns:p14="http://schemas.microsoft.com/office/powerpoint/2010/main" val="2975148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Το περιβάλλον του SPSS </a:t>
            </a:r>
            <a:endParaRPr lang="en-US" dirty="0"/>
          </a:p>
        </p:txBody>
      </p:sp>
      <p:pic>
        <p:nvPicPr>
          <p:cNvPr id="6" name="Content Placeholder 5" descr="2301.jpg"/>
          <p:cNvPicPr>
            <a:picLocks noGrp="1" noChangeAspect="1"/>
          </p:cNvPicPr>
          <p:nvPr>
            <p:ph idx="4294967295"/>
          </p:nvPr>
        </p:nvPicPr>
        <p:blipFill>
          <a:blip r:embed="rId2">
            <a:extLst>
              <a:ext uri="{28A0092B-C50C-407E-A947-70E740481C1C}">
                <a14:useLocalDpi xmlns:a14="http://schemas.microsoft.com/office/drawing/2010/main" val="0"/>
              </a:ext>
            </a:extLst>
          </a:blip>
          <a:srcRect l="-1634" r="-1634"/>
          <a:stretch>
            <a:fillRect/>
          </a:stretch>
        </p:blipFill>
        <p:spPr>
          <a:xfrm>
            <a:off x="368300" y="1574800"/>
            <a:ext cx="8229600" cy="4525963"/>
          </a:xfrm>
        </p:spPr>
      </p:pic>
    </p:spTree>
    <p:extLst>
      <p:ext uri="{BB962C8B-B14F-4D97-AF65-F5344CB8AC3E}">
        <p14:creationId xmlns:p14="http://schemas.microsoft.com/office/powerpoint/2010/main" val="36468206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680"/>
            <a:ext cx="8229600" cy="771313"/>
          </a:xfrm>
        </p:spPr>
        <p:txBody>
          <a:bodyPr>
            <a:normAutofit/>
          </a:bodyPr>
          <a:lstStyle/>
          <a:p>
            <a:r>
              <a:rPr lang="el-GR" sz="3600" dirty="0"/>
              <a:t>Το μενού File στην Οθόνη Δεδομένων </a:t>
            </a:r>
            <a:endParaRPr lang="en-US" sz="3600" dirty="0"/>
          </a:p>
        </p:txBody>
      </p:sp>
      <p:pic>
        <p:nvPicPr>
          <p:cNvPr id="6" name="Content Placeholder 5" descr="2302.jpg"/>
          <p:cNvPicPr>
            <a:picLocks noGrp="1" noChangeAspect="1"/>
          </p:cNvPicPr>
          <p:nvPr>
            <p:ph idx="4294967295"/>
          </p:nvPr>
        </p:nvPicPr>
        <p:blipFill>
          <a:blip r:embed="rId2">
            <a:extLst>
              <a:ext uri="{28A0092B-C50C-407E-A947-70E740481C1C}">
                <a14:useLocalDpi xmlns:a14="http://schemas.microsoft.com/office/drawing/2010/main" val="0"/>
              </a:ext>
            </a:extLst>
          </a:blip>
          <a:srcRect l="-2597" r="-2597"/>
          <a:stretch>
            <a:fillRect/>
          </a:stretch>
        </p:blipFill>
        <p:spPr>
          <a:xfrm>
            <a:off x="0" y="881009"/>
            <a:ext cx="9144000" cy="5337175"/>
          </a:xfrm>
        </p:spPr>
      </p:pic>
    </p:spTree>
    <p:extLst>
      <p:ext uri="{BB962C8B-B14F-4D97-AF65-F5344CB8AC3E}">
        <p14:creationId xmlns:p14="http://schemas.microsoft.com/office/powerpoint/2010/main" val="3089641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15900"/>
            <a:ext cx="8229600" cy="1096963"/>
          </a:xfrm>
        </p:spPr>
        <p:txBody>
          <a:bodyPr>
            <a:normAutofit/>
          </a:bodyPr>
          <a:lstStyle/>
          <a:p>
            <a:r>
              <a:rPr lang="el-GR" sz="3600" dirty="0"/>
              <a:t>Το μενού Edit στην Οθόνη Δεδομένων</a:t>
            </a:r>
            <a:endParaRPr lang="en-US" sz="3600" dirty="0"/>
          </a:p>
        </p:txBody>
      </p:sp>
      <p:pic>
        <p:nvPicPr>
          <p:cNvPr id="6" name="Content Placeholder 5" descr="2303.jpg"/>
          <p:cNvPicPr>
            <a:picLocks noGrp="1" noChangeAspect="1"/>
          </p:cNvPicPr>
          <p:nvPr>
            <p:ph idx="4294967295"/>
          </p:nvPr>
        </p:nvPicPr>
        <p:blipFill>
          <a:blip r:embed="rId2">
            <a:extLst>
              <a:ext uri="{28A0092B-C50C-407E-A947-70E740481C1C}">
                <a14:useLocalDpi xmlns:a14="http://schemas.microsoft.com/office/drawing/2010/main" val="0"/>
              </a:ext>
            </a:extLst>
          </a:blip>
          <a:srcRect t="-5487" b="-5487"/>
          <a:stretch>
            <a:fillRect/>
          </a:stretch>
        </p:blipFill>
        <p:spPr>
          <a:xfrm>
            <a:off x="0" y="1600200"/>
            <a:ext cx="8229600" cy="4525963"/>
          </a:xfrm>
        </p:spPr>
      </p:pic>
    </p:spTree>
    <p:extLst>
      <p:ext uri="{BB962C8B-B14F-4D97-AF65-F5344CB8AC3E}">
        <p14:creationId xmlns:p14="http://schemas.microsoft.com/office/powerpoint/2010/main" val="1251746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15900"/>
            <a:ext cx="8229600" cy="1096963"/>
          </a:xfrm>
        </p:spPr>
        <p:txBody>
          <a:bodyPr>
            <a:normAutofit/>
          </a:bodyPr>
          <a:lstStyle/>
          <a:p>
            <a:r>
              <a:rPr lang="el-GR" sz="3600" dirty="0"/>
              <a:t>Το μενού View στην Οθόνη Δεδομένων </a:t>
            </a:r>
            <a:endParaRPr lang="en-US" sz="3600" dirty="0"/>
          </a:p>
        </p:txBody>
      </p:sp>
      <p:pic>
        <p:nvPicPr>
          <p:cNvPr id="6" name="Content Placeholder 5" descr="2304.jpg"/>
          <p:cNvPicPr>
            <a:picLocks noGrp="1" noChangeAspect="1"/>
          </p:cNvPicPr>
          <p:nvPr>
            <p:ph idx="4294967295"/>
          </p:nvPr>
        </p:nvPicPr>
        <p:blipFill>
          <a:blip r:embed="rId2">
            <a:extLst>
              <a:ext uri="{28A0092B-C50C-407E-A947-70E740481C1C}">
                <a14:useLocalDpi xmlns:a14="http://schemas.microsoft.com/office/drawing/2010/main" val="0"/>
              </a:ext>
            </a:extLst>
          </a:blip>
          <a:srcRect t="-29398" b="-29398"/>
          <a:stretch>
            <a:fillRect/>
          </a:stretch>
        </p:blipFill>
        <p:spPr>
          <a:xfrm>
            <a:off x="0" y="1600200"/>
            <a:ext cx="8229600" cy="4525963"/>
          </a:xfrm>
        </p:spPr>
      </p:pic>
    </p:spTree>
    <p:extLst>
      <p:ext uri="{BB962C8B-B14F-4D97-AF65-F5344CB8AC3E}">
        <p14:creationId xmlns:p14="http://schemas.microsoft.com/office/powerpoint/2010/main" val="3039897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15900"/>
            <a:ext cx="8229600" cy="1096963"/>
          </a:xfrm>
        </p:spPr>
        <p:txBody>
          <a:bodyPr>
            <a:noAutofit/>
          </a:bodyPr>
          <a:lstStyle/>
          <a:p>
            <a:r>
              <a:rPr lang="el-GR" sz="3200" dirty="0"/>
              <a:t>Το μενού Analyze στην Οθόνη Δεδομένων</a:t>
            </a:r>
            <a:endParaRPr lang="en-US" sz="3200" dirty="0"/>
          </a:p>
        </p:txBody>
      </p:sp>
      <p:pic>
        <p:nvPicPr>
          <p:cNvPr id="6" name="Content Placeholder 5" descr="2305.jpg"/>
          <p:cNvPicPr>
            <a:picLocks noGrp="1" noChangeAspect="1"/>
          </p:cNvPicPr>
          <p:nvPr>
            <p:ph idx="4294967295"/>
          </p:nvPr>
        </p:nvPicPr>
        <p:blipFill>
          <a:blip r:embed="rId2">
            <a:extLst>
              <a:ext uri="{28A0092B-C50C-407E-A947-70E740481C1C}">
                <a14:useLocalDpi xmlns:a14="http://schemas.microsoft.com/office/drawing/2010/main" val="0"/>
              </a:ext>
            </a:extLst>
          </a:blip>
          <a:srcRect l="-14058" r="-14058"/>
          <a:stretch>
            <a:fillRect/>
          </a:stretch>
        </p:blipFill>
        <p:spPr>
          <a:xfrm>
            <a:off x="0" y="1600200"/>
            <a:ext cx="8229600" cy="4525963"/>
          </a:xfrm>
        </p:spPr>
      </p:pic>
    </p:spTree>
    <p:extLst>
      <p:ext uri="{BB962C8B-B14F-4D97-AF65-F5344CB8AC3E}">
        <p14:creationId xmlns:p14="http://schemas.microsoft.com/office/powerpoint/2010/main" val="9348785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15900"/>
            <a:ext cx="8229600" cy="1096963"/>
          </a:xfrm>
        </p:spPr>
        <p:txBody>
          <a:bodyPr>
            <a:noAutofit/>
          </a:bodyPr>
          <a:lstStyle/>
          <a:p>
            <a:r>
              <a:rPr lang="el-GR" sz="3200" dirty="0"/>
              <a:t>Το μενού Graphs στην Οθόνη Δεδομένων </a:t>
            </a:r>
            <a:endParaRPr lang="en-US" sz="3200" dirty="0"/>
          </a:p>
        </p:txBody>
      </p:sp>
      <p:pic>
        <p:nvPicPr>
          <p:cNvPr id="6" name="Content Placeholder 5" descr="2306.jpg"/>
          <p:cNvPicPr>
            <a:picLocks noGrp="1" noChangeAspect="1"/>
          </p:cNvPicPr>
          <p:nvPr>
            <p:ph idx="4294967295"/>
          </p:nvPr>
        </p:nvPicPr>
        <p:blipFill>
          <a:blip r:embed="rId2">
            <a:extLst>
              <a:ext uri="{28A0092B-C50C-407E-A947-70E740481C1C}">
                <a14:useLocalDpi xmlns:a14="http://schemas.microsoft.com/office/drawing/2010/main" val="0"/>
              </a:ext>
            </a:extLst>
          </a:blip>
          <a:srcRect t="-9008" b="-9008"/>
          <a:stretch>
            <a:fillRect/>
          </a:stretch>
        </p:blipFill>
        <p:spPr>
          <a:xfrm>
            <a:off x="0" y="1600200"/>
            <a:ext cx="8229600" cy="4525963"/>
          </a:xfrm>
        </p:spPr>
      </p:pic>
    </p:spTree>
    <p:extLst>
      <p:ext uri="{BB962C8B-B14F-4D97-AF65-F5344CB8AC3E}">
        <p14:creationId xmlns:p14="http://schemas.microsoft.com/office/powerpoint/2010/main" val="1043472106"/>
      </p:ext>
    </p:extLst>
  </p:cSld>
  <p:clrMapOvr>
    <a:masterClrMapping/>
  </p:clrMapOvr>
</p:sld>
</file>

<file path=ppt/theme/theme1.xml><?xml version="1.0" encoding="utf-8"?>
<a:theme xmlns:a="http://schemas.openxmlformats.org/drawingml/2006/main" name="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RAY_5e_PPT_01_Greek template" id="{BE828612-5717-A649-839F-3094A748930E}" vid="{8853DB5E-1FD5-634D-BF65-6CD7B6D96AE4}"/>
    </a:ext>
  </a:extLst>
</a:theme>
</file>

<file path=ppt/theme/theme2.xml><?xml version="1.0" encoding="utf-8"?>
<a:theme xmlns:a="http://schemas.openxmlformats.org/drawingml/2006/main" name="1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RAY_5e_PPT_01_Greek template" id="{BE828612-5717-A649-839F-3094A748930E}" vid="{C6603481-B2A6-BB44-B51B-8EBA11D29A7F}"/>
    </a:ext>
  </a:ext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508 Lecture</Template>
  <TotalTime>13</TotalTime>
  <Words>1069</Words>
  <Application>Microsoft Macintosh PowerPoint</Application>
  <PresentationFormat>On-screen Show (4:3)</PresentationFormat>
  <Paragraphs>80</Paragraphs>
  <Slides>18</Slides>
  <Notes>1</Notes>
  <HiddenSlides>1</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18</vt:i4>
      </vt:variant>
    </vt:vector>
  </HeadingPairs>
  <TitlesOfParts>
    <vt:vector size="25" baseType="lpstr">
      <vt:lpstr>Apparat</vt:lpstr>
      <vt:lpstr>Arial</vt:lpstr>
      <vt:lpstr>Calibri</vt:lpstr>
      <vt:lpstr>Noto Sans Symbols</vt:lpstr>
      <vt:lpstr>Times New Roman</vt:lpstr>
      <vt:lpstr>508 Lecture</vt:lpstr>
      <vt:lpstr>1_508 Lecture</vt:lpstr>
      <vt:lpstr>Η Ερευνητική Μεθοδολογία στον Πραγματικό  Κόσμο </vt:lpstr>
      <vt:lpstr>Μαθησιακά αποτελέσματα κεφαλαίου</vt:lpstr>
      <vt:lpstr>Το SPSS αναλύει και παρουσιάζει ...</vt:lpstr>
      <vt:lpstr>Το περιβάλλον του SPSS </vt:lpstr>
      <vt:lpstr>Το μενού File στην Οθόνη Δεδομένων </vt:lpstr>
      <vt:lpstr>Το μενού Edit στην Οθόνη Δεδομένων</vt:lpstr>
      <vt:lpstr>Το μενού View στην Οθόνη Δεδομένων </vt:lpstr>
      <vt:lpstr>Το μενού Analyze στην Οθόνη Δεδομένων</vt:lpstr>
      <vt:lpstr>Το μενού Graphs στην Οθόνη Δεδομένων </vt:lpstr>
      <vt:lpstr>Ονοματοδοσία Μεταβλητών</vt:lpstr>
      <vt:lpstr>Ορισμός Μεταβλητών</vt:lpstr>
      <vt:lpstr>Αλλάζοντας το είδος της μεταβλητής </vt:lpstr>
      <vt:lpstr>Εισαγωγή Δεδομένων</vt:lpstr>
      <vt:lpstr>Πλοήγηση στο Παραθυρικό Περιβάλλον</vt:lpstr>
      <vt:lpstr>Χειρισμός Ελλιπών Δεδομένων</vt:lpstr>
      <vt:lpstr>Ανακωδικοποίηση και Μετατροπή Δεδομένων </vt:lpstr>
      <vt:lpstr>Εξαγωγή στο Ms Word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Ερευνητική Μεθοδολογία στον Πραγματικό  Κόσμο </dc:title>
  <dc:creator>Pavlos Delias</dc:creator>
  <cp:lastModifiedBy>Pavlos Delias</cp:lastModifiedBy>
  <cp:revision>2</cp:revision>
  <dcterms:created xsi:type="dcterms:W3CDTF">2023-09-16T09:59:41Z</dcterms:created>
  <dcterms:modified xsi:type="dcterms:W3CDTF">2023-09-16T10:12:42Z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682739</vt:lpwstr>
  </property>
  <property fmtid="{D5CDD505-2E9C-101B-9397-08002B2CF9AE}" pid="3" name="Offisync_ServerID">
    <vt:lpwstr>7e960520-0e88-4f05-9fa0-24079b61e486</vt:lpwstr>
  </property>
  <property fmtid="{D5CDD505-2E9C-101B-9397-08002B2CF9AE}" pid="4" name="Offisync_UpdateToken">
    <vt:lpwstr>2</vt:lpwstr>
  </property>
  <property fmtid="{D5CDD505-2E9C-101B-9397-08002B2CF9AE}" pid="5" name="Jive_VersionGuid">
    <vt:lpwstr>2e874262-9747-49d3-bf1e-677aeb587663</vt:lpwstr>
  </property>
  <property fmtid="{D5CDD505-2E9C-101B-9397-08002B2CF9AE}" pid="6" name="Offisync_ProviderInitializationData">
    <vt:lpwstr>https://neo.pearson.com</vt:lpwstr>
  </property>
  <property fmtid="{D5CDD505-2E9C-101B-9397-08002B2CF9AE}" pid="7" name="Jive_LatestUserAccountName">
    <vt:lpwstr>joel</vt:lpwstr>
  </property>
</Properties>
</file>