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72" r:id="rId6"/>
    <p:sldMasterId id="214748369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</p:sldIdLst>
  <p:sldSz cy="5143500" cx="9144000"/>
  <p:notesSz cx="6858000" cy="9144000"/>
  <p:embeddedFontLst>
    <p:embeddedFont>
      <p:font typeface="Fira Sans Black"/>
      <p:bold r:id="rId87"/>
      <p:boldItalic r:id="rId88"/>
    </p:embeddedFont>
    <p:embeddedFont>
      <p:font typeface="Roboto Black"/>
      <p:bold r:id="rId89"/>
      <p:boldItalic r:id="rId90"/>
    </p:embeddedFont>
    <p:embeddedFont>
      <p:font typeface="Roboto"/>
      <p:regular r:id="rId91"/>
      <p:bold r:id="rId92"/>
      <p:italic r:id="rId93"/>
      <p:boldItalic r:id="rId94"/>
    </p:embeddedFont>
    <p:embeddedFont>
      <p:font typeface="Roboto Medium"/>
      <p:regular r:id="rId95"/>
      <p:bold r:id="rId96"/>
      <p:italic r:id="rId97"/>
      <p:boldItalic r:id="rId98"/>
    </p:embeddedFont>
    <p:embeddedFont>
      <p:font typeface="Fira Sans Medium"/>
      <p:regular r:id="rId99"/>
      <p:bold r:id="rId100"/>
      <p:italic r:id="rId101"/>
      <p:boldItalic r:id="rId102"/>
    </p:embeddedFont>
    <p:embeddedFont>
      <p:font typeface="Fira Sans"/>
      <p:regular r:id="rId103"/>
      <p:bold r:id="rId104"/>
      <p:italic r:id="rId105"/>
      <p:boldItalic r:id="rId106"/>
    </p:embeddedFont>
    <p:embeddedFont>
      <p:font typeface="Gill Sans"/>
      <p:regular r:id="rId107"/>
      <p:bold r:id="rId108"/>
    </p:embeddedFont>
    <p:embeddedFont>
      <p:font typeface="Century Gothic"/>
      <p:regular r:id="rId109"/>
      <p:bold r:id="rId110"/>
      <p:italic r:id="rId111"/>
      <p:boldItalic r:id="rId1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13" roundtripDataSignature="AMtx7mgVzr7gXD2PHiuFQzj4IqL2X7ge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DC150A-9152-4056-BA9D-D3C345448276}">
  <a:tblStyle styleId="{E4DC150A-9152-4056-BA9D-D3C34544827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GillSans-regular.fntdata"/><Relationship Id="rId106" Type="http://schemas.openxmlformats.org/officeDocument/2006/relationships/font" Target="fonts/FiraSans-boldItalic.fntdata"/><Relationship Id="rId105" Type="http://schemas.openxmlformats.org/officeDocument/2006/relationships/font" Target="fonts/FiraSans-italic.fntdata"/><Relationship Id="rId104" Type="http://schemas.openxmlformats.org/officeDocument/2006/relationships/font" Target="fonts/FiraSans-bold.fntdata"/><Relationship Id="rId109" Type="http://schemas.openxmlformats.org/officeDocument/2006/relationships/font" Target="fonts/CenturyGothic-regular.fntdata"/><Relationship Id="rId108" Type="http://schemas.openxmlformats.org/officeDocument/2006/relationships/font" Target="fonts/GillSans-bold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FiraSans-regular.fntdata"/><Relationship Id="rId102" Type="http://schemas.openxmlformats.org/officeDocument/2006/relationships/font" Target="fonts/FiraSansMedium-boldItalic.fntdata"/><Relationship Id="rId101" Type="http://schemas.openxmlformats.org/officeDocument/2006/relationships/font" Target="fonts/FiraSansMedium-italic.fntdata"/><Relationship Id="rId100" Type="http://schemas.openxmlformats.org/officeDocument/2006/relationships/font" Target="fonts/FiraSansMedium-bold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95" Type="http://schemas.openxmlformats.org/officeDocument/2006/relationships/font" Target="fonts/RobotoMedium-regular.fntdata"/><Relationship Id="rId94" Type="http://schemas.openxmlformats.org/officeDocument/2006/relationships/font" Target="fonts/Roboto-boldItalic.fntdata"/><Relationship Id="rId97" Type="http://schemas.openxmlformats.org/officeDocument/2006/relationships/font" Target="fonts/RobotoMedium-italic.fntdata"/><Relationship Id="rId96" Type="http://schemas.openxmlformats.org/officeDocument/2006/relationships/font" Target="fonts/RobotoMedium-bold.fntdata"/><Relationship Id="rId11" Type="http://schemas.openxmlformats.org/officeDocument/2006/relationships/slide" Target="slides/slide3.xml"/><Relationship Id="rId99" Type="http://schemas.openxmlformats.org/officeDocument/2006/relationships/font" Target="fonts/FiraSansMedium-regular.fntdata"/><Relationship Id="rId10" Type="http://schemas.openxmlformats.org/officeDocument/2006/relationships/slide" Target="slides/slide2.xml"/><Relationship Id="rId98" Type="http://schemas.openxmlformats.org/officeDocument/2006/relationships/font" Target="fonts/RobotoMedium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font" Target="fonts/Roboto-regular.fntdata"/><Relationship Id="rId90" Type="http://schemas.openxmlformats.org/officeDocument/2006/relationships/font" Target="fonts/RobotoBlack-boldItalic.fntdata"/><Relationship Id="rId93" Type="http://schemas.openxmlformats.org/officeDocument/2006/relationships/font" Target="fonts/Roboto-italic.fntdata"/><Relationship Id="rId92" Type="http://schemas.openxmlformats.org/officeDocument/2006/relationships/font" Target="fonts/Roboto-bold.fntdata"/><Relationship Id="rId15" Type="http://schemas.openxmlformats.org/officeDocument/2006/relationships/slide" Target="slides/slide7.xml"/><Relationship Id="rId110" Type="http://schemas.openxmlformats.org/officeDocument/2006/relationships/font" Target="fonts/CenturyGothic-bold.fntdata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13" Type="http://customschemas.google.com/relationships/presentationmetadata" Target="metadata"/><Relationship Id="rId112" Type="http://schemas.openxmlformats.org/officeDocument/2006/relationships/font" Target="fonts/CenturyGothic-boldItalic.fntdata"/><Relationship Id="rId111" Type="http://schemas.openxmlformats.org/officeDocument/2006/relationships/font" Target="fonts/CenturyGothic-italic.fntdata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font" Target="fonts/FiraSansBlack-boldItalic.fntdata"/><Relationship Id="rId87" Type="http://schemas.openxmlformats.org/officeDocument/2006/relationships/font" Target="fonts/FiraSansBlack-bold.fntdata"/><Relationship Id="rId89" Type="http://schemas.openxmlformats.org/officeDocument/2006/relationships/font" Target="fonts/RobotoBlack-bold.fntdata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1" name="Google Shape;37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1" name="Google Shape;113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1" name="Google Shape;114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r>
              <a:rPr lang="it-IT" sz="2400">
                <a:latin typeface="Roboto"/>
                <a:ea typeface="Roboto"/>
                <a:cs typeface="Roboto"/>
                <a:sym typeface="Roboto"/>
              </a:rPr>
              <a:t>Breve descrizione della tua startup.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9" name="Google Shape;1149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8" name="Google Shape;1158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7" name="Google Shape;1167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6" name="Google Shape;1176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7" name="Google Shape;118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7" name="Google Shape;1197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6" name="Google Shape;120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6" name="Google Shape;1216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0" name="Google Shape;1230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9" name="Google Shape;1239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1" name="Google Shape;1251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2" name="Google Shape;126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1" name="Google Shape;1271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1" name="Google Shape;1291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1" name="Google Shape;1301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0" name="Google Shape;1310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0" name="Google Shape;132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2" name="Google Shape;1332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0" name="Google Shape;1390;p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3" name="Google Shape;1403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04" name="Google Shape;1404;p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0"/>
          <p:cNvSpPr txBox="1"/>
          <p:nvPr>
            <p:ph idx="1" type="body"/>
          </p:nvPr>
        </p:nvSpPr>
        <p:spPr>
          <a:xfrm>
            <a:off x="0" y="428275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80"/>
          <p:cNvSpPr txBox="1"/>
          <p:nvPr>
            <p:ph idx="2" type="body"/>
          </p:nvPr>
        </p:nvSpPr>
        <p:spPr>
          <a:xfrm>
            <a:off x="0" y="1004339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88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0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9" name="Google Shape;19;p80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8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9"/>
          <p:cNvSpPr txBox="1"/>
          <p:nvPr>
            <p:ph type="title"/>
          </p:nvPr>
        </p:nvSpPr>
        <p:spPr>
          <a:xfrm>
            <a:off x="461877" y="470050"/>
            <a:ext cx="80563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62" name="Google Shape;62;p89"/>
          <p:cNvSpPr txBox="1"/>
          <p:nvPr>
            <p:ph idx="1" type="body"/>
          </p:nvPr>
        </p:nvSpPr>
        <p:spPr>
          <a:xfrm>
            <a:off x="470225" y="1134662"/>
            <a:ext cx="39099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89"/>
          <p:cNvSpPr txBox="1"/>
          <p:nvPr>
            <p:ph idx="2" type="body"/>
          </p:nvPr>
        </p:nvSpPr>
        <p:spPr>
          <a:xfrm>
            <a:off x="4756678" y="1134662"/>
            <a:ext cx="39099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4" name="Google Shape;64;p89"/>
          <p:cNvSpPr txBox="1"/>
          <p:nvPr>
            <p:ph idx="3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89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rgbClr val="2F80ED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0"/>
          <p:cNvSpPr txBox="1"/>
          <p:nvPr>
            <p:ph type="title"/>
          </p:nvPr>
        </p:nvSpPr>
        <p:spPr>
          <a:xfrm>
            <a:off x="500550" y="1852163"/>
            <a:ext cx="8142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b="1"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8" name="Google Shape;68;p90"/>
          <p:cNvSpPr txBox="1"/>
          <p:nvPr>
            <p:ph idx="12" type="sldNum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1"/>
          <p:cNvSpPr txBox="1"/>
          <p:nvPr>
            <p:ph idx="1" type="body"/>
          </p:nvPr>
        </p:nvSpPr>
        <p:spPr>
          <a:xfrm>
            <a:off x="0" y="434763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2"/>
          <p:cNvSpPr txBox="1"/>
          <p:nvPr>
            <p:ph idx="1" type="body"/>
          </p:nvPr>
        </p:nvSpPr>
        <p:spPr>
          <a:xfrm>
            <a:off x="3923928" y="2643759"/>
            <a:ext cx="5220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312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92"/>
          <p:cNvSpPr txBox="1"/>
          <p:nvPr>
            <p:ph idx="2" type="body"/>
          </p:nvPr>
        </p:nvSpPr>
        <p:spPr>
          <a:xfrm>
            <a:off x="3923928" y="3723878"/>
            <a:ext cx="52200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288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3"/>
          <p:cNvSpPr/>
          <p:nvPr/>
        </p:nvSpPr>
        <p:spPr>
          <a:xfrm>
            <a:off x="334900" y="2314324"/>
            <a:ext cx="8447100" cy="247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93"/>
          <p:cNvSpPr txBox="1"/>
          <p:nvPr>
            <p:ph type="ctrTitle"/>
          </p:nvPr>
        </p:nvSpPr>
        <p:spPr>
          <a:xfrm>
            <a:off x="435894" y="765324"/>
            <a:ext cx="8245200" cy="11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sz="2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3"/>
          <p:cNvSpPr txBox="1"/>
          <p:nvPr>
            <p:ph idx="1" type="subTitle"/>
          </p:nvPr>
        </p:nvSpPr>
        <p:spPr>
          <a:xfrm>
            <a:off x="435895" y="1871584"/>
            <a:ext cx="82452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828"/>
              <a:buFont typeface="Arial"/>
              <a:buNone/>
              <a:defRPr b="0" i="0" sz="14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4"/>
          <p:cNvSpPr/>
          <p:nvPr/>
        </p:nvSpPr>
        <p:spPr>
          <a:xfrm>
            <a:off x="330214" y="460805"/>
            <a:ext cx="8481900" cy="89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" name="Google Shape;80;p94"/>
          <p:cNvSpPr txBox="1"/>
          <p:nvPr>
            <p:ph type="title"/>
          </p:nvPr>
        </p:nvSpPr>
        <p:spPr>
          <a:xfrm>
            <a:off x="435894" y="526617"/>
            <a:ext cx="82722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94"/>
          <p:cNvSpPr txBox="1"/>
          <p:nvPr>
            <p:ph idx="1" type="body"/>
          </p:nvPr>
        </p:nvSpPr>
        <p:spPr>
          <a:xfrm>
            <a:off x="435895" y="1635373"/>
            <a:ext cx="8272200" cy="27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94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3" name="Google Shape;83;p94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4" name="Google Shape;84;p9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5"/>
          <p:cNvSpPr/>
          <p:nvPr/>
        </p:nvSpPr>
        <p:spPr>
          <a:xfrm>
            <a:off x="335863" y="3849996"/>
            <a:ext cx="84681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5"/>
          <p:cNvSpPr txBox="1"/>
          <p:nvPr>
            <p:ph type="title"/>
          </p:nvPr>
        </p:nvSpPr>
        <p:spPr>
          <a:xfrm>
            <a:off x="435895" y="2282933"/>
            <a:ext cx="82722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Gill Sans"/>
              <a:buNone/>
              <a:defRPr b="0" sz="27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5"/>
          <p:cNvSpPr txBox="1"/>
          <p:nvPr>
            <p:ph idx="1" type="body"/>
          </p:nvPr>
        </p:nvSpPr>
        <p:spPr>
          <a:xfrm>
            <a:off x="435895" y="3406063"/>
            <a:ext cx="8272200" cy="4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0" i="0" sz="13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0" i="0" sz="13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0" i="0" sz="120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966"/>
              <a:buFont typeface="Arial"/>
              <a:buNone/>
              <a:defRPr b="0" i="0" sz="1050" u="none" cap="none" strike="noStrike">
                <a:solidFill>
                  <a:srgbClr val="8BAFC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95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95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6"/>
          <p:cNvSpPr/>
          <p:nvPr/>
        </p:nvSpPr>
        <p:spPr>
          <a:xfrm>
            <a:off x="334487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6"/>
          <p:cNvSpPr txBox="1"/>
          <p:nvPr>
            <p:ph idx="1" type="body"/>
          </p:nvPr>
        </p:nvSpPr>
        <p:spPr>
          <a:xfrm>
            <a:off x="435895" y="1671003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96"/>
          <p:cNvSpPr txBox="1"/>
          <p:nvPr>
            <p:ph idx="2" type="body"/>
          </p:nvPr>
        </p:nvSpPr>
        <p:spPr>
          <a:xfrm>
            <a:off x="4641313" y="1671003"/>
            <a:ext cx="4066800" cy="27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96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7" name="Google Shape;97;p96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p9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9" name="Google Shape;99;p96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7"/>
          <p:cNvSpPr/>
          <p:nvPr/>
        </p:nvSpPr>
        <p:spPr>
          <a:xfrm>
            <a:off x="334487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2" name="Google Shape;102;p97"/>
          <p:cNvSpPr txBox="1"/>
          <p:nvPr>
            <p:ph idx="1" type="body"/>
          </p:nvPr>
        </p:nvSpPr>
        <p:spPr>
          <a:xfrm>
            <a:off x="665415" y="1688169"/>
            <a:ext cx="38154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518"/>
              <a:buFont typeface="Arial"/>
              <a:buNone/>
              <a:defRPr b="0" i="0" sz="16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97"/>
          <p:cNvSpPr txBox="1"/>
          <p:nvPr>
            <p:ph idx="2" type="body"/>
          </p:nvPr>
        </p:nvSpPr>
        <p:spPr>
          <a:xfrm>
            <a:off x="435896" y="2194540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97"/>
          <p:cNvSpPr txBox="1"/>
          <p:nvPr>
            <p:ph idx="3" type="body"/>
          </p:nvPr>
        </p:nvSpPr>
        <p:spPr>
          <a:xfrm>
            <a:off x="4892802" y="1688169"/>
            <a:ext cx="38154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30"/>
              </a:spcBef>
              <a:spcAft>
                <a:spcPts val="0"/>
              </a:spcAft>
              <a:buClr>
                <a:srgbClr val="000000"/>
              </a:buClr>
              <a:buSzPts val="1518"/>
              <a:buFont typeface="Arial"/>
              <a:buNone/>
              <a:defRPr b="0" i="0" sz="1650" u="none" cap="none" strike="noStrike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380"/>
              <a:buFont typeface="Arial"/>
              <a:buNone/>
              <a:defRPr b="1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None/>
              <a:defRPr b="1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104"/>
              <a:buFont typeface="Arial"/>
              <a:buNone/>
              <a:def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97"/>
          <p:cNvSpPr txBox="1"/>
          <p:nvPr>
            <p:ph idx="4" type="body"/>
          </p:nvPr>
        </p:nvSpPr>
        <p:spPr>
          <a:xfrm>
            <a:off x="4663282" y="2194540"/>
            <a:ext cx="40449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97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7" name="Google Shape;107;p97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8" name="Google Shape;108;p9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9" name="Google Shape;109;p97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8"/>
          <p:cNvSpPr/>
          <p:nvPr/>
        </p:nvSpPr>
        <p:spPr>
          <a:xfrm>
            <a:off x="330512" y="454916"/>
            <a:ext cx="8475000" cy="94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8"/>
          <p:cNvSpPr txBox="1"/>
          <p:nvPr>
            <p:ph type="title"/>
          </p:nvPr>
        </p:nvSpPr>
        <p:spPr>
          <a:xfrm>
            <a:off x="431921" y="547244"/>
            <a:ext cx="82722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8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4" name="Google Shape;114;p98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5" name="Google Shape;115;p9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1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3" name="Google Shape;23;p81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" name="Google Shape;24;p8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9"/>
          <p:cNvSpPr/>
          <p:nvPr/>
        </p:nvSpPr>
        <p:spPr>
          <a:xfrm>
            <a:off x="335863" y="3856480"/>
            <a:ext cx="8473800" cy="95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9"/>
          <p:cNvSpPr txBox="1"/>
          <p:nvPr>
            <p:ph type="title"/>
          </p:nvPr>
        </p:nvSpPr>
        <p:spPr>
          <a:xfrm>
            <a:off x="435894" y="3946722"/>
            <a:ext cx="36822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5AD"/>
              </a:buClr>
              <a:buSzPts val="1500"/>
              <a:buFont typeface="Gill Sans"/>
              <a:buNone/>
              <a:defRPr b="0" sz="15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9"/>
          <p:cNvSpPr txBox="1"/>
          <p:nvPr>
            <p:ph idx="1" type="body"/>
          </p:nvPr>
        </p:nvSpPr>
        <p:spPr>
          <a:xfrm>
            <a:off x="335862" y="450900"/>
            <a:ext cx="8469600" cy="3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1623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380"/>
              <a:buFont typeface="Arial"/>
              <a:buChar char="◼"/>
              <a:defRPr b="0" i="0" sz="1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07467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242"/>
              <a:buFont typeface="Arial"/>
              <a:buChar char="◼"/>
              <a:defRPr b="0" i="0" sz="13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703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Char char="◼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9941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941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941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941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94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94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99"/>
          <p:cNvSpPr txBox="1"/>
          <p:nvPr>
            <p:ph idx="2" type="body"/>
          </p:nvPr>
        </p:nvSpPr>
        <p:spPr>
          <a:xfrm>
            <a:off x="4305618" y="3946723"/>
            <a:ext cx="4402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165"/>
              </a:spcBef>
              <a:spcAft>
                <a:spcPts val="0"/>
              </a:spcAft>
              <a:buClr>
                <a:srgbClr val="000000"/>
              </a:buClr>
              <a:buSzPts val="759"/>
              <a:buFont typeface="Arial"/>
              <a:buNone/>
              <a:defRPr b="0" i="0" sz="82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759"/>
              <a:buFont typeface="Arial"/>
              <a:buNone/>
              <a:defRPr b="0" i="0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9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99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99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9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0"/>
          <p:cNvSpPr txBox="1"/>
          <p:nvPr>
            <p:ph type="title"/>
          </p:nvPr>
        </p:nvSpPr>
        <p:spPr>
          <a:xfrm>
            <a:off x="435895" y="3520042"/>
            <a:ext cx="8272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Gill Sans"/>
              <a:buNone/>
              <a:defRPr b="0" sz="18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00"/>
          <p:cNvSpPr/>
          <p:nvPr>
            <p:ph idx="2" type="pic"/>
          </p:nvPr>
        </p:nvSpPr>
        <p:spPr>
          <a:xfrm>
            <a:off x="335863" y="449794"/>
            <a:ext cx="8468100" cy="26679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100"/>
          <p:cNvSpPr txBox="1"/>
          <p:nvPr>
            <p:ph idx="1" type="body"/>
          </p:nvPr>
        </p:nvSpPr>
        <p:spPr>
          <a:xfrm>
            <a:off x="435894" y="3945096"/>
            <a:ext cx="82722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90"/>
              <a:buFont typeface="Arial"/>
              <a:buNone/>
              <a:defRPr b="0" i="0" sz="7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621"/>
              <a:buFont typeface="Arial"/>
              <a:buNone/>
              <a:defRPr b="0" i="0" sz="67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00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9" name="Google Shape;129;p100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0" name="Google Shape;130;p10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1"/>
          <p:cNvSpPr/>
          <p:nvPr/>
        </p:nvSpPr>
        <p:spPr>
          <a:xfrm>
            <a:off x="330214" y="460805"/>
            <a:ext cx="8481900" cy="89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1"/>
          <p:cNvSpPr txBox="1"/>
          <p:nvPr>
            <p:ph type="title"/>
          </p:nvPr>
        </p:nvSpPr>
        <p:spPr>
          <a:xfrm>
            <a:off x="435894" y="526617"/>
            <a:ext cx="82722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01"/>
          <p:cNvSpPr txBox="1"/>
          <p:nvPr>
            <p:ph idx="1" type="body"/>
          </p:nvPr>
        </p:nvSpPr>
        <p:spPr>
          <a:xfrm rot="5400000">
            <a:off x="3250956" y="-1063048"/>
            <a:ext cx="2642100" cy="82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7467" lvl="0" marL="457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lt2"/>
              </a:buClr>
              <a:buSzPts val="1242"/>
              <a:buFont typeface="Arial"/>
              <a:buChar char="◼"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98704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104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9941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96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1178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1178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828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101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6" name="Google Shape;136;p101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7" name="Google Shape;137;p10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2"/>
          <p:cNvSpPr/>
          <p:nvPr/>
        </p:nvSpPr>
        <p:spPr>
          <a:xfrm>
            <a:off x="6629401" y="449794"/>
            <a:ext cx="2180100" cy="436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2"/>
          <p:cNvSpPr txBox="1"/>
          <p:nvPr>
            <p:ph type="title"/>
          </p:nvPr>
        </p:nvSpPr>
        <p:spPr>
          <a:xfrm rot="5400000">
            <a:off x="5437324" y="1698995"/>
            <a:ext cx="38874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02"/>
          <p:cNvSpPr txBox="1"/>
          <p:nvPr>
            <p:ph idx="1" type="body"/>
          </p:nvPr>
        </p:nvSpPr>
        <p:spPr>
          <a:xfrm rot="5400000">
            <a:off x="1598552" y="-510655"/>
            <a:ext cx="38874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33756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3756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3756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3756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3756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3756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3756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3756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ts val="1656"/>
              <a:buFont typeface="Arial"/>
              <a:buChar char="◼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102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3" name="Google Shape;143;p102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4" name="Google Shape;144;p10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05"/>
          <p:cNvGrpSpPr/>
          <p:nvPr/>
        </p:nvGrpSpPr>
        <p:grpSpPr>
          <a:xfrm>
            <a:off x="2843808" y="377126"/>
            <a:ext cx="3456384" cy="3465247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149" name="Google Shape;149;p10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0" name="Google Shape;150;p10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51" name="Google Shape;151;p105"/>
          <p:cNvSpPr txBox="1"/>
          <p:nvPr>
            <p:ph idx="1" type="body"/>
          </p:nvPr>
        </p:nvSpPr>
        <p:spPr>
          <a:xfrm>
            <a:off x="2829098" y="3829796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2" name="Google Shape;152;p105"/>
          <p:cNvSpPr txBox="1"/>
          <p:nvPr>
            <p:ph idx="2" type="body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asic Layout">
  <p:cSld name="3_Basic Layou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6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5" name="Google Shape;155;p106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7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58" name="Google Shape;158;p107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8"/>
          <p:cNvSpPr/>
          <p:nvPr>
            <p:ph idx="2" type="pic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1" name="Google Shape;161;p108"/>
          <p:cNvSpPr/>
          <p:nvPr>
            <p:ph idx="3" type="pic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108"/>
          <p:cNvSpPr/>
          <p:nvPr>
            <p:ph idx="4" type="pic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108"/>
          <p:cNvSpPr/>
          <p:nvPr>
            <p:ph idx="5" type="pic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4" name="Google Shape;164;p108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5" name="Google Shape;165;p108"/>
          <p:cNvSpPr/>
          <p:nvPr/>
        </p:nvSpPr>
        <p:spPr>
          <a:xfrm>
            <a:off x="267138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6" name="Google Shape;166;p108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7" name="Google Shape;167;p108"/>
          <p:cNvSpPr/>
          <p:nvPr/>
        </p:nvSpPr>
        <p:spPr>
          <a:xfrm>
            <a:off x="6647011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8" name="Google Shape;168;p108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69" name="Google Shape;169;p108"/>
          <p:cNvSpPr txBox="1"/>
          <p:nvPr>
            <p:ph idx="6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9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grpSp>
        <p:nvGrpSpPr>
          <p:cNvPr id="172" name="Google Shape;172;p109"/>
          <p:cNvGrpSpPr/>
          <p:nvPr/>
        </p:nvGrpSpPr>
        <p:grpSpPr>
          <a:xfrm>
            <a:off x="354008" y="1131593"/>
            <a:ext cx="2849840" cy="3649171"/>
            <a:chOff x="354008" y="1131589"/>
            <a:chExt cx="2849840" cy="3649171"/>
          </a:xfrm>
        </p:grpSpPr>
        <p:sp>
          <p:nvSpPr>
            <p:cNvPr id="173" name="Google Shape;173;p109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fmla="val 39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4" name="Google Shape;174;p109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75" name="Google Shape;175;p109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2"/>
          <p:cNvSpPr txBox="1"/>
          <p:nvPr>
            <p:ph type="title"/>
          </p:nvPr>
        </p:nvSpPr>
        <p:spPr>
          <a:xfrm>
            <a:off x="461877" y="470050"/>
            <a:ext cx="80563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27" name="Google Shape;27;p82"/>
          <p:cNvSpPr txBox="1"/>
          <p:nvPr>
            <p:ph idx="1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82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0"/>
          <p:cNvSpPr/>
          <p:nvPr>
            <p:ph idx="2" type="pic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1"/>
          <p:cNvSpPr/>
          <p:nvPr>
            <p:ph idx="2" type="pic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0" name="Google Shape;180;p111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81" name="Google Shape;181;p111"/>
          <p:cNvSpPr txBox="1"/>
          <p:nvPr>
            <p:ph idx="3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2"/>
          <p:cNvSpPr/>
          <p:nvPr>
            <p:ph idx="2" type="pic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4" name="Google Shape;184;p112"/>
          <p:cNvSpPr/>
          <p:nvPr>
            <p:ph idx="3" type="pic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3"/>
          <p:cNvSpPr/>
          <p:nvPr>
            <p:ph idx="2" type="pic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7" name="Google Shape;187;p113"/>
          <p:cNvSpPr/>
          <p:nvPr>
            <p:ph idx="3" type="pic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4"/>
          <p:cNvSpPr/>
          <p:nvPr>
            <p:ph idx="2" type="pic"/>
          </p:nvPr>
        </p:nvSpPr>
        <p:spPr>
          <a:xfrm>
            <a:off x="717862" y="1275607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0" name="Google Shape;190;p114"/>
          <p:cNvSpPr/>
          <p:nvPr>
            <p:ph idx="3" type="pic"/>
          </p:nvPr>
        </p:nvSpPr>
        <p:spPr>
          <a:xfrm>
            <a:off x="3339548" y="1275607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1" name="Google Shape;191;p114"/>
          <p:cNvSpPr/>
          <p:nvPr>
            <p:ph idx="4" type="pic"/>
          </p:nvPr>
        </p:nvSpPr>
        <p:spPr>
          <a:xfrm>
            <a:off x="5960960" y="1275607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114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93" name="Google Shape;193;p114"/>
          <p:cNvSpPr txBox="1"/>
          <p:nvPr>
            <p:ph idx="5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asic Layout">
  <p:cSld name="8_Basic Layou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Fullppt\005-PNG이미지\모니터.png" id="195" name="Google Shape;19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2290" y="1275610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Fullppt\005-PNG이미지\모니터.png" id="196" name="Google Shape;196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2652" y="1275610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5"/>
          <p:cNvSpPr/>
          <p:nvPr>
            <p:ph idx="2" type="pic"/>
          </p:nvPr>
        </p:nvSpPr>
        <p:spPr>
          <a:xfrm>
            <a:off x="1582657" y="1374410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8" name="Google Shape;198;p115"/>
          <p:cNvSpPr/>
          <p:nvPr>
            <p:ph idx="3" type="pic"/>
          </p:nvPr>
        </p:nvSpPr>
        <p:spPr>
          <a:xfrm>
            <a:off x="4820964" y="1374410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9" name="Google Shape;199;p115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0" name="Google Shape;200;p115"/>
          <p:cNvSpPr txBox="1"/>
          <p:nvPr>
            <p:ph idx="4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asic Layout">
  <p:cSld name="9_Basic Layou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6"/>
          <p:cNvSpPr/>
          <p:nvPr/>
        </p:nvSpPr>
        <p:spPr>
          <a:xfrm>
            <a:off x="2847111" y="1179745"/>
            <a:ext cx="3401564" cy="3401564"/>
          </a:xfrm>
          <a:prstGeom prst="donut">
            <a:avLst>
              <a:gd fmla="val 13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D:\Fullppt\PNG이미지\핸드폰2.png" id="203" name="Google Shape;203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225" y="1079007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6"/>
          <p:cNvSpPr/>
          <p:nvPr>
            <p:ph idx="2" type="pic"/>
          </p:nvPr>
        </p:nvSpPr>
        <p:spPr>
          <a:xfrm>
            <a:off x="3566333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5" name="Google Shape;205;p116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06" name="Google Shape;206;p116"/>
          <p:cNvSpPr txBox="1"/>
          <p:nvPr>
            <p:ph idx="3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7"/>
          <p:cNvSpPr/>
          <p:nvPr>
            <p:ph idx="2" type="pic"/>
          </p:nvPr>
        </p:nvSpPr>
        <p:spPr>
          <a:xfrm>
            <a:off x="546714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9" name="Google Shape;209;p117"/>
          <p:cNvSpPr/>
          <p:nvPr>
            <p:ph idx="3" type="pic"/>
          </p:nvPr>
        </p:nvSpPr>
        <p:spPr>
          <a:xfrm>
            <a:off x="546378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0" name="Google Shape;210;p117"/>
          <p:cNvSpPr/>
          <p:nvPr/>
        </p:nvSpPr>
        <p:spPr>
          <a:xfrm>
            <a:off x="546378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1" name="Google Shape;211;p117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2" name="Google Shape;212;p117"/>
          <p:cNvSpPr/>
          <p:nvPr>
            <p:ph idx="4" type="pic"/>
          </p:nvPr>
        </p:nvSpPr>
        <p:spPr>
          <a:xfrm>
            <a:off x="2583308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3" name="Google Shape;213;p117"/>
          <p:cNvSpPr/>
          <p:nvPr>
            <p:ph idx="5" type="pic"/>
          </p:nvPr>
        </p:nvSpPr>
        <p:spPr>
          <a:xfrm>
            <a:off x="2582971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4" name="Google Shape;214;p117"/>
          <p:cNvSpPr/>
          <p:nvPr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5" name="Google Shape;215;p117"/>
          <p:cNvSpPr/>
          <p:nvPr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6" name="Google Shape;216;p117"/>
          <p:cNvSpPr/>
          <p:nvPr>
            <p:ph idx="6" type="pic"/>
          </p:nvPr>
        </p:nvSpPr>
        <p:spPr>
          <a:xfrm>
            <a:off x="4619901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7" name="Google Shape;217;p117"/>
          <p:cNvSpPr/>
          <p:nvPr>
            <p:ph idx="7" type="pic"/>
          </p:nvPr>
        </p:nvSpPr>
        <p:spPr>
          <a:xfrm>
            <a:off x="4619565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8" name="Google Shape;218;p117"/>
          <p:cNvSpPr/>
          <p:nvPr/>
        </p:nvSpPr>
        <p:spPr>
          <a:xfrm>
            <a:off x="4619565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9" name="Google Shape;219;p117"/>
          <p:cNvSpPr/>
          <p:nvPr/>
        </p:nvSpPr>
        <p:spPr>
          <a:xfrm>
            <a:off x="4619229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0" name="Google Shape;220;p117"/>
          <p:cNvSpPr/>
          <p:nvPr>
            <p:ph idx="8" type="pic"/>
          </p:nvPr>
        </p:nvSpPr>
        <p:spPr>
          <a:xfrm>
            <a:off x="6656494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1" name="Google Shape;221;p117"/>
          <p:cNvSpPr/>
          <p:nvPr>
            <p:ph idx="9" type="pic"/>
          </p:nvPr>
        </p:nvSpPr>
        <p:spPr>
          <a:xfrm>
            <a:off x="6656158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22" name="Google Shape;222;p117"/>
          <p:cNvSpPr/>
          <p:nvPr/>
        </p:nvSpPr>
        <p:spPr>
          <a:xfrm>
            <a:off x="6656158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3" name="Google Shape;223;p117"/>
          <p:cNvSpPr/>
          <p:nvPr/>
        </p:nvSpPr>
        <p:spPr>
          <a:xfrm>
            <a:off x="665582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8"/>
          <p:cNvSpPr txBox="1"/>
          <p:nvPr>
            <p:ph idx="1" type="body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26" name="Google Shape;226;p118"/>
          <p:cNvSpPr txBox="1"/>
          <p:nvPr>
            <p:ph idx="2" type="body"/>
          </p:nvPr>
        </p:nvSpPr>
        <p:spPr>
          <a:xfrm>
            <a:off x="3923928" y="3723880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Googleslidesppt\02-GSppt-Contents-Kim\20170215\03-abs\item03-png.png" id="228" name="Google Shape;228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892029">
            <a:off x="2873936" y="1562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29" name="Google Shape;229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527839">
            <a:off x="3005465" y="3443642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0" name="Google Shape;230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414606">
            <a:off x="1967903" y="219211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1" name="Google Shape;23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4162721">
            <a:off x="2110760" y="805097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2" name="Google Shape;232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7864253">
            <a:off x="3934586" y="1426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3" name="Google Shape;233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35202">
            <a:off x="5618210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4" name="Google Shape;234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325069">
            <a:off x="5463160" y="736151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235" name="Google Shape;235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29549">
            <a:off x="4788029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119"/>
          <p:cNvGrpSpPr/>
          <p:nvPr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237" name="Google Shape;237;p1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19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39" name="Google Shape;239;p119"/>
          <p:cNvSpPr txBox="1"/>
          <p:nvPr>
            <p:ph idx="1" type="body"/>
          </p:nvPr>
        </p:nvSpPr>
        <p:spPr>
          <a:xfrm>
            <a:off x="3203854" y="2101604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40" name="Google Shape;240;p119"/>
          <p:cNvSpPr txBox="1"/>
          <p:nvPr>
            <p:ph idx="2" type="body"/>
          </p:nvPr>
        </p:nvSpPr>
        <p:spPr>
          <a:xfrm>
            <a:off x="3203706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descr="E:\002-KIMS BUSINESS\007-02-Googleslidesppt\02-GSppt-Contents-Kim\20170215\03-abs\item03-png.png" id="241" name="Google Shape;24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242" name="Google Shape;242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352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2F80ED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3"/>
          <p:cNvSpPr txBox="1"/>
          <p:nvPr>
            <p:ph type="ctrTitle"/>
          </p:nvPr>
        </p:nvSpPr>
        <p:spPr>
          <a:xfrm>
            <a:off x="461888" y="820769"/>
            <a:ext cx="81231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  <a:defRPr sz="5999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5999"/>
            </a:lvl9pPr>
          </a:lstStyle>
          <a:p/>
        </p:txBody>
      </p:sp>
      <p:sp>
        <p:nvSpPr>
          <p:cNvPr id="31" name="Google Shape;31;p83"/>
          <p:cNvSpPr txBox="1"/>
          <p:nvPr>
            <p:ph idx="1" type="subTitle"/>
          </p:nvPr>
        </p:nvSpPr>
        <p:spPr>
          <a:xfrm>
            <a:off x="480788" y="2683950"/>
            <a:ext cx="8123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2" name="Google Shape;32;p83"/>
          <p:cNvSpPr txBox="1"/>
          <p:nvPr>
            <p:ph idx="2" type="subTitle"/>
          </p:nvPr>
        </p:nvSpPr>
        <p:spPr>
          <a:xfrm>
            <a:off x="489130" y="3876995"/>
            <a:ext cx="8123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 Black"/>
              <a:buNone/>
              <a:defRPr b="0" i="0" sz="1467" u="none" cap="none" strike="noStrike">
                <a:solidFill>
                  <a:srgbClr val="000000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3" name="Google Shape;33;p83"/>
          <p:cNvSpPr txBox="1"/>
          <p:nvPr>
            <p:ph idx="12" type="sldNum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20"/>
          <p:cNvSpPr txBox="1"/>
          <p:nvPr>
            <p:ph type="title"/>
          </p:nvPr>
        </p:nvSpPr>
        <p:spPr>
          <a:xfrm>
            <a:off x="628650" y="274642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Fira Sans"/>
              <a:buNone/>
              <a:defRPr b="0" i="0" sz="5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1"/>
          <p:cNvSpPr txBox="1"/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Fira Sans"/>
              <a:buNone/>
              <a:defRPr b="0" i="0" sz="5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121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ctr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3700"/>
              <a:buFont typeface="Arial"/>
              <a:buNone/>
              <a:defRPr b="0" i="0" sz="3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48" name="Google Shape;248;p121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49" name="Google Shape;249;p121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50" name="Google Shape;250;p121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Fira Sans"/>
              <a:buNone/>
              <a:defRPr b="0" i="0" sz="59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3" name="Google Shape;253;p122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01650" lvl="0" marL="457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54" name="Google Shape;254;p122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55" name="Google Shape;255;p122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56" name="Google Shape;256;p122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3"/>
          <p:cNvSpPr txBox="1"/>
          <p:nvPr>
            <p:ph idx="10" type="dt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59" name="Google Shape;259;p123"/>
          <p:cNvSpPr txBox="1"/>
          <p:nvPr>
            <p:ph idx="11" type="ftr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60" name="Google Shape;260;p123"/>
          <p:cNvSpPr txBox="1"/>
          <p:nvPr>
            <p:ph idx="12" type="sldNum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Layout">
  <p:cSld name="Section Break Layou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5"/>
          <p:cNvSpPr txBox="1"/>
          <p:nvPr>
            <p:ph idx="1" type="body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64" name="Google Shape;264;p125"/>
          <p:cNvSpPr txBox="1"/>
          <p:nvPr>
            <p:ph idx="2" type="body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descr="E:\002-KIMS BUSINESS\007-02-Googleslidesppt\02-GSppt-Contents-Kim\20170215\03-abs\item01-png.png" id="265" name="Google Shape;265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31844" y="3651876"/>
            <a:ext cx="1013895" cy="10164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66" name="Google Shape;266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936" y="950740"/>
            <a:ext cx="648072" cy="6497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67" name="Google Shape;267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560" y="419818"/>
            <a:ext cx="442142" cy="443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1-png.png" id="268" name="Google Shape;268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0393" y="1779200"/>
            <a:ext cx="360040" cy="360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125"/>
          <p:cNvGrpSpPr/>
          <p:nvPr/>
        </p:nvGrpSpPr>
        <p:grpSpPr>
          <a:xfrm>
            <a:off x="1115616" y="1275609"/>
            <a:ext cx="2585656" cy="2592286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270" name="Google Shape;270;p1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125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descr="E:\002-KIMS BUSINESS\007-02-Googleslidesppt\02-GSppt-Contents-Kim\20170215\03-abs\item02-png.png" id="272" name="Google Shape;272;p1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68344" y="3578814"/>
            <a:ext cx="1475656" cy="1592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273" name="Google Shape;273;p1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5400000">
            <a:off x="8226856" y="-51527"/>
            <a:ext cx="879830" cy="94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6"/>
          <p:cNvSpPr txBox="1"/>
          <p:nvPr>
            <p:ph idx="1" type="body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76" name="Google Shape;276;p126"/>
          <p:cNvSpPr txBox="1"/>
          <p:nvPr>
            <p:ph idx="2" type="body"/>
          </p:nvPr>
        </p:nvSpPr>
        <p:spPr>
          <a:xfrm>
            <a:off x="3923928" y="3723880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Layout">
  <p:cSld name="Agenda Layou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asic Layout">
  <p:cSld name="1_Basic Layou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28"/>
          <p:cNvGrpSpPr/>
          <p:nvPr/>
        </p:nvGrpSpPr>
        <p:grpSpPr>
          <a:xfrm>
            <a:off x="2843808" y="377128"/>
            <a:ext cx="3456384" cy="3465247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280" name="Google Shape;280;p1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1" name="Google Shape;281;p128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82" name="Google Shape;282;p128"/>
          <p:cNvSpPr txBox="1"/>
          <p:nvPr>
            <p:ph idx="1" type="body"/>
          </p:nvPr>
        </p:nvSpPr>
        <p:spPr>
          <a:xfrm>
            <a:off x="2829098" y="3829796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83" name="Google Shape;283;p128"/>
          <p:cNvSpPr txBox="1"/>
          <p:nvPr>
            <p:ph idx="2" type="body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ayout">
  <p:cSld name="Basic Layou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9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86" name="Google Shape;286;p129"/>
          <p:cNvSpPr txBox="1"/>
          <p:nvPr>
            <p:ph idx="2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asic Layout">
  <p:cSld name="2_Basic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0"/>
          <p:cNvSpPr/>
          <p:nvPr>
            <p:ph idx="2" type="pic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9" name="Google Shape;289;p130"/>
          <p:cNvSpPr/>
          <p:nvPr>
            <p:ph idx="3" type="pic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0" name="Google Shape;290;p130"/>
          <p:cNvSpPr/>
          <p:nvPr>
            <p:ph idx="4" type="pic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1" name="Google Shape;291;p130"/>
          <p:cNvSpPr/>
          <p:nvPr>
            <p:ph idx="5" type="pic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2" name="Google Shape;292;p130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3" name="Google Shape;293;p130"/>
          <p:cNvSpPr/>
          <p:nvPr/>
        </p:nvSpPr>
        <p:spPr>
          <a:xfrm>
            <a:off x="2671382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4" name="Google Shape;294;p130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5" name="Google Shape;295;p130"/>
          <p:cNvSpPr/>
          <p:nvPr/>
        </p:nvSpPr>
        <p:spPr>
          <a:xfrm>
            <a:off x="6647011" y="1419822"/>
            <a:ext cx="1800000" cy="1800000"/>
          </a:xfrm>
          <a:prstGeom prst="blockArc">
            <a:avLst>
              <a:gd fmla="val 10800000" name="adj1"/>
              <a:gd fmla="val 94979" name="adj2"/>
              <a:gd fmla="val 5402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6" name="Google Shape;296;p130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297" name="Google Shape;297;p130"/>
          <p:cNvSpPr txBox="1"/>
          <p:nvPr>
            <p:ph idx="6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80B6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4"/>
          <p:cNvSpPr txBox="1"/>
          <p:nvPr>
            <p:ph type="title"/>
          </p:nvPr>
        </p:nvSpPr>
        <p:spPr>
          <a:xfrm>
            <a:off x="467215" y="1852163"/>
            <a:ext cx="8142900" cy="14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  <a:defRPr sz="45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Google Shape;36;p84"/>
          <p:cNvSpPr txBox="1"/>
          <p:nvPr>
            <p:ph idx="12" type="sldNum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asic Layout">
  <p:cSld name="8_Basic Layout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Fullppt\005-PNG이미지\모니터.png" id="299" name="Google Shape;299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2290" y="1275612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Fullppt\005-PNG이미지\모니터.png" id="300" name="Google Shape;300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22652" y="1275612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31"/>
          <p:cNvSpPr/>
          <p:nvPr>
            <p:ph idx="2" type="pic"/>
          </p:nvPr>
        </p:nvSpPr>
        <p:spPr>
          <a:xfrm>
            <a:off x="1582657" y="1374412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2" name="Google Shape;302;p131"/>
          <p:cNvSpPr/>
          <p:nvPr>
            <p:ph idx="3" type="pic"/>
          </p:nvPr>
        </p:nvSpPr>
        <p:spPr>
          <a:xfrm>
            <a:off x="4820964" y="1374412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3" name="Google Shape;303;p131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04" name="Google Shape;304;p131"/>
          <p:cNvSpPr txBox="1"/>
          <p:nvPr>
            <p:ph idx="4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asic Layout">
  <p:cSld name="5_Basic Layou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2"/>
          <p:cNvSpPr/>
          <p:nvPr>
            <p:ph idx="2" type="pic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07" name="Google Shape;307;p132"/>
          <p:cNvSpPr/>
          <p:nvPr>
            <p:ph idx="3" type="pic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Basic Layout">
  <p:cSld name="9_Basic Layou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3"/>
          <p:cNvSpPr/>
          <p:nvPr/>
        </p:nvSpPr>
        <p:spPr>
          <a:xfrm>
            <a:off x="2847111" y="1179745"/>
            <a:ext cx="3401564" cy="3401564"/>
          </a:xfrm>
          <a:prstGeom prst="donut">
            <a:avLst>
              <a:gd fmla="val 13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D:\Fullppt\PNG이미지\핸드폰2.png" id="310" name="Google Shape;310;p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5225" y="1079007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33"/>
          <p:cNvSpPr/>
          <p:nvPr>
            <p:ph idx="2" type="pic"/>
          </p:nvPr>
        </p:nvSpPr>
        <p:spPr>
          <a:xfrm>
            <a:off x="3566333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2" name="Google Shape;312;p133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13" name="Google Shape;313;p133"/>
          <p:cNvSpPr txBox="1"/>
          <p:nvPr>
            <p:ph idx="3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Title Slide">
  <p:cSld name="26_Title Slide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4"/>
          <p:cNvSpPr/>
          <p:nvPr>
            <p:ph idx="2" type="pic"/>
          </p:nvPr>
        </p:nvSpPr>
        <p:spPr>
          <a:xfrm>
            <a:off x="546714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6" name="Google Shape;316;p134"/>
          <p:cNvSpPr/>
          <p:nvPr>
            <p:ph idx="3" type="pic"/>
          </p:nvPr>
        </p:nvSpPr>
        <p:spPr>
          <a:xfrm>
            <a:off x="546378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17" name="Google Shape;317;p134"/>
          <p:cNvSpPr/>
          <p:nvPr/>
        </p:nvSpPr>
        <p:spPr>
          <a:xfrm>
            <a:off x="546378" y="2217207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8" name="Google Shape;318;p134"/>
          <p:cNvSpPr/>
          <p:nvPr/>
        </p:nvSpPr>
        <p:spPr>
          <a:xfrm>
            <a:off x="546042" y="4085904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" name="Google Shape;319;p134"/>
          <p:cNvSpPr/>
          <p:nvPr>
            <p:ph idx="4" type="pic"/>
          </p:nvPr>
        </p:nvSpPr>
        <p:spPr>
          <a:xfrm>
            <a:off x="2583308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0" name="Google Shape;320;p134"/>
          <p:cNvSpPr/>
          <p:nvPr>
            <p:ph idx="5" type="pic"/>
          </p:nvPr>
        </p:nvSpPr>
        <p:spPr>
          <a:xfrm>
            <a:off x="2582971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1" name="Google Shape;321;p134"/>
          <p:cNvSpPr/>
          <p:nvPr/>
        </p:nvSpPr>
        <p:spPr>
          <a:xfrm>
            <a:off x="2582971" y="2217207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2" name="Google Shape;322;p134"/>
          <p:cNvSpPr/>
          <p:nvPr/>
        </p:nvSpPr>
        <p:spPr>
          <a:xfrm>
            <a:off x="2582635" y="4085904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3" name="Google Shape;323;p134"/>
          <p:cNvSpPr/>
          <p:nvPr>
            <p:ph idx="6" type="pic"/>
          </p:nvPr>
        </p:nvSpPr>
        <p:spPr>
          <a:xfrm>
            <a:off x="4619901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4" name="Google Shape;324;p134"/>
          <p:cNvSpPr/>
          <p:nvPr>
            <p:ph idx="7" type="pic"/>
          </p:nvPr>
        </p:nvSpPr>
        <p:spPr>
          <a:xfrm>
            <a:off x="4619565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5" name="Google Shape;325;p134"/>
          <p:cNvSpPr/>
          <p:nvPr/>
        </p:nvSpPr>
        <p:spPr>
          <a:xfrm>
            <a:off x="4619565" y="2217207"/>
            <a:ext cx="1944000" cy="530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6" name="Google Shape;326;p134"/>
          <p:cNvSpPr/>
          <p:nvPr/>
        </p:nvSpPr>
        <p:spPr>
          <a:xfrm>
            <a:off x="4619229" y="4085904"/>
            <a:ext cx="1944000" cy="5309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7" name="Google Shape;327;p134"/>
          <p:cNvSpPr/>
          <p:nvPr>
            <p:ph idx="8" type="pic"/>
          </p:nvPr>
        </p:nvSpPr>
        <p:spPr>
          <a:xfrm>
            <a:off x="6656494" y="1171935"/>
            <a:ext cx="1944000" cy="104360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8" name="Google Shape;328;p134"/>
          <p:cNvSpPr/>
          <p:nvPr>
            <p:ph idx="9" type="pic"/>
          </p:nvPr>
        </p:nvSpPr>
        <p:spPr>
          <a:xfrm>
            <a:off x="6656158" y="2862168"/>
            <a:ext cx="1944000" cy="12241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29" name="Google Shape;329;p134"/>
          <p:cNvSpPr/>
          <p:nvPr/>
        </p:nvSpPr>
        <p:spPr>
          <a:xfrm>
            <a:off x="6656158" y="2217207"/>
            <a:ext cx="1944000" cy="5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0" name="Google Shape;330;p134"/>
          <p:cNvSpPr/>
          <p:nvPr/>
        </p:nvSpPr>
        <p:spPr>
          <a:xfrm>
            <a:off x="6655822" y="4085904"/>
            <a:ext cx="1944000" cy="5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Title Slide">
  <p:cSld name="24_Title Slide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35"/>
          <p:cNvSpPr/>
          <p:nvPr>
            <p:ph idx="2" type="pic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asic Layout">
  <p:cSld name="4_Basic Layout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6"/>
          <p:cNvSpPr/>
          <p:nvPr>
            <p:ph idx="2" type="pic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5" name="Google Shape;335;p136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36" name="Google Shape;336;p136"/>
          <p:cNvSpPr txBox="1"/>
          <p:nvPr>
            <p:ph idx="3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asic Layout">
  <p:cSld name="6_Basic Layout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7"/>
          <p:cNvSpPr/>
          <p:nvPr>
            <p:ph idx="2" type="pic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9" name="Google Shape;339;p137"/>
          <p:cNvSpPr/>
          <p:nvPr>
            <p:ph idx="3" type="pic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asic Layout">
  <p:cSld name="7_Basic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8"/>
          <p:cNvSpPr/>
          <p:nvPr>
            <p:ph idx="2" type="pic"/>
          </p:nvPr>
        </p:nvSpPr>
        <p:spPr>
          <a:xfrm>
            <a:off x="717862" y="1275607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2" name="Google Shape;342;p138"/>
          <p:cNvSpPr/>
          <p:nvPr>
            <p:ph idx="3" type="pic"/>
          </p:nvPr>
        </p:nvSpPr>
        <p:spPr>
          <a:xfrm>
            <a:off x="3339550" y="1275607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3" name="Google Shape;343;p138"/>
          <p:cNvSpPr/>
          <p:nvPr>
            <p:ph idx="4" type="pic"/>
          </p:nvPr>
        </p:nvSpPr>
        <p:spPr>
          <a:xfrm>
            <a:off x="5960962" y="1275607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4" name="Google Shape;344;p138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45" name="Google Shape;345;p138"/>
          <p:cNvSpPr txBox="1"/>
          <p:nvPr>
            <p:ph idx="5" type="body"/>
          </p:nvPr>
        </p:nvSpPr>
        <p:spPr>
          <a:xfrm>
            <a:off x="0" y="69954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002-KIMS BUSINESS\007-02-Googleslidesppt\02-GSppt-Contents-Kim\20170215\03-abs\item03-png.png" id="347" name="Google Shape;347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9892029">
            <a:off x="2873936" y="1562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48" name="Google Shape;348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4527839">
            <a:off x="3005467" y="3443642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49" name="Google Shape;34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414606">
            <a:off x="1967905" y="219211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50" name="Google Shape;350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4162721">
            <a:off x="2110762" y="805097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51" name="Google Shape;351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 rot="7864253">
            <a:off x="3934588" y="1426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52" name="Google Shape;352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435202">
            <a:off x="5618210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53" name="Google Shape;353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325069">
            <a:off x="5463162" y="736151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3-png.png" id="354" name="Google Shape;354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729549">
            <a:off x="4788029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39"/>
          <p:cNvGrpSpPr/>
          <p:nvPr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descr="E:\002-KIMS BUSINESS\007-02-Googleslidesppt\02-GSppt-Contents-Kim\20170215\03-abs\item01-png.png" id="356" name="Google Shape;356;p1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139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358" name="Google Shape;358;p139"/>
          <p:cNvSpPr txBox="1"/>
          <p:nvPr>
            <p:ph idx="1" type="body"/>
          </p:nvPr>
        </p:nvSpPr>
        <p:spPr>
          <a:xfrm>
            <a:off x="3203856" y="2101604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359" name="Google Shape;359;p139"/>
          <p:cNvSpPr txBox="1"/>
          <p:nvPr>
            <p:ph idx="2" type="body"/>
          </p:nvPr>
        </p:nvSpPr>
        <p:spPr>
          <a:xfrm>
            <a:off x="3203708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380"/>
              </a:spcBef>
              <a:spcAft>
                <a:spcPts val="0"/>
              </a:spcAft>
              <a:buClr>
                <a:srgbClr val="3F3F3F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descr="E:\002-KIMS BUSINESS\007-02-Googleslidesppt\02-GSppt-Contents-Kim\20170215\03-abs\item03-png.png" id="360" name="Google Shape;360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002-KIMS BUSINESS\007-02-Googleslidesppt\02-GSppt-Contents-Kim\20170215\03-abs\item02-png.png" id="361" name="Google Shape;361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352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con sets layout">
  <p:cSld name="icon sets layou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0"/>
          <p:cNvSpPr txBox="1"/>
          <p:nvPr>
            <p:ph idx="1" type="body"/>
          </p:nvPr>
        </p:nvSpPr>
        <p:spPr>
          <a:xfrm>
            <a:off x="0" y="12348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875" spcFirstLastPara="1" rIns="121875" wrap="square" tIns="60925">
            <a:noAutofit/>
          </a:bodyPr>
          <a:lstStyle>
            <a:lvl1pPr indent="-228600" lvl="0" marL="457200" marR="0" rtl="0" algn="ctr">
              <a:spcBef>
                <a:spcPts val="96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3F3F3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463550" lvl="1" marL="914400" marR="0" rtl="0" algn="l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–"/>
              <a:defRPr b="0" i="0" sz="3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40005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40005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40005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40005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40005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400050" lvl="8" marL="41148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grpSp>
        <p:nvGrpSpPr>
          <p:cNvPr id="364" name="Google Shape;364;p140"/>
          <p:cNvGrpSpPr/>
          <p:nvPr/>
        </p:nvGrpSpPr>
        <p:grpSpPr>
          <a:xfrm>
            <a:off x="354008" y="1131595"/>
            <a:ext cx="2849840" cy="3649171"/>
            <a:chOff x="354008" y="1131589"/>
            <a:chExt cx="2849840" cy="3649171"/>
          </a:xfrm>
        </p:grpSpPr>
        <p:sp>
          <p:nvSpPr>
            <p:cNvPr id="365" name="Google Shape;365;p140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fmla="val 396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66" name="Google Shape;366;p140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fmla="val 50000" name="adj"/>
              </a:avLst>
            </a:prstGeom>
            <a:solidFill>
              <a:schemeClr val="lt1">
                <a:alpha val="4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367" name="Google Shape;367;p140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fmla="val 23728" name="adj1"/>
                <a:gd fmla="val 24642" name="adj2"/>
              </a:avLst>
            </a:prstGeom>
            <a:solidFill>
              <a:schemeClr val="lt1">
                <a:alpha val="2274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5"/>
          <p:cNvSpPr txBox="1"/>
          <p:nvPr>
            <p:ph type="title"/>
          </p:nvPr>
        </p:nvSpPr>
        <p:spPr>
          <a:xfrm>
            <a:off x="461877" y="470050"/>
            <a:ext cx="80563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9" name="Google Shape;39;p85"/>
          <p:cNvSpPr txBox="1"/>
          <p:nvPr>
            <p:ph idx="1" type="body"/>
          </p:nvPr>
        </p:nvSpPr>
        <p:spPr>
          <a:xfrm>
            <a:off x="470220" y="1134663"/>
            <a:ext cx="57537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85"/>
          <p:cNvSpPr txBox="1"/>
          <p:nvPr>
            <p:ph idx="2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5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title">
  <p:cSld name="Center 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6"/>
          <p:cNvSpPr txBox="1"/>
          <p:nvPr>
            <p:ph type="title"/>
          </p:nvPr>
        </p:nvSpPr>
        <p:spPr>
          <a:xfrm>
            <a:off x="465733" y="1287961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44" name="Google Shape;44;p86"/>
          <p:cNvSpPr txBox="1"/>
          <p:nvPr>
            <p:ph idx="1" type="subTitle"/>
          </p:nvPr>
        </p:nvSpPr>
        <p:spPr>
          <a:xfrm>
            <a:off x="465737" y="2592274"/>
            <a:ext cx="4045200" cy="46965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Roboto Black"/>
              <a:buNone/>
              <a:defRPr b="0" i="0" sz="2400" u="none" cap="none" strike="noStrike">
                <a:solidFill>
                  <a:srgbClr val="80B6F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5" name="Google Shape;45;p86"/>
          <p:cNvSpPr txBox="1"/>
          <p:nvPr>
            <p:ph idx="2" type="body"/>
          </p:nvPr>
        </p:nvSpPr>
        <p:spPr>
          <a:xfrm>
            <a:off x="4939501" y="796487"/>
            <a:ext cx="367275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143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143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143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143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45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86"/>
          <p:cNvSpPr txBox="1"/>
          <p:nvPr>
            <p:ph idx="3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6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7"/>
          <p:cNvSpPr txBox="1"/>
          <p:nvPr>
            <p:ph type="title"/>
          </p:nvPr>
        </p:nvSpPr>
        <p:spPr>
          <a:xfrm>
            <a:off x="461877" y="470050"/>
            <a:ext cx="40183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  <a:defRPr sz="4266">
                <a:solidFill>
                  <a:srgbClr val="2F80ED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50" name="Google Shape;50;p87"/>
          <p:cNvSpPr txBox="1"/>
          <p:nvPr>
            <p:ph idx="1" type="body"/>
          </p:nvPr>
        </p:nvSpPr>
        <p:spPr>
          <a:xfrm>
            <a:off x="470224" y="1134662"/>
            <a:ext cx="401835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l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Google Shape;51;p87"/>
          <p:cNvSpPr txBox="1"/>
          <p:nvPr>
            <p:ph idx="2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7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8"/>
          <p:cNvSpPr txBox="1"/>
          <p:nvPr>
            <p:ph idx="1" type="body"/>
          </p:nvPr>
        </p:nvSpPr>
        <p:spPr>
          <a:xfrm>
            <a:off x="470225" y="1134662"/>
            <a:ext cx="24279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14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ctr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Google Shape;55;p88"/>
          <p:cNvSpPr txBox="1"/>
          <p:nvPr>
            <p:ph idx="2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Font typeface="Arial"/>
              <a:buNone/>
              <a:defRPr b="0" i="0" sz="1467" u="none" cap="none" strike="noStrike">
                <a:solidFill>
                  <a:srgbClr val="BDBDB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8"/>
          <p:cNvSpPr txBox="1"/>
          <p:nvPr>
            <p:ph type="title"/>
          </p:nvPr>
        </p:nvSpPr>
        <p:spPr>
          <a:xfrm>
            <a:off x="461877" y="470050"/>
            <a:ext cx="805635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/>
            </a:lvl9pPr>
          </a:lstStyle>
          <a:p/>
        </p:txBody>
      </p:sp>
      <p:sp>
        <p:nvSpPr>
          <p:cNvPr id="57" name="Google Shape;57;p88"/>
          <p:cNvSpPr txBox="1"/>
          <p:nvPr>
            <p:ph idx="3" type="body"/>
          </p:nvPr>
        </p:nvSpPr>
        <p:spPr>
          <a:xfrm>
            <a:off x="3358050" y="1134662"/>
            <a:ext cx="24279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14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ctr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88"/>
          <p:cNvSpPr txBox="1"/>
          <p:nvPr>
            <p:ph idx="4" type="body"/>
          </p:nvPr>
        </p:nvSpPr>
        <p:spPr>
          <a:xfrm>
            <a:off x="6240550" y="1134662"/>
            <a:ext cx="2427900" cy="3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51435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514350" lvl="1" marL="914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514350" lvl="2" marL="1371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514350" lvl="3" marL="18288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514350" lvl="4" marL="22860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514350" lvl="5" marL="27432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■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514350" lvl="6" marL="32004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●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514350" lvl="7" marL="3657600" marR="0" rtl="0" algn="ctr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333333"/>
              </a:buClr>
              <a:buSzPts val="4500"/>
              <a:buFont typeface="Roboto"/>
              <a:buChar char="○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514350" lvl="8" marL="4114800" marR="0" rtl="0" algn="ctr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>
                <a:srgbClr val="333333"/>
              </a:buClr>
              <a:buSzPts val="4500"/>
              <a:buFont typeface="Roboto"/>
              <a:buChar char="•"/>
              <a:defRPr b="0" i="0" sz="30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9" name="Google Shape;59;p88"/>
          <p:cNvSpPr txBox="1"/>
          <p:nvPr>
            <p:ph idx="12" type="sldNum"/>
          </p:nvPr>
        </p:nvSpPr>
        <p:spPr>
          <a:xfrm>
            <a:off x="8556784" y="4749851"/>
            <a:ext cx="548700" cy="3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  <a:defRPr b="0" i="0" sz="1600" u="none" cap="none" strike="noStrike">
                <a:solidFill>
                  <a:srgbClr val="33333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9"/>
          <p:cNvSpPr txBox="1"/>
          <p:nvPr>
            <p:ph idx="10" type="dt"/>
          </p:nvPr>
        </p:nvSpPr>
        <p:spPr>
          <a:xfrm>
            <a:off x="5704464" y="446710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79"/>
          <p:cNvSpPr txBox="1"/>
          <p:nvPr>
            <p:ph idx="11" type="ftr"/>
          </p:nvPr>
        </p:nvSpPr>
        <p:spPr>
          <a:xfrm>
            <a:off x="435894" y="4463859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7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" name="Google Shape;13;p79"/>
          <p:cNvSpPr txBox="1"/>
          <p:nvPr>
            <p:ph type="title"/>
          </p:nvPr>
        </p:nvSpPr>
        <p:spPr>
          <a:xfrm>
            <a:off x="334901" y="365125"/>
            <a:ext cx="847410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Chart, waterfall chart&#10;&#10;Description automatically generated" id="14" name="Google Shape;14;p7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5" y="0"/>
            <a:ext cx="9142149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FFFFF"/>
            </a:gs>
            <a:gs pos="100000">
              <a:srgbClr val="A88573">
                <a:alpha val="0"/>
              </a:srgbClr>
            </a:gs>
          </a:gsLst>
          <a:lin ang="252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50000">
              <a:srgbClr val="FFFFFF"/>
            </a:gs>
            <a:gs pos="100000">
              <a:srgbClr val="A88573">
                <a:alpha val="0"/>
              </a:srgbClr>
            </a:gs>
          </a:gsLst>
          <a:lin ang="2520000" scaled="0"/>
        </a:gra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2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2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Relationship Id="rId6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8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35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uk.linkedin.com/in/stefanomonzo" TargetMode="External"/><Relationship Id="rId4" Type="http://schemas.openxmlformats.org/officeDocument/2006/relationships/hyperlink" Target="https://stefanomonzo.com/" TargetMode="External"/><Relationship Id="rId9" Type="http://schemas.openxmlformats.org/officeDocument/2006/relationships/hyperlink" Target="https://uk.linkedin.com/in/stefanomonzo" TargetMode="External"/><Relationship Id="rId5" Type="http://schemas.openxmlformats.org/officeDocument/2006/relationships/hyperlink" Target="https://uk.linkedin.com/in/stefanomonzo" TargetMode="External"/><Relationship Id="rId6" Type="http://schemas.openxmlformats.org/officeDocument/2006/relationships/hyperlink" Target="https://stefanomonzo.com/" TargetMode="External"/><Relationship Id="rId7" Type="http://schemas.openxmlformats.org/officeDocument/2006/relationships/hyperlink" Target="https://uk.linkedin.com/in/stefanomonzo" TargetMode="External"/><Relationship Id="rId8" Type="http://schemas.openxmlformats.org/officeDocument/2006/relationships/hyperlink" Target="https://stefanomonzo.com/" TargetMode="External"/><Relationship Id="rId11" Type="http://schemas.openxmlformats.org/officeDocument/2006/relationships/hyperlink" Target="https://uk.linkedin.com/in/stefanomonzo" TargetMode="External"/><Relationship Id="rId10" Type="http://schemas.openxmlformats.org/officeDocument/2006/relationships/hyperlink" Target="https://stefanomonzo.com/" TargetMode="External"/><Relationship Id="rId13" Type="http://schemas.openxmlformats.org/officeDocument/2006/relationships/image" Target="../media/image42.jpg"/><Relationship Id="rId12" Type="http://schemas.openxmlformats.org/officeDocument/2006/relationships/hyperlink" Target="https://stefanomonzo.com/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3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1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51.jp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5.png"/><Relationship Id="rId4" Type="http://schemas.openxmlformats.org/officeDocument/2006/relationships/image" Target="../media/image47.png"/><Relationship Id="rId5" Type="http://schemas.openxmlformats.org/officeDocument/2006/relationships/image" Target="../media/image51.jpg"/><Relationship Id="rId6" Type="http://schemas.openxmlformats.org/officeDocument/2006/relationships/image" Target="../media/image28.png"/><Relationship Id="rId7" Type="http://schemas.openxmlformats.org/officeDocument/2006/relationships/image" Target="../media/image24.png"/><Relationship Id="rId8" Type="http://schemas.openxmlformats.org/officeDocument/2006/relationships/image" Target="../media/image1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Relationship Id="rId3" Type="http://schemas.openxmlformats.org/officeDocument/2006/relationships/hyperlink" Target="mailto:info@fondazioneamaldi.it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3" Type="http://schemas.openxmlformats.org/officeDocument/2006/relationships/image" Target="../media/image25.jpg"/><Relationship Id="rId12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"/>
          <p:cNvSpPr txBox="1"/>
          <p:nvPr/>
        </p:nvSpPr>
        <p:spPr>
          <a:xfrm>
            <a:off x="1596150" y="1988376"/>
            <a:ext cx="59517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93700" marR="3937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HORIZON-EIE-2022-SCALEUP-01-01 Expanding Entrepreneurial Ecosystems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393700" marR="3937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t-IT" sz="1800" u="sng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The Pitch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93700" marR="3937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it-IT" sz="11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Fabio Biscotti</a:t>
            </a:r>
            <a:endParaRPr b="0" i="1" sz="11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74" name="Google Shape;3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5980" y="991647"/>
            <a:ext cx="2715544" cy="569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1"/>
          <p:cNvGrpSpPr/>
          <p:nvPr/>
        </p:nvGrpSpPr>
        <p:grpSpPr>
          <a:xfrm>
            <a:off x="1808230" y="4182879"/>
            <a:ext cx="5119043" cy="477068"/>
            <a:chOff x="324575" y="4171751"/>
            <a:chExt cx="8494850" cy="791675"/>
          </a:xfrm>
        </p:grpSpPr>
        <p:pic>
          <p:nvPicPr>
            <p:cNvPr id="376" name="Google Shape;37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4575" y="4171751"/>
              <a:ext cx="746075" cy="79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354775" y="4642900"/>
              <a:ext cx="941589" cy="25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432488" y="4569296"/>
              <a:ext cx="964350" cy="309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1"/>
            <p:cNvPicPr preferRelativeResize="0"/>
            <p:nvPr/>
          </p:nvPicPr>
          <p:blipFill rotWithShape="1">
            <a:blip r:embed="rId7">
              <a:alphaModFix/>
            </a:blip>
            <a:srcRect b="23734" l="0" r="0" t="12117"/>
            <a:stretch/>
          </p:blipFill>
          <p:spPr>
            <a:xfrm>
              <a:off x="8020575" y="4469015"/>
              <a:ext cx="798850" cy="444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14600" y="4569300"/>
              <a:ext cx="1245344" cy="3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485625" y="4426550"/>
              <a:ext cx="500775" cy="50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1"/>
            <p:cNvPicPr preferRelativeResize="0"/>
            <p:nvPr/>
          </p:nvPicPr>
          <p:blipFill rotWithShape="1">
            <a:blip r:embed="rId10">
              <a:alphaModFix/>
            </a:blip>
            <a:srcRect b="35933" l="0" r="0" t="36377"/>
            <a:stretch/>
          </p:blipFill>
          <p:spPr>
            <a:xfrm>
              <a:off x="5050125" y="4610674"/>
              <a:ext cx="1245350" cy="22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175500" y="4454750"/>
              <a:ext cx="661737" cy="444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Logo, company name&#10;&#10;Description automatically generated" id="384" name="Google Shape;384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809724" y="551848"/>
            <a:ext cx="2537491" cy="134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83" name="Google Shape;483;p10"/>
          <p:cNvSpPr/>
          <p:nvPr/>
        </p:nvSpPr>
        <p:spPr>
          <a:xfrm>
            <a:off x="489195" y="1581150"/>
            <a:ext cx="796900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 to explain a concept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you can, show images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Underline key information .. Remember to explain why they should choose you</a:t>
            </a:r>
            <a:endParaRPr/>
          </a:p>
        </p:txBody>
      </p:sp>
      <p:sp>
        <p:nvSpPr>
          <p:cNvPr id="484" name="Google Shape;484;p1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85" name="Google Shape;4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86" name="Google Shape;4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0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489" name="Google Shape;489;p1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3: Never use too many words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95" name="Google Shape;495;p11"/>
          <p:cNvSpPr/>
          <p:nvPr/>
        </p:nvSpPr>
        <p:spPr>
          <a:xfrm>
            <a:off x="461914" y="1558826"/>
            <a:ext cx="845348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 or another sharing platform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Easier to share than other tool (no annexes) and to be read by any device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More chances the pitch is read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you use PPT, convert it in PDF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96" name="Google Shape;496;p1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97" name="Google Shape;49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98" name="Google Shape;49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1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01" name="Google Shape;501;p1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4: Use Google Slides..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07" name="Google Shape;507;p12"/>
          <p:cNvSpPr/>
          <p:nvPr/>
        </p:nvSpPr>
        <p:spPr>
          <a:xfrm>
            <a:off x="914400" y="1551622"/>
            <a:ext cx="700568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Italian investor can ask a pith in English.. better to be prepared..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1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09" name="Google Shape;50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10" name="Google Shape;51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12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13" name="Google Shape;513;p1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5: Prepare an Italian (or your </a:t>
            </a: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language</a:t>
            </a: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) and an English version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19" name="Google Shape;519;p13"/>
          <p:cNvSpPr/>
          <p:nvPr/>
        </p:nvSpPr>
        <p:spPr>
          <a:xfrm>
            <a:off x="990600" y="1579424"/>
            <a:ext cx="69342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Before the Pitch, always prepare the Business Model Canvas, containing all the key elements to effectively describe and present your idea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0" name="Google Shape;520;p1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21" name="Google Shape;52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22" name="Google Shape;52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3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25" name="Google Shape;525;p1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6: Before the Pitch, have clear in mind what is the Business Model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31" name="Google Shape;531;p14"/>
          <p:cNvSpPr/>
          <p:nvPr/>
        </p:nvSpPr>
        <p:spPr>
          <a:xfrm>
            <a:off x="838199" y="1581150"/>
            <a:ext cx="722557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Repeat the presentation underlying the key concepts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Repeat it to a colleague, a friend or to a person who doesn’t know exactly what you do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2" name="Google Shape;532;p1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33" name="Google Shape;5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34" name="Google Shape;5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14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37" name="Google Shape;537;p1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Tips 7: Test the Pitch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43" name="Google Shape;543;p15"/>
          <p:cNvSpPr/>
          <p:nvPr/>
        </p:nvSpPr>
        <p:spPr>
          <a:xfrm>
            <a:off x="1066800" y="1558826"/>
            <a:ext cx="7620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properly your voice, look properly, use the space around you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not hide yourself behind the podium, don’t look the screen but the audience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case of pitch in person and standing, posture is important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Often you do not know how to put your hands (in your pockets, gesticulating .. ecc..)</a:t>
            </a:r>
            <a:endParaRPr/>
          </a:p>
        </p:txBody>
      </p:sp>
      <p:sp>
        <p:nvSpPr>
          <p:cNvPr id="544" name="Google Shape;544;p1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45" name="Google Shape;54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46" name="Google Shape;54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15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49" name="Google Shape;549;p1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8: Use the body language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55" name="Google Shape;555;p16"/>
          <p:cNvSpPr/>
          <p:nvPr/>
        </p:nvSpPr>
        <p:spPr>
          <a:xfrm>
            <a:off x="476251" y="1581150"/>
            <a:ext cx="600074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Before the pitch: «</a:t>
            </a:r>
            <a:r>
              <a:rPr b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Ready position</a:t>
            </a: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»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Posture erect, relaxed and slightly inclined forward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Hands down, in front of the pockets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56" name="Google Shape;556;p16"/>
          <p:cNvPicPr preferRelativeResize="0"/>
          <p:nvPr/>
        </p:nvPicPr>
        <p:blipFill rotWithShape="1">
          <a:blip r:embed="rId3">
            <a:alphaModFix/>
          </a:blip>
          <a:srcRect b="54655" l="59828" r="30474" t="19138"/>
          <a:stretch/>
        </p:blipFill>
        <p:spPr>
          <a:xfrm>
            <a:off x="6506299" y="925307"/>
            <a:ext cx="2334426" cy="354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1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58" name="Google Shape;55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59" name="Google Shape;55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16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62" name="Google Shape;562;p1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8: Use the body language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68" name="Google Shape;568;p17"/>
          <p:cNvPicPr preferRelativeResize="0"/>
          <p:nvPr/>
        </p:nvPicPr>
        <p:blipFill rotWithShape="1">
          <a:blip r:embed="rId3">
            <a:alphaModFix/>
          </a:blip>
          <a:srcRect b="0" l="0" r="0" t="9483"/>
          <a:stretch/>
        </p:blipFill>
        <p:spPr>
          <a:xfrm>
            <a:off x="4069837" y="2163778"/>
            <a:ext cx="4523779" cy="23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17"/>
          <p:cNvSpPr/>
          <p:nvPr/>
        </p:nvSpPr>
        <p:spPr>
          <a:xfrm>
            <a:off x="368222" y="1809750"/>
            <a:ext cx="3441778" cy="20509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Avoid positions that cover the "vital organs" (sign of nervousness)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70" name="Google Shape;570;p1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71" name="Google Shape;57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72" name="Google Shape;57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7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75" name="Google Shape;575;p1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8: Use the body language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81" name="Google Shape;581;p18"/>
          <p:cNvPicPr preferRelativeResize="0"/>
          <p:nvPr/>
        </p:nvPicPr>
        <p:blipFill rotWithShape="1">
          <a:blip r:embed="rId3">
            <a:alphaModFix/>
          </a:blip>
          <a:srcRect b="10286" l="4871" r="38490" t="21667"/>
          <a:stretch/>
        </p:blipFill>
        <p:spPr>
          <a:xfrm>
            <a:off x="5650524" y="1964007"/>
            <a:ext cx="3057501" cy="235245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8"/>
          <p:cNvSpPr/>
          <p:nvPr/>
        </p:nvSpPr>
        <p:spPr>
          <a:xfrm>
            <a:off x="373990" y="1581150"/>
            <a:ext cx="541721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During the pitch: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«Open» body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Show the palms of your hands (openness and contact with the audience)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3" name="Google Shape;583;p1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84" name="Google Shape;58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5" name="Google Shape;58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8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588" name="Google Shape;588;p1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8: Use the body language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94" name="Google Shape;594;p19"/>
          <p:cNvSpPr/>
          <p:nvPr/>
        </p:nvSpPr>
        <p:spPr>
          <a:xfrm>
            <a:off x="740775" y="1581150"/>
            <a:ext cx="817462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overdo, don’t say not expected things or without context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Respect time (5/8 min.): respect for punctuality will be taken as seriousness and respect for times in the business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Brief Pitch=clear message</a:t>
            </a:r>
            <a:endParaRPr/>
          </a:p>
        </p:txBody>
      </p:sp>
      <p:sp>
        <p:nvSpPr>
          <p:cNvPr id="595" name="Google Shape;595;p1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6" name="Google Shape;5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97" name="Google Shape;59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19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600" name="Google Shape;600;p1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Bonus Tip: Do what you have to do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90" name="Google Shape;390;p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91" name="Google Shape;3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392" name="Google Shape;3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"/>
          <p:cNvSpPr txBox="1"/>
          <p:nvPr/>
        </p:nvSpPr>
        <p:spPr>
          <a:xfrm>
            <a:off x="2465766" y="1760821"/>
            <a:ext cx="6426714" cy="159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it-IT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Business Developer  at Consorzio Hypatia and Fondazione Amaldi</a:t>
            </a:r>
            <a:endParaRPr b="0" i="0" sz="1500" u="none" cap="none" strike="noStrike">
              <a:solidFill>
                <a:srgbClr val="00206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it-IT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+20 years of experience in business consulting, business development, management, finance for innovation</a:t>
            </a:r>
            <a:endParaRPr/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it-IT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Focus on: startups, technology transfer, space businesses, finance</a:t>
            </a:r>
            <a:endParaRPr/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Char char="•"/>
            </a:pPr>
            <a:r>
              <a:rPr b="0" i="0" lang="it-IT" sz="1500" u="none" cap="none" strike="noStrike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Trainer, coach, tutor for Investment Readiness Programmes</a:t>
            </a: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088048" y="3466541"/>
            <a:ext cx="986168" cy="248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013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Fabio Biscotti</a:t>
            </a:r>
            <a:endParaRPr/>
          </a:p>
        </p:txBody>
      </p:sp>
      <p:sp>
        <p:nvSpPr>
          <p:cNvPr id="396" name="Google Shape;396;p2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HELLO !</a:t>
            </a:r>
            <a:endParaRPr/>
          </a:p>
        </p:txBody>
      </p:sp>
      <p:pic>
        <p:nvPicPr>
          <p:cNvPr id="397" name="Google Shape;39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5324" y="1381889"/>
            <a:ext cx="1471613" cy="196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06" name="Google Shape;606;p20"/>
          <p:cNvSpPr txBox="1"/>
          <p:nvPr/>
        </p:nvSpPr>
        <p:spPr>
          <a:xfrm>
            <a:off x="319800" y="1733553"/>
            <a:ext cx="838822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3) PITCH FLASHES</a:t>
            </a:r>
            <a:endParaRPr/>
          </a:p>
        </p:txBody>
      </p:sp>
      <p:sp>
        <p:nvSpPr>
          <p:cNvPr id="607" name="Google Shape;607;p2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08" name="Google Shape;60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09" name="Google Shape;60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16" name="Google Shape;616;p21"/>
          <p:cNvSpPr/>
          <p:nvPr/>
        </p:nvSpPr>
        <p:spPr>
          <a:xfrm>
            <a:off x="609600" y="1621954"/>
            <a:ext cx="8001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sales pitch is a salesperson's </a:t>
            </a:r>
            <a:r>
              <a:rPr b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attempt</a:t>
            </a: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persuade </a:t>
            </a: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their audience to buy or believe what they're offering. That offer might be the chance at another meeting, information on your product or service, or a personal pitch all about you. Whatever the subject matter, it should be quick, to the point, and attention-grabbing.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sales pitch is just a way to explain your product or service's value to the buyer. 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7" name="Google Shape;617;p2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18" name="Google Shape;6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19" name="Google Shape;6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1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622" name="Google Shape;622;p2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a Sales Pitch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8" name="Google Shape;628;p22"/>
          <p:cNvSpPr/>
          <p:nvPr/>
        </p:nvSpPr>
        <p:spPr>
          <a:xfrm>
            <a:off x="762000" y="1478161"/>
            <a:ext cx="8210549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actor of the story is the </a:t>
            </a:r>
            <a:r>
              <a:rPr b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customer</a:t>
            </a: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not the company that makes the product     (</a:t>
            </a:r>
            <a:r>
              <a:rPr b="1"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avoid saying </a:t>
            </a: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I... I... I... My company... My company...)</a:t>
            </a:r>
            <a:endParaRPr/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Explain who the customers are (what they do and who they are), the problem they have</a:t>
            </a:r>
            <a:endParaRPr/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Explain how the product/service can help them and what benefits they will get</a:t>
            </a:r>
            <a:endParaRPr/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Give examples of cases in which the product has been used (but only if you are sure of making a good impression!!)</a:t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9" name="Google Shape;629;p2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30" name="Google Shape;6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31" name="Google Shape;63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2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634" name="Google Shape;634;p2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a Sales Pitch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40" name="Google Shape;640;p23"/>
          <p:cNvSpPr/>
          <p:nvPr/>
        </p:nvSpPr>
        <p:spPr>
          <a:xfrm>
            <a:off x="1066800" y="1621954"/>
            <a:ext cx="7391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 a story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value proposition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Personalise the sales pitch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 (you can choose among a series of sales pitch)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AutoNum type="arabicPeriod"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 yourself</a:t>
            </a:r>
            <a:endParaRPr/>
          </a:p>
        </p:txBody>
      </p:sp>
      <p:sp>
        <p:nvSpPr>
          <p:cNvPr id="641" name="Google Shape;641;p2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42" name="Google Shape;64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643" name="Google Shape;64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2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646" name="Google Shape;646;p23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2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213270" y="1550216"/>
            <a:ext cx="2148900" cy="227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Tell a story</a:t>
            </a:r>
            <a:endParaRPr/>
          </a:p>
        </p:txBody>
      </p:sp>
      <p:sp>
        <p:nvSpPr>
          <p:cNvPr id="654" name="Google Shape;654;p24"/>
          <p:cNvSpPr/>
          <p:nvPr/>
        </p:nvSpPr>
        <p:spPr>
          <a:xfrm>
            <a:off x="2438400" y="1620153"/>
            <a:ext cx="6385800" cy="2169300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Engage people with a short story…</a:t>
            </a:r>
            <a:endParaRPr/>
          </a:p>
          <a:p>
            <a:pPr indent="-158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story that can be about the company.. Or how a customer found success through your product …</a:t>
            </a:r>
            <a:endParaRPr/>
          </a:p>
        </p:txBody>
      </p:sp>
      <p:sp>
        <p:nvSpPr>
          <p:cNvPr id="655" name="Google Shape;655;p2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656" name="Google Shape;65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2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659" name="Google Shape;659;p24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66" name="Google Shape;666;p25"/>
          <p:cNvSpPr/>
          <p:nvPr/>
        </p:nvSpPr>
        <p:spPr>
          <a:xfrm>
            <a:off x="213270" y="1550216"/>
            <a:ext cx="2148900" cy="227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7" name="Google Shape;667;p25"/>
          <p:cNvSpPr/>
          <p:nvPr/>
        </p:nvSpPr>
        <p:spPr>
          <a:xfrm>
            <a:off x="2438400" y="1620153"/>
            <a:ext cx="6385800" cy="2169300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158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 (</a:t>
            </a:r>
            <a:r>
              <a:rPr b="0" i="0" lang="it-IT" sz="20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see further slides about “USP”… </a:t>
            </a: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)</a:t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8" name="Google Shape;668;p2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669" name="Google Shape;6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2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672" name="Google Shape;672;p25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2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79" name="Google Shape;679;p26"/>
          <p:cNvSpPr/>
          <p:nvPr/>
        </p:nvSpPr>
        <p:spPr>
          <a:xfrm>
            <a:off x="213270" y="1550216"/>
            <a:ext cx="2148900" cy="227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0" name="Google Shape;680;p26"/>
          <p:cNvSpPr/>
          <p:nvPr/>
        </p:nvSpPr>
        <p:spPr>
          <a:xfrm>
            <a:off x="2438400" y="1620153"/>
            <a:ext cx="6385800" cy="2169300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</a:t>
            </a: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 </a:t>
            </a: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</a:t>
            </a: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focussing </a:t>
            </a: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 the aspects that are most interesting to </a:t>
            </a: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specific </a:t>
            </a: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interlocutor</a:t>
            </a:r>
            <a:endParaRPr/>
          </a:p>
          <a:p>
            <a:pPr indent="-158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1" marL="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20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see further slides about “The Person”…</a:t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81" name="Google Shape;681;p2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682" name="Google Shape;68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685" name="Google Shape;685;p26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92" name="Google Shape;692;p27"/>
          <p:cNvSpPr/>
          <p:nvPr/>
        </p:nvSpPr>
        <p:spPr>
          <a:xfrm>
            <a:off x="213270" y="1550216"/>
            <a:ext cx="2148900" cy="227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Adapt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438400" y="1620153"/>
            <a:ext cx="6385800" cy="2204700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There are various sales pitches to choose from:</a:t>
            </a:r>
            <a:endParaRPr b="0"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“One-Word” Sales Pitch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“Question” Sales Pitch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“Rhyming” Sales Pitch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“Subject Line” Sales Pitch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“Twitter” Sales Pitch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b="0" i="1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“Pixar” Sales Pitch</a:t>
            </a:r>
            <a:endParaRPr/>
          </a:p>
        </p:txBody>
      </p:sp>
      <p:sp>
        <p:nvSpPr>
          <p:cNvPr id="694" name="Google Shape;694;p2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695" name="Google Shape;69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2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698" name="Google Shape;698;p27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2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05" name="Google Shape;705;p28"/>
          <p:cNvSpPr/>
          <p:nvPr/>
        </p:nvSpPr>
        <p:spPr>
          <a:xfrm>
            <a:off x="213270" y="1550216"/>
            <a:ext cx="2148900" cy="2274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Train yourself</a:t>
            </a:r>
            <a:endParaRPr b="1"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06" name="Google Shape;706;p28"/>
          <p:cNvSpPr/>
          <p:nvPr/>
        </p:nvSpPr>
        <p:spPr>
          <a:xfrm>
            <a:off x="2438400" y="1620153"/>
            <a:ext cx="6385800" cy="2204700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Practice, Practice, Practice, until you feel </a:t>
            </a:r>
            <a:r>
              <a:rPr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comfortable</a:t>
            </a:r>
            <a:endParaRPr/>
          </a:p>
        </p:txBody>
      </p:sp>
      <p:sp>
        <p:nvSpPr>
          <p:cNvPr id="707" name="Google Shape;707;p2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08" name="Google Shape;7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2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Tips</a:t>
            </a:r>
            <a:endParaRPr/>
          </a:p>
        </p:txBody>
      </p:sp>
      <p:sp>
        <p:nvSpPr>
          <p:cNvPr id="711" name="Google Shape;711;p28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18" name="Google Shape;718;p29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19" name="Google Shape;719;p29"/>
          <p:cNvSpPr/>
          <p:nvPr/>
        </p:nvSpPr>
        <p:spPr>
          <a:xfrm>
            <a:off x="1295400" y="1459683"/>
            <a:ext cx="2895599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2222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</a:t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0" name="Google Shape;720;p2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21" name="Google Shape;7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2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USP – Unique Selling Proposition</a:t>
            </a:r>
            <a:endParaRPr/>
          </a:p>
        </p:txBody>
      </p:sp>
      <p:sp>
        <p:nvSpPr>
          <p:cNvPr id="724" name="Google Shape;724;p29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725" name="Google Shape;725;p29"/>
          <p:cNvSpPr txBox="1"/>
          <p:nvPr/>
        </p:nvSpPr>
        <p:spPr>
          <a:xfrm>
            <a:off x="1447800" y="2517904"/>
            <a:ext cx="6781800" cy="24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</a:t>
            </a:r>
            <a:r>
              <a:rPr b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USP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is crucial to define the Value Proposition of your idea. To correctly identify it, you have to answer to the questions: </a:t>
            </a:r>
            <a:endParaRPr/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is the customer’s problem / need I’m trying to satisfy ? </a:t>
            </a:r>
            <a:endParaRPr/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do I satisfy it / alleviate suffering ? </a:t>
            </a:r>
            <a:endParaRPr/>
          </a:p>
          <a:p>
            <a:pPr indent="-457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do we give to customers ?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While the value proposition is the set </a:t>
            </a: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 product / services you offer .. the </a:t>
            </a:r>
            <a:r>
              <a:rPr b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Unique Selling Proposition (USP) 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 the reason why a customer should buy your product / service</a:t>
            </a:r>
            <a:r>
              <a:rPr b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(REASON TO BUY)</a:t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"/>
          <p:cNvSpPr/>
          <p:nvPr/>
        </p:nvSpPr>
        <p:spPr>
          <a:xfrm>
            <a:off x="817946" y="1048256"/>
            <a:ext cx="611625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AutoNum type="arabicParenR"/>
            </a:pPr>
            <a:r>
              <a:rPr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Why and How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AutoNum type="arabicParenR"/>
            </a:pPr>
            <a:r>
              <a:rPr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8 Tips</a:t>
            </a:r>
            <a:endParaRPr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"/>
              <a:buAutoNum type="arabicParenR"/>
            </a:pPr>
            <a:r>
              <a:rPr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Pitch flashes</a:t>
            </a:r>
            <a:endParaRPr/>
          </a:p>
          <a:p>
            <a:pPr indent="-342900" lvl="1" marL="68576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it-IT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Sales pitch (USP, kind of P.)</a:t>
            </a:r>
            <a:endParaRPr/>
          </a:p>
          <a:p>
            <a:pPr indent="-342900" lvl="1" marL="68576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0" i="0" lang="it-IT" sz="2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Investor Pitch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3" name="Google Shape;403;p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04" name="Google Shape;4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05" name="Google Shape;40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3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3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32" name="Google Shape;732;p30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3" name="Google Shape;733;p30"/>
          <p:cNvSpPr/>
          <p:nvPr/>
        </p:nvSpPr>
        <p:spPr>
          <a:xfrm>
            <a:off x="1295400" y="1459683"/>
            <a:ext cx="2895599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2222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</a:t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4" name="Google Shape;734;p3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35" name="Google Shape;73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3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USP – Unique Selling Proposition</a:t>
            </a:r>
            <a:endParaRPr/>
          </a:p>
        </p:txBody>
      </p:sp>
      <p:sp>
        <p:nvSpPr>
          <p:cNvPr id="738" name="Google Shape;738;p30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739" name="Google Shape;739;p30"/>
          <p:cNvSpPr txBox="1"/>
          <p:nvPr/>
        </p:nvSpPr>
        <p:spPr>
          <a:xfrm>
            <a:off x="1447800" y="2517904"/>
            <a:ext cx="67818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identify the USP: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not focus on detailed technical topics of your / alternative solution BUT 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focus on the features that make </a:t>
            </a:r>
            <a:r>
              <a:rPr b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UNIQUE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your solution compared to others</a:t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46" name="Google Shape;746;p31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7" name="Google Shape;747;p31"/>
          <p:cNvSpPr/>
          <p:nvPr/>
        </p:nvSpPr>
        <p:spPr>
          <a:xfrm>
            <a:off x="1295400" y="1459683"/>
            <a:ext cx="2895599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2222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</a:t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48" name="Google Shape;748;p3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49" name="Google Shape;74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3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USP – Unique Selling Proposition</a:t>
            </a:r>
            <a:endParaRPr/>
          </a:p>
        </p:txBody>
      </p:sp>
      <p:sp>
        <p:nvSpPr>
          <p:cNvPr id="752" name="Google Shape;752;p31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753" name="Google Shape;753;p31"/>
          <p:cNvSpPr txBox="1"/>
          <p:nvPr/>
        </p:nvSpPr>
        <p:spPr>
          <a:xfrm>
            <a:off x="1447800" y="2517904"/>
            <a:ext cx="6781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USP: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Is the base of the competitive advantage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helps to pursue profitability and returns …</a:t>
            </a:r>
            <a:endParaRPr/>
          </a:p>
          <a:p>
            <a:pPr indent="-457200" lvl="1" marL="800066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it-IT" sz="14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Cost leadership 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(same product/benefit of other companies, BUT lower price); </a:t>
            </a:r>
            <a:endParaRPr/>
          </a:p>
          <a:p>
            <a:pPr indent="-457200" lvl="1" marL="800066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0" i="0" lang="it-IT" sz="14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Differentiation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more benefits (quality, usability, etc) of competitors</a:t>
            </a:r>
            <a:endParaRPr/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60" name="Google Shape;760;p32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1295400" y="1459683"/>
            <a:ext cx="2895599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2222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</a:t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2" name="Google Shape;762;p3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63" name="Google Shape;76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3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USP – Unique Selling Proposition (examples)</a:t>
            </a:r>
            <a:endParaRPr/>
          </a:p>
        </p:txBody>
      </p:sp>
      <p:sp>
        <p:nvSpPr>
          <p:cNvPr id="766" name="Google Shape;766;p32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2921996" y="2412489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Satisfy new needs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8" name="Google Shape;768;p32"/>
          <p:cNvSpPr/>
          <p:nvPr/>
        </p:nvSpPr>
        <p:spPr>
          <a:xfrm>
            <a:off x="1647295" y="241635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NOVELTY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69" name="Google Shape;769;p32"/>
          <p:cNvSpPr/>
          <p:nvPr/>
        </p:nvSpPr>
        <p:spPr>
          <a:xfrm>
            <a:off x="6313794" y="241218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Smartphone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0" name="Google Shape;770;p32"/>
          <p:cNvSpPr/>
          <p:nvPr/>
        </p:nvSpPr>
        <p:spPr>
          <a:xfrm>
            <a:off x="2927482" y="2801864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Powerful performances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1" name="Google Shape;771;p32"/>
          <p:cNvSpPr/>
          <p:nvPr/>
        </p:nvSpPr>
        <p:spPr>
          <a:xfrm>
            <a:off x="1655220" y="281640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PERFORMANCE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2" name="Google Shape;772;p32"/>
          <p:cNvSpPr/>
          <p:nvPr/>
        </p:nvSpPr>
        <p:spPr>
          <a:xfrm>
            <a:off x="6320503" y="2789480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New memories (SDS hard disk)..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3" name="Google Shape;773;p32"/>
          <p:cNvSpPr/>
          <p:nvPr/>
        </p:nvSpPr>
        <p:spPr>
          <a:xfrm>
            <a:off x="2927481" y="3205545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Customized product, customer participation in production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4" name="Google Shape;774;p32"/>
          <p:cNvSpPr/>
          <p:nvPr/>
        </p:nvSpPr>
        <p:spPr>
          <a:xfrm>
            <a:off x="1647295" y="3206838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CUSTOMISATION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5" name="Google Shape;775;p32"/>
          <p:cNvSpPr/>
          <p:nvPr/>
        </p:nvSpPr>
        <p:spPr>
          <a:xfrm>
            <a:off x="6321722" y="322017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Open source platforms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6" name="Google Shape;776;p32"/>
          <p:cNvSpPr/>
          <p:nvPr/>
        </p:nvSpPr>
        <p:spPr>
          <a:xfrm>
            <a:off x="2927481" y="3609227"/>
            <a:ext cx="3244800" cy="3855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Solve the problem; «turnkey» product/service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7" name="Google Shape;777;p32"/>
          <p:cNvSpPr/>
          <p:nvPr/>
        </p:nvSpPr>
        <p:spPr>
          <a:xfrm>
            <a:off x="1655220" y="3619080"/>
            <a:ext cx="1150800" cy="3804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JOB DONE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8" name="Google Shape;778;p32"/>
          <p:cNvSpPr/>
          <p:nvPr/>
        </p:nvSpPr>
        <p:spPr>
          <a:xfrm>
            <a:off x="6320503" y="3606878"/>
            <a:ext cx="1423800" cy="3855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Rolls Royce engine; party planning services 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79" name="Google Shape;779;p32"/>
          <p:cNvSpPr/>
          <p:nvPr/>
        </p:nvSpPr>
        <p:spPr>
          <a:xfrm>
            <a:off x="2921996" y="4095750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Aesthetics (today design has acquired a very important part of the value)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0" name="Google Shape;780;p32"/>
          <p:cNvSpPr/>
          <p:nvPr/>
        </p:nvSpPr>
        <p:spPr>
          <a:xfrm>
            <a:off x="1658084" y="409575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DESIGN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1" name="Google Shape;781;p32"/>
          <p:cNvSpPr/>
          <p:nvPr/>
        </p:nvSpPr>
        <p:spPr>
          <a:xfrm>
            <a:off x="6313795" y="411758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Fashion; status symbol products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88" name="Google Shape;788;p33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Include a value proposition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1295400" y="1459683"/>
            <a:ext cx="2895599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value will you bring to the customer ?</a:t>
            </a:r>
            <a:endParaRPr/>
          </a:p>
          <a:p>
            <a:pPr indent="-2222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value proposition is at the center of the sales pitch</a:t>
            </a:r>
            <a:endParaRPr b="0" i="0" sz="1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0" name="Google Shape;790;p3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791" name="Google Shape;79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3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USP – Unique Selling Proposition (examples)</a:t>
            </a:r>
            <a:endParaRPr/>
          </a:p>
        </p:txBody>
      </p:sp>
      <p:sp>
        <p:nvSpPr>
          <p:cNvPr id="794" name="Google Shape;794;p33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795" name="Google Shape;795;p33"/>
          <p:cNvSpPr/>
          <p:nvPr/>
        </p:nvSpPr>
        <p:spPr>
          <a:xfrm>
            <a:off x="2921996" y="2412489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Satisfaction in wearing / using a product 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6" name="Google Shape;796;p33"/>
          <p:cNvSpPr/>
          <p:nvPr/>
        </p:nvSpPr>
        <p:spPr>
          <a:xfrm>
            <a:off x="1647295" y="241635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BRAND / STATUS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6313794" y="241218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Clothing brand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8" name="Google Shape;798;p33"/>
          <p:cNvSpPr/>
          <p:nvPr/>
        </p:nvSpPr>
        <p:spPr>
          <a:xfrm>
            <a:off x="2927482" y="2801864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Lower price compared to others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99" name="Google Shape;799;p33"/>
          <p:cNvSpPr/>
          <p:nvPr/>
        </p:nvSpPr>
        <p:spPr>
          <a:xfrm>
            <a:off x="1655220" y="281640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PRICE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0" name="Google Shape;800;p33"/>
          <p:cNvSpPr/>
          <p:nvPr/>
        </p:nvSpPr>
        <p:spPr>
          <a:xfrm>
            <a:off x="6320503" y="2789480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Ryanair, Tata (India)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1" name="Google Shape;801;p33"/>
          <p:cNvSpPr/>
          <p:nvPr/>
        </p:nvSpPr>
        <p:spPr>
          <a:xfrm>
            <a:off x="2927481" y="3205545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Reduce the cost for customers</a:t>
            </a:r>
            <a:endParaRPr/>
          </a:p>
        </p:txBody>
      </p:sp>
      <p:sp>
        <p:nvSpPr>
          <p:cNvPr id="802" name="Google Shape;802;p33"/>
          <p:cNvSpPr/>
          <p:nvPr/>
        </p:nvSpPr>
        <p:spPr>
          <a:xfrm>
            <a:off x="1647295" y="3206838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COST REDUCTION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3" name="Google Shape;803;p33"/>
          <p:cNvSpPr/>
          <p:nvPr/>
        </p:nvSpPr>
        <p:spPr>
          <a:xfrm>
            <a:off x="6321722" y="322017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Salesforce.com or other productivity CRM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4" name="Google Shape;804;p33"/>
          <p:cNvSpPr/>
          <p:nvPr/>
        </p:nvSpPr>
        <p:spPr>
          <a:xfrm>
            <a:off x="2927481" y="3609227"/>
            <a:ext cx="3244800" cy="3855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Solutions reducing risks of a purchase</a:t>
            </a:r>
            <a:endParaRPr/>
          </a:p>
        </p:txBody>
      </p:sp>
      <p:sp>
        <p:nvSpPr>
          <p:cNvPr id="805" name="Google Shape;805;p33"/>
          <p:cNvSpPr/>
          <p:nvPr/>
        </p:nvSpPr>
        <p:spPr>
          <a:xfrm>
            <a:off x="1655220" y="3619080"/>
            <a:ext cx="1150800" cy="3804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RISK REDUCTIONS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6" name="Google Shape;806;p33"/>
          <p:cNvSpPr/>
          <p:nvPr/>
        </p:nvSpPr>
        <p:spPr>
          <a:xfrm>
            <a:off x="6320503" y="3606878"/>
            <a:ext cx="1423800" cy="3855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Used car purchase guarantee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7" name="Google Shape;807;p33"/>
          <p:cNvSpPr/>
          <p:nvPr/>
        </p:nvSpPr>
        <p:spPr>
          <a:xfrm>
            <a:off x="2921996" y="4095750"/>
            <a:ext cx="3244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available inaccessible products</a:t>
            </a:r>
            <a:endParaRPr/>
          </a:p>
        </p:txBody>
      </p:sp>
      <p:sp>
        <p:nvSpPr>
          <p:cNvPr id="808" name="Google Shape;808;p33"/>
          <p:cNvSpPr/>
          <p:nvPr/>
        </p:nvSpPr>
        <p:spPr>
          <a:xfrm>
            <a:off x="1658084" y="4095750"/>
            <a:ext cx="1150800" cy="3078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ACCESSIBILITY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09" name="Google Shape;809;p33"/>
          <p:cNvSpPr/>
          <p:nvPr/>
        </p:nvSpPr>
        <p:spPr>
          <a:xfrm>
            <a:off x="6313795" y="4117585"/>
            <a:ext cx="1423800" cy="312000"/>
          </a:xfrm>
          <a:prstGeom prst="rect">
            <a:avLst/>
          </a:prstGeom>
          <a:noFill/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NetJets (private flights)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0" name="Google Shape;810;p33"/>
          <p:cNvSpPr/>
          <p:nvPr/>
        </p:nvSpPr>
        <p:spPr>
          <a:xfrm>
            <a:off x="2924898" y="4488920"/>
            <a:ext cx="3244800" cy="312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things easier / usable</a:t>
            </a:r>
            <a:endParaRPr/>
          </a:p>
        </p:txBody>
      </p:sp>
      <p:sp>
        <p:nvSpPr>
          <p:cNvPr id="811" name="Google Shape;811;p33"/>
          <p:cNvSpPr/>
          <p:nvPr/>
        </p:nvSpPr>
        <p:spPr>
          <a:xfrm>
            <a:off x="6313794" y="4515755"/>
            <a:ext cx="1423800" cy="312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iPOD / iTunes / Apps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2" name="Google Shape;812;p33"/>
          <p:cNvSpPr/>
          <p:nvPr/>
        </p:nvSpPr>
        <p:spPr>
          <a:xfrm>
            <a:off x="1647295" y="4483779"/>
            <a:ext cx="1150800" cy="307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CONVENIENCE / USABILITY</a:t>
            </a:r>
            <a:endParaRPr b="1"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3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19" name="Google Shape;819;p34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20" name="Google Shape;820;p34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21" name="Google Shape;821;p3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22" name="Google Shape;82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4" name="Google Shape;824;p3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</a:t>
            </a:r>
            <a:endParaRPr/>
          </a:p>
        </p:txBody>
      </p:sp>
      <p:sp>
        <p:nvSpPr>
          <p:cNvPr id="825" name="Google Shape;825;p34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826" name="Google Shape;826;p34"/>
          <p:cNvSpPr txBox="1"/>
          <p:nvPr/>
        </p:nvSpPr>
        <p:spPr>
          <a:xfrm>
            <a:off x="1447799" y="2517904"/>
            <a:ext cx="7260225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only ask what your customer desire BUT </a:t>
            </a:r>
            <a:r>
              <a:rPr lang="it-IT" sz="14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CONSIDER HIS POINT OF VIEW</a:t>
            </a:r>
            <a:endParaRPr/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 u="sng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I would have asked people what they wanted, they would have said faster horses</a:t>
            </a:r>
            <a:endParaRPr/>
          </a:p>
          <a:p>
            <a:pPr indent="0" lvl="0" marL="0" marR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Henry Ford</a:t>
            </a:r>
            <a:endParaRPr i="1"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3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33" name="Google Shape;833;p35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34" name="Google Shape;834;p35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35" name="Google Shape;835;p3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36" name="Google Shape;83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35"/>
          <p:cNvSpPr txBox="1"/>
          <p:nvPr/>
        </p:nvSpPr>
        <p:spPr>
          <a:xfrm>
            <a:off x="171451" y="1085851"/>
            <a:ext cx="8667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</a:t>
            </a:r>
            <a:endParaRPr/>
          </a:p>
        </p:txBody>
      </p:sp>
      <p:sp>
        <p:nvSpPr>
          <p:cNvPr id="839" name="Google Shape;839;p35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840" name="Google Shape;840;p35"/>
          <p:cNvSpPr txBox="1"/>
          <p:nvPr/>
        </p:nvSpPr>
        <p:spPr>
          <a:xfrm>
            <a:off x="1447799" y="2517904"/>
            <a:ext cx="72603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Identifying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and profiling the customer is not enough .. You have to focus on the </a:t>
            </a:r>
            <a:r>
              <a:rPr lang="it-IT" sz="14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real need 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the person… </a:t>
            </a:r>
            <a:endParaRPr/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CUSTOMER .. THE USER .. THE PERSON !</a:t>
            </a:r>
            <a:endParaRPr/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" name="Google Shape;84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46" name="Google Shape;846;p3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47" name="Google Shape;847;p36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48" name="Google Shape;848;p36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49" name="Google Shape;849;p3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50" name="Google Shape;85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36"/>
          <p:cNvSpPr txBox="1"/>
          <p:nvPr/>
        </p:nvSpPr>
        <p:spPr>
          <a:xfrm>
            <a:off x="171451" y="1085851"/>
            <a:ext cx="8667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</a:t>
            </a:r>
            <a:endParaRPr/>
          </a:p>
        </p:txBody>
      </p:sp>
      <p:sp>
        <p:nvSpPr>
          <p:cNvPr id="853" name="Google Shape;853;p36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854" name="Google Shape;854;p36"/>
          <p:cNvSpPr txBox="1"/>
          <p:nvPr/>
        </p:nvSpPr>
        <p:spPr>
          <a:xfrm>
            <a:off x="1447799" y="2517904"/>
            <a:ext cx="7260225" cy="2354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Born in 1948 …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British ..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Rich and successful ..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With children ..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Loves dogs ..</a:t>
            </a:r>
            <a:endParaRPr/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Goes on holiday to the Alps ..</a:t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Married twice ..</a:t>
            </a:r>
            <a:endParaRPr/>
          </a:p>
          <a:p>
            <a:pPr indent="-3683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55" name="Google Shape;855;p36"/>
          <p:cNvSpPr txBox="1"/>
          <p:nvPr/>
        </p:nvSpPr>
        <p:spPr>
          <a:xfrm>
            <a:off x="4836319" y="2010073"/>
            <a:ext cx="245632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oogle Shape;86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3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62" name="Google Shape;862;p37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63" name="Google Shape;863;p37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64" name="Google Shape;864;p3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65" name="Google Shape;86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3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</a:t>
            </a:r>
            <a:endParaRPr/>
          </a:p>
        </p:txBody>
      </p:sp>
      <p:sp>
        <p:nvSpPr>
          <p:cNvPr id="868" name="Google Shape;868;p37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pic>
        <p:nvPicPr>
          <p:cNvPr descr="King Charles and Ozzy Osbourne" id="869" name="Google Shape;86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4260" y="2486626"/>
            <a:ext cx="4272680" cy="2403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3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76" name="Google Shape;876;p38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77" name="Google Shape;877;p38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78" name="Google Shape;878;p3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79" name="Google Shape;87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Google Shape;881;p3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</a:t>
            </a:r>
            <a:endParaRPr/>
          </a:p>
        </p:txBody>
      </p:sp>
      <p:sp>
        <p:nvSpPr>
          <p:cNvPr id="882" name="Google Shape;882;p38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883" name="Google Shape;883;p38"/>
          <p:cNvSpPr txBox="1"/>
          <p:nvPr/>
        </p:nvSpPr>
        <p:spPr>
          <a:xfrm>
            <a:off x="2150233" y="2422789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Don’t simplify too much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let's get closer to the customer</a:t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Observe the customer: What he does (not only what he says.. Words betray, actions don’t)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Interact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Tell stories..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it-IT" sz="135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Look for empathy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b="1" lang="it-IT" sz="135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Help yourself with tools …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3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91" name="Google Shape;891;p39"/>
          <p:cNvSpPr/>
          <p:nvPr/>
        </p:nvSpPr>
        <p:spPr>
          <a:xfrm>
            <a:off x="213269" y="1428750"/>
            <a:ext cx="974417" cy="91783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Personalise</a:t>
            </a:r>
            <a:endParaRPr b="1"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2" name="Google Shape;892;p39"/>
          <p:cNvSpPr/>
          <p:nvPr/>
        </p:nvSpPr>
        <p:spPr>
          <a:xfrm>
            <a:off x="1295400" y="1459683"/>
            <a:ext cx="3505200" cy="875397"/>
          </a:xfrm>
          <a:prstGeom prst="rect">
            <a:avLst/>
          </a:prstGeom>
          <a:noFill/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285750" lvl="1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are you talking to ?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sure the pitch interests the interlocutor</a:t>
            </a:r>
            <a:endParaRPr/>
          </a:p>
          <a:p>
            <a:pPr indent="-285750" lvl="1" marL="285750" marR="0" rtl="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Fira Sans"/>
              <a:buChar char="•"/>
            </a:pPr>
            <a:r>
              <a:rPr b="0" i="0" lang="it-IT" sz="1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can adapt it based on the aspects that are most interesting to different interlocutors</a:t>
            </a:r>
            <a:endParaRPr/>
          </a:p>
        </p:txBody>
      </p:sp>
      <p:sp>
        <p:nvSpPr>
          <p:cNvPr id="893" name="Google Shape;893;p3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894" name="Google Shape;894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3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The Personas (tools)</a:t>
            </a:r>
            <a:endParaRPr/>
          </a:p>
        </p:txBody>
      </p:sp>
      <p:sp>
        <p:nvSpPr>
          <p:cNvPr id="897" name="Google Shape;897;p39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pic>
        <p:nvPicPr>
          <p:cNvPr id="898" name="Google Shape;89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0183" y="3778660"/>
            <a:ext cx="889518" cy="707429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39"/>
          <p:cNvSpPr/>
          <p:nvPr/>
        </p:nvSpPr>
        <p:spPr>
          <a:xfrm>
            <a:off x="1422380" y="2977565"/>
            <a:ext cx="2028145" cy="734313"/>
          </a:xfrm>
          <a:prstGeom prst="foldedCorner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«Job to be done»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are the goals 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Why does it make sense ?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performance does the product perform?</a:t>
            </a:r>
            <a:endParaRPr/>
          </a:p>
        </p:txBody>
      </p:sp>
      <p:sp>
        <p:nvSpPr>
          <p:cNvPr id="900" name="Google Shape;900;p39"/>
          <p:cNvSpPr/>
          <p:nvPr/>
        </p:nvSpPr>
        <p:spPr>
          <a:xfrm>
            <a:off x="6380301" y="2950461"/>
            <a:ext cx="1793190" cy="615569"/>
          </a:xfrm>
          <a:prstGeom prst="foldedCorner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Advantages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what extent do current products make the customer satisfied?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1" name="Google Shape;901;p39"/>
          <p:cNvSpPr/>
          <p:nvPr/>
        </p:nvSpPr>
        <p:spPr>
          <a:xfrm>
            <a:off x="4276621" y="2617178"/>
            <a:ext cx="1842163" cy="879384"/>
          </a:xfrm>
          <a:prstGeom prst="foldedCorner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Description of the person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Age, gender, Place of residence, marital status, hobby,  qualification, job position, social contest, way of thinking, ecc.. </a:t>
            </a:r>
            <a:endParaRPr/>
          </a:p>
        </p:txBody>
      </p:sp>
      <p:sp>
        <p:nvSpPr>
          <p:cNvPr id="902" name="Google Shape;902;p39"/>
          <p:cNvSpPr/>
          <p:nvPr/>
        </p:nvSpPr>
        <p:spPr>
          <a:xfrm>
            <a:off x="1450883" y="3809521"/>
            <a:ext cx="2664905" cy="1089683"/>
          </a:xfrm>
          <a:prstGeom prst="foldedCorner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cases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is the product used, where and by whom?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happens before and after use?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does the user get information?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does the purchasing process take place?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Who influences the decision?</a:t>
            </a:r>
            <a:endParaRPr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3" name="Google Shape;903;p39"/>
          <p:cNvSpPr/>
          <p:nvPr/>
        </p:nvSpPr>
        <p:spPr>
          <a:xfrm>
            <a:off x="6248400" y="3902211"/>
            <a:ext cx="2294637" cy="779742"/>
          </a:xfrm>
          <a:prstGeom prst="foldedCorner">
            <a:avLst>
              <a:gd fmla="val 16667" name="adj"/>
            </a:avLst>
          </a:prstGeom>
          <a:solidFill>
            <a:srgbClr val="F2F2F2"/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Difficulties</a:t>
            </a:r>
            <a:endParaRPr b="1"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causes negative customer feelings about current products?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Char char="✔"/>
            </a:pPr>
            <a:r>
              <a:rPr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are the customer's concerns?</a:t>
            </a:r>
            <a:endParaRPr sz="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4" name="Google Shape;904;p39"/>
          <p:cNvSpPr/>
          <p:nvPr/>
        </p:nvSpPr>
        <p:spPr>
          <a:xfrm>
            <a:off x="4038600" y="4400550"/>
            <a:ext cx="643194" cy="281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Picture</a:t>
            </a: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4195674" y="3920466"/>
            <a:ext cx="382668" cy="351754"/>
          </a:xfrm>
          <a:prstGeom prst="smileyFace">
            <a:avLst>
              <a:gd fmla="val 4653" name="adj"/>
            </a:avLst>
          </a:prstGeom>
          <a:solidFill>
            <a:srgbClr val="FFFF00">
              <a:alpha val="50980"/>
            </a:srgbClr>
          </a:solidFill>
          <a:ln cap="flat" cmpd="sng" w="25400">
            <a:solidFill>
              <a:srgbClr val="AE2E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06" name="Google Shape;906;p39"/>
          <p:cNvSpPr/>
          <p:nvPr/>
        </p:nvSpPr>
        <p:spPr>
          <a:xfrm rot="1167209">
            <a:off x="6178725" y="2294514"/>
            <a:ext cx="880137" cy="598368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Observations</a:t>
            </a:r>
            <a:endParaRPr/>
          </a:p>
        </p:txBody>
      </p:sp>
      <p:sp>
        <p:nvSpPr>
          <p:cNvPr id="907" name="Google Shape;907;p39"/>
          <p:cNvSpPr/>
          <p:nvPr/>
        </p:nvSpPr>
        <p:spPr>
          <a:xfrm rot="-630128">
            <a:off x="2792015" y="2467450"/>
            <a:ext cx="880138" cy="473101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Interviews</a:t>
            </a:r>
            <a:endParaRPr/>
          </a:p>
        </p:txBody>
      </p:sp>
      <p:sp>
        <p:nvSpPr>
          <p:cNvPr id="908" name="Google Shape;908;p39"/>
          <p:cNvSpPr txBox="1"/>
          <p:nvPr/>
        </p:nvSpPr>
        <p:spPr>
          <a:xfrm>
            <a:off x="5234942" y="1626056"/>
            <a:ext cx="28422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THE PERSON: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400">
                <a:solidFill>
                  <a:srgbClr val="002060"/>
                </a:solidFill>
                <a:latin typeface="Fira Sans"/>
                <a:ea typeface="Fira Sans"/>
                <a:cs typeface="Fira Sans"/>
                <a:sym typeface="Fira Sans"/>
              </a:rPr>
              <a:t>1) USER PROFILE CANVAS</a:t>
            </a:r>
            <a:endParaRPr/>
          </a:p>
        </p:txBody>
      </p:sp>
      <p:sp>
        <p:nvSpPr>
          <p:cNvPr id="909" name="Google Shape;909;p39"/>
          <p:cNvSpPr/>
          <p:nvPr/>
        </p:nvSpPr>
        <p:spPr>
          <a:xfrm>
            <a:off x="5479768" y="4376409"/>
            <a:ext cx="820492" cy="524719"/>
          </a:xfrm>
          <a:prstGeom prst="flowChartDocument">
            <a:avLst/>
          </a:prstGeom>
          <a:solidFill>
            <a:srgbClr val="FFFF66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Stories</a:t>
            </a:r>
            <a:endParaRPr/>
          </a:p>
        </p:txBody>
      </p:sp>
      <p:sp>
        <p:nvSpPr>
          <p:cNvPr id="910" name="Google Shape;910;p39"/>
          <p:cNvSpPr/>
          <p:nvPr/>
        </p:nvSpPr>
        <p:spPr>
          <a:xfrm rot="1167209">
            <a:off x="6970144" y="2224900"/>
            <a:ext cx="880137" cy="598368"/>
          </a:xfrm>
          <a:prstGeom prst="rect">
            <a:avLst/>
          </a:prstGeom>
          <a:solidFill>
            <a:srgbClr val="FFFF66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Interactions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3" name="Google Shape;413;p4"/>
          <p:cNvSpPr txBox="1"/>
          <p:nvPr/>
        </p:nvSpPr>
        <p:spPr>
          <a:xfrm>
            <a:off x="380999" y="1733553"/>
            <a:ext cx="84582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1) THE PITCH: WHY AND HOW</a:t>
            </a:r>
            <a:endParaRPr/>
          </a:p>
        </p:txBody>
      </p:sp>
      <p:sp>
        <p:nvSpPr>
          <p:cNvPr id="414" name="Google Shape;414;p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5" name="Google Shape;4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16" name="Google Shape;4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"/>
          <p:cNvSpPr txBox="1"/>
          <p:nvPr/>
        </p:nvSpPr>
        <p:spPr>
          <a:xfrm>
            <a:off x="469191" y="463642"/>
            <a:ext cx="22238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SUMMARY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40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16" name="Google Shape;916;p40"/>
          <p:cNvSpPr/>
          <p:nvPr/>
        </p:nvSpPr>
        <p:spPr>
          <a:xfrm>
            <a:off x="441037" y="2259852"/>
            <a:ext cx="8238835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point is summed up in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one word 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-&gt; It may seem silly but it can be the basis of a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powerful slogan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/>
          </a:p>
          <a:p>
            <a:pPr indent="-4572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When someone thinks of you, say that word and vice versa…</a:t>
            </a:r>
            <a:endParaRPr/>
          </a:p>
          <a:p>
            <a:pPr indent="-4572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Example: Obama's one-word pitch for his 2012 reelection campaign was "</a:t>
            </a:r>
            <a:r>
              <a:rPr b="1" i="1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forward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"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17" name="Google Shape;917;p40"/>
          <p:cNvSpPr/>
          <p:nvPr/>
        </p:nvSpPr>
        <p:spPr>
          <a:xfrm>
            <a:off x="469190" y="1481769"/>
            <a:ext cx="8238835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«One-Word» Sales pitch (1/6)</a:t>
            </a:r>
            <a:endParaRPr/>
          </a:p>
        </p:txBody>
      </p:sp>
      <p:sp>
        <p:nvSpPr>
          <p:cNvPr id="918" name="Google Shape;918;p4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919" name="Google Shape;91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sp>
        <p:nvSpPr>
          <p:cNvPr id="922" name="Google Shape;922;p40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28" name="Google Shape;928;p41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29" name="Google Shape;929;p41"/>
          <p:cNvSpPr/>
          <p:nvPr/>
        </p:nvSpPr>
        <p:spPr>
          <a:xfrm>
            <a:off x="469191" y="2259853"/>
            <a:ext cx="8238834" cy="2607658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Rather than a statement, the pitch is an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interrogative sentence</a:t>
            </a:r>
            <a:endParaRPr/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Formulated in this way, the pitch pushes people to react and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get involved</a:t>
            </a:r>
            <a:endParaRPr b="1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You need to be sure of the answer, otherwise the pitch can be counterproductive; be sure the interlocutor clearly understands the value of the proposal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Example: «The supplier makes us reduce costs» becomes «Will the supplier make us reduce costs?».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30" name="Google Shape;930;p41"/>
          <p:cNvSpPr/>
          <p:nvPr/>
        </p:nvSpPr>
        <p:spPr>
          <a:xfrm>
            <a:off x="469191" y="1481769"/>
            <a:ext cx="8238834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«Question» Sales pitch (2/6)</a:t>
            </a:r>
            <a:endParaRPr/>
          </a:p>
        </p:txBody>
      </p:sp>
      <p:pic>
        <p:nvPicPr>
          <p:cNvPr descr="Logo, company name&#10;&#10;Description automatically generated" id="931" name="Google Shape;9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4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sp>
        <p:nvSpPr>
          <p:cNvPr id="934" name="Google Shape;934;p41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940" name="Google Shape;94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4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sp>
        <p:nvSpPr>
          <p:cNvPr id="943" name="Google Shape;943;p42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44" name="Google Shape;944;p42"/>
          <p:cNvSpPr/>
          <p:nvPr/>
        </p:nvSpPr>
        <p:spPr>
          <a:xfrm>
            <a:off x="435974" y="2259852"/>
            <a:ext cx="8243897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Char char="•"/>
            </a:pPr>
            <a:r>
              <a:rPr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Rhyming isn't just child's play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rhymes speed up the so called. “</a:t>
            </a:r>
            <a:r>
              <a:rPr b="1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processing fluency</a:t>
            </a:r>
            <a:r>
              <a:rPr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” and sensory stimulus</a:t>
            </a:r>
            <a:endParaRPr i="0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Studies have shown that rhyming sentences are perceived as </a:t>
            </a:r>
            <a:r>
              <a:rPr b="1"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more accurate </a:t>
            </a:r>
            <a:r>
              <a:rPr i="0" lang="it-IT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than non-rhyming ones, despite converging on the same messages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5" name="Google Shape;945;p42"/>
          <p:cNvSpPr/>
          <p:nvPr/>
        </p:nvSpPr>
        <p:spPr>
          <a:xfrm>
            <a:off x="464127" y="1481769"/>
            <a:ext cx="8243897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«Rhyming» Sales pitch (3/6)</a:t>
            </a:r>
            <a:endParaRPr/>
          </a:p>
        </p:txBody>
      </p:sp>
      <p:sp>
        <p:nvSpPr>
          <p:cNvPr id="946" name="Google Shape;946;p42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952" name="Google Shape;95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4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sp>
        <p:nvSpPr>
          <p:cNvPr id="955" name="Google Shape;955;p43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56" name="Google Shape;956;p43"/>
          <p:cNvSpPr/>
          <p:nvPr/>
        </p:nvSpPr>
        <p:spPr>
          <a:xfrm>
            <a:off x="441037" y="2259852"/>
            <a:ext cx="8238835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subject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of the email/communication is important. A well-made one follows 3 principles: </a:t>
            </a:r>
            <a:r>
              <a:rPr b="1" i="1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Utility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b="1" i="1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Curiosity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b="1" i="1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Specificity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 One excludes the other... How to do it? </a:t>
            </a:r>
            <a:endParaRPr/>
          </a:p>
          <a:p>
            <a:pPr indent="-4572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Prepare two types: e.g. one “useful”, the other “curious”; </a:t>
            </a:r>
            <a:endParaRPr/>
          </a:p>
          <a:p>
            <a:pPr indent="-571500" lvl="2" marL="10287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b="0" i="1" lang="it-IT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the first if the interlocutor has little time and has a lot of information from competitors; </a:t>
            </a:r>
            <a:endParaRPr/>
          </a:p>
          <a:p>
            <a:pPr indent="-571500" lvl="2" marL="1028700" marR="0" rtl="0" algn="l">
              <a:lnSpc>
                <a:spcPct val="9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✔"/>
            </a:pPr>
            <a:r>
              <a:rPr b="0" i="1" lang="it-IT" sz="135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the second if the interlocutor is at the beginning of the day and may be inclined to a more calm and pleasant tone</a:t>
            </a:r>
            <a:endParaRPr/>
          </a:p>
        </p:txBody>
      </p:sp>
      <p:sp>
        <p:nvSpPr>
          <p:cNvPr id="957" name="Google Shape;957;p43"/>
          <p:cNvSpPr/>
          <p:nvPr/>
        </p:nvSpPr>
        <p:spPr>
          <a:xfrm>
            <a:off x="469190" y="1481769"/>
            <a:ext cx="8238835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«Subject line» Sales pitch (4/6)</a:t>
            </a:r>
            <a:endParaRPr/>
          </a:p>
        </p:txBody>
      </p:sp>
      <p:sp>
        <p:nvSpPr>
          <p:cNvPr id="958" name="Google Shape;958;p43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64" name="Google Shape;964;p44"/>
          <p:cNvSpPr/>
          <p:nvPr/>
        </p:nvSpPr>
        <p:spPr>
          <a:xfrm>
            <a:off x="464127" y="2190750"/>
            <a:ext cx="8272050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Tweeting is an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exercise in clarity and brevity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 What would the pitch sound like if it only had to work with 140 characters? </a:t>
            </a:r>
            <a:endParaRPr/>
          </a:p>
          <a:p>
            <a:pPr indent="-4572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Writing this pitch forces you to think critically and creatively about the important things in your offering. And discard less necessary information. </a:t>
            </a:r>
            <a:endParaRPr/>
          </a:p>
          <a:p>
            <a:pPr indent="-4572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However, </a:t>
            </a:r>
            <a:r>
              <a:rPr b="1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avoid an aseptic list </a:t>
            </a: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characteristics… </a:t>
            </a:r>
            <a:endParaRPr/>
          </a:p>
        </p:txBody>
      </p:sp>
      <p:sp>
        <p:nvSpPr>
          <p:cNvPr id="965" name="Google Shape;965;p44"/>
          <p:cNvSpPr/>
          <p:nvPr/>
        </p:nvSpPr>
        <p:spPr>
          <a:xfrm>
            <a:off x="464128" y="1504950"/>
            <a:ext cx="8272050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«Twitter» Sales pitch (5/6)</a:t>
            </a:r>
            <a:endParaRPr/>
          </a:p>
        </p:txBody>
      </p:sp>
      <p:sp>
        <p:nvSpPr>
          <p:cNvPr id="966" name="Google Shape;966;p4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967" name="Google Shape;96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4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sp>
        <p:nvSpPr>
          <p:cNvPr id="970" name="Google Shape;970;p44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4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76" name="Google Shape;976;p45"/>
          <p:cNvSpPr/>
          <p:nvPr/>
        </p:nvSpPr>
        <p:spPr>
          <a:xfrm>
            <a:off x="469190" y="2259852"/>
            <a:ext cx="8210681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-571500" lvl="1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the pitch as a story to tell;</a:t>
            </a:r>
            <a:endParaRPr/>
          </a:p>
          <a:p>
            <a:pPr indent="-571500" lvl="1" marL="571500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Follow the pattern:  </a:t>
            </a:r>
            <a:endParaRPr/>
          </a:p>
          <a:p>
            <a:pPr indent="0" lvl="1" marL="342866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0" i="1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Once upon a time _____. Every day, _____. One day _____. Because of that, _____. Because of that, _____. Until finally, _____.</a:t>
            </a:r>
            <a:endParaRPr/>
          </a:p>
          <a:p>
            <a:pPr indent="0" lvl="1" marL="342866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None/>
            </a:pPr>
            <a:r>
              <a:rPr b="0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(Former Story Artist Emma Coats at Pixar)</a:t>
            </a:r>
            <a:endParaRPr/>
          </a:p>
          <a:p>
            <a:pPr indent="0" lvl="1" marL="342866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t/>
            </a:r>
            <a:endParaRPr b="0" i="1" sz="20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1" marL="342866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automatically a story is created... Easier to remember</a:t>
            </a:r>
            <a:endParaRPr b="0" i="0" sz="18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7" name="Google Shape;977;p45"/>
          <p:cNvSpPr/>
          <p:nvPr/>
        </p:nvSpPr>
        <p:spPr>
          <a:xfrm>
            <a:off x="469191" y="1481769"/>
            <a:ext cx="8238834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«Pixar» Sales pitch (6/6)</a:t>
            </a:r>
            <a:endParaRPr/>
          </a:p>
        </p:txBody>
      </p:sp>
      <p:sp>
        <p:nvSpPr>
          <p:cNvPr id="978" name="Google Shape;978;p4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9" name="Google Shape;979;p4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pic>
        <p:nvPicPr>
          <p:cNvPr descr="Logo, company name&#10;&#10;Description automatically generated" id="980" name="Google Shape;98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45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4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88" name="Google Shape;988;p46"/>
          <p:cNvSpPr/>
          <p:nvPr/>
        </p:nvSpPr>
        <p:spPr>
          <a:xfrm>
            <a:off x="469191" y="2259852"/>
            <a:ext cx="8210681" cy="2349509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825" lIns="247650" spcFirstLastPara="1" rIns="247650" wrap="square" tIns="1238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Once upon a time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staffing agencies struggled to find the quality talent they needed.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Every day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they checked a number of social media sites and sifted through dozens of resumes searching for needles in the haystacks. 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One day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a new type of software was invented that automated this search process and quickly returned qualified candidates based on sophisticated algorithms.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Because of that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staffing agencies were able to more efficiently fill open positions.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Because of that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they were able to serve more clients without taking a toll on productivity.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210"/>
              </a:spcBef>
              <a:spcAft>
                <a:spcPts val="0"/>
              </a:spcAft>
              <a:buNone/>
            </a:pPr>
            <a:r>
              <a:rPr b="1" i="1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Until finally</a:t>
            </a:r>
            <a:r>
              <a:rPr b="0" i="0" lang="it-IT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the agencies vastly increased their number of customers and amount of new revenue.</a:t>
            </a:r>
            <a:endParaRPr/>
          </a:p>
        </p:txBody>
      </p:sp>
      <p:sp>
        <p:nvSpPr>
          <p:cNvPr id="989" name="Google Shape;989;p46"/>
          <p:cNvSpPr/>
          <p:nvPr/>
        </p:nvSpPr>
        <p:spPr>
          <a:xfrm>
            <a:off x="469191" y="1481769"/>
            <a:ext cx="8238834" cy="5847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«Pixar» Sales pitch (6/6)</a:t>
            </a:r>
            <a:endParaRPr/>
          </a:p>
        </p:txBody>
      </p:sp>
      <p:sp>
        <p:nvSpPr>
          <p:cNvPr id="990" name="Google Shape;990;p4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Sales Pitch: 6 possible types</a:t>
            </a:r>
            <a:endParaRPr/>
          </a:p>
        </p:txBody>
      </p:sp>
      <p:pic>
        <p:nvPicPr>
          <p:cNvPr descr="Logo, company name&#10;&#10;Description automatically generated" id="991" name="Google Shape;99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6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994" name="Google Shape;994;p4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47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000" name="Google Shape;1000;p47"/>
          <p:cNvGrpSpPr/>
          <p:nvPr/>
        </p:nvGrpSpPr>
        <p:grpSpPr>
          <a:xfrm>
            <a:off x="915089" y="1449493"/>
            <a:ext cx="7329935" cy="3406550"/>
            <a:chOff x="689" y="1706"/>
            <a:chExt cx="7329935" cy="3406550"/>
          </a:xfrm>
        </p:grpSpPr>
        <p:sp>
          <p:nvSpPr>
            <p:cNvPr id="1001" name="Google Shape;1001;p47"/>
            <p:cNvSpPr/>
            <p:nvPr/>
          </p:nvSpPr>
          <p:spPr>
            <a:xfrm rot="5400000">
              <a:off x="4323176" y="-2266972"/>
              <a:ext cx="656684" cy="5358212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 txBox="1"/>
            <p:nvPr/>
          </p:nvSpPr>
          <p:spPr>
            <a:xfrm>
              <a:off x="1972413" y="115848"/>
              <a:ext cx="5326155" cy="592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i="0" lang="it-IT" sz="1600" u="none" cap="none" strike="noStrik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Who are the customers and what do they do ?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89" y="1706"/>
              <a:ext cx="1971722" cy="820855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 txBox="1"/>
            <p:nvPr/>
          </p:nvSpPr>
          <p:spPr>
            <a:xfrm>
              <a:off x="40760" y="41777"/>
              <a:ext cx="1891580" cy="74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b="1" lang="it-IT" sz="1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Character</a:t>
              </a:r>
              <a:endParaRPr b="1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5" name="Google Shape;1005;p47"/>
            <p:cNvSpPr/>
            <p:nvPr/>
          </p:nvSpPr>
          <p:spPr>
            <a:xfrm rot="5400000">
              <a:off x="4323176" y="-1405074"/>
              <a:ext cx="656684" cy="5358212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 txBox="1"/>
            <p:nvPr/>
          </p:nvSpPr>
          <p:spPr>
            <a:xfrm>
              <a:off x="1972413" y="977746"/>
              <a:ext cx="5326155" cy="592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i="0" lang="it-IT" sz="1600" u="none" cap="none" strike="noStrik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What problem do they have currently ?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89" y="863604"/>
              <a:ext cx="1971722" cy="820855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 txBox="1"/>
            <p:nvPr/>
          </p:nvSpPr>
          <p:spPr>
            <a:xfrm>
              <a:off x="40760" y="903675"/>
              <a:ext cx="1891580" cy="74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b="1" lang="it-IT" sz="1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Problem</a:t>
              </a:r>
              <a:endParaRPr b="1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09" name="Google Shape;1009;p47"/>
            <p:cNvSpPr/>
            <p:nvPr/>
          </p:nvSpPr>
          <p:spPr>
            <a:xfrm rot="5400000">
              <a:off x="4323176" y="-543175"/>
              <a:ext cx="656684" cy="5358212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 txBox="1"/>
            <p:nvPr/>
          </p:nvSpPr>
          <p:spPr>
            <a:xfrm>
              <a:off x="1972413" y="1839645"/>
              <a:ext cx="5326155" cy="592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i="0" lang="it-IT" sz="1600" u="none" cap="none" strike="noStrik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How does your product help them ?</a:t>
              </a:r>
              <a:endParaRPr i="0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89" y="1725502"/>
              <a:ext cx="1971722" cy="820855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 txBox="1"/>
            <p:nvPr/>
          </p:nvSpPr>
          <p:spPr>
            <a:xfrm>
              <a:off x="40760" y="1765573"/>
              <a:ext cx="1891580" cy="74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b="1" lang="it-IT" sz="1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Plan</a:t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 rot="5400000">
              <a:off x="4323176" y="318722"/>
              <a:ext cx="656684" cy="5358212"/>
            </a:xfrm>
            <a:prstGeom prst="round2SameRect">
              <a:avLst>
                <a:gd fmla="val 16667" name="adj1"/>
                <a:gd fmla="val 0" name="adj2"/>
              </a:avLst>
            </a:pr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 txBox="1"/>
            <p:nvPr/>
          </p:nvSpPr>
          <p:spPr>
            <a:xfrm>
              <a:off x="1972413" y="2701543"/>
              <a:ext cx="5326155" cy="592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3825" lIns="247650" spcFirstLastPara="1" rIns="247650" wrap="square" tIns="1238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i="0" lang="it-IT" sz="1600" u="none" cap="none" strike="noStrike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What benefit do customers get after adopting your product ?</a:t>
              </a:r>
              <a:endParaRPr i="0" sz="16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89" y="2587401"/>
              <a:ext cx="1971722" cy="820855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 txBox="1"/>
            <p:nvPr/>
          </p:nvSpPr>
          <p:spPr>
            <a:xfrm>
              <a:off x="40760" y="2627472"/>
              <a:ext cx="1891580" cy="740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60950" spcFirstLastPara="1" rIns="60950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ira Sans"/>
                <a:buNone/>
              </a:pPr>
              <a:r>
                <a:rPr b="1" lang="it-IT" sz="16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Success</a:t>
              </a:r>
              <a:endParaRPr/>
            </a:p>
          </p:txBody>
        </p:sp>
      </p:grpSp>
      <p:sp>
        <p:nvSpPr>
          <p:cNvPr id="1017" name="Google Shape;1017;p47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18" name="Google Shape;1018;p47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basic elements</a:t>
            </a:r>
            <a:endParaRPr/>
          </a:p>
        </p:txBody>
      </p:sp>
      <p:pic>
        <p:nvPicPr>
          <p:cNvPr descr="Logo, company name&#10;&#10;Description automatically generated" id="1019" name="Google Shape;101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Google Shape;1021;p4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8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027" name="Google Shape;1027;p48"/>
          <p:cNvGrpSpPr/>
          <p:nvPr/>
        </p:nvGrpSpPr>
        <p:grpSpPr>
          <a:xfrm>
            <a:off x="228599" y="1885950"/>
            <a:ext cx="8686801" cy="2507347"/>
            <a:chOff x="-1379882" y="1515770"/>
            <a:chExt cx="11913635" cy="3791927"/>
          </a:xfrm>
        </p:grpSpPr>
        <p:pic>
          <p:nvPicPr>
            <p:cNvPr id="1028" name="Google Shape;1028;p48"/>
            <p:cNvPicPr preferRelativeResize="0"/>
            <p:nvPr/>
          </p:nvPicPr>
          <p:blipFill rotWithShape="1">
            <a:blip r:embed="rId3">
              <a:alphaModFix/>
            </a:blip>
            <a:srcRect b="0" l="39282" r="39458" t="0"/>
            <a:stretch/>
          </p:blipFill>
          <p:spPr>
            <a:xfrm rot="-5400000">
              <a:off x="2680972" y="-2545084"/>
              <a:ext cx="3791927" cy="11913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9" name="Google Shape;1029;p48"/>
            <p:cNvSpPr txBox="1"/>
            <p:nvPr/>
          </p:nvSpPr>
          <p:spPr>
            <a:xfrm>
              <a:off x="-371905" y="2420540"/>
              <a:ext cx="1103979" cy="418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Problem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0" name="Google Shape;1030;p48"/>
            <p:cNvSpPr txBox="1"/>
            <p:nvPr/>
          </p:nvSpPr>
          <p:spPr>
            <a:xfrm>
              <a:off x="972068" y="3483732"/>
              <a:ext cx="1882037" cy="698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Value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statement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1" name="Google Shape;1031;p48"/>
            <p:cNvSpPr txBox="1"/>
            <p:nvPr/>
          </p:nvSpPr>
          <p:spPr>
            <a:xfrm>
              <a:off x="2965426" y="2420540"/>
              <a:ext cx="1606574" cy="418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How we do it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2" name="Google Shape;1032;p48"/>
            <p:cNvSpPr txBox="1"/>
            <p:nvPr/>
          </p:nvSpPr>
          <p:spPr>
            <a:xfrm>
              <a:off x="4696347" y="3637602"/>
              <a:ext cx="1606574" cy="418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Proof points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3" name="Google Shape;1033;p48"/>
            <p:cNvSpPr txBox="1"/>
            <p:nvPr/>
          </p:nvSpPr>
          <p:spPr>
            <a:xfrm>
              <a:off x="6395967" y="2266673"/>
              <a:ext cx="1986925" cy="698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Customer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stories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34" name="Google Shape;1034;p48"/>
            <p:cNvSpPr txBox="1"/>
            <p:nvPr/>
          </p:nvSpPr>
          <p:spPr>
            <a:xfrm>
              <a:off x="8027937" y="3483732"/>
              <a:ext cx="2262389" cy="698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Engaging 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t-IT" sz="1200">
                  <a:solidFill>
                    <a:srgbClr val="002060"/>
                  </a:solidFill>
                  <a:latin typeface="Fira Sans"/>
                  <a:ea typeface="Fira Sans"/>
                  <a:cs typeface="Fira Sans"/>
                  <a:sym typeface="Fira Sans"/>
                </a:rPr>
                <a:t>questions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pic>
        <p:nvPicPr>
          <p:cNvPr id="1035" name="Google Shape;1035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48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37" name="Google Shape;1037;p4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038" name="Google Shape;103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4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9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46" name="Google Shape;1046;p49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Start with a statement or question about the problem you solve and share eye-opening statistics. Answer the why</a:t>
            </a:r>
            <a:endParaRPr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47" name="Google Shape;1047;p49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Problem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48" name="Google Shape;104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49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50" name="Google Shape;1050;p49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051" name="Google Shape;105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4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24" name="Google Shape;424;p5"/>
          <p:cNvSpPr txBox="1"/>
          <p:nvPr/>
        </p:nvSpPr>
        <p:spPr>
          <a:xfrm>
            <a:off x="762000" y="1673714"/>
            <a:ext cx="77724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 (or «investor deck») is a </a:t>
            </a: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spot </a:t>
            </a: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of a project (or a company) containing useful information to promote the business idea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 provides </a:t>
            </a: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key information </a:t>
            </a: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about the project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 is made during a </a:t>
            </a: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«pitching session» </a:t>
            </a: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 </a:t>
            </a: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«pitch competition» </a:t>
            </a: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involving single persons, teams, startups, companies, investors, etc. </a:t>
            </a:r>
            <a:endParaRPr/>
          </a:p>
        </p:txBody>
      </p:sp>
      <p:sp>
        <p:nvSpPr>
          <p:cNvPr id="425" name="Google Shape;425;p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26" name="Google Shape;4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27" name="Google Shape;42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5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WHY AND HOW</a:t>
            </a:r>
            <a:endParaRPr/>
          </a:p>
        </p:txBody>
      </p:sp>
      <p:sp>
        <p:nvSpPr>
          <p:cNvPr id="430" name="Google Shape;430;p5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a Pitch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0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59" name="Google Shape;1059;p50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Share a very clear, concise statement of value. Be action-oriented and outcome focused. Avoid using jargon. Share benefits.</a:t>
            </a:r>
            <a:endParaRPr sz="2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60" name="Google Shape;1060;p50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Value statement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61" name="Google Shape;106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50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63" name="Google Shape;1063;p50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064" name="Google Shape;106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50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51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72" name="Google Shape;1072;p51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Highlight unique differentiators and explain what you do.</a:t>
            </a:r>
            <a:endParaRPr/>
          </a:p>
        </p:txBody>
      </p:sp>
      <p:sp>
        <p:nvSpPr>
          <p:cNvPr id="1073" name="Google Shape;1073;p51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How we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do it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74" name="Google Shape;107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51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76" name="Google Shape;1076;p51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077" name="Google Shape;107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51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2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85" name="Google Shape;1085;p52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Provide clear reference examples and list recognizable achievements. Share industry validation and awards</a:t>
            </a:r>
            <a:endParaRPr/>
          </a:p>
        </p:txBody>
      </p:sp>
      <p:sp>
        <p:nvSpPr>
          <p:cNvPr id="1086" name="Google Shape;1086;p52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Proof Points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087" name="Google Shape;108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52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089" name="Google Shape;1089;p52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090" name="Google Shape;109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2" name="Google Shape;1092;p52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53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98" name="Google Shape;1098;p53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Share customer examples and successes.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Tell emotional and personalized customer stories. Make it real and tangible</a:t>
            </a:r>
            <a:endParaRPr/>
          </a:p>
        </p:txBody>
      </p:sp>
      <p:sp>
        <p:nvSpPr>
          <p:cNvPr id="1099" name="Google Shape;1099;p53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Customer stories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00" name="Google Shape;110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53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102" name="Google Shape;1102;p53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103" name="Google Shape;110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53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54"/>
          <p:cNvSpPr txBox="1"/>
          <p:nvPr>
            <p:ph idx="12" type="sldNum"/>
          </p:nvPr>
        </p:nvSpPr>
        <p:spPr>
          <a:xfrm>
            <a:off x="8061488" y="4347437"/>
            <a:ext cx="548700" cy="31995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11" name="Google Shape;1111;p54"/>
          <p:cNvSpPr/>
          <p:nvPr/>
        </p:nvSpPr>
        <p:spPr>
          <a:xfrm>
            <a:off x="2504400" y="2034330"/>
            <a:ext cx="6487200" cy="1038546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Close the pitch with an open-ended question creating a space to have a conversation</a:t>
            </a:r>
            <a:endParaRPr/>
          </a:p>
        </p:txBody>
      </p:sp>
      <p:sp>
        <p:nvSpPr>
          <p:cNvPr id="1112" name="Google Shape;1112;p54"/>
          <p:cNvSpPr/>
          <p:nvPr/>
        </p:nvSpPr>
        <p:spPr>
          <a:xfrm>
            <a:off x="516816" y="1885621"/>
            <a:ext cx="1948244" cy="1242151"/>
          </a:xfrm>
          <a:prstGeom prst="homePlat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000">
                <a:solidFill>
                  <a:srgbClr val="003399"/>
                </a:solidFill>
                <a:latin typeface="Fira Sans"/>
                <a:ea typeface="Fira Sans"/>
                <a:cs typeface="Fira Sans"/>
                <a:sym typeface="Fira Sans"/>
              </a:rPr>
              <a:t>Engaging questions</a:t>
            </a:r>
            <a:endParaRPr b="1" sz="2000">
              <a:solidFill>
                <a:srgbClr val="0033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13" name="Google Shape;11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54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SALES PITCH</a:t>
            </a:r>
            <a:endParaRPr/>
          </a:p>
        </p:txBody>
      </p:sp>
      <p:sp>
        <p:nvSpPr>
          <p:cNvPr id="1115" name="Google Shape;1115;p54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Structure of a Sales Pitch: Canvas</a:t>
            </a:r>
            <a:endParaRPr/>
          </a:p>
        </p:txBody>
      </p:sp>
      <p:pic>
        <p:nvPicPr>
          <p:cNvPr descr="Logo, company name&#10;&#10;Description automatically generated" id="1116" name="Google Shape;111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54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5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24" name="Google Shape;1124;p55"/>
          <p:cNvSpPr txBox="1"/>
          <p:nvPr/>
        </p:nvSpPr>
        <p:spPr>
          <a:xfrm>
            <a:off x="-810408" y="1733553"/>
            <a:ext cx="1086978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4) INVESTOR PITCH TEMPLATE</a:t>
            </a:r>
            <a:endParaRPr/>
          </a:p>
        </p:txBody>
      </p:sp>
      <p:sp>
        <p:nvSpPr>
          <p:cNvPr id="1125" name="Google Shape;1125;p55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26" name="Google Shape;1126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127" name="Google Shape;1127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6"/>
          <p:cNvSpPr txBox="1"/>
          <p:nvPr>
            <p:ph type="ctrTitle"/>
          </p:nvPr>
        </p:nvSpPr>
        <p:spPr>
          <a:xfrm>
            <a:off x="295810" y="237413"/>
            <a:ext cx="8619590" cy="2736444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None/>
            </a:pPr>
            <a:r>
              <a:rPr lang="it-IT" sz="4800">
                <a:solidFill>
                  <a:schemeClr val="dk1"/>
                </a:solidFill>
              </a:rPr>
              <a:t>Pitch Startup </a:t>
            </a:r>
            <a:br>
              <a:rPr lang="it-IT" sz="4800">
                <a:solidFill>
                  <a:schemeClr val="dk1"/>
                </a:solidFill>
              </a:rPr>
            </a:br>
            <a:r>
              <a:rPr lang="it-IT" sz="4800">
                <a:solidFill>
                  <a:schemeClr val="dk1"/>
                </a:solidFill>
              </a:rPr>
              <a:t>(Name of the company)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1134" name="Google Shape;1134;p56"/>
          <p:cNvSpPr txBox="1"/>
          <p:nvPr>
            <p:ph idx="1" type="subTitle"/>
          </p:nvPr>
        </p:nvSpPr>
        <p:spPr>
          <a:xfrm>
            <a:off x="381000" y="2800350"/>
            <a:ext cx="10829390" cy="10566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-IT">
                <a:solidFill>
                  <a:schemeClr val="dk2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Possible subtitle or </a:t>
            </a:r>
            <a:r>
              <a:rPr lang="it-IT">
                <a:solidFill>
                  <a:schemeClr val="dk2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statement</a:t>
            </a:r>
            <a:endParaRPr>
              <a:solidFill>
                <a:schemeClr val="dk2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1135" name="Google Shape;1135;p56"/>
          <p:cNvSpPr txBox="1"/>
          <p:nvPr>
            <p:ph idx="2" type="subTitle"/>
          </p:nvPr>
        </p:nvSpPr>
        <p:spPr>
          <a:xfrm>
            <a:off x="2159650" y="3876050"/>
            <a:ext cx="8965500" cy="1056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 sz="1533"/>
              <a:t>date, web site, etc.. </a:t>
            </a:r>
            <a:endParaRPr sz="1533"/>
          </a:p>
        </p:txBody>
      </p:sp>
      <p:sp>
        <p:nvSpPr>
          <p:cNvPr id="1136" name="Google Shape;1136;p56"/>
          <p:cNvSpPr txBox="1"/>
          <p:nvPr>
            <p:ph idx="12" type="sldNum"/>
          </p:nvPr>
        </p:nvSpPr>
        <p:spPr>
          <a:xfrm>
            <a:off x="9884354" y="5475506"/>
            <a:ext cx="731505" cy="5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37" name="Google Shape;1137;p56"/>
          <p:cNvSpPr/>
          <p:nvPr/>
        </p:nvSpPr>
        <p:spPr>
          <a:xfrm>
            <a:off x="4812607" y="209550"/>
            <a:ext cx="4035583" cy="2029537"/>
          </a:xfrm>
          <a:prstGeom prst="wedgeEllipseCallout">
            <a:avLst>
              <a:gd fmla="val -68755" name="adj1"/>
              <a:gd fmla="val 3741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5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FIRST IMPRESSION IS THE ONE THAT COUNTS. THE FIRST SLIDE IS LIKE THE COVER OF A BOOK.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5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5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 THIS SLIDE ENTER THE NAME OF YOUR STARTUP, YOUR CLAIM, THE LINK TO YOUR WEBSITE</a:t>
            </a:r>
            <a:endParaRPr i="1" sz="105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38" name="Google Shape;113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57"/>
          <p:cNvSpPr txBox="1"/>
          <p:nvPr>
            <p:ph type="title"/>
          </p:nvPr>
        </p:nvSpPr>
        <p:spPr>
          <a:xfrm>
            <a:off x="152400" y="1531078"/>
            <a:ext cx="8839200" cy="1918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Insert a short presentation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4" name="Google Shape;1144;p57"/>
          <p:cNvSpPr txBox="1"/>
          <p:nvPr>
            <p:ph idx="12" type="sldNum"/>
          </p:nvPr>
        </p:nvSpPr>
        <p:spPr>
          <a:xfrm>
            <a:off x="9884354" y="5475506"/>
            <a:ext cx="731505" cy="5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45" name="Google Shape;1145;p57"/>
          <p:cNvSpPr/>
          <p:nvPr/>
        </p:nvSpPr>
        <p:spPr>
          <a:xfrm>
            <a:off x="152400" y="3257550"/>
            <a:ext cx="6775698" cy="174661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FIRST SECONDS ARE CRUCIAL: THEY MUST "HAVE AN IMPACT“.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MAKE PASSION, PERSEVERANCE, PROFIT/BENEFITS SHINE THROUGH.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AMBITION, ENTREPRENEURIAL ATTITUDE, FOCUS ON PRODUCT AND RESULTS MUST SHINE THROUGH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6" name="Google Shape;1146;p57"/>
          <p:cNvSpPr/>
          <p:nvPr/>
        </p:nvSpPr>
        <p:spPr>
          <a:xfrm>
            <a:off x="5181600" y="195625"/>
            <a:ext cx="3810000" cy="2072093"/>
          </a:xfrm>
          <a:prstGeom prst="wedgeEllipseCallout">
            <a:avLst>
              <a:gd fmla="val -68755" name="adj1"/>
              <a:gd fmla="val 3741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ENTER A SHORT PRESENTATION OF WHAT YOUR COMPANY DOES OR WHAT IT AIMS TO DO (NOT AN ADVERTISING SLOGAN BUT A SHORT PRESENTATION)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58"/>
          <p:cNvSpPr txBox="1"/>
          <p:nvPr>
            <p:ph type="title"/>
          </p:nvPr>
        </p:nvSpPr>
        <p:spPr>
          <a:xfrm>
            <a:off x="228600" y="226210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</a:pPr>
            <a:r>
              <a:rPr lang="it-IT">
                <a:latin typeface="Fira Sans Medium"/>
                <a:ea typeface="Fira Sans Medium"/>
                <a:cs typeface="Fira Sans Medium"/>
                <a:sym typeface="Fira Sans Medium"/>
              </a:rPr>
              <a:t>Summary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52" name="Google Shape;1152;p58"/>
          <p:cNvSpPr txBox="1"/>
          <p:nvPr>
            <p:ph idx="1" type="body"/>
          </p:nvPr>
        </p:nvSpPr>
        <p:spPr>
          <a:xfrm>
            <a:off x="76200" y="648838"/>
            <a:ext cx="7670601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Brief summary (4 / 5 points)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53" name="Google Shape;1153;p58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4" name="Google Shape;1154;p58"/>
          <p:cNvSpPr/>
          <p:nvPr/>
        </p:nvSpPr>
        <p:spPr>
          <a:xfrm>
            <a:off x="5105400" y="376292"/>
            <a:ext cx="3810000" cy="2072093"/>
          </a:xfrm>
          <a:prstGeom prst="wedgeEllipseCallout">
            <a:avLst>
              <a:gd fmla="val -68755" name="adj1"/>
              <a:gd fmla="val 3741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HERE INSERT THE HIGHLIGHTS ON THE BUSINESS OPPORTUNITIES OR MORE SIMPLY THE INDEX OF YOUR ELEVATOR PITCH.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55" name="Google Shape;1155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59"/>
          <p:cNvSpPr txBox="1"/>
          <p:nvPr>
            <p:ph type="title"/>
          </p:nvPr>
        </p:nvSpPr>
        <p:spPr>
          <a:xfrm>
            <a:off x="232399" y="209550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</a:pPr>
            <a:r>
              <a:rPr lang="it-IT">
                <a:latin typeface="Fira Sans Medium"/>
                <a:ea typeface="Fira Sans Medium"/>
                <a:cs typeface="Fira Sans Medium"/>
                <a:sym typeface="Fira Sans Medium"/>
              </a:rPr>
              <a:t>Problem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61" name="Google Shape;1161;p59"/>
          <p:cNvSpPr txBox="1"/>
          <p:nvPr>
            <p:ph idx="1" type="body"/>
          </p:nvPr>
        </p:nvSpPr>
        <p:spPr>
          <a:xfrm>
            <a:off x="381000" y="664940"/>
            <a:ext cx="7670601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The reason why your target market is dissatisfied with current market solutions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62" name="Google Shape;1162;p59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63" name="Google Shape;1163;p59"/>
          <p:cNvSpPr/>
          <p:nvPr/>
        </p:nvSpPr>
        <p:spPr>
          <a:xfrm>
            <a:off x="5162550" y="133350"/>
            <a:ext cx="3810000" cy="2072093"/>
          </a:xfrm>
          <a:prstGeom prst="wedgeEllipseCallout">
            <a:avLst>
              <a:gd fmla="val -68755" name="adj1"/>
              <a:gd fmla="val 3741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DESCRIBE THE MARKET PROBLEM YOU WANT TO SOLVE, WHAT YOUR POTENTIAL CUSTOMERS ARE EXPERIENCING AND WHY THEY ARE DISSATISFIED.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64" name="Google Shape;116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469191" y="1809750"/>
            <a:ext cx="425520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WRITTEN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 startup is made of 15-20 slides max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Never too much slides: the attention goes down after a while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5257800" y="1916490"/>
            <a:ext cx="35814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ORAL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Time: 1 – 3 minutes</a:t>
            </a:r>
            <a:endParaRPr/>
          </a:p>
          <a:p>
            <a:pPr indent="-2413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it-IT" sz="16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With or without slide support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8" name="Google Shape;438;p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39" name="Google Shape;4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40" name="Google Shape;4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WHY AND HOW</a:t>
            </a:r>
            <a:endParaRPr/>
          </a:p>
        </p:txBody>
      </p:sp>
      <p:sp>
        <p:nvSpPr>
          <p:cNvPr id="443" name="Google Shape;443;p6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What is a Pitch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60"/>
          <p:cNvSpPr txBox="1"/>
          <p:nvPr>
            <p:ph type="title"/>
          </p:nvPr>
        </p:nvSpPr>
        <p:spPr>
          <a:xfrm>
            <a:off x="228600" y="271268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80ED"/>
              </a:buClr>
              <a:buSzPts val="6400"/>
              <a:buFont typeface="Roboto Medium"/>
              <a:buNone/>
            </a:pPr>
            <a:r>
              <a:rPr lang="it-IT">
                <a:latin typeface="Fira Sans Medium"/>
                <a:ea typeface="Fira Sans Medium"/>
                <a:cs typeface="Fira Sans Medium"/>
                <a:sym typeface="Fira Sans Medium"/>
              </a:rPr>
              <a:t>Solution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170" name="Google Shape;1170;p60"/>
          <p:cNvSpPr txBox="1"/>
          <p:nvPr>
            <p:ph idx="1" type="body"/>
          </p:nvPr>
        </p:nvSpPr>
        <p:spPr>
          <a:xfrm>
            <a:off x="238125" y="653018"/>
            <a:ext cx="7670601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How you solve the problem and the benefits for your customers.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71" name="Google Shape;1171;p60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72" name="Google Shape;1172;p60"/>
          <p:cNvSpPr/>
          <p:nvPr/>
        </p:nvSpPr>
        <p:spPr>
          <a:xfrm>
            <a:off x="5095875" y="57150"/>
            <a:ext cx="3810000" cy="2072093"/>
          </a:xfrm>
          <a:prstGeom prst="wedgeEllipseCallout">
            <a:avLst>
              <a:gd fmla="val -68755" name="adj1"/>
              <a:gd fmla="val 3741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PRESENT THE SOLUTION YOU FOUND AND BRIEFLY DESCRIBE THE BENEFITS FOR YOUR CUSTOMERS.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73" name="Google Shape;117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61"/>
          <p:cNvSpPr txBox="1"/>
          <p:nvPr>
            <p:ph type="title"/>
          </p:nvPr>
        </p:nvSpPr>
        <p:spPr>
          <a:xfrm>
            <a:off x="228600" y="600793"/>
            <a:ext cx="5392898" cy="1976143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it-IT"/>
              <a:t>Product</a:t>
            </a:r>
            <a:endParaRPr/>
          </a:p>
        </p:txBody>
      </p:sp>
      <p:sp>
        <p:nvSpPr>
          <p:cNvPr id="1179" name="Google Shape;1179;p61"/>
          <p:cNvSpPr txBox="1"/>
          <p:nvPr>
            <p:ph idx="1" type="subTitle"/>
          </p:nvPr>
        </p:nvSpPr>
        <p:spPr>
          <a:xfrm>
            <a:off x="306963" y="2521052"/>
            <a:ext cx="5392898" cy="626118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1</a:t>
            </a:r>
            <a:r>
              <a:rPr baseline="30000" lang="it-IT">
                <a:latin typeface="Fira Sans Black"/>
                <a:ea typeface="Fira Sans Black"/>
                <a:cs typeface="Fira Sans Black"/>
                <a:sym typeface="Fira Sans Black"/>
              </a:rPr>
              <a:t>st</a:t>
            </a: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 feature </a:t>
            </a:r>
            <a:endParaRPr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80" name="Google Shape;1180;p61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81" name="Google Shape;1181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710" y="725380"/>
            <a:ext cx="4469893" cy="4222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82" name="Google Shape;1182;p61"/>
          <p:cNvSpPr/>
          <p:nvPr/>
        </p:nvSpPr>
        <p:spPr>
          <a:xfrm>
            <a:off x="507459" y="3193481"/>
            <a:ext cx="4991905" cy="143997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25397" lvl="0" marL="38096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SITE/PRODUCT SCREENSHOTS SHOWING KEY FEATURES – </a:t>
            </a:r>
            <a:r>
              <a:rPr b="1"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DON'T GIVE DETAILS ON FEATURES</a:t>
            </a: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BUT </a:t>
            </a:r>
            <a:r>
              <a:rPr b="1"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TALK ABOUT BENEFITS</a:t>
            </a:r>
            <a:endParaRPr b="1" i="1" sz="16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3" name="Google Shape;1183;p61"/>
          <p:cNvSpPr/>
          <p:nvPr/>
        </p:nvSpPr>
        <p:spPr>
          <a:xfrm>
            <a:off x="2743200" y="436248"/>
            <a:ext cx="3156660" cy="1615195"/>
          </a:xfrm>
          <a:prstGeom prst="wedgeEllipseCallout">
            <a:avLst>
              <a:gd fmla="val 64606" name="adj1"/>
              <a:gd fmla="val 16489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SHOW HOW YOUR PRODUCT WILL ACTUALLY PRESENT ITSELF AND ITS MAIN FEATURES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84" name="Google Shape;1184;p61"/>
          <p:cNvSpPr txBox="1"/>
          <p:nvPr/>
        </p:nvSpPr>
        <p:spPr>
          <a:xfrm>
            <a:off x="228600" y="271268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Solution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62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90" name="Google Shape;1190;p62"/>
          <p:cNvSpPr/>
          <p:nvPr/>
        </p:nvSpPr>
        <p:spPr>
          <a:xfrm>
            <a:off x="228600" y="3597037"/>
            <a:ext cx="4991905" cy="104630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USE MAX 3 RELEVANT IMAGES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191" name="Google Shape;119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710" y="725380"/>
            <a:ext cx="4469893" cy="4222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62"/>
          <p:cNvSpPr txBox="1"/>
          <p:nvPr/>
        </p:nvSpPr>
        <p:spPr>
          <a:xfrm>
            <a:off x="228600" y="271268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Solution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93" name="Google Shape;1193;p62"/>
          <p:cNvSpPr txBox="1"/>
          <p:nvPr>
            <p:ph type="title"/>
          </p:nvPr>
        </p:nvSpPr>
        <p:spPr>
          <a:xfrm>
            <a:off x="228600" y="600793"/>
            <a:ext cx="5392898" cy="1976143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it-IT"/>
              <a:t>Product</a:t>
            </a:r>
            <a:endParaRPr/>
          </a:p>
        </p:txBody>
      </p:sp>
      <p:sp>
        <p:nvSpPr>
          <p:cNvPr id="1194" name="Google Shape;1194;p62"/>
          <p:cNvSpPr txBox="1"/>
          <p:nvPr>
            <p:ph idx="1" type="subTitle"/>
          </p:nvPr>
        </p:nvSpPr>
        <p:spPr>
          <a:xfrm>
            <a:off x="306963" y="2521052"/>
            <a:ext cx="5392898" cy="626118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2</a:t>
            </a:r>
            <a:r>
              <a:rPr baseline="30000" lang="it-IT">
                <a:latin typeface="Fira Sans Black"/>
                <a:ea typeface="Fira Sans Black"/>
                <a:cs typeface="Fira Sans Black"/>
                <a:sym typeface="Fira Sans Black"/>
              </a:rPr>
              <a:t>nd </a:t>
            </a: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feature </a:t>
            </a:r>
            <a:endParaRPr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3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00" name="Google Shape;120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710" y="725380"/>
            <a:ext cx="4469893" cy="4222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63"/>
          <p:cNvSpPr txBox="1"/>
          <p:nvPr/>
        </p:nvSpPr>
        <p:spPr>
          <a:xfrm>
            <a:off x="228600" y="271268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Solution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2" name="Google Shape;1202;p63"/>
          <p:cNvSpPr txBox="1"/>
          <p:nvPr>
            <p:ph type="title"/>
          </p:nvPr>
        </p:nvSpPr>
        <p:spPr>
          <a:xfrm>
            <a:off x="228600" y="600793"/>
            <a:ext cx="5392898" cy="1976143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</a:pPr>
            <a:r>
              <a:rPr lang="it-IT"/>
              <a:t>Product</a:t>
            </a:r>
            <a:endParaRPr/>
          </a:p>
        </p:txBody>
      </p:sp>
      <p:sp>
        <p:nvSpPr>
          <p:cNvPr id="1203" name="Google Shape;1203;p63"/>
          <p:cNvSpPr txBox="1"/>
          <p:nvPr>
            <p:ph idx="1" type="subTitle"/>
          </p:nvPr>
        </p:nvSpPr>
        <p:spPr>
          <a:xfrm>
            <a:off x="306963" y="2521052"/>
            <a:ext cx="5392898" cy="626118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3</a:t>
            </a:r>
            <a:r>
              <a:rPr baseline="30000" lang="it-IT">
                <a:latin typeface="Fira Sans Black"/>
                <a:ea typeface="Fira Sans Black"/>
                <a:cs typeface="Fira Sans Black"/>
                <a:sym typeface="Fira Sans Black"/>
              </a:rPr>
              <a:t>rd </a:t>
            </a:r>
            <a:r>
              <a:rPr lang="it-IT">
                <a:latin typeface="Fira Sans Black"/>
                <a:ea typeface="Fira Sans Black"/>
                <a:cs typeface="Fira Sans Black"/>
                <a:sym typeface="Fira Sans Black"/>
              </a:rPr>
              <a:t>feature </a:t>
            </a:r>
            <a:endParaRPr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4"/>
          <p:cNvSpPr txBox="1"/>
          <p:nvPr>
            <p:ph idx="1" type="body"/>
          </p:nvPr>
        </p:nvSpPr>
        <p:spPr>
          <a:xfrm>
            <a:off x="434098" y="541408"/>
            <a:ext cx="5357100" cy="41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Potential customers and Total Addressable Market (TAM)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9" name="Google Shape;1209;p64"/>
          <p:cNvSpPr txBox="1"/>
          <p:nvPr>
            <p:ph idx="2" type="subTitle"/>
          </p:nvPr>
        </p:nvSpPr>
        <p:spPr>
          <a:xfrm>
            <a:off x="-871125" y="4938088"/>
            <a:ext cx="10829390" cy="430344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1210" name="Google Shape;1210;p64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11" name="Google Shape;1211;p64" title="Chart"/>
          <p:cNvPicPr preferRelativeResize="0"/>
          <p:nvPr/>
        </p:nvPicPr>
        <p:blipFill rotWithShape="1">
          <a:blip r:embed="rId3">
            <a:alphaModFix/>
          </a:blip>
          <a:srcRect b="19493" l="12129" r="10416" t="0"/>
          <a:stretch/>
        </p:blipFill>
        <p:spPr>
          <a:xfrm>
            <a:off x="5791200" y="1467009"/>
            <a:ext cx="2971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64"/>
          <p:cNvSpPr/>
          <p:nvPr/>
        </p:nvSpPr>
        <p:spPr>
          <a:xfrm>
            <a:off x="434104" y="3354091"/>
            <a:ext cx="4992000" cy="15840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ra Sans"/>
              <a:buChar char="✔"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DON'T TRY TO IMPRESS;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04770" lvl="0" marL="30477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 NOT DECLARE THE TOTAL CUSTOMERS (E.G. WORLDWIDE...) BUT A </a:t>
            </a:r>
            <a:r>
              <a:rPr b="1"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REASONABLE TARGET</a:t>
            </a:r>
            <a:endParaRPr b="1" i="1" sz="16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3" name="Google Shape;1213;p64"/>
          <p:cNvSpPr txBox="1"/>
          <p:nvPr/>
        </p:nvSpPr>
        <p:spPr>
          <a:xfrm>
            <a:off x="228600" y="271268"/>
            <a:ext cx="107404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Market Opportunity</a:t>
            </a:r>
            <a:endParaRPr i="0" sz="4266" u="none" cap="none" strike="noStrike">
              <a:solidFill>
                <a:srgbClr val="2F80ED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65"/>
          <p:cNvSpPr txBox="1"/>
          <p:nvPr>
            <p:ph idx="1" type="body"/>
          </p:nvPr>
        </p:nvSpPr>
        <p:spPr>
          <a:xfrm>
            <a:off x="-264978" y="2084216"/>
            <a:ext cx="3236778" cy="6185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b="1" lang="it-IT" sz="1866">
                <a:latin typeface="Fira Sans"/>
                <a:ea typeface="Fira Sans"/>
                <a:cs typeface="Fira Sans"/>
                <a:sym typeface="Fira Sans"/>
              </a:rPr>
              <a:t>COMP 01</a:t>
            </a:r>
            <a:endParaRPr b="1" sz="1866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19" name="Google Shape;1219;p65"/>
          <p:cNvSpPr txBox="1"/>
          <p:nvPr>
            <p:ph idx="2" type="subTitle"/>
          </p:nvPr>
        </p:nvSpPr>
        <p:spPr>
          <a:xfrm>
            <a:off x="489125" y="4346735"/>
            <a:ext cx="81231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DBDBD"/>
              </a:buClr>
              <a:buSzPts val="2200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Differ</a:t>
            </a: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</a:t>
            </a: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ntiation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0" name="Google Shape;1220;p65"/>
          <p:cNvSpPr txBox="1"/>
          <p:nvPr>
            <p:ph idx="3" type="body"/>
          </p:nvPr>
        </p:nvSpPr>
        <p:spPr>
          <a:xfrm>
            <a:off x="2953611" y="2084218"/>
            <a:ext cx="3236778" cy="6185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b="1" lang="it-IT" sz="1866">
                <a:latin typeface="Fira Sans"/>
                <a:ea typeface="Fira Sans"/>
                <a:cs typeface="Fira Sans"/>
                <a:sym typeface="Fira Sans"/>
              </a:rPr>
              <a:t>COMP 02</a:t>
            </a:r>
            <a:endParaRPr b="1" sz="1866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1" name="Google Shape;1221;p65"/>
          <p:cNvSpPr txBox="1"/>
          <p:nvPr>
            <p:ph idx="4" type="body"/>
          </p:nvPr>
        </p:nvSpPr>
        <p:spPr>
          <a:xfrm>
            <a:off x="6248400" y="2084218"/>
            <a:ext cx="2743200" cy="6185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b="1" lang="it-IT" sz="1866">
                <a:latin typeface="Fira Sans"/>
                <a:ea typeface="Fira Sans"/>
                <a:cs typeface="Fira Sans"/>
                <a:sym typeface="Fira Sans"/>
              </a:rPr>
              <a:t>COMP 03</a:t>
            </a:r>
            <a:endParaRPr b="1" sz="1866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2" name="Google Shape;1222;p65"/>
          <p:cNvSpPr txBox="1"/>
          <p:nvPr>
            <p:ph idx="12" type="sldNum"/>
          </p:nvPr>
        </p:nvSpPr>
        <p:spPr>
          <a:xfrm>
            <a:off x="9884354" y="5475506"/>
            <a:ext cx="731505" cy="5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23" name="Google Shape;122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6927" y="3016405"/>
            <a:ext cx="1130153" cy="1130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5821" y="2937046"/>
            <a:ext cx="1257136" cy="1288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7066" y="2914824"/>
            <a:ext cx="1212692" cy="133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Google Shape;1226;p65"/>
          <p:cNvSpPr/>
          <p:nvPr/>
        </p:nvSpPr>
        <p:spPr>
          <a:xfrm>
            <a:off x="3962400" y="148681"/>
            <a:ext cx="5029200" cy="1889669"/>
          </a:xfrm>
          <a:prstGeom prst="wedgeEllipseCallout">
            <a:avLst>
              <a:gd fmla="val -66457" name="adj1"/>
              <a:gd fmla="val -4123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REFER TO THE </a:t>
            </a:r>
            <a:r>
              <a:rPr b="1"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MAIN PLAYERS </a:t>
            </a: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OPERATING IN YOUR MARKET, HIGHLIGHTING WHAT MAKES YOU UNIQUE COMPARED TO THEM.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BETTER TO DO A MARKET ANALYSIS / SWOT ANALYSIS FIRST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27" name="Google Shape;1227;p65"/>
          <p:cNvSpPr txBox="1"/>
          <p:nvPr/>
        </p:nvSpPr>
        <p:spPr>
          <a:xfrm>
            <a:off x="228601" y="271268"/>
            <a:ext cx="8686800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Competitor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6"/>
          <p:cNvSpPr txBox="1"/>
          <p:nvPr>
            <p:ph idx="1" type="body"/>
          </p:nvPr>
        </p:nvSpPr>
        <p:spPr>
          <a:xfrm>
            <a:off x="736699" y="1034769"/>
            <a:ext cx="7670601" cy="3746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Go-to-market strategy (which channels will you use to sell/offer the product: brand, marketing, retail, partners, etc..)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3" name="Google Shape;1233;p66"/>
          <p:cNvSpPr txBox="1"/>
          <p:nvPr>
            <p:ph idx="2" type="subTitle"/>
          </p:nvPr>
        </p:nvSpPr>
        <p:spPr>
          <a:xfrm>
            <a:off x="457200" y="4248150"/>
            <a:ext cx="8382000" cy="430344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you obtain and maintain customers, profitability, scalability and competitive advangates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4" name="Google Shape;1234;p66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35" name="Google Shape;1235;p66"/>
          <p:cNvSpPr/>
          <p:nvPr/>
        </p:nvSpPr>
        <p:spPr>
          <a:xfrm>
            <a:off x="3505200" y="72481"/>
            <a:ext cx="5029200" cy="1889669"/>
          </a:xfrm>
          <a:prstGeom prst="wedgeEllipseCallout">
            <a:avLst>
              <a:gd fmla="val -69109" name="adj1"/>
              <a:gd fmla="val 948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STRATEGY YOU WILL PLAN AND THE CHANNELS YOU WILL IMPLEMENT (MARKETING, RETAILS, STRATEGIC PARTNERS, SALES) </a:t>
            </a:r>
            <a:r>
              <a:rPr b="1"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TO DELIVER YOUR PRODUCT/SERVICE TO CUSTOMERS</a:t>
            </a: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36" name="Google Shape;1236;p66"/>
          <p:cNvSpPr txBox="1"/>
          <p:nvPr/>
        </p:nvSpPr>
        <p:spPr>
          <a:xfrm>
            <a:off x="228600" y="271268"/>
            <a:ext cx="870585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Growth</a:t>
            </a:r>
            <a:endParaRPr i="0" sz="4266" u="none" cap="none" strike="noStrike">
              <a:solidFill>
                <a:srgbClr val="2F80ED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67"/>
          <p:cNvSpPr txBox="1"/>
          <p:nvPr>
            <p:ph idx="1" type="body"/>
          </p:nvPr>
        </p:nvSpPr>
        <p:spPr>
          <a:xfrm>
            <a:off x="432072" y="653018"/>
            <a:ext cx="5357100" cy="41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sz="2000">
                <a:latin typeface="Fira Sans"/>
                <a:ea typeface="Fira Sans"/>
                <a:cs typeface="Fira Sans"/>
                <a:sym typeface="Fira Sans"/>
              </a:rPr>
              <a:t>Our current customers...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  <a:p>
            <a:pPr indent="-304769" lvl="0" marL="30476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4500"/>
              <a:buFont typeface="Fira Sans"/>
              <a:buChar char="•"/>
            </a:pPr>
            <a:r>
              <a:rPr lang="it-IT" sz="2000">
                <a:latin typeface="Fira Sans"/>
                <a:ea typeface="Fira Sans"/>
                <a:cs typeface="Fira Sans"/>
                <a:sym typeface="Fira Sans"/>
              </a:rPr>
              <a:t>Feedbacks:</a:t>
            </a:r>
            <a:endParaRPr sz="1700">
              <a:latin typeface="Fira Sans"/>
              <a:ea typeface="Fira Sans"/>
              <a:cs typeface="Fira Sans"/>
              <a:sym typeface="Fira Sans"/>
            </a:endParaRPr>
          </a:p>
          <a:p>
            <a:pPr indent="-304769" lvl="0" marL="304769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Clr>
                <a:srgbClr val="80B6FF"/>
              </a:buClr>
              <a:buSzPts val="4500"/>
              <a:buFont typeface="Fira Sans"/>
              <a:buChar char="•"/>
            </a:pPr>
            <a:r>
              <a:rPr lang="it-IT" sz="2000">
                <a:latin typeface="Fira Sans"/>
                <a:ea typeface="Fira Sans"/>
                <a:cs typeface="Fira Sans"/>
                <a:sym typeface="Fira Sans"/>
              </a:rPr>
              <a:t>How we are keeping them:</a:t>
            </a:r>
            <a:endParaRPr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2" name="Google Shape;1242;p67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>
                <a:latin typeface="Fira Sans"/>
                <a:ea typeface="Fira Sans"/>
                <a:cs typeface="Fira Sans"/>
                <a:sym typeface="Fira Sans"/>
              </a:rPr>
              <a:t>‹#›</a:t>
            </a:fld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graphicFrame>
        <p:nvGraphicFramePr>
          <p:cNvPr id="1243" name="Google Shape;1243;p67"/>
          <p:cNvGraphicFramePr/>
          <p:nvPr/>
        </p:nvGraphicFramePr>
        <p:xfrm>
          <a:off x="4620069" y="4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{E4DC150A-9152-4056-BA9D-D3C345448276}</a:tableStyleId>
              </a:tblPr>
              <a:tblGrid>
                <a:gridCol w="1210500"/>
                <a:gridCol w="205175"/>
                <a:gridCol w="567275"/>
                <a:gridCol w="205175"/>
                <a:gridCol w="567275"/>
                <a:gridCol w="205175"/>
                <a:gridCol w="558550"/>
                <a:gridCol w="205175"/>
                <a:gridCol w="567275"/>
              </a:tblGrid>
              <a:tr h="3375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cap="none" strike="noStrike">
                          <a:solidFill>
                            <a:schemeClr val="dk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Three months after activation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23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1</a:t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2</a:t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3</a:t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it-IT" sz="13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4</a:t>
                      </a:r>
                      <a:endParaRPr sz="13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Group 1</a:t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100%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96%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96%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91%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80ED"/>
                    </a:solidFill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Group 2</a:t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100%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94%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F80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89%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FEE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21B61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8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Group 3</a:t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99%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98%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4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4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cap="none" strike="noStrike">
                          <a:solidFill>
                            <a:srgbClr val="333333"/>
                          </a:solidFill>
                          <a:latin typeface="Fira Sans Black"/>
                          <a:ea typeface="Fira Sans Black"/>
                          <a:cs typeface="Fira Sans Black"/>
                          <a:sym typeface="Fira Sans Black"/>
                        </a:rPr>
                        <a:t>Group 4</a:t>
                      </a:r>
                      <a:endParaRPr sz="1500" u="none" cap="none" strike="noStrike">
                        <a:solidFill>
                          <a:srgbClr val="333333"/>
                        </a:solidFill>
                        <a:latin typeface="Fira Sans Black"/>
                        <a:ea typeface="Fira Sans Black"/>
                        <a:cs typeface="Fira Sans Black"/>
                        <a:sym typeface="Fira Sans Black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it-IT" sz="1500" u="none" cap="none" strike="noStrike">
                          <a:solidFill>
                            <a:srgbClr val="FFFFFF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100%</a:t>
                      </a:r>
                      <a:endParaRPr b="1" sz="1500" u="none" cap="none" strike="noStrike">
                        <a:solidFill>
                          <a:srgbClr val="FFFFFF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21B6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60950" marB="60950" marR="60950" marL="6095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4" name="Google Shape;1244;p67"/>
          <p:cNvSpPr/>
          <p:nvPr/>
        </p:nvSpPr>
        <p:spPr>
          <a:xfrm>
            <a:off x="322700" y="4394921"/>
            <a:ext cx="4706500" cy="57203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INVESTOR NEEDS TO KNOW HOW YOU WILL REACH THE MARKET</a:t>
            </a:r>
            <a:endParaRPr i="1" sz="16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5" name="Google Shape;1245;p67"/>
          <p:cNvSpPr/>
          <p:nvPr/>
        </p:nvSpPr>
        <p:spPr>
          <a:xfrm>
            <a:off x="2641148" y="183635"/>
            <a:ext cx="3355800" cy="912300"/>
          </a:xfrm>
          <a:prstGeom prst="wedgeEllipseCallout">
            <a:avLst>
              <a:gd fmla="val -55479" name="adj1"/>
              <a:gd fmla="val 10174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SET REALISTIC MARKET OBJECTIVES WITHIN A GIVEN TIME; LIST THE RESULTS ACHIEVED FOR DIFFERENT TYPES OF CUSTOMERS (%)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6" name="Google Shape;1246;p67"/>
          <p:cNvSpPr/>
          <p:nvPr/>
        </p:nvSpPr>
        <p:spPr>
          <a:xfrm>
            <a:off x="2743200" y="2031859"/>
            <a:ext cx="2057400" cy="762000"/>
          </a:xfrm>
          <a:prstGeom prst="wedgeEllipseCallout">
            <a:avLst>
              <a:gd fmla="val -69109" name="adj1"/>
              <a:gd fmla="val 948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YOU RECEIVED FEEDBACKS, TELL ABOUT THEM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7" name="Google Shape;1247;p67"/>
          <p:cNvSpPr/>
          <p:nvPr/>
        </p:nvSpPr>
        <p:spPr>
          <a:xfrm>
            <a:off x="1881009" y="3587022"/>
            <a:ext cx="3781800" cy="807900"/>
          </a:xfrm>
          <a:prstGeom prst="wedgeEllipseCallout">
            <a:avLst>
              <a:gd fmla="val -31331" name="adj1"/>
              <a:gd fmla="val -5570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E.G.: CONSTANTLY LAUNCHING NEW PRODUCT VERSIONS VS. CONSTANTLY ALIGN THE PRODUCT WITH CUSTOMER NEEDS …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48" name="Google Shape;1248;p67"/>
          <p:cNvSpPr txBox="1"/>
          <p:nvPr/>
        </p:nvSpPr>
        <p:spPr>
          <a:xfrm>
            <a:off x="232399" y="332318"/>
            <a:ext cx="8679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Traction</a:t>
            </a:r>
            <a:endParaRPr i="0" sz="4266" u="none" cap="none" strike="noStrike">
              <a:solidFill>
                <a:srgbClr val="2F80ED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8"/>
          <p:cNvSpPr txBox="1"/>
          <p:nvPr>
            <p:ph idx="1" type="body"/>
          </p:nvPr>
        </p:nvSpPr>
        <p:spPr>
          <a:xfrm>
            <a:off x="172573" y="497620"/>
            <a:ext cx="5357102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 sz="2600">
                <a:latin typeface="Fira Sans"/>
                <a:ea typeface="Fira Sans"/>
                <a:cs typeface="Fira Sans"/>
                <a:sym typeface="Fira Sans"/>
              </a:rPr>
              <a:t>How we intend to generate revenue, make profits and the growth of our customers.</a:t>
            </a:r>
            <a:endParaRPr sz="26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4" name="Google Shape;1254;p68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55" name="Google Shape;1255;p68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1261121"/>
            <a:ext cx="3962400" cy="3293303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68"/>
          <p:cNvSpPr/>
          <p:nvPr/>
        </p:nvSpPr>
        <p:spPr>
          <a:xfrm>
            <a:off x="4702273" y="188869"/>
            <a:ext cx="2743200" cy="679121"/>
          </a:xfrm>
          <a:prstGeom prst="wedgeEllipseCallout">
            <a:avLst>
              <a:gd fmla="val -69109" name="adj1"/>
              <a:gd fmla="val 948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WORK ON THE CANVAS AND THE PRICING MODEL</a:t>
            </a:r>
            <a:endParaRPr i="1" sz="12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7" name="Google Shape;1257;p68"/>
          <p:cNvSpPr/>
          <p:nvPr/>
        </p:nvSpPr>
        <p:spPr>
          <a:xfrm>
            <a:off x="119473" y="3105150"/>
            <a:ext cx="4300127" cy="958113"/>
          </a:xfrm>
          <a:prstGeom prst="wedgeEllipseCallout">
            <a:avLst>
              <a:gd fmla="val 61014" name="adj1"/>
              <a:gd fmla="val 12681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Q IS THE QUARTER... THE HEIGHT OF THE HISTOGRAM CAN BE THE REVENUE OR THE PRICE LEVEL OF THE PRODUCT... 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8" name="Google Shape;1258;p68"/>
          <p:cNvSpPr/>
          <p:nvPr/>
        </p:nvSpPr>
        <p:spPr>
          <a:xfrm>
            <a:off x="882720" y="4359863"/>
            <a:ext cx="7639106" cy="57203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THIS IS A STANDARD REPRESENTATION MODEL.. CHECK IF APPROPRIATE FOR THE SPECIFIC CASE BY ILLUSTRATING SOME VARIATIONS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9" name="Google Shape;1259;p68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Business Model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69"/>
          <p:cNvSpPr txBox="1"/>
          <p:nvPr>
            <p:ph idx="1" type="subTitle"/>
          </p:nvPr>
        </p:nvSpPr>
        <p:spPr>
          <a:xfrm>
            <a:off x="381000" y="4478439"/>
            <a:ext cx="8458200" cy="43034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REVENUE FORECAST. USUALLY THE FORECAST IS 3 YEARS OUT.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5" name="Google Shape;1265;p69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266" name="Google Shape;1266;p69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06037"/>
            <a:ext cx="7917954" cy="3172402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69"/>
          <p:cNvSpPr/>
          <p:nvPr/>
        </p:nvSpPr>
        <p:spPr>
          <a:xfrm>
            <a:off x="3505200" y="139728"/>
            <a:ext cx="5486400" cy="755622"/>
          </a:xfrm>
          <a:prstGeom prst="wedgeEllipseCallout">
            <a:avLst>
              <a:gd fmla="val -61297" name="adj1"/>
              <a:gd fmla="val 28394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DON'T TRY TO IMPRESS. IT MUST BE CONSISTENT WITH THE MARKET AND THE BUSINESS MODEL.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SIMPLE CHART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8" name="Google Shape;1268;p69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Financials</a:t>
            </a:r>
            <a:endParaRPr i="0" sz="4266" u="none" cap="none" strike="noStrike">
              <a:solidFill>
                <a:srgbClr val="2F80ED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49" name="Google Shape;449;p7"/>
          <p:cNvSpPr txBox="1"/>
          <p:nvPr/>
        </p:nvSpPr>
        <p:spPr>
          <a:xfrm>
            <a:off x="609599" y="1733553"/>
            <a:ext cx="80010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2) THE PITCH: 8 TIPS</a:t>
            </a:r>
            <a:endParaRPr/>
          </a:p>
        </p:txBody>
      </p:sp>
      <p:sp>
        <p:nvSpPr>
          <p:cNvPr id="450" name="Google Shape;450;p7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51" name="Google Shape;4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52" name="Google Shape;4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70"/>
          <p:cNvSpPr txBox="1"/>
          <p:nvPr>
            <p:ph idx="1" type="subTitle"/>
          </p:nvPr>
        </p:nvSpPr>
        <p:spPr>
          <a:xfrm>
            <a:off x="1667410" y="3714750"/>
            <a:ext cx="10829390" cy="626718"/>
          </a:xfrm>
          <a:prstGeom prst="rect">
            <a:avLst/>
          </a:prstGeom>
          <a:noFill/>
          <a:ln>
            <a:noFill/>
          </a:ln>
        </p:spPr>
        <p:txBody>
          <a:bodyPr anchorCtr="0" anchor="b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Insert: Team, Board members, investors, business angels….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74" name="Google Shape;1274;p70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75" name="Google Shape;1275;p70"/>
          <p:cNvSpPr txBox="1"/>
          <p:nvPr>
            <p:ph idx="1" type="body"/>
          </p:nvPr>
        </p:nvSpPr>
        <p:spPr>
          <a:xfrm>
            <a:off x="95250" y="2806861"/>
            <a:ext cx="1887538" cy="10652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 b="1" i="0" sz="186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YYYY</a:t>
            </a:r>
            <a:endParaRPr b="1" i="0" sz="186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CEO</a:t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3"/>
              <a:buFont typeface="Arial"/>
              <a:buNone/>
            </a:pPr>
            <a:r>
              <a:rPr b="1" i="0" lang="it-IT" sz="933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Linkedin</a:t>
            </a:r>
            <a:r>
              <a:rPr b="1" i="0" lang="it-IT" sz="933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t-IT" sz="933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Blog</a:t>
            </a:r>
            <a:endParaRPr b="1" i="0" sz="933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70"/>
          <p:cNvSpPr txBox="1"/>
          <p:nvPr>
            <p:ph idx="2" type="body"/>
          </p:nvPr>
        </p:nvSpPr>
        <p:spPr>
          <a:xfrm>
            <a:off x="1775620" y="2800350"/>
            <a:ext cx="2116138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YYYY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VP ENGINEERING</a:t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</a:t>
            </a:r>
            <a:r>
              <a:rPr b="1" i="0" lang="it-IT" sz="933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i="0" sz="933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70"/>
          <p:cNvSpPr txBox="1"/>
          <p:nvPr>
            <p:ph idx="3" type="body"/>
          </p:nvPr>
        </p:nvSpPr>
        <p:spPr>
          <a:xfrm>
            <a:off x="3716338" y="2825690"/>
            <a:ext cx="1885950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YYYY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VP PRODUCT</a:t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</a:t>
            </a:r>
            <a:r>
              <a:rPr b="1" i="0" lang="it-IT" sz="933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i="0" sz="933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8" name="Google Shape;1278;p70"/>
          <p:cNvSpPr txBox="1"/>
          <p:nvPr>
            <p:ph idx="4" type="body"/>
          </p:nvPr>
        </p:nvSpPr>
        <p:spPr>
          <a:xfrm>
            <a:off x="7162800" y="2881475"/>
            <a:ext cx="1887537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YYYY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VP MARKETING</a:t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</a:t>
            </a:r>
            <a:r>
              <a:rPr b="1" i="0" lang="it-IT" sz="933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i="0" sz="933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70"/>
          <p:cNvSpPr txBox="1"/>
          <p:nvPr>
            <p:ph idx="5" type="body"/>
          </p:nvPr>
        </p:nvSpPr>
        <p:spPr>
          <a:xfrm>
            <a:off x="5725810" y="2879887"/>
            <a:ext cx="1887537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XXXX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18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YYYY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-IT" sz="1600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CFO</a:t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</a:t>
            </a:r>
            <a:r>
              <a:rPr b="1" i="0" lang="it-IT" sz="933" u="none" cap="none" strike="noStrike">
                <a:solidFill>
                  <a:srgbClr val="2F80ED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it-IT" sz="933" u="sng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i="0" sz="933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2F80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0" name="Google Shape;1280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1449" y="1809750"/>
            <a:ext cx="1261458" cy="10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281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135188" y="1809750"/>
            <a:ext cx="1261458" cy="10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057650" y="1830388"/>
            <a:ext cx="1261458" cy="10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62650" y="1828800"/>
            <a:ext cx="1261458" cy="106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4" name="Google Shape;1284;p7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15250" y="1828800"/>
            <a:ext cx="1261458" cy="106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70"/>
          <p:cNvSpPr/>
          <p:nvPr/>
        </p:nvSpPr>
        <p:spPr>
          <a:xfrm>
            <a:off x="251448" y="4285716"/>
            <a:ext cx="8725259" cy="572034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MUST UNDERSTAND THAT: THERE ARE THOSE WHO KNOW HOW TO MAKE THE PRODUCT AND... HOW TO MANAGE THE COMPANY AND MAKE PROFITS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6" name="Google Shape;1286;p70"/>
          <p:cNvSpPr/>
          <p:nvPr/>
        </p:nvSpPr>
        <p:spPr>
          <a:xfrm>
            <a:off x="3886200" y="84717"/>
            <a:ext cx="5090507" cy="763501"/>
          </a:xfrm>
          <a:prstGeom prst="wedgeEllipseCallout">
            <a:avLst>
              <a:gd fmla="val -69109" name="adj1"/>
              <a:gd fmla="val 948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INSERT A PHOTO FOR EACH MEMBER OF THE TEAM, THE ROLE THEY OCCUPY IN THE PROJECT, A SHORT BIO OF EACH ONE AND LINKS TO THE SOCIAL / BLOG.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7" name="Google Shape;1287;p70"/>
          <p:cNvSpPr/>
          <p:nvPr/>
        </p:nvSpPr>
        <p:spPr>
          <a:xfrm>
            <a:off x="3810000" y="893849"/>
            <a:ext cx="5090507" cy="763501"/>
          </a:xfrm>
          <a:prstGeom prst="wedgeEllipseCallout">
            <a:avLst>
              <a:gd fmla="val -63163" name="adj1"/>
              <a:gd fmla="val -35745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CAN GO AT THE BEGINNING BUT IT DEPENDS ON THE TIME AND WHAT YOU WANT TO FOCUS ON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88" name="Google Shape;1288;p70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Team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71"/>
          <p:cNvSpPr txBox="1"/>
          <p:nvPr>
            <p:ph idx="1" type="body"/>
          </p:nvPr>
        </p:nvSpPr>
        <p:spPr>
          <a:xfrm>
            <a:off x="45279" y="655883"/>
            <a:ext cx="5212521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SzPts val="4500"/>
              <a:buNone/>
            </a:pPr>
            <a:r>
              <a:rPr lang="it-IT">
                <a:latin typeface="Fira Sans"/>
                <a:ea typeface="Fira Sans"/>
                <a:cs typeface="Fira Sans"/>
                <a:sym typeface="Fira Sans"/>
              </a:rPr>
              <a:t>The amount of money you are asking for and why.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4" name="Google Shape;1294;p71"/>
          <p:cNvSpPr txBox="1"/>
          <p:nvPr>
            <p:ph idx="2" type="body"/>
          </p:nvPr>
        </p:nvSpPr>
        <p:spPr>
          <a:xfrm>
            <a:off x="4818209" y="655883"/>
            <a:ext cx="4208112" cy="4148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Fira Sans Medium"/>
              <a:buChar char="•"/>
            </a:pPr>
            <a:r>
              <a:rPr lang="it-IT" sz="2000">
                <a:latin typeface="Fira Sans Medium"/>
                <a:ea typeface="Fira Sans Medium"/>
                <a:cs typeface="Fira Sans Medium"/>
                <a:sym typeface="Fira Sans Medium"/>
              </a:rPr>
              <a:t>Ex 1: X€ for marketing</a:t>
            </a:r>
            <a:endParaRPr sz="20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04770" lvl="0" marL="304770" rtl="0" algn="l">
              <a:lnSpc>
                <a:spcPct val="100000"/>
              </a:lnSpc>
              <a:spcBef>
                <a:spcPts val="2666"/>
              </a:spcBef>
              <a:spcAft>
                <a:spcPts val="0"/>
              </a:spcAft>
              <a:buClr>
                <a:srgbClr val="80B6FF"/>
              </a:buClr>
              <a:buSzPts val="3600"/>
              <a:buFont typeface="Fira Sans Medium"/>
              <a:buChar char="•"/>
            </a:pPr>
            <a:r>
              <a:rPr lang="it-IT" sz="2000">
                <a:latin typeface="Fira Sans Medium"/>
                <a:ea typeface="Fira Sans Medium"/>
                <a:cs typeface="Fira Sans Medium"/>
                <a:sym typeface="Fira Sans Medium"/>
              </a:rPr>
              <a:t>Ex. 2: Y€ for Technical development</a:t>
            </a:r>
            <a:endParaRPr sz="2000"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04770" lvl="0" marL="304770" rtl="0" algn="l">
              <a:lnSpc>
                <a:spcPct val="100000"/>
              </a:lnSpc>
              <a:spcBef>
                <a:spcPts val="2666"/>
              </a:spcBef>
              <a:spcAft>
                <a:spcPts val="2666"/>
              </a:spcAft>
              <a:buClr>
                <a:srgbClr val="80B6FF"/>
              </a:buClr>
              <a:buSzPts val="3600"/>
              <a:buFont typeface="Fira Sans Medium"/>
              <a:buChar char="•"/>
            </a:pPr>
            <a:r>
              <a:rPr lang="it-IT" sz="2000">
                <a:latin typeface="Fira Sans Medium"/>
                <a:ea typeface="Fira Sans Medium"/>
                <a:cs typeface="Fira Sans Medium"/>
                <a:sym typeface="Fira Sans Medium"/>
              </a:rPr>
              <a:t>Etc.</a:t>
            </a:r>
            <a:endParaRPr sz="200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295" name="Google Shape;1295;p71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96" name="Google Shape;1296;p71"/>
          <p:cNvSpPr/>
          <p:nvPr/>
        </p:nvSpPr>
        <p:spPr>
          <a:xfrm>
            <a:off x="232399" y="3163066"/>
            <a:ext cx="4392900" cy="17760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ra Sans"/>
              <a:buChar char="✔"/>
            </a:pPr>
            <a:r>
              <a:rPr i="1" lang="it-IT" sz="12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VALUATION: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ra Sans"/>
              <a:buChar char="✔"/>
            </a:pPr>
            <a:r>
              <a:rPr i="1" lang="it-IT" sz="12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INTANGIBLE: FOCUS, MOMENTUM (COMMERCIAL, MANAGERIAL, TECHNOLOGICAL, ETC.), BUZZ / WORD-OF-MOUTH / CREDIBILITY (CRITICAL FOR EARLY STAGE COMPANIES) FROM CREDIBLE SOURCES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7" name="Google Shape;1297;p71"/>
          <p:cNvSpPr/>
          <p:nvPr/>
        </p:nvSpPr>
        <p:spPr>
          <a:xfrm>
            <a:off x="3276599" y="119309"/>
            <a:ext cx="5635001" cy="1080841"/>
          </a:xfrm>
          <a:prstGeom prst="wedgeEllipseCallout">
            <a:avLst>
              <a:gd fmla="val -64545" name="adj1"/>
              <a:gd fmla="val 8605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MUCH WE ASK ? WHY ?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WHAT TO DO WITH IT (E.G. MARKETING) ?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WE ARE LOOKING FOR A PARTNER TO GIVE GENERAL IMPETUS, WE WILL STILL NEED TO GIVE AN IDEA OF ​​THE SHORT-MEDIUM TERM PROGRAMS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98" name="Google Shape;1298;p71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Funding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72"/>
          <p:cNvSpPr txBox="1"/>
          <p:nvPr>
            <p:ph type="title"/>
          </p:nvPr>
        </p:nvSpPr>
        <p:spPr>
          <a:xfrm>
            <a:off x="-551093" y="1665850"/>
            <a:ext cx="96951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Logo and contacts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04" name="Google Shape;1304;p72"/>
          <p:cNvSpPr txBox="1"/>
          <p:nvPr>
            <p:ph idx="12" type="sldNum"/>
          </p:nvPr>
        </p:nvSpPr>
        <p:spPr>
          <a:xfrm>
            <a:off x="9884354" y="5475506"/>
            <a:ext cx="731505" cy="5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05" name="Google Shape;130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06" name="Google Shape;130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3"/>
          <p:cNvSpPr txBox="1"/>
          <p:nvPr>
            <p:ph type="title"/>
          </p:nvPr>
        </p:nvSpPr>
        <p:spPr>
          <a:xfrm>
            <a:off x="193214" y="1612425"/>
            <a:ext cx="8786147" cy="1918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00"/>
              <a:buFont typeface="Roboto"/>
              <a:buNone/>
            </a:pPr>
            <a:r>
              <a:rPr lang="it-IT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Appendix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3" name="Google Shape;1313;p73"/>
          <p:cNvSpPr txBox="1"/>
          <p:nvPr>
            <p:ph idx="12" type="sldNum"/>
          </p:nvPr>
        </p:nvSpPr>
        <p:spPr>
          <a:xfrm>
            <a:off x="9884354" y="5475506"/>
            <a:ext cx="731505" cy="5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14" name="Google Shape;1314;p73"/>
          <p:cNvSpPr/>
          <p:nvPr/>
        </p:nvSpPr>
        <p:spPr>
          <a:xfrm>
            <a:off x="3214886" y="995350"/>
            <a:ext cx="5791200" cy="1515600"/>
          </a:xfrm>
          <a:prstGeom prst="wedgeEllipseCallout">
            <a:avLst>
              <a:gd fmla="val -54253" name="adj1"/>
              <a:gd fmla="val 4746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4/5 SLIDES: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770" lvl="0" marL="30477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ra Sans"/>
              <a:buChar char="✔"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INFORMATION ABOUT TECHNOLOGY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04770" lvl="0" marL="30477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Fira Sans"/>
              <a:buChar char="✔"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DETAILED FINANCIAL PLAN 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4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i="1" sz="14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15" name="Google Shape;131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16" name="Google Shape;131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74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23" name="Google Shape;132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100" y="1112975"/>
            <a:ext cx="4938161" cy="349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74"/>
          <p:cNvSpPr/>
          <p:nvPr/>
        </p:nvSpPr>
        <p:spPr>
          <a:xfrm>
            <a:off x="2090975" y="4367000"/>
            <a:ext cx="6904500" cy="572100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8096" lvl="0" marL="38096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INVESTOR NEEDS TO KNOW HOW YOU WILL BE ABLE TO REACH THE MARKET (LINKED TO THE «TRACTION» SLIDE</a:t>
            </a:r>
            <a:endParaRPr i="1" sz="16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5" name="Google Shape;1325;p74"/>
          <p:cNvSpPr/>
          <p:nvPr/>
        </p:nvSpPr>
        <p:spPr>
          <a:xfrm>
            <a:off x="152400" y="1294853"/>
            <a:ext cx="2971800" cy="902174"/>
          </a:xfrm>
          <a:prstGeom prst="wedgeEllipseCallout">
            <a:avLst>
              <a:gd fmla="val 60137" name="adj1"/>
              <a:gd fmla="val -357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2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EX.: MARKET AREA WHERE YOU WANT TO LAUNCH THE PRODUCT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26" name="Google Shape;1326;p74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U.S. Map</a:t>
            </a:r>
            <a:endParaRPr i="0" sz="4266" u="none" cap="none" strike="noStrike">
              <a:solidFill>
                <a:srgbClr val="2F80ED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327" name="Google Shape;132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28" name="Google Shape;132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75"/>
          <p:cNvSpPr txBox="1"/>
          <p:nvPr>
            <p:ph idx="12" type="sldNum"/>
          </p:nvPr>
        </p:nvSpPr>
        <p:spPr>
          <a:xfrm>
            <a:off x="9224045" y="4939024"/>
            <a:ext cx="731505" cy="426544"/>
          </a:xfrm>
          <a:prstGeom prst="rect">
            <a:avLst/>
          </a:prstGeom>
          <a:noFill/>
          <a:ln>
            <a:noFill/>
          </a:ln>
        </p:spPr>
        <p:txBody>
          <a:bodyPr anchorCtr="0" anchor="t" bIns="111725" lIns="111725" spcFirstLastPara="1" rIns="111725" wrap="square" tIns="1117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grpSp>
        <p:nvGrpSpPr>
          <p:cNvPr id="1335" name="Google Shape;1335;p75"/>
          <p:cNvGrpSpPr/>
          <p:nvPr/>
        </p:nvGrpSpPr>
        <p:grpSpPr>
          <a:xfrm>
            <a:off x="433513" y="1200512"/>
            <a:ext cx="8276974" cy="2394450"/>
            <a:chOff x="-1133203" y="750089"/>
            <a:chExt cx="11800412" cy="3541742"/>
          </a:xfrm>
        </p:grpSpPr>
        <p:grpSp>
          <p:nvGrpSpPr>
            <p:cNvPr id="1336" name="Google Shape;1336;p75"/>
            <p:cNvGrpSpPr/>
            <p:nvPr/>
          </p:nvGrpSpPr>
          <p:grpSpPr>
            <a:xfrm>
              <a:off x="4240352" y="750089"/>
              <a:ext cx="3306427" cy="2406424"/>
              <a:chOff x="4526679" y="1781600"/>
              <a:chExt cx="2480144" cy="1805053"/>
            </a:xfrm>
          </p:grpSpPr>
          <p:sp>
            <p:nvSpPr>
              <p:cNvPr id="1337" name="Google Shape;1337;p75"/>
              <p:cNvSpPr/>
              <p:nvPr/>
            </p:nvSpPr>
            <p:spPr>
              <a:xfrm>
                <a:off x="4849302" y="3079475"/>
                <a:ext cx="1958400" cy="133500"/>
              </a:xfrm>
              <a:prstGeom prst="rect">
                <a:avLst/>
              </a:prstGeom>
              <a:solidFill>
                <a:srgbClr val="0D3394"/>
              </a:solidFill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1338" name="Google Shape;1338;p75"/>
              <p:cNvGrpSpPr/>
              <p:nvPr/>
            </p:nvGrpSpPr>
            <p:grpSpPr>
              <a:xfrm>
                <a:off x="4526679" y="1781600"/>
                <a:ext cx="2480144" cy="1805053"/>
                <a:chOff x="4526679" y="1781600"/>
                <a:chExt cx="2480144" cy="1805053"/>
              </a:xfrm>
            </p:grpSpPr>
            <p:grpSp>
              <p:nvGrpSpPr>
                <p:cNvPr id="1339" name="Google Shape;1339;p75"/>
                <p:cNvGrpSpPr/>
                <p:nvPr/>
              </p:nvGrpSpPr>
              <p:grpSpPr>
                <a:xfrm>
                  <a:off x="4808316" y="2800065"/>
                  <a:ext cx="92400" cy="411825"/>
                  <a:chOff x="845575" y="2563700"/>
                  <a:chExt cx="92400" cy="411825"/>
                </a:xfrm>
              </p:grpSpPr>
              <p:cxnSp>
                <p:nvCxnSpPr>
                  <p:cNvPr id="1340" name="Google Shape;1340;p75"/>
                  <p:cNvCxnSpPr/>
                  <p:nvPr/>
                </p:nvCxnSpPr>
                <p:spPr>
                  <a:xfrm>
                    <a:off x="891775" y="2616125"/>
                    <a:ext cx="0" cy="359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341" name="Google Shape;1341;p75"/>
                  <p:cNvSpPr/>
                  <p:nvPr/>
                </p:nvSpPr>
                <p:spPr>
                  <a:xfrm>
                    <a:off x="845575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121875" lIns="121875" spcFirstLastPara="1" rIns="121875" wrap="square" tIns="1218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endParaRPr>
                  </a:p>
                </p:txBody>
              </p:sp>
            </p:grpSp>
            <p:sp>
              <p:nvSpPr>
                <p:cNvPr id="1342" name="Google Shape;1342;p75"/>
                <p:cNvSpPr txBox="1"/>
                <p:nvPr/>
              </p:nvSpPr>
              <p:spPr>
                <a:xfrm>
                  <a:off x="4526679" y="3215253"/>
                  <a:ext cx="6927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6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Q3</a:t>
                  </a:r>
                  <a:endParaRPr b="1" sz="16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343" name="Google Shape;1343;p75"/>
                <p:cNvSpPr txBox="1"/>
                <p:nvPr/>
              </p:nvSpPr>
              <p:spPr>
                <a:xfrm>
                  <a:off x="4753223" y="1781600"/>
                  <a:ext cx="22536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467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EVENT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2133"/>
                    </a:spcAft>
                    <a:buNone/>
                  </a:pPr>
                  <a:r>
                    <a:rPr lang="it-IT" sz="1467">
                      <a:solidFill>
                        <a:srgbClr val="666666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Entering in the US market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</p:grpSp>
        <p:grpSp>
          <p:nvGrpSpPr>
            <p:cNvPr id="1344" name="Google Shape;1344;p75"/>
            <p:cNvGrpSpPr/>
            <p:nvPr/>
          </p:nvGrpSpPr>
          <p:grpSpPr>
            <a:xfrm>
              <a:off x="1572584" y="1977928"/>
              <a:ext cx="3334706" cy="2313903"/>
              <a:chOff x="2525595" y="2702596"/>
              <a:chExt cx="2501355" cy="1735654"/>
            </a:xfrm>
          </p:grpSpPr>
          <p:sp>
            <p:nvSpPr>
              <p:cNvPr id="1345" name="Google Shape;1345;p75"/>
              <p:cNvSpPr/>
              <p:nvPr/>
            </p:nvSpPr>
            <p:spPr>
              <a:xfrm>
                <a:off x="2890952" y="3079475"/>
                <a:ext cx="1958400" cy="133500"/>
              </a:xfrm>
              <a:prstGeom prst="rect">
                <a:avLst/>
              </a:prstGeom>
              <a:solidFill>
                <a:srgbClr val="2F80ED"/>
              </a:solidFill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1346" name="Google Shape;1346;p75"/>
              <p:cNvGrpSpPr/>
              <p:nvPr/>
            </p:nvGrpSpPr>
            <p:grpSpPr>
              <a:xfrm>
                <a:off x="2525595" y="2702596"/>
                <a:ext cx="2501355" cy="1735654"/>
                <a:chOff x="2525595" y="2702596"/>
                <a:chExt cx="2501355" cy="1735654"/>
              </a:xfrm>
            </p:grpSpPr>
            <p:sp>
              <p:nvSpPr>
                <p:cNvPr id="1347" name="Google Shape;1347;p75"/>
                <p:cNvSpPr txBox="1"/>
                <p:nvPr/>
              </p:nvSpPr>
              <p:spPr>
                <a:xfrm>
                  <a:off x="2525595" y="2702596"/>
                  <a:ext cx="7458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6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Q2</a:t>
                  </a:r>
                  <a:endParaRPr b="1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grpSp>
              <p:nvGrpSpPr>
                <p:cNvPr id="1348" name="Google Shape;1348;p75"/>
                <p:cNvGrpSpPr/>
                <p:nvPr/>
              </p:nvGrpSpPr>
              <p:grpSpPr>
                <a:xfrm rot="10800000">
                  <a:off x="2849073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1349" name="Google Shape;1349;p75"/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350" name="Google Shape;1350;p75"/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121875" lIns="121875" spcFirstLastPara="1" rIns="121875" wrap="square" tIns="1218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endParaRPr>
                  </a:p>
                </p:txBody>
              </p:sp>
            </p:grpSp>
            <p:sp>
              <p:nvSpPr>
                <p:cNvPr id="1351" name="Google Shape;1351;p75"/>
                <p:cNvSpPr txBox="1"/>
                <p:nvPr/>
              </p:nvSpPr>
              <p:spPr>
                <a:xfrm>
                  <a:off x="2773350" y="3494450"/>
                  <a:ext cx="22536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467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EVENT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2133"/>
                    </a:spcAft>
                    <a:buNone/>
                  </a:pPr>
                  <a:r>
                    <a:rPr lang="it-IT" sz="1467">
                      <a:solidFill>
                        <a:srgbClr val="666666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New feature of the product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</p:grpSp>
        <p:grpSp>
          <p:nvGrpSpPr>
            <p:cNvPr id="1352" name="Google Shape;1352;p75"/>
            <p:cNvGrpSpPr/>
            <p:nvPr/>
          </p:nvGrpSpPr>
          <p:grpSpPr>
            <a:xfrm>
              <a:off x="-1133203" y="750089"/>
              <a:ext cx="3440527" cy="2406438"/>
              <a:chOff x="495991" y="1781600"/>
              <a:chExt cx="2580731" cy="1805063"/>
            </a:xfrm>
          </p:grpSpPr>
          <p:sp>
            <p:nvSpPr>
              <p:cNvPr id="1353" name="Google Shape;1353;p75"/>
              <p:cNvSpPr/>
              <p:nvPr/>
            </p:nvSpPr>
            <p:spPr>
              <a:xfrm>
                <a:off x="932600" y="3079475"/>
                <a:ext cx="1958400" cy="133500"/>
              </a:xfrm>
              <a:prstGeom prst="rect">
                <a:avLst/>
              </a:prstGeom>
              <a:solidFill>
                <a:srgbClr val="80B6FF"/>
              </a:solidFill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1354" name="Google Shape;1354;p75"/>
              <p:cNvGrpSpPr/>
              <p:nvPr/>
            </p:nvGrpSpPr>
            <p:grpSpPr>
              <a:xfrm>
                <a:off x="495991" y="1781600"/>
                <a:ext cx="2580731" cy="1805063"/>
                <a:chOff x="495991" y="1781600"/>
                <a:chExt cx="2580731" cy="1805063"/>
              </a:xfrm>
            </p:grpSpPr>
            <p:sp>
              <p:nvSpPr>
                <p:cNvPr id="1355" name="Google Shape;1355;p75"/>
                <p:cNvSpPr txBox="1"/>
                <p:nvPr/>
              </p:nvSpPr>
              <p:spPr>
                <a:xfrm>
                  <a:off x="495991" y="3215263"/>
                  <a:ext cx="8712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6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Q1</a:t>
                  </a:r>
                  <a:endParaRPr b="1" sz="16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6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2017</a:t>
                  </a:r>
                  <a:endParaRPr b="1" sz="160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grpSp>
              <p:nvGrpSpPr>
                <p:cNvPr id="1356" name="Google Shape;1356;p75"/>
                <p:cNvGrpSpPr/>
                <p:nvPr/>
              </p:nvGrpSpPr>
              <p:grpSpPr>
                <a:xfrm>
                  <a:off x="881025" y="2800065"/>
                  <a:ext cx="92400" cy="411825"/>
                  <a:chOff x="845575" y="2563700"/>
                  <a:chExt cx="92400" cy="411825"/>
                </a:xfrm>
              </p:grpSpPr>
              <p:cxnSp>
                <p:nvCxnSpPr>
                  <p:cNvPr id="1357" name="Google Shape;1357;p75"/>
                  <p:cNvCxnSpPr/>
                  <p:nvPr/>
                </p:nvCxnSpPr>
                <p:spPr>
                  <a:xfrm>
                    <a:off x="891775" y="2616125"/>
                    <a:ext cx="0" cy="359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358" name="Google Shape;1358;p75"/>
                  <p:cNvSpPr/>
                  <p:nvPr/>
                </p:nvSpPr>
                <p:spPr>
                  <a:xfrm>
                    <a:off x="845575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121875" lIns="121875" spcFirstLastPara="1" rIns="121875" wrap="square" tIns="1218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endParaRPr>
                  </a:p>
                </p:txBody>
              </p:sp>
            </p:grpSp>
            <p:sp>
              <p:nvSpPr>
                <p:cNvPr id="1359" name="Google Shape;1359;p75"/>
                <p:cNvSpPr txBox="1"/>
                <p:nvPr/>
              </p:nvSpPr>
              <p:spPr>
                <a:xfrm>
                  <a:off x="823122" y="1781600"/>
                  <a:ext cx="22536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467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TIMELINE EVENT</a:t>
                  </a:r>
                  <a:endParaRPr b="1" sz="1467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2133"/>
                    </a:spcAft>
                    <a:buNone/>
                  </a:pPr>
                  <a:r>
                    <a:t/>
                  </a:r>
                  <a:endParaRPr b="1" sz="1467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1360" name="Google Shape;1360;p75"/>
            <p:cNvGrpSpPr/>
            <p:nvPr/>
          </p:nvGrpSpPr>
          <p:grpSpPr>
            <a:xfrm>
              <a:off x="6785528" y="1977928"/>
              <a:ext cx="3881681" cy="2313903"/>
              <a:chOff x="6435810" y="2702596"/>
              <a:chExt cx="2911640" cy="1735654"/>
            </a:xfrm>
          </p:grpSpPr>
          <p:sp>
            <p:nvSpPr>
              <p:cNvPr id="1361" name="Google Shape;1361;p75"/>
              <p:cNvSpPr/>
              <p:nvPr/>
            </p:nvSpPr>
            <p:spPr>
              <a:xfrm>
                <a:off x="6807650" y="3079474"/>
                <a:ext cx="2539800" cy="133500"/>
              </a:xfrm>
              <a:prstGeom prst="rect">
                <a:avLst/>
              </a:prstGeom>
              <a:solidFill>
                <a:srgbClr val="121B61"/>
              </a:solidFill>
              <a:ln>
                <a:noFill/>
              </a:ln>
            </p:spPr>
            <p:txBody>
              <a:bodyPr anchorCtr="0" anchor="ctr" bIns="121875" lIns="121875" spcFirstLastPara="1" rIns="121875" wrap="square" tIns="1218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grpSp>
            <p:nvGrpSpPr>
              <p:cNvPr id="1362" name="Google Shape;1362;p75"/>
              <p:cNvGrpSpPr/>
              <p:nvPr/>
            </p:nvGrpSpPr>
            <p:grpSpPr>
              <a:xfrm>
                <a:off x="6435810" y="2702596"/>
                <a:ext cx="2494563" cy="1735654"/>
                <a:chOff x="6435810" y="2702596"/>
                <a:chExt cx="2494563" cy="1735654"/>
              </a:xfrm>
            </p:grpSpPr>
            <p:grpSp>
              <p:nvGrpSpPr>
                <p:cNvPr id="1363" name="Google Shape;1363;p75"/>
                <p:cNvGrpSpPr/>
                <p:nvPr/>
              </p:nvGrpSpPr>
              <p:grpSpPr>
                <a:xfrm rot="10800000">
                  <a:off x="6760035" y="3079467"/>
                  <a:ext cx="92400" cy="411825"/>
                  <a:chOff x="2070100" y="2563700"/>
                  <a:chExt cx="92400" cy="411825"/>
                </a:xfrm>
              </p:grpSpPr>
              <p:cxnSp>
                <p:nvCxnSpPr>
                  <p:cNvPr id="1364" name="Google Shape;1364;p75"/>
                  <p:cNvCxnSpPr/>
                  <p:nvPr/>
                </p:nvCxnSpPr>
                <p:spPr>
                  <a:xfrm>
                    <a:off x="2116300" y="2616125"/>
                    <a:ext cx="0" cy="3594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sp>
                <p:nvSpPr>
                  <p:cNvPr id="1365" name="Google Shape;1365;p75"/>
                  <p:cNvSpPr/>
                  <p:nvPr/>
                </p:nvSpPr>
                <p:spPr>
                  <a:xfrm>
                    <a:off x="2070100" y="2563700"/>
                    <a:ext cx="92400" cy="924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121875" lIns="121875" spcFirstLastPara="1" rIns="121875" wrap="square" tIns="12187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20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endParaRPr>
                  </a:p>
                </p:txBody>
              </p:sp>
            </p:grpSp>
            <p:sp>
              <p:nvSpPr>
                <p:cNvPr id="1366" name="Google Shape;1366;p75"/>
                <p:cNvSpPr txBox="1"/>
                <p:nvPr/>
              </p:nvSpPr>
              <p:spPr>
                <a:xfrm>
                  <a:off x="6435810" y="2702596"/>
                  <a:ext cx="745800" cy="371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6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Q4</a:t>
                  </a:r>
                  <a:endParaRPr b="1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1367" name="Google Shape;1367;p75"/>
                <p:cNvSpPr txBox="1"/>
                <p:nvPr/>
              </p:nvSpPr>
              <p:spPr>
                <a:xfrm>
                  <a:off x="6676773" y="3494450"/>
                  <a:ext cx="2253600" cy="94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121875" lIns="121875" spcFirstLastPara="1" rIns="121875" wrap="square" tIns="12187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it-IT" sz="1467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EVENT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  <a:p>
                  <a:pPr indent="0" lvl="0" marL="0" marR="0" rtl="0" algn="l">
                    <a:spcBef>
                      <a:spcPts val="0"/>
                    </a:spcBef>
                    <a:spcAft>
                      <a:spcPts val="2133"/>
                    </a:spcAft>
                    <a:buNone/>
                  </a:pPr>
                  <a:r>
                    <a:rPr lang="it-IT" sz="1467">
                      <a:solidFill>
                        <a:srgbClr val="666666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Entering in the Asian Market</a:t>
                  </a:r>
                  <a:endParaRPr b="1" sz="1467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</p:grpSp>
      </p:grpSp>
      <p:sp>
        <p:nvSpPr>
          <p:cNvPr id="1368" name="Google Shape;1368;p75"/>
          <p:cNvSpPr/>
          <p:nvPr/>
        </p:nvSpPr>
        <p:spPr>
          <a:xfrm>
            <a:off x="3538500" y="374000"/>
            <a:ext cx="2284200" cy="877500"/>
          </a:xfrm>
          <a:prstGeom prst="wedgeEllipseCallout">
            <a:avLst>
              <a:gd fmla="val -70260" name="adj1"/>
              <a:gd fmla="val 1500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INSERT IT!! IT MUST BE CONSISTENT WITH ALL THE INFORMATION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69" name="Google Shape;1369;p75"/>
          <p:cNvSpPr/>
          <p:nvPr/>
        </p:nvSpPr>
        <p:spPr>
          <a:xfrm>
            <a:off x="1805113" y="3846605"/>
            <a:ext cx="7110287" cy="1090790"/>
          </a:xfrm>
          <a:prstGeom prst="wedgeEllipseCallout">
            <a:avLst>
              <a:gd fmla="val -14069" name="adj1"/>
              <a:gd fmla="val -110736" name="adj2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-304770" lvl="0" marL="30477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000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IF THERE ARE TECHNOLOGY ASPECTS, INDICATE THE STAGES THAT ALLOWED THE USABILITY OF THE PRODUCT (E.G. A SPECIFIC TEST THAT ENSURED THAT THE PRODUCT CORRESPONDS TO CUSTOMER NEEDS, OR THE FILING OF A PATENT)</a:t>
            </a:r>
            <a:endParaRPr i="1" sz="1000" cap="non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70" name="Google Shape;1370;p75"/>
          <p:cNvSpPr txBox="1"/>
          <p:nvPr/>
        </p:nvSpPr>
        <p:spPr>
          <a:xfrm>
            <a:off x="232399" y="271268"/>
            <a:ext cx="8606801" cy="76350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i="0" lang="it-IT" sz="4266" u="none" cap="none" strike="noStrike">
                <a:solidFill>
                  <a:srgbClr val="2F80ED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Timeline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71" name="Google Shape;1371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72" name="Google Shape;1372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 id="1378" name="Google Shape;1378;p76"/>
          <p:cNvSpPr/>
          <p:nvPr/>
        </p:nvSpPr>
        <p:spPr>
          <a:xfrm>
            <a:off x="-1315800" y="-1001713"/>
            <a:ext cx="406347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79" name="Google Shape;1379;p76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80" name="Google Shape;138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99675" y="5445628"/>
            <a:ext cx="494511" cy="46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8728" y="5356064"/>
            <a:ext cx="648073" cy="6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5190" y="5444162"/>
            <a:ext cx="585610" cy="46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76"/>
          <p:cNvSpPr txBox="1"/>
          <p:nvPr/>
        </p:nvSpPr>
        <p:spPr>
          <a:xfrm>
            <a:off x="-810408" y="1733550"/>
            <a:ext cx="951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3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BIBLIOGRAPHY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84" name="Google Shape;1384;p76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385" name="Google Shape;1385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86" name="Google Shape;1386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g;base64,/9j/4AAQSkZJRgABAQAAAQABAAD/2wCEAAkGBggGDhEIBxQUFRIQFxwRFBEYFxkWGRgaGRIcIBUeFBgXGyogHhkkHRYSHzEgIycpLDgsFh4yNTA2NSotLCkBCQoKDgwOGQ8OGDUkHCQyLC01MjUuNTUtNSwpKS4tNTU1NSo1NTU1MjUpLCk1KzU1NCkuNTY1MjYpMikqNjU2Nf/AABEIANAA8wMBIgACEQEDEQH/xAAcAAEAAwADAQEAAAAAAAAAAAAABQYHAwQIAgH/xABFEAABAwIEBAMDBwkGBwEAAAABAAIDBBEFBhIhBxMxQSJRYQhxkRQyYnOBscEVMzU2QlJyobMWJJKTtNEjNHR1orLTGP/EABkBAQADAQEAAAAAAAAAAAAAAAACAwQBBf/EACoRAQACAQEFBwUBAAAAAAAAAAABAgMRBCEyYYEFEiIxM6HwE0FRcdEU/9oADAMBAAIRAxEAPwDcUREBERAREQEREBERAREQEREBERAREQEREBERAREQEREBERAREQEREBERAREQEREBERAREQEREBERAREQEREBERAREQEREBERAREQEREBERAREQEREBERAREQEREBERAREQEREBERAREQEREBERAREQEREBERAREQEREBERAREQEREBERAREQEREBERAREQEREBERAREQEREBERAREQEREBERAREQEREBERAREQEREBERAREQEREBERAREQEREBERAREQEREBERB+EgblZtmHj1lnBZXUtIJKlzTYujADL97Pcd/eAR6q65qwmpx2hqMNo5OU+dhjEtr2B+dsCOo1D7Vj+A8N8qZEqJJc8VdJKbARQEm4N/E58fU7WA6jc+iC0YBx+y3i8raWsbLTlxsHyaSy56anNPh95FvMq+Y9jlNl2klxWt1GOFut2kXJFwPCLjzHdeWOJRy27EXPyiWmncxpIaHBofuHhocAQNmny3K2nFqiSqyTzZSS40cdye9iwb/BB3sP44ZWr4Z6wmaNtOGkh7BdxeSGtjDXG7tjtt59AV1sC49ZaxqoZQyNmh5h0tkkDdFydg4tcdN9tzssf4R5KpM7176TEi4QxRmZzWnSXHUGtF+w8RP2LpcTsq02TcUkw2gLjFpbIzUbuAc3cE97EH7LIN0zTxvy5liodhxEs0kZ0ycsN0tcOrS5zhdw72v8VYsm56wfPMTqjCHG7LCSJw0vZfpcXtY2NiCRsVkVXwewqDLhx975TV8gVZdqGjcBxbpt00m173vv6Lo+znK9uK1EYOzqZxI90rLfefig2nOGfsEyQxr8Xedb92QsGp7rdSB2HqSAqI32kcELrOpqgN/euwn/AA6vxXBxH4S1GPV0uP4jXQRQOLR/xbs5bGtA0tcTpvs49tyobiDHwxjwx9Ll90PyqLTynR63OcQ4B2t9rOBbq6n3INmyxmzCs4U/y/B36m30uBFnMd5Paeh/l5Kt5n4zZfynVyYTXtnMkWnUWMaW+JgcLEvHYjss79m2Z4rK2EE6TE1xHqJLA/BzvitMzXw6ydib5sezBFuG6pZebIwWYy1yGuA6AdAggv8A9E5U/cqv8tn/ANFdcoZvoM6035SwsPDA8x2eA112gX2BIt4h3XlSqo4My4j8jytAWMmfy4IdTnG3Yvc4k3Ni472G/YLdcx0Y4T5XkosOcec60ZlGxMkpAkc3ys0Ot/CO6CQzNxwyzlyZ1E3mTyMOl/KALWkdQXucASPS67WUOMGXM4Siip3Pimd82KUBur0Y4Egn0uCsi4GZLw3NdXUT4wwSR0zG2jN9Jc8mxdbrYMdt6qO4vZZpsl4uGYODHHIxlRG0E+B2og6Te4s5lx5XQeic4ZwoMk0wxLFA8sLxGAwBxu4EjqQLWae6rg435XNE7GDzQ0SGFsRYOY9waHHSA62kBwuSR916nxPxx2ZMpUOKSfOlkjL/AOMMka//AMmuVV4NcOaDPHyioxkvMVPZrY2u03e8G5J8gGjp5jy3DVcqcbMu5qqG4a0SwyyG0YkDdLz2Ac1xs49gbfFaCvH2YcK/sli8tBSOJFNOOW49bBwLL272svX0jxG0vd0Aufs6oKnnbihgeRSIK8ufM4ahBGAXW7FxJAaPeb+ih8tcc8vY/O3D6hstPI8hrDJp0EnoC5p2J26i3qqhweoI88YvX5pxcCQxuBjDhcB0hdoIB/cYwAeVx5K9cWuH/wDbWjBw9jDVwuBjeSGktvZ7S49rG+/dqC7VVXBQxuqapwYyMFznuNg0Abkk9lmNf7QuX6eR0dDDUTMZ1laGtbbzAcb294Cr/GLGMYw3BcNwHEjaedv94s7Vq5IaACR1u5zXH1atXyhlSiyrQx4ZTMaLNHNdYXkeR4y897m/2bIOLJ2fcGzxE6bCXnUy3MieNL2X6XF9wfMEhdSbidgFLW1WD1TnsdRRmWWRzbR2Abs0g3LvG0AW3JsFmWN0sfDfN1NNhY5cFZo1Rt2aGyvLJAB5agHgdja3RdebAKbMudp6GuF4tfMkZ2eGQNcGu8wXBtx5ILfB7QuXZJxDNFUMicbCdzW2tfqWg30+659FY84cUcDyeImzF00k7Q+OKKziWn5rib2DT28+y6/F3AqLEMDqeYxt6ZnNhNgNBaR823QEXFvIqvcAcAgNEcfqvHUSOMDJHblkUYDWtYT0Gx6dgB2QWLJHFrBM7yGhpw+KcAuEUlvEB10OBsSOpGx+BU3Fm6hlrTg7Q/WP2tPhvcg73vbU1zb26i3lfKeJFDBgmasLrqABj6h8TpLbanc/Q4m3ctNj7lsTcCw5k/5QbGObcnVv1IsTa9tRG17XQSCIiCn8WMx1WV8InrcPOmVxbEx/7pe6xcPUDVb1ssT4O5KoM+VlRJjrnPbC0SFmogyOe47ud86wsb23uRuvQOcsrwZxoJsIqDp5gBa8C+lzTdht33G48iVhdJwWz9gc5fhD2MO7efHPy7tPn0dbptZBB8X8JwbA8Vdh+AsayOKNgexpLrPNyblxJvYsWq1UrJcjB0ZBApGN28w8Aj3gghVzFPZ4xF1I2ogqBLXOfqlDiRG4O66Xkai4G5JPW5287pBwymwjLtTljD5eZNONRc82YHktJDBvpb4fjv3QUD2bv0hV/UD+q1Q3Hz9OyfVR/wDqtE4PcNMcyRVVFXi/K0yRCNuh+o35gO+w2sFH8U+EuYc34m7E8L5PLdGxvieWm7RY7aUFqxb9UHf9vb/QCzD2df0vP/0zv6sa2Svy1W1GAHL8enn/ACQU3Xw6xEB1t0uOtlSuEXC7Hsl18uIYtytDoTEND9RuZGHppG1mlBmPEzMdbmzGZqepeRHFMaaJhPhYGv03t5kjUT+AC0LiDw0ypknA5Z4maqnwRxzve7U55eL6W30jwh5sB0C4OI/A3E8TrZcWy2WObUOMj4XO0Oa8/O0k7FpNz1Frr4wXgnmXHnMGdqp4hhFmRCUyvG22km7Wjp5na3qgjvZvmjZiFVE4+J0FwPO0rb2+IXPx44hur5TlfDSeXEQahw/beNwz+FvU/S/hU7w44JV2Wa/8rYrMP7u4iFsRI5gItqkv0bY/M+Jt1/MY4JUWJYhVYtj1WGMnldIyKMAOs438Tn9/QNPvUbWisa2nSHYiZnSFR4OZmyflAvrsbe8VUnga7lOcyNnexbc6ndzboAPNX/jDV0WbMvPxDBZGzRwyskLmG/QlrrjqCOYDYqKm4H5LqRy6OrnY87Aucxwv6gsH3q3cP+HH9kqGqwTEnsnjqZHE2aW3Y6JrSHAnY7HoT71GmWmTfS0T+pdtS1OKNGeezXWxx1FdRuI1SRxyAeYY5wdb/Maor2h62KpxiOCMgmGnY1/oS97rH7HNP2rvYzwMzPgFV8ryfLqaCTG4ScqVgPYnYHba4O/ku3lHgPitdVDEc6PGnVrdFr5kkpve0j+gae+5Pu6qxFxZvw+XDMk4dBOLOMjJLfWc14/k4KZ9mz/k6361v9NW3ixk+vzhhrcMwfQHtlZJZx0jS1rhtYfSGy6fB3I2K5Hp6mDF+Xqlka9uh2rYMtvsEGIcTv1grfrx9zV6tqYudG+IftNLfiLLDc6cGcy49i1RitFyOVLIHtLpCDazeo0+hV/zJhmdqnF6SpwSdjKFmnnRkgdHnm6mkXddtgLHb06oKT7OlT8jkxHCJ9pGlj9PfwF7H/AlnxWpZxzbR5Ko3YrXhzmhzWBjbanFx2A1EDpc+4FUPOXC/G6TETmrIcjWTvJdJCSGguPzi3UNJDupa7vuPSOfw9z1xBqInZ7kZFTQnVyoy27vPS1lxqI21OO19ggiuONccdpcIzLTscyOVr7Nfa41aHMvbbcNceq3bD62LEYY6ynN2StbI0+jm3H8iofNOTMPzTh5wOcaGAAROaPzZYLMLR6Da3kSFmeF5d4s5PjOEYO6GWBtxG8uYdAJ/Z5lnAd9JBHkg63FE/l3NWHYZSbuj5LX27XmLzf3MsVz4H+vlV7n/wCmarPw34X1GXZ5MwZkkE1dNfcEuDNXzzqPV56XsABcDqvnDeH+LUmaJ80Scv5NIHabOOveFrd228we6CxcTv0JiH1DvuUFwG/QUX1kv9RWrOmEVGPYbV4bR25k0TmM1GwuRtc2UXwuyxXZRwuPDMT08xr3uOk6hZz7jew7IKHxe/WPBf4o/wDVhbUs4z/kLFsyYvhuL0HL5VKWGTU6zvDOHHSLb7LR0BERAREQFGYjhUkrvlVC8xy+f7Lrdnj8VJoqsuKuWvdsnS80nWquR5lnoXcjFoyD+83v62PX7Cpalxmhq/zUjb+R2PwK56mkhq28uoaHDyP4KArcnRP8VG7T9F24+PX7151423BwaZK891v5LZWdmy8XgnlvhZL3S6pTsFxqh/M6rfQf+F/wXz8sx6DZ3O+1pP3hUz2vanq4bR86LP8ABFuDJErvdLqk/lHHpNhzfsZ/s1fbaLH63Z3MA+k7T/K6R2v3/TxWnoT2f3ePJEdVunrIKUXnc1vvICrtXX4RLIfk0POkefI2J957e4WX5S5Oe46q1/2N3P8AiP8Asp+iw2lw8aaZoHmepPvJVmm1bVx0ilefinp9kNcGDhtNp5boVvFsOgM1NBTsDHybvaO24+6zt1bgujDhrWTvrZTqc7wt+i23Qevqu8Fp2TZvpWvfTTvT7Rujy/Pmpz5vqRWuuuke8/NBERb2U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f/2Q==" id="1392" name="Google Shape;1392;p77"/>
          <p:cNvSpPr/>
          <p:nvPr/>
        </p:nvSpPr>
        <p:spPr>
          <a:xfrm>
            <a:off x="-1315800" y="-1001713"/>
            <a:ext cx="406347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93" name="Google Shape;1393;p77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394" name="Google Shape;139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99675" y="5445628"/>
            <a:ext cx="494511" cy="467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8728" y="5356064"/>
            <a:ext cx="648073" cy="644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25190" y="5444162"/>
            <a:ext cx="585610" cy="46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77"/>
          <p:cNvSpPr/>
          <p:nvPr/>
        </p:nvSpPr>
        <p:spPr>
          <a:xfrm>
            <a:off x="533400" y="1200150"/>
            <a:ext cx="8174625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Università di Tor Vergata, Laboratorio Incubatore E2BLab,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Guida E2BLab all’elaborazione del Business Plan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2007.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Università di Tor Vergata, Laboratorio E2BLab,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Guida all’utilizzazione del template excel per l’elaborazione del Piano Economico-Finanziario, 2007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Camp,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Venture Capital Due Diligence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Wiley Finance, 2002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Lewrick et al.,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Manuale di Design Thinking, Progettare la trasformazione digitale di team, prodotti, servizi ed ecosistemi, 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LSWR, 2018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Lewrick et al.,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Gli strumenti per il Design Thinking, La guida alle migliori tecniche per facilitare l’innovazione, 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LSWR, 2021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M. Trombetti,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il Nuovo principe. Perché e come fare start-up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PI Campus, 2018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Del Cogliandro, Polidoro, 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Il Business Plan nelle imprese di servizi</a:t>
            </a:r>
            <a:r>
              <a:rPr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Franco Angeli, 1993</a:t>
            </a:r>
            <a:r>
              <a:rPr i="1" lang="it-IT" sz="1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/>
          </a:p>
        </p:txBody>
      </p:sp>
      <p:pic>
        <p:nvPicPr>
          <p:cNvPr id="1398" name="Google Shape;1398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1399" name="Google Shape;1399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8"/>
          <p:cNvSpPr txBox="1"/>
          <p:nvPr/>
        </p:nvSpPr>
        <p:spPr>
          <a:xfrm>
            <a:off x="2606400" y="1216975"/>
            <a:ext cx="3931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Thank you for your attention!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Get in touch at: </a:t>
            </a:r>
            <a:r>
              <a:rPr lang="it-IT" sz="1400" u="sng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info@fondazioneamaldi.it</a:t>
            </a:r>
            <a:r>
              <a:rPr lang="it-IT" sz="1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07" name="Google Shape;1407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9944" y="2788599"/>
            <a:ext cx="2715544" cy="5699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8" name="Google Shape;1408;p78"/>
          <p:cNvGrpSpPr/>
          <p:nvPr/>
        </p:nvGrpSpPr>
        <p:grpSpPr>
          <a:xfrm>
            <a:off x="324575" y="3894664"/>
            <a:ext cx="8494850" cy="791675"/>
            <a:chOff x="324575" y="4171751"/>
            <a:chExt cx="8494850" cy="791675"/>
          </a:xfrm>
        </p:grpSpPr>
        <p:pic>
          <p:nvPicPr>
            <p:cNvPr id="1409" name="Google Shape;1409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4575" y="4171751"/>
              <a:ext cx="746075" cy="791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0" name="Google Shape;1410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354775" y="4642900"/>
              <a:ext cx="941589" cy="256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1" name="Google Shape;1411;p7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432488" y="4569296"/>
              <a:ext cx="964350" cy="309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2" name="Google Shape;1412;p78"/>
            <p:cNvPicPr preferRelativeResize="0"/>
            <p:nvPr/>
          </p:nvPicPr>
          <p:blipFill rotWithShape="1">
            <a:blip r:embed="rId8">
              <a:alphaModFix/>
            </a:blip>
            <a:srcRect b="23734" l="0" r="0" t="12117"/>
            <a:stretch/>
          </p:blipFill>
          <p:spPr>
            <a:xfrm>
              <a:off x="8020575" y="4469015"/>
              <a:ext cx="798850" cy="4443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3" name="Google Shape;1413;p7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14600" y="4569300"/>
              <a:ext cx="1245344" cy="3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4" name="Google Shape;1414;p7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485625" y="4426550"/>
              <a:ext cx="500775" cy="50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5" name="Google Shape;1415;p78"/>
            <p:cNvPicPr preferRelativeResize="0"/>
            <p:nvPr/>
          </p:nvPicPr>
          <p:blipFill rotWithShape="1">
            <a:blip r:embed="rId11">
              <a:alphaModFix/>
            </a:blip>
            <a:srcRect b="35933" l="0" r="0" t="36377"/>
            <a:stretch/>
          </p:blipFill>
          <p:spPr>
            <a:xfrm>
              <a:off x="5050125" y="4610674"/>
              <a:ext cx="1245350" cy="226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6" name="Google Shape;1416;p7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175500" y="4454750"/>
              <a:ext cx="661737" cy="44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7" name="Google Shape;1417;p78"/>
          <p:cNvSpPr txBox="1"/>
          <p:nvPr/>
        </p:nvSpPr>
        <p:spPr>
          <a:xfrm>
            <a:off x="1422380" y="4695713"/>
            <a:ext cx="6487200" cy="3077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descr="Logo, company name&#10;&#10;Description automatically generated" id="1418" name="Google Shape;1418;p7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699781" y="2357900"/>
            <a:ext cx="2537491" cy="134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9" name="Google Shape;459;p8"/>
          <p:cNvSpPr/>
          <p:nvPr/>
        </p:nvSpPr>
        <p:spPr>
          <a:xfrm>
            <a:off x="457200" y="1581150"/>
            <a:ext cx="79248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What’s the audience ?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does the audience need ?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can I reach properly and directly? (put yourself in his shoes)</a:t>
            </a:r>
            <a:endParaRPr/>
          </a:p>
        </p:txBody>
      </p:sp>
      <p:sp>
        <p:nvSpPr>
          <p:cNvPr id="460" name="Google Shape;460;p8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61" name="Google Shape;4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62" name="Google Shape;4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465" name="Google Shape;465;p8"/>
          <p:cNvSpPr txBox="1"/>
          <p:nvPr/>
        </p:nvSpPr>
        <p:spPr>
          <a:xfrm>
            <a:off x="171451" y="1085851"/>
            <a:ext cx="89719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1: Think about the audience…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"/>
          <p:cNvSpPr txBox="1"/>
          <p:nvPr>
            <p:ph idx="12" type="sldNum"/>
          </p:nvPr>
        </p:nvSpPr>
        <p:spPr>
          <a:xfrm>
            <a:off x="7918725" y="4467103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71" name="Google Shape;471;p9"/>
          <p:cNvSpPr/>
          <p:nvPr/>
        </p:nvSpPr>
        <p:spPr>
          <a:xfrm>
            <a:off x="488981" y="1581150"/>
            <a:ext cx="842641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Ask yourself: why do I want to have attention 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What’s my objective ?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kind of relationship am I looking for 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How much money (or other support) do I need ?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it-IT"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will I do with that money ? </a:t>
            </a:r>
            <a:endParaRPr/>
          </a:p>
        </p:txBody>
      </p:sp>
      <p:sp>
        <p:nvSpPr>
          <p:cNvPr id="472" name="Google Shape;472;p9"/>
          <p:cNvSpPr txBox="1"/>
          <p:nvPr/>
        </p:nvSpPr>
        <p:spPr>
          <a:xfrm>
            <a:off x="1422380" y="4800363"/>
            <a:ext cx="648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it-IT" sz="8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ENTREPRENEDU is a project funded by the European Union under GA 101100507.</a:t>
            </a:r>
            <a:endParaRPr b="0" i="0" sz="8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73" name="Google Shape;4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800" y="3952817"/>
            <a:ext cx="1022694" cy="9657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474" name="Google Shape;47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74625" y="275990"/>
            <a:ext cx="1431442" cy="836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08997" y="540575"/>
            <a:ext cx="1466447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9"/>
          <p:cNvSpPr txBox="1"/>
          <p:nvPr/>
        </p:nvSpPr>
        <p:spPr>
          <a:xfrm>
            <a:off x="469191" y="463642"/>
            <a:ext cx="4102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THE PITCH: 8 TIPS</a:t>
            </a:r>
            <a:endParaRPr/>
          </a:p>
        </p:txBody>
      </p:sp>
      <p:sp>
        <p:nvSpPr>
          <p:cNvPr id="477" name="Google Shape;477;p9"/>
          <p:cNvSpPr txBox="1"/>
          <p:nvPr/>
        </p:nvSpPr>
        <p:spPr>
          <a:xfrm>
            <a:off x="171452" y="1085851"/>
            <a:ext cx="85365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Tip 2: … but at yourself also …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2 Entreprenedu">
  <a:themeElements>
    <a:clrScheme name="ENTREPRENEDU">
      <a:dk1>
        <a:srgbClr val="1F1B69"/>
      </a:dk1>
      <a:lt1>
        <a:srgbClr val="FFFFFF"/>
      </a:lt1>
      <a:dk2>
        <a:srgbClr val="0078BF"/>
      </a:dk2>
      <a:lt2>
        <a:srgbClr val="FDBE4F"/>
      </a:lt2>
      <a:accent1>
        <a:srgbClr val="EF4042"/>
      </a:accent1>
      <a:accent2>
        <a:srgbClr val="FDBE4F"/>
      </a:accent2>
      <a:accent3>
        <a:srgbClr val="FDBE4F"/>
      </a:accent3>
      <a:accent4>
        <a:srgbClr val="FDBE4F"/>
      </a:accent4>
      <a:accent5>
        <a:srgbClr val="FDBE4F"/>
      </a:accent5>
      <a:accent6>
        <a:srgbClr val="FDBE4F"/>
      </a:accent6>
      <a:hlink>
        <a:srgbClr val="1F1B69"/>
      </a:hlink>
      <a:folHlink>
        <a:srgbClr val="EF3F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1Amaldi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2011-08-26T00:11:48Z</dcterms:created>
  <dc:creator>\</dc:creator>
</cp:coreProperties>
</file>