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74" r:id="rId4"/>
    <p:sldId id="275" r:id="rId5"/>
    <p:sldId id="276" r:id="rId6"/>
    <p:sldId id="277"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tx1"/>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2787"/>
    <p:restoredTop sz="98526" autoAdjust="0"/>
  </p:normalViewPr>
  <p:slideViewPr>
    <p:cSldViewPr>
      <p:cViewPr varScale="1">
        <p:scale>
          <a:sx n="107" d="100"/>
          <a:sy n="107" d="100"/>
        </p:scale>
        <p:origin x="-6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47" name="Group 3"/>
            <p:cNvGrpSpPr>
              <a:grpSpLocks/>
            </p:cNvGrpSpPr>
            <p:nvPr/>
          </p:nvGrpSpPr>
          <p:grpSpPr bwMode="auto">
            <a:xfrm>
              <a:off x="0" y="0"/>
              <a:ext cx="5760" cy="4320"/>
              <a:chOff x="0" y="0"/>
              <a:chExt cx="5760" cy="4320"/>
            </a:xfrm>
          </p:grpSpPr>
          <p:sp>
            <p:nvSpPr>
              <p:cNvPr id="6148"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l-GR"/>
              </a:p>
            </p:txBody>
          </p:sp>
          <p:grpSp>
            <p:nvGrpSpPr>
              <p:cNvPr id="6149" name="Group 5"/>
              <p:cNvGrpSpPr>
                <a:grpSpLocks/>
              </p:cNvGrpSpPr>
              <p:nvPr userDrawn="1"/>
            </p:nvGrpSpPr>
            <p:grpSpPr bwMode="auto">
              <a:xfrm>
                <a:off x="0" y="0"/>
                <a:ext cx="5760" cy="4320"/>
                <a:chOff x="0" y="0"/>
                <a:chExt cx="5760" cy="4320"/>
              </a:xfrm>
            </p:grpSpPr>
            <p:sp>
              <p:nvSpPr>
                <p:cNvPr id="6150"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1"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2"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3"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4"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5"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6"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7"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8"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59"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6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7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8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19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620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grpSp>
          <p:sp>
            <p:nvSpPr>
              <p:cNvPr id="6201"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l-GR"/>
              </a:p>
            </p:txBody>
          </p:sp>
        </p:grpSp>
        <p:grpSp>
          <p:nvGrpSpPr>
            <p:cNvPr id="6202" name="Group 58"/>
            <p:cNvGrpSpPr>
              <a:grpSpLocks/>
            </p:cNvGrpSpPr>
            <p:nvPr userDrawn="1"/>
          </p:nvGrpSpPr>
          <p:grpSpPr bwMode="auto">
            <a:xfrm>
              <a:off x="3" y="559"/>
              <a:ext cx="4192" cy="1796"/>
              <a:chOff x="3" y="559"/>
              <a:chExt cx="4192" cy="1796"/>
            </a:xfrm>
          </p:grpSpPr>
          <p:sp>
            <p:nvSpPr>
              <p:cNvPr id="6203"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l-GR"/>
              </a:p>
            </p:txBody>
          </p:sp>
          <p:sp>
            <p:nvSpPr>
              <p:cNvPr id="6204"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l-GR"/>
              </a:p>
            </p:txBody>
          </p:sp>
          <p:sp>
            <p:nvSpPr>
              <p:cNvPr id="6205"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l-GR"/>
              </a:p>
            </p:txBody>
          </p:sp>
          <p:sp>
            <p:nvSpPr>
              <p:cNvPr id="6206"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l-GR"/>
              </a:p>
            </p:txBody>
          </p:sp>
        </p:grpSp>
        <p:grpSp>
          <p:nvGrpSpPr>
            <p:cNvPr id="6207" name="Group 63"/>
            <p:cNvGrpSpPr>
              <a:grpSpLocks/>
            </p:cNvGrpSpPr>
            <p:nvPr userDrawn="1"/>
          </p:nvGrpSpPr>
          <p:grpSpPr bwMode="auto">
            <a:xfrm>
              <a:off x="1480" y="1952"/>
              <a:ext cx="3808" cy="1812"/>
              <a:chOff x="1480" y="1952"/>
              <a:chExt cx="3808" cy="1812"/>
            </a:xfrm>
          </p:grpSpPr>
          <p:sp>
            <p:nvSpPr>
              <p:cNvPr id="620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l-GR"/>
              </a:p>
            </p:txBody>
          </p:sp>
          <p:sp>
            <p:nvSpPr>
              <p:cNvPr id="620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l-GR"/>
              </a:p>
            </p:txBody>
          </p:sp>
          <p:sp>
            <p:nvSpPr>
              <p:cNvPr id="6210"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l-GR"/>
              </a:p>
            </p:txBody>
          </p:sp>
        </p:grpSp>
      </p:grpSp>
      <p:sp>
        <p:nvSpPr>
          <p:cNvPr id="6211" name="Rectangle 67"/>
          <p:cNvSpPr>
            <a:spLocks noGrp="1" noChangeArrowheads="1"/>
          </p:cNvSpPr>
          <p:nvPr>
            <p:ph type="ctrTitle"/>
          </p:nvPr>
        </p:nvSpPr>
        <p:spPr>
          <a:xfrm>
            <a:off x="990600" y="1752600"/>
            <a:ext cx="7772400" cy="1143000"/>
          </a:xfrm>
        </p:spPr>
        <p:txBody>
          <a:bodyPr/>
          <a:lstStyle>
            <a:lvl1pPr>
              <a:defRPr/>
            </a:lvl1pPr>
          </a:lstStyle>
          <a:p>
            <a:r>
              <a:rPr lang="en-US"/>
              <a:t>Κάντε κλικ για να επεξεργαστείτε τον τίτλο</a:t>
            </a:r>
          </a:p>
        </p:txBody>
      </p:sp>
      <p:sp>
        <p:nvSpPr>
          <p:cNvPr id="621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Κάντε κλικ για να επεξεργαστείτε τον υπότιτλο του υποδείγματος</a:t>
            </a:r>
          </a:p>
        </p:txBody>
      </p:sp>
      <p:sp>
        <p:nvSpPr>
          <p:cNvPr id="6213" name="Rectangle 69"/>
          <p:cNvSpPr>
            <a:spLocks noGrp="1" noChangeArrowheads="1"/>
          </p:cNvSpPr>
          <p:nvPr>
            <p:ph type="dt" sz="quarter" idx="2"/>
          </p:nvPr>
        </p:nvSpPr>
        <p:spPr/>
        <p:txBody>
          <a:bodyPr/>
          <a:lstStyle>
            <a:lvl1pPr>
              <a:defRPr/>
            </a:lvl1pPr>
          </a:lstStyle>
          <a:p>
            <a:endParaRPr lang="en-US"/>
          </a:p>
        </p:txBody>
      </p:sp>
      <p:sp>
        <p:nvSpPr>
          <p:cNvPr id="6214" name="Rectangle 70"/>
          <p:cNvSpPr>
            <a:spLocks noGrp="1" noChangeArrowheads="1"/>
          </p:cNvSpPr>
          <p:nvPr>
            <p:ph type="ftr" sz="quarter" idx="3"/>
          </p:nvPr>
        </p:nvSpPr>
        <p:spPr/>
        <p:txBody>
          <a:bodyPr/>
          <a:lstStyle>
            <a:lvl1pPr>
              <a:defRPr/>
            </a:lvl1pPr>
          </a:lstStyle>
          <a:p>
            <a:endParaRPr lang="en-US"/>
          </a:p>
        </p:txBody>
      </p:sp>
      <p:sp>
        <p:nvSpPr>
          <p:cNvPr id="6215" name="Rectangle 71"/>
          <p:cNvSpPr>
            <a:spLocks noGrp="1" noChangeArrowheads="1"/>
          </p:cNvSpPr>
          <p:nvPr>
            <p:ph type="sldNum" sz="quarter" idx="4"/>
          </p:nvPr>
        </p:nvSpPr>
        <p:spPr/>
        <p:txBody>
          <a:bodyPr/>
          <a:lstStyle>
            <a:lvl1pPr>
              <a:defRPr/>
            </a:lvl1pPr>
          </a:lstStyle>
          <a:p>
            <a:fld id="{3A077960-54C4-4AD8-AFCA-0E989246EFC2}" type="slidenum">
              <a:rPr lang="en-US"/>
              <a:pPr/>
              <a:t>‹#›</a:t>
            </a:fld>
            <a:endParaRPr lang="en-US"/>
          </a:p>
        </p:txBody>
      </p:sp>
    </p:spTree>
  </p:cSld>
  <p:clrMapOvr>
    <a:masterClrMapping/>
  </p:clrMapOvr>
  <p:transition spd="med">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5584D58B-43A9-4629-81B1-7811610B7AD7}" type="slidenum">
              <a:rPr lang="en-US"/>
              <a:pPr/>
              <a:t>‹#›</a:t>
            </a:fld>
            <a:endParaRPr lang="en-US"/>
          </a:p>
        </p:txBody>
      </p:sp>
    </p:spTree>
  </p:cSld>
  <p:clrMapOvr>
    <a:masterClrMapping/>
  </p:clrMapOvr>
  <p:transition spd="med">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304800"/>
            <a:ext cx="2000250" cy="5715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304800"/>
            <a:ext cx="5848350" cy="5715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464E3B57-9BC4-4D25-862E-8D726735A358}" type="slidenum">
              <a:rPr lang="en-US"/>
              <a:pPr/>
              <a:t>‹#›</a:t>
            </a:fld>
            <a:endParaRPr lang="en-US"/>
          </a:p>
        </p:txBody>
      </p:sp>
    </p:spTree>
  </p:cSld>
  <p:clrMapOvr>
    <a:masterClrMapping/>
  </p:clrMapOvr>
  <p:transition spd="med">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04593B0D-A403-4A88-82A8-1D086ECCBF10}" type="slidenum">
              <a:rPr lang="en-US"/>
              <a:pPr/>
              <a:t>‹#›</a:t>
            </a:fld>
            <a:endParaRPr lang="en-US"/>
          </a:p>
        </p:txBody>
      </p:sp>
    </p:spTree>
  </p:cSld>
  <p:clrMapOvr>
    <a:masterClrMapping/>
  </p:clrMapOvr>
  <p:transition spd="med">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17719E6A-A44A-4C0E-8573-E4F1A137FC09}" type="slidenum">
              <a:rPr lang="en-US"/>
              <a:pPr/>
              <a:t>‹#›</a:t>
            </a:fld>
            <a:endParaRPr lang="en-US"/>
          </a:p>
        </p:txBody>
      </p:sp>
    </p:spTree>
  </p:cSld>
  <p:clrMapOvr>
    <a:masterClrMapping/>
  </p:clrMapOvr>
  <p:transition spd="med">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F286DA19-1426-4981-894D-31C8FD3B421B}" type="slidenum">
              <a:rPr lang="en-US"/>
              <a:pPr/>
              <a:t>‹#›</a:t>
            </a:fld>
            <a:endParaRPr lang="en-US"/>
          </a:p>
        </p:txBody>
      </p:sp>
    </p:spTree>
  </p:cSld>
  <p:clrMapOvr>
    <a:masterClrMapping/>
  </p:clrMapOvr>
  <p:transition spd="med">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endParaRPr lang="en-US"/>
          </a:p>
        </p:txBody>
      </p:sp>
      <p:sp>
        <p:nvSpPr>
          <p:cNvPr id="9" name="8 - Θέση αριθμού διαφάνειας"/>
          <p:cNvSpPr>
            <a:spLocks noGrp="1"/>
          </p:cNvSpPr>
          <p:nvPr>
            <p:ph type="sldNum" sz="quarter" idx="12"/>
          </p:nvPr>
        </p:nvSpPr>
        <p:spPr/>
        <p:txBody>
          <a:bodyPr/>
          <a:lstStyle>
            <a:lvl1pPr>
              <a:defRPr/>
            </a:lvl1pPr>
          </a:lstStyle>
          <a:p>
            <a:fld id="{138B5A5E-3B83-4940-908F-D7D8A0A27551}" type="slidenum">
              <a:rPr lang="en-US"/>
              <a:pPr/>
              <a:t>‹#›</a:t>
            </a:fld>
            <a:endParaRPr lang="en-US"/>
          </a:p>
        </p:txBody>
      </p:sp>
    </p:spTree>
  </p:cSld>
  <p:clrMapOvr>
    <a:masterClrMapping/>
  </p:clrMapOvr>
  <p:transition spd="med">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endParaRPr lang="en-US"/>
          </a:p>
        </p:txBody>
      </p:sp>
      <p:sp>
        <p:nvSpPr>
          <p:cNvPr id="5" name="4 - Θέση αριθμού διαφάνειας"/>
          <p:cNvSpPr>
            <a:spLocks noGrp="1"/>
          </p:cNvSpPr>
          <p:nvPr>
            <p:ph type="sldNum" sz="quarter" idx="12"/>
          </p:nvPr>
        </p:nvSpPr>
        <p:spPr/>
        <p:txBody>
          <a:bodyPr/>
          <a:lstStyle>
            <a:lvl1pPr>
              <a:defRPr/>
            </a:lvl1pPr>
          </a:lstStyle>
          <a:p>
            <a:fld id="{800B02B7-AD51-40A3-9C8B-06870DC0FF54}" type="slidenum">
              <a:rPr lang="en-US"/>
              <a:pPr/>
              <a:t>‹#›</a:t>
            </a:fld>
            <a:endParaRPr lang="en-US"/>
          </a:p>
        </p:txBody>
      </p:sp>
    </p:spTree>
  </p:cSld>
  <p:clrMapOvr>
    <a:masterClrMapping/>
  </p:clrMapOvr>
  <p:transition spd="med">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endParaRPr lang="en-US"/>
          </a:p>
        </p:txBody>
      </p:sp>
      <p:sp>
        <p:nvSpPr>
          <p:cNvPr id="4" name="3 - Θέση αριθμού διαφάνειας"/>
          <p:cNvSpPr>
            <a:spLocks noGrp="1"/>
          </p:cNvSpPr>
          <p:nvPr>
            <p:ph type="sldNum" sz="quarter" idx="12"/>
          </p:nvPr>
        </p:nvSpPr>
        <p:spPr/>
        <p:txBody>
          <a:bodyPr/>
          <a:lstStyle>
            <a:lvl1pPr>
              <a:defRPr/>
            </a:lvl1pPr>
          </a:lstStyle>
          <a:p>
            <a:fld id="{13BDE6D1-CC3D-4A48-ACE7-1E595F22C3CE}" type="slidenum">
              <a:rPr lang="en-US"/>
              <a:pPr/>
              <a:t>‹#›</a:t>
            </a:fld>
            <a:endParaRPr lang="en-US"/>
          </a:p>
        </p:txBody>
      </p:sp>
    </p:spTree>
  </p:cSld>
  <p:clrMapOvr>
    <a:masterClrMapping/>
  </p:clrMapOvr>
  <p:transition spd="med">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29FD5472-0B26-4CDD-B86F-E34F825C6B7F}" type="slidenum">
              <a:rPr lang="en-US"/>
              <a:pPr/>
              <a:t>‹#›</a:t>
            </a:fld>
            <a:endParaRPr lang="en-US"/>
          </a:p>
        </p:txBody>
      </p:sp>
    </p:spTree>
  </p:cSld>
  <p:clrMapOvr>
    <a:masterClrMapping/>
  </p:clrMapOvr>
  <p:transition spd="med">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E138B2F0-23EA-4A10-AEEC-87C33D112622}" type="slidenum">
              <a:rPr lang="en-US"/>
              <a:pPr/>
              <a:t>‹#›</a:t>
            </a:fld>
            <a:endParaRPr lang="en-US"/>
          </a:p>
        </p:txBody>
      </p:sp>
    </p:spTree>
  </p:cSld>
  <p:clrMapOvr>
    <a:masterClrMapping/>
  </p:clrMapOvr>
  <p:transition spd="med">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grpSp>
          <p:nvGrpSpPr>
            <p:cNvPr id="5123" name="Group 3"/>
            <p:cNvGrpSpPr>
              <a:grpSpLocks/>
            </p:cNvGrpSpPr>
            <p:nvPr/>
          </p:nvGrpSpPr>
          <p:grpSpPr bwMode="auto">
            <a:xfrm>
              <a:off x="0" y="0"/>
              <a:ext cx="5760" cy="4320"/>
              <a:chOff x="0" y="0"/>
              <a:chExt cx="5760" cy="4320"/>
            </a:xfrm>
          </p:grpSpPr>
          <p:grpSp>
            <p:nvGrpSpPr>
              <p:cNvPr id="5124" name="Group 4"/>
              <p:cNvGrpSpPr>
                <a:grpSpLocks/>
              </p:cNvGrpSpPr>
              <p:nvPr/>
            </p:nvGrpSpPr>
            <p:grpSpPr bwMode="auto">
              <a:xfrm>
                <a:off x="0" y="192"/>
                <a:ext cx="5760" cy="4032"/>
                <a:chOff x="0" y="192"/>
                <a:chExt cx="5760" cy="4032"/>
              </a:xfrm>
            </p:grpSpPr>
            <p:sp>
              <p:nvSpPr>
                <p:cNvPr id="512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2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2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2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2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3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grpSp>
          <p:grpSp>
            <p:nvGrpSpPr>
              <p:cNvPr id="5147" name="Group 27"/>
              <p:cNvGrpSpPr>
                <a:grpSpLocks/>
              </p:cNvGrpSpPr>
              <p:nvPr/>
            </p:nvGrpSpPr>
            <p:grpSpPr bwMode="auto">
              <a:xfrm>
                <a:off x="192" y="0"/>
                <a:ext cx="5376" cy="4320"/>
                <a:chOff x="192" y="0"/>
                <a:chExt cx="5376" cy="4320"/>
              </a:xfrm>
            </p:grpSpPr>
            <p:sp>
              <p:nvSpPr>
                <p:cNvPr id="514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4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5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6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sp>
              <p:nvSpPr>
                <p:cNvPr id="517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l-GR"/>
                </a:p>
              </p:txBody>
            </p:sp>
          </p:grpSp>
        </p:grpSp>
        <p:sp>
          <p:nvSpPr>
            <p:cNvPr id="5177"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l-GR"/>
            </a:p>
          </p:txBody>
        </p:sp>
        <p:sp>
          <p:nvSpPr>
            <p:cNvPr id="5178"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l-GR"/>
            </a:p>
          </p:txBody>
        </p:sp>
        <p:grpSp>
          <p:nvGrpSpPr>
            <p:cNvPr id="5179" name="Group 59"/>
            <p:cNvGrpSpPr>
              <a:grpSpLocks/>
            </p:cNvGrpSpPr>
            <p:nvPr/>
          </p:nvGrpSpPr>
          <p:grpSpPr bwMode="auto">
            <a:xfrm>
              <a:off x="261" y="892"/>
              <a:ext cx="1124" cy="1464"/>
              <a:chOff x="96" y="916"/>
              <a:chExt cx="2208" cy="2876"/>
            </a:xfrm>
          </p:grpSpPr>
          <p:sp>
            <p:nvSpPr>
              <p:cNvPr id="5180"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l-GR"/>
              </a:p>
            </p:txBody>
          </p:sp>
          <p:sp>
            <p:nvSpPr>
              <p:cNvPr id="5181"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l-GR"/>
              </a:p>
            </p:txBody>
          </p:sp>
          <p:sp>
            <p:nvSpPr>
              <p:cNvPr id="5182"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l-GR"/>
              </a:p>
            </p:txBody>
          </p:sp>
        </p:grpSp>
      </p:grpSp>
      <p:sp>
        <p:nvSpPr>
          <p:cNvPr id="5183"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Κάντε κλικ για να επεξεργαστείτε τον τίτλο</a:t>
            </a:r>
          </a:p>
        </p:txBody>
      </p:sp>
      <p:sp>
        <p:nvSpPr>
          <p:cNvPr id="5184"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5185"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186"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87"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0902332-0FAB-47C6-80C5-248963142B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Bar/>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42910" y="142852"/>
            <a:ext cx="7772400" cy="890574"/>
          </a:xfrm>
        </p:spPr>
        <p:txBody>
          <a:bodyPr/>
          <a:lstStyle/>
          <a:p>
            <a:pPr algn="ctr"/>
            <a:r>
              <a:rPr lang="el-GR" sz="2800" b="1" i="1" dirty="0">
                <a:effectLst>
                  <a:outerShdw blurRad="38100" dist="38100" dir="2700000" algn="tl">
                    <a:srgbClr val="C0C0C0"/>
                  </a:outerShdw>
                </a:effectLst>
              </a:rPr>
              <a:t>ΜΗΧΑΝΕΣ ΔΗΜΙΟΥΡΓΙΑΣ ΠΡΟΕΞΟΧΩΝ ΜΟΡΦΗΣ ΧΕΛΙΔΟΝΟΟΥΡΑΣ</a:t>
            </a:r>
            <a:endParaRPr lang="en-GB" sz="2800" b="1" i="1" dirty="0">
              <a:effectLst>
                <a:outerShdw blurRad="38100" dist="38100" dir="2700000" algn="tl">
                  <a:srgbClr val="C0C0C0"/>
                </a:outerShdw>
              </a:effectLst>
            </a:endParaRPr>
          </a:p>
        </p:txBody>
      </p:sp>
      <p:sp>
        <p:nvSpPr>
          <p:cNvPr id="2055" name="Text Box 7"/>
          <p:cNvSpPr txBox="1">
            <a:spLocks noChangeArrowheads="1"/>
          </p:cNvSpPr>
          <p:nvPr/>
        </p:nvSpPr>
        <p:spPr bwMode="auto">
          <a:xfrm>
            <a:off x="500034" y="1142984"/>
            <a:ext cx="8001000" cy="3016210"/>
          </a:xfrm>
          <a:prstGeom prst="rect">
            <a:avLst/>
          </a:prstGeom>
          <a:noFill/>
          <a:ln w="9525">
            <a:noFill/>
            <a:miter lim="800000"/>
            <a:headEnd/>
            <a:tailEnd/>
          </a:ln>
          <a:effectLst/>
        </p:spPr>
        <p:txBody>
          <a:bodyPr wrap="square">
            <a:spAutoFit/>
          </a:bodyPr>
          <a:lstStyle/>
          <a:p>
            <a:pPr algn="just">
              <a:spcBef>
                <a:spcPct val="50000"/>
              </a:spcBef>
            </a:pPr>
            <a:r>
              <a:rPr lang="el-GR" sz="2000" dirty="0">
                <a:latin typeface="Tahoma" pitchFamily="34" charset="0"/>
                <a:cs typeface="Times New Roman" charset="0"/>
              </a:rPr>
              <a:t>Συνδεσμολογίες</a:t>
            </a:r>
            <a:r>
              <a:rPr lang="el-GR" sz="2000" dirty="0">
                <a:latin typeface="Tahoma" pitchFamily="34" charset="0"/>
              </a:rPr>
              <a:t> </a:t>
            </a:r>
            <a:r>
              <a:rPr lang="el-GR" sz="2000" dirty="0">
                <a:latin typeface="Tahoma" pitchFamily="34" charset="0"/>
                <a:cs typeface="Times New Roman" charset="0"/>
              </a:rPr>
              <a:t>μορφής χελιδονοουράς ονομάζονται αυτές που γίνονται μεταξύ ξύλινων στοιχείων που φέρουν διευρυμένες προεξοχές (κωνικά δόντια) όπως η ουρά του χελιδονιού. Με τον τρόπο αυτό δημιουργείται ένας ανθεκτικός σύνδεσμος μεταξύ των στοιχείων, ο οποίος αντιστέκεται σε αποχωρισμό προς όλες τις κατευθύνσεις εκτός από μία.    </a:t>
            </a:r>
          </a:p>
          <a:p>
            <a:pPr>
              <a:spcBef>
                <a:spcPct val="50000"/>
              </a:spcBef>
            </a:pPr>
            <a:r>
              <a:rPr lang="el-GR" sz="2000" dirty="0">
                <a:latin typeface="Tahoma" pitchFamily="34" charset="0"/>
                <a:cs typeface="Times New Roman" charset="0"/>
              </a:rPr>
              <a:t>Οι συνδεσμολογίες μορφής χελιδονοουράς χρησιμοποιούνται στην κατασκευή των συρταριών, παρέχοντας ισχυρές συνδέσεις στις πλευρές αυτών. </a:t>
            </a:r>
            <a:endParaRPr lang="en-GB" sz="2000" dirty="0">
              <a:latin typeface="Tahoma" pitchFamily="34" charset="0"/>
              <a:cs typeface="Times New Roman" charset="0"/>
            </a:endParaRPr>
          </a:p>
        </p:txBody>
      </p:sp>
      <p:pic>
        <p:nvPicPr>
          <p:cNvPr id="3076" name="irc_mi" descr="dovetails%201"/>
          <p:cNvPicPr>
            <a:picLocks noChangeAspect="1" noChangeArrowheads="1"/>
          </p:cNvPicPr>
          <p:nvPr/>
        </p:nvPicPr>
        <p:blipFill>
          <a:blip r:embed="rId2"/>
          <a:srcRect/>
          <a:stretch>
            <a:fillRect/>
          </a:stretch>
        </p:blipFill>
        <p:spPr bwMode="auto">
          <a:xfrm>
            <a:off x="6357950" y="4143380"/>
            <a:ext cx="2286016" cy="2438867"/>
          </a:xfrm>
          <a:prstGeom prst="rect">
            <a:avLst/>
          </a:prstGeom>
          <a:noFill/>
          <a:ln w="9525">
            <a:solidFill>
              <a:schemeClr val="accent4"/>
            </a:solidFill>
            <a:miter lim="800000"/>
            <a:headEnd/>
            <a:tailEnd/>
          </a:ln>
        </p:spPr>
      </p:pic>
      <p:pic>
        <p:nvPicPr>
          <p:cNvPr id="3077" name="irc_mi" descr="Dove%20Tail%20Joint"/>
          <p:cNvPicPr>
            <a:picLocks noChangeAspect="1" noChangeArrowheads="1"/>
          </p:cNvPicPr>
          <p:nvPr/>
        </p:nvPicPr>
        <p:blipFill>
          <a:blip r:embed="rId3"/>
          <a:srcRect/>
          <a:stretch>
            <a:fillRect/>
          </a:stretch>
        </p:blipFill>
        <p:spPr bwMode="auto">
          <a:xfrm>
            <a:off x="3714744" y="4143380"/>
            <a:ext cx="2235410" cy="2428892"/>
          </a:xfrm>
          <a:prstGeom prst="rect">
            <a:avLst/>
          </a:prstGeom>
          <a:noFill/>
          <a:ln w="9525">
            <a:solidFill>
              <a:schemeClr val="accent4"/>
            </a:solidFill>
            <a:miter lim="800000"/>
            <a:headEnd/>
            <a:tailEnd/>
          </a:ln>
        </p:spPr>
      </p:pic>
      <p:pic>
        <p:nvPicPr>
          <p:cNvPr id="3078" name="irc_mi" descr="dovetail_bit"/>
          <p:cNvPicPr>
            <a:picLocks noChangeAspect="1" noChangeArrowheads="1"/>
          </p:cNvPicPr>
          <p:nvPr/>
        </p:nvPicPr>
        <p:blipFill>
          <a:blip r:embed="rId4"/>
          <a:srcRect/>
          <a:stretch>
            <a:fillRect/>
          </a:stretch>
        </p:blipFill>
        <p:spPr bwMode="auto">
          <a:xfrm>
            <a:off x="857224" y="4143380"/>
            <a:ext cx="2428892" cy="2428892"/>
          </a:xfrm>
          <a:prstGeom prst="rect">
            <a:avLst/>
          </a:prstGeom>
          <a:noFill/>
          <a:ln w="9525">
            <a:solidFill>
              <a:schemeClr val="accent4"/>
            </a:solid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055">
                                            <p:txEl>
                                              <p:pRg st="0" end="0"/>
                                            </p:txEl>
                                          </p:spTgt>
                                        </p:tgtEl>
                                        <p:attrNameLst>
                                          <p:attrName>style.visibility</p:attrName>
                                        </p:attrNameLst>
                                      </p:cBhvr>
                                      <p:to>
                                        <p:strVal val="visible"/>
                                      </p:to>
                                    </p:set>
                                    <p:animEffect transition="in" filter="dissolve">
                                      <p:cBhvr>
                                        <p:cTn id="14" dur="500"/>
                                        <p:tgtEl>
                                          <p:spTgt spid="2055">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055">
                                            <p:txEl>
                                              <p:pRg st="1" end="1"/>
                                            </p:txEl>
                                          </p:spTgt>
                                        </p:tgtEl>
                                        <p:attrNameLst>
                                          <p:attrName>style.visibility</p:attrName>
                                        </p:attrNameLst>
                                      </p:cBhvr>
                                      <p:to>
                                        <p:strVal val="visible"/>
                                      </p:to>
                                    </p:set>
                                    <p:animEffect transition="in" filter="dissolve">
                                      <p:cBhvr>
                                        <p:cTn id="18" dur="500"/>
                                        <p:tgtEl>
                                          <p:spTgt spid="20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5"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472" y="214290"/>
            <a:ext cx="7772400" cy="571504"/>
          </a:xfrm>
        </p:spPr>
        <p:txBody>
          <a:bodyPr/>
          <a:lstStyle/>
          <a:p>
            <a:pPr algn="ctr"/>
            <a:r>
              <a:rPr lang="el-GR" sz="3600" b="1" i="1" dirty="0">
                <a:effectLst>
                  <a:outerShdw blurRad="38100" dist="38100" dir="2700000" algn="tl">
                    <a:srgbClr val="C0C0C0"/>
                  </a:outerShdw>
                </a:effectLst>
                <a:latin typeface="Times New Roman" charset="0"/>
              </a:rPr>
              <a:t>ΣΧΗΜΑΤΙΚΗ ΑΠΕΙΚΟΝΙΣΗ</a:t>
            </a:r>
            <a:endParaRPr lang="en-GB" sz="3600" b="1" i="1" dirty="0">
              <a:effectLst>
                <a:outerShdw blurRad="38100" dist="38100" dir="2700000" algn="tl">
                  <a:srgbClr val="C0C0C0"/>
                </a:outerShdw>
              </a:effectLst>
              <a:latin typeface="Times New Roman" charset="0"/>
            </a:endParaRPr>
          </a:p>
        </p:txBody>
      </p:sp>
      <p:grpSp>
        <p:nvGrpSpPr>
          <p:cNvPr id="11267" name="Group 3"/>
          <p:cNvGrpSpPr>
            <a:grpSpLocks/>
          </p:cNvGrpSpPr>
          <p:nvPr/>
        </p:nvGrpSpPr>
        <p:grpSpPr bwMode="auto">
          <a:xfrm>
            <a:off x="1928794" y="1142984"/>
            <a:ext cx="5267340" cy="5334000"/>
            <a:chOff x="0" y="828"/>
            <a:chExt cx="20000" cy="17286"/>
          </a:xfrm>
        </p:grpSpPr>
        <p:grpSp>
          <p:nvGrpSpPr>
            <p:cNvPr id="11268" name="Group 4"/>
            <p:cNvGrpSpPr>
              <a:grpSpLocks/>
            </p:cNvGrpSpPr>
            <p:nvPr/>
          </p:nvGrpSpPr>
          <p:grpSpPr bwMode="auto">
            <a:xfrm>
              <a:off x="0" y="828"/>
              <a:ext cx="20000" cy="9939"/>
              <a:chOff x="0" y="1823"/>
              <a:chExt cx="20000" cy="16565"/>
            </a:xfrm>
          </p:grpSpPr>
          <p:sp>
            <p:nvSpPr>
              <p:cNvPr id="11269" name="Line 5"/>
              <p:cNvSpPr>
                <a:spLocks noChangeShapeType="1"/>
              </p:cNvSpPr>
              <p:nvPr/>
            </p:nvSpPr>
            <p:spPr bwMode="auto">
              <a:xfrm>
                <a:off x="1276" y="10613"/>
                <a:ext cx="16817" cy="5"/>
              </a:xfrm>
              <a:prstGeom prst="line">
                <a:avLst/>
              </a:prstGeom>
              <a:noFill/>
              <a:ln w="6350">
                <a:solidFill>
                  <a:srgbClr val="000000"/>
                </a:solidFill>
                <a:prstDash val="sysDashDot"/>
                <a:round/>
                <a:headEnd type="none" w="sm" len="med"/>
                <a:tailEnd type="none" w="sm" len="med"/>
              </a:ln>
              <a:effectLst/>
            </p:spPr>
            <p:txBody>
              <a:bodyPr/>
              <a:lstStyle/>
              <a:p>
                <a:endParaRPr lang="el-GR"/>
              </a:p>
            </p:txBody>
          </p:sp>
          <p:sp>
            <p:nvSpPr>
              <p:cNvPr id="11270" name="Freeform 6"/>
              <p:cNvSpPr>
                <a:spLocks/>
              </p:cNvSpPr>
              <p:nvPr/>
            </p:nvSpPr>
            <p:spPr bwMode="auto">
              <a:xfrm>
                <a:off x="4639" y="16318"/>
                <a:ext cx="1234" cy="170"/>
              </a:xfrm>
              <a:custGeom>
                <a:avLst/>
                <a:gdLst/>
                <a:ahLst/>
                <a:cxnLst>
                  <a:cxn ang="0">
                    <a:pos x="0" y="14118"/>
                  </a:cxn>
                  <a:cxn ang="0">
                    <a:pos x="1337" y="7059"/>
                  </a:cxn>
                  <a:cxn ang="0">
                    <a:pos x="2736" y="7059"/>
                  </a:cxn>
                  <a:cxn ang="0">
                    <a:pos x="2736" y="12941"/>
                  </a:cxn>
                  <a:cxn ang="0">
                    <a:pos x="4802" y="12941"/>
                  </a:cxn>
                  <a:cxn ang="0">
                    <a:pos x="5532" y="19412"/>
                  </a:cxn>
                  <a:cxn ang="0">
                    <a:pos x="10942" y="19412"/>
                  </a:cxn>
                  <a:cxn ang="0">
                    <a:pos x="10942" y="12941"/>
                  </a:cxn>
                  <a:cxn ang="0">
                    <a:pos x="13070" y="12941"/>
                  </a:cxn>
                  <a:cxn ang="0">
                    <a:pos x="13799" y="7059"/>
                  </a:cxn>
                  <a:cxn ang="0">
                    <a:pos x="16535" y="7059"/>
                  </a:cxn>
                  <a:cxn ang="0">
                    <a:pos x="16535" y="0"/>
                  </a:cxn>
                  <a:cxn ang="0">
                    <a:pos x="19271" y="0"/>
                  </a:cxn>
                  <a:cxn ang="0">
                    <a:pos x="19271" y="7059"/>
                  </a:cxn>
                  <a:cxn ang="0">
                    <a:pos x="19939" y="7059"/>
                  </a:cxn>
                  <a:cxn ang="0">
                    <a:pos x="19757" y="14118"/>
                  </a:cxn>
                </a:cxnLst>
                <a:rect l="0" t="0" r="r" b="b"/>
                <a:pathLst>
                  <a:path w="20000" h="20000">
                    <a:moveTo>
                      <a:pt x="0" y="14118"/>
                    </a:moveTo>
                    <a:lnTo>
                      <a:pt x="1337" y="7059"/>
                    </a:lnTo>
                    <a:lnTo>
                      <a:pt x="2736" y="7059"/>
                    </a:lnTo>
                    <a:lnTo>
                      <a:pt x="2736" y="12941"/>
                    </a:lnTo>
                    <a:lnTo>
                      <a:pt x="4802" y="12941"/>
                    </a:lnTo>
                    <a:lnTo>
                      <a:pt x="5532" y="19412"/>
                    </a:lnTo>
                    <a:lnTo>
                      <a:pt x="10942" y="19412"/>
                    </a:lnTo>
                    <a:lnTo>
                      <a:pt x="10942" y="12941"/>
                    </a:lnTo>
                    <a:lnTo>
                      <a:pt x="13070" y="12941"/>
                    </a:lnTo>
                    <a:lnTo>
                      <a:pt x="13799" y="7059"/>
                    </a:lnTo>
                    <a:lnTo>
                      <a:pt x="16535" y="7059"/>
                    </a:lnTo>
                    <a:lnTo>
                      <a:pt x="16535" y="0"/>
                    </a:lnTo>
                    <a:lnTo>
                      <a:pt x="19271" y="0"/>
                    </a:lnTo>
                    <a:lnTo>
                      <a:pt x="19271" y="7059"/>
                    </a:lnTo>
                    <a:lnTo>
                      <a:pt x="19939" y="7059"/>
                    </a:lnTo>
                    <a:lnTo>
                      <a:pt x="19757" y="14118"/>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1271" name="Freeform 7"/>
              <p:cNvSpPr>
                <a:spLocks/>
              </p:cNvSpPr>
              <p:nvPr/>
            </p:nvSpPr>
            <p:spPr bwMode="auto">
              <a:xfrm>
                <a:off x="8305" y="16373"/>
                <a:ext cx="1216" cy="170"/>
              </a:xfrm>
              <a:custGeom>
                <a:avLst/>
                <a:gdLst/>
                <a:ahLst/>
                <a:cxnLst>
                  <a:cxn ang="0">
                    <a:pos x="0" y="7647"/>
                  </a:cxn>
                  <a:cxn ang="0">
                    <a:pos x="1111" y="7059"/>
                  </a:cxn>
                  <a:cxn ang="0">
                    <a:pos x="5988" y="7059"/>
                  </a:cxn>
                  <a:cxn ang="0">
                    <a:pos x="6728" y="12941"/>
                  </a:cxn>
                  <a:cxn ang="0">
                    <a:pos x="8704" y="12941"/>
                  </a:cxn>
                  <a:cxn ang="0">
                    <a:pos x="8704" y="19412"/>
                  </a:cxn>
                  <a:cxn ang="0">
                    <a:pos x="14383" y="19412"/>
                  </a:cxn>
                  <a:cxn ang="0">
                    <a:pos x="14383" y="12941"/>
                  </a:cxn>
                  <a:cxn ang="0">
                    <a:pos x="16481" y="12941"/>
                  </a:cxn>
                  <a:cxn ang="0">
                    <a:pos x="16481" y="7059"/>
                  </a:cxn>
                  <a:cxn ang="0">
                    <a:pos x="17840" y="7059"/>
                  </a:cxn>
                  <a:cxn ang="0">
                    <a:pos x="17840" y="0"/>
                  </a:cxn>
                  <a:cxn ang="0">
                    <a:pos x="19938" y="0"/>
                  </a:cxn>
                </a:cxnLst>
                <a:rect l="0" t="0" r="r" b="b"/>
                <a:pathLst>
                  <a:path w="20000" h="20000">
                    <a:moveTo>
                      <a:pt x="0" y="7647"/>
                    </a:moveTo>
                    <a:lnTo>
                      <a:pt x="1111" y="7059"/>
                    </a:lnTo>
                    <a:lnTo>
                      <a:pt x="5988" y="7059"/>
                    </a:lnTo>
                    <a:lnTo>
                      <a:pt x="6728" y="12941"/>
                    </a:lnTo>
                    <a:lnTo>
                      <a:pt x="8704" y="12941"/>
                    </a:lnTo>
                    <a:lnTo>
                      <a:pt x="8704" y="19412"/>
                    </a:lnTo>
                    <a:lnTo>
                      <a:pt x="14383" y="19412"/>
                    </a:lnTo>
                    <a:lnTo>
                      <a:pt x="14383" y="12941"/>
                    </a:lnTo>
                    <a:lnTo>
                      <a:pt x="16481" y="12941"/>
                    </a:lnTo>
                    <a:lnTo>
                      <a:pt x="16481" y="7059"/>
                    </a:lnTo>
                    <a:lnTo>
                      <a:pt x="17840" y="7059"/>
                    </a:lnTo>
                    <a:lnTo>
                      <a:pt x="17840" y="0"/>
                    </a:lnTo>
                    <a:lnTo>
                      <a:pt x="19938" y="0"/>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1272" name="Freeform 8"/>
              <p:cNvSpPr>
                <a:spLocks/>
              </p:cNvSpPr>
              <p:nvPr/>
            </p:nvSpPr>
            <p:spPr bwMode="auto">
              <a:xfrm>
                <a:off x="11668" y="16373"/>
                <a:ext cx="1253" cy="110"/>
              </a:xfrm>
              <a:custGeom>
                <a:avLst/>
                <a:gdLst/>
                <a:ahLst/>
                <a:cxnLst>
                  <a:cxn ang="0">
                    <a:pos x="0" y="11818"/>
                  </a:cxn>
                  <a:cxn ang="0">
                    <a:pos x="1677" y="10000"/>
                  </a:cxn>
                  <a:cxn ang="0">
                    <a:pos x="3653" y="10000"/>
                  </a:cxn>
                  <a:cxn ang="0">
                    <a:pos x="4311" y="0"/>
                  </a:cxn>
                  <a:cxn ang="0">
                    <a:pos x="11078" y="0"/>
                  </a:cxn>
                  <a:cxn ang="0">
                    <a:pos x="11856" y="10000"/>
                  </a:cxn>
                  <a:cxn ang="0">
                    <a:pos x="16587" y="10000"/>
                  </a:cxn>
                  <a:cxn ang="0">
                    <a:pos x="17246" y="19091"/>
                  </a:cxn>
                  <a:cxn ang="0">
                    <a:pos x="19222" y="19091"/>
                  </a:cxn>
                  <a:cxn ang="0">
                    <a:pos x="19222" y="10000"/>
                  </a:cxn>
                  <a:cxn ang="0">
                    <a:pos x="19940" y="10000"/>
                  </a:cxn>
                </a:cxnLst>
                <a:rect l="0" t="0" r="r" b="b"/>
                <a:pathLst>
                  <a:path w="20000" h="20000">
                    <a:moveTo>
                      <a:pt x="0" y="11818"/>
                    </a:moveTo>
                    <a:lnTo>
                      <a:pt x="1677" y="10000"/>
                    </a:lnTo>
                    <a:lnTo>
                      <a:pt x="3653" y="10000"/>
                    </a:lnTo>
                    <a:lnTo>
                      <a:pt x="4311" y="0"/>
                    </a:lnTo>
                    <a:lnTo>
                      <a:pt x="11078" y="0"/>
                    </a:lnTo>
                    <a:lnTo>
                      <a:pt x="11856" y="10000"/>
                    </a:lnTo>
                    <a:lnTo>
                      <a:pt x="16587" y="10000"/>
                    </a:lnTo>
                    <a:lnTo>
                      <a:pt x="17246" y="19091"/>
                    </a:lnTo>
                    <a:lnTo>
                      <a:pt x="19222" y="19091"/>
                    </a:lnTo>
                    <a:lnTo>
                      <a:pt x="19222" y="10000"/>
                    </a:lnTo>
                    <a:lnTo>
                      <a:pt x="19940" y="10000"/>
                    </a:lnTo>
                  </a:path>
                </a:pathLst>
              </a:custGeom>
              <a:noFill/>
              <a:ln w="6350" cap="flat">
                <a:solidFill>
                  <a:srgbClr val="000000"/>
                </a:solidFill>
                <a:prstDash val="solid"/>
                <a:round/>
                <a:headEnd type="none" w="sm" len="med"/>
                <a:tailEnd type="none" w="sm" len="med"/>
              </a:ln>
              <a:effectLst/>
            </p:spPr>
            <p:txBody>
              <a:bodyPr/>
              <a:lstStyle/>
              <a:p>
                <a:endParaRPr lang="el-GR"/>
              </a:p>
            </p:txBody>
          </p:sp>
          <p:grpSp>
            <p:nvGrpSpPr>
              <p:cNvPr id="11273" name="Group 9"/>
              <p:cNvGrpSpPr>
                <a:grpSpLocks/>
              </p:cNvGrpSpPr>
              <p:nvPr/>
            </p:nvGrpSpPr>
            <p:grpSpPr bwMode="auto">
              <a:xfrm>
                <a:off x="0" y="1823"/>
                <a:ext cx="20000" cy="16565"/>
                <a:chOff x="0" y="76"/>
                <a:chExt cx="20000" cy="19878"/>
              </a:xfrm>
            </p:grpSpPr>
            <p:grpSp>
              <p:nvGrpSpPr>
                <p:cNvPr id="11274" name="Group 10"/>
                <p:cNvGrpSpPr>
                  <a:grpSpLocks/>
                </p:cNvGrpSpPr>
                <p:nvPr/>
              </p:nvGrpSpPr>
              <p:grpSpPr bwMode="auto">
                <a:xfrm>
                  <a:off x="0" y="76"/>
                  <a:ext cx="20000" cy="19878"/>
                  <a:chOff x="0" y="76"/>
                  <a:chExt cx="20000" cy="19878"/>
                </a:xfrm>
              </p:grpSpPr>
              <p:grpSp>
                <p:nvGrpSpPr>
                  <p:cNvPr id="11275" name="Group 11"/>
                  <p:cNvGrpSpPr>
                    <a:grpSpLocks/>
                  </p:cNvGrpSpPr>
                  <p:nvPr/>
                </p:nvGrpSpPr>
                <p:grpSpPr bwMode="auto">
                  <a:xfrm>
                    <a:off x="1884" y="11554"/>
                    <a:ext cx="13758" cy="6072"/>
                    <a:chOff x="1" y="-37"/>
                    <a:chExt cx="19996" cy="20240"/>
                  </a:xfrm>
                </p:grpSpPr>
                <p:grpSp>
                  <p:nvGrpSpPr>
                    <p:cNvPr id="11276" name="Group 12"/>
                    <p:cNvGrpSpPr>
                      <a:grpSpLocks/>
                    </p:cNvGrpSpPr>
                    <p:nvPr/>
                  </p:nvGrpSpPr>
                  <p:grpSpPr bwMode="auto">
                    <a:xfrm>
                      <a:off x="3563" y="3083"/>
                      <a:ext cx="2667" cy="17120"/>
                      <a:chOff x="0" y="0"/>
                      <a:chExt cx="20000" cy="20544"/>
                    </a:xfrm>
                  </p:grpSpPr>
                  <p:sp>
                    <p:nvSpPr>
                      <p:cNvPr id="11277" name="Line 13"/>
                      <p:cNvSpPr>
                        <a:spLocks noChangeShapeType="1"/>
                      </p:cNvSpPr>
                      <p:nvPr/>
                    </p:nvSpPr>
                    <p:spPr bwMode="auto">
                      <a:xfrm>
                        <a:off x="0" y="0"/>
                        <a:ext cx="20000" cy="24"/>
                      </a:xfrm>
                      <a:prstGeom prst="line">
                        <a:avLst/>
                      </a:prstGeom>
                      <a:noFill/>
                      <a:ln w="6350">
                        <a:solidFill>
                          <a:srgbClr val="000000"/>
                        </a:solidFill>
                        <a:round/>
                        <a:headEnd type="none" w="sm" len="med"/>
                        <a:tailEnd type="none" w="sm" len="med"/>
                      </a:ln>
                      <a:effectLst/>
                    </p:spPr>
                    <p:txBody>
                      <a:bodyPr/>
                      <a:lstStyle/>
                      <a:p>
                        <a:endParaRPr lang="el-GR"/>
                      </a:p>
                    </p:txBody>
                  </p:sp>
                  <p:sp>
                    <p:nvSpPr>
                      <p:cNvPr id="11278" name="Line 14"/>
                      <p:cNvSpPr>
                        <a:spLocks noChangeShapeType="1"/>
                      </p:cNvSpPr>
                      <p:nvPr/>
                    </p:nvSpPr>
                    <p:spPr bwMode="auto">
                      <a:xfrm>
                        <a:off x="0" y="0"/>
                        <a:ext cx="3390" cy="9336"/>
                      </a:xfrm>
                      <a:prstGeom prst="line">
                        <a:avLst/>
                      </a:prstGeom>
                      <a:noFill/>
                      <a:ln w="6350">
                        <a:solidFill>
                          <a:srgbClr val="000000"/>
                        </a:solidFill>
                        <a:round/>
                        <a:headEnd type="none" w="sm" len="med"/>
                        <a:tailEnd type="none" w="sm" len="med"/>
                      </a:ln>
                      <a:effectLst/>
                    </p:spPr>
                    <p:txBody>
                      <a:bodyPr/>
                      <a:lstStyle/>
                      <a:p>
                        <a:endParaRPr lang="el-GR"/>
                      </a:p>
                    </p:txBody>
                  </p:sp>
                  <p:sp>
                    <p:nvSpPr>
                      <p:cNvPr id="11279" name="Line 15"/>
                      <p:cNvSpPr>
                        <a:spLocks noChangeShapeType="1"/>
                      </p:cNvSpPr>
                      <p:nvPr/>
                    </p:nvSpPr>
                    <p:spPr bwMode="auto">
                      <a:xfrm flipH="1">
                        <a:off x="16603" y="0"/>
                        <a:ext cx="3397" cy="9336"/>
                      </a:xfrm>
                      <a:prstGeom prst="line">
                        <a:avLst/>
                      </a:prstGeom>
                      <a:noFill/>
                      <a:ln w="6350">
                        <a:solidFill>
                          <a:srgbClr val="000000"/>
                        </a:solidFill>
                        <a:round/>
                        <a:headEnd type="none" w="sm" len="med"/>
                        <a:tailEnd type="none" w="sm" len="med"/>
                      </a:ln>
                      <a:effectLst/>
                    </p:spPr>
                    <p:txBody>
                      <a:bodyPr/>
                      <a:lstStyle/>
                      <a:p>
                        <a:endParaRPr lang="el-GR"/>
                      </a:p>
                    </p:txBody>
                  </p:sp>
                  <p:sp>
                    <p:nvSpPr>
                      <p:cNvPr id="11280" name="Line 16"/>
                      <p:cNvSpPr>
                        <a:spLocks noChangeShapeType="1"/>
                      </p:cNvSpPr>
                      <p:nvPr/>
                    </p:nvSpPr>
                    <p:spPr bwMode="auto">
                      <a:xfrm>
                        <a:off x="3315" y="9336"/>
                        <a:ext cx="30" cy="11208"/>
                      </a:xfrm>
                      <a:prstGeom prst="line">
                        <a:avLst/>
                      </a:prstGeom>
                      <a:noFill/>
                      <a:ln w="6350">
                        <a:solidFill>
                          <a:srgbClr val="000000"/>
                        </a:solidFill>
                        <a:round/>
                        <a:headEnd type="none" w="sm" len="med"/>
                        <a:tailEnd type="none" w="sm" len="med"/>
                      </a:ln>
                      <a:effectLst/>
                    </p:spPr>
                    <p:txBody>
                      <a:bodyPr/>
                      <a:lstStyle/>
                      <a:p>
                        <a:endParaRPr lang="el-GR"/>
                      </a:p>
                    </p:txBody>
                  </p:sp>
                  <p:sp>
                    <p:nvSpPr>
                      <p:cNvPr id="11281" name="Line 17"/>
                      <p:cNvSpPr>
                        <a:spLocks noChangeShapeType="1"/>
                      </p:cNvSpPr>
                      <p:nvPr/>
                    </p:nvSpPr>
                    <p:spPr bwMode="auto">
                      <a:xfrm>
                        <a:off x="16603" y="9336"/>
                        <a:ext cx="37" cy="11208"/>
                      </a:xfrm>
                      <a:prstGeom prst="line">
                        <a:avLst/>
                      </a:prstGeom>
                      <a:noFill/>
                      <a:ln w="6350">
                        <a:solidFill>
                          <a:srgbClr val="000000"/>
                        </a:solidFill>
                        <a:round/>
                        <a:headEnd type="none" w="sm" len="med"/>
                        <a:tailEnd type="none" w="sm" len="med"/>
                      </a:ln>
                      <a:effectLst/>
                    </p:spPr>
                    <p:txBody>
                      <a:bodyPr/>
                      <a:lstStyle/>
                      <a:p>
                        <a:endParaRPr lang="el-GR"/>
                      </a:p>
                    </p:txBody>
                  </p:sp>
                </p:grpSp>
                <p:sp>
                  <p:nvSpPr>
                    <p:cNvPr id="11282" name="Line 18"/>
                    <p:cNvSpPr>
                      <a:spLocks noChangeShapeType="1"/>
                    </p:cNvSpPr>
                    <p:nvPr/>
                  </p:nvSpPr>
                  <p:spPr bwMode="auto">
                    <a:xfrm>
                      <a:off x="1" y="10863"/>
                      <a:ext cx="19996" cy="20"/>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1283" name="Group 19"/>
                    <p:cNvGrpSpPr>
                      <a:grpSpLocks/>
                    </p:cNvGrpSpPr>
                    <p:nvPr/>
                  </p:nvGrpSpPr>
                  <p:grpSpPr bwMode="auto">
                    <a:xfrm>
                      <a:off x="8892" y="3083"/>
                      <a:ext cx="2672" cy="17120"/>
                      <a:chOff x="0" y="0"/>
                      <a:chExt cx="20000" cy="19688"/>
                    </a:xfrm>
                  </p:grpSpPr>
                  <p:sp>
                    <p:nvSpPr>
                      <p:cNvPr id="11284" name="Line 20"/>
                      <p:cNvSpPr>
                        <a:spLocks noChangeShapeType="1"/>
                      </p:cNvSpPr>
                      <p:nvPr/>
                    </p:nvSpPr>
                    <p:spPr bwMode="auto">
                      <a:xfrm>
                        <a:off x="0" y="0"/>
                        <a:ext cx="19963" cy="23"/>
                      </a:xfrm>
                      <a:prstGeom prst="line">
                        <a:avLst/>
                      </a:prstGeom>
                      <a:noFill/>
                      <a:ln w="6350">
                        <a:solidFill>
                          <a:srgbClr val="000000"/>
                        </a:solidFill>
                        <a:round/>
                        <a:headEnd type="none" w="sm" len="med"/>
                        <a:tailEnd type="none" w="sm" len="med"/>
                      </a:ln>
                      <a:effectLst/>
                    </p:spPr>
                    <p:txBody>
                      <a:bodyPr/>
                      <a:lstStyle/>
                      <a:p>
                        <a:endParaRPr lang="el-GR"/>
                      </a:p>
                    </p:txBody>
                  </p:sp>
                  <p:sp>
                    <p:nvSpPr>
                      <p:cNvPr id="11285" name="Line 21"/>
                      <p:cNvSpPr>
                        <a:spLocks noChangeShapeType="1"/>
                      </p:cNvSpPr>
                      <p:nvPr/>
                    </p:nvSpPr>
                    <p:spPr bwMode="auto">
                      <a:xfrm>
                        <a:off x="0" y="0"/>
                        <a:ext cx="3391" cy="8947"/>
                      </a:xfrm>
                      <a:prstGeom prst="line">
                        <a:avLst/>
                      </a:prstGeom>
                      <a:noFill/>
                      <a:ln w="6350">
                        <a:solidFill>
                          <a:srgbClr val="000000"/>
                        </a:solidFill>
                        <a:round/>
                        <a:headEnd type="none" w="sm" len="med"/>
                        <a:tailEnd type="none" w="sm" len="med"/>
                      </a:ln>
                      <a:effectLst/>
                    </p:spPr>
                    <p:txBody>
                      <a:bodyPr/>
                      <a:lstStyle/>
                      <a:p>
                        <a:endParaRPr lang="el-GR"/>
                      </a:p>
                    </p:txBody>
                  </p:sp>
                  <p:sp>
                    <p:nvSpPr>
                      <p:cNvPr id="11286" name="Line 22"/>
                      <p:cNvSpPr>
                        <a:spLocks noChangeShapeType="1"/>
                      </p:cNvSpPr>
                      <p:nvPr/>
                    </p:nvSpPr>
                    <p:spPr bwMode="auto">
                      <a:xfrm flipH="1">
                        <a:off x="16617" y="0"/>
                        <a:ext cx="3383" cy="8947"/>
                      </a:xfrm>
                      <a:prstGeom prst="line">
                        <a:avLst/>
                      </a:prstGeom>
                      <a:noFill/>
                      <a:ln w="6350">
                        <a:solidFill>
                          <a:srgbClr val="000000"/>
                        </a:solidFill>
                        <a:round/>
                        <a:headEnd type="none" w="sm" len="med"/>
                        <a:tailEnd type="none" w="sm" len="med"/>
                      </a:ln>
                      <a:effectLst/>
                    </p:spPr>
                    <p:txBody>
                      <a:bodyPr/>
                      <a:lstStyle/>
                      <a:p>
                        <a:endParaRPr lang="el-GR"/>
                      </a:p>
                    </p:txBody>
                  </p:sp>
                  <p:sp>
                    <p:nvSpPr>
                      <p:cNvPr id="11287" name="Line 23"/>
                      <p:cNvSpPr>
                        <a:spLocks noChangeShapeType="1"/>
                      </p:cNvSpPr>
                      <p:nvPr/>
                    </p:nvSpPr>
                    <p:spPr bwMode="auto">
                      <a:xfrm>
                        <a:off x="3301" y="8947"/>
                        <a:ext cx="45" cy="10741"/>
                      </a:xfrm>
                      <a:prstGeom prst="line">
                        <a:avLst/>
                      </a:prstGeom>
                      <a:noFill/>
                      <a:ln w="6350">
                        <a:solidFill>
                          <a:srgbClr val="000000"/>
                        </a:solidFill>
                        <a:round/>
                        <a:headEnd type="none" w="sm" len="med"/>
                        <a:tailEnd type="none" w="sm" len="med"/>
                      </a:ln>
                      <a:effectLst/>
                    </p:spPr>
                    <p:txBody>
                      <a:bodyPr/>
                      <a:lstStyle/>
                      <a:p>
                        <a:endParaRPr lang="el-GR"/>
                      </a:p>
                    </p:txBody>
                  </p:sp>
                  <p:sp>
                    <p:nvSpPr>
                      <p:cNvPr id="11288" name="Line 24"/>
                      <p:cNvSpPr>
                        <a:spLocks noChangeShapeType="1"/>
                      </p:cNvSpPr>
                      <p:nvPr/>
                    </p:nvSpPr>
                    <p:spPr bwMode="auto">
                      <a:xfrm>
                        <a:off x="16617" y="8947"/>
                        <a:ext cx="45" cy="10741"/>
                      </a:xfrm>
                      <a:prstGeom prst="line">
                        <a:avLst/>
                      </a:prstGeom>
                      <a:noFill/>
                      <a:ln w="6350">
                        <a:solidFill>
                          <a:srgbClr val="000000"/>
                        </a:solidFill>
                        <a:round/>
                        <a:headEnd type="none" w="sm" len="med"/>
                        <a:tailEnd type="none" w="sm" len="med"/>
                      </a:ln>
                      <a:effectLst/>
                    </p:spPr>
                    <p:txBody>
                      <a:bodyPr/>
                      <a:lstStyle/>
                      <a:p>
                        <a:endParaRPr lang="el-GR"/>
                      </a:p>
                    </p:txBody>
                  </p:sp>
                </p:grpSp>
                <p:grpSp>
                  <p:nvGrpSpPr>
                    <p:cNvPr id="11289" name="Group 25"/>
                    <p:cNvGrpSpPr>
                      <a:grpSpLocks/>
                    </p:cNvGrpSpPr>
                    <p:nvPr/>
                  </p:nvGrpSpPr>
                  <p:grpSpPr bwMode="auto">
                    <a:xfrm>
                      <a:off x="13774" y="3083"/>
                      <a:ext cx="2678" cy="17120"/>
                      <a:chOff x="0" y="0"/>
                      <a:chExt cx="20000" cy="19688"/>
                    </a:xfrm>
                  </p:grpSpPr>
                  <p:sp>
                    <p:nvSpPr>
                      <p:cNvPr id="11290" name="Line 26"/>
                      <p:cNvSpPr>
                        <a:spLocks noChangeShapeType="1"/>
                      </p:cNvSpPr>
                      <p:nvPr/>
                    </p:nvSpPr>
                    <p:spPr bwMode="auto">
                      <a:xfrm>
                        <a:off x="0" y="0"/>
                        <a:ext cx="19918" cy="23"/>
                      </a:xfrm>
                      <a:prstGeom prst="line">
                        <a:avLst/>
                      </a:prstGeom>
                      <a:noFill/>
                      <a:ln w="6350">
                        <a:solidFill>
                          <a:srgbClr val="000000"/>
                        </a:solidFill>
                        <a:round/>
                        <a:headEnd type="none" w="sm" len="med"/>
                        <a:tailEnd type="none" w="sm" len="med"/>
                      </a:ln>
                      <a:effectLst/>
                    </p:spPr>
                    <p:txBody>
                      <a:bodyPr/>
                      <a:lstStyle/>
                      <a:p>
                        <a:endParaRPr lang="el-GR"/>
                      </a:p>
                    </p:txBody>
                  </p:sp>
                  <p:sp>
                    <p:nvSpPr>
                      <p:cNvPr id="11291" name="Line 27"/>
                      <p:cNvSpPr>
                        <a:spLocks noChangeShapeType="1"/>
                      </p:cNvSpPr>
                      <p:nvPr/>
                    </p:nvSpPr>
                    <p:spPr bwMode="auto">
                      <a:xfrm>
                        <a:off x="0" y="0"/>
                        <a:ext cx="3383" cy="8947"/>
                      </a:xfrm>
                      <a:prstGeom prst="line">
                        <a:avLst/>
                      </a:prstGeom>
                      <a:noFill/>
                      <a:ln w="6350">
                        <a:solidFill>
                          <a:srgbClr val="000000"/>
                        </a:solidFill>
                        <a:round/>
                        <a:headEnd type="none" w="sm" len="med"/>
                        <a:tailEnd type="none" w="sm" len="med"/>
                      </a:ln>
                      <a:effectLst/>
                    </p:spPr>
                    <p:txBody>
                      <a:bodyPr/>
                      <a:lstStyle/>
                      <a:p>
                        <a:endParaRPr lang="el-GR"/>
                      </a:p>
                    </p:txBody>
                  </p:sp>
                  <p:sp>
                    <p:nvSpPr>
                      <p:cNvPr id="11292" name="Line 28"/>
                      <p:cNvSpPr>
                        <a:spLocks noChangeShapeType="1"/>
                      </p:cNvSpPr>
                      <p:nvPr/>
                    </p:nvSpPr>
                    <p:spPr bwMode="auto">
                      <a:xfrm flipH="1">
                        <a:off x="16617" y="0"/>
                        <a:ext cx="3383" cy="8947"/>
                      </a:xfrm>
                      <a:prstGeom prst="line">
                        <a:avLst/>
                      </a:prstGeom>
                      <a:noFill/>
                      <a:ln w="6350">
                        <a:solidFill>
                          <a:srgbClr val="000000"/>
                        </a:solidFill>
                        <a:round/>
                        <a:headEnd type="none" w="sm" len="med"/>
                        <a:tailEnd type="none" w="sm" len="med"/>
                      </a:ln>
                      <a:effectLst/>
                    </p:spPr>
                    <p:txBody>
                      <a:bodyPr/>
                      <a:lstStyle/>
                      <a:p>
                        <a:endParaRPr lang="el-GR"/>
                      </a:p>
                    </p:txBody>
                  </p:sp>
                  <p:sp>
                    <p:nvSpPr>
                      <p:cNvPr id="11293" name="Line 29"/>
                      <p:cNvSpPr>
                        <a:spLocks noChangeShapeType="1"/>
                      </p:cNvSpPr>
                      <p:nvPr/>
                    </p:nvSpPr>
                    <p:spPr bwMode="auto">
                      <a:xfrm>
                        <a:off x="3338" y="8947"/>
                        <a:ext cx="45" cy="10741"/>
                      </a:xfrm>
                      <a:prstGeom prst="line">
                        <a:avLst/>
                      </a:prstGeom>
                      <a:noFill/>
                      <a:ln w="6350">
                        <a:solidFill>
                          <a:srgbClr val="000000"/>
                        </a:solidFill>
                        <a:round/>
                        <a:headEnd type="none" w="sm" len="med"/>
                        <a:tailEnd type="none" w="sm" len="med"/>
                      </a:ln>
                      <a:effectLst/>
                    </p:spPr>
                    <p:txBody>
                      <a:bodyPr/>
                      <a:lstStyle/>
                      <a:p>
                        <a:endParaRPr lang="el-GR"/>
                      </a:p>
                    </p:txBody>
                  </p:sp>
                  <p:sp>
                    <p:nvSpPr>
                      <p:cNvPr id="11294" name="Line 30"/>
                      <p:cNvSpPr>
                        <a:spLocks noChangeShapeType="1"/>
                      </p:cNvSpPr>
                      <p:nvPr/>
                    </p:nvSpPr>
                    <p:spPr bwMode="auto">
                      <a:xfrm>
                        <a:off x="16617" y="8947"/>
                        <a:ext cx="37" cy="10741"/>
                      </a:xfrm>
                      <a:prstGeom prst="line">
                        <a:avLst/>
                      </a:prstGeom>
                      <a:noFill/>
                      <a:ln w="6350">
                        <a:solidFill>
                          <a:srgbClr val="000000"/>
                        </a:solidFill>
                        <a:round/>
                        <a:headEnd type="none" w="sm" len="med"/>
                        <a:tailEnd type="none" w="sm" len="med"/>
                      </a:ln>
                      <a:effectLst/>
                    </p:spPr>
                    <p:txBody>
                      <a:bodyPr/>
                      <a:lstStyle/>
                      <a:p>
                        <a:endParaRPr lang="el-GR"/>
                      </a:p>
                    </p:txBody>
                  </p:sp>
                </p:grpSp>
                <p:sp>
                  <p:nvSpPr>
                    <p:cNvPr id="11295" name="Line 31"/>
                    <p:cNvSpPr>
                      <a:spLocks noChangeShapeType="1"/>
                    </p:cNvSpPr>
                    <p:nvPr/>
                  </p:nvSpPr>
                  <p:spPr bwMode="auto">
                    <a:xfrm>
                      <a:off x="1779" y="-37"/>
                      <a:ext cx="5" cy="10880"/>
                    </a:xfrm>
                    <a:prstGeom prst="line">
                      <a:avLst/>
                    </a:prstGeom>
                    <a:noFill/>
                    <a:ln w="6350">
                      <a:solidFill>
                        <a:srgbClr val="000000"/>
                      </a:solidFill>
                      <a:round/>
                      <a:headEnd type="none" w="sm" len="med"/>
                      <a:tailEnd type="none" w="sm" len="med"/>
                    </a:ln>
                    <a:effectLst/>
                  </p:spPr>
                  <p:txBody>
                    <a:bodyPr/>
                    <a:lstStyle/>
                    <a:p>
                      <a:endParaRPr lang="el-GR"/>
                    </a:p>
                  </p:txBody>
                </p:sp>
                <p:sp>
                  <p:nvSpPr>
                    <p:cNvPr id="11296" name="Line 32"/>
                    <p:cNvSpPr>
                      <a:spLocks noChangeShapeType="1"/>
                    </p:cNvSpPr>
                    <p:nvPr/>
                  </p:nvSpPr>
                  <p:spPr bwMode="auto">
                    <a:xfrm>
                      <a:off x="1779" y="-37"/>
                      <a:ext cx="16446" cy="20"/>
                    </a:xfrm>
                    <a:prstGeom prst="line">
                      <a:avLst/>
                    </a:prstGeom>
                    <a:noFill/>
                    <a:ln w="6350">
                      <a:solidFill>
                        <a:srgbClr val="000000"/>
                      </a:solidFill>
                      <a:round/>
                      <a:headEnd type="none" w="sm" len="med"/>
                      <a:tailEnd type="none" w="sm" len="med"/>
                    </a:ln>
                    <a:effectLst/>
                  </p:spPr>
                  <p:txBody>
                    <a:bodyPr/>
                    <a:lstStyle/>
                    <a:p>
                      <a:endParaRPr lang="el-GR"/>
                    </a:p>
                  </p:txBody>
                </p:sp>
                <p:sp>
                  <p:nvSpPr>
                    <p:cNvPr id="11297" name="Line 33"/>
                    <p:cNvSpPr>
                      <a:spLocks noChangeShapeType="1"/>
                    </p:cNvSpPr>
                    <p:nvPr/>
                  </p:nvSpPr>
                  <p:spPr bwMode="auto">
                    <a:xfrm>
                      <a:off x="18214" y="-37"/>
                      <a:ext cx="5" cy="10880"/>
                    </a:xfrm>
                    <a:prstGeom prst="line">
                      <a:avLst/>
                    </a:prstGeom>
                    <a:noFill/>
                    <a:ln w="6350">
                      <a:solidFill>
                        <a:srgbClr val="000000"/>
                      </a:solidFill>
                      <a:round/>
                      <a:headEnd type="none" w="sm" len="med"/>
                      <a:tailEnd type="none" w="sm" len="med"/>
                    </a:ln>
                    <a:effectLst/>
                  </p:spPr>
                  <p:txBody>
                    <a:bodyPr/>
                    <a:lstStyle/>
                    <a:p>
                      <a:endParaRPr lang="el-GR"/>
                    </a:p>
                  </p:txBody>
                </p:sp>
              </p:grpSp>
              <p:grpSp>
                <p:nvGrpSpPr>
                  <p:cNvPr id="11298" name="Group 34"/>
                  <p:cNvGrpSpPr>
                    <a:grpSpLocks/>
                  </p:cNvGrpSpPr>
                  <p:nvPr/>
                </p:nvGrpSpPr>
                <p:grpSpPr bwMode="auto">
                  <a:xfrm>
                    <a:off x="3107" y="838"/>
                    <a:ext cx="11316" cy="9336"/>
                    <a:chOff x="1" y="0"/>
                    <a:chExt cx="19996" cy="20000"/>
                  </a:xfrm>
                </p:grpSpPr>
                <p:sp>
                  <p:nvSpPr>
                    <p:cNvPr id="11299" name="Oval 35"/>
                    <p:cNvSpPr>
                      <a:spLocks noChangeArrowheads="1"/>
                    </p:cNvSpPr>
                    <p:nvPr/>
                  </p:nvSpPr>
                  <p:spPr bwMode="auto">
                    <a:xfrm>
                      <a:off x="2342" y="14730"/>
                      <a:ext cx="2932" cy="5270"/>
                    </a:xfrm>
                    <a:prstGeom prst="ellipse">
                      <a:avLst/>
                    </a:prstGeom>
                    <a:noFill/>
                    <a:ln w="6350">
                      <a:solidFill>
                        <a:srgbClr val="000000"/>
                      </a:solidFill>
                      <a:round/>
                      <a:headEnd/>
                      <a:tailEnd/>
                    </a:ln>
                    <a:effectLst/>
                  </p:spPr>
                  <p:txBody>
                    <a:bodyPr/>
                    <a:lstStyle/>
                    <a:p>
                      <a:endParaRPr lang="el-GR"/>
                    </a:p>
                  </p:txBody>
                </p:sp>
                <p:grpSp>
                  <p:nvGrpSpPr>
                    <p:cNvPr id="11300" name="Group 36"/>
                    <p:cNvGrpSpPr>
                      <a:grpSpLocks/>
                    </p:cNvGrpSpPr>
                    <p:nvPr/>
                  </p:nvGrpSpPr>
                  <p:grpSpPr bwMode="auto">
                    <a:xfrm>
                      <a:off x="2342" y="5244"/>
                      <a:ext cx="2951" cy="7352"/>
                      <a:chOff x="0" y="0"/>
                      <a:chExt cx="20001" cy="20001"/>
                    </a:xfrm>
                  </p:grpSpPr>
                  <p:grpSp>
                    <p:nvGrpSpPr>
                      <p:cNvPr id="11301" name="Group 37"/>
                      <p:cNvGrpSpPr>
                        <a:grpSpLocks/>
                      </p:cNvGrpSpPr>
                      <p:nvPr/>
                    </p:nvGrpSpPr>
                    <p:grpSpPr bwMode="auto">
                      <a:xfrm>
                        <a:off x="0" y="0"/>
                        <a:ext cx="20001" cy="6714"/>
                        <a:chOff x="0" y="-1"/>
                        <a:chExt cx="20001" cy="20001"/>
                      </a:xfrm>
                    </p:grpSpPr>
                    <p:grpSp>
                      <p:nvGrpSpPr>
                        <p:cNvPr id="11302" name="Group 38"/>
                        <p:cNvGrpSpPr>
                          <a:grpSpLocks/>
                        </p:cNvGrpSpPr>
                        <p:nvPr/>
                      </p:nvGrpSpPr>
                      <p:grpSpPr bwMode="auto">
                        <a:xfrm>
                          <a:off x="2074" y="4164"/>
                          <a:ext cx="15907" cy="15836"/>
                          <a:chOff x="0" y="0"/>
                          <a:chExt cx="20009" cy="20000"/>
                        </a:xfrm>
                      </p:grpSpPr>
                      <p:sp>
                        <p:nvSpPr>
                          <p:cNvPr id="11303" name="Arc 39"/>
                          <p:cNvSpPr>
                            <a:spLocks/>
                          </p:cNvSpPr>
                          <p:nvPr/>
                        </p:nvSpPr>
                        <p:spPr bwMode="auto">
                          <a:xfrm flipH="1">
                            <a:off x="0" y="0"/>
                            <a:ext cx="10000"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04" name="Arc 40"/>
                          <p:cNvSpPr>
                            <a:spLocks/>
                          </p:cNvSpPr>
                          <p:nvPr/>
                        </p:nvSpPr>
                        <p:spPr bwMode="auto">
                          <a:xfrm>
                            <a:off x="10000" y="0"/>
                            <a:ext cx="10009"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nvGrpSpPr>
                        <p:cNvPr id="11305" name="Group 41"/>
                        <p:cNvGrpSpPr>
                          <a:grpSpLocks/>
                        </p:cNvGrpSpPr>
                        <p:nvPr/>
                      </p:nvGrpSpPr>
                      <p:grpSpPr bwMode="auto">
                        <a:xfrm>
                          <a:off x="0" y="-1"/>
                          <a:ext cx="20001" cy="20001"/>
                          <a:chOff x="0" y="0"/>
                          <a:chExt cx="20001" cy="20000"/>
                        </a:xfrm>
                      </p:grpSpPr>
                      <p:sp>
                        <p:nvSpPr>
                          <p:cNvPr id="11306" name="Arc 42"/>
                          <p:cNvSpPr>
                            <a:spLocks/>
                          </p:cNvSpPr>
                          <p:nvPr/>
                        </p:nvSpPr>
                        <p:spPr bwMode="auto">
                          <a:xfrm flipH="1">
                            <a:off x="0" y="212"/>
                            <a:ext cx="9977"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07" name="Arc 43"/>
                          <p:cNvSpPr>
                            <a:spLocks/>
                          </p:cNvSpPr>
                          <p:nvPr/>
                        </p:nvSpPr>
                        <p:spPr bwMode="auto">
                          <a:xfrm>
                            <a:off x="10024" y="0"/>
                            <a:ext cx="9977"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sp>
                    <p:nvSpPr>
                      <p:cNvPr id="11308" name="Line 44"/>
                      <p:cNvSpPr>
                        <a:spLocks noChangeShapeType="1"/>
                      </p:cNvSpPr>
                      <p:nvPr/>
                    </p:nvSpPr>
                    <p:spPr bwMode="auto">
                      <a:xfrm>
                        <a:off x="2074" y="6679"/>
                        <a:ext cx="47"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09" name="Line 45"/>
                      <p:cNvSpPr>
                        <a:spLocks noChangeShapeType="1"/>
                      </p:cNvSpPr>
                      <p:nvPr/>
                    </p:nvSpPr>
                    <p:spPr bwMode="auto">
                      <a:xfrm>
                        <a:off x="0" y="6679"/>
                        <a:ext cx="47"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10" name="Line 46"/>
                      <p:cNvSpPr>
                        <a:spLocks noChangeShapeType="1"/>
                      </p:cNvSpPr>
                      <p:nvPr/>
                    </p:nvSpPr>
                    <p:spPr bwMode="auto">
                      <a:xfrm>
                        <a:off x="17974" y="6679"/>
                        <a:ext cx="48"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11" name="Line 47"/>
                      <p:cNvSpPr>
                        <a:spLocks noChangeShapeType="1"/>
                      </p:cNvSpPr>
                      <p:nvPr/>
                    </p:nvSpPr>
                    <p:spPr bwMode="auto">
                      <a:xfrm>
                        <a:off x="19967" y="6679"/>
                        <a:ext cx="34"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grpSp>
                <p:grpSp>
                  <p:nvGrpSpPr>
                    <p:cNvPr id="11312" name="Group 48"/>
                    <p:cNvGrpSpPr>
                      <a:grpSpLocks/>
                    </p:cNvGrpSpPr>
                    <p:nvPr/>
                  </p:nvGrpSpPr>
                  <p:grpSpPr bwMode="auto">
                    <a:xfrm>
                      <a:off x="8815" y="5244"/>
                      <a:ext cx="2944" cy="7352"/>
                      <a:chOff x="0" y="0"/>
                      <a:chExt cx="20000" cy="20001"/>
                    </a:xfrm>
                  </p:grpSpPr>
                  <p:grpSp>
                    <p:nvGrpSpPr>
                      <p:cNvPr id="11313" name="Group 49"/>
                      <p:cNvGrpSpPr>
                        <a:grpSpLocks/>
                      </p:cNvGrpSpPr>
                      <p:nvPr/>
                    </p:nvGrpSpPr>
                    <p:grpSpPr bwMode="auto">
                      <a:xfrm>
                        <a:off x="0" y="0"/>
                        <a:ext cx="19966" cy="6714"/>
                        <a:chOff x="-1" y="-1"/>
                        <a:chExt cx="20002" cy="20001"/>
                      </a:xfrm>
                    </p:grpSpPr>
                    <p:grpSp>
                      <p:nvGrpSpPr>
                        <p:cNvPr id="11314" name="Group 50"/>
                        <p:cNvGrpSpPr>
                          <a:grpSpLocks/>
                        </p:cNvGrpSpPr>
                        <p:nvPr/>
                      </p:nvGrpSpPr>
                      <p:grpSpPr bwMode="auto">
                        <a:xfrm>
                          <a:off x="2034" y="4164"/>
                          <a:ext cx="15932" cy="15836"/>
                          <a:chOff x="0" y="0"/>
                          <a:chExt cx="19999" cy="20000"/>
                        </a:xfrm>
                      </p:grpSpPr>
                      <p:sp>
                        <p:nvSpPr>
                          <p:cNvPr id="11315" name="Arc 51"/>
                          <p:cNvSpPr>
                            <a:spLocks/>
                          </p:cNvSpPr>
                          <p:nvPr/>
                        </p:nvSpPr>
                        <p:spPr bwMode="auto">
                          <a:xfrm flipH="1">
                            <a:off x="0" y="0"/>
                            <a:ext cx="1002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16" name="Arc 52"/>
                          <p:cNvSpPr>
                            <a:spLocks/>
                          </p:cNvSpPr>
                          <p:nvPr/>
                        </p:nvSpPr>
                        <p:spPr bwMode="auto">
                          <a:xfrm>
                            <a:off x="9978" y="0"/>
                            <a:ext cx="1002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nvGrpSpPr>
                        <p:cNvPr id="11317" name="Group 53"/>
                        <p:cNvGrpSpPr>
                          <a:grpSpLocks/>
                        </p:cNvGrpSpPr>
                        <p:nvPr/>
                      </p:nvGrpSpPr>
                      <p:grpSpPr bwMode="auto">
                        <a:xfrm>
                          <a:off x="-1" y="-1"/>
                          <a:ext cx="20002" cy="20001"/>
                          <a:chOff x="0" y="0"/>
                          <a:chExt cx="20000" cy="20000"/>
                        </a:xfrm>
                      </p:grpSpPr>
                      <p:sp>
                        <p:nvSpPr>
                          <p:cNvPr id="11318" name="Arc 54"/>
                          <p:cNvSpPr>
                            <a:spLocks/>
                          </p:cNvSpPr>
                          <p:nvPr/>
                        </p:nvSpPr>
                        <p:spPr bwMode="auto">
                          <a:xfrm flipH="1">
                            <a:off x="0" y="212"/>
                            <a:ext cx="10017"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19" name="Arc 55"/>
                          <p:cNvSpPr>
                            <a:spLocks/>
                          </p:cNvSpPr>
                          <p:nvPr/>
                        </p:nvSpPr>
                        <p:spPr bwMode="auto">
                          <a:xfrm>
                            <a:off x="9983" y="0"/>
                            <a:ext cx="10017"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sp>
                    <p:nvSpPr>
                      <p:cNvPr id="11320" name="Line 56"/>
                      <p:cNvSpPr>
                        <a:spLocks noChangeShapeType="1"/>
                      </p:cNvSpPr>
                      <p:nvPr/>
                    </p:nvSpPr>
                    <p:spPr bwMode="auto">
                      <a:xfrm>
                        <a:off x="2031" y="6679"/>
                        <a:ext cx="48"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21" name="Line 57"/>
                      <p:cNvSpPr>
                        <a:spLocks noChangeShapeType="1"/>
                      </p:cNvSpPr>
                      <p:nvPr/>
                    </p:nvSpPr>
                    <p:spPr bwMode="auto">
                      <a:xfrm>
                        <a:off x="0" y="6679"/>
                        <a:ext cx="48"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22" name="Line 58"/>
                      <p:cNvSpPr>
                        <a:spLocks noChangeShapeType="1"/>
                      </p:cNvSpPr>
                      <p:nvPr/>
                    </p:nvSpPr>
                    <p:spPr bwMode="auto">
                      <a:xfrm>
                        <a:off x="17982" y="6679"/>
                        <a:ext cx="41"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23" name="Line 59"/>
                      <p:cNvSpPr>
                        <a:spLocks noChangeShapeType="1"/>
                      </p:cNvSpPr>
                      <p:nvPr/>
                    </p:nvSpPr>
                    <p:spPr bwMode="auto">
                      <a:xfrm>
                        <a:off x="19966" y="6679"/>
                        <a:ext cx="34"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grpSp>
                <p:grpSp>
                  <p:nvGrpSpPr>
                    <p:cNvPr id="11324" name="Group 60"/>
                    <p:cNvGrpSpPr>
                      <a:grpSpLocks/>
                    </p:cNvGrpSpPr>
                    <p:nvPr/>
                  </p:nvGrpSpPr>
                  <p:grpSpPr bwMode="auto">
                    <a:xfrm>
                      <a:off x="14698" y="5244"/>
                      <a:ext cx="2944" cy="7352"/>
                      <a:chOff x="0" y="0"/>
                      <a:chExt cx="20001" cy="20001"/>
                    </a:xfrm>
                  </p:grpSpPr>
                  <p:grpSp>
                    <p:nvGrpSpPr>
                      <p:cNvPr id="11325" name="Group 61"/>
                      <p:cNvGrpSpPr>
                        <a:grpSpLocks/>
                      </p:cNvGrpSpPr>
                      <p:nvPr/>
                    </p:nvGrpSpPr>
                    <p:grpSpPr bwMode="auto">
                      <a:xfrm>
                        <a:off x="0" y="0"/>
                        <a:ext cx="19967" cy="6714"/>
                        <a:chOff x="0" y="-1"/>
                        <a:chExt cx="20002" cy="20001"/>
                      </a:xfrm>
                    </p:grpSpPr>
                    <p:grpSp>
                      <p:nvGrpSpPr>
                        <p:cNvPr id="11326" name="Group 62"/>
                        <p:cNvGrpSpPr>
                          <a:grpSpLocks/>
                        </p:cNvGrpSpPr>
                        <p:nvPr/>
                      </p:nvGrpSpPr>
                      <p:grpSpPr bwMode="auto">
                        <a:xfrm>
                          <a:off x="1980" y="4164"/>
                          <a:ext cx="15987" cy="15836"/>
                          <a:chOff x="-9" y="0"/>
                          <a:chExt cx="20011" cy="20000"/>
                        </a:xfrm>
                      </p:grpSpPr>
                      <p:sp>
                        <p:nvSpPr>
                          <p:cNvPr id="11327" name="Arc 63"/>
                          <p:cNvSpPr>
                            <a:spLocks/>
                          </p:cNvSpPr>
                          <p:nvPr/>
                        </p:nvSpPr>
                        <p:spPr bwMode="auto">
                          <a:xfrm flipH="1">
                            <a:off x="-9" y="0"/>
                            <a:ext cx="1000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28" name="Arc 64"/>
                          <p:cNvSpPr>
                            <a:spLocks/>
                          </p:cNvSpPr>
                          <p:nvPr/>
                        </p:nvSpPr>
                        <p:spPr bwMode="auto">
                          <a:xfrm>
                            <a:off x="9992" y="0"/>
                            <a:ext cx="10010"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nvGrpSpPr>
                        <p:cNvPr id="11329" name="Group 65"/>
                        <p:cNvGrpSpPr>
                          <a:grpSpLocks/>
                        </p:cNvGrpSpPr>
                        <p:nvPr/>
                      </p:nvGrpSpPr>
                      <p:grpSpPr bwMode="auto">
                        <a:xfrm>
                          <a:off x="0" y="-1"/>
                          <a:ext cx="20002" cy="20001"/>
                          <a:chOff x="0" y="0"/>
                          <a:chExt cx="20000" cy="20000"/>
                        </a:xfrm>
                      </p:grpSpPr>
                      <p:sp>
                        <p:nvSpPr>
                          <p:cNvPr id="11330" name="Arc 66"/>
                          <p:cNvSpPr>
                            <a:spLocks/>
                          </p:cNvSpPr>
                          <p:nvPr/>
                        </p:nvSpPr>
                        <p:spPr bwMode="auto">
                          <a:xfrm flipH="1">
                            <a:off x="0" y="212"/>
                            <a:ext cx="10017"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sp>
                        <p:nvSpPr>
                          <p:cNvPr id="11331" name="Arc 67"/>
                          <p:cNvSpPr>
                            <a:spLocks/>
                          </p:cNvSpPr>
                          <p:nvPr/>
                        </p:nvSpPr>
                        <p:spPr bwMode="auto">
                          <a:xfrm>
                            <a:off x="9969" y="0"/>
                            <a:ext cx="10031" cy="197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0000"/>
                            </a:solidFill>
                            <a:prstDash val="sysDot"/>
                            <a:round/>
                            <a:headEnd/>
                            <a:tailEnd/>
                          </a:ln>
                          <a:effectLst/>
                        </p:spPr>
                        <p:txBody>
                          <a:bodyPr/>
                          <a:lstStyle/>
                          <a:p>
                            <a:endParaRPr lang="el-GR"/>
                          </a:p>
                        </p:txBody>
                      </p:sp>
                    </p:grpSp>
                  </p:grpSp>
                  <p:sp>
                    <p:nvSpPr>
                      <p:cNvPr id="11332" name="Line 68"/>
                      <p:cNvSpPr>
                        <a:spLocks noChangeShapeType="1"/>
                      </p:cNvSpPr>
                      <p:nvPr/>
                    </p:nvSpPr>
                    <p:spPr bwMode="auto">
                      <a:xfrm>
                        <a:off x="1984" y="6679"/>
                        <a:ext cx="47"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33" name="Line 69"/>
                      <p:cNvSpPr>
                        <a:spLocks noChangeShapeType="1"/>
                      </p:cNvSpPr>
                      <p:nvPr/>
                    </p:nvSpPr>
                    <p:spPr bwMode="auto">
                      <a:xfrm>
                        <a:off x="0" y="6679"/>
                        <a:ext cx="48"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34" name="Line 70"/>
                      <p:cNvSpPr>
                        <a:spLocks noChangeShapeType="1"/>
                      </p:cNvSpPr>
                      <p:nvPr/>
                    </p:nvSpPr>
                    <p:spPr bwMode="auto">
                      <a:xfrm>
                        <a:off x="17936" y="6679"/>
                        <a:ext cx="40"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sp>
                    <p:nvSpPr>
                      <p:cNvPr id="11335" name="Line 71"/>
                      <p:cNvSpPr>
                        <a:spLocks noChangeShapeType="1"/>
                      </p:cNvSpPr>
                      <p:nvPr/>
                    </p:nvSpPr>
                    <p:spPr bwMode="auto">
                      <a:xfrm>
                        <a:off x="19967" y="6679"/>
                        <a:ext cx="34" cy="13322"/>
                      </a:xfrm>
                      <a:prstGeom prst="line">
                        <a:avLst/>
                      </a:prstGeom>
                      <a:noFill/>
                      <a:ln w="6350">
                        <a:solidFill>
                          <a:srgbClr val="000000"/>
                        </a:solidFill>
                        <a:prstDash val="sysDot"/>
                        <a:round/>
                        <a:headEnd type="none" w="sm" len="med"/>
                        <a:tailEnd type="none" w="sm" len="med"/>
                      </a:ln>
                      <a:effectLst/>
                    </p:spPr>
                    <p:txBody>
                      <a:bodyPr/>
                      <a:lstStyle/>
                      <a:p>
                        <a:endParaRPr lang="el-GR"/>
                      </a:p>
                    </p:txBody>
                  </p:sp>
                </p:grpSp>
                <p:sp>
                  <p:nvSpPr>
                    <p:cNvPr id="11336" name="Oval 72"/>
                    <p:cNvSpPr>
                      <a:spLocks noChangeArrowheads="1"/>
                    </p:cNvSpPr>
                    <p:nvPr/>
                  </p:nvSpPr>
                  <p:spPr bwMode="auto">
                    <a:xfrm>
                      <a:off x="8815" y="14730"/>
                      <a:ext cx="2932" cy="5270"/>
                    </a:xfrm>
                    <a:prstGeom prst="ellipse">
                      <a:avLst/>
                    </a:prstGeom>
                    <a:noFill/>
                    <a:ln w="6350">
                      <a:solidFill>
                        <a:srgbClr val="000000"/>
                      </a:solidFill>
                      <a:round/>
                      <a:headEnd/>
                      <a:tailEnd/>
                    </a:ln>
                    <a:effectLst/>
                  </p:spPr>
                  <p:txBody>
                    <a:bodyPr/>
                    <a:lstStyle/>
                    <a:p>
                      <a:endParaRPr lang="el-GR"/>
                    </a:p>
                  </p:txBody>
                </p:sp>
                <p:sp>
                  <p:nvSpPr>
                    <p:cNvPr id="11337" name="Oval 73"/>
                    <p:cNvSpPr>
                      <a:spLocks noChangeArrowheads="1"/>
                    </p:cNvSpPr>
                    <p:nvPr/>
                  </p:nvSpPr>
                  <p:spPr bwMode="auto">
                    <a:xfrm>
                      <a:off x="14698" y="14730"/>
                      <a:ext cx="2932" cy="5270"/>
                    </a:xfrm>
                    <a:prstGeom prst="ellipse">
                      <a:avLst/>
                    </a:prstGeom>
                    <a:noFill/>
                    <a:ln w="6350">
                      <a:solidFill>
                        <a:srgbClr val="000000"/>
                      </a:solidFill>
                      <a:round/>
                      <a:headEnd/>
                      <a:tailEnd/>
                    </a:ln>
                    <a:effectLst/>
                  </p:spPr>
                  <p:txBody>
                    <a:bodyPr/>
                    <a:lstStyle/>
                    <a:p>
                      <a:endParaRPr lang="el-GR"/>
                    </a:p>
                  </p:txBody>
                </p:sp>
                <p:grpSp>
                  <p:nvGrpSpPr>
                    <p:cNvPr id="11338" name="Group 74"/>
                    <p:cNvGrpSpPr>
                      <a:grpSpLocks/>
                    </p:cNvGrpSpPr>
                    <p:nvPr/>
                  </p:nvGrpSpPr>
                  <p:grpSpPr bwMode="auto">
                    <a:xfrm>
                      <a:off x="1" y="0"/>
                      <a:ext cx="19996" cy="12622"/>
                      <a:chOff x="0" y="-389"/>
                      <a:chExt cx="19999" cy="20389"/>
                    </a:xfrm>
                  </p:grpSpPr>
                  <p:sp>
                    <p:nvSpPr>
                      <p:cNvPr id="11339" name="Line 75"/>
                      <p:cNvSpPr>
                        <a:spLocks noChangeShapeType="1"/>
                      </p:cNvSpPr>
                      <p:nvPr/>
                    </p:nvSpPr>
                    <p:spPr bwMode="auto">
                      <a:xfrm>
                        <a:off x="0" y="19979"/>
                        <a:ext cx="19973" cy="21"/>
                      </a:xfrm>
                      <a:prstGeom prst="line">
                        <a:avLst/>
                      </a:prstGeom>
                      <a:noFill/>
                      <a:ln w="6350">
                        <a:solidFill>
                          <a:srgbClr val="000000"/>
                        </a:solidFill>
                        <a:round/>
                        <a:headEnd type="none" w="sm" len="med"/>
                        <a:tailEnd type="none" w="sm" len="med"/>
                      </a:ln>
                      <a:effectLst/>
                    </p:spPr>
                    <p:txBody>
                      <a:bodyPr/>
                      <a:lstStyle/>
                      <a:p>
                        <a:endParaRPr lang="el-GR"/>
                      </a:p>
                    </p:txBody>
                  </p:sp>
                  <p:sp>
                    <p:nvSpPr>
                      <p:cNvPr id="11340" name="Line 76"/>
                      <p:cNvSpPr>
                        <a:spLocks noChangeShapeType="1"/>
                      </p:cNvSpPr>
                      <p:nvPr/>
                    </p:nvSpPr>
                    <p:spPr bwMode="auto">
                      <a:xfrm flipV="1">
                        <a:off x="0" y="-389"/>
                        <a:ext cx="7" cy="20368"/>
                      </a:xfrm>
                      <a:prstGeom prst="line">
                        <a:avLst/>
                      </a:prstGeom>
                      <a:noFill/>
                      <a:ln w="6350">
                        <a:solidFill>
                          <a:srgbClr val="000000"/>
                        </a:solidFill>
                        <a:round/>
                        <a:headEnd type="none" w="sm" len="med"/>
                        <a:tailEnd type="none" w="sm" len="med"/>
                      </a:ln>
                      <a:effectLst/>
                    </p:spPr>
                    <p:txBody>
                      <a:bodyPr/>
                      <a:lstStyle/>
                      <a:p>
                        <a:endParaRPr lang="el-GR"/>
                      </a:p>
                    </p:txBody>
                  </p:sp>
                  <p:sp>
                    <p:nvSpPr>
                      <p:cNvPr id="11341" name="Line 77"/>
                      <p:cNvSpPr>
                        <a:spLocks noChangeShapeType="1"/>
                      </p:cNvSpPr>
                      <p:nvPr/>
                    </p:nvSpPr>
                    <p:spPr bwMode="auto">
                      <a:xfrm flipV="1">
                        <a:off x="19985" y="-389"/>
                        <a:ext cx="7" cy="20368"/>
                      </a:xfrm>
                      <a:prstGeom prst="line">
                        <a:avLst/>
                      </a:prstGeom>
                      <a:noFill/>
                      <a:ln w="6350">
                        <a:solidFill>
                          <a:srgbClr val="000000"/>
                        </a:solidFill>
                        <a:round/>
                        <a:headEnd type="none" w="sm" len="med"/>
                        <a:tailEnd type="none" w="sm" len="med"/>
                      </a:ln>
                      <a:effectLst/>
                    </p:spPr>
                    <p:txBody>
                      <a:bodyPr/>
                      <a:lstStyle/>
                      <a:p>
                        <a:endParaRPr lang="el-GR"/>
                      </a:p>
                    </p:txBody>
                  </p:sp>
                  <p:sp>
                    <p:nvSpPr>
                      <p:cNvPr id="11342" name="Freeform 78"/>
                      <p:cNvSpPr>
                        <a:spLocks/>
                      </p:cNvSpPr>
                      <p:nvPr/>
                    </p:nvSpPr>
                    <p:spPr bwMode="auto">
                      <a:xfrm>
                        <a:off x="0" y="-389"/>
                        <a:ext cx="19999" cy="1205"/>
                      </a:xfrm>
                      <a:custGeom>
                        <a:avLst/>
                        <a:gdLst/>
                        <a:ahLst/>
                        <a:cxnLst>
                          <a:cxn ang="0">
                            <a:pos x="0" y="0"/>
                          </a:cxn>
                          <a:cxn ang="0">
                            <a:pos x="86" y="12069"/>
                          </a:cxn>
                          <a:cxn ang="0">
                            <a:pos x="159" y="12069"/>
                          </a:cxn>
                          <a:cxn ang="0">
                            <a:pos x="332" y="15862"/>
                          </a:cxn>
                          <a:cxn ang="0">
                            <a:pos x="484" y="15862"/>
                          </a:cxn>
                          <a:cxn ang="0">
                            <a:pos x="982" y="19655"/>
                          </a:cxn>
                          <a:cxn ang="0">
                            <a:pos x="6534" y="19655"/>
                          </a:cxn>
                          <a:cxn ang="0">
                            <a:pos x="6700" y="15862"/>
                          </a:cxn>
                          <a:cxn ang="0">
                            <a:pos x="6852" y="15862"/>
                          </a:cxn>
                          <a:cxn ang="0">
                            <a:pos x="7357" y="12069"/>
                          </a:cxn>
                          <a:cxn ang="0">
                            <a:pos x="7357" y="8276"/>
                          </a:cxn>
                          <a:cxn ang="0">
                            <a:pos x="7522" y="4138"/>
                          </a:cxn>
                          <a:cxn ang="0">
                            <a:pos x="7675" y="4138"/>
                          </a:cxn>
                          <a:cxn ang="0">
                            <a:pos x="7834" y="0"/>
                          </a:cxn>
                          <a:cxn ang="0">
                            <a:pos x="9141" y="0"/>
                          </a:cxn>
                          <a:cxn ang="0">
                            <a:pos x="9300" y="4138"/>
                          </a:cxn>
                          <a:cxn ang="0">
                            <a:pos x="10282" y="4138"/>
                          </a:cxn>
                          <a:cxn ang="0">
                            <a:pos x="10461" y="8276"/>
                          </a:cxn>
                          <a:cxn ang="0">
                            <a:pos x="11920" y="8276"/>
                          </a:cxn>
                          <a:cxn ang="0">
                            <a:pos x="12086" y="12069"/>
                          </a:cxn>
                          <a:cxn ang="0">
                            <a:pos x="13227" y="12069"/>
                          </a:cxn>
                          <a:cxn ang="0">
                            <a:pos x="13884" y="8276"/>
                          </a:cxn>
                          <a:cxn ang="0">
                            <a:pos x="14036" y="4138"/>
                          </a:cxn>
                          <a:cxn ang="0">
                            <a:pos x="14123" y="4138"/>
                          </a:cxn>
                          <a:cxn ang="0">
                            <a:pos x="14196" y="0"/>
                          </a:cxn>
                          <a:cxn ang="0">
                            <a:pos x="14693" y="0"/>
                          </a:cxn>
                          <a:cxn ang="0">
                            <a:pos x="15018" y="8276"/>
                          </a:cxn>
                          <a:cxn ang="0">
                            <a:pos x="16007" y="15862"/>
                          </a:cxn>
                          <a:cxn ang="0">
                            <a:pos x="17459" y="15862"/>
                          </a:cxn>
                          <a:cxn ang="0">
                            <a:pos x="17632" y="12069"/>
                          </a:cxn>
                          <a:cxn ang="0">
                            <a:pos x="17791" y="12069"/>
                          </a:cxn>
                          <a:cxn ang="0">
                            <a:pos x="17891" y="8276"/>
                          </a:cxn>
                          <a:cxn ang="0">
                            <a:pos x="19761" y="8276"/>
                          </a:cxn>
                          <a:cxn ang="0">
                            <a:pos x="19920" y="12069"/>
                          </a:cxn>
                          <a:cxn ang="0">
                            <a:pos x="19993" y="12069"/>
                          </a:cxn>
                          <a:cxn ang="0">
                            <a:pos x="19993" y="15862"/>
                          </a:cxn>
                        </a:cxnLst>
                        <a:rect l="0" t="0" r="r" b="b"/>
                        <a:pathLst>
                          <a:path w="20000" h="20000">
                            <a:moveTo>
                              <a:pt x="0" y="0"/>
                            </a:moveTo>
                            <a:lnTo>
                              <a:pt x="86" y="12069"/>
                            </a:lnTo>
                            <a:lnTo>
                              <a:pt x="159" y="12069"/>
                            </a:lnTo>
                            <a:lnTo>
                              <a:pt x="332" y="15862"/>
                            </a:lnTo>
                            <a:lnTo>
                              <a:pt x="484" y="15862"/>
                            </a:lnTo>
                            <a:lnTo>
                              <a:pt x="982" y="19655"/>
                            </a:lnTo>
                            <a:lnTo>
                              <a:pt x="6534" y="19655"/>
                            </a:lnTo>
                            <a:lnTo>
                              <a:pt x="6700" y="15862"/>
                            </a:lnTo>
                            <a:lnTo>
                              <a:pt x="6852" y="15862"/>
                            </a:lnTo>
                            <a:lnTo>
                              <a:pt x="7357" y="12069"/>
                            </a:lnTo>
                            <a:lnTo>
                              <a:pt x="7357" y="8276"/>
                            </a:lnTo>
                            <a:lnTo>
                              <a:pt x="7522" y="4138"/>
                            </a:lnTo>
                            <a:lnTo>
                              <a:pt x="7675" y="4138"/>
                            </a:lnTo>
                            <a:lnTo>
                              <a:pt x="7834" y="0"/>
                            </a:lnTo>
                            <a:lnTo>
                              <a:pt x="9141" y="0"/>
                            </a:lnTo>
                            <a:lnTo>
                              <a:pt x="9300" y="4138"/>
                            </a:lnTo>
                            <a:lnTo>
                              <a:pt x="10282" y="4138"/>
                            </a:lnTo>
                            <a:lnTo>
                              <a:pt x="10461" y="8276"/>
                            </a:lnTo>
                            <a:lnTo>
                              <a:pt x="11920" y="8276"/>
                            </a:lnTo>
                            <a:lnTo>
                              <a:pt x="12086" y="12069"/>
                            </a:lnTo>
                            <a:lnTo>
                              <a:pt x="13227" y="12069"/>
                            </a:lnTo>
                            <a:lnTo>
                              <a:pt x="13884" y="8276"/>
                            </a:lnTo>
                            <a:lnTo>
                              <a:pt x="14036" y="4138"/>
                            </a:lnTo>
                            <a:lnTo>
                              <a:pt x="14123" y="4138"/>
                            </a:lnTo>
                            <a:lnTo>
                              <a:pt x="14196" y="0"/>
                            </a:lnTo>
                            <a:lnTo>
                              <a:pt x="14693" y="0"/>
                            </a:lnTo>
                            <a:lnTo>
                              <a:pt x="15018" y="8276"/>
                            </a:lnTo>
                            <a:lnTo>
                              <a:pt x="16007" y="15862"/>
                            </a:lnTo>
                            <a:lnTo>
                              <a:pt x="17459" y="15862"/>
                            </a:lnTo>
                            <a:lnTo>
                              <a:pt x="17632" y="12069"/>
                            </a:lnTo>
                            <a:lnTo>
                              <a:pt x="17791" y="12069"/>
                            </a:lnTo>
                            <a:lnTo>
                              <a:pt x="17891" y="8276"/>
                            </a:lnTo>
                            <a:lnTo>
                              <a:pt x="19761" y="8276"/>
                            </a:lnTo>
                            <a:lnTo>
                              <a:pt x="19920" y="12069"/>
                            </a:lnTo>
                            <a:lnTo>
                              <a:pt x="19993" y="12069"/>
                            </a:lnTo>
                            <a:lnTo>
                              <a:pt x="19993" y="15862"/>
                            </a:lnTo>
                          </a:path>
                        </a:pathLst>
                      </a:custGeom>
                      <a:noFill/>
                      <a:ln w="6350" cap="flat">
                        <a:solidFill>
                          <a:srgbClr val="000000"/>
                        </a:solidFill>
                        <a:prstDash val="solid"/>
                        <a:round/>
                        <a:headEnd type="none" w="sm" len="med"/>
                        <a:tailEnd type="none" w="sm" len="med"/>
                      </a:ln>
                      <a:effectLst/>
                    </p:spPr>
                    <p:txBody>
                      <a:bodyPr/>
                      <a:lstStyle/>
                      <a:p>
                        <a:endParaRPr lang="el-GR"/>
                      </a:p>
                    </p:txBody>
                  </p:sp>
                </p:grpSp>
              </p:grpSp>
              <p:sp>
                <p:nvSpPr>
                  <p:cNvPr id="11343" name="Rectangle 79"/>
                  <p:cNvSpPr>
                    <a:spLocks noChangeArrowheads="1"/>
                  </p:cNvSpPr>
                  <p:nvPr/>
                </p:nvSpPr>
                <p:spPr bwMode="auto">
                  <a:xfrm>
                    <a:off x="0" y="5038"/>
                    <a:ext cx="2803" cy="1896"/>
                  </a:xfrm>
                  <a:prstGeom prst="rect">
                    <a:avLst/>
                  </a:prstGeom>
                  <a:noFill/>
                  <a:ln w="6350">
                    <a:noFill/>
                    <a:miter lim="800000"/>
                    <a:headEnd/>
                    <a:tailEnd/>
                  </a:ln>
                  <a:effectLst/>
                </p:spPr>
                <p:txBody>
                  <a:bodyPr lIns="12700" tIns="12700" rIns="12700" bIns="12700"/>
                  <a:lstStyle/>
                  <a:p>
                    <a:pPr eaLnBrk="0" hangingPunct="0"/>
                    <a:r>
                      <a:rPr lang="el-GR" sz="1400" b="1"/>
                      <a:t>Κάτοψη</a:t>
                    </a:r>
                    <a:endParaRPr lang="en-US" sz="2000" b="1"/>
                  </a:p>
                </p:txBody>
              </p:sp>
              <p:sp>
                <p:nvSpPr>
                  <p:cNvPr id="11344" name="Rectangle 80"/>
                  <p:cNvSpPr>
                    <a:spLocks noChangeArrowheads="1"/>
                  </p:cNvSpPr>
                  <p:nvPr/>
                </p:nvSpPr>
                <p:spPr bwMode="auto">
                  <a:xfrm>
                    <a:off x="0" y="12964"/>
                    <a:ext cx="2803" cy="1608"/>
                  </a:xfrm>
                  <a:prstGeom prst="rect">
                    <a:avLst/>
                  </a:prstGeom>
                  <a:noFill/>
                  <a:ln w="6350">
                    <a:noFill/>
                    <a:miter lim="800000"/>
                    <a:headEnd/>
                    <a:tailEnd/>
                  </a:ln>
                  <a:effectLst/>
                </p:spPr>
                <p:txBody>
                  <a:bodyPr lIns="12700" tIns="12700" rIns="12700" bIns="12700"/>
                  <a:lstStyle/>
                  <a:p>
                    <a:pPr eaLnBrk="0" hangingPunct="0"/>
                    <a:r>
                      <a:rPr lang="el-GR" sz="1200" b="1" dirty="0" err="1"/>
                      <a:t>Πρόοψη</a:t>
                    </a:r>
                    <a:endParaRPr lang="en-US" sz="1200" b="1" dirty="0"/>
                  </a:p>
                </p:txBody>
              </p:sp>
              <p:sp>
                <p:nvSpPr>
                  <p:cNvPr id="11345" name="Rectangle 81"/>
                  <p:cNvSpPr>
                    <a:spLocks noChangeArrowheads="1"/>
                  </p:cNvSpPr>
                  <p:nvPr/>
                </p:nvSpPr>
                <p:spPr bwMode="auto">
                  <a:xfrm>
                    <a:off x="15488" y="8458"/>
                    <a:ext cx="4512" cy="2010"/>
                  </a:xfrm>
                  <a:prstGeom prst="rect">
                    <a:avLst/>
                  </a:prstGeom>
                  <a:noFill/>
                  <a:ln w="6350">
                    <a:noFill/>
                    <a:miter lim="800000"/>
                    <a:headEnd/>
                    <a:tailEnd/>
                  </a:ln>
                  <a:effectLst/>
                </p:spPr>
                <p:txBody>
                  <a:bodyPr lIns="12700" tIns="12700" rIns="12700" bIns="12700"/>
                  <a:lstStyle/>
                  <a:p>
                    <a:pPr eaLnBrk="0" hangingPunct="0"/>
                    <a:r>
                      <a:rPr lang="el-GR" sz="1400" b="1" dirty="0" err="1"/>
                      <a:t>Ξυλοτεμάχιο</a:t>
                    </a:r>
                    <a:endParaRPr lang="en-US" sz="1400" b="1" dirty="0"/>
                  </a:p>
                </p:txBody>
              </p:sp>
              <p:sp>
                <p:nvSpPr>
                  <p:cNvPr id="11346" name="Rectangle 82"/>
                  <p:cNvSpPr>
                    <a:spLocks noChangeArrowheads="1"/>
                  </p:cNvSpPr>
                  <p:nvPr/>
                </p:nvSpPr>
                <p:spPr bwMode="auto">
                  <a:xfrm>
                    <a:off x="7698" y="18550"/>
                    <a:ext cx="4890" cy="1404"/>
                  </a:xfrm>
                  <a:prstGeom prst="rect">
                    <a:avLst/>
                  </a:prstGeom>
                  <a:noFill/>
                  <a:ln w="6350">
                    <a:noFill/>
                    <a:miter lim="800000"/>
                    <a:headEnd/>
                    <a:tailEnd/>
                  </a:ln>
                  <a:effectLst/>
                </p:spPr>
                <p:txBody>
                  <a:bodyPr lIns="12700" tIns="12700" rIns="12700" bIns="12700"/>
                  <a:lstStyle/>
                  <a:p>
                    <a:pPr eaLnBrk="0" hangingPunct="0"/>
                    <a:r>
                      <a:rPr lang="el-GR" sz="1800" b="1"/>
                      <a:t>Κοπτικά μέσα</a:t>
                    </a:r>
                    <a:endParaRPr lang="en-US" sz="1800" b="1"/>
                  </a:p>
                </p:txBody>
              </p:sp>
              <p:sp>
                <p:nvSpPr>
                  <p:cNvPr id="11347" name="Line 83"/>
                  <p:cNvSpPr>
                    <a:spLocks noChangeShapeType="1"/>
                  </p:cNvSpPr>
                  <p:nvPr/>
                </p:nvSpPr>
                <p:spPr bwMode="auto">
                  <a:xfrm flipH="1" flipV="1">
                    <a:off x="13815" y="5506"/>
                    <a:ext cx="1227" cy="3264"/>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48" name="Line 84"/>
                  <p:cNvSpPr>
                    <a:spLocks noChangeShapeType="1"/>
                  </p:cNvSpPr>
                  <p:nvPr/>
                </p:nvSpPr>
                <p:spPr bwMode="auto">
                  <a:xfrm flipH="1">
                    <a:off x="14111" y="10162"/>
                    <a:ext cx="1228" cy="2802"/>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49" name="Line 85"/>
                  <p:cNvSpPr>
                    <a:spLocks noChangeShapeType="1"/>
                  </p:cNvSpPr>
                  <p:nvPr/>
                </p:nvSpPr>
                <p:spPr bwMode="auto">
                  <a:xfrm flipV="1">
                    <a:off x="8913" y="17620"/>
                    <a:ext cx="4" cy="936"/>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50" name="Line 86"/>
                  <p:cNvSpPr>
                    <a:spLocks noChangeShapeType="1"/>
                  </p:cNvSpPr>
                  <p:nvPr/>
                </p:nvSpPr>
                <p:spPr bwMode="auto">
                  <a:xfrm flipV="1">
                    <a:off x="10141" y="17152"/>
                    <a:ext cx="1835" cy="1404"/>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51" name="Line 87"/>
                  <p:cNvSpPr>
                    <a:spLocks noChangeShapeType="1"/>
                  </p:cNvSpPr>
                  <p:nvPr/>
                </p:nvSpPr>
                <p:spPr bwMode="auto">
                  <a:xfrm flipH="1" flipV="1">
                    <a:off x="5555" y="17152"/>
                    <a:ext cx="2447" cy="1404"/>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52" name="Line 88"/>
                  <p:cNvSpPr>
                    <a:spLocks noChangeShapeType="1"/>
                  </p:cNvSpPr>
                  <p:nvPr/>
                </p:nvSpPr>
                <p:spPr bwMode="auto">
                  <a:xfrm>
                    <a:off x="10647" y="76"/>
                    <a:ext cx="4" cy="4590"/>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353" name="Line 89"/>
                  <p:cNvSpPr>
                    <a:spLocks noChangeShapeType="1"/>
                  </p:cNvSpPr>
                  <p:nvPr/>
                </p:nvSpPr>
                <p:spPr bwMode="auto">
                  <a:xfrm>
                    <a:off x="7262" y="76"/>
                    <a:ext cx="4" cy="4590"/>
                  </a:xfrm>
                  <a:prstGeom prst="line">
                    <a:avLst/>
                  </a:prstGeom>
                  <a:noFill/>
                  <a:ln w="9525">
                    <a:solidFill>
                      <a:srgbClr val="000000"/>
                    </a:solidFill>
                    <a:round/>
                    <a:headEnd type="none" w="sm" len="med"/>
                    <a:tailEnd type="triangle" w="sm" len="med"/>
                  </a:ln>
                  <a:effectLst/>
                </p:spPr>
                <p:txBody>
                  <a:bodyPr/>
                  <a:lstStyle/>
                  <a:p>
                    <a:endParaRPr lang="el-GR"/>
                  </a:p>
                </p:txBody>
              </p:sp>
            </p:grpSp>
            <p:sp>
              <p:nvSpPr>
                <p:cNvPr id="11354" name="Rectangle 90"/>
                <p:cNvSpPr>
                  <a:spLocks noChangeArrowheads="1"/>
                </p:cNvSpPr>
                <p:nvPr/>
              </p:nvSpPr>
              <p:spPr bwMode="auto">
                <a:xfrm>
                  <a:off x="15973" y="14410"/>
                  <a:ext cx="1456" cy="1536"/>
                </a:xfrm>
                <a:prstGeom prst="rect">
                  <a:avLst/>
                </a:prstGeom>
                <a:noFill/>
                <a:ln w="9525">
                  <a:noFill/>
                  <a:miter lim="800000"/>
                  <a:headEnd/>
                  <a:tailEnd/>
                </a:ln>
                <a:effectLst/>
              </p:spPr>
              <p:txBody>
                <a:bodyPr lIns="12700" tIns="12700" rIns="12700" bIns="12700"/>
                <a:lstStyle/>
                <a:p>
                  <a:pPr eaLnBrk="0" hangingPunct="0"/>
                  <a:r>
                    <a:rPr lang="el-GR" sz="1800" b="1"/>
                    <a:t>Α΄</a:t>
                  </a:r>
                  <a:endParaRPr lang="en-US" sz="1800" b="1"/>
                </a:p>
              </p:txBody>
            </p:sp>
            <p:sp>
              <p:nvSpPr>
                <p:cNvPr id="11355" name="Rectangle 91"/>
                <p:cNvSpPr>
                  <a:spLocks noChangeArrowheads="1"/>
                </p:cNvSpPr>
                <p:nvPr/>
              </p:nvSpPr>
              <p:spPr bwMode="auto">
                <a:xfrm>
                  <a:off x="1452" y="14410"/>
                  <a:ext cx="1457" cy="1536"/>
                </a:xfrm>
                <a:prstGeom prst="rect">
                  <a:avLst/>
                </a:prstGeom>
                <a:noFill/>
                <a:ln w="9525">
                  <a:noFill/>
                  <a:miter lim="800000"/>
                  <a:headEnd/>
                  <a:tailEnd/>
                </a:ln>
                <a:effectLst/>
              </p:spPr>
              <p:txBody>
                <a:bodyPr lIns="12700" tIns="12700" rIns="12700" bIns="12700"/>
                <a:lstStyle/>
                <a:p>
                  <a:pPr algn="ctr" eaLnBrk="0" hangingPunct="0"/>
                  <a:r>
                    <a:rPr lang="el-GR" sz="1800" b="1"/>
                    <a:t>Α</a:t>
                  </a:r>
                  <a:endParaRPr lang="en-US" sz="1800" b="1"/>
                </a:p>
              </p:txBody>
            </p:sp>
          </p:grpSp>
        </p:grpSp>
        <p:grpSp>
          <p:nvGrpSpPr>
            <p:cNvPr id="11356" name="Group 92"/>
            <p:cNvGrpSpPr>
              <a:grpSpLocks/>
            </p:cNvGrpSpPr>
            <p:nvPr/>
          </p:nvGrpSpPr>
          <p:grpSpPr bwMode="auto">
            <a:xfrm>
              <a:off x="2702" y="11199"/>
              <a:ext cx="14596" cy="6915"/>
              <a:chOff x="-9" y="4"/>
              <a:chExt cx="20051" cy="19996"/>
            </a:xfrm>
          </p:grpSpPr>
          <p:grpSp>
            <p:nvGrpSpPr>
              <p:cNvPr id="11357" name="Group 93"/>
              <p:cNvGrpSpPr>
                <a:grpSpLocks/>
              </p:cNvGrpSpPr>
              <p:nvPr/>
            </p:nvGrpSpPr>
            <p:grpSpPr bwMode="auto">
              <a:xfrm>
                <a:off x="1852" y="4706"/>
                <a:ext cx="18190" cy="12344"/>
                <a:chOff x="-5" y="8"/>
                <a:chExt cx="20052" cy="19992"/>
              </a:xfrm>
            </p:grpSpPr>
            <p:grpSp>
              <p:nvGrpSpPr>
                <p:cNvPr id="11358" name="Group 94"/>
                <p:cNvGrpSpPr>
                  <a:grpSpLocks/>
                </p:cNvGrpSpPr>
                <p:nvPr/>
              </p:nvGrpSpPr>
              <p:grpSpPr bwMode="auto">
                <a:xfrm>
                  <a:off x="-5" y="8"/>
                  <a:ext cx="17909" cy="19992"/>
                  <a:chOff x="-7" y="8"/>
                  <a:chExt cx="20059" cy="19992"/>
                </a:xfrm>
              </p:grpSpPr>
              <p:grpSp>
                <p:nvGrpSpPr>
                  <p:cNvPr id="11359" name="Group 95"/>
                  <p:cNvGrpSpPr>
                    <a:grpSpLocks/>
                  </p:cNvGrpSpPr>
                  <p:nvPr/>
                </p:nvGrpSpPr>
                <p:grpSpPr bwMode="auto">
                  <a:xfrm>
                    <a:off x="-7" y="8"/>
                    <a:ext cx="20059" cy="19992"/>
                    <a:chOff x="-7" y="8"/>
                    <a:chExt cx="20059" cy="19992"/>
                  </a:xfrm>
                </p:grpSpPr>
                <p:grpSp>
                  <p:nvGrpSpPr>
                    <p:cNvPr id="11360" name="Group 96"/>
                    <p:cNvGrpSpPr>
                      <a:grpSpLocks/>
                    </p:cNvGrpSpPr>
                    <p:nvPr/>
                  </p:nvGrpSpPr>
                  <p:grpSpPr bwMode="auto">
                    <a:xfrm>
                      <a:off x="-7" y="8"/>
                      <a:ext cx="20059" cy="19992"/>
                      <a:chOff x="-7" y="8"/>
                      <a:chExt cx="20059" cy="19992"/>
                    </a:xfrm>
                  </p:grpSpPr>
                  <p:grpSp>
                    <p:nvGrpSpPr>
                      <p:cNvPr id="11361" name="Group 97"/>
                      <p:cNvGrpSpPr>
                        <a:grpSpLocks/>
                      </p:cNvGrpSpPr>
                      <p:nvPr/>
                    </p:nvGrpSpPr>
                    <p:grpSpPr bwMode="auto">
                      <a:xfrm>
                        <a:off x="-7" y="8"/>
                        <a:ext cx="20059" cy="19992"/>
                        <a:chOff x="-7" y="8"/>
                        <a:chExt cx="20059" cy="19992"/>
                      </a:xfrm>
                    </p:grpSpPr>
                    <p:grpSp>
                      <p:nvGrpSpPr>
                        <p:cNvPr id="11362" name="Group 98"/>
                        <p:cNvGrpSpPr>
                          <a:grpSpLocks/>
                        </p:cNvGrpSpPr>
                        <p:nvPr/>
                      </p:nvGrpSpPr>
                      <p:grpSpPr bwMode="auto">
                        <a:xfrm>
                          <a:off x="-7" y="7623"/>
                          <a:ext cx="5392" cy="12377"/>
                          <a:chOff x="-28" y="10"/>
                          <a:chExt cx="20065" cy="19990"/>
                        </a:xfrm>
                      </p:grpSpPr>
                      <p:sp>
                        <p:nvSpPr>
                          <p:cNvPr id="11363" name="Line 99"/>
                          <p:cNvSpPr>
                            <a:spLocks noChangeShapeType="1"/>
                          </p:cNvSpPr>
                          <p:nvPr/>
                        </p:nvSpPr>
                        <p:spPr bwMode="auto">
                          <a:xfrm flipH="1">
                            <a:off x="7295" y="15665"/>
                            <a:ext cx="1842" cy="4335"/>
                          </a:xfrm>
                          <a:prstGeom prst="line">
                            <a:avLst/>
                          </a:prstGeom>
                          <a:noFill/>
                          <a:ln w="9525">
                            <a:solidFill>
                              <a:srgbClr val="000000"/>
                            </a:solidFill>
                            <a:round/>
                            <a:headEnd type="none" w="sm" len="med"/>
                            <a:tailEnd type="none" w="sm" len="med"/>
                          </a:ln>
                          <a:effectLst/>
                        </p:spPr>
                        <p:txBody>
                          <a:bodyPr/>
                          <a:lstStyle/>
                          <a:p>
                            <a:endParaRPr lang="el-GR"/>
                          </a:p>
                        </p:txBody>
                      </p:sp>
                      <p:sp>
                        <p:nvSpPr>
                          <p:cNvPr id="11364" name="Line 100"/>
                          <p:cNvSpPr>
                            <a:spLocks noChangeShapeType="1"/>
                          </p:cNvSpPr>
                          <p:nvPr/>
                        </p:nvSpPr>
                        <p:spPr bwMode="auto">
                          <a:xfrm>
                            <a:off x="17234" y="13942"/>
                            <a:ext cx="2732" cy="2631"/>
                          </a:xfrm>
                          <a:prstGeom prst="line">
                            <a:avLst/>
                          </a:prstGeom>
                          <a:noFill/>
                          <a:ln w="9525">
                            <a:solidFill>
                              <a:srgbClr val="000000"/>
                            </a:solidFill>
                            <a:round/>
                            <a:headEnd type="none" w="sm" len="med"/>
                            <a:tailEnd type="none" w="sm" len="med"/>
                          </a:ln>
                          <a:effectLst/>
                        </p:spPr>
                        <p:txBody>
                          <a:bodyPr/>
                          <a:lstStyle/>
                          <a:p>
                            <a:endParaRPr lang="el-GR"/>
                          </a:p>
                        </p:txBody>
                      </p:sp>
                      <p:sp>
                        <p:nvSpPr>
                          <p:cNvPr id="11365" name="Line 101"/>
                          <p:cNvSpPr>
                            <a:spLocks noChangeShapeType="1"/>
                          </p:cNvSpPr>
                          <p:nvPr/>
                        </p:nvSpPr>
                        <p:spPr bwMode="auto">
                          <a:xfrm flipV="1">
                            <a:off x="7295" y="16552"/>
                            <a:ext cx="12742" cy="3448"/>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1366" name="Group 102"/>
                          <p:cNvGrpSpPr>
                            <a:grpSpLocks/>
                          </p:cNvGrpSpPr>
                          <p:nvPr/>
                        </p:nvGrpSpPr>
                        <p:grpSpPr bwMode="auto">
                          <a:xfrm>
                            <a:off x="5256" y="3822"/>
                            <a:ext cx="12053" cy="11685"/>
                            <a:chOff x="0" y="0"/>
                            <a:chExt cx="20002" cy="19997"/>
                          </a:xfrm>
                        </p:grpSpPr>
                        <p:grpSp>
                          <p:nvGrpSpPr>
                            <p:cNvPr id="11367" name="Group 103"/>
                            <p:cNvGrpSpPr>
                              <a:grpSpLocks/>
                            </p:cNvGrpSpPr>
                            <p:nvPr/>
                          </p:nvGrpSpPr>
                          <p:grpSpPr bwMode="auto">
                            <a:xfrm>
                              <a:off x="0" y="0"/>
                              <a:ext cx="13321" cy="6171"/>
                              <a:chOff x="0" y="0"/>
                              <a:chExt cx="20002" cy="20000"/>
                            </a:xfrm>
                          </p:grpSpPr>
                          <p:sp>
                            <p:nvSpPr>
                              <p:cNvPr id="11368" name="Arc 104"/>
                              <p:cNvSpPr>
                                <a:spLocks/>
                              </p:cNvSpPr>
                              <p:nvPr/>
                            </p:nvSpPr>
                            <p:spPr bwMode="auto">
                              <a:xfrm flipH="1">
                                <a:off x="0" y="0"/>
                                <a:ext cx="1003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1369" name="Arc 105"/>
                              <p:cNvSpPr>
                                <a:spLocks/>
                              </p:cNvSpPr>
                              <p:nvPr/>
                            </p:nvSpPr>
                            <p:spPr bwMode="auto">
                              <a:xfrm>
                                <a:off x="9967" y="0"/>
                                <a:ext cx="10035" cy="99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1370" name="Line 106"/>
                            <p:cNvSpPr>
                              <a:spLocks noChangeShapeType="1"/>
                            </p:cNvSpPr>
                            <p:nvPr/>
                          </p:nvSpPr>
                          <p:spPr bwMode="auto">
                            <a:xfrm>
                              <a:off x="0" y="6135"/>
                              <a:ext cx="6681" cy="13862"/>
                            </a:xfrm>
                            <a:prstGeom prst="line">
                              <a:avLst/>
                            </a:prstGeom>
                            <a:noFill/>
                            <a:ln w="9525">
                              <a:solidFill>
                                <a:srgbClr val="000000"/>
                              </a:solidFill>
                              <a:round/>
                              <a:headEnd type="none" w="sm" len="med"/>
                              <a:tailEnd type="none" w="sm" len="med"/>
                            </a:ln>
                            <a:effectLst/>
                          </p:spPr>
                          <p:txBody>
                            <a:bodyPr/>
                            <a:lstStyle/>
                            <a:p>
                              <a:endParaRPr lang="el-GR"/>
                            </a:p>
                          </p:txBody>
                        </p:sp>
                        <p:sp>
                          <p:nvSpPr>
                            <p:cNvPr id="11371" name="Line 107"/>
                            <p:cNvSpPr>
                              <a:spLocks noChangeShapeType="1"/>
                            </p:cNvSpPr>
                            <p:nvPr/>
                          </p:nvSpPr>
                          <p:spPr bwMode="auto">
                            <a:xfrm>
                              <a:off x="13321" y="3065"/>
                              <a:ext cx="6681" cy="13864"/>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1372" name="Group 108"/>
                          <p:cNvGrpSpPr>
                            <a:grpSpLocks/>
                          </p:cNvGrpSpPr>
                          <p:nvPr/>
                        </p:nvGrpSpPr>
                        <p:grpSpPr bwMode="auto">
                          <a:xfrm>
                            <a:off x="-28" y="10"/>
                            <a:ext cx="20065" cy="19990"/>
                            <a:chOff x="0" y="-1"/>
                            <a:chExt cx="19996" cy="20001"/>
                          </a:xfrm>
                        </p:grpSpPr>
                        <p:sp>
                          <p:nvSpPr>
                            <p:cNvPr id="11373" name="Line 109"/>
                            <p:cNvSpPr>
                              <a:spLocks noChangeShapeType="1"/>
                            </p:cNvSpPr>
                            <p:nvPr/>
                          </p:nvSpPr>
                          <p:spPr bwMode="auto">
                            <a:xfrm>
                              <a:off x="6354" y="18251"/>
                              <a:ext cx="897" cy="1749"/>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nvGrpSpPr>
                            <p:cNvPr id="11374" name="Group 110"/>
                            <p:cNvGrpSpPr>
                              <a:grpSpLocks/>
                            </p:cNvGrpSpPr>
                            <p:nvPr/>
                          </p:nvGrpSpPr>
                          <p:grpSpPr bwMode="auto">
                            <a:xfrm>
                              <a:off x="0" y="-1"/>
                              <a:ext cx="19996" cy="18277"/>
                              <a:chOff x="0" y="0"/>
                              <a:chExt cx="19999" cy="20001"/>
                            </a:xfrm>
                          </p:grpSpPr>
                          <p:grpSp>
                            <p:nvGrpSpPr>
                              <p:cNvPr id="11375" name="Group 111"/>
                              <p:cNvGrpSpPr>
                                <a:grpSpLocks/>
                              </p:cNvGrpSpPr>
                              <p:nvPr/>
                            </p:nvGrpSpPr>
                            <p:grpSpPr bwMode="auto">
                              <a:xfrm>
                                <a:off x="0" y="0"/>
                                <a:ext cx="12703" cy="6138"/>
                                <a:chOff x="0" y="0"/>
                                <a:chExt cx="20000" cy="20000"/>
                              </a:xfrm>
                            </p:grpSpPr>
                            <p:sp>
                              <p:nvSpPr>
                                <p:cNvPr id="11376" name="Arc 112"/>
                                <p:cNvSpPr>
                                  <a:spLocks/>
                                </p:cNvSpPr>
                                <p:nvPr/>
                              </p:nvSpPr>
                              <p:spPr bwMode="auto">
                                <a:xfrm flipH="1">
                                  <a:off x="0" y="0"/>
                                  <a:ext cx="1000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sp>
                              <p:nvSpPr>
                                <p:cNvPr id="11377" name="Arc 113"/>
                                <p:cNvSpPr>
                                  <a:spLocks/>
                                </p:cNvSpPr>
                                <p:nvPr/>
                              </p:nvSpPr>
                              <p:spPr bwMode="auto">
                                <a:xfrm>
                                  <a:off x="10004" y="0"/>
                                  <a:ext cx="9996" cy="99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grpSp>
                          <p:sp>
                            <p:nvSpPr>
                              <p:cNvPr id="11378" name="Line 114"/>
                              <p:cNvSpPr>
                                <a:spLocks noChangeShapeType="1"/>
                              </p:cNvSpPr>
                              <p:nvPr/>
                            </p:nvSpPr>
                            <p:spPr bwMode="auto">
                              <a:xfrm>
                                <a:off x="0" y="6161"/>
                                <a:ext cx="6354" cy="13840"/>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1379" name="Line 115"/>
                              <p:cNvSpPr>
                                <a:spLocks noChangeShapeType="1"/>
                              </p:cNvSpPr>
                              <p:nvPr/>
                            </p:nvSpPr>
                            <p:spPr bwMode="auto">
                              <a:xfrm>
                                <a:off x="12726" y="2832"/>
                                <a:ext cx="7273" cy="15229"/>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grpSp>
                    </p:grpSp>
                    <p:grpSp>
                      <p:nvGrpSpPr>
                        <p:cNvPr id="11380" name="Group 116"/>
                        <p:cNvGrpSpPr>
                          <a:grpSpLocks/>
                        </p:cNvGrpSpPr>
                        <p:nvPr/>
                      </p:nvGrpSpPr>
                      <p:grpSpPr bwMode="auto">
                        <a:xfrm>
                          <a:off x="7327" y="3801"/>
                          <a:ext cx="5391" cy="12406"/>
                          <a:chOff x="4" y="-5"/>
                          <a:chExt cx="19991" cy="20005"/>
                        </a:xfrm>
                      </p:grpSpPr>
                      <p:sp>
                        <p:nvSpPr>
                          <p:cNvPr id="11381" name="Line 117"/>
                          <p:cNvSpPr>
                            <a:spLocks noChangeShapeType="1"/>
                          </p:cNvSpPr>
                          <p:nvPr/>
                        </p:nvSpPr>
                        <p:spPr bwMode="auto">
                          <a:xfrm flipH="1">
                            <a:off x="7294" y="15629"/>
                            <a:ext cx="1843" cy="4326"/>
                          </a:xfrm>
                          <a:prstGeom prst="line">
                            <a:avLst/>
                          </a:prstGeom>
                          <a:noFill/>
                          <a:ln w="9525">
                            <a:solidFill>
                              <a:srgbClr val="000000"/>
                            </a:solidFill>
                            <a:round/>
                            <a:headEnd type="none" w="sm" len="med"/>
                            <a:tailEnd type="none" w="sm" len="med"/>
                          </a:ln>
                          <a:effectLst/>
                        </p:spPr>
                        <p:txBody>
                          <a:bodyPr/>
                          <a:lstStyle/>
                          <a:p>
                            <a:endParaRPr lang="el-GR"/>
                          </a:p>
                        </p:txBody>
                      </p:sp>
                      <p:sp>
                        <p:nvSpPr>
                          <p:cNvPr id="11382" name="Line 118"/>
                          <p:cNvSpPr>
                            <a:spLocks noChangeShapeType="1"/>
                          </p:cNvSpPr>
                          <p:nvPr/>
                        </p:nvSpPr>
                        <p:spPr bwMode="auto">
                          <a:xfrm>
                            <a:off x="17280" y="13884"/>
                            <a:ext cx="2715" cy="2627"/>
                          </a:xfrm>
                          <a:prstGeom prst="line">
                            <a:avLst/>
                          </a:prstGeom>
                          <a:noFill/>
                          <a:ln w="9525">
                            <a:solidFill>
                              <a:srgbClr val="000000"/>
                            </a:solidFill>
                            <a:round/>
                            <a:headEnd type="none" w="sm" len="med"/>
                            <a:tailEnd type="none" w="sm" len="med"/>
                          </a:ln>
                          <a:effectLst/>
                        </p:spPr>
                        <p:txBody>
                          <a:bodyPr/>
                          <a:lstStyle/>
                          <a:p>
                            <a:endParaRPr lang="el-GR"/>
                          </a:p>
                        </p:txBody>
                      </p:sp>
                      <p:sp>
                        <p:nvSpPr>
                          <p:cNvPr id="11383" name="Line 119"/>
                          <p:cNvSpPr>
                            <a:spLocks noChangeShapeType="1"/>
                          </p:cNvSpPr>
                          <p:nvPr/>
                        </p:nvSpPr>
                        <p:spPr bwMode="auto">
                          <a:xfrm flipV="1">
                            <a:off x="7294" y="16511"/>
                            <a:ext cx="12701" cy="344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1384" name="Group 120"/>
                          <p:cNvGrpSpPr>
                            <a:grpSpLocks/>
                          </p:cNvGrpSpPr>
                          <p:nvPr/>
                        </p:nvGrpSpPr>
                        <p:grpSpPr bwMode="auto">
                          <a:xfrm>
                            <a:off x="5288" y="3780"/>
                            <a:ext cx="11996" cy="11689"/>
                            <a:chOff x="0" y="0"/>
                            <a:chExt cx="20001" cy="19999"/>
                          </a:xfrm>
                        </p:grpSpPr>
                        <p:grpSp>
                          <p:nvGrpSpPr>
                            <p:cNvPr id="11385" name="Group 121"/>
                            <p:cNvGrpSpPr>
                              <a:grpSpLocks/>
                            </p:cNvGrpSpPr>
                            <p:nvPr/>
                          </p:nvGrpSpPr>
                          <p:grpSpPr bwMode="auto">
                            <a:xfrm>
                              <a:off x="0" y="0"/>
                              <a:ext cx="13312" cy="6161"/>
                              <a:chOff x="0" y="0"/>
                              <a:chExt cx="20002" cy="20000"/>
                            </a:xfrm>
                          </p:grpSpPr>
                          <p:sp>
                            <p:nvSpPr>
                              <p:cNvPr id="11386" name="Arc 122"/>
                              <p:cNvSpPr>
                                <a:spLocks/>
                              </p:cNvSpPr>
                              <p:nvPr/>
                            </p:nvSpPr>
                            <p:spPr bwMode="auto">
                              <a:xfrm flipH="1">
                                <a:off x="0" y="0"/>
                                <a:ext cx="1006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1387" name="Arc 123"/>
                              <p:cNvSpPr>
                                <a:spLocks/>
                              </p:cNvSpPr>
                              <p:nvPr/>
                            </p:nvSpPr>
                            <p:spPr bwMode="auto">
                              <a:xfrm>
                                <a:off x="9951" y="0"/>
                                <a:ext cx="10051" cy="99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1388" name="Line 124"/>
                            <p:cNvSpPr>
                              <a:spLocks noChangeShapeType="1"/>
                            </p:cNvSpPr>
                            <p:nvPr/>
                          </p:nvSpPr>
                          <p:spPr bwMode="auto">
                            <a:xfrm>
                              <a:off x="0" y="6161"/>
                              <a:ext cx="6696" cy="13838"/>
                            </a:xfrm>
                            <a:prstGeom prst="line">
                              <a:avLst/>
                            </a:prstGeom>
                            <a:noFill/>
                            <a:ln w="9525">
                              <a:solidFill>
                                <a:srgbClr val="000000"/>
                              </a:solidFill>
                              <a:round/>
                              <a:headEnd type="none" w="sm" len="med"/>
                              <a:tailEnd type="none" w="sm" len="med"/>
                            </a:ln>
                            <a:effectLst/>
                          </p:spPr>
                          <p:txBody>
                            <a:bodyPr/>
                            <a:lstStyle/>
                            <a:p>
                              <a:endParaRPr lang="el-GR"/>
                            </a:p>
                          </p:txBody>
                        </p:sp>
                        <p:sp>
                          <p:nvSpPr>
                            <p:cNvPr id="11389" name="Line 125"/>
                            <p:cNvSpPr>
                              <a:spLocks noChangeShapeType="1"/>
                            </p:cNvSpPr>
                            <p:nvPr/>
                          </p:nvSpPr>
                          <p:spPr bwMode="auto">
                            <a:xfrm>
                              <a:off x="13312" y="3059"/>
                              <a:ext cx="6689" cy="13840"/>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1390" name="Group 126"/>
                          <p:cNvGrpSpPr>
                            <a:grpSpLocks/>
                          </p:cNvGrpSpPr>
                          <p:nvPr/>
                        </p:nvGrpSpPr>
                        <p:grpSpPr bwMode="auto">
                          <a:xfrm>
                            <a:off x="4" y="-5"/>
                            <a:ext cx="19976" cy="20005"/>
                            <a:chOff x="1" y="-5"/>
                            <a:chExt cx="19998" cy="20005"/>
                          </a:xfrm>
                        </p:grpSpPr>
                        <p:sp>
                          <p:nvSpPr>
                            <p:cNvPr id="11391" name="Line 127"/>
                            <p:cNvSpPr>
                              <a:spLocks noChangeShapeType="1"/>
                            </p:cNvSpPr>
                            <p:nvPr/>
                          </p:nvSpPr>
                          <p:spPr bwMode="auto">
                            <a:xfrm>
                              <a:off x="6356" y="18255"/>
                              <a:ext cx="903" cy="1745"/>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nvGrpSpPr>
                            <p:cNvPr id="11392" name="Group 128"/>
                            <p:cNvGrpSpPr>
                              <a:grpSpLocks/>
                            </p:cNvGrpSpPr>
                            <p:nvPr/>
                          </p:nvGrpSpPr>
                          <p:grpSpPr bwMode="auto">
                            <a:xfrm>
                              <a:off x="1" y="-5"/>
                              <a:ext cx="19998" cy="18236"/>
                              <a:chOff x="0" y="0"/>
                              <a:chExt cx="19998" cy="19999"/>
                            </a:xfrm>
                          </p:grpSpPr>
                          <p:grpSp>
                            <p:nvGrpSpPr>
                              <p:cNvPr id="11393" name="Group 129"/>
                              <p:cNvGrpSpPr>
                                <a:grpSpLocks/>
                              </p:cNvGrpSpPr>
                              <p:nvPr/>
                            </p:nvGrpSpPr>
                            <p:grpSpPr bwMode="auto">
                              <a:xfrm>
                                <a:off x="0" y="0"/>
                                <a:ext cx="12715" cy="6138"/>
                                <a:chOff x="0" y="0"/>
                                <a:chExt cx="19998" cy="20000"/>
                              </a:xfrm>
                            </p:grpSpPr>
                            <p:sp>
                              <p:nvSpPr>
                                <p:cNvPr id="11394" name="Arc 130"/>
                                <p:cNvSpPr>
                                  <a:spLocks/>
                                </p:cNvSpPr>
                                <p:nvPr/>
                              </p:nvSpPr>
                              <p:spPr bwMode="auto">
                                <a:xfrm flipH="1">
                                  <a:off x="0" y="0"/>
                                  <a:ext cx="9995"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sp>
                              <p:nvSpPr>
                                <p:cNvPr id="11395" name="Arc 131"/>
                                <p:cNvSpPr>
                                  <a:spLocks/>
                                </p:cNvSpPr>
                                <p:nvPr/>
                              </p:nvSpPr>
                              <p:spPr bwMode="auto">
                                <a:xfrm>
                                  <a:off x="9995" y="0"/>
                                  <a:ext cx="10003" cy="99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grpSp>
                          <p:sp>
                            <p:nvSpPr>
                              <p:cNvPr id="11396" name="Line 132"/>
                              <p:cNvSpPr>
                                <a:spLocks noChangeShapeType="1"/>
                              </p:cNvSpPr>
                              <p:nvPr/>
                            </p:nvSpPr>
                            <p:spPr bwMode="auto">
                              <a:xfrm>
                                <a:off x="0" y="6161"/>
                                <a:ext cx="6355" cy="13838"/>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1397" name="Line 133"/>
                              <p:cNvSpPr>
                                <a:spLocks noChangeShapeType="1"/>
                              </p:cNvSpPr>
                              <p:nvPr/>
                            </p:nvSpPr>
                            <p:spPr bwMode="auto">
                              <a:xfrm>
                                <a:off x="12715" y="2881"/>
                                <a:ext cx="7283" cy="15231"/>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grpSp>
                    </p:grpSp>
                    <p:grpSp>
                      <p:nvGrpSpPr>
                        <p:cNvPr id="11398" name="Group 134"/>
                        <p:cNvGrpSpPr>
                          <a:grpSpLocks/>
                        </p:cNvGrpSpPr>
                        <p:nvPr/>
                      </p:nvGrpSpPr>
                      <p:grpSpPr bwMode="auto">
                        <a:xfrm>
                          <a:off x="14652" y="8"/>
                          <a:ext cx="5400" cy="12377"/>
                          <a:chOff x="-1" y="2"/>
                          <a:chExt cx="20003" cy="19998"/>
                        </a:xfrm>
                      </p:grpSpPr>
                      <p:sp>
                        <p:nvSpPr>
                          <p:cNvPr id="11399" name="Line 135"/>
                          <p:cNvSpPr>
                            <a:spLocks noChangeShapeType="1"/>
                          </p:cNvSpPr>
                          <p:nvPr/>
                        </p:nvSpPr>
                        <p:spPr bwMode="auto">
                          <a:xfrm flipH="1">
                            <a:off x="7315" y="15663"/>
                            <a:ext cx="1841" cy="4337"/>
                          </a:xfrm>
                          <a:prstGeom prst="line">
                            <a:avLst/>
                          </a:prstGeom>
                          <a:noFill/>
                          <a:ln w="9525">
                            <a:solidFill>
                              <a:srgbClr val="000000"/>
                            </a:solidFill>
                            <a:round/>
                            <a:headEnd type="none" w="sm" len="med"/>
                            <a:tailEnd type="none" w="sm" len="med"/>
                          </a:ln>
                          <a:effectLst/>
                        </p:spPr>
                        <p:txBody>
                          <a:bodyPr/>
                          <a:lstStyle/>
                          <a:p>
                            <a:endParaRPr lang="el-GR"/>
                          </a:p>
                        </p:txBody>
                      </p:sp>
                      <p:sp>
                        <p:nvSpPr>
                          <p:cNvPr id="11400" name="Line 136"/>
                          <p:cNvSpPr>
                            <a:spLocks noChangeShapeType="1"/>
                          </p:cNvSpPr>
                          <p:nvPr/>
                        </p:nvSpPr>
                        <p:spPr bwMode="auto">
                          <a:xfrm>
                            <a:off x="17287" y="13915"/>
                            <a:ext cx="2715" cy="2635"/>
                          </a:xfrm>
                          <a:prstGeom prst="line">
                            <a:avLst/>
                          </a:prstGeom>
                          <a:noFill/>
                          <a:ln w="9525">
                            <a:solidFill>
                              <a:srgbClr val="000000"/>
                            </a:solidFill>
                            <a:round/>
                            <a:headEnd type="none" w="sm" len="med"/>
                            <a:tailEnd type="none" w="sm" len="med"/>
                          </a:ln>
                          <a:effectLst/>
                        </p:spPr>
                        <p:txBody>
                          <a:bodyPr/>
                          <a:lstStyle/>
                          <a:p>
                            <a:endParaRPr lang="el-GR"/>
                          </a:p>
                        </p:txBody>
                      </p:sp>
                      <p:sp>
                        <p:nvSpPr>
                          <p:cNvPr id="11401" name="Line 137"/>
                          <p:cNvSpPr>
                            <a:spLocks noChangeShapeType="1"/>
                          </p:cNvSpPr>
                          <p:nvPr/>
                        </p:nvSpPr>
                        <p:spPr bwMode="auto">
                          <a:xfrm flipV="1">
                            <a:off x="7315" y="16528"/>
                            <a:ext cx="12687" cy="3451"/>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1402" name="Group 138"/>
                          <p:cNvGrpSpPr>
                            <a:grpSpLocks/>
                          </p:cNvGrpSpPr>
                          <p:nvPr/>
                        </p:nvGrpSpPr>
                        <p:grpSpPr bwMode="auto">
                          <a:xfrm>
                            <a:off x="5311" y="3770"/>
                            <a:ext cx="11976" cy="11712"/>
                            <a:chOff x="0" y="0"/>
                            <a:chExt cx="20000" cy="19999"/>
                          </a:xfrm>
                        </p:grpSpPr>
                        <p:grpSp>
                          <p:nvGrpSpPr>
                            <p:cNvPr id="11403" name="Group 139"/>
                            <p:cNvGrpSpPr>
                              <a:grpSpLocks/>
                            </p:cNvGrpSpPr>
                            <p:nvPr/>
                          </p:nvGrpSpPr>
                          <p:grpSpPr bwMode="auto">
                            <a:xfrm>
                              <a:off x="0" y="0"/>
                              <a:ext cx="13275" cy="6161"/>
                              <a:chOff x="0" y="0"/>
                              <a:chExt cx="20000" cy="20000"/>
                            </a:xfrm>
                          </p:grpSpPr>
                          <p:sp>
                            <p:nvSpPr>
                              <p:cNvPr id="11404" name="Arc 140"/>
                              <p:cNvSpPr>
                                <a:spLocks/>
                              </p:cNvSpPr>
                              <p:nvPr/>
                            </p:nvSpPr>
                            <p:spPr bwMode="auto">
                              <a:xfrm flipH="1">
                                <a:off x="0" y="0"/>
                                <a:ext cx="1009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1405" name="Arc 141"/>
                              <p:cNvSpPr>
                                <a:spLocks/>
                              </p:cNvSpPr>
                              <p:nvPr/>
                            </p:nvSpPr>
                            <p:spPr bwMode="auto">
                              <a:xfrm>
                                <a:off x="9915" y="0"/>
                                <a:ext cx="10085" cy="99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1406" name="Line 142"/>
                            <p:cNvSpPr>
                              <a:spLocks noChangeShapeType="1"/>
                            </p:cNvSpPr>
                            <p:nvPr/>
                          </p:nvSpPr>
                          <p:spPr bwMode="auto">
                            <a:xfrm>
                              <a:off x="0" y="6161"/>
                              <a:ext cx="6700" cy="13838"/>
                            </a:xfrm>
                            <a:prstGeom prst="line">
                              <a:avLst/>
                            </a:prstGeom>
                            <a:noFill/>
                            <a:ln w="9525">
                              <a:solidFill>
                                <a:srgbClr val="000000"/>
                              </a:solidFill>
                              <a:round/>
                              <a:headEnd type="none" w="sm" len="med"/>
                              <a:tailEnd type="none" w="sm" len="med"/>
                            </a:ln>
                            <a:effectLst/>
                          </p:spPr>
                          <p:txBody>
                            <a:bodyPr/>
                            <a:lstStyle/>
                            <a:p>
                              <a:endParaRPr lang="el-GR"/>
                            </a:p>
                          </p:txBody>
                        </p:sp>
                        <p:sp>
                          <p:nvSpPr>
                            <p:cNvPr id="11407" name="Line 143"/>
                            <p:cNvSpPr>
                              <a:spLocks noChangeShapeType="1"/>
                            </p:cNvSpPr>
                            <p:nvPr/>
                          </p:nvSpPr>
                          <p:spPr bwMode="auto">
                            <a:xfrm>
                              <a:off x="13313" y="3101"/>
                              <a:ext cx="6687" cy="13840"/>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1408" name="Group 144"/>
                          <p:cNvGrpSpPr>
                            <a:grpSpLocks/>
                          </p:cNvGrpSpPr>
                          <p:nvPr/>
                        </p:nvGrpSpPr>
                        <p:grpSpPr bwMode="auto">
                          <a:xfrm>
                            <a:off x="-1" y="2"/>
                            <a:ext cx="20003" cy="19998"/>
                            <a:chOff x="-1" y="2"/>
                            <a:chExt cx="20003" cy="19998"/>
                          </a:xfrm>
                        </p:grpSpPr>
                        <p:sp>
                          <p:nvSpPr>
                            <p:cNvPr id="11409" name="Line 145"/>
                            <p:cNvSpPr>
                              <a:spLocks noChangeShapeType="1"/>
                            </p:cNvSpPr>
                            <p:nvPr/>
                          </p:nvSpPr>
                          <p:spPr bwMode="auto">
                            <a:xfrm>
                              <a:off x="6374" y="18252"/>
                              <a:ext cx="889" cy="1748"/>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nvGrpSpPr>
                            <p:cNvPr id="11410" name="Group 146"/>
                            <p:cNvGrpSpPr>
                              <a:grpSpLocks/>
                            </p:cNvGrpSpPr>
                            <p:nvPr/>
                          </p:nvGrpSpPr>
                          <p:grpSpPr bwMode="auto">
                            <a:xfrm>
                              <a:off x="-1" y="2"/>
                              <a:ext cx="20003" cy="18250"/>
                              <a:chOff x="0" y="0"/>
                              <a:chExt cx="20000" cy="20001"/>
                            </a:xfrm>
                          </p:grpSpPr>
                          <p:grpSp>
                            <p:nvGrpSpPr>
                              <p:cNvPr id="11411" name="Group 147"/>
                              <p:cNvGrpSpPr>
                                <a:grpSpLocks/>
                              </p:cNvGrpSpPr>
                              <p:nvPr/>
                            </p:nvGrpSpPr>
                            <p:grpSpPr bwMode="auto">
                              <a:xfrm>
                                <a:off x="0" y="0"/>
                                <a:ext cx="12711" cy="6146"/>
                                <a:chOff x="0" y="0"/>
                                <a:chExt cx="20000" cy="20000"/>
                              </a:xfrm>
                            </p:grpSpPr>
                            <p:sp>
                              <p:nvSpPr>
                                <p:cNvPr id="11412" name="Arc 148"/>
                                <p:cNvSpPr>
                                  <a:spLocks/>
                                </p:cNvSpPr>
                                <p:nvPr/>
                              </p:nvSpPr>
                              <p:spPr bwMode="auto">
                                <a:xfrm flipH="1">
                                  <a:off x="0" y="0"/>
                                  <a:ext cx="998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sp>
                              <p:nvSpPr>
                                <p:cNvPr id="11413" name="Arc 149"/>
                                <p:cNvSpPr>
                                  <a:spLocks/>
                                </p:cNvSpPr>
                                <p:nvPr/>
                              </p:nvSpPr>
                              <p:spPr bwMode="auto">
                                <a:xfrm>
                                  <a:off x="10029" y="0"/>
                                  <a:ext cx="9971" cy="99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grpSp>
                          <p:sp>
                            <p:nvSpPr>
                              <p:cNvPr id="11414" name="Line 150"/>
                              <p:cNvSpPr>
                                <a:spLocks noChangeShapeType="1"/>
                              </p:cNvSpPr>
                              <p:nvPr/>
                            </p:nvSpPr>
                            <p:spPr bwMode="auto">
                              <a:xfrm>
                                <a:off x="0" y="6146"/>
                                <a:ext cx="6348" cy="13855"/>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1415" name="Line 151"/>
                              <p:cNvSpPr>
                                <a:spLocks noChangeShapeType="1"/>
                              </p:cNvSpPr>
                              <p:nvPr/>
                            </p:nvSpPr>
                            <p:spPr bwMode="auto">
                              <a:xfrm>
                                <a:off x="12737" y="2862"/>
                                <a:ext cx="7263" cy="15250"/>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grpSp>
                    </p:grpSp>
                  </p:grpSp>
                  <p:sp>
                    <p:nvSpPr>
                      <p:cNvPr id="11416" name="Line 152"/>
                      <p:cNvSpPr>
                        <a:spLocks noChangeShapeType="1"/>
                      </p:cNvSpPr>
                      <p:nvPr/>
                    </p:nvSpPr>
                    <p:spPr bwMode="auto">
                      <a:xfrm flipV="1">
                        <a:off x="796" y="17401"/>
                        <a:ext cx="1608" cy="1109"/>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1417" name="Line 153"/>
                    <p:cNvSpPr>
                      <a:spLocks noChangeShapeType="1"/>
                    </p:cNvSpPr>
                    <p:nvPr/>
                  </p:nvSpPr>
                  <p:spPr bwMode="auto">
                    <a:xfrm flipV="1">
                      <a:off x="4710" y="13635"/>
                      <a:ext cx="5118" cy="2740"/>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1418" name="Line 154"/>
                  <p:cNvSpPr>
                    <a:spLocks noChangeShapeType="1"/>
                  </p:cNvSpPr>
                  <p:nvPr/>
                </p:nvSpPr>
                <p:spPr bwMode="auto">
                  <a:xfrm flipV="1">
                    <a:off x="12019" y="9575"/>
                    <a:ext cx="5212" cy="2628"/>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1419" name="Line 155"/>
                <p:cNvSpPr>
                  <a:spLocks noChangeShapeType="1"/>
                </p:cNvSpPr>
                <p:nvPr/>
              </p:nvSpPr>
              <p:spPr bwMode="auto">
                <a:xfrm flipV="1">
                  <a:off x="17182" y="6948"/>
                  <a:ext cx="2865" cy="1757"/>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1420" name="Group 156"/>
              <p:cNvGrpSpPr>
                <a:grpSpLocks/>
              </p:cNvGrpSpPr>
              <p:nvPr/>
            </p:nvGrpSpPr>
            <p:grpSpPr bwMode="auto">
              <a:xfrm>
                <a:off x="-9" y="4"/>
                <a:ext cx="20051" cy="19996"/>
                <a:chOff x="0" y="0"/>
                <a:chExt cx="19995" cy="20001"/>
              </a:xfrm>
            </p:grpSpPr>
            <p:sp>
              <p:nvSpPr>
                <p:cNvPr id="11421" name="Line 157"/>
                <p:cNvSpPr>
                  <a:spLocks noChangeShapeType="1"/>
                </p:cNvSpPr>
                <p:nvPr/>
              </p:nvSpPr>
              <p:spPr bwMode="auto">
                <a:xfrm flipH="1" flipV="1">
                  <a:off x="77" y="7054"/>
                  <a:ext cx="2494" cy="8825"/>
                </a:xfrm>
                <a:prstGeom prst="line">
                  <a:avLst/>
                </a:prstGeom>
                <a:noFill/>
                <a:ln w="9525">
                  <a:solidFill>
                    <a:srgbClr val="000000"/>
                  </a:solidFill>
                  <a:round/>
                  <a:headEnd type="none" w="sm" len="med"/>
                  <a:tailEnd type="none" w="sm" len="med"/>
                </a:ln>
                <a:effectLst/>
              </p:spPr>
              <p:txBody>
                <a:bodyPr/>
                <a:lstStyle/>
                <a:p>
                  <a:endParaRPr lang="el-GR"/>
                </a:p>
              </p:txBody>
            </p:sp>
            <p:sp>
              <p:nvSpPr>
                <p:cNvPr id="11422" name="Line 158"/>
                <p:cNvSpPr>
                  <a:spLocks noChangeShapeType="1"/>
                </p:cNvSpPr>
                <p:nvPr/>
              </p:nvSpPr>
              <p:spPr bwMode="auto">
                <a:xfrm>
                  <a:off x="2572" y="15870"/>
                  <a:ext cx="4" cy="4122"/>
                </a:xfrm>
                <a:prstGeom prst="line">
                  <a:avLst/>
                </a:prstGeom>
                <a:noFill/>
                <a:ln w="9525">
                  <a:solidFill>
                    <a:srgbClr val="000000"/>
                  </a:solidFill>
                  <a:round/>
                  <a:headEnd type="none" w="sm" len="med"/>
                  <a:tailEnd type="none" w="sm" len="med"/>
                </a:ln>
                <a:effectLst/>
              </p:spPr>
              <p:txBody>
                <a:bodyPr/>
                <a:lstStyle/>
                <a:p>
                  <a:endParaRPr lang="el-GR"/>
                </a:p>
              </p:txBody>
            </p:sp>
            <p:sp>
              <p:nvSpPr>
                <p:cNvPr id="11423" name="Line 159"/>
                <p:cNvSpPr>
                  <a:spLocks noChangeShapeType="1"/>
                </p:cNvSpPr>
                <p:nvPr/>
              </p:nvSpPr>
              <p:spPr bwMode="auto">
                <a:xfrm flipH="1" flipV="1">
                  <a:off x="77" y="11176"/>
                  <a:ext cx="2495" cy="8825"/>
                </a:xfrm>
                <a:prstGeom prst="line">
                  <a:avLst/>
                </a:prstGeom>
                <a:noFill/>
                <a:ln w="9525">
                  <a:solidFill>
                    <a:srgbClr val="000000"/>
                  </a:solidFill>
                  <a:round/>
                  <a:headEnd type="none" w="sm" len="med"/>
                  <a:tailEnd type="none" w="sm" len="med"/>
                </a:ln>
                <a:effectLst/>
              </p:spPr>
              <p:txBody>
                <a:bodyPr/>
                <a:lstStyle/>
                <a:p>
                  <a:endParaRPr lang="el-GR"/>
                </a:p>
              </p:txBody>
            </p:sp>
            <p:sp>
              <p:nvSpPr>
                <p:cNvPr id="11424" name="Line 160"/>
                <p:cNvSpPr>
                  <a:spLocks noChangeShapeType="1"/>
                </p:cNvSpPr>
                <p:nvPr/>
              </p:nvSpPr>
              <p:spPr bwMode="auto">
                <a:xfrm flipV="1">
                  <a:off x="2572" y="12938"/>
                  <a:ext cx="17423" cy="7054"/>
                </a:xfrm>
                <a:prstGeom prst="line">
                  <a:avLst/>
                </a:prstGeom>
                <a:noFill/>
                <a:ln w="9525">
                  <a:solidFill>
                    <a:srgbClr val="000000"/>
                  </a:solidFill>
                  <a:round/>
                  <a:headEnd type="none" w="sm" len="med"/>
                  <a:tailEnd type="none" w="sm" len="med"/>
                </a:ln>
                <a:effectLst/>
              </p:spPr>
              <p:txBody>
                <a:bodyPr/>
                <a:lstStyle/>
                <a:p>
                  <a:endParaRPr lang="el-GR"/>
                </a:p>
              </p:txBody>
            </p:sp>
            <p:sp>
              <p:nvSpPr>
                <p:cNvPr id="11425" name="Line 161"/>
                <p:cNvSpPr>
                  <a:spLocks noChangeShapeType="1"/>
                </p:cNvSpPr>
                <p:nvPr/>
              </p:nvSpPr>
              <p:spPr bwMode="auto">
                <a:xfrm>
                  <a:off x="19990" y="8825"/>
                  <a:ext cx="5" cy="4121"/>
                </a:xfrm>
                <a:prstGeom prst="line">
                  <a:avLst/>
                </a:prstGeom>
                <a:noFill/>
                <a:ln w="9525">
                  <a:solidFill>
                    <a:srgbClr val="000000"/>
                  </a:solidFill>
                  <a:round/>
                  <a:headEnd type="none" w="sm" len="med"/>
                  <a:tailEnd type="none" w="sm" len="med"/>
                </a:ln>
                <a:effectLst/>
              </p:spPr>
              <p:txBody>
                <a:bodyPr/>
                <a:lstStyle/>
                <a:p>
                  <a:endParaRPr lang="el-GR"/>
                </a:p>
              </p:txBody>
            </p:sp>
            <p:sp>
              <p:nvSpPr>
                <p:cNvPr id="11426" name="Line 162"/>
                <p:cNvSpPr>
                  <a:spLocks noChangeShapeType="1"/>
                </p:cNvSpPr>
                <p:nvPr/>
              </p:nvSpPr>
              <p:spPr bwMode="auto">
                <a:xfrm flipH="1" flipV="1">
                  <a:off x="17502" y="0"/>
                  <a:ext cx="2493" cy="8825"/>
                </a:xfrm>
                <a:prstGeom prst="line">
                  <a:avLst/>
                </a:prstGeom>
                <a:noFill/>
                <a:ln w="9525">
                  <a:solidFill>
                    <a:srgbClr val="000000"/>
                  </a:solidFill>
                  <a:round/>
                  <a:headEnd type="none" w="sm" len="med"/>
                  <a:tailEnd type="none" w="sm" len="med"/>
                </a:ln>
                <a:effectLst/>
              </p:spPr>
              <p:txBody>
                <a:bodyPr/>
                <a:lstStyle/>
                <a:p>
                  <a:endParaRPr lang="el-GR"/>
                </a:p>
              </p:txBody>
            </p:sp>
            <p:sp>
              <p:nvSpPr>
                <p:cNvPr id="11427" name="Freeform 163"/>
                <p:cNvSpPr>
                  <a:spLocks/>
                </p:cNvSpPr>
                <p:nvPr/>
              </p:nvSpPr>
              <p:spPr bwMode="auto">
                <a:xfrm>
                  <a:off x="197" y="0"/>
                  <a:ext cx="17305" cy="7254"/>
                </a:xfrm>
                <a:custGeom>
                  <a:avLst/>
                  <a:gdLst/>
                  <a:ahLst/>
                  <a:cxnLst>
                    <a:cxn ang="0">
                      <a:pos x="19976" y="167"/>
                    </a:cxn>
                    <a:cxn ang="0">
                      <a:pos x="19857" y="407"/>
                    </a:cxn>
                    <a:cxn ang="0">
                      <a:pos x="19632" y="646"/>
                    </a:cxn>
                    <a:cxn ang="0">
                      <a:pos x="19459" y="861"/>
                    </a:cxn>
                    <a:cxn ang="0">
                      <a:pos x="19287" y="1077"/>
                    </a:cxn>
                    <a:cxn ang="0">
                      <a:pos x="18942" y="1531"/>
                    </a:cxn>
                    <a:cxn ang="0">
                      <a:pos x="18491" y="1986"/>
                    </a:cxn>
                    <a:cxn ang="0">
                      <a:pos x="18318" y="2201"/>
                    </a:cxn>
                    <a:cxn ang="0">
                      <a:pos x="17409" y="2416"/>
                    </a:cxn>
                    <a:cxn ang="0">
                      <a:pos x="16946" y="2656"/>
                    </a:cxn>
                    <a:cxn ang="0">
                      <a:pos x="15413" y="2895"/>
                    </a:cxn>
                    <a:cxn ang="0">
                      <a:pos x="15294" y="3110"/>
                    </a:cxn>
                    <a:cxn ang="0">
                      <a:pos x="15062" y="3325"/>
                    </a:cxn>
                    <a:cxn ang="0">
                      <a:pos x="14890" y="3780"/>
                    </a:cxn>
                    <a:cxn ang="0">
                      <a:pos x="14439" y="3995"/>
                    </a:cxn>
                    <a:cxn ang="0">
                      <a:pos x="13981" y="4474"/>
                    </a:cxn>
                    <a:cxn ang="0">
                      <a:pos x="13529" y="4904"/>
                    </a:cxn>
                    <a:cxn ang="0">
                      <a:pos x="13072" y="5359"/>
                    </a:cxn>
                    <a:cxn ang="0">
                      <a:pos x="12787" y="6029"/>
                    </a:cxn>
                    <a:cxn ang="0">
                      <a:pos x="12383" y="6722"/>
                    </a:cxn>
                    <a:cxn ang="0">
                      <a:pos x="12270" y="6938"/>
                    </a:cxn>
                    <a:cxn ang="0">
                      <a:pos x="12044" y="7392"/>
                    </a:cxn>
                    <a:cxn ang="0">
                      <a:pos x="11468" y="7823"/>
                    </a:cxn>
                    <a:cxn ang="0">
                      <a:pos x="11075" y="8062"/>
                    </a:cxn>
                    <a:cxn ang="0">
                      <a:pos x="10559" y="8278"/>
                    </a:cxn>
                    <a:cxn ang="0">
                      <a:pos x="9762" y="8493"/>
                    </a:cxn>
                    <a:cxn ang="0">
                      <a:pos x="9418" y="8732"/>
                    </a:cxn>
                    <a:cxn ang="0">
                      <a:pos x="8616" y="9187"/>
                    </a:cxn>
                    <a:cxn ang="0">
                      <a:pos x="8158" y="9402"/>
                    </a:cxn>
                    <a:cxn ang="0">
                      <a:pos x="7932" y="9641"/>
                    </a:cxn>
                    <a:cxn ang="0">
                      <a:pos x="7819" y="9856"/>
                    </a:cxn>
                    <a:cxn ang="0">
                      <a:pos x="7706" y="10072"/>
                    </a:cxn>
                    <a:cxn ang="0">
                      <a:pos x="7534" y="10311"/>
                    </a:cxn>
                    <a:cxn ang="0">
                      <a:pos x="7362" y="10550"/>
                    </a:cxn>
                    <a:cxn ang="0">
                      <a:pos x="7136" y="11220"/>
                    </a:cxn>
                    <a:cxn ang="0">
                      <a:pos x="6958" y="11435"/>
                    </a:cxn>
                    <a:cxn ang="0">
                      <a:pos x="6447" y="12560"/>
                    </a:cxn>
                    <a:cxn ang="0">
                      <a:pos x="6393" y="13014"/>
                    </a:cxn>
                    <a:cxn ang="0">
                      <a:pos x="6108" y="13230"/>
                    </a:cxn>
                    <a:cxn ang="0">
                      <a:pos x="5764" y="13469"/>
                    </a:cxn>
                    <a:cxn ang="0">
                      <a:pos x="5591" y="13684"/>
                    </a:cxn>
                    <a:cxn ang="0">
                      <a:pos x="5359" y="13900"/>
                    </a:cxn>
                    <a:cxn ang="0">
                      <a:pos x="5021" y="14139"/>
                    </a:cxn>
                    <a:cxn ang="0">
                      <a:pos x="4563" y="14809"/>
                    </a:cxn>
                    <a:cxn ang="0">
                      <a:pos x="4391" y="15048"/>
                    </a:cxn>
                    <a:cxn ang="0">
                      <a:pos x="4278" y="15263"/>
                    </a:cxn>
                    <a:cxn ang="0">
                      <a:pos x="4106" y="15478"/>
                    </a:cxn>
                    <a:cxn ang="0">
                      <a:pos x="3939" y="15718"/>
                    </a:cxn>
                    <a:cxn ang="0">
                      <a:pos x="2109" y="15933"/>
                    </a:cxn>
                    <a:cxn ang="0">
                      <a:pos x="1943" y="16148"/>
                    </a:cxn>
                    <a:cxn ang="0">
                      <a:pos x="1824" y="16388"/>
                    </a:cxn>
                    <a:cxn ang="0">
                      <a:pos x="1711" y="16627"/>
                    </a:cxn>
                    <a:cxn ang="0">
                      <a:pos x="1598" y="16842"/>
                    </a:cxn>
                    <a:cxn ang="0">
                      <a:pos x="1426" y="17297"/>
                    </a:cxn>
                    <a:cxn ang="0">
                      <a:pos x="1307" y="17512"/>
                    </a:cxn>
                    <a:cxn ang="0">
                      <a:pos x="1028" y="18182"/>
                    </a:cxn>
                    <a:cxn ang="0">
                      <a:pos x="856" y="18397"/>
                    </a:cxn>
                    <a:cxn ang="0">
                      <a:pos x="683" y="18636"/>
                    </a:cxn>
                    <a:cxn ang="0">
                      <a:pos x="624" y="18876"/>
                    </a:cxn>
                    <a:cxn ang="0">
                      <a:pos x="511" y="19091"/>
                    </a:cxn>
                    <a:cxn ang="0">
                      <a:pos x="59" y="19545"/>
                    </a:cxn>
                    <a:cxn ang="0">
                      <a:pos x="0" y="19761"/>
                    </a:cxn>
                  </a:cxnLst>
                  <a:rect l="0" t="0" r="r" b="b"/>
                  <a:pathLst>
                    <a:path w="20000" h="20000">
                      <a:moveTo>
                        <a:pt x="19994" y="0"/>
                      </a:moveTo>
                      <a:lnTo>
                        <a:pt x="19976" y="167"/>
                      </a:lnTo>
                      <a:lnTo>
                        <a:pt x="19857" y="167"/>
                      </a:lnTo>
                      <a:lnTo>
                        <a:pt x="19857" y="407"/>
                      </a:lnTo>
                      <a:lnTo>
                        <a:pt x="19745" y="407"/>
                      </a:lnTo>
                      <a:lnTo>
                        <a:pt x="19632" y="646"/>
                      </a:lnTo>
                      <a:lnTo>
                        <a:pt x="19519" y="646"/>
                      </a:lnTo>
                      <a:lnTo>
                        <a:pt x="19459" y="861"/>
                      </a:lnTo>
                      <a:lnTo>
                        <a:pt x="19346" y="861"/>
                      </a:lnTo>
                      <a:lnTo>
                        <a:pt x="19287" y="1077"/>
                      </a:lnTo>
                      <a:lnTo>
                        <a:pt x="19180" y="1077"/>
                      </a:lnTo>
                      <a:lnTo>
                        <a:pt x="18942" y="1531"/>
                      </a:lnTo>
                      <a:lnTo>
                        <a:pt x="18723" y="1531"/>
                      </a:lnTo>
                      <a:lnTo>
                        <a:pt x="18491" y="1986"/>
                      </a:lnTo>
                      <a:lnTo>
                        <a:pt x="18378" y="1986"/>
                      </a:lnTo>
                      <a:lnTo>
                        <a:pt x="18318" y="2201"/>
                      </a:lnTo>
                      <a:lnTo>
                        <a:pt x="17748" y="2201"/>
                      </a:lnTo>
                      <a:lnTo>
                        <a:pt x="17409" y="2416"/>
                      </a:lnTo>
                      <a:lnTo>
                        <a:pt x="17296" y="2656"/>
                      </a:lnTo>
                      <a:lnTo>
                        <a:pt x="16946" y="2656"/>
                      </a:lnTo>
                      <a:lnTo>
                        <a:pt x="16381" y="2895"/>
                      </a:lnTo>
                      <a:lnTo>
                        <a:pt x="15413" y="2895"/>
                      </a:lnTo>
                      <a:lnTo>
                        <a:pt x="15413" y="3110"/>
                      </a:lnTo>
                      <a:lnTo>
                        <a:pt x="15294" y="3110"/>
                      </a:lnTo>
                      <a:lnTo>
                        <a:pt x="15181" y="3325"/>
                      </a:lnTo>
                      <a:lnTo>
                        <a:pt x="15062" y="3325"/>
                      </a:lnTo>
                      <a:lnTo>
                        <a:pt x="15009" y="3565"/>
                      </a:lnTo>
                      <a:lnTo>
                        <a:pt x="14890" y="3780"/>
                      </a:lnTo>
                      <a:lnTo>
                        <a:pt x="14551" y="3995"/>
                      </a:lnTo>
                      <a:lnTo>
                        <a:pt x="14439" y="3995"/>
                      </a:lnTo>
                      <a:lnTo>
                        <a:pt x="14094" y="4234"/>
                      </a:lnTo>
                      <a:lnTo>
                        <a:pt x="13981" y="4474"/>
                      </a:lnTo>
                      <a:lnTo>
                        <a:pt x="13642" y="4665"/>
                      </a:lnTo>
                      <a:lnTo>
                        <a:pt x="13529" y="4904"/>
                      </a:lnTo>
                      <a:lnTo>
                        <a:pt x="13179" y="5144"/>
                      </a:lnTo>
                      <a:lnTo>
                        <a:pt x="13072" y="5359"/>
                      </a:lnTo>
                      <a:lnTo>
                        <a:pt x="13007" y="5574"/>
                      </a:lnTo>
                      <a:lnTo>
                        <a:pt x="12787" y="6029"/>
                      </a:lnTo>
                      <a:lnTo>
                        <a:pt x="12442" y="6483"/>
                      </a:lnTo>
                      <a:lnTo>
                        <a:pt x="12383" y="6722"/>
                      </a:lnTo>
                      <a:lnTo>
                        <a:pt x="12270" y="6722"/>
                      </a:lnTo>
                      <a:lnTo>
                        <a:pt x="12270" y="6938"/>
                      </a:lnTo>
                      <a:lnTo>
                        <a:pt x="12157" y="6938"/>
                      </a:lnTo>
                      <a:lnTo>
                        <a:pt x="12044" y="7392"/>
                      </a:lnTo>
                      <a:lnTo>
                        <a:pt x="11586" y="7608"/>
                      </a:lnTo>
                      <a:lnTo>
                        <a:pt x="11468" y="7823"/>
                      </a:lnTo>
                      <a:lnTo>
                        <a:pt x="11123" y="8062"/>
                      </a:lnTo>
                      <a:lnTo>
                        <a:pt x="11075" y="8062"/>
                      </a:lnTo>
                      <a:lnTo>
                        <a:pt x="10957" y="8278"/>
                      </a:lnTo>
                      <a:lnTo>
                        <a:pt x="10559" y="8278"/>
                      </a:lnTo>
                      <a:lnTo>
                        <a:pt x="10446" y="8493"/>
                      </a:lnTo>
                      <a:lnTo>
                        <a:pt x="9762" y="8493"/>
                      </a:lnTo>
                      <a:lnTo>
                        <a:pt x="9643" y="8732"/>
                      </a:lnTo>
                      <a:lnTo>
                        <a:pt x="9418" y="8732"/>
                      </a:lnTo>
                      <a:lnTo>
                        <a:pt x="8960" y="8971"/>
                      </a:lnTo>
                      <a:lnTo>
                        <a:pt x="8616" y="9187"/>
                      </a:lnTo>
                      <a:lnTo>
                        <a:pt x="8217" y="9187"/>
                      </a:lnTo>
                      <a:lnTo>
                        <a:pt x="8158" y="9402"/>
                      </a:lnTo>
                      <a:lnTo>
                        <a:pt x="8045" y="9402"/>
                      </a:lnTo>
                      <a:lnTo>
                        <a:pt x="7932" y="9641"/>
                      </a:lnTo>
                      <a:lnTo>
                        <a:pt x="7873" y="9641"/>
                      </a:lnTo>
                      <a:lnTo>
                        <a:pt x="7819" y="9856"/>
                      </a:lnTo>
                      <a:lnTo>
                        <a:pt x="7760" y="9856"/>
                      </a:lnTo>
                      <a:lnTo>
                        <a:pt x="7706" y="10072"/>
                      </a:lnTo>
                      <a:lnTo>
                        <a:pt x="7594" y="10311"/>
                      </a:lnTo>
                      <a:lnTo>
                        <a:pt x="7534" y="10311"/>
                      </a:lnTo>
                      <a:lnTo>
                        <a:pt x="7415" y="10550"/>
                      </a:lnTo>
                      <a:lnTo>
                        <a:pt x="7362" y="10550"/>
                      </a:lnTo>
                      <a:lnTo>
                        <a:pt x="7243" y="10981"/>
                      </a:lnTo>
                      <a:lnTo>
                        <a:pt x="7136" y="11220"/>
                      </a:lnTo>
                      <a:lnTo>
                        <a:pt x="7077" y="11220"/>
                      </a:lnTo>
                      <a:lnTo>
                        <a:pt x="6958" y="11435"/>
                      </a:lnTo>
                      <a:lnTo>
                        <a:pt x="6904" y="11651"/>
                      </a:lnTo>
                      <a:lnTo>
                        <a:pt x="6447" y="12560"/>
                      </a:lnTo>
                      <a:lnTo>
                        <a:pt x="6393" y="12799"/>
                      </a:lnTo>
                      <a:lnTo>
                        <a:pt x="6393" y="13014"/>
                      </a:lnTo>
                      <a:lnTo>
                        <a:pt x="6162" y="13014"/>
                      </a:lnTo>
                      <a:lnTo>
                        <a:pt x="6108" y="13230"/>
                      </a:lnTo>
                      <a:lnTo>
                        <a:pt x="5876" y="13230"/>
                      </a:lnTo>
                      <a:lnTo>
                        <a:pt x="5764" y="13469"/>
                      </a:lnTo>
                      <a:lnTo>
                        <a:pt x="5710" y="13469"/>
                      </a:lnTo>
                      <a:lnTo>
                        <a:pt x="5591" y="13684"/>
                      </a:lnTo>
                      <a:lnTo>
                        <a:pt x="5478" y="13684"/>
                      </a:lnTo>
                      <a:lnTo>
                        <a:pt x="5359" y="13900"/>
                      </a:lnTo>
                      <a:lnTo>
                        <a:pt x="5140" y="13900"/>
                      </a:lnTo>
                      <a:lnTo>
                        <a:pt x="5021" y="14139"/>
                      </a:lnTo>
                      <a:lnTo>
                        <a:pt x="4908" y="14139"/>
                      </a:lnTo>
                      <a:lnTo>
                        <a:pt x="4563" y="14809"/>
                      </a:lnTo>
                      <a:lnTo>
                        <a:pt x="4450" y="14809"/>
                      </a:lnTo>
                      <a:lnTo>
                        <a:pt x="4391" y="15048"/>
                      </a:lnTo>
                      <a:lnTo>
                        <a:pt x="4337" y="15048"/>
                      </a:lnTo>
                      <a:lnTo>
                        <a:pt x="4278" y="15263"/>
                      </a:lnTo>
                      <a:lnTo>
                        <a:pt x="4165" y="15478"/>
                      </a:lnTo>
                      <a:lnTo>
                        <a:pt x="4106" y="15478"/>
                      </a:lnTo>
                      <a:lnTo>
                        <a:pt x="4052" y="15718"/>
                      </a:lnTo>
                      <a:lnTo>
                        <a:pt x="3939" y="15718"/>
                      </a:lnTo>
                      <a:lnTo>
                        <a:pt x="3827" y="15933"/>
                      </a:lnTo>
                      <a:lnTo>
                        <a:pt x="2109" y="15933"/>
                      </a:lnTo>
                      <a:lnTo>
                        <a:pt x="1996" y="16148"/>
                      </a:lnTo>
                      <a:lnTo>
                        <a:pt x="1943" y="16148"/>
                      </a:lnTo>
                      <a:lnTo>
                        <a:pt x="1943" y="16388"/>
                      </a:lnTo>
                      <a:lnTo>
                        <a:pt x="1824" y="16388"/>
                      </a:lnTo>
                      <a:lnTo>
                        <a:pt x="1771" y="16627"/>
                      </a:lnTo>
                      <a:lnTo>
                        <a:pt x="1711" y="16627"/>
                      </a:lnTo>
                      <a:lnTo>
                        <a:pt x="1658" y="16842"/>
                      </a:lnTo>
                      <a:lnTo>
                        <a:pt x="1598" y="16842"/>
                      </a:lnTo>
                      <a:lnTo>
                        <a:pt x="1485" y="17297"/>
                      </a:lnTo>
                      <a:lnTo>
                        <a:pt x="1426" y="17297"/>
                      </a:lnTo>
                      <a:lnTo>
                        <a:pt x="1373" y="17512"/>
                      </a:lnTo>
                      <a:lnTo>
                        <a:pt x="1307" y="17512"/>
                      </a:lnTo>
                      <a:lnTo>
                        <a:pt x="1260" y="17727"/>
                      </a:lnTo>
                      <a:lnTo>
                        <a:pt x="1028" y="18182"/>
                      </a:lnTo>
                      <a:lnTo>
                        <a:pt x="969" y="18182"/>
                      </a:lnTo>
                      <a:lnTo>
                        <a:pt x="856" y="18397"/>
                      </a:lnTo>
                      <a:lnTo>
                        <a:pt x="796" y="18636"/>
                      </a:lnTo>
                      <a:lnTo>
                        <a:pt x="683" y="18636"/>
                      </a:lnTo>
                      <a:lnTo>
                        <a:pt x="683" y="18876"/>
                      </a:lnTo>
                      <a:lnTo>
                        <a:pt x="624" y="18876"/>
                      </a:lnTo>
                      <a:lnTo>
                        <a:pt x="576" y="19091"/>
                      </a:lnTo>
                      <a:lnTo>
                        <a:pt x="511" y="19091"/>
                      </a:lnTo>
                      <a:lnTo>
                        <a:pt x="285" y="19545"/>
                      </a:lnTo>
                      <a:lnTo>
                        <a:pt x="59" y="19545"/>
                      </a:lnTo>
                      <a:lnTo>
                        <a:pt x="59" y="19761"/>
                      </a:lnTo>
                      <a:lnTo>
                        <a:pt x="0" y="19761"/>
                      </a:lnTo>
                      <a:lnTo>
                        <a:pt x="0" y="19976"/>
                      </a:lnTo>
                    </a:path>
                  </a:pathLst>
                </a:custGeom>
                <a:noFill/>
                <a:ln w="9525" cap="flat">
                  <a:solidFill>
                    <a:srgbClr val="000000"/>
                  </a:solidFill>
                  <a:prstDash val="solid"/>
                  <a:round/>
                  <a:headEnd type="none" w="sm" len="med"/>
                  <a:tailEnd type="none" w="sm" len="med"/>
                </a:ln>
                <a:effectLst/>
              </p:spPr>
              <p:txBody>
                <a:bodyPr/>
                <a:lstStyle/>
                <a:p>
                  <a:endParaRPr lang="el-GR"/>
                </a:p>
              </p:txBody>
            </p:sp>
            <p:sp>
              <p:nvSpPr>
                <p:cNvPr id="11428" name="Freeform 164"/>
                <p:cNvSpPr>
                  <a:spLocks/>
                </p:cNvSpPr>
                <p:nvPr/>
              </p:nvSpPr>
              <p:spPr bwMode="auto">
                <a:xfrm>
                  <a:off x="0" y="7055"/>
                  <a:ext cx="155" cy="4200"/>
                </a:xfrm>
                <a:custGeom>
                  <a:avLst/>
                  <a:gdLst/>
                  <a:ahLst/>
                  <a:cxnLst>
                    <a:cxn ang="0">
                      <a:pos x="10667" y="0"/>
                    </a:cxn>
                    <a:cxn ang="0">
                      <a:pos x="13333" y="1322"/>
                    </a:cxn>
                    <a:cxn ang="0">
                      <a:pos x="13333" y="2851"/>
                    </a:cxn>
                    <a:cxn ang="0">
                      <a:pos x="6667" y="2851"/>
                    </a:cxn>
                    <a:cxn ang="0">
                      <a:pos x="6667" y="5579"/>
                    </a:cxn>
                    <a:cxn ang="0">
                      <a:pos x="13333" y="5992"/>
                    </a:cxn>
                    <a:cxn ang="0">
                      <a:pos x="13333" y="7562"/>
                    </a:cxn>
                    <a:cxn ang="0">
                      <a:pos x="19333" y="8306"/>
                    </a:cxn>
                    <a:cxn ang="0">
                      <a:pos x="19333" y="9876"/>
                    </a:cxn>
                    <a:cxn ang="0">
                      <a:pos x="13333" y="9876"/>
                    </a:cxn>
                    <a:cxn ang="0">
                      <a:pos x="6667" y="10661"/>
                    </a:cxn>
                    <a:cxn ang="0">
                      <a:pos x="0" y="11033"/>
                    </a:cxn>
                    <a:cxn ang="0">
                      <a:pos x="0" y="13760"/>
                    </a:cxn>
                    <a:cxn ang="0">
                      <a:pos x="6667" y="13760"/>
                    </a:cxn>
                    <a:cxn ang="0">
                      <a:pos x="6667" y="14545"/>
                    </a:cxn>
                    <a:cxn ang="0">
                      <a:pos x="13333" y="14917"/>
                    </a:cxn>
                    <a:cxn ang="0">
                      <a:pos x="13333" y="15702"/>
                    </a:cxn>
                    <a:cxn ang="0">
                      <a:pos x="19333" y="16074"/>
                    </a:cxn>
                    <a:cxn ang="0">
                      <a:pos x="19333" y="19959"/>
                    </a:cxn>
                    <a:cxn ang="0">
                      <a:pos x="13333" y="19959"/>
                    </a:cxn>
                  </a:cxnLst>
                  <a:rect l="0" t="0" r="r" b="b"/>
                  <a:pathLst>
                    <a:path w="20000" h="20000">
                      <a:moveTo>
                        <a:pt x="10667" y="0"/>
                      </a:moveTo>
                      <a:lnTo>
                        <a:pt x="13333" y="1322"/>
                      </a:lnTo>
                      <a:lnTo>
                        <a:pt x="13333" y="2851"/>
                      </a:lnTo>
                      <a:lnTo>
                        <a:pt x="6667" y="2851"/>
                      </a:lnTo>
                      <a:lnTo>
                        <a:pt x="6667" y="5579"/>
                      </a:lnTo>
                      <a:lnTo>
                        <a:pt x="13333" y="5992"/>
                      </a:lnTo>
                      <a:lnTo>
                        <a:pt x="13333" y="7562"/>
                      </a:lnTo>
                      <a:lnTo>
                        <a:pt x="19333" y="8306"/>
                      </a:lnTo>
                      <a:lnTo>
                        <a:pt x="19333" y="9876"/>
                      </a:lnTo>
                      <a:lnTo>
                        <a:pt x="13333" y="9876"/>
                      </a:lnTo>
                      <a:lnTo>
                        <a:pt x="6667" y="10661"/>
                      </a:lnTo>
                      <a:lnTo>
                        <a:pt x="0" y="11033"/>
                      </a:lnTo>
                      <a:lnTo>
                        <a:pt x="0" y="13760"/>
                      </a:lnTo>
                      <a:lnTo>
                        <a:pt x="6667" y="13760"/>
                      </a:lnTo>
                      <a:lnTo>
                        <a:pt x="6667" y="14545"/>
                      </a:lnTo>
                      <a:lnTo>
                        <a:pt x="13333" y="14917"/>
                      </a:lnTo>
                      <a:lnTo>
                        <a:pt x="13333" y="15702"/>
                      </a:lnTo>
                      <a:lnTo>
                        <a:pt x="19333" y="16074"/>
                      </a:lnTo>
                      <a:lnTo>
                        <a:pt x="19333" y="19959"/>
                      </a:lnTo>
                      <a:lnTo>
                        <a:pt x="13333" y="19959"/>
                      </a:lnTo>
                    </a:path>
                  </a:pathLst>
                </a:custGeom>
                <a:noFill/>
                <a:ln w="9525" cap="flat">
                  <a:solidFill>
                    <a:srgbClr val="000000"/>
                  </a:solidFill>
                  <a:prstDash val="solid"/>
                  <a:round/>
                  <a:headEnd type="none" w="sm" len="med"/>
                  <a:tailEnd type="none" w="sm" len="med"/>
                </a:ln>
                <a:effectLst/>
              </p:spPr>
              <p:txBody>
                <a:bodyPr/>
                <a:lstStyle/>
                <a:p>
                  <a:endParaRPr lang="el-GR"/>
                </a:p>
              </p:txBody>
            </p:sp>
          </p:grpSp>
        </p:gr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500" fill="hold"/>
                                        <p:tgtEl>
                                          <p:spTgt spid="11267"/>
                                        </p:tgtEl>
                                        <p:attrNameLst>
                                          <p:attrName>ppt_w</p:attrName>
                                        </p:attrNameLst>
                                      </p:cBhvr>
                                      <p:tavLst>
                                        <p:tav tm="0">
                                          <p:val>
                                            <p:fltVal val="0"/>
                                          </p:val>
                                        </p:tav>
                                        <p:tav tm="100000">
                                          <p:val>
                                            <p:strVal val="#ppt_w"/>
                                          </p:val>
                                        </p:tav>
                                      </p:tavLst>
                                    </p:anim>
                                    <p:anim calcmode="lin" valueType="num">
                                      <p:cBhvr>
                                        <p:cTn id="15" dur="500" fill="hold"/>
                                        <p:tgtEl>
                                          <p:spTgt spid="11267"/>
                                        </p:tgtEl>
                                        <p:attrNameLst>
                                          <p:attrName>ppt_h</p:attrName>
                                        </p:attrNameLst>
                                      </p:cBhvr>
                                      <p:tavLst>
                                        <p:tav tm="0">
                                          <p:val>
                                            <p:fltVal val="0"/>
                                          </p:val>
                                        </p:tav>
                                        <p:tav tm="100000">
                                          <p:val>
                                            <p:strVal val="#ppt_h"/>
                                          </p:val>
                                        </p:tav>
                                      </p:tavLst>
                                    </p:anim>
                                    <p:anim calcmode="lin" valueType="num">
                                      <p:cBhvr>
                                        <p:cTn id="16" dur="500" fill="hold"/>
                                        <p:tgtEl>
                                          <p:spTgt spid="11267"/>
                                        </p:tgtEl>
                                        <p:attrNameLst>
                                          <p:attrName>ppt_x</p:attrName>
                                        </p:attrNameLst>
                                      </p:cBhvr>
                                      <p:tavLst>
                                        <p:tav tm="0">
                                          <p:val>
                                            <p:fltVal val="0.5"/>
                                          </p:val>
                                        </p:tav>
                                        <p:tav tm="100000">
                                          <p:val>
                                            <p:strVal val="#ppt_x"/>
                                          </p:val>
                                        </p:tav>
                                      </p:tavLst>
                                    </p:anim>
                                    <p:anim calcmode="lin" valueType="num">
                                      <p:cBhvr>
                                        <p:cTn id="17" dur="500" fill="hold"/>
                                        <p:tgtEl>
                                          <p:spTgt spid="112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609600"/>
            <a:ext cx="7772400" cy="1143000"/>
          </a:xfrm>
        </p:spPr>
        <p:txBody>
          <a:bodyPr/>
          <a:lstStyle/>
          <a:p>
            <a:pPr algn="ctr"/>
            <a:r>
              <a:rPr lang="el-GR" sz="3600" b="1" i="1">
                <a:effectLst>
                  <a:outerShdw blurRad="38100" dist="38100" dir="2700000" algn="tl">
                    <a:srgbClr val="C0C0C0"/>
                  </a:outerShdw>
                </a:effectLst>
                <a:latin typeface="Times New Roman" charset="0"/>
              </a:rPr>
              <a:t>ΔΗΜΙΟΥΡΓΙΑ ΑΡΣΕΝΙΚΩΝ ΠΡΟΕΞΟΧΩΝ ΜΟΡΦΗΣ ΧΕΛΙΔΟΝΟΟΥΡΑΣ</a:t>
            </a:r>
            <a:endParaRPr lang="en-GB" sz="3600" b="1" i="1">
              <a:effectLst>
                <a:outerShdw blurRad="38100" dist="38100" dir="2700000" algn="tl">
                  <a:srgbClr val="C0C0C0"/>
                </a:outerShdw>
              </a:effectLst>
              <a:latin typeface="Times New Roman" charset="0"/>
            </a:endParaRPr>
          </a:p>
        </p:txBody>
      </p:sp>
      <p:sp>
        <p:nvSpPr>
          <p:cNvPr id="13315" name="Rectangle 3" descr="Rectangle: Click to edit Master text styles&#10;Second level&#10;Third level&#10;Fourth level&#10;Fifth level"/>
          <p:cNvSpPr>
            <a:spLocks noGrp="1" noChangeArrowheads="1"/>
          </p:cNvSpPr>
          <p:nvPr>
            <p:ph type="body" idx="1"/>
          </p:nvPr>
        </p:nvSpPr>
        <p:spPr>
          <a:xfrm>
            <a:off x="457200" y="1600200"/>
            <a:ext cx="7772400" cy="4114800"/>
          </a:xfrm>
        </p:spPr>
        <p:txBody>
          <a:bodyPr/>
          <a:lstStyle/>
          <a:p>
            <a:pPr algn="just">
              <a:lnSpc>
                <a:spcPct val="90000"/>
              </a:lnSpc>
            </a:pPr>
            <a:r>
              <a:rPr lang="el-GR" sz="2400" dirty="0">
                <a:latin typeface="Times New Roman" charset="0"/>
              </a:rPr>
              <a:t> Χ</a:t>
            </a:r>
            <a:r>
              <a:rPr lang="el-GR" sz="2400" dirty="0">
                <a:cs typeface="Times New Roman" charset="0"/>
              </a:rPr>
              <a:t>ρησιμοποιούνται οι ίδιες κοπτικές κεφαλές, τοποθετημένες στις ίδιες αποστάσεις μεταξύ τους</a:t>
            </a:r>
            <a:endParaRPr lang="el-GR" sz="2400" dirty="0"/>
          </a:p>
          <a:p>
            <a:pPr algn="just">
              <a:lnSpc>
                <a:spcPct val="90000"/>
              </a:lnSpc>
            </a:pPr>
            <a:r>
              <a:rPr lang="el-GR" sz="2400" dirty="0">
                <a:cs typeface="Times New Roman" charset="0"/>
              </a:rPr>
              <a:t>  </a:t>
            </a:r>
            <a:r>
              <a:rPr lang="el-GR" sz="2400" dirty="0">
                <a:latin typeface="Times New Roman" charset="0"/>
              </a:rPr>
              <a:t>Τ</a:t>
            </a:r>
            <a:r>
              <a:rPr lang="el-GR" sz="2400" dirty="0">
                <a:cs typeface="Times New Roman" charset="0"/>
              </a:rPr>
              <a:t>οποθετούμε κάθετα το ξύλινο στοιχείο στην τράπεζα εργασίας, με την επιφάνεια που θέλουμε να δημιουργήσουμε τις προεξοχές σε επαφή με την τράπεζα</a:t>
            </a:r>
            <a:r>
              <a:rPr lang="en-GB" sz="2400" dirty="0">
                <a:cs typeface="Times New Roman" charset="0"/>
              </a:rPr>
              <a:t> </a:t>
            </a:r>
            <a:endParaRPr lang="el-GR" sz="2400" dirty="0"/>
          </a:p>
          <a:p>
            <a:pPr algn="just">
              <a:lnSpc>
                <a:spcPct val="90000"/>
              </a:lnSpc>
            </a:pPr>
            <a:r>
              <a:rPr lang="el-GR" sz="2400" dirty="0">
                <a:cs typeface="Times New Roman" charset="0"/>
              </a:rPr>
              <a:t> Όταν περάσει όλη η εφαπτόμενη στην τράπεζα εργασίας επιφάνεια του ξύλινου στοιχείου από τα κοπτικά μέσα, τότε έχουν δημιουργηθεί οι προεξοχές</a:t>
            </a:r>
            <a:r>
              <a:rPr lang="el-GR" sz="2400" dirty="0"/>
              <a:t>.</a:t>
            </a:r>
            <a:r>
              <a:rPr lang="el-GR" sz="2400" dirty="0">
                <a:cs typeface="Times New Roman" charset="0"/>
              </a:rPr>
              <a:t> </a:t>
            </a:r>
          </a:p>
          <a:p>
            <a:pPr>
              <a:lnSpc>
                <a:spcPct val="90000"/>
              </a:lnSpc>
            </a:pPr>
            <a:endParaRPr lang="en-GB" sz="2400" dirty="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dissolve">
                                      <p:cBhvr>
                                        <p:cTn id="14" dur="500"/>
                                        <p:tgtEl>
                                          <p:spTgt spid="13315">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dissolve">
                                      <p:cBhvr>
                                        <p:cTn id="18" dur="500"/>
                                        <p:tgtEl>
                                          <p:spTgt spid="13315">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dissolve">
                                      <p:cBhvr>
                                        <p:cTn id="2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1472" y="0"/>
            <a:ext cx="7772400" cy="714356"/>
          </a:xfrm>
        </p:spPr>
        <p:txBody>
          <a:bodyPr/>
          <a:lstStyle/>
          <a:p>
            <a:pPr algn="ctr"/>
            <a:r>
              <a:rPr lang="el-GR" sz="3600" b="1" i="1" dirty="0">
                <a:effectLst>
                  <a:outerShdw blurRad="38100" dist="38100" dir="2700000" algn="tl">
                    <a:srgbClr val="C0C0C0"/>
                  </a:outerShdw>
                </a:effectLst>
                <a:latin typeface="Times New Roman" charset="0"/>
              </a:rPr>
              <a:t>ΣΧΗΜΑΤΙΚΗ ΑΠΕΙΚΟΝΙΣΗ</a:t>
            </a:r>
            <a:endParaRPr lang="en-GB" sz="3600" b="1" i="1" dirty="0">
              <a:effectLst>
                <a:outerShdw blurRad="38100" dist="38100" dir="2700000" algn="tl">
                  <a:srgbClr val="C0C0C0"/>
                </a:outerShdw>
              </a:effectLst>
              <a:latin typeface="Times New Roman" charset="0"/>
            </a:endParaRPr>
          </a:p>
        </p:txBody>
      </p:sp>
      <p:grpSp>
        <p:nvGrpSpPr>
          <p:cNvPr id="14340" name="Group 4"/>
          <p:cNvGrpSpPr>
            <a:grpSpLocks/>
          </p:cNvGrpSpPr>
          <p:nvPr/>
        </p:nvGrpSpPr>
        <p:grpSpPr bwMode="auto">
          <a:xfrm>
            <a:off x="2428860" y="1285860"/>
            <a:ext cx="4243398" cy="4333892"/>
            <a:chOff x="0" y="0"/>
            <a:chExt cx="19878" cy="19999"/>
          </a:xfrm>
        </p:grpSpPr>
        <p:grpSp>
          <p:nvGrpSpPr>
            <p:cNvPr id="14341" name="Group 5"/>
            <p:cNvGrpSpPr>
              <a:grpSpLocks/>
            </p:cNvGrpSpPr>
            <p:nvPr/>
          </p:nvGrpSpPr>
          <p:grpSpPr bwMode="auto">
            <a:xfrm>
              <a:off x="0" y="0"/>
              <a:ext cx="19878" cy="19999"/>
              <a:chOff x="0" y="0"/>
              <a:chExt cx="19878" cy="19999"/>
            </a:xfrm>
          </p:grpSpPr>
          <p:grpSp>
            <p:nvGrpSpPr>
              <p:cNvPr id="14342" name="Group 6"/>
              <p:cNvGrpSpPr>
                <a:grpSpLocks/>
              </p:cNvGrpSpPr>
              <p:nvPr/>
            </p:nvGrpSpPr>
            <p:grpSpPr bwMode="auto">
              <a:xfrm>
                <a:off x="0" y="0"/>
                <a:ext cx="19362" cy="12685"/>
                <a:chOff x="0" y="-1"/>
                <a:chExt cx="19362" cy="20002"/>
              </a:xfrm>
            </p:grpSpPr>
            <p:sp>
              <p:nvSpPr>
                <p:cNvPr id="14343" name="Line 7"/>
                <p:cNvSpPr>
                  <a:spLocks noChangeShapeType="1"/>
                </p:cNvSpPr>
                <p:nvPr/>
              </p:nvSpPr>
              <p:spPr bwMode="auto">
                <a:xfrm>
                  <a:off x="0" y="4616"/>
                  <a:ext cx="6" cy="11553"/>
                </a:xfrm>
                <a:prstGeom prst="line">
                  <a:avLst/>
                </a:prstGeom>
                <a:noFill/>
                <a:ln w="9525">
                  <a:solidFill>
                    <a:srgbClr val="000000"/>
                  </a:solidFill>
                  <a:round/>
                  <a:headEnd type="none" w="sm" len="med"/>
                  <a:tailEnd type="none" w="sm" len="med"/>
                </a:ln>
                <a:effectLst/>
              </p:spPr>
              <p:txBody>
                <a:bodyPr/>
                <a:lstStyle/>
                <a:p>
                  <a:endParaRPr lang="el-GR"/>
                </a:p>
              </p:txBody>
            </p:sp>
            <p:sp>
              <p:nvSpPr>
                <p:cNvPr id="14344" name="Line 8"/>
                <p:cNvSpPr>
                  <a:spLocks noChangeShapeType="1"/>
                </p:cNvSpPr>
                <p:nvPr/>
              </p:nvSpPr>
              <p:spPr bwMode="auto">
                <a:xfrm>
                  <a:off x="0" y="16144"/>
                  <a:ext cx="261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45" name="Line 9"/>
                <p:cNvSpPr>
                  <a:spLocks noChangeShapeType="1"/>
                </p:cNvSpPr>
                <p:nvPr/>
              </p:nvSpPr>
              <p:spPr bwMode="auto">
                <a:xfrm>
                  <a:off x="5232" y="16144"/>
                  <a:ext cx="261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46" name="Line 10"/>
                <p:cNvSpPr>
                  <a:spLocks noChangeShapeType="1"/>
                </p:cNvSpPr>
                <p:nvPr/>
              </p:nvSpPr>
              <p:spPr bwMode="auto">
                <a:xfrm>
                  <a:off x="10458" y="16144"/>
                  <a:ext cx="261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47" name="Line 11"/>
                <p:cNvSpPr>
                  <a:spLocks noChangeShapeType="1"/>
                </p:cNvSpPr>
                <p:nvPr/>
              </p:nvSpPr>
              <p:spPr bwMode="auto">
                <a:xfrm>
                  <a:off x="15696" y="16144"/>
                  <a:ext cx="261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48" name="Line 12"/>
                <p:cNvSpPr>
                  <a:spLocks noChangeShapeType="1"/>
                </p:cNvSpPr>
                <p:nvPr/>
              </p:nvSpPr>
              <p:spPr bwMode="auto">
                <a:xfrm>
                  <a:off x="5232"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49" name="Line 13"/>
                <p:cNvSpPr>
                  <a:spLocks noChangeShapeType="1"/>
                </p:cNvSpPr>
                <p:nvPr/>
              </p:nvSpPr>
              <p:spPr bwMode="auto">
                <a:xfrm flipH="1">
                  <a:off x="7326"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50" name="Line 14"/>
                <p:cNvSpPr>
                  <a:spLocks noChangeShapeType="1"/>
                </p:cNvSpPr>
                <p:nvPr/>
              </p:nvSpPr>
              <p:spPr bwMode="auto">
                <a:xfrm>
                  <a:off x="10458"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51" name="Line 15"/>
                <p:cNvSpPr>
                  <a:spLocks noChangeShapeType="1"/>
                </p:cNvSpPr>
                <p:nvPr/>
              </p:nvSpPr>
              <p:spPr bwMode="auto">
                <a:xfrm flipH="1">
                  <a:off x="12552"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52" name="Line 16"/>
                <p:cNvSpPr>
                  <a:spLocks noChangeShapeType="1"/>
                </p:cNvSpPr>
                <p:nvPr/>
              </p:nvSpPr>
              <p:spPr bwMode="auto">
                <a:xfrm>
                  <a:off x="15696"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53" name="Line 17"/>
                <p:cNvSpPr>
                  <a:spLocks noChangeShapeType="1"/>
                </p:cNvSpPr>
                <p:nvPr/>
              </p:nvSpPr>
              <p:spPr bwMode="auto">
                <a:xfrm flipH="1">
                  <a:off x="2088" y="16144"/>
                  <a:ext cx="522"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54" name="Line 18"/>
                <p:cNvSpPr>
                  <a:spLocks noChangeShapeType="1"/>
                </p:cNvSpPr>
                <p:nvPr/>
              </p:nvSpPr>
              <p:spPr bwMode="auto">
                <a:xfrm>
                  <a:off x="2088" y="19982"/>
                  <a:ext cx="366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55" name="Line 19"/>
                <p:cNvSpPr>
                  <a:spLocks noChangeShapeType="1"/>
                </p:cNvSpPr>
                <p:nvPr/>
              </p:nvSpPr>
              <p:spPr bwMode="auto">
                <a:xfrm>
                  <a:off x="7326" y="19982"/>
                  <a:ext cx="366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56" name="Line 20"/>
                <p:cNvSpPr>
                  <a:spLocks noChangeShapeType="1"/>
                </p:cNvSpPr>
                <p:nvPr/>
              </p:nvSpPr>
              <p:spPr bwMode="auto">
                <a:xfrm>
                  <a:off x="12552" y="19982"/>
                  <a:ext cx="3666" cy="6"/>
                </a:xfrm>
                <a:prstGeom prst="line">
                  <a:avLst/>
                </a:prstGeom>
                <a:noFill/>
                <a:ln w="9525">
                  <a:solidFill>
                    <a:srgbClr val="000000"/>
                  </a:solidFill>
                  <a:round/>
                  <a:headEnd type="none" w="sm" len="med"/>
                  <a:tailEnd type="none" w="sm" len="med"/>
                </a:ln>
                <a:effectLst/>
              </p:spPr>
              <p:txBody>
                <a:bodyPr/>
                <a:lstStyle/>
                <a:p>
                  <a:endParaRPr lang="el-GR"/>
                </a:p>
              </p:txBody>
            </p:sp>
            <p:sp>
              <p:nvSpPr>
                <p:cNvPr id="14357" name="Line 21"/>
                <p:cNvSpPr>
                  <a:spLocks noChangeShapeType="1"/>
                </p:cNvSpPr>
                <p:nvPr/>
              </p:nvSpPr>
              <p:spPr bwMode="auto">
                <a:xfrm>
                  <a:off x="18312" y="3850"/>
                  <a:ext cx="6" cy="12319"/>
                </a:xfrm>
                <a:prstGeom prst="line">
                  <a:avLst/>
                </a:prstGeom>
                <a:noFill/>
                <a:ln w="9525">
                  <a:solidFill>
                    <a:srgbClr val="000000"/>
                  </a:solidFill>
                  <a:round/>
                  <a:headEnd type="none" w="sm" len="med"/>
                  <a:tailEnd type="none" w="sm" len="med"/>
                </a:ln>
                <a:effectLst/>
              </p:spPr>
              <p:txBody>
                <a:bodyPr/>
                <a:lstStyle/>
                <a:p>
                  <a:endParaRPr lang="el-GR"/>
                </a:p>
              </p:txBody>
            </p:sp>
            <p:sp>
              <p:nvSpPr>
                <p:cNvPr id="14358" name="Freeform 22"/>
                <p:cNvSpPr>
                  <a:spLocks/>
                </p:cNvSpPr>
                <p:nvPr/>
              </p:nvSpPr>
              <p:spPr bwMode="auto">
                <a:xfrm>
                  <a:off x="0" y="3071"/>
                  <a:ext cx="18318" cy="2228"/>
                </a:xfrm>
                <a:custGeom>
                  <a:avLst/>
                  <a:gdLst/>
                  <a:ahLst/>
                  <a:cxnLst>
                    <a:cxn ang="0">
                      <a:pos x="0" y="10578"/>
                    </a:cxn>
                    <a:cxn ang="0">
                      <a:pos x="98" y="12601"/>
                    </a:cxn>
                    <a:cxn ang="0">
                      <a:pos x="570" y="14104"/>
                    </a:cxn>
                    <a:cxn ang="0">
                      <a:pos x="1199" y="16936"/>
                    </a:cxn>
                    <a:cxn ang="0">
                      <a:pos x="1985" y="18497"/>
                    </a:cxn>
                    <a:cxn ang="0">
                      <a:pos x="2463" y="19942"/>
                    </a:cxn>
                    <a:cxn ang="0">
                      <a:pos x="2863" y="19942"/>
                    </a:cxn>
                    <a:cxn ang="0">
                      <a:pos x="3806" y="16936"/>
                    </a:cxn>
                    <a:cxn ang="0">
                      <a:pos x="4278" y="14104"/>
                    </a:cxn>
                    <a:cxn ang="0">
                      <a:pos x="4356" y="12601"/>
                    </a:cxn>
                    <a:cxn ang="0">
                      <a:pos x="4992" y="12601"/>
                    </a:cxn>
                    <a:cxn ang="0">
                      <a:pos x="5463" y="15549"/>
                    </a:cxn>
                    <a:cxn ang="0">
                      <a:pos x="6420" y="18497"/>
                    </a:cxn>
                    <a:cxn ang="0">
                      <a:pos x="8077" y="18497"/>
                    </a:cxn>
                    <a:cxn ang="0">
                      <a:pos x="8706" y="16936"/>
                    </a:cxn>
                    <a:cxn ang="0">
                      <a:pos x="9650" y="14104"/>
                    </a:cxn>
                    <a:cxn ang="0">
                      <a:pos x="9735" y="12601"/>
                    </a:cxn>
                    <a:cxn ang="0">
                      <a:pos x="10920" y="12601"/>
                    </a:cxn>
                    <a:cxn ang="0">
                      <a:pos x="11392" y="14104"/>
                    </a:cxn>
                    <a:cxn ang="0">
                      <a:pos x="14307" y="14104"/>
                    </a:cxn>
                    <a:cxn ang="0">
                      <a:pos x="15257" y="16936"/>
                    </a:cxn>
                    <a:cxn ang="0">
                      <a:pos x="15421" y="19942"/>
                    </a:cxn>
                    <a:cxn ang="0">
                      <a:pos x="15814" y="19942"/>
                    </a:cxn>
                    <a:cxn ang="0">
                      <a:pos x="16279" y="15549"/>
                    </a:cxn>
                    <a:cxn ang="0">
                      <a:pos x="16371" y="12601"/>
                    </a:cxn>
                    <a:cxn ang="0">
                      <a:pos x="16443" y="12601"/>
                    </a:cxn>
                    <a:cxn ang="0">
                      <a:pos x="16908" y="11156"/>
                    </a:cxn>
                    <a:cxn ang="0">
                      <a:pos x="18185" y="11156"/>
                    </a:cxn>
                    <a:cxn ang="0">
                      <a:pos x="18343" y="12601"/>
                    </a:cxn>
                    <a:cxn ang="0">
                      <a:pos x="18814" y="14104"/>
                    </a:cxn>
                    <a:cxn ang="0">
                      <a:pos x="19279" y="14104"/>
                    </a:cxn>
                    <a:cxn ang="0">
                      <a:pos x="19365" y="12601"/>
                    </a:cxn>
                    <a:cxn ang="0">
                      <a:pos x="19528" y="12601"/>
                    </a:cxn>
                    <a:cxn ang="0">
                      <a:pos x="19528" y="11156"/>
                    </a:cxn>
                    <a:cxn ang="0">
                      <a:pos x="19607" y="11156"/>
                    </a:cxn>
                    <a:cxn ang="0">
                      <a:pos x="19686" y="9653"/>
                    </a:cxn>
                    <a:cxn ang="0">
                      <a:pos x="19686" y="8150"/>
                    </a:cxn>
                    <a:cxn ang="0">
                      <a:pos x="19758" y="8150"/>
                    </a:cxn>
                    <a:cxn ang="0">
                      <a:pos x="19758" y="6763"/>
                    </a:cxn>
                    <a:cxn ang="0">
                      <a:pos x="19843" y="6763"/>
                    </a:cxn>
                    <a:cxn ang="0">
                      <a:pos x="19915" y="5202"/>
                    </a:cxn>
                    <a:cxn ang="0">
                      <a:pos x="19993" y="5202"/>
                    </a:cxn>
                    <a:cxn ang="0">
                      <a:pos x="19908" y="0"/>
                    </a:cxn>
                  </a:cxnLst>
                  <a:rect l="0" t="0" r="r" b="b"/>
                  <a:pathLst>
                    <a:path w="20000" h="20000">
                      <a:moveTo>
                        <a:pt x="0" y="10578"/>
                      </a:moveTo>
                      <a:lnTo>
                        <a:pt x="98" y="12601"/>
                      </a:lnTo>
                      <a:lnTo>
                        <a:pt x="570" y="14104"/>
                      </a:lnTo>
                      <a:lnTo>
                        <a:pt x="1199" y="16936"/>
                      </a:lnTo>
                      <a:lnTo>
                        <a:pt x="1985" y="18497"/>
                      </a:lnTo>
                      <a:lnTo>
                        <a:pt x="2463" y="19942"/>
                      </a:lnTo>
                      <a:lnTo>
                        <a:pt x="2863" y="19942"/>
                      </a:lnTo>
                      <a:lnTo>
                        <a:pt x="3806" y="16936"/>
                      </a:lnTo>
                      <a:lnTo>
                        <a:pt x="4278" y="14104"/>
                      </a:lnTo>
                      <a:lnTo>
                        <a:pt x="4356" y="12601"/>
                      </a:lnTo>
                      <a:lnTo>
                        <a:pt x="4992" y="12601"/>
                      </a:lnTo>
                      <a:lnTo>
                        <a:pt x="5463" y="15549"/>
                      </a:lnTo>
                      <a:lnTo>
                        <a:pt x="6420" y="18497"/>
                      </a:lnTo>
                      <a:lnTo>
                        <a:pt x="8077" y="18497"/>
                      </a:lnTo>
                      <a:lnTo>
                        <a:pt x="8706" y="16936"/>
                      </a:lnTo>
                      <a:lnTo>
                        <a:pt x="9650" y="14104"/>
                      </a:lnTo>
                      <a:lnTo>
                        <a:pt x="9735" y="12601"/>
                      </a:lnTo>
                      <a:lnTo>
                        <a:pt x="10920" y="12601"/>
                      </a:lnTo>
                      <a:lnTo>
                        <a:pt x="11392" y="14104"/>
                      </a:lnTo>
                      <a:lnTo>
                        <a:pt x="14307" y="14104"/>
                      </a:lnTo>
                      <a:lnTo>
                        <a:pt x="15257" y="16936"/>
                      </a:lnTo>
                      <a:lnTo>
                        <a:pt x="15421" y="19942"/>
                      </a:lnTo>
                      <a:lnTo>
                        <a:pt x="15814" y="19942"/>
                      </a:lnTo>
                      <a:lnTo>
                        <a:pt x="16279" y="15549"/>
                      </a:lnTo>
                      <a:lnTo>
                        <a:pt x="16371" y="12601"/>
                      </a:lnTo>
                      <a:lnTo>
                        <a:pt x="16443" y="12601"/>
                      </a:lnTo>
                      <a:lnTo>
                        <a:pt x="16908" y="11156"/>
                      </a:lnTo>
                      <a:lnTo>
                        <a:pt x="18185" y="11156"/>
                      </a:lnTo>
                      <a:lnTo>
                        <a:pt x="18343" y="12601"/>
                      </a:lnTo>
                      <a:lnTo>
                        <a:pt x="18814" y="14104"/>
                      </a:lnTo>
                      <a:lnTo>
                        <a:pt x="19279" y="14104"/>
                      </a:lnTo>
                      <a:lnTo>
                        <a:pt x="19365" y="12601"/>
                      </a:lnTo>
                      <a:lnTo>
                        <a:pt x="19528" y="12601"/>
                      </a:lnTo>
                      <a:lnTo>
                        <a:pt x="19528" y="11156"/>
                      </a:lnTo>
                      <a:lnTo>
                        <a:pt x="19607" y="11156"/>
                      </a:lnTo>
                      <a:lnTo>
                        <a:pt x="19686" y="9653"/>
                      </a:lnTo>
                      <a:lnTo>
                        <a:pt x="19686" y="8150"/>
                      </a:lnTo>
                      <a:lnTo>
                        <a:pt x="19758" y="8150"/>
                      </a:lnTo>
                      <a:lnTo>
                        <a:pt x="19758" y="6763"/>
                      </a:lnTo>
                      <a:lnTo>
                        <a:pt x="19843" y="6763"/>
                      </a:lnTo>
                      <a:lnTo>
                        <a:pt x="19915" y="5202"/>
                      </a:lnTo>
                      <a:lnTo>
                        <a:pt x="19993" y="5202"/>
                      </a:lnTo>
                      <a:lnTo>
                        <a:pt x="19908" y="0"/>
                      </a:lnTo>
                    </a:path>
                  </a:pathLst>
                </a:custGeom>
                <a:noFill/>
                <a:ln w="9525" cap="flat">
                  <a:solidFill>
                    <a:srgbClr val="000000"/>
                  </a:solidFill>
                  <a:prstDash val="solid"/>
                  <a:round/>
                  <a:headEnd type="none" w="sm" len="med"/>
                  <a:tailEnd type="none" w="sm" len="med"/>
                </a:ln>
                <a:effectLst/>
              </p:spPr>
              <p:txBody>
                <a:bodyPr/>
                <a:lstStyle/>
                <a:p>
                  <a:endParaRPr lang="el-GR"/>
                </a:p>
              </p:txBody>
            </p:sp>
            <p:sp>
              <p:nvSpPr>
                <p:cNvPr id="14359" name="Line 23"/>
                <p:cNvSpPr>
                  <a:spLocks noChangeShapeType="1"/>
                </p:cNvSpPr>
                <p:nvPr/>
              </p:nvSpPr>
              <p:spPr bwMode="auto">
                <a:xfrm>
                  <a:off x="19356" y="-1"/>
                  <a:ext cx="6" cy="12320"/>
                </a:xfrm>
                <a:prstGeom prst="line">
                  <a:avLst/>
                </a:prstGeom>
                <a:noFill/>
                <a:ln w="9525">
                  <a:solidFill>
                    <a:srgbClr val="000000"/>
                  </a:solidFill>
                  <a:round/>
                  <a:headEnd type="none" w="sm" len="med"/>
                  <a:tailEnd type="none" w="sm" len="med"/>
                </a:ln>
                <a:effectLst/>
              </p:spPr>
              <p:txBody>
                <a:bodyPr/>
                <a:lstStyle/>
                <a:p>
                  <a:endParaRPr lang="el-GR"/>
                </a:p>
              </p:txBody>
            </p:sp>
            <p:sp>
              <p:nvSpPr>
                <p:cNvPr id="14360" name="Freeform 24"/>
                <p:cNvSpPr>
                  <a:spLocks/>
                </p:cNvSpPr>
                <p:nvPr/>
              </p:nvSpPr>
              <p:spPr bwMode="auto">
                <a:xfrm>
                  <a:off x="18312" y="-1"/>
                  <a:ext cx="1050" cy="3857"/>
                </a:xfrm>
                <a:custGeom>
                  <a:avLst/>
                  <a:gdLst/>
                  <a:ahLst/>
                  <a:cxnLst>
                    <a:cxn ang="0">
                      <a:pos x="0" y="19967"/>
                    </a:cxn>
                    <a:cxn ang="0">
                      <a:pos x="229" y="17429"/>
                    </a:cxn>
                    <a:cxn ang="0">
                      <a:pos x="229" y="16561"/>
                    </a:cxn>
                    <a:cxn ang="0">
                      <a:pos x="3886" y="15159"/>
                    </a:cxn>
                    <a:cxn ang="0">
                      <a:pos x="3886" y="12855"/>
                    </a:cxn>
                    <a:cxn ang="0">
                      <a:pos x="4800" y="12855"/>
                    </a:cxn>
                    <a:cxn ang="0">
                      <a:pos x="5600" y="11352"/>
                    </a:cxn>
                    <a:cxn ang="0">
                      <a:pos x="7429" y="10584"/>
                    </a:cxn>
                    <a:cxn ang="0">
                      <a:pos x="7429" y="9750"/>
                    </a:cxn>
                    <a:cxn ang="0">
                      <a:pos x="10057" y="7646"/>
                    </a:cxn>
                    <a:cxn ang="0">
                      <a:pos x="10857" y="7646"/>
                    </a:cxn>
                    <a:cxn ang="0">
                      <a:pos x="10857" y="6811"/>
                    </a:cxn>
                    <a:cxn ang="0">
                      <a:pos x="12686" y="6811"/>
                    </a:cxn>
                    <a:cxn ang="0">
                      <a:pos x="13600" y="6043"/>
                    </a:cxn>
                    <a:cxn ang="0">
                      <a:pos x="14514" y="6043"/>
                    </a:cxn>
                    <a:cxn ang="0">
                      <a:pos x="14514" y="5275"/>
                    </a:cxn>
                    <a:cxn ang="0">
                      <a:pos x="15314" y="5275"/>
                    </a:cxn>
                    <a:cxn ang="0">
                      <a:pos x="15314" y="4541"/>
                    </a:cxn>
                    <a:cxn ang="0">
                      <a:pos x="16457" y="4541"/>
                    </a:cxn>
                    <a:cxn ang="0">
                      <a:pos x="17371" y="3773"/>
                    </a:cxn>
                    <a:cxn ang="0">
                      <a:pos x="17371" y="3005"/>
                    </a:cxn>
                    <a:cxn ang="0">
                      <a:pos x="18171" y="3005"/>
                    </a:cxn>
                    <a:cxn ang="0">
                      <a:pos x="18171" y="1569"/>
                    </a:cxn>
                    <a:cxn ang="0">
                      <a:pos x="19200" y="1569"/>
                    </a:cxn>
                    <a:cxn ang="0">
                      <a:pos x="19886" y="701"/>
                    </a:cxn>
                    <a:cxn ang="0">
                      <a:pos x="19886" y="0"/>
                    </a:cxn>
                  </a:cxnLst>
                  <a:rect l="0" t="0" r="r" b="b"/>
                  <a:pathLst>
                    <a:path w="20000" h="20000">
                      <a:moveTo>
                        <a:pt x="0" y="19967"/>
                      </a:moveTo>
                      <a:lnTo>
                        <a:pt x="229" y="17429"/>
                      </a:lnTo>
                      <a:lnTo>
                        <a:pt x="229" y="16561"/>
                      </a:lnTo>
                      <a:lnTo>
                        <a:pt x="3886" y="15159"/>
                      </a:lnTo>
                      <a:lnTo>
                        <a:pt x="3886" y="12855"/>
                      </a:lnTo>
                      <a:lnTo>
                        <a:pt x="4800" y="12855"/>
                      </a:lnTo>
                      <a:lnTo>
                        <a:pt x="5600" y="11352"/>
                      </a:lnTo>
                      <a:lnTo>
                        <a:pt x="7429" y="10584"/>
                      </a:lnTo>
                      <a:lnTo>
                        <a:pt x="7429" y="9750"/>
                      </a:lnTo>
                      <a:lnTo>
                        <a:pt x="10057" y="7646"/>
                      </a:lnTo>
                      <a:lnTo>
                        <a:pt x="10857" y="7646"/>
                      </a:lnTo>
                      <a:lnTo>
                        <a:pt x="10857" y="6811"/>
                      </a:lnTo>
                      <a:lnTo>
                        <a:pt x="12686" y="6811"/>
                      </a:lnTo>
                      <a:lnTo>
                        <a:pt x="13600" y="6043"/>
                      </a:lnTo>
                      <a:lnTo>
                        <a:pt x="14514" y="6043"/>
                      </a:lnTo>
                      <a:lnTo>
                        <a:pt x="14514" y="5275"/>
                      </a:lnTo>
                      <a:lnTo>
                        <a:pt x="15314" y="5275"/>
                      </a:lnTo>
                      <a:lnTo>
                        <a:pt x="15314" y="4541"/>
                      </a:lnTo>
                      <a:lnTo>
                        <a:pt x="16457" y="4541"/>
                      </a:lnTo>
                      <a:lnTo>
                        <a:pt x="17371" y="3773"/>
                      </a:lnTo>
                      <a:lnTo>
                        <a:pt x="17371" y="3005"/>
                      </a:lnTo>
                      <a:lnTo>
                        <a:pt x="18171" y="3005"/>
                      </a:lnTo>
                      <a:lnTo>
                        <a:pt x="18171" y="1569"/>
                      </a:lnTo>
                      <a:lnTo>
                        <a:pt x="19200" y="1569"/>
                      </a:lnTo>
                      <a:lnTo>
                        <a:pt x="19886" y="701"/>
                      </a:lnTo>
                      <a:lnTo>
                        <a:pt x="19886" y="0"/>
                      </a:lnTo>
                    </a:path>
                  </a:pathLst>
                </a:custGeom>
                <a:noFill/>
                <a:ln w="9525" cap="flat">
                  <a:solidFill>
                    <a:srgbClr val="000000"/>
                  </a:solidFill>
                  <a:prstDash val="solid"/>
                  <a:round/>
                  <a:headEnd type="none" w="sm" len="med"/>
                  <a:tailEnd type="none" w="sm" len="med"/>
                </a:ln>
                <a:effectLst/>
              </p:spPr>
              <p:txBody>
                <a:bodyPr/>
                <a:lstStyle/>
                <a:p>
                  <a:endParaRPr lang="el-GR"/>
                </a:p>
              </p:txBody>
            </p:sp>
            <p:sp>
              <p:nvSpPr>
                <p:cNvPr id="14361" name="Line 25"/>
                <p:cNvSpPr>
                  <a:spLocks noChangeShapeType="1"/>
                </p:cNvSpPr>
                <p:nvPr/>
              </p:nvSpPr>
              <p:spPr bwMode="auto">
                <a:xfrm flipV="1">
                  <a:off x="5754" y="16144"/>
                  <a:ext cx="1050"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62" name="Line 26"/>
                <p:cNvSpPr>
                  <a:spLocks noChangeShapeType="1"/>
                </p:cNvSpPr>
                <p:nvPr/>
              </p:nvSpPr>
              <p:spPr bwMode="auto">
                <a:xfrm flipV="1">
                  <a:off x="10986" y="16144"/>
                  <a:ext cx="1050"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63" name="Line 27"/>
                <p:cNvSpPr>
                  <a:spLocks noChangeShapeType="1"/>
                </p:cNvSpPr>
                <p:nvPr/>
              </p:nvSpPr>
              <p:spPr bwMode="auto">
                <a:xfrm flipV="1">
                  <a:off x="16212" y="16144"/>
                  <a:ext cx="1050" cy="3857"/>
                </a:xfrm>
                <a:prstGeom prst="line">
                  <a:avLst/>
                </a:prstGeom>
                <a:noFill/>
                <a:ln w="9525">
                  <a:solidFill>
                    <a:srgbClr val="000000"/>
                  </a:solidFill>
                  <a:round/>
                  <a:headEnd type="none" w="sm" len="med"/>
                  <a:tailEnd type="none" w="sm" len="med"/>
                </a:ln>
                <a:effectLst/>
              </p:spPr>
              <p:txBody>
                <a:bodyPr/>
                <a:lstStyle/>
                <a:p>
                  <a:endParaRPr lang="el-GR"/>
                </a:p>
              </p:txBody>
            </p:sp>
            <p:sp>
              <p:nvSpPr>
                <p:cNvPr id="14364" name="Line 28"/>
                <p:cNvSpPr>
                  <a:spLocks noChangeShapeType="1"/>
                </p:cNvSpPr>
                <p:nvPr/>
              </p:nvSpPr>
              <p:spPr bwMode="auto">
                <a:xfrm flipV="1">
                  <a:off x="18312" y="12298"/>
                  <a:ext cx="1050" cy="3859"/>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4365" name="Group 29"/>
              <p:cNvGrpSpPr>
                <a:grpSpLocks/>
              </p:cNvGrpSpPr>
              <p:nvPr/>
            </p:nvGrpSpPr>
            <p:grpSpPr bwMode="auto">
              <a:xfrm>
                <a:off x="0" y="10728"/>
                <a:ext cx="18300" cy="9271"/>
                <a:chOff x="0" y="12"/>
                <a:chExt cx="20010" cy="19966"/>
              </a:xfrm>
            </p:grpSpPr>
            <p:grpSp>
              <p:nvGrpSpPr>
                <p:cNvPr id="14366" name="Group 30"/>
                <p:cNvGrpSpPr>
                  <a:grpSpLocks/>
                </p:cNvGrpSpPr>
                <p:nvPr/>
              </p:nvGrpSpPr>
              <p:grpSpPr bwMode="auto">
                <a:xfrm>
                  <a:off x="0" y="7567"/>
                  <a:ext cx="2860" cy="8216"/>
                  <a:chOff x="-2" y="-5"/>
                  <a:chExt cx="20020" cy="19952"/>
                </a:xfrm>
              </p:grpSpPr>
              <p:sp>
                <p:nvSpPr>
                  <p:cNvPr id="14367" name="Line 31"/>
                  <p:cNvSpPr>
                    <a:spLocks noChangeShapeType="1"/>
                  </p:cNvSpPr>
                  <p:nvPr/>
                </p:nvSpPr>
                <p:spPr bwMode="auto">
                  <a:xfrm>
                    <a:off x="2616" y="0"/>
                    <a:ext cx="413" cy="340"/>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368" name="Group 32"/>
                  <p:cNvGrpSpPr>
                    <a:grpSpLocks/>
                  </p:cNvGrpSpPr>
                  <p:nvPr/>
                </p:nvGrpSpPr>
                <p:grpSpPr bwMode="auto">
                  <a:xfrm>
                    <a:off x="-2" y="-5"/>
                    <a:ext cx="20020" cy="19952"/>
                    <a:chOff x="3" y="-5"/>
                    <a:chExt cx="20003" cy="20001"/>
                  </a:xfrm>
                </p:grpSpPr>
                <p:sp>
                  <p:nvSpPr>
                    <p:cNvPr id="14369" name="Line 33"/>
                    <p:cNvSpPr>
                      <a:spLocks noChangeShapeType="1"/>
                    </p:cNvSpPr>
                    <p:nvPr/>
                  </p:nvSpPr>
                  <p:spPr bwMode="auto">
                    <a:xfrm flipH="1" flipV="1">
                      <a:off x="12571" y="5758"/>
                      <a:ext cx="1098" cy="1650"/>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370" name="Group 34"/>
                    <p:cNvGrpSpPr>
                      <a:grpSpLocks/>
                    </p:cNvGrpSpPr>
                    <p:nvPr/>
                  </p:nvGrpSpPr>
                  <p:grpSpPr bwMode="auto">
                    <a:xfrm>
                      <a:off x="3" y="-5"/>
                      <a:ext cx="20003" cy="20001"/>
                      <a:chOff x="2" y="-6"/>
                      <a:chExt cx="20003" cy="20005"/>
                    </a:xfrm>
                  </p:grpSpPr>
                  <p:sp>
                    <p:nvSpPr>
                      <p:cNvPr id="14371" name="Line 35"/>
                      <p:cNvSpPr>
                        <a:spLocks noChangeShapeType="1"/>
                      </p:cNvSpPr>
                      <p:nvPr/>
                    </p:nvSpPr>
                    <p:spPr bwMode="auto">
                      <a:xfrm>
                        <a:off x="7338" y="2909"/>
                        <a:ext cx="1105" cy="3322"/>
                      </a:xfrm>
                      <a:prstGeom prst="line">
                        <a:avLst/>
                      </a:prstGeom>
                      <a:noFill/>
                      <a:ln w="9525">
                        <a:solidFill>
                          <a:srgbClr val="000000"/>
                        </a:solidFill>
                        <a:round/>
                        <a:headEnd type="none" w="sm" len="med"/>
                        <a:tailEnd type="none" w="sm" len="med"/>
                      </a:ln>
                      <a:effectLst/>
                    </p:spPr>
                    <p:txBody>
                      <a:bodyPr/>
                      <a:lstStyle/>
                      <a:p>
                        <a:endParaRPr lang="el-GR"/>
                      </a:p>
                    </p:txBody>
                  </p:sp>
                  <p:sp>
                    <p:nvSpPr>
                      <p:cNvPr id="14372" name="Line 36"/>
                      <p:cNvSpPr>
                        <a:spLocks noChangeShapeType="1"/>
                      </p:cNvSpPr>
                      <p:nvPr/>
                    </p:nvSpPr>
                    <p:spPr bwMode="auto">
                      <a:xfrm>
                        <a:off x="7338" y="3700"/>
                        <a:ext cx="1105" cy="3322"/>
                      </a:xfrm>
                      <a:prstGeom prst="line">
                        <a:avLst/>
                      </a:prstGeom>
                      <a:noFill/>
                      <a:ln w="9525">
                        <a:solidFill>
                          <a:srgbClr val="000000"/>
                        </a:solidFill>
                        <a:round/>
                        <a:headEnd type="none" w="sm" len="med"/>
                        <a:tailEnd type="none" w="sm" len="med"/>
                      </a:ln>
                      <a:effectLst/>
                    </p:spPr>
                    <p:txBody>
                      <a:bodyPr/>
                      <a:lstStyle/>
                      <a:p>
                        <a:endParaRPr lang="el-GR"/>
                      </a:p>
                    </p:txBody>
                  </p:sp>
                  <p:sp>
                    <p:nvSpPr>
                      <p:cNvPr id="14373" name="Line 37"/>
                      <p:cNvSpPr>
                        <a:spLocks noChangeShapeType="1"/>
                      </p:cNvSpPr>
                      <p:nvPr/>
                    </p:nvSpPr>
                    <p:spPr bwMode="auto">
                      <a:xfrm>
                        <a:off x="17242" y="6167"/>
                        <a:ext cx="602" cy="879"/>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374" name="Group 38"/>
                      <p:cNvGrpSpPr>
                        <a:grpSpLocks/>
                      </p:cNvGrpSpPr>
                      <p:nvPr/>
                    </p:nvGrpSpPr>
                    <p:grpSpPr bwMode="auto">
                      <a:xfrm>
                        <a:off x="2" y="-6"/>
                        <a:ext cx="20003" cy="20005"/>
                        <a:chOff x="2" y="-3"/>
                        <a:chExt cx="20003" cy="20001"/>
                      </a:xfrm>
                    </p:grpSpPr>
                    <p:sp>
                      <p:nvSpPr>
                        <p:cNvPr id="14375" name="Line 39"/>
                        <p:cNvSpPr>
                          <a:spLocks noChangeShapeType="1"/>
                        </p:cNvSpPr>
                        <p:nvPr/>
                      </p:nvSpPr>
                      <p:spPr bwMode="auto">
                        <a:xfrm flipH="1">
                          <a:off x="6331" y="13791"/>
                          <a:ext cx="1098" cy="3722"/>
                        </a:xfrm>
                        <a:prstGeom prst="line">
                          <a:avLst/>
                        </a:prstGeom>
                        <a:noFill/>
                        <a:ln w="9525">
                          <a:solidFill>
                            <a:srgbClr val="000000"/>
                          </a:solidFill>
                          <a:round/>
                          <a:headEnd type="none" w="sm" len="med"/>
                          <a:tailEnd type="none" w="sm" len="med"/>
                        </a:ln>
                        <a:effectLst/>
                      </p:spPr>
                      <p:txBody>
                        <a:bodyPr/>
                        <a:lstStyle/>
                        <a:p>
                          <a:endParaRPr lang="el-GR"/>
                        </a:p>
                      </p:txBody>
                    </p:sp>
                    <p:sp>
                      <p:nvSpPr>
                        <p:cNvPr id="14376" name="Line 40"/>
                        <p:cNvSpPr>
                          <a:spLocks noChangeShapeType="1"/>
                        </p:cNvSpPr>
                        <p:nvPr/>
                      </p:nvSpPr>
                      <p:spPr bwMode="auto">
                        <a:xfrm flipH="1">
                          <a:off x="15186" y="7197"/>
                          <a:ext cx="2196" cy="575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377" name="Group 41"/>
                        <p:cNvGrpSpPr>
                          <a:grpSpLocks/>
                        </p:cNvGrpSpPr>
                        <p:nvPr/>
                      </p:nvGrpSpPr>
                      <p:grpSpPr bwMode="auto">
                        <a:xfrm>
                          <a:off x="2" y="-3"/>
                          <a:ext cx="20003" cy="13857"/>
                          <a:chOff x="0" y="7"/>
                          <a:chExt cx="20007" cy="19982"/>
                        </a:xfrm>
                      </p:grpSpPr>
                      <p:sp>
                        <p:nvSpPr>
                          <p:cNvPr id="14378" name="Arc 42"/>
                          <p:cNvSpPr>
                            <a:spLocks/>
                          </p:cNvSpPr>
                          <p:nvPr/>
                        </p:nvSpPr>
                        <p:spPr bwMode="auto">
                          <a:xfrm flipH="1" flipV="1">
                            <a:off x="8345" y="8935"/>
                            <a:ext cx="4730" cy="5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79" name="Arc 43"/>
                          <p:cNvSpPr>
                            <a:spLocks/>
                          </p:cNvSpPr>
                          <p:nvPr/>
                        </p:nvSpPr>
                        <p:spPr bwMode="auto">
                          <a:xfrm flipH="1" flipV="1">
                            <a:off x="8352" y="10140"/>
                            <a:ext cx="5184" cy="55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0" name="Arc 44"/>
                          <p:cNvSpPr>
                            <a:spLocks/>
                          </p:cNvSpPr>
                          <p:nvPr/>
                        </p:nvSpPr>
                        <p:spPr bwMode="auto">
                          <a:xfrm flipH="1" flipV="1">
                            <a:off x="12571" y="8318"/>
                            <a:ext cx="4722" cy="5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1" name="Arc 45"/>
                          <p:cNvSpPr>
                            <a:spLocks/>
                          </p:cNvSpPr>
                          <p:nvPr/>
                        </p:nvSpPr>
                        <p:spPr bwMode="auto">
                          <a:xfrm flipH="1" flipV="1">
                            <a:off x="13075" y="9551"/>
                            <a:ext cx="4722" cy="5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2" name="Arc 46"/>
                          <p:cNvSpPr>
                            <a:spLocks/>
                          </p:cNvSpPr>
                          <p:nvPr/>
                        </p:nvSpPr>
                        <p:spPr bwMode="auto">
                          <a:xfrm flipV="1">
                            <a:off x="17251" y="7173"/>
                            <a:ext cx="2616" cy="17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3" name="Arc 47"/>
                          <p:cNvSpPr>
                            <a:spLocks/>
                          </p:cNvSpPr>
                          <p:nvPr/>
                        </p:nvSpPr>
                        <p:spPr bwMode="auto">
                          <a:xfrm flipV="1">
                            <a:off x="17804" y="7728"/>
                            <a:ext cx="2063" cy="17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4" name="Line 48"/>
                          <p:cNvSpPr>
                            <a:spLocks noChangeShapeType="1"/>
                          </p:cNvSpPr>
                          <p:nvPr/>
                        </p:nvSpPr>
                        <p:spPr bwMode="auto">
                          <a:xfrm flipH="1" flipV="1">
                            <a:off x="12116" y="6583"/>
                            <a:ext cx="7891" cy="652"/>
                          </a:xfrm>
                          <a:prstGeom prst="line">
                            <a:avLst/>
                          </a:prstGeom>
                          <a:noFill/>
                          <a:ln w="9525">
                            <a:solidFill>
                              <a:srgbClr val="000000"/>
                            </a:solidFill>
                            <a:round/>
                            <a:headEnd type="none" w="sm" len="med"/>
                            <a:tailEnd type="none" w="sm" len="med"/>
                          </a:ln>
                          <a:effectLst/>
                        </p:spPr>
                        <p:txBody>
                          <a:bodyPr/>
                          <a:lstStyle/>
                          <a:p>
                            <a:endParaRPr lang="el-GR"/>
                          </a:p>
                        </p:txBody>
                      </p:sp>
                      <p:sp>
                        <p:nvSpPr>
                          <p:cNvPr id="14385" name="Line 49"/>
                          <p:cNvSpPr>
                            <a:spLocks noChangeShapeType="1"/>
                          </p:cNvSpPr>
                          <p:nvPr/>
                        </p:nvSpPr>
                        <p:spPr bwMode="auto">
                          <a:xfrm flipH="1" flipV="1">
                            <a:off x="11059" y="626"/>
                            <a:ext cx="1099" cy="5957"/>
                          </a:xfrm>
                          <a:prstGeom prst="line">
                            <a:avLst/>
                          </a:prstGeom>
                          <a:noFill/>
                          <a:ln w="9525">
                            <a:solidFill>
                              <a:srgbClr val="000000"/>
                            </a:solidFill>
                            <a:round/>
                            <a:headEnd type="none" w="sm" len="med"/>
                            <a:tailEnd type="none" w="sm" len="med"/>
                          </a:ln>
                          <a:effectLst/>
                        </p:spPr>
                        <p:txBody>
                          <a:bodyPr/>
                          <a:lstStyle/>
                          <a:p>
                            <a:endParaRPr lang="el-GR"/>
                          </a:p>
                        </p:txBody>
                      </p:sp>
                      <p:sp>
                        <p:nvSpPr>
                          <p:cNvPr id="14386" name="Arc 50"/>
                          <p:cNvSpPr>
                            <a:spLocks/>
                          </p:cNvSpPr>
                          <p:nvPr/>
                        </p:nvSpPr>
                        <p:spPr bwMode="auto">
                          <a:xfrm>
                            <a:off x="8352" y="7"/>
                            <a:ext cx="2616" cy="5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7" name="Arc 51"/>
                          <p:cNvSpPr>
                            <a:spLocks/>
                          </p:cNvSpPr>
                          <p:nvPr/>
                        </p:nvSpPr>
                        <p:spPr bwMode="auto">
                          <a:xfrm>
                            <a:off x="3078" y="7"/>
                            <a:ext cx="5687" cy="5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8" name="Arc 52"/>
                          <p:cNvSpPr>
                            <a:spLocks/>
                          </p:cNvSpPr>
                          <p:nvPr/>
                        </p:nvSpPr>
                        <p:spPr bwMode="auto">
                          <a:xfrm flipH="1">
                            <a:off x="0" y="629"/>
                            <a:ext cx="3624" cy="296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89" name="Line 53"/>
                          <p:cNvSpPr>
                            <a:spLocks noChangeShapeType="1"/>
                          </p:cNvSpPr>
                          <p:nvPr/>
                        </p:nvSpPr>
                        <p:spPr bwMode="auto">
                          <a:xfrm flipH="1" flipV="1">
                            <a:off x="0" y="3560"/>
                            <a:ext cx="7436" cy="649"/>
                          </a:xfrm>
                          <a:prstGeom prst="line">
                            <a:avLst/>
                          </a:prstGeom>
                          <a:noFill/>
                          <a:ln w="9525">
                            <a:solidFill>
                              <a:srgbClr val="000000"/>
                            </a:solidFill>
                            <a:round/>
                            <a:headEnd type="none" w="sm" len="med"/>
                            <a:tailEnd type="none" w="sm" len="med"/>
                          </a:ln>
                          <a:effectLst/>
                        </p:spPr>
                        <p:txBody>
                          <a:bodyPr/>
                          <a:lstStyle/>
                          <a:p>
                            <a:endParaRPr lang="el-GR"/>
                          </a:p>
                        </p:txBody>
                      </p:sp>
                      <p:sp>
                        <p:nvSpPr>
                          <p:cNvPr id="14390" name="Line 54"/>
                          <p:cNvSpPr>
                            <a:spLocks noChangeShapeType="1"/>
                          </p:cNvSpPr>
                          <p:nvPr/>
                        </p:nvSpPr>
                        <p:spPr bwMode="auto">
                          <a:xfrm flipH="1" flipV="1">
                            <a:off x="0" y="4823"/>
                            <a:ext cx="7436" cy="649"/>
                          </a:xfrm>
                          <a:prstGeom prst="line">
                            <a:avLst/>
                          </a:prstGeom>
                          <a:noFill/>
                          <a:ln w="9525">
                            <a:solidFill>
                              <a:srgbClr val="000000"/>
                            </a:solidFill>
                            <a:round/>
                            <a:headEnd type="none" w="sm" len="med"/>
                            <a:tailEnd type="none" w="sm" len="med"/>
                          </a:ln>
                          <a:effectLst/>
                        </p:spPr>
                        <p:txBody>
                          <a:bodyPr/>
                          <a:lstStyle/>
                          <a:p>
                            <a:endParaRPr lang="el-GR"/>
                          </a:p>
                        </p:txBody>
                      </p:sp>
                      <p:sp>
                        <p:nvSpPr>
                          <p:cNvPr id="14391" name="Line 55"/>
                          <p:cNvSpPr>
                            <a:spLocks noChangeShapeType="1"/>
                          </p:cNvSpPr>
                          <p:nvPr/>
                        </p:nvSpPr>
                        <p:spPr bwMode="auto">
                          <a:xfrm>
                            <a:off x="0" y="3560"/>
                            <a:ext cx="49" cy="1263"/>
                          </a:xfrm>
                          <a:prstGeom prst="line">
                            <a:avLst/>
                          </a:prstGeom>
                          <a:noFill/>
                          <a:ln w="9525">
                            <a:solidFill>
                              <a:srgbClr val="000000"/>
                            </a:solidFill>
                            <a:round/>
                            <a:headEnd type="none" w="sm" len="med"/>
                            <a:tailEnd type="none" w="sm" len="med"/>
                          </a:ln>
                          <a:effectLst/>
                        </p:spPr>
                        <p:txBody>
                          <a:bodyPr/>
                          <a:lstStyle/>
                          <a:p>
                            <a:endParaRPr lang="el-GR"/>
                          </a:p>
                        </p:txBody>
                      </p:sp>
                      <p:sp>
                        <p:nvSpPr>
                          <p:cNvPr id="14392" name="Line 56"/>
                          <p:cNvSpPr>
                            <a:spLocks noChangeShapeType="1"/>
                          </p:cNvSpPr>
                          <p:nvPr/>
                        </p:nvSpPr>
                        <p:spPr bwMode="auto">
                          <a:xfrm>
                            <a:off x="7345" y="4209"/>
                            <a:ext cx="42" cy="15780"/>
                          </a:xfrm>
                          <a:prstGeom prst="line">
                            <a:avLst/>
                          </a:prstGeom>
                          <a:noFill/>
                          <a:ln w="9525">
                            <a:solidFill>
                              <a:srgbClr val="000000"/>
                            </a:solidFill>
                            <a:round/>
                            <a:headEnd type="none" w="sm" len="med"/>
                            <a:tailEnd type="none" w="sm" len="med"/>
                          </a:ln>
                          <a:effectLst/>
                        </p:spPr>
                        <p:txBody>
                          <a:bodyPr/>
                          <a:lstStyle/>
                          <a:p>
                            <a:endParaRPr lang="el-GR"/>
                          </a:p>
                        </p:txBody>
                      </p:sp>
                      <p:sp>
                        <p:nvSpPr>
                          <p:cNvPr id="14393" name="Line 57"/>
                          <p:cNvSpPr>
                            <a:spLocks noChangeShapeType="1"/>
                          </p:cNvSpPr>
                          <p:nvPr/>
                        </p:nvSpPr>
                        <p:spPr bwMode="auto">
                          <a:xfrm>
                            <a:off x="1238" y="4613"/>
                            <a:ext cx="1379" cy="14263"/>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4394" name="Arc 58"/>
                        <p:cNvSpPr>
                          <a:spLocks/>
                        </p:cNvSpPr>
                        <p:nvPr/>
                      </p:nvSpPr>
                      <p:spPr bwMode="auto">
                        <a:xfrm flipV="1">
                          <a:off x="7346" y="12973"/>
                          <a:ext cx="7840" cy="8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95" name="Arc 59"/>
                        <p:cNvSpPr>
                          <a:spLocks/>
                        </p:cNvSpPr>
                        <p:nvPr/>
                      </p:nvSpPr>
                      <p:spPr bwMode="auto">
                        <a:xfrm flipH="1" flipV="1">
                          <a:off x="2618" y="12973"/>
                          <a:ext cx="4175" cy="8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96" name="Line 60"/>
                        <p:cNvSpPr>
                          <a:spLocks noChangeShapeType="1"/>
                        </p:cNvSpPr>
                        <p:nvPr/>
                      </p:nvSpPr>
                      <p:spPr bwMode="auto">
                        <a:xfrm>
                          <a:off x="15186" y="12973"/>
                          <a:ext cx="1105" cy="3318"/>
                        </a:xfrm>
                        <a:prstGeom prst="line">
                          <a:avLst/>
                        </a:prstGeom>
                        <a:noFill/>
                        <a:ln w="9525">
                          <a:solidFill>
                            <a:srgbClr val="000000"/>
                          </a:solidFill>
                          <a:round/>
                          <a:headEnd type="none" w="sm" len="med"/>
                          <a:tailEnd type="none" w="sm" len="med"/>
                        </a:ln>
                        <a:effectLst/>
                      </p:spPr>
                      <p:txBody>
                        <a:bodyPr/>
                        <a:lstStyle/>
                        <a:p>
                          <a:endParaRPr lang="el-GR"/>
                        </a:p>
                      </p:txBody>
                    </p:sp>
                    <p:sp>
                      <p:nvSpPr>
                        <p:cNvPr id="14397" name="Line 61"/>
                        <p:cNvSpPr>
                          <a:spLocks noChangeShapeType="1"/>
                        </p:cNvSpPr>
                        <p:nvPr/>
                      </p:nvSpPr>
                      <p:spPr bwMode="auto">
                        <a:xfrm flipH="1">
                          <a:off x="1009" y="12973"/>
                          <a:ext cx="1700" cy="3318"/>
                        </a:xfrm>
                        <a:prstGeom prst="line">
                          <a:avLst/>
                        </a:prstGeom>
                        <a:noFill/>
                        <a:ln w="9525">
                          <a:solidFill>
                            <a:srgbClr val="000000"/>
                          </a:solidFill>
                          <a:round/>
                          <a:headEnd type="none" w="sm" len="med"/>
                          <a:tailEnd type="none" w="sm" len="med"/>
                        </a:ln>
                        <a:effectLst/>
                      </p:spPr>
                      <p:txBody>
                        <a:bodyPr/>
                        <a:lstStyle/>
                        <a:p>
                          <a:endParaRPr lang="el-GR"/>
                        </a:p>
                      </p:txBody>
                    </p:sp>
                    <p:sp>
                      <p:nvSpPr>
                        <p:cNvPr id="14398" name="Arc 62"/>
                        <p:cNvSpPr>
                          <a:spLocks/>
                        </p:cNvSpPr>
                        <p:nvPr/>
                      </p:nvSpPr>
                      <p:spPr bwMode="auto">
                        <a:xfrm flipV="1">
                          <a:off x="5688" y="16250"/>
                          <a:ext cx="10463" cy="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399" name="Arc 63"/>
                        <p:cNvSpPr>
                          <a:spLocks/>
                        </p:cNvSpPr>
                        <p:nvPr/>
                      </p:nvSpPr>
                      <p:spPr bwMode="auto">
                        <a:xfrm flipH="1" flipV="1">
                          <a:off x="1009" y="16250"/>
                          <a:ext cx="4728" cy="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00" name="Line 64"/>
                        <p:cNvSpPr>
                          <a:spLocks noChangeShapeType="1"/>
                        </p:cNvSpPr>
                        <p:nvPr/>
                      </p:nvSpPr>
                      <p:spPr bwMode="auto">
                        <a:xfrm>
                          <a:off x="16242" y="16250"/>
                          <a:ext cx="49" cy="2935"/>
                        </a:xfrm>
                        <a:prstGeom prst="line">
                          <a:avLst/>
                        </a:prstGeom>
                        <a:noFill/>
                        <a:ln w="9525">
                          <a:solidFill>
                            <a:srgbClr val="000000"/>
                          </a:solidFill>
                          <a:round/>
                          <a:headEnd type="none" w="sm" len="med"/>
                          <a:tailEnd type="none" w="sm" len="med"/>
                        </a:ln>
                        <a:effectLst/>
                      </p:spPr>
                      <p:txBody>
                        <a:bodyPr/>
                        <a:lstStyle/>
                        <a:p>
                          <a:endParaRPr lang="el-GR"/>
                        </a:p>
                      </p:txBody>
                    </p:sp>
                    <p:sp>
                      <p:nvSpPr>
                        <p:cNvPr id="14401" name="Line 65"/>
                        <p:cNvSpPr>
                          <a:spLocks noChangeShapeType="1"/>
                        </p:cNvSpPr>
                        <p:nvPr/>
                      </p:nvSpPr>
                      <p:spPr bwMode="auto">
                        <a:xfrm>
                          <a:off x="1009" y="16249"/>
                          <a:ext cx="49" cy="2505"/>
                        </a:xfrm>
                        <a:prstGeom prst="line">
                          <a:avLst/>
                        </a:prstGeom>
                        <a:noFill/>
                        <a:ln w="9525">
                          <a:solidFill>
                            <a:srgbClr val="000000"/>
                          </a:solidFill>
                          <a:round/>
                          <a:headEnd type="none" w="sm" len="med"/>
                          <a:tailEnd type="none" w="sm" len="med"/>
                        </a:ln>
                        <a:effectLst/>
                      </p:spPr>
                      <p:txBody>
                        <a:bodyPr/>
                        <a:lstStyle/>
                        <a:p>
                          <a:endParaRPr lang="el-GR"/>
                        </a:p>
                      </p:txBody>
                    </p:sp>
                    <p:sp>
                      <p:nvSpPr>
                        <p:cNvPr id="14402" name="Line 66"/>
                        <p:cNvSpPr>
                          <a:spLocks noChangeShapeType="1"/>
                        </p:cNvSpPr>
                        <p:nvPr/>
                      </p:nvSpPr>
                      <p:spPr bwMode="auto">
                        <a:xfrm>
                          <a:off x="6332" y="17491"/>
                          <a:ext cx="49" cy="2507"/>
                        </a:xfrm>
                        <a:prstGeom prst="line">
                          <a:avLst/>
                        </a:prstGeom>
                        <a:noFill/>
                        <a:ln w="9525">
                          <a:solidFill>
                            <a:srgbClr val="000000"/>
                          </a:solidFill>
                          <a:round/>
                          <a:headEnd type="none" w="sm" len="med"/>
                          <a:tailEnd type="none" w="sm" len="med"/>
                        </a:ln>
                        <a:effectLst/>
                      </p:spPr>
                      <p:txBody>
                        <a:bodyPr/>
                        <a:lstStyle/>
                        <a:p>
                          <a:endParaRPr lang="el-GR"/>
                        </a:p>
                      </p:txBody>
                    </p:sp>
                  </p:grpSp>
                </p:grpSp>
              </p:grpSp>
            </p:grpSp>
            <p:sp>
              <p:nvSpPr>
                <p:cNvPr id="14403" name="Line 67"/>
                <p:cNvSpPr>
                  <a:spLocks noChangeShapeType="1"/>
                </p:cNvSpPr>
                <p:nvPr/>
              </p:nvSpPr>
              <p:spPr bwMode="auto">
                <a:xfrm>
                  <a:off x="2867" y="14"/>
                  <a:ext cx="6" cy="19964"/>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4404" name="Line 68"/>
                <p:cNvSpPr>
                  <a:spLocks noChangeShapeType="1"/>
                </p:cNvSpPr>
                <p:nvPr/>
              </p:nvSpPr>
              <p:spPr bwMode="auto">
                <a:xfrm>
                  <a:off x="8586" y="12"/>
                  <a:ext cx="7" cy="19966"/>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nvGrpSpPr>
                <p:cNvPr id="14405" name="Group 69"/>
                <p:cNvGrpSpPr>
                  <a:grpSpLocks/>
                </p:cNvGrpSpPr>
                <p:nvPr/>
              </p:nvGrpSpPr>
              <p:grpSpPr bwMode="auto">
                <a:xfrm>
                  <a:off x="5720" y="7367"/>
                  <a:ext cx="2860" cy="8196"/>
                  <a:chOff x="-3" y="0"/>
                  <a:chExt cx="20020" cy="20021"/>
                </a:xfrm>
              </p:grpSpPr>
              <p:sp>
                <p:nvSpPr>
                  <p:cNvPr id="14406" name="Line 70"/>
                  <p:cNvSpPr>
                    <a:spLocks noChangeShapeType="1"/>
                  </p:cNvSpPr>
                  <p:nvPr/>
                </p:nvSpPr>
                <p:spPr bwMode="auto">
                  <a:xfrm>
                    <a:off x="2657" y="0"/>
                    <a:ext cx="413" cy="342"/>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07" name="Group 71"/>
                  <p:cNvGrpSpPr>
                    <a:grpSpLocks/>
                  </p:cNvGrpSpPr>
                  <p:nvPr/>
                </p:nvGrpSpPr>
                <p:grpSpPr bwMode="auto">
                  <a:xfrm>
                    <a:off x="-3" y="0"/>
                    <a:ext cx="20020" cy="20021"/>
                    <a:chOff x="-2" y="2"/>
                    <a:chExt cx="20003" cy="19995"/>
                  </a:xfrm>
                </p:grpSpPr>
                <p:sp>
                  <p:nvSpPr>
                    <p:cNvPr id="14408" name="Line 72"/>
                    <p:cNvSpPr>
                      <a:spLocks noChangeShapeType="1"/>
                    </p:cNvSpPr>
                    <p:nvPr/>
                  </p:nvSpPr>
                  <p:spPr bwMode="auto">
                    <a:xfrm flipH="1" flipV="1">
                      <a:off x="12524" y="5791"/>
                      <a:ext cx="1098" cy="165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09" name="Group 73"/>
                    <p:cNvGrpSpPr>
                      <a:grpSpLocks/>
                    </p:cNvGrpSpPr>
                    <p:nvPr/>
                  </p:nvGrpSpPr>
                  <p:grpSpPr bwMode="auto">
                    <a:xfrm>
                      <a:off x="-2" y="2"/>
                      <a:ext cx="20003" cy="19995"/>
                      <a:chOff x="-1" y="0"/>
                      <a:chExt cx="20003" cy="19999"/>
                    </a:xfrm>
                  </p:grpSpPr>
                  <p:sp>
                    <p:nvSpPr>
                      <p:cNvPr id="14410" name="Line 74"/>
                      <p:cNvSpPr>
                        <a:spLocks noChangeShapeType="1"/>
                      </p:cNvSpPr>
                      <p:nvPr/>
                    </p:nvSpPr>
                    <p:spPr bwMode="auto">
                      <a:xfrm>
                        <a:off x="7335" y="2875"/>
                        <a:ext cx="1105" cy="3326"/>
                      </a:xfrm>
                      <a:prstGeom prst="line">
                        <a:avLst/>
                      </a:prstGeom>
                      <a:noFill/>
                      <a:ln w="9525">
                        <a:solidFill>
                          <a:srgbClr val="000000"/>
                        </a:solidFill>
                        <a:round/>
                        <a:headEnd type="none" w="sm" len="med"/>
                        <a:tailEnd type="none" w="sm" len="med"/>
                      </a:ln>
                      <a:effectLst/>
                    </p:spPr>
                    <p:txBody>
                      <a:bodyPr/>
                      <a:lstStyle/>
                      <a:p>
                        <a:endParaRPr lang="el-GR"/>
                      </a:p>
                    </p:txBody>
                  </p:sp>
                  <p:sp>
                    <p:nvSpPr>
                      <p:cNvPr id="14411" name="Line 75"/>
                      <p:cNvSpPr>
                        <a:spLocks noChangeShapeType="1"/>
                      </p:cNvSpPr>
                      <p:nvPr/>
                    </p:nvSpPr>
                    <p:spPr bwMode="auto">
                      <a:xfrm>
                        <a:off x="7335" y="3687"/>
                        <a:ext cx="1105"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12" name="Line 76"/>
                      <p:cNvSpPr>
                        <a:spLocks noChangeShapeType="1"/>
                      </p:cNvSpPr>
                      <p:nvPr/>
                    </p:nvSpPr>
                    <p:spPr bwMode="auto">
                      <a:xfrm>
                        <a:off x="17246" y="6138"/>
                        <a:ext cx="602" cy="878"/>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13" name="Group 77"/>
                      <p:cNvGrpSpPr>
                        <a:grpSpLocks/>
                      </p:cNvGrpSpPr>
                      <p:nvPr/>
                    </p:nvGrpSpPr>
                    <p:grpSpPr bwMode="auto">
                      <a:xfrm>
                        <a:off x="-1" y="0"/>
                        <a:ext cx="20003" cy="19999"/>
                        <a:chOff x="0" y="0"/>
                        <a:chExt cx="20003" cy="19999"/>
                      </a:xfrm>
                    </p:grpSpPr>
                    <p:sp>
                      <p:nvSpPr>
                        <p:cNvPr id="14414" name="Line 78"/>
                        <p:cNvSpPr>
                          <a:spLocks noChangeShapeType="1"/>
                        </p:cNvSpPr>
                        <p:nvPr/>
                      </p:nvSpPr>
                      <p:spPr bwMode="auto">
                        <a:xfrm flipH="1">
                          <a:off x="6329" y="13799"/>
                          <a:ext cx="1105" cy="3731"/>
                        </a:xfrm>
                        <a:prstGeom prst="line">
                          <a:avLst/>
                        </a:prstGeom>
                        <a:noFill/>
                        <a:ln w="9525">
                          <a:solidFill>
                            <a:srgbClr val="000000"/>
                          </a:solidFill>
                          <a:round/>
                          <a:headEnd type="none" w="sm" len="med"/>
                          <a:tailEnd type="none" w="sm" len="med"/>
                        </a:ln>
                        <a:effectLst/>
                      </p:spPr>
                      <p:txBody>
                        <a:bodyPr/>
                        <a:lstStyle/>
                        <a:p>
                          <a:endParaRPr lang="el-GR"/>
                        </a:p>
                      </p:txBody>
                    </p:sp>
                    <p:sp>
                      <p:nvSpPr>
                        <p:cNvPr id="14415" name="Line 79"/>
                        <p:cNvSpPr>
                          <a:spLocks noChangeShapeType="1"/>
                        </p:cNvSpPr>
                        <p:nvPr/>
                      </p:nvSpPr>
                      <p:spPr bwMode="auto">
                        <a:xfrm flipH="1">
                          <a:off x="15142" y="7230"/>
                          <a:ext cx="2196" cy="5776"/>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16" name="Group 80"/>
                        <p:cNvGrpSpPr>
                          <a:grpSpLocks/>
                        </p:cNvGrpSpPr>
                        <p:nvPr/>
                      </p:nvGrpSpPr>
                      <p:grpSpPr bwMode="auto">
                        <a:xfrm>
                          <a:off x="0" y="0"/>
                          <a:ext cx="20003" cy="13882"/>
                          <a:chOff x="1" y="-14"/>
                          <a:chExt cx="19999" cy="20031"/>
                        </a:xfrm>
                      </p:grpSpPr>
                      <p:sp>
                        <p:nvSpPr>
                          <p:cNvPr id="14417" name="Arc 81"/>
                          <p:cNvSpPr>
                            <a:spLocks/>
                          </p:cNvSpPr>
                          <p:nvPr/>
                        </p:nvSpPr>
                        <p:spPr bwMode="auto">
                          <a:xfrm flipH="1" flipV="1">
                            <a:off x="8349" y="8932"/>
                            <a:ext cx="4721" cy="5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18" name="Arc 82"/>
                          <p:cNvSpPr>
                            <a:spLocks/>
                          </p:cNvSpPr>
                          <p:nvPr/>
                        </p:nvSpPr>
                        <p:spPr bwMode="auto">
                          <a:xfrm flipH="1" flipV="1">
                            <a:off x="8349" y="10109"/>
                            <a:ext cx="5182" cy="5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19" name="Arc 83"/>
                          <p:cNvSpPr>
                            <a:spLocks/>
                          </p:cNvSpPr>
                          <p:nvPr/>
                        </p:nvSpPr>
                        <p:spPr bwMode="auto">
                          <a:xfrm flipH="1" flipV="1">
                            <a:off x="12524" y="8342"/>
                            <a:ext cx="4720"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0" name="Arc 84"/>
                          <p:cNvSpPr>
                            <a:spLocks/>
                          </p:cNvSpPr>
                          <p:nvPr/>
                        </p:nvSpPr>
                        <p:spPr bwMode="auto">
                          <a:xfrm flipH="1" flipV="1">
                            <a:off x="13070" y="9518"/>
                            <a:ext cx="4727"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1" name="Arc 85"/>
                          <p:cNvSpPr>
                            <a:spLocks/>
                          </p:cNvSpPr>
                          <p:nvPr/>
                        </p:nvSpPr>
                        <p:spPr bwMode="auto">
                          <a:xfrm flipV="1">
                            <a:off x="17244" y="7133"/>
                            <a:ext cx="2616" cy="17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2" name="Arc 86"/>
                          <p:cNvSpPr>
                            <a:spLocks/>
                          </p:cNvSpPr>
                          <p:nvPr/>
                        </p:nvSpPr>
                        <p:spPr bwMode="auto">
                          <a:xfrm flipV="1">
                            <a:off x="17797" y="7790"/>
                            <a:ext cx="2063" cy="17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3" name="Line 87"/>
                          <p:cNvSpPr>
                            <a:spLocks noChangeShapeType="1"/>
                          </p:cNvSpPr>
                          <p:nvPr/>
                        </p:nvSpPr>
                        <p:spPr bwMode="auto">
                          <a:xfrm flipH="1" flipV="1">
                            <a:off x="12111" y="6482"/>
                            <a:ext cx="7889" cy="651"/>
                          </a:xfrm>
                          <a:prstGeom prst="line">
                            <a:avLst/>
                          </a:prstGeom>
                          <a:noFill/>
                          <a:ln w="9525">
                            <a:solidFill>
                              <a:srgbClr val="000000"/>
                            </a:solidFill>
                            <a:round/>
                            <a:headEnd type="none" w="sm" len="med"/>
                            <a:tailEnd type="none" w="sm" len="med"/>
                          </a:ln>
                          <a:effectLst/>
                        </p:spPr>
                        <p:txBody>
                          <a:bodyPr/>
                          <a:lstStyle/>
                          <a:p>
                            <a:endParaRPr lang="el-GR"/>
                          </a:p>
                        </p:txBody>
                      </p:sp>
                      <p:sp>
                        <p:nvSpPr>
                          <p:cNvPr id="14424" name="Line 88"/>
                          <p:cNvSpPr>
                            <a:spLocks noChangeShapeType="1"/>
                          </p:cNvSpPr>
                          <p:nvPr/>
                        </p:nvSpPr>
                        <p:spPr bwMode="auto">
                          <a:xfrm flipH="1" flipV="1">
                            <a:off x="11007" y="566"/>
                            <a:ext cx="1104" cy="5975"/>
                          </a:xfrm>
                          <a:prstGeom prst="line">
                            <a:avLst/>
                          </a:prstGeom>
                          <a:noFill/>
                          <a:ln w="9525">
                            <a:solidFill>
                              <a:srgbClr val="000000"/>
                            </a:solidFill>
                            <a:round/>
                            <a:headEnd type="none" w="sm" len="med"/>
                            <a:tailEnd type="none" w="sm" len="med"/>
                          </a:ln>
                          <a:effectLst/>
                        </p:spPr>
                        <p:txBody>
                          <a:bodyPr/>
                          <a:lstStyle/>
                          <a:p>
                            <a:endParaRPr lang="el-GR"/>
                          </a:p>
                        </p:txBody>
                      </p:sp>
                      <p:sp>
                        <p:nvSpPr>
                          <p:cNvPr id="14425" name="Arc 89"/>
                          <p:cNvSpPr>
                            <a:spLocks/>
                          </p:cNvSpPr>
                          <p:nvPr/>
                        </p:nvSpPr>
                        <p:spPr bwMode="auto">
                          <a:xfrm>
                            <a:off x="8349" y="-14"/>
                            <a:ext cx="2616"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6" name="Arc 90"/>
                          <p:cNvSpPr>
                            <a:spLocks/>
                          </p:cNvSpPr>
                          <p:nvPr/>
                        </p:nvSpPr>
                        <p:spPr bwMode="auto">
                          <a:xfrm>
                            <a:off x="3070" y="-14"/>
                            <a:ext cx="5692"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7" name="Arc 91"/>
                          <p:cNvSpPr>
                            <a:spLocks/>
                          </p:cNvSpPr>
                          <p:nvPr/>
                        </p:nvSpPr>
                        <p:spPr bwMode="auto">
                          <a:xfrm flipH="1">
                            <a:off x="1" y="566"/>
                            <a:ext cx="3622" cy="297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28" name="Line 92"/>
                          <p:cNvSpPr>
                            <a:spLocks noChangeShapeType="1"/>
                          </p:cNvSpPr>
                          <p:nvPr/>
                        </p:nvSpPr>
                        <p:spPr bwMode="auto">
                          <a:xfrm flipH="1" flipV="1">
                            <a:off x="1" y="3572"/>
                            <a:ext cx="7434" cy="650"/>
                          </a:xfrm>
                          <a:prstGeom prst="line">
                            <a:avLst/>
                          </a:prstGeom>
                          <a:noFill/>
                          <a:ln w="9525">
                            <a:solidFill>
                              <a:srgbClr val="000000"/>
                            </a:solidFill>
                            <a:round/>
                            <a:headEnd type="none" w="sm" len="med"/>
                            <a:tailEnd type="none" w="sm" len="med"/>
                          </a:ln>
                          <a:effectLst/>
                        </p:spPr>
                        <p:txBody>
                          <a:bodyPr/>
                          <a:lstStyle/>
                          <a:p>
                            <a:endParaRPr lang="el-GR"/>
                          </a:p>
                        </p:txBody>
                      </p:sp>
                      <p:sp>
                        <p:nvSpPr>
                          <p:cNvPr id="14429" name="Line 93"/>
                          <p:cNvSpPr>
                            <a:spLocks noChangeShapeType="1"/>
                          </p:cNvSpPr>
                          <p:nvPr/>
                        </p:nvSpPr>
                        <p:spPr bwMode="auto">
                          <a:xfrm flipH="1" flipV="1">
                            <a:off x="1" y="4787"/>
                            <a:ext cx="7434" cy="643"/>
                          </a:xfrm>
                          <a:prstGeom prst="line">
                            <a:avLst/>
                          </a:prstGeom>
                          <a:noFill/>
                          <a:ln w="9525">
                            <a:solidFill>
                              <a:srgbClr val="000000"/>
                            </a:solidFill>
                            <a:round/>
                            <a:headEnd type="none" w="sm" len="med"/>
                            <a:tailEnd type="none" w="sm" len="med"/>
                          </a:ln>
                          <a:effectLst/>
                        </p:spPr>
                        <p:txBody>
                          <a:bodyPr/>
                          <a:lstStyle/>
                          <a:p>
                            <a:endParaRPr lang="el-GR"/>
                          </a:p>
                        </p:txBody>
                      </p:sp>
                      <p:sp>
                        <p:nvSpPr>
                          <p:cNvPr id="14430" name="Line 94"/>
                          <p:cNvSpPr>
                            <a:spLocks noChangeShapeType="1"/>
                          </p:cNvSpPr>
                          <p:nvPr/>
                        </p:nvSpPr>
                        <p:spPr bwMode="auto">
                          <a:xfrm>
                            <a:off x="1" y="3572"/>
                            <a:ext cx="42" cy="1274"/>
                          </a:xfrm>
                          <a:prstGeom prst="line">
                            <a:avLst/>
                          </a:prstGeom>
                          <a:noFill/>
                          <a:ln w="9525">
                            <a:solidFill>
                              <a:srgbClr val="000000"/>
                            </a:solidFill>
                            <a:round/>
                            <a:headEnd type="none" w="sm" len="med"/>
                            <a:tailEnd type="none" w="sm" len="med"/>
                          </a:ln>
                          <a:effectLst/>
                        </p:spPr>
                        <p:txBody>
                          <a:bodyPr/>
                          <a:lstStyle/>
                          <a:p>
                            <a:endParaRPr lang="el-GR"/>
                          </a:p>
                        </p:txBody>
                      </p:sp>
                      <p:sp>
                        <p:nvSpPr>
                          <p:cNvPr id="14431" name="Line 95"/>
                          <p:cNvSpPr>
                            <a:spLocks noChangeShapeType="1"/>
                          </p:cNvSpPr>
                          <p:nvPr/>
                        </p:nvSpPr>
                        <p:spPr bwMode="auto">
                          <a:xfrm>
                            <a:off x="7337" y="4194"/>
                            <a:ext cx="49" cy="15823"/>
                          </a:xfrm>
                          <a:prstGeom prst="line">
                            <a:avLst/>
                          </a:prstGeom>
                          <a:noFill/>
                          <a:ln w="9525">
                            <a:solidFill>
                              <a:srgbClr val="000000"/>
                            </a:solidFill>
                            <a:round/>
                            <a:headEnd type="none" w="sm" len="med"/>
                            <a:tailEnd type="none" w="sm" len="med"/>
                          </a:ln>
                          <a:effectLst/>
                        </p:spPr>
                        <p:txBody>
                          <a:bodyPr/>
                          <a:lstStyle/>
                          <a:p>
                            <a:endParaRPr lang="el-GR"/>
                          </a:p>
                        </p:txBody>
                      </p:sp>
                      <p:sp>
                        <p:nvSpPr>
                          <p:cNvPr id="14432" name="Line 96"/>
                          <p:cNvSpPr>
                            <a:spLocks noChangeShapeType="1"/>
                          </p:cNvSpPr>
                          <p:nvPr/>
                        </p:nvSpPr>
                        <p:spPr bwMode="auto">
                          <a:xfrm>
                            <a:off x="1239" y="4536"/>
                            <a:ext cx="1377" cy="14309"/>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4433" name="Arc 97"/>
                        <p:cNvSpPr>
                          <a:spLocks/>
                        </p:cNvSpPr>
                        <p:nvPr/>
                      </p:nvSpPr>
                      <p:spPr bwMode="auto">
                        <a:xfrm flipV="1">
                          <a:off x="7337" y="12957"/>
                          <a:ext cx="7847"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34" name="Arc 98"/>
                        <p:cNvSpPr>
                          <a:spLocks/>
                        </p:cNvSpPr>
                        <p:nvPr/>
                      </p:nvSpPr>
                      <p:spPr bwMode="auto">
                        <a:xfrm flipH="1" flipV="1">
                          <a:off x="2616" y="12957"/>
                          <a:ext cx="4175"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35" name="Line 99"/>
                        <p:cNvSpPr>
                          <a:spLocks noChangeShapeType="1"/>
                        </p:cNvSpPr>
                        <p:nvPr/>
                      </p:nvSpPr>
                      <p:spPr bwMode="auto">
                        <a:xfrm>
                          <a:off x="15142" y="12957"/>
                          <a:ext cx="1098"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36" name="Line 100"/>
                        <p:cNvSpPr>
                          <a:spLocks noChangeShapeType="1"/>
                        </p:cNvSpPr>
                        <p:nvPr/>
                      </p:nvSpPr>
                      <p:spPr bwMode="auto">
                        <a:xfrm flipH="1">
                          <a:off x="1056" y="12957"/>
                          <a:ext cx="1693"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37" name="Arc 101"/>
                        <p:cNvSpPr>
                          <a:spLocks/>
                        </p:cNvSpPr>
                        <p:nvPr/>
                      </p:nvSpPr>
                      <p:spPr bwMode="auto">
                        <a:xfrm flipV="1">
                          <a:off x="5686" y="16306"/>
                          <a:ext cx="10463"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38" name="Arc 102"/>
                        <p:cNvSpPr>
                          <a:spLocks/>
                        </p:cNvSpPr>
                        <p:nvPr/>
                      </p:nvSpPr>
                      <p:spPr bwMode="auto">
                        <a:xfrm flipH="1" flipV="1">
                          <a:off x="1056" y="16306"/>
                          <a:ext cx="4721"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39" name="Line 103"/>
                        <p:cNvSpPr>
                          <a:spLocks noChangeShapeType="1"/>
                        </p:cNvSpPr>
                        <p:nvPr/>
                      </p:nvSpPr>
                      <p:spPr bwMode="auto">
                        <a:xfrm>
                          <a:off x="16240" y="16306"/>
                          <a:ext cx="49" cy="2942"/>
                        </a:xfrm>
                        <a:prstGeom prst="line">
                          <a:avLst/>
                        </a:prstGeom>
                        <a:noFill/>
                        <a:ln w="9525">
                          <a:solidFill>
                            <a:srgbClr val="000000"/>
                          </a:solidFill>
                          <a:round/>
                          <a:headEnd type="none" w="sm" len="med"/>
                          <a:tailEnd type="none" w="sm" len="med"/>
                        </a:ln>
                        <a:effectLst/>
                      </p:spPr>
                      <p:txBody>
                        <a:bodyPr/>
                        <a:lstStyle/>
                        <a:p>
                          <a:endParaRPr lang="el-GR"/>
                        </a:p>
                      </p:txBody>
                    </p:sp>
                    <p:sp>
                      <p:nvSpPr>
                        <p:cNvPr id="14440" name="Line 104"/>
                        <p:cNvSpPr>
                          <a:spLocks noChangeShapeType="1"/>
                        </p:cNvSpPr>
                        <p:nvPr/>
                      </p:nvSpPr>
                      <p:spPr bwMode="auto">
                        <a:xfrm>
                          <a:off x="1056" y="16305"/>
                          <a:ext cx="42" cy="2514"/>
                        </a:xfrm>
                        <a:prstGeom prst="line">
                          <a:avLst/>
                        </a:prstGeom>
                        <a:noFill/>
                        <a:ln w="9525">
                          <a:solidFill>
                            <a:srgbClr val="000000"/>
                          </a:solidFill>
                          <a:round/>
                          <a:headEnd type="none" w="sm" len="med"/>
                          <a:tailEnd type="none" w="sm" len="med"/>
                        </a:ln>
                        <a:effectLst/>
                      </p:spPr>
                      <p:txBody>
                        <a:bodyPr/>
                        <a:lstStyle/>
                        <a:p>
                          <a:endParaRPr lang="el-GR"/>
                        </a:p>
                      </p:txBody>
                    </p:sp>
                    <p:sp>
                      <p:nvSpPr>
                        <p:cNvPr id="14441" name="Line 105"/>
                        <p:cNvSpPr>
                          <a:spLocks noChangeShapeType="1"/>
                        </p:cNvSpPr>
                        <p:nvPr/>
                      </p:nvSpPr>
                      <p:spPr bwMode="auto">
                        <a:xfrm>
                          <a:off x="6330" y="17489"/>
                          <a:ext cx="49" cy="2510"/>
                        </a:xfrm>
                        <a:prstGeom prst="line">
                          <a:avLst/>
                        </a:prstGeom>
                        <a:noFill/>
                        <a:ln w="9525">
                          <a:solidFill>
                            <a:srgbClr val="000000"/>
                          </a:solidFill>
                          <a:round/>
                          <a:headEnd type="none" w="sm" len="med"/>
                          <a:tailEnd type="none" w="sm" len="med"/>
                        </a:ln>
                        <a:effectLst/>
                      </p:spPr>
                      <p:txBody>
                        <a:bodyPr/>
                        <a:lstStyle/>
                        <a:p>
                          <a:endParaRPr lang="el-GR"/>
                        </a:p>
                      </p:txBody>
                    </p:sp>
                  </p:grpSp>
                </p:grpSp>
              </p:grpSp>
            </p:grpSp>
            <p:grpSp>
              <p:nvGrpSpPr>
                <p:cNvPr id="14442" name="Group 106"/>
                <p:cNvGrpSpPr>
                  <a:grpSpLocks/>
                </p:cNvGrpSpPr>
                <p:nvPr/>
              </p:nvGrpSpPr>
              <p:grpSpPr bwMode="auto">
                <a:xfrm>
                  <a:off x="11435" y="7367"/>
                  <a:ext cx="2860" cy="8196"/>
                  <a:chOff x="11" y="0"/>
                  <a:chExt cx="20020" cy="20021"/>
                </a:xfrm>
              </p:grpSpPr>
              <p:sp>
                <p:nvSpPr>
                  <p:cNvPr id="14443" name="Line 107"/>
                  <p:cNvSpPr>
                    <a:spLocks noChangeShapeType="1"/>
                  </p:cNvSpPr>
                  <p:nvPr/>
                </p:nvSpPr>
                <p:spPr bwMode="auto">
                  <a:xfrm>
                    <a:off x="2664" y="0"/>
                    <a:ext cx="413" cy="342"/>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44" name="Group 108"/>
                  <p:cNvGrpSpPr>
                    <a:grpSpLocks/>
                  </p:cNvGrpSpPr>
                  <p:nvPr/>
                </p:nvGrpSpPr>
                <p:grpSpPr bwMode="auto">
                  <a:xfrm>
                    <a:off x="11" y="0"/>
                    <a:ext cx="20020" cy="20021"/>
                    <a:chOff x="5" y="2"/>
                    <a:chExt cx="20003" cy="19995"/>
                  </a:xfrm>
                </p:grpSpPr>
                <p:sp>
                  <p:nvSpPr>
                    <p:cNvPr id="14445" name="Line 109"/>
                    <p:cNvSpPr>
                      <a:spLocks noChangeShapeType="1"/>
                    </p:cNvSpPr>
                    <p:nvPr/>
                  </p:nvSpPr>
                  <p:spPr bwMode="auto">
                    <a:xfrm flipH="1" flipV="1">
                      <a:off x="12566" y="5791"/>
                      <a:ext cx="1105" cy="165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46" name="Group 110"/>
                    <p:cNvGrpSpPr>
                      <a:grpSpLocks/>
                    </p:cNvGrpSpPr>
                    <p:nvPr/>
                  </p:nvGrpSpPr>
                  <p:grpSpPr bwMode="auto">
                    <a:xfrm>
                      <a:off x="5" y="2"/>
                      <a:ext cx="20003" cy="19995"/>
                      <a:chOff x="6" y="0"/>
                      <a:chExt cx="20003" cy="19999"/>
                    </a:xfrm>
                  </p:grpSpPr>
                  <p:sp>
                    <p:nvSpPr>
                      <p:cNvPr id="14447" name="Line 111"/>
                      <p:cNvSpPr>
                        <a:spLocks noChangeShapeType="1"/>
                      </p:cNvSpPr>
                      <p:nvPr/>
                    </p:nvSpPr>
                    <p:spPr bwMode="auto">
                      <a:xfrm>
                        <a:off x="7384" y="2875"/>
                        <a:ext cx="1098" cy="3326"/>
                      </a:xfrm>
                      <a:prstGeom prst="line">
                        <a:avLst/>
                      </a:prstGeom>
                      <a:noFill/>
                      <a:ln w="9525">
                        <a:solidFill>
                          <a:srgbClr val="000000"/>
                        </a:solidFill>
                        <a:round/>
                        <a:headEnd type="none" w="sm" len="med"/>
                        <a:tailEnd type="none" w="sm" len="med"/>
                      </a:ln>
                      <a:effectLst/>
                    </p:spPr>
                    <p:txBody>
                      <a:bodyPr/>
                      <a:lstStyle/>
                      <a:p>
                        <a:endParaRPr lang="el-GR"/>
                      </a:p>
                    </p:txBody>
                  </p:sp>
                  <p:sp>
                    <p:nvSpPr>
                      <p:cNvPr id="14448" name="Line 112"/>
                      <p:cNvSpPr>
                        <a:spLocks noChangeShapeType="1"/>
                      </p:cNvSpPr>
                      <p:nvPr/>
                    </p:nvSpPr>
                    <p:spPr bwMode="auto">
                      <a:xfrm>
                        <a:off x="7384" y="3687"/>
                        <a:ext cx="1105"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49" name="Line 113"/>
                      <p:cNvSpPr>
                        <a:spLocks noChangeShapeType="1"/>
                      </p:cNvSpPr>
                      <p:nvPr/>
                    </p:nvSpPr>
                    <p:spPr bwMode="auto">
                      <a:xfrm>
                        <a:off x="17253" y="6138"/>
                        <a:ext cx="595" cy="878"/>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50" name="Group 114"/>
                      <p:cNvGrpSpPr>
                        <a:grpSpLocks/>
                      </p:cNvGrpSpPr>
                      <p:nvPr/>
                    </p:nvGrpSpPr>
                    <p:grpSpPr bwMode="auto">
                      <a:xfrm>
                        <a:off x="6" y="0"/>
                        <a:ext cx="20003" cy="19999"/>
                        <a:chOff x="7" y="0"/>
                        <a:chExt cx="20003" cy="19999"/>
                      </a:xfrm>
                    </p:grpSpPr>
                    <p:sp>
                      <p:nvSpPr>
                        <p:cNvPr id="14451" name="Line 115"/>
                        <p:cNvSpPr>
                          <a:spLocks noChangeShapeType="1"/>
                        </p:cNvSpPr>
                        <p:nvPr/>
                      </p:nvSpPr>
                      <p:spPr bwMode="auto">
                        <a:xfrm flipH="1">
                          <a:off x="6329" y="13799"/>
                          <a:ext cx="1105" cy="3731"/>
                        </a:xfrm>
                        <a:prstGeom prst="line">
                          <a:avLst/>
                        </a:prstGeom>
                        <a:noFill/>
                        <a:ln w="9525">
                          <a:solidFill>
                            <a:srgbClr val="000000"/>
                          </a:solidFill>
                          <a:round/>
                          <a:headEnd type="none" w="sm" len="med"/>
                          <a:tailEnd type="none" w="sm" len="med"/>
                        </a:ln>
                        <a:effectLst/>
                      </p:spPr>
                      <p:txBody>
                        <a:bodyPr/>
                        <a:lstStyle/>
                        <a:p>
                          <a:endParaRPr lang="el-GR"/>
                        </a:p>
                      </p:txBody>
                    </p:sp>
                    <p:sp>
                      <p:nvSpPr>
                        <p:cNvPr id="14452" name="Line 116"/>
                        <p:cNvSpPr>
                          <a:spLocks noChangeShapeType="1"/>
                        </p:cNvSpPr>
                        <p:nvPr/>
                      </p:nvSpPr>
                      <p:spPr bwMode="auto">
                        <a:xfrm flipH="1">
                          <a:off x="15191" y="7230"/>
                          <a:ext cx="2196" cy="5776"/>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53" name="Group 117"/>
                        <p:cNvGrpSpPr>
                          <a:grpSpLocks/>
                        </p:cNvGrpSpPr>
                        <p:nvPr/>
                      </p:nvGrpSpPr>
                      <p:grpSpPr bwMode="auto">
                        <a:xfrm>
                          <a:off x="7" y="0"/>
                          <a:ext cx="20003" cy="13882"/>
                          <a:chOff x="8" y="-14"/>
                          <a:chExt cx="19999" cy="20031"/>
                        </a:xfrm>
                      </p:grpSpPr>
                      <p:sp>
                        <p:nvSpPr>
                          <p:cNvPr id="14454" name="Arc 118"/>
                          <p:cNvSpPr>
                            <a:spLocks/>
                          </p:cNvSpPr>
                          <p:nvPr/>
                        </p:nvSpPr>
                        <p:spPr bwMode="auto">
                          <a:xfrm flipH="1" flipV="1">
                            <a:off x="8391" y="8932"/>
                            <a:ext cx="4728" cy="5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55" name="Arc 119"/>
                          <p:cNvSpPr>
                            <a:spLocks/>
                          </p:cNvSpPr>
                          <p:nvPr/>
                        </p:nvSpPr>
                        <p:spPr bwMode="auto">
                          <a:xfrm flipH="1" flipV="1">
                            <a:off x="8398" y="10109"/>
                            <a:ext cx="5182" cy="5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56" name="Arc 120"/>
                          <p:cNvSpPr>
                            <a:spLocks/>
                          </p:cNvSpPr>
                          <p:nvPr/>
                        </p:nvSpPr>
                        <p:spPr bwMode="auto">
                          <a:xfrm flipH="1" flipV="1">
                            <a:off x="12573" y="8342"/>
                            <a:ext cx="4720"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57" name="Arc 121"/>
                          <p:cNvSpPr>
                            <a:spLocks/>
                          </p:cNvSpPr>
                          <p:nvPr/>
                        </p:nvSpPr>
                        <p:spPr bwMode="auto">
                          <a:xfrm flipH="1" flipV="1">
                            <a:off x="13168" y="9518"/>
                            <a:ext cx="4727"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58" name="Arc 122"/>
                          <p:cNvSpPr>
                            <a:spLocks/>
                          </p:cNvSpPr>
                          <p:nvPr/>
                        </p:nvSpPr>
                        <p:spPr bwMode="auto">
                          <a:xfrm flipV="1">
                            <a:off x="17252" y="7133"/>
                            <a:ext cx="2615" cy="17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59" name="Arc 123"/>
                          <p:cNvSpPr>
                            <a:spLocks/>
                          </p:cNvSpPr>
                          <p:nvPr/>
                        </p:nvSpPr>
                        <p:spPr bwMode="auto">
                          <a:xfrm flipV="1">
                            <a:off x="17895" y="7790"/>
                            <a:ext cx="2063" cy="17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60" name="Line 124"/>
                          <p:cNvSpPr>
                            <a:spLocks noChangeShapeType="1"/>
                          </p:cNvSpPr>
                          <p:nvPr/>
                        </p:nvSpPr>
                        <p:spPr bwMode="auto">
                          <a:xfrm flipH="1" flipV="1">
                            <a:off x="12111" y="6482"/>
                            <a:ext cx="7896" cy="651"/>
                          </a:xfrm>
                          <a:prstGeom prst="line">
                            <a:avLst/>
                          </a:prstGeom>
                          <a:noFill/>
                          <a:ln w="9525">
                            <a:solidFill>
                              <a:srgbClr val="000000"/>
                            </a:solidFill>
                            <a:round/>
                            <a:headEnd type="none" w="sm" len="med"/>
                            <a:tailEnd type="none" w="sm" len="med"/>
                          </a:ln>
                          <a:effectLst/>
                        </p:spPr>
                        <p:txBody>
                          <a:bodyPr/>
                          <a:lstStyle/>
                          <a:p>
                            <a:endParaRPr lang="el-GR"/>
                          </a:p>
                        </p:txBody>
                      </p:sp>
                      <p:sp>
                        <p:nvSpPr>
                          <p:cNvPr id="14461" name="Line 125"/>
                          <p:cNvSpPr>
                            <a:spLocks noChangeShapeType="1"/>
                          </p:cNvSpPr>
                          <p:nvPr/>
                        </p:nvSpPr>
                        <p:spPr bwMode="auto">
                          <a:xfrm flipH="1" flipV="1">
                            <a:off x="11063" y="566"/>
                            <a:ext cx="1097" cy="5975"/>
                          </a:xfrm>
                          <a:prstGeom prst="line">
                            <a:avLst/>
                          </a:prstGeom>
                          <a:noFill/>
                          <a:ln w="9525">
                            <a:solidFill>
                              <a:srgbClr val="000000"/>
                            </a:solidFill>
                            <a:round/>
                            <a:headEnd type="none" w="sm" len="med"/>
                            <a:tailEnd type="none" w="sm" len="med"/>
                          </a:ln>
                          <a:effectLst/>
                        </p:spPr>
                        <p:txBody>
                          <a:bodyPr/>
                          <a:lstStyle/>
                          <a:p>
                            <a:endParaRPr lang="el-GR"/>
                          </a:p>
                        </p:txBody>
                      </p:sp>
                      <p:sp>
                        <p:nvSpPr>
                          <p:cNvPr id="14462" name="Arc 126"/>
                          <p:cNvSpPr>
                            <a:spLocks/>
                          </p:cNvSpPr>
                          <p:nvPr/>
                        </p:nvSpPr>
                        <p:spPr bwMode="auto">
                          <a:xfrm>
                            <a:off x="8398" y="-14"/>
                            <a:ext cx="2616"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63" name="Arc 127"/>
                          <p:cNvSpPr>
                            <a:spLocks/>
                          </p:cNvSpPr>
                          <p:nvPr/>
                        </p:nvSpPr>
                        <p:spPr bwMode="auto">
                          <a:xfrm>
                            <a:off x="3168" y="-14"/>
                            <a:ext cx="5692"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64" name="Arc 128"/>
                          <p:cNvSpPr>
                            <a:spLocks/>
                          </p:cNvSpPr>
                          <p:nvPr/>
                        </p:nvSpPr>
                        <p:spPr bwMode="auto">
                          <a:xfrm flipH="1">
                            <a:off x="8" y="566"/>
                            <a:ext cx="3622" cy="297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65" name="Line 129"/>
                          <p:cNvSpPr>
                            <a:spLocks noChangeShapeType="1"/>
                          </p:cNvSpPr>
                          <p:nvPr/>
                        </p:nvSpPr>
                        <p:spPr bwMode="auto">
                          <a:xfrm flipH="1" flipV="1">
                            <a:off x="8" y="3572"/>
                            <a:ext cx="7427" cy="650"/>
                          </a:xfrm>
                          <a:prstGeom prst="line">
                            <a:avLst/>
                          </a:prstGeom>
                          <a:noFill/>
                          <a:ln w="9525">
                            <a:solidFill>
                              <a:srgbClr val="000000"/>
                            </a:solidFill>
                            <a:round/>
                            <a:headEnd type="none" w="sm" len="med"/>
                            <a:tailEnd type="none" w="sm" len="med"/>
                          </a:ln>
                          <a:effectLst/>
                        </p:spPr>
                        <p:txBody>
                          <a:bodyPr/>
                          <a:lstStyle/>
                          <a:p>
                            <a:endParaRPr lang="el-GR"/>
                          </a:p>
                        </p:txBody>
                      </p:sp>
                      <p:sp>
                        <p:nvSpPr>
                          <p:cNvPr id="14466" name="Line 130"/>
                          <p:cNvSpPr>
                            <a:spLocks noChangeShapeType="1"/>
                          </p:cNvSpPr>
                          <p:nvPr/>
                        </p:nvSpPr>
                        <p:spPr bwMode="auto">
                          <a:xfrm flipH="1" flipV="1">
                            <a:off x="8" y="4787"/>
                            <a:ext cx="7427" cy="643"/>
                          </a:xfrm>
                          <a:prstGeom prst="line">
                            <a:avLst/>
                          </a:prstGeom>
                          <a:noFill/>
                          <a:ln w="9525">
                            <a:solidFill>
                              <a:srgbClr val="000000"/>
                            </a:solidFill>
                            <a:round/>
                            <a:headEnd type="none" w="sm" len="med"/>
                            <a:tailEnd type="none" w="sm" len="med"/>
                          </a:ln>
                          <a:effectLst/>
                        </p:spPr>
                        <p:txBody>
                          <a:bodyPr/>
                          <a:lstStyle/>
                          <a:p>
                            <a:endParaRPr lang="el-GR"/>
                          </a:p>
                        </p:txBody>
                      </p:sp>
                      <p:sp>
                        <p:nvSpPr>
                          <p:cNvPr id="14467" name="Line 131"/>
                          <p:cNvSpPr>
                            <a:spLocks noChangeShapeType="1"/>
                          </p:cNvSpPr>
                          <p:nvPr/>
                        </p:nvSpPr>
                        <p:spPr bwMode="auto">
                          <a:xfrm>
                            <a:off x="8" y="3572"/>
                            <a:ext cx="42" cy="1274"/>
                          </a:xfrm>
                          <a:prstGeom prst="line">
                            <a:avLst/>
                          </a:prstGeom>
                          <a:noFill/>
                          <a:ln w="9525">
                            <a:solidFill>
                              <a:srgbClr val="000000"/>
                            </a:solidFill>
                            <a:round/>
                            <a:headEnd type="none" w="sm" len="med"/>
                            <a:tailEnd type="none" w="sm" len="med"/>
                          </a:ln>
                          <a:effectLst/>
                        </p:spPr>
                        <p:txBody>
                          <a:bodyPr/>
                          <a:lstStyle/>
                          <a:p>
                            <a:endParaRPr lang="el-GR"/>
                          </a:p>
                        </p:txBody>
                      </p:sp>
                      <p:sp>
                        <p:nvSpPr>
                          <p:cNvPr id="14468" name="Line 132"/>
                          <p:cNvSpPr>
                            <a:spLocks noChangeShapeType="1"/>
                          </p:cNvSpPr>
                          <p:nvPr/>
                        </p:nvSpPr>
                        <p:spPr bwMode="auto">
                          <a:xfrm>
                            <a:off x="7393" y="4194"/>
                            <a:ext cx="42" cy="15823"/>
                          </a:xfrm>
                          <a:prstGeom prst="line">
                            <a:avLst/>
                          </a:prstGeom>
                          <a:noFill/>
                          <a:ln w="9525">
                            <a:solidFill>
                              <a:srgbClr val="000000"/>
                            </a:solidFill>
                            <a:round/>
                            <a:headEnd type="none" w="sm" len="med"/>
                            <a:tailEnd type="none" w="sm" len="med"/>
                          </a:ln>
                          <a:effectLst/>
                        </p:spPr>
                        <p:txBody>
                          <a:bodyPr/>
                          <a:lstStyle/>
                          <a:p>
                            <a:endParaRPr lang="el-GR"/>
                          </a:p>
                        </p:txBody>
                      </p:sp>
                      <p:sp>
                        <p:nvSpPr>
                          <p:cNvPr id="14469" name="Line 133"/>
                          <p:cNvSpPr>
                            <a:spLocks noChangeShapeType="1"/>
                          </p:cNvSpPr>
                          <p:nvPr/>
                        </p:nvSpPr>
                        <p:spPr bwMode="auto">
                          <a:xfrm>
                            <a:off x="1246" y="4536"/>
                            <a:ext cx="1377" cy="14309"/>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4470" name="Arc 134"/>
                        <p:cNvSpPr>
                          <a:spLocks/>
                        </p:cNvSpPr>
                        <p:nvPr/>
                      </p:nvSpPr>
                      <p:spPr bwMode="auto">
                        <a:xfrm flipV="1">
                          <a:off x="7393" y="12957"/>
                          <a:ext cx="7847"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71" name="Arc 135"/>
                        <p:cNvSpPr>
                          <a:spLocks/>
                        </p:cNvSpPr>
                        <p:nvPr/>
                      </p:nvSpPr>
                      <p:spPr bwMode="auto">
                        <a:xfrm flipH="1" flipV="1">
                          <a:off x="2665" y="12957"/>
                          <a:ext cx="4175"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72" name="Line 136"/>
                        <p:cNvSpPr>
                          <a:spLocks noChangeShapeType="1"/>
                        </p:cNvSpPr>
                        <p:nvPr/>
                      </p:nvSpPr>
                      <p:spPr bwMode="auto">
                        <a:xfrm>
                          <a:off x="15191" y="12957"/>
                          <a:ext cx="1105"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73" name="Line 137"/>
                        <p:cNvSpPr>
                          <a:spLocks noChangeShapeType="1"/>
                        </p:cNvSpPr>
                        <p:nvPr/>
                      </p:nvSpPr>
                      <p:spPr bwMode="auto">
                        <a:xfrm flipH="1">
                          <a:off x="1063" y="12957"/>
                          <a:ext cx="1693"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74" name="Arc 138"/>
                        <p:cNvSpPr>
                          <a:spLocks/>
                        </p:cNvSpPr>
                        <p:nvPr/>
                      </p:nvSpPr>
                      <p:spPr bwMode="auto">
                        <a:xfrm flipV="1">
                          <a:off x="5784" y="16306"/>
                          <a:ext cx="10463"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75" name="Arc 139"/>
                        <p:cNvSpPr>
                          <a:spLocks/>
                        </p:cNvSpPr>
                        <p:nvPr/>
                      </p:nvSpPr>
                      <p:spPr bwMode="auto">
                        <a:xfrm flipH="1" flipV="1">
                          <a:off x="1063" y="16306"/>
                          <a:ext cx="4721"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76" name="Line 140"/>
                        <p:cNvSpPr>
                          <a:spLocks noChangeShapeType="1"/>
                        </p:cNvSpPr>
                        <p:nvPr/>
                      </p:nvSpPr>
                      <p:spPr bwMode="auto">
                        <a:xfrm>
                          <a:off x="16296" y="16306"/>
                          <a:ext cx="42" cy="2942"/>
                        </a:xfrm>
                        <a:prstGeom prst="line">
                          <a:avLst/>
                        </a:prstGeom>
                        <a:noFill/>
                        <a:ln w="9525">
                          <a:solidFill>
                            <a:srgbClr val="000000"/>
                          </a:solidFill>
                          <a:round/>
                          <a:headEnd type="none" w="sm" len="med"/>
                          <a:tailEnd type="none" w="sm" len="med"/>
                        </a:ln>
                        <a:effectLst/>
                      </p:spPr>
                      <p:txBody>
                        <a:bodyPr/>
                        <a:lstStyle/>
                        <a:p>
                          <a:endParaRPr lang="el-GR"/>
                        </a:p>
                      </p:txBody>
                    </p:sp>
                    <p:sp>
                      <p:nvSpPr>
                        <p:cNvPr id="14477" name="Line 141"/>
                        <p:cNvSpPr>
                          <a:spLocks noChangeShapeType="1"/>
                        </p:cNvSpPr>
                        <p:nvPr/>
                      </p:nvSpPr>
                      <p:spPr bwMode="auto">
                        <a:xfrm>
                          <a:off x="1063" y="16305"/>
                          <a:ext cx="42" cy="2514"/>
                        </a:xfrm>
                        <a:prstGeom prst="line">
                          <a:avLst/>
                        </a:prstGeom>
                        <a:noFill/>
                        <a:ln w="9525">
                          <a:solidFill>
                            <a:srgbClr val="000000"/>
                          </a:solidFill>
                          <a:round/>
                          <a:headEnd type="none" w="sm" len="med"/>
                          <a:tailEnd type="none" w="sm" len="med"/>
                        </a:ln>
                        <a:effectLst/>
                      </p:spPr>
                      <p:txBody>
                        <a:bodyPr/>
                        <a:lstStyle/>
                        <a:p>
                          <a:endParaRPr lang="el-GR"/>
                        </a:p>
                      </p:txBody>
                    </p:sp>
                    <p:sp>
                      <p:nvSpPr>
                        <p:cNvPr id="14478" name="Line 142"/>
                        <p:cNvSpPr>
                          <a:spLocks noChangeShapeType="1"/>
                        </p:cNvSpPr>
                        <p:nvPr/>
                      </p:nvSpPr>
                      <p:spPr bwMode="auto">
                        <a:xfrm>
                          <a:off x="6337" y="17489"/>
                          <a:ext cx="49" cy="2510"/>
                        </a:xfrm>
                        <a:prstGeom prst="line">
                          <a:avLst/>
                        </a:prstGeom>
                        <a:noFill/>
                        <a:ln w="9525">
                          <a:solidFill>
                            <a:srgbClr val="000000"/>
                          </a:solidFill>
                          <a:round/>
                          <a:headEnd type="none" w="sm" len="med"/>
                          <a:tailEnd type="none" w="sm" len="med"/>
                        </a:ln>
                        <a:effectLst/>
                      </p:spPr>
                      <p:txBody>
                        <a:bodyPr/>
                        <a:lstStyle/>
                        <a:p>
                          <a:endParaRPr lang="el-GR"/>
                        </a:p>
                      </p:txBody>
                    </p:sp>
                  </p:grpSp>
                </p:grpSp>
              </p:grpSp>
            </p:grpSp>
            <p:grpSp>
              <p:nvGrpSpPr>
                <p:cNvPr id="14479" name="Group 143"/>
                <p:cNvGrpSpPr>
                  <a:grpSpLocks/>
                </p:cNvGrpSpPr>
                <p:nvPr/>
              </p:nvGrpSpPr>
              <p:grpSpPr bwMode="auto">
                <a:xfrm>
                  <a:off x="17163" y="7367"/>
                  <a:ext cx="2847" cy="8196"/>
                  <a:chOff x="3" y="0"/>
                  <a:chExt cx="20025" cy="20021"/>
                </a:xfrm>
              </p:grpSpPr>
              <p:sp>
                <p:nvSpPr>
                  <p:cNvPr id="14480" name="Line 144"/>
                  <p:cNvSpPr>
                    <a:spLocks noChangeShapeType="1"/>
                  </p:cNvSpPr>
                  <p:nvPr/>
                </p:nvSpPr>
                <p:spPr bwMode="auto">
                  <a:xfrm>
                    <a:off x="2669" y="0"/>
                    <a:ext cx="415" cy="342"/>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81" name="Group 145"/>
                  <p:cNvGrpSpPr>
                    <a:grpSpLocks/>
                  </p:cNvGrpSpPr>
                  <p:nvPr/>
                </p:nvGrpSpPr>
                <p:grpSpPr bwMode="auto">
                  <a:xfrm>
                    <a:off x="3" y="0"/>
                    <a:ext cx="20025" cy="20021"/>
                    <a:chOff x="17" y="2"/>
                    <a:chExt cx="19987" cy="19995"/>
                  </a:xfrm>
                </p:grpSpPr>
                <p:sp>
                  <p:nvSpPr>
                    <p:cNvPr id="14482" name="Line 146"/>
                    <p:cNvSpPr>
                      <a:spLocks noChangeShapeType="1"/>
                    </p:cNvSpPr>
                    <p:nvPr/>
                  </p:nvSpPr>
                  <p:spPr bwMode="auto">
                    <a:xfrm flipH="1" flipV="1">
                      <a:off x="12584" y="5791"/>
                      <a:ext cx="1102" cy="165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83" name="Group 147"/>
                    <p:cNvGrpSpPr>
                      <a:grpSpLocks/>
                    </p:cNvGrpSpPr>
                    <p:nvPr/>
                  </p:nvGrpSpPr>
                  <p:grpSpPr bwMode="auto">
                    <a:xfrm>
                      <a:off x="17" y="2"/>
                      <a:ext cx="19987" cy="19995"/>
                      <a:chOff x="5" y="0"/>
                      <a:chExt cx="20006" cy="19999"/>
                    </a:xfrm>
                  </p:grpSpPr>
                  <p:sp>
                    <p:nvSpPr>
                      <p:cNvPr id="14484" name="Line 148"/>
                      <p:cNvSpPr>
                        <a:spLocks noChangeShapeType="1"/>
                      </p:cNvSpPr>
                      <p:nvPr/>
                    </p:nvSpPr>
                    <p:spPr bwMode="auto">
                      <a:xfrm>
                        <a:off x="7369" y="2875"/>
                        <a:ext cx="1111" cy="3326"/>
                      </a:xfrm>
                      <a:prstGeom prst="line">
                        <a:avLst/>
                      </a:prstGeom>
                      <a:noFill/>
                      <a:ln w="9525">
                        <a:solidFill>
                          <a:srgbClr val="000000"/>
                        </a:solidFill>
                        <a:round/>
                        <a:headEnd type="none" w="sm" len="med"/>
                        <a:tailEnd type="none" w="sm" len="med"/>
                      </a:ln>
                      <a:effectLst/>
                    </p:spPr>
                    <p:txBody>
                      <a:bodyPr/>
                      <a:lstStyle/>
                      <a:p>
                        <a:endParaRPr lang="el-GR"/>
                      </a:p>
                    </p:txBody>
                  </p:sp>
                  <p:sp>
                    <p:nvSpPr>
                      <p:cNvPr id="14485" name="Line 149"/>
                      <p:cNvSpPr>
                        <a:spLocks noChangeShapeType="1"/>
                      </p:cNvSpPr>
                      <p:nvPr/>
                    </p:nvSpPr>
                    <p:spPr bwMode="auto">
                      <a:xfrm>
                        <a:off x="7370" y="3687"/>
                        <a:ext cx="1110"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486" name="Line 150"/>
                      <p:cNvSpPr>
                        <a:spLocks noChangeShapeType="1"/>
                      </p:cNvSpPr>
                      <p:nvPr/>
                    </p:nvSpPr>
                    <p:spPr bwMode="auto">
                      <a:xfrm>
                        <a:off x="17327" y="6138"/>
                        <a:ext cx="604" cy="878"/>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87" name="Group 151"/>
                      <p:cNvGrpSpPr>
                        <a:grpSpLocks/>
                      </p:cNvGrpSpPr>
                      <p:nvPr/>
                    </p:nvGrpSpPr>
                    <p:grpSpPr bwMode="auto">
                      <a:xfrm>
                        <a:off x="5" y="0"/>
                        <a:ext cx="20006" cy="19999"/>
                        <a:chOff x="5" y="0"/>
                        <a:chExt cx="20006" cy="19999"/>
                      </a:xfrm>
                    </p:grpSpPr>
                    <p:sp>
                      <p:nvSpPr>
                        <p:cNvPr id="14488" name="Line 152"/>
                        <p:cNvSpPr>
                          <a:spLocks noChangeShapeType="1"/>
                        </p:cNvSpPr>
                        <p:nvPr/>
                      </p:nvSpPr>
                      <p:spPr bwMode="auto">
                        <a:xfrm flipH="1">
                          <a:off x="6315" y="13799"/>
                          <a:ext cx="1104" cy="3731"/>
                        </a:xfrm>
                        <a:prstGeom prst="line">
                          <a:avLst/>
                        </a:prstGeom>
                        <a:noFill/>
                        <a:ln w="9525">
                          <a:solidFill>
                            <a:srgbClr val="000000"/>
                          </a:solidFill>
                          <a:round/>
                          <a:headEnd type="none" w="sm" len="med"/>
                          <a:tailEnd type="none" w="sm" len="med"/>
                        </a:ln>
                        <a:effectLst/>
                      </p:spPr>
                      <p:txBody>
                        <a:bodyPr/>
                        <a:lstStyle/>
                        <a:p>
                          <a:endParaRPr lang="el-GR"/>
                        </a:p>
                      </p:txBody>
                    </p:sp>
                    <p:sp>
                      <p:nvSpPr>
                        <p:cNvPr id="14489" name="Line 153"/>
                        <p:cNvSpPr>
                          <a:spLocks noChangeShapeType="1"/>
                        </p:cNvSpPr>
                        <p:nvPr/>
                      </p:nvSpPr>
                      <p:spPr bwMode="auto">
                        <a:xfrm flipH="1">
                          <a:off x="15253" y="7230"/>
                          <a:ext cx="2215" cy="5776"/>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4490" name="Group 154"/>
                        <p:cNvGrpSpPr>
                          <a:grpSpLocks/>
                        </p:cNvGrpSpPr>
                        <p:nvPr/>
                      </p:nvGrpSpPr>
                      <p:grpSpPr bwMode="auto">
                        <a:xfrm>
                          <a:off x="5" y="0"/>
                          <a:ext cx="20006" cy="13882"/>
                          <a:chOff x="6" y="-14"/>
                          <a:chExt cx="20002" cy="20031"/>
                        </a:xfrm>
                      </p:grpSpPr>
                      <p:sp>
                        <p:nvSpPr>
                          <p:cNvPr id="14491" name="Arc 155"/>
                          <p:cNvSpPr>
                            <a:spLocks/>
                          </p:cNvSpPr>
                          <p:nvPr/>
                        </p:nvSpPr>
                        <p:spPr bwMode="auto">
                          <a:xfrm flipH="1" flipV="1">
                            <a:off x="8387" y="8932"/>
                            <a:ext cx="4749" cy="5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2" name="Arc 156"/>
                          <p:cNvSpPr>
                            <a:spLocks/>
                          </p:cNvSpPr>
                          <p:nvPr/>
                        </p:nvSpPr>
                        <p:spPr bwMode="auto">
                          <a:xfrm flipH="1" flipV="1">
                            <a:off x="8387" y="10109"/>
                            <a:ext cx="5206" cy="55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3" name="Arc 157"/>
                          <p:cNvSpPr>
                            <a:spLocks/>
                          </p:cNvSpPr>
                          <p:nvPr/>
                        </p:nvSpPr>
                        <p:spPr bwMode="auto">
                          <a:xfrm flipH="1" flipV="1">
                            <a:off x="12581" y="8342"/>
                            <a:ext cx="4749"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4" name="Arc 158"/>
                          <p:cNvSpPr>
                            <a:spLocks/>
                          </p:cNvSpPr>
                          <p:nvPr/>
                        </p:nvSpPr>
                        <p:spPr bwMode="auto">
                          <a:xfrm flipH="1" flipV="1">
                            <a:off x="13136" y="9518"/>
                            <a:ext cx="4743" cy="5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5" name="Arc 159"/>
                          <p:cNvSpPr>
                            <a:spLocks/>
                          </p:cNvSpPr>
                          <p:nvPr/>
                        </p:nvSpPr>
                        <p:spPr bwMode="auto">
                          <a:xfrm flipV="1">
                            <a:off x="17330" y="7133"/>
                            <a:ext cx="2629" cy="17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6" name="Arc 160"/>
                          <p:cNvSpPr>
                            <a:spLocks/>
                          </p:cNvSpPr>
                          <p:nvPr/>
                        </p:nvSpPr>
                        <p:spPr bwMode="auto">
                          <a:xfrm flipV="1">
                            <a:off x="17928" y="7790"/>
                            <a:ext cx="2080" cy="17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497" name="Line 161"/>
                          <p:cNvSpPr>
                            <a:spLocks noChangeShapeType="1"/>
                          </p:cNvSpPr>
                          <p:nvPr/>
                        </p:nvSpPr>
                        <p:spPr bwMode="auto">
                          <a:xfrm flipH="1" flipV="1">
                            <a:off x="12082" y="6482"/>
                            <a:ext cx="7926" cy="651"/>
                          </a:xfrm>
                          <a:prstGeom prst="line">
                            <a:avLst/>
                          </a:prstGeom>
                          <a:noFill/>
                          <a:ln w="9525">
                            <a:solidFill>
                              <a:srgbClr val="000000"/>
                            </a:solidFill>
                            <a:round/>
                            <a:headEnd type="none" w="sm" len="med"/>
                            <a:tailEnd type="none" w="sm" len="med"/>
                          </a:ln>
                          <a:effectLst/>
                        </p:spPr>
                        <p:txBody>
                          <a:bodyPr/>
                          <a:lstStyle/>
                          <a:p>
                            <a:endParaRPr lang="el-GR"/>
                          </a:p>
                        </p:txBody>
                      </p:sp>
                      <p:sp>
                        <p:nvSpPr>
                          <p:cNvPr id="14498" name="Line 162"/>
                          <p:cNvSpPr>
                            <a:spLocks noChangeShapeType="1"/>
                          </p:cNvSpPr>
                          <p:nvPr/>
                        </p:nvSpPr>
                        <p:spPr bwMode="auto">
                          <a:xfrm flipH="1" flipV="1">
                            <a:off x="11022" y="566"/>
                            <a:ext cx="1103" cy="5975"/>
                          </a:xfrm>
                          <a:prstGeom prst="line">
                            <a:avLst/>
                          </a:prstGeom>
                          <a:noFill/>
                          <a:ln w="9525">
                            <a:solidFill>
                              <a:srgbClr val="000000"/>
                            </a:solidFill>
                            <a:round/>
                            <a:headEnd type="none" w="sm" len="med"/>
                            <a:tailEnd type="none" w="sm" len="med"/>
                          </a:ln>
                          <a:effectLst/>
                        </p:spPr>
                        <p:txBody>
                          <a:bodyPr/>
                          <a:lstStyle/>
                          <a:p>
                            <a:endParaRPr lang="el-GR"/>
                          </a:p>
                        </p:txBody>
                      </p:sp>
                      <p:sp>
                        <p:nvSpPr>
                          <p:cNvPr id="14499" name="Arc 163"/>
                          <p:cNvSpPr>
                            <a:spLocks/>
                          </p:cNvSpPr>
                          <p:nvPr/>
                        </p:nvSpPr>
                        <p:spPr bwMode="auto">
                          <a:xfrm>
                            <a:off x="8394" y="-14"/>
                            <a:ext cx="2628"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00" name="Arc 164"/>
                          <p:cNvSpPr>
                            <a:spLocks/>
                          </p:cNvSpPr>
                          <p:nvPr/>
                        </p:nvSpPr>
                        <p:spPr bwMode="auto">
                          <a:xfrm>
                            <a:off x="3090" y="-14"/>
                            <a:ext cx="5718" cy="5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01" name="Arc 165"/>
                          <p:cNvSpPr>
                            <a:spLocks/>
                          </p:cNvSpPr>
                          <p:nvPr/>
                        </p:nvSpPr>
                        <p:spPr bwMode="auto">
                          <a:xfrm flipH="1">
                            <a:off x="6" y="566"/>
                            <a:ext cx="3640" cy="297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02" name="Line 166"/>
                          <p:cNvSpPr>
                            <a:spLocks noChangeShapeType="1"/>
                          </p:cNvSpPr>
                          <p:nvPr/>
                        </p:nvSpPr>
                        <p:spPr bwMode="auto">
                          <a:xfrm flipH="1" flipV="1">
                            <a:off x="6" y="3572"/>
                            <a:ext cx="7469" cy="650"/>
                          </a:xfrm>
                          <a:prstGeom prst="line">
                            <a:avLst/>
                          </a:prstGeom>
                          <a:noFill/>
                          <a:ln w="9525">
                            <a:solidFill>
                              <a:srgbClr val="000000"/>
                            </a:solidFill>
                            <a:round/>
                            <a:headEnd type="none" w="sm" len="med"/>
                            <a:tailEnd type="none" w="sm" len="med"/>
                          </a:ln>
                          <a:effectLst/>
                        </p:spPr>
                        <p:txBody>
                          <a:bodyPr/>
                          <a:lstStyle/>
                          <a:p>
                            <a:endParaRPr lang="el-GR"/>
                          </a:p>
                        </p:txBody>
                      </p:sp>
                      <p:sp>
                        <p:nvSpPr>
                          <p:cNvPr id="14503" name="Line 167"/>
                          <p:cNvSpPr>
                            <a:spLocks noChangeShapeType="1"/>
                          </p:cNvSpPr>
                          <p:nvPr/>
                        </p:nvSpPr>
                        <p:spPr bwMode="auto">
                          <a:xfrm flipH="1" flipV="1">
                            <a:off x="6" y="4787"/>
                            <a:ext cx="7469" cy="643"/>
                          </a:xfrm>
                          <a:prstGeom prst="line">
                            <a:avLst/>
                          </a:prstGeom>
                          <a:noFill/>
                          <a:ln w="9525">
                            <a:solidFill>
                              <a:srgbClr val="000000"/>
                            </a:solidFill>
                            <a:round/>
                            <a:headEnd type="none" w="sm" len="med"/>
                            <a:tailEnd type="none" w="sm" len="med"/>
                          </a:ln>
                          <a:effectLst/>
                        </p:spPr>
                        <p:txBody>
                          <a:bodyPr/>
                          <a:lstStyle/>
                          <a:p>
                            <a:endParaRPr lang="el-GR"/>
                          </a:p>
                        </p:txBody>
                      </p:sp>
                      <p:sp>
                        <p:nvSpPr>
                          <p:cNvPr id="14504" name="Line 168"/>
                          <p:cNvSpPr>
                            <a:spLocks noChangeShapeType="1"/>
                          </p:cNvSpPr>
                          <p:nvPr/>
                        </p:nvSpPr>
                        <p:spPr bwMode="auto">
                          <a:xfrm>
                            <a:off x="6" y="3572"/>
                            <a:ext cx="42" cy="1274"/>
                          </a:xfrm>
                          <a:prstGeom prst="line">
                            <a:avLst/>
                          </a:prstGeom>
                          <a:noFill/>
                          <a:ln w="9525">
                            <a:solidFill>
                              <a:srgbClr val="000000"/>
                            </a:solidFill>
                            <a:round/>
                            <a:headEnd type="none" w="sm" len="med"/>
                            <a:tailEnd type="none" w="sm" len="med"/>
                          </a:ln>
                          <a:effectLst/>
                        </p:spPr>
                        <p:txBody>
                          <a:bodyPr/>
                          <a:lstStyle/>
                          <a:p>
                            <a:endParaRPr lang="el-GR"/>
                          </a:p>
                        </p:txBody>
                      </p:sp>
                      <p:sp>
                        <p:nvSpPr>
                          <p:cNvPr id="14505" name="Line 169"/>
                          <p:cNvSpPr>
                            <a:spLocks noChangeShapeType="1"/>
                          </p:cNvSpPr>
                          <p:nvPr/>
                        </p:nvSpPr>
                        <p:spPr bwMode="auto">
                          <a:xfrm>
                            <a:off x="7376" y="4194"/>
                            <a:ext cx="50" cy="15823"/>
                          </a:xfrm>
                          <a:prstGeom prst="line">
                            <a:avLst/>
                          </a:prstGeom>
                          <a:noFill/>
                          <a:ln w="9525">
                            <a:solidFill>
                              <a:srgbClr val="000000"/>
                            </a:solidFill>
                            <a:round/>
                            <a:headEnd type="none" w="sm" len="med"/>
                            <a:tailEnd type="none" w="sm" len="med"/>
                          </a:ln>
                          <a:effectLst/>
                        </p:spPr>
                        <p:txBody>
                          <a:bodyPr/>
                          <a:lstStyle/>
                          <a:p>
                            <a:endParaRPr lang="el-GR"/>
                          </a:p>
                        </p:txBody>
                      </p:sp>
                      <p:sp>
                        <p:nvSpPr>
                          <p:cNvPr id="14506" name="Line 170"/>
                          <p:cNvSpPr>
                            <a:spLocks noChangeShapeType="1"/>
                          </p:cNvSpPr>
                          <p:nvPr/>
                        </p:nvSpPr>
                        <p:spPr bwMode="auto">
                          <a:xfrm>
                            <a:off x="1250" y="4536"/>
                            <a:ext cx="1383" cy="14309"/>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4507" name="Arc 171"/>
                        <p:cNvSpPr>
                          <a:spLocks/>
                        </p:cNvSpPr>
                        <p:nvPr/>
                      </p:nvSpPr>
                      <p:spPr bwMode="auto">
                        <a:xfrm flipV="1">
                          <a:off x="7376" y="12957"/>
                          <a:ext cx="7884"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08" name="Arc 172"/>
                        <p:cNvSpPr>
                          <a:spLocks/>
                        </p:cNvSpPr>
                        <p:nvPr/>
                      </p:nvSpPr>
                      <p:spPr bwMode="auto">
                        <a:xfrm flipH="1" flipV="1">
                          <a:off x="2633" y="12957"/>
                          <a:ext cx="4195" cy="8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09" name="Line 173"/>
                        <p:cNvSpPr>
                          <a:spLocks noChangeShapeType="1"/>
                        </p:cNvSpPr>
                        <p:nvPr/>
                      </p:nvSpPr>
                      <p:spPr bwMode="auto">
                        <a:xfrm>
                          <a:off x="15260" y="12957"/>
                          <a:ext cx="1112"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510" name="Line 174"/>
                        <p:cNvSpPr>
                          <a:spLocks noChangeShapeType="1"/>
                        </p:cNvSpPr>
                        <p:nvPr/>
                      </p:nvSpPr>
                      <p:spPr bwMode="auto">
                        <a:xfrm flipH="1">
                          <a:off x="968" y="12957"/>
                          <a:ext cx="1708" cy="3329"/>
                        </a:xfrm>
                        <a:prstGeom prst="line">
                          <a:avLst/>
                        </a:prstGeom>
                        <a:noFill/>
                        <a:ln w="9525">
                          <a:solidFill>
                            <a:srgbClr val="000000"/>
                          </a:solidFill>
                          <a:round/>
                          <a:headEnd type="none" w="sm" len="med"/>
                          <a:tailEnd type="none" w="sm" len="med"/>
                        </a:ln>
                        <a:effectLst/>
                      </p:spPr>
                      <p:txBody>
                        <a:bodyPr/>
                        <a:lstStyle/>
                        <a:p>
                          <a:endParaRPr lang="el-GR"/>
                        </a:p>
                      </p:txBody>
                    </p:sp>
                    <p:sp>
                      <p:nvSpPr>
                        <p:cNvPr id="14511" name="Arc 175"/>
                        <p:cNvSpPr>
                          <a:spLocks/>
                        </p:cNvSpPr>
                        <p:nvPr/>
                      </p:nvSpPr>
                      <p:spPr bwMode="auto">
                        <a:xfrm flipV="1">
                          <a:off x="5717" y="16306"/>
                          <a:ext cx="10513"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12" name="Arc 176"/>
                        <p:cNvSpPr>
                          <a:spLocks/>
                        </p:cNvSpPr>
                        <p:nvPr/>
                      </p:nvSpPr>
                      <p:spPr bwMode="auto">
                        <a:xfrm flipH="1" flipV="1">
                          <a:off x="968" y="16306"/>
                          <a:ext cx="4749" cy="12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4513" name="Line 177"/>
                        <p:cNvSpPr>
                          <a:spLocks noChangeShapeType="1"/>
                        </p:cNvSpPr>
                        <p:nvPr/>
                      </p:nvSpPr>
                      <p:spPr bwMode="auto">
                        <a:xfrm>
                          <a:off x="16321" y="16306"/>
                          <a:ext cx="51" cy="2942"/>
                        </a:xfrm>
                        <a:prstGeom prst="line">
                          <a:avLst/>
                        </a:prstGeom>
                        <a:noFill/>
                        <a:ln w="9525">
                          <a:solidFill>
                            <a:srgbClr val="000000"/>
                          </a:solidFill>
                          <a:round/>
                          <a:headEnd type="none" w="sm" len="med"/>
                          <a:tailEnd type="none" w="sm" len="med"/>
                        </a:ln>
                        <a:effectLst/>
                      </p:spPr>
                      <p:txBody>
                        <a:bodyPr/>
                        <a:lstStyle/>
                        <a:p>
                          <a:endParaRPr lang="el-GR"/>
                        </a:p>
                      </p:txBody>
                    </p:sp>
                    <p:sp>
                      <p:nvSpPr>
                        <p:cNvPr id="14514" name="Line 178"/>
                        <p:cNvSpPr>
                          <a:spLocks noChangeShapeType="1"/>
                        </p:cNvSpPr>
                        <p:nvPr/>
                      </p:nvSpPr>
                      <p:spPr bwMode="auto">
                        <a:xfrm>
                          <a:off x="968" y="16305"/>
                          <a:ext cx="49" cy="2514"/>
                        </a:xfrm>
                        <a:prstGeom prst="line">
                          <a:avLst/>
                        </a:prstGeom>
                        <a:noFill/>
                        <a:ln w="9525">
                          <a:solidFill>
                            <a:srgbClr val="000000"/>
                          </a:solidFill>
                          <a:round/>
                          <a:headEnd type="none" w="sm" len="med"/>
                          <a:tailEnd type="none" w="sm" len="med"/>
                        </a:ln>
                        <a:effectLst/>
                      </p:spPr>
                      <p:txBody>
                        <a:bodyPr/>
                        <a:lstStyle/>
                        <a:p>
                          <a:endParaRPr lang="el-GR"/>
                        </a:p>
                      </p:txBody>
                    </p:sp>
                    <p:sp>
                      <p:nvSpPr>
                        <p:cNvPr id="14515" name="Line 179"/>
                        <p:cNvSpPr>
                          <a:spLocks noChangeShapeType="1"/>
                        </p:cNvSpPr>
                        <p:nvPr/>
                      </p:nvSpPr>
                      <p:spPr bwMode="auto">
                        <a:xfrm>
                          <a:off x="6315" y="17489"/>
                          <a:ext cx="50" cy="2510"/>
                        </a:xfrm>
                        <a:prstGeom prst="line">
                          <a:avLst/>
                        </a:prstGeom>
                        <a:noFill/>
                        <a:ln w="9525">
                          <a:solidFill>
                            <a:srgbClr val="000000"/>
                          </a:solidFill>
                          <a:round/>
                          <a:headEnd type="none" w="sm" len="med"/>
                          <a:tailEnd type="none" w="sm" len="med"/>
                        </a:ln>
                        <a:effectLst/>
                      </p:spPr>
                      <p:txBody>
                        <a:bodyPr/>
                        <a:lstStyle/>
                        <a:p>
                          <a:endParaRPr lang="el-GR"/>
                        </a:p>
                      </p:txBody>
                    </p:sp>
                  </p:grpSp>
                </p:grpSp>
              </p:grpSp>
            </p:grpSp>
            <p:sp>
              <p:nvSpPr>
                <p:cNvPr id="14516" name="Line 180"/>
                <p:cNvSpPr>
                  <a:spLocks noChangeShapeType="1"/>
                </p:cNvSpPr>
                <p:nvPr/>
              </p:nvSpPr>
              <p:spPr bwMode="auto">
                <a:xfrm>
                  <a:off x="5721" y="12"/>
                  <a:ext cx="6" cy="19966"/>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4517" name="Line 181"/>
                <p:cNvSpPr>
                  <a:spLocks noChangeShapeType="1"/>
                </p:cNvSpPr>
                <p:nvPr/>
              </p:nvSpPr>
              <p:spPr bwMode="auto">
                <a:xfrm>
                  <a:off x="11435" y="12"/>
                  <a:ext cx="7" cy="19966"/>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4518" name="Line 182"/>
                <p:cNvSpPr>
                  <a:spLocks noChangeShapeType="1"/>
                </p:cNvSpPr>
                <p:nvPr/>
              </p:nvSpPr>
              <p:spPr bwMode="auto">
                <a:xfrm>
                  <a:off x="14302" y="12"/>
                  <a:ext cx="7" cy="19966"/>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4519" name="Line 183"/>
                <p:cNvSpPr>
                  <a:spLocks noChangeShapeType="1"/>
                </p:cNvSpPr>
                <p:nvPr/>
              </p:nvSpPr>
              <p:spPr bwMode="auto">
                <a:xfrm>
                  <a:off x="17163" y="12"/>
                  <a:ext cx="6" cy="19966"/>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sp>
            <p:nvSpPr>
              <p:cNvPr id="14520" name="Line 184"/>
              <p:cNvSpPr>
                <a:spLocks noChangeShapeType="1"/>
              </p:cNvSpPr>
              <p:nvPr/>
            </p:nvSpPr>
            <p:spPr bwMode="auto">
              <a:xfrm flipV="1">
                <a:off x="18828" y="10238"/>
                <a:ext cx="1050" cy="2447"/>
              </a:xfrm>
              <a:prstGeom prst="line">
                <a:avLst/>
              </a:prstGeom>
              <a:noFill/>
              <a:ln w="9525">
                <a:solidFill>
                  <a:srgbClr val="000000"/>
                </a:solidFill>
                <a:round/>
                <a:headEnd type="triangle" w="sm" len="med"/>
                <a:tailEnd type="none" w="sm" len="med"/>
              </a:ln>
              <a:effectLst/>
            </p:spPr>
            <p:txBody>
              <a:bodyPr/>
              <a:lstStyle/>
              <a:p>
                <a:endParaRPr lang="el-GR"/>
              </a:p>
            </p:txBody>
          </p:sp>
        </p:grpSp>
        <p:grpSp>
          <p:nvGrpSpPr>
            <p:cNvPr id="14521" name="Group 185"/>
            <p:cNvGrpSpPr>
              <a:grpSpLocks/>
            </p:cNvGrpSpPr>
            <p:nvPr/>
          </p:nvGrpSpPr>
          <p:grpSpPr bwMode="auto">
            <a:xfrm>
              <a:off x="0" y="0"/>
              <a:ext cx="19356" cy="2932"/>
              <a:chOff x="0" y="0"/>
              <a:chExt cx="19996" cy="20000"/>
            </a:xfrm>
          </p:grpSpPr>
          <p:sp>
            <p:nvSpPr>
              <p:cNvPr id="14522" name="Freeform 186"/>
              <p:cNvSpPr>
                <a:spLocks/>
              </p:cNvSpPr>
              <p:nvPr/>
            </p:nvSpPr>
            <p:spPr bwMode="auto">
              <a:xfrm>
                <a:off x="0" y="3315"/>
                <a:ext cx="1624" cy="16685"/>
              </a:xfrm>
              <a:custGeom>
                <a:avLst/>
                <a:gdLst/>
                <a:ahLst/>
                <a:cxnLst>
                  <a:cxn ang="0">
                    <a:pos x="0" y="19967"/>
                  </a:cxn>
                  <a:cxn ang="0">
                    <a:pos x="1603" y="19132"/>
                  </a:cxn>
                  <a:cxn ang="0">
                    <a:pos x="2443" y="16962"/>
                  </a:cxn>
                  <a:cxn ang="0">
                    <a:pos x="4198" y="15927"/>
                  </a:cxn>
                  <a:cxn ang="0">
                    <a:pos x="5115" y="14858"/>
                  </a:cxn>
                  <a:cxn ang="0">
                    <a:pos x="5115" y="13756"/>
                  </a:cxn>
                  <a:cxn ang="0">
                    <a:pos x="5954" y="13756"/>
                  </a:cxn>
                  <a:cxn ang="0">
                    <a:pos x="5954" y="12755"/>
                  </a:cxn>
                  <a:cxn ang="0">
                    <a:pos x="6870" y="12755"/>
                  </a:cxn>
                  <a:cxn ang="0">
                    <a:pos x="7710" y="11653"/>
                  </a:cxn>
                  <a:cxn ang="0">
                    <a:pos x="8702" y="11653"/>
                  </a:cxn>
                  <a:cxn ang="0">
                    <a:pos x="8702" y="10584"/>
                  </a:cxn>
                  <a:cxn ang="0">
                    <a:pos x="9466" y="10584"/>
                  </a:cxn>
                  <a:cxn ang="0">
                    <a:pos x="10382" y="9549"/>
                  </a:cxn>
                  <a:cxn ang="0">
                    <a:pos x="11221" y="9549"/>
                  </a:cxn>
                  <a:cxn ang="0">
                    <a:pos x="11221" y="8514"/>
                  </a:cxn>
                  <a:cxn ang="0">
                    <a:pos x="12137" y="7379"/>
                  </a:cxn>
                  <a:cxn ang="0">
                    <a:pos x="12137" y="6377"/>
                  </a:cxn>
                  <a:cxn ang="0">
                    <a:pos x="13893" y="6377"/>
                  </a:cxn>
                  <a:cxn ang="0">
                    <a:pos x="13893" y="5275"/>
                  </a:cxn>
                  <a:cxn ang="0">
                    <a:pos x="14733" y="4274"/>
                  </a:cxn>
                  <a:cxn ang="0">
                    <a:pos x="15725" y="4274"/>
                  </a:cxn>
                  <a:cxn ang="0">
                    <a:pos x="17405" y="2104"/>
                  </a:cxn>
                  <a:cxn ang="0">
                    <a:pos x="18168" y="2104"/>
                  </a:cxn>
                  <a:cxn ang="0">
                    <a:pos x="18168" y="1135"/>
                  </a:cxn>
                  <a:cxn ang="0">
                    <a:pos x="19008" y="1135"/>
                  </a:cxn>
                  <a:cxn ang="0">
                    <a:pos x="19008" y="0"/>
                  </a:cxn>
                  <a:cxn ang="0">
                    <a:pos x="19924" y="0"/>
                  </a:cxn>
                </a:cxnLst>
                <a:rect l="0" t="0" r="r" b="b"/>
                <a:pathLst>
                  <a:path w="20000" h="20000">
                    <a:moveTo>
                      <a:pt x="0" y="19967"/>
                    </a:moveTo>
                    <a:lnTo>
                      <a:pt x="1603" y="19132"/>
                    </a:lnTo>
                    <a:lnTo>
                      <a:pt x="2443" y="16962"/>
                    </a:lnTo>
                    <a:lnTo>
                      <a:pt x="4198" y="15927"/>
                    </a:lnTo>
                    <a:lnTo>
                      <a:pt x="5115" y="14858"/>
                    </a:lnTo>
                    <a:lnTo>
                      <a:pt x="5115" y="13756"/>
                    </a:lnTo>
                    <a:lnTo>
                      <a:pt x="5954" y="13756"/>
                    </a:lnTo>
                    <a:lnTo>
                      <a:pt x="5954" y="12755"/>
                    </a:lnTo>
                    <a:lnTo>
                      <a:pt x="6870" y="12755"/>
                    </a:lnTo>
                    <a:lnTo>
                      <a:pt x="7710" y="11653"/>
                    </a:lnTo>
                    <a:lnTo>
                      <a:pt x="8702" y="11653"/>
                    </a:lnTo>
                    <a:lnTo>
                      <a:pt x="8702" y="10584"/>
                    </a:lnTo>
                    <a:lnTo>
                      <a:pt x="9466" y="10584"/>
                    </a:lnTo>
                    <a:lnTo>
                      <a:pt x="10382" y="9549"/>
                    </a:lnTo>
                    <a:lnTo>
                      <a:pt x="11221" y="9549"/>
                    </a:lnTo>
                    <a:lnTo>
                      <a:pt x="11221" y="8514"/>
                    </a:lnTo>
                    <a:lnTo>
                      <a:pt x="12137" y="7379"/>
                    </a:lnTo>
                    <a:lnTo>
                      <a:pt x="12137" y="6377"/>
                    </a:lnTo>
                    <a:lnTo>
                      <a:pt x="13893" y="6377"/>
                    </a:lnTo>
                    <a:lnTo>
                      <a:pt x="13893" y="5275"/>
                    </a:lnTo>
                    <a:lnTo>
                      <a:pt x="14733" y="4274"/>
                    </a:lnTo>
                    <a:lnTo>
                      <a:pt x="15725" y="4274"/>
                    </a:lnTo>
                    <a:lnTo>
                      <a:pt x="17405" y="2104"/>
                    </a:lnTo>
                    <a:lnTo>
                      <a:pt x="18168" y="2104"/>
                    </a:lnTo>
                    <a:lnTo>
                      <a:pt x="18168" y="1135"/>
                    </a:lnTo>
                    <a:lnTo>
                      <a:pt x="19008" y="1135"/>
                    </a:lnTo>
                    <a:lnTo>
                      <a:pt x="19008" y="0"/>
                    </a:lnTo>
                    <a:lnTo>
                      <a:pt x="19924" y="0"/>
                    </a:lnTo>
                  </a:path>
                </a:pathLst>
              </a:custGeom>
              <a:noFill/>
              <a:ln w="9525" cap="flat">
                <a:solidFill>
                  <a:srgbClr val="000000"/>
                </a:solidFill>
                <a:prstDash val="solid"/>
                <a:round/>
                <a:headEnd type="none" w="sm" len="med"/>
                <a:tailEnd type="none" w="sm" len="med"/>
              </a:ln>
              <a:effectLst/>
            </p:spPr>
            <p:txBody>
              <a:bodyPr/>
              <a:lstStyle/>
              <a:p>
                <a:endParaRPr lang="el-GR"/>
              </a:p>
            </p:txBody>
          </p:sp>
          <p:sp>
            <p:nvSpPr>
              <p:cNvPr id="14523" name="Freeform 187"/>
              <p:cNvSpPr>
                <a:spLocks/>
              </p:cNvSpPr>
              <p:nvPr/>
            </p:nvSpPr>
            <p:spPr bwMode="auto">
              <a:xfrm>
                <a:off x="1326" y="0"/>
                <a:ext cx="18670" cy="4932"/>
              </a:xfrm>
              <a:custGeom>
                <a:avLst/>
                <a:gdLst/>
                <a:ahLst/>
                <a:cxnLst>
                  <a:cxn ang="0">
                    <a:pos x="19993" y="0"/>
                  </a:cxn>
                  <a:cxn ang="0">
                    <a:pos x="19781" y="5876"/>
                  </a:cxn>
                  <a:cxn ang="0">
                    <a:pos x="19177" y="5876"/>
                  </a:cxn>
                  <a:cxn ang="0">
                    <a:pos x="19177" y="8362"/>
                  </a:cxn>
                  <a:cxn ang="0">
                    <a:pos x="18944" y="8362"/>
                  </a:cxn>
                  <a:cxn ang="0">
                    <a:pos x="18818" y="11299"/>
                  </a:cxn>
                  <a:cxn ang="0">
                    <a:pos x="18692" y="11299"/>
                  </a:cxn>
                  <a:cxn ang="0">
                    <a:pos x="18692" y="14124"/>
                  </a:cxn>
                  <a:cxn ang="0">
                    <a:pos x="17364" y="14124"/>
                  </a:cxn>
                  <a:cxn ang="0">
                    <a:pos x="17238" y="11299"/>
                  </a:cxn>
                  <a:cxn ang="0">
                    <a:pos x="17131" y="11299"/>
                  </a:cxn>
                  <a:cxn ang="0">
                    <a:pos x="16886" y="8362"/>
                  </a:cxn>
                  <a:cxn ang="0">
                    <a:pos x="13752" y="8362"/>
                  </a:cxn>
                  <a:cxn ang="0">
                    <a:pos x="13752" y="11299"/>
                  </a:cxn>
                  <a:cxn ang="0">
                    <a:pos x="13625" y="11299"/>
                  </a:cxn>
                  <a:cxn ang="0">
                    <a:pos x="13506" y="14124"/>
                  </a:cxn>
                  <a:cxn ang="0">
                    <a:pos x="12908" y="14124"/>
                  </a:cxn>
                  <a:cxn ang="0">
                    <a:pos x="12789" y="16949"/>
                  </a:cxn>
                  <a:cxn ang="0">
                    <a:pos x="11461" y="16949"/>
                  </a:cxn>
                  <a:cxn ang="0">
                    <a:pos x="11228" y="14124"/>
                  </a:cxn>
                  <a:cxn ang="0">
                    <a:pos x="10498" y="11299"/>
                  </a:cxn>
                  <a:cxn ang="0">
                    <a:pos x="10252" y="11299"/>
                  </a:cxn>
                  <a:cxn ang="0">
                    <a:pos x="10013" y="8362"/>
                  </a:cxn>
                  <a:cxn ang="0">
                    <a:pos x="9655" y="8362"/>
                  </a:cxn>
                  <a:cxn ang="0">
                    <a:pos x="9522" y="5876"/>
                  </a:cxn>
                  <a:cxn ang="0">
                    <a:pos x="8088" y="5876"/>
                  </a:cxn>
                  <a:cxn ang="0">
                    <a:pos x="7603" y="11299"/>
                  </a:cxn>
                  <a:cxn ang="0">
                    <a:pos x="7477" y="11299"/>
                  </a:cxn>
                  <a:cxn ang="0">
                    <a:pos x="7351" y="14124"/>
                  </a:cxn>
                  <a:cxn ang="0">
                    <a:pos x="7118" y="14124"/>
                  </a:cxn>
                  <a:cxn ang="0">
                    <a:pos x="6999" y="16949"/>
                  </a:cxn>
                  <a:cxn ang="0">
                    <a:pos x="5186" y="16949"/>
                  </a:cxn>
                  <a:cxn ang="0">
                    <a:pos x="4940" y="14124"/>
                  </a:cxn>
                  <a:cxn ang="0">
                    <a:pos x="4701" y="14124"/>
                  </a:cxn>
                  <a:cxn ang="0">
                    <a:pos x="4462" y="11299"/>
                  </a:cxn>
                  <a:cxn ang="0">
                    <a:pos x="2649" y="11299"/>
                  </a:cxn>
                  <a:cxn ang="0">
                    <a:pos x="2537" y="14124"/>
                  </a:cxn>
                  <a:cxn ang="0">
                    <a:pos x="2165" y="14124"/>
                  </a:cxn>
                  <a:cxn ang="0">
                    <a:pos x="2165" y="16949"/>
                  </a:cxn>
                  <a:cxn ang="0">
                    <a:pos x="1932" y="16949"/>
                  </a:cxn>
                  <a:cxn ang="0">
                    <a:pos x="1813" y="19887"/>
                  </a:cxn>
                  <a:cxn ang="0">
                    <a:pos x="963" y="19887"/>
                  </a:cxn>
                  <a:cxn ang="0">
                    <a:pos x="963" y="16949"/>
                  </a:cxn>
                  <a:cxn ang="0">
                    <a:pos x="0" y="16949"/>
                  </a:cxn>
                </a:cxnLst>
                <a:rect l="0" t="0" r="r" b="b"/>
                <a:pathLst>
                  <a:path w="20000" h="20000">
                    <a:moveTo>
                      <a:pt x="19993" y="0"/>
                    </a:moveTo>
                    <a:lnTo>
                      <a:pt x="19781" y="5876"/>
                    </a:lnTo>
                    <a:lnTo>
                      <a:pt x="19177" y="5876"/>
                    </a:lnTo>
                    <a:lnTo>
                      <a:pt x="19177" y="8362"/>
                    </a:lnTo>
                    <a:lnTo>
                      <a:pt x="18944" y="8362"/>
                    </a:lnTo>
                    <a:lnTo>
                      <a:pt x="18818" y="11299"/>
                    </a:lnTo>
                    <a:lnTo>
                      <a:pt x="18692" y="11299"/>
                    </a:lnTo>
                    <a:lnTo>
                      <a:pt x="18692" y="14124"/>
                    </a:lnTo>
                    <a:lnTo>
                      <a:pt x="17364" y="14124"/>
                    </a:lnTo>
                    <a:lnTo>
                      <a:pt x="17238" y="11299"/>
                    </a:lnTo>
                    <a:lnTo>
                      <a:pt x="17131" y="11299"/>
                    </a:lnTo>
                    <a:lnTo>
                      <a:pt x="16886" y="8362"/>
                    </a:lnTo>
                    <a:lnTo>
                      <a:pt x="13752" y="8362"/>
                    </a:lnTo>
                    <a:lnTo>
                      <a:pt x="13752" y="11299"/>
                    </a:lnTo>
                    <a:lnTo>
                      <a:pt x="13625" y="11299"/>
                    </a:lnTo>
                    <a:lnTo>
                      <a:pt x="13506" y="14124"/>
                    </a:lnTo>
                    <a:lnTo>
                      <a:pt x="12908" y="14124"/>
                    </a:lnTo>
                    <a:lnTo>
                      <a:pt x="12789" y="16949"/>
                    </a:lnTo>
                    <a:lnTo>
                      <a:pt x="11461" y="16949"/>
                    </a:lnTo>
                    <a:lnTo>
                      <a:pt x="11228" y="14124"/>
                    </a:lnTo>
                    <a:lnTo>
                      <a:pt x="10498" y="11299"/>
                    </a:lnTo>
                    <a:lnTo>
                      <a:pt x="10252" y="11299"/>
                    </a:lnTo>
                    <a:lnTo>
                      <a:pt x="10013" y="8362"/>
                    </a:lnTo>
                    <a:lnTo>
                      <a:pt x="9655" y="8362"/>
                    </a:lnTo>
                    <a:lnTo>
                      <a:pt x="9522" y="5876"/>
                    </a:lnTo>
                    <a:lnTo>
                      <a:pt x="8088" y="5876"/>
                    </a:lnTo>
                    <a:lnTo>
                      <a:pt x="7603" y="11299"/>
                    </a:lnTo>
                    <a:lnTo>
                      <a:pt x="7477" y="11299"/>
                    </a:lnTo>
                    <a:lnTo>
                      <a:pt x="7351" y="14124"/>
                    </a:lnTo>
                    <a:lnTo>
                      <a:pt x="7118" y="14124"/>
                    </a:lnTo>
                    <a:lnTo>
                      <a:pt x="6999" y="16949"/>
                    </a:lnTo>
                    <a:lnTo>
                      <a:pt x="5186" y="16949"/>
                    </a:lnTo>
                    <a:lnTo>
                      <a:pt x="4940" y="14124"/>
                    </a:lnTo>
                    <a:lnTo>
                      <a:pt x="4701" y="14124"/>
                    </a:lnTo>
                    <a:lnTo>
                      <a:pt x="4462" y="11299"/>
                    </a:lnTo>
                    <a:lnTo>
                      <a:pt x="2649" y="11299"/>
                    </a:lnTo>
                    <a:lnTo>
                      <a:pt x="2537" y="14124"/>
                    </a:lnTo>
                    <a:lnTo>
                      <a:pt x="2165" y="14124"/>
                    </a:lnTo>
                    <a:lnTo>
                      <a:pt x="2165" y="16949"/>
                    </a:lnTo>
                    <a:lnTo>
                      <a:pt x="1932" y="16949"/>
                    </a:lnTo>
                    <a:lnTo>
                      <a:pt x="1813" y="19887"/>
                    </a:lnTo>
                    <a:lnTo>
                      <a:pt x="963" y="19887"/>
                    </a:lnTo>
                    <a:lnTo>
                      <a:pt x="963" y="16949"/>
                    </a:lnTo>
                    <a:lnTo>
                      <a:pt x="0" y="16949"/>
                    </a:lnTo>
                  </a:path>
                </a:pathLst>
              </a:custGeom>
              <a:noFill/>
              <a:ln w="9525" cap="flat">
                <a:solidFill>
                  <a:srgbClr val="000000"/>
                </a:solidFill>
                <a:prstDash val="solid"/>
                <a:round/>
                <a:headEnd type="none" w="sm" len="med"/>
                <a:tailEnd type="none" w="sm" len="med"/>
              </a:ln>
              <a:effectLst/>
            </p:spPr>
            <p:txBody>
              <a:bodyPr/>
              <a:lstStyle/>
              <a:p>
                <a:endParaRPr lang="el-GR"/>
              </a:p>
            </p:txBody>
          </p:sp>
        </p:grpSp>
      </p:gr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9" presetClass="entr" presetSubtype="10" fill="hold" nodeType="after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5000" fill="hold"/>
                                        <p:tgtEl>
                                          <p:spTgt spid="14340"/>
                                        </p:tgtEl>
                                        <p:attrNameLst>
                                          <p:attrName>ppt_w</p:attrName>
                                        </p:attrNameLst>
                                      </p:cBhvr>
                                      <p:tavLst>
                                        <p:tav tm="0" fmla="#ppt_w*sin(2.5*pi*$)">
                                          <p:val>
                                            <p:fltVal val="0"/>
                                          </p:val>
                                        </p:tav>
                                        <p:tav tm="100000">
                                          <p:val>
                                            <p:fltVal val="1"/>
                                          </p:val>
                                        </p:tav>
                                      </p:tavLst>
                                    </p:anim>
                                    <p:anim calcmode="lin" valueType="num">
                                      <p:cBhvr>
                                        <p:cTn id="15" dur="50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l-GR" b="1" i="1">
                <a:effectLst>
                  <a:outerShdw blurRad="38100" dist="38100" dir="2700000" algn="tl">
                    <a:srgbClr val="C0C0C0"/>
                  </a:outerShdw>
                </a:effectLst>
                <a:latin typeface="Times New Roman" charset="0"/>
              </a:rPr>
              <a:t>ΠΡΟΒΛΗΜΑΤΑ ΣΥΝΔΕΣΜΟΛΟΓΙΑΣ</a:t>
            </a:r>
            <a:endParaRPr lang="en-GB" b="1" i="1">
              <a:effectLst>
                <a:outerShdw blurRad="38100" dist="38100" dir="2700000" algn="tl">
                  <a:srgbClr val="C0C0C0"/>
                </a:outerShdw>
              </a:effectLst>
              <a:latin typeface="Times New Roman" charset="0"/>
            </a:endParaRPr>
          </a:p>
        </p:txBody>
      </p:sp>
      <p:sp>
        <p:nvSpPr>
          <p:cNvPr id="15363" name="Text Box 3"/>
          <p:cNvSpPr txBox="1">
            <a:spLocks noChangeArrowheads="1"/>
          </p:cNvSpPr>
          <p:nvPr/>
        </p:nvSpPr>
        <p:spPr bwMode="auto">
          <a:xfrm>
            <a:off x="642910" y="2071678"/>
            <a:ext cx="7620000" cy="2677656"/>
          </a:xfrm>
          <a:prstGeom prst="rect">
            <a:avLst/>
          </a:prstGeom>
          <a:noFill/>
          <a:ln w="9525">
            <a:noFill/>
            <a:miter lim="800000"/>
            <a:headEnd/>
            <a:tailEnd/>
          </a:ln>
          <a:effectLst/>
        </p:spPr>
        <p:txBody>
          <a:bodyPr>
            <a:spAutoFit/>
          </a:bodyPr>
          <a:lstStyle/>
          <a:p>
            <a:pPr>
              <a:spcBef>
                <a:spcPct val="50000"/>
              </a:spcBef>
            </a:pPr>
            <a:r>
              <a:rPr lang="el-GR" dirty="0">
                <a:cs typeface="Times New Roman" charset="0"/>
              </a:rPr>
              <a:t>Οι αρσενικές προεξοχές που δημιουργήθηκαν δεν είναι έτοιμες να εφαρμόσουν απόλυτα στις αντίστοιχες θηλυκές. Η χρησιμοποίηση </a:t>
            </a:r>
            <a:r>
              <a:rPr lang="el-GR" sz="1800" dirty="0">
                <a:cs typeface="Times New Roman" charset="0"/>
              </a:rPr>
              <a:t>κοπτικού</a:t>
            </a:r>
            <a:r>
              <a:rPr lang="el-GR" dirty="0">
                <a:cs typeface="Times New Roman" charset="0"/>
              </a:rPr>
              <a:t> μέσου με την συγκεκριμένη μορφή είχε ως αποτέλεσμα η βάση των θηλυκών εσοχών να έχει ημικυκλική μορφή ενώ η βάση των αρσενικών εξοχών τετραγωνική μορφή, οπότε είναι ανέφικτη η απόλυτη επαφή των δύο στοιχείων στα σημεία αυτά. </a:t>
            </a:r>
            <a:endParaRPr lang="en-GB" dirty="0">
              <a:cs typeface="Times New Roman"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dissolve">
                                      <p:cBhvr>
                                        <p:cTn id="14"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472" y="0"/>
            <a:ext cx="7772400" cy="642918"/>
          </a:xfrm>
        </p:spPr>
        <p:txBody>
          <a:bodyPr/>
          <a:lstStyle/>
          <a:p>
            <a:pPr algn="ctr"/>
            <a:r>
              <a:rPr lang="el-GR" sz="3200" b="1" i="1" dirty="0">
                <a:effectLst>
                  <a:outerShdw blurRad="38100" dist="38100" dir="2700000" algn="tl">
                    <a:srgbClr val="C0C0C0"/>
                  </a:outerShdw>
                </a:effectLst>
                <a:latin typeface="Times New Roman" charset="0"/>
              </a:rPr>
              <a:t>ΗΜΙΚΥΚΛΙΚΗΣ ΜΟΡΦΗΣ </a:t>
            </a:r>
            <a:r>
              <a:rPr lang="el-GR" sz="3200" b="1" i="1" dirty="0" smtClean="0">
                <a:effectLst>
                  <a:outerShdw blurRad="38100" dist="38100" dir="2700000" algn="tl">
                    <a:srgbClr val="C0C0C0"/>
                  </a:outerShdw>
                </a:effectLst>
                <a:latin typeface="Times New Roman" charset="0"/>
              </a:rPr>
              <a:t>ΠΡΟΕΞΟΧΕΣ</a:t>
            </a:r>
            <a:endParaRPr lang="en-GB" sz="3200" b="1" i="1" dirty="0">
              <a:effectLst>
                <a:outerShdw blurRad="38100" dist="38100" dir="2700000" algn="tl">
                  <a:srgbClr val="C0C0C0"/>
                </a:outerShdw>
              </a:effectLst>
              <a:latin typeface="Times New Roman" charset="0"/>
            </a:endParaRPr>
          </a:p>
        </p:txBody>
      </p:sp>
      <p:grpSp>
        <p:nvGrpSpPr>
          <p:cNvPr id="16387" name="Group 3"/>
          <p:cNvGrpSpPr>
            <a:grpSpLocks/>
          </p:cNvGrpSpPr>
          <p:nvPr/>
        </p:nvGrpSpPr>
        <p:grpSpPr bwMode="auto">
          <a:xfrm>
            <a:off x="2714612" y="1357298"/>
            <a:ext cx="4071966" cy="2571768"/>
            <a:chOff x="2" y="-1"/>
            <a:chExt cx="19997" cy="20001"/>
          </a:xfrm>
        </p:grpSpPr>
        <p:sp>
          <p:nvSpPr>
            <p:cNvPr id="16388" name="Line 4"/>
            <p:cNvSpPr>
              <a:spLocks noChangeShapeType="1"/>
            </p:cNvSpPr>
            <p:nvPr/>
          </p:nvSpPr>
          <p:spPr bwMode="auto">
            <a:xfrm flipV="1">
              <a:off x="4814" y="19557"/>
              <a:ext cx="3013" cy="443"/>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389" name="Group 5"/>
            <p:cNvGrpSpPr>
              <a:grpSpLocks/>
            </p:cNvGrpSpPr>
            <p:nvPr/>
          </p:nvGrpSpPr>
          <p:grpSpPr bwMode="auto">
            <a:xfrm>
              <a:off x="2" y="-1"/>
              <a:ext cx="19997" cy="20001"/>
              <a:chOff x="1" y="4"/>
              <a:chExt cx="19999" cy="19993"/>
            </a:xfrm>
          </p:grpSpPr>
          <p:sp>
            <p:nvSpPr>
              <p:cNvPr id="16390" name="Line 6"/>
              <p:cNvSpPr>
                <a:spLocks noChangeShapeType="1"/>
              </p:cNvSpPr>
              <p:nvPr/>
            </p:nvSpPr>
            <p:spPr bwMode="auto">
              <a:xfrm flipV="1">
                <a:off x="2582" y="9779"/>
                <a:ext cx="17418" cy="2670"/>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391" name="Group 7"/>
              <p:cNvGrpSpPr>
                <a:grpSpLocks/>
              </p:cNvGrpSpPr>
              <p:nvPr/>
            </p:nvGrpSpPr>
            <p:grpSpPr bwMode="auto">
              <a:xfrm>
                <a:off x="1" y="4"/>
                <a:ext cx="19999" cy="19993"/>
                <a:chOff x="2" y="-1"/>
                <a:chExt cx="19999" cy="20001"/>
              </a:xfrm>
            </p:grpSpPr>
            <p:grpSp>
              <p:nvGrpSpPr>
                <p:cNvPr id="16392" name="Group 8"/>
                <p:cNvGrpSpPr>
                  <a:grpSpLocks/>
                </p:cNvGrpSpPr>
                <p:nvPr/>
              </p:nvGrpSpPr>
              <p:grpSpPr bwMode="auto">
                <a:xfrm>
                  <a:off x="4416" y="13330"/>
                  <a:ext cx="3365" cy="6670"/>
                  <a:chOff x="6" y="0"/>
                  <a:chExt cx="19992" cy="20000"/>
                </a:xfrm>
              </p:grpSpPr>
              <p:sp>
                <p:nvSpPr>
                  <p:cNvPr id="16393" name="Line 9"/>
                  <p:cNvSpPr>
                    <a:spLocks noChangeShapeType="1"/>
                  </p:cNvSpPr>
                  <p:nvPr/>
                </p:nvSpPr>
                <p:spPr bwMode="auto">
                  <a:xfrm>
                    <a:off x="6" y="2672"/>
                    <a:ext cx="1812" cy="17328"/>
                  </a:xfrm>
                  <a:prstGeom prst="line">
                    <a:avLst/>
                  </a:prstGeom>
                  <a:noFill/>
                  <a:ln w="9525">
                    <a:solidFill>
                      <a:srgbClr val="000000"/>
                    </a:solidFill>
                    <a:round/>
                    <a:headEnd type="none" w="sm" len="med"/>
                    <a:tailEnd type="none" w="sm" len="med"/>
                  </a:ln>
                  <a:effectLst/>
                </p:spPr>
                <p:txBody>
                  <a:bodyPr/>
                  <a:lstStyle/>
                  <a:p>
                    <a:endParaRPr lang="el-GR"/>
                  </a:p>
                </p:txBody>
              </p:sp>
              <p:sp>
                <p:nvSpPr>
                  <p:cNvPr id="16394" name="Line 10"/>
                  <p:cNvSpPr>
                    <a:spLocks noChangeShapeType="1"/>
                  </p:cNvSpPr>
                  <p:nvPr/>
                </p:nvSpPr>
                <p:spPr bwMode="auto">
                  <a:xfrm>
                    <a:off x="12708" y="2672"/>
                    <a:ext cx="7266" cy="10665"/>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395" name="Group 11"/>
                  <p:cNvGrpSpPr>
                    <a:grpSpLocks/>
                  </p:cNvGrpSpPr>
                  <p:nvPr/>
                </p:nvGrpSpPr>
                <p:grpSpPr bwMode="auto">
                  <a:xfrm>
                    <a:off x="6" y="0"/>
                    <a:ext cx="19992" cy="20000"/>
                    <a:chOff x="8" y="0"/>
                    <a:chExt cx="19992" cy="20000"/>
                  </a:xfrm>
                </p:grpSpPr>
                <p:sp>
                  <p:nvSpPr>
                    <p:cNvPr id="16396" name="Line 12"/>
                    <p:cNvSpPr>
                      <a:spLocks noChangeShapeType="1"/>
                    </p:cNvSpPr>
                    <p:nvPr/>
                  </p:nvSpPr>
                  <p:spPr bwMode="auto">
                    <a:xfrm>
                      <a:off x="19976" y="13319"/>
                      <a:ext cx="24" cy="5353"/>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397" name="Group 13"/>
                    <p:cNvGrpSpPr>
                      <a:grpSpLocks/>
                    </p:cNvGrpSpPr>
                    <p:nvPr/>
                  </p:nvGrpSpPr>
                  <p:grpSpPr bwMode="auto">
                    <a:xfrm>
                      <a:off x="8" y="0"/>
                      <a:ext cx="12702" cy="2672"/>
                      <a:chOff x="0" y="0"/>
                      <a:chExt cx="20000" cy="20000"/>
                    </a:xfrm>
                  </p:grpSpPr>
                  <p:sp>
                    <p:nvSpPr>
                      <p:cNvPr id="16398" name="Arc 14"/>
                      <p:cNvSpPr>
                        <a:spLocks/>
                      </p:cNvSpPr>
                      <p:nvPr/>
                    </p:nvSpPr>
                    <p:spPr bwMode="auto">
                      <a:xfrm flipH="1">
                        <a:off x="0" y="135"/>
                        <a:ext cx="10047" cy="198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399" name="Arc 15"/>
                      <p:cNvSpPr>
                        <a:spLocks/>
                      </p:cNvSpPr>
                      <p:nvPr/>
                    </p:nvSpPr>
                    <p:spPr bwMode="auto">
                      <a:xfrm>
                        <a:off x="9953" y="0"/>
                        <a:ext cx="10047" cy="198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grpSp>
                  <p:nvGrpSpPr>
                    <p:cNvPr id="16400" name="Group 16"/>
                    <p:cNvGrpSpPr>
                      <a:grpSpLocks/>
                    </p:cNvGrpSpPr>
                    <p:nvPr/>
                  </p:nvGrpSpPr>
                  <p:grpSpPr bwMode="auto">
                    <a:xfrm>
                      <a:off x="3638" y="10681"/>
                      <a:ext cx="16362" cy="2656"/>
                      <a:chOff x="0" y="0"/>
                      <a:chExt cx="20001" cy="20000"/>
                    </a:xfrm>
                  </p:grpSpPr>
                  <p:sp>
                    <p:nvSpPr>
                      <p:cNvPr id="16401" name="Arc 17"/>
                      <p:cNvSpPr>
                        <a:spLocks/>
                      </p:cNvSpPr>
                      <p:nvPr/>
                    </p:nvSpPr>
                    <p:spPr bwMode="auto">
                      <a:xfrm flipH="1">
                        <a:off x="0" y="0"/>
                        <a:ext cx="10015"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402" name="Arc 18"/>
                      <p:cNvSpPr>
                        <a:spLocks/>
                      </p:cNvSpPr>
                      <p:nvPr/>
                    </p:nvSpPr>
                    <p:spPr bwMode="auto">
                      <a:xfrm>
                        <a:off x="9978" y="0"/>
                        <a:ext cx="1002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6403" name="Line 19"/>
                    <p:cNvSpPr>
                      <a:spLocks noChangeShapeType="1"/>
                    </p:cNvSpPr>
                    <p:nvPr/>
                  </p:nvSpPr>
                  <p:spPr bwMode="auto">
                    <a:xfrm flipH="1">
                      <a:off x="1796" y="13319"/>
                      <a:ext cx="1812" cy="6681"/>
                    </a:xfrm>
                    <a:prstGeom prst="line">
                      <a:avLst/>
                    </a:prstGeom>
                    <a:noFill/>
                    <a:ln w="9525">
                      <a:solidFill>
                        <a:srgbClr val="000000"/>
                      </a:solidFill>
                      <a:round/>
                      <a:headEnd type="none" w="sm" len="med"/>
                      <a:tailEnd type="none" w="sm" len="med"/>
                    </a:ln>
                    <a:effectLst/>
                  </p:spPr>
                  <p:txBody>
                    <a:bodyPr/>
                    <a:lstStyle/>
                    <a:p>
                      <a:endParaRPr lang="el-GR"/>
                    </a:p>
                  </p:txBody>
                </p:sp>
              </p:grpSp>
            </p:grpSp>
            <p:grpSp>
              <p:nvGrpSpPr>
                <p:cNvPr id="16404" name="Group 20"/>
                <p:cNvGrpSpPr>
                  <a:grpSpLocks/>
                </p:cNvGrpSpPr>
                <p:nvPr/>
              </p:nvGrpSpPr>
              <p:grpSpPr bwMode="auto">
                <a:xfrm>
                  <a:off x="16641" y="11557"/>
                  <a:ext cx="3360" cy="6664"/>
                  <a:chOff x="0" y="0"/>
                  <a:chExt cx="19995" cy="20000"/>
                </a:xfrm>
              </p:grpSpPr>
              <p:grpSp>
                <p:nvGrpSpPr>
                  <p:cNvPr id="16405" name="Group 21"/>
                  <p:cNvGrpSpPr>
                    <a:grpSpLocks/>
                  </p:cNvGrpSpPr>
                  <p:nvPr/>
                </p:nvGrpSpPr>
                <p:grpSpPr bwMode="auto">
                  <a:xfrm>
                    <a:off x="0" y="0"/>
                    <a:ext cx="19995" cy="20000"/>
                    <a:chOff x="0" y="0"/>
                    <a:chExt cx="19995" cy="20000"/>
                  </a:xfrm>
                </p:grpSpPr>
                <p:sp>
                  <p:nvSpPr>
                    <p:cNvPr id="16406" name="Line 22"/>
                    <p:cNvSpPr>
                      <a:spLocks noChangeShapeType="1"/>
                    </p:cNvSpPr>
                    <p:nvPr/>
                  </p:nvSpPr>
                  <p:spPr bwMode="auto">
                    <a:xfrm>
                      <a:off x="0" y="2659"/>
                      <a:ext cx="1815" cy="17341"/>
                    </a:xfrm>
                    <a:prstGeom prst="line">
                      <a:avLst/>
                    </a:prstGeom>
                    <a:noFill/>
                    <a:ln w="9525">
                      <a:solidFill>
                        <a:srgbClr val="000000"/>
                      </a:solidFill>
                      <a:round/>
                      <a:headEnd type="none" w="sm" len="med"/>
                      <a:tailEnd type="none" w="sm" len="med"/>
                    </a:ln>
                    <a:effectLst/>
                  </p:spPr>
                  <p:txBody>
                    <a:bodyPr/>
                    <a:lstStyle/>
                    <a:p>
                      <a:endParaRPr lang="el-GR"/>
                    </a:p>
                  </p:txBody>
                </p:sp>
                <p:sp>
                  <p:nvSpPr>
                    <p:cNvPr id="16407" name="Line 23"/>
                    <p:cNvSpPr>
                      <a:spLocks noChangeShapeType="1"/>
                    </p:cNvSpPr>
                    <p:nvPr/>
                  </p:nvSpPr>
                  <p:spPr bwMode="auto">
                    <a:xfrm>
                      <a:off x="12723" y="2659"/>
                      <a:ext cx="7272" cy="10675"/>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408" name="Group 24"/>
                    <p:cNvGrpSpPr>
                      <a:grpSpLocks/>
                    </p:cNvGrpSpPr>
                    <p:nvPr/>
                  </p:nvGrpSpPr>
                  <p:grpSpPr bwMode="auto">
                    <a:xfrm>
                      <a:off x="0" y="0"/>
                      <a:ext cx="19995" cy="20000"/>
                      <a:chOff x="5" y="0"/>
                      <a:chExt cx="19995" cy="20000"/>
                    </a:xfrm>
                  </p:grpSpPr>
                  <p:sp>
                    <p:nvSpPr>
                      <p:cNvPr id="16409" name="Line 25"/>
                      <p:cNvSpPr>
                        <a:spLocks noChangeShapeType="1"/>
                      </p:cNvSpPr>
                      <p:nvPr/>
                    </p:nvSpPr>
                    <p:spPr bwMode="auto">
                      <a:xfrm>
                        <a:off x="19970" y="13316"/>
                        <a:ext cx="30" cy="5354"/>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410" name="Group 26"/>
                      <p:cNvGrpSpPr>
                        <a:grpSpLocks/>
                      </p:cNvGrpSpPr>
                      <p:nvPr/>
                    </p:nvGrpSpPr>
                    <p:grpSpPr bwMode="auto">
                      <a:xfrm>
                        <a:off x="5" y="0"/>
                        <a:ext cx="12723" cy="2659"/>
                        <a:chOff x="0" y="0"/>
                        <a:chExt cx="19999" cy="20000"/>
                      </a:xfrm>
                    </p:grpSpPr>
                    <p:sp>
                      <p:nvSpPr>
                        <p:cNvPr id="16411" name="Arc 27"/>
                        <p:cNvSpPr>
                          <a:spLocks/>
                        </p:cNvSpPr>
                        <p:nvPr/>
                      </p:nvSpPr>
                      <p:spPr bwMode="auto">
                        <a:xfrm flipH="1">
                          <a:off x="0" y="0"/>
                          <a:ext cx="1004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412" name="Arc 28"/>
                        <p:cNvSpPr>
                          <a:spLocks/>
                        </p:cNvSpPr>
                        <p:nvPr/>
                      </p:nvSpPr>
                      <p:spPr bwMode="auto">
                        <a:xfrm>
                          <a:off x="9953" y="0"/>
                          <a:ext cx="1004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grpSp>
                    <p:nvGrpSpPr>
                      <p:cNvPr id="16413" name="Group 29"/>
                      <p:cNvGrpSpPr>
                        <a:grpSpLocks/>
                      </p:cNvGrpSpPr>
                      <p:nvPr/>
                    </p:nvGrpSpPr>
                    <p:grpSpPr bwMode="auto">
                      <a:xfrm>
                        <a:off x="3641" y="10654"/>
                        <a:ext cx="16359" cy="2683"/>
                        <a:chOff x="0" y="0"/>
                        <a:chExt cx="19999" cy="20000"/>
                      </a:xfrm>
                    </p:grpSpPr>
                    <p:sp>
                      <p:nvSpPr>
                        <p:cNvPr id="16414" name="Arc 30"/>
                        <p:cNvSpPr>
                          <a:spLocks/>
                        </p:cNvSpPr>
                        <p:nvPr/>
                      </p:nvSpPr>
                      <p:spPr bwMode="auto">
                        <a:xfrm flipH="1">
                          <a:off x="0" y="157"/>
                          <a:ext cx="10032" cy="198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415" name="Arc 31"/>
                        <p:cNvSpPr>
                          <a:spLocks/>
                        </p:cNvSpPr>
                        <p:nvPr/>
                      </p:nvSpPr>
                      <p:spPr bwMode="auto">
                        <a:xfrm>
                          <a:off x="9967" y="0"/>
                          <a:ext cx="10032" cy="198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6416" name="Line 32"/>
                      <p:cNvSpPr>
                        <a:spLocks noChangeShapeType="1"/>
                      </p:cNvSpPr>
                      <p:nvPr/>
                    </p:nvSpPr>
                    <p:spPr bwMode="auto">
                      <a:xfrm flipH="1">
                        <a:off x="1796" y="13316"/>
                        <a:ext cx="1815" cy="6684"/>
                      </a:xfrm>
                      <a:prstGeom prst="line">
                        <a:avLst/>
                      </a:prstGeom>
                      <a:noFill/>
                      <a:ln w="9525">
                        <a:solidFill>
                          <a:srgbClr val="000000"/>
                        </a:solidFill>
                        <a:round/>
                        <a:headEnd type="none" w="sm" len="med"/>
                        <a:tailEnd type="none" w="sm" len="med"/>
                      </a:ln>
                      <a:effectLst/>
                    </p:spPr>
                    <p:txBody>
                      <a:bodyPr/>
                      <a:lstStyle/>
                      <a:p>
                        <a:endParaRPr lang="el-GR"/>
                      </a:p>
                    </p:txBody>
                  </p:sp>
                </p:grpSp>
              </p:grpSp>
              <p:sp>
                <p:nvSpPr>
                  <p:cNvPr id="16417" name="Line 33"/>
                  <p:cNvSpPr>
                    <a:spLocks noChangeShapeType="1"/>
                  </p:cNvSpPr>
                  <p:nvPr/>
                </p:nvSpPr>
                <p:spPr bwMode="auto">
                  <a:xfrm flipV="1">
                    <a:off x="1791" y="18652"/>
                    <a:ext cx="18204" cy="134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6418" name="Group 34"/>
                <p:cNvGrpSpPr>
                  <a:grpSpLocks/>
                </p:cNvGrpSpPr>
                <p:nvPr/>
              </p:nvGrpSpPr>
              <p:grpSpPr bwMode="auto">
                <a:xfrm>
                  <a:off x="10526" y="12443"/>
                  <a:ext cx="3365" cy="6678"/>
                  <a:chOff x="-190" y="-1"/>
                  <a:chExt cx="20190" cy="20001"/>
                </a:xfrm>
              </p:grpSpPr>
              <p:grpSp>
                <p:nvGrpSpPr>
                  <p:cNvPr id="16419" name="Group 35"/>
                  <p:cNvGrpSpPr>
                    <a:grpSpLocks/>
                  </p:cNvGrpSpPr>
                  <p:nvPr/>
                </p:nvGrpSpPr>
                <p:grpSpPr bwMode="auto">
                  <a:xfrm>
                    <a:off x="-190" y="-1"/>
                    <a:ext cx="20190" cy="20001"/>
                    <a:chOff x="-190" y="-1"/>
                    <a:chExt cx="20190" cy="20001"/>
                  </a:xfrm>
                </p:grpSpPr>
                <p:grpSp>
                  <p:nvGrpSpPr>
                    <p:cNvPr id="16420" name="Group 36"/>
                    <p:cNvGrpSpPr>
                      <a:grpSpLocks/>
                    </p:cNvGrpSpPr>
                    <p:nvPr/>
                  </p:nvGrpSpPr>
                  <p:grpSpPr bwMode="auto">
                    <a:xfrm>
                      <a:off x="-190" y="-1"/>
                      <a:ext cx="20190" cy="20001"/>
                      <a:chOff x="-190" y="-1"/>
                      <a:chExt cx="20190" cy="20001"/>
                    </a:xfrm>
                  </p:grpSpPr>
                  <p:sp>
                    <p:nvSpPr>
                      <p:cNvPr id="16421" name="Line 37"/>
                      <p:cNvSpPr>
                        <a:spLocks noChangeShapeType="1"/>
                      </p:cNvSpPr>
                      <p:nvPr/>
                    </p:nvSpPr>
                    <p:spPr bwMode="auto">
                      <a:xfrm>
                        <a:off x="19970" y="13324"/>
                        <a:ext cx="30" cy="5352"/>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422" name="Group 38"/>
                      <p:cNvGrpSpPr>
                        <a:grpSpLocks/>
                      </p:cNvGrpSpPr>
                      <p:nvPr/>
                    </p:nvGrpSpPr>
                    <p:grpSpPr bwMode="auto">
                      <a:xfrm>
                        <a:off x="-190" y="-1"/>
                        <a:ext cx="12858" cy="2657"/>
                        <a:chOff x="0" y="0"/>
                        <a:chExt cx="19999" cy="20000"/>
                      </a:xfrm>
                    </p:grpSpPr>
                    <p:sp>
                      <p:nvSpPr>
                        <p:cNvPr id="16423" name="Arc 39"/>
                        <p:cNvSpPr>
                          <a:spLocks/>
                        </p:cNvSpPr>
                        <p:nvPr/>
                      </p:nvSpPr>
                      <p:spPr bwMode="auto">
                        <a:xfrm flipH="1">
                          <a:off x="0" y="0"/>
                          <a:ext cx="1002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424" name="Arc 40"/>
                        <p:cNvSpPr>
                          <a:spLocks/>
                        </p:cNvSpPr>
                        <p:nvPr/>
                      </p:nvSpPr>
                      <p:spPr bwMode="auto">
                        <a:xfrm>
                          <a:off x="9976" y="0"/>
                          <a:ext cx="1002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grpSp>
                    <p:nvGrpSpPr>
                      <p:cNvPr id="16425" name="Group 41"/>
                      <p:cNvGrpSpPr>
                        <a:grpSpLocks/>
                      </p:cNvGrpSpPr>
                      <p:nvPr/>
                    </p:nvGrpSpPr>
                    <p:grpSpPr bwMode="auto">
                      <a:xfrm>
                        <a:off x="3476" y="10634"/>
                        <a:ext cx="16524" cy="2672"/>
                        <a:chOff x="0" y="0"/>
                        <a:chExt cx="20001" cy="20000"/>
                      </a:xfrm>
                    </p:grpSpPr>
                    <p:sp>
                      <p:nvSpPr>
                        <p:cNvPr id="16426" name="Arc 42"/>
                        <p:cNvSpPr>
                          <a:spLocks/>
                        </p:cNvSpPr>
                        <p:nvPr/>
                      </p:nvSpPr>
                      <p:spPr bwMode="auto">
                        <a:xfrm flipH="1">
                          <a:off x="0" y="157"/>
                          <a:ext cx="10015" cy="198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6427" name="Arc 43"/>
                        <p:cNvSpPr>
                          <a:spLocks/>
                        </p:cNvSpPr>
                        <p:nvPr/>
                      </p:nvSpPr>
                      <p:spPr bwMode="auto">
                        <a:xfrm>
                          <a:off x="9986" y="0"/>
                          <a:ext cx="10015" cy="198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6428" name="Line 44"/>
                      <p:cNvSpPr>
                        <a:spLocks noChangeShapeType="1"/>
                      </p:cNvSpPr>
                      <p:nvPr/>
                    </p:nvSpPr>
                    <p:spPr bwMode="auto">
                      <a:xfrm flipH="1">
                        <a:off x="1640" y="13324"/>
                        <a:ext cx="1836" cy="6676"/>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6429" name="Line 45"/>
                    <p:cNvSpPr>
                      <a:spLocks noChangeShapeType="1"/>
                    </p:cNvSpPr>
                    <p:nvPr/>
                  </p:nvSpPr>
                  <p:spPr bwMode="auto">
                    <a:xfrm>
                      <a:off x="-190" y="2656"/>
                      <a:ext cx="1830" cy="17302"/>
                    </a:xfrm>
                    <a:prstGeom prst="line">
                      <a:avLst/>
                    </a:prstGeom>
                    <a:noFill/>
                    <a:ln w="9525">
                      <a:solidFill>
                        <a:srgbClr val="000000"/>
                      </a:solidFill>
                      <a:round/>
                      <a:headEnd type="none" w="sm" len="med"/>
                      <a:tailEnd type="none" w="sm" len="med"/>
                    </a:ln>
                    <a:effectLst/>
                  </p:spPr>
                  <p:txBody>
                    <a:bodyPr/>
                    <a:lstStyle/>
                    <a:p>
                      <a:endParaRPr lang="el-GR"/>
                    </a:p>
                  </p:txBody>
                </p:sp>
                <p:sp>
                  <p:nvSpPr>
                    <p:cNvPr id="16430" name="Line 46"/>
                    <p:cNvSpPr>
                      <a:spLocks noChangeShapeType="1"/>
                    </p:cNvSpPr>
                    <p:nvPr/>
                  </p:nvSpPr>
                  <p:spPr bwMode="auto">
                    <a:xfrm>
                      <a:off x="12638" y="2656"/>
                      <a:ext cx="7332" cy="10650"/>
                    </a:xfrm>
                    <a:prstGeom prst="line">
                      <a:avLst/>
                    </a:prstGeom>
                    <a:noFill/>
                    <a:ln w="9525">
                      <a:solidFill>
                        <a:srgbClr val="000000"/>
                      </a:solidFill>
                      <a:round/>
                      <a:headEnd type="none" w="sm" len="med"/>
                      <a:tailEnd type="none" w="sm" len="med"/>
                    </a:ln>
                    <a:effectLst/>
                  </p:spPr>
                  <p:txBody>
                    <a:bodyPr/>
                    <a:lstStyle/>
                    <a:p>
                      <a:endParaRPr lang="el-GR"/>
                    </a:p>
                  </p:txBody>
                </p:sp>
              </p:grpSp>
              <p:sp>
                <p:nvSpPr>
                  <p:cNvPr id="16431" name="Line 47"/>
                  <p:cNvSpPr>
                    <a:spLocks noChangeShapeType="1"/>
                  </p:cNvSpPr>
                  <p:nvPr/>
                </p:nvSpPr>
                <p:spPr bwMode="auto">
                  <a:xfrm flipV="1">
                    <a:off x="1640" y="18616"/>
                    <a:ext cx="18360" cy="1342"/>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6432" name="Group 48"/>
                <p:cNvGrpSpPr>
                  <a:grpSpLocks/>
                </p:cNvGrpSpPr>
                <p:nvPr/>
              </p:nvGrpSpPr>
              <p:grpSpPr bwMode="auto">
                <a:xfrm>
                  <a:off x="2" y="-1"/>
                  <a:ext cx="19999" cy="19115"/>
                  <a:chOff x="5" y="-9"/>
                  <a:chExt cx="19992" cy="20010"/>
                </a:xfrm>
              </p:grpSpPr>
              <p:sp>
                <p:nvSpPr>
                  <p:cNvPr id="16433" name="Line 49"/>
                  <p:cNvSpPr>
                    <a:spLocks noChangeShapeType="1"/>
                  </p:cNvSpPr>
                  <p:nvPr/>
                </p:nvSpPr>
                <p:spPr bwMode="auto">
                  <a:xfrm flipV="1">
                    <a:off x="7777" y="18596"/>
                    <a:ext cx="3058" cy="470"/>
                  </a:xfrm>
                  <a:prstGeom prst="line">
                    <a:avLst/>
                  </a:prstGeom>
                  <a:noFill/>
                  <a:ln w="9525">
                    <a:solidFill>
                      <a:srgbClr val="000000"/>
                    </a:solidFill>
                    <a:round/>
                    <a:headEnd type="none" w="sm" len="med"/>
                    <a:tailEnd type="none" w="sm" len="med"/>
                  </a:ln>
                  <a:effectLst/>
                </p:spPr>
                <p:txBody>
                  <a:bodyPr/>
                  <a:lstStyle/>
                  <a:p>
                    <a:endParaRPr lang="el-GR"/>
                  </a:p>
                </p:txBody>
              </p:sp>
              <p:sp>
                <p:nvSpPr>
                  <p:cNvPr id="16434" name="Line 50"/>
                  <p:cNvSpPr>
                    <a:spLocks noChangeShapeType="1"/>
                  </p:cNvSpPr>
                  <p:nvPr/>
                </p:nvSpPr>
                <p:spPr bwMode="auto">
                  <a:xfrm flipV="1">
                    <a:off x="13884" y="17675"/>
                    <a:ext cx="3059" cy="471"/>
                  </a:xfrm>
                  <a:prstGeom prst="line">
                    <a:avLst/>
                  </a:prstGeom>
                  <a:noFill/>
                  <a:ln w="9525">
                    <a:solidFill>
                      <a:srgbClr val="000000"/>
                    </a:solidFill>
                    <a:round/>
                    <a:headEnd type="none" w="sm" len="med"/>
                    <a:tailEnd type="none" w="sm" len="med"/>
                  </a:ln>
                  <a:effectLst/>
                </p:spPr>
                <p:txBody>
                  <a:bodyPr/>
                  <a:lstStyle/>
                  <a:p>
                    <a:endParaRPr lang="el-GR"/>
                  </a:p>
                </p:txBody>
              </p:sp>
              <p:sp>
                <p:nvSpPr>
                  <p:cNvPr id="16435" name="Line 51"/>
                  <p:cNvSpPr>
                    <a:spLocks noChangeShapeType="1"/>
                  </p:cNvSpPr>
                  <p:nvPr/>
                </p:nvSpPr>
                <p:spPr bwMode="auto">
                  <a:xfrm flipV="1">
                    <a:off x="2275" y="13018"/>
                    <a:ext cx="305" cy="6983"/>
                  </a:xfrm>
                  <a:prstGeom prst="line">
                    <a:avLst/>
                  </a:prstGeom>
                  <a:noFill/>
                  <a:ln w="9525">
                    <a:solidFill>
                      <a:srgbClr val="000000"/>
                    </a:solidFill>
                    <a:round/>
                    <a:headEnd type="none" w="sm" len="med"/>
                    <a:tailEnd type="none" w="sm" len="med"/>
                  </a:ln>
                  <a:effectLst/>
                </p:spPr>
                <p:txBody>
                  <a:bodyPr/>
                  <a:lstStyle/>
                  <a:p>
                    <a:endParaRPr lang="el-GR"/>
                  </a:p>
                </p:txBody>
              </p:sp>
              <p:sp>
                <p:nvSpPr>
                  <p:cNvPr id="16436" name="Line 52"/>
                  <p:cNvSpPr>
                    <a:spLocks noChangeShapeType="1"/>
                  </p:cNvSpPr>
                  <p:nvPr/>
                </p:nvSpPr>
                <p:spPr bwMode="auto">
                  <a:xfrm flipV="1">
                    <a:off x="19692" y="10228"/>
                    <a:ext cx="305" cy="5579"/>
                  </a:xfrm>
                  <a:prstGeom prst="line">
                    <a:avLst/>
                  </a:prstGeom>
                  <a:noFill/>
                  <a:ln w="9525">
                    <a:solidFill>
                      <a:srgbClr val="000000"/>
                    </a:solidFill>
                    <a:round/>
                    <a:headEnd type="none" w="sm" len="med"/>
                    <a:tailEnd type="none" w="sm" len="med"/>
                  </a:ln>
                  <a:effectLst/>
                </p:spPr>
                <p:txBody>
                  <a:bodyPr/>
                  <a:lstStyle/>
                  <a:p>
                    <a:endParaRPr lang="el-GR"/>
                  </a:p>
                </p:txBody>
              </p:sp>
              <p:sp>
                <p:nvSpPr>
                  <p:cNvPr id="16437" name="Line 53"/>
                  <p:cNvSpPr>
                    <a:spLocks noChangeShapeType="1"/>
                  </p:cNvSpPr>
                  <p:nvPr/>
                </p:nvSpPr>
                <p:spPr bwMode="auto">
                  <a:xfrm flipV="1">
                    <a:off x="2275" y="19524"/>
                    <a:ext cx="2447" cy="470"/>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6438" name="Group 54"/>
                  <p:cNvGrpSpPr>
                    <a:grpSpLocks/>
                  </p:cNvGrpSpPr>
                  <p:nvPr/>
                </p:nvGrpSpPr>
                <p:grpSpPr bwMode="auto">
                  <a:xfrm>
                    <a:off x="5" y="-9"/>
                    <a:ext cx="19992" cy="20003"/>
                    <a:chOff x="1" y="0"/>
                    <a:chExt cx="20000" cy="20000"/>
                  </a:xfrm>
                </p:grpSpPr>
                <p:sp>
                  <p:nvSpPr>
                    <p:cNvPr id="16439" name="Line 55"/>
                    <p:cNvSpPr>
                      <a:spLocks noChangeShapeType="1"/>
                    </p:cNvSpPr>
                    <p:nvPr/>
                  </p:nvSpPr>
                  <p:spPr bwMode="auto">
                    <a:xfrm flipH="1" flipV="1">
                      <a:off x="440" y="2796"/>
                      <a:ext cx="2142" cy="10235"/>
                    </a:xfrm>
                    <a:prstGeom prst="line">
                      <a:avLst/>
                    </a:prstGeom>
                    <a:noFill/>
                    <a:ln w="9525">
                      <a:solidFill>
                        <a:srgbClr val="000000"/>
                      </a:solidFill>
                      <a:round/>
                      <a:headEnd type="none" w="sm" len="med"/>
                      <a:tailEnd type="none" w="sm" len="med"/>
                    </a:ln>
                    <a:effectLst/>
                  </p:spPr>
                  <p:txBody>
                    <a:bodyPr/>
                    <a:lstStyle/>
                    <a:p>
                      <a:endParaRPr lang="el-GR"/>
                    </a:p>
                  </p:txBody>
                </p:sp>
                <p:sp>
                  <p:nvSpPr>
                    <p:cNvPr id="16440" name="Line 56"/>
                    <p:cNvSpPr>
                      <a:spLocks noChangeShapeType="1"/>
                    </p:cNvSpPr>
                    <p:nvPr/>
                  </p:nvSpPr>
                  <p:spPr bwMode="auto">
                    <a:xfrm flipH="1" flipV="1">
                      <a:off x="135" y="9765"/>
                      <a:ext cx="2142" cy="10235"/>
                    </a:xfrm>
                    <a:prstGeom prst="line">
                      <a:avLst/>
                    </a:prstGeom>
                    <a:noFill/>
                    <a:ln w="9525">
                      <a:solidFill>
                        <a:srgbClr val="000000"/>
                      </a:solidFill>
                      <a:round/>
                      <a:headEnd type="none" w="sm" len="med"/>
                      <a:tailEnd type="none" w="sm" len="med"/>
                    </a:ln>
                    <a:effectLst/>
                  </p:spPr>
                  <p:txBody>
                    <a:bodyPr/>
                    <a:lstStyle/>
                    <a:p>
                      <a:endParaRPr lang="el-GR"/>
                    </a:p>
                  </p:txBody>
                </p:sp>
                <p:sp>
                  <p:nvSpPr>
                    <p:cNvPr id="16441" name="Line 57"/>
                    <p:cNvSpPr>
                      <a:spLocks noChangeShapeType="1"/>
                    </p:cNvSpPr>
                    <p:nvPr/>
                  </p:nvSpPr>
                  <p:spPr bwMode="auto">
                    <a:xfrm flipH="1" flipV="1">
                      <a:off x="17858" y="0"/>
                      <a:ext cx="2143" cy="10236"/>
                    </a:xfrm>
                    <a:prstGeom prst="line">
                      <a:avLst/>
                    </a:prstGeom>
                    <a:noFill/>
                    <a:ln w="9525">
                      <a:solidFill>
                        <a:srgbClr val="000000"/>
                      </a:solidFill>
                      <a:round/>
                      <a:headEnd type="none" w="sm" len="med"/>
                      <a:tailEnd type="none" w="sm" len="med"/>
                    </a:ln>
                    <a:effectLst/>
                  </p:spPr>
                  <p:txBody>
                    <a:bodyPr/>
                    <a:lstStyle/>
                    <a:p>
                      <a:endParaRPr lang="el-GR"/>
                    </a:p>
                  </p:txBody>
                </p:sp>
                <p:sp>
                  <p:nvSpPr>
                    <p:cNvPr id="16442" name="Freeform 58"/>
                    <p:cNvSpPr>
                      <a:spLocks/>
                    </p:cNvSpPr>
                    <p:nvPr/>
                  </p:nvSpPr>
                  <p:spPr bwMode="auto">
                    <a:xfrm>
                      <a:off x="440" y="63"/>
                      <a:ext cx="17511" cy="2844"/>
                    </a:xfrm>
                    <a:custGeom>
                      <a:avLst/>
                      <a:gdLst/>
                      <a:ahLst/>
                      <a:cxnLst>
                        <a:cxn ang="0">
                          <a:pos x="32" y="19951"/>
                        </a:cxn>
                        <a:cxn ang="0">
                          <a:pos x="2400" y="19513"/>
                        </a:cxn>
                        <a:cxn ang="0">
                          <a:pos x="2887" y="19075"/>
                        </a:cxn>
                        <a:cxn ang="0">
                          <a:pos x="4441" y="18151"/>
                        </a:cxn>
                        <a:cxn ang="0">
                          <a:pos x="5408" y="16788"/>
                        </a:cxn>
                        <a:cxn ang="0">
                          <a:pos x="5895" y="15864"/>
                        </a:cxn>
                        <a:cxn ang="0">
                          <a:pos x="6862" y="15426"/>
                        </a:cxn>
                        <a:cxn ang="0">
                          <a:pos x="7544" y="14988"/>
                        </a:cxn>
                        <a:cxn ang="0">
                          <a:pos x="7930" y="14063"/>
                        </a:cxn>
                        <a:cxn ang="0">
                          <a:pos x="8607" y="13625"/>
                        </a:cxn>
                        <a:cxn ang="0">
                          <a:pos x="9093" y="13187"/>
                        </a:cxn>
                        <a:cxn ang="0">
                          <a:pos x="9865" y="12701"/>
                        </a:cxn>
                        <a:cxn ang="0">
                          <a:pos x="10547" y="12263"/>
                        </a:cxn>
                        <a:cxn ang="0">
                          <a:pos x="11224" y="10900"/>
                        </a:cxn>
                        <a:cxn ang="0">
                          <a:pos x="11906" y="9976"/>
                        </a:cxn>
                        <a:cxn ang="0">
                          <a:pos x="12096" y="9538"/>
                        </a:cxn>
                        <a:cxn ang="0">
                          <a:pos x="13550" y="9100"/>
                        </a:cxn>
                        <a:cxn ang="0">
                          <a:pos x="15686" y="8613"/>
                        </a:cxn>
                        <a:cxn ang="0">
                          <a:pos x="16315" y="8175"/>
                        </a:cxn>
                        <a:cxn ang="0">
                          <a:pos x="17187" y="7689"/>
                        </a:cxn>
                        <a:cxn ang="0">
                          <a:pos x="17621" y="7251"/>
                        </a:cxn>
                        <a:cxn ang="0">
                          <a:pos x="17817" y="6813"/>
                        </a:cxn>
                        <a:cxn ang="0">
                          <a:pos x="17959" y="6375"/>
                        </a:cxn>
                        <a:cxn ang="0">
                          <a:pos x="18155" y="5888"/>
                        </a:cxn>
                        <a:cxn ang="0">
                          <a:pos x="18541" y="5450"/>
                        </a:cxn>
                        <a:cxn ang="0">
                          <a:pos x="18784" y="5012"/>
                        </a:cxn>
                        <a:cxn ang="0">
                          <a:pos x="19122" y="4526"/>
                        </a:cxn>
                        <a:cxn ang="0">
                          <a:pos x="19270" y="4088"/>
                        </a:cxn>
                        <a:cxn ang="0">
                          <a:pos x="19413" y="3601"/>
                        </a:cxn>
                        <a:cxn ang="0">
                          <a:pos x="19514" y="3163"/>
                        </a:cxn>
                        <a:cxn ang="0">
                          <a:pos x="19609" y="2725"/>
                        </a:cxn>
                        <a:cxn ang="0">
                          <a:pos x="19704" y="2287"/>
                        </a:cxn>
                        <a:cxn ang="0">
                          <a:pos x="19804" y="1800"/>
                        </a:cxn>
                        <a:cxn ang="0">
                          <a:pos x="19852" y="1363"/>
                        </a:cxn>
                        <a:cxn ang="0">
                          <a:pos x="19952" y="925"/>
                        </a:cxn>
                        <a:cxn ang="0">
                          <a:pos x="19995" y="438"/>
                        </a:cxn>
                      </a:cxnLst>
                      <a:rect l="0" t="0" r="r" b="b"/>
                      <a:pathLst>
                        <a:path w="20000" h="20000">
                          <a:moveTo>
                            <a:pt x="0" y="19124"/>
                          </a:moveTo>
                          <a:lnTo>
                            <a:pt x="32" y="19951"/>
                          </a:lnTo>
                          <a:lnTo>
                            <a:pt x="2109" y="19951"/>
                          </a:lnTo>
                          <a:lnTo>
                            <a:pt x="2400" y="19513"/>
                          </a:lnTo>
                          <a:lnTo>
                            <a:pt x="2501" y="19075"/>
                          </a:lnTo>
                          <a:lnTo>
                            <a:pt x="2887" y="19075"/>
                          </a:lnTo>
                          <a:lnTo>
                            <a:pt x="3664" y="18151"/>
                          </a:lnTo>
                          <a:lnTo>
                            <a:pt x="4441" y="18151"/>
                          </a:lnTo>
                          <a:lnTo>
                            <a:pt x="4827" y="17713"/>
                          </a:lnTo>
                          <a:lnTo>
                            <a:pt x="5408" y="16788"/>
                          </a:lnTo>
                          <a:lnTo>
                            <a:pt x="5800" y="16350"/>
                          </a:lnTo>
                          <a:lnTo>
                            <a:pt x="5895" y="15864"/>
                          </a:lnTo>
                          <a:lnTo>
                            <a:pt x="6476" y="15864"/>
                          </a:lnTo>
                          <a:lnTo>
                            <a:pt x="6862" y="15426"/>
                          </a:lnTo>
                          <a:lnTo>
                            <a:pt x="7254" y="15426"/>
                          </a:lnTo>
                          <a:lnTo>
                            <a:pt x="7544" y="14988"/>
                          </a:lnTo>
                          <a:lnTo>
                            <a:pt x="7639" y="14550"/>
                          </a:lnTo>
                          <a:lnTo>
                            <a:pt x="7930" y="14063"/>
                          </a:lnTo>
                          <a:lnTo>
                            <a:pt x="8025" y="13625"/>
                          </a:lnTo>
                          <a:lnTo>
                            <a:pt x="8607" y="13625"/>
                          </a:lnTo>
                          <a:lnTo>
                            <a:pt x="8998" y="13187"/>
                          </a:lnTo>
                          <a:lnTo>
                            <a:pt x="9093" y="13187"/>
                          </a:lnTo>
                          <a:lnTo>
                            <a:pt x="9479" y="12701"/>
                          </a:lnTo>
                          <a:lnTo>
                            <a:pt x="9865" y="12701"/>
                          </a:lnTo>
                          <a:lnTo>
                            <a:pt x="10256" y="12263"/>
                          </a:lnTo>
                          <a:lnTo>
                            <a:pt x="10547" y="12263"/>
                          </a:lnTo>
                          <a:lnTo>
                            <a:pt x="10642" y="11776"/>
                          </a:lnTo>
                          <a:lnTo>
                            <a:pt x="11224" y="10900"/>
                          </a:lnTo>
                          <a:lnTo>
                            <a:pt x="11610" y="10462"/>
                          </a:lnTo>
                          <a:lnTo>
                            <a:pt x="11906" y="9976"/>
                          </a:lnTo>
                          <a:lnTo>
                            <a:pt x="11953" y="9538"/>
                          </a:lnTo>
                          <a:lnTo>
                            <a:pt x="12096" y="9538"/>
                          </a:lnTo>
                          <a:lnTo>
                            <a:pt x="12197" y="9100"/>
                          </a:lnTo>
                          <a:lnTo>
                            <a:pt x="13550" y="9100"/>
                          </a:lnTo>
                          <a:lnTo>
                            <a:pt x="13941" y="8613"/>
                          </a:lnTo>
                          <a:lnTo>
                            <a:pt x="15686" y="8613"/>
                          </a:lnTo>
                          <a:lnTo>
                            <a:pt x="15977" y="8175"/>
                          </a:lnTo>
                          <a:lnTo>
                            <a:pt x="16315" y="8175"/>
                          </a:lnTo>
                          <a:lnTo>
                            <a:pt x="16410" y="7689"/>
                          </a:lnTo>
                          <a:lnTo>
                            <a:pt x="17187" y="7689"/>
                          </a:lnTo>
                          <a:lnTo>
                            <a:pt x="17235" y="7251"/>
                          </a:lnTo>
                          <a:lnTo>
                            <a:pt x="17621" y="7251"/>
                          </a:lnTo>
                          <a:lnTo>
                            <a:pt x="17669" y="6813"/>
                          </a:lnTo>
                          <a:lnTo>
                            <a:pt x="17817" y="6813"/>
                          </a:lnTo>
                          <a:lnTo>
                            <a:pt x="17864" y="6375"/>
                          </a:lnTo>
                          <a:lnTo>
                            <a:pt x="17959" y="6375"/>
                          </a:lnTo>
                          <a:lnTo>
                            <a:pt x="18060" y="5888"/>
                          </a:lnTo>
                          <a:lnTo>
                            <a:pt x="18155" y="5888"/>
                          </a:lnTo>
                          <a:lnTo>
                            <a:pt x="18208" y="5450"/>
                          </a:lnTo>
                          <a:lnTo>
                            <a:pt x="18541" y="5450"/>
                          </a:lnTo>
                          <a:lnTo>
                            <a:pt x="18641" y="5012"/>
                          </a:lnTo>
                          <a:lnTo>
                            <a:pt x="18784" y="5012"/>
                          </a:lnTo>
                          <a:lnTo>
                            <a:pt x="18832" y="4526"/>
                          </a:lnTo>
                          <a:lnTo>
                            <a:pt x="19122" y="4526"/>
                          </a:lnTo>
                          <a:lnTo>
                            <a:pt x="19175" y="4088"/>
                          </a:lnTo>
                          <a:lnTo>
                            <a:pt x="19270" y="4088"/>
                          </a:lnTo>
                          <a:lnTo>
                            <a:pt x="19318" y="3601"/>
                          </a:lnTo>
                          <a:lnTo>
                            <a:pt x="19413" y="3601"/>
                          </a:lnTo>
                          <a:lnTo>
                            <a:pt x="19466" y="3163"/>
                          </a:lnTo>
                          <a:lnTo>
                            <a:pt x="19514" y="3163"/>
                          </a:lnTo>
                          <a:lnTo>
                            <a:pt x="19561" y="2725"/>
                          </a:lnTo>
                          <a:lnTo>
                            <a:pt x="19609" y="2725"/>
                          </a:lnTo>
                          <a:lnTo>
                            <a:pt x="19662" y="2287"/>
                          </a:lnTo>
                          <a:lnTo>
                            <a:pt x="19704" y="2287"/>
                          </a:lnTo>
                          <a:lnTo>
                            <a:pt x="19704" y="1800"/>
                          </a:lnTo>
                          <a:lnTo>
                            <a:pt x="19804" y="1800"/>
                          </a:lnTo>
                          <a:lnTo>
                            <a:pt x="19804" y="1363"/>
                          </a:lnTo>
                          <a:lnTo>
                            <a:pt x="19852" y="1363"/>
                          </a:lnTo>
                          <a:lnTo>
                            <a:pt x="19900" y="925"/>
                          </a:lnTo>
                          <a:lnTo>
                            <a:pt x="19952" y="925"/>
                          </a:lnTo>
                          <a:lnTo>
                            <a:pt x="19952" y="438"/>
                          </a:lnTo>
                          <a:lnTo>
                            <a:pt x="19995" y="438"/>
                          </a:lnTo>
                          <a:lnTo>
                            <a:pt x="19995" y="0"/>
                          </a:lnTo>
                        </a:path>
                      </a:pathLst>
                    </a:custGeom>
                    <a:noFill/>
                    <a:ln w="9525" cap="flat">
                      <a:solidFill>
                        <a:srgbClr val="000000"/>
                      </a:solidFill>
                      <a:prstDash val="solid"/>
                      <a:round/>
                      <a:headEnd type="none" w="sm" len="med"/>
                      <a:tailEnd type="none" w="sm" len="med"/>
                    </a:ln>
                    <a:effectLst/>
                  </p:spPr>
                  <p:txBody>
                    <a:bodyPr/>
                    <a:lstStyle/>
                    <a:p>
                      <a:endParaRPr lang="el-GR"/>
                    </a:p>
                  </p:txBody>
                </p:sp>
                <p:sp>
                  <p:nvSpPr>
                    <p:cNvPr id="16443" name="Freeform 59"/>
                    <p:cNvSpPr>
                      <a:spLocks/>
                    </p:cNvSpPr>
                    <p:nvPr/>
                  </p:nvSpPr>
                  <p:spPr bwMode="auto">
                    <a:xfrm>
                      <a:off x="1" y="2796"/>
                      <a:ext cx="444" cy="6969"/>
                    </a:xfrm>
                    <a:custGeom>
                      <a:avLst/>
                      <a:gdLst/>
                      <a:ahLst/>
                      <a:cxnLst>
                        <a:cxn ang="0">
                          <a:pos x="19792" y="0"/>
                        </a:cxn>
                        <a:cxn ang="0">
                          <a:pos x="17292" y="338"/>
                        </a:cxn>
                        <a:cxn ang="0">
                          <a:pos x="17292" y="516"/>
                        </a:cxn>
                        <a:cxn ang="0">
                          <a:pos x="15208" y="715"/>
                        </a:cxn>
                        <a:cxn ang="0">
                          <a:pos x="15208" y="894"/>
                        </a:cxn>
                        <a:cxn ang="0">
                          <a:pos x="13333" y="1092"/>
                        </a:cxn>
                        <a:cxn ang="0">
                          <a:pos x="13333" y="1271"/>
                        </a:cxn>
                        <a:cxn ang="0">
                          <a:pos x="9583" y="1450"/>
                        </a:cxn>
                        <a:cxn ang="0">
                          <a:pos x="9583" y="1807"/>
                        </a:cxn>
                        <a:cxn ang="0">
                          <a:pos x="7500" y="2006"/>
                        </a:cxn>
                        <a:cxn ang="0">
                          <a:pos x="7500" y="11281"/>
                        </a:cxn>
                        <a:cxn ang="0">
                          <a:pos x="5833" y="11639"/>
                        </a:cxn>
                        <a:cxn ang="0">
                          <a:pos x="5833" y="12195"/>
                        </a:cxn>
                        <a:cxn ang="0">
                          <a:pos x="3958" y="12572"/>
                        </a:cxn>
                        <a:cxn ang="0">
                          <a:pos x="3958" y="12949"/>
                        </a:cxn>
                        <a:cxn ang="0">
                          <a:pos x="1875" y="13307"/>
                        </a:cxn>
                        <a:cxn ang="0">
                          <a:pos x="1875" y="13863"/>
                        </a:cxn>
                        <a:cxn ang="0">
                          <a:pos x="0" y="14062"/>
                        </a:cxn>
                        <a:cxn ang="0">
                          <a:pos x="0" y="14618"/>
                        </a:cxn>
                        <a:cxn ang="0">
                          <a:pos x="1875" y="14975"/>
                        </a:cxn>
                        <a:cxn ang="0">
                          <a:pos x="5833" y="15353"/>
                        </a:cxn>
                        <a:cxn ang="0">
                          <a:pos x="5833" y="15531"/>
                        </a:cxn>
                        <a:cxn ang="0">
                          <a:pos x="7500" y="15730"/>
                        </a:cxn>
                        <a:cxn ang="0">
                          <a:pos x="7500" y="16107"/>
                        </a:cxn>
                        <a:cxn ang="0">
                          <a:pos x="9583" y="16286"/>
                        </a:cxn>
                        <a:cxn ang="0">
                          <a:pos x="9583" y="18312"/>
                        </a:cxn>
                        <a:cxn ang="0">
                          <a:pos x="7500" y="18312"/>
                        </a:cxn>
                        <a:cxn ang="0">
                          <a:pos x="7500" y="19067"/>
                        </a:cxn>
                        <a:cxn ang="0">
                          <a:pos x="5833" y="19067"/>
                        </a:cxn>
                        <a:cxn ang="0">
                          <a:pos x="5833" y="19980"/>
                        </a:cxn>
                      </a:cxnLst>
                      <a:rect l="0" t="0" r="r" b="b"/>
                      <a:pathLst>
                        <a:path w="20000" h="20000">
                          <a:moveTo>
                            <a:pt x="19792" y="0"/>
                          </a:moveTo>
                          <a:lnTo>
                            <a:pt x="17292" y="338"/>
                          </a:lnTo>
                          <a:lnTo>
                            <a:pt x="17292" y="516"/>
                          </a:lnTo>
                          <a:lnTo>
                            <a:pt x="15208" y="715"/>
                          </a:lnTo>
                          <a:lnTo>
                            <a:pt x="15208" y="894"/>
                          </a:lnTo>
                          <a:lnTo>
                            <a:pt x="13333" y="1092"/>
                          </a:lnTo>
                          <a:lnTo>
                            <a:pt x="13333" y="1271"/>
                          </a:lnTo>
                          <a:lnTo>
                            <a:pt x="9583" y="1450"/>
                          </a:lnTo>
                          <a:lnTo>
                            <a:pt x="9583" y="1807"/>
                          </a:lnTo>
                          <a:lnTo>
                            <a:pt x="7500" y="2006"/>
                          </a:lnTo>
                          <a:lnTo>
                            <a:pt x="7500" y="11281"/>
                          </a:lnTo>
                          <a:lnTo>
                            <a:pt x="5833" y="11639"/>
                          </a:lnTo>
                          <a:lnTo>
                            <a:pt x="5833" y="12195"/>
                          </a:lnTo>
                          <a:lnTo>
                            <a:pt x="3958" y="12572"/>
                          </a:lnTo>
                          <a:lnTo>
                            <a:pt x="3958" y="12949"/>
                          </a:lnTo>
                          <a:lnTo>
                            <a:pt x="1875" y="13307"/>
                          </a:lnTo>
                          <a:lnTo>
                            <a:pt x="1875" y="13863"/>
                          </a:lnTo>
                          <a:lnTo>
                            <a:pt x="0" y="14062"/>
                          </a:lnTo>
                          <a:lnTo>
                            <a:pt x="0" y="14618"/>
                          </a:lnTo>
                          <a:lnTo>
                            <a:pt x="1875" y="14975"/>
                          </a:lnTo>
                          <a:lnTo>
                            <a:pt x="5833" y="15353"/>
                          </a:lnTo>
                          <a:lnTo>
                            <a:pt x="5833" y="15531"/>
                          </a:lnTo>
                          <a:lnTo>
                            <a:pt x="7500" y="15730"/>
                          </a:lnTo>
                          <a:lnTo>
                            <a:pt x="7500" y="16107"/>
                          </a:lnTo>
                          <a:lnTo>
                            <a:pt x="9583" y="16286"/>
                          </a:lnTo>
                          <a:lnTo>
                            <a:pt x="9583" y="18312"/>
                          </a:lnTo>
                          <a:lnTo>
                            <a:pt x="7500" y="18312"/>
                          </a:lnTo>
                          <a:lnTo>
                            <a:pt x="7500" y="19067"/>
                          </a:lnTo>
                          <a:lnTo>
                            <a:pt x="5833" y="19067"/>
                          </a:lnTo>
                          <a:lnTo>
                            <a:pt x="5833" y="19980"/>
                          </a:lnTo>
                        </a:path>
                      </a:pathLst>
                    </a:custGeom>
                    <a:noFill/>
                    <a:ln w="9525" cap="flat">
                      <a:solidFill>
                        <a:srgbClr val="000000"/>
                      </a:solidFill>
                      <a:prstDash val="solid"/>
                      <a:round/>
                      <a:headEnd type="none" w="sm" len="med"/>
                      <a:tailEnd type="none" w="sm" len="med"/>
                    </a:ln>
                    <a:effectLst/>
                  </p:spPr>
                  <p:txBody>
                    <a:bodyPr/>
                    <a:lstStyle/>
                    <a:p>
                      <a:endParaRPr lang="el-GR"/>
                    </a:p>
                  </p:txBody>
                </p:sp>
              </p:grpSp>
            </p:grpSp>
          </p:grpSp>
        </p:grpSp>
      </p:grpSp>
      <p:pic>
        <p:nvPicPr>
          <p:cNvPr id="4098" name="Picture 2" descr="ANd9GcT3_--Q8S_9N0LP5E9A1-3JF5mNYTEXxVU2l3e2aVwKOKP74zGyXg"/>
          <p:cNvPicPr>
            <a:picLocks noChangeAspect="1" noChangeArrowheads="1"/>
          </p:cNvPicPr>
          <p:nvPr/>
        </p:nvPicPr>
        <p:blipFill>
          <a:blip r:embed="rId2"/>
          <a:srcRect/>
          <a:stretch>
            <a:fillRect/>
          </a:stretch>
        </p:blipFill>
        <p:spPr bwMode="auto">
          <a:xfrm>
            <a:off x="1214414" y="4214818"/>
            <a:ext cx="1958975" cy="2327275"/>
          </a:xfrm>
          <a:prstGeom prst="rect">
            <a:avLst/>
          </a:prstGeom>
          <a:noFill/>
          <a:ln w="9525">
            <a:solidFill>
              <a:schemeClr val="accent4"/>
            </a:solidFill>
            <a:miter lim="800000"/>
            <a:headEnd/>
            <a:tailEnd/>
          </a:ln>
        </p:spPr>
      </p:pic>
      <p:pic>
        <p:nvPicPr>
          <p:cNvPr id="4099" name="irc_mi" descr="dovetail"/>
          <p:cNvPicPr>
            <a:picLocks noChangeAspect="1" noChangeArrowheads="1"/>
          </p:cNvPicPr>
          <p:nvPr/>
        </p:nvPicPr>
        <p:blipFill>
          <a:blip r:embed="rId3"/>
          <a:srcRect/>
          <a:stretch>
            <a:fillRect/>
          </a:stretch>
        </p:blipFill>
        <p:spPr bwMode="auto">
          <a:xfrm>
            <a:off x="5072066" y="4572008"/>
            <a:ext cx="2431845" cy="1614486"/>
          </a:xfrm>
          <a:prstGeom prst="rect">
            <a:avLst/>
          </a:prstGeom>
          <a:noFill/>
          <a:ln w="9525">
            <a:solidFill>
              <a:schemeClr val="accent4"/>
            </a:solid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9" presetClass="entr" presetSubtype="10" fill="hold" nodeType="after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0" fill="hold"/>
                                        <p:tgtEl>
                                          <p:spTgt spid="16387"/>
                                        </p:tgtEl>
                                        <p:attrNameLst>
                                          <p:attrName>ppt_w</p:attrName>
                                        </p:attrNameLst>
                                      </p:cBhvr>
                                      <p:tavLst>
                                        <p:tav tm="0" fmla="#ppt_w*sin(2.5*pi*$)">
                                          <p:val>
                                            <p:fltVal val="0"/>
                                          </p:val>
                                        </p:tav>
                                        <p:tav tm="100000">
                                          <p:val>
                                            <p:fltVal val="1"/>
                                          </p:val>
                                        </p:tav>
                                      </p:tavLst>
                                    </p:anim>
                                    <p:anim calcmode="lin" valueType="num">
                                      <p:cBhvr>
                                        <p:cTn id="15" dur="5000" fill="hold"/>
                                        <p:tgtEl>
                                          <p:spTgt spid="163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4348" y="142852"/>
            <a:ext cx="7772400" cy="1143000"/>
          </a:xfrm>
        </p:spPr>
        <p:txBody>
          <a:bodyPr/>
          <a:lstStyle/>
          <a:p>
            <a:pPr algn="ctr"/>
            <a:r>
              <a:rPr lang="el-GR" sz="2800" b="1" i="1" dirty="0">
                <a:effectLst>
                  <a:outerShdw blurRad="38100" dist="38100" dir="2700000" algn="tl">
                    <a:srgbClr val="C0C0C0"/>
                  </a:outerShdw>
                </a:effectLst>
              </a:rPr>
              <a:t>ΔΗΜΙΟΥΡΓΙΑ ΗΜΙΚΥΚΛΙΚΩΝ ΜΟΡΦΩΝ ΣΕ </a:t>
            </a:r>
            <a:r>
              <a:rPr lang="el-GR" sz="2800" b="1" i="1" dirty="0" smtClean="0">
                <a:effectLst>
                  <a:outerShdw blurRad="38100" dist="38100" dir="2700000" algn="tl">
                    <a:srgbClr val="C0C0C0"/>
                  </a:outerShdw>
                </a:effectLst>
              </a:rPr>
              <a:t>ΠΡΟΕΞΟΧΕΣ</a:t>
            </a:r>
            <a:endParaRPr lang="en-GB" sz="2800" b="1" i="1" dirty="0">
              <a:effectLst>
                <a:outerShdw blurRad="38100" dist="38100" dir="2700000" algn="tl">
                  <a:srgbClr val="C0C0C0"/>
                </a:outerShdw>
              </a:effectLst>
            </a:endParaRPr>
          </a:p>
        </p:txBody>
      </p:sp>
      <p:grpSp>
        <p:nvGrpSpPr>
          <p:cNvPr id="17411" name="Group 3"/>
          <p:cNvGrpSpPr>
            <a:grpSpLocks/>
          </p:cNvGrpSpPr>
          <p:nvPr/>
        </p:nvGrpSpPr>
        <p:grpSpPr bwMode="auto">
          <a:xfrm>
            <a:off x="1066800" y="2057400"/>
            <a:ext cx="7391400" cy="4572000"/>
            <a:chOff x="1" y="-81"/>
            <a:chExt cx="19998" cy="20167"/>
          </a:xfrm>
        </p:grpSpPr>
        <p:grpSp>
          <p:nvGrpSpPr>
            <p:cNvPr id="17412" name="Group 4"/>
            <p:cNvGrpSpPr>
              <a:grpSpLocks/>
            </p:cNvGrpSpPr>
            <p:nvPr/>
          </p:nvGrpSpPr>
          <p:grpSpPr bwMode="auto">
            <a:xfrm>
              <a:off x="3684" y="-81"/>
              <a:ext cx="14737" cy="20167"/>
              <a:chOff x="0" y="-81"/>
              <a:chExt cx="20000" cy="20167"/>
            </a:xfrm>
          </p:grpSpPr>
          <p:sp>
            <p:nvSpPr>
              <p:cNvPr id="17413" name="Line 5"/>
              <p:cNvSpPr>
                <a:spLocks noChangeShapeType="1"/>
              </p:cNvSpPr>
              <p:nvPr/>
            </p:nvSpPr>
            <p:spPr bwMode="auto">
              <a:xfrm>
                <a:off x="0" y="9698"/>
                <a:ext cx="20000" cy="7"/>
              </a:xfrm>
              <a:prstGeom prst="line">
                <a:avLst/>
              </a:prstGeom>
              <a:noFill/>
              <a:ln w="9525">
                <a:solidFill>
                  <a:srgbClr val="000000"/>
                </a:solidFill>
                <a:round/>
                <a:headEnd type="none" w="sm" len="med"/>
                <a:tailEnd type="none" w="sm" len="med"/>
              </a:ln>
              <a:effectLst/>
            </p:spPr>
            <p:txBody>
              <a:bodyPr/>
              <a:lstStyle/>
              <a:p>
                <a:endParaRPr lang="el-GR"/>
              </a:p>
            </p:txBody>
          </p:sp>
          <p:sp>
            <p:nvSpPr>
              <p:cNvPr id="17414" name="Line 6"/>
              <p:cNvSpPr>
                <a:spLocks noChangeShapeType="1"/>
              </p:cNvSpPr>
              <p:nvPr/>
            </p:nvSpPr>
            <p:spPr bwMode="auto">
              <a:xfrm>
                <a:off x="0" y="1753"/>
                <a:ext cx="19568" cy="7"/>
              </a:xfrm>
              <a:prstGeom prst="line">
                <a:avLst/>
              </a:prstGeom>
              <a:noFill/>
              <a:ln w="9525">
                <a:solidFill>
                  <a:srgbClr val="000000"/>
                </a:solidFill>
                <a:round/>
                <a:headEnd type="none" w="sm" len="med"/>
                <a:tailEnd type="none" w="sm" len="med"/>
              </a:ln>
              <a:effectLst/>
            </p:spPr>
            <p:txBody>
              <a:bodyPr/>
              <a:lstStyle/>
              <a:p>
                <a:endParaRPr lang="el-GR"/>
              </a:p>
            </p:txBody>
          </p:sp>
          <p:sp>
            <p:nvSpPr>
              <p:cNvPr id="17415" name="Line 7"/>
              <p:cNvSpPr>
                <a:spLocks noChangeShapeType="1"/>
              </p:cNvSpPr>
              <p:nvPr/>
            </p:nvSpPr>
            <p:spPr bwMode="auto">
              <a:xfrm>
                <a:off x="0" y="18252"/>
                <a:ext cx="20000" cy="7"/>
              </a:xfrm>
              <a:prstGeom prst="line">
                <a:avLst/>
              </a:prstGeom>
              <a:noFill/>
              <a:ln w="9525">
                <a:solidFill>
                  <a:srgbClr val="000000"/>
                </a:solidFill>
                <a:round/>
                <a:headEnd type="none" w="sm" len="med"/>
                <a:tailEnd type="none" w="sm" len="med"/>
              </a:ln>
              <a:effectLst/>
            </p:spPr>
            <p:txBody>
              <a:bodyPr/>
              <a:lstStyle/>
              <a:p>
                <a:endParaRPr lang="el-GR"/>
              </a:p>
            </p:txBody>
          </p:sp>
          <p:grpSp>
            <p:nvGrpSpPr>
              <p:cNvPr id="17416" name="Group 8"/>
              <p:cNvGrpSpPr>
                <a:grpSpLocks/>
              </p:cNvGrpSpPr>
              <p:nvPr/>
            </p:nvGrpSpPr>
            <p:grpSpPr bwMode="auto">
              <a:xfrm>
                <a:off x="4781" y="-81"/>
                <a:ext cx="10002" cy="20167"/>
                <a:chOff x="2" y="1"/>
                <a:chExt cx="19996" cy="19996"/>
              </a:xfrm>
            </p:grpSpPr>
            <p:grpSp>
              <p:nvGrpSpPr>
                <p:cNvPr id="17417" name="Group 9"/>
                <p:cNvGrpSpPr>
                  <a:grpSpLocks/>
                </p:cNvGrpSpPr>
                <p:nvPr/>
              </p:nvGrpSpPr>
              <p:grpSpPr bwMode="auto">
                <a:xfrm>
                  <a:off x="1747" y="1"/>
                  <a:ext cx="16508" cy="19996"/>
                  <a:chOff x="2" y="1"/>
                  <a:chExt cx="19996" cy="19996"/>
                </a:xfrm>
              </p:grpSpPr>
              <p:grpSp>
                <p:nvGrpSpPr>
                  <p:cNvPr id="17418" name="Group 10"/>
                  <p:cNvGrpSpPr>
                    <a:grpSpLocks/>
                  </p:cNvGrpSpPr>
                  <p:nvPr/>
                </p:nvGrpSpPr>
                <p:grpSpPr bwMode="auto">
                  <a:xfrm>
                    <a:off x="6305" y="3638"/>
                    <a:ext cx="7384" cy="12736"/>
                    <a:chOff x="0" y="0"/>
                    <a:chExt cx="19996" cy="19994"/>
                  </a:xfrm>
                </p:grpSpPr>
                <p:grpSp>
                  <p:nvGrpSpPr>
                    <p:cNvPr id="17419" name="Group 11"/>
                    <p:cNvGrpSpPr>
                      <a:grpSpLocks/>
                    </p:cNvGrpSpPr>
                    <p:nvPr/>
                  </p:nvGrpSpPr>
                  <p:grpSpPr bwMode="auto">
                    <a:xfrm>
                      <a:off x="0" y="0"/>
                      <a:ext cx="19969" cy="2942"/>
                      <a:chOff x="0" y="0"/>
                      <a:chExt cx="19995" cy="20000"/>
                    </a:xfrm>
                  </p:grpSpPr>
                  <p:sp>
                    <p:nvSpPr>
                      <p:cNvPr id="17420" name="Arc 12"/>
                      <p:cNvSpPr>
                        <a:spLocks/>
                      </p:cNvSpPr>
                      <p:nvPr/>
                    </p:nvSpPr>
                    <p:spPr bwMode="auto">
                      <a:xfrm flipH="1">
                        <a:off x="0" y="75"/>
                        <a:ext cx="9995" cy="19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sp>
                    <p:nvSpPr>
                      <p:cNvPr id="17421" name="Arc 13"/>
                      <p:cNvSpPr>
                        <a:spLocks/>
                      </p:cNvSpPr>
                      <p:nvPr/>
                    </p:nvSpPr>
                    <p:spPr bwMode="auto">
                      <a:xfrm>
                        <a:off x="9995" y="0"/>
                        <a:ext cx="10000" cy="19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grpSp>
                <p:grpSp>
                  <p:nvGrpSpPr>
                    <p:cNvPr id="17422" name="Group 14"/>
                    <p:cNvGrpSpPr>
                      <a:grpSpLocks/>
                    </p:cNvGrpSpPr>
                    <p:nvPr/>
                  </p:nvGrpSpPr>
                  <p:grpSpPr bwMode="auto">
                    <a:xfrm>
                      <a:off x="0" y="17063"/>
                      <a:ext cx="19969" cy="2931"/>
                      <a:chOff x="0" y="0"/>
                      <a:chExt cx="19999" cy="20000"/>
                    </a:xfrm>
                  </p:grpSpPr>
                  <p:sp>
                    <p:nvSpPr>
                      <p:cNvPr id="17423" name="Arc 15"/>
                      <p:cNvSpPr>
                        <a:spLocks/>
                      </p:cNvSpPr>
                      <p:nvPr/>
                    </p:nvSpPr>
                    <p:spPr bwMode="auto">
                      <a:xfrm flipH="1" flipV="1">
                        <a:off x="0" y="0"/>
                        <a:ext cx="9997"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sp>
                    <p:nvSpPr>
                      <p:cNvPr id="17424" name="Arc 16"/>
                      <p:cNvSpPr>
                        <a:spLocks/>
                      </p:cNvSpPr>
                      <p:nvPr/>
                    </p:nvSpPr>
                    <p:spPr bwMode="auto">
                      <a:xfrm flipV="1">
                        <a:off x="9997" y="0"/>
                        <a:ext cx="1000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ot"/>
                        <a:round/>
                        <a:headEnd/>
                        <a:tailEnd/>
                      </a:ln>
                      <a:effectLst/>
                    </p:spPr>
                    <p:txBody>
                      <a:bodyPr/>
                      <a:lstStyle/>
                      <a:p>
                        <a:endParaRPr lang="el-GR"/>
                      </a:p>
                    </p:txBody>
                  </p:sp>
                </p:grpSp>
                <p:sp>
                  <p:nvSpPr>
                    <p:cNvPr id="17425" name="Line 17"/>
                    <p:cNvSpPr>
                      <a:spLocks noChangeShapeType="1"/>
                    </p:cNvSpPr>
                    <p:nvPr/>
                  </p:nvSpPr>
                  <p:spPr bwMode="auto">
                    <a:xfrm>
                      <a:off x="0" y="2909"/>
                      <a:ext cx="32" cy="14132"/>
                    </a:xfrm>
                    <a:prstGeom prst="line">
                      <a:avLst/>
                    </a:prstGeom>
                    <a:noFill/>
                    <a:ln w="9525">
                      <a:solidFill>
                        <a:srgbClr val="000000"/>
                      </a:solidFill>
                      <a:prstDash val="sysDot"/>
                      <a:round/>
                      <a:headEnd type="none" w="sm" len="med"/>
                      <a:tailEnd type="none" w="sm" len="med"/>
                    </a:ln>
                    <a:effectLst/>
                  </p:spPr>
                  <p:txBody>
                    <a:bodyPr/>
                    <a:lstStyle/>
                    <a:p>
                      <a:endParaRPr lang="el-GR"/>
                    </a:p>
                  </p:txBody>
                </p:sp>
                <p:sp>
                  <p:nvSpPr>
                    <p:cNvPr id="17426" name="Line 18"/>
                    <p:cNvSpPr>
                      <a:spLocks noChangeShapeType="1"/>
                    </p:cNvSpPr>
                    <p:nvPr/>
                  </p:nvSpPr>
                  <p:spPr bwMode="auto">
                    <a:xfrm>
                      <a:off x="19969" y="2909"/>
                      <a:ext cx="27" cy="14132"/>
                    </a:xfrm>
                    <a:prstGeom prst="line">
                      <a:avLst/>
                    </a:prstGeom>
                    <a:noFill/>
                    <a:ln w="9525">
                      <a:solidFill>
                        <a:srgbClr val="000000"/>
                      </a:solidFill>
                      <a:prstDash val="sysDot"/>
                      <a:round/>
                      <a:headEnd type="none" w="sm" len="med"/>
                      <a:tailEnd type="none" w="sm" len="med"/>
                    </a:ln>
                    <a:effectLst/>
                  </p:spPr>
                  <p:txBody>
                    <a:bodyPr/>
                    <a:lstStyle/>
                    <a:p>
                      <a:endParaRPr lang="el-GR"/>
                    </a:p>
                  </p:txBody>
                </p:sp>
              </p:grpSp>
              <p:grpSp>
                <p:nvGrpSpPr>
                  <p:cNvPr id="17427" name="Group 19"/>
                  <p:cNvGrpSpPr>
                    <a:grpSpLocks/>
                  </p:cNvGrpSpPr>
                  <p:nvPr/>
                </p:nvGrpSpPr>
                <p:grpSpPr bwMode="auto">
                  <a:xfrm>
                    <a:off x="4206" y="2430"/>
                    <a:ext cx="11597" cy="15138"/>
                    <a:chOff x="0" y="0"/>
                    <a:chExt cx="20001" cy="19999"/>
                  </a:xfrm>
                </p:grpSpPr>
                <p:grpSp>
                  <p:nvGrpSpPr>
                    <p:cNvPr id="17428" name="Group 20"/>
                    <p:cNvGrpSpPr>
                      <a:grpSpLocks/>
                    </p:cNvGrpSpPr>
                    <p:nvPr/>
                  </p:nvGrpSpPr>
                  <p:grpSpPr bwMode="auto">
                    <a:xfrm>
                      <a:off x="0" y="0"/>
                      <a:ext cx="19984" cy="2925"/>
                      <a:chOff x="0" y="0"/>
                      <a:chExt cx="20002" cy="20000"/>
                    </a:xfrm>
                  </p:grpSpPr>
                  <p:sp>
                    <p:nvSpPr>
                      <p:cNvPr id="17429" name="Arc 21"/>
                      <p:cNvSpPr>
                        <a:spLocks/>
                      </p:cNvSpPr>
                      <p:nvPr/>
                    </p:nvSpPr>
                    <p:spPr bwMode="auto">
                      <a:xfrm flipH="1">
                        <a:off x="0" y="0"/>
                        <a:ext cx="1001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7430" name="Arc 22"/>
                      <p:cNvSpPr>
                        <a:spLocks/>
                      </p:cNvSpPr>
                      <p:nvPr/>
                    </p:nvSpPr>
                    <p:spPr bwMode="auto">
                      <a:xfrm>
                        <a:off x="9986" y="0"/>
                        <a:ext cx="1001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grpSp>
                  <p:nvGrpSpPr>
                    <p:cNvPr id="17431" name="Group 23"/>
                    <p:cNvGrpSpPr>
                      <a:grpSpLocks/>
                    </p:cNvGrpSpPr>
                    <p:nvPr/>
                  </p:nvGrpSpPr>
                  <p:grpSpPr bwMode="auto">
                    <a:xfrm>
                      <a:off x="0" y="17074"/>
                      <a:ext cx="19984" cy="2925"/>
                      <a:chOff x="0" y="0"/>
                      <a:chExt cx="20000" cy="20000"/>
                    </a:xfrm>
                  </p:grpSpPr>
                  <p:sp>
                    <p:nvSpPr>
                      <p:cNvPr id="17432" name="Arc 24"/>
                      <p:cNvSpPr>
                        <a:spLocks/>
                      </p:cNvSpPr>
                      <p:nvPr/>
                    </p:nvSpPr>
                    <p:spPr bwMode="auto">
                      <a:xfrm flipH="1" flipV="1">
                        <a:off x="0" y="0"/>
                        <a:ext cx="10011"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sp>
                    <p:nvSpPr>
                      <p:cNvPr id="17433" name="Arc 25"/>
                      <p:cNvSpPr>
                        <a:spLocks/>
                      </p:cNvSpPr>
                      <p:nvPr/>
                    </p:nvSpPr>
                    <p:spPr bwMode="auto">
                      <a:xfrm flipV="1">
                        <a:off x="9985" y="0"/>
                        <a:ext cx="10015"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a:p>
                    </p:txBody>
                  </p:sp>
                </p:grpSp>
                <p:sp>
                  <p:nvSpPr>
                    <p:cNvPr id="17434" name="Line 26"/>
                    <p:cNvSpPr>
                      <a:spLocks noChangeShapeType="1"/>
                    </p:cNvSpPr>
                    <p:nvPr/>
                  </p:nvSpPr>
                  <p:spPr bwMode="auto">
                    <a:xfrm>
                      <a:off x="0" y="2925"/>
                      <a:ext cx="17" cy="14168"/>
                    </a:xfrm>
                    <a:prstGeom prst="line">
                      <a:avLst/>
                    </a:prstGeom>
                    <a:noFill/>
                    <a:ln w="9525">
                      <a:solidFill>
                        <a:srgbClr val="000000"/>
                      </a:solidFill>
                      <a:round/>
                      <a:headEnd type="none" w="sm" len="med"/>
                      <a:tailEnd type="none" w="sm" len="med"/>
                    </a:ln>
                    <a:effectLst/>
                  </p:spPr>
                  <p:txBody>
                    <a:bodyPr/>
                    <a:lstStyle/>
                    <a:p>
                      <a:endParaRPr lang="el-GR"/>
                    </a:p>
                  </p:txBody>
                </p:sp>
                <p:sp>
                  <p:nvSpPr>
                    <p:cNvPr id="17435" name="Line 27"/>
                    <p:cNvSpPr>
                      <a:spLocks noChangeShapeType="1"/>
                    </p:cNvSpPr>
                    <p:nvPr/>
                  </p:nvSpPr>
                  <p:spPr bwMode="auto">
                    <a:xfrm>
                      <a:off x="19984" y="2925"/>
                      <a:ext cx="17" cy="1416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36" name="Group 28"/>
                  <p:cNvGrpSpPr>
                    <a:grpSpLocks/>
                  </p:cNvGrpSpPr>
                  <p:nvPr/>
                </p:nvGrpSpPr>
                <p:grpSpPr bwMode="auto">
                  <a:xfrm>
                    <a:off x="2" y="1"/>
                    <a:ext cx="19996" cy="19996"/>
                    <a:chOff x="0" y="0"/>
                    <a:chExt cx="20000" cy="20000"/>
                  </a:xfrm>
                </p:grpSpPr>
                <p:grpSp>
                  <p:nvGrpSpPr>
                    <p:cNvPr id="17437" name="Group 29"/>
                    <p:cNvGrpSpPr>
                      <a:grpSpLocks/>
                    </p:cNvGrpSpPr>
                    <p:nvPr/>
                  </p:nvGrpSpPr>
                  <p:grpSpPr bwMode="auto">
                    <a:xfrm>
                      <a:off x="0" y="7"/>
                      <a:ext cx="10006" cy="19993"/>
                      <a:chOff x="0" y="0"/>
                      <a:chExt cx="20000" cy="19999"/>
                    </a:xfrm>
                  </p:grpSpPr>
                  <p:sp>
                    <p:nvSpPr>
                      <p:cNvPr id="17438" name="Arc 30"/>
                      <p:cNvSpPr>
                        <a:spLocks/>
                      </p:cNvSpPr>
                      <p:nvPr/>
                    </p:nvSpPr>
                    <p:spPr bwMode="auto">
                      <a:xfrm flipH="1">
                        <a:off x="0" y="0"/>
                        <a:ext cx="20000" cy="95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ashDot"/>
                        <a:round/>
                        <a:headEnd/>
                        <a:tailEnd/>
                      </a:ln>
                      <a:effectLst/>
                    </p:spPr>
                    <p:txBody>
                      <a:bodyPr/>
                      <a:lstStyle/>
                      <a:p>
                        <a:endParaRPr lang="el-GR"/>
                      </a:p>
                    </p:txBody>
                  </p:sp>
                  <p:sp>
                    <p:nvSpPr>
                      <p:cNvPr id="17439" name="Arc 31"/>
                      <p:cNvSpPr>
                        <a:spLocks/>
                      </p:cNvSpPr>
                      <p:nvPr/>
                    </p:nvSpPr>
                    <p:spPr bwMode="auto">
                      <a:xfrm flipH="1" flipV="1">
                        <a:off x="0" y="9514"/>
                        <a:ext cx="20000" cy="104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ashDot"/>
                        <a:round/>
                        <a:headEnd/>
                        <a:tailEnd/>
                      </a:ln>
                      <a:effectLst/>
                    </p:spPr>
                    <p:txBody>
                      <a:bodyPr/>
                      <a:lstStyle/>
                      <a:p>
                        <a:endParaRPr lang="el-GR"/>
                      </a:p>
                    </p:txBody>
                  </p:sp>
                </p:grpSp>
                <p:grpSp>
                  <p:nvGrpSpPr>
                    <p:cNvPr id="17440" name="Group 32"/>
                    <p:cNvGrpSpPr>
                      <a:grpSpLocks/>
                    </p:cNvGrpSpPr>
                    <p:nvPr/>
                  </p:nvGrpSpPr>
                  <p:grpSpPr bwMode="auto">
                    <a:xfrm>
                      <a:off x="9992" y="0"/>
                      <a:ext cx="10008" cy="19993"/>
                      <a:chOff x="2" y="0"/>
                      <a:chExt cx="19998" cy="19999"/>
                    </a:xfrm>
                  </p:grpSpPr>
                  <p:sp>
                    <p:nvSpPr>
                      <p:cNvPr id="17441" name="Arc 33"/>
                      <p:cNvSpPr>
                        <a:spLocks/>
                      </p:cNvSpPr>
                      <p:nvPr/>
                    </p:nvSpPr>
                    <p:spPr bwMode="auto">
                      <a:xfrm>
                        <a:off x="2" y="0"/>
                        <a:ext cx="19998" cy="95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ashDot"/>
                        <a:round/>
                        <a:headEnd/>
                        <a:tailEnd/>
                      </a:ln>
                      <a:effectLst/>
                    </p:spPr>
                    <p:txBody>
                      <a:bodyPr/>
                      <a:lstStyle/>
                      <a:p>
                        <a:endParaRPr lang="el-GR"/>
                      </a:p>
                    </p:txBody>
                  </p:sp>
                  <p:sp>
                    <p:nvSpPr>
                      <p:cNvPr id="17442" name="Arc 34"/>
                      <p:cNvSpPr>
                        <a:spLocks/>
                      </p:cNvSpPr>
                      <p:nvPr/>
                    </p:nvSpPr>
                    <p:spPr bwMode="auto">
                      <a:xfrm flipV="1">
                        <a:off x="2" y="9514"/>
                        <a:ext cx="19998" cy="104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sysDashDot"/>
                        <a:round/>
                        <a:headEnd/>
                        <a:tailEnd/>
                      </a:ln>
                      <a:effectLst/>
                    </p:spPr>
                    <p:txBody>
                      <a:bodyPr/>
                      <a:lstStyle/>
                      <a:p>
                        <a:endParaRPr lang="el-GR"/>
                      </a:p>
                    </p:txBody>
                  </p:sp>
                </p:grpSp>
              </p:grpSp>
            </p:grpSp>
            <p:grpSp>
              <p:nvGrpSpPr>
                <p:cNvPr id="17443" name="Group 35"/>
                <p:cNvGrpSpPr>
                  <a:grpSpLocks/>
                </p:cNvGrpSpPr>
                <p:nvPr/>
              </p:nvGrpSpPr>
              <p:grpSpPr bwMode="auto">
                <a:xfrm>
                  <a:off x="11296" y="15145"/>
                  <a:ext cx="6959" cy="4852"/>
                  <a:chOff x="0" y="0"/>
                  <a:chExt cx="20000" cy="20000"/>
                </a:xfrm>
              </p:grpSpPr>
              <p:sp>
                <p:nvSpPr>
                  <p:cNvPr id="17444" name="Oval 36"/>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45" name="Line 37"/>
                  <p:cNvSpPr>
                    <a:spLocks noChangeShapeType="1"/>
                  </p:cNvSpPr>
                  <p:nvPr/>
                </p:nvSpPr>
                <p:spPr bwMode="auto">
                  <a:xfrm flipH="1">
                    <a:off x="12502" y="7527"/>
                    <a:ext cx="2506" cy="29"/>
                  </a:xfrm>
                  <a:prstGeom prst="line">
                    <a:avLst/>
                  </a:prstGeom>
                  <a:noFill/>
                  <a:ln w="9525">
                    <a:solidFill>
                      <a:srgbClr val="000000"/>
                    </a:solidFill>
                    <a:round/>
                    <a:headEnd type="none" w="sm" len="med"/>
                    <a:tailEnd type="none" w="sm" len="med"/>
                  </a:ln>
                  <a:effectLst/>
                </p:spPr>
                <p:txBody>
                  <a:bodyPr/>
                  <a:lstStyle/>
                  <a:p>
                    <a:endParaRPr lang="el-GR"/>
                  </a:p>
                </p:txBody>
              </p:sp>
              <p:sp>
                <p:nvSpPr>
                  <p:cNvPr id="17446" name="Line 38"/>
                  <p:cNvSpPr>
                    <a:spLocks noChangeShapeType="1"/>
                  </p:cNvSpPr>
                  <p:nvPr/>
                </p:nvSpPr>
                <p:spPr bwMode="auto">
                  <a:xfrm>
                    <a:off x="12502" y="5008"/>
                    <a:ext cx="23" cy="254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47" name="Group 39"/>
                <p:cNvGrpSpPr>
                  <a:grpSpLocks/>
                </p:cNvGrpSpPr>
                <p:nvPr/>
              </p:nvGrpSpPr>
              <p:grpSpPr bwMode="auto">
                <a:xfrm>
                  <a:off x="1747" y="15145"/>
                  <a:ext cx="6959" cy="4852"/>
                  <a:chOff x="0" y="0"/>
                  <a:chExt cx="20000" cy="20000"/>
                </a:xfrm>
              </p:grpSpPr>
              <p:sp>
                <p:nvSpPr>
                  <p:cNvPr id="17448" name="Oval 40"/>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49" name="Line 41"/>
                  <p:cNvSpPr>
                    <a:spLocks noChangeShapeType="1"/>
                  </p:cNvSpPr>
                  <p:nvPr/>
                </p:nvSpPr>
                <p:spPr bwMode="auto">
                  <a:xfrm>
                    <a:off x="12450" y="14992"/>
                    <a:ext cx="23" cy="2547"/>
                  </a:xfrm>
                  <a:prstGeom prst="line">
                    <a:avLst/>
                  </a:prstGeom>
                  <a:noFill/>
                  <a:ln w="9525">
                    <a:solidFill>
                      <a:srgbClr val="000000"/>
                    </a:solidFill>
                    <a:round/>
                    <a:headEnd type="none" w="sm" len="med"/>
                    <a:tailEnd type="none" w="sm" len="med"/>
                  </a:ln>
                  <a:effectLst/>
                </p:spPr>
                <p:txBody>
                  <a:bodyPr/>
                  <a:lstStyle/>
                  <a:p>
                    <a:endParaRPr lang="el-GR"/>
                  </a:p>
                </p:txBody>
              </p:sp>
              <p:sp>
                <p:nvSpPr>
                  <p:cNvPr id="17450" name="Line 42"/>
                  <p:cNvSpPr>
                    <a:spLocks noChangeShapeType="1"/>
                  </p:cNvSpPr>
                  <p:nvPr/>
                </p:nvSpPr>
                <p:spPr bwMode="auto">
                  <a:xfrm flipH="1">
                    <a:off x="12450" y="15021"/>
                    <a:ext cx="2506" cy="2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51" name="Group 43"/>
                <p:cNvGrpSpPr>
                  <a:grpSpLocks/>
                </p:cNvGrpSpPr>
                <p:nvPr/>
              </p:nvGrpSpPr>
              <p:grpSpPr bwMode="auto">
                <a:xfrm>
                  <a:off x="2" y="7282"/>
                  <a:ext cx="6959" cy="4851"/>
                  <a:chOff x="0" y="0"/>
                  <a:chExt cx="20000" cy="20000"/>
                </a:xfrm>
              </p:grpSpPr>
              <p:sp>
                <p:nvSpPr>
                  <p:cNvPr id="17452" name="Oval 44"/>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53" name="Line 45"/>
                  <p:cNvSpPr>
                    <a:spLocks noChangeShapeType="1"/>
                  </p:cNvSpPr>
                  <p:nvPr/>
                </p:nvSpPr>
                <p:spPr bwMode="auto">
                  <a:xfrm flipH="1">
                    <a:off x="2506" y="12476"/>
                    <a:ext cx="2509" cy="2548"/>
                  </a:xfrm>
                  <a:prstGeom prst="line">
                    <a:avLst/>
                  </a:prstGeom>
                  <a:noFill/>
                  <a:ln w="9525">
                    <a:solidFill>
                      <a:srgbClr val="000000"/>
                    </a:solidFill>
                    <a:round/>
                    <a:headEnd type="none" w="sm" len="med"/>
                    <a:tailEnd type="none" w="sm" len="med"/>
                  </a:ln>
                  <a:effectLst/>
                </p:spPr>
                <p:txBody>
                  <a:bodyPr/>
                  <a:lstStyle/>
                  <a:p>
                    <a:endParaRPr lang="el-GR"/>
                  </a:p>
                </p:txBody>
              </p:sp>
              <p:sp>
                <p:nvSpPr>
                  <p:cNvPr id="17454" name="Line 46"/>
                  <p:cNvSpPr>
                    <a:spLocks noChangeShapeType="1"/>
                  </p:cNvSpPr>
                  <p:nvPr/>
                </p:nvSpPr>
                <p:spPr bwMode="auto">
                  <a:xfrm flipH="1" flipV="1">
                    <a:off x="5015" y="12476"/>
                    <a:ext cx="2500" cy="254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55" name="Group 47"/>
                <p:cNvGrpSpPr>
                  <a:grpSpLocks/>
                </p:cNvGrpSpPr>
                <p:nvPr/>
              </p:nvGrpSpPr>
              <p:grpSpPr bwMode="auto">
                <a:xfrm>
                  <a:off x="13039" y="7282"/>
                  <a:ext cx="6959" cy="4851"/>
                  <a:chOff x="0" y="0"/>
                  <a:chExt cx="20000" cy="20000"/>
                </a:xfrm>
              </p:grpSpPr>
              <p:sp>
                <p:nvSpPr>
                  <p:cNvPr id="17456" name="Oval 48"/>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57" name="Line 49"/>
                  <p:cNvSpPr>
                    <a:spLocks noChangeShapeType="1"/>
                  </p:cNvSpPr>
                  <p:nvPr/>
                </p:nvSpPr>
                <p:spPr bwMode="auto">
                  <a:xfrm>
                    <a:off x="12508" y="12476"/>
                    <a:ext cx="2506" cy="2548"/>
                  </a:xfrm>
                  <a:prstGeom prst="line">
                    <a:avLst/>
                  </a:prstGeom>
                  <a:noFill/>
                  <a:ln w="9525">
                    <a:solidFill>
                      <a:srgbClr val="000000"/>
                    </a:solidFill>
                    <a:round/>
                    <a:headEnd type="none" w="sm" len="med"/>
                    <a:tailEnd type="none" w="sm" len="med"/>
                  </a:ln>
                  <a:effectLst/>
                </p:spPr>
                <p:txBody>
                  <a:bodyPr/>
                  <a:lstStyle/>
                  <a:p>
                    <a:endParaRPr lang="el-GR"/>
                  </a:p>
                </p:txBody>
              </p:sp>
              <p:sp>
                <p:nvSpPr>
                  <p:cNvPr id="17458" name="Line 50"/>
                  <p:cNvSpPr>
                    <a:spLocks noChangeShapeType="1"/>
                  </p:cNvSpPr>
                  <p:nvPr/>
                </p:nvSpPr>
                <p:spPr bwMode="auto">
                  <a:xfrm flipH="1">
                    <a:off x="14991" y="12476"/>
                    <a:ext cx="2497" cy="2548"/>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59" name="Group 51"/>
                <p:cNvGrpSpPr>
                  <a:grpSpLocks/>
                </p:cNvGrpSpPr>
                <p:nvPr/>
              </p:nvGrpSpPr>
              <p:grpSpPr bwMode="auto">
                <a:xfrm>
                  <a:off x="874" y="619"/>
                  <a:ext cx="6959" cy="4851"/>
                  <a:chOff x="0" y="0"/>
                  <a:chExt cx="20000" cy="20000"/>
                </a:xfrm>
              </p:grpSpPr>
              <p:sp>
                <p:nvSpPr>
                  <p:cNvPr id="17460" name="Oval 52"/>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61" name="Line 53"/>
                  <p:cNvSpPr>
                    <a:spLocks noChangeShapeType="1"/>
                  </p:cNvSpPr>
                  <p:nvPr/>
                </p:nvSpPr>
                <p:spPr bwMode="auto">
                  <a:xfrm flipH="1">
                    <a:off x="7492" y="7467"/>
                    <a:ext cx="2509" cy="28"/>
                  </a:xfrm>
                  <a:prstGeom prst="line">
                    <a:avLst/>
                  </a:prstGeom>
                  <a:noFill/>
                  <a:ln w="9525">
                    <a:solidFill>
                      <a:srgbClr val="000000"/>
                    </a:solidFill>
                    <a:round/>
                    <a:headEnd type="none" w="sm" len="med"/>
                    <a:tailEnd type="none" w="sm" len="med"/>
                  </a:ln>
                  <a:effectLst/>
                </p:spPr>
                <p:txBody>
                  <a:bodyPr/>
                  <a:lstStyle/>
                  <a:p>
                    <a:endParaRPr lang="el-GR"/>
                  </a:p>
                </p:txBody>
              </p:sp>
              <p:sp>
                <p:nvSpPr>
                  <p:cNvPr id="17462" name="Line 54"/>
                  <p:cNvSpPr>
                    <a:spLocks noChangeShapeType="1"/>
                  </p:cNvSpPr>
                  <p:nvPr/>
                </p:nvSpPr>
                <p:spPr bwMode="auto">
                  <a:xfrm flipV="1">
                    <a:off x="10001" y="7467"/>
                    <a:ext cx="23" cy="2547"/>
                  </a:xfrm>
                  <a:prstGeom prst="line">
                    <a:avLst/>
                  </a:prstGeom>
                  <a:noFill/>
                  <a:ln w="9525">
                    <a:solidFill>
                      <a:srgbClr val="000000"/>
                    </a:solidFill>
                    <a:round/>
                    <a:headEnd type="none" w="sm" len="med"/>
                    <a:tailEnd type="none" w="sm" len="med"/>
                  </a:ln>
                  <a:effectLst/>
                </p:spPr>
                <p:txBody>
                  <a:bodyPr/>
                  <a:lstStyle/>
                  <a:p>
                    <a:endParaRPr lang="el-GR"/>
                  </a:p>
                </p:txBody>
              </p:sp>
            </p:grpSp>
            <p:grpSp>
              <p:nvGrpSpPr>
                <p:cNvPr id="17463" name="Group 55"/>
                <p:cNvGrpSpPr>
                  <a:grpSpLocks/>
                </p:cNvGrpSpPr>
                <p:nvPr/>
              </p:nvGrpSpPr>
              <p:grpSpPr bwMode="auto">
                <a:xfrm>
                  <a:off x="12177" y="619"/>
                  <a:ext cx="6959" cy="4851"/>
                  <a:chOff x="0" y="0"/>
                  <a:chExt cx="20000" cy="20000"/>
                </a:xfrm>
              </p:grpSpPr>
              <p:sp>
                <p:nvSpPr>
                  <p:cNvPr id="17464" name="Oval 56"/>
                  <p:cNvSpPr>
                    <a:spLocks noChangeArrowheads="1"/>
                  </p:cNvSpPr>
                  <p:nvPr/>
                </p:nvSpPr>
                <p:spPr bwMode="auto">
                  <a:xfrm>
                    <a:off x="0" y="0"/>
                    <a:ext cx="20000" cy="20000"/>
                  </a:xfrm>
                  <a:prstGeom prst="ellipse">
                    <a:avLst/>
                  </a:prstGeom>
                  <a:noFill/>
                  <a:ln w="9525">
                    <a:solidFill>
                      <a:srgbClr val="000000"/>
                    </a:solidFill>
                    <a:round/>
                    <a:headEnd/>
                    <a:tailEnd/>
                  </a:ln>
                  <a:effectLst/>
                </p:spPr>
                <p:txBody>
                  <a:bodyPr/>
                  <a:lstStyle/>
                  <a:p>
                    <a:endParaRPr lang="el-GR"/>
                  </a:p>
                </p:txBody>
              </p:sp>
              <p:sp>
                <p:nvSpPr>
                  <p:cNvPr id="17465" name="Line 57"/>
                  <p:cNvSpPr>
                    <a:spLocks noChangeShapeType="1"/>
                  </p:cNvSpPr>
                  <p:nvPr/>
                </p:nvSpPr>
                <p:spPr bwMode="auto">
                  <a:xfrm>
                    <a:off x="12473" y="9957"/>
                    <a:ext cx="29" cy="2548"/>
                  </a:xfrm>
                  <a:prstGeom prst="line">
                    <a:avLst/>
                  </a:prstGeom>
                  <a:noFill/>
                  <a:ln w="9525">
                    <a:solidFill>
                      <a:srgbClr val="000000"/>
                    </a:solidFill>
                    <a:round/>
                    <a:headEnd type="none" w="sm" len="med"/>
                    <a:tailEnd type="none" w="sm" len="med"/>
                  </a:ln>
                  <a:effectLst/>
                </p:spPr>
                <p:txBody>
                  <a:bodyPr/>
                  <a:lstStyle/>
                  <a:p>
                    <a:endParaRPr lang="el-GR"/>
                  </a:p>
                </p:txBody>
              </p:sp>
              <p:sp>
                <p:nvSpPr>
                  <p:cNvPr id="17466" name="Line 58"/>
                  <p:cNvSpPr>
                    <a:spLocks noChangeShapeType="1"/>
                  </p:cNvSpPr>
                  <p:nvPr/>
                </p:nvSpPr>
                <p:spPr bwMode="auto">
                  <a:xfrm>
                    <a:off x="9970" y="12476"/>
                    <a:ext cx="2503" cy="29"/>
                  </a:xfrm>
                  <a:prstGeom prst="line">
                    <a:avLst/>
                  </a:prstGeom>
                  <a:noFill/>
                  <a:ln w="9525">
                    <a:solidFill>
                      <a:srgbClr val="000000"/>
                    </a:solidFill>
                    <a:round/>
                    <a:headEnd type="none" w="sm" len="med"/>
                    <a:tailEnd type="none" w="sm" len="med"/>
                  </a:ln>
                  <a:effectLst/>
                </p:spPr>
                <p:txBody>
                  <a:bodyPr/>
                  <a:lstStyle/>
                  <a:p>
                    <a:endParaRPr lang="el-GR"/>
                  </a:p>
                </p:txBody>
              </p:sp>
            </p:grpSp>
          </p:grpSp>
        </p:grpSp>
        <p:sp>
          <p:nvSpPr>
            <p:cNvPr id="17467" name="Line 59"/>
            <p:cNvSpPr>
              <a:spLocks noChangeShapeType="1"/>
            </p:cNvSpPr>
            <p:nvPr/>
          </p:nvSpPr>
          <p:spPr bwMode="auto">
            <a:xfrm flipH="1">
              <a:off x="12629" y="13758"/>
              <a:ext cx="3687" cy="7"/>
            </a:xfrm>
            <a:prstGeom prst="line">
              <a:avLst/>
            </a:prstGeom>
            <a:noFill/>
            <a:ln w="9525">
              <a:solidFill>
                <a:srgbClr val="000000"/>
              </a:solidFill>
              <a:round/>
              <a:headEnd type="none" w="sm" len="med"/>
              <a:tailEnd type="triangle" w="sm" len="med"/>
            </a:ln>
            <a:effectLst/>
          </p:spPr>
          <p:txBody>
            <a:bodyPr/>
            <a:lstStyle/>
            <a:p>
              <a:endParaRPr lang="el-GR"/>
            </a:p>
          </p:txBody>
        </p:sp>
        <p:sp>
          <p:nvSpPr>
            <p:cNvPr id="17468" name="Line 60"/>
            <p:cNvSpPr>
              <a:spLocks noChangeShapeType="1"/>
            </p:cNvSpPr>
            <p:nvPr/>
          </p:nvSpPr>
          <p:spPr bwMode="auto">
            <a:xfrm flipH="1">
              <a:off x="12629" y="5701"/>
              <a:ext cx="2635" cy="1015"/>
            </a:xfrm>
            <a:prstGeom prst="line">
              <a:avLst/>
            </a:prstGeom>
            <a:noFill/>
            <a:ln w="9525">
              <a:solidFill>
                <a:srgbClr val="000000"/>
              </a:solidFill>
              <a:round/>
              <a:headEnd type="none" w="sm" len="med"/>
              <a:tailEnd type="triangle" w="sm" len="med"/>
            </a:ln>
            <a:effectLst/>
          </p:spPr>
          <p:txBody>
            <a:bodyPr/>
            <a:lstStyle/>
            <a:p>
              <a:endParaRPr lang="el-GR"/>
            </a:p>
          </p:txBody>
        </p:sp>
        <p:sp>
          <p:nvSpPr>
            <p:cNvPr id="17469" name="Rectangle 61"/>
            <p:cNvSpPr>
              <a:spLocks noChangeArrowheads="1"/>
            </p:cNvSpPr>
            <p:nvPr/>
          </p:nvSpPr>
          <p:spPr bwMode="auto">
            <a:xfrm>
              <a:off x="1" y="1662"/>
              <a:ext cx="5791" cy="4039"/>
            </a:xfrm>
            <a:prstGeom prst="rect">
              <a:avLst/>
            </a:prstGeom>
            <a:noFill/>
            <a:ln w="9525">
              <a:noFill/>
              <a:miter lim="800000"/>
              <a:headEnd/>
              <a:tailEnd/>
            </a:ln>
            <a:effectLst/>
          </p:spPr>
          <p:txBody>
            <a:bodyPr lIns="12700" tIns="12700" rIns="12700" bIns="12700"/>
            <a:lstStyle/>
            <a:p>
              <a:pPr eaLnBrk="0" hangingPunct="0"/>
              <a:r>
                <a:rPr lang="el-GR" b="1"/>
                <a:t>Πορεία κίνησης κοπτικού μέσου</a:t>
              </a:r>
              <a:endParaRPr lang="en-US" b="1"/>
            </a:p>
          </p:txBody>
        </p:sp>
        <p:sp>
          <p:nvSpPr>
            <p:cNvPr id="17470" name="Rectangle 62"/>
            <p:cNvSpPr>
              <a:spLocks noChangeArrowheads="1"/>
            </p:cNvSpPr>
            <p:nvPr/>
          </p:nvSpPr>
          <p:spPr bwMode="auto">
            <a:xfrm>
              <a:off x="15786" y="3685"/>
              <a:ext cx="3687" cy="4032"/>
            </a:xfrm>
            <a:prstGeom prst="rect">
              <a:avLst/>
            </a:prstGeom>
            <a:noFill/>
            <a:ln w="9525">
              <a:noFill/>
              <a:miter lim="800000"/>
              <a:headEnd/>
              <a:tailEnd/>
            </a:ln>
            <a:effectLst/>
          </p:spPr>
          <p:txBody>
            <a:bodyPr lIns="12700" tIns="12700" rIns="12700" bIns="12700"/>
            <a:lstStyle/>
            <a:p>
              <a:pPr eaLnBrk="0" hangingPunct="0"/>
              <a:r>
                <a:rPr lang="el-GR" b="1"/>
                <a:t>1η πλαϊνή πλευρά</a:t>
              </a:r>
              <a:endParaRPr lang="en-US" b="1"/>
            </a:p>
          </p:txBody>
        </p:sp>
        <p:sp>
          <p:nvSpPr>
            <p:cNvPr id="17471" name="Rectangle 63"/>
            <p:cNvSpPr>
              <a:spLocks noChangeArrowheads="1"/>
            </p:cNvSpPr>
            <p:nvPr/>
          </p:nvSpPr>
          <p:spPr bwMode="auto">
            <a:xfrm>
              <a:off x="527" y="12750"/>
              <a:ext cx="4739" cy="4039"/>
            </a:xfrm>
            <a:prstGeom prst="rect">
              <a:avLst/>
            </a:prstGeom>
            <a:noFill/>
            <a:ln w="9525">
              <a:noFill/>
              <a:miter lim="800000"/>
              <a:headEnd/>
              <a:tailEnd/>
            </a:ln>
            <a:effectLst/>
          </p:spPr>
          <p:txBody>
            <a:bodyPr lIns="12700" tIns="12700" rIns="12700" bIns="12700"/>
            <a:lstStyle/>
            <a:p>
              <a:pPr algn="ctr" eaLnBrk="0" hangingPunct="0"/>
              <a:r>
                <a:rPr lang="el-GR" b="1"/>
                <a:t>Τροχιά κατεργασίας</a:t>
              </a:r>
              <a:endParaRPr lang="en-US" b="1"/>
            </a:p>
          </p:txBody>
        </p:sp>
        <p:sp>
          <p:nvSpPr>
            <p:cNvPr id="17472" name="Rectangle 64"/>
            <p:cNvSpPr>
              <a:spLocks noChangeArrowheads="1"/>
            </p:cNvSpPr>
            <p:nvPr/>
          </p:nvSpPr>
          <p:spPr bwMode="auto">
            <a:xfrm>
              <a:off x="16312" y="11742"/>
              <a:ext cx="3687" cy="4032"/>
            </a:xfrm>
            <a:prstGeom prst="rect">
              <a:avLst/>
            </a:prstGeom>
            <a:noFill/>
            <a:ln w="9525">
              <a:noFill/>
              <a:miter lim="800000"/>
              <a:headEnd/>
              <a:tailEnd/>
            </a:ln>
            <a:effectLst/>
          </p:spPr>
          <p:txBody>
            <a:bodyPr lIns="12700" tIns="12700" rIns="12700" bIns="12700"/>
            <a:lstStyle/>
            <a:p>
              <a:pPr eaLnBrk="0" hangingPunct="0"/>
              <a:endParaRPr lang="en-US" sz="1200"/>
            </a:p>
          </p:txBody>
        </p:sp>
        <p:sp>
          <p:nvSpPr>
            <p:cNvPr id="17473" name="Line 65"/>
            <p:cNvSpPr>
              <a:spLocks noChangeShapeType="1"/>
            </p:cNvSpPr>
            <p:nvPr/>
          </p:nvSpPr>
          <p:spPr bwMode="auto">
            <a:xfrm>
              <a:off x="5263" y="5701"/>
              <a:ext cx="2634" cy="1015"/>
            </a:xfrm>
            <a:prstGeom prst="line">
              <a:avLst/>
            </a:prstGeom>
            <a:noFill/>
            <a:ln w="9525">
              <a:solidFill>
                <a:srgbClr val="000000"/>
              </a:solidFill>
              <a:round/>
              <a:headEnd type="none" w="sm" len="med"/>
              <a:tailEnd type="triangle" w="sm" len="med"/>
            </a:ln>
            <a:effectLst/>
          </p:spPr>
          <p:txBody>
            <a:bodyPr/>
            <a:lstStyle/>
            <a:p>
              <a:endParaRPr lang="el-GR"/>
            </a:p>
          </p:txBody>
        </p:sp>
        <p:sp>
          <p:nvSpPr>
            <p:cNvPr id="17474" name="Line 66"/>
            <p:cNvSpPr>
              <a:spLocks noChangeShapeType="1"/>
            </p:cNvSpPr>
            <p:nvPr/>
          </p:nvSpPr>
          <p:spPr bwMode="auto">
            <a:xfrm flipV="1">
              <a:off x="4737" y="10741"/>
              <a:ext cx="2634" cy="2023"/>
            </a:xfrm>
            <a:prstGeom prst="line">
              <a:avLst/>
            </a:prstGeom>
            <a:noFill/>
            <a:ln w="9525">
              <a:solidFill>
                <a:srgbClr val="000000"/>
              </a:solidFill>
              <a:round/>
              <a:headEnd type="none" w="sm" len="med"/>
              <a:tailEnd type="triangle" w="sm" len="med"/>
            </a:ln>
            <a:effectLst/>
          </p:spPr>
          <p:txBody>
            <a:bodyPr/>
            <a:lstStyle/>
            <a:p>
              <a:endParaRPr lang="el-GR"/>
            </a:p>
          </p:txBody>
        </p:sp>
      </p:grpSp>
      <p:sp>
        <p:nvSpPr>
          <p:cNvPr id="17475" name="Rectangle 67"/>
          <p:cNvSpPr>
            <a:spLocks noChangeArrowheads="1"/>
          </p:cNvSpPr>
          <p:nvPr/>
        </p:nvSpPr>
        <p:spPr bwMode="auto">
          <a:xfrm>
            <a:off x="7210425" y="4953000"/>
            <a:ext cx="1552575" cy="822325"/>
          </a:xfrm>
          <a:prstGeom prst="rect">
            <a:avLst/>
          </a:prstGeom>
          <a:noFill/>
          <a:ln w="9525">
            <a:noFill/>
            <a:miter lim="800000"/>
            <a:headEnd/>
            <a:tailEnd/>
          </a:ln>
          <a:effectLst/>
        </p:spPr>
        <p:txBody>
          <a:bodyPr wrap="none">
            <a:spAutoFit/>
          </a:bodyPr>
          <a:lstStyle/>
          <a:p>
            <a:r>
              <a:rPr lang="el-GR" b="1"/>
              <a:t>2η πλαϊνή </a:t>
            </a:r>
          </a:p>
          <a:p>
            <a:r>
              <a:rPr lang="el-GR" b="1"/>
              <a:t>πλευρά</a:t>
            </a:r>
            <a:endParaRPr lang="en-GB" b="1"/>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9" presetClass="entr" presetSubtype="10" fill="hold" nodeType="afterEffect">
                                  <p:stCondLst>
                                    <p:cond delay="0"/>
                                  </p:stCondLst>
                                  <p:childTnLst>
                                    <p:set>
                                      <p:cBhvr>
                                        <p:cTn id="13" dur="1" fill="hold">
                                          <p:stCondLst>
                                            <p:cond delay="0"/>
                                          </p:stCondLst>
                                        </p:cTn>
                                        <p:tgtEl>
                                          <p:spTgt spid="17411"/>
                                        </p:tgtEl>
                                        <p:attrNameLst>
                                          <p:attrName>style.visibility</p:attrName>
                                        </p:attrNameLst>
                                      </p:cBhvr>
                                      <p:to>
                                        <p:strVal val="visible"/>
                                      </p:to>
                                    </p:set>
                                    <p:anim calcmode="lin" valueType="num">
                                      <p:cBhvr>
                                        <p:cTn id="14" dur="5000" fill="hold"/>
                                        <p:tgtEl>
                                          <p:spTgt spid="17411"/>
                                        </p:tgtEl>
                                        <p:attrNameLst>
                                          <p:attrName>ppt_w</p:attrName>
                                        </p:attrNameLst>
                                      </p:cBhvr>
                                      <p:tavLst>
                                        <p:tav tm="0" fmla="#ppt_w*sin(2.5*pi*$)">
                                          <p:val>
                                            <p:fltVal val="0"/>
                                          </p:val>
                                        </p:tav>
                                        <p:tav tm="100000">
                                          <p:val>
                                            <p:fltVal val="1"/>
                                          </p:val>
                                        </p:tav>
                                      </p:tavLst>
                                    </p:anim>
                                    <p:anim calcmode="lin" valueType="num">
                                      <p:cBhvr>
                                        <p:cTn id="15" dur="5000" fill="hold"/>
                                        <p:tgtEl>
                                          <p:spTgt spid="17411"/>
                                        </p:tgtEl>
                                        <p:attrNameLst>
                                          <p:attrName>ppt_h</p:attrName>
                                        </p:attrNameLst>
                                      </p:cBhvr>
                                      <p:tavLst>
                                        <p:tav tm="0">
                                          <p:val>
                                            <p:strVal val="#ppt_h"/>
                                          </p:val>
                                        </p:tav>
                                        <p:tav tm="100000">
                                          <p:val>
                                            <p:strVal val="#ppt_h"/>
                                          </p:val>
                                        </p:tav>
                                      </p:tavLst>
                                    </p:anim>
                                  </p:childTnLst>
                                </p:cTn>
                              </p:par>
                            </p:childTnLst>
                          </p:cTn>
                        </p:par>
                        <p:par>
                          <p:cTn id="16" fill="hold">
                            <p:stCondLst>
                              <p:cond delay="6000"/>
                            </p:stCondLst>
                            <p:childTnLst>
                              <p:par>
                                <p:cTn id="17" presetID="23" presetClass="entr" presetSubtype="528" fill="hold" grpId="0" nodeType="afterEffect">
                                  <p:stCondLst>
                                    <p:cond delay="0"/>
                                  </p:stCondLst>
                                  <p:childTnLst>
                                    <p:set>
                                      <p:cBhvr>
                                        <p:cTn id="18" dur="1" fill="hold">
                                          <p:stCondLst>
                                            <p:cond delay="0"/>
                                          </p:stCondLst>
                                        </p:cTn>
                                        <p:tgtEl>
                                          <p:spTgt spid="17475"/>
                                        </p:tgtEl>
                                        <p:attrNameLst>
                                          <p:attrName>style.visibility</p:attrName>
                                        </p:attrNameLst>
                                      </p:cBhvr>
                                      <p:to>
                                        <p:strVal val="visible"/>
                                      </p:to>
                                    </p:set>
                                    <p:anim calcmode="lin" valueType="num">
                                      <p:cBhvr>
                                        <p:cTn id="19" dur="500" fill="hold"/>
                                        <p:tgtEl>
                                          <p:spTgt spid="17475"/>
                                        </p:tgtEl>
                                        <p:attrNameLst>
                                          <p:attrName>ppt_w</p:attrName>
                                        </p:attrNameLst>
                                      </p:cBhvr>
                                      <p:tavLst>
                                        <p:tav tm="0">
                                          <p:val>
                                            <p:fltVal val="0"/>
                                          </p:val>
                                        </p:tav>
                                        <p:tav tm="100000">
                                          <p:val>
                                            <p:strVal val="#ppt_w"/>
                                          </p:val>
                                        </p:tav>
                                      </p:tavLst>
                                    </p:anim>
                                    <p:anim calcmode="lin" valueType="num">
                                      <p:cBhvr>
                                        <p:cTn id="20" dur="500" fill="hold"/>
                                        <p:tgtEl>
                                          <p:spTgt spid="17475"/>
                                        </p:tgtEl>
                                        <p:attrNameLst>
                                          <p:attrName>ppt_h</p:attrName>
                                        </p:attrNameLst>
                                      </p:cBhvr>
                                      <p:tavLst>
                                        <p:tav tm="0">
                                          <p:val>
                                            <p:fltVal val="0"/>
                                          </p:val>
                                        </p:tav>
                                        <p:tav tm="100000">
                                          <p:val>
                                            <p:strVal val="#ppt_h"/>
                                          </p:val>
                                        </p:tav>
                                      </p:tavLst>
                                    </p:anim>
                                    <p:anim calcmode="lin" valueType="num">
                                      <p:cBhvr>
                                        <p:cTn id="21" dur="500" fill="hold"/>
                                        <p:tgtEl>
                                          <p:spTgt spid="17475"/>
                                        </p:tgtEl>
                                        <p:attrNameLst>
                                          <p:attrName>ppt_x</p:attrName>
                                        </p:attrNameLst>
                                      </p:cBhvr>
                                      <p:tavLst>
                                        <p:tav tm="0">
                                          <p:val>
                                            <p:fltVal val="0.5"/>
                                          </p:val>
                                        </p:tav>
                                        <p:tav tm="100000">
                                          <p:val>
                                            <p:strVal val="#ppt_x"/>
                                          </p:val>
                                        </p:tav>
                                      </p:tavLst>
                                    </p:anim>
                                    <p:anim calcmode="lin" valueType="num">
                                      <p:cBhvr>
                                        <p:cTn id="22" dur="500" fill="hold"/>
                                        <p:tgtEl>
                                          <p:spTgt spid="174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l-GR" sz="3200" b="1" i="1" dirty="0">
                <a:effectLst>
                  <a:outerShdw blurRad="38100" dist="38100" dir="2700000" algn="tl">
                    <a:srgbClr val="C0C0C0"/>
                  </a:outerShdw>
                </a:effectLst>
                <a:latin typeface="Times New Roman" charset="0"/>
              </a:rPr>
              <a:t>ΠΡΟΫΠΟΘΕΣΕΙΣ ΕΠΙΤΥΧΟΥΣ ΣΥΝΔΕΣΜΟΛΟΓΙΑΣ</a:t>
            </a:r>
            <a:endParaRPr lang="en-GB" sz="3200" b="1" i="1" dirty="0">
              <a:effectLst>
                <a:outerShdw blurRad="38100" dist="38100" dir="2700000" algn="tl">
                  <a:srgbClr val="C0C0C0"/>
                </a:outerShdw>
              </a:effectLst>
              <a:latin typeface="Times New Roman" charset="0"/>
            </a:endParaRPr>
          </a:p>
        </p:txBody>
      </p:sp>
      <p:sp>
        <p:nvSpPr>
          <p:cNvPr id="18435" name="Text Box 3"/>
          <p:cNvSpPr txBox="1">
            <a:spLocks noChangeArrowheads="1"/>
          </p:cNvSpPr>
          <p:nvPr/>
        </p:nvSpPr>
        <p:spPr bwMode="auto">
          <a:xfrm>
            <a:off x="609600" y="1457325"/>
            <a:ext cx="7620000" cy="4339650"/>
          </a:xfrm>
          <a:prstGeom prst="rect">
            <a:avLst/>
          </a:prstGeom>
          <a:noFill/>
          <a:ln w="9525">
            <a:noFill/>
            <a:miter lim="800000"/>
            <a:headEnd/>
            <a:tailEnd/>
          </a:ln>
          <a:effectLst/>
        </p:spPr>
        <p:txBody>
          <a:bodyPr>
            <a:spAutoFit/>
          </a:bodyPr>
          <a:lstStyle/>
          <a:p>
            <a:pPr algn="just">
              <a:spcBef>
                <a:spcPct val="50000"/>
              </a:spcBef>
            </a:pPr>
            <a:r>
              <a:rPr lang="el-GR" dirty="0">
                <a:cs typeface="Times New Roman" charset="0"/>
              </a:rPr>
              <a:t>Για να είναι σωστή η συνδεσμολογία θα πρέπει οι διαστάσεις των προεξοχών και των εσοχών να είναι ίδιες. Οι δημιουργημένες διαστάσεις των προεξοχών και των εσοχών </a:t>
            </a:r>
            <a:r>
              <a:rPr lang="el-GR" sz="2000" dirty="0">
                <a:cs typeface="Times New Roman" charset="0"/>
              </a:rPr>
              <a:t>ρυθμίζονται</a:t>
            </a:r>
            <a:r>
              <a:rPr lang="el-GR" dirty="0">
                <a:cs typeface="Times New Roman" charset="0"/>
              </a:rPr>
              <a:t> από τις διαστάσεις των κοπτικών μέσων. Εάν τα κοπτικά μέσα φθαρούν (μειωθούν οι διαστάσεις τους) θα μειωθούν οι διαστάσεις των εσοχών και θα αυξηθούν οι αντίστοιχες των προεξοχών, με αποτέλεσμα να συνδέονται πολύ δύσκολα μεταξύ τους. Από τα παραπάνω είναι προφανής ο ρόλος της σωστής συντήρησης και ρύθμισης των κοπτικών κεφαλών πριν από κάθε κατεργασία.        </a:t>
            </a:r>
          </a:p>
          <a:p>
            <a:pPr>
              <a:spcBef>
                <a:spcPct val="50000"/>
              </a:spcBef>
            </a:pPr>
            <a:endParaRPr lang="en-GB" dirty="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dissolve">
                                      <p:cBhvr>
                                        <p:cTn id="14"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9459" name="Picture 3" descr="C:\Documents and Settings\georgiou\My Documents\My Pictures\mixanimata\xelidonooura\doveta2.jpg"/>
          <p:cNvPicPr>
            <a:picLocks noChangeAspect="1" noChangeArrowheads="1"/>
          </p:cNvPicPr>
          <p:nvPr/>
        </p:nvPicPr>
        <p:blipFill>
          <a:blip r:embed="rId2"/>
          <a:srcRect/>
          <a:stretch>
            <a:fillRect/>
          </a:stretch>
        </p:blipFill>
        <p:spPr bwMode="auto">
          <a:xfrm>
            <a:off x="2571736" y="1571612"/>
            <a:ext cx="4134238" cy="3857652"/>
          </a:xfrm>
          <a:prstGeom prst="rect">
            <a:avLst/>
          </a:prstGeom>
          <a:noFill/>
          <a:ln>
            <a:solidFill>
              <a:schemeClr val="accent4"/>
            </a:solidFill>
          </a:ln>
        </p:spPr>
      </p:pic>
      <p:sp>
        <p:nvSpPr>
          <p:cNvPr id="19458" name="Rectangle 2"/>
          <p:cNvSpPr>
            <a:spLocks noGrp="1" noChangeArrowheads="1"/>
          </p:cNvSpPr>
          <p:nvPr>
            <p:ph type="title"/>
          </p:nvPr>
        </p:nvSpPr>
        <p:spPr>
          <a:xfrm>
            <a:off x="642910" y="142852"/>
            <a:ext cx="7772400" cy="1143000"/>
          </a:xfrm>
        </p:spPr>
        <p:txBody>
          <a:bodyPr/>
          <a:lstStyle/>
          <a:p>
            <a:pPr algn="ctr"/>
            <a:r>
              <a:rPr lang="el-GR" sz="2800" b="1" i="1" dirty="0">
                <a:solidFill>
                  <a:schemeClr val="accent4">
                    <a:lumMod val="60000"/>
                    <a:lumOff val="40000"/>
                  </a:schemeClr>
                </a:solidFill>
                <a:effectLst>
                  <a:outerShdw blurRad="38100" dist="38100" dir="2700000" algn="tl">
                    <a:srgbClr val="C0C0C0"/>
                  </a:outerShdw>
                </a:effectLst>
                <a:latin typeface="Times New Roman" charset="0"/>
              </a:rPr>
              <a:t>ΜΗΧΑΝΕΣ ΔΗΜΙΟΥΡΓΙΑΣ ΠΡΟΕΞΟΧΩΝ ΜΟΡΦΗΣ ΧΕΛΙΔΟΝΟΟΥΡΑΣ</a:t>
            </a:r>
            <a:endParaRPr lang="en-GB" sz="2800" b="1" i="1" dirty="0">
              <a:solidFill>
                <a:schemeClr val="accent4">
                  <a:lumMod val="60000"/>
                  <a:lumOff val="40000"/>
                </a:schemeClr>
              </a:solidFill>
              <a:effectLst>
                <a:outerShdw blurRad="38100" dist="38100" dir="2700000" algn="tl">
                  <a:srgbClr val="C0C0C0"/>
                </a:outerShdw>
              </a:effectLst>
              <a:latin typeface="Times New Roman" charset="0"/>
            </a:endParaRP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down)">
                                      <p:cBhvr>
                                        <p:cTn id="7" dur="500"/>
                                        <p:tgtEl>
                                          <p:spTgt spid="1945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slide(fromBottom)">
                                      <p:cBhvr>
                                        <p:cTn id="1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irc_mi" descr="Dovetail-Machine-Woodworking-MW40-"/>
          <p:cNvPicPr>
            <a:picLocks noChangeAspect="1" noChangeArrowheads="1"/>
          </p:cNvPicPr>
          <p:nvPr/>
        </p:nvPicPr>
        <p:blipFill>
          <a:blip r:embed="rId2"/>
          <a:srcRect/>
          <a:stretch>
            <a:fillRect/>
          </a:stretch>
        </p:blipFill>
        <p:spPr bwMode="auto">
          <a:xfrm>
            <a:off x="357158" y="285728"/>
            <a:ext cx="3704698" cy="4929198"/>
          </a:xfrm>
          <a:prstGeom prst="rect">
            <a:avLst/>
          </a:prstGeom>
          <a:noFill/>
          <a:ln w="9525">
            <a:noFill/>
            <a:miter lim="800000"/>
            <a:headEnd/>
            <a:tailEnd/>
          </a:ln>
        </p:spPr>
      </p:pic>
      <p:pic>
        <p:nvPicPr>
          <p:cNvPr id="5123" name="irc_mi" descr="17n1290s1"/>
          <p:cNvPicPr>
            <a:picLocks noChangeAspect="1" noChangeArrowheads="1"/>
          </p:cNvPicPr>
          <p:nvPr/>
        </p:nvPicPr>
        <p:blipFill>
          <a:blip r:embed="rId3"/>
          <a:srcRect/>
          <a:stretch>
            <a:fillRect/>
          </a:stretch>
        </p:blipFill>
        <p:spPr bwMode="auto">
          <a:xfrm>
            <a:off x="4393006" y="428604"/>
            <a:ext cx="4387471" cy="2643206"/>
          </a:xfrm>
          <a:prstGeom prst="rect">
            <a:avLst/>
          </a:prstGeom>
          <a:noFill/>
          <a:ln w="9525">
            <a:noFill/>
            <a:miter lim="800000"/>
            <a:headEnd/>
            <a:tailEnd/>
          </a:ln>
        </p:spPr>
      </p:pic>
    </p:spTree>
  </p:cSld>
  <p:clrMapOvr>
    <a:masterClrMapping/>
  </p:clrMapOvr>
  <p:transition spd="med">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623870"/>
          </a:xfrm>
        </p:spPr>
        <p:txBody>
          <a:bodyPr/>
          <a:lstStyle/>
          <a:p>
            <a:pPr algn="ctr"/>
            <a:r>
              <a:rPr lang="el-GR" sz="3600" b="1" i="1">
                <a:effectLst>
                  <a:outerShdw blurRad="38100" dist="38100" dir="2700000" algn="tl">
                    <a:srgbClr val="C0C0C0"/>
                  </a:outerShdw>
                </a:effectLst>
                <a:latin typeface="Times New Roman" charset="0"/>
              </a:rPr>
              <a:t>ΓΑΛΛΙΚΟΣ ΤΥΠΟΣ ΣΥΡΤΑΡΙΩΝ</a:t>
            </a:r>
            <a:endParaRPr lang="en-GB" sz="3600" b="1" i="1">
              <a:effectLst>
                <a:outerShdw blurRad="38100" dist="38100" dir="2700000" algn="tl">
                  <a:srgbClr val="C0C0C0"/>
                </a:outerShdw>
              </a:effectLst>
              <a:latin typeface="Times New Roman" charset="0"/>
            </a:endParaRPr>
          </a:p>
        </p:txBody>
      </p:sp>
      <p:sp>
        <p:nvSpPr>
          <p:cNvPr id="21507" name="Text Box 3"/>
          <p:cNvSpPr txBox="1">
            <a:spLocks noChangeArrowheads="1"/>
          </p:cNvSpPr>
          <p:nvPr/>
        </p:nvSpPr>
        <p:spPr bwMode="auto">
          <a:xfrm>
            <a:off x="685800" y="1744663"/>
            <a:ext cx="7620000" cy="3416320"/>
          </a:xfrm>
          <a:prstGeom prst="rect">
            <a:avLst/>
          </a:prstGeom>
          <a:noFill/>
          <a:ln w="9525">
            <a:noFill/>
            <a:miter lim="800000"/>
            <a:headEnd/>
            <a:tailEnd/>
          </a:ln>
          <a:effectLst/>
        </p:spPr>
        <p:txBody>
          <a:bodyPr>
            <a:spAutoFit/>
          </a:bodyPr>
          <a:lstStyle/>
          <a:p>
            <a:pPr algn="just">
              <a:spcBef>
                <a:spcPct val="50000"/>
              </a:spcBef>
            </a:pPr>
            <a:r>
              <a:rPr lang="el-GR" sz="2000" dirty="0">
                <a:cs typeface="Times New Roman" charset="0"/>
              </a:rPr>
              <a:t>Ένας τύπος συνδεσμολογίας που χρησιμοποιείται στην κατασκευή συρταριών των οποίων η μπροστινή επιφάνεια είναι από </a:t>
            </a:r>
            <a:r>
              <a:rPr lang="en-US" sz="2000" dirty="0">
                <a:cs typeface="Times New Roman" charset="0"/>
              </a:rPr>
              <a:t>M</a:t>
            </a:r>
            <a:r>
              <a:rPr lang="el-GR" sz="2000" dirty="0">
                <a:cs typeface="Times New Roman" charset="0"/>
              </a:rPr>
              <a:t>.</a:t>
            </a:r>
            <a:r>
              <a:rPr lang="en-US" sz="2000" dirty="0">
                <a:cs typeface="Times New Roman" charset="0"/>
              </a:rPr>
              <a:t>D</a:t>
            </a:r>
            <a:r>
              <a:rPr lang="el-GR" sz="2000" dirty="0">
                <a:cs typeface="Times New Roman" charset="0"/>
              </a:rPr>
              <a:t>.</a:t>
            </a:r>
            <a:r>
              <a:rPr lang="en-US" sz="2000" dirty="0">
                <a:cs typeface="Times New Roman" charset="0"/>
              </a:rPr>
              <a:t>F</a:t>
            </a:r>
            <a:r>
              <a:rPr lang="el-GR" sz="2000" dirty="0">
                <a:cs typeface="Times New Roman" charset="0"/>
              </a:rPr>
              <a:t>. ή μοριοσανίδα ή πλαστικό είναι ο </a:t>
            </a:r>
            <a:r>
              <a:rPr lang="el-GR" sz="2000" i="1" dirty="0">
                <a:cs typeface="Times New Roman" charset="0"/>
              </a:rPr>
              <a:t>Γαλλικός</a:t>
            </a:r>
            <a:r>
              <a:rPr lang="el-GR" sz="2000" dirty="0">
                <a:cs typeface="Times New Roman" charset="0"/>
              </a:rPr>
              <a:t> τύπος. Ο τύπος αυτός έχει εγκοπές μορφής χελιδο</a:t>
            </a:r>
            <a:r>
              <a:rPr lang="el-GR" sz="2000" dirty="0"/>
              <a:t>νο</a:t>
            </a:r>
            <a:r>
              <a:rPr lang="el-GR" sz="2000" dirty="0">
                <a:cs typeface="Times New Roman" charset="0"/>
              </a:rPr>
              <a:t>ουράς, οι οποίες ξεκινάνε από το κάτω άκρο της επιφάνειας και φτάνουν σε απόσταση ίση με το πλάτος των πλαϊνών επιφανειών των συρταριών. Οι πλαϊνές επιφάνειες θα αποκτήσουν αρσενική μορφή </a:t>
            </a:r>
            <a:r>
              <a:rPr lang="el-GR" sz="1800" dirty="0">
                <a:cs typeface="Times New Roman" charset="0"/>
              </a:rPr>
              <a:t>χελιδονοουράς</a:t>
            </a:r>
            <a:r>
              <a:rPr lang="el-GR" sz="2000" dirty="0">
                <a:cs typeface="Times New Roman" charset="0"/>
              </a:rPr>
              <a:t> με τη βοήθεια διπλής </a:t>
            </a:r>
            <a:r>
              <a:rPr lang="el-GR" sz="2000" dirty="0" err="1">
                <a:cs typeface="Times New Roman" charset="0"/>
              </a:rPr>
              <a:t>ξεμορσαρίστρας</a:t>
            </a:r>
            <a:r>
              <a:rPr lang="el-GR" sz="2000" dirty="0">
                <a:cs typeface="Times New Roman" charset="0"/>
              </a:rPr>
              <a:t>. Μεταξύ των εγκοπών μορφής χελιδονοουράς υπάρχει ειδική εγκοπή (</a:t>
            </a:r>
            <a:r>
              <a:rPr lang="el-GR" sz="2000" dirty="0" err="1">
                <a:cs typeface="Times New Roman" charset="0"/>
              </a:rPr>
              <a:t>γκινισιά</a:t>
            </a:r>
            <a:r>
              <a:rPr lang="el-GR" sz="2000" dirty="0">
                <a:cs typeface="Times New Roman" charset="0"/>
              </a:rPr>
              <a:t>) στην οποία θα εφαρμόσει η βάση του συρταριού. </a:t>
            </a:r>
          </a:p>
          <a:p>
            <a:pPr>
              <a:spcBef>
                <a:spcPct val="50000"/>
              </a:spcBef>
            </a:pPr>
            <a:endParaRPr lang="en-GB" sz="2000" dirty="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dissolve">
                                      <p:cBhvr>
                                        <p:cTn id="14"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lgn="ctr"/>
            <a:r>
              <a:rPr lang="el-GR" sz="4000" b="1" i="1">
                <a:effectLst>
                  <a:outerShdw blurRad="38100" dist="38100" dir="2700000" algn="tl">
                    <a:srgbClr val="C0C0C0"/>
                  </a:outerShdw>
                </a:effectLst>
              </a:rPr>
              <a:t>ΣΥΝΔΕΣΜΟΛΟΓΙΕΣ ΜΟΡΦΗΣ ΧΕΛΙΔΟΝΟΟΥΡΑΣ</a:t>
            </a:r>
            <a:endParaRPr lang="en-GB" sz="4000" b="1" i="1">
              <a:effectLst>
                <a:outerShdw blurRad="38100" dist="38100" dir="2700000" algn="tl">
                  <a:srgbClr val="C0C0C0"/>
                </a:outerShdw>
              </a:effectLst>
            </a:endParaRPr>
          </a:p>
        </p:txBody>
      </p:sp>
      <p:grpSp>
        <p:nvGrpSpPr>
          <p:cNvPr id="1027" name="Group 3"/>
          <p:cNvGrpSpPr>
            <a:grpSpLocks/>
          </p:cNvGrpSpPr>
          <p:nvPr/>
        </p:nvGrpSpPr>
        <p:grpSpPr bwMode="auto">
          <a:xfrm>
            <a:off x="2071670" y="1643050"/>
            <a:ext cx="4895856" cy="2786082"/>
            <a:chOff x="1" y="-2"/>
            <a:chExt cx="19993" cy="20004"/>
          </a:xfrm>
        </p:grpSpPr>
        <p:grpSp>
          <p:nvGrpSpPr>
            <p:cNvPr id="1028" name="Group 4"/>
            <p:cNvGrpSpPr>
              <a:grpSpLocks/>
            </p:cNvGrpSpPr>
            <p:nvPr/>
          </p:nvGrpSpPr>
          <p:grpSpPr bwMode="auto">
            <a:xfrm>
              <a:off x="1" y="4549"/>
              <a:ext cx="19993" cy="12733"/>
              <a:chOff x="1" y="2"/>
              <a:chExt cx="19993" cy="19994"/>
            </a:xfrm>
          </p:grpSpPr>
          <p:grpSp>
            <p:nvGrpSpPr>
              <p:cNvPr id="1029" name="Group 5"/>
              <p:cNvGrpSpPr>
                <a:grpSpLocks/>
              </p:cNvGrpSpPr>
              <p:nvPr/>
            </p:nvGrpSpPr>
            <p:grpSpPr bwMode="auto">
              <a:xfrm>
                <a:off x="1" y="2"/>
                <a:ext cx="9129" cy="19994"/>
                <a:chOff x="1" y="2"/>
                <a:chExt cx="19995" cy="19994"/>
              </a:xfrm>
            </p:grpSpPr>
            <p:sp>
              <p:nvSpPr>
                <p:cNvPr id="1030" name="Line 6"/>
                <p:cNvSpPr>
                  <a:spLocks noChangeShapeType="1"/>
                </p:cNvSpPr>
                <p:nvPr/>
              </p:nvSpPr>
              <p:spPr bwMode="auto">
                <a:xfrm flipH="1" flipV="1">
                  <a:off x="6248" y="6654"/>
                  <a:ext cx="2506" cy="1487"/>
                </a:xfrm>
                <a:prstGeom prst="line">
                  <a:avLst/>
                </a:prstGeom>
                <a:noFill/>
                <a:ln w="6350">
                  <a:solidFill>
                    <a:srgbClr val="000000"/>
                  </a:solidFill>
                  <a:round/>
                  <a:headEnd type="none" w="sm" len="med"/>
                  <a:tailEnd type="none" w="sm" len="med"/>
                </a:ln>
                <a:effectLst/>
              </p:spPr>
              <p:txBody>
                <a:bodyPr/>
                <a:lstStyle/>
                <a:p>
                  <a:endParaRPr lang="el-GR"/>
                </a:p>
              </p:txBody>
            </p:sp>
            <p:sp>
              <p:nvSpPr>
                <p:cNvPr id="1031" name="Line 7"/>
                <p:cNvSpPr>
                  <a:spLocks noChangeShapeType="1"/>
                </p:cNvSpPr>
                <p:nvPr/>
              </p:nvSpPr>
              <p:spPr bwMode="auto">
                <a:xfrm>
                  <a:off x="6248" y="11095"/>
                  <a:ext cx="7" cy="2964"/>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032" name="Group 8"/>
                <p:cNvGrpSpPr>
                  <a:grpSpLocks/>
                </p:cNvGrpSpPr>
                <p:nvPr/>
              </p:nvGrpSpPr>
              <p:grpSpPr bwMode="auto">
                <a:xfrm>
                  <a:off x="1" y="2"/>
                  <a:ext cx="19995" cy="19994"/>
                  <a:chOff x="0" y="-1"/>
                  <a:chExt cx="19995" cy="19999"/>
                </a:xfrm>
              </p:grpSpPr>
              <p:sp>
                <p:nvSpPr>
                  <p:cNvPr id="1033" name="Line 9"/>
                  <p:cNvSpPr>
                    <a:spLocks noChangeShapeType="1"/>
                  </p:cNvSpPr>
                  <p:nvPr/>
                </p:nvSpPr>
                <p:spPr bwMode="auto">
                  <a:xfrm>
                    <a:off x="629" y="1477"/>
                    <a:ext cx="8124" cy="5930"/>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034" name="Group 10"/>
                  <p:cNvGrpSpPr>
                    <a:grpSpLocks/>
                  </p:cNvGrpSpPr>
                  <p:nvPr/>
                </p:nvGrpSpPr>
                <p:grpSpPr bwMode="auto">
                  <a:xfrm>
                    <a:off x="0" y="-1"/>
                    <a:ext cx="19995" cy="19999"/>
                    <a:chOff x="-1" y="0"/>
                    <a:chExt cx="20002" cy="19999"/>
                  </a:xfrm>
                </p:grpSpPr>
                <p:sp>
                  <p:nvSpPr>
                    <p:cNvPr id="1035" name="Line 11"/>
                    <p:cNvSpPr>
                      <a:spLocks noChangeShapeType="1"/>
                    </p:cNvSpPr>
                    <p:nvPr/>
                  </p:nvSpPr>
                  <p:spPr bwMode="auto">
                    <a:xfrm>
                      <a:off x="6248" y="9618"/>
                      <a:ext cx="2507" cy="1487"/>
                    </a:xfrm>
                    <a:prstGeom prst="line">
                      <a:avLst/>
                    </a:prstGeom>
                    <a:noFill/>
                    <a:ln w="6350">
                      <a:solidFill>
                        <a:srgbClr val="000000"/>
                      </a:solidFill>
                      <a:round/>
                      <a:headEnd type="none" w="sm" len="med"/>
                      <a:tailEnd type="none" w="sm" len="med"/>
                    </a:ln>
                    <a:effectLst/>
                  </p:spPr>
                  <p:txBody>
                    <a:bodyPr/>
                    <a:lstStyle/>
                    <a:p>
                      <a:endParaRPr lang="el-GR"/>
                    </a:p>
                  </p:txBody>
                </p:sp>
                <p:sp>
                  <p:nvSpPr>
                    <p:cNvPr id="1036" name="Line 12"/>
                    <p:cNvSpPr>
                      <a:spLocks noChangeShapeType="1"/>
                    </p:cNvSpPr>
                    <p:nvPr/>
                  </p:nvSpPr>
                  <p:spPr bwMode="auto">
                    <a:xfrm>
                      <a:off x="6248" y="11095"/>
                      <a:ext cx="2507" cy="1487"/>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037" name="Group 13"/>
                    <p:cNvGrpSpPr>
                      <a:grpSpLocks/>
                    </p:cNvGrpSpPr>
                    <p:nvPr/>
                  </p:nvGrpSpPr>
                  <p:grpSpPr bwMode="auto">
                    <a:xfrm>
                      <a:off x="-1" y="0"/>
                      <a:ext cx="20002" cy="19999"/>
                      <a:chOff x="-2" y="0"/>
                      <a:chExt cx="20002" cy="19999"/>
                    </a:xfrm>
                  </p:grpSpPr>
                  <p:sp>
                    <p:nvSpPr>
                      <p:cNvPr id="1038" name="Line 14"/>
                      <p:cNvSpPr>
                        <a:spLocks noChangeShapeType="1"/>
                      </p:cNvSpPr>
                      <p:nvPr/>
                    </p:nvSpPr>
                    <p:spPr bwMode="auto">
                      <a:xfrm>
                        <a:off x="11874" y="5919"/>
                        <a:ext cx="6" cy="2964"/>
                      </a:xfrm>
                      <a:prstGeom prst="line">
                        <a:avLst/>
                      </a:prstGeom>
                      <a:noFill/>
                      <a:ln w="6350">
                        <a:solidFill>
                          <a:srgbClr val="000000"/>
                        </a:solidFill>
                        <a:round/>
                        <a:headEnd type="none" w="sm" len="med"/>
                        <a:tailEnd type="none" w="sm" len="med"/>
                      </a:ln>
                      <a:effectLst/>
                    </p:spPr>
                    <p:txBody>
                      <a:bodyPr/>
                      <a:lstStyle/>
                      <a:p>
                        <a:endParaRPr lang="el-GR"/>
                      </a:p>
                    </p:txBody>
                  </p:sp>
                  <p:sp>
                    <p:nvSpPr>
                      <p:cNvPr id="1039" name="Line 15"/>
                      <p:cNvSpPr>
                        <a:spLocks noChangeShapeType="1"/>
                      </p:cNvSpPr>
                      <p:nvPr/>
                    </p:nvSpPr>
                    <p:spPr bwMode="auto">
                      <a:xfrm>
                        <a:off x="6247" y="6653"/>
                        <a:ext cx="7" cy="2965"/>
                      </a:xfrm>
                      <a:prstGeom prst="line">
                        <a:avLst/>
                      </a:prstGeom>
                      <a:noFill/>
                      <a:ln w="6350">
                        <a:solidFill>
                          <a:srgbClr val="000000"/>
                        </a:solidFill>
                        <a:round/>
                        <a:headEnd type="none" w="sm" len="med"/>
                        <a:tailEnd type="none" w="sm" len="med"/>
                      </a:ln>
                      <a:effectLst/>
                    </p:spPr>
                    <p:txBody>
                      <a:bodyPr/>
                      <a:lstStyle/>
                      <a:p>
                        <a:endParaRPr lang="el-GR"/>
                      </a:p>
                    </p:txBody>
                  </p:sp>
                  <p:sp>
                    <p:nvSpPr>
                      <p:cNvPr id="1040" name="Line 16"/>
                      <p:cNvSpPr>
                        <a:spLocks noChangeShapeType="1"/>
                      </p:cNvSpPr>
                      <p:nvPr/>
                    </p:nvSpPr>
                    <p:spPr bwMode="auto">
                      <a:xfrm>
                        <a:off x="11873" y="10361"/>
                        <a:ext cx="7" cy="2966"/>
                      </a:xfrm>
                      <a:prstGeom prst="line">
                        <a:avLst/>
                      </a:prstGeom>
                      <a:noFill/>
                      <a:ln w="6350">
                        <a:solidFill>
                          <a:srgbClr val="000000"/>
                        </a:solidFill>
                        <a:round/>
                        <a:headEnd type="none" w="sm" len="med"/>
                        <a:tailEnd type="none" w="sm" len="med"/>
                      </a:ln>
                      <a:effectLst/>
                    </p:spPr>
                    <p:txBody>
                      <a:bodyPr/>
                      <a:lstStyle/>
                      <a:p>
                        <a:endParaRPr lang="el-GR"/>
                      </a:p>
                    </p:txBody>
                  </p:sp>
                  <p:sp>
                    <p:nvSpPr>
                      <p:cNvPr id="1041" name="Line 17"/>
                      <p:cNvSpPr>
                        <a:spLocks noChangeShapeType="1"/>
                      </p:cNvSpPr>
                      <p:nvPr/>
                    </p:nvSpPr>
                    <p:spPr bwMode="auto">
                      <a:xfrm>
                        <a:off x="11873" y="14803"/>
                        <a:ext cx="7" cy="2965"/>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042" name="Group 18"/>
                      <p:cNvGrpSpPr>
                        <a:grpSpLocks/>
                      </p:cNvGrpSpPr>
                      <p:nvPr/>
                    </p:nvGrpSpPr>
                    <p:grpSpPr bwMode="auto">
                      <a:xfrm>
                        <a:off x="-2" y="0"/>
                        <a:ext cx="20002" cy="19999"/>
                        <a:chOff x="-1" y="0"/>
                        <a:chExt cx="20001" cy="19999"/>
                      </a:xfrm>
                    </p:grpSpPr>
                    <p:sp>
                      <p:nvSpPr>
                        <p:cNvPr id="1043" name="Line 19"/>
                        <p:cNvSpPr>
                          <a:spLocks noChangeShapeType="1"/>
                        </p:cNvSpPr>
                        <p:nvPr/>
                      </p:nvSpPr>
                      <p:spPr bwMode="auto">
                        <a:xfrm flipV="1">
                          <a:off x="8748" y="2212"/>
                          <a:ext cx="11252" cy="5184"/>
                        </a:xfrm>
                        <a:prstGeom prst="line">
                          <a:avLst/>
                        </a:prstGeom>
                        <a:noFill/>
                        <a:ln w="6350">
                          <a:solidFill>
                            <a:srgbClr val="000000"/>
                          </a:solidFill>
                          <a:round/>
                          <a:headEnd type="none" w="sm" len="med"/>
                          <a:tailEnd type="none" w="sm" len="med"/>
                        </a:ln>
                        <a:effectLst/>
                      </p:spPr>
                      <p:txBody>
                        <a:bodyPr/>
                        <a:lstStyle/>
                        <a:p>
                          <a:endParaRPr lang="el-GR"/>
                        </a:p>
                      </p:txBody>
                    </p:sp>
                    <p:sp>
                      <p:nvSpPr>
                        <p:cNvPr id="1044" name="Line 20"/>
                        <p:cNvSpPr>
                          <a:spLocks noChangeShapeType="1"/>
                        </p:cNvSpPr>
                        <p:nvPr/>
                      </p:nvSpPr>
                      <p:spPr bwMode="auto">
                        <a:xfrm>
                          <a:off x="3748" y="0"/>
                          <a:ext cx="8126" cy="5929"/>
                        </a:xfrm>
                        <a:prstGeom prst="line">
                          <a:avLst/>
                        </a:prstGeom>
                        <a:noFill/>
                        <a:ln w="6350">
                          <a:solidFill>
                            <a:srgbClr val="000000"/>
                          </a:solidFill>
                          <a:round/>
                          <a:headEnd type="none" w="sm" len="med"/>
                          <a:tailEnd type="none" w="sm" len="med"/>
                        </a:ln>
                        <a:effectLst/>
                      </p:spPr>
                      <p:txBody>
                        <a:bodyPr/>
                        <a:lstStyle/>
                        <a:p>
                          <a:endParaRPr lang="el-GR"/>
                        </a:p>
                      </p:txBody>
                    </p:sp>
                    <p:sp>
                      <p:nvSpPr>
                        <p:cNvPr id="1045" name="Line 21"/>
                        <p:cNvSpPr>
                          <a:spLocks noChangeShapeType="1"/>
                        </p:cNvSpPr>
                        <p:nvPr/>
                      </p:nvSpPr>
                      <p:spPr bwMode="auto">
                        <a:xfrm flipV="1">
                          <a:off x="9374" y="0"/>
                          <a:ext cx="8126" cy="3708"/>
                        </a:xfrm>
                        <a:prstGeom prst="line">
                          <a:avLst/>
                        </a:prstGeom>
                        <a:noFill/>
                        <a:ln w="6350">
                          <a:solidFill>
                            <a:srgbClr val="000000"/>
                          </a:solidFill>
                          <a:round/>
                          <a:headEnd type="none" w="sm" len="med"/>
                          <a:tailEnd type="none" w="sm" len="med"/>
                        </a:ln>
                        <a:effectLst/>
                      </p:spPr>
                      <p:txBody>
                        <a:bodyPr/>
                        <a:lstStyle/>
                        <a:p>
                          <a:endParaRPr lang="el-GR"/>
                        </a:p>
                      </p:txBody>
                    </p:sp>
                    <p:sp>
                      <p:nvSpPr>
                        <p:cNvPr id="1046" name="Line 22"/>
                        <p:cNvSpPr>
                          <a:spLocks noChangeShapeType="1"/>
                        </p:cNvSpPr>
                        <p:nvPr/>
                      </p:nvSpPr>
                      <p:spPr bwMode="auto">
                        <a:xfrm>
                          <a:off x="8748" y="7407"/>
                          <a:ext cx="7" cy="12592"/>
                        </a:xfrm>
                        <a:prstGeom prst="line">
                          <a:avLst/>
                        </a:prstGeom>
                        <a:noFill/>
                        <a:ln w="6350">
                          <a:solidFill>
                            <a:srgbClr val="000000"/>
                          </a:solidFill>
                          <a:round/>
                          <a:headEnd type="none" w="sm" len="med"/>
                          <a:tailEnd type="none" w="sm" len="med"/>
                        </a:ln>
                        <a:effectLst/>
                      </p:spPr>
                      <p:txBody>
                        <a:bodyPr/>
                        <a:lstStyle/>
                        <a:p>
                          <a:endParaRPr lang="el-GR"/>
                        </a:p>
                      </p:txBody>
                    </p:sp>
                    <p:sp>
                      <p:nvSpPr>
                        <p:cNvPr id="1047" name="Line 23"/>
                        <p:cNvSpPr>
                          <a:spLocks noChangeShapeType="1"/>
                        </p:cNvSpPr>
                        <p:nvPr/>
                      </p:nvSpPr>
                      <p:spPr bwMode="auto">
                        <a:xfrm>
                          <a:off x="628" y="14070"/>
                          <a:ext cx="8127" cy="5929"/>
                        </a:xfrm>
                        <a:prstGeom prst="line">
                          <a:avLst/>
                        </a:prstGeom>
                        <a:noFill/>
                        <a:ln w="6350">
                          <a:solidFill>
                            <a:srgbClr val="000000"/>
                          </a:solidFill>
                          <a:round/>
                          <a:headEnd type="none" w="sm" len="med"/>
                          <a:tailEnd type="none" w="sm" len="med"/>
                        </a:ln>
                        <a:effectLst/>
                      </p:spPr>
                      <p:txBody>
                        <a:bodyPr/>
                        <a:lstStyle/>
                        <a:p>
                          <a:endParaRPr lang="el-GR"/>
                        </a:p>
                      </p:txBody>
                    </p:sp>
                    <p:sp>
                      <p:nvSpPr>
                        <p:cNvPr id="1048" name="Line 24"/>
                        <p:cNvSpPr>
                          <a:spLocks noChangeShapeType="1"/>
                        </p:cNvSpPr>
                        <p:nvPr/>
                      </p:nvSpPr>
                      <p:spPr bwMode="auto">
                        <a:xfrm flipV="1">
                          <a:off x="8748" y="14813"/>
                          <a:ext cx="11252" cy="5186"/>
                        </a:xfrm>
                        <a:prstGeom prst="line">
                          <a:avLst/>
                        </a:prstGeom>
                        <a:noFill/>
                        <a:ln w="6350">
                          <a:solidFill>
                            <a:srgbClr val="000000"/>
                          </a:solidFill>
                          <a:round/>
                          <a:headEnd type="none" w="sm" len="med"/>
                          <a:tailEnd type="none" w="sm" len="med"/>
                        </a:ln>
                        <a:effectLst/>
                      </p:spPr>
                      <p:txBody>
                        <a:bodyPr/>
                        <a:lstStyle/>
                        <a:p>
                          <a:endParaRPr lang="el-GR"/>
                        </a:p>
                      </p:txBody>
                    </p:sp>
                    <p:sp>
                      <p:nvSpPr>
                        <p:cNvPr id="1049" name="Freeform 25"/>
                        <p:cNvSpPr>
                          <a:spLocks/>
                        </p:cNvSpPr>
                        <p:nvPr/>
                      </p:nvSpPr>
                      <p:spPr bwMode="auto">
                        <a:xfrm>
                          <a:off x="17375" y="0"/>
                          <a:ext cx="2605" cy="2311"/>
                        </a:xfrm>
                        <a:custGeom>
                          <a:avLst/>
                          <a:gdLst/>
                          <a:ahLst/>
                          <a:cxnLst>
                            <a:cxn ang="0">
                              <a:pos x="914" y="0"/>
                            </a:cxn>
                            <a:cxn ang="0">
                              <a:pos x="0" y="1288"/>
                            </a:cxn>
                            <a:cxn ang="0">
                              <a:pos x="0" y="3004"/>
                            </a:cxn>
                            <a:cxn ang="0">
                              <a:pos x="660" y="3004"/>
                            </a:cxn>
                            <a:cxn ang="0">
                              <a:pos x="660" y="4807"/>
                            </a:cxn>
                            <a:cxn ang="0">
                              <a:pos x="1980" y="4807"/>
                            </a:cxn>
                            <a:cxn ang="0">
                              <a:pos x="3350" y="5751"/>
                            </a:cxn>
                            <a:cxn ang="0">
                              <a:pos x="5990" y="5751"/>
                            </a:cxn>
                            <a:cxn ang="0">
                              <a:pos x="5990" y="4807"/>
                            </a:cxn>
                            <a:cxn ang="0">
                              <a:pos x="6650" y="4807"/>
                            </a:cxn>
                            <a:cxn ang="0">
                              <a:pos x="6650" y="6609"/>
                            </a:cxn>
                            <a:cxn ang="0">
                              <a:pos x="7310" y="6609"/>
                            </a:cxn>
                            <a:cxn ang="0">
                              <a:pos x="7310" y="7554"/>
                            </a:cxn>
                            <a:cxn ang="0">
                              <a:pos x="7970" y="7554"/>
                            </a:cxn>
                            <a:cxn ang="0">
                              <a:pos x="8680" y="8326"/>
                            </a:cxn>
                            <a:cxn ang="0">
                              <a:pos x="11320" y="8326"/>
                            </a:cxn>
                            <a:cxn ang="0">
                              <a:pos x="11320" y="7554"/>
                            </a:cxn>
                            <a:cxn ang="0">
                              <a:pos x="12690" y="7554"/>
                            </a:cxn>
                            <a:cxn ang="0">
                              <a:pos x="12690" y="14592"/>
                            </a:cxn>
                            <a:cxn ang="0">
                              <a:pos x="17310" y="14592"/>
                            </a:cxn>
                            <a:cxn ang="0">
                              <a:pos x="17310" y="19056"/>
                            </a:cxn>
                            <a:cxn ang="0">
                              <a:pos x="18629" y="19056"/>
                            </a:cxn>
                            <a:cxn ang="0">
                              <a:pos x="18629" y="19914"/>
                            </a:cxn>
                            <a:cxn ang="0">
                              <a:pos x="19949" y="19914"/>
                            </a:cxn>
                          </a:cxnLst>
                          <a:rect l="0" t="0" r="r" b="b"/>
                          <a:pathLst>
                            <a:path w="20000" h="20000">
                              <a:moveTo>
                                <a:pt x="914" y="0"/>
                              </a:moveTo>
                              <a:lnTo>
                                <a:pt x="0" y="1288"/>
                              </a:lnTo>
                              <a:lnTo>
                                <a:pt x="0" y="3004"/>
                              </a:lnTo>
                              <a:lnTo>
                                <a:pt x="660" y="3004"/>
                              </a:lnTo>
                              <a:lnTo>
                                <a:pt x="660" y="4807"/>
                              </a:lnTo>
                              <a:lnTo>
                                <a:pt x="1980" y="4807"/>
                              </a:lnTo>
                              <a:lnTo>
                                <a:pt x="3350" y="5751"/>
                              </a:lnTo>
                              <a:lnTo>
                                <a:pt x="5990" y="5751"/>
                              </a:lnTo>
                              <a:lnTo>
                                <a:pt x="5990" y="4807"/>
                              </a:lnTo>
                              <a:lnTo>
                                <a:pt x="6650" y="4807"/>
                              </a:lnTo>
                              <a:lnTo>
                                <a:pt x="6650" y="6609"/>
                              </a:lnTo>
                              <a:lnTo>
                                <a:pt x="7310" y="6609"/>
                              </a:lnTo>
                              <a:lnTo>
                                <a:pt x="7310" y="7554"/>
                              </a:lnTo>
                              <a:lnTo>
                                <a:pt x="7970" y="7554"/>
                              </a:lnTo>
                              <a:lnTo>
                                <a:pt x="8680" y="8326"/>
                              </a:lnTo>
                              <a:lnTo>
                                <a:pt x="11320" y="8326"/>
                              </a:lnTo>
                              <a:lnTo>
                                <a:pt x="11320" y="7554"/>
                              </a:lnTo>
                              <a:lnTo>
                                <a:pt x="12690" y="7554"/>
                              </a:lnTo>
                              <a:lnTo>
                                <a:pt x="12690" y="14592"/>
                              </a:lnTo>
                              <a:lnTo>
                                <a:pt x="17310" y="14592"/>
                              </a:lnTo>
                              <a:lnTo>
                                <a:pt x="17310" y="19056"/>
                              </a:lnTo>
                              <a:lnTo>
                                <a:pt x="18629" y="19056"/>
                              </a:lnTo>
                              <a:lnTo>
                                <a:pt x="18629" y="19914"/>
                              </a:lnTo>
                              <a:lnTo>
                                <a:pt x="19949" y="19914"/>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050" name="Freeform 26"/>
                        <p:cNvSpPr>
                          <a:spLocks/>
                        </p:cNvSpPr>
                        <p:nvPr/>
                      </p:nvSpPr>
                      <p:spPr bwMode="auto">
                        <a:xfrm>
                          <a:off x="19371" y="2212"/>
                          <a:ext cx="629" cy="12592"/>
                        </a:xfrm>
                        <a:custGeom>
                          <a:avLst/>
                          <a:gdLst/>
                          <a:ahLst/>
                          <a:cxnLst>
                            <a:cxn ang="0">
                              <a:pos x="19789" y="0"/>
                            </a:cxn>
                            <a:cxn ang="0">
                              <a:pos x="13895" y="362"/>
                            </a:cxn>
                            <a:cxn ang="0">
                              <a:pos x="13895" y="2142"/>
                            </a:cxn>
                            <a:cxn ang="0">
                              <a:pos x="10947" y="2142"/>
                            </a:cxn>
                            <a:cxn ang="0">
                              <a:pos x="2737" y="2724"/>
                            </a:cxn>
                            <a:cxn ang="0">
                              <a:pos x="2737" y="2929"/>
                            </a:cxn>
                            <a:cxn ang="0">
                              <a:pos x="0" y="2929"/>
                            </a:cxn>
                            <a:cxn ang="0">
                              <a:pos x="0" y="3528"/>
                            </a:cxn>
                            <a:cxn ang="0">
                              <a:pos x="2737" y="3528"/>
                            </a:cxn>
                            <a:cxn ang="0">
                              <a:pos x="5684" y="3732"/>
                            </a:cxn>
                            <a:cxn ang="0">
                              <a:pos x="10947" y="3921"/>
                            </a:cxn>
                            <a:cxn ang="0">
                              <a:pos x="10947" y="7496"/>
                            </a:cxn>
                            <a:cxn ang="0">
                              <a:pos x="5684" y="7906"/>
                            </a:cxn>
                            <a:cxn ang="0">
                              <a:pos x="5684" y="8488"/>
                            </a:cxn>
                            <a:cxn ang="0">
                              <a:pos x="8421" y="8488"/>
                            </a:cxn>
                            <a:cxn ang="0">
                              <a:pos x="8421" y="8677"/>
                            </a:cxn>
                            <a:cxn ang="0">
                              <a:pos x="10947" y="8677"/>
                            </a:cxn>
                            <a:cxn ang="0">
                              <a:pos x="13895" y="8898"/>
                            </a:cxn>
                            <a:cxn ang="0">
                              <a:pos x="16632" y="8898"/>
                            </a:cxn>
                            <a:cxn ang="0">
                              <a:pos x="16632" y="9669"/>
                            </a:cxn>
                            <a:cxn ang="0">
                              <a:pos x="13895" y="9890"/>
                            </a:cxn>
                            <a:cxn ang="0">
                              <a:pos x="10947" y="10268"/>
                            </a:cxn>
                            <a:cxn ang="0">
                              <a:pos x="10947" y="11465"/>
                            </a:cxn>
                            <a:cxn ang="0">
                              <a:pos x="8421" y="11654"/>
                            </a:cxn>
                            <a:cxn ang="0">
                              <a:pos x="8421" y="11874"/>
                            </a:cxn>
                            <a:cxn ang="0">
                              <a:pos x="13895" y="12252"/>
                            </a:cxn>
                            <a:cxn ang="0">
                              <a:pos x="13895" y="13433"/>
                            </a:cxn>
                            <a:cxn ang="0">
                              <a:pos x="10947" y="13638"/>
                            </a:cxn>
                            <a:cxn ang="0">
                              <a:pos x="10947" y="14441"/>
                            </a:cxn>
                            <a:cxn ang="0">
                              <a:pos x="13895" y="14441"/>
                            </a:cxn>
                            <a:cxn ang="0">
                              <a:pos x="13895" y="16614"/>
                            </a:cxn>
                            <a:cxn ang="0">
                              <a:pos x="16632" y="16614"/>
                            </a:cxn>
                            <a:cxn ang="0">
                              <a:pos x="16632" y="16819"/>
                            </a:cxn>
                            <a:cxn ang="0">
                              <a:pos x="19368" y="17024"/>
                            </a:cxn>
                            <a:cxn ang="0">
                              <a:pos x="19368" y="17811"/>
                            </a:cxn>
                            <a:cxn ang="0">
                              <a:pos x="16632" y="18000"/>
                            </a:cxn>
                            <a:cxn ang="0">
                              <a:pos x="10947" y="18205"/>
                            </a:cxn>
                            <a:cxn ang="0">
                              <a:pos x="10947" y="18992"/>
                            </a:cxn>
                            <a:cxn ang="0">
                              <a:pos x="13895" y="18992"/>
                            </a:cxn>
                            <a:cxn ang="0">
                              <a:pos x="13895" y="19197"/>
                            </a:cxn>
                            <a:cxn ang="0">
                              <a:pos x="16632" y="19197"/>
                            </a:cxn>
                            <a:cxn ang="0">
                              <a:pos x="16632" y="19984"/>
                            </a:cxn>
                          </a:cxnLst>
                          <a:rect l="0" t="0" r="r" b="b"/>
                          <a:pathLst>
                            <a:path w="20000" h="20000">
                              <a:moveTo>
                                <a:pt x="19789" y="0"/>
                              </a:moveTo>
                              <a:lnTo>
                                <a:pt x="13895" y="362"/>
                              </a:lnTo>
                              <a:lnTo>
                                <a:pt x="13895" y="2142"/>
                              </a:lnTo>
                              <a:lnTo>
                                <a:pt x="10947" y="2142"/>
                              </a:lnTo>
                              <a:lnTo>
                                <a:pt x="2737" y="2724"/>
                              </a:lnTo>
                              <a:lnTo>
                                <a:pt x="2737" y="2929"/>
                              </a:lnTo>
                              <a:lnTo>
                                <a:pt x="0" y="2929"/>
                              </a:lnTo>
                              <a:lnTo>
                                <a:pt x="0" y="3528"/>
                              </a:lnTo>
                              <a:lnTo>
                                <a:pt x="2737" y="3528"/>
                              </a:lnTo>
                              <a:lnTo>
                                <a:pt x="5684" y="3732"/>
                              </a:lnTo>
                              <a:lnTo>
                                <a:pt x="10947" y="3921"/>
                              </a:lnTo>
                              <a:lnTo>
                                <a:pt x="10947" y="7496"/>
                              </a:lnTo>
                              <a:lnTo>
                                <a:pt x="5684" y="7906"/>
                              </a:lnTo>
                              <a:lnTo>
                                <a:pt x="5684" y="8488"/>
                              </a:lnTo>
                              <a:lnTo>
                                <a:pt x="8421" y="8488"/>
                              </a:lnTo>
                              <a:lnTo>
                                <a:pt x="8421" y="8677"/>
                              </a:lnTo>
                              <a:lnTo>
                                <a:pt x="10947" y="8677"/>
                              </a:lnTo>
                              <a:lnTo>
                                <a:pt x="13895" y="8898"/>
                              </a:lnTo>
                              <a:lnTo>
                                <a:pt x="16632" y="8898"/>
                              </a:lnTo>
                              <a:lnTo>
                                <a:pt x="16632" y="9669"/>
                              </a:lnTo>
                              <a:lnTo>
                                <a:pt x="13895" y="9890"/>
                              </a:lnTo>
                              <a:lnTo>
                                <a:pt x="10947" y="10268"/>
                              </a:lnTo>
                              <a:lnTo>
                                <a:pt x="10947" y="11465"/>
                              </a:lnTo>
                              <a:lnTo>
                                <a:pt x="8421" y="11654"/>
                              </a:lnTo>
                              <a:lnTo>
                                <a:pt x="8421" y="11874"/>
                              </a:lnTo>
                              <a:lnTo>
                                <a:pt x="13895" y="12252"/>
                              </a:lnTo>
                              <a:lnTo>
                                <a:pt x="13895" y="13433"/>
                              </a:lnTo>
                              <a:lnTo>
                                <a:pt x="10947" y="13638"/>
                              </a:lnTo>
                              <a:lnTo>
                                <a:pt x="10947" y="14441"/>
                              </a:lnTo>
                              <a:lnTo>
                                <a:pt x="13895" y="14441"/>
                              </a:lnTo>
                              <a:lnTo>
                                <a:pt x="13895" y="16614"/>
                              </a:lnTo>
                              <a:lnTo>
                                <a:pt x="16632" y="16614"/>
                              </a:lnTo>
                              <a:lnTo>
                                <a:pt x="16632" y="16819"/>
                              </a:lnTo>
                              <a:lnTo>
                                <a:pt x="19368" y="17024"/>
                              </a:lnTo>
                              <a:lnTo>
                                <a:pt x="19368" y="17811"/>
                              </a:lnTo>
                              <a:lnTo>
                                <a:pt x="16632" y="18000"/>
                              </a:lnTo>
                              <a:lnTo>
                                <a:pt x="10947" y="18205"/>
                              </a:lnTo>
                              <a:lnTo>
                                <a:pt x="10947" y="18992"/>
                              </a:lnTo>
                              <a:lnTo>
                                <a:pt x="13895" y="18992"/>
                              </a:lnTo>
                              <a:lnTo>
                                <a:pt x="13895" y="19197"/>
                              </a:lnTo>
                              <a:lnTo>
                                <a:pt x="16632" y="19197"/>
                              </a:lnTo>
                              <a:lnTo>
                                <a:pt x="16632" y="19984"/>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051" name="Freeform 27"/>
                        <p:cNvSpPr>
                          <a:spLocks/>
                        </p:cNvSpPr>
                        <p:nvPr/>
                      </p:nvSpPr>
                      <p:spPr bwMode="auto">
                        <a:xfrm>
                          <a:off x="-1" y="0"/>
                          <a:ext cx="3755" cy="14080"/>
                        </a:xfrm>
                        <a:custGeom>
                          <a:avLst/>
                          <a:gdLst/>
                          <a:ahLst/>
                          <a:cxnLst>
                            <a:cxn ang="0">
                              <a:pos x="19507" y="70"/>
                            </a:cxn>
                            <a:cxn ang="0">
                              <a:pos x="19049" y="423"/>
                            </a:cxn>
                            <a:cxn ang="0">
                              <a:pos x="17676" y="761"/>
                            </a:cxn>
                            <a:cxn ang="0">
                              <a:pos x="17183" y="592"/>
                            </a:cxn>
                            <a:cxn ang="0">
                              <a:pos x="16725" y="423"/>
                            </a:cxn>
                            <a:cxn ang="0">
                              <a:pos x="15775" y="239"/>
                            </a:cxn>
                            <a:cxn ang="0">
                              <a:pos x="15317" y="592"/>
                            </a:cxn>
                            <a:cxn ang="0">
                              <a:pos x="14401" y="761"/>
                            </a:cxn>
                            <a:cxn ang="0">
                              <a:pos x="13944" y="944"/>
                            </a:cxn>
                            <a:cxn ang="0">
                              <a:pos x="13486" y="1296"/>
                            </a:cxn>
                            <a:cxn ang="0">
                              <a:pos x="9296" y="1465"/>
                            </a:cxn>
                            <a:cxn ang="0">
                              <a:pos x="8380" y="2000"/>
                            </a:cxn>
                            <a:cxn ang="0">
                              <a:pos x="7923" y="2169"/>
                            </a:cxn>
                            <a:cxn ang="0">
                              <a:pos x="7430" y="2338"/>
                            </a:cxn>
                            <a:cxn ang="0">
                              <a:pos x="4648" y="2507"/>
                            </a:cxn>
                            <a:cxn ang="0">
                              <a:pos x="2782" y="2690"/>
                            </a:cxn>
                            <a:cxn ang="0">
                              <a:pos x="3239" y="3211"/>
                            </a:cxn>
                            <a:cxn ang="0">
                              <a:pos x="4190" y="4268"/>
                            </a:cxn>
                            <a:cxn ang="0">
                              <a:pos x="3732" y="4620"/>
                            </a:cxn>
                            <a:cxn ang="0">
                              <a:pos x="2782" y="4775"/>
                            </a:cxn>
                            <a:cxn ang="0">
                              <a:pos x="2324" y="5310"/>
                            </a:cxn>
                            <a:cxn ang="0">
                              <a:pos x="1866" y="8620"/>
                            </a:cxn>
                            <a:cxn ang="0">
                              <a:pos x="951" y="9155"/>
                            </a:cxn>
                            <a:cxn ang="0">
                              <a:pos x="458" y="16507"/>
                            </a:cxn>
                            <a:cxn ang="0">
                              <a:pos x="0" y="16845"/>
                            </a:cxn>
                            <a:cxn ang="0">
                              <a:pos x="458" y="17014"/>
                            </a:cxn>
                            <a:cxn ang="0">
                              <a:pos x="951" y="17366"/>
                            </a:cxn>
                            <a:cxn ang="0">
                              <a:pos x="1373" y="17549"/>
                            </a:cxn>
                            <a:cxn ang="0">
                              <a:pos x="1866" y="19113"/>
                            </a:cxn>
                            <a:cxn ang="0">
                              <a:pos x="2324" y="19465"/>
                            </a:cxn>
                            <a:cxn ang="0">
                              <a:pos x="2782" y="19648"/>
                            </a:cxn>
                            <a:cxn ang="0">
                              <a:pos x="3239" y="19986"/>
                            </a:cxn>
                          </a:cxnLst>
                          <a:rect l="0" t="0" r="r" b="b"/>
                          <a:pathLst>
                            <a:path w="20000" h="20000">
                              <a:moveTo>
                                <a:pt x="19965" y="0"/>
                              </a:moveTo>
                              <a:lnTo>
                                <a:pt x="19507" y="70"/>
                              </a:lnTo>
                              <a:lnTo>
                                <a:pt x="19507" y="239"/>
                              </a:lnTo>
                              <a:lnTo>
                                <a:pt x="19049" y="423"/>
                              </a:lnTo>
                              <a:lnTo>
                                <a:pt x="18592" y="761"/>
                              </a:lnTo>
                              <a:lnTo>
                                <a:pt x="17676" y="761"/>
                              </a:lnTo>
                              <a:lnTo>
                                <a:pt x="17676" y="592"/>
                              </a:lnTo>
                              <a:lnTo>
                                <a:pt x="17183" y="592"/>
                              </a:lnTo>
                              <a:lnTo>
                                <a:pt x="17183" y="423"/>
                              </a:lnTo>
                              <a:lnTo>
                                <a:pt x="16725" y="423"/>
                              </a:lnTo>
                              <a:lnTo>
                                <a:pt x="16725" y="239"/>
                              </a:lnTo>
                              <a:lnTo>
                                <a:pt x="15775" y="239"/>
                              </a:lnTo>
                              <a:lnTo>
                                <a:pt x="15317" y="423"/>
                              </a:lnTo>
                              <a:lnTo>
                                <a:pt x="15317" y="592"/>
                              </a:lnTo>
                              <a:lnTo>
                                <a:pt x="14894" y="592"/>
                              </a:lnTo>
                              <a:lnTo>
                                <a:pt x="14401" y="761"/>
                              </a:lnTo>
                              <a:lnTo>
                                <a:pt x="14401" y="944"/>
                              </a:lnTo>
                              <a:lnTo>
                                <a:pt x="13944" y="944"/>
                              </a:lnTo>
                              <a:lnTo>
                                <a:pt x="13944" y="1113"/>
                              </a:lnTo>
                              <a:lnTo>
                                <a:pt x="13486" y="1296"/>
                              </a:lnTo>
                              <a:lnTo>
                                <a:pt x="13486" y="1465"/>
                              </a:lnTo>
                              <a:lnTo>
                                <a:pt x="9296" y="1465"/>
                              </a:lnTo>
                              <a:lnTo>
                                <a:pt x="9296" y="1648"/>
                              </a:lnTo>
                              <a:lnTo>
                                <a:pt x="8380" y="2000"/>
                              </a:lnTo>
                              <a:lnTo>
                                <a:pt x="7923" y="2000"/>
                              </a:lnTo>
                              <a:lnTo>
                                <a:pt x="7923" y="2169"/>
                              </a:lnTo>
                              <a:lnTo>
                                <a:pt x="7430" y="2169"/>
                              </a:lnTo>
                              <a:lnTo>
                                <a:pt x="7430" y="2338"/>
                              </a:lnTo>
                              <a:lnTo>
                                <a:pt x="4648" y="2338"/>
                              </a:lnTo>
                              <a:lnTo>
                                <a:pt x="4648" y="2507"/>
                              </a:lnTo>
                              <a:lnTo>
                                <a:pt x="3239" y="2507"/>
                              </a:lnTo>
                              <a:lnTo>
                                <a:pt x="2782" y="2690"/>
                              </a:lnTo>
                              <a:lnTo>
                                <a:pt x="2782" y="2859"/>
                              </a:lnTo>
                              <a:lnTo>
                                <a:pt x="3239" y="3211"/>
                              </a:lnTo>
                              <a:lnTo>
                                <a:pt x="4190" y="3394"/>
                              </a:lnTo>
                              <a:lnTo>
                                <a:pt x="4190" y="4268"/>
                              </a:lnTo>
                              <a:lnTo>
                                <a:pt x="3732" y="4268"/>
                              </a:lnTo>
                              <a:lnTo>
                                <a:pt x="3732" y="4620"/>
                              </a:lnTo>
                              <a:lnTo>
                                <a:pt x="3239" y="4620"/>
                              </a:lnTo>
                              <a:lnTo>
                                <a:pt x="2782" y="4775"/>
                              </a:lnTo>
                              <a:lnTo>
                                <a:pt x="2782" y="5141"/>
                              </a:lnTo>
                              <a:lnTo>
                                <a:pt x="2324" y="5310"/>
                              </a:lnTo>
                              <a:lnTo>
                                <a:pt x="2324" y="8451"/>
                              </a:lnTo>
                              <a:lnTo>
                                <a:pt x="1866" y="8620"/>
                              </a:lnTo>
                              <a:lnTo>
                                <a:pt x="1866" y="8817"/>
                              </a:lnTo>
                              <a:lnTo>
                                <a:pt x="951" y="9155"/>
                              </a:lnTo>
                              <a:lnTo>
                                <a:pt x="951" y="16324"/>
                              </a:lnTo>
                              <a:lnTo>
                                <a:pt x="458" y="16507"/>
                              </a:lnTo>
                              <a:lnTo>
                                <a:pt x="0" y="16507"/>
                              </a:lnTo>
                              <a:lnTo>
                                <a:pt x="0" y="16845"/>
                              </a:lnTo>
                              <a:lnTo>
                                <a:pt x="458" y="16845"/>
                              </a:lnTo>
                              <a:lnTo>
                                <a:pt x="458" y="17014"/>
                              </a:lnTo>
                              <a:lnTo>
                                <a:pt x="951" y="17014"/>
                              </a:lnTo>
                              <a:lnTo>
                                <a:pt x="951" y="17366"/>
                              </a:lnTo>
                              <a:lnTo>
                                <a:pt x="1373" y="17366"/>
                              </a:lnTo>
                              <a:lnTo>
                                <a:pt x="1373" y="17549"/>
                              </a:lnTo>
                              <a:lnTo>
                                <a:pt x="1866" y="17901"/>
                              </a:lnTo>
                              <a:lnTo>
                                <a:pt x="1866" y="19113"/>
                              </a:lnTo>
                              <a:lnTo>
                                <a:pt x="2324" y="19113"/>
                              </a:lnTo>
                              <a:lnTo>
                                <a:pt x="2324" y="19465"/>
                              </a:lnTo>
                              <a:lnTo>
                                <a:pt x="2782" y="19465"/>
                              </a:lnTo>
                              <a:lnTo>
                                <a:pt x="2782" y="19648"/>
                              </a:lnTo>
                              <a:lnTo>
                                <a:pt x="3239" y="19648"/>
                              </a:lnTo>
                              <a:lnTo>
                                <a:pt x="3239" y="19986"/>
                              </a:lnTo>
                              <a:lnTo>
                                <a:pt x="3732" y="19986"/>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052" name="Line 28"/>
                        <p:cNvSpPr>
                          <a:spLocks noChangeShapeType="1"/>
                        </p:cNvSpPr>
                        <p:nvPr/>
                      </p:nvSpPr>
                      <p:spPr bwMode="auto">
                        <a:xfrm flipH="1" flipV="1">
                          <a:off x="8748" y="8141"/>
                          <a:ext cx="3125" cy="742"/>
                        </a:xfrm>
                        <a:prstGeom prst="line">
                          <a:avLst/>
                        </a:prstGeom>
                        <a:noFill/>
                        <a:ln w="6350">
                          <a:solidFill>
                            <a:srgbClr val="000000"/>
                          </a:solidFill>
                          <a:round/>
                          <a:headEnd type="none" w="sm" len="med"/>
                          <a:tailEnd type="none" w="sm" len="med"/>
                        </a:ln>
                        <a:effectLst/>
                      </p:spPr>
                      <p:txBody>
                        <a:bodyPr/>
                        <a:lstStyle/>
                        <a:p>
                          <a:endParaRPr lang="el-GR"/>
                        </a:p>
                      </p:txBody>
                    </p:sp>
                    <p:sp>
                      <p:nvSpPr>
                        <p:cNvPr id="1053" name="Line 29"/>
                        <p:cNvSpPr>
                          <a:spLocks noChangeShapeType="1"/>
                        </p:cNvSpPr>
                        <p:nvPr/>
                      </p:nvSpPr>
                      <p:spPr bwMode="auto">
                        <a:xfrm flipV="1">
                          <a:off x="8748" y="10362"/>
                          <a:ext cx="3125" cy="743"/>
                        </a:xfrm>
                        <a:prstGeom prst="line">
                          <a:avLst/>
                        </a:prstGeom>
                        <a:noFill/>
                        <a:ln w="6350">
                          <a:solidFill>
                            <a:srgbClr val="000000"/>
                          </a:solidFill>
                          <a:round/>
                          <a:headEnd type="none" w="sm" len="med"/>
                          <a:tailEnd type="none" w="sm" len="med"/>
                        </a:ln>
                        <a:effectLst/>
                      </p:spPr>
                      <p:txBody>
                        <a:bodyPr/>
                        <a:lstStyle/>
                        <a:p>
                          <a:endParaRPr lang="el-GR"/>
                        </a:p>
                      </p:txBody>
                    </p:sp>
                    <p:sp>
                      <p:nvSpPr>
                        <p:cNvPr id="1054" name="Line 30"/>
                        <p:cNvSpPr>
                          <a:spLocks noChangeShapeType="1"/>
                        </p:cNvSpPr>
                        <p:nvPr/>
                      </p:nvSpPr>
                      <p:spPr bwMode="auto">
                        <a:xfrm flipH="1" flipV="1">
                          <a:off x="8748" y="12582"/>
                          <a:ext cx="3125" cy="743"/>
                        </a:xfrm>
                        <a:prstGeom prst="line">
                          <a:avLst/>
                        </a:prstGeom>
                        <a:noFill/>
                        <a:ln w="6350">
                          <a:solidFill>
                            <a:srgbClr val="000000"/>
                          </a:solidFill>
                          <a:round/>
                          <a:headEnd type="none" w="sm" len="med"/>
                          <a:tailEnd type="none" w="sm" len="med"/>
                        </a:ln>
                        <a:effectLst/>
                      </p:spPr>
                      <p:txBody>
                        <a:bodyPr/>
                        <a:lstStyle/>
                        <a:p>
                          <a:endParaRPr lang="el-GR"/>
                        </a:p>
                      </p:txBody>
                    </p:sp>
                    <p:sp>
                      <p:nvSpPr>
                        <p:cNvPr id="1055" name="Line 31"/>
                        <p:cNvSpPr>
                          <a:spLocks noChangeShapeType="1"/>
                        </p:cNvSpPr>
                        <p:nvPr/>
                      </p:nvSpPr>
                      <p:spPr bwMode="auto">
                        <a:xfrm>
                          <a:off x="6248" y="14061"/>
                          <a:ext cx="2506" cy="1487"/>
                        </a:xfrm>
                        <a:prstGeom prst="line">
                          <a:avLst/>
                        </a:prstGeom>
                        <a:noFill/>
                        <a:ln w="6350">
                          <a:solidFill>
                            <a:srgbClr val="000000"/>
                          </a:solidFill>
                          <a:round/>
                          <a:headEnd type="none" w="sm" len="med"/>
                          <a:tailEnd type="none" w="sm" len="med"/>
                        </a:ln>
                        <a:effectLst/>
                      </p:spPr>
                      <p:txBody>
                        <a:bodyPr/>
                        <a:lstStyle/>
                        <a:p>
                          <a:endParaRPr lang="el-GR"/>
                        </a:p>
                      </p:txBody>
                    </p:sp>
                    <p:sp>
                      <p:nvSpPr>
                        <p:cNvPr id="1056" name="Line 32"/>
                        <p:cNvSpPr>
                          <a:spLocks noChangeShapeType="1"/>
                        </p:cNvSpPr>
                        <p:nvPr/>
                      </p:nvSpPr>
                      <p:spPr bwMode="auto">
                        <a:xfrm flipV="1">
                          <a:off x="8748" y="14804"/>
                          <a:ext cx="3125" cy="744"/>
                        </a:xfrm>
                        <a:prstGeom prst="line">
                          <a:avLst/>
                        </a:prstGeom>
                        <a:noFill/>
                        <a:ln w="6350">
                          <a:solidFill>
                            <a:srgbClr val="000000"/>
                          </a:solidFill>
                          <a:round/>
                          <a:headEnd type="none" w="sm" len="med"/>
                          <a:tailEnd type="none" w="sm" len="med"/>
                        </a:ln>
                        <a:effectLst/>
                      </p:spPr>
                      <p:txBody>
                        <a:bodyPr/>
                        <a:lstStyle/>
                        <a:p>
                          <a:endParaRPr lang="el-GR"/>
                        </a:p>
                      </p:txBody>
                    </p:sp>
                    <p:sp>
                      <p:nvSpPr>
                        <p:cNvPr id="1057" name="Line 33"/>
                        <p:cNvSpPr>
                          <a:spLocks noChangeShapeType="1"/>
                        </p:cNvSpPr>
                        <p:nvPr/>
                      </p:nvSpPr>
                      <p:spPr bwMode="auto">
                        <a:xfrm flipH="1" flipV="1">
                          <a:off x="8748" y="17033"/>
                          <a:ext cx="3125" cy="745"/>
                        </a:xfrm>
                        <a:prstGeom prst="line">
                          <a:avLst/>
                        </a:prstGeom>
                        <a:noFill/>
                        <a:ln w="6350">
                          <a:solidFill>
                            <a:srgbClr val="000000"/>
                          </a:solidFill>
                          <a:round/>
                          <a:headEnd type="none" w="sm" len="med"/>
                          <a:tailEnd type="none" w="sm" len="med"/>
                        </a:ln>
                        <a:effectLst/>
                      </p:spPr>
                      <p:txBody>
                        <a:bodyPr/>
                        <a:lstStyle/>
                        <a:p>
                          <a:endParaRPr lang="el-GR"/>
                        </a:p>
                      </p:txBody>
                    </p:sp>
                    <p:sp>
                      <p:nvSpPr>
                        <p:cNvPr id="1058" name="Line 34"/>
                        <p:cNvSpPr>
                          <a:spLocks noChangeShapeType="1"/>
                        </p:cNvSpPr>
                        <p:nvPr/>
                      </p:nvSpPr>
                      <p:spPr bwMode="auto">
                        <a:xfrm>
                          <a:off x="6248" y="15537"/>
                          <a:ext cx="2506" cy="1487"/>
                        </a:xfrm>
                        <a:prstGeom prst="line">
                          <a:avLst/>
                        </a:prstGeom>
                        <a:noFill/>
                        <a:ln w="6350">
                          <a:solidFill>
                            <a:srgbClr val="000000"/>
                          </a:solidFill>
                          <a:round/>
                          <a:headEnd type="none" w="sm" len="med"/>
                          <a:tailEnd type="none" w="sm" len="med"/>
                        </a:ln>
                        <a:effectLst/>
                      </p:spPr>
                      <p:txBody>
                        <a:bodyPr/>
                        <a:lstStyle/>
                        <a:p>
                          <a:endParaRPr lang="el-GR"/>
                        </a:p>
                      </p:txBody>
                    </p:sp>
                    <p:sp>
                      <p:nvSpPr>
                        <p:cNvPr id="1059" name="Line 35"/>
                        <p:cNvSpPr>
                          <a:spLocks noChangeShapeType="1"/>
                        </p:cNvSpPr>
                        <p:nvPr/>
                      </p:nvSpPr>
                      <p:spPr bwMode="auto">
                        <a:xfrm>
                          <a:off x="6248" y="15537"/>
                          <a:ext cx="6" cy="2241"/>
                        </a:xfrm>
                        <a:prstGeom prst="line">
                          <a:avLst/>
                        </a:prstGeom>
                        <a:noFill/>
                        <a:ln w="6350">
                          <a:solidFill>
                            <a:srgbClr val="000000"/>
                          </a:solidFill>
                          <a:round/>
                          <a:headEnd type="none" w="sm" len="med"/>
                          <a:tailEnd type="none" w="sm" len="med"/>
                        </a:ln>
                        <a:effectLst/>
                      </p:spPr>
                      <p:txBody>
                        <a:bodyPr/>
                        <a:lstStyle/>
                        <a:p>
                          <a:endParaRPr lang="el-GR"/>
                        </a:p>
                      </p:txBody>
                    </p:sp>
                  </p:grpSp>
                  <p:grpSp>
                    <p:nvGrpSpPr>
                      <p:cNvPr id="1060" name="Group 36"/>
                      <p:cNvGrpSpPr>
                        <a:grpSpLocks/>
                      </p:cNvGrpSpPr>
                      <p:nvPr/>
                    </p:nvGrpSpPr>
                    <p:grpSpPr bwMode="auto">
                      <a:xfrm>
                        <a:off x="6220" y="6336"/>
                        <a:ext cx="5441" cy="13088"/>
                        <a:chOff x="3" y="-1"/>
                        <a:chExt cx="19995" cy="20006"/>
                      </a:xfrm>
                    </p:grpSpPr>
                    <p:sp>
                      <p:nvSpPr>
                        <p:cNvPr id="1061" name="Freeform 37"/>
                        <p:cNvSpPr>
                          <a:spLocks/>
                        </p:cNvSpPr>
                        <p:nvPr/>
                      </p:nvSpPr>
                      <p:spPr bwMode="auto">
                        <a:xfrm>
                          <a:off x="12035" y="1303"/>
                          <a:ext cx="1841" cy="1953"/>
                        </a:xfrm>
                        <a:custGeom>
                          <a:avLst/>
                          <a:gdLst/>
                          <a:ahLst/>
                          <a:cxnLst>
                            <a:cxn ang="0">
                              <a:pos x="0" y="3411"/>
                            </a:cxn>
                            <a:cxn ang="0">
                              <a:pos x="5526" y="0"/>
                            </a:cxn>
                            <a:cxn ang="0">
                              <a:pos x="8158" y="0"/>
                            </a:cxn>
                            <a:cxn ang="0">
                              <a:pos x="8158" y="620"/>
                            </a:cxn>
                            <a:cxn ang="0">
                              <a:pos x="9474" y="620"/>
                            </a:cxn>
                            <a:cxn ang="0">
                              <a:pos x="9474" y="1240"/>
                            </a:cxn>
                            <a:cxn ang="0">
                              <a:pos x="10789" y="1240"/>
                            </a:cxn>
                            <a:cxn ang="0">
                              <a:pos x="10789" y="2481"/>
                            </a:cxn>
                            <a:cxn ang="0">
                              <a:pos x="12105" y="2481"/>
                            </a:cxn>
                            <a:cxn ang="0">
                              <a:pos x="13421" y="2946"/>
                            </a:cxn>
                            <a:cxn ang="0">
                              <a:pos x="13421" y="3566"/>
                            </a:cxn>
                            <a:cxn ang="0">
                              <a:pos x="14737" y="4186"/>
                            </a:cxn>
                            <a:cxn ang="0">
                              <a:pos x="14737" y="4806"/>
                            </a:cxn>
                            <a:cxn ang="0">
                              <a:pos x="16053" y="4806"/>
                            </a:cxn>
                            <a:cxn ang="0">
                              <a:pos x="16053" y="6047"/>
                            </a:cxn>
                            <a:cxn ang="0">
                              <a:pos x="17368" y="6667"/>
                            </a:cxn>
                            <a:cxn ang="0">
                              <a:pos x="17368" y="7287"/>
                            </a:cxn>
                            <a:cxn ang="0">
                              <a:pos x="18421" y="7907"/>
                            </a:cxn>
                            <a:cxn ang="0">
                              <a:pos x="18421" y="10388"/>
                            </a:cxn>
                            <a:cxn ang="0">
                              <a:pos x="19737" y="10388"/>
                            </a:cxn>
                            <a:cxn ang="0">
                              <a:pos x="19737" y="19845"/>
                            </a:cxn>
                          </a:cxnLst>
                          <a:rect l="0" t="0" r="r" b="b"/>
                          <a:pathLst>
                            <a:path w="20000" h="20000">
                              <a:moveTo>
                                <a:pt x="0" y="3411"/>
                              </a:moveTo>
                              <a:lnTo>
                                <a:pt x="5526" y="0"/>
                              </a:lnTo>
                              <a:lnTo>
                                <a:pt x="8158" y="0"/>
                              </a:lnTo>
                              <a:lnTo>
                                <a:pt x="8158" y="620"/>
                              </a:lnTo>
                              <a:lnTo>
                                <a:pt x="9474" y="620"/>
                              </a:lnTo>
                              <a:lnTo>
                                <a:pt x="9474" y="1240"/>
                              </a:lnTo>
                              <a:lnTo>
                                <a:pt x="10789" y="1240"/>
                              </a:lnTo>
                              <a:lnTo>
                                <a:pt x="10789" y="2481"/>
                              </a:lnTo>
                              <a:lnTo>
                                <a:pt x="12105" y="2481"/>
                              </a:lnTo>
                              <a:lnTo>
                                <a:pt x="13421" y="2946"/>
                              </a:lnTo>
                              <a:lnTo>
                                <a:pt x="13421" y="3566"/>
                              </a:lnTo>
                              <a:lnTo>
                                <a:pt x="14737" y="4186"/>
                              </a:lnTo>
                              <a:lnTo>
                                <a:pt x="14737" y="4806"/>
                              </a:lnTo>
                              <a:lnTo>
                                <a:pt x="16053" y="4806"/>
                              </a:lnTo>
                              <a:lnTo>
                                <a:pt x="16053" y="6047"/>
                              </a:lnTo>
                              <a:lnTo>
                                <a:pt x="17368" y="6667"/>
                              </a:lnTo>
                              <a:lnTo>
                                <a:pt x="17368" y="7287"/>
                              </a:lnTo>
                              <a:lnTo>
                                <a:pt x="18421" y="7907"/>
                              </a:lnTo>
                              <a:lnTo>
                                <a:pt x="18421" y="10388"/>
                              </a:lnTo>
                              <a:lnTo>
                                <a:pt x="19737" y="10388"/>
                              </a:lnTo>
                              <a:lnTo>
                                <a:pt x="19737" y="19845"/>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2" name="Freeform 38"/>
                        <p:cNvSpPr>
                          <a:spLocks/>
                        </p:cNvSpPr>
                        <p:nvPr/>
                      </p:nvSpPr>
                      <p:spPr bwMode="auto">
                        <a:xfrm>
                          <a:off x="14339" y="499"/>
                          <a:ext cx="2624" cy="2925"/>
                        </a:xfrm>
                        <a:custGeom>
                          <a:avLst/>
                          <a:gdLst/>
                          <a:ahLst/>
                          <a:cxnLst>
                            <a:cxn ang="0">
                              <a:pos x="14815" y="0"/>
                            </a:cxn>
                            <a:cxn ang="0">
                              <a:pos x="0" y="1451"/>
                            </a:cxn>
                            <a:cxn ang="0">
                              <a:pos x="1667" y="1451"/>
                            </a:cxn>
                            <a:cxn ang="0">
                              <a:pos x="3519" y="2280"/>
                            </a:cxn>
                            <a:cxn ang="0">
                              <a:pos x="3519" y="2694"/>
                            </a:cxn>
                            <a:cxn ang="0">
                              <a:pos x="10926" y="4249"/>
                            </a:cxn>
                            <a:cxn ang="0">
                              <a:pos x="10926" y="5389"/>
                            </a:cxn>
                            <a:cxn ang="0">
                              <a:pos x="12778" y="5389"/>
                            </a:cxn>
                            <a:cxn ang="0">
                              <a:pos x="12778" y="5907"/>
                            </a:cxn>
                            <a:cxn ang="0">
                              <a:pos x="14630" y="6321"/>
                            </a:cxn>
                            <a:cxn ang="0">
                              <a:pos x="14630" y="7047"/>
                            </a:cxn>
                            <a:cxn ang="0">
                              <a:pos x="16296" y="7461"/>
                            </a:cxn>
                            <a:cxn ang="0">
                              <a:pos x="16296" y="8705"/>
                            </a:cxn>
                            <a:cxn ang="0">
                              <a:pos x="18148" y="8705"/>
                            </a:cxn>
                            <a:cxn ang="0">
                              <a:pos x="18148" y="10777"/>
                            </a:cxn>
                            <a:cxn ang="0">
                              <a:pos x="19815" y="11088"/>
                            </a:cxn>
                            <a:cxn ang="0">
                              <a:pos x="19815" y="19896"/>
                            </a:cxn>
                          </a:cxnLst>
                          <a:rect l="0" t="0" r="r" b="b"/>
                          <a:pathLst>
                            <a:path w="20000" h="20000">
                              <a:moveTo>
                                <a:pt x="14815" y="0"/>
                              </a:moveTo>
                              <a:lnTo>
                                <a:pt x="0" y="1451"/>
                              </a:lnTo>
                              <a:lnTo>
                                <a:pt x="1667" y="1451"/>
                              </a:lnTo>
                              <a:lnTo>
                                <a:pt x="3519" y="2280"/>
                              </a:lnTo>
                              <a:lnTo>
                                <a:pt x="3519" y="2694"/>
                              </a:lnTo>
                              <a:lnTo>
                                <a:pt x="10926" y="4249"/>
                              </a:lnTo>
                              <a:lnTo>
                                <a:pt x="10926" y="5389"/>
                              </a:lnTo>
                              <a:lnTo>
                                <a:pt x="12778" y="5389"/>
                              </a:lnTo>
                              <a:lnTo>
                                <a:pt x="12778" y="5907"/>
                              </a:lnTo>
                              <a:lnTo>
                                <a:pt x="14630" y="6321"/>
                              </a:lnTo>
                              <a:lnTo>
                                <a:pt x="14630" y="7047"/>
                              </a:lnTo>
                              <a:lnTo>
                                <a:pt x="16296" y="7461"/>
                              </a:lnTo>
                              <a:lnTo>
                                <a:pt x="16296" y="8705"/>
                              </a:lnTo>
                              <a:lnTo>
                                <a:pt x="18148" y="8705"/>
                              </a:lnTo>
                              <a:lnTo>
                                <a:pt x="18148" y="10777"/>
                              </a:lnTo>
                              <a:lnTo>
                                <a:pt x="19815" y="11088"/>
                              </a:lnTo>
                              <a:lnTo>
                                <a:pt x="19815" y="19896"/>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3" name="Freeform 39"/>
                        <p:cNvSpPr>
                          <a:spLocks/>
                        </p:cNvSpPr>
                        <p:nvPr/>
                      </p:nvSpPr>
                      <p:spPr bwMode="auto">
                        <a:xfrm>
                          <a:off x="18936" y="-1"/>
                          <a:ext cx="915" cy="3728"/>
                        </a:xfrm>
                        <a:custGeom>
                          <a:avLst/>
                          <a:gdLst/>
                          <a:ahLst/>
                          <a:cxnLst>
                            <a:cxn ang="0">
                              <a:pos x="0" y="2683"/>
                            </a:cxn>
                            <a:cxn ang="0">
                              <a:pos x="7368" y="0"/>
                            </a:cxn>
                            <a:cxn ang="0">
                              <a:pos x="7368" y="650"/>
                            </a:cxn>
                            <a:cxn ang="0">
                              <a:pos x="12632" y="1301"/>
                            </a:cxn>
                            <a:cxn ang="0">
                              <a:pos x="12632" y="3496"/>
                            </a:cxn>
                            <a:cxn ang="0">
                              <a:pos x="14737" y="4146"/>
                            </a:cxn>
                            <a:cxn ang="0">
                              <a:pos x="14737" y="6992"/>
                            </a:cxn>
                            <a:cxn ang="0">
                              <a:pos x="17368" y="7561"/>
                            </a:cxn>
                            <a:cxn ang="0">
                              <a:pos x="17368" y="8211"/>
                            </a:cxn>
                            <a:cxn ang="0">
                              <a:pos x="19474" y="8862"/>
                            </a:cxn>
                            <a:cxn ang="0">
                              <a:pos x="19474" y="19919"/>
                            </a:cxn>
                          </a:cxnLst>
                          <a:rect l="0" t="0" r="r" b="b"/>
                          <a:pathLst>
                            <a:path w="20000" h="20000">
                              <a:moveTo>
                                <a:pt x="0" y="2683"/>
                              </a:moveTo>
                              <a:lnTo>
                                <a:pt x="7368" y="0"/>
                              </a:lnTo>
                              <a:lnTo>
                                <a:pt x="7368" y="650"/>
                              </a:lnTo>
                              <a:lnTo>
                                <a:pt x="12632" y="1301"/>
                              </a:lnTo>
                              <a:lnTo>
                                <a:pt x="12632" y="3496"/>
                              </a:lnTo>
                              <a:lnTo>
                                <a:pt x="14737" y="4146"/>
                              </a:lnTo>
                              <a:lnTo>
                                <a:pt x="14737" y="6992"/>
                              </a:lnTo>
                              <a:lnTo>
                                <a:pt x="17368" y="7561"/>
                              </a:lnTo>
                              <a:lnTo>
                                <a:pt x="17368" y="8211"/>
                              </a:lnTo>
                              <a:lnTo>
                                <a:pt x="19474" y="8862"/>
                              </a:lnTo>
                              <a:lnTo>
                                <a:pt x="19474" y="19919"/>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4" name="Freeform 40"/>
                        <p:cNvSpPr>
                          <a:spLocks/>
                        </p:cNvSpPr>
                        <p:nvPr/>
                      </p:nvSpPr>
                      <p:spPr bwMode="auto">
                        <a:xfrm>
                          <a:off x="11590" y="7259"/>
                          <a:ext cx="1338" cy="2530"/>
                        </a:xfrm>
                        <a:custGeom>
                          <a:avLst/>
                          <a:gdLst/>
                          <a:ahLst/>
                          <a:cxnLst>
                            <a:cxn ang="0">
                              <a:pos x="6909" y="240"/>
                            </a:cxn>
                            <a:cxn ang="0">
                              <a:pos x="0" y="0"/>
                            </a:cxn>
                            <a:cxn ang="0">
                              <a:pos x="1818" y="0"/>
                            </a:cxn>
                            <a:cxn ang="0">
                              <a:pos x="3636" y="359"/>
                            </a:cxn>
                            <a:cxn ang="0">
                              <a:pos x="5455" y="958"/>
                            </a:cxn>
                            <a:cxn ang="0">
                              <a:pos x="6909" y="1317"/>
                            </a:cxn>
                            <a:cxn ang="0">
                              <a:pos x="9091" y="1317"/>
                            </a:cxn>
                            <a:cxn ang="0">
                              <a:pos x="10909" y="1916"/>
                            </a:cxn>
                            <a:cxn ang="0">
                              <a:pos x="12727" y="1916"/>
                            </a:cxn>
                            <a:cxn ang="0">
                              <a:pos x="12727" y="3114"/>
                            </a:cxn>
                            <a:cxn ang="0">
                              <a:pos x="14545" y="3713"/>
                            </a:cxn>
                            <a:cxn ang="0">
                              <a:pos x="14545" y="4192"/>
                            </a:cxn>
                            <a:cxn ang="0">
                              <a:pos x="16364" y="4551"/>
                            </a:cxn>
                            <a:cxn ang="0">
                              <a:pos x="16364" y="5988"/>
                            </a:cxn>
                            <a:cxn ang="0">
                              <a:pos x="17818" y="6946"/>
                            </a:cxn>
                            <a:cxn ang="0">
                              <a:pos x="17818" y="8383"/>
                            </a:cxn>
                            <a:cxn ang="0">
                              <a:pos x="19636" y="8743"/>
                            </a:cxn>
                            <a:cxn ang="0">
                              <a:pos x="19636" y="16287"/>
                            </a:cxn>
                            <a:cxn ang="0">
                              <a:pos x="17818" y="16766"/>
                            </a:cxn>
                            <a:cxn ang="0">
                              <a:pos x="17818" y="17725"/>
                            </a:cxn>
                            <a:cxn ang="0">
                              <a:pos x="16364" y="17725"/>
                            </a:cxn>
                            <a:cxn ang="0">
                              <a:pos x="16364" y="18084"/>
                            </a:cxn>
                            <a:cxn ang="0">
                              <a:pos x="14545" y="18084"/>
                            </a:cxn>
                            <a:cxn ang="0">
                              <a:pos x="14545" y="18563"/>
                            </a:cxn>
                            <a:cxn ang="0">
                              <a:pos x="12727" y="18563"/>
                            </a:cxn>
                            <a:cxn ang="0">
                              <a:pos x="12727" y="18922"/>
                            </a:cxn>
                            <a:cxn ang="0">
                              <a:pos x="10909" y="18922"/>
                            </a:cxn>
                            <a:cxn ang="0">
                              <a:pos x="10909" y="19880"/>
                            </a:cxn>
                          </a:cxnLst>
                          <a:rect l="0" t="0" r="r" b="b"/>
                          <a:pathLst>
                            <a:path w="20000" h="20000">
                              <a:moveTo>
                                <a:pt x="6909" y="240"/>
                              </a:moveTo>
                              <a:lnTo>
                                <a:pt x="0" y="0"/>
                              </a:lnTo>
                              <a:lnTo>
                                <a:pt x="1818" y="0"/>
                              </a:lnTo>
                              <a:lnTo>
                                <a:pt x="3636" y="359"/>
                              </a:lnTo>
                              <a:lnTo>
                                <a:pt x="5455" y="958"/>
                              </a:lnTo>
                              <a:lnTo>
                                <a:pt x="6909" y="1317"/>
                              </a:lnTo>
                              <a:lnTo>
                                <a:pt x="9091" y="1317"/>
                              </a:lnTo>
                              <a:lnTo>
                                <a:pt x="10909" y="1916"/>
                              </a:lnTo>
                              <a:lnTo>
                                <a:pt x="12727" y="1916"/>
                              </a:lnTo>
                              <a:lnTo>
                                <a:pt x="12727" y="3114"/>
                              </a:lnTo>
                              <a:lnTo>
                                <a:pt x="14545" y="3713"/>
                              </a:lnTo>
                              <a:lnTo>
                                <a:pt x="14545" y="4192"/>
                              </a:lnTo>
                              <a:lnTo>
                                <a:pt x="16364" y="4551"/>
                              </a:lnTo>
                              <a:lnTo>
                                <a:pt x="16364" y="5988"/>
                              </a:lnTo>
                              <a:lnTo>
                                <a:pt x="17818" y="6946"/>
                              </a:lnTo>
                              <a:lnTo>
                                <a:pt x="17818" y="8383"/>
                              </a:lnTo>
                              <a:lnTo>
                                <a:pt x="19636" y="8743"/>
                              </a:lnTo>
                              <a:lnTo>
                                <a:pt x="19636" y="16287"/>
                              </a:lnTo>
                              <a:lnTo>
                                <a:pt x="17818" y="16766"/>
                              </a:lnTo>
                              <a:lnTo>
                                <a:pt x="17818" y="17725"/>
                              </a:lnTo>
                              <a:lnTo>
                                <a:pt x="16364" y="17725"/>
                              </a:lnTo>
                              <a:lnTo>
                                <a:pt x="16364" y="18084"/>
                              </a:lnTo>
                              <a:lnTo>
                                <a:pt x="14545" y="18084"/>
                              </a:lnTo>
                              <a:lnTo>
                                <a:pt x="14545" y="18563"/>
                              </a:lnTo>
                              <a:lnTo>
                                <a:pt x="12727" y="18563"/>
                              </a:lnTo>
                              <a:lnTo>
                                <a:pt x="12727" y="18922"/>
                              </a:lnTo>
                              <a:lnTo>
                                <a:pt x="10909" y="18922"/>
                              </a:lnTo>
                              <a:lnTo>
                                <a:pt x="10909" y="1988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5" name="Freeform 41"/>
                        <p:cNvSpPr>
                          <a:spLocks/>
                        </p:cNvSpPr>
                        <p:nvPr/>
                      </p:nvSpPr>
                      <p:spPr bwMode="auto">
                        <a:xfrm>
                          <a:off x="14339" y="7200"/>
                          <a:ext cx="2311" cy="3014"/>
                        </a:xfrm>
                        <a:custGeom>
                          <a:avLst/>
                          <a:gdLst/>
                          <a:ahLst/>
                          <a:cxnLst>
                            <a:cxn ang="0">
                              <a:pos x="0" y="603"/>
                            </a:cxn>
                            <a:cxn ang="0">
                              <a:pos x="8421" y="0"/>
                            </a:cxn>
                            <a:cxn ang="0">
                              <a:pos x="11579" y="1206"/>
                            </a:cxn>
                            <a:cxn ang="0">
                              <a:pos x="12421" y="1206"/>
                            </a:cxn>
                            <a:cxn ang="0">
                              <a:pos x="12421" y="1608"/>
                            </a:cxn>
                            <a:cxn ang="0">
                              <a:pos x="13684" y="2312"/>
                            </a:cxn>
                            <a:cxn ang="0">
                              <a:pos x="15789" y="3116"/>
                            </a:cxn>
                            <a:cxn ang="0">
                              <a:pos x="16842" y="3518"/>
                            </a:cxn>
                            <a:cxn ang="0">
                              <a:pos x="17684" y="3920"/>
                            </a:cxn>
                            <a:cxn ang="0">
                              <a:pos x="18737" y="4322"/>
                            </a:cxn>
                            <a:cxn ang="0">
                              <a:pos x="18737" y="5930"/>
                            </a:cxn>
                            <a:cxn ang="0">
                              <a:pos x="19789" y="6231"/>
                            </a:cxn>
                            <a:cxn ang="0">
                              <a:pos x="19789" y="19899"/>
                            </a:cxn>
                          </a:cxnLst>
                          <a:rect l="0" t="0" r="r" b="b"/>
                          <a:pathLst>
                            <a:path w="20000" h="20000">
                              <a:moveTo>
                                <a:pt x="0" y="603"/>
                              </a:moveTo>
                              <a:lnTo>
                                <a:pt x="8421" y="0"/>
                              </a:lnTo>
                              <a:lnTo>
                                <a:pt x="11579" y="1206"/>
                              </a:lnTo>
                              <a:lnTo>
                                <a:pt x="12421" y="1206"/>
                              </a:lnTo>
                              <a:lnTo>
                                <a:pt x="12421" y="1608"/>
                              </a:lnTo>
                              <a:lnTo>
                                <a:pt x="13684" y="2312"/>
                              </a:lnTo>
                              <a:lnTo>
                                <a:pt x="15789" y="3116"/>
                              </a:lnTo>
                              <a:lnTo>
                                <a:pt x="16842" y="3518"/>
                              </a:lnTo>
                              <a:lnTo>
                                <a:pt x="17684" y="3920"/>
                              </a:lnTo>
                              <a:lnTo>
                                <a:pt x="18737" y="4322"/>
                              </a:lnTo>
                              <a:lnTo>
                                <a:pt x="18737" y="5930"/>
                              </a:lnTo>
                              <a:lnTo>
                                <a:pt x="19789" y="6231"/>
                              </a:lnTo>
                              <a:lnTo>
                                <a:pt x="19789" y="19899"/>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6" name="Freeform 42"/>
                        <p:cNvSpPr>
                          <a:spLocks/>
                        </p:cNvSpPr>
                        <p:nvPr/>
                      </p:nvSpPr>
                      <p:spPr bwMode="auto">
                        <a:xfrm>
                          <a:off x="18936" y="6153"/>
                          <a:ext cx="1062" cy="4286"/>
                        </a:xfrm>
                        <a:custGeom>
                          <a:avLst/>
                          <a:gdLst/>
                          <a:ahLst/>
                          <a:cxnLst>
                            <a:cxn ang="0">
                              <a:pos x="5455" y="0"/>
                            </a:cxn>
                            <a:cxn ang="0">
                              <a:pos x="0" y="1837"/>
                            </a:cxn>
                            <a:cxn ang="0">
                              <a:pos x="3182" y="2332"/>
                            </a:cxn>
                            <a:cxn ang="0">
                              <a:pos x="3182" y="2615"/>
                            </a:cxn>
                            <a:cxn ang="0">
                              <a:pos x="6818" y="3180"/>
                            </a:cxn>
                            <a:cxn ang="0">
                              <a:pos x="8182" y="3746"/>
                            </a:cxn>
                            <a:cxn ang="0">
                              <a:pos x="10000" y="4028"/>
                            </a:cxn>
                            <a:cxn ang="0">
                              <a:pos x="11364" y="4594"/>
                            </a:cxn>
                            <a:cxn ang="0">
                              <a:pos x="13182" y="5159"/>
                            </a:cxn>
                            <a:cxn ang="0">
                              <a:pos x="15000" y="5724"/>
                            </a:cxn>
                            <a:cxn ang="0">
                              <a:pos x="15000" y="5936"/>
                            </a:cxn>
                            <a:cxn ang="0">
                              <a:pos x="16364" y="6290"/>
                            </a:cxn>
                            <a:cxn ang="0">
                              <a:pos x="16364" y="9541"/>
                            </a:cxn>
                            <a:cxn ang="0">
                              <a:pos x="17727" y="10035"/>
                            </a:cxn>
                            <a:cxn ang="0">
                              <a:pos x="17727" y="12226"/>
                            </a:cxn>
                            <a:cxn ang="0">
                              <a:pos x="19545" y="12792"/>
                            </a:cxn>
                            <a:cxn ang="0">
                              <a:pos x="19545" y="15548"/>
                            </a:cxn>
                            <a:cxn ang="0">
                              <a:pos x="17727" y="15830"/>
                            </a:cxn>
                            <a:cxn ang="0">
                              <a:pos x="17727" y="16184"/>
                            </a:cxn>
                            <a:cxn ang="0">
                              <a:pos x="16364" y="16396"/>
                            </a:cxn>
                            <a:cxn ang="0">
                              <a:pos x="16364" y="16678"/>
                            </a:cxn>
                            <a:cxn ang="0">
                              <a:pos x="15000" y="16890"/>
                            </a:cxn>
                            <a:cxn ang="0">
                              <a:pos x="13182" y="17244"/>
                            </a:cxn>
                            <a:cxn ang="0">
                              <a:pos x="11364" y="17456"/>
                            </a:cxn>
                            <a:cxn ang="0">
                              <a:pos x="11364" y="18021"/>
                            </a:cxn>
                            <a:cxn ang="0">
                              <a:pos x="10000" y="18304"/>
                            </a:cxn>
                            <a:cxn ang="0">
                              <a:pos x="10000" y="19152"/>
                            </a:cxn>
                            <a:cxn ang="0">
                              <a:pos x="8182" y="19152"/>
                            </a:cxn>
                            <a:cxn ang="0">
                              <a:pos x="8182" y="19647"/>
                            </a:cxn>
                            <a:cxn ang="0">
                              <a:pos x="6818" y="19647"/>
                            </a:cxn>
                            <a:cxn ang="0">
                              <a:pos x="6818" y="19929"/>
                            </a:cxn>
                          </a:cxnLst>
                          <a:rect l="0" t="0" r="r" b="b"/>
                          <a:pathLst>
                            <a:path w="20000" h="20000">
                              <a:moveTo>
                                <a:pt x="5455" y="0"/>
                              </a:moveTo>
                              <a:lnTo>
                                <a:pt x="0" y="1837"/>
                              </a:lnTo>
                              <a:lnTo>
                                <a:pt x="3182" y="2332"/>
                              </a:lnTo>
                              <a:lnTo>
                                <a:pt x="3182" y="2615"/>
                              </a:lnTo>
                              <a:lnTo>
                                <a:pt x="6818" y="3180"/>
                              </a:lnTo>
                              <a:lnTo>
                                <a:pt x="8182" y="3746"/>
                              </a:lnTo>
                              <a:lnTo>
                                <a:pt x="10000" y="4028"/>
                              </a:lnTo>
                              <a:lnTo>
                                <a:pt x="11364" y="4594"/>
                              </a:lnTo>
                              <a:lnTo>
                                <a:pt x="13182" y="5159"/>
                              </a:lnTo>
                              <a:lnTo>
                                <a:pt x="15000" y="5724"/>
                              </a:lnTo>
                              <a:lnTo>
                                <a:pt x="15000" y="5936"/>
                              </a:lnTo>
                              <a:lnTo>
                                <a:pt x="16364" y="6290"/>
                              </a:lnTo>
                              <a:lnTo>
                                <a:pt x="16364" y="9541"/>
                              </a:lnTo>
                              <a:lnTo>
                                <a:pt x="17727" y="10035"/>
                              </a:lnTo>
                              <a:lnTo>
                                <a:pt x="17727" y="12226"/>
                              </a:lnTo>
                              <a:lnTo>
                                <a:pt x="19545" y="12792"/>
                              </a:lnTo>
                              <a:lnTo>
                                <a:pt x="19545" y="15548"/>
                              </a:lnTo>
                              <a:lnTo>
                                <a:pt x="17727" y="15830"/>
                              </a:lnTo>
                              <a:lnTo>
                                <a:pt x="17727" y="16184"/>
                              </a:lnTo>
                              <a:lnTo>
                                <a:pt x="16364" y="16396"/>
                              </a:lnTo>
                              <a:lnTo>
                                <a:pt x="16364" y="16678"/>
                              </a:lnTo>
                              <a:lnTo>
                                <a:pt x="15000" y="16890"/>
                              </a:lnTo>
                              <a:lnTo>
                                <a:pt x="13182" y="17244"/>
                              </a:lnTo>
                              <a:lnTo>
                                <a:pt x="11364" y="17456"/>
                              </a:lnTo>
                              <a:lnTo>
                                <a:pt x="11364" y="18021"/>
                              </a:lnTo>
                              <a:lnTo>
                                <a:pt x="10000" y="18304"/>
                              </a:lnTo>
                              <a:lnTo>
                                <a:pt x="10000" y="19152"/>
                              </a:lnTo>
                              <a:lnTo>
                                <a:pt x="8182" y="19152"/>
                              </a:lnTo>
                              <a:lnTo>
                                <a:pt x="8182" y="19647"/>
                              </a:lnTo>
                              <a:lnTo>
                                <a:pt x="6818" y="19647"/>
                              </a:lnTo>
                              <a:lnTo>
                                <a:pt x="6818" y="19929"/>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7" name="Freeform 43"/>
                        <p:cNvSpPr>
                          <a:spLocks/>
                        </p:cNvSpPr>
                        <p:nvPr/>
                      </p:nvSpPr>
                      <p:spPr bwMode="auto">
                        <a:xfrm>
                          <a:off x="6368" y="2484"/>
                          <a:ext cx="1584" cy="4017"/>
                        </a:xfrm>
                        <a:custGeom>
                          <a:avLst/>
                          <a:gdLst/>
                          <a:ahLst/>
                          <a:cxnLst>
                            <a:cxn ang="0">
                              <a:pos x="8308" y="1434"/>
                            </a:cxn>
                            <a:cxn ang="0">
                              <a:pos x="19692" y="0"/>
                            </a:cxn>
                            <a:cxn ang="0">
                              <a:pos x="19692" y="604"/>
                            </a:cxn>
                            <a:cxn ang="0">
                              <a:pos x="18154" y="604"/>
                            </a:cxn>
                            <a:cxn ang="0">
                              <a:pos x="18154" y="1208"/>
                            </a:cxn>
                            <a:cxn ang="0">
                              <a:pos x="16615" y="1208"/>
                            </a:cxn>
                            <a:cxn ang="0">
                              <a:pos x="16615" y="2038"/>
                            </a:cxn>
                            <a:cxn ang="0">
                              <a:pos x="15385" y="2038"/>
                            </a:cxn>
                            <a:cxn ang="0">
                              <a:pos x="15385" y="2943"/>
                            </a:cxn>
                            <a:cxn ang="0">
                              <a:pos x="13846" y="2943"/>
                            </a:cxn>
                            <a:cxn ang="0">
                              <a:pos x="13846" y="3321"/>
                            </a:cxn>
                            <a:cxn ang="0">
                              <a:pos x="12308" y="3547"/>
                            </a:cxn>
                            <a:cxn ang="0">
                              <a:pos x="12308" y="4075"/>
                            </a:cxn>
                            <a:cxn ang="0">
                              <a:pos x="10769" y="4075"/>
                            </a:cxn>
                            <a:cxn ang="0">
                              <a:pos x="10769" y="4679"/>
                            </a:cxn>
                            <a:cxn ang="0">
                              <a:pos x="9231" y="4679"/>
                            </a:cxn>
                            <a:cxn ang="0">
                              <a:pos x="9231" y="5585"/>
                            </a:cxn>
                            <a:cxn ang="0">
                              <a:pos x="7385" y="5887"/>
                            </a:cxn>
                            <a:cxn ang="0">
                              <a:pos x="7385" y="6189"/>
                            </a:cxn>
                            <a:cxn ang="0">
                              <a:pos x="5846" y="6415"/>
                            </a:cxn>
                            <a:cxn ang="0">
                              <a:pos x="5846" y="7321"/>
                            </a:cxn>
                            <a:cxn ang="0">
                              <a:pos x="4615" y="7623"/>
                            </a:cxn>
                            <a:cxn ang="0">
                              <a:pos x="4615" y="8830"/>
                            </a:cxn>
                            <a:cxn ang="0">
                              <a:pos x="3077" y="9358"/>
                            </a:cxn>
                            <a:cxn ang="0">
                              <a:pos x="3077" y="10868"/>
                            </a:cxn>
                            <a:cxn ang="0">
                              <a:pos x="1538" y="11170"/>
                            </a:cxn>
                            <a:cxn ang="0">
                              <a:pos x="1538" y="12906"/>
                            </a:cxn>
                            <a:cxn ang="0">
                              <a:pos x="0" y="13283"/>
                            </a:cxn>
                            <a:cxn ang="0">
                              <a:pos x="0" y="19925"/>
                            </a:cxn>
                          </a:cxnLst>
                          <a:rect l="0" t="0" r="r" b="b"/>
                          <a:pathLst>
                            <a:path w="20000" h="20000">
                              <a:moveTo>
                                <a:pt x="8308" y="1434"/>
                              </a:moveTo>
                              <a:lnTo>
                                <a:pt x="19692" y="0"/>
                              </a:lnTo>
                              <a:lnTo>
                                <a:pt x="19692" y="604"/>
                              </a:lnTo>
                              <a:lnTo>
                                <a:pt x="18154" y="604"/>
                              </a:lnTo>
                              <a:lnTo>
                                <a:pt x="18154" y="1208"/>
                              </a:lnTo>
                              <a:lnTo>
                                <a:pt x="16615" y="1208"/>
                              </a:lnTo>
                              <a:lnTo>
                                <a:pt x="16615" y="2038"/>
                              </a:lnTo>
                              <a:lnTo>
                                <a:pt x="15385" y="2038"/>
                              </a:lnTo>
                              <a:lnTo>
                                <a:pt x="15385" y="2943"/>
                              </a:lnTo>
                              <a:lnTo>
                                <a:pt x="13846" y="2943"/>
                              </a:lnTo>
                              <a:lnTo>
                                <a:pt x="13846" y="3321"/>
                              </a:lnTo>
                              <a:lnTo>
                                <a:pt x="12308" y="3547"/>
                              </a:lnTo>
                              <a:lnTo>
                                <a:pt x="12308" y="4075"/>
                              </a:lnTo>
                              <a:lnTo>
                                <a:pt x="10769" y="4075"/>
                              </a:lnTo>
                              <a:lnTo>
                                <a:pt x="10769" y="4679"/>
                              </a:lnTo>
                              <a:lnTo>
                                <a:pt x="9231" y="4679"/>
                              </a:lnTo>
                              <a:lnTo>
                                <a:pt x="9231" y="5585"/>
                              </a:lnTo>
                              <a:lnTo>
                                <a:pt x="7385" y="5887"/>
                              </a:lnTo>
                              <a:lnTo>
                                <a:pt x="7385" y="6189"/>
                              </a:lnTo>
                              <a:lnTo>
                                <a:pt x="5846" y="6415"/>
                              </a:lnTo>
                              <a:lnTo>
                                <a:pt x="5846" y="7321"/>
                              </a:lnTo>
                              <a:lnTo>
                                <a:pt x="4615" y="7623"/>
                              </a:lnTo>
                              <a:lnTo>
                                <a:pt x="4615" y="8830"/>
                              </a:lnTo>
                              <a:lnTo>
                                <a:pt x="3077" y="9358"/>
                              </a:lnTo>
                              <a:lnTo>
                                <a:pt x="3077" y="10868"/>
                              </a:lnTo>
                              <a:lnTo>
                                <a:pt x="1538" y="11170"/>
                              </a:lnTo>
                              <a:lnTo>
                                <a:pt x="1538" y="12906"/>
                              </a:lnTo>
                              <a:lnTo>
                                <a:pt x="0" y="13283"/>
                              </a:lnTo>
                              <a:lnTo>
                                <a:pt x="0" y="19925"/>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8" name="Freeform 44"/>
                        <p:cNvSpPr>
                          <a:spLocks/>
                        </p:cNvSpPr>
                        <p:nvPr/>
                      </p:nvSpPr>
                      <p:spPr bwMode="auto">
                        <a:xfrm>
                          <a:off x="3112" y="1636"/>
                          <a:ext cx="1918" cy="4168"/>
                        </a:xfrm>
                        <a:custGeom>
                          <a:avLst/>
                          <a:gdLst/>
                          <a:ahLst/>
                          <a:cxnLst>
                            <a:cxn ang="0">
                              <a:pos x="16456" y="0"/>
                            </a:cxn>
                            <a:cxn ang="0">
                              <a:pos x="19747" y="655"/>
                            </a:cxn>
                            <a:cxn ang="0">
                              <a:pos x="18734" y="655"/>
                            </a:cxn>
                            <a:cxn ang="0">
                              <a:pos x="18734" y="945"/>
                            </a:cxn>
                            <a:cxn ang="0">
                              <a:pos x="17468" y="945"/>
                            </a:cxn>
                            <a:cxn ang="0">
                              <a:pos x="17468" y="1236"/>
                            </a:cxn>
                            <a:cxn ang="0">
                              <a:pos x="16456" y="1527"/>
                            </a:cxn>
                            <a:cxn ang="0">
                              <a:pos x="14937" y="1818"/>
                            </a:cxn>
                            <a:cxn ang="0">
                              <a:pos x="14937" y="2109"/>
                            </a:cxn>
                            <a:cxn ang="0">
                              <a:pos x="13924" y="2109"/>
                            </a:cxn>
                            <a:cxn ang="0">
                              <a:pos x="12405" y="2691"/>
                            </a:cxn>
                            <a:cxn ang="0">
                              <a:pos x="12405" y="2982"/>
                            </a:cxn>
                            <a:cxn ang="0">
                              <a:pos x="11392" y="2982"/>
                            </a:cxn>
                            <a:cxn ang="0">
                              <a:pos x="11392" y="3491"/>
                            </a:cxn>
                            <a:cxn ang="0">
                              <a:pos x="10127" y="3855"/>
                            </a:cxn>
                            <a:cxn ang="0">
                              <a:pos x="10127" y="4073"/>
                            </a:cxn>
                            <a:cxn ang="0">
                              <a:pos x="8608" y="4073"/>
                            </a:cxn>
                            <a:cxn ang="0">
                              <a:pos x="8608" y="4655"/>
                            </a:cxn>
                            <a:cxn ang="0">
                              <a:pos x="7342" y="4945"/>
                            </a:cxn>
                            <a:cxn ang="0">
                              <a:pos x="7342" y="5527"/>
                            </a:cxn>
                            <a:cxn ang="0">
                              <a:pos x="6076" y="5745"/>
                            </a:cxn>
                            <a:cxn ang="0">
                              <a:pos x="6076" y="6618"/>
                            </a:cxn>
                            <a:cxn ang="0">
                              <a:pos x="4810" y="6618"/>
                            </a:cxn>
                            <a:cxn ang="0">
                              <a:pos x="4810" y="8073"/>
                            </a:cxn>
                            <a:cxn ang="0">
                              <a:pos x="3544" y="8364"/>
                            </a:cxn>
                            <a:cxn ang="0">
                              <a:pos x="3544" y="14618"/>
                            </a:cxn>
                            <a:cxn ang="0">
                              <a:pos x="2532" y="14836"/>
                            </a:cxn>
                            <a:cxn ang="0">
                              <a:pos x="2532" y="16000"/>
                            </a:cxn>
                            <a:cxn ang="0">
                              <a:pos x="1266" y="16291"/>
                            </a:cxn>
                            <a:cxn ang="0">
                              <a:pos x="1266" y="17164"/>
                            </a:cxn>
                            <a:cxn ang="0">
                              <a:pos x="0" y="17455"/>
                            </a:cxn>
                            <a:cxn ang="0">
                              <a:pos x="0" y="19927"/>
                            </a:cxn>
                          </a:cxnLst>
                          <a:rect l="0" t="0" r="r" b="b"/>
                          <a:pathLst>
                            <a:path w="20000" h="20000">
                              <a:moveTo>
                                <a:pt x="16456" y="0"/>
                              </a:moveTo>
                              <a:lnTo>
                                <a:pt x="19747" y="655"/>
                              </a:lnTo>
                              <a:lnTo>
                                <a:pt x="18734" y="655"/>
                              </a:lnTo>
                              <a:lnTo>
                                <a:pt x="18734" y="945"/>
                              </a:lnTo>
                              <a:lnTo>
                                <a:pt x="17468" y="945"/>
                              </a:lnTo>
                              <a:lnTo>
                                <a:pt x="17468" y="1236"/>
                              </a:lnTo>
                              <a:lnTo>
                                <a:pt x="16456" y="1527"/>
                              </a:lnTo>
                              <a:lnTo>
                                <a:pt x="14937" y="1818"/>
                              </a:lnTo>
                              <a:lnTo>
                                <a:pt x="14937" y="2109"/>
                              </a:lnTo>
                              <a:lnTo>
                                <a:pt x="13924" y="2109"/>
                              </a:lnTo>
                              <a:lnTo>
                                <a:pt x="12405" y="2691"/>
                              </a:lnTo>
                              <a:lnTo>
                                <a:pt x="12405" y="2982"/>
                              </a:lnTo>
                              <a:lnTo>
                                <a:pt x="11392" y="2982"/>
                              </a:lnTo>
                              <a:lnTo>
                                <a:pt x="11392" y="3491"/>
                              </a:lnTo>
                              <a:lnTo>
                                <a:pt x="10127" y="3855"/>
                              </a:lnTo>
                              <a:lnTo>
                                <a:pt x="10127" y="4073"/>
                              </a:lnTo>
                              <a:lnTo>
                                <a:pt x="8608" y="4073"/>
                              </a:lnTo>
                              <a:lnTo>
                                <a:pt x="8608" y="4655"/>
                              </a:lnTo>
                              <a:lnTo>
                                <a:pt x="7342" y="4945"/>
                              </a:lnTo>
                              <a:lnTo>
                                <a:pt x="7342" y="5527"/>
                              </a:lnTo>
                              <a:lnTo>
                                <a:pt x="6076" y="5745"/>
                              </a:lnTo>
                              <a:lnTo>
                                <a:pt x="6076" y="6618"/>
                              </a:lnTo>
                              <a:lnTo>
                                <a:pt x="4810" y="6618"/>
                              </a:lnTo>
                              <a:lnTo>
                                <a:pt x="4810" y="8073"/>
                              </a:lnTo>
                              <a:lnTo>
                                <a:pt x="3544" y="8364"/>
                              </a:lnTo>
                              <a:lnTo>
                                <a:pt x="3544" y="14618"/>
                              </a:lnTo>
                              <a:lnTo>
                                <a:pt x="2532" y="14836"/>
                              </a:lnTo>
                              <a:lnTo>
                                <a:pt x="2532" y="16000"/>
                              </a:lnTo>
                              <a:lnTo>
                                <a:pt x="1266" y="16291"/>
                              </a:lnTo>
                              <a:lnTo>
                                <a:pt x="1266" y="17164"/>
                              </a:lnTo>
                              <a:lnTo>
                                <a:pt x="0" y="17455"/>
                              </a:lnTo>
                              <a:lnTo>
                                <a:pt x="0" y="19927"/>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69" name="Freeform 45"/>
                        <p:cNvSpPr>
                          <a:spLocks/>
                        </p:cNvSpPr>
                        <p:nvPr/>
                      </p:nvSpPr>
                      <p:spPr bwMode="auto">
                        <a:xfrm>
                          <a:off x="609" y="1197"/>
                          <a:ext cx="1801" cy="4016"/>
                        </a:xfrm>
                        <a:custGeom>
                          <a:avLst/>
                          <a:gdLst/>
                          <a:ahLst/>
                          <a:cxnLst>
                            <a:cxn ang="0">
                              <a:pos x="19730" y="2264"/>
                            </a:cxn>
                            <a:cxn ang="0">
                              <a:pos x="19730" y="0"/>
                            </a:cxn>
                            <a:cxn ang="0">
                              <a:pos x="18378" y="0"/>
                            </a:cxn>
                            <a:cxn ang="0">
                              <a:pos x="18378" y="302"/>
                            </a:cxn>
                            <a:cxn ang="0">
                              <a:pos x="17297" y="302"/>
                            </a:cxn>
                            <a:cxn ang="0">
                              <a:pos x="17297" y="906"/>
                            </a:cxn>
                            <a:cxn ang="0">
                              <a:pos x="15946" y="1208"/>
                            </a:cxn>
                            <a:cxn ang="0">
                              <a:pos x="15946" y="1434"/>
                            </a:cxn>
                            <a:cxn ang="0">
                              <a:pos x="14595" y="1736"/>
                            </a:cxn>
                            <a:cxn ang="0">
                              <a:pos x="14595" y="2340"/>
                            </a:cxn>
                            <a:cxn ang="0">
                              <a:pos x="13243" y="2642"/>
                            </a:cxn>
                            <a:cxn ang="0">
                              <a:pos x="13243" y="2943"/>
                            </a:cxn>
                            <a:cxn ang="0">
                              <a:pos x="11892" y="3321"/>
                            </a:cxn>
                            <a:cxn ang="0">
                              <a:pos x="11892" y="3849"/>
                            </a:cxn>
                            <a:cxn ang="0">
                              <a:pos x="10541" y="4075"/>
                            </a:cxn>
                            <a:cxn ang="0">
                              <a:pos x="10541" y="4453"/>
                            </a:cxn>
                            <a:cxn ang="0">
                              <a:pos x="9189" y="4679"/>
                            </a:cxn>
                            <a:cxn ang="0">
                              <a:pos x="9189" y="5585"/>
                            </a:cxn>
                            <a:cxn ang="0">
                              <a:pos x="7838" y="5887"/>
                            </a:cxn>
                            <a:cxn ang="0">
                              <a:pos x="7838" y="6717"/>
                            </a:cxn>
                            <a:cxn ang="0">
                              <a:pos x="6486" y="6717"/>
                            </a:cxn>
                            <a:cxn ang="0">
                              <a:pos x="6486" y="8226"/>
                            </a:cxn>
                            <a:cxn ang="0">
                              <a:pos x="5135" y="8528"/>
                            </a:cxn>
                            <a:cxn ang="0">
                              <a:pos x="5135" y="9736"/>
                            </a:cxn>
                            <a:cxn ang="0">
                              <a:pos x="3784" y="9962"/>
                            </a:cxn>
                            <a:cxn ang="0">
                              <a:pos x="3784" y="13283"/>
                            </a:cxn>
                            <a:cxn ang="0">
                              <a:pos x="2703" y="13509"/>
                            </a:cxn>
                            <a:cxn ang="0">
                              <a:pos x="2703" y="15849"/>
                            </a:cxn>
                            <a:cxn ang="0">
                              <a:pos x="1351" y="16151"/>
                            </a:cxn>
                            <a:cxn ang="0">
                              <a:pos x="1351" y="18189"/>
                            </a:cxn>
                            <a:cxn ang="0">
                              <a:pos x="0" y="18189"/>
                            </a:cxn>
                            <a:cxn ang="0">
                              <a:pos x="0" y="19925"/>
                            </a:cxn>
                          </a:cxnLst>
                          <a:rect l="0" t="0" r="r" b="b"/>
                          <a:pathLst>
                            <a:path w="20000" h="20000">
                              <a:moveTo>
                                <a:pt x="19730" y="2264"/>
                              </a:moveTo>
                              <a:lnTo>
                                <a:pt x="19730" y="0"/>
                              </a:lnTo>
                              <a:lnTo>
                                <a:pt x="18378" y="0"/>
                              </a:lnTo>
                              <a:lnTo>
                                <a:pt x="18378" y="302"/>
                              </a:lnTo>
                              <a:lnTo>
                                <a:pt x="17297" y="302"/>
                              </a:lnTo>
                              <a:lnTo>
                                <a:pt x="17297" y="906"/>
                              </a:lnTo>
                              <a:lnTo>
                                <a:pt x="15946" y="1208"/>
                              </a:lnTo>
                              <a:lnTo>
                                <a:pt x="15946" y="1434"/>
                              </a:lnTo>
                              <a:lnTo>
                                <a:pt x="14595" y="1736"/>
                              </a:lnTo>
                              <a:lnTo>
                                <a:pt x="14595" y="2340"/>
                              </a:lnTo>
                              <a:lnTo>
                                <a:pt x="13243" y="2642"/>
                              </a:lnTo>
                              <a:lnTo>
                                <a:pt x="13243" y="2943"/>
                              </a:lnTo>
                              <a:lnTo>
                                <a:pt x="11892" y="3321"/>
                              </a:lnTo>
                              <a:lnTo>
                                <a:pt x="11892" y="3849"/>
                              </a:lnTo>
                              <a:lnTo>
                                <a:pt x="10541" y="4075"/>
                              </a:lnTo>
                              <a:lnTo>
                                <a:pt x="10541" y="4453"/>
                              </a:lnTo>
                              <a:lnTo>
                                <a:pt x="9189" y="4679"/>
                              </a:lnTo>
                              <a:lnTo>
                                <a:pt x="9189" y="5585"/>
                              </a:lnTo>
                              <a:lnTo>
                                <a:pt x="7838" y="5887"/>
                              </a:lnTo>
                              <a:lnTo>
                                <a:pt x="7838" y="6717"/>
                              </a:lnTo>
                              <a:lnTo>
                                <a:pt x="6486" y="6717"/>
                              </a:lnTo>
                              <a:lnTo>
                                <a:pt x="6486" y="8226"/>
                              </a:lnTo>
                              <a:lnTo>
                                <a:pt x="5135" y="8528"/>
                              </a:lnTo>
                              <a:lnTo>
                                <a:pt x="5135" y="9736"/>
                              </a:lnTo>
                              <a:lnTo>
                                <a:pt x="3784" y="9962"/>
                              </a:lnTo>
                              <a:lnTo>
                                <a:pt x="3784" y="13283"/>
                              </a:lnTo>
                              <a:lnTo>
                                <a:pt x="2703" y="13509"/>
                              </a:lnTo>
                              <a:lnTo>
                                <a:pt x="2703" y="15849"/>
                              </a:lnTo>
                              <a:lnTo>
                                <a:pt x="1351" y="16151"/>
                              </a:lnTo>
                              <a:lnTo>
                                <a:pt x="1351" y="18189"/>
                              </a:lnTo>
                              <a:lnTo>
                                <a:pt x="0" y="18189"/>
                              </a:lnTo>
                              <a:lnTo>
                                <a:pt x="0" y="19925"/>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0" name="Freeform 46"/>
                        <p:cNvSpPr>
                          <a:spLocks/>
                        </p:cNvSpPr>
                        <p:nvPr/>
                      </p:nvSpPr>
                      <p:spPr bwMode="auto">
                        <a:xfrm>
                          <a:off x="6687" y="9199"/>
                          <a:ext cx="386" cy="4319"/>
                        </a:xfrm>
                        <a:custGeom>
                          <a:avLst/>
                          <a:gdLst/>
                          <a:ahLst/>
                          <a:cxnLst>
                            <a:cxn ang="0">
                              <a:pos x="15000" y="1614"/>
                            </a:cxn>
                            <a:cxn ang="0">
                              <a:pos x="18750" y="0"/>
                            </a:cxn>
                            <a:cxn ang="0">
                              <a:pos x="18750" y="1123"/>
                            </a:cxn>
                            <a:cxn ang="0">
                              <a:pos x="12500" y="1333"/>
                            </a:cxn>
                            <a:cxn ang="0">
                              <a:pos x="12500" y="2175"/>
                            </a:cxn>
                            <a:cxn ang="0">
                              <a:pos x="7500" y="2456"/>
                            </a:cxn>
                            <a:cxn ang="0">
                              <a:pos x="7500" y="4351"/>
                            </a:cxn>
                            <a:cxn ang="0">
                              <a:pos x="0" y="4632"/>
                            </a:cxn>
                            <a:cxn ang="0">
                              <a:pos x="0" y="19930"/>
                            </a:cxn>
                            <a:cxn ang="0">
                              <a:pos x="7500" y="19930"/>
                            </a:cxn>
                          </a:cxnLst>
                          <a:rect l="0" t="0" r="r" b="b"/>
                          <a:pathLst>
                            <a:path w="20000" h="20000">
                              <a:moveTo>
                                <a:pt x="15000" y="1614"/>
                              </a:moveTo>
                              <a:lnTo>
                                <a:pt x="18750" y="0"/>
                              </a:lnTo>
                              <a:lnTo>
                                <a:pt x="18750" y="1123"/>
                              </a:lnTo>
                              <a:lnTo>
                                <a:pt x="12500" y="1333"/>
                              </a:lnTo>
                              <a:lnTo>
                                <a:pt x="12500" y="2175"/>
                              </a:lnTo>
                              <a:lnTo>
                                <a:pt x="7500" y="2456"/>
                              </a:lnTo>
                              <a:lnTo>
                                <a:pt x="7500" y="4351"/>
                              </a:lnTo>
                              <a:lnTo>
                                <a:pt x="0" y="4632"/>
                              </a:lnTo>
                              <a:lnTo>
                                <a:pt x="0" y="19930"/>
                              </a:lnTo>
                              <a:lnTo>
                                <a:pt x="7500" y="1993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1" name="Freeform 47"/>
                        <p:cNvSpPr>
                          <a:spLocks/>
                        </p:cNvSpPr>
                        <p:nvPr/>
                      </p:nvSpPr>
                      <p:spPr bwMode="auto">
                        <a:xfrm>
                          <a:off x="2410" y="8258"/>
                          <a:ext cx="966" cy="4383"/>
                        </a:xfrm>
                        <a:custGeom>
                          <a:avLst/>
                          <a:gdLst/>
                          <a:ahLst/>
                          <a:cxnLst>
                            <a:cxn ang="0">
                              <a:pos x="0" y="761"/>
                            </a:cxn>
                            <a:cxn ang="0">
                              <a:pos x="14500" y="0"/>
                            </a:cxn>
                            <a:cxn ang="0">
                              <a:pos x="14500" y="554"/>
                            </a:cxn>
                            <a:cxn ang="0">
                              <a:pos x="12500" y="554"/>
                            </a:cxn>
                            <a:cxn ang="0">
                              <a:pos x="12500" y="6990"/>
                            </a:cxn>
                            <a:cxn ang="0">
                              <a:pos x="10000" y="7543"/>
                            </a:cxn>
                            <a:cxn ang="0">
                              <a:pos x="10000" y="17785"/>
                            </a:cxn>
                            <a:cxn ang="0">
                              <a:pos x="12500" y="17785"/>
                            </a:cxn>
                            <a:cxn ang="0">
                              <a:pos x="12500" y="18339"/>
                            </a:cxn>
                            <a:cxn ang="0">
                              <a:pos x="14500" y="18339"/>
                            </a:cxn>
                            <a:cxn ang="0">
                              <a:pos x="14500" y="18685"/>
                            </a:cxn>
                            <a:cxn ang="0">
                              <a:pos x="17500" y="18685"/>
                            </a:cxn>
                            <a:cxn ang="0">
                              <a:pos x="17500" y="19931"/>
                            </a:cxn>
                            <a:cxn ang="0">
                              <a:pos x="19500" y="19931"/>
                            </a:cxn>
                          </a:cxnLst>
                          <a:rect l="0" t="0" r="r" b="b"/>
                          <a:pathLst>
                            <a:path w="20000" h="20000">
                              <a:moveTo>
                                <a:pt x="0" y="761"/>
                              </a:moveTo>
                              <a:lnTo>
                                <a:pt x="14500" y="0"/>
                              </a:lnTo>
                              <a:lnTo>
                                <a:pt x="14500" y="554"/>
                              </a:lnTo>
                              <a:lnTo>
                                <a:pt x="12500" y="554"/>
                              </a:lnTo>
                              <a:lnTo>
                                <a:pt x="12500" y="6990"/>
                              </a:lnTo>
                              <a:lnTo>
                                <a:pt x="10000" y="7543"/>
                              </a:lnTo>
                              <a:lnTo>
                                <a:pt x="10000" y="17785"/>
                              </a:lnTo>
                              <a:lnTo>
                                <a:pt x="12500" y="17785"/>
                              </a:lnTo>
                              <a:lnTo>
                                <a:pt x="12500" y="18339"/>
                              </a:lnTo>
                              <a:lnTo>
                                <a:pt x="14500" y="18339"/>
                              </a:lnTo>
                              <a:lnTo>
                                <a:pt x="14500" y="18685"/>
                              </a:lnTo>
                              <a:lnTo>
                                <a:pt x="17500" y="18685"/>
                              </a:lnTo>
                              <a:lnTo>
                                <a:pt x="17500" y="19931"/>
                              </a:lnTo>
                              <a:lnTo>
                                <a:pt x="19500" y="19931"/>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2" name="Freeform 48"/>
                        <p:cNvSpPr>
                          <a:spLocks/>
                        </p:cNvSpPr>
                        <p:nvPr/>
                      </p:nvSpPr>
                      <p:spPr bwMode="auto">
                        <a:xfrm>
                          <a:off x="102" y="7289"/>
                          <a:ext cx="650" cy="3410"/>
                        </a:xfrm>
                        <a:custGeom>
                          <a:avLst/>
                          <a:gdLst/>
                          <a:ahLst/>
                          <a:cxnLst>
                            <a:cxn ang="0">
                              <a:pos x="0" y="0"/>
                            </a:cxn>
                            <a:cxn ang="0">
                              <a:pos x="19259" y="1867"/>
                            </a:cxn>
                            <a:cxn ang="0">
                              <a:pos x="19259" y="7022"/>
                            </a:cxn>
                            <a:cxn ang="0">
                              <a:pos x="15556" y="7378"/>
                            </a:cxn>
                            <a:cxn ang="0">
                              <a:pos x="15556" y="8444"/>
                            </a:cxn>
                            <a:cxn ang="0">
                              <a:pos x="11852" y="8889"/>
                            </a:cxn>
                            <a:cxn ang="0">
                              <a:pos x="11852" y="10933"/>
                            </a:cxn>
                            <a:cxn ang="0">
                              <a:pos x="8148" y="10933"/>
                            </a:cxn>
                            <a:cxn ang="0">
                              <a:pos x="8148" y="16089"/>
                            </a:cxn>
                            <a:cxn ang="0">
                              <a:pos x="5185" y="16089"/>
                            </a:cxn>
                            <a:cxn ang="0">
                              <a:pos x="5185" y="17422"/>
                            </a:cxn>
                            <a:cxn ang="0">
                              <a:pos x="0" y="19911"/>
                            </a:cxn>
                          </a:cxnLst>
                          <a:rect l="0" t="0" r="r" b="b"/>
                          <a:pathLst>
                            <a:path w="20000" h="20000">
                              <a:moveTo>
                                <a:pt x="0" y="0"/>
                              </a:moveTo>
                              <a:lnTo>
                                <a:pt x="19259" y="1867"/>
                              </a:lnTo>
                              <a:lnTo>
                                <a:pt x="19259" y="7022"/>
                              </a:lnTo>
                              <a:lnTo>
                                <a:pt x="15556" y="7378"/>
                              </a:lnTo>
                              <a:lnTo>
                                <a:pt x="15556" y="8444"/>
                              </a:lnTo>
                              <a:lnTo>
                                <a:pt x="11852" y="8889"/>
                              </a:lnTo>
                              <a:lnTo>
                                <a:pt x="11852" y="10933"/>
                              </a:lnTo>
                              <a:lnTo>
                                <a:pt x="8148" y="10933"/>
                              </a:lnTo>
                              <a:lnTo>
                                <a:pt x="8148" y="16089"/>
                              </a:lnTo>
                              <a:lnTo>
                                <a:pt x="5185" y="16089"/>
                              </a:lnTo>
                              <a:lnTo>
                                <a:pt x="5185" y="17422"/>
                              </a:lnTo>
                              <a:lnTo>
                                <a:pt x="0" y="19911"/>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3" name="Freeform 49"/>
                        <p:cNvSpPr>
                          <a:spLocks/>
                        </p:cNvSpPr>
                        <p:nvPr/>
                      </p:nvSpPr>
                      <p:spPr bwMode="auto">
                        <a:xfrm>
                          <a:off x="3" y="15230"/>
                          <a:ext cx="2407" cy="2791"/>
                        </a:xfrm>
                        <a:custGeom>
                          <a:avLst/>
                          <a:gdLst/>
                          <a:ahLst/>
                          <a:cxnLst>
                            <a:cxn ang="0">
                              <a:pos x="17980" y="2283"/>
                            </a:cxn>
                            <a:cxn ang="0">
                              <a:pos x="19798" y="0"/>
                            </a:cxn>
                            <a:cxn ang="0">
                              <a:pos x="19798" y="1196"/>
                            </a:cxn>
                            <a:cxn ang="0">
                              <a:pos x="18990" y="1522"/>
                            </a:cxn>
                            <a:cxn ang="0">
                              <a:pos x="18990" y="1957"/>
                            </a:cxn>
                            <a:cxn ang="0">
                              <a:pos x="17980" y="2283"/>
                            </a:cxn>
                            <a:cxn ang="0">
                              <a:pos x="17980" y="2935"/>
                            </a:cxn>
                            <a:cxn ang="0">
                              <a:pos x="17172" y="2935"/>
                            </a:cxn>
                            <a:cxn ang="0">
                              <a:pos x="16364" y="3370"/>
                            </a:cxn>
                            <a:cxn ang="0">
                              <a:pos x="16364" y="3804"/>
                            </a:cxn>
                            <a:cxn ang="0">
                              <a:pos x="15354" y="4239"/>
                            </a:cxn>
                            <a:cxn ang="0">
                              <a:pos x="15354" y="4457"/>
                            </a:cxn>
                            <a:cxn ang="0">
                              <a:pos x="14545" y="4457"/>
                            </a:cxn>
                            <a:cxn ang="0">
                              <a:pos x="14545" y="4891"/>
                            </a:cxn>
                            <a:cxn ang="0">
                              <a:pos x="13737" y="5217"/>
                            </a:cxn>
                            <a:cxn ang="0">
                              <a:pos x="13737" y="5652"/>
                            </a:cxn>
                            <a:cxn ang="0">
                              <a:pos x="12727" y="5978"/>
                            </a:cxn>
                            <a:cxn ang="0">
                              <a:pos x="12727" y="6413"/>
                            </a:cxn>
                            <a:cxn ang="0">
                              <a:pos x="11919" y="6413"/>
                            </a:cxn>
                            <a:cxn ang="0">
                              <a:pos x="11919" y="6739"/>
                            </a:cxn>
                            <a:cxn ang="0">
                              <a:pos x="10909" y="7174"/>
                            </a:cxn>
                            <a:cxn ang="0">
                              <a:pos x="10909" y="7935"/>
                            </a:cxn>
                            <a:cxn ang="0">
                              <a:pos x="10101" y="7935"/>
                            </a:cxn>
                            <a:cxn ang="0">
                              <a:pos x="10101" y="8696"/>
                            </a:cxn>
                            <a:cxn ang="0">
                              <a:pos x="8889" y="9022"/>
                            </a:cxn>
                            <a:cxn ang="0">
                              <a:pos x="8889" y="9457"/>
                            </a:cxn>
                            <a:cxn ang="0">
                              <a:pos x="8081" y="9783"/>
                            </a:cxn>
                            <a:cxn ang="0">
                              <a:pos x="8081" y="10543"/>
                            </a:cxn>
                            <a:cxn ang="0">
                              <a:pos x="7273" y="10543"/>
                            </a:cxn>
                            <a:cxn ang="0">
                              <a:pos x="7273" y="11304"/>
                            </a:cxn>
                            <a:cxn ang="0">
                              <a:pos x="6263" y="11739"/>
                            </a:cxn>
                            <a:cxn ang="0">
                              <a:pos x="6263" y="12717"/>
                            </a:cxn>
                            <a:cxn ang="0">
                              <a:pos x="5455" y="12717"/>
                            </a:cxn>
                            <a:cxn ang="0">
                              <a:pos x="5455" y="14022"/>
                            </a:cxn>
                            <a:cxn ang="0">
                              <a:pos x="4646" y="14022"/>
                            </a:cxn>
                            <a:cxn ang="0">
                              <a:pos x="4646" y="14674"/>
                            </a:cxn>
                            <a:cxn ang="0">
                              <a:pos x="3636" y="14674"/>
                            </a:cxn>
                            <a:cxn ang="0">
                              <a:pos x="3636" y="15435"/>
                            </a:cxn>
                            <a:cxn ang="0">
                              <a:pos x="2828" y="15435"/>
                            </a:cxn>
                            <a:cxn ang="0">
                              <a:pos x="2828" y="16522"/>
                            </a:cxn>
                            <a:cxn ang="0">
                              <a:pos x="1818" y="16522"/>
                            </a:cxn>
                            <a:cxn ang="0">
                              <a:pos x="1818" y="18043"/>
                            </a:cxn>
                            <a:cxn ang="0">
                              <a:pos x="1010" y="18043"/>
                            </a:cxn>
                            <a:cxn ang="0">
                              <a:pos x="1010" y="19565"/>
                            </a:cxn>
                            <a:cxn ang="0">
                              <a:pos x="0" y="19565"/>
                            </a:cxn>
                            <a:cxn ang="0">
                              <a:pos x="0" y="19891"/>
                            </a:cxn>
                            <a:cxn ang="0">
                              <a:pos x="606" y="16630"/>
                            </a:cxn>
                          </a:cxnLst>
                          <a:rect l="0" t="0" r="r" b="b"/>
                          <a:pathLst>
                            <a:path w="20000" h="20000">
                              <a:moveTo>
                                <a:pt x="17980" y="2283"/>
                              </a:moveTo>
                              <a:lnTo>
                                <a:pt x="19798" y="0"/>
                              </a:lnTo>
                              <a:lnTo>
                                <a:pt x="19798" y="1196"/>
                              </a:lnTo>
                              <a:lnTo>
                                <a:pt x="18990" y="1522"/>
                              </a:lnTo>
                              <a:lnTo>
                                <a:pt x="18990" y="1957"/>
                              </a:lnTo>
                              <a:lnTo>
                                <a:pt x="17980" y="2283"/>
                              </a:lnTo>
                              <a:lnTo>
                                <a:pt x="17980" y="2935"/>
                              </a:lnTo>
                              <a:lnTo>
                                <a:pt x="17172" y="2935"/>
                              </a:lnTo>
                              <a:lnTo>
                                <a:pt x="16364" y="3370"/>
                              </a:lnTo>
                              <a:lnTo>
                                <a:pt x="16364" y="3804"/>
                              </a:lnTo>
                              <a:lnTo>
                                <a:pt x="15354" y="4239"/>
                              </a:lnTo>
                              <a:lnTo>
                                <a:pt x="15354" y="4457"/>
                              </a:lnTo>
                              <a:lnTo>
                                <a:pt x="14545" y="4457"/>
                              </a:lnTo>
                              <a:lnTo>
                                <a:pt x="14545" y="4891"/>
                              </a:lnTo>
                              <a:lnTo>
                                <a:pt x="13737" y="5217"/>
                              </a:lnTo>
                              <a:lnTo>
                                <a:pt x="13737" y="5652"/>
                              </a:lnTo>
                              <a:lnTo>
                                <a:pt x="12727" y="5978"/>
                              </a:lnTo>
                              <a:lnTo>
                                <a:pt x="12727" y="6413"/>
                              </a:lnTo>
                              <a:lnTo>
                                <a:pt x="11919" y="6413"/>
                              </a:lnTo>
                              <a:lnTo>
                                <a:pt x="11919" y="6739"/>
                              </a:lnTo>
                              <a:lnTo>
                                <a:pt x="10909" y="7174"/>
                              </a:lnTo>
                              <a:lnTo>
                                <a:pt x="10909" y="7935"/>
                              </a:lnTo>
                              <a:lnTo>
                                <a:pt x="10101" y="7935"/>
                              </a:lnTo>
                              <a:lnTo>
                                <a:pt x="10101" y="8696"/>
                              </a:lnTo>
                              <a:lnTo>
                                <a:pt x="8889" y="9022"/>
                              </a:lnTo>
                              <a:lnTo>
                                <a:pt x="8889" y="9457"/>
                              </a:lnTo>
                              <a:lnTo>
                                <a:pt x="8081" y="9783"/>
                              </a:lnTo>
                              <a:lnTo>
                                <a:pt x="8081" y="10543"/>
                              </a:lnTo>
                              <a:lnTo>
                                <a:pt x="7273" y="10543"/>
                              </a:lnTo>
                              <a:lnTo>
                                <a:pt x="7273" y="11304"/>
                              </a:lnTo>
                              <a:lnTo>
                                <a:pt x="6263" y="11739"/>
                              </a:lnTo>
                              <a:lnTo>
                                <a:pt x="6263" y="12717"/>
                              </a:lnTo>
                              <a:lnTo>
                                <a:pt x="5455" y="12717"/>
                              </a:lnTo>
                              <a:lnTo>
                                <a:pt x="5455" y="14022"/>
                              </a:lnTo>
                              <a:lnTo>
                                <a:pt x="4646" y="14022"/>
                              </a:lnTo>
                              <a:lnTo>
                                <a:pt x="4646" y="14674"/>
                              </a:lnTo>
                              <a:lnTo>
                                <a:pt x="3636" y="14674"/>
                              </a:lnTo>
                              <a:lnTo>
                                <a:pt x="3636" y="15435"/>
                              </a:lnTo>
                              <a:lnTo>
                                <a:pt x="2828" y="15435"/>
                              </a:lnTo>
                              <a:lnTo>
                                <a:pt x="2828" y="16522"/>
                              </a:lnTo>
                              <a:lnTo>
                                <a:pt x="1818" y="16522"/>
                              </a:lnTo>
                              <a:lnTo>
                                <a:pt x="1818" y="18043"/>
                              </a:lnTo>
                              <a:lnTo>
                                <a:pt x="1010" y="18043"/>
                              </a:lnTo>
                              <a:lnTo>
                                <a:pt x="1010" y="19565"/>
                              </a:lnTo>
                              <a:lnTo>
                                <a:pt x="0" y="19565"/>
                              </a:lnTo>
                              <a:lnTo>
                                <a:pt x="0" y="19891"/>
                              </a:lnTo>
                              <a:lnTo>
                                <a:pt x="606" y="1663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4" name="Freeform 50"/>
                        <p:cNvSpPr>
                          <a:spLocks/>
                        </p:cNvSpPr>
                        <p:nvPr/>
                      </p:nvSpPr>
                      <p:spPr bwMode="auto">
                        <a:xfrm>
                          <a:off x="3233" y="15230"/>
                          <a:ext cx="1797" cy="3852"/>
                        </a:xfrm>
                        <a:custGeom>
                          <a:avLst/>
                          <a:gdLst/>
                          <a:ahLst/>
                          <a:cxnLst>
                            <a:cxn ang="0">
                              <a:pos x="16216" y="0"/>
                            </a:cxn>
                            <a:cxn ang="0">
                              <a:pos x="19730" y="1496"/>
                            </a:cxn>
                            <a:cxn ang="0">
                              <a:pos x="18378" y="2126"/>
                            </a:cxn>
                            <a:cxn ang="0">
                              <a:pos x="17297" y="2441"/>
                            </a:cxn>
                            <a:cxn ang="0">
                              <a:pos x="15946" y="2441"/>
                            </a:cxn>
                            <a:cxn ang="0">
                              <a:pos x="14595" y="2756"/>
                            </a:cxn>
                            <a:cxn ang="0">
                              <a:pos x="13243" y="2756"/>
                            </a:cxn>
                            <a:cxn ang="0">
                              <a:pos x="13243" y="3071"/>
                            </a:cxn>
                            <a:cxn ang="0">
                              <a:pos x="11892" y="3386"/>
                            </a:cxn>
                            <a:cxn ang="0">
                              <a:pos x="10541" y="3386"/>
                            </a:cxn>
                            <a:cxn ang="0">
                              <a:pos x="10541" y="3701"/>
                            </a:cxn>
                            <a:cxn ang="0">
                              <a:pos x="9189" y="3701"/>
                            </a:cxn>
                            <a:cxn ang="0">
                              <a:pos x="9189" y="4331"/>
                            </a:cxn>
                            <a:cxn ang="0">
                              <a:pos x="7838" y="4646"/>
                            </a:cxn>
                            <a:cxn ang="0">
                              <a:pos x="7838" y="4882"/>
                            </a:cxn>
                            <a:cxn ang="0">
                              <a:pos x="6486" y="5276"/>
                            </a:cxn>
                            <a:cxn ang="0">
                              <a:pos x="6486" y="5512"/>
                            </a:cxn>
                            <a:cxn ang="0">
                              <a:pos x="5135" y="5827"/>
                            </a:cxn>
                            <a:cxn ang="0">
                              <a:pos x="5135" y="6457"/>
                            </a:cxn>
                            <a:cxn ang="0">
                              <a:pos x="3784" y="6457"/>
                            </a:cxn>
                            <a:cxn ang="0">
                              <a:pos x="3784" y="7953"/>
                            </a:cxn>
                            <a:cxn ang="0">
                              <a:pos x="2703" y="8268"/>
                            </a:cxn>
                            <a:cxn ang="0">
                              <a:pos x="2703" y="10157"/>
                            </a:cxn>
                            <a:cxn ang="0">
                              <a:pos x="1351" y="10787"/>
                            </a:cxn>
                            <a:cxn ang="0">
                              <a:pos x="1351" y="12913"/>
                            </a:cxn>
                            <a:cxn ang="0">
                              <a:pos x="0" y="13228"/>
                            </a:cxn>
                            <a:cxn ang="0">
                              <a:pos x="0" y="19921"/>
                            </a:cxn>
                            <a:cxn ang="0">
                              <a:pos x="1351" y="19921"/>
                            </a:cxn>
                          </a:cxnLst>
                          <a:rect l="0" t="0" r="r" b="b"/>
                          <a:pathLst>
                            <a:path w="20000" h="20000">
                              <a:moveTo>
                                <a:pt x="16216" y="0"/>
                              </a:moveTo>
                              <a:lnTo>
                                <a:pt x="19730" y="1496"/>
                              </a:lnTo>
                              <a:lnTo>
                                <a:pt x="18378" y="2126"/>
                              </a:lnTo>
                              <a:lnTo>
                                <a:pt x="17297" y="2441"/>
                              </a:lnTo>
                              <a:lnTo>
                                <a:pt x="15946" y="2441"/>
                              </a:lnTo>
                              <a:lnTo>
                                <a:pt x="14595" y="2756"/>
                              </a:lnTo>
                              <a:lnTo>
                                <a:pt x="13243" y="2756"/>
                              </a:lnTo>
                              <a:lnTo>
                                <a:pt x="13243" y="3071"/>
                              </a:lnTo>
                              <a:lnTo>
                                <a:pt x="11892" y="3386"/>
                              </a:lnTo>
                              <a:lnTo>
                                <a:pt x="10541" y="3386"/>
                              </a:lnTo>
                              <a:lnTo>
                                <a:pt x="10541" y="3701"/>
                              </a:lnTo>
                              <a:lnTo>
                                <a:pt x="9189" y="3701"/>
                              </a:lnTo>
                              <a:lnTo>
                                <a:pt x="9189" y="4331"/>
                              </a:lnTo>
                              <a:lnTo>
                                <a:pt x="7838" y="4646"/>
                              </a:lnTo>
                              <a:lnTo>
                                <a:pt x="7838" y="4882"/>
                              </a:lnTo>
                              <a:lnTo>
                                <a:pt x="6486" y="5276"/>
                              </a:lnTo>
                              <a:lnTo>
                                <a:pt x="6486" y="5512"/>
                              </a:lnTo>
                              <a:lnTo>
                                <a:pt x="5135" y="5827"/>
                              </a:lnTo>
                              <a:lnTo>
                                <a:pt x="5135" y="6457"/>
                              </a:lnTo>
                              <a:lnTo>
                                <a:pt x="3784" y="6457"/>
                              </a:lnTo>
                              <a:lnTo>
                                <a:pt x="3784" y="7953"/>
                              </a:lnTo>
                              <a:lnTo>
                                <a:pt x="2703" y="8268"/>
                              </a:lnTo>
                              <a:lnTo>
                                <a:pt x="2703" y="10157"/>
                              </a:lnTo>
                              <a:lnTo>
                                <a:pt x="1351" y="10787"/>
                              </a:lnTo>
                              <a:lnTo>
                                <a:pt x="1351" y="12913"/>
                              </a:lnTo>
                              <a:lnTo>
                                <a:pt x="0" y="13228"/>
                              </a:lnTo>
                              <a:lnTo>
                                <a:pt x="0" y="19921"/>
                              </a:lnTo>
                              <a:lnTo>
                                <a:pt x="1351" y="19921"/>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5" name="Freeform 51"/>
                        <p:cNvSpPr>
                          <a:spLocks/>
                        </p:cNvSpPr>
                        <p:nvPr/>
                      </p:nvSpPr>
                      <p:spPr bwMode="auto">
                        <a:xfrm>
                          <a:off x="6471" y="16231"/>
                          <a:ext cx="2840" cy="3774"/>
                        </a:xfrm>
                        <a:custGeom>
                          <a:avLst/>
                          <a:gdLst/>
                          <a:ahLst/>
                          <a:cxnLst>
                            <a:cxn ang="0">
                              <a:pos x="19829" y="723"/>
                            </a:cxn>
                            <a:cxn ang="0">
                              <a:pos x="12650" y="0"/>
                            </a:cxn>
                            <a:cxn ang="0">
                              <a:pos x="12650" y="241"/>
                            </a:cxn>
                            <a:cxn ang="0">
                              <a:pos x="6838" y="2490"/>
                            </a:cxn>
                            <a:cxn ang="0">
                              <a:pos x="5983" y="3133"/>
                            </a:cxn>
                            <a:cxn ang="0">
                              <a:pos x="4957" y="3133"/>
                            </a:cxn>
                            <a:cxn ang="0">
                              <a:pos x="4274" y="3775"/>
                            </a:cxn>
                            <a:cxn ang="0">
                              <a:pos x="4274" y="4096"/>
                            </a:cxn>
                            <a:cxn ang="0">
                              <a:pos x="2564" y="4659"/>
                            </a:cxn>
                            <a:cxn ang="0">
                              <a:pos x="2564" y="4980"/>
                            </a:cxn>
                            <a:cxn ang="0">
                              <a:pos x="1709" y="5622"/>
                            </a:cxn>
                            <a:cxn ang="0">
                              <a:pos x="1709" y="6506"/>
                            </a:cxn>
                            <a:cxn ang="0">
                              <a:pos x="1026" y="8434"/>
                            </a:cxn>
                            <a:cxn ang="0">
                              <a:pos x="1026" y="10281"/>
                            </a:cxn>
                            <a:cxn ang="0">
                              <a:pos x="0" y="10281"/>
                            </a:cxn>
                            <a:cxn ang="0">
                              <a:pos x="0" y="19920"/>
                            </a:cxn>
                          </a:cxnLst>
                          <a:rect l="0" t="0" r="r" b="b"/>
                          <a:pathLst>
                            <a:path w="20000" h="20000">
                              <a:moveTo>
                                <a:pt x="19829" y="723"/>
                              </a:moveTo>
                              <a:lnTo>
                                <a:pt x="12650" y="0"/>
                              </a:lnTo>
                              <a:lnTo>
                                <a:pt x="12650" y="241"/>
                              </a:lnTo>
                              <a:lnTo>
                                <a:pt x="6838" y="2490"/>
                              </a:lnTo>
                              <a:lnTo>
                                <a:pt x="5983" y="3133"/>
                              </a:lnTo>
                              <a:lnTo>
                                <a:pt x="4957" y="3133"/>
                              </a:lnTo>
                              <a:lnTo>
                                <a:pt x="4274" y="3775"/>
                              </a:lnTo>
                              <a:lnTo>
                                <a:pt x="4274" y="4096"/>
                              </a:lnTo>
                              <a:lnTo>
                                <a:pt x="2564" y="4659"/>
                              </a:lnTo>
                              <a:lnTo>
                                <a:pt x="2564" y="4980"/>
                              </a:lnTo>
                              <a:lnTo>
                                <a:pt x="1709" y="5622"/>
                              </a:lnTo>
                              <a:lnTo>
                                <a:pt x="1709" y="6506"/>
                              </a:lnTo>
                              <a:lnTo>
                                <a:pt x="1026" y="8434"/>
                              </a:lnTo>
                              <a:lnTo>
                                <a:pt x="1026" y="10281"/>
                              </a:lnTo>
                              <a:lnTo>
                                <a:pt x="0" y="10281"/>
                              </a:lnTo>
                              <a:lnTo>
                                <a:pt x="0" y="1992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6" name="Freeform 52"/>
                        <p:cNvSpPr>
                          <a:spLocks/>
                        </p:cNvSpPr>
                        <p:nvPr/>
                      </p:nvSpPr>
                      <p:spPr bwMode="auto">
                        <a:xfrm>
                          <a:off x="12035" y="13989"/>
                          <a:ext cx="771" cy="2604"/>
                        </a:xfrm>
                        <a:custGeom>
                          <a:avLst/>
                          <a:gdLst/>
                          <a:ahLst/>
                          <a:cxnLst>
                            <a:cxn ang="0">
                              <a:pos x="0" y="814"/>
                            </a:cxn>
                            <a:cxn ang="0">
                              <a:pos x="3750" y="0"/>
                            </a:cxn>
                            <a:cxn ang="0">
                              <a:pos x="7500" y="930"/>
                            </a:cxn>
                            <a:cxn ang="0">
                              <a:pos x="7500" y="1860"/>
                            </a:cxn>
                            <a:cxn ang="0">
                              <a:pos x="10000" y="2674"/>
                            </a:cxn>
                            <a:cxn ang="0">
                              <a:pos x="10000" y="3023"/>
                            </a:cxn>
                            <a:cxn ang="0">
                              <a:pos x="13125" y="3605"/>
                            </a:cxn>
                            <a:cxn ang="0">
                              <a:pos x="13125" y="6279"/>
                            </a:cxn>
                            <a:cxn ang="0">
                              <a:pos x="16250" y="6744"/>
                            </a:cxn>
                            <a:cxn ang="0">
                              <a:pos x="16250" y="15349"/>
                            </a:cxn>
                            <a:cxn ang="0">
                              <a:pos x="19375" y="15349"/>
                            </a:cxn>
                            <a:cxn ang="0">
                              <a:pos x="19375" y="19884"/>
                            </a:cxn>
                          </a:cxnLst>
                          <a:rect l="0" t="0" r="r" b="b"/>
                          <a:pathLst>
                            <a:path w="20000" h="20000">
                              <a:moveTo>
                                <a:pt x="0" y="814"/>
                              </a:moveTo>
                              <a:lnTo>
                                <a:pt x="3750" y="0"/>
                              </a:lnTo>
                              <a:lnTo>
                                <a:pt x="7500" y="930"/>
                              </a:lnTo>
                              <a:lnTo>
                                <a:pt x="7500" y="1860"/>
                              </a:lnTo>
                              <a:lnTo>
                                <a:pt x="10000" y="2674"/>
                              </a:lnTo>
                              <a:lnTo>
                                <a:pt x="10000" y="3023"/>
                              </a:lnTo>
                              <a:lnTo>
                                <a:pt x="13125" y="3605"/>
                              </a:lnTo>
                              <a:lnTo>
                                <a:pt x="13125" y="6279"/>
                              </a:lnTo>
                              <a:lnTo>
                                <a:pt x="16250" y="6744"/>
                              </a:lnTo>
                              <a:lnTo>
                                <a:pt x="16250" y="15349"/>
                              </a:lnTo>
                              <a:lnTo>
                                <a:pt x="19375" y="15349"/>
                              </a:lnTo>
                              <a:lnTo>
                                <a:pt x="19375" y="19884"/>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7" name="Freeform 53"/>
                        <p:cNvSpPr>
                          <a:spLocks/>
                        </p:cNvSpPr>
                        <p:nvPr/>
                      </p:nvSpPr>
                      <p:spPr bwMode="auto">
                        <a:xfrm>
                          <a:off x="15313" y="13701"/>
                          <a:ext cx="1819" cy="3363"/>
                        </a:xfrm>
                        <a:custGeom>
                          <a:avLst/>
                          <a:gdLst/>
                          <a:ahLst/>
                          <a:cxnLst>
                            <a:cxn ang="0">
                              <a:pos x="9333" y="2342"/>
                            </a:cxn>
                            <a:cxn ang="0">
                              <a:pos x="0" y="0"/>
                            </a:cxn>
                            <a:cxn ang="0">
                              <a:pos x="0" y="721"/>
                            </a:cxn>
                            <a:cxn ang="0">
                              <a:pos x="2667" y="1441"/>
                            </a:cxn>
                            <a:cxn ang="0">
                              <a:pos x="4000" y="2072"/>
                            </a:cxn>
                            <a:cxn ang="0">
                              <a:pos x="4000" y="2793"/>
                            </a:cxn>
                            <a:cxn ang="0">
                              <a:pos x="5067" y="3514"/>
                            </a:cxn>
                            <a:cxn ang="0">
                              <a:pos x="5067" y="4595"/>
                            </a:cxn>
                            <a:cxn ang="0">
                              <a:pos x="6667" y="4865"/>
                            </a:cxn>
                            <a:cxn ang="0">
                              <a:pos x="7733" y="5586"/>
                            </a:cxn>
                            <a:cxn ang="0">
                              <a:pos x="7733" y="7658"/>
                            </a:cxn>
                            <a:cxn ang="0">
                              <a:pos x="9333" y="8018"/>
                            </a:cxn>
                            <a:cxn ang="0">
                              <a:pos x="9333" y="8739"/>
                            </a:cxn>
                            <a:cxn ang="0">
                              <a:pos x="10667" y="9459"/>
                            </a:cxn>
                            <a:cxn ang="0">
                              <a:pos x="10667" y="10180"/>
                            </a:cxn>
                            <a:cxn ang="0">
                              <a:pos x="12000" y="10901"/>
                            </a:cxn>
                            <a:cxn ang="0">
                              <a:pos x="13067" y="11532"/>
                            </a:cxn>
                            <a:cxn ang="0">
                              <a:pos x="13067" y="12252"/>
                            </a:cxn>
                            <a:cxn ang="0">
                              <a:pos x="14667" y="12973"/>
                            </a:cxn>
                            <a:cxn ang="0">
                              <a:pos x="14667" y="13243"/>
                            </a:cxn>
                            <a:cxn ang="0">
                              <a:pos x="15733" y="13604"/>
                            </a:cxn>
                            <a:cxn ang="0">
                              <a:pos x="15733" y="16486"/>
                            </a:cxn>
                            <a:cxn ang="0">
                              <a:pos x="17333" y="16757"/>
                            </a:cxn>
                            <a:cxn ang="0">
                              <a:pos x="17333" y="17838"/>
                            </a:cxn>
                            <a:cxn ang="0">
                              <a:pos x="18400" y="17838"/>
                            </a:cxn>
                            <a:cxn ang="0">
                              <a:pos x="18400" y="19550"/>
                            </a:cxn>
                            <a:cxn ang="0">
                              <a:pos x="19733" y="19550"/>
                            </a:cxn>
                            <a:cxn ang="0">
                              <a:pos x="19733" y="19910"/>
                            </a:cxn>
                          </a:cxnLst>
                          <a:rect l="0" t="0" r="r" b="b"/>
                          <a:pathLst>
                            <a:path w="20000" h="20000">
                              <a:moveTo>
                                <a:pt x="9333" y="2342"/>
                              </a:moveTo>
                              <a:lnTo>
                                <a:pt x="0" y="0"/>
                              </a:lnTo>
                              <a:lnTo>
                                <a:pt x="0" y="721"/>
                              </a:lnTo>
                              <a:lnTo>
                                <a:pt x="2667" y="1441"/>
                              </a:lnTo>
                              <a:lnTo>
                                <a:pt x="4000" y="2072"/>
                              </a:lnTo>
                              <a:lnTo>
                                <a:pt x="4000" y="2793"/>
                              </a:lnTo>
                              <a:lnTo>
                                <a:pt x="5067" y="3514"/>
                              </a:lnTo>
                              <a:lnTo>
                                <a:pt x="5067" y="4595"/>
                              </a:lnTo>
                              <a:lnTo>
                                <a:pt x="6667" y="4865"/>
                              </a:lnTo>
                              <a:lnTo>
                                <a:pt x="7733" y="5586"/>
                              </a:lnTo>
                              <a:lnTo>
                                <a:pt x="7733" y="7658"/>
                              </a:lnTo>
                              <a:lnTo>
                                <a:pt x="9333" y="8018"/>
                              </a:lnTo>
                              <a:lnTo>
                                <a:pt x="9333" y="8739"/>
                              </a:lnTo>
                              <a:lnTo>
                                <a:pt x="10667" y="9459"/>
                              </a:lnTo>
                              <a:lnTo>
                                <a:pt x="10667" y="10180"/>
                              </a:lnTo>
                              <a:lnTo>
                                <a:pt x="12000" y="10901"/>
                              </a:lnTo>
                              <a:lnTo>
                                <a:pt x="13067" y="11532"/>
                              </a:lnTo>
                              <a:lnTo>
                                <a:pt x="13067" y="12252"/>
                              </a:lnTo>
                              <a:lnTo>
                                <a:pt x="14667" y="12973"/>
                              </a:lnTo>
                              <a:lnTo>
                                <a:pt x="14667" y="13243"/>
                              </a:lnTo>
                              <a:lnTo>
                                <a:pt x="15733" y="13604"/>
                              </a:lnTo>
                              <a:lnTo>
                                <a:pt x="15733" y="16486"/>
                              </a:lnTo>
                              <a:lnTo>
                                <a:pt x="17333" y="16757"/>
                              </a:lnTo>
                              <a:lnTo>
                                <a:pt x="17333" y="17838"/>
                              </a:lnTo>
                              <a:lnTo>
                                <a:pt x="18400" y="17838"/>
                              </a:lnTo>
                              <a:lnTo>
                                <a:pt x="18400" y="19550"/>
                              </a:lnTo>
                              <a:lnTo>
                                <a:pt x="19733" y="19550"/>
                              </a:lnTo>
                              <a:lnTo>
                                <a:pt x="19733" y="1991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078" name="Freeform 54"/>
                        <p:cNvSpPr>
                          <a:spLocks/>
                        </p:cNvSpPr>
                        <p:nvPr/>
                      </p:nvSpPr>
                      <p:spPr bwMode="auto">
                        <a:xfrm>
                          <a:off x="18469" y="12957"/>
                          <a:ext cx="1408" cy="4394"/>
                        </a:xfrm>
                        <a:custGeom>
                          <a:avLst/>
                          <a:gdLst/>
                          <a:ahLst/>
                          <a:cxnLst>
                            <a:cxn ang="0">
                              <a:pos x="0" y="0"/>
                            </a:cxn>
                            <a:cxn ang="0">
                              <a:pos x="6207" y="2000"/>
                            </a:cxn>
                            <a:cxn ang="0">
                              <a:pos x="6207" y="2276"/>
                            </a:cxn>
                            <a:cxn ang="0">
                              <a:pos x="7931" y="2552"/>
                            </a:cxn>
                            <a:cxn ang="0">
                              <a:pos x="7931" y="3103"/>
                            </a:cxn>
                            <a:cxn ang="0">
                              <a:pos x="9655" y="3103"/>
                            </a:cxn>
                            <a:cxn ang="0">
                              <a:pos x="9655" y="3655"/>
                            </a:cxn>
                            <a:cxn ang="0">
                              <a:pos x="11379" y="3862"/>
                            </a:cxn>
                            <a:cxn ang="0">
                              <a:pos x="11379" y="4690"/>
                            </a:cxn>
                            <a:cxn ang="0">
                              <a:pos x="13103" y="5172"/>
                            </a:cxn>
                            <a:cxn ang="0">
                              <a:pos x="14828" y="5448"/>
                            </a:cxn>
                            <a:cxn ang="0">
                              <a:pos x="14828" y="5724"/>
                            </a:cxn>
                            <a:cxn ang="0">
                              <a:pos x="16552" y="6276"/>
                            </a:cxn>
                            <a:cxn ang="0">
                              <a:pos x="16552" y="6828"/>
                            </a:cxn>
                            <a:cxn ang="0">
                              <a:pos x="17931" y="7379"/>
                            </a:cxn>
                            <a:cxn ang="0">
                              <a:pos x="17931" y="9034"/>
                            </a:cxn>
                            <a:cxn ang="0">
                              <a:pos x="19655" y="9517"/>
                            </a:cxn>
                            <a:cxn ang="0">
                              <a:pos x="19655" y="19931"/>
                            </a:cxn>
                          </a:cxnLst>
                          <a:rect l="0" t="0" r="r" b="b"/>
                          <a:pathLst>
                            <a:path w="20000" h="20000">
                              <a:moveTo>
                                <a:pt x="0" y="0"/>
                              </a:moveTo>
                              <a:lnTo>
                                <a:pt x="6207" y="2000"/>
                              </a:lnTo>
                              <a:lnTo>
                                <a:pt x="6207" y="2276"/>
                              </a:lnTo>
                              <a:lnTo>
                                <a:pt x="7931" y="2552"/>
                              </a:lnTo>
                              <a:lnTo>
                                <a:pt x="7931" y="3103"/>
                              </a:lnTo>
                              <a:lnTo>
                                <a:pt x="9655" y="3103"/>
                              </a:lnTo>
                              <a:lnTo>
                                <a:pt x="9655" y="3655"/>
                              </a:lnTo>
                              <a:lnTo>
                                <a:pt x="11379" y="3862"/>
                              </a:lnTo>
                              <a:lnTo>
                                <a:pt x="11379" y="4690"/>
                              </a:lnTo>
                              <a:lnTo>
                                <a:pt x="13103" y="5172"/>
                              </a:lnTo>
                              <a:lnTo>
                                <a:pt x="14828" y="5448"/>
                              </a:lnTo>
                              <a:lnTo>
                                <a:pt x="14828" y="5724"/>
                              </a:lnTo>
                              <a:lnTo>
                                <a:pt x="16552" y="6276"/>
                              </a:lnTo>
                              <a:lnTo>
                                <a:pt x="16552" y="6828"/>
                              </a:lnTo>
                              <a:lnTo>
                                <a:pt x="17931" y="7379"/>
                              </a:lnTo>
                              <a:lnTo>
                                <a:pt x="17931" y="9034"/>
                              </a:lnTo>
                              <a:lnTo>
                                <a:pt x="19655" y="9517"/>
                              </a:lnTo>
                              <a:lnTo>
                                <a:pt x="19655" y="19931"/>
                              </a:lnTo>
                            </a:path>
                          </a:pathLst>
                        </a:custGeom>
                        <a:noFill/>
                        <a:ln w="3175" cap="flat">
                          <a:solidFill>
                            <a:srgbClr val="000000"/>
                          </a:solidFill>
                          <a:prstDash val="solid"/>
                          <a:round/>
                          <a:headEnd type="none" w="sm" len="med"/>
                          <a:tailEnd type="none" w="sm" len="med"/>
                        </a:ln>
                        <a:effectLst/>
                      </p:spPr>
                      <p:txBody>
                        <a:bodyPr/>
                        <a:lstStyle/>
                        <a:p>
                          <a:endParaRPr lang="el-GR"/>
                        </a:p>
                      </p:txBody>
                    </p:sp>
                  </p:grpSp>
                </p:grpSp>
              </p:grpSp>
            </p:grpSp>
          </p:grpSp>
          <p:grpSp>
            <p:nvGrpSpPr>
              <p:cNvPr id="1079" name="Group 55"/>
              <p:cNvGrpSpPr>
                <a:grpSpLocks/>
              </p:cNvGrpSpPr>
              <p:nvPr/>
            </p:nvGrpSpPr>
            <p:grpSpPr bwMode="auto">
              <a:xfrm>
                <a:off x="10865" y="2"/>
                <a:ext cx="9129" cy="19994"/>
                <a:chOff x="-527" y="0"/>
                <a:chExt cx="21301" cy="20000"/>
              </a:xfrm>
            </p:grpSpPr>
            <p:grpSp>
              <p:nvGrpSpPr>
                <p:cNvPr id="1080" name="Group 56"/>
                <p:cNvGrpSpPr>
                  <a:grpSpLocks/>
                </p:cNvGrpSpPr>
                <p:nvPr/>
              </p:nvGrpSpPr>
              <p:grpSpPr bwMode="auto">
                <a:xfrm>
                  <a:off x="-527" y="0"/>
                  <a:ext cx="21301" cy="20000"/>
                  <a:chOff x="-527" y="0"/>
                  <a:chExt cx="21301" cy="20000"/>
                </a:xfrm>
              </p:grpSpPr>
              <p:sp>
                <p:nvSpPr>
                  <p:cNvPr id="1081" name="Line 57"/>
                  <p:cNvSpPr>
                    <a:spLocks noChangeShapeType="1"/>
                  </p:cNvSpPr>
                  <p:nvPr/>
                </p:nvSpPr>
                <p:spPr bwMode="auto">
                  <a:xfrm>
                    <a:off x="8099" y="7497"/>
                    <a:ext cx="7" cy="12503"/>
                  </a:xfrm>
                  <a:prstGeom prst="line">
                    <a:avLst/>
                  </a:prstGeom>
                  <a:noFill/>
                  <a:ln w="6350">
                    <a:solidFill>
                      <a:srgbClr val="000000"/>
                    </a:solidFill>
                    <a:round/>
                    <a:headEnd type="none" w="sm" len="med"/>
                    <a:tailEnd type="none" w="sm" len="med"/>
                  </a:ln>
                  <a:effectLst/>
                </p:spPr>
                <p:txBody>
                  <a:bodyPr/>
                  <a:lstStyle/>
                  <a:p>
                    <a:endParaRPr lang="el-GR"/>
                  </a:p>
                </p:txBody>
              </p:sp>
              <p:grpSp>
                <p:nvGrpSpPr>
                  <p:cNvPr id="1082" name="Group 58"/>
                  <p:cNvGrpSpPr>
                    <a:grpSpLocks/>
                  </p:cNvGrpSpPr>
                  <p:nvPr/>
                </p:nvGrpSpPr>
                <p:grpSpPr bwMode="auto">
                  <a:xfrm>
                    <a:off x="-527" y="0"/>
                    <a:ext cx="21301" cy="20000"/>
                    <a:chOff x="0" y="0"/>
                    <a:chExt cx="20000" cy="20000"/>
                  </a:xfrm>
                </p:grpSpPr>
                <p:sp>
                  <p:nvSpPr>
                    <p:cNvPr id="1083" name="Line 59"/>
                    <p:cNvSpPr>
                      <a:spLocks noChangeShapeType="1"/>
                    </p:cNvSpPr>
                    <p:nvPr/>
                  </p:nvSpPr>
                  <p:spPr bwMode="auto">
                    <a:xfrm>
                      <a:off x="173" y="892"/>
                      <a:ext cx="7933" cy="6614"/>
                    </a:xfrm>
                    <a:prstGeom prst="line">
                      <a:avLst/>
                    </a:prstGeom>
                    <a:noFill/>
                    <a:ln w="6350">
                      <a:solidFill>
                        <a:srgbClr val="000000"/>
                      </a:solidFill>
                      <a:round/>
                      <a:headEnd type="none" w="sm" len="med"/>
                      <a:tailEnd type="none" w="sm" len="med"/>
                    </a:ln>
                    <a:effectLst/>
                  </p:spPr>
                  <p:txBody>
                    <a:bodyPr/>
                    <a:lstStyle/>
                    <a:p>
                      <a:endParaRPr lang="el-GR"/>
                    </a:p>
                  </p:txBody>
                </p:sp>
                <p:sp>
                  <p:nvSpPr>
                    <p:cNvPr id="1084" name="Line 60"/>
                    <p:cNvSpPr>
                      <a:spLocks noChangeShapeType="1"/>
                    </p:cNvSpPr>
                    <p:nvPr/>
                  </p:nvSpPr>
                  <p:spPr bwMode="auto">
                    <a:xfrm flipV="1">
                      <a:off x="8099" y="1784"/>
                      <a:ext cx="11901" cy="5722"/>
                    </a:xfrm>
                    <a:prstGeom prst="line">
                      <a:avLst/>
                    </a:prstGeom>
                    <a:noFill/>
                    <a:ln w="6350">
                      <a:solidFill>
                        <a:srgbClr val="000000"/>
                      </a:solidFill>
                      <a:round/>
                      <a:headEnd type="none" w="sm" len="med"/>
                      <a:tailEnd type="none" w="sm" len="med"/>
                    </a:ln>
                    <a:effectLst/>
                  </p:spPr>
                  <p:txBody>
                    <a:bodyPr/>
                    <a:lstStyle/>
                    <a:p>
                      <a:endParaRPr lang="el-GR"/>
                    </a:p>
                  </p:txBody>
                </p:sp>
                <p:sp>
                  <p:nvSpPr>
                    <p:cNvPr id="1085" name="Line 61"/>
                    <p:cNvSpPr>
                      <a:spLocks noChangeShapeType="1"/>
                    </p:cNvSpPr>
                    <p:nvPr/>
                  </p:nvSpPr>
                  <p:spPr bwMode="auto">
                    <a:xfrm flipV="1">
                      <a:off x="8456" y="446"/>
                      <a:ext cx="10460" cy="4917"/>
                    </a:xfrm>
                    <a:prstGeom prst="line">
                      <a:avLst/>
                    </a:prstGeom>
                    <a:noFill/>
                    <a:ln w="6350">
                      <a:solidFill>
                        <a:srgbClr val="000000"/>
                      </a:solidFill>
                      <a:round/>
                      <a:headEnd type="none" w="sm" len="med"/>
                      <a:tailEnd type="none" w="sm" len="med"/>
                    </a:ln>
                    <a:effectLst/>
                  </p:spPr>
                  <p:txBody>
                    <a:bodyPr/>
                    <a:lstStyle/>
                    <a:p>
                      <a:endParaRPr lang="el-GR"/>
                    </a:p>
                  </p:txBody>
                </p:sp>
                <p:sp>
                  <p:nvSpPr>
                    <p:cNvPr id="1086" name="Line 62"/>
                    <p:cNvSpPr>
                      <a:spLocks noChangeShapeType="1"/>
                    </p:cNvSpPr>
                    <p:nvPr/>
                  </p:nvSpPr>
                  <p:spPr bwMode="auto">
                    <a:xfrm>
                      <a:off x="10082" y="6525"/>
                      <a:ext cx="7" cy="2242"/>
                    </a:xfrm>
                    <a:prstGeom prst="line">
                      <a:avLst/>
                    </a:prstGeom>
                    <a:noFill/>
                    <a:ln w="6350">
                      <a:solidFill>
                        <a:srgbClr val="000000"/>
                      </a:solidFill>
                      <a:round/>
                      <a:headEnd type="none" w="sm" len="med"/>
                      <a:tailEnd type="none" w="sm" len="med"/>
                    </a:ln>
                    <a:effectLst/>
                  </p:spPr>
                  <p:txBody>
                    <a:bodyPr/>
                    <a:lstStyle/>
                    <a:p>
                      <a:endParaRPr lang="el-GR"/>
                    </a:p>
                  </p:txBody>
                </p:sp>
                <p:sp>
                  <p:nvSpPr>
                    <p:cNvPr id="1087" name="Line 63"/>
                    <p:cNvSpPr>
                      <a:spLocks noChangeShapeType="1"/>
                    </p:cNvSpPr>
                    <p:nvPr/>
                  </p:nvSpPr>
                  <p:spPr bwMode="auto">
                    <a:xfrm flipH="1" flipV="1">
                      <a:off x="8653" y="8389"/>
                      <a:ext cx="1442" cy="456"/>
                    </a:xfrm>
                    <a:prstGeom prst="line">
                      <a:avLst/>
                    </a:prstGeom>
                    <a:noFill/>
                    <a:ln w="6350">
                      <a:solidFill>
                        <a:srgbClr val="000000"/>
                      </a:solidFill>
                      <a:round/>
                      <a:headEnd type="none" w="sm" len="med"/>
                      <a:tailEnd type="none" w="sm" len="med"/>
                    </a:ln>
                    <a:effectLst/>
                  </p:spPr>
                  <p:txBody>
                    <a:bodyPr/>
                    <a:lstStyle/>
                    <a:p>
                      <a:endParaRPr lang="el-GR"/>
                    </a:p>
                  </p:txBody>
                </p:sp>
                <p:sp>
                  <p:nvSpPr>
                    <p:cNvPr id="1088" name="Line 64"/>
                    <p:cNvSpPr>
                      <a:spLocks noChangeShapeType="1"/>
                    </p:cNvSpPr>
                    <p:nvPr/>
                  </p:nvSpPr>
                  <p:spPr bwMode="auto">
                    <a:xfrm>
                      <a:off x="8653" y="8389"/>
                      <a:ext cx="7" cy="2240"/>
                    </a:xfrm>
                    <a:prstGeom prst="line">
                      <a:avLst/>
                    </a:prstGeom>
                    <a:noFill/>
                    <a:ln w="6350">
                      <a:solidFill>
                        <a:srgbClr val="000000"/>
                      </a:solidFill>
                      <a:round/>
                      <a:headEnd type="none" w="sm" len="med"/>
                      <a:tailEnd type="none" w="sm" len="med"/>
                    </a:ln>
                    <a:effectLst/>
                  </p:spPr>
                  <p:txBody>
                    <a:bodyPr/>
                    <a:lstStyle/>
                    <a:p>
                      <a:endParaRPr lang="el-GR"/>
                    </a:p>
                  </p:txBody>
                </p:sp>
                <p:sp>
                  <p:nvSpPr>
                    <p:cNvPr id="1089" name="Line 65"/>
                    <p:cNvSpPr>
                      <a:spLocks noChangeShapeType="1"/>
                    </p:cNvSpPr>
                    <p:nvPr/>
                  </p:nvSpPr>
                  <p:spPr bwMode="auto">
                    <a:xfrm flipH="1">
                      <a:off x="8653" y="10174"/>
                      <a:ext cx="1442" cy="455"/>
                    </a:xfrm>
                    <a:prstGeom prst="line">
                      <a:avLst/>
                    </a:prstGeom>
                    <a:noFill/>
                    <a:ln w="6350">
                      <a:solidFill>
                        <a:srgbClr val="000000"/>
                      </a:solidFill>
                      <a:round/>
                      <a:headEnd type="none" w="sm" len="med"/>
                      <a:tailEnd type="none" w="sm" len="med"/>
                    </a:ln>
                    <a:effectLst/>
                  </p:spPr>
                  <p:txBody>
                    <a:bodyPr/>
                    <a:lstStyle/>
                    <a:p>
                      <a:endParaRPr lang="el-GR"/>
                    </a:p>
                  </p:txBody>
                </p:sp>
                <p:sp>
                  <p:nvSpPr>
                    <p:cNvPr id="1090" name="Line 66"/>
                    <p:cNvSpPr>
                      <a:spLocks noChangeShapeType="1"/>
                    </p:cNvSpPr>
                    <p:nvPr/>
                  </p:nvSpPr>
                  <p:spPr bwMode="auto">
                    <a:xfrm>
                      <a:off x="10095" y="10174"/>
                      <a:ext cx="7" cy="2241"/>
                    </a:xfrm>
                    <a:prstGeom prst="line">
                      <a:avLst/>
                    </a:prstGeom>
                    <a:noFill/>
                    <a:ln w="6350">
                      <a:solidFill>
                        <a:srgbClr val="000000"/>
                      </a:solidFill>
                      <a:round/>
                      <a:headEnd type="none" w="sm" len="med"/>
                      <a:tailEnd type="none" w="sm" len="med"/>
                    </a:ln>
                    <a:effectLst/>
                  </p:spPr>
                  <p:txBody>
                    <a:bodyPr/>
                    <a:lstStyle/>
                    <a:p>
                      <a:endParaRPr lang="el-GR"/>
                    </a:p>
                  </p:txBody>
                </p:sp>
                <p:sp>
                  <p:nvSpPr>
                    <p:cNvPr id="1091" name="Line 67"/>
                    <p:cNvSpPr>
                      <a:spLocks noChangeShapeType="1"/>
                    </p:cNvSpPr>
                    <p:nvPr/>
                  </p:nvSpPr>
                  <p:spPr bwMode="auto">
                    <a:xfrm flipH="1" flipV="1">
                      <a:off x="8653" y="11969"/>
                      <a:ext cx="1442" cy="456"/>
                    </a:xfrm>
                    <a:prstGeom prst="line">
                      <a:avLst/>
                    </a:prstGeom>
                    <a:noFill/>
                    <a:ln w="6350">
                      <a:solidFill>
                        <a:srgbClr val="000000"/>
                      </a:solidFill>
                      <a:round/>
                      <a:headEnd type="none" w="sm" len="med"/>
                      <a:tailEnd type="none" w="sm" len="med"/>
                    </a:ln>
                    <a:effectLst/>
                  </p:spPr>
                  <p:txBody>
                    <a:bodyPr/>
                    <a:lstStyle/>
                    <a:p>
                      <a:endParaRPr lang="el-GR"/>
                    </a:p>
                  </p:txBody>
                </p:sp>
                <p:sp>
                  <p:nvSpPr>
                    <p:cNvPr id="1092" name="Line 68"/>
                    <p:cNvSpPr>
                      <a:spLocks noChangeShapeType="1"/>
                    </p:cNvSpPr>
                    <p:nvPr/>
                  </p:nvSpPr>
                  <p:spPr bwMode="auto">
                    <a:xfrm>
                      <a:off x="8653" y="11969"/>
                      <a:ext cx="7" cy="2239"/>
                    </a:xfrm>
                    <a:prstGeom prst="line">
                      <a:avLst/>
                    </a:prstGeom>
                    <a:noFill/>
                    <a:ln w="6350">
                      <a:solidFill>
                        <a:srgbClr val="000000"/>
                      </a:solidFill>
                      <a:round/>
                      <a:headEnd type="none" w="sm" len="med"/>
                      <a:tailEnd type="none" w="sm" len="med"/>
                    </a:ln>
                    <a:effectLst/>
                  </p:spPr>
                  <p:txBody>
                    <a:bodyPr/>
                    <a:lstStyle/>
                    <a:p>
                      <a:endParaRPr lang="el-GR"/>
                    </a:p>
                  </p:txBody>
                </p:sp>
                <p:sp>
                  <p:nvSpPr>
                    <p:cNvPr id="1093" name="Line 69"/>
                    <p:cNvSpPr>
                      <a:spLocks noChangeShapeType="1"/>
                    </p:cNvSpPr>
                    <p:nvPr/>
                  </p:nvSpPr>
                  <p:spPr bwMode="auto">
                    <a:xfrm flipH="1">
                      <a:off x="8653" y="13744"/>
                      <a:ext cx="1442" cy="455"/>
                    </a:xfrm>
                    <a:prstGeom prst="line">
                      <a:avLst/>
                    </a:prstGeom>
                    <a:noFill/>
                    <a:ln w="6350">
                      <a:solidFill>
                        <a:srgbClr val="000000"/>
                      </a:solidFill>
                      <a:round/>
                      <a:headEnd type="none" w="sm" len="med"/>
                      <a:tailEnd type="none" w="sm" len="med"/>
                    </a:ln>
                    <a:effectLst/>
                  </p:spPr>
                  <p:txBody>
                    <a:bodyPr/>
                    <a:lstStyle/>
                    <a:p>
                      <a:endParaRPr lang="el-GR"/>
                    </a:p>
                  </p:txBody>
                </p:sp>
                <p:sp>
                  <p:nvSpPr>
                    <p:cNvPr id="1094" name="Line 70"/>
                    <p:cNvSpPr>
                      <a:spLocks noChangeShapeType="1"/>
                    </p:cNvSpPr>
                    <p:nvPr/>
                  </p:nvSpPr>
                  <p:spPr bwMode="auto">
                    <a:xfrm>
                      <a:off x="10095" y="13744"/>
                      <a:ext cx="7" cy="2240"/>
                    </a:xfrm>
                    <a:prstGeom prst="line">
                      <a:avLst/>
                    </a:prstGeom>
                    <a:noFill/>
                    <a:ln w="6350">
                      <a:solidFill>
                        <a:srgbClr val="000000"/>
                      </a:solidFill>
                      <a:round/>
                      <a:headEnd type="none" w="sm" len="med"/>
                      <a:tailEnd type="none" w="sm" len="med"/>
                    </a:ln>
                    <a:effectLst/>
                  </p:spPr>
                  <p:txBody>
                    <a:bodyPr/>
                    <a:lstStyle/>
                    <a:p>
                      <a:endParaRPr lang="el-GR"/>
                    </a:p>
                  </p:txBody>
                </p:sp>
                <p:sp>
                  <p:nvSpPr>
                    <p:cNvPr id="1095" name="Line 71"/>
                    <p:cNvSpPr>
                      <a:spLocks noChangeShapeType="1"/>
                    </p:cNvSpPr>
                    <p:nvPr/>
                  </p:nvSpPr>
                  <p:spPr bwMode="auto">
                    <a:xfrm flipH="1" flipV="1">
                      <a:off x="8653" y="15528"/>
                      <a:ext cx="1442" cy="456"/>
                    </a:xfrm>
                    <a:prstGeom prst="line">
                      <a:avLst/>
                    </a:prstGeom>
                    <a:noFill/>
                    <a:ln w="6350">
                      <a:solidFill>
                        <a:srgbClr val="000000"/>
                      </a:solidFill>
                      <a:round/>
                      <a:headEnd type="none" w="sm" len="med"/>
                      <a:tailEnd type="none" w="sm" len="med"/>
                    </a:ln>
                    <a:effectLst/>
                  </p:spPr>
                  <p:txBody>
                    <a:bodyPr/>
                    <a:lstStyle/>
                    <a:p>
                      <a:endParaRPr lang="el-GR"/>
                    </a:p>
                  </p:txBody>
                </p:sp>
                <p:sp>
                  <p:nvSpPr>
                    <p:cNvPr id="1096" name="Line 72"/>
                    <p:cNvSpPr>
                      <a:spLocks noChangeShapeType="1"/>
                    </p:cNvSpPr>
                    <p:nvPr/>
                  </p:nvSpPr>
                  <p:spPr bwMode="auto">
                    <a:xfrm>
                      <a:off x="8653" y="15528"/>
                      <a:ext cx="7" cy="2241"/>
                    </a:xfrm>
                    <a:prstGeom prst="line">
                      <a:avLst/>
                    </a:prstGeom>
                    <a:noFill/>
                    <a:ln w="6350">
                      <a:solidFill>
                        <a:srgbClr val="000000"/>
                      </a:solidFill>
                      <a:round/>
                      <a:headEnd type="none" w="sm" len="med"/>
                      <a:tailEnd type="none" w="sm" len="med"/>
                    </a:ln>
                    <a:effectLst/>
                  </p:spPr>
                  <p:txBody>
                    <a:bodyPr/>
                    <a:lstStyle/>
                    <a:p>
                      <a:endParaRPr lang="el-GR"/>
                    </a:p>
                  </p:txBody>
                </p:sp>
                <p:sp>
                  <p:nvSpPr>
                    <p:cNvPr id="1097" name="Line 73"/>
                    <p:cNvSpPr>
                      <a:spLocks noChangeShapeType="1"/>
                    </p:cNvSpPr>
                    <p:nvPr/>
                  </p:nvSpPr>
                  <p:spPr bwMode="auto">
                    <a:xfrm flipV="1">
                      <a:off x="8653" y="16965"/>
                      <a:ext cx="1442" cy="814"/>
                    </a:xfrm>
                    <a:prstGeom prst="line">
                      <a:avLst/>
                    </a:prstGeom>
                    <a:noFill/>
                    <a:ln w="6350">
                      <a:solidFill>
                        <a:srgbClr val="000000"/>
                      </a:solidFill>
                      <a:round/>
                      <a:headEnd type="none" w="sm" len="med"/>
                      <a:tailEnd type="none" w="sm" len="med"/>
                    </a:ln>
                    <a:effectLst/>
                  </p:spPr>
                  <p:txBody>
                    <a:bodyPr/>
                    <a:lstStyle/>
                    <a:p>
                      <a:endParaRPr lang="el-GR"/>
                    </a:p>
                  </p:txBody>
                </p:sp>
                <p:sp>
                  <p:nvSpPr>
                    <p:cNvPr id="1098" name="Line 74"/>
                    <p:cNvSpPr>
                      <a:spLocks noChangeShapeType="1"/>
                    </p:cNvSpPr>
                    <p:nvPr/>
                  </p:nvSpPr>
                  <p:spPr bwMode="auto">
                    <a:xfrm>
                      <a:off x="10095" y="16965"/>
                      <a:ext cx="7" cy="2153"/>
                    </a:xfrm>
                    <a:prstGeom prst="line">
                      <a:avLst/>
                    </a:prstGeom>
                    <a:noFill/>
                    <a:ln w="6350">
                      <a:solidFill>
                        <a:srgbClr val="000000"/>
                      </a:solidFill>
                      <a:round/>
                      <a:headEnd type="none" w="sm" len="med"/>
                      <a:tailEnd type="none" w="sm" len="med"/>
                    </a:ln>
                    <a:effectLst/>
                  </p:spPr>
                  <p:txBody>
                    <a:bodyPr/>
                    <a:lstStyle/>
                    <a:p>
                      <a:endParaRPr lang="el-GR"/>
                    </a:p>
                  </p:txBody>
                </p:sp>
                <p:sp>
                  <p:nvSpPr>
                    <p:cNvPr id="1099" name="Line 75"/>
                    <p:cNvSpPr>
                      <a:spLocks noChangeShapeType="1"/>
                    </p:cNvSpPr>
                    <p:nvPr/>
                  </p:nvSpPr>
                  <p:spPr bwMode="auto">
                    <a:xfrm>
                      <a:off x="1969" y="0"/>
                      <a:ext cx="7936" cy="6614"/>
                    </a:xfrm>
                    <a:prstGeom prst="line">
                      <a:avLst/>
                    </a:prstGeom>
                    <a:noFill/>
                    <a:ln w="6350">
                      <a:solidFill>
                        <a:srgbClr val="000000"/>
                      </a:solidFill>
                      <a:round/>
                      <a:headEnd type="none" w="sm" len="med"/>
                      <a:tailEnd type="none" w="sm" len="med"/>
                    </a:ln>
                    <a:effectLst/>
                  </p:spPr>
                  <p:txBody>
                    <a:bodyPr/>
                    <a:lstStyle/>
                    <a:p>
                      <a:endParaRPr lang="el-GR"/>
                    </a:p>
                  </p:txBody>
                </p:sp>
                <p:sp>
                  <p:nvSpPr>
                    <p:cNvPr id="1100" name="Line 76"/>
                    <p:cNvSpPr>
                      <a:spLocks noChangeShapeType="1"/>
                    </p:cNvSpPr>
                    <p:nvPr/>
                  </p:nvSpPr>
                  <p:spPr bwMode="auto">
                    <a:xfrm flipV="1">
                      <a:off x="8099" y="14278"/>
                      <a:ext cx="11901" cy="5722"/>
                    </a:xfrm>
                    <a:prstGeom prst="line">
                      <a:avLst/>
                    </a:prstGeom>
                    <a:noFill/>
                    <a:ln w="6350">
                      <a:solidFill>
                        <a:srgbClr val="000000"/>
                      </a:solidFill>
                      <a:round/>
                      <a:headEnd type="none" w="sm" len="med"/>
                      <a:tailEnd type="none" w="sm" len="med"/>
                    </a:ln>
                    <a:effectLst/>
                  </p:spPr>
                  <p:txBody>
                    <a:bodyPr/>
                    <a:lstStyle/>
                    <a:p>
                      <a:endParaRPr lang="el-GR"/>
                    </a:p>
                  </p:txBody>
                </p:sp>
                <p:sp>
                  <p:nvSpPr>
                    <p:cNvPr id="1101" name="Line 77"/>
                    <p:cNvSpPr>
                      <a:spLocks noChangeShapeType="1"/>
                    </p:cNvSpPr>
                    <p:nvPr/>
                  </p:nvSpPr>
                  <p:spPr bwMode="auto">
                    <a:xfrm>
                      <a:off x="173" y="13386"/>
                      <a:ext cx="7933" cy="6614"/>
                    </a:xfrm>
                    <a:prstGeom prst="line">
                      <a:avLst/>
                    </a:prstGeom>
                    <a:noFill/>
                    <a:ln w="6350">
                      <a:solidFill>
                        <a:srgbClr val="000000"/>
                      </a:solidFill>
                      <a:round/>
                      <a:headEnd type="none" w="sm" len="med"/>
                      <a:tailEnd type="none" w="sm" len="med"/>
                    </a:ln>
                    <a:effectLst/>
                  </p:spPr>
                  <p:txBody>
                    <a:bodyPr/>
                    <a:lstStyle/>
                    <a:p>
                      <a:endParaRPr lang="el-GR"/>
                    </a:p>
                  </p:txBody>
                </p:sp>
                <p:sp>
                  <p:nvSpPr>
                    <p:cNvPr id="1102" name="Freeform 78"/>
                    <p:cNvSpPr>
                      <a:spLocks/>
                    </p:cNvSpPr>
                    <p:nvPr/>
                  </p:nvSpPr>
                  <p:spPr bwMode="auto">
                    <a:xfrm>
                      <a:off x="0" y="0"/>
                      <a:ext cx="1976" cy="13307"/>
                    </a:xfrm>
                    <a:custGeom>
                      <a:avLst/>
                      <a:gdLst/>
                      <a:ahLst/>
                      <a:cxnLst>
                        <a:cxn ang="0">
                          <a:pos x="19933" y="0"/>
                        </a:cxn>
                        <a:cxn ang="0">
                          <a:pos x="18261" y="134"/>
                        </a:cxn>
                        <a:cxn ang="0">
                          <a:pos x="17525" y="283"/>
                        </a:cxn>
                        <a:cxn ang="0">
                          <a:pos x="12977" y="283"/>
                        </a:cxn>
                        <a:cxn ang="0">
                          <a:pos x="12977" y="417"/>
                        </a:cxn>
                        <a:cxn ang="0">
                          <a:pos x="12241" y="417"/>
                        </a:cxn>
                        <a:cxn ang="0">
                          <a:pos x="12241" y="700"/>
                        </a:cxn>
                        <a:cxn ang="0">
                          <a:pos x="9164" y="700"/>
                        </a:cxn>
                        <a:cxn ang="0">
                          <a:pos x="9164" y="551"/>
                        </a:cxn>
                        <a:cxn ang="0">
                          <a:pos x="8361" y="551"/>
                        </a:cxn>
                        <a:cxn ang="0">
                          <a:pos x="8361" y="417"/>
                        </a:cxn>
                        <a:cxn ang="0">
                          <a:pos x="7559" y="417"/>
                        </a:cxn>
                        <a:cxn ang="0">
                          <a:pos x="6823" y="551"/>
                        </a:cxn>
                        <a:cxn ang="0">
                          <a:pos x="6087" y="551"/>
                        </a:cxn>
                        <a:cxn ang="0">
                          <a:pos x="6087" y="700"/>
                        </a:cxn>
                        <a:cxn ang="0">
                          <a:pos x="5351" y="700"/>
                        </a:cxn>
                        <a:cxn ang="0">
                          <a:pos x="5351" y="835"/>
                        </a:cxn>
                        <a:cxn ang="0">
                          <a:pos x="4548" y="835"/>
                        </a:cxn>
                        <a:cxn ang="0">
                          <a:pos x="4548" y="984"/>
                        </a:cxn>
                        <a:cxn ang="0">
                          <a:pos x="3813" y="984"/>
                        </a:cxn>
                        <a:cxn ang="0">
                          <a:pos x="3813" y="1118"/>
                        </a:cxn>
                        <a:cxn ang="0">
                          <a:pos x="3010" y="1118"/>
                        </a:cxn>
                        <a:cxn ang="0">
                          <a:pos x="3010" y="1252"/>
                        </a:cxn>
                        <a:cxn ang="0">
                          <a:pos x="1538" y="1252"/>
                        </a:cxn>
                        <a:cxn ang="0">
                          <a:pos x="1538" y="3070"/>
                        </a:cxn>
                        <a:cxn ang="0">
                          <a:pos x="0" y="3353"/>
                        </a:cxn>
                        <a:cxn ang="0">
                          <a:pos x="0" y="7556"/>
                        </a:cxn>
                        <a:cxn ang="0">
                          <a:pos x="736" y="7824"/>
                        </a:cxn>
                        <a:cxn ang="0">
                          <a:pos x="736" y="8674"/>
                        </a:cxn>
                        <a:cxn ang="0">
                          <a:pos x="1538" y="9508"/>
                        </a:cxn>
                        <a:cxn ang="0">
                          <a:pos x="2341" y="9642"/>
                        </a:cxn>
                        <a:cxn ang="0">
                          <a:pos x="2341" y="10492"/>
                        </a:cxn>
                        <a:cxn ang="0">
                          <a:pos x="736" y="11043"/>
                        </a:cxn>
                        <a:cxn ang="0">
                          <a:pos x="736" y="11326"/>
                        </a:cxn>
                        <a:cxn ang="0">
                          <a:pos x="0" y="11461"/>
                        </a:cxn>
                        <a:cxn ang="0">
                          <a:pos x="0" y="14531"/>
                        </a:cxn>
                        <a:cxn ang="0">
                          <a:pos x="736" y="14531"/>
                        </a:cxn>
                        <a:cxn ang="0">
                          <a:pos x="736" y="17049"/>
                        </a:cxn>
                        <a:cxn ang="0">
                          <a:pos x="0" y="17332"/>
                        </a:cxn>
                        <a:cxn ang="0">
                          <a:pos x="0" y="19285"/>
                        </a:cxn>
                        <a:cxn ang="0">
                          <a:pos x="736" y="19419"/>
                        </a:cxn>
                        <a:cxn ang="0">
                          <a:pos x="736" y="19702"/>
                        </a:cxn>
                        <a:cxn ang="0">
                          <a:pos x="1538" y="19702"/>
                        </a:cxn>
                        <a:cxn ang="0">
                          <a:pos x="1538" y="19985"/>
                        </a:cxn>
                        <a:cxn ang="0">
                          <a:pos x="2341" y="19985"/>
                        </a:cxn>
                      </a:cxnLst>
                      <a:rect l="0" t="0" r="r" b="b"/>
                      <a:pathLst>
                        <a:path w="20000" h="20000">
                          <a:moveTo>
                            <a:pt x="19933" y="0"/>
                          </a:moveTo>
                          <a:lnTo>
                            <a:pt x="18261" y="134"/>
                          </a:lnTo>
                          <a:lnTo>
                            <a:pt x="17525" y="283"/>
                          </a:lnTo>
                          <a:lnTo>
                            <a:pt x="12977" y="283"/>
                          </a:lnTo>
                          <a:lnTo>
                            <a:pt x="12977" y="417"/>
                          </a:lnTo>
                          <a:lnTo>
                            <a:pt x="12241" y="417"/>
                          </a:lnTo>
                          <a:lnTo>
                            <a:pt x="12241" y="700"/>
                          </a:lnTo>
                          <a:lnTo>
                            <a:pt x="9164" y="700"/>
                          </a:lnTo>
                          <a:lnTo>
                            <a:pt x="9164" y="551"/>
                          </a:lnTo>
                          <a:lnTo>
                            <a:pt x="8361" y="551"/>
                          </a:lnTo>
                          <a:lnTo>
                            <a:pt x="8361" y="417"/>
                          </a:lnTo>
                          <a:lnTo>
                            <a:pt x="7559" y="417"/>
                          </a:lnTo>
                          <a:lnTo>
                            <a:pt x="6823" y="551"/>
                          </a:lnTo>
                          <a:lnTo>
                            <a:pt x="6087" y="551"/>
                          </a:lnTo>
                          <a:lnTo>
                            <a:pt x="6087" y="700"/>
                          </a:lnTo>
                          <a:lnTo>
                            <a:pt x="5351" y="700"/>
                          </a:lnTo>
                          <a:lnTo>
                            <a:pt x="5351" y="835"/>
                          </a:lnTo>
                          <a:lnTo>
                            <a:pt x="4548" y="835"/>
                          </a:lnTo>
                          <a:lnTo>
                            <a:pt x="4548" y="984"/>
                          </a:lnTo>
                          <a:lnTo>
                            <a:pt x="3813" y="984"/>
                          </a:lnTo>
                          <a:lnTo>
                            <a:pt x="3813" y="1118"/>
                          </a:lnTo>
                          <a:lnTo>
                            <a:pt x="3010" y="1118"/>
                          </a:lnTo>
                          <a:lnTo>
                            <a:pt x="3010" y="1252"/>
                          </a:lnTo>
                          <a:lnTo>
                            <a:pt x="1538" y="1252"/>
                          </a:lnTo>
                          <a:lnTo>
                            <a:pt x="1538" y="3070"/>
                          </a:lnTo>
                          <a:lnTo>
                            <a:pt x="0" y="3353"/>
                          </a:lnTo>
                          <a:lnTo>
                            <a:pt x="0" y="7556"/>
                          </a:lnTo>
                          <a:lnTo>
                            <a:pt x="736" y="7824"/>
                          </a:lnTo>
                          <a:lnTo>
                            <a:pt x="736" y="8674"/>
                          </a:lnTo>
                          <a:lnTo>
                            <a:pt x="1538" y="9508"/>
                          </a:lnTo>
                          <a:lnTo>
                            <a:pt x="2341" y="9642"/>
                          </a:lnTo>
                          <a:lnTo>
                            <a:pt x="2341" y="10492"/>
                          </a:lnTo>
                          <a:lnTo>
                            <a:pt x="736" y="11043"/>
                          </a:lnTo>
                          <a:lnTo>
                            <a:pt x="736" y="11326"/>
                          </a:lnTo>
                          <a:lnTo>
                            <a:pt x="0" y="11461"/>
                          </a:lnTo>
                          <a:lnTo>
                            <a:pt x="0" y="14531"/>
                          </a:lnTo>
                          <a:lnTo>
                            <a:pt x="736" y="14531"/>
                          </a:lnTo>
                          <a:lnTo>
                            <a:pt x="736" y="17049"/>
                          </a:lnTo>
                          <a:lnTo>
                            <a:pt x="0" y="17332"/>
                          </a:lnTo>
                          <a:lnTo>
                            <a:pt x="0" y="19285"/>
                          </a:lnTo>
                          <a:lnTo>
                            <a:pt x="736" y="19419"/>
                          </a:lnTo>
                          <a:lnTo>
                            <a:pt x="736" y="19702"/>
                          </a:lnTo>
                          <a:lnTo>
                            <a:pt x="1538" y="19702"/>
                          </a:lnTo>
                          <a:lnTo>
                            <a:pt x="1538" y="19985"/>
                          </a:lnTo>
                          <a:lnTo>
                            <a:pt x="2341" y="19985"/>
                          </a:lnTo>
                        </a:path>
                      </a:pathLst>
                    </a:custGeom>
                    <a:noFill/>
                    <a:ln w="6350" cap="flat">
                      <a:solidFill>
                        <a:srgbClr val="000000"/>
                      </a:solidFill>
                      <a:prstDash val="solid"/>
                      <a:round/>
                      <a:headEnd type="none" w="sm" len="med"/>
                      <a:tailEnd type="none" w="sm" len="med"/>
                    </a:ln>
                    <a:effectLst/>
                  </p:spPr>
                  <p:txBody>
                    <a:bodyPr/>
                    <a:lstStyle/>
                    <a:p>
                      <a:endParaRPr lang="el-GR"/>
                    </a:p>
                  </p:txBody>
                </p:sp>
                <p:sp>
                  <p:nvSpPr>
                    <p:cNvPr id="1103" name="Freeform 79"/>
                    <p:cNvSpPr>
                      <a:spLocks/>
                    </p:cNvSpPr>
                    <p:nvPr/>
                  </p:nvSpPr>
                  <p:spPr bwMode="auto">
                    <a:xfrm>
                      <a:off x="18856" y="446"/>
                      <a:ext cx="1144" cy="13971"/>
                    </a:xfrm>
                    <a:custGeom>
                      <a:avLst/>
                      <a:gdLst/>
                      <a:ahLst/>
                      <a:cxnLst>
                        <a:cxn ang="0">
                          <a:pos x="925" y="0"/>
                        </a:cxn>
                        <a:cxn ang="0">
                          <a:pos x="0" y="28"/>
                        </a:cxn>
                        <a:cxn ang="0">
                          <a:pos x="0" y="568"/>
                        </a:cxn>
                        <a:cxn ang="0">
                          <a:pos x="2659" y="568"/>
                        </a:cxn>
                        <a:cxn ang="0">
                          <a:pos x="3931" y="696"/>
                        </a:cxn>
                        <a:cxn ang="0">
                          <a:pos x="6590" y="696"/>
                        </a:cxn>
                        <a:cxn ang="0">
                          <a:pos x="6590" y="823"/>
                        </a:cxn>
                        <a:cxn ang="0">
                          <a:pos x="7861" y="823"/>
                        </a:cxn>
                        <a:cxn ang="0">
                          <a:pos x="7861" y="1093"/>
                        </a:cxn>
                        <a:cxn ang="0">
                          <a:pos x="9133" y="1093"/>
                        </a:cxn>
                        <a:cxn ang="0">
                          <a:pos x="9133" y="1363"/>
                        </a:cxn>
                        <a:cxn ang="0">
                          <a:pos x="10520" y="1363"/>
                        </a:cxn>
                        <a:cxn ang="0">
                          <a:pos x="10520" y="1490"/>
                        </a:cxn>
                        <a:cxn ang="0">
                          <a:pos x="14335" y="1490"/>
                        </a:cxn>
                        <a:cxn ang="0">
                          <a:pos x="14335" y="1618"/>
                        </a:cxn>
                        <a:cxn ang="0">
                          <a:pos x="15607" y="1618"/>
                        </a:cxn>
                        <a:cxn ang="0">
                          <a:pos x="15607" y="1760"/>
                        </a:cxn>
                        <a:cxn ang="0">
                          <a:pos x="16994" y="1888"/>
                        </a:cxn>
                        <a:cxn ang="0">
                          <a:pos x="16994" y="8943"/>
                        </a:cxn>
                        <a:cxn ang="0">
                          <a:pos x="15607" y="9212"/>
                        </a:cxn>
                        <a:cxn ang="0">
                          <a:pos x="15607" y="9468"/>
                        </a:cxn>
                        <a:cxn ang="0">
                          <a:pos x="14335" y="9468"/>
                        </a:cxn>
                        <a:cxn ang="0">
                          <a:pos x="14335" y="10944"/>
                        </a:cxn>
                        <a:cxn ang="0">
                          <a:pos x="15607" y="11199"/>
                        </a:cxn>
                        <a:cxn ang="0">
                          <a:pos x="15607" y="11611"/>
                        </a:cxn>
                        <a:cxn ang="0">
                          <a:pos x="16994" y="11739"/>
                        </a:cxn>
                        <a:cxn ang="0">
                          <a:pos x="16994" y="12009"/>
                        </a:cxn>
                        <a:cxn ang="0">
                          <a:pos x="18382" y="12278"/>
                        </a:cxn>
                        <a:cxn ang="0">
                          <a:pos x="18382" y="12931"/>
                        </a:cxn>
                        <a:cxn ang="0">
                          <a:pos x="16994" y="13201"/>
                        </a:cxn>
                        <a:cxn ang="0">
                          <a:pos x="11908" y="13740"/>
                        </a:cxn>
                        <a:cxn ang="0">
                          <a:pos x="11908" y="14663"/>
                        </a:cxn>
                        <a:cxn ang="0">
                          <a:pos x="14335" y="14933"/>
                        </a:cxn>
                        <a:cxn ang="0">
                          <a:pos x="14335" y="15458"/>
                        </a:cxn>
                        <a:cxn ang="0">
                          <a:pos x="15607" y="15600"/>
                        </a:cxn>
                        <a:cxn ang="0">
                          <a:pos x="15607" y="15727"/>
                        </a:cxn>
                        <a:cxn ang="0">
                          <a:pos x="16994" y="15997"/>
                        </a:cxn>
                        <a:cxn ang="0">
                          <a:pos x="16994" y="18652"/>
                        </a:cxn>
                        <a:cxn ang="0">
                          <a:pos x="15607" y="18779"/>
                        </a:cxn>
                        <a:cxn ang="0">
                          <a:pos x="15607" y="19049"/>
                        </a:cxn>
                        <a:cxn ang="0">
                          <a:pos x="16994" y="19049"/>
                        </a:cxn>
                        <a:cxn ang="0">
                          <a:pos x="16994" y="19986"/>
                        </a:cxn>
                        <a:cxn ang="0">
                          <a:pos x="18382" y="19986"/>
                        </a:cxn>
                        <a:cxn ang="0">
                          <a:pos x="19884" y="19801"/>
                        </a:cxn>
                      </a:cxnLst>
                      <a:rect l="0" t="0" r="r" b="b"/>
                      <a:pathLst>
                        <a:path w="20000" h="20000">
                          <a:moveTo>
                            <a:pt x="925" y="0"/>
                          </a:moveTo>
                          <a:lnTo>
                            <a:pt x="0" y="28"/>
                          </a:lnTo>
                          <a:lnTo>
                            <a:pt x="0" y="568"/>
                          </a:lnTo>
                          <a:lnTo>
                            <a:pt x="2659" y="568"/>
                          </a:lnTo>
                          <a:lnTo>
                            <a:pt x="3931" y="696"/>
                          </a:lnTo>
                          <a:lnTo>
                            <a:pt x="6590" y="696"/>
                          </a:lnTo>
                          <a:lnTo>
                            <a:pt x="6590" y="823"/>
                          </a:lnTo>
                          <a:lnTo>
                            <a:pt x="7861" y="823"/>
                          </a:lnTo>
                          <a:lnTo>
                            <a:pt x="7861" y="1093"/>
                          </a:lnTo>
                          <a:lnTo>
                            <a:pt x="9133" y="1093"/>
                          </a:lnTo>
                          <a:lnTo>
                            <a:pt x="9133" y="1363"/>
                          </a:lnTo>
                          <a:lnTo>
                            <a:pt x="10520" y="1363"/>
                          </a:lnTo>
                          <a:lnTo>
                            <a:pt x="10520" y="1490"/>
                          </a:lnTo>
                          <a:lnTo>
                            <a:pt x="14335" y="1490"/>
                          </a:lnTo>
                          <a:lnTo>
                            <a:pt x="14335" y="1618"/>
                          </a:lnTo>
                          <a:lnTo>
                            <a:pt x="15607" y="1618"/>
                          </a:lnTo>
                          <a:lnTo>
                            <a:pt x="15607" y="1760"/>
                          </a:lnTo>
                          <a:lnTo>
                            <a:pt x="16994" y="1888"/>
                          </a:lnTo>
                          <a:lnTo>
                            <a:pt x="16994" y="8943"/>
                          </a:lnTo>
                          <a:lnTo>
                            <a:pt x="15607" y="9212"/>
                          </a:lnTo>
                          <a:lnTo>
                            <a:pt x="15607" y="9468"/>
                          </a:lnTo>
                          <a:lnTo>
                            <a:pt x="14335" y="9468"/>
                          </a:lnTo>
                          <a:lnTo>
                            <a:pt x="14335" y="10944"/>
                          </a:lnTo>
                          <a:lnTo>
                            <a:pt x="15607" y="11199"/>
                          </a:lnTo>
                          <a:lnTo>
                            <a:pt x="15607" y="11611"/>
                          </a:lnTo>
                          <a:lnTo>
                            <a:pt x="16994" y="11739"/>
                          </a:lnTo>
                          <a:lnTo>
                            <a:pt x="16994" y="12009"/>
                          </a:lnTo>
                          <a:lnTo>
                            <a:pt x="18382" y="12278"/>
                          </a:lnTo>
                          <a:lnTo>
                            <a:pt x="18382" y="12931"/>
                          </a:lnTo>
                          <a:lnTo>
                            <a:pt x="16994" y="13201"/>
                          </a:lnTo>
                          <a:lnTo>
                            <a:pt x="11908" y="13740"/>
                          </a:lnTo>
                          <a:lnTo>
                            <a:pt x="11908" y="14663"/>
                          </a:lnTo>
                          <a:lnTo>
                            <a:pt x="14335" y="14933"/>
                          </a:lnTo>
                          <a:lnTo>
                            <a:pt x="14335" y="15458"/>
                          </a:lnTo>
                          <a:lnTo>
                            <a:pt x="15607" y="15600"/>
                          </a:lnTo>
                          <a:lnTo>
                            <a:pt x="15607" y="15727"/>
                          </a:lnTo>
                          <a:lnTo>
                            <a:pt x="16994" y="15997"/>
                          </a:lnTo>
                          <a:lnTo>
                            <a:pt x="16994" y="18652"/>
                          </a:lnTo>
                          <a:lnTo>
                            <a:pt x="15607" y="18779"/>
                          </a:lnTo>
                          <a:lnTo>
                            <a:pt x="15607" y="19049"/>
                          </a:lnTo>
                          <a:lnTo>
                            <a:pt x="16994" y="19049"/>
                          </a:lnTo>
                          <a:lnTo>
                            <a:pt x="16994" y="19986"/>
                          </a:lnTo>
                          <a:lnTo>
                            <a:pt x="18382" y="19986"/>
                          </a:lnTo>
                          <a:lnTo>
                            <a:pt x="19884" y="19801"/>
                          </a:lnTo>
                        </a:path>
                      </a:pathLst>
                    </a:custGeom>
                    <a:noFill/>
                    <a:ln w="6350" cap="flat">
                      <a:solidFill>
                        <a:srgbClr val="000000"/>
                      </a:solidFill>
                      <a:prstDash val="solid"/>
                      <a:round/>
                      <a:headEnd type="none" w="sm" len="med"/>
                      <a:tailEnd type="none" w="sm" len="med"/>
                    </a:ln>
                    <a:effectLst/>
                  </p:spPr>
                  <p:txBody>
                    <a:bodyPr/>
                    <a:lstStyle/>
                    <a:p>
                      <a:endParaRPr lang="el-GR"/>
                    </a:p>
                  </p:txBody>
                </p:sp>
              </p:grpSp>
            </p:grpSp>
            <p:grpSp>
              <p:nvGrpSpPr>
                <p:cNvPr id="1104" name="Group 80"/>
                <p:cNvGrpSpPr>
                  <a:grpSpLocks/>
                </p:cNvGrpSpPr>
                <p:nvPr/>
              </p:nvGrpSpPr>
              <p:grpSpPr bwMode="auto">
                <a:xfrm>
                  <a:off x="8064" y="6782"/>
                  <a:ext cx="2154" cy="12811"/>
                  <a:chOff x="2" y="-1"/>
                  <a:chExt cx="19998" cy="20008"/>
                </a:xfrm>
              </p:grpSpPr>
              <p:sp>
                <p:nvSpPr>
                  <p:cNvPr id="1105" name="Freeform 81"/>
                  <p:cNvSpPr>
                    <a:spLocks/>
                  </p:cNvSpPr>
                  <p:nvPr/>
                </p:nvSpPr>
                <p:spPr bwMode="auto">
                  <a:xfrm>
                    <a:off x="16147" y="1517"/>
                    <a:ext cx="3788" cy="1518"/>
                  </a:xfrm>
                  <a:custGeom>
                    <a:avLst/>
                    <a:gdLst/>
                    <a:ahLst/>
                    <a:cxnLst>
                      <a:cxn ang="0">
                        <a:pos x="19655" y="0"/>
                      </a:cxn>
                      <a:cxn ang="0">
                        <a:pos x="18621" y="3265"/>
                      </a:cxn>
                      <a:cxn ang="0">
                        <a:pos x="17931" y="3265"/>
                      </a:cxn>
                      <a:cxn ang="0">
                        <a:pos x="17931" y="4082"/>
                      </a:cxn>
                      <a:cxn ang="0">
                        <a:pos x="17241" y="4490"/>
                      </a:cxn>
                      <a:cxn ang="0">
                        <a:pos x="17241" y="4898"/>
                      </a:cxn>
                      <a:cxn ang="0">
                        <a:pos x="16207" y="4898"/>
                      </a:cxn>
                      <a:cxn ang="0">
                        <a:pos x="16207" y="5306"/>
                      </a:cxn>
                      <a:cxn ang="0">
                        <a:pos x="15172" y="5306"/>
                      </a:cxn>
                      <a:cxn ang="0">
                        <a:pos x="15172" y="5918"/>
                      </a:cxn>
                      <a:cxn ang="0">
                        <a:pos x="14483" y="5918"/>
                      </a:cxn>
                      <a:cxn ang="0">
                        <a:pos x="14483" y="6735"/>
                      </a:cxn>
                      <a:cxn ang="0">
                        <a:pos x="13793" y="6735"/>
                      </a:cxn>
                      <a:cxn ang="0">
                        <a:pos x="13793" y="7143"/>
                      </a:cxn>
                      <a:cxn ang="0">
                        <a:pos x="12759" y="7143"/>
                      </a:cxn>
                      <a:cxn ang="0">
                        <a:pos x="12759" y="7551"/>
                      </a:cxn>
                      <a:cxn ang="0">
                        <a:pos x="12069" y="8163"/>
                      </a:cxn>
                      <a:cxn ang="0">
                        <a:pos x="12069" y="8367"/>
                      </a:cxn>
                      <a:cxn ang="0">
                        <a:pos x="11034" y="8367"/>
                      </a:cxn>
                      <a:cxn ang="0">
                        <a:pos x="11034" y="9184"/>
                      </a:cxn>
                      <a:cxn ang="0">
                        <a:pos x="10000" y="9184"/>
                      </a:cxn>
                      <a:cxn ang="0">
                        <a:pos x="10000" y="10204"/>
                      </a:cxn>
                      <a:cxn ang="0">
                        <a:pos x="9310" y="10204"/>
                      </a:cxn>
                      <a:cxn ang="0">
                        <a:pos x="9310" y="10612"/>
                      </a:cxn>
                      <a:cxn ang="0">
                        <a:pos x="8621" y="11020"/>
                      </a:cxn>
                      <a:cxn ang="0">
                        <a:pos x="8621" y="11633"/>
                      </a:cxn>
                      <a:cxn ang="0">
                        <a:pos x="7586" y="11633"/>
                      </a:cxn>
                      <a:cxn ang="0">
                        <a:pos x="7586" y="11837"/>
                      </a:cxn>
                      <a:cxn ang="0">
                        <a:pos x="6897" y="11837"/>
                      </a:cxn>
                      <a:cxn ang="0">
                        <a:pos x="5862" y="12449"/>
                      </a:cxn>
                      <a:cxn ang="0">
                        <a:pos x="5862" y="12857"/>
                      </a:cxn>
                      <a:cxn ang="0">
                        <a:pos x="5172" y="13265"/>
                      </a:cxn>
                      <a:cxn ang="0">
                        <a:pos x="5172" y="13673"/>
                      </a:cxn>
                      <a:cxn ang="0">
                        <a:pos x="4138" y="14694"/>
                      </a:cxn>
                      <a:cxn ang="0">
                        <a:pos x="4138" y="15306"/>
                      </a:cxn>
                      <a:cxn ang="0">
                        <a:pos x="3448" y="15306"/>
                      </a:cxn>
                      <a:cxn ang="0">
                        <a:pos x="3448" y="16327"/>
                      </a:cxn>
                      <a:cxn ang="0">
                        <a:pos x="2414" y="16327"/>
                      </a:cxn>
                      <a:cxn ang="0">
                        <a:pos x="2414" y="17143"/>
                      </a:cxn>
                      <a:cxn ang="0">
                        <a:pos x="1724" y="17143"/>
                      </a:cxn>
                      <a:cxn ang="0">
                        <a:pos x="1724" y="18571"/>
                      </a:cxn>
                      <a:cxn ang="0">
                        <a:pos x="1034" y="18571"/>
                      </a:cxn>
                      <a:cxn ang="0">
                        <a:pos x="1034" y="19796"/>
                      </a:cxn>
                      <a:cxn ang="0">
                        <a:pos x="0" y="19796"/>
                      </a:cxn>
                    </a:cxnLst>
                    <a:rect l="0" t="0" r="r" b="b"/>
                    <a:pathLst>
                      <a:path w="20000" h="20000">
                        <a:moveTo>
                          <a:pt x="19655" y="0"/>
                        </a:moveTo>
                        <a:lnTo>
                          <a:pt x="18621" y="3265"/>
                        </a:lnTo>
                        <a:lnTo>
                          <a:pt x="17931" y="3265"/>
                        </a:lnTo>
                        <a:lnTo>
                          <a:pt x="17931" y="4082"/>
                        </a:lnTo>
                        <a:lnTo>
                          <a:pt x="17241" y="4490"/>
                        </a:lnTo>
                        <a:lnTo>
                          <a:pt x="17241" y="4898"/>
                        </a:lnTo>
                        <a:lnTo>
                          <a:pt x="16207" y="4898"/>
                        </a:lnTo>
                        <a:lnTo>
                          <a:pt x="16207" y="5306"/>
                        </a:lnTo>
                        <a:lnTo>
                          <a:pt x="15172" y="5306"/>
                        </a:lnTo>
                        <a:lnTo>
                          <a:pt x="15172" y="5918"/>
                        </a:lnTo>
                        <a:lnTo>
                          <a:pt x="14483" y="5918"/>
                        </a:lnTo>
                        <a:lnTo>
                          <a:pt x="14483" y="6735"/>
                        </a:lnTo>
                        <a:lnTo>
                          <a:pt x="13793" y="6735"/>
                        </a:lnTo>
                        <a:lnTo>
                          <a:pt x="13793" y="7143"/>
                        </a:lnTo>
                        <a:lnTo>
                          <a:pt x="12759" y="7143"/>
                        </a:lnTo>
                        <a:lnTo>
                          <a:pt x="12759" y="7551"/>
                        </a:lnTo>
                        <a:lnTo>
                          <a:pt x="12069" y="8163"/>
                        </a:lnTo>
                        <a:lnTo>
                          <a:pt x="12069" y="8367"/>
                        </a:lnTo>
                        <a:lnTo>
                          <a:pt x="11034" y="8367"/>
                        </a:lnTo>
                        <a:lnTo>
                          <a:pt x="11034" y="9184"/>
                        </a:lnTo>
                        <a:lnTo>
                          <a:pt x="10000" y="9184"/>
                        </a:lnTo>
                        <a:lnTo>
                          <a:pt x="10000" y="10204"/>
                        </a:lnTo>
                        <a:lnTo>
                          <a:pt x="9310" y="10204"/>
                        </a:lnTo>
                        <a:lnTo>
                          <a:pt x="9310" y="10612"/>
                        </a:lnTo>
                        <a:lnTo>
                          <a:pt x="8621" y="11020"/>
                        </a:lnTo>
                        <a:lnTo>
                          <a:pt x="8621" y="11633"/>
                        </a:lnTo>
                        <a:lnTo>
                          <a:pt x="7586" y="11633"/>
                        </a:lnTo>
                        <a:lnTo>
                          <a:pt x="7586" y="11837"/>
                        </a:lnTo>
                        <a:lnTo>
                          <a:pt x="6897" y="11837"/>
                        </a:lnTo>
                        <a:lnTo>
                          <a:pt x="5862" y="12449"/>
                        </a:lnTo>
                        <a:lnTo>
                          <a:pt x="5862" y="12857"/>
                        </a:lnTo>
                        <a:lnTo>
                          <a:pt x="5172" y="13265"/>
                        </a:lnTo>
                        <a:lnTo>
                          <a:pt x="5172" y="13673"/>
                        </a:lnTo>
                        <a:lnTo>
                          <a:pt x="4138" y="14694"/>
                        </a:lnTo>
                        <a:lnTo>
                          <a:pt x="4138" y="15306"/>
                        </a:lnTo>
                        <a:lnTo>
                          <a:pt x="3448" y="15306"/>
                        </a:lnTo>
                        <a:lnTo>
                          <a:pt x="3448" y="16327"/>
                        </a:lnTo>
                        <a:lnTo>
                          <a:pt x="2414" y="16327"/>
                        </a:lnTo>
                        <a:lnTo>
                          <a:pt x="2414" y="17143"/>
                        </a:lnTo>
                        <a:lnTo>
                          <a:pt x="1724" y="17143"/>
                        </a:lnTo>
                        <a:lnTo>
                          <a:pt x="1724" y="18571"/>
                        </a:lnTo>
                        <a:lnTo>
                          <a:pt x="1034" y="18571"/>
                        </a:lnTo>
                        <a:lnTo>
                          <a:pt x="1034" y="19796"/>
                        </a:lnTo>
                        <a:lnTo>
                          <a:pt x="0" y="19796"/>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06" name="Freeform 82"/>
                  <p:cNvSpPr>
                    <a:spLocks/>
                  </p:cNvSpPr>
                  <p:nvPr/>
                </p:nvSpPr>
                <p:spPr bwMode="auto">
                  <a:xfrm>
                    <a:off x="10465" y="-1"/>
                    <a:ext cx="9470" cy="2741"/>
                  </a:xfrm>
                  <a:custGeom>
                    <a:avLst/>
                    <a:gdLst/>
                    <a:ahLst/>
                    <a:cxnLst>
                      <a:cxn ang="0">
                        <a:pos x="19448" y="0"/>
                      </a:cxn>
                      <a:cxn ang="0">
                        <a:pos x="18897" y="226"/>
                      </a:cxn>
                      <a:cxn ang="0">
                        <a:pos x="18069" y="452"/>
                      </a:cxn>
                      <a:cxn ang="0">
                        <a:pos x="17517" y="1017"/>
                      </a:cxn>
                      <a:cxn ang="0">
                        <a:pos x="17103" y="1243"/>
                      </a:cxn>
                      <a:cxn ang="0">
                        <a:pos x="16690" y="1356"/>
                      </a:cxn>
                      <a:cxn ang="0">
                        <a:pos x="16138" y="2260"/>
                      </a:cxn>
                      <a:cxn ang="0">
                        <a:pos x="15310" y="2373"/>
                      </a:cxn>
                      <a:cxn ang="0">
                        <a:pos x="15034" y="2938"/>
                      </a:cxn>
                      <a:cxn ang="0">
                        <a:pos x="14759" y="3390"/>
                      </a:cxn>
                      <a:cxn ang="0">
                        <a:pos x="14345" y="4068"/>
                      </a:cxn>
                      <a:cxn ang="0">
                        <a:pos x="14069" y="4859"/>
                      </a:cxn>
                      <a:cxn ang="0">
                        <a:pos x="13379" y="5424"/>
                      </a:cxn>
                      <a:cxn ang="0">
                        <a:pos x="12966" y="5537"/>
                      </a:cxn>
                      <a:cxn ang="0">
                        <a:pos x="12690" y="6102"/>
                      </a:cxn>
                      <a:cxn ang="0">
                        <a:pos x="12138" y="6780"/>
                      </a:cxn>
                      <a:cxn ang="0">
                        <a:pos x="11172" y="7232"/>
                      </a:cxn>
                      <a:cxn ang="0">
                        <a:pos x="10759" y="7797"/>
                      </a:cxn>
                      <a:cxn ang="0">
                        <a:pos x="10345" y="8136"/>
                      </a:cxn>
                      <a:cxn ang="0">
                        <a:pos x="9241" y="9266"/>
                      </a:cxn>
                      <a:cxn ang="0">
                        <a:pos x="8828" y="9718"/>
                      </a:cxn>
                      <a:cxn ang="0">
                        <a:pos x="7862" y="10621"/>
                      </a:cxn>
                      <a:cxn ang="0">
                        <a:pos x="7586" y="11186"/>
                      </a:cxn>
                      <a:cxn ang="0">
                        <a:pos x="6759" y="11864"/>
                      </a:cxn>
                      <a:cxn ang="0">
                        <a:pos x="6207" y="12542"/>
                      </a:cxn>
                      <a:cxn ang="0">
                        <a:pos x="5517" y="13446"/>
                      </a:cxn>
                      <a:cxn ang="0">
                        <a:pos x="5103" y="13785"/>
                      </a:cxn>
                      <a:cxn ang="0">
                        <a:pos x="4828" y="14237"/>
                      </a:cxn>
                      <a:cxn ang="0">
                        <a:pos x="4000" y="14802"/>
                      </a:cxn>
                      <a:cxn ang="0">
                        <a:pos x="3586" y="15480"/>
                      </a:cxn>
                      <a:cxn ang="0">
                        <a:pos x="2759" y="16610"/>
                      </a:cxn>
                      <a:cxn ang="0">
                        <a:pos x="2069" y="17175"/>
                      </a:cxn>
                      <a:cxn ang="0">
                        <a:pos x="1793" y="17627"/>
                      </a:cxn>
                      <a:cxn ang="0">
                        <a:pos x="1379" y="17966"/>
                      </a:cxn>
                      <a:cxn ang="0">
                        <a:pos x="966" y="18418"/>
                      </a:cxn>
                      <a:cxn ang="0">
                        <a:pos x="690" y="18983"/>
                      </a:cxn>
                      <a:cxn ang="0">
                        <a:pos x="414" y="19435"/>
                      </a:cxn>
                      <a:cxn ang="0">
                        <a:pos x="0" y="19887"/>
                      </a:cxn>
                    </a:cxnLst>
                    <a:rect l="0" t="0" r="r" b="b"/>
                    <a:pathLst>
                      <a:path w="20000" h="20000">
                        <a:moveTo>
                          <a:pt x="19862" y="1808"/>
                        </a:moveTo>
                        <a:lnTo>
                          <a:pt x="19448" y="0"/>
                        </a:lnTo>
                        <a:lnTo>
                          <a:pt x="19172" y="0"/>
                        </a:lnTo>
                        <a:lnTo>
                          <a:pt x="18897" y="226"/>
                        </a:lnTo>
                        <a:lnTo>
                          <a:pt x="18483" y="226"/>
                        </a:lnTo>
                        <a:lnTo>
                          <a:pt x="18069" y="452"/>
                        </a:lnTo>
                        <a:lnTo>
                          <a:pt x="17793" y="678"/>
                        </a:lnTo>
                        <a:lnTo>
                          <a:pt x="17517" y="1017"/>
                        </a:lnTo>
                        <a:lnTo>
                          <a:pt x="17517" y="1243"/>
                        </a:lnTo>
                        <a:lnTo>
                          <a:pt x="17103" y="1243"/>
                        </a:lnTo>
                        <a:lnTo>
                          <a:pt x="17103" y="1356"/>
                        </a:lnTo>
                        <a:lnTo>
                          <a:pt x="16690" y="1356"/>
                        </a:lnTo>
                        <a:lnTo>
                          <a:pt x="16138" y="1695"/>
                        </a:lnTo>
                        <a:lnTo>
                          <a:pt x="16138" y="2260"/>
                        </a:lnTo>
                        <a:lnTo>
                          <a:pt x="15724" y="2260"/>
                        </a:lnTo>
                        <a:lnTo>
                          <a:pt x="15310" y="2373"/>
                        </a:lnTo>
                        <a:lnTo>
                          <a:pt x="15310" y="2599"/>
                        </a:lnTo>
                        <a:lnTo>
                          <a:pt x="15034" y="2938"/>
                        </a:lnTo>
                        <a:lnTo>
                          <a:pt x="15034" y="3164"/>
                        </a:lnTo>
                        <a:lnTo>
                          <a:pt x="14759" y="3390"/>
                        </a:lnTo>
                        <a:lnTo>
                          <a:pt x="14759" y="3616"/>
                        </a:lnTo>
                        <a:lnTo>
                          <a:pt x="14345" y="4068"/>
                        </a:lnTo>
                        <a:lnTo>
                          <a:pt x="14069" y="4407"/>
                        </a:lnTo>
                        <a:lnTo>
                          <a:pt x="14069" y="4859"/>
                        </a:lnTo>
                        <a:lnTo>
                          <a:pt x="13655" y="4972"/>
                        </a:lnTo>
                        <a:lnTo>
                          <a:pt x="13379" y="5424"/>
                        </a:lnTo>
                        <a:lnTo>
                          <a:pt x="13379" y="5537"/>
                        </a:lnTo>
                        <a:lnTo>
                          <a:pt x="12966" y="5537"/>
                        </a:lnTo>
                        <a:lnTo>
                          <a:pt x="12966" y="6102"/>
                        </a:lnTo>
                        <a:lnTo>
                          <a:pt x="12690" y="6102"/>
                        </a:lnTo>
                        <a:lnTo>
                          <a:pt x="12138" y="6554"/>
                        </a:lnTo>
                        <a:lnTo>
                          <a:pt x="12138" y="6780"/>
                        </a:lnTo>
                        <a:lnTo>
                          <a:pt x="11586" y="7006"/>
                        </a:lnTo>
                        <a:lnTo>
                          <a:pt x="11172" y="7232"/>
                        </a:lnTo>
                        <a:lnTo>
                          <a:pt x="10897" y="7232"/>
                        </a:lnTo>
                        <a:lnTo>
                          <a:pt x="10759" y="7797"/>
                        </a:lnTo>
                        <a:lnTo>
                          <a:pt x="10345" y="8023"/>
                        </a:lnTo>
                        <a:lnTo>
                          <a:pt x="10345" y="8136"/>
                        </a:lnTo>
                        <a:lnTo>
                          <a:pt x="9241" y="9040"/>
                        </a:lnTo>
                        <a:lnTo>
                          <a:pt x="9241" y="9266"/>
                        </a:lnTo>
                        <a:lnTo>
                          <a:pt x="8828" y="9379"/>
                        </a:lnTo>
                        <a:lnTo>
                          <a:pt x="8828" y="9718"/>
                        </a:lnTo>
                        <a:lnTo>
                          <a:pt x="7862" y="10395"/>
                        </a:lnTo>
                        <a:lnTo>
                          <a:pt x="7862" y="10621"/>
                        </a:lnTo>
                        <a:lnTo>
                          <a:pt x="7586" y="10847"/>
                        </a:lnTo>
                        <a:lnTo>
                          <a:pt x="7586" y="11186"/>
                        </a:lnTo>
                        <a:lnTo>
                          <a:pt x="7172" y="11412"/>
                        </a:lnTo>
                        <a:lnTo>
                          <a:pt x="6759" y="11864"/>
                        </a:lnTo>
                        <a:lnTo>
                          <a:pt x="6483" y="12203"/>
                        </a:lnTo>
                        <a:lnTo>
                          <a:pt x="6207" y="12542"/>
                        </a:lnTo>
                        <a:lnTo>
                          <a:pt x="5931" y="13107"/>
                        </a:lnTo>
                        <a:lnTo>
                          <a:pt x="5517" y="13446"/>
                        </a:lnTo>
                        <a:lnTo>
                          <a:pt x="5103" y="13559"/>
                        </a:lnTo>
                        <a:lnTo>
                          <a:pt x="5103" y="13785"/>
                        </a:lnTo>
                        <a:lnTo>
                          <a:pt x="4828" y="14011"/>
                        </a:lnTo>
                        <a:lnTo>
                          <a:pt x="4828" y="14237"/>
                        </a:lnTo>
                        <a:lnTo>
                          <a:pt x="4414" y="14576"/>
                        </a:lnTo>
                        <a:lnTo>
                          <a:pt x="4000" y="14802"/>
                        </a:lnTo>
                        <a:lnTo>
                          <a:pt x="3862" y="15028"/>
                        </a:lnTo>
                        <a:lnTo>
                          <a:pt x="3586" y="15480"/>
                        </a:lnTo>
                        <a:lnTo>
                          <a:pt x="3034" y="16045"/>
                        </a:lnTo>
                        <a:lnTo>
                          <a:pt x="2759" y="16610"/>
                        </a:lnTo>
                        <a:lnTo>
                          <a:pt x="2345" y="17062"/>
                        </a:lnTo>
                        <a:lnTo>
                          <a:pt x="2069" y="17175"/>
                        </a:lnTo>
                        <a:lnTo>
                          <a:pt x="2069" y="17401"/>
                        </a:lnTo>
                        <a:lnTo>
                          <a:pt x="1793" y="17627"/>
                        </a:lnTo>
                        <a:lnTo>
                          <a:pt x="1793" y="17966"/>
                        </a:lnTo>
                        <a:lnTo>
                          <a:pt x="1379" y="17966"/>
                        </a:lnTo>
                        <a:lnTo>
                          <a:pt x="1379" y="18192"/>
                        </a:lnTo>
                        <a:lnTo>
                          <a:pt x="966" y="18418"/>
                        </a:lnTo>
                        <a:lnTo>
                          <a:pt x="966" y="18644"/>
                        </a:lnTo>
                        <a:lnTo>
                          <a:pt x="690" y="18983"/>
                        </a:lnTo>
                        <a:lnTo>
                          <a:pt x="690" y="19435"/>
                        </a:lnTo>
                        <a:lnTo>
                          <a:pt x="414" y="19435"/>
                        </a:lnTo>
                        <a:lnTo>
                          <a:pt x="414" y="19887"/>
                        </a:lnTo>
                        <a:lnTo>
                          <a:pt x="0" y="19887"/>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07" name="Freeform 83"/>
                  <p:cNvSpPr>
                    <a:spLocks/>
                  </p:cNvSpPr>
                  <p:nvPr/>
                </p:nvSpPr>
                <p:spPr bwMode="auto">
                  <a:xfrm>
                    <a:off x="262" y="233"/>
                    <a:ext cx="10593" cy="3792"/>
                  </a:xfrm>
                  <a:custGeom>
                    <a:avLst/>
                    <a:gdLst/>
                    <a:ahLst/>
                    <a:cxnLst>
                      <a:cxn ang="0">
                        <a:pos x="19877" y="816"/>
                      </a:cxn>
                      <a:cxn ang="0">
                        <a:pos x="19630" y="980"/>
                      </a:cxn>
                      <a:cxn ang="0">
                        <a:pos x="19383" y="1143"/>
                      </a:cxn>
                      <a:cxn ang="0">
                        <a:pos x="19136" y="1551"/>
                      </a:cxn>
                      <a:cxn ang="0">
                        <a:pos x="18765" y="1714"/>
                      </a:cxn>
                      <a:cxn ang="0">
                        <a:pos x="18395" y="2041"/>
                      </a:cxn>
                      <a:cxn ang="0">
                        <a:pos x="18025" y="2204"/>
                      </a:cxn>
                      <a:cxn ang="0">
                        <a:pos x="16296" y="3102"/>
                      </a:cxn>
                      <a:cxn ang="0">
                        <a:pos x="14321" y="4327"/>
                      </a:cxn>
                      <a:cxn ang="0">
                        <a:pos x="13951" y="4816"/>
                      </a:cxn>
                      <a:cxn ang="0">
                        <a:pos x="13210" y="5388"/>
                      </a:cxn>
                      <a:cxn ang="0">
                        <a:pos x="12346" y="6122"/>
                      </a:cxn>
                      <a:cxn ang="0">
                        <a:pos x="11358" y="6612"/>
                      </a:cxn>
                      <a:cxn ang="0">
                        <a:pos x="10741" y="7265"/>
                      </a:cxn>
                      <a:cxn ang="0">
                        <a:pos x="9877" y="8000"/>
                      </a:cxn>
                      <a:cxn ang="0">
                        <a:pos x="9136" y="8653"/>
                      </a:cxn>
                      <a:cxn ang="0">
                        <a:pos x="8889" y="9061"/>
                      </a:cxn>
                      <a:cxn ang="0">
                        <a:pos x="8272" y="9388"/>
                      </a:cxn>
                      <a:cxn ang="0">
                        <a:pos x="7654" y="10122"/>
                      </a:cxn>
                      <a:cxn ang="0">
                        <a:pos x="7037" y="10612"/>
                      </a:cxn>
                      <a:cxn ang="0">
                        <a:pos x="6790" y="11184"/>
                      </a:cxn>
                      <a:cxn ang="0">
                        <a:pos x="6420" y="11510"/>
                      </a:cxn>
                      <a:cxn ang="0">
                        <a:pos x="6049" y="12082"/>
                      </a:cxn>
                      <a:cxn ang="0">
                        <a:pos x="5802" y="12490"/>
                      </a:cxn>
                      <a:cxn ang="0">
                        <a:pos x="5556" y="13061"/>
                      </a:cxn>
                      <a:cxn ang="0">
                        <a:pos x="5185" y="13306"/>
                      </a:cxn>
                      <a:cxn ang="0">
                        <a:pos x="4815" y="13959"/>
                      </a:cxn>
                      <a:cxn ang="0">
                        <a:pos x="4691" y="14367"/>
                      </a:cxn>
                      <a:cxn ang="0">
                        <a:pos x="3951" y="14776"/>
                      </a:cxn>
                      <a:cxn ang="0">
                        <a:pos x="3333" y="15347"/>
                      </a:cxn>
                      <a:cxn ang="0">
                        <a:pos x="2840" y="16082"/>
                      </a:cxn>
                      <a:cxn ang="0">
                        <a:pos x="2469" y="16408"/>
                      </a:cxn>
                      <a:cxn ang="0">
                        <a:pos x="2099" y="16735"/>
                      </a:cxn>
                      <a:cxn ang="0">
                        <a:pos x="1852" y="17143"/>
                      </a:cxn>
                      <a:cxn ang="0">
                        <a:pos x="1605" y="17469"/>
                      </a:cxn>
                      <a:cxn ang="0">
                        <a:pos x="1235" y="17959"/>
                      </a:cxn>
                      <a:cxn ang="0">
                        <a:pos x="864" y="18531"/>
                      </a:cxn>
                      <a:cxn ang="0">
                        <a:pos x="617" y="19265"/>
                      </a:cxn>
                      <a:cxn ang="0">
                        <a:pos x="370" y="19429"/>
                      </a:cxn>
                      <a:cxn ang="0">
                        <a:pos x="0" y="19837"/>
                      </a:cxn>
                    </a:cxnLst>
                    <a:rect l="0" t="0" r="r" b="b"/>
                    <a:pathLst>
                      <a:path w="20000" h="20000">
                        <a:moveTo>
                          <a:pt x="19630" y="0"/>
                        </a:moveTo>
                        <a:lnTo>
                          <a:pt x="19877" y="816"/>
                        </a:lnTo>
                        <a:lnTo>
                          <a:pt x="19877" y="980"/>
                        </a:lnTo>
                        <a:lnTo>
                          <a:pt x="19630" y="980"/>
                        </a:lnTo>
                        <a:lnTo>
                          <a:pt x="19630" y="1143"/>
                        </a:lnTo>
                        <a:lnTo>
                          <a:pt x="19383" y="1143"/>
                        </a:lnTo>
                        <a:lnTo>
                          <a:pt x="19383" y="1306"/>
                        </a:lnTo>
                        <a:lnTo>
                          <a:pt x="19136" y="1551"/>
                        </a:lnTo>
                        <a:lnTo>
                          <a:pt x="19136" y="1714"/>
                        </a:lnTo>
                        <a:lnTo>
                          <a:pt x="18765" y="1714"/>
                        </a:lnTo>
                        <a:lnTo>
                          <a:pt x="18395" y="1878"/>
                        </a:lnTo>
                        <a:lnTo>
                          <a:pt x="18395" y="2041"/>
                        </a:lnTo>
                        <a:lnTo>
                          <a:pt x="18025" y="2041"/>
                        </a:lnTo>
                        <a:lnTo>
                          <a:pt x="18025" y="2204"/>
                        </a:lnTo>
                        <a:lnTo>
                          <a:pt x="16790" y="2939"/>
                        </a:lnTo>
                        <a:lnTo>
                          <a:pt x="16296" y="3102"/>
                        </a:lnTo>
                        <a:lnTo>
                          <a:pt x="16049" y="3429"/>
                        </a:lnTo>
                        <a:lnTo>
                          <a:pt x="14321" y="4327"/>
                        </a:lnTo>
                        <a:lnTo>
                          <a:pt x="14321" y="4735"/>
                        </a:lnTo>
                        <a:lnTo>
                          <a:pt x="13951" y="4816"/>
                        </a:lnTo>
                        <a:lnTo>
                          <a:pt x="13580" y="4980"/>
                        </a:lnTo>
                        <a:lnTo>
                          <a:pt x="13210" y="5388"/>
                        </a:lnTo>
                        <a:lnTo>
                          <a:pt x="12593" y="5714"/>
                        </a:lnTo>
                        <a:lnTo>
                          <a:pt x="12346" y="6122"/>
                        </a:lnTo>
                        <a:lnTo>
                          <a:pt x="11605" y="6286"/>
                        </a:lnTo>
                        <a:lnTo>
                          <a:pt x="11358" y="6612"/>
                        </a:lnTo>
                        <a:lnTo>
                          <a:pt x="11111" y="6939"/>
                        </a:lnTo>
                        <a:lnTo>
                          <a:pt x="10741" y="7265"/>
                        </a:lnTo>
                        <a:lnTo>
                          <a:pt x="10123" y="7592"/>
                        </a:lnTo>
                        <a:lnTo>
                          <a:pt x="9877" y="8000"/>
                        </a:lnTo>
                        <a:lnTo>
                          <a:pt x="9506" y="8327"/>
                        </a:lnTo>
                        <a:lnTo>
                          <a:pt x="9136" y="8653"/>
                        </a:lnTo>
                        <a:lnTo>
                          <a:pt x="8889" y="8898"/>
                        </a:lnTo>
                        <a:lnTo>
                          <a:pt x="8889" y="9061"/>
                        </a:lnTo>
                        <a:lnTo>
                          <a:pt x="8642" y="9224"/>
                        </a:lnTo>
                        <a:lnTo>
                          <a:pt x="8272" y="9388"/>
                        </a:lnTo>
                        <a:lnTo>
                          <a:pt x="7901" y="9796"/>
                        </a:lnTo>
                        <a:lnTo>
                          <a:pt x="7654" y="10122"/>
                        </a:lnTo>
                        <a:lnTo>
                          <a:pt x="7284" y="10286"/>
                        </a:lnTo>
                        <a:lnTo>
                          <a:pt x="7037" y="10612"/>
                        </a:lnTo>
                        <a:lnTo>
                          <a:pt x="7037" y="10776"/>
                        </a:lnTo>
                        <a:lnTo>
                          <a:pt x="6790" y="11184"/>
                        </a:lnTo>
                        <a:lnTo>
                          <a:pt x="6420" y="11347"/>
                        </a:lnTo>
                        <a:lnTo>
                          <a:pt x="6420" y="11510"/>
                        </a:lnTo>
                        <a:lnTo>
                          <a:pt x="6049" y="11755"/>
                        </a:lnTo>
                        <a:lnTo>
                          <a:pt x="6049" y="12082"/>
                        </a:lnTo>
                        <a:lnTo>
                          <a:pt x="5802" y="12408"/>
                        </a:lnTo>
                        <a:lnTo>
                          <a:pt x="5802" y="12490"/>
                        </a:lnTo>
                        <a:lnTo>
                          <a:pt x="5556" y="12898"/>
                        </a:lnTo>
                        <a:lnTo>
                          <a:pt x="5556" y="13061"/>
                        </a:lnTo>
                        <a:lnTo>
                          <a:pt x="5185" y="13061"/>
                        </a:lnTo>
                        <a:lnTo>
                          <a:pt x="5185" y="13306"/>
                        </a:lnTo>
                        <a:lnTo>
                          <a:pt x="4815" y="13633"/>
                        </a:lnTo>
                        <a:lnTo>
                          <a:pt x="4815" y="13959"/>
                        </a:lnTo>
                        <a:lnTo>
                          <a:pt x="4691" y="13959"/>
                        </a:lnTo>
                        <a:lnTo>
                          <a:pt x="4691" y="14367"/>
                        </a:lnTo>
                        <a:lnTo>
                          <a:pt x="4321" y="14449"/>
                        </a:lnTo>
                        <a:lnTo>
                          <a:pt x="3951" y="14776"/>
                        </a:lnTo>
                        <a:lnTo>
                          <a:pt x="3704" y="15184"/>
                        </a:lnTo>
                        <a:lnTo>
                          <a:pt x="3333" y="15347"/>
                        </a:lnTo>
                        <a:lnTo>
                          <a:pt x="3086" y="15673"/>
                        </a:lnTo>
                        <a:lnTo>
                          <a:pt x="2840" y="16082"/>
                        </a:lnTo>
                        <a:lnTo>
                          <a:pt x="2840" y="16245"/>
                        </a:lnTo>
                        <a:lnTo>
                          <a:pt x="2469" y="16408"/>
                        </a:lnTo>
                        <a:lnTo>
                          <a:pt x="2469" y="16735"/>
                        </a:lnTo>
                        <a:lnTo>
                          <a:pt x="2099" y="16735"/>
                        </a:lnTo>
                        <a:lnTo>
                          <a:pt x="2099" y="17143"/>
                        </a:lnTo>
                        <a:lnTo>
                          <a:pt x="1852" y="17143"/>
                        </a:lnTo>
                        <a:lnTo>
                          <a:pt x="1852" y="17469"/>
                        </a:lnTo>
                        <a:lnTo>
                          <a:pt x="1605" y="17469"/>
                        </a:lnTo>
                        <a:lnTo>
                          <a:pt x="1605" y="17878"/>
                        </a:lnTo>
                        <a:lnTo>
                          <a:pt x="1235" y="17959"/>
                        </a:lnTo>
                        <a:lnTo>
                          <a:pt x="1235" y="18367"/>
                        </a:lnTo>
                        <a:lnTo>
                          <a:pt x="864" y="18531"/>
                        </a:lnTo>
                        <a:lnTo>
                          <a:pt x="864" y="18857"/>
                        </a:lnTo>
                        <a:lnTo>
                          <a:pt x="617" y="19265"/>
                        </a:lnTo>
                        <a:lnTo>
                          <a:pt x="617" y="19429"/>
                        </a:lnTo>
                        <a:lnTo>
                          <a:pt x="370" y="19429"/>
                        </a:lnTo>
                        <a:lnTo>
                          <a:pt x="370" y="19837"/>
                        </a:lnTo>
                        <a:lnTo>
                          <a:pt x="0" y="19837"/>
                        </a:lnTo>
                        <a:lnTo>
                          <a:pt x="0" y="19918"/>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08" name="Freeform 84"/>
                  <p:cNvSpPr>
                    <a:spLocks/>
                  </p:cNvSpPr>
                  <p:nvPr/>
                </p:nvSpPr>
                <p:spPr bwMode="auto">
                  <a:xfrm>
                    <a:off x="67" y="5341"/>
                    <a:ext cx="5552" cy="2896"/>
                  </a:xfrm>
                  <a:custGeom>
                    <a:avLst/>
                    <a:gdLst/>
                    <a:ahLst/>
                    <a:cxnLst>
                      <a:cxn ang="0">
                        <a:pos x="15529" y="0"/>
                      </a:cxn>
                      <a:cxn ang="0">
                        <a:pos x="19765" y="0"/>
                      </a:cxn>
                      <a:cxn ang="0">
                        <a:pos x="19765" y="428"/>
                      </a:cxn>
                      <a:cxn ang="0">
                        <a:pos x="19294" y="749"/>
                      </a:cxn>
                      <a:cxn ang="0">
                        <a:pos x="18353" y="1176"/>
                      </a:cxn>
                      <a:cxn ang="0">
                        <a:pos x="18353" y="1283"/>
                      </a:cxn>
                      <a:cxn ang="0">
                        <a:pos x="17412" y="1711"/>
                      </a:cxn>
                      <a:cxn ang="0">
                        <a:pos x="16941" y="2032"/>
                      </a:cxn>
                      <a:cxn ang="0">
                        <a:pos x="16235" y="2246"/>
                      </a:cxn>
                      <a:cxn ang="0">
                        <a:pos x="16235" y="2567"/>
                      </a:cxn>
                      <a:cxn ang="0">
                        <a:pos x="15294" y="2995"/>
                      </a:cxn>
                      <a:cxn ang="0">
                        <a:pos x="15294" y="3209"/>
                      </a:cxn>
                      <a:cxn ang="0">
                        <a:pos x="14588" y="3422"/>
                      </a:cxn>
                      <a:cxn ang="0">
                        <a:pos x="14588" y="3850"/>
                      </a:cxn>
                      <a:cxn ang="0">
                        <a:pos x="13882" y="4171"/>
                      </a:cxn>
                      <a:cxn ang="0">
                        <a:pos x="13647" y="4599"/>
                      </a:cxn>
                      <a:cxn ang="0">
                        <a:pos x="13647" y="4813"/>
                      </a:cxn>
                      <a:cxn ang="0">
                        <a:pos x="12941" y="5241"/>
                      </a:cxn>
                      <a:cxn ang="0">
                        <a:pos x="12941" y="5455"/>
                      </a:cxn>
                      <a:cxn ang="0">
                        <a:pos x="12471" y="5882"/>
                      </a:cxn>
                      <a:cxn ang="0">
                        <a:pos x="11765" y="6417"/>
                      </a:cxn>
                      <a:cxn ang="0">
                        <a:pos x="11765" y="6845"/>
                      </a:cxn>
                      <a:cxn ang="0">
                        <a:pos x="11059" y="7166"/>
                      </a:cxn>
                      <a:cxn ang="0">
                        <a:pos x="11059" y="7594"/>
                      </a:cxn>
                      <a:cxn ang="0">
                        <a:pos x="10588" y="7701"/>
                      </a:cxn>
                      <a:cxn ang="0">
                        <a:pos x="10588" y="8235"/>
                      </a:cxn>
                      <a:cxn ang="0">
                        <a:pos x="10118" y="8449"/>
                      </a:cxn>
                      <a:cxn ang="0">
                        <a:pos x="10118" y="8877"/>
                      </a:cxn>
                      <a:cxn ang="0">
                        <a:pos x="9176" y="9412"/>
                      </a:cxn>
                      <a:cxn ang="0">
                        <a:pos x="9176" y="9626"/>
                      </a:cxn>
                      <a:cxn ang="0">
                        <a:pos x="8941" y="9733"/>
                      </a:cxn>
                      <a:cxn ang="0">
                        <a:pos x="8941" y="10267"/>
                      </a:cxn>
                      <a:cxn ang="0">
                        <a:pos x="8235" y="10802"/>
                      </a:cxn>
                      <a:cxn ang="0">
                        <a:pos x="8235" y="11230"/>
                      </a:cxn>
                      <a:cxn ang="0">
                        <a:pos x="7529" y="11444"/>
                      </a:cxn>
                      <a:cxn ang="0">
                        <a:pos x="7059" y="12727"/>
                      </a:cxn>
                      <a:cxn ang="0">
                        <a:pos x="7059" y="13048"/>
                      </a:cxn>
                      <a:cxn ang="0">
                        <a:pos x="6353" y="13476"/>
                      </a:cxn>
                      <a:cxn ang="0">
                        <a:pos x="6353" y="13797"/>
                      </a:cxn>
                      <a:cxn ang="0">
                        <a:pos x="5882" y="13904"/>
                      </a:cxn>
                      <a:cxn ang="0">
                        <a:pos x="5882" y="14439"/>
                      </a:cxn>
                      <a:cxn ang="0">
                        <a:pos x="4706" y="14866"/>
                      </a:cxn>
                      <a:cxn ang="0">
                        <a:pos x="4706" y="15294"/>
                      </a:cxn>
                      <a:cxn ang="0">
                        <a:pos x="4000" y="15508"/>
                      </a:cxn>
                      <a:cxn ang="0">
                        <a:pos x="3529" y="16043"/>
                      </a:cxn>
                      <a:cxn ang="0">
                        <a:pos x="3529" y="16257"/>
                      </a:cxn>
                      <a:cxn ang="0">
                        <a:pos x="3059" y="16791"/>
                      </a:cxn>
                      <a:cxn ang="0">
                        <a:pos x="3059" y="16898"/>
                      </a:cxn>
                      <a:cxn ang="0">
                        <a:pos x="2353" y="17219"/>
                      </a:cxn>
                      <a:cxn ang="0">
                        <a:pos x="2353" y="17647"/>
                      </a:cxn>
                      <a:cxn ang="0">
                        <a:pos x="1647" y="17754"/>
                      </a:cxn>
                      <a:cxn ang="0">
                        <a:pos x="1647" y="18289"/>
                      </a:cxn>
                      <a:cxn ang="0">
                        <a:pos x="1176" y="18717"/>
                      </a:cxn>
                      <a:cxn ang="0">
                        <a:pos x="1176" y="19037"/>
                      </a:cxn>
                      <a:cxn ang="0">
                        <a:pos x="706" y="19251"/>
                      </a:cxn>
                      <a:cxn ang="0">
                        <a:pos x="706" y="19679"/>
                      </a:cxn>
                      <a:cxn ang="0">
                        <a:pos x="0" y="19679"/>
                      </a:cxn>
                      <a:cxn ang="0">
                        <a:pos x="0" y="19893"/>
                      </a:cxn>
                    </a:cxnLst>
                    <a:rect l="0" t="0" r="r" b="b"/>
                    <a:pathLst>
                      <a:path w="20000" h="20000">
                        <a:moveTo>
                          <a:pt x="15529" y="0"/>
                        </a:moveTo>
                        <a:lnTo>
                          <a:pt x="19765" y="0"/>
                        </a:lnTo>
                        <a:lnTo>
                          <a:pt x="19765" y="428"/>
                        </a:lnTo>
                        <a:lnTo>
                          <a:pt x="19294" y="749"/>
                        </a:lnTo>
                        <a:lnTo>
                          <a:pt x="18353" y="1176"/>
                        </a:lnTo>
                        <a:lnTo>
                          <a:pt x="18353" y="1283"/>
                        </a:lnTo>
                        <a:lnTo>
                          <a:pt x="17412" y="1711"/>
                        </a:lnTo>
                        <a:lnTo>
                          <a:pt x="16941" y="2032"/>
                        </a:lnTo>
                        <a:lnTo>
                          <a:pt x="16235" y="2246"/>
                        </a:lnTo>
                        <a:lnTo>
                          <a:pt x="16235" y="2567"/>
                        </a:lnTo>
                        <a:lnTo>
                          <a:pt x="15294" y="2995"/>
                        </a:lnTo>
                        <a:lnTo>
                          <a:pt x="15294" y="3209"/>
                        </a:lnTo>
                        <a:lnTo>
                          <a:pt x="14588" y="3422"/>
                        </a:lnTo>
                        <a:lnTo>
                          <a:pt x="14588" y="3850"/>
                        </a:lnTo>
                        <a:lnTo>
                          <a:pt x="13882" y="4171"/>
                        </a:lnTo>
                        <a:lnTo>
                          <a:pt x="13647" y="4599"/>
                        </a:lnTo>
                        <a:lnTo>
                          <a:pt x="13647" y="4813"/>
                        </a:lnTo>
                        <a:lnTo>
                          <a:pt x="12941" y="5241"/>
                        </a:lnTo>
                        <a:lnTo>
                          <a:pt x="12941" y="5455"/>
                        </a:lnTo>
                        <a:lnTo>
                          <a:pt x="12471" y="5882"/>
                        </a:lnTo>
                        <a:lnTo>
                          <a:pt x="11765" y="6417"/>
                        </a:lnTo>
                        <a:lnTo>
                          <a:pt x="11765" y="6845"/>
                        </a:lnTo>
                        <a:lnTo>
                          <a:pt x="11059" y="7166"/>
                        </a:lnTo>
                        <a:lnTo>
                          <a:pt x="11059" y="7594"/>
                        </a:lnTo>
                        <a:lnTo>
                          <a:pt x="10588" y="7701"/>
                        </a:lnTo>
                        <a:lnTo>
                          <a:pt x="10588" y="8235"/>
                        </a:lnTo>
                        <a:lnTo>
                          <a:pt x="10118" y="8449"/>
                        </a:lnTo>
                        <a:lnTo>
                          <a:pt x="10118" y="8877"/>
                        </a:lnTo>
                        <a:lnTo>
                          <a:pt x="9176" y="9412"/>
                        </a:lnTo>
                        <a:lnTo>
                          <a:pt x="9176" y="9626"/>
                        </a:lnTo>
                        <a:lnTo>
                          <a:pt x="8941" y="9733"/>
                        </a:lnTo>
                        <a:lnTo>
                          <a:pt x="8941" y="10267"/>
                        </a:lnTo>
                        <a:lnTo>
                          <a:pt x="8235" y="10802"/>
                        </a:lnTo>
                        <a:lnTo>
                          <a:pt x="8235" y="11230"/>
                        </a:lnTo>
                        <a:lnTo>
                          <a:pt x="7529" y="11444"/>
                        </a:lnTo>
                        <a:lnTo>
                          <a:pt x="7059" y="12727"/>
                        </a:lnTo>
                        <a:lnTo>
                          <a:pt x="7059" y="13048"/>
                        </a:lnTo>
                        <a:lnTo>
                          <a:pt x="6353" y="13476"/>
                        </a:lnTo>
                        <a:lnTo>
                          <a:pt x="6353" y="13797"/>
                        </a:lnTo>
                        <a:lnTo>
                          <a:pt x="5882" y="13904"/>
                        </a:lnTo>
                        <a:lnTo>
                          <a:pt x="5882" y="14439"/>
                        </a:lnTo>
                        <a:lnTo>
                          <a:pt x="4706" y="14866"/>
                        </a:lnTo>
                        <a:lnTo>
                          <a:pt x="4706" y="15294"/>
                        </a:lnTo>
                        <a:lnTo>
                          <a:pt x="4000" y="15508"/>
                        </a:lnTo>
                        <a:lnTo>
                          <a:pt x="3529" y="16043"/>
                        </a:lnTo>
                        <a:lnTo>
                          <a:pt x="3529" y="16257"/>
                        </a:lnTo>
                        <a:lnTo>
                          <a:pt x="3059" y="16791"/>
                        </a:lnTo>
                        <a:lnTo>
                          <a:pt x="3059" y="16898"/>
                        </a:lnTo>
                        <a:lnTo>
                          <a:pt x="2353" y="17219"/>
                        </a:lnTo>
                        <a:lnTo>
                          <a:pt x="2353" y="17647"/>
                        </a:lnTo>
                        <a:lnTo>
                          <a:pt x="1647" y="17754"/>
                        </a:lnTo>
                        <a:lnTo>
                          <a:pt x="1647" y="18289"/>
                        </a:lnTo>
                        <a:lnTo>
                          <a:pt x="1176" y="18717"/>
                        </a:lnTo>
                        <a:lnTo>
                          <a:pt x="1176" y="19037"/>
                        </a:lnTo>
                        <a:lnTo>
                          <a:pt x="706" y="19251"/>
                        </a:lnTo>
                        <a:lnTo>
                          <a:pt x="706" y="19679"/>
                        </a:lnTo>
                        <a:lnTo>
                          <a:pt x="0" y="19679"/>
                        </a:lnTo>
                        <a:lnTo>
                          <a:pt x="0" y="19893"/>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09" name="Freeform 85"/>
                  <p:cNvSpPr>
                    <a:spLocks/>
                  </p:cNvSpPr>
                  <p:nvPr/>
                </p:nvSpPr>
                <p:spPr bwMode="auto">
                  <a:xfrm>
                    <a:off x="9212" y="5759"/>
                    <a:ext cx="5570" cy="2495"/>
                  </a:xfrm>
                  <a:custGeom>
                    <a:avLst/>
                    <a:gdLst/>
                    <a:ahLst/>
                    <a:cxnLst>
                      <a:cxn ang="0">
                        <a:pos x="19765" y="0"/>
                      </a:cxn>
                      <a:cxn ang="0">
                        <a:pos x="19294" y="497"/>
                      </a:cxn>
                      <a:cxn ang="0">
                        <a:pos x="18824" y="1118"/>
                      </a:cxn>
                      <a:cxn ang="0">
                        <a:pos x="17412" y="1863"/>
                      </a:cxn>
                      <a:cxn ang="0">
                        <a:pos x="16941" y="2112"/>
                      </a:cxn>
                      <a:cxn ang="0">
                        <a:pos x="16235" y="2609"/>
                      </a:cxn>
                      <a:cxn ang="0">
                        <a:pos x="16000" y="2857"/>
                      </a:cxn>
                      <a:cxn ang="0">
                        <a:pos x="14588" y="3727"/>
                      </a:cxn>
                      <a:cxn ang="0">
                        <a:pos x="13647" y="4224"/>
                      </a:cxn>
                      <a:cxn ang="0">
                        <a:pos x="12941" y="4969"/>
                      </a:cxn>
                      <a:cxn ang="0">
                        <a:pos x="12471" y="5466"/>
                      </a:cxn>
                      <a:cxn ang="0">
                        <a:pos x="11765" y="6335"/>
                      </a:cxn>
                      <a:cxn ang="0">
                        <a:pos x="11059" y="7453"/>
                      </a:cxn>
                      <a:cxn ang="0">
                        <a:pos x="10588" y="7950"/>
                      </a:cxn>
                      <a:cxn ang="0">
                        <a:pos x="10118" y="8820"/>
                      </a:cxn>
                      <a:cxn ang="0">
                        <a:pos x="9176" y="9565"/>
                      </a:cxn>
                      <a:cxn ang="0">
                        <a:pos x="8941" y="10559"/>
                      </a:cxn>
                      <a:cxn ang="0">
                        <a:pos x="8235" y="11180"/>
                      </a:cxn>
                      <a:cxn ang="0">
                        <a:pos x="7529" y="11925"/>
                      </a:cxn>
                      <a:cxn ang="0">
                        <a:pos x="7059" y="12422"/>
                      </a:cxn>
                      <a:cxn ang="0">
                        <a:pos x="6353" y="12919"/>
                      </a:cxn>
                      <a:cxn ang="0">
                        <a:pos x="5882" y="13292"/>
                      </a:cxn>
                      <a:cxn ang="0">
                        <a:pos x="5412" y="13789"/>
                      </a:cxn>
                      <a:cxn ang="0">
                        <a:pos x="4706" y="14286"/>
                      </a:cxn>
                      <a:cxn ang="0">
                        <a:pos x="4000" y="14907"/>
                      </a:cxn>
                      <a:cxn ang="0">
                        <a:pos x="3529" y="15404"/>
                      </a:cxn>
                      <a:cxn ang="0">
                        <a:pos x="3059" y="16398"/>
                      </a:cxn>
                      <a:cxn ang="0">
                        <a:pos x="2353" y="17143"/>
                      </a:cxn>
                      <a:cxn ang="0">
                        <a:pos x="1647" y="18012"/>
                      </a:cxn>
                      <a:cxn ang="0">
                        <a:pos x="1176" y="18882"/>
                      </a:cxn>
                      <a:cxn ang="0">
                        <a:pos x="706" y="19752"/>
                      </a:cxn>
                      <a:cxn ang="0">
                        <a:pos x="0" y="19876"/>
                      </a:cxn>
                    </a:cxnLst>
                    <a:rect l="0" t="0" r="r" b="b"/>
                    <a:pathLst>
                      <a:path w="20000" h="20000">
                        <a:moveTo>
                          <a:pt x="16235" y="1615"/>
                        </a:moveTo>
                        <a:lnTo>
                          <a:pt x="19765" y="0"/>
                        </a:lnTo>
                        <a:lnTo>
                          <a:pt x="19294" y="248"/>
                        </a:lnTo>
                        <a:lnTo>
                          <a:pt x="19294" y="497"/>
                        </a:lnTo>
                        <a:lnTo>
                          <a:pt x="18824" y="745"/>
                        </a:lnTo>
                        <a:lnTo>
                          <a:pt x="18824" y="1118"/>
                        </a:lnTo>
                        <a:lnTo>
                          <a:pt x="17412" y="1491"/>
                        </a:lnTo>
                        <a:lnTo>
                          <a:pt x="17412" y="1863"/>
                        </a:lnTo>
                        <a:lnTo>
                          <a:pt x="16941" y="1863"/>
                        </a:lnTo>
                        <a:lnTo>
                          <a:pt x="16941" y="2112"/>
                        </a:lnTo>
                        <a:lnTo>
                          <a:pt x="16235" y="2360"/>
                        </a:lnTo>
                        <a:lnTo>
                          <a:pt x="16235" y="2609"/>
                        </a:lnTo>
                        <a:lnTo>
                          <a:pt x="16000" y="2609"/>
                        </a:lnTo>
                        <a:lnTo>
                          <a:pt x="16000" y="2857"/>
                        </a:lnTo>
                        <a:lnTo>
                          <a:pt x="15294" y="3230"/>
                        </a:lnTo>
                        <a:lnTo>
                          <a:pt x="14588" y="3727"/>
                        </a:lnTo>
                        <a:lnTo>
                          <a:pt x="13882" y="3975"/>
                        </a:lnTo>
                        <a:lnTo>
                          <a:pt x="13647" y="4224"/>
                        </a:lnTo>
                        <a:lnTo>
                          <a:pt x="12941" y="4845"/>
                        </a:lnTo>
                        <a:lnTo>
                          <a:pt x="12941" y="4969"/>
                        </a:lnTo>
                        <a:lnTo>
                          <a:pt x="12471" y="5342"/>
                        </a:lnTo>
                        <a:lnTo>
                          <a:pt x="12471" y="5466"/>
                        </a:lnTo>
                        <a:lnTo>
                          <a:pt x="11765" y="5963"/>
                        </a:lnTo>
                        <a:lnTo>
                          <a:pt x="11765" y="6335"/>
                        </a:lnTo>
                        <a:lnTo>
                          <a:pt x="11059" y="6584"/>
                        </a:lnTo>
                        <a:lnTo>
                          <a:pt x="11059" y="7453"/>
                        </a:lnTo>
                        <a:lnTo>
                          <a:pt x="10588" y="7702"/>
                        </a:lnTo>
                        <a:lnTo>
                          <a:pt x="10588" y="7950"/>
                        </a:lnTo>
                        <a:lnTo>
                          <a:pt x="10118" y="8199"/>
                        </a:lnTo>
                        <a:lnTo>
                          <a:pt x="10118" y="8820"/>
                        </a:lnTo>
                        <a:lnTo>
                          <a:pt x="9176" y="8820"/>
                        </a:lnTo>
                        <a:lnTo>
                          <a:pt x="9176" y="9565"/>
                        </a:lnTo>
                        <a:lnTo>
                          <a:pt x="8941" y="9565"/>
                        </a:lnTo>
                        <a:lnTo>
                          <a:pt x="8941" y="10559"/>
                        </a:lnTo>
                        <a:lnTo>
                          <a:pt x="8235" y="10807"/>
                        </a:lnTo>
                        <a:lnTo>
                          <a:pt x="8235" y="11180"/>
                        </a:lnTo>
                        <a:lnTo>
                          <a:pt x="7529" y="11180"/>
                        </a:lnTo>
                        <a:lnTo>
                          <a:pt x="7529" y="11925"/>
                        </a:lnTo>
                        <a:lnTo>
                          <a:pt x="7059" y="11925"/>
                        </a:lnTo>
                        <a:lnTo>
                          <a:pt x="7059" y="12422"/>
                        </a:lnTo>
                        <a:lnTo>
                          <a:pt x="6353" y="12422"/>
                        </a:lnTo>
                        <a:lnTo>
                          <a:pt x="6353" y="12919"/>
                        </a:lnTo>
                        <a:lnTo>
                          <a:pt x="5882" y="12919"/>
                        </a:lnTo>
                        <a:lnTo>
                          <a:pt x="5882" y="13292"/>
                        </a:lnTo>
                        <a:lnTo>
                          <a:pt x="5412" y="13540"/>
                        </a:lnTo>
                        <a:lnTo>
                          <a:pt x="5412" y="13789"/>
                        </a:lnTo>
                        <a:lnTo>
                          <a:pt x="4706" y="13789"/>
                        </a:lnTo>
                        <a:lnTo>
                          <a:pt x="4706" y="14286"/>
                        </a:lnTo>
                        <a:lnTo>
                          <a:pt x="4000" y="14534"/>
                        </a:lnTo>
                        <a:lnTo>
                          <a:pt x="4000" y="14907"/>
                        </a:lnTo>
                        <a:lnTo>
                          <a:pt x="3529" y="15155"/>
                        </a:lnTo>
                        <a:lnTo>
                          <a:pt x="3529" y="15404"/>
                        </a:lnTo>
                        <a:lnTo>
                          <a:pt x="3059" y="15404"/>
                        </a:lnTo>
                        <a:lnTo>
                          <a:pt x="3059" y="16398"/>
                        </a:lnTo>
                        <a:lnTo>
                          <a:pt x="2353" y="16398"/>
                        </a:lnTo>
                        <a:lnTo>
                          <a:pt x="2353" y="17143"/>
                        </a:lnTo>
                        <a:lnTo>
                          <a:pt x="1647" y="17143"/>
                        </a:lnTo>
                        <a:lnTo>
                          <a:pt x="1647" y="18012"/>
                        </a:lnTo>
                        <a:lnTo>
                          <a:pt x="1176" y="18012"/>
                        </a:lnTo>
                        <a:lnTo>
                          <a:pt x="1176" y="18882"/>
                        </a:lnTo>
                        <a:lnTo>
                          <a:pt x="706" y="18882"/>
                        </a:lnTo>
                        <a:lnTo>
                          <a:pt x="706" y="19752"/>
                        </a:lnTo>
                        <a:lnTo>
                          <a:pt x="0" y="19752"/>
                        </a:lnTo>
                        <a:lnTo>
                          <a:pt x="0" y="19876"/>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0" name="Freeform 86"/>
                  <p:cNvSpPr>
                    <a:spLocks/>
                  </p:cNvSpPr>
                  <p:nvPr/>
                </p:nvSpPr>
                <p:spPr bwMode="auto">
                  <a:xfrm>
                    <a:off x="392" y="10422"/>
                    <a:ext cx="5357" cy="2494"/>
                  </a:xfrm>
                  <a:custGeom>
                    <a:avLst/>
                    <a:gdLst/>
                    <a:ahLst/>
                    <a:cxnLst>
                      <a:cxn ang="0">
                        <a:pos x="14634" y="0"/>
                      </a:cxn>
                      <a:cxn ang="0">
                        <a:pos x="19756" y="373"/>
                      </a:cxn>
                      <a:cxn ang="0">
                        <a:pos x="19268" y="373"/>
                      </a:cxn>
                      <a:cxn ang="0">
                        <a:pos x="19268" y="621"/>
                      </a:cxn>
                      <a:cxn ang="0">
                        <a:pos x="17561" y="621"/>
                      </a:cxn>
                      <a:cxn ang="0">
                        <a:pos x="16829" y="870"/>
                      </a:cxn>
                      <a:cxn ang="0">
                        <a:pos x="15610" y="870"/>
                      </a:cxn>
                      <a:cxn ang="0">
                        <a:pos x="15610" y="1491"/>
                      </a:cxn>
                      <a:cxn ang="0">
                        <a:pos x="15122" y="1739"/>
                      </a:cxn>
                      <a:cxn ang="0">
                        <a:pos x="15122" y="2236"/>
                      </a:cxn>
                      <a:cxn ang="0">
                        <a:pos x="14390" y="2236"/>
                      </a:cxn>
                      <a:cxn ang="0">
                        <a:pos x="14390" y="3106"/>
                      </a:cxn>
                      <a:cxn ang="0">
                        <a:pos x="13902" y="3230"/>
                      </a:cxn>
                      <a:cxn ang="0">
                        <a:pos x="13902" y="3602"/>
                      </a:cxn>
                      <a:cxn ang="0">
                        <a:pos x="13171" y="4099"/>
                      </a:cxn>
                      <a:cxn ang="0">
                        <a:pos x="12683" y="4472"/>
                      </a:cxn>
                      <a:cxn ang="0">
                        <a:pos x="12683" y="4596"/>
                      </a:cxn>
                      <a:cxn ang="0">
                        <a:pos x="11951" y="4969"/>
                      </a:cxn>
                      <a:cxn ang="0">
                        <a:pos x="11951" y="5217"/>
                      </a:cxn>
                      <a:cxn ang="0">
                        <a:pos x="11220" y="5217"/>
                      </a:cxn>
                      <a:cxn ang="0">
                        <a:pos x="11220" y="5466"/>
                      </a:cxn>
                      <a:cxn ang="0">
                        <a:pos x="10976" y="5963"/>
                      </a:cxn>
                      <a:cxn ang="0">
                        <a:pos x="10488" y="6211"/>
                      </a:cxn>
                      <a:cxn ang="0">
                        <a:pos x="10488" y="6584"/>
                      </a:cxn>
                      <a:cxn ang="0">
                        <a:pos x="9512" y="7081"/>
                      </a:cxn>
                      <a:cxn ang="0">
                        <a:pos x="9512" y="7329"/>
                      </a:cxn>
                      <a:cxn ang="0">
                        <a:pos x="8537" y="7950"/>
                      </a:cxn>
                      <a:cxn ang="0">
                        <a:pos x="8537" y="8075"/>
                      </a:cxn>
                      <a:cxn ang="0">
                        <a:pos x="7805" y="8447"/>
                      </a:cxn>
                      <a:cxn ang="0">
                        <a:pos x="7805" y="8571"/>
                      </a:cxn>
                      <a:cxn ang="0">
                        <a:pos x="7317" y="8944"/>
                      </a:cxn>
                      <a:cxn ang="0">
                        <a:pos x="7317" y="9689"/>
                      </a:cxn>
                      <a:cxn ang="0">
                        <a:pos x="6829" y="10062"/>
                      </a:cxn>
                      <a:cxn ang="0">
                        <a:pos x="6098" y="10311"/>
                      </a:cxn>
                      <a:cxn ang="0">
                        <a:pos x="6098" y="10807"/>
                      </a:cxn>
                      <a:cxn ang="0">
                        <a:pos x="5366" y="11056"/>
                      </a:cxn>
                      <a:cxn ang="0">
                        <a:pos x="5366" y="11553"/>
                      </a:cxn>
                      <a:cxn ang="0">
                        <a:pos x="4878" y="11925"/>
                      </a:cxn>
                      <a:cxn ang="0">
                        <a:pos x="4878" y="12050"/>
                      </a:cxn>
                      <a:cxn ang="0">
                        <a:pos x="4146" y="12671"/>
                      </a:cxn>
                      <a:cxn ang="0">
                        <a:pos x="4146" y="12919"/>
                      </a:cxn>
                      <a:cxn ang="0">
                        <a:pos x="3659" y="13416"/>
                      </a:cxn>
                      <a:cxn ang="0">
                        <a:pos x="3659" y="13789"/>
                      </a:cxn>
                      <a:cxn ang="0">
                        <a:pos x="3171" y="13789"/>
                      </a:cxn>
                      <a:cxn ang="0">
                        <a:pos x="3171" y="14534"/>
                      </a:cxn>
                      <a:cxn ang="0">
                        <a:pos x="2439" y="14907"/>
                      </a:cxn>
                      <a:cxn ang="0">
                        <a:pos x="2439" y="15404"/>
                      </a:cxn>
                      <a:cxn ang="0">
                        <a:pos x="1707" y="15528"/>
                      </a:cxn>
                      <a:cxn ang="0">
                        <a:pos x="1707" y="16398"/>
                      </a:cxn>
                      <a:cxn ang="0">
                        <a:pos x="1220" y="16398"/>
                      </a:cxn>
                      <a:cxn ang="0">
                        <a:pos x="1220" y="17143"/>
                      </a:cxn>
                      <a:cxn ang="0">
                        <a:pos x="732" y="17143"/>
                      </a:cxn>
                      <a:cxn ang="0">
                        <a:pos x="732" y="18882"/>
                      </a:cxn>
                      <a:cxn ang="0">
                        <a:pos x="0" y="18882"/>
                      </a:cxn>
                      <a:cxn ang="0">
                        <a:pos x="0" y="19876"/>
                      </a:cxn>
                    </a:cxnLst>
                    <a:rect l="0" t="0" r="r" b="b"/>
                    <a:pathLst>
                      <a:path w="20000" h="20000">
                        <a:moveTo>
                          <a:pt x="14634" y="0"/>
                        </a:moveTo>
                        <a:lnTo>
                          <a:pt x="19756" y="373"/>
                        </a:lnTo>
                        <a:lnTo>
                          <a:pt x="19268" y="373"/>
                        </a:lnTo>
                        <a:lnTo>
                          <a:pt x="19268" y="621"/>
                        </a:lnTo>
                        <a:lnTo>
                          <a:pt x="17561" y="621"/>
                        </a:lnTo>
                        <a:lnTo>
                          <a:pt x="16829" y="870"/>
                        </a:lnTo>
                        <a:lnTo>
                          <a:pt x="15610" y="870"/>
                        </a:lnTo>
                        <a:lnTo>
                          <a:pt x="15610" y="1491"/>
                        </a:lnTo>
                        <a:lnTo>
                          <a:pt x="15122" y="1739"/>
                        </a:lnTo>
                        <a:lnTo>
                          <a:pt x="15122" y="2236"/>
                        </a:lnTo>
                        <a:lnTo>
                          <a:pt x="14390" y="2236"/>
                        </a:lnTo>
                        <a:lnTo>
                          <a:pt x="14390" y="3106"/>
                        </a:lnTo>
                        <a:lnTo>
                          <a:pt x="13902" y="3230"/>
                        </a:lnTo>
                        <a:lnTo>
                          <a:pt x="13902" y="3602"/>
                        </a:lnTo>
                        <a:lnTo>
                          <a:pt x="13171" y="4099"/>
                        </a:lnTo>
                        <a:lnTo>
                          <a:pt x="12683" y="4472"/>
                        </a:lnTo>
                        <a:lnTo>
                          <a:pt x="12683" y="4596"/>
                        </a:lnTo>
                        <a:lnTo>
                          <a:pt x="11951" y="4969"/>
                        </a:lnTo>
                        <a:lnTo>
                          <a:pt x="11951" y="5217"/>
                        </a:lnTo>
                        <a:lnTo>
                          <a:pt x="11220" y="5217"/>
                        </a:lnTo>
                        <a:lnTo>
                          <a:pt x="11220" y="5466"/>
                        </a:lnTo>
                        <a:lnTo>
                          <a:pt x="10976" y="5963"/>
                        </a:lnTo>
                        <a:lnTo>
                          <a:pt x="10488" y="6211"/>
                        </a:lnTo>
                        <a:lnTo>
                          <a:pt x="10488" y="6584"/>
                        </a:lnTo>
                        <a:lnTo>
                          <a:pt x="9512" y="7081"/>
                        </a:lnTo>
                        <a:lnTo>
                          <a:pt x="9512" y="7329"/>
                        </a:lnTo>
                        <a:lnTo>
                          <a:pt x="8537" y="7950"/>
                        </a:lnTo>
                        <a:lnTo>
                          <a:pt x="8537" y="8075"/>
                        </a:lnTo>
                        <a:lnTo>
                          <a:pt x="7805" y="8447"/>
                        </a:lnTo>
                        <a:lnTo>
                          <a:pt x="7805" y="8571"/>
                        </a:lnTo>
                        <a:lnTo>
                          <a:pt x="7317" y="8944"/>
                        </a:lnTo>
                        <a:lnTo>
                          <a:pt x="7317" y="9689"/>
                        </a:lnTo>
                        <a:lnTo>
                          <a:pt x="6829" y="10062"/>
                        </a:lnTo>
                        <a:lnTo>
                          <a:pt x="6098" y="10311"/>
                        </a:lnTo>
                        <a:lnTo>
                          <a:pt x="6098" y="10807"/>
                        </a:lnTo>
                        <a:lnTo>
                          <a:pt x="5366" y="11056"/>
                        </a:lnTo>
                        <a:lnTo>
                          <a:pt x="5366" y="11553"/>
                        </a:lnTo>
                        <a:lnTo>
                          <a:pt x="4878" y="11925"/>
                        </a:lnTo>
                        <a:lnTo>
                          <a:pt x="4878" y="12050"/>
                        </a:lnTo>
                        <a:lnTo>
                          <a:pt x="4146" y="12671"/>
                        </a:lnTo>
                        <a:lnTo>
                          <a:pt x="4146" y="12919"/>
                        </a:lnTo>
                        <a:lnTo>
                          <a:pt x="3659" y="13416"/>
                        </a:lnTo>
                        <a:lnTo>
                          <a:pt x="3659" y="13789"/>
                        </a:lnTo>
                        <a:lnTo>
                          <a:pt x="3171" y="13789"/>
                        </a:lnTo>
                        <a:lnTo>
                          <a:pt x="3171" y="14534"/>
                        </a:lnTo>
                        <a:lnTo>
                          <a:pt x="2439" y="14907"/>
                        </a:lnTo>
                        <a:lnTo>
                          <a:pt x="2439" y="15404"/>
                        </a:lnTo>
                        <a:lnTo>
                          <a:pt x="1707" y="15528"/>
                        </a:lnTo>
                        <a:lnTo>
                          <a:pt x="1707" y="16398"/>
                        </a:lnTo>
                        <a:lnTo>
                          <a:pt x="1220" y="16398"/>
                        </a:lnTo>
                        <a:lnTo>
                          <a:pt x="1220" y="17143"/>
                        </a:lnTo>
                        <a:lnTo>
                          <a:pt x="732" y="17143"/>
                        </a:lnTo>
                        <a:lnTo>
                          <a:pt x="732" y="18882"/>
                        </a:lnTo>
                        <a:lnTo>
                          <a:pt x="0" y="18882"/>
                        </a:lnTo>
                        <a:lnTo>
                          <a:pt x="0" y="19876"/>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1" name="Freeform 87"/>
                  <p:cNvSpPr>
                    <a:spLocks/>
                  </p:cNvSpPr>
                  <p:nvPr/>
                </p:nvSpPr>
                <p:spPr bwMode="auto">
                  <a:xfrm>
                    <a:off x="7457" y="11072"/>
                    <a:ext cx="6675" cy="2680"/>
                  </a:xfrm>
                  <a:custGeom>
                    <a:avLst/>
                    <a:gdLst/>
                    <a:ahLst/>
                    <a:cxnLst>
                      <a:cxn ang="0">
                        <a:pos x="19020" y="0"/>
                      </a:cxn>
                      <a:cxn ang="0">
                        <a:pos x="19804" y="1850"/>
                      </a:cxn>
                      <a:cxn ang="0">
                        <a:pos x="19412" y="2081"/>
                      </a:cxn>
                      <a:cxn ang="0">
                        <a:pos x="19020" y="2312"/>
                      </a:cxn>
                      <a:cxn ang="0">
                        <a:pos x="18627" y="2775"/>
                      </a:cxn>
                      <a:cxn ang="0">
                        <a:pos x="17059" y="3468"/>
                      </a:cxn>
                      <a:cxn ang="0">
                        <a:pos x="17059" y="3815"/>
                      </a:cxn>
                      <a:cxn ang="0">
                        <a:pos x="16667" y="4046"/>
                      </a:cxn>
                      <a:cxn ang="0">
                        <a:pos x="16078" y="4277"/>
                      </a:cxn>
                      <a:cxn ang="0">
                        <a:pos x="15490" y="4740"/>
                      </a:cxn>
                      <a:cxn ang="0">
                        <a:pos x="15490" y="5087"/>
                      </a:cxn>
                      <a:cxn ang="0">
                        <a:pos x="15098" y="5202"/>
                      </a:cxn>
                      <a:cxn ang="0">
                        <a:pos x="14510" y="5202"/>
                      </a:cxn>
                      <a:cxn ang="0">
                        <a:pos x="14510" y="5665"/>
                      </a:cxn>
                      <a:cxn ang="0">
                        <a:pos x="14118" y="5665"/>
                      </a:cxn>
                      <a:cxn ang="0">
                        <a:pos x="14118" y="6012"/>
                      </a:cxn>
                      <a:cxn ang="0">
                        <a:pos x="13725" y="6243"/>
                      </a:cxn>
                      <a:cxn ang="0">
                        <a:pos x="13137" y="6705"/>
                      </a:cxn>
                      <a:cxn ang="0">
                        <a:pos x="12745" y="7283"/>
                      </a:cxn>
                      <a:cxn ang="0">
                        <a:pos x="12745" y="7514"/>
                      </a:cxn>
                      <a:cxn ang="0">
                        <a:pos x="12157" y="7746"/>
                      </a:cxn>
                      <a:cxn ang="0">
                        <a:pos x="11569" y="8324"/>
                      </a:cxn>
                      <a:cxn ang="0">
                        <a:pos x="10980" y="8786"/>
                      </a:cxn>
                      <a:cxn ang="0">
                        <a:pos x="10980" y="8902"/>
                      </a:cxn>
                      <a:cxn ang="0">
                        <a:pos x="10980" y="9133"/>
                      </a:cxn>
                      <a:cxn ang="0">
                        <a:pos x="10196" y="9711"/>
                      </a:cxn>
                      <a:cxn ang="0">
                        <a:pos x="10196" y="10058"/>
                      </a:cxn>
                      <a:cxn ang="0">
                        <a:pos x="9608" y="10173"/>
                      </a:cxn>
                      <a:cxn ang="0">
                        <a:pos x="9020" y="10751"/>
                      </a:cxn>
                      <a:cxn ang="0">
                        <a:pos x="8824" y="11214"/>
                      </a:cxn>
                      <a:cxn ang="0">
                        <a:pos x="8235" y="11676"/>
                      </a:cxn>
                      <a:cxn ang="0">
                        <a:pos x="8235" y="12023"/>
                      </a:cxn>
                      <a:cxn ang="0">
                        <a:pos x="7843" y="12486"/>
                      </a:cxn>
                      <a:cxn ang="0">
                        <a:pos x="7255" y="12717"/>
                      </a:cxn>
                      <a:cxn ang="0">
                        <a:pos x="6863" y="13295"/>
                      </a:cxn>
                      <a:cxn ang="0">
                        <a:pos x="6863" y="13757"/>
                      </a:cxn>
                      <a:cxn ang="0">
                        <a:pos x="6275" y="13988"/>
                      </a:cxn>
                      <a:cxn ang="0">
                        <a:pos x="6275" y="14220"/>
                      </a:cxn>
                      <a:cxn ang="0">
                        <a:pos x="5882" y="14451"/>
                      </a:cxn>
                      <a:cxn ang="0">
                        <a:pos x="5294" y="14682"/>
                      </a:cxn>
                      <a:cxn ang="0">
                        <a:pos x="5294" y="14913"/>
                      </a:cxn>
                      <a:cxn ang="0">
                        <a:pos x="4902" y="15145"/>
                      </a:cxn>
                      <a:cxn ang="0">
                        <a:pos x="4902" y="15376"/>
                      </a:cxn>
                      <a:cxn ang="0">
                        <a:pos x="4510" y="15723"/>
                      </a:cxn>
                      <a:cxn ang="0">
                        <a:pos x="3922" y="16069"/>
                      </a:cxn>
                      <a:cxn ang="0">
                        <a:pos x="3922" y="16532"/>
                      </a:cxn>
                      <a:cxn ang="0">
                        <a:pos x="3333" y="16647"/>
                      </a:cxn>
                      <a:cxn ang="0">
                        <a:pos x="2941" y="17110"/>
                      </a:cxn>
                      <a:cxn ang="0">
                        <a:pos x="2549" y="17341"/>
                      </a:cxn>
                      <a:cxn ang="0">
                        <a:pos x="2549" y="17572"/>
                      </a:cxn>
                      <a:cxn ang="0">
                        <a:pos x="1961" y="17919"/>
                      </a:cxn>
                      <a:cxn ang="0">
                        <a:pos x="1961" y="18150"/>
                      </a:cxn>
                      <a:cxn ang="0">
                        <a:pos x="1373" y="18150"/>
                      </a:cxn>
                      <a:cxn ang="0">
                        <a:pos x="1373" y="18382"/>
                      </a:cxn>
                      <a:cxn ang="0">
                        <a:pos x="980" y="18613"/>
                      </a:cxn>
                      <a:cxn ang="0">
                        <a:pos x="980" y="18960"/>
                      </a:cxn>
                      <a:cxn ang="0">
                        <a:pos x="588" y="19191"/>
                      </a:cxn>
                      <a:cxn ang="0">
                        <a:pos x="588" y="19653"/>
                      </a:cxn>
                      <a:cxn ang="0">
                        <a:pos x="0" y="19653"/>
                      </a:cxn>
                      <a:cxn ang="0">
                        <a:pos x="0" y="19884"/>
                      </a:cxn>
                      <a:cxn ang="0">
                        <a:pos x="392" y="18960"/>
                      </a:cxn>
                    </a:cxnLst>
                    <a:rect l="0" t="0" r="r" b="b"/>
                    <a:pathLst>
                      <a:path w="20000" h="20000">
                        <a:moveTo>
                          <a:pt x="19020" y="0"/>
                        </a:moveTo>
                        <a:lnTo>
                          <a:pt x="19804" y="1850"/>
                        </a:lnTo>
                        <a:lnTo>
                          <a:pt x="19412" y="2081"/>
                        </a:lnTo>
                        <a:lnTo>
                          <a:pt x="19020" y="2312"/>
                        </a:lnTo>
                        <a:lnTo>
                          <a:pt x="18627" y="2775"/>
                        </a:lnTo>
                        <a:lnTo>
                          <a:pt x="17059" y="3468"/>
                        </a:lnTo>
                        <a:lnTo>
                          <a:pt x="17059" y="3815"/>
                        </a:lnTo>
                        <a:lnTo>
                          <a:pt x="16667" y="4046"/>
                        </a:lnTo>
                        <a:lnTo>
                          <a:pt x="16078" y="4277"/>
                        </a:lnTo>
                        <a:lnTo>
                          <a:pt x="15490" y="4740"/>
                        </a:lnTo>
                        <a:lnTo>
                          <a:pt x="15490" y="5087"/>
                        </a:lnTo>
                        <a:lnTo>
                          <a:pt x="15098" y="5202"/>
                        </a:lnTo>
                        <a:lnTo>
                          <a:pt x="14510" y="5202"/>
                        </a:lnTo>
                        <a:lnTo>
                          <a:pt x="14510" y="5665"/>
                        </a:lnTo>
                        <a:lnTo>
                          <a:pt x="14118" y="5665"/>
                        </a:lnTo>
                        <a:lnTo>
                          <a:pt x="14118" y="6012"/>
                        </a:lnTo>
                        <a:lnTo>
                          <a:pt x="13725" y="6243"/>
                        </a:lnTo>
                        <a:lnTo>
                          <a:pt x="13137" y="6705"/>
                        </a:lnTo>
                        <a:lnTo>
                          <a:pt x="12745" y="7283"/>
                        </a:lnTo>
                        <a:lnTo>
                          <a:pt x="12745" y="7514"/>
                        </a:lnTo>
                        <a:lnTo>
                          <a:pt x="12157" y="7746"/>
                        </a:lnTo>
                        <a:lnTo>
                          <a:pt x="11569" y="8324"/>
                        </a:lnTo>
                        <a:lnTo>
                          <a:pt x="10980" y="8786"/>
                        </a:lnTo>
                        <a:lnTo>
                          <a:pt x="10980" y="8902"/>
                        </a:lnTo>
                        <a:lnTo>
                          <a:pt x="10980" y="9133"/>
                        </a:lnTo>
                        <a:lnTo>
                          <a:pt x="10196" y="9711"/>
                        </a:lnTo>
                        <a:lnTo>
                          <a:pt x="10196" y="10058"/>
                        </a:lnTo>
                        <a:lnTo>
                          <a:pt x="9608" y="10173"/>
                        </a:lnTo>
                        <a:lnTo>
                          <a:pt x="9020" y="10751"/>
                        </a:lnTo>
                        <a:lnTo>
                          <a:pt x="8824" y="11214"/>
                        </a:lnTo>
                        <a:lnTo>
                          <a:pt x="8235" y="11676"/>
                        </a:lnTo>
                        <a:lnTo>
                          <a:pt x="8235" y="12023"/>
                        </a:lnTo>
                        <a:lnTo>
                          <a:pt x="7843" y="12486"/>
                        </a:lnTo>
                        <a:lnTo>
                          <a:pt x="7255" y="12717"/>
                        </a:lnTo>
                        <a:lnTo>
                          <a:pt x="6863" y="13295"/>
                        </a:lnTo>
                        <a:lnTo>
                          <a:pt x="6863" y="13757"/>
                        </a:lnTo>
                        <a:lnTo>
                          <a:pt x="6275" y="13988"/>
                        </a:lnTo>
                        <a:lnTo>
                          <a:pt x="6275" y="14220"/>
                        </a:lnTo>
                        <a:lnTo>
                          <a:pt x="5882" y="14451"/>
                        </a:lnTo>
                        <a:lnTo>
                          <a:pt x="5294" y="14682"/>
                        </a:lnTo>
                        <a:lnTo>
                          <a:pt x="5294" y="14913"/>
                        </a:lnTo>
                        <a:lnTo>
                          <a:pt x="4902" y="15145"/>
                        </a:lnTo>
                        <a:lnTo>
                          <a:pt x="4902" y="15376"/>
                        </a:lnTo>
                        <a:lnTo>
                          <a:pt x="4510" y="15723"/>
                        </a:lnTo>
                        <a:lnTo>
                          <a:pt x="3922" y="16069"/>
                        </a:lnTo>
                        <a:lnTo>
                          <a:pt x="3922" y="16532"/>
                        </a:lnTo>
                        <a:lnTo>
                          <a:pt x="3333" y="16647"/>
                        </a:lnTo>
                        <a:lnTo>
                          <a:pt x="2941" y="17110"/>
                        </a:lnTo>
                        <a:lnTo>
                          <a:pt x="2549" y="17341"/>
                        </a:lnTo>
                        <a:lnTo>
                          <a:pt x="2549" y="17572"/>
                        </a:lnTo>
                        <a:lnTo>
                          <a:pt x="1961" y="17919"/>
                        </a:lnTo>
                        <a:lnTo>
                          <a:pt x="1961" y="18150"/>
                        </a:lnTo>
                        <a:lnTo>
                          <a:pt x="1373" y="18150"/>
                        </a:lnTo>
                        <a:lnTo>
                          <a:pt x="1373" y="18382"/>
                        </a:lnTo>
                        <a:lnTo>
                          <a:pt x="980" y="18613"/>
                        </a:lnTo>
                        <a:lnTo>
                          <a:pt x="980" y="18960"/>
                        </a:lnTo>
                        <a:lnTo>
                          <a:pt x="588" y="19191"/>
                        </a:lnTo>
                        <a:lnTo>
                          <a:pt x="588" y="19653"/>
                        </a:lnTo>
                        <a:lnTo>
                          <a:pt x="0" y="19653"/>
                        </a:lnTo>
                        <a:lnTo>
                          <a:pt x="0" y="19884"/>
                        </a:lnTo>
                        <a:lnTo>
                          <a:pt x="392" y="18960"/>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2" name="Freeform 88"/>
                  <p:cNvSpPr>
                    <a:spLocks/>
                  </p:cNvSpPr>
                  <p:nvPr/>
                </p:nvSpPr>
                <p:spPr bwMode="auto">
                  <a:xfrm>
                    <a:off x="2" y="14263"/>
                    <a:ext cx="5552" cy="2631"/>
                  </a:xfrm>
                  <a:custGeom>
                    <a:avLst/>
                    <a:gdLst/>
                    <a:ahLst/>
                    <a:cxnLst>
                      <a:cxn ang="0">
                        <a:pos x="16235" y="0"/>
                      </a:cxn>
                      <a:cxn ang="0">
                        <a:pos x="19765" y="1059"/>
                      </a:cxn>
                      <a:cxn ang="0">
                        <a:pos x="16235" y="1059"/>
                      </a:cxn>
                      <a:cxn ang="0">
                        <a:pos x="16235" y="1294"/>
                      </a:cxn>
                      <a:cxn ang="0">
                        <a:pos x="15765" y="1529"/>
                      </a:cxn>
                      <a:cxn ang="0">
                        <a:pos x="15765" y="2118"/>
                      </a:cxn>
                      <a:cxn ang="0">
                        <a:pos x="15294" y="2353"/>
                      </a:cxn>
                      <a:cxn ang="0">
                        <a:pos x="15294" y="3529"/>
                      </a:cxn>
                      <a:cxn ang="0">
                        <a:pos x="14588" y="3882"/>
                      </a:cxn>
                      <a:cxn ang="0">
                        <a:pos x="14588" y="4588"/>
                      </a:cxn>
                      <a:cxn ang="0">
                        <a:pos x="13882" y="4824"/>
                      </a:cxn>
                      <a:cxn ang="0">
                        <a:pos x="13882" y="5647"/>
                      </a:cxn>
                      <a:cxn ang="0">
                        <a:pos x="13412" y="5647"/>
                      </a:cxn>
                      <a:cxn ang="0">
                        <a:pos x="13412" y="5882"/>
                      </a:cxn>
                      <a:cxn ang="0">
                        <a:pos x="12941" y="6118"/>
                      </a:cxn>
                      <a:cxn ang="0">
                        <a:pos x="12941" y="6588"/>
                      </a:cxn>
                      <a:cxn ang="0">
                        <a:pos x="12235" y="6706"/>
                      </a:cxn>
                      <a:cxn ang="0">
                        <a:pos x="12235" y="7176"/>
                      </a:cxn>
                      <a:cxn ang="0">
                        <a:pos x="11765" y="7294"/>
                      </a:cxn>
                      <a:cxn ang="0">
                        <a:pos x="11765" y="7529"/>
                      </a:cxn>
                      <a:cxn ang="0">
                        <a:pos x="11059" y="7882"/>
                      </a:cxn>
                      <a:cxn ang="0">
                        <a:pos x="11059" y="8118"/>
                      </a:cxn>
                      <a:cxn ang="0">
                        <a:pos x="10588" y="8588"/>
                      </a:cxn>
                      <a:cxn ang="0">
                        <a:pos x="10588" y="8824"/>
                      </a:cxn>
                      <a:cxn ang="0">
                        <a:pos x="9882" y="9176"/>
                      </a:cxn>
                      <a:cxn ang="0">
                        <a:pos x="9882" y="9529"/>
                      </a:cxn>
                      <a:cxn ang="0">
                        <a:pos x="9176" y="9882"/>
                      </a:cxn>
                      <a:cxn ang="0">
                        <a:pos x="9176" y="10000"/>
                      </a:cxn>
                      <a:cxn ang="0">
                        <a:pos x="8706" y="10588"/>
                      </a:cxn>
                      <a:cxn ang="0">
                        <a:pos x="8706" y="11059"/>
                      </a:cxn>
                      <a:cxn ang="0">
                        <a:pos x="8235" y="11294"/>
                      </a:cxn>
                      <a:cxn ang="0">
                        <a:pos x="7529" y="11882"/>
                      </a:cxn>
                      <a:cxn ang="0">
                        <a:pos x="7529" y="12118"/>
                      </a:cxn>
                      <a:cxn ang="0">
                        <a:pos x="7059" y="12706"/>
                      </a:cxn>
                      <a:cxn ang="0">
                        <a:pos x="7059" y="12824"/>
                      </a:cxn>
                      <a:cxn ang="0">
                        <a:pos x="6353" y="12824"/>
                      </a:cxn>
                      <a:cxn ang="0">
                        <a:pos x="6353" y="13176"/>
                      </a:cxn>
                      <a:cxn ang="0">
                        <a:pos x="5882" y="13294"/>
                      </a:cxn>
                      <a:cxn ang="0">
                        <a:pos x="5882" y="13647"/>
                      </a:cxn>
                      <a:cxn ang="0">
                        <a:pos x="5412" y="13765"/>
                      </a:cxn>
                      <a:cxn ang="0">
                        <a:pos x="5412" y="14353"/>
                      </a:cxn>
                      <a:cxn ang="0">
                        <a:pos x="4706" y="14588"/>
                      </a:cxn>
                      <a:cxn ang="0">
                        <a:pos x="4706" y="15176"/>
                      </a:cxn>
                      <a:cxn ang="0">
                        <a:pos x="4000" y="15176"/>
                      </a:cxn>
                      <a:cxn ang="0">
                        <a:pos x="4000" y="15647"/>
                      </a:cxn>
                      <a:cxn ang="0">
                        <a:pos x="3529" y="15882"/>
                      </a:cxn>
                      <a:cxn ang="0">
                        <a:pos x="3529" y="16118"/>
                      </a:cxn>
                      <a:cxn ang="0">
                        <a:pos x="3059" y="16471"/>
                      </a:cxn>
                      <a:cxn ang="0">
                        <a:pos x="3059" y="16941"/>
                      </a:cxn>
                      <a:cxn ang="0">
                        <a:pos x="2353" y="17412"/>
                      </a:cxn>
                      <a:cxn ang="0">
                        <a:pos x="1647" y="17882"/>
                      </a:cxn>
                      <a:cxn ang="0">
                        <a:pos x="1176" y="18353"/>
                      </a:cxn>
                      <a:cxn ang="0">
                        <a:pos x="1176" y="18706"/>
                      </a:cxn>
                      <a:cxn ang="0">
                        <a:pos x="706" y="18941"/>
                      </a:cxn>
                      <a:cxn ang="0">
                        <a:pos x="706" y="19412"/>
                      </a:cxn>
                      <a:cxn ang="0">
                        <a:pos x="0" y="19765"/>
                      </a:cxn>
                      <a:cxn ang="0">
                        <a:pos x="0" y="19882"/>
                      </a:cxn>
                      <a:cxn ang="0">
                        <a:pos x="706" y="19882"/>
                      </a:cxn>
                      <a:cxn ang="0">
                        <a:pos x="1176" y="19765"/>
                      </a:cxn>
                      <a:cxn ang="0">
                        <a:pos x="1176" y="19412"/>
                      </a:cxn>
                    </a:cxnLst>
                    <a:rect l="0" t="0" r="r" b="b"/>
                    <a:pathLst>
                      <a:path w="20000" h="20000">
                        <a:moveTo>
                          <a:pt x="16235" y="0"/>
                        </a:moveTo>
                        <a:lnTo>
                          <a:pt x="19765" y="1059"/>
                        </a:lnTo>
                        <a:lnTo>
                          <a:pt x="16235" y="1059"/>
                        </a:lnTo>
                        <a:lnTo>
                          <a:pt x="16235" y="1294"/>
                        </a:lnTo>
                        <a:lnTo>
                          <a:pt x="15765" y="1529"/>
                        </a:lnTo>
                        <a:lnTo>
                          <a:pt x="15765" y="2118"/>
                        </a:lnTo>
                        <a:lnTo>
                          <a:pt x="15294" y="2353"/>
                        </a:lnTo>
                        <a:lnTo>
                          <a:pt x="15294" y="3529"/>
                        </a:lnTo>
                        <a:lnTo>
                          <a:pt x="14588" y="3882"/>
                        </a:lnTo>
                        <a:lnTo>
                          <a:pt x="14588" y="4588"/>
                        </a:lnTo>
                        <a:lnTo>
                          <a:pt x="13882" y="4824"/>
                        </a:lnTo>
                        <a:lnTo>
                          <a:pt x="13882" y="5647"/>
                        </a:lnTo>
                        <a:lnTo>
                          <a:pt x="13412" y="5647"/>
                        </a:lnTo>
                        <a:lnTo>
                          <a:pt x="13412" y="5882"/>
                        </a:lnTo>
                        <a:lnTo>
                          <a:pt x="12941" y="6118"/>
                        </a:lnTo>
                        <a:lnTo>
                          <a:pt x="12941" y="6588"/>
                        </a:lnTo>
                        <a:lnTo>
                          <a:pt x="12235" y="6706"/>
                        </a:lnTo>
                        <a:lnTo>
                          <a:pt x="12235" y="7176"/>
                        </a:lnTo>
                        <a:lnTo>
                          <a:pt x="11765" y="7294"/>
                        </a:lnTo>
                        <a:lnTo>
                          <a:pt x="11765" y="7529"/>
                        </a:lnTo>
                        <a:lnTo>
                          <a:pt x="11059" y="7882"/>
                        </a:lnTo>
                        <a:lnTo>
                          <a:pt x="11059" y="8118"/>
                        </a:lnTo>
                        <a:lnTo>
                          <a:pt x="10588" y="8588"/>
                        </a:lnTo>
                        <a:lnTo>
                          <a:pt x="10588" y="8824"/>
                        </a:lnTo>
                        <a:lnTo>
                          <a:pt x="9882" y="9176"/>
                        </a:lnTo>
                        <a:lnTo>
                          <a:pt x="9882" y="9529"/>
                        </a:lnTo>
                        <a:lnTo>
                          <a:pt x="9176" y="9882"/>
                        </a:lnTo>
                        <a:lnTo>
                          <a:pt x="9176" y="10000"/>
                        </a:lnTo>
                        <a:lnTo>
                          <a:pt x="8706" y="10588"/>
                        </a:lnTo>
                        <a:lnTo>
                          <a:pt x="8706" y="11059"/>
                        </a:lnTo>
                        <a:lnTo>
                          <a:pt x="8235" y="11294"/>
                        </a:lnTo>
                        <a:lnTo>
                          <a:pt x="7529" y="11882"/>
                        </a:lnTo>
                        <a:lnTo>
                          <a:pt x="7529" y="12118"/>
                        </a:lnTo>
                        <a:lnTo>
                          <a:pt x="7059" y="12706"/>
                        </a:lnTo>
                        <a:lnTo>
                          <a:pt x="7059" y="12824"/>
                        </a:lnTo>
                        <a:lnTo>
                          <a:pt x="6353" y="12824"/>
                        </a:lnTo>
                        <a:lnTo>
                          <a:pt x="6353" y="13176"/>
                        </a:lnTo>
                        <a:lnTo>
                          <a:pt x="5882" y="13294"/>
                        </a:lnTo>
                        <a:lnTo>
                          <a:pt x="5882" y="13647"/>
                        </a:lnTo>
                        <a:lnTo>
                          <a:pt x="5412" y="13765"/>
                        </a:lnTo>
                        <a:lnTo>
                          <a:pt x="5412" y="14353"/>
                        </a:lnTo>
                        <a:lnTo>
                          <a:pt x="4706" y="14588"/>
                        </a:lnTo>
                        <a:lnTo>
                          <a:pt x="4706" y="15176"/>
                        </a:lnTo>
                        <a:lnTo>
                          <a:pt x="4000" y="15176"/>
                        </a:lnTo>
                        <a:lnTo>
                          <a:pt x="4000" y="15647"/>
                        </a:lnTo>
                        <a:lnTo>
                          <a:pt x="3529" y="15882"/>
                        </a:lnTo>
                        <a:lnTo>
                          <a:pt x="3529" y="16118"/>
                        </a:lnTo>
                        <a:lnTo>
                          <a:pt x="3059" y="16471"/>
                        </a:lnTo>
                        <a:lnTo>
                          <a:pt x="3059" y="16941"/>
                        </a:lnTo>
                        <a:lnTo>
                          <a:pt x="2353" y="17412"/>
                        </a:lnTo>
                        <a:lnTo>
                          <a:pt x="1647" y="17882"/>
                        </a:lnTo>
                        <a:lnTo>
                          <a:pt x="1176" y="18353"/>
                        </a:lnTo>
                        <a:lnTo>
                          <a:pt x="1176" y="18706"/>
                        </a:lnTo>
                        <a:lnTo>
                          <a:pt x="706" y="18941"/>
                        </a:lnTo>
                        <a:lnTo>
                          <a:pt x="706" y="19412"/>
                        </a:lnTo>
                        <a:lnTo>
                          <a:pt x="0" y="19765"/>
                        </a:lnTo>
                        <a:lnTo>
                          <a:pt x="0" y="19882"/>
                        </a:lnTo>
                        <a:lnTo>
                          <a:pt x="706" y="19882"/>
                        </a:lnTo>
                        <a:lnTo>
                          <a:pt x="1176" y="19765"/>
                        </a:lnTo>
                        <a:lnTo>
                          <a:pt x="1176" y="19412"/>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3" name="Freeform 89"/>
                  <p:cNvSpPr>
                    <a:spLocks/>
                  </p:cNvSpPr>
                  <p:nvPr/>
                </p:nvSpPr>
                <p:spPr bwMode="auto">
                  <a:xfrm>
                    <a:off x="7457" y="16646"/>
                    <a:ext cx="4438" cy="3361"/>
                  </a:xfrm>
                  <a:custGeom>
                    <a:avLst/>
                    <a:gdLst/>
                    <a:ahLst/>
                    <a:cxnLst>
                      <a:cxn ang="0">
                        <a:pos x="19706" y="0"/>
                      </a:cxn>
                      <a:cxn ang="0">
                        <a:pos x="19412" y="1014"/>
                      </a:cxn>
                      <a:cxn ang="0">
                        <a:pos x="19118" y="1475"/>
                      </a:cxn>
                      <a:cxn ang="0">
                        <a:pos x="18529" y="1843"/>
                      </a:cxn>
                      <a:cxn ang="0">
                        <a:pos x="18235" y="2120"/>
                      </a:cxn>
                      <a:cxn ang="0">
                        <a:pos x="17941" y="2396"/>
                      </a:cxn>
                      <a:cxn ang="0">
                        <a:pos x="17647" y="2857"/>
                      </a:cxn>
                      <a:cxn ang="0">
                        <a:pos x="16471" y="3502"/>
                      </a:cxn>
                      <a:cxn ang="0">
                        <a:pos x="15588" y="4055"/>
                      </a:cxn>
                      <a:cxn ang="0">
                        <a:pos x="15294" y="4332"/>
                      </a:cxn>
                      <a:cxn ang="0">
                        <a:pos x="14706" y="4700"/>
                      </a:cxn>
                      <a:cxn ang="0">
                        <a:pos x="14412" y="4977"/>
                      </a:cxn>
                      <a:cxn ang="0">
                        <a:pos x="13824" y="5346"/>
                      </a:cxn>
                      <a:cxn ang="0">
                        <a:pos x="12941" y="5806"/>
                      </a:cxn>
                      <a:cxn ang="0">
                        <a:pos x="12647" y="6175"/>
                      </a:cxn>
                      <a:cxn ang="0">
                        <a:pos x="12353" y="6452"/>
                      </a:cxn>
                      <a:cxn ang="0">
                        <a:pos x="11471" y="7189"/>
                      </a:cxn>
                      <a:cxn ang="0">
                        <a:pos x="10882" y="7650"/>
                      </a:cxn>
                      <a:cxn ang="0">
                        <a:pos x="10000" y="8111"/>
                      </a:cxn>
                      <a:cxn ang="0">
                        <a:pos x="9118" y="8848"/>
                      </a:cxn>
                      <a:cxn ang="0">
                        <a:pos x="8235" y="9309"/>
                      </a:cxn>
                      <a:cxn ang="0">
                        <a:pos x="7941" y="9770"/>
                      </a:cxn>
                      <a:cxn ang="0">
                        <a:pos x="7353" y="10230"/>
                      </a:cxn>
                      <a:cxn ang="0">
                        <a:pos x="7059" y="10507"/>
                      </a:cxn>
                      <a:cxn ang="0">
                        <a:pos x="6765" y="11060"/>
                      </a:cxn>
                      <a:cxn ang="0">
                        <a:pos x="6471" y="11521"/>
                      </a:cxn>
                      <a:cxn ang="0">
                        <a:pos x="5294" y="12074"/>
                      </a:cxn>
                      <a:cxn ang="0">
                        <a:pos x="4706" y="12811"/>
                      </a:cxn>
                      <a:cxn ang="0">
                        <a:pos x="4412" y="13088"/>
                      </a:cxn>
                      <a:cxn ang="0">
                        <a:pos x="4118" y="13733"/>
                      </a:cxn>
                      <a:cxn ang="0">
                        <a:pos x="3824" y="14101"/>
                      </a:cxn>
                      <a:cxn ang="0">
                        <a:pos x="3235" y="14747"/>
                      </a:cxn>
                      <a:cxn ang="0">
                        <a:pos x="2941" y="15392"/>
                      </a:cxn>
                      <a:cxn ang="0">
                        <a:pos x="2353" y="16129"/>
                      </a:cxn>
                      <a:cxn ang="0">
                        <a:pos x="2059" y="16959"/>
                      </a:cxn>
                      <a:cxn ang="0">
                        <a:pos x="1471" y="17788"/>
                      </a:cxn>
                      <a:cxn ang="0">
                        <a:pos x="1471" y="18433"/>
                      </a:cxn>
                    </a:cxnLst>
                    <a:rect l="0" t="0" r="r" b="b"/>
                    <a:pathLst>
                      <a:path w="20000" h="20000">
                        <a:moveTo>
                          <a:pt x="16176" y="737"/>
                        </a:moveTo>
                        <a:lnTo>
                          <a:pt x="19706" y="0"/>
                        </a:lnTo>
                        <a:lnTo>
                          <a:pt x="19706" y="1014"/>
                        </a:lnTo>
                        <a:lnTo>
                          <a:pt x="19412" y="1014"/>
                        </a:lnTo>
                        <a:lnTo>
                          <a:pt x="19412" y="1475"/>
                        </a:lnTo>
                        <a:lnTo>
                          <a:pt x="19118" y="1475"/>
                        </a:lnTo>
                        <a:lnTo>
                          <a:pt x="19118" y="1843"/>
                        </a:lnTo>
                        <a:lnTo>
                          <a:pt x="18529" y="1843"/>
                        </a:lnTo>
                        <a:lnTo>
                          <a:pt x="18529" y="2028"/>
                        </a:lnTo>
                        <a:lnTo>
                          <a:pt x="18235" y="2120"/>
                        </a:lnTo>
                        <a:lnTo>
                          <a:pt x="18235" y="2396"/>
                        </a:lnTo>
                        <a:lnTo>
                          <a:pt x="17941" y="2396"/>
                        </a:lnTo>
                        <a:lnTo>
                          <a:pt x="17647" y="2673"/>
                        </a:lnTo>
                        <a:lnTo>
                          <a:pt x="17647" y="2857"/>
                        </a:lnTo>
                        <a:lnTo>
                          <a:pt x="16471" y="3134"/>
                        </a:lnTo>
                        <a:lnTo>
                          <a:pt x="16471" y="3502"/>
                        </a:lnTo>
                        <a:lnTo>
                          <a:pt x="15588" y="3779"/>
                        </a:lnTo>
                        <a:lnTo>
                          <a:pt x="15588" y="4055"/>
                        </a:lnTo>
                        <a:lnTo>
                          <a:pt x="15294" y="4147"/>
                        </a:lnTo>
                        <a:lnTo>
                          <a:pt x="15294" y="4332"/>
                        </a:lnTo>
                        <a:lnTo>
                          <a:pt x="14706" y="4516"/>
                        </a:lnTo>
                        <a:lnTo>
                          <a:pt x="14706" y="4700"/>
                        </a:lnTo>
                        <a:lnTo>
                          <a:pt x="14412" y="4793"/>
                        </a:lnTo>
                        <a:lnTo>
                          <a:pt x="14412" y="4977"/>
                        </a:lnTo>
                        <a:lnTo>
                          <a:pt x="13824" y="5161"/>
                        </a:lnTo>
                        <a:lnTo>
                          <a:pt x="13824" y="5346"/>
                        </a:lnTo>
                        <a:lnTo>
                          <a:pt x="13529" y="5622"/>
                        </a:lnTo>
                        <a:lnTo>
                          <a:pt x="12941" y="5806"/>
                        </a:lnTo>
                        <a:lnTo>
                          <a:pt x="12941" y="5899"/>
                        </a:lnTo>
                        <a:lnTo>
                          <a:pt x="12647" y="6175"/>
                        </a:lnTo>
                        <a:lnTo>
                          <a:pt x="12647" y="6267"/>
                        </a:lnTo>
                        <a:lnTo>
                          <a:pt x="12353" y="6452"/>
                        </a:lnTo>
                        <a:lnTo>
                          <a:pt x="11765" y="6820"/>
                        </a:lnTo>
                        <a:lnTo>
                          <a:pt x="11471" y="7189"/>
                        </a:lnTo>
                        <a:lnTo>
                          <a:pt x="11471" y="7465"/>
                        </a:lnTo>
                        <a:lnTo>
                          <a:pt x="10882" y="7650"/>
                        </a:lnTo>
                        <a:lnTo>
                          <a:pt x="10588" y="8018"/>
                        </a:lnTo>
                        <a:lnTo>
                          <a:pt x="10000" y="8111"/>
                        </a:lnTo>
                        <a:lnTo>
                          <a:pt x="10000" y="8479"/>
                        </a:lnTo>
                        <a:lnTo>
                          <a:pt x="9118" y="8848"/>
                        </a:lnTo>
                        <a:lnTo>
                          <a:pt x="8824" y="8940"/>
                        </a:lnTo>
                        <a:lnTo>
                          <a:pt x="8235" y="9309"/>
                        </a:lnTo>
                        <a:lnTo>
                          <a:pt x="8235" y="9677"/>
                        </a:lnTo>
                        <a:lnTo>
                          <a:pt x="7941" y="9770"/>
                        </a:lnTo>
                        <a:lnTo>
                          <a:pt x="7941" y="9954"/>
                        </a:lnTo>
                        <a:lnTo>
                          <a:pt x="7353" y="10230"/>
                        </a:lnTo>
                        <a:lnTo>
                          <a:pt x="7059" y="10323"/>
                        </a:lnTo>
                        <a:lnTo>
                          <a:pt x="7059" y="10507"/>
                        </a:lnTo>
                        <a:lnTo>
                          <a:pt x="6765" y="10783"/>
                        </a:lnTo>
                        <a:lnTo>
                          <a:pt x="6765" y="11060"/>
                        </a:lnTo>
                        <a:lnTo>
                          <a:pt x="6471" y="11060"/>
                        </a:lnTo>
                        <a:lnTo>
                          <a:pt x="6471" y="11521"/>
                        </a:lnTo>
                        <a:lnTo>
                          <a:pt x="5294" y="11797"/>
                        </a:lnTo>
                        <a:lnTo>
                          <a:pt x="5294" y="12074"/>
                        </a:lnTo>
                        <a:lnTo>
                          <a:pt x="4706" y="12442"/>
                        </a:lnTo>
                        <a:lnTo>
                          <a:pt x="4706" y="12811"/>
                        </a:lnTo>
                        <a:lnTo>
                          <a:pt x="4412" y="12995"/>
                        </a:lnTo>
                        <a:lnTo>
                          <a:pt x="4412" y="13088"/>
                        </a:lnTo>
                        <a:lnTo>
                          <a:pt x="4118" y="13456"/>
                        </a:lnTo>
                        <a:lnTo>
                          <a:pt x="4118" y="13733"/>
                        </a:lnTo>
                        <a:lnTo>
                          <a:pt x="3824" y="14009"/>
                        </a:lnTo>
                        <a:lnTo>
                          <a:pt x="3824" y="14101"/>
                        </a:lnTo>
                        <a:lnTo>
                          <a:pt x="3235" y="14378"/>
                        </a:lnTo>
                        <a:lnTo>
                          <a:pt x="3235" y="14747"/>
                        </a:lnTo>
                        <a:lnTo>
                          <a:pt x="2941" y="15023"/>
                        </a:lnTo>
                        <a:lnTo>
                          <a:pt x="2941" y="15392"/>
                        </a:lnTo>
                        <a:lnTo>
                          <a:pt x="2353" y="15668"/>
                        </a:lnTo>
                        <a:lnTo>
                          <a:pt x="2353" y="16129"/>
                        </a:lnTo>
                        <a:lnTo>
                          <a:pt x="2059" y="16313"/>
                        </a:lnTo>
                        <a:lnTo>
                          <a:pt x="2059" y="16959"/>
                        </a:lnTo>
                        <a:lnTo>
                          <a:pt x="1471" y="16959"/>
                        </a:lnTo>
                        <a:lnTo>
                          <a:pt x="1471" y="17788"/>
                        </a:lnTo>
                        <a:lnTo>
                          <a:pt x="1471" y="18433"/>
                        </a:lnTo>
                        <a:lnTo>
                          <a:pt x="0" y="19908"/>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4" name="Freeform 90"/>
                  <p:cNvSpPr>
                    <a:spLocks/>
                  </p:cNvSpPr>
                  <p:nvPr/>
                </p:nvSpPr>
                <p:spPr bwMode="auto">
                  <a:xfrm>
                    <a:off x="14197" y="16585"/>
                    <a:ext cx="5803" cy="2960"/>
                  </a:xfrm>
                  <a:custGeom>
                    <a:avLst/>
                    <a:gdLst/>
                    <a:ahLst/>
                    <a:cxnLst>
                      <a:cxn ang="0">
                        <a:pos x="19775" y="1466"/>
                      </a:cxn>
                      <a:cxn ang="0">
                        <a:pos x="19551" y="0"/>
                      </a:cxn>
                      <a:cxn ang="0">
                        <a:pos x="19101" y="209"/>
                      </a:cxn>
                      <a:cxn ang="0">
                        <a:pos x="19101" y="419"/>
                      </a:cxn>
                      <a:cxn ang="0">
                        <a:pos x="18652" y="942"/>
                      </a:cxn>
                      <a:cxn ang="0">
                        <a:pos x="18202" y="1257"/>
                      </a:cxn>
                      <a:cxn ang="0">
                        <a:pos x="18202" y="1780"/>
                      </a:cxn>
                      <a:cxn ang="0">
                        <a:pos x="17528" y="1990"/>
                      </a:cxn>
                      <a:cxn ang="0">
                        <a:pos x="16854" y="2408"/>
                      </a:cxn>
                      <a:cxn ang="0">
                        <a:pos x="16854" y="2723"/>
                      </a:cxn>
                      <a:cxn ang="0">
                        <a:pos x="16180" y="2932"/>
                      </a:cxn>
                      <a:cxn ang="0">
                        <a:pos x="16180" y="3141"/>
                      </a:cxn>
                      <a:cxn ang="0">
                        <a:pos x="15955" y="3560"/>
                      </a:cxn>
                      <a:cxn ang="0">
                        <a:pos x="15955" y="3770"/>
                      </a:cxn>
                      <a:cxn ang="0">
                        <a:pos x="15281" y="4084"/>
                      </a:cxn>
                      <a:cxn ang="0">
                        <a:pos x="15281" y="4503"/>
                      </a:cxn>
                      <a:cxn ang="0">
                        <a:pos x="14607" y="4607"/>
                      </a:cxn>
                      <a:cxn ang="0">
                        <a:pos x="14157" y="5131"/>
                      </a:cxn>
                      <a:cxn ang="0">
                        <a:pos x="14157" y="5340"/>
                      </a:cxn>
                      <a:cxn ang="0">
                        <a:pos x="13483" y="5654"/>
                      </a:cxn>
                      <a:cxn ang="0">
                        <a:pos x="13483" y="6073"/>
                      </a:cxn>
                      <a:cxn ang="0">
                        <a:pos x="12809" y="6283"/>
                      </a:cxn>
                      <a:cxn ang="0">
                        <a:pos x="12809" y="6492"/>
                      </a:cxn>
                      <a:cxn ang="0">
                        <a:pos x="12360" y="6911"/>
                      </a:cxn>
                      <a:cxn ang="0">
                        <a:pos x="12360" y="7120"/>
                      </a:cxn>
                      <a:cxn ang="0">
                        <a:pos x="11910" y="7435"/>
                      </a:cxn>
                      <a:cxn ang="0">
                        <a:pos x="11910" y="7853"/>
                      </a:cxn>
                      <a:cxn ang="0">
                        <a:pos x="11236" y="8272"/>
                      </a:cxn>
                      <a:cxn ang="0">
                        <a:pos x="11236" y="8586"/>
                      </a:cxn>
                      <a:cxn ang="0">
                        <a:pos x="10787" y="8901"/>
                      </a:cxn>
                      <a:cxn ang="0">
                        <a:pos x="10787" y="9110"/>
                      </a:cxn>
                      <a:cxn ang="0">
                        <a:pos x="10112" y="9634"/>
                      </a:cxn>
                      <a:cxn ang="0">
                        <a:pos x="9438" y="10052"/>
                      </a:cxn>
                      <a:cxn ang="0">
                        <a:pos x="9438" y="10471"/>
                      </a:cxn>
                      <a:cxn ang="0">
                        <a:pos x="8989" y="10995"/>
                      </a:cxn>
                      <a:cxn ang="0">
                        <a:pos x="8989" y="11414"/>
                      </a:cxn>
                      <a:cxn ang="0">
                        <a:pos x="8539" y="11832"/>
                      </a:cxn>
                      <a:cxn ang="0">
                        <a:pos x="8539" y="12251"/>
                      </a:cxn>
                      <a:cxn ang="0">
                        <a:pos x="7865" y="12775"/>
                      </a:cxn>
                      <a:cxn ang="0">
                        <a:pos x="7191" y="13194"/>
                      </a:cxn>
                      <a:cxn ang="0">
                        <a:pos x="7191" y="13613"/>
                      </a:cxn>
                      <a:cxn ang="0">
                        <a:pos x="6517" y="14031"/>
                      </a:cxn>
                      <a:cxn ang="0">
                        <a:pos x="6517" y="14974"/>
                      </a:cxn>
                      <a:cxn ang="0">
                        <a:pos x="6292" y="15393"/>
                      </a:cxn>
                      <a:cxn ang="0">
                        <a:pos x="6292" y="15707"/>
                      </a:cxn>
                      <a:cxn ang="0">
                        <a:pos x="5618" y="16126"/>
                      </a:cxn>
                      <a:cxn ang="0">
                        <a:pos x="5169" y="16335"/>
                      </a:cxn>
                      <a:cxn ang="0">
                        <a:pos x="5169" y="16859"/>
                      </a:cxn>
                      <a:cxn ang="0">
                        <a:pos x="4494" y="16859"/>
                      </a:cxn>
                      <a:cxn ang="0">
                        <a:pos x="4494" y="17277"/>
                      </a:cxn>
                      <a:cxn ang="0">
                        <a:pos x="3820" y="17277"/>
                      </a:cxn>
                      <a:cxn ang="0">
                        <a:pos x="3820" y="17696"/>
                      </a:cxn>
                      <a:cxn ang="0">
                        <a:pos x="3371" y="17906"/>
                      </a:cxn>
                      <a:cxn ang="0">
                        <a:pos x="3371" y="18115"/>
                      </a:cxn>
                      <a:cxn ang="0">
                        <a:pos x="2921" y="18115"/>
                      </a:cxn>
                      <a:cxn ang="0">
                        <a:pos x="2921" y="18534"/>
                      </a:cxn>
                      <a:cxn ang="0">
                        <a:pos x="2247" y="18534"/>
                      </a:cxn>
                      <a:cxn ang="0">
                        <a:pos x="2247" y="19058"/>
                      </a:cxn>
                      <a:cxn ang="0">
                        <a:pos x="1573" y="19058"/>
                      </a:cxn>
                      <a:cxn ang="0">
                        <a:pos x="1573" y="19476"/>
                      </a:cxn>
                      <a:cxn ang="0">
                        <a:pos x="1124" y="19476"/>
                      </a:cxn>
                      <a:cxn ang="0">
                        <a:pos x="1124" y="19895"/>
                      </a:cxn>
                      <a:cxn ang="0">
                        <a:pos x="0" y="19895"/>
                      </a:cxn>
                    </a:cxnLst>
                    <a:rect l="0" t="0" r="r" b="b"/>
                    <a:pathLst>
                      <a:path w="20000" h="20000">
                        <a:moveTo>
                          <a:pt x="19775" y="1466"/>
                        </a:moveTo>
                        <a:lnTo>
                          <a:pt x="19551" y="0"/>
                        </a:lnTo>
                        <a:lnTo>
                          <a:pt x="19101" y="209"/>
                        </a:lnTo>
                        <a:lnTo>
                          <a:pt x="19101" y="419"/>
                        </a:lnTo>
                        <a:lnTo>
                          <a:pt x="18652" y="942"/>
                        </a:lnTo>
                        <a:lnTo>
                          <a:pt x="18202" y="1257"/>
                        </a:lnTo>
                        <a:lnTo>
                          <a:pt x="18202" y="1780"/>
                        </a:lnTo>
                        <a:lnTo>
                          <a:pt x="17528" y="1990"/>
                        </a:lnTo>
                        <a:lnTo>
                          <a:pt x="16854" y="2408"/>
                        </a:lnTo>
                        <a:lnTo>
                          <a:pt x="16854" y="2723"/>
                        </a:lnTo>
                        <a:lnTo>
                          <a:pt x="16180" y="2932"/>
                        </a:lnTo>
                        <a:lnTo>
                          <a:pt x="16180" y="3141"/>
                        </a:lnTo>
                        <a:lnTo>
                          <a:pt x="15955" y="3560"/>
                        </a:lnTo>
                        <a:lnTo>
                          <a:pt x="15955" y="3770"/>
                        </a:lnTo>
                        <a:lnTo>
                          <a:pt x="15281" y="4084"/>
                        </a:lnTo>
                        <a:lnTo>
                          <a:pt x="15281" y="4503"/>
                        </a:lnTo>
                        <a:lnTo>
                          <a:pt x="14607" y="4607"/>
                        </a:lnTo>
                        <a:lnTo>
                          <a:pt x="14157" y="5131"/>
                        </a:lnTo>
                        <a:lnTo>
                          <a:pt x="14157" y="5340"/>
                        </a:lnTo>
                        <a:lnTo>
                          <a:pt x="13483" y="5654"/>
                        </a:lnTo>
                        <a:lnTo>
                          <a:pt x="13483" y="6073"/>
                        </a:lnTo>
                        <a:lnTo>
                          <a:pt x="12809" y="6283"/>
                        </a:lnTo>
                        <a:lnTo>
                          <a:pt x="12809" y="6492"/>
                        </a:lnTo>
                        <a:lnTo>
                          <a:pt x="12360" y="6911"/>
                        </a:lnTo>
                        <a:lnTo>
                          <a:pt x="12360" y="7120"/>
                        </a:lnTo>
                        <a:lnTo>
                          <a:pt x="11910" y="7435"/>
                        </a:lnTo>
                        <a:lnTo>
                          <a:pt x="11910" y="7853"/>
                        </a:lnTo>
                        <a:lnTo>
                          <a:pt x="11236" y="8272"/>
                        </a:lnTo>
                        <a:lnTo>
                          <a:pt x="11236" y="8586"/>
                        </a:lnTo>
                        <a:lnTo>
                          <a:pt x="10787" y="8901"/>
                        </a:lnTo>
                        <a:lnTo>
                          <a:pt x="10787" y="9110"/>
                        </a:lnTo>
                        <a:lnTo>
                          <a:pt x="10112" y="9634"/>
                        </a:lnTo>
                        <a:lnTo>
                          <a:pt x="9438" y="10052"/>
                        </a:lnTo>
                        <a:lnTo>
                          <a:pt x="9438" y="10471"/>
                        </a:lnTo>
                        <a:lnTo>
                          <a:pt x="8989" y="10995"/>
                        </a:lnTo>
                        <a:lnTo>
                          <a:pt x="8989" y="11414"/>
                        </a:lnTo>
                        <a:lnTo>
                          <a:pt x="8539" y="11832"/>
                        </a:lnTo>
                        <a:lnTo>
                          <a:pt x="8539" y="12251"/>
                        </a:lnTo>
                        <a:lnTo>
                          <a:pt x="7865" y="12775"/>
                        </a:lnTo>
                        <a:lnTo>
                          <a:pt x="7191" y="13194"/>
                        </a:lnTo>
                        <a:lnTo>
                          <a:pt x="7191" y="13613"/>
                        </a:lnTo>
                        <a:lnTo>
                          <a:pt x="6517" y="14031"/>
                        </a:lnTo>
                        <a:lnTo>
                          <a:pt x="6517" y="14974"/>
                        </a:lnTo>
                        <a:lnTo>
                          <a:pt x="6292" y="15393"/>
                        </a:lnTo>
                        <a:lnTo>
                          <a:pt x="6292" y="15707"/>
                        </a:lnTo>
                        <a:lnTo>
                          <a:pt x="5618" y="16126"/>
                        </a:lnTo>
                        <a:lnTo>
                          <a:pt x="5169" y="16335"/>
                        </a:lnTo>
                        <a:lnTo>
                          <a:pt x="5169" y="16859"/>
                        </a:lnTo>
                        <a:lnTo>
                          <a:pt x="4494" y="16859"/>
                        </a:lnTo>
                        <a:lnTo>
                          <a:pt x="4494" y="17277"/>
                        </a:lnTo>
                        <a:lnTo>
                          <a:pt x="3820" y="17277"/>
                        </a:lnTo>
                        <a:lnTo>
                          <a:pt x="3820" y="17696"/>
                        </a:lnTo>
                        <a:lnTo>
                          <a:pt x="3371" y="17906"/>
                        </a:lnTo>
                        <a:lnTo>
                          <a:pt x="3371" y="18115"/>
                        </a:lnTo>
                        <a:lnTo>
                          <a:pt x="2921" y="18115"/>
                        </a:lnTo>
                        <a:lnTo>
                          <a:pt x="2921" y="18534"/>
                        </a:lnTo>
                        <a:lnTo>
                          <a:pt x="2247" y="18534"/>
                        </a:lnTo>
                        <a:lnTo>
                          <a:pt x="2247" y="19058"/>
                        </a:lnTo>
                        <a:lnTo>
                          <a:pt x="1573" y="19058"/>
                        </a:lnTo>
                        <a:lnTo>
                          <a:pt x="1573" y="19476"/>
                        </a:lnTo>
                        <a:lnTo>
                          <a:pt x="1124" y="19476"/>
                        </a:lnTo>
                        <a:lnTo>
                          <a:pt x="1124" y="19895"/>
                        </a:lnTo>
                        <a:lnTo>
                          <a:pt x="0" y="19895"/>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5" name="Freeform 91"/>
                  <p:cNvSpPr>
                    <a:spLocks/>
                  </p:cNvSpPr>
                  <p:nvPr/>
                </p:nvSpPr>
                <p:spPr bwMode="auto">
                  <a:xfrm>
                    <a:off x="16472" y="12728"/>
                    <a:ext cx="3463" cy="1441"/>
                  </a:xfrm>
                  <a:custGeom>
                    <a:avLst/>
                    <a:gdLst/>
                    <a:ahLst/>
                    <a:cxnLst>
                      <a:cxn ang="0">
                        <a:pos x="19623" y="3441"/>
                      </a:cxn>
                      <a:cxn ang="0">
                        <a:pos x="18491" y="0"/>
                      </a:cxn>
                      <a:cxn ang="0">
                        <a:pos x="17736" y="430"/>
                      </a:cxn>
                      <a:cxn ang="0">
                        <a:pos x="17736" y="2366"/>
                      </a:cxn>
                      <a:cxn ang="0">
                        <a:pos x="16981" y="2581"/>
                      </a:cxn>
                      <a:cxn ang="0">
                        <a:pos x="15849" y="3226"/>
                      </a:cxn>
                      <a:cxn ang="0">
                        <a:pos x="15849" y="4301"/>
                      </a:cxn>
                      <a:cxn ang="0">
                        <a:pos x="15094" y="4301"/>
                      </a:cxn>
                      <a:cxn ang="0">
                        <a:pos x="15094" y="4516"/>
                      </a:cxn>
                      <a:cxn ang="0">
                        <a:pos x="13962" y="4946"/>
                      </a:cxn>
                      <a:cxn ang="0">
                        <a:pos x="13962" y="5591"/>
                      </a:cxn>
                      <a:cxn ang="0">
                        <a:pos x="12075" y="6452"/>
                      </a:cxn>
                      <a:cxn ang="0">
                        <a:pos x="12075" y="7312"/>
                      </a:cxn>
                      <a:cxn ang="0">
                        <a:pos x="10943" y="7742"/>
                      </a:cxn>
                      <a:cxn ang="0">
                        <a:pos x="10189" y="8817"/>
                      </a:cxn>
                      <a:cxn ang="0">
                        <a:pos x="9434" y="9247"/>
                      </a:cxn>
                      <a:cxn ang="0">
                        <a:pos x="8302" y="10108"/>
                      </a:cxn>
                      <a:cxn ang="0">
                        <a:pos x="8302" y="10538"/>
                      </a:cxn>
                      <a:cxn ang="0">
                        <a:pos x="7547" y="11183"/>
                      </a:cxn>
                      <a:cxn ang="0">
                        <a:pos x="7547" y="11398"/>
                      </a:cxn>
                      <a:cxn ang="0">
                        <a:pos x="6415" y="11828"/>
                      </a:cxn>
                      <a:cxn ang="0">
                        <a:pos x="6415" y="12473"/>
                      </a:cxn>
                      <a:cxn ang="0">
                        <a:pos x="5660" y="12903"/>
                      </a:cxn>
                      <a:cxn ang="0">
                        <a:pos x="5660" y="13548"/>
                      </a:cxn>
                      <a:cxn ang="0">
                        <a:pos x="4906" y="13548"/>
                      </a:cxn>
                      <a:cxn ang="0">
                        <a:pos x="4906" y="14839"/>
                      </a:cxn>
                      <a:cxn ang="0">
                        <a:pos x="3774" y="14839"/>
                      </a:cxn>
                      <a:cxn ang="0">
                        <a:pos x="3774" y="16129"/>
                      </a:cxn>
                      <a:cxn ang="0">
                        <a:pos x="2642" y="16129"/>
                      </a:cxn>
                      <a:cxn ang="0">
                        <a:pos x="2642" y="16989"/>
                      </a:cxn>
                      <a:cxn ang="0">
                        <a:pos x="1887" y="16989"/>
                      </a:cxn>
                      <a:cxn ang="0">
                        <a:pos x="1887" y="18065"/>
                      </a:cxn>
                      <a:cxn ang="0">
                        <a:pos x="1132" y="18065"/>
                      </a:cxn>
                      <a:cxn ang="0">
                        <a:pos x="1132" y="19570"/>
                      </a:cxn>
                      <a:cxn ang="0">
                        <a:pos x="0" y="19570"/>
                      </a:cxn>
                      <a:cxn ang="0">
                        <a:pos x="0" y="19785"/>
                      </a:cxn>
                    </a:cxnLst>
                    <a:rect l="0" t="0" r="r" b="b"/>
                    <a:pathLst>
                      <a:path w="20000" h="20000">
                        <a:moveTo>
                          <a:pt x="19623" y="3441"/>
                        </a:moveTo>
                        <a:lnTo>
                          <a:pt x="18491" y="0"/>
                        </a:lnTo>
                        <a:lnTo>
                          <a:pt x="17736" y="430"/>
                        </a:lnTo>
                        <a:lnTo>
                          <a:pt x="17736" y="2366"/>
                        </a:lnTo>
                        <a:lnTo>
                          <a:pt x="16981" y="2581"/>
                        </a:lnTo>
                        <a:lnTo>
                          <a:pt x="15849" y="3226"/>
                        </a:lnTo>
                        <a:lnTo>
                          <a:pt x="15849" y="4301"/>
                        </a:lnTo>
                        <a:lnTo>
                          <a:pt x="15094" y="4301"/>
                        </a:lnTo>
                        <a:lnTo>
                          <a:pt x="15094" y="4516"/>
                        </a:lnTo>
                        <a:lnTo>
                          <a:pt x="13962" y="4946"/>
                        </a:lnTo>
                        <a:lnTo>
                          <a:pt x="13962" y="5591"/>
                        </a:lnTo>
                        <a:lnTo>
                          <a:pt x="12075" y="6452"/>
                        </a:lnTo>
                        <a:lnTo>
                          <a:pt x="12075" y="7312"/>
                        </a:lnTo>
                        <a:lnTo>
                          <a:pt x="10943" y="7742"/>
                        </a:lnTo>
                        <a:lnTo>
                          <a:pt x="10189" y="8817"/>
                        </a:lnTo>
                        <a:lnTo>
                          <a:pt x="9434" y="9247"/>
                        </a:lnTo>
                        <a:lnTo>
                          <a:pt x="8302" y="10108"/>
                        </a:lnTo>
                        <a:lnTo>
                          <a:pt x="8302" y="10538"/>
                        </a:lnTo>
                        <a:lnTo>
                          <a:pt x="7547" y="11183"/>
                        </a:lnTo>
                        <a:lnTo>
                          <a:pt x="7547" y="11398"/>
                        </a:lnTo>
                        <a:lnTo>
                          <a:pt x="6415" y="11828"/>
                        </a:lnTo>
                        <a:lnTo>
                          <a:pt x="6415" y="12473"/>
                        </a:lnTo>
                        <a:lnTo>
                          <a:pt x="5660" y="12903"/>
                        </a:lnTo>
                        <a:lnTo>
                          <a:pt x="5660" y="13548"/>
                        </a:lnTo>
                        <a:lnTo>
                          <a:pt x="4906" y="13548"/>
                        </a:lnTo>
                        <a:lnTo>
                          <a:pt x="4906" y="14839"/>
                        </a:lnTo>
                        <a:lnTo>
                          <a:pt x="3774" y="14839"/>
                        </a:lnTo>
                        <a:lnTo>
                          <a:pt x="3774" y="16129"/>
                        </a:lnTo>
                        <a:lnTo>
                          <a:pt x="2642" y="16129"/>
                        </a:lnTo>
                        <a:lnTo>
                          <a:pt x="2642" y="16989"/>
                        </a:lnTo>
                        <a:lnTo>
                          <a:pt x="1887" y="16989"/>
                        </a:lnTo>
                        <a:lnTo>
                          <a:pt x="1887" y="18065"/>
                        </a:lnTo>
                        <a:lnTo>
                          <a:pt x="1132" y="18065"/>
                        </a:lnTo>
                        <a:lnTo>
                          <a:pt x="1132" y="19570"/>
                        </a:lnTo>
                        <a:lnTo>
                          <a:pt x="0" y="19570"/>
                        </a:lnTo>
                        <a:lnTo>
                          <a:pt x="0" y="19785"/>
                        </a:lnTo>
                      </a:path>
                    </a:pathLst>
                  </a:custGeom>
                  <a:noFill/>
                  <a:ln w="3175" cap="flat">
                    <a:solidFill>
                      <a:srgbClr val="000000"/>
                    </a:solidFill>
                    <a:prstDash val="solid"/>
                    <a:round/>
                    <a:headEnd type="none" w="sm" len="med"/>
                    <a:tailEnd type="none" w="sm" len="med"/>
                  </a:ln>
                  <a:effectLst/>
                </p:spPr>
                <p:txBody>
                  <a:bodyPr/>
                  <a:lstStyle/>
                  <a:p>
                    <a:endParaRPr lang="el-GR"/>
                  </a:p>
                </p:txBody>
              </p:sp>
              <p:sp>
                <p:nvSpPr>
                  <p:cNvPr id="1116" name="Freeform 92"/>
                  <p:cNvSpPr>
                    <a:spLocks/>
                  </p:cNvSpPr>
                  <p:nvPr/>
                </p:nvSpPr>
                <p:spPr bwMode="auto">
                  <a:xfrm>
                    <a:off x="16797" y="7230"/>
                    <a:ext cx="3138" cy="1395"/>
                  </a:xfrm>
                  <a:custGeom>
                    <a:avLst/>
                    <a:gdLst/>
                    <a:ahLst/>
                    <a:cxnLst>
                      <a:cxn ang="0">
                        <a:pos x="19583" y="0"/>
                      </a:cxn>
                      <a:cxn ang="0">
                        <a:pos x="18333" y="667"/>
                      </a:cxn>
                      <a:cxn ang="0">
                        <a:pos x="18333" y="1111"/>
                      </a:cxn>
                      <a:cxn ang="0">
                        <a:pos x="17500" y="1111"/>
                      </a:cxn>
                      <a:cxn ang="0">
                        <a:pos x="17500" y="2667"/>
                      </a:cxn>
                      <a:cxn ang="0">
                        <a:pos x="15417" y="3556"/>
                      </a:cxn>
                      <a:cxn ang="0">
                        <a:pos x="15417" y="4000"/>
                      </a:cxn>
                      <a:cxn ang="0">
                        <a:pos x="14167" y="4444"/>
                      </a:cxn>
                      <a:cxn ang="0">
                        <a:pos x="13333" y="4889"/>
                      </a:cxn>
                      <a:cxn ang="0">
                        <a:pos x="13333" y="5556"/>
                      </a:cxn>
                      <a:cxn ang="0">
                        <a:pos x="12500" y="5778"/>
                      </a:cxn>
                      <a:cxn ang="0">
                        <a:pos x="12500" y="6444"/>
                      </a:cxn>
                      <a:cxn ang="0">
                        <a:pos x="11250" y="6889"/>
                      </a:cxn>
                      <a:cxn ang="0">
                        <a:pos x="11250" y="7333"/>
                      </a:cxn>
                      <a:cxn ang="0">
                        <a:pos x="10000" y="7333"/>
                      </a:cxn>
                      <a:cxn ang="0">
                        <a:pos x="10000" y="8000"/>
                      </a:cxn>
                      <a:cxn ang="0">
                        <a:pos x="9583" y="8000"/>
                      </a:cxn>
                      <a:cxn ang="0">
                        <a:pos x="9583" y="9333"/>
                      </a:cxn>
                      <a:cxn ang="0">
                        <a:pos x="8333" y="9333"/>
                      </a:cxn>
                      <a:cxn ang="0">
                        <a:pos x="8333" y="9778"/>
                      </a:cxn>
                      <a:cxn ang="0">
                        <a:pos x="6667" y="10222"/>
                      </a:cxn>
                      <a:cxn ang="0">
                        <a:pos x="6667" y="11111"/>
                      </a:cxn>
                      <a:cxn ang="0">
                        <a:pos x="5833" y="11778"/>
                      </a:cxn>
                      <a:cxn ang="0">
                        <a:pos x="5833" y="12000"/>
                      </a:cxn>
                      <a:cxn ang="0">
                        <a:pos x="5417" y="12667"/>
                      </a:cxn>
                      <a:cxn ang="0">
                        <a:pos x="5417" y="13111"/>
                      </a:cxn>
                      <a:cxn ang="0">
                        <a:pos x="4167" y="14222"/>
                      </a:cxn>
                      <a:cxn ang="0">
                        <a:pos x="4167" y="14444"/>
                      </a:cxn>
                      <a:cxn ang="0">
                        <a:pos x="2917" y="15333"/>
                      </a:cxn>
                      <a:cxn ang="0">
                        <a:pos x="2917" y="16444"/>
                      </a:cxn>
                      <a:cxn ang="0">
                        <a:pos x="2083" y="16889"/>
                      </a:cxn>
                      <a:cxn ang="0">
                        <a:pos x="2083" y="18000"/>
                      </a:cxn>
                      <a:cxn ang="0">
                        <a:pos x="1250" y="18000"/>
                      </a:cxn>
                      <a:cxn ang="0">
                        <a:pos x="1250" y="19333"/>
                      </a:cxn>
                      <a:cxn ang="0">
                        <a:pos x="0" y="19333"/>
                      </a:cxn>
                      <a:cxn ang="0">
                        <a:pos x="0" y="19778"/>
                      </a:cxn>
                    </a:cxnLst>
                    <a:rect l="0" t="0" r="r" b="b"/>
                    <a:pathLst>
                      <a:path w="20000" h="20000">
                        <a:moveTo>
                          <a:pt x="19583" y="0"/>
                        </a:moveTo>
                        <a:lnTo>
                          <a:pt x="18333" y="667"/>
                        </a:lnTo>
                        <a:lnTo>
                          <a:pt x="18333" y="1111"/>
                        </a:lnTo>
                        <a:lnTo>
                          <a:pt x="17500" y="1111"/>
                        </a:lnTo>
                        <a:lnTo>
                          <a:pt x="17500" y="2667"/>
                        </a:lnTo>
                        <a:lnTo>
                          <a:pt x="15417" y="3556"/>
                        </a:lnTo>
                        <a:lnTo>
                          <a:pt x="15417" y="4000"/>
                        </a:lnTo>
                        <a:lnTo>
                          <a:pt x="14167" y="4444"/>
                        </a:lnTo>
                        <a:lnTo>
                          <a:pt x="13333" y="4889"/>
                        </a:lnTo>
                        <a:lnTo>
                          <a:pt x="13333" y="5556"/>
                        </a:lnTo>
                        <a:lnTo>
                          <a:pt x="12500" y="5778"/>
                        </a:lnTo>
                        <a:lnTo>
                          <a:pt x="12500" y="6444"/>
                        </a:lnTo>
                        <a:lnTo>
                          <a:pt x="11250" y="6889"/>
                        </a:lnTo>
                        <a:lnTo>
                          <a:pt x="11250" y="7333"/>
                        </a:lnTo>
                        <a:lnTo>
                          <a:pt x="10000" y="7333"/>
                        </a:lnTo>
                        <a:lnTo>
                          <a:pt x="10000" y="8000"/>
                        </a:lnTo>
                        <a:lnTo>
                          <a:pt x="9583" y="8000"/>
                        </a:lnTo>
                        <a:lnTo>
                          <a:pt x="9583" y="9333"/>
                        </a:lnTo>
                        <a:lnTo>
                          <a:pt x="8333" y="9333"/>
                        </a:lnTo>
                        <a:lnTo>
                          <a:pt x="8333" y="9778"/>
                        </a:lnTo>
                        <a:lnTo>
                          <a:pt x="6667" y="10222"/>
                        </a:lnTo>
                        <a:lnTo>
                          <a:pt x="6667" y="11111"/>
                        </a:lnTo>
                        <a:lnTo>
                          <a:pt x="5833" y="11778"/>
                        </a:lnTo>
                        <a:lnTo>
                          <a:pt x="5833" y="12000"/>
                        </a:lnTo>
                        <a:lnTo>
                          <a:pt x="5417" y="12667"/>
                        </a:lnTo>
                        <a:lnTo>
                          <a:pt x="5417" y="13111"/>
                        </a:lnTo>
                        <a:lnTo>
                          <a:pt x="4167" y="14222"/>
                        </a:lnTo>
                        <a:lnTo>
                          <a:pt x="4167" y="14444"/>
                        </a:lnTo>
                        <a:lnTo>
                          <a:pt x="2917" y="15333"/>
                        </a:lnTo>
                        <a:lnTo>
                          <a:pt x="2917" y="16444"/>
                        </a:lnTo>
                        <a:lnTo>
                          <a:pt x="2083" y="16889"/>
                        </a:lnTo>
                        <a:lnTo>
                          <a:pt x="2083" y="18000"/>
                        </a:lnTo>
                        <a:lnTo>
                          <a:pt x="1250" y="18000"/>
                        </a:lnTo>
                        <a:lnTo>
                          <a:pt x="1250" y="19333"/>
                        </a:lnTo>
                        <a:lnTo>
                          <a:pt x="0" y="19333"/>
                        </a:lnTo>
                        <a:lnTo>
                          <a:pt x="0" y="19778"/>
                        </a:lnTo>
                      </a:path>
                    </a:pathLst>
                  </a:custGeom>
                  <a:noFill/>
                  <a:ln w="3175" cap="flat">
                    <a:solidFill>
                      <a:srgbClr val="000000"/>
                    </a:solidFill>
                    <a:prstDash val="solid"/>
                    <a:round/>
                    <a:headEnd type="none" w="sm" len="med"/>
                    <a:tailEnd type="none" w="sm" len="med"/>
                  </a:ln>
                  <a:effectLst/>
                </p:spPr>
                <p:txBody>
                  <a:bodyPr/>
                  <a:lstStyle/>
                  <a:p>
                    <a:endParaRPr lang="el-GR"/>
                  </a:p>
                </p:txBody>
              </p:sp>
            </p:grpSp>
          </p:grpSp>
        </p:grpSp>
        <p:sp>
          <p:nvSpPr>
            <p:cNvPr id="1117" name="Rectangle 93"/>
            <p:cNvSpPr>
              <a:spLocks noChangeArrowheads="1"/>
            </p:cNvSpPr>
            <p:nvPr/>
          </p:nvSpPr>
          <p:spPr bwMode="auto">
            <a:xfrm>
              <a:off x="17384" y="16360"/>
              <a:ext cx="1306" cy="2727"/>
            </a:xfrm>
            <a:prstGeom prst="rect">
              <a:avLst/>
            </a:prstGeom>
            <a:noFill/>
            <a:ln w="9525">
              <a:noFill/>
              <a:miter lim="800000"/>
              <a:headEnd/>
              <a:tailEnd/>
            </a:ln>
            <a:effectLst/>
          </p:spPr>
          <p:txBody>
            <a:bodyPr lIns="12700" tIns="12700" rIns="12700" bIns="12700"/>
            <a:lstStyle/>
            <a:p>
              <a:pPr algn="ctr" eaLnBrk="0" hangingPunct="0"/>
              <a:r>
                <a:rPr lang="el-GR" sz="1900" b="1"/>
                <a:t>Β</a:t>
              </a:r>
              <a:endParaRPr lang="en-US" sz="1900" b="1"/>
            </a:p>
          </p:txBody>
        </p:sp>
        <p:sp>
          <p:nvSpPr>
            <p:cNvPr id="1118" name="Rectangle 94"/>
            <p:cNvSpPr>
              <a:spLocks noChangeArrowheads="1"/>
            </p:cNvSpPr>
            <p:nvPr/>
          </p:nvSpPr>
          <p:spPr bwMode="auto">
            <a:xfrm>
              <a:off x="4781" y="17275"/>
              <a:ext cx="1307" cy="2727"/>
            </a:xfrm>
            <a:prstGeom prst="rect">
              <a:avLst/>
            </a:prstGeom>
            <a:noFill/>
            <a:ln w="9525">
              <a:noFill/>
              <a:miter lim="800000"/>
              <a:headEnd/>
              <a:tailEnd/>
            </a:ln>
            <a:effectLst/>
          </p:spPr>
          <p:txBody>
            <a:bodyPr lIns="12700" tIns="12700" rIns="12700" bIns="12700"/>
            <a:lstStyle/>
            <a:p>
              <a:pPr algn="ctr" eaLnBrk="0" hangingPunct="0"/>
              <a:r>
                <a:rPr lang="el-GR" sz="1900" b="1"/>
                <a:t>Α</a:t>
              </a:r>
              <a:endParaRPr lang="en-US" sz="1900" b="1"/>
            </a:p>
          </p:txBody>
        </p:sp>
        <p:sp>
          <p:nvSpPr>
            <p:cNvPr id="1119" name="Rectangle 95"/>
            <p:cNvSpPr>
              <a:spLocks noChangeArrowheads="1"/>
            </p:cNvSpPr>
            <p:nvPr/>
          </p:nvSpPr>
          <p:spPr bwMode="auto">
            <a:xfrm>
              <a:off x="16514" y="-2"/>
              <a:ext cx="3480" cy="4551"/>
            </a:xfrm>
            <a:prstGeom prst="rect">
              <a:avLst/>
            </a:prstGeom>
            <a:noFill/>
            <a:ln w="9525">
              <a:noFill/>
              <a:miter lim="800000"/>
              <a:headEnd/>
              <a:tailEnd/>
            </a:ln>
            <a:effectLst/>
          </p:spPr>
          <p:txBody>
            <a:bodyPr lIns="12700" tIns="12700" rIns="12700" bIns="12700"/>
            <a:lstStyle/>
            <a:p>
              <a:pPr eaLnBrk="0" hangingPunct="0"/>
              <a:r>
                <a:rPr lang="el-GR" sz="1400" b="1" dirty="0"/>
                <a:t>Πλαϊνή επιφάνεια</a:t>
              </a:r>
              <a:endParaRPr lang="en-US" sz="1400" b="1" dirty="0"/>
            </a:p>
          </p:txBody>
        </p:sp>
        <p:sp>
          <p:nvSpPr>
            <p:cNvPr id="1120" name="Rectangle 96"/>
            <p:cNvSpPr>
              <a:spLocks noChangeArrowheads="1"/>
            </p:cNvSpPr>
            <p:nvPr/>
          </p:nvSpPr>
          <p:spPr bwMode="auto">
            <a:xfrm>
              <a:off x="12169" y="-2"/>
              <a:ext cx="3479" cy="4551"/>
            </a:xfrm>
            <a:prstGeom prst="rect">
              <a:avLst/>
            </a:prstGeom>
            <a:noFill/>
            <a:ln w="9525">
              <a:noFill/>
              <a:miter lim="800000"/>
              <a:headEnd/>
              <a:tailEnd/>
            </a:ln>
            <a:effectLst/>
          </p:spPr>
          <p:txBody>
            <a:bodyPr lIns="12700" tIns="12700" rIns="12700" bIns="12700"/>
            <a:lstStyle/>
            <a:p>
              <a:pPr eaLnBrk="0" hangingPunct="0"/>
              <a:r>
                <a:rPr lang="el-GR" sz="1200" b="1" dirty="0"/>
                <a:t>Μπροστινή επιφάνεια</a:t>
              </a:r>
              <a:endParaRPr lang="en-US" sz="1200" b="1" dirty="0"/>
            </a:p>
          </p:txBody>
        </p:sp>
        <p:sp>
          <p:nvSpPr>
            <p:cNvPr id="1121" name="Line 97"/>
            <p:cNvSpPr>
              <a:spLocks noChangeShapeType="1"/>
            </p:cNvSpPr>
            <p:nvPr/>
          </p:nvSpPr>
          <p:spPr bwMode="auto">
            <a:xfrm flipH="1">
              <a:off x="13038" y="3634"/>
              <a:ext cx="872" cy="3642"/>
            </a:xfrm>
            <a:prstGeom prst="line">
              <a:avLst/>
            </a:prstGeom>
            <a:noFill/>
            <a:ln w="9525">
              <a:solidFill>
                <a:srgbClr val="000000"/>
              </a:solidFill>
              <a:round/>
              <a:headEnd type="none" w="sm" len="med"/>
              <a:tailEnd type="triangle" w="sm" len="med"/>
            </a:ln>
            <a:effectLst/>
          </p:spPr>
          <p:txBody>
            <a:bodyPr/>
            <a:lstStyle/>
            <a:p>
              <a:endParaRPr lang="el-GR"/>
            </a:p>
          </p:txBody>
        </p:sp>
        <p:sp>
          <p:nvSpPr>
            <p:cNvPr id="1122" name="Line 98"/>
            <p:cNvSpPr>
              <a:spLocks noChangeShapeType="1"/>
            </p:cNvSpPr>
            <p:nvPr/>
          </p:nvSpPr>
          <p:spPr bwMode="auto">
            <a:xfrm>
              <a:off x="17384" y="3634"/>
              <a:ext cx="3" cy="3642"/>
            </a:xfrm>
            <a:prstGeom prst="line">
              <a:avLst/>
            </a:prstGeom>
            <a:noFill/>
            <a:ln w="9525">
              <a:solidFill>
                <a:srgbClr val="000000"/>
              </a:solidFill>
              <a:round/>
              <a:headEnd type="none" w="sm" len="med"/>
              <a:tailEnd type="triangle" w="sm" len="med"/>
            </a:ln>
            <a:effectLst/>
          </p:spPr>
          <p:txBody>
            <a:bodyPr/>
            <a:lstStyle/>
            <a:p>
              <a:endParaRPr lang="el-GR"/>
            </a:p>
          </p:txBody>
        </p:sp>
      </p:grpSp>
      <p:pic>
        <p:nvPicPr>
          <p:cNvPr id="99" name="irc_mi" descr="dovetail-joint"/>
          <p:cNvPicPr>
            <a:picLocks noChangeAspect="1" noChangeArrowheads="1"/>
          </p:cNvPicPr>
          <p:nvPr/>
        </p:nvPicPr>
        <p:blipFill>
          <a:blip r:embed="rId2"/>
          <a:srcRect/>
          <a:stretch>
            <a:fillRect/>
          </a:stretch>
        </p:blipFill>
        <p:spPr bwMode="auto">
          <a:xfrm>
            <a:off x="7072330" y="2357430"/>
            <a:ext cx="1873783" cy="1428760"/>
          </a:xfrm>
          <a:prstGeom prst="rect">
            <a:avLst/>
          </a:prstGeom>
          <a:noFill/>
          <a:ln w="9525">
            <a:solidFill>
              <a:schemeClr val="accent4"/>
            </a:solidFill>
            <a:miter lim="800000"/>
            <a:headEnd/>
            <a:tailEnd/>
          </a:ln>
        </p:spPr>
      </p:pic>
      <p:pic>
        <p:nvPicPr>
          <p:cNvPr id="100" name="irc_mi" descr="20648-09-200"/>
          <p:cNvPicPr>
            <a:picLocks noChangeAspect="1" noChangeArrowheads="1"/>
          </p:cNvPicPr>
          <p:nvPr/>
        </p:nvPicPr>
        <p:blipFill>
          <a:blip r:embed="rId3"/>
          <a:srcRect/>
          <a:stretch>
            <a:fillRect/>
          </a:stretch>
        </p:blipFill>
        <p:spPr bwMode="auto">
          <a:xfrm>
            <a:off x="214282" y="2285992"/>
            <a:ext cx="1500198" cy="1500198"/>
          </a:xfrm>
          <a:prstGeom prst="rect">
            <a:avLst/>
          </a:prstGeom>
          <a:noFill/>
          <a:ln w="9525">
            <a:solidFill>
              <a:schemeClr val="accent4"/>
            </a:solidFill>
            <a:miter lim="800000"/>
            <a:headEnd/>
            <a:tailEnd/>
          </a:ln>
        </p:spPr>
      </p:pic>
      <p:pic>
        <p:nvPicPr>
          <p:cNvPr id="3074" name="irc_mi" descr="dovetail%20joint"/>
          <p:cNvPicPr>
            <a:picLocks noChangeAspect="1" noChangeArrowheads="1"/>
          </p:cNvPicPr>
          <p:nvPr/>
        </p:nvPicPr>
        <p:blipFill>
          <a:blip r:embed="rId4" cstate="print"/>
          <a:srcRect/>
          <a:stretch>
            <a:fillRect/>
          </a:stretch>
        </p:blipFill>
        <p:spPr bwMode="auto">
          <a:xfrm rot="10800000">
            <a:off x="5572132" y="4429132"/>
            <a:ext cx="2636386" cy="1983206"/>
          </a:xfrm>
          <a:prstGeom prst="rect">
            <a:avLst/>
          </a:prstGeom>
          <a:noFill/>
          <a:ln w="9525">
            <a:solidFill>
              <a:schemeClr val="accent4"/>
            </a:solidFill>
            <a:miter lim="800000"/>
            <a:headEnd/>
            <a:tailEnd/>
          </a:ln>
        </p:spPr>
      </p:pic>
      <p:pic>
        <p:nvPicPr>
          <p:cNvPr id="3075" name="irc_mi" descr="Dovetail-Joint"/>
          <p:cNvPicPr>
            <a:picLocks noChangeAspect="1" noChangeArrowheads="1"/>
          </p:cNvPicPr>
          <p:nvPr/>
        </p:nvPicPr>
        <p:blipFill>
          <a:blip r:embed="rId5"/>
          <a:srcRect/>
          <a:stretch>
            <a:fillRect/>
          </a:stretch>
        </p:blipFill>
        <p:spPr bwMode="auto">
          <a:xfrm>
            <a:off x="1214413" y="4500570"/>
            <a:ext cx="2798143" cy="1857388"/>
          </a:xfrm>
          <a:prstGeom prst="rect">
            <a:avLst/>
          </a:prstGeom>
          <a:noFill/>
          <a:ln w="9525">
            <a:solidFill>
              <a:schemeClr val="accent4"/>
            </a:solid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dissolv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l-GR" sz="4000" b="1" i="1">
                <a:effectLst>
                  <a:outerShdw blurRad="38100" dist="38100" dir="2700000" algn="tl">
                    <a:srgbClr val="C0C0C0"/>
                  </a:outerShdw>
                </a:effectLst>
                <a:latin typeface="Times New Roman" charset="0"/>
              </a:rPr>
              <a:t>ΕΜΠΡΟΣΘΙΑ ΟΨΗ ΣΥΡΤΑΡΙΟΥ ΓΑΛΛΙΚΟΥ ΤΥΠΟΥ</a:t>
            </a:r>
            <a:endParaRPr lang="en-GB" sz="4000" b="1" i="1">
              <a:effectLst>
                <a:outerShdw blurRad="38100" dist="38100" dir="2700000" algn="tl">
                  <a:srgbClr val="C0C0C0"/>
                </a:outerShdw>
              </a:effectLst>
              <a:latin typeface="Times New Roman" charset="0"/>
            </a:endParaRPr>
          </a:p>
        </p:txBody>
      </p:sp>
      <p:grpSp>
        <p:nvGrpSpPr>
          <p:cNvPr id="22531" name="Group 3"/>
          <p:cNvGrpSpPr>
            <a:grpSpLocks/>
          </p:cNvGrpSpPr>
          <p:nvPr/>
        </p:nvGrpSpPr>
        <p:grpSpPr bwMode="auto">
          <a:xfrm>
            <a:off x="3571868" y="2214554"/>
            <a:ext cx="4648208" cy="3186122"/>
            <a:chOff x="412" y="0"/>
            <a:chExt cx="19588" cy="19999"/>
          </a:xfrm>
        </p:grpSpPr>
        <p:grpSp>
          <p:nvGrpSpPr>
            <p:cNvPr id="22532" name="Group 4"/>
            <p:cNvGrpSpPr>
              <a:grpSpLocks/>
            </p:cNvGrpSpPr>
            <p:nvPr/>
          </p:nvGrpSpPr>
          <p:grpSpPr bwMode="auto">
            <a:xfrm>
              <a:off x="6172" y="2005"/>
              <a:ext cx="13828" cy="13918"/>
              <a:chOff x="-742" y="0"/>
              <a:chExt cx="20742" cy="19999"/>
            </a:xfrm>
          </p:grpSpPr>
          <p:sp>
            <p:nvSpPr>
              <p:cNvPr id="22533" name="Line 5"/>
              <p:cNvSpPr>
                <a:spLocks noChangeShapeType="1"/>
              </p:cNvSpPr>
              <p:nvPr/>
            </p:nvSpPr>
            <p:spPr bwMode="auto">
              <a:xfrm>
                <a:off x="19994" y="0"/>
                <a:ext cx="6" cy="2950"/>
              </a:xfrm>
              <a:prstGeom prst="line">
                <a:avLst/>
              </a:prstGeom>
              <a:noFill/>
              <a:ln w="9525">
                <a:solidFill>
                  <a:srgbClr val="000000"/>
                </a:solidFill>
                <a:round/>
                <a:headEnd type="none" w="sm" len="med"/>
                <a:tailEnd type="none" w="sm" len="med"/>
              </a:ln>
              <a:effectLst/>
            </p:spPr>
            <p:txBody>
              <a:bodyPr/>
              <a:lstStyle/>
              <a:p>
                <a:endParaRPr lang="el-GR" sz="1400"/>
              </a:p>
            </p:txBody>
          </p:sp>
          <p:grpSp>
            <p:nvGrpSpPr>
              <p:cNvPr id="22534" name="Group 6"/>
              <p:cNvGrpSpPr>
                <a:grpSpLocks/>
              </p:cNvGrpSpPr>
              <p:nvPr/>
            </p:nvGrpSpPr>
            <p:grpSpPr bwMode="auto">
              <a:xfrm>
                <a:off x="-742" y="0"/>
                <a:ext cx="20742" cy="19999"/>
                <a:chOff x="0" y="0"/>
                <a:chExt cx="20001" cy="20000"/>
              </a:xfrm>
            </p:grpSpPr>
            <p:sp>
              <p:nvSpPr>
                <p:cNvPr id="22535" name="Line 7"/>
                <p:cNvSpPr>
                  <a:spLocks noChangeShapeType="1"/>
                </p:cNvSpPr>
                <p:nvPr/>
              </p:nvSpPr>
              <p:spPr bwMode="auto">
                <a:xfrm flipV="1">
                  <a:off x="0" y="0"/>
                  <a:ext cx="2268" cy="17067"/>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36" name="Line 8"/>
                <p:cNvSpPr>
                  <a:spLocks noChangeShapeType="1"/>
                </p:cNvSpPr>
                <p:nvPr/>
              </p:nvSpPr>
              <p:spPr bwMode="auto">
                <a:xfrm flipV="1">
                  <a:off x="17733" y="0"/>
                  <a:ext cx="2268" cy="17067"/>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37" name="Line 9"/>
                <p:cNvSpPr>
                  <a:spLocks noChangeShapeType="1"/>
                </p:cNvSpPr>
                <p:nvPr/>
              </p:nvSpPr>
              <p:spPr bwMode="auto">
                <a:xfrm>
                  <a:off x="0" y="17050"/>
                  <a:ext cx="6" cy="295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38" name="Line 10"/>
                <p:cNvSpPr>
                  <a:spLocks noChangeShapeType="1"/>
                </p:cNvSpPr>
                <p:nvPr/>
              </p:nvSpPr>
              <p:spPr bwMode="auto">
                <a:xfrm>
                  <a:off x="0" y="19991"/>
                  <a:ext cx="17739" cy="9"/>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39" name="Line 11"/>
                <p:cNvSpPr>
                  <a:spLocks noChangeShapeType="1"/>
                </p:cNvSpPr>
                <p:nvPr/>
              </p:nvSpPr>
              <p:spPr bwMode="auto">
                <a:xfrm>
                  <a:off x="17733" y="17050"/>
                  <a:ext cx="6" cy="295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0" name="Line 12"/>
                <p:cNvSpPr>
                  <a:spLocks noChangeShapeType="1"/>
                </p:cNvSpPr>
                <p:nvPr/>
              </p:nvSpPr>
              <p:spPr bwMode="auto">
                <a:xfrm flipV="1">
                  <a:off x="17733" y="2933"/>
                  <a:ext cx="2268" cy="17067"/>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1" name="Line 13"/>
                <p:cNvSpPr>
                  <a:spLocks noChangeShapeType="1"/>
                </p:cNvSpPr>
                <p:nvPr/>
              </p:nvSpPr>
              <p:spPr bwMode="auto">
                <a:xfrm>
                  <a:off x="2262" y="0"/>
                  <a:ext cx="17739" cy="9"/>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2" name="Line 14"/>
                <p:cNvSpPr>
                  <a:spLocks noChangeShapeType="1"/>
                </p:cNvSpPr>
                <p:nvPr/>
              </p:nvSpPr>
              <p:spPr bwMode="auto">
                <a:xfrm flipH="1">
                  <a:off x="0" y="17050"/>
                  <a:ext cx="1892" cy="9"/>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3" name="Line 15"/>
                <p:cNvSpPr>
                  <a:spLocks noChangeShapeType="1"/>
                </p:cNvSpPr>
                <p:nvPr/>
              </p:nvSpPr>
              <p:spPr bwMode="auto">
                <a:xfrm flipH="1">
                  <a:off x="15853" y="17050"/>
                  <a:ext cx="1892" cy="9"/>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4" name="Line 16"/>
                <p:cNvSpPr>
                  <a:spLocks noChangeShapeType="1"/>
                </p:cNvSpPr>
                <p:nvPr/>
              </p:nvSpPr>
              <p:spPr bwMode="auto">
                <a:xfrm>
                  <a:off x="2985" y="16964"/>
                  <a:ext cx="11641" cy="8"/>
                </a:xfrm>
                <a:prstGeom prst="line">
                  <a:avLst/>
                </a:prstGeom>
                <a:noFill/>
                <a:ln w="9525">
                  <a:solidFill>
                    <a:srgbClr val="000000"/>
                  </a:solidFill>
                  <a:round/>
                  <a:headEnd type="none" w="sm" len="med"/>
                  <a:tailEnd type="none" w="sm" len="med"/>
                </a:ln>
                <a:effectLst/>
              </p:spPr>
              <p:txBody>
                <a:bodyPr/>
                <a:lstStyle/>
                <a:p>
                  <a:endParaRPr lang="el-GR" sz="1400"/>
                </a:p>
              </p:txBody>
            </p:sp>
            <p:grpSp>
              <p:nvGrpSpPr>
                <p:cNvPr id="22545" name="Group 17"/>
                <p:cNvGrpSpPr>
                  <a:grpSpLocks/>
                </p:cNvGrpSpPr>
                <p:nvPr/>
              </p:nvGrpSpPr>
              <p:grpSpPr bwMode="auto">
                <a:xfrm>
                  <a:off x="1134" y="4529"/>
                  <a:ext cx="16229" cy="13718"/>
                  <a:chOff x="0" y="-442"/>
                  <a:chExt cx="20000" cy="20595"/>
                </a:xfrm>
              </p:grpSpPr>
              <p:sp>
                <p:nvSpPr>
                  <p:cNvPr id="22546" name="Line 18"/>
                  <p:cNvSpPr>
                    <a:spLocks noChangeShapeType="1"/>
                  </p:cNvSpPr>
                  <p:nvPr/>
                </p:nvSpPr>
                <p:spPr bwMode="auto">
                  <a:xfrm>
                    <a:off x="2652" y="14840"/>
                    <a:ext cx="14346" cy="12"/>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47" name="Line 19"/>
                  <p:cNvSpPr>
                    <a:spLocks noChangeShapeType="1"/>
                  </p:cNvSpPr>
                  <p:nvPr/>
                </p:nvSpPr>
                <p:spPr bwMode="auto">
                  <a:xfrm>
                    <a:off x="2652" y="15412"/>
                    <a:ext cx="14346" cy="12"/>
                  </a:xfrm>
                  <a:prstGeom prst="line">
                    <a:avLst/>
                  </a:prstGeom>
                  <a:noFill/>
                  <a:ln w="9525">
                    <a:solidFill>
                      <a:srgbClr val="000000"/>
                    </a:solidFill>
                    <a:round/>
                    <a:headEnd type="none" w="sm" len="med"/>
                    <a:tailEnd type="none" w="sm" len="med"/>
                  </a:ln>
                  <a:effectLst/>
                </p:spPr>
                <p:txBody>
                  <a:bodyPr/>
                  <a:lstStyle/>
                  <a:p>
                    <a:endParaRPr lang="el-GR" sz="1400"/>
                  </a:p>
                </p:txBody>
              </p:sp>
              <p:grpSp>
                <p:nvGrpSpPr>
                  <p:cNvPr id="22548" name="Group 20"/>
                  <p:cNvGrpSpPr>
                    <a:grpSpLocks/>
                  </p:cNvGrpSpPr>
                  <p:nvPr/>
                </p:nvGrpSpPr>
                <p:grpSpPr bwMode="auto">
                  <a:xfrm>
                    <a:off x="0" y="-442"/>
                    <a:ext cx="20000" cy="20595"/>
                    <a:chOff x="0" y="0"/>
                    <a:chExt cx="20000" cy="19993"/>
                  </a:xfrm>
                </p:grpSpPr>
                <p:grpSp>
                  <p:nvGrpSpPr>
                    <p:cNvPr id="22549" name="Group 21"/>
                    <p:cNvGrpSpPr>
                      <a:grpSpLocks/>
                    </p:cNvGrpSpPr>
                    <p:nvPr/>
                  </p:nvGrpSpPr>
                  <p:grpSpPr bwMode="auto">
                    <a:xfrm>
                      <a:off x="18467" y="0"/>
                      <a:ext cx="1533" cy="1428"/>
                      <a:chOff x="0" y="0"/>
                      <a:chExt cx="19999" cy="19986"/>
                    </a:xfrm>
                  </p:grpSpPr>
                  <p:sp>
                    <p:nvSpPr>
                      <p:cNvPr id="22550" name="Arc 22"/>
                      <p:cNvSpPr>
                        <a:spLocks/>
                      </p:cNvSpPr>
                      <p:nvPr/>
                    </p:nvSpPr>
                    <p:spPr bwMode="auto">
                      <a:xfrm flipH="1">
                        <a:off x="0" y="0"/>
                        <a:ext cx="9954" cy="1998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sz="1400"/>
                      </a:p>
                    </p:txBody>
                  </p:sp>
                  <p:sp>
                    <p:nvSpPr>
                      <p:cNvPr id="22551" name="Arc 23"/>
                      <p:cNvSpPr>
                        <a:spLocks/>
                      </p:cNvSpPr>
                      <p:nvPr/>
                    </p:nvSpPr>
                    <p:spPr bwMode="auto">
                      <a:xfrm>
                        <a:off x="10045" y="0"/>
                        <a:ext cx="9954" cy="1998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sz="1400"/>
                      </a:p>
                    </p:txBody>
                  </p:sp>
                </p:grpSp>
                <p:sp>
                  <p:nvSpPr>
                    <p:cNvPr id="22552" name="Line 24"/>
                    <p:cNvSpPr>
                      <a:spLocks noChangeShapeType="1"/>
                    </p:cNvSpPr>
                    <p:nvPr/>
                  </p:nvSpPr>
                  <p:spPr bwMode="auto">
                    <a:xfrm flipH="1">
                      <a:off x="18045" y="1416"/>
                      <a:ext cx="1948" cy="16858"/>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53" name="Line 25"/>
                    <p:cNvSpPr>
                      <a:spLocks noChangeShapeType="1"/>
                    </p:cNvSpPr>
                    <p:nvPr/>
                  </p:nvSpPr>
                  <p:spPr bwMode="auto">
                    <a:xfrm flipV="1">
                      <a:off x="16627" y="15391"/>
                      <a:ext cx="371" cy="2770"/>
                    </a:xfrm>
                    <a:prstGeom prst="line">
                      <a:avLst/>
                    </a:prstGeom>
                    <a:noFill/>
                    <a:ln w="9525">
                      <a:solidFill>
                        <a:srgbClr val="000000"/>
                      </a:solidFill>
                      <a:round/>
                      <a:headEnd type="none" w="sm" len="med"/>
                      <a:tailEnd type="none" w="sm" len="med"/>
                    </a:ln>
                    <a:effectLst/>
                  </p:spPr>
                  <p:txBody>
                    <a:bodyPr/>
                    <a:lstStyle/>
                    <a:p>
                      <a:endParaRPr lang="el-GR" sz="1400"/>
                    </a:p>
                  </p:txBody>
                </p:sp>
                <p:grpSp>
                  <p:nvGrpSpPr>
                    <p:cNvPr id="22554" name="Group 26"/>
                    <p:cNvGrpSpPr>
                      <a:grpSpLocks/>
                    </p:cNvGrpSpPr>
                    <p:nvPr/>
                  </p:nvGrpSpPr>
                  <p:grpSpPr bwMode="auto">
                    <a:xfrm>
                      <a:off x="15522" y="18124"/>
                      <a:ext cx="3629" cy="1744"/>
                      <a:chOff x="0" y="0"/>
                      <a:chExt cx="20000" cy="20000"/>
                    </a:xfrm>
                  </p:grpSpPr>
                  <p:sp>
                    <p:nvSpPr>
                      <p:cNvPr id="22555" name="Line 27"/>
                      <p:cNvSpPr>
                        <a:spLocks noChangeShapeType="1"/>
                      </p:cNvSpPr>
                      <p:nvPr/>
                    </p:nvSpPr>
                    <p:spPr bwMode="auto">
                      <a:xfrm flipH="1">
                        <a:off x="0" y="0"/>
                        <a:ext cx="5737" cy="2000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56" name="Line 28"/>
                      <p:cNvSpPr>
                        <a:spLocks noChangeShapeType="1"/>
                      </p:cNvSpPr>
                      <p:nvPr/>
                    </p:nvSpPr>
                    <p:spPr bwMode="auto">
                      <a:xfrm>
                        <a:off x="14268" y="0"/>
                        <a:ext cx="5732" cy="2000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57" name="Line 29"/>
                      <p:cNvSpPr>
                        <a:spLocks noChangeShapeType="1"/>
                      </p:cNvSpPr>
                      <p:nvPr/>
                    </p:nvSpPr>
                    <p:spPr bwMode="auto">
                      <a:xfrm>
                        <a:off x="0" y="19713"/>
                        <a:ext cx="20000" cy="126"/>
                      </a:xfrm>
                      <a:prstGeom prst="line">
                        <a:avLst/>
                      </a:prstGeom>
                      <a:noFill/>
                      <a:ln w="9525">
                        <a:solidFill>
                          <a:srgbClr val="000000"/>
                        </a:solidFill>
                        <a:round/>
                        <a:headEnd type="none" w="sm" len="med"/>
                        <a:tailEnd type="none" w="sm" len="med"/>
                      </a:ln>
                      <a:effectLst/>
                    </p:spPr>
                    <p:txBody>
                      <a:bodyPr/>
                      <a:lstStyle/>
                      <a:p>
                        <a:endParaRPr lang="el-GR" sz="1400"/>
                      </a:p>
                    </p:txBody>
                  </p:sp>
                </p:grpSp>
                <p:grpSp>
                  <p:nvGrpSpPr>
                    <p:cNvPr id="22558" name="Group 30"/>
                    <p:cNvGrpSpPr>
                      <a:grpSpLocks/>
                    </p:cNvGrpSpPr>
                    <p:nvPr/>
                  </p:nvGrpSpPr>
                  <p:grpSpPr bwMode="auto">
                    <a:xfrm>
                      <a:off x="0" y="267"/>
                      <a:ext cx="4178" cy="19726"/>
                      <a:chOff x="0" y="0"/>
                      <a:chExt cx="20001" cy="19998"/>
                    </a:xfrm>
                  </p:grpSpPr>
                  <p:grpSp>
                    <p:nvGrpSpPr>
                      <p:cNvPr id="22559" name="Group 31"/>
                      <p:cNvGrpSpPr>
                        <a:grpSpLocks/>
                      </p:cNvGrpSpPr>
                      <p:nvPr/>
                    </p:nvGrpSpPr>
                    <p:grpSpPr bwMode="auto">
                      <a:xfrm>
                        <a:off x="13787" y="0"/>
                        <a:ext cx="6214" cy="1177"/>
                        <a:chOff x="0" y="0"/>
                        <a:chExt cx="20004" cy="20000"/>
                      </a:xfrm>
                    </p:grpSpPr>
                    <p:sp>
                      <p:nvSpPr>
                        <p:cNvPr id="22560" name="Arc 32"/>
                        <p:cNvSpPr>
                          <a:spLocks/>
                        </p:cNvSpPr>
                        <p:nvPr/>
                      </p:nvSpPr>
                      <p:spPr bwMode="auto">
                        <a:xfrm flipH="1">
                          <a:off x="0" y="0"/>
                          <a:ext cx="1000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sz="1400"/>
                        </a:p>
                      </p:txBody>
                    </p:sp>
                    <p:sp>
                      <p:nvSpPr>
                        <p:cNvPr id="22561" name="Arc 33"/>
                        <p:cNvSpPr>
                          <a:spLocks/>
                        </p:cNvSpPr>
                        <p:nvPr/>
                      </p:nvSpPr>
                      <p:spPr bwMode="auto">
                        <a:xfrm>
                          <a:off x="10002" y="0"/>
                          <a:ext cx="10002"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a:lstStyle/>
                        <a:p>
                          <a:endParaRPr lang="el-GR" sz="1400"/>
                        </a:p>
                      </p:txBody>
                    </p:sp>
                  </p:grpSp>
                  <p:sp>
                    <p:nvSpPr>
                      <p:cNvPr id="22562" name="Line 34"/>
                      <p:cNvSpPr>
                        <a:spLocks noChangeShapeType="1"/>
                      </p:cNvSpPr>
                      <p:nvPr/>
                    </p:nvSpPr>
                    <p:spPr bwMode="auto">
                      <a:xfrm flipH="1">
                        <a:off x="4471" y="1165"/>
                        <a:ext cx="9316" cy="17090"/>
                      </a:xfrm>
                      <a:prstGeom prst="line">
                        <a:avLst/>
                      </a:prstGeom>
                      <a:noFill/>
                      <a:ln w="9525">
                        <a:solidFill>
                          <a:srgbClr val="000000"/>
                        </a:solidFill>
                        <a:round/>
                        <a:headEnd type="none" w="sm" len="med"/>
                        <a:tailEnd type="none" w="sm" len="med"/>
                      </a:ln>
                      <a:effectLst/>
                    </p:spPr>
                    <p:txBody>
                      <a:bodyPr/>
                      <a:lstStyle/>
                      <a:p>
                        <a:endParaRPr lang="el-GR" sz="1400"/>
                      </a:p>
                    </p:txBody>
                  </p:sp>
                  <p:grpSp>
                    <p:nvGrpSpPr>
                      <p:cNvPr id="22563" name="Group 35"/>
                      <p:cNvGrpSpPr>
                        <a:grpSpLocks/>
                      </p:cNvGrpSpPr>
                      <p:nvPr/>
                    </p:nvGrpSpPr>
                    <p:grpSpPr bwMode="auto">
                      <a:xfrm>
                        <a:off x="0" y="18230"/>
                        <a:ext cx="15597" cy="1768"/>
                        <a:chOff x="0" y="0"/>
                        <a:chExt cx="19999" cy="20000"/>
                      </a:xfrm>
                    </p:grpSpPr>
                    <p:sp>
                      <p:nvSpPr>
                        <p:cNvPr id="22564" name="Line 36"/>
                        <p:cNvSpPr>
                          <a:spLocks noChangeShapeType="1"/>
                        </p:cNvSpPr>
                        <p:nvPr/>
                      </p:nvSpPr>
                      <p:spPr bwMode="auto">
                        <a:xfrm flipH="1">
                          <a:off x="0" y="0"/>
                          <a:ext cx="5733" cy="2000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65" name="Line 37"/>
                        <p:cNvSpPr>
                          <a:spLocks noChangeShapeType="1"/>
                        </p:cNvSpPr>
                        <p:nvPr/>
                      </p:nvSpPr>
                      <p:spPr bwMode="auto">
                        <a:xfrm>
                          <a:off x="14265" y="0"/>
                          <a:ext cx="5734" cy="20000"/>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66" name="Line 38"/>
                        <p:cNvSpPr>
                          <a:spLocks noChangeShapeType="1"/>
                        </p:cNvSpPr>
                        <p:nvPr/>
                      </p:nvSpPr>
                      <p:spPr bwMode="auto">
                        <a:xfrm>
                          <a:off x="0" y="19412"/>
                          <a:ext cx="19999" cy="147"/>
                        </a:xfrm>
                        <a:prstGeom prst="line">
                          <a:avLst/>
                        </a:prstGeom>
                        <a:noFill/>
                        <a:ln w="9525">
                          <a:solidFill>
                            <a:srgbClr val="000000"/>
                          </a:solidFill>
                          <a:round/>
                          <a:headEnd type="none" w="sm" len="med"/>
                          <a:tailEnd type="none" w="sm" len="med"/>
                        </a:ln>
                        <a:effectLst/>
                      </p:spPr>
                      <p:txBody>
                        <a:bodyPr/>
                        <a:lstStyle/>
                        <a:p>
                          <a:endParaRPr lang="el-GR" sz="1400"/>
                        </a:p>
                      </p:txBody>
                    </p:sp>
                  </p:grpSp>
                  <p:sp>
                    <p:nvSpPr>
                      <p:cNvPr id="22567" name="Line 39"/>
                      <p:cNvSpPr>
                        <a:spLocks noChangeShapeType="1"/>
                      </p:cNvSpPr>
                      <p:nvPr/>
                    </p:nvSpPr>
                    <p:spPr bwMode="auto">
                      <a:xfrm flipV="1">
                        <a:off x="10920" y="15333"/>
                        <a:ext cx="1776" cy="2808"/>
                      </a:xfrm>
                      <a:prstGeom prst="line">
                        <a:avLst/>
                      </a:prstGeom>
                      <a:noFill/>
                      <a:ln w="9525">
                        <a:solidFill>
                          <a:srgbClr val="000000"/>
                        </a:solidFill>
                        <a:round/>
                        <a:headEnd type="none" w="sm" len="med"/>
                        <a:tailEnd type="none" w="sm" len="med"/>
                      </a:ln>
                      <a:effectLst/>
                    </p:spPr>
                    <p:txBody>
                      <a:bodyPr/>
                      <a:lstStyle/>
                      <a:p>
                        <a:endParaRPr lang="el-GR" sz="1400"/>
                      </a:p>
                    </p:txBody>
                  </p:sp>
                  <p:sp>
                    <p:nvSpPr>
                      <p:cNvPr id="22568" name="Line 40"/>
                      <p:cNvSpPr>
                        <a:spLocks noChangeShapeType="1"/>
                      </p:cNvSpPr>
                      <p:nvPr/>
                    </p:nvSpPr>
                    <p:spPr bwMode="auto">
                      <a:xfrm flipV="1">
                        <a:off x="12696" y="1384"/>
                        <a:ext cx="7066" cy="13385"/>
                      </a:xfrm>
                      <a:prstGeom prst="line">
                        <a:avLst/>
                      </a:prstGeom>
                      <a:noFill/>
                      <a:ln w="9525">
                        <a:solidFill>
                          <a:srgbClr val="000000"/>
                        </a:solidFill>
                        <a:round/>
                        <a:headEnd type="none" w="sm" len="med"/>
                        <a:tailEnd type="none" w="sm" len="med"/>
                      </a:ln>
                      <a:effectLst/>
                    </p:spPr>
                    <p:txBody>
                      <a:bodyPr/>
                      <a:lstStyle/>
                      <a:p>
                        <a:endParaRPr lang="el-GR" sz="1400"/>
                      </a:p>
                    </p:txBody>
                  </p:sp>
                </p:grpSp>
                <p:sp>
                  <p:nvSpPr>
                    <p:cNvPr id="22569" name="Line 41"/>
                    <p:cNvSpPr>
                      <a:spLocks noChangeShapeType="1"/>
                    </p:cNvSpPr>
                    <p:nvPr/>
                  </p:nvSpPr>
                  <p:spPr bwMode="auto">
                    <a:xfrm flipV="1">
                      <a:off x="16991" y="1100"/>
                      <a:ext cx="1476" cy="13773"/>
                    </a:xfrm>
                    <a:prstGeom prst="line">
                      <a:avLst/>
                    </a:prstGeom>
                    <a:noFill/>
                    <a:ln w="9525">
                      <a:solidFill>
                        <a:srgbClr val="000000"/>
                      </a:solidFill>
                      <a:round/>
                      <a:headEnd type="none" w="sm" len="med"/>
                      <a:tailEnd type="none" w="sm" len="med"/>
                    </a:ln>
                    <a:effectLst/>
                  </p:spPr>
                  <p:txBody>
                    <a:bodyPr/>
                    <a:lstStyle/>
                    <a:p>
                      <a:endParaRPr lang="el-GR" sz="1400"/>
                    </a:p>
                  </p:txBody>
                </p:sp>
              </p:grpSp>
            </p:grpSp>
          </p:grpSp>
        </p:grpSp>
        <p:sp>
          <p:nvSpPr>
            <p:cNvPr id="22570" name="Line 42"/>
            <p:cNvSpPr>
              <a:spLocks noChangeShapeType="1"/>
            </p:cNvSpPr>
            <p:nvPr/>
          </p:nvSpPr>
          <p:spPr bwMode="auto">
            <a:xfrm flipH="1" flipV="1">
              <a:off x="6172" y="2609"/>
              <a:ext cx="2884" cy="875"/>
            </a:xfrm>
            <a:prstGeom prst="line">
              <a:avLst/>
            </a:prstGeom>
            <a:noFill/>
            <a:ln w="9525">
              <a:solidFill>
                <a:srgbClr val="000000"/>
              </a:solidFill>
              <a:round/>
              <a:headEnd type="triangle" w="sm" len="med"/>
              <a:tailEnd type="none" w="sm" len="med"/>
            </a:ln>
            <a:effectLst/>
          </p:spPr>
          <p:txBody>
            <a:bodyPr/>
            <a:lstStyle/>
            <a:p>
              <a:endParaRPr lang="el-GR" sz="1400"/>
            </a:p>
          </p:txBody>
        </p:sp>
        <p:sp>
          <p:nvSpPr>
            <p:cNvPr id="22571" name="Rectangle 43"/>
            <p:cNvSpPr>
              <a:spLocks noChangeArrowheads="1"/>
            </p:cNvSpPr>
            <p:nvPr/>
          </p:nvSpPr>
          <p:spPr bwMode="auto">
            <a:xfrm>
              <a:off x="412" y="0"/>
              <a:ext cx="7492" cy="3478"/>
            </a:xfrm>
            <a:prstGeom prst="rect">
              <a:avLst/>
            </a:prstGeom>
            <a:noFill/>
            <a:ln w="9525">
              <a:noFill/>
              <a:miter lim="800000"/>
              <a:headEnd/>
              <a:tailEnd/>
            </a:ln>
            <a:effectLst/>
          </p:spPr>
          <p:txBody>
            <a:bodyPr lIns="12700" tIns="12700" rIns="12700" bIns="12700"/>
            <a:lstStyle/>
            <a:p>
              <a:pPr eaLnBrk="0" hangingPunct="0"/>
              <a:r>
                <a:rPr lang="el-GR" sz="1200" b="1"/>
                <a:t>Μπροστινή πλευρά συρταριού</a:t>
              </a:r>
              <a:endParaRPr lang="en-US" sz="1200" b="1"/>
            </a:p>
          </p:txBody>
        </p:sp>
        <p:sp>
          <p:nvSpPr>
            <p:cNvPr id="22572" name="Rectangle 44"/>
            <p:cNvSpPr>
              <a:spLocks noChangeArrowheads="1"/>
            </p:cNvSpPr>
            <p:nvPr/>
          </p:nvSpPr>
          <p:spPr bwMode="auto">
            <a:xfrm>
              <a:off x="9628" y="3478"/>
              <a:ext cx="7492" cy="3478"/>
            </a:xfrm>
            <a:prstGeom prst="rect">
              <a:avLst/>
            </a:prstGeom>
            <a:noFill/>
            <a:ln w="9525">
              <a:noFill/>
              <a:miter lim="800000"/>
              <a:headEnd/>
              <a:tailEnd/>
            </a:ln>
            <a:effectLst/>
          </p:spPr>
          <p:txBody>
            <a:bodyPr lIns="12700" tIns="12700" rIns="12700" bIns="12700"/>
            <a:lstStyle/>
            <a:p>
              <a:pPr algn="ctr" eaLnBrk="0" hangingPunct="0"/>
              <a:r>
                <a:rPr lang="el-GR" sz="1200" b="1"/>
                <a:t>Εγκοπή για εφαρμογή βάσης συρταριού</a:t>
              </a:r>
              <a:endParaRPr lang="en-US" sz="1200" b="1"/>
            </a:p>
          </p:txBody>
        </p:sp>
        <p:sp>
          <p:nvSpPr>
            <p:cNvPr id="22573" name="Rectangle 45"/>
            <p:cNvSpPr>
              <a:spLocks noChangeArrowheads="1"/>
            </p:cNvSpPr>
            <p:nvPr/>
          </p:nvSpPr>
          <p:spPr bwMode="auto">
            <a:xfrm>
              <a:off x="8476" y="16521"/>
              <a:ext cx="7492" cy="3478"/>
            </a:xfrm>
            <a:prstGeom prst="rect">
              <a:avLst/>
            </a:prstGeom>
            <a:noFill/>
            <a:ln w="9525">
              <a:noFill/>
              <a:miter lim="800000"/>
              <a:headEnd/>
              <a:tailEnd/>
            </a:ln>
            <a:effectLst/>
          </p:spPr>
          <p:txBody>
            <a:bodyPr lIns="12700" tIns="12700" rIns="12700" bIns="12700"/>
            <a:lstStyle/>
            <a:p>
              <a:pPr algn="ctr" eaLnBrk="0" hangingPunct="0"/>
              <a:r>
                <a:rPr lang="el-GR" sz="1200" b="1"/>
                <a:t>Εγκοπές μορφής χελιδονοουράς</a:t>
              </a:r>
              <a:endParaRPr lang="en-US" sz="1200" b="1"/>
            </a:p>
          </p:txBody>
        </p:sp>
        <p:sp>
          <p:nvSpPr>
            <p:cNvPr id="22574" name="Line 46"/>
            <p:cNvSpPr>
              <a:spLocks noChangeShapeType="1"/>
            </p:cNvSpPr>
            <p:nvPr/>
          </p:nvSpPr>
          <p:spPr bwMode="auto">
            <a:xfrm flipV="1">
              <a:off x="12508" y="6956"/>
              <a:ext cx="580" cy="5223"/>
            </a:xfrm>
            <a:prstGeom prst="line">
              <a:avLst/>
            </a:prstGeom>
            <a:noFill/>
            <a:ln w="9525">
              <a:solidFill>
                <a:srgbClr val="000000"/>
              </a:solidFill>
              <a:round/>
              <a:headEnd type="triangle" w="sm" len="med"/>
              <a:tailEnd type="none" w="sm" len="med"/>
            </a:ln>
            <a:effectLst/>
          </p:spPr>
          <p:txBody>
            <a:bodyPr/>
            <a:lstStyle/>
            <a:p>
              <a:endParaRPr lang="el-GR" sz="1400"/>
            </a:p>
          </p:txBody>
        </p:sp>
        <p:sp>
          <p:nvSpPr>
            <p:cNvPr id="22575" name="Line 47"/>
            <p:cNvSpPr>
              <a:spLocks noChangeShapeType="1"/>
            </p:cNvSpPr>
            <p:nvPr/>
          </p:nvSpPr>
          <p:spPr bwMode="auto">
            <a:xfrm flipH="1">
              <a:off x="14812" y="14788"/>
              <a:ext cx="1732" cy="3484"/>
            </a:xfrm>
            <a:prstGeom prst="line">
              <a:avLst/>
            </a:prstGeom>
            <a:noFill/>
            <a:ln w="9525">
              <a:solidFill>
                <a:srgbClr val="000000"/>
              </a:solidFill>
              <a:round/>
              <a:headEnd type="triangle" w="sm" len="med"/>
              <a:tailEnd type="none" w="sm" len="med"/>
            </a:ln>
            <a:effectLst/>
          </p:spPr>
          <p:txBody>
            <a:bodyPr/>
            <a:lstStyle/>
            <a:p>
              <a:endParaRPr lang="el-GR" sz="1400"/>
            </a:p>
          </p:txBody>
        </p:sp>
        <p:sp>
          <p:nvSpPr>
            <p:cNvPr id="22576" name="Line 48"/>
            <p:cNvSpPr>
              <a:spLocks noChangeShapeType="1"/>
            </p:cNvSpPr>
            <p:nvPr/>
          </p:nvSpPr>
          <p:spPr bwMode="auto">
            <a:xfrm>
              <a:off x="7900" y="14788"/>
              <a:ext cx="1156" cy="3484"/>
            </a:xfrm>
            <a:prstGeom prst="line">
              <a:avLst/>
            </a:prstGeom>
            <a:noFill/>
            <a:ln w="9525">
              <a:solidFill>
                <a:srgbClr val="000000"/>
              </a:solidFill>
              <a:round/>
              <a:headEnd type="triangle" w="sm" len="med"/>
              <a:tailEnd type="none" w="sm" len="med"/>
            </a:ln>
            <a:effectLst/>
          </p:spPr>
          <p:txBody>
            <a:bodyPr/>
            <a:lstStyle/>
            <a:p>
              <a:endParaRPr lang="el-GR" sz="1400"/>
            </a:p>
          </p:txBody>
        </p:sp>
      </p:grpSp>
      <p:pic>
        <p:nvPicPr>
          <p:cNvPr id="2050" name="Picture 2" descr="oe750cnr"/>
          <p:cNvPicPr>
            <a:picLocks noChangeAspect="1" noChangeArrowheads="1"/>
          </p:cNvPicPr>
          <p:nvPr/>
        </p:nvPicPr>
        <p:blipFill>
          <a:blip r:embed="rId2"/>
          <a:srcRect/>
          <a:stretch>
            <a:fillRect/>
          </a:stretch>
        </p:blipFill>
        <p:spPr bwMode="auto">
          <a:xfrm>
            <a:off x="1500166" y="3214686"/>
            <a:ext cx="2214578" cy="1663485"/>
          </a:xfrm>
          <a:prstGeom prst="rect">
            <a:avLst/>
          </a:prstGeom>
          <a:noFill/>
          <a:ln w="9525">
            <a:solidFill>
              <a:schemeClr val="accent4"/>
            </a:solid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22531"/>
                                        </p:tgtEl>
                                        <p:attrNameLst>
                                          <p:attrName>style.visibility</p:attrName>
                                        </p:attrNameLst>
                                      </p:cBhvr>
                                      <p:to>
                                        <p:strVal val="visible"/>
                                      </p:to>
                                    </p:set>
                                    <p:anim calcmode="lin" valueType="num">
                                      <p:cBhvr>
                                        <p:cTn id="14" dur="500" fill="hold"/>
                                        <p:tgtEl>
                                          <p:spTgt spid="22531"/>
                                        </p:tgtEl>
                                        <p:attrNameLst>
                                          <p:attrName>ppt_w</p:attrName>
                                        </p:attrNameLst>
                                      </p:cBhvr>
                                      <p:tavLst>
                                        <p:tav tm="0">
                                          <p:val>
                                            <p:fltVal val="0"/>
                                          </p:val>
                                        </p:tav>
                                        <p:tav tm="100000">
                                          <p:val>
                                            <p:strVal val="#ppt_w"/>
                                          </p:val>
                                        </p:tav>
                                      </p:tavLst>
                                    </p:anim>
                                    <p:anim calcmode="lin" valueType="num">
                                      <p:cBhvr>
                                        <p:cTn id="15" dur="500" fill="hold"/>
                                        <p:tgtEl>
                                          <p:spTgt spid="22531"/>
                                        </p:tgtEl>
                                        <p:attrNameLst>
                                          <p:attrName>ppt_h</p:attrName>
                                        </p:attrNameLst>
                                      </p:cBhvr>
                                      <p:tavLst>
                                        <p:tav tm="0">
                                          <p:val>
                                            <p:fltVal val="0"/>
                                          </p:val>
                                        </p:tav>
                                        <p:tav tm="100000">
                                          <p:val>
                                            <p:strVal val="#ppt_h"/>
                                          </p:val>
                                        </p:tav>
                                      </p:tavLst>
                                    </p:anim>
                                    <p:anim calcmode="lin" valueType="num">
                                      <p:cBhvr>
                                        <p:cTn id="16" dur="500" fill="hold"/>
                                        <p:tgtEl>
                                          <p:spTgt spid="22531"/>
                                        </p:tgtEl>
                                        <p:attrNameLst>
                                          <p:attrName>ppt_x</p:attrName>
                                        </p:attrNameLst>
                                      </p:cBhvr>
                                      <p:tavLst>
                                        <p:tav tm="0">
                                          <p:val>
                                            <p:fltVal val="0.5"/>
                                          </p:val>
                                        </p:tav>
                                        <p:tav tm="100000">
                                          <p:val>
                                            <p:strVal val="#ppt_x"/>
                                          </p:val>
                                        </p:tav>
                                      </p:tavLst>
                                    </p:anim>
                                    <p:anim calcmode="lin" valueType="num">
                                      <p:cBhvr>
                                        <p:cTn id="17" dur="500" fill="hold"/>
                                        <p:tgtEl>
                                          <p:spTgt spid="225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rc_mi" descr="dovetail-halving-animation"/>
          <p:cNvPicPr>
            <a:picLocks noChangeAspect="1" noChangeArrowheads="1"/>
          </p:cNvPicPr>
          <p:nvPr/>
        </p:nvPicPr>
        <p:blipFill>
          <a:blip r:embed="rId2"/>
          <a:srcRect/>
          <a:stretch>
            <a:fillRect/>
          </a:stretch>
        </p:blipFill>
        <p:spPr bwMode="auto">
          <a:xfrm>
            <a:off x="1071538" y="642918"/>
            <a:ext cx="3060405" cy="2571768"/>
          </a:xfrm>
          <a:prstGeom prst="rect">
            <a:avLst/>
          </a:prstGeom>
          <a:noFill/>
          <a:ln w="9525">
            <a:solidFill>
              <a:schemeClr val="accent4"/>
            </a:solidFill>
            <a:miter lim="800000"/>
            <a:headEnd/>
            <a:tailEnd/>
          </a:ln>
        </p:spPr>
      </p:pic>
      <p:pic>
        <p:nvPicPr>
          <p:cNvPr id="4099" name="irc_mi" descr="sliding-dovetail"/>
          <p:cNvPicPr>
            <a:picLocks noChangeAspect="1" noChangeArrowheads="1"/>
          </p:cNvPicPr>
          <p:nvPr/>
        </p:nvPicPr>
        <p:blipFill>
          <a:blip r:embed="rId3"/>
          <a:srcRect/>
          <a:stretch>
            <a:fillRect/>
          </a:stretch>
        </p:blipFill>
        <p:spPr bwMode="auto">
          <a:xfrm>
            <a:off x="4643438" y="642918"/>
            <a:ext cx="2627321" cy="2606658"/>
          </a:xfrm>
          <a:prstGeom prst="rect">
            <a:avLst/>
          </a:prstGeom>
          <a:noFill/>
          <a:ln w="9525">
            <a:solidFill>
              <a:schemeClr val="accent4"/>
            </a:solidFill>
            <a:miter lim="800000"/>
            <a:headEnd/>
            <a:tailEnd/>
          </a:ln>
        </p:spPr>
      </p:pic>
      <p:pic>
        <p:nvPicPr>
          <p:cNvPr id="4100" name="irc_mi" descr="ANd9GcQyHMN6eYHvt88MecNlEu9UNUqTAHojeoSaDz215QHKqk4CFyeJ"/>
          <p:cNvPicPr>
            <a:picLocks noChangeAspect="1" noChangeArrowheads="1"/>
          </p:cNvPicPr>
          <p:nvPr/>
        </p:nvPicPr>
        <p:blipFill>
          <a:blip r:embed="rId4"/>
          <a:srcRect/>
          <a:stretch>
            <a:fillRect/>
          </a:stretch>
        </p:blipFill>
        <p:spPr bwMode="auto">
          <a:xfrm>
            <a:off x="2643174" y="3643314"/>
            <a:ext cx="3051175" cy="2279650"/>
          </a:xfrm>
          <a:prstGeom prst="rect">
            <a:avLst/>
          </a:prstGeom>
          <a:noFill/>
          <a:ln w="9525">
            <a:noFill/>
            <a:miter lim="800000"/>
            <a:headEnd/>
            <a:tailEnd/>
          </a:ln>
        </p:spPr>
      </p:pic>
    </p:spTree>
  </p:cSld>
  <p:clrMapOvr>
    <a:masterClrMapping/>
  </p:clrMapOvr>
  <p:transition spd="med">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e750cni"/>
          <p:cNvPicPr>
            <a:picLocks noChangeAspect="1" noChangeArrowheads="1"/>
          </p:cNvPicPr>
          <p:nvPr/>
        </p:nvPicPr>
        <p:blipFill>
          <a:blip r:embed="rId2"/>
          <a:srcRect/>
          <a:stretch>
            <a:fillRect/>
          </a:stretch>
        </p:blipFill>
        <p:spPr bwMode="auto">
          <a:xfrm>
            <a:off x="1285852" y="785794"/>
            <a:ext cx="2937305" cy="2214554"/>
          </a:xfrm>
          <a:prstGeom prst="rect">
            <a:avLst/>
          </a:prstGeom>
          <a:noFill/>
          <a:ln w="9525">
            <a:solidFill>
              <a:schemeClr val="accent4"/>
            </a:solidFill>
            <a:miter lim="800000"/>
            <a:headEnd/>
            <a:tailEnd/>
          </a:ln>
        </p:spPr>
      </p:pic>
      <p:pic>
        <p:nvPicPr>
          <p:cNvPr id="6147" name="Picture 3" descr="oe750cnj"/>
          <p:cNvPicPr>
            <a:picLocks noChangeAspect="1" noChangeArrowheads="1"/>
          </p:cNvPicPr>
          <p:nvPr/>
        </p:nvPicPr>
        <p:blipFill>
          <a:blip r:embed="rId3"/>
          <a:srcRect/>
          <a:stretch>
            <a:fillRect/>
          </a:stretch>
        </p:blipFill>
        <p:spPr bwMode="auto">
          <a:xfrm>
            <a:off x="5000627" y="785794"/>
            <a:ext cx="2924421" cy="2214578"/>
          </a:xfrm>
          <a:prstGeom prst="rect">
            <a:avLst/>
          </a:prstGeom>
          <a:noFill/>
          <a:ln w="9525">
            <a:solidFill>
              <a:schemeClr val="accent4"/>
            </a:solidFill>
            <a:miter lim="800000"/>
            <a:headEnd/>
            <a:tailEnd/>
          </a:ln>
        </p:spPr>
      </p:pic>
      <p:pic>
        <p:nvPicPr>
          <p:cNvPr id="6148" name="Picture 4" descr="oe750cnk"/>
          <p:cNvPicPr>
            <a:picLocks noChangeAspect="1" noChangeArrowheads="1"/>
          </p:cNvPicPr>
          <p:nvPr/>
        </p:nvPicPr>
        <p:blipFill>
          <a:blip r:embed="rId4"/>
          <a:srcRect/>
          <a:stretch>
            <a:fillRect/>
          </a:stretch>
        </p:blipFill>
        <p:spPr bwMode="auto">
          <a:xfrm>
            <a:off x="1285852" y="3714752"/>
            <a:ext cx="2935897" cy="2214578"/>
          </a:xfrm>
          <a:prstGeom prst="rect">
            <a:avLst/>
          </a:prstGeom>
          <a:noFill/>
          <a:ln w="9525">
            <a:solidFill>
              <a:schemeClr val="accent4"/>
            </a:solidFill>
            <a:miter lim="800000"/>
            <a:headEnd/>
            <a:tailEnd/>
          </a:ln>
        </p:spPr>
      </p:pic>
      <p:pic>
        <p:nvPicPr>
          <p:cNvPr id="1031" name="Picture 7" descr="oe750cnq"/>
          <p:cNvPicPr>
            <a:picLocks noChangeAspect="1" noChangeArrowheads="1"/>
          </p:cNvPicPr>
          <p:nvPr/>
        </p:nvPicPr>
        <p:blipFill>
          <a:blip r:embed="rId5"/>
          <a:srcRect/>
          <a:stretch>
            <a:fillRect/>
          </a:stretch>
        </p:blipFill>
        <p:spPr bwMode="auto">
          <a:xfrm>
            <a:off x="5000628" y="3714752"/>
            <a:ext cx="2928958" cy="2220339"/>
          </a:xfrm>
          <a:prstGeom prst="rect">
            <a:avLst/>
          </a:prstGeom>
          <a:noFill/>
          <a:ln w="9525">
            <a:solidFill>
              <a:schemeClr val="accent4"/>
            </a:solidFill>
            <a:miter lim="800000"/>
            <a:headEnd/>
            <a:tailEnd/>
          </a:ln>
        </p:spPr>
      </p:pic>
    </p:spTree>
  </p:cSld>
  <p:clrMapOvr>
    <a:masterClrMapping/>
  </p:clrMapOvr>
  <p:transition spd="med">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e750cnl"/>
          <p:cNvPicPr>
            <a:picLocks noChangeAspect="1" noChangeArrowheads="1"/>
          </p:cNvPicPr>
          <p:nvPr/>
        </p:nvPicPr>
        <p:blipFill>
          <a:blip r:embed="rId2"/>
          <a:srcRect/>
          <a:stretch>
            <a:fillRect/>
          </a:stretch>
        </p:blipFill>
        <p:spPr bwMode="auto">
          <a:xfrm>
            <a:off x="857224" y="571480"/>
            <a:ext cx="3071835" cy="2317117"/>
          </a:xfrm>
          <a:prstGeom prst="rect">
            <a:avLst/>
          </a:prstGeom>
          <a:noFill/>
          <a:ln w="9525">
            <a:solidFill>
              <a:schemeClr val="accent4"/>
            </a:solidFill>
            <a:miter lim="800000"/>
            <a:headEnd/>
            <a:tailEnd/>
          </a:ln>
        </p:spPr>
      </p:pic>
      <p:pic>
        <p:nvPicPr>
          <p:cNvPr id="3" name="Picture 6" descr="oe750cnm"/>
          <p:cNvPicPr>
            <a:picLocks noChangeAspect="1" noChangeArrowheads="1"/>
          </p:cNvPicPr>
          <p:nvPr/>
        </p:nvPicPr>
        <p:blipFill>
          <a:blip r:embed="rId3"/>
          <a:srcRect/>
          <a:stretch>
            <a:fillRect/>
          </a:stretch>
        </p:blipFill>
        <p:spPr bwMode="auto">
          <a:xfrm>
            <a:off x="4572000" y="571480"/>
            <a:ext cx="3058859" cy="2318344"/>
          </a:xfrm>
          <a:prstGeom prst="rect">
            <a:avLst/>
          </a:prstGeom>
          <a:noFill/>
          <a:ln w="9525">
            <a:solidFill>
              <a:schemeClr val="accent4"/>
            </a:solidFill>
            <a:miter lim="800000"/>
            <a:headEnd/>
            <a:tailEnd/>
          </a:ln>
        </p:spPr>
      </p:pic>
      <p:pic>
        <p:nvPicPr>
          <p:cNvPr id="4" name="Picture 2" descr="oe750cnn"/>
          <p:cNvPicPr>
            <a:picLocks noChangeAspect="1" noChangeArrowheads="1"/>
          </p:cNvPicPr>
          <p:nvPr/>
        </p:nvPicPr>
        <p:blipFill>
          <a:blip r:embed="rId4"/>
          <a:srcRect/>
          <a:stretch>
            <a:fillRect/>
          </a:stretch>
        </p:blipFill>
        <p:spPr bwMode="auto">
          <a:xfrm>
            <a:off x="857224" y="3571876"/>
            <a:ext cx="2998215" cy="2265954"/>
          </a:xfrm>
          <a:prstGeom prst="rect">
            <a:avLst/>
          </a:prstGeom>
          <a:noFill/>
          <a:ln w="9525">
            <a:solidFill>
              <a:schemeClr val="accent4"/>
            </a:solidFill>
            <a:miter lim="800000"/>
            <a:headEnd/>
            <a:tailEnd/>
          </a:ln>
        </p:spPr>
      </p:pic>
      <p:pic>
        <p:nvPicPr>
          <p:cNvPr id="5" name="Picture 5" descr="oe750cnp"/>
          <p:cNvPicPr>
            <a:picLocks noChangeAspect="1" noChangeArrowheads="1"/>
          </p:cNvPicPr>
          <p:nvPr/>
        </p:nvPicPr>
        <p:blipFill>
          <a:blip r:embed="rId5"/>
          <a:srcRect/>
          <a:stretch>
            <a:fillRect/>
          </a:stretch>
        </p:blipFill>
        <p:spPr bwMode="auto">
          <a:xfrm>
            <a:off x="4572000" y="3571876"/>
            <a:ext cx="3071834" cy="2327924"/>
          </a:xfrm>
          <a:prstGeom prst="rect">
            <a:avLst/>
          </a:prstGeom>
          <a:noFill/>
          <a:ln w="9525">
            <a:solidFill>
              <a:schemeClr val="accent4"/>
            </a:solidFill>
            <a:miter lim="800000"/>
            <a:headEnd/>
            <a:tailEnd/>
          </a:ln>
        </p:spPr>
      </p:pic>
      <p:pic>
        <p:nvPicPr>
          <p:cNvPr id="5122" name="irc_mi" descr="WoodAssemblyDovetailJoint01_Close"/>
          <p:cNvPicPr>
            <a:picLocks noChangeAspect="1" noChangeArrowheads="1"/>
          </p:cNvPicPr>
          <p:nvPr/>
        </p:nvPicPr>
        <p:blipFill>
          <a:blip r:embed="rId6" cstate="print"/>
          <a:srcRect/>
          <a:stretch>
            <a:fillRect/>
          </a:stretch>
        </p:blipFill>
        <p:spPr bwMode="auto">
          <a:xfrm>
            <a:off x="6858016" y="928670"/>
            <a:ext cx="714380" cy="714380"/>
          </a:xfrm>
          <a:prstGeom prst="rect">
            <a:avLst/>
          </a:prstGeom>
          <a:noFill/>
          <a:ln w="9525">
            <a:noFill/>
            <a:miter lim="800000"/>
            <a:headEnd/>
            <a:tailEnd/>
          </a:ln>
        </p:spPr>
      </p:pic>
    </p:spTree>
  </p:cSld>
  <p:clrMapOvr>
    <a:masterClrMapping/>
  </p:clrMapOvr>
  <p:transition spd="med">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e750cno"/>
          <p:cNvPicPr>
            <a:picLocks noChangeAspect="1" noChangeArrowheads="1"/>
          </p:cNvPicPr>
          <p:nvPr/>
        </p:nvPicPr>
        <p:blipFill>
          <a:blip r:embed="rId2"/>
          <a:srcRect/>
          <a:stretch>
            <a:fillRect/>
          </a:stretch>
        </p:blipFill>
        <p:spPr bwMode="auto">
          <a:xfrm>
            <a:off x="1214414" y="785794"/>
            <a:ext cx="3027274" cy="2286016"/>
          </a:xfrm>
          <a:prstGeom prst="rect">
            <a:avLst/>
          </a:prstGeom>
          <a:noFill/>
          <a:ln w="9525">
            <a:solidFill>
              <a:schemeClr val="accent4"/>
            </a:solidFill>
            <a:miter lim="800000"/>
            <a:headEnd/>
            <a:tailEnd/>
          </a:ln>
        </p:spPr>
      </p:pic>
      <p:pic>
        <p:nvPicPr>
          <p:cNvPr id="3" name="Picture 4" descr="oe750cng"/>
          <p:cNvPicPr>
            <a:picLocks noChangeAspect="1" noChangeArrowheads="1"/>
          </p:cNvPicPr>
          <p:nvPr/>
        </p:nvPicPr>
        <p:blipFill>
          <a:blip r:embed="rId3"/>
          <a:srcRect/>
          <a:stretch>
            <a:fillRect/>
          </a:stretch>
        </p:blipFill>
        <p:spPr bwMode="auto">
          <a:xfrm>
            <a:off x="5214942" y="3571876"/>
            <a:ext cx="3205067" cy="2428892"/>
          </a:xfrm>
          <a:prstGeom prst="rect">
            <a:avLst/>
          </a:prstGeom>
          <a:noFill/>
          <a:ln w="9525">
            <a:solidFill>
              <a:schemeClr val="accent4"/>
            </a:solidFill>
            <a:miter lim="800000"/>
            <a:headEnd/>
            <a:tailEnd/>
          </a:ln>
        </p:spPr>
      </p:pic>
      <p:pic>
        <p:nvPicPr>
          <p:cNvPr id="4" name="Picture 6" descr="oe750cnh"/>
          <p:cNvPicPr>
            <a:picLocks noChangeAspect="1" noChangeArrowheads="1"/>
          </p:cNvPicPr>
          <p:nvPr/>
        </p:nvPicPr>
        <p:blipFill>
          <a:blip r:embed="rId4"/>
          <a:srcRect/>
          <a:stretch>
            <a:fillRect/>
          </a:stretch>
        </p:blipFill>
        <p:spPr bwMode="auto">
          <a:xfrm>
            <a:off x="5143504" y="785794"/>
            <a:ext cx="3043074" cy="2286016"/>
          </a:xfrm>
          <a:prstGeom prst="rect">
            <a:avLst/>
          </a:prstGeom>
          <a:noFill/>
          <a:ln w="9525">
            <a:solidFill>
              <a:schemeClr val="accent4"/>
            </a:solidFill>
            <a:miter lim="800000"/>
            <a:headEnd/>
            <a:tailEnd/>
          </a:ln>
        </p:spPr>
      </p:pic>
      <p:pic>
        <p:nvPicPr>
          <p:cNvPr id="6146" name="irc_mi" descr="stylish-wooden-knife-box-3"/>
          <p:cNvPicPr>
            <a:picLocks noChangeAspect="1" noChangeArrowheads="1"/>
          </p:cNvPicPr>
          <p:nvPr/>
        </p:nvPicPr>
        <p:blipFill>
          <a:blip r:embed="rId5"/>
          <a:srcRect/>
          <a:stretch>
            <a:fillRect/>
          </a:stretch>
        </p:blipFill>
        <p:spPr bwMode="auto">
          <a:xfrm>
            <a:off x="1142976" y="3857628"/>
            <a:ext cx="3143272" cy="2157367"/>
          </a:xfrm>
          <a:prstGeom prst="rect">
            <a:avLst/>
          </a:prstGeom>
          <a:noFill/>
          <a:ln w="9525">
            <a:noFill/>
            <a:miter lim="800000"/>
            <a:headEnd/>
            <a:tailEnd/>
          </a:ln>
        </p:spPr>
      </p:pic>
    </p:spTree>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152400"/>
            <a:ext cx="7772400" cy="704832"/>
          </a:xfrm>
        </p:spPr>
        <p:txBody>
          <a:bodyPr/>
          <a:lstStyle/>
          <a:p>
            <a:pPr algn="ctr"/>
            <a:r>
              <a:rPr lang="el-GR" sz="3600" b="1" i="1" dirty="0">
                <a:effectLst>
                  <a:outerShdw blurRad="38100" dist="38100" dir="2700000" algn="tl">
                    <a:srgbClr val="C0C0C0"/>
                  </a:outerShdw>
                </a:effectLst>
                <a:latin typeface="Times New Roman" charset="0"/>
              </a:rPr>
              <a:t>ΚΟΠΤΙΚΑ ΜΕΣΑ </a:t>
            </a:r>
            <a:endParaRPr lang="en-GB" sz="3600" b="1" i="1" dirty="0">
              <a:effectLst>
                <a:outerShdw blurRad="38100" dist="38100" dir="2700000" algn="tl">
                  <a:srgbClr val="C0C0C0"/>
                </a:outerShdw>
              </a:effectLst>
              <a:latin typeface="Times New Roman" charset="0"/>
            </a:endParaRPr>
          </a:p>
        </p:txBody>
      </p:sp>
      <p:sp>
        <p:nvSpPr>
          <p:cNvPr id="7171" name="Rectangle 3" descr="Rectangle: Click to edit Master text styles&#10;Second level&#10;Third level&#10;Fourth level&#10;Fifth level"/>
          <p:cNvSpPr>
            <a:spLocks noGrp="1" noChangeArrowheads="1"/>
          </p:cNvSpPr>
          <p:nvPr>
            <p:ph type="body" idx="1"/>
          </p:nvPr>
        </p:nvSpPr>
        <p:spPr>
          <a:xfrm>
            <a:off x="500034" y="857232"/>
            <a:ext cx="7772400" cy="3195646"/>
          </a:xfrm>
        </p:spPr>
        <p:txBody>
          <a:bodyPr/>
          <a:lstStyle/>
          <a:p>
            <a:pPr>
              <a:lnSpc>
                <a:spcPct val="90000"/>
              </a:lnSpc>
            </a:pPr>
            <a:r>
              <a:rPr lang="el-GR" sz="2400" dirty="0"/>
              <a:t>  </a:t>
            </a:r>
            <a:r>
              <a:rPr lang="el-GR" sz="2400" dirty="0">
                <a:cs typeface="Times New Roman" charset="0"/>
              </a:rPr>
              <a:t>Τα κοπτικά μέσα που χρησιμοποιούνται για τη δημιουργία σε ξύλινα στοιχεία κατάλληλων προεξοχών για τις παραπάνω τύπου συνδεσμολογίες, είναι ειδικής μορφής σύνθετες φρέζες. </a:t>
            </a:r>
            <a:endParaRPr lang="el-GR" sz="2400" dirty="0"/>
          </a:p>
          <a:p>
            <a:pPr>
              <a:lnSpc>
                <a:spcPct val="90000"/>
              </a:lnSpc>
            </a:pPr>
            <a:r>
              <a:rPr lang="el-GR" sz="2400" dirty="0"/>
              <a:t> </a:t>
            </a:r>
            <a:r>
              <a:rPr lang="el-GR" sz="2400" dirty="0">
                <a:cs typeface="Times New Roman" charset="0"/>
              </a:rPr>
              <a:t>Οι πλευρές κάθε φρέζας με την οποία γίνεται η κατεργασία είναι κεκλιμένες προς τα μέσα (συνήθως με γωνία 15</a:t>
            </a:r>
            <a:r>
              <a:rPr lang="el-GR" sz="2400" baseline="30000" dirty="0">
                <a:cs typeface="Times New Roman" charset="0"/>
              </a:rPr>
              <a:t>ο</a:t>
            </a:r>
            <a:r>
              <a:rPr lang="el-GR" sz="2400" dirty="0">
                <a:cs typeface="Times New Roman" charset="0"/>
              </a:rPr>
              <a:t>). </a:t>
            </a:r>
            <a:endParaRPr lang="el-GR" sz="2400" dirty="0"/>
          </a:p>
          <a:p>
            <a:pPr algn="just">
              <a:lnSpc>
                <a:spcPct val="90000"/>
              </a:lnSpc>
            </a:pPr>
            <a:r>
              <a:rPr lang="el-GR" sz="2400" dirty="0"/>
              <a:t>  </a:t>
            </a:r>
            <a:r>
              <a:rPr lang="el-GR" sz="2400" dirty="0">
                <a:cs typeface="Times New Roman" charset="0"/>
              </a:rPr>
              <a:t>Στην κορυφή της κοπτικής κεφαλής υπάρχει οδόντωση ενώ στις πλαϊνές κεκλιμένες πλευρές, μαχαίρια.</a:t>
            </a:r>
          </a:p>
          <a:p>
            <a:pPr>
              <a:lnSpc>
                <a:spcPct val="90000"/>
              </a:lnSpc>
            </a:pPr>
            <a:endParaRPr lang="en-GB" sz="2400" dirty="0"/>
          </a:p>
        </p:txBody>
      </p:sp>
      <p:grpSp>
        <p:nvGrpSpPr>
          <p:cNvPr id="4" name="Group 4"/>
          <p:cNvGrpSpPr>
            <a:grpSpLocks/>
          </p:cNvGrpSpPr>
          <p:nvPr/>
        </p:nvGrpSpPr>
        <p:grpSpPr bwMode="auto">
          <a:xfrm>
            <a:off x="2714612" y="4357694"/>
            <a:ext cx="1071554" cy="2214570"/>
            <a:chOff x="-8" y="-2"/>
            <a:chExt cx="20010" cy="20005"/>
          </a:xfrm>
        </p:grpSpPr>
        <p:grpSp>
          <p:nvGrpSpPr>
            <p:cNvPr id="5" name="Group 8"/>
            <p:cNvGrpSpPr>
              <a:grpSpLocks/>
            </p:cNvGrpSpPr>
            <p:nvPr/>
          </p:nvGrpSpPr>
          <p:grpSpPr bwMode="auto">
            <a:xfrm>
              <a:off x="3989" y="-2"/>
              <a:ext cx="16010" cy="18941"/>
              <a:chOff x="-8" y="-5"/>
              <a:chExt cx="20009" cy="20008"/>
            </a:xfrm>
          </p:grpSpPr>
          <p:grpSp>
            <p:nvGrpSpPr>
              <p:cNvPr id="9" name="Group 11"/>
              <p:cNvGrpSpPr>
                <a:grpSpLocks/>
              </p:cNvGrpSpPr>
              <p:nvPr/>
            </p:nvGrpSpPr>
            <p:grpSpPr bwMode="auto">
              <a:xfrm>
                <a:off x="-8" y="-5"/>
                <a:ext cx="20009" cy="20008"/>
                <a:chOff x="-8" y="-5"/>
                <a:chExt cx="20009" cy="20008"/>
              </a:xfrm>
            </p:grpSpPr>
            <p:sp>
              <p:nvSpPr>
                <p:cNvPr id="12" name="Line 45"/>
                <p:cNvSpPr>
                  <a:spLocks noChangeShapeType="1"/>
                </p:cNvSpPr>
                <p:nvPr/>
              </p:nvSpPr>
              <p:spPr bwMode="auto">
                <a:xfrm flipH="1" flipV="1">
                  <a:off x="12593" y="5784"/>
                  <a:ext cx="1076" cy="1636"/>
                </a:xfrm>
                <a:prstGeom prst="line">
                  <a:avLst/>
                </a:prstGeom>
                <a:noFill/>
                <a:ln w="9525">
                  <a:solidFill>
                    <a:srgbClr val="000000"/>
                  </a:solidFill>
                  <a:round/>
                  <a:headEnd type="none" w="sm" len="med"/>
                  <a:tailEnd type="none" w="sm" len="med"/>
                </a:ln>
              </p:spPr>
              <p:txBody>
                <a:bodyPr/>
                <a:lstStyle/>
                <a:p>
                  <a:endParaRPr lang="el-GR"/>
                </a:p>
              </p:txBody>
            </p:sp>
            <p:grpSp>
              <p:nvGrpSpPr>
                <p:cNvPr id="13" name="Group 12"/>
                <p:cNvGrpSpPr>
                  <a:grpSpLocks/>
                </p:cNvGrpSpPr>
                <p:nvPr/>
              </p:nvGrpSpPr>
              <p:grpSpPr bwMode="auto">
                <a:xfrm>
                  <a:off x="-8" y="-5"/>
                  <a:ext cx="20009" cy="20008"/>
                  <a:chOff x="2" y="-1"/>
                  <a:chExt cx="19990" cy="20003"/>
                </a:xfrm>
              </p:grpSpPr>
              <p:sp>
                <p:nvSpPr>
                  <p:cNvPr id="14" name="Line 44"/>
                  <p:cNvSpPr>
                    <a:spLocks noChangeShapeType="1"/>
                  </p:cNvSpPr>
                  <p:nvPr/>
                </p:nvSpPr>
                <p:spPr bwMode="auto">
                  <a:xfrm>
                    <a:off x="7355" y="2916"/>
                    <a:ext cx="1075" cy="3308"/>
                  </a:xfrm>
                  <a:prstGeom prst="line">
                    <a:avLst/>
                  </a:prstGeom>
                  <a:noFill/>
                  <a:ln w="9525">
                    <a:solidFill>
                      <a:srgbClr val="000000"/>
                    </a:solidFill>
                    <a:round/>
                    <a:headEnd type="none" w="sm" len="med"/>
                    <a:tailEnd type="none" w="sm" len="med"/>
                  </a:ln>
                </p:spPr>
                <p:txBody>
                  <a:bodyPr/>
                  <a:lstStyle/>
                  <a:p>
                    <a:endParaRPr lang="el-GR"/>
                  </a:p>
                </p:txBody>
              </p:sp>
              <p:sp>
                <p:nvSpPr>
                  <p:cNvPr id="15" name="Line 43"/>
                  <p:cNvSpPr>
                    <a:spLocks noChangeShapeType="1"/>
                  </p:cNvSpPr>
                  <p:nvPr/>
                </p:nvSpPr>
                <p:spPr bwMode="auto">
                  <a:xfrm>
                    <a:off x="7355" y="3711"/>
                    <a:ext cx="1075" cy="3309"/>
                  </a:xfrm>
                  <a:prstGeom prst="line">
                    <a:avLst/>
                  </a:prstGeom>
                  <a:noFill/>
                  <a:ln w="9525">
                    <a:solidFill>
                      <a:srgbClr val="000000"/>
                    </a:solidFill>
                    <a:round/>
                    <a:headEnd type="none" w="sm" len="med"/>
                    <a:tailEnd type="none" w="sm" len="med"/>
                  </a:ln>
                </p:spPr>
                <p:txBody>
                  <a:bodyPr/>
                  <a:lstStyle/>
                  <a:p>
                    <a:endParaRPr lang="el-GR"/>
                  </a:p>
                </p:txBody>
              </p:sp>
              <p:sp>
                <p:nvSpPr>
                  <p:cNvPr id="16" name="Line 42"/>
                  <p:cNvSpPr>
                    <a:spLocks noChangeShapeType="1"/>
                  </p:cNvSpPr>
                  <p:nvPr/>
                </p:nvSpPr>
                <p:spPr bwMode="auto">
                  <a:xfrm>
                    <a:off x="17238" y="6186"/>
                    <a:ext cx="537" cy="849"/>
                  </a:xfrm>
                  <a:prstGeom prst="line">
                    <a:avLst/>
                  </a:prstGeom>
                  <a:noFill/>
                  <a:ln w="9525">
                    <a:solidFill>
                      <a:srgbClr val="000000"/>
                    </a:solidFill>
                    <a:round/>
                    <a:headEnd type="none" w="sm" len="med"/>
                    <a:tailEnd type="none" w="sm" len="med"/>
                  </a:ln>
                </p:spPr>
                <p:txBody>
                  <a:bodyPr/>
                  <a:lstStyle/>
                  <a:p>
                    <a:endParaRPr lang="el-GR"/>
                  </a:p>
                </p:txBody>
              </p:sp>
              <p:grpSp>
                <p:nvGrpSpPr>
                  <p:cNvPr id="17" name="Group 13"/>
                  <p:cNvGrpSpPr>
                    <a:grpSpLocks/>
                  </p:cNvGrpSpPr>
                  <p:nvPr/>
                </p:nvGrpSpPr>
                <p:grpSpPr bwMode="auto">
                  <a:xfrm>
                    <a:off x="2" y="-1"/>
                    <a:ext cx="19990" cy="20003"/>
                    <a:chOff x="1" y="1"/>
                    <a:chExt cx="19990" cy="19999"/>
                  </a:xfrm>
                </p:grpSpPr>
                <p:sp>
                  <p:nvSpPr>
                    <p:cNvPr id="18" name="Line 41"/>
                    <p:cNvSpPr>
                      <a:spLocks noChangeShapeType="1"/>
                    </p:cNvSpPr>
                    <p:nvPr/>
                  </p:nvSpPr>
                  <p:spPr bwMode="auto">
                    <a:xfrm flipH="1">
                      <a:off x="6349" y="13791"/>
                      <a:ext cx="1075" cy="3694"/>
                    </a:xfrm>
                    <a:prstGeom prst="line">
                      <a:avLst/>
                    </a:prstGeom>
                    <a:noFill/>
                    <a:ln w="9525">
                      <a:solidFill>
                        <a:srgbClr val="000000"/>
                      </a:solidFill>
                      <a:round/>
                      <a:headEnd type="none" w="sm" len="med"/>
                      <a:tailEnd type="none" w="sm" len="med"/>
                    </a:ln>
                  </p:spPr>
                  <p:txBody>
                    <a:bodyPr/>
                    <a:lstStyle/>
                    <a:p>
                      <a:endParaRPr lang="el-GR"/>
                    </a:p>
                  </p:txBody>
                </p:sp>
                <p:sp>
                  <p:nvSpPr>
                    <p:cNvPr id="19" name="Line 40"/>
                    <p:cNvSpPr>
                      <a:spLocks noChangeShapeType="1"/>
                    </p:cNvSpPr>
                    <p:nvPr/>
                  </p:nvSpPr>
                  <p:spPr bwMode="auto">
                    <a:xfrm flipH="1">
                      <a:off x="15156" y="7221"/>
                      <a:ext cx="2184" cy="5744"/>
                    </a:xfrm>
                    <a:prstGeom prst="line">
                      <a:avLst/>
                    </a:prstGeom>
                    <a:noFill/>
                    <a:ln w="9525">
                      <a:solidFill>
                        <a:srgbClr val="000000"/>
                      </a:solidFill>
                      <a:round/>
                      <a:headEnd type="none" w="sm" len="med"/>
                      <a:tailEnd type="none" w="sm" len="med"/>
                    </a:ln>
                  </p:spPr>
                  <p:txBody>
                    <a:bodyPr/>
                    <a:lstStyle/>
                    <a:p>
                      <a:endParaRPr lang="el-GR"/>
                    </a:p>
                  </p:txBody>
                </p:sp>
                <p:grpSp>
                  <p:nvGrpSpPr>
                    <p:cNvPr id="20" name="Group 23"/>
                    <p:cNvGrpSpPr>
                      <a:grpSpLocks/>
                    </p:cNvGrpSpPr>
                    <p:nvPr/>
                  </p:nvGrpSpPr>
                  <p:grpSpPr bwMode="auto">
                    <a:xfrm>
                      <a:off x="1" y="1"/>
                      <a:ext cx="19990" cy="13852"/>
                      <a:chOff x="1" y="-5"/>
                      <a:chExt cx="19997" cy="20006"/>
                    </a:xfrm>
                  </p:grpSpPr>
                  <p:sp>
                    <p:nvSpPr>
                      <p:cNvPr id="30" name="Arc 39"/>
                      <p:cNvSpPr>
                        <a:spLocks/>
                      </p:cNvSpPr>
                      <p:nvPr/>
                    </p:nvSpPr>
                    <p:spPr bwMode="auto">
                      <a:xfrm flipH="1" flipV="1">
                        <a:off x="8326" y="8951"/>
                        <a:ext cx="4736" cy="5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1" name="Arc 38"/>
                      <p:cNvSpPr>
                        <a:spLocks/>
                      </p:cNvSpPr>
                      <p:nvPr/>
                    </p:nvSpPr>
                    <p:spPr bwMode="auto">
                      <a:xfrm flipH="1" flipV="1">
                        <a:off x="8326" y="10155"/>
                        <a:ext cx="5186" cy="5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2" name="Arc 37"/>
                      <p:cNvSpPr>
                        <a:spLocks/>
                      </p:cNvSpPr>
                      <p:nvPr/>
                    </p:nvSpPr>
                    <p:spPr bwMode="auto">
                      <a:xfrm flipH="1" flipV="1">
                        <a:off x="12593" y="8352"/>
                        <a:ext cx="4734" cy="5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3" name="Arc 36"/>
                      <p:cNvSpPr>
                        <a:spLocks/>
                      </p:cNvSpPr>
                      <p:nvPr/>
                    </p:nvSpPr>
                    <p:spPr bwMode="auto">
                      <a:xfrm flipH="1" flipV="1">
                        <a:off x="13079" y="9576"/>
                        <a:ext cx="4734" cy="5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4" name="Arc 35"/>
                      <p:cNvSpPr>
                        <a:spLocks/>
                      </p:cNvSpPr>
                      <p:nvPr/>
                    </p:nvSpPr>
                    <p:spPr bwMode="auto">
                      <a:xfrm flipV="1">
                        <a:off x="17242" y="7192"/>
                        <a:ext cx="2635" cy="171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5" name="Arc 34"/>
                      <p:cNvSpPr>
                        <a:spLocks/>
                      </p:cNvSpPr>
                      <p:nvPr/>
                    </p:nvSpPr>
                    <p:spPr bwMode="auto">
                      <a:xfrm flipV="1">
                        <a:off x="17761" y="7771"/>
                        <a:ext cx="2064" cy="17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6" name="Line 33"/>
                      <p:cNvSpPr>
                        <a:spLocks noChangeShapeType="1"/>
                      </p:cNvSpPr>
                      <p:nvPr/>
                    </p:nvSpPr>
                    <p:spPr bwMode="auto">
                      <a:xfrm flipH="1" flipV="1">
                        <a:off x="12106" y="6601"/>
                        <a:ext cx="7892" cy="624"/>
                      </a:xfrm>
                      <a:prstGeom prst="line">
                        <a:avLst/>
                      </a:prstGeom>
                      <a:noFill/>
                      <a:ln w="9525">
                        <a:solidFill>
                          <a:srgbClr val="000000"/>
                        </a:solidFill>
                        <a:round/>
                        <a:headEnd type="none" w="sm" len="med"/>
                        <a:tailEnd type="none" w="sm" len="med"/>
                      </a:ln>
                    </p:spPr>
                    <p:txBody>
                      <a:bodyPr/>
                      <a:lstStyle/>
                      <a:p>
                        <a:endParaRPr lang="el-GR"/>
                      </a:p>
                    </p:txBody>
                  </p:sp>
                  <p:sp>
                    <p:nvSpPr>
                      <p:cNvPr id="37" name="Line 32"/>
                      <p:cNvSpPr>
                        <a:spLocks noChangeShapeType="1"/>
                      </p:cNvSpPr>
                      <p:nvPr/>
                    </p:nvSpPr>
                    <p:spPr bwMode="auto">
                      <a:xfrm flipH="1" flipV="1">
                        <a:off x="11084" y="609"/>
                        <a:ext cx="1075" cy="5936"/>
                      </a:xfrm>
                      <a:prstGeom prst="line">
                        <a:avLst/>
                      </a:prstGeom>
                      <a:noFill/>
                      <a:ln w="9525">
                        <a:solidFill>
                          <a:srgbClr val="000000"/>
                        </a:solidFill>
                        <a:round/>
                        <a:headEnd type="none" w="sm" len="med"/>
                        <a:tailEnd type="none" w="sm" len="med"/>
                      </a:ln>
                    </p:spPr>
                    <p:txBody>
                      <a:bodyPr/>
                      <a:lstStyle/>
                      <a:p>
                        <a:endParaRPr lang="el-GR"/>
                      </a:p>
                    </p:txBody>
                  </p:sp>
                  <p:sp>
                    <p:nvSpPr>
                      <p:cNvPr id="38" name="Arc 31"/>
                      <p:cNvSpPr>
                        <a:spLocks/>
                      </p:cNvSpPr>
                      <p:nvPr/>
                    </p:nvSpPr>
                    <p:spPr bwMode="auto">
                      <a:xfrm>
                        <a:off x="8326" y="-5"/>
                        <a:ext cx="2637" cy="5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39" name="Arc 30"/>
                      <p:cNvSpPr>
                        <a:spLocks/>
                      </p:cNvSpPr>
                      <p:nvPr/>
                    </p:nvSpPr>
                    <p:spPr bwMode="auto">
                      <a:xfrm>
                        <a:off x="3088" y="-5"/>
                        <a:ext cx="5707" cy="5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40" name="Arc 29"/>
                      <p:cNvSpPr>
                        <a:spLocks/>
                      </p:cNvSpPr>
                      <p:nvPr/>
                    </p:nvSpPr>
                    <p:spPr bwMode="auto">
                      <a:xfrm flipH="1">
                        <a:off x="1" y="609"/>
                        <a:ext cx="3641" cy="29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41" name="Line 28"/>
                      <p:cNvSpPr>
                        <a:spLocks noChangeShapeType="1"/>
                      </p:cNvSpPr>
                      <p:nvPr/>
                    </p:nvSpPr>
                    <p:spPr bwMode="auto">
                      <a:xfrm flipH="1" flipV="1">
                        <a:off x="1" y="3581"/>
                        <a:ext cx="7389" cy="624"/>
                      </a:xfrm>
                      <a:prstGeom prst="line">
                        <a:avLst/>
                      </a:prstGeom>
                      <a:noFill/>
                      <a:ln w="9525">
                        <a:solidFill>
                          <a:srgbClr val="000000"/>
                        </a:solidFill>
                        <a:round/>
                        <a:headEnd type="none" w="sm" len="med"/>
                        <a:tailEnd type="none" w="sm" len="med"/>
                      </a:ln>
                    </p:spPr>
                    <p:txBody>
                      <a:bodyPr/>
                      <a:lstStyle/>
                      <a:p>
                        <a:endParaRPr lang="el-GR"/>
                      </a:p>
                    </p:txBody>
                  </p:sp>
                  <p:sp>
                    <p:nvSpPr>
                      <p:cNvPr id="42" name="Line 27"/>
                      <p:cNvSpPr>
                        <a:spLocks noChangeShapeType="1"/>
                      </p:cNvSpPr>
                      <p:nvPr/>
                    </p:nvSpPr>
                    <p:spPr bwMode="auto">
                      <a:xfrm flipH="1" flipV="1">
                        <a:off x="1" y="4828"/>
                        <a:ext cx="7389" cy="623"/>
                      </a:xfrm>
                      <a:prstGeom prst="line">
                        <a:avLst/>
                      </a:prstGeom>
                      <a:noFill/>
                      <a:ln w="9525">
                        <a:solidFill>
                          <a:srgbClr val="000000"/>
                        </a:solidFill>
                        <a:round/>
                        <a:headEnd type="none" w="sm" len="med"/>
                        <a:tailEnd type="none" w="sm" len="med"/>
                      </a:ln>
                    </p:spPr>
                    <p:txBody>
                      <a:bodyPr/>
                      <a:lstStyle/>
                      <a:p>
                        <a:endParaRPr lang="el-GR"/>
                      </a:p>
                    </p:txBody>
                  </p:sp>
                  <p:sp>
                    <p:nvSpPr>
                      <p:cNvPr id="43" name="Line 26"/>
                      <p:cNvSpPr>
                        <a:spLocks noChangeShapeType="1"/>
                      </p:cNvSpPr>
                      <p:nvPr/>
                    </p:nvSpPr>
                    <p:spPr bwMode="auto">
                      <a:xfrm>
                        <a:off x="1" y="3581"/>
                        <a:ext cx="17" cy="1225"/>
                      </a:xfrm>
                      <a:prstGeom prst="line">
                        <a:avLst/>
                      </a:prstGeom>
                      <a:noFill/>
                      <a:ln w="9525">
                        <a:solidFill>
                          <a:srgbClr val="000000"/>
                        </a:solidFill>
                        <a:round/>
                        <a:headEnd type="none" w="sm" len="med"/>
                        <a:tailEnd type="none" w="sm" len="med"/>
                      </a:ln>
                    </p:spPr>
                    <p:txBody>
                      <a:bodyPr/>
                      <a:lstStyle/>
                      <a:p>
                        <a:endParaRPr lang="el-GR"/>
                      </a:p>
                    </p:txBody>
                  </p:sp>
                  <p:sp>
                    <p:nvSpPr>
                      <p:cNvPr id="44" name="Line 25"/>
                      <p:cNvSpPr>
                        <a:spLocks noChangeShapeType="1"/>
                      </p:cNvSpPr>
                      <p:nvPr/>
                    </p:nvSpPr>
                    <p:spPr bwMode="auto">
                      <a:xfrm>
                        <a:off x="7355" y="4205"/>
                        <a:ext cx="18" cy="15796"/>
                      </a:xfrm>
                      <a:prstGeom prst="line">
                        <a:avLst/>
                      </a:prstGeom>
                      <a:noFill/>
                      <a:ln w="9525">
                        <a:solidFill>
                          <a:srgbClr val="000000"/>
                        </a:solidFill>
                        <a:round/>
                        <a:headEnd type="none" w="sm" len="med"/>
                        <a:tailEnd type="none" w="sm" len="med"/>
                      </a:ln>
                    </p:spPr>
                    <p:txBody>
                      <a:bodyPr/>
                      <a:lstStyle/>
                      <a:p>
                        <a:endParaRPr lang="el-GR"/>
                      </a:p>
                    </p:txBody>
                  </p:sp>
                  <p:sp>
                    <p:nvSpPr>
                      <p:cNvPr id="45" name="Line 24"/>
                      <p:cNvSpPr>
                        <a:spLocks noChangeShapeType="1"/>
                      </p:cNvSpPr>
                      <p:nvPr/>
                    </p:nvSpPr>
                    <p:spPr bwMode="auto">
                      <a:xfrm>
                        <a:off x="1250" y="4607"/>
                        <a:ext cx="1371" cy="14236"/>
                      </a:xfrm>
                      <a:prstGeom prst="line">
                        <a:avLst/>
                      </a:prstGeom>
                      <a:noFill/>
                      <a:ln w="9525">
                        <a:solidFill>
                          <a:srgbClr val="000000"/>
                        </a:solidFill>
                        <a:round/>
                        <a:headEnd type="none" w="sm" len="med"/>
                        <a:tailEnd type="none" w="sm" len="med"/>
                      </a:ln>
                    </p:spPr>
                    <p:txBody>
                      <a:bodyPr/>
                      <a:lstStyle/>
                      <a:p>
                        <a:endParaRPr lang="el-GR"/>
                      </a:p>
                    </p:txBody>
                  </p:sp>
                </p:grpSp>
                <p:sp>
                  <p:nvSpPr>
                    <p:cNvPr id="21" name="Arc 22"/>
                    <p:cNvSpPr>
                      <a:spLocks/>
                    </p:cNvSpPr>
                    <p:nvPr/>
                  </p:nvSpPr>
                  <p:spPr bwMode="auto">
                    <a:xfrm flipV="1">
                      <a:off x="7354" y="13004"/>
                      <a:ext cx="7871" cy="8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22" name="Arc 21"/>
                    <p:cNvSpPr>
                      <a:spLocks/>
                    </p:cNvSpPr>
                    <p:nvPr/>
                  </p:nvSpPr>
                  <p:spPr bwMode="auto">
                    <a:xfrm flipH="1" flipV="1">
                      <a:off x="2638" y="13004"/>
                      <a:ext cx="4179" cy="8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23" name="Line 20"/>
                    <p:cNvSpPr>
                      <a:spLocks noChangeShapeType="1"/>
                    </p:cNvSpPr>
                    <p:nvPr/>
                  </p:nvSpPr>
                  <p:spPr bwMode="auto">
                    <a:xfrm>
                      <a:off x="15157" y="13004"/>
                      <a:ext cx="1075" cy="3308"/>
                    </a:xfrm>
                    <a:prstGeom prst="line">
                      <a:avLst/>
                    </a:prstGeom>
                    <a:noFill/>
                    <a:ln w="9525">
                      <a:solidFill>
                        <a:srgbClr val="000000"/>
                      </a:solidFill>
                      <a:round/>
                      <a:headEnd type="none" w="sm" len="med"/>
                      <a:tailEnd type="none" w="sm" len="med"/>
                    </a:ln>
                  </p:spPr>
                  <p:txBody>
                    <a:bodyPr/>
                    <a:lstStyle/>
                    <a:p>
                      <a:endParaRPr lang="el-GR"/>
                    </a:p>
                  </p:txBody>
                </p:sp>
                <p:sp>
                  <p:nvSpPr>
                    <p:cNvPr id="24" name="Line 19"/>
                    <p:cNvSpPr>
                      <a:spLocks noChangeShapeType="1"/>
                    </p:cNvSpPr>
                    <p:nvPr/>
                  </p:nvSpPr>
                  <p:spPr bwMode="auto">
                    <a:xfrm flipH="1">
                      <a:off x="1008" y="13004"/>
                      <a:ext cx="1630" cy="3308"/>
                    </a:xfrm>
                    <a:prstGeom prst="line">
                      <a:avLst/>
                    </a:prstGeom>
                    <a:noFill/>
                    <a:ln w="9525">
                      <a:solidFill>
                        <a:srgbClr val="000000"/>
                      </a:solidFill>
                      <a:round/>
                      <a:headEnd type="none" w="sm" len="med"/>
                      <a:tailEnd type="none" w="sm" len="med"/>
                    </a:ln>
                  </p:spPr>
                  <p:txBody>
                    <a:bodyPr/>
                    <a:lstStyle/>
                    <a:p>
                      <a:endParaRPr lang="el-GR"/>
                    </a:p>
                  </p:txBody>
                </p:sp>
                <p:sp>
                  <p:nvSpPr>
                    <p:cNvPr id="25" name="Arc 18"/>
                    <p:cNvSpPr>
                      <a:spLocks/>
                    </p:cNvSpPr>
                    <p:nvPr/>
                  </p:nvSpPr>
                  <p:spPr bwMode="auto">
                    <a:xfrm flipV="1">
                      <a:off x="5708" y="16267"/>
                      <a:ext cx="10454" cy="11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26" name="Arc 17"/>
                    <p:cNvSpPr>
                      <a:spLocks/>
                    </p:cNvSpPr>
                    <p:nvPr/>
                  </p:nvSpPr>
                  <p:spPr bwMode="auto">
                    <a:xfrm flipH="1" flipV="1">
                      <a:off x="1008" y="16267"/>
                      <a:ext cx="4734" cy="11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27" name="Line 16"/>
                    <p:cNvSpPr>
                      <a:spLocks noChangeShapeType="1"/>
                    </p:cNvSpPr>
                    <p:nvPr/>
                  </p:nvSpPr>
                  <p:spPr bwMode="auto">
                    <a:xfrm>
                      <a:off x="16214" y="16267"/>
                      <a:ext cx="18" cy="2907"/>
                    </a:xfrm>
                    <a:prstGeom prst="line">
                      <a:avLst/>
                    </a:prstGeom>
                    <a:noFill/>
                    <a:ln w="9525">
                      <a:solidFill>
                        <a:srgbClr val="000000"/>
                      </a:solidFill>
                      <a:round/>
                      <a:headEnd type="none" w="sm" len="med"/>
                      <a:tailEnd type="none" w="sm" len="med"/>
                    </a:ln>
                  </p:spPr>
                  <p:txBody>
                    <a:bodyPr/>
                    <a:lstStyle/>
                    <a:p>
                      <a:endParaRPr lang="el-GR"/>
                    </a:p>
                  </p:txBody>
                </p:sp>
                <p:sp>
                  <p:nvSpPr>
                    <p:cNvPr id="28" name="Line 15"/>
                    <p:cNvSpPr>
                      <a:spLocks noChangeShapeType="1"/>
                    </p:cNvSpPr>
                    <p:nvPr/>
                  </p:nvSpPr>
                  <p:spPr bwMode="auto">
                    <a:xfrm>
                      <a:off x="1008" y="16266"/>
                      <a:ext cx="18" cy="2483"/>
                    </a:xfrm>
                    <a:prstGeom prst="line">
                      <a:avLst/>
                    </a:prstGeom>
                    <a:noFill/>
                    <a:ln w="9525">
                      <a:solidFill>
                        <a:srgbClr val="000000"/>
                      </a:solidFill>
                      <a:round/>
                      <a:headEnd type="none" w="sm" len="med"/>
                      <a:tailEnd type="none" w="sm" len="med"/>
                    </a:ln>
                  </p:spPr>
                  <p:txBody>
                    <a:bodyPr/>
                    <a:lstStyle/>
                    <a:p>
                      <a:endParaRPr lang="el-GR"/>
                    </a:p>
                  </p:txBody>
                </p:sp>
                <p:sp>
                  <p:nvSpPr>
                    <p:cNvPr id="29" name="Line 14"/>
                    <p:cNvSpPr>
                      <a:spLocks noChangeShapeType="1"/>
                    </p:cNvSpPr>
                    <p:nvPr/>
                  </p:nvSpPr>
                  <p:spPr bwMode="auto">
                    <a:xfrm>
                      <a:off x="6348" y="17516"/>
                      <a:ext cx="17" cy="2484"/>
                    </a:xfrm>
                    <a:prstGeom prst="line">
                      <a:avLst/>
                    </a:prstGeom>
                    <a:noFill/>
                    <a:ln w="9525">
                      <a:solidFill>
                        <a:srgbClr val="000000"/>
                      </a:solidFill>
                      <a:round/>
                      <a:headEnd type="none" w="sm" len="med"/>
                      <a:tailEnd type="none" w="sm" len="med"/>
                    </a:ln>
                  </p:spPr>
                  <p:txBody>
                    <a:bodyPr/>
                    <a:lstStyle/>
                    <a:p>
                      <a:endParaRPr lang="el-GR"/>
                    </a:p>
                  </p:txBody>
                </p:sp>
              </p:grpSp>
            </p:grpSp>
          </p:grpSp>
          <p:sp>
            <p:nvSpPr>
              <p:cNvPr id="10" name="Line 10"/>
              <p:cNvSpPr>
                <a:spLocks noChangeShapeType="1"/>
              </p:cNvSpPr>
              <p:nvPr/>
            </p:nvSpPr>
            <p:spPr bwMode="auto">
              <a:xfrm>
                <a:off x="8584" y="-5"/>
                <a:ext cx="469" cy="740"/>
              </a:xfrm>
              <a:prstGeom prst="line">
                <a:avLst/>
              </a:prstGeom>
              <a:noFill/>
              <a:ln w="9525">
                <a:solidFill>
                  <a:srgbClr val="000000"/>
                </a:solidFill>
                <a:round/>
                <a:headEnd type="none" w="sm" len="med"/>
                <a:tailEnd type="none" w="sm" len="med"/>
              </a:ln>
            </p:spPr>
            <p:txBody>
              <a:bodyPr/>
              <a:lstStyle/>
              <a:p>
                <a:endParaRPr lang="el-GR"/>
              </a:p>
            </p:txBody>
          </p:sp>
          <p:sp>
            <p:nvSpPr>
              <p:cNvPr id="11" name="Line 9"/>
              <p:cNvSpPr>
                <a:spLocks noChangeShapeType="1"/>
              </p:cNvSpPr>
              <p:nvPr/>
            </p:nvSpPr>
            <p:spPr bwMode="auto">
              <a:xfrm>
                <a:off x="3326" y="-5"/>
                <a:ext cx="468" cy="371"/>
              </a:xfrm>
              <a:prstGeom prst="line">
                <a:avLst/>
              </a:prstGeom>
              <a:noFill/>
              <a:ln w="9525">
                <a:solidFill>
                  <a:srgbClr val="000000"/>
                </a:solidFill>
                <a:round/>
                <a:headEnd type="none" w="sm" len="med"/>
                <a:tailEnd type="none" w="sm" len="med"/>
              </a:ln>
            </p:spPr>
            <p:txBody>
              <a:bodyPr/>
              <a:lstStyle/>
              <a:p>
                <a:endParaRPr lang="el-GR"/>
              </a:p>
            </p:txBody>
          </p:sp>
        </p:grpSp>
        <p:grpSp>
          <p:nvGrpSpPr>
            <p:cNvPr id="6" name="Group 5"/>
            <p:cNvGrpSpPr>
              <a:grpSpLocks/>
            </p:cNvGrpSpPr>
            <p:nvPr/>
          </p:nvGrpSpPr>
          <p:grpSpPr bwMode="auto">
            <a:xfrm>
              <a:off x="-8" y="17891"/>
              <a:ext cx="14011" cy="2112"/>
              <a:chOff x="0" y="-9"/>
              <a:chExt cx="20001" cy="20009"/>
            </a:xfrm>
          </p:grpSpPr>
          <p:sp>
            <p:nvSpPr>
              <p:cNvPr id="7" name="Arc 7"/>
              <p:cNvSpPr>
                <a:spLocks/>
              </p:cNvSpPr>
              <p:nvPr/>
            </p:nvSpPr>
            <p:spPr bwMode="auto">
              <a:xfrm flipH="1" flipV="1">
                <a:off x="0" y="-9"/>
                <a:ext cx="17147" cy="200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l-GR"/>
              </a:p>
            </p:txBody>
          </p:sp>
          <p:sp>
            <p:nvSpPr>
              <p:cNvPr id="8" name="Line 6"/>
              <p:cNvSpPr>
                <a:spLocks noChangeShapeType="1"/>
              </p:cNvSpPr>
              <p:nvPr/>
            </p:nvSpPr>
            <p:spPr bwMode="auto">
              <a:xfrm>
                <a:off x="17127" y="19934"/>
                <a:ext cx="2874" cy="66"/>
              </a:xfrm>
              <a:prstGeom prst="line">
                <a:avLst/>
              </a:prstGeom>
              <a:noFill/>
              <a:ln w="9525">
                <a:solidFill>
                  <a:srgbClr val="000000"/>
                </a:solidFill>
                <a:round/>
                <a:headEnd type="none" w="sm" len="med"/>
                <a:tailEnd type="triangle" w="sm" len="med"/>
              </a:ln>
            </p:spPr>
            <p:txBody>
              <a:bodyPr/>
              <a:lstStyle/>
              <a:p>
                <a:endParaRPr lang="el-GR"/>
              </a:p>
            </p:txBody>
          </p:sp>
        </p:grpSp>
      </p:grpSp>
      <p:pic>
        <p:nvPicPr>
          <p:cNvPr id="1026" name="irc_mi" descr="making-a-sliding-dovetails-2"/>
          <p:cNvPicPr>
            <a:picLocks noChangeAspect="1" noChangeArrowheads="1"/>
          </p:cNvPicPr>
          <p:nvPr/>
        </p:nvPicPr>
        <p:blipFill>
          <a:blip r:embed="rId2"/>
          <a:srcRect/>
          <a:stretch>
            <a:fillRect/>
          </a:stretch>
        </p:blipFill>
        <p:spPr bwMode="auto">
          <a:xfrm>
            <a:off x="5429256" y="4214818"/>
            <a:ext cx="2387600" cy="2422525"/>
          </a:xfrm>
          <a:prstGeom prst="rect">
            <a:avLst/>
          </a:prstGeom>
          <a:noFill/>
          <a:ln w="9525">
            <a:solidFill>
              <a:schemeClr val="accent4"/>
            </a:solidFill>
            <a:miter lim="800000"/>
            <a:headEnd/>
            <a:tailEnd/>
          </a:ln>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dissolve">
                                      <p:cBhvr>
                                        <p:cTn id="14" dur="500"/>
                                        <p:tgtEl>
                                          <p:spTgt spid="7171">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dissolve">
                                      <p:cBhvr>
                                        <p:cTn id="18" dur="500"/>
                                        <p:tgtEl>
                                          <p:spTgt spid="7171">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dissolve">
                                      <p:cBhvr>
                                        <p:cTn id="22" dur="500"/>
                                        <p:tgtEl>
                                          <p:spTgt spid="7171">
                                            <p:txEl>
                                              <p:pRg st="2" end="2"/>
                                            </p:txEl>
                                          </p:spTgt>
                                        </p:tgtEl>
                                      </p:cBhvr>
                                    </p:animEffect>
                                  </p:childTnLst>
                                </p:cTn>
                              </p:par>
                            </p:childTnLst>
                          </p:cTn>
                        </p:par>
                        <p:par>
                          <p:cTn id="23" fill="hold">
                            <p:stCondLst>
                              <p:cond delay="2500"/>
                            </p:stCondLst>
                            <p:childTnLst>
                              <p:par>
                                <p:cTn id="24" presetID="19"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0" fill="hold"/>
                                        <p:tgtEl>
                                          <p:spTgt spid="4"/>
                                        </p:tgtEl>
                                        <p:attrNameLst>
                                          <p:attrName>ppt_w</p:attrName>
                                        </p:attrNameLst>
                                      </p:cBhvr>
                                      <p:tavLst>
                                        <p:tav tm="0" fmla="#ppt_w*sin(2.5*pi*$)">
                                          <p:val>
                                            <p:fltVal val="0"/>
                                          </p:val>
                                        </p:tav>
                                        <p:tav tm="100000">
                                          <p:val>
                                            <p:fltVal val="1"/>
                                          </p:val>
                                        </p:tav>
                                      </p:tavLst>
                                    </p:anim>
                                    <p:anim calcmode="lin" valueType="num">
                                      <p:cBhvr>
                                        <p:cTn id="27"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772400" cy="1143000"/>
          </a:xfrm>
        </p:spPr>
        <p:txBody>
          <a:bodyPr/>
          <a:lstStyle/>
          <a:p>
            <a:pPr algn="ctr"/>
            <a:r>
              <a:rPr lang="el-GR" b="1" i="1">
                <a:effectLst>
                  <a:outerShdw blurRad="38100" dist="38100" dir="2700000" algn="tl">
                    <a:srgbClr val="C0C0C0"/>
                  </a:outerShdw>
                </a:effectLst>
                <a:latin typeface="Times New Roman" charset="0"/>
              </a:rPr>
              <a:t>ΔΗΜΙΟΥΡΓΙΑ ΚΩΝΙΚΩΝ ΔΟΝΤΙΩΝ</a:t>
            </a:r>
            <a:endParaRPr lang="en-GB" b="1" i="1">
              <a:effectLst>
                <a:outerShdw blurRad="38100" dist="38100" dir="2700000" algn="tl">
                  <a:srgbClr val="C0C0C0"/>
                </a:outerShdw>
              </a:effectLst>
              <a:latin typeface="Times New Roman" charset="0"/>
            </a:endParaRPr>
          </a:p>
        </p:txBody>
      </p:sp>
      <p:sp>
        <p:nvSpPr>
          <p:cNvPr id="9219" name="Rectangle 3" descr="Rectangle: Click to edit Master text styles&#10;Second level&#10;Third level&#10;Fourth level&#10;Fifth level"/>
          <p:cNvSpPr>
            <a:spLocks noGrp="1" noChangeArrowheads="1"/>
          </p:cNvSpPr>
          <p:nvPr>
            <p:ph type="body" idx="1"/>
          </p:nvPr>
        </p:nvSpPr>
        <p:spPr>
          <a:xfrm>
            <a:off x="838200" y="1905000"/>
            <a:ext cx="7772400" cy="3167074"/>
          </a:xfrm>
        </p:spPr>
        <p:txBody>
          <a:bodyPr/>
          <a:lstStyle/>
          <a:p>
            <a:pPr>
              <a:lnSpc>
                <a:spcPct val="90000"/>
              </a:lnSpc>
            </a:pPr>
            <a:r>
              <a:rPr lang="el-GR" sz="2800" dirty="0"/>
              <a:t> </a:t>
            </a:r>
            <a:r>
              <a:rPr lang="el-GR" sz="2800" dirty="0">
                <a:cs typeface="Times New Roman" charset="0"/>
              </a:rPr>
              <a:t>Η δημιουργία των κωνικών δοντιών γίνεται ταυτόχρονα με πολλές κοπτικές κεφαλές</a:t>
            </a:r>
            <a:r>
              <a:rPr lang="en-GB" sz="2800" dirty="0"/>
              <a:t> </a:t>
            </a:r>
            <a:endParaRPr lang="el-GR" sz="2800" dirty="0"/>
          </a:p>
          <a:p>
            <a:pPr>
              <a:lnSpc>
                <a:spcPct val="90000"/>
              </a:lnSpc>
              <a:buNone/>
            </a:pPr>
            <a:r>
              <a:rPr lang="el-GR" sz="2800" dirty="0"/>
              <a:t> </a:t>
            </a:r>
            <a:endParaRPr lang="en-US" sz="2800" dirty="0" smtClean="0"/>
          </a:p>
          <a:p>
            <a:pPr>
              <a:lnSpc>
                <a:spcPct val="90000"/>
              </a:lnSpc>
            </a:pPr>
            <a:r>
              <a:rPr lang="el-GR" sz="2800" dirty="0" smtClean="0">
                <a:cs typeface="Times New Roman" charset="0"/>
              </a:rPr>
              <a:t>Οι </a:t>
            </a:r>
            <a:r>
              <a:rPr lang="el-GR" sz="2800" dirty="0">
                <a:cs typeface="Times New Roman" charset="0"/>
              </a:rPr>
              <a:t>κοπτικές κεφαλές (φρέζες) περιστρέφονται με το άξονα περιστροφής τους σε κάθετη θέση και είναι </a:t>
            </a:r>
            <a:r>
              <a:rPr lang="el-GR" sz="2400" dirty="0">
                <a:cs typeface="Times New Roman" charset="0"/>
              </a:rPr>
              <a:t>τοποθετημένες</a:t>
            </a:r>
            <a:r>
              <a:rPr lang="el-GR" sz="2800" dirty="0">
                <a:cs typeface="Times New Roman" charset="0"/>
              </a:rPr>
              <a:t> στην ίδια ευθεία σε ίσες αποστάσεις μεταξύ τους</a:t>
            </a:r>
            <a:r>
              <a:rPr lang="en-GB" sz="2800" dirty="0"/>
              <a:t> </a:t>
            </a:r>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dissolve">
                                      <p:cBhvr>
                                        <p:cTn id="14" dur="500"/>
                                        <p:tgtEl>
                                          <p:spTgt spid="9219">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dissolve">
                                      <p:cBhvr>
                                        <p:cTn id="18" dur="500"/>
                                        <p:tgtEl>
                                          <p:spTgt spid="9219">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304800"/>
            <a:ext cx="7772400" cy="1143000"/>
          </a:xfrm>
        </p:spPr>
        <p:txBody>
          <a:bodyPr/>
          <a:lstStyle/>
          <a:p>
            <a:pPr algn="ctr"/>
            <a:r>
              <a:rPr lang="el-GR" sz="3600" b="1" i="1">
                <a:effectLst>
                  <a:outerShdw blurRad="38100" dist="38100" dir="2700000" algn="tl">
                    <a:srgbClr val="C0C0C0"/>
                  </a:outerShdw>
                </a:effectLst>
                <a:latin typeface="Times New Roman" charset="0"/>
              </a:rPr>
              <a:t>ΔΗΜΙΟΥΡΓΙΑ ΘΥΛΗΚΩΝ ΕΣΟΧΩΝ ΜΟΡΦΗΣ ΧΕΛΙΔΟΝΟΟΥΡΑΣ</a:t>
            </a:r>
            <a:endParaRPr lang="en-GB" sz="3600" b="1" i="1">
              <a:effectLst>
                <a:outerShdw blurRad="38100" dist="38100" dir="2700000" algn="tl">
                  <a:srgbClr val="C0C0C0"/>
                </a:outerShdw>
              </a:effectLst>
              <a:latin typeface="Times New Roman" charset="0"/>
            </a:endParaRPr>
          </a:p>
        </p:txBody>
      </p:sp>
      <p:sp>
        <p:nvSpPr>
          <p:cNvPr id="10243" name="Rectangle 3" descr="Rectangle: Click to edit Master text styles&#10;Second level&#10;Third level&#10;Fourth level&#10;Fifth level"/>
          <p:cNvSpPr>
            <a:spLocks noGrp="1" noChangeArrowheads="1"/>
          </p:cNvSpPr>
          <p:nvPr>
            <p:ph type="body" idx="1"/>
          </p:nvPr>
        </p:nvSpPr>
        <p:spPr>
          <a:xfrm>
            <a:off x="609600" y="1524000"/>
            <a:ext cx="7772400" cy="4114800"/>
          </a:xfrm>
        </p:spPr>
        <p:txBody>
          <a:bodyPr/>
          <a:lstStyle/>
          <a:p>
            <a:pPr>
              <a:lnSpc>
                <a:spcPct val="90000"/>
              </a:lnSpc>
            </a:pPr>
            <a:r>
              <a:rPr lang="el-GR" sz="2000" dirty="0">
                <a:latin typeface="Times New Roman" charset="0"/>
              </a:rPr>
              <a:t>Τ</a:t>
            </a:r>
            <a:r>
              <a:rPr lang="el-GR" sz="2000" dirty="0">
                <a:cs typeface="Times New Roman" charset="0"/>
              </a:rPr>
              <a:t>ο κεκλιμένο τμήμα των κοπτικών μέσων με το οποίο γίνεται η πλευρική κατεργασία, ξεκινάει ακριβώς από την τράπεζα εργασίας </a:t>
            </a:r>
            <a:endParaRPr lang="el-GR" sz="2000" dirty="0"/>
          </a:p>
          <a:p>
            <a:pPr>
              <a:lnSpc>
                <a:spcPct val="90000"/>
              </a:lnSpc>
            </a:pPr>
            <a:r>
              <a:rPr lang="en-GB" sz="2000" dirty="0"/>
              <a:t> </a:t>
            </a:r>
            <a:r>
              <a:rPr lang="el-GR" sz="2000" dirty="0">
                <a:cs typeface="Times New Roman" charset="0"/>
              </a:rPr>
              <a:t>Κατά την έναρξη της κατεργασίας πρώτα έρχονται σε επαφή οι οδοντώσεις των κορυφών των κοπτικών μέσων με το ξύλο και κατόπιν οι πλαϊνές πλευρές αυτών</a:t>
            </a:r>
            <a:r>
              <a:rPr lang="en-GB" sz="2000" dirty="0"/>
              <a:t> </a:t>
            </a:r>
            <a:endParaRPr lang="el-GR" sz="2000" dirty="0"/>
          </a:p>
          <a:p>
            <a:pPr algn="just">
              <a:lnSpc>
                <a:spcPct val="90000"/>
              </a:lnSpc>
            </a:pPr>
            <a:r>
              <a:rPr lang="el-GR" sz="2000" dirty="0"/>
              <a:t> </a:t>
            </a:r>
            <a:r>
              <a:rPr lang="el-GR" sz="2000" dirty="0">
                <a:cs typeface="Times New Roman" charset="0"/>
              </a:rPr>
              <a:t>Η διαδικασία κατεργασίας ολοκληρώνεται όταν εισχωρήσουν ολόκληρες οι κοπτικές κεφαλές στη μάζα του ξύλινου στοιχείου, οπότε και το κατεργασμένο ξύλινο στοιχείο απομακρύνεται με φορά αντίθετη με την αρχική φορά τροφοδοσίας.</a:t>
            </a:r>
          </a:p>
          <a:p>
            <a:pPr>
              <a:lnSpc>
                <a:spcPct val="90000"/>
              </a:lnSpc>
            </a:pPr>
            <a:endParaRPr lang="en-GB" sz="2000" dirty="0"/>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dissolve">
                                      <p:cBhvr>
                                        <p:cTn id="14" dur="500"/>
                                        <p:tgtEl>
                                          <p:spTgt spid="10243">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dissolve">
                                      <p:cBhvr>
                                        <p:cTn id="18" dur="500"/>
                                        <p:tgtEl>
                                          <p:spTgt spid="10243">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dissolve">
                                      <p:cBhvr>
                                        <p:cTn id="2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advAuto="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166</TotalTime>
  <Words>640</Words>
  <Application>Microsoft PowerPoint</Application>
  <PresentationFormat>Προβολή στην οθόνη (4:3)</PresentationFormat>
  <Paragraphs>50</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Blueprint</vt:lpstr>
      <vt:lpstr>ΜΗΧΑΝΕΣ ΔΗΜΙΟΥΡΓΙΑΣ ΠΡΟΕΞΟΧΩΝ ΜΟΡΦΗΣ ΧΕΛΙΔΟΝΟΟΥΡΑΣ</vt:lpstr>
      <vt:lpstr>ΣΥΝΔΕΣΜΟΛΟΓΙΕΣ ΜΟΡΦΗΣ ΧΕΛΙΔΟΝΟΟΥΡΑΣ</vt:lpstr>
      <vt:lpstr>Διαφάνεια 3</vt:lpstr>
      <vt:lpstr>Διαφάνεια 4</vt:lpstr>
      <vt:lpstr>Διαφάνεια 5</vt:lpstr>
      <vt:lpstr>Διαφάνεια 6</vt:lpstr>
      <vt:lpstr>ΚΟΠΤΙΚΑ ΜΕΣΑ </vt:lpstr>
      <vt:lpstr>ΔΗΜΙΟΥΡΓΙΑ ΚΩΝΙΚΩΝ ΔΟΝΤΙΩΝ</vt:lpstr>
      <vt:lpstr>ΔΗΜΙΟΥΡΓΙΑ ΘΥΛΗΚΩΝ ΕΣΟΧΩΝ ΜΟΡΦΗΣ ΧΕΛΙΔΟΝΟΟΥΡΑΣ</vt:lpstr>
      <vt:lpstr>ΣΧΗΜΑΤΙΚΗ ΑΠΕΙΚΟΝΙΣΗ</vt:lpstr>
      <vt:lpstr>ΔΗΜΙΟΥΡΓΙΑ ΑΡΣΕΝΙΚΩΝ ΠΡΟΕΞΟΧΩΝ ΜΟΡΦΗΣ ΧΕΛΙΔΟΝΟΟΥΡΑΣ</vt:lpstr>
      <vt:lpstr>ΣΧΗΜΑΤΙΚΗ ΑΠΕΙΚΟΝΙΣΗ</vt:lpstr>
      <vt:lpstr>ΠΡΟΒΛΗΜΑΤΑ ΣΥΝΔΕΣΜΟΛΟΓΙΑΣ</vt:lpstr>
      <vt:lpstr>ΗΜΙΚΥΚΛΙΚΗΣ ΜΟΡΦΗΣ ΠΡΟΕΞΟΧΕΣ</vt:lpstr>
      <vt:lpstr>ΔΗΜΙΟΥΡΓΙΑ ΗΜΙΚΥΚΛΙΚΩΝ ΜΟΡΦΩΝ ΣΕ ΠΡΟΕΞΟΧΕΣ</vt:lpstr>
      <vt:lpstr>ΠΡΟΫΠΟΘΕΣΕΙΣ ΕΠΙΤΥΧΟΥΣ ΣΥΝΔΕΣΜΟΛΟΓΙΑΣ</vt:lpstr>
      <vt:lpstr>ΜΗΧΑΝΕΣ ΔΗΜΙΟΥΡΓΙΑΣ ΠΡΟΕΞΟΧΩΝ ΜΟΡΦΗΣ ΧΕΛΙΔΟΝΟΟΥΡΑΣ</vt:lpstr>
      <vt:lpstr>Διαφάνεια 18</vt:lpstr>
      <vt:lpstr>ΓΑΛΛΙΚΟΣ ΤΥΠΟΣ ΣΥΡΤΑΡΙΩΝ</vt:lpstr>
      <vt:lpstr>ΕΜΠΡΟΣΘΙΑ ΟΨΗ ΣΥΡΤΑΡΙΟΥ ΓΑΛΛΙΚΟΥ ΤΥΠΟΥ</vt:lpstr>
    </vt:vector>
  </TitlesOfParts>
  <Company>auth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ΜΗΧΑΝΕΣ ΔΗΜΙΟΥΡΓΙΑΣ ΠΡΟΕΞΟΧΩΝ ΜΟΡΦΗΣ ΧΕΛΙΔΟΝΟΟΥΡΑΣ</dc:title>
  <dc:creator>Georgiou</dc:creator>
  <cp:lastModifiedBy>DB2</cp:lastModifiedBy>
  <cp:revision>13</cp:revision>
  <dcterms:created xsi:type="dcterms:W3CDTF">2003-02-21T14:24:51Z</dcterms:created>
  <dcterms:modified xsi:type="dcterms:W3CDTF">2013-12-04T16:27:34Z</dcterms:modified>
</cp:coreProperties>
</file>