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7" r:id="rId1"/>
  </p:sldMasterIdLst>
  <p:notesMasterIdLst>
    <p:notesMasterId r:id="rId22"/>
  </p:notesMasterIdLst>
  <p:handoutMasterIdLst>
    <p:handoutMasterId r:id="rId23"/>
  </p:handoutMasterIdLst>
  <p:sldIdLst>
    <p:sldId id="256" r:id="rId2"/>
    <p:sldId id="325" r:id="rId3"/>
    <p:sldId id="326" r:id="rId4"/>
    <p:sldId id="327" r:id="rId5"/>
    <p:sldId id="338" r:id="rId6"/>
    <p:sldId id="328" r:id="rId7"/>
    <p:sldId id="329" r:id="rId8"/>
    <p:sldId id="331" r:id="rId9"/>
    <p:sldId id="332" r:id="rId10"/>
    <p:sldId id="333" r:id="rId11"/>
    <p:sldId id="330" r:id="rId12"/>
    <p:sldId id="334" r:id="rId13"/>
    <p:sldId id="335" r:id="rId14"/>
    <p:sldId id="336" r:id="rId15"/>
    <p:sldId id="337" r:id="rId16"/>
    <p:sldId id="339" r:id="rId17"/>
    <p:sldId id="341" r:id="rId18"/>
    <p:sldId id="340" r:id="rId19"/>
    <p:sldId id="342" r:id="rId20"/>
    <p:sldId id="289" r:id="rId21"/>
  </p:sldIdLst>
  <p:sldSz cx="9144000" cy="6858000" type="screen4x3"/>
  <p:notesSz cx="7104063" cy="10234613"/>
  <p:custDataLst>
    <p:tags r:id="rId24"/>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A82"/>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68" d="100"/>
          <a:sy n="68" d="100"/>
        </p:scale>
        <p:origin x="158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dirty="0"/>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24/4/2024</a:t>
            </a:fld>
            <a:endParaRPr lang="el-GR" dirty="0"/>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dirty="0"/>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dirty="0"/>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dirty="0"/>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24/4/2024</a:t>
            </a:fld>
            <a:endParaRPr lang="el-GR" dirty="0"/>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dirty="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a:t>Kλικ για επεξεργασία των στυλ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dirty="0"/>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dirty="0"/>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A0CBFB-6241-16E1-217D-8AABE8BD53D3}"/>
              </a:ext>
            </a:extLst>
          </p:cNvPr>
          <p:cNvSpPr>
            <a:spLocks noGrp="1"/>
          </p:cNvSpPr>
          <p:nvPr>
            <p:ph type="ctrTitle"/>
          </p:nvPr>
        </p:nvSpPr>
        <p:spPr>
          <a:xfrm>
            <a:off x="1143000" y="1122363"/>
            <a:ext cx="6858000" cy="2387600"/>
          </a:xfrm>
        </p:spPr>
        <p:txBody>
          <a:bodyPr anchor="b"/>
          <a:lstStyle>
            <a:lvl1pPr algn="ctr">
              <a:defRPr sz="45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A7D2E27D-A3DE-66D1-9D58-7419ACF92B0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F65E216B-E692-FD84-0E11-F3373199E50F}"/>
              </a:ext>
            </a:extLst>
          </p:cNvPr>
          <p:cNvSpPr>
            <a:spLocks noGrp="1"/>
          </p:cNvSpPr>
          <p:nvPr>
            <p:ph type="dt" sz="half" idx="10"/>
          </p:nvPr>
        </p:nvSpPr>
        <p:spPr/>
        <p:txBody>
          <a:bodyPr/>
          <a:lstStyle/>
          <a:p>
            <a:pPr>
              <a:defRPr/>
            </a:pPr>
            <a:endParaRPr lang="el-GR" dirty="0"/>
          </a:p>
        </p:txBody>
      </p:sp>
      <p:sp>
        <p:nvSpPr>
          <p:cNvPr id="5" name="Θέση υποσέλιδου 4">
            <a:extLst>
              <a:ext uri="{FF2B5EF4-FFF2-40B4-BE49-F238E27FC236}">
                <a16:creationId xmlns:a16="http://schemas.microsoft.com/office/drawing/2014/main" id="{1FA9EBD3-AE3E-82B6-116B-DBE3CB740185}"/>
              </a:ext>
            </a:extLst>
          </p:cNvPr>
          <p:cNvSpPr>
            <a:spLocks noGrp="1"/>
          </p:cNvSpPr>
          <p:nvPr>
            <p:ph type="ftr" sz="quarter" idx="11"/>
          </p:nvPr>
        </p:nvSpPr>
        <p:spPr/>
        <p:txBody>
          <a:bodyPr/>
          <a:lstStyle/>
          <a:p>
            <a:pPr>
              <a:defRPr/>
            </a:pPr>
            <a:endParaRPr lang="el-GR" dirty="0"/>
          </a:p>
        </p:txBody>
      </p:sp>
      <p:sp>
        <p:nvSpPr>
          <p:cNvPr id="6" name="Θέση αριθμού διαφάνειας 5">
            <a:extLst>
              <a:ext uri="{FF2B5EF4-FFF2-40B4-BE49-F238E27FC236}">
                <a16:creationId xmlns:a16="http://schemas.microsoft.com/office/drawing/2014/main" id="{0E99A88B-73E3-AE4F-AA8A-86D6DC71F456}"/>
              </a:ext>
            </a:extLst>
          </p:cNvPr>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1206499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AB83A4-8BF5-372A-AAB0-D5E5117F6ED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C4EC4CD-492E-F3E0-1754-4FD16333679A}"/>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5611D2F-B1B5-170E-8C3E-905242843017}"/>
              </a:ext>
            </a:extLst>
          </p:cNvPr>
          <p:cNvSpPr>
            <a:spLocks noGrp="1"/>
          </p:cNvSpPr>
          <p:nvPr>
            <p:ph type="dt" sz="half" idx="10"/>
          </p:nvPr>
        </p:nvSpPr>
        <p:spPr/>
        <p:txBody>
          <a:bodyPr/>
          <a:lstStyle/>
          <a:p>
            <a:pPr>
              <a:defRPr/>
            </a:pPr>
            <a:endParaRPr lang="el-GR" dirty="0"/>
          </a:p>
        </p:txBody>
      </p:sp>
      <p:sp>
        <p:nvSpPr>
          <p:cNvPr id="5" name="Θέση υποσέλιδου 4">
            <a:extLst>
              <a:ext uri="{FF2B5EF4-FFF2-40B4-BE49-F238E27FC236}">
                <a16:creationId xmlns:a16="http://schemas.microsoft.com/office/drawing/2014/main" id="{B4438A18-A8C2-7570-9281-8CD1171514FF}"/>
              </a:ext>
            </a:extLst>
          </p:cNvPr>
          <p:cNvSpPr>
            <a:spLocks noGrp="1"/>
          </p:cNvSpPr>
          <p:nvPr>
            <p:ph type="ftr" sz="quarter" idx="11"/>
          </p:nvPr>
        </p:nvSpPr>
        <p:spPr/>
        <p:txBody>
          <a:bodyPr/>
          <a:lstStyle/>
          <a:p>
            <a:pPr>
              <a:defRPr/>
            </a:pPr>
            <a:endParaRPr lang="el-GR" dirty="0"/>
          </a:p>
        </p:txBody>
      </p:sp>
      <p:sp>
        <p:nvSpPr>
          <p:cNvPr id="6" name="Θέση αριθμού διαφάνειας 5">
            <a:extLst>
              <a:ext uri="{FF2B5EF4-FFF2-40B4-BE49-F238E27FC236}">
                <a16:creationId xmlns:a16="http://schemas.microsoft.com/office/drawing/2014/main" id="{B8068707-860F-4D19-D18B-5A9F1237A0DA}"/>
              </a:ext>
            </a:extLst>
          </p:cNvPr>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889994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A6C1F7B2-2667-4C3E-E66B-6A52C86650B5}"/>
              </a:ext>
            </a:extLst>
          </p:cNvPr>
          <p:cNvSpPr>
            <a:spLocks noGrp="1"/>
          </p:cNvSpPr>
          <p:nvPr>
            <p:ph type="title" orient="vert"/>
          </p:nvPr>
        </p:nvSpPr>
        <p:spPr>
          <a:xfrm>
            <a:off x="6543675" y="365125"/>
            <a:ext cx="1971675"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A12C846-45B1-69CE-B382-67CABE1E7975}"/>
              </a:ext>
            </a:extLst>
          </p:cNvPr>
          <p:cNvSpPr>
            <a:spLocks noGrp="1"/>
          </p:cNvSpPr>
          <p:nvPr>
            <p:ph type="body" orient="vert" idx="1"/>
          </p:nvPr>
        </p:nvSpPr>
        <p:spPr>
          <a:xfrm>
            <a:off x="628650" y="365125"/>
            <a:ext cx="5800725"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AA4D394-DEAC-0E8E-73B9-B299570E2F38}"/>
              </a:ext>
            </a:extLst>
          </p:cNvPr>
          <p:cNvSpPr>
            <a:spLocks noGrp="1"/>
          </p:cNvSpPr>
          <p:nvPr>
            <p:ph type="dt" sz="half" idx="10"/>
          </p:nvPr>
        </p:nvSpPr>
        <p:spPr/>
        <p:txBody>
          <a:bodyPr/>
          <a:lstStyle/>
          <a:p>
            <a:pPr>
              <a:defRPr/>
            </a:pPr>
            <a:endParaRPr lang="el-GR" dirty="0"/>
          </a:p>
        </p:txBody>
      </p:sp>
      <p:sp>
        <p:nvSpPr>
          <p:cNvPr id="5" name="Θέση υποσέλιδου 4">
            <a:extLst>
              <a:ext uri="{FF2B5EF4-FFF2-40B4-BE49-F238E27FC236}">
                <a16:creationId xmlns:a16="http://schemas.microsoft.com/office/drawing/2014/main" id="{DA1FCF2A-F11D-2F1A-09CD-4DB880128E90}"/>
              </a:ext>
            </a:extLst>
          </p:cNvPr>
          <p:cNvSpPr>
            <a:spLocks noGrp="1"/>
          </p:cNvSpPr>
          <p:nvPr>
            <p:ph type="ftr" sz="quarter" idx="11"/>
          </p:nvPr>
        </p:nvSpPr>
        <p:spPr/>
        <p:txBody>
          <a:bodyPr/>
          <a:lstStyle/>
          <a:p>
            <a:pPr>
              <a:defRPr/>
            </a:pPr>
            <a:endParaRPr lang="el-GR" dirty="0"/>
          </a:p>
        </p:txBody>
      </p:sp>
      <p:sp>
        <p:nvSpPr>
          <p:cNvPr id="6" name="Θέση αριθμού διαφάνειας 5">
            <a:extLst>
              <a:ext uri="{FF2B5EF4-FFF2-40B4-BE49-F238E27FC236}">
                <a16:creationId xmlns:a16="http://schemas.microsoft.com/office/drawing/2014/main" id="{F2F56E18-0801-A1A5-9153-6B030EB08C24}"/>
              </a:ext>
            </a:extLst>
          </p:cNvPr>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425674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DB415C-3DE9-B867-6AAB-165F7386F2E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0639AE5-76C4-0941-EB96-8477D476A183}"/>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ED7E6CE-5DEB-24D5-0CD0-37FEC8646DDE}"/>
              </a:ext>
            </a:extLst>
          </p:cNvPr>
          <p:cNvSpPr>
            <a:spLocks noGrp="1"/>
          </p:cNvSpPr>
          <p:nvPr>
            <p:ph type="dt" sz="half" idx="10"/>
          </p:nvPr>
        </p:nvSpPr>
        <p:spPr/>
        <p:txBody>
          <a:bodyPr/>
          <a:lstStyle/>
          <a:p>
            <a:pPr>
              <a:defRPr/>
            </a:pPr>
            <a:endParaRPr lang="el-GR" dirty="0"/>
          </a:p>
        </p:txBody>
      </p:sp>
      <p:sp>
        <p:nvSpPr>
          <p:cNvPr id="5" name="Θέση υποσέλιδου 4">
            <a:extLst>
              <a:ext uri="{FF2B5EF4-FFF2-40B4-BE49-F238E27FC236}">
                <a16:creationId xmlns:a16="http://schemas.microsoft.com/office/drawing/2014/main" id="{AF56C9FB-2226-3987-F57D-551F6F59D7C9}"/>
              </a:ext>
            </a:extLst>
          </p:cNvPr>
          <p:cNvSpPr>
            <a:spLocks noGrp="1"/>
          </p:cNvSpPr>
          <p:nvPr>
            <p:ph type="ftr" sz="quarter" idx="11"/>
          </p:nvPr>
        </p:nvSpPr>
        <p:spPr/>
        <p:txBody>
          <a:bodyPr/>
          <a:lstStyle/>
          <a:p>
            <a:pPr>
              <a:defRPr/>
            </a:pPr>
            <a:endParaRPr lang="el-GR" dirty="0"/>
          </a:p>
        </p:txBody>
      </p:sp>
      <p:sp>
        <p:nvSpPr>
          <p:cNvPr id="6" name="Θέση αριθμού διαφάνειας 5">
            <a:extLst>
              <a:ext uri="{FF2B5EF4-FFF2-40B4-BE49-F238E27FC236}">
                <a16:creationId xmlns:a16="http://schemas.microsoft.com/office/drawing/2014/main" id="{4355E86C-6FC9-EEFB-79F0-ABE367DC6D5A}"/>
              </a:ext>
            </a:extLst>
          </p:cNvPr>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30044771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27C8DC-4091-6BD1-C7AB-83908A358054}"/>
              </a:ext>
            </a:extLst>
          </p:cNvPr>
          <p:cNvSpPr>
            <a:spLocks noGrp="1"/>
          </p:cNvSpPr>
          <p:nvPr>
            <p:ph type="title"/>
          </p:nvPr>
        </p:nvSpPr>
        <p:spPr>
          <a:xfrm>
            <a:off x="623888" y="1709739"/>
            <a:ext cx="7886700" cy="2852737"/>
          </a:xfrm>
        </p:spPr>
        <p:txBody>
          <a:bodyPr anchor="b"/>
          <a:lstStyle>
            <a:lvl1pPr>
              <a:defRPr sz="45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149A01A-8172-B6E9-3F49-0C0230619762}"/>
              </a:ext>
            </a:extLst>
          </p:cNvPr>
          <p:cNvSpPr>
            <a:spLocks noGrp="1"/>
          </p:cNvSpPr>
          <p:nvPr>
            <p:ph type="body" idx="1"/>
          </p:nvPr>
        </p:nvSpPr>
        <p:spPr>
          <a:xfrm>
            <a:off x="623888" y="4589464"/>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F9BC9D84-6513-837D-92B4-9BC1D3ED38CD}"/>
              </a:ext>
            </a:extLst>
          </p:cNvPr>
          <p:cNvSpPr>
            <a:spLocks noGrp="1"/>
          </p:cNvSpPr>
          <p:nvPr>
            <p:ph type="dt" sz="half" idx="10"/>
          </p:nvPr>
        </p:nvSpPr>
        <p:spPr/>
        <p:txBody>
          <a:bodyPr/>
          <a:lstStyle/>
          <a:p>
            <a:pPr>
              <a:defRPr/>
            </a:pPr>
            <a:endParaRPr lang="el-GR" dirty="0"/>
          </a:p>
        </p:txBody>
      </p:sp>
      <p:sp>
        <p:nvSpPr>
          <p:cNvPr id="5" name="Θέση υποσέλιδου 4">
            <a:extLst>
              <a:ext uri="{FF2B5EF4-FFF2-40B4-BE49-F238E27FC236}">
                <a16:creationId xmlns:a16="http://schemas.microsoft.com/office/drawing/2014/main" id="{DC5835E6-20D4-9078-1817-2D904F056754}"/>
              </a:ext>
            </a:extLst>
          </p:cNvPr>
          <p:cNvSpPr>
            <a:spLocks noGrp="1"/>
          </p:cNvSpPr>
          <p:nvPr>
            <p:ph type="ftr" sz="quarter" idx="11"/>
          </p:nvPr>
        </p:nvSpPr>
        <p:spPr/>
        <p:txBody>
          <a:bodyPr/>
          <a:lstStyle/>
          <a:p>
            <a:pPr>
              <a:defRPr/>
            </a:pPr>
            <a:endParaRPr lang="el-GR" dirty="0"/>
          </a:p>
        </p:txBody>
      </p:sp>
      <p:sp>
        <p:nvSpPr>
          <p:cNvPr id="6" name="Θέση αριθμού διαφάνειας 5">
            <a:extLst>
              <a:ext uri="{FF2B5EF4-FFF2-40B4-BE49-F238E27FC236}">
                <a16:creationId xmlns:a16="http://schemas.microsoft.com/office/drawing/2014/main" id="{9AF01B64-8F68-3D61-2C8E-EE7543B7563A}"/>
              </a:ext>
            </a:extLst>
          </p:cNvPr>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064274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88BA99-6DD0-0D5A-67FE-9E5471DDB55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61F894A-719C-6936-FF28-D41F5D11C004}"/>
              </a:ext>
            </a:extLst>
          </p:cNvPr>
          <p:cNvSpPr>
            <a:spLocks noGrp="1"/>
          </p:cNvSpPr>
          <p:nvPr>
            <p:ph sz="half" idx="1"/>
          </p:nvPr>
        </p:nvSpPr>
        <p:spPr>
          <a:xfrm>
            <a:off x="628650" y="1825625"/>
            <a:ext cx="38862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9F7C4380-A0ED-D2E8-107E-F6561DFDA3A6}"/>
              </a:ext>
            </a:extLst>
          </p:cNvPr>
          <p:cNvSpPr>
            <a:spLocks noGrp="1"/>
          </p:cNvSpPr>
          <p:nvPr>
            <p:ph sz="half" idx="2"/>
          </p:nvPr>
        </p:nvSpPr>
        <p:spPr>
          <a:xfrm>
            <a:off x="4629150" y="1825625"/>
            <a:ext cx="38862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41601716-A34E-9E64-ACD7-DD5C885FEAAF}"/>
              </a:ext>
            </a:extLst>
          </p:cNvPr>
          <p:cNvSpPr>
            <a:spLocks noGrp="1"/>
          </p:cNvSpPr>
          <p:nvPr>
            <p:ph type="dt" sz="half" idx="10"/>
          </p:nvPr>
        </p:nvSpPr>
        <p:spPr/>
        <p:txBody>
          <a:bodyPr/>
          <a:lstStyle/>
          <a:p>
            <a:pPr>
              <a:defRPr/>
            </a:pPr>
            <a:endParaRPr lang="el-GR" dirty="0"/>
          </a:p>
        </p:txBody>
      </p:sp>
      <p:sp>
        <p:nvSpPr>
          <p:cNvPr id="6" name="Θέση υποσέλιδου 5">
            <a:extLst>
              <a:ext uri="{FF2B5EF4-FFF2-40B4-BE49-F238E27FC236}">
                <a16:creationId xmlns:a16="http://schemas.microsoft.com/office/drawing/2014/main" id="{C1E00B92-1EF6-3517-F68D-96295ECFBAAF}"/>
              </a:ext>
            </a:extLst>
          </p:cNvPr>
          <p:cNvSpPr>
            <a:spLocks noGrp="1"/>
          </p:cNvSpPr>
          <p:nvPr>
            <p:ph type="ftr" sz="quarter" idx="11"/>
          </p:nvPr>
        </p:nvSpPr>
        <p:spPr/>
        <p:txBody>
          <a:bodyPr/>
          <a:lstStyle/>
          <a:p>
            <a:pPr>
              <a:defRPr/>
            </a:pPr>
            <a:endParaRPr lang="el-GR" dirty="0"/>
          </a:p>
        </p:txBody>
      </p:sp>
      <p:sp>
        <p:nvSpPr>
          <p:cNvPr id="7" name="Θέση αριθμού διαφάνειας 6">
            <a:extLst>
              <a:ext uri="{FF2B5EF4-FFF2-40B4-BE49-F238E27FC236}">
                <a16:creationId xmlns:a16="http://schemas.microsoft.com/office/drawing/2014/main" id="{9D0FE5E3-A883-942F-C138-702ED626911E}"/>
              </a:ext>
            </a:extLst>
          </p:cNvPr>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022089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FD4E6A-9C0A-C0E5-F224-8F90AF62DF7D}"/>
              </a:ext>
            </a:extLst>
          </p:cNvPr>
          <p:cNvSpPr>
            <a:spLocks noGrp="1"/>
          </p:cNvSpPr>
          <p:nvPr>
            <p:ph type="title"/>
          </p:nvPr>
        </p:nvSpPr>
        <p:spPr>
          <a:xfrm>
            <a:off x="629841" y="365126"/>
            <a:ext cx="78867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40EF89F-1D9F-879E-9584-93F8631FABB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FF6C9BC9-2D83-355E-858D-AD9D58690F17}"/>
              </a:ext>
            </a:extLst>
          </p:cNvPr>
          <p:cNvSpPr>
            <a:spLocks noGrp="1"/>
          </p:cNvSpPr>
          <p:nvPr>
            <p:ph sz="half" idx="2"/>
          </p:nvPr>
        </p:nvSpPr>
        <p:spPr>
          <a:xfrm>
            <a:off x="629842" y="2505075"/>
            <a:ext cx="3868340"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66853D46-1191-F052-78C4-799A41DC657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6172B24F-7602-6C11-1DDD-80AF88B6B933}"/>
              </a:ext>
            </a:extLst>
          </p:cNvPr>
          <p:cNvSpPr>
            <a:spLocks noGrp="1"/>
          </p:cNvSpPr>
          <p:nvPr>
            <p:ph sz="quarter" idx="4"/>
          </p:nvPr>
        </p:nvSpPr>
        <p:spPr>
          <a:xfrm>
            <a:off x="4629150" y="2505075"/>
            <a:ext cx="3887391"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B82A41B7-BD03-7030-89C0-FB23AA16A1EB}"/>
              </a:ext>
            </a:extLst>
          </p:cNvPr>
          <p:cNvSpPr>
            <a:spLocks noGrp="1"/>
          </p:cNvSpPr>
          <p:nvPr>
            <p:ph type="dt" sz="half" idx="10"/>
          </p:nvPr>
        </p:nvSpPr>
        <p:spPr/>
        <p:txBody>
          <a:bodyPr/>
          <a:lstStyle/>
          <a:p>
            <a:pPr>
              <a:defRPr/>
            </a:pPr>
            <a:endParaRPr lang="el-GR" dirty="0"/>
          </a:p>
        </p:txBody>
      </p:sp>
      <p:sp>
        <p:nvSpPr>
          <p:cNvPr id="8" name="Θέση υποσέλιδου 7">
            <a:extLst>
              <a:ext uri="{FF2B5EF4-FFF2-40B4-BE49-F238E27FC236}">
                <a16:creationId xmlns:a16="http://schemas.microsoft.com/office/drawing/2014/main" id="{B2A8A3F9-F0CC-4473-AEB5-AC06EAD25BC4}"/>
              </a:ext>
            </a:extLst>
          </p:cNvPr>
          <p:cNvSpPr>
            <a:spLocks noGrp="1"/>
          </p:cNvSpPr>
          <p:nvPr>
            <p:ph type="ftr" sz="quarter" idx="11"/>
          </p:nvPr>
        </p:nvSpPr>
        <p:spPr/>
        <p:txBody>
          <a:bodyPr/>
          <a:lstStyle/>
          <a:p>
            <a:pPr>
              <a:defRPr/>
            </a:pPr>
            <a:endParaRPr lang="el-GR" dirty="0"/>
          </a:p>
        </p:txBody>
      </p:sp>
      <p:sp>
        <p:nvSpPr>
          <p:cNvPr id="9" name="Θέση αριθμού διαφάνειας 8">
            <a:extLst>
              <a:ext uri="{FF2B5EF4-FFF2-40B4-BE49-F238E27FC236}">
                <a16:creationId xmlns:a16="http://schemas.microsoft.com/office/drawing/2014/main" id="{FE3A376D-6744-C442-6C13-08ABE474D159}"/>
              </a:ext>
            </a:extLst>
          </p:cNvPr>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269424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FAAAA3-A7B4-4059-E485-93FC417390C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DD135185-839E-4C1A-C084-85172B41F4CD}"/>
              </a:ext>
            </a:extLst>
          </p:cNvPr>
          <p:cNvSpPr>
            <a:spLocks noGrp="1"/>
          </p:cNvSpPr>
          <p:nvPr>
            <p:ph type="dt" sz="half" idx="10"/>
          </p:nvPr>
        </p:nvSpPr>
        <p:spPr/>
        <p:txBody>
          <a:bodyPr/>
          <a:lstStyle/>
          <a:p>
            <a:pPr>
              <a:defRPr/>
            </a:pPr>
            <a:endParaRPr lang="el-GR" dirty="0"/>
          </a:p>
        </p:txBody>
      </p:sp>
      <p:sp>
        <p:nvSpPr>
          <p:cNvPr id="4" name="Θέση υποσέλιδου 3">
            <a:extLst>
              <a:ext uri="{FF2B5EF4-FFF2-40B4-BE49-F238E27FC236}">
                <a16:creationId xmlns:a16="http://schemas.microsoft.com/office/drawing/2014/main" id="{5CF669C8-C961-2A72-BE8D-17F80C742153}"/>
              </a:ext>
            </a:extLst>
          </p:cNvPr>
          <p:cNvSpPr>
            <a:spLocks noGrp="1"/>
          </p:cNvSpPr>
          <p:nvPr>
            <p:ph type="ftr" sz="quarter" idx="11"/>
          </p:nvPr>
        </p:nvSpPr>
        <p:spPr/>
        <p:txBody>
          <a:bodyPr/>
          <a:lstStyle/>
          <a:p>
            <a:pPr>
              <a:defRPr/>
            </a:pPr>
            <a:endParaRPr lang="el-GR" dirty="0"/>
          </a:p>
        </p:txBody>
      </p:sp>
      <p:sp>
        <p:nvSpPr>
          <p:cNvPr id="5" name="Θέση αριθμού διαφάνειας 4">
            <a:extLst>
              <a:ext uri="{FF2B5EF4-FFF2-40B4-BE49-F238E27FC236}">
                <a16:creationId xmlns:a16="http://schemas.microsoft.com/office/drawing/2014/main" id="{F8A00CA9-5A5B-E3DD-3137-C482F62144AD}"/>
              </a:ext>
            </a:extLst>
          </p:cNvPr>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4116045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D597F30B-3B6F-7696-A770-7C53F71CE289}"/>
              </a:ext>
            </a:extLst>
          </p:cNvPr>
          <p:cNvSpPr>
            <a:spLocks noGrp="1"/>
          </p:cNvSpPr>
          <p:nvPr>
            <p:ph type="dt" sz="half" idx="10"/>
          </p:nvPr>
        </p:nvSpPr>
        <p:spPr/>
        <p:txBody>
          <a:bodyPr/>
          <a:lstStyle/>
          <a:p>
            <a:pPr>
              <a:defRPr/>
            </a:pPr>
            <a:endParaRPr lang="el-GR" dirty="0"/>
          </a:p>
        </p:txBody>
      </p:sp>
      <p:sp>
        <p:nvSpPr>
          <p:cNvPr id="3" name="Θέση υποσέλιδου 2">
            <a:extLst>
              <a:ext uri="{FF2B5EF4-FFF2-40B4-BE49-F238E27FC236}">
                <a16:creationId xmlns:a16="http://schemas.microsoft.com/office/drawing/2014/main" id="{84282F92-9FA4-BED6-CB99-321C5CA576CA}"/>
              </a:ext>
            </a:extLst>
          </p:cNvPr>
          <p:cNvSpPr>
            <a:spLocks noGrp="1"/>
          </p:cNvSpPr>
          <p:nvPr>
            <p:ph type="ftr" sz="quarter" idx="11"/>
          </p:nvPr>
        </p:nvSpPr>
        <p:spPr/>
        <p:txBody>
          <a:bodyPr/>
          <a:lstStyle/>
          <a:p>
            <a:pPr>
              <a:defRPr/>
            </a:pPr>
            <a:endParaRPr lang="el-GR" dirty="0"/>
          </a:p>
        </p:txBody>
      </p:sp>
      <p:sp>
        <p:nvSpPr>
          <p:cNvPr id="4" name="Θέση αριθμού διαφάνειας 3">
            <a:extLst>
              <a:ext uri="{FF2B5EF4-FFF2-40B4-BE49-F238E27FC236}">
                <a16:creationId xmlns:a16="http://schemas.microsoft.com/office/drawing/2014/main" id="{D7365E0A-9FE7-C3AF-0F50-D7E6143C3BE5}"/>
              </a:ext>
            </a:extLst>
          </p:cNvPr>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25234570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C142F1-C338-B822-B835-B2DD7C4C4C1D}"/>
              </a:ext>
            </a:extLst>
          </p:cNvPr>
          <p:cNvSpPr>
            <a:spLocks noGrp="1"/>
          </p:cNvSpPr>
          <p:nvPr>
            <p:ph type="title"/>
          </p:nvPr>
        </p:nvSpPr>
        <p:spPr>
          <a:xfrm>
            <a:off x="629841" y="457200"/>
            <a:ext cx="2949178" cy="1600200"/>
          </a:xfrm>
        </p:spPr>
        <p:txBody>
          <a:bodyPr anchor="b"/>
          <a:lstStyle>
            <a:lvl1pPr>
              <a:defRPr sz="24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10C0206-2D85-89A5-4589-6EF16F2C88E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8277D63F-29A5-C21F-39A5-BD59372177D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22FB176-696E-BCA7-1CBE-5D86AF78281D}"/>
              </a:ext>
            </a:extLst>
          </p:cNvPr>
          <p:cNvSpPr>
            <a:spLocks noGrp="1"/>
          </p:cNvSpPr>
          <p:nvPr>
            <p:ph type="dt" sz="half" idx="10"/>
          </p:nvPr>
        </p:nvSpPr>
        <p:spPr/>
        <p:txBody>
          <a:bodyPr/>
          <a:lstStyle/>
          <a:p>
            <a:pPr>
              <a:defRPr/>
            </a:pPr>
            <a:endParaRPr lang="el-GR" dirty="0"/>
          </a:p>
        </p:txBody>
      </p:sp>
      <p:sp>
        <p:nvSpPr>
          <p:cNvPr id="6" name="Θέση υποσέλιδου 5">
            <a:extLst>
              <a:ext uri="{FF2B5EF4-FFF2-40B4-BE49-F238E27FC236}">
                <a16:creationId xmlns:a16="http://schemas.microsoft.com/office/drawing/2014/main" id="{DB7991F8-080F-4FDC-A2DE-5712921C6723}"/>
              </a:ext>
            </a:extLst>
          </p:cNvPr>
          <p:cNvSpPr>
            <a:spLocks noGrp="1"/>
          </p:cNvSpPr>
          <p:nvPr>
            <p:ph type="ftr" sz="quarter" idx="11"/>
          </p:nvPr>
        </p:nvSpPr>
        <p:spPr/>
        <p:txBody>
          <a:bodyPr/>
          <a:lstStyle/>
          <a:p>
            <a:pPr>
              <a:defRPr/>
            </a:pPr>
            <a:endParaRPr lang="el-GR" dirty="0"/>
          </a:p>
        </p:txBody>
      </p:sp>
      <p:sp>
        <p:nvSpPr>
          <p:cNvPr id="7" name="Θέση αριθμού διαφάνειας 6">
            <a:extLst>
              <a:ext uri="{FF2B5EF4-FFF2-40B4-BE49-F238E27FC236}">
                <a16:creationId xmlns:a16="http://schemas.microsoft.com/office/drawing/2014/main" id="{FEAC9588-0107-3B38-5AC0-3C936AA5A330}"/>
              </a:ext>
            </a:extLst>
          </p:cNvPr>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524121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164AA8-5940-8E9F-C9A7-320E4E7C1D8C}"/>
              </a:ext>
            </a:extLst>
          </p:cNvPr>
          <p:cNvSpPr>
            <a:spLocks noGrp="1"/>
          </p:cNvSpPr>
          <p:nvPr>
            <p:ph type="title"/>
          </p:nvPr>
        </p:nvSpPr>
        <p:spPr>
          <a:xfrm>
            <a:off x="629841" y="457200"/>
            <a:ext cx="2949178" cy="1600200"/>
          </a:xfrm>
        </p:spPr>
        <p:txBody>
          <a:bodyPr anchor="b"/>
          <a:lstStyle>
            <a:lvl1pPr>
              <a:defRPr sz="24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9B1D37D7-C8E8-6C7F-2F51-F42A96FC9EC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l-GR"/>
          </a:p>
        </p:txBody>
      </p:sp>
      <p:sp>
        <p:nvSpPr>
          <p:cNvPr id="4" name="Θέση κειμένου 3">
            <a:extLst>
              <a:ext uri="{FF2B5EF4-FFF2-40B4-BE49-F238E27FC236}">
                <a16:creationId xmlns:a16="http://schemas.microsoft.com/office/drawing/2014/main" id="{87697E51-930F-1A5D-437A-DB319A21292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789BCE1-E49F-4B16-9CB1-9D812E332CDA}"/>
              </a:ext>
            </a:extLst>
          </p:cNvPr>
          <p:cNvSpPr>
            <a:spLocks noGrp="1"/>
          </p:cNvSpPr>
          <p:nvPr>
            <p:ph type="dt" sz="half" idx="10"/>
          </p:nvPr>
        </p:nvSpPr>
        <p:spPr/>
        <p:txBody>
          <a:bodyPr/>
          <a:lstStyle/>
          <a:p>
            <a:pPr>
              <a:defRPr/>
            </a:pPr>
            <a:endParaRPr lang="el-GR" dirty="0"/>
          </a:p>
        </p:txBody>
      </p:sp>
      <p:sp>
        <p:nvSpPr>
          <p:cNvPr id="6" name="Θέση υποσέλιδου 5">
            <a:extLst>
              <a:ext uri="{FF2B5EF4-FFF2-40B4-BE49-F238E27FC236}">
                <a16:creationId xmlns:a16="http://schemas.microsoft.com/office/drawing/2014/main" id="{E38EDFBE-7CEF-01D9-6356-16CB23EC4D9F}"/>
              </a:ext>
            </a:extLst>
          </p:cNvPr>
          <p:cNvSpPr>
            <a:spLocks noGrp="1"/>
          </p:cNvSpPr>
          <p:nvPr>
            <p:ph type="ftr" sz="quarter" idx="11"/>
          </p:nvPr>
        </p:nvSpPr>
        <p:spPr/>
        <p:txBody>
          <a:bodyPr/>
          <a:lstStyle/>
          <a:p>
            <a:pPr>
              <a:defRPr/>
            </a:pPr>
            <a:endParaRPr lang="el-GR" dirty="0"/>
          </a:p>
        </p:txBody>
      </p:sp>
      <p:sp>
        <p:nvSpPr>
          <p:cNvPr id="7" name="Θέση αριθμού διαφάνειας 6">
            <a:extLst>
              <a:ext uri="{FF2B5EF4-FFF2-40B4-BE49-F238E27FC236}">
                <a16:creationId xmlns:a16="http://schemas.microsoft.com/office/drawing/2014/main" id="{E2768AD9-8FB8-D2B2-7A0F-7E5A6C74F835}"/>
              </a:ext>
            </a:extLst>
          </p:cNvPr>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1432892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0D1FB112-FE1D-4C21-B317-278BFEF68C2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59104CA-3640-3302-3852-198010B526E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2EDBEF5-93C1-2DBA-8B81-3CECBC12F10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pPr>
              <a:defRPr/>
            </a:pPr>
            <a:endParaRPr lang="el-GR" dirty="0"/>
          </a:p>
        </p:txBody>
      </p:sp>
      <p:sp>
        <p:nvSpPr>
          <p:cNvPr id="5" name="Θέση υποσέλιδου 4">
            <a:extLst>
              <a:ext uri="{FF2B5EF4-FFF2-40B4-BE49-F238E27FC236}">
                <a16:creationId xmlns:a16="http://schemas.microsoft.com/office/drawing/2014/main" id="{2A0815B4-6E0B-1A18-70FB-B5D74A7A091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pPr>
              <a:defRPr/>
            </a:pPr>
            <a:endParaRPr lang="el-GR" dirty="0"/>
          </a:p>
        </p:txBody>
      </p:sp>
      <p:sp>
        <p:nvSpPr>
          <p:cNvPr id="6" name="Θέση αριθμού διαφάνειας 5">
            <a:extLst>
              <a:ext uri="{FF2B5EF4-FFF2-40B4-BE49-F238E27FC236}">
                <a16:creationId xmlns:a16="http://schemas.microsoft.com/office/drawing/2014/main" id="{354186BC-3E6D-8E2F-2AD5-862F603DCF6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126804349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id="{748C1DF4-A945-9612-81EC-32625E0EAEDD}"/>
              </a:ext>
            </a:extLst>
          </p:cNvPr>
          <p:cNvSpPr txBox="1">
            <a:spLocks/>
          </p:cNvSpPr>
          <p:nvPr/>
        </p:nvSpPr>
        <p:spPr>
          <a:xfrm>
            <a:off x="0" y="857250"/>
            <a:ext cx="4564264" cy="1185241"/>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l-GR" sz="2400" dirty="0"/>
              <a:t>Πανεπιστήμιο Θεσσαλίας</a:t>
            </a:r>
            <a:br>
              <a:rPr lang="el-GR" sz="2400" dirty="0"/>
            </a:br>
            <a:r>
              <a:rPr lang="el-GR" sz="2400" dirty="0"/>
              <a:t>Τμήμα Επιστήμης Τροφίμων &amp; Διατροφής</a:t>
            </a:r>
          </a:p>
        </p:txBody>
      </p:sp>
      <p:sp>
        <p:nvSpPr>
          <p:cNvPr id="5" name="Θέση περιεχομένου 2">
            <a:extLst>
              <a:ext uri="{FF2B5EF4-FFF2-40B4-BE49-F238E27FC236}">
                <a16:creationId xmlns:a16="http://schemas.microsoft.com/office/drawing/2014/main" id="{6E6605FE-3B7F-743F-2A95-5C7A07B606CA}"/>
              </a:ext>
            </a:extLst>
          </p:cNvPr>
          <p:cNvSpPr txBox="1">
            <a:spLocks/>
          </p:cNvSpPr>
          <p:nvPr/>
        </p:nvSpPr>
        <p:spPr>
          <a:xfrm>
            <a:off x="0" y="5249911"/>
            <a:ext cx="4564264" cy="748019"/>
          </a:xfrm>
          <a:prstGeom prst="rect">
            <a:avLst/>
          </a:prstGeom>
        </p:spPr>
        <p:txBody>
          <a:bodyPr vert="horz" lIns="68580" tIns="34290" rIns="68580" bIns="3429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l-GR" sz="1800" dirty="0"/>
              <a:t>Δρ. Χατζημητάκος Θεόδωρος, </a:t>
            </a:r>
          </a:p>
          <a:p>
            <a:r>
              <a:rPr lang="en-US" sz="1800" dirty="0"/>
              <a:t>M.Sc., M.Ed., </a:t>
            </a:r>
            <a:r>
              <a:rPr lang="en-US" sz="1800" dirty="0" err="1"/>
              <a:t>Ph.D</a:t>
            </a:r>
            <a:endParaRPr lang="el-GR" sz="1800" dirty="0"/>
          </a:p>
        </p:txBody>
      </p:sp>
      <p:pic>
        <p:nvPicPr>
          <p:cNvPr id="6" name="Picture 4" descr="Κρυστάλλινο πλέγμα">
            <a:extLst>
              <a:ext uri="{FF2B5EF4-FFF2-40B4-BE49-F238E27FC236}">
                <a16:creationId xmlns:a16="http://schemas.microsoft.com/office/drawing/2014/main" id="{51C63F06-E812-8BD2-4AF2-E3798BB3E7D9}"/>
              </a:ext>
            </a:extLst>
          </p:cNvPr>
          <p:cNvPicPr>
            <a:picLocks noChangeAspect="1"/>
          </p:cNvPicPr>
          <p:nvPr/>
        </p:nvPicPr>
        <p:blipFill rotWithShape="1">
          <a:blip r:embed="rId2"/>
          <a:srcRect l="25636" r="24364"/>
          <a:stretch/>
        </p:blipFill>
        <p:spPr>
          <a:xfrm>
            <a:off x="4572001" y="857257"/>
            <a:ext cx="4571999" cy="5143493"/>
          </a:xfrm>
          <a:prstGeom prst="rect">
            <a:avLst/>
          </a:prstGeom>
        </p:spPr>
      </p:pic>
      <p:sp>
        <p:nvSpPr>
          <p:cNvPr id="11" name="TextBox 10">
            <a:extLst>
              <a:ext uri="{FF2B5EF4-FFF2-40B4-BE49-F238E27FC236}">
                <a16:creationId xmlns:a16="http://schemas.microsoft.com/office/drawing/2014/main" id="{6580F94C-21BB-60FB-0340-F195EFCFE946}"/>
              </a:ext>
            </a:extLst>
          </p:cNvPr>
          <p:cNvSpPr txBox="1"/>
          <p:nvPr/>
        </p:nvSpPr>
        <p:spPr>
          <a:xfrm>
            <a:off x="0" y="2930926"/>
            <a:ext cx="4478917" cy="461665"/>
          </a:xfrm>
          <a:prstGeom prst="rect">
            <a:avLst/>
          </a:prstGeom>
          <a:noFill/>
        </p:spPr>
        <p:txBody>
          <a:bodyPr wrap="square">
            <a:spAutoFit/>
          </a:bodyPr>
          <a:lstStyle/>
          <a:p>
            <a:pPr algn="ctr"/>
            <a:r>
              <a:rPr lang="el-GR" sz="2400" dirty="0"/>
              <a:t>Βιοχημεία Τροφίμων</a:t>
            </a:r>
          </a:p>
        </p:txBody>
      </p:sp>
      <p:sp>
        <p:nvSpPr>
          <p:cNvPr id="12" name="TextBox 11">
            <a:extLst>
              <a:ext uri="{FF2B5EF4-FFF2-40B4-BE49-F238E27FC236}">
                <a16:creationId xmlns:a16="http://schemas.microsoft.com/office/drawing/2014/main" id="{96EF2834-28C3-D670-01C9-2E05716CF4B1}"/>
              </a:ext>
            </a:extLst>
          </p:cNvPr>
          <p:cNvSpPr txBox="1"/>
          <p:nvPr/>
        </p:nvSpPr>
        <p:spPr>
          <a:xfrm>
            <a:off x="42673" y="3863261"/>
            <a:ext cx="4478917" cy="369332"/>
          </a:xfrm>
          <a:prstGeom prst="rect">
            <a:avLst/>
          </a:prstGeom>
          <a:noFill/>
        </p:spPr>
        <p:txBody>
          <a:bodyPr wrap="square">
            <a:spAutoFit/>
          </a:bodyPr>
          <a:lstStyle/>
          <a:p>
            <a:pPr algn="ctr"/>
            <a:r>
              <a:rPr lang="en-US" dirty="0"/>
              <a:t>4</a:t>
            </a:r>
            <a:r>
              <a:rPr lang="el-GR" baseline="30000" dirty="0"/>
              <a:t>η</a:t>
            </a:r>
            <a:r>
              <a:rPr lang="el-GR" dirty="0"/>
              <a:t> Ενότητα</a:t>
            </a:r>
          </a:p>
        </p:txBody>
      </p:sp>
    </p:spTree>
    <p:extLst>
      <p:ext uri="{BB962C8B-B14F-4D97-AF65-F5344CB8AC3E}">
        <p14:creationId xmlns:p14="http://schemas.microsoft.com/office/powerpoint/2010/main" val="1042521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C9BDEB5-A0C0-CFAD-546B-71C654622261}"/>
              </a:ext>
            </a:extLst>
          </p:cNvPr>
          <p:cNvSpPr>
            <a:spLocks noGrp="1"/>
          </p:cNvSpPr>
          <p:nvPr>
            <p:ph idx="1"/>
          </p:nvPr>
        </p:nvSpPr>
        <p:spPr>
          <a:xfrm>
            <a:off x="628650" y="332656"/>
            <a:ext cx="7886700" cy="5844307"/>
          </a:xfrm>
        </p:spPr>
        <p:txBody>
          <a:bodyPr/>
          <a:lstStyle/>
          <a:p>
            <a:r>
              <a:rPr lang="el-GR" dirty="0"/>
              <a:t>Μη ανταγωνιστικοί αναστολείς (</a:t>
            </a:r>
            <a:r>
              <a:rPr lang="en-US" dirty="0"/>
              <a:t>non-competitive inhibitors)</a:t>
            </a:r>
          </a:p>
          <a:p>
            <a:endParaRPr lang="en-US" dirty="0"/>
          </a:p>
          <a:p>
            <a:r>
              <a:rPr lang="el-GR" sz="1800" dirty="0">
                <a:solidFill>
                  <a:srgbClr val="000000"/>
                </a:solidFill>
                <a:effectLst/>
                <a:latin typeface="Times New Roman" panose="02020603050405020304" pitchFamily="18" charset="0"/>
                <a:ea typeface="Times New Roman" panose="02020603050405020304" pitchFamily="18" charset="0"/>
              </a:rPr>
              <a:t>Μη ανταγωνιστικοί αναστολείς είναι οι αναστολείς που μπορεί να προσδεθούν σε ένα ένζυμο και σε άλλη θέση εκτός από το ενεργό κέντρο του, σε μια </a:t>
            </a:r>
            <a:r>
              <a:rPr lang="el-GR" sz="1800" dirty="0" err="1">
                <a:solidFill>
                  <a:srgbClr val="000000"/>
                </a:solidFill>
                <a:effectLst/>
                <a:latin typeface="Times New Roman" panose="02020603050405020304" pitchFamily="18" charset="0"/>
                <a:ea typeface="Times New Roman" panose="02020603050405020304" pitchFamily="18" charset="0"/>
              </a:rPr>
              <a:t>αλλοστερική</a:t>
            </a:r>
            <a:r>
              <a:rPr lang="el-GR" sz="1800" dirty="0">
                <a:solidFill>
                  <a:srgbClr val="000000"/>
                </a:solidFill>
                <a:effectLst/>
                <a:latin typeface="Times New Roman" panose="02020603050405020304" pitchFamily="18" charset="0"/>
                <a:ea typeface="Times New Roman" panose="02020603050405020304" pitchFamily="18" charset="0"/>
              </a:rPr>
              <a:t> θέση. Σε τέτοια περίπτωση δεν επηρεάζεται άμεσα η πρόσδεση του υποστρώματος στο ενεργό κέντρο. Θεωρείται ότι προκαλούνται διαμορφωτικές αλλαγές στο ένζυμο μετά την πρόσδεση του αναστολέα, οι οποίες έχουν ως αποτέλεσμα να εμποδίζουν την κατάλληλη πρόσδεση του υποστρώματος στο ενεργό κέντρο. </a:t>
            </a:r>
            <a:endParaRPr lang="el-GR" dirty="0"/>
          </a:p>
        </p:txBody>
      </p:sp>
      <p:sp>
        <p:nvSpPr>
          <p:cNvPr id="4" name="Θέση αριθμού διαφάνειας 3">
            <a:extLst>
              <a:ext uri="{FF2B5EF4-FFF2-40B4-BE49-F238E27FC236}">
                <a16:creationId xmlns:a16="http://schemas.microsoft.com/office/drawing/2014/main" id="{613C5F7B-213B-4F56-4D2A-23B257CD1C52}"/>
              </a:ext>
            </a:extLst>
          </p:cNvPr>
          <p:cNvSpPr>
            <a:spLocks noGrp="1"/>
          </p:cNvSpPr>
          <p:nvPr>
            <p:ph type="sldNum" sz="quarter" idx="12"/>
          </p:nvPr>
        </p:nvSpPr>
        <p:spPr/>
        <p:txBody>
          <a:bodyPr/>
          <a:lstStyle/>
          <a:p>
            <a:pPr>
              <a:defRPr/>
            </a:pPr>
            <a:fld id="{7E55E3B3-0445-4CFC-BED8-763D4409E61F}" type="slidenum">
              <a:rPr lang="el-GR" smtClean="0"/>
              <a:pPr>
                <a:defRPr/>
              </a:pPr>
              <a:t>9</a:t>
            </a:fld>
            <a:endParaRPr lang="el-GR" dirty="0"/>
          </a:p>
        </p:txBody>
      </p:sp>
    </p:spTree>
    <p:extLst>
      <p:ext uri="{BB962C8B-B14F-4D97-AF65-F5344CB8AC3E}">
        <p14:creationId xmlns:p14="http://schemas.microsoft.com/office/powerpoint/2010/main" val="1496399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C9BDEB5-A0C0-CFAD-546B-71C654622261}"/>
              </a:ext>
            </a:extLst>
          </p:cNvPr>
          <p:cNvSpPr>
            <a:spLocks noGrp="1"/>
          </p:cNvSpPr>
          <p:nvPr>
            <p:ph idx="1"/>
          </p:nvPr>
        </p:nvSpPr>
        <p:spPr>
          <a:xfrm>
            <a:off x="628650" y="332656"/>
            <a:ext cx="7886700" cy="5844307"/>
          </a:xfrm>
        </p:spPr>
        <p:txBody>
          <a:bodyPr/>
          <a:lstStyle/>
          <a:p>
            <a:endParaRPr lang="el-GR" dirty="0"/>
          </a:p>
        </p:txBody>
      </p:sp>
      <p:sp>
        <p:nvSpPr>
          <p:cNvPr id="4" name="Θέση αριθμού διαφάνειας 3">
            <a:extLst>
              <a:ext uri="{FF2B5EF4-FFF2-40B4-BE49-F238E27FC236}">
                <a16:creationId xmlns:a16="http://schemas.microsoft.com/office/drawing/2014/main" id="{613C5F7B-213B-4F56-4D2A-23B257CD1C52}"/>
              </a:ext>
            </a:extLst>
          </p:cNvPr>
          <p:cNvSpPr>
            <a:spLocks noGrp="1"/>
          </p:cNvSpPr>
          <p:nvPr>
            <p:ph type="sldNum" sz="quarter" idx="12"/>
          </p:nvPr>
        </p:nvSpPr>
        <p:spPr/>
        <p:txBody>
          <a:bodyPr/>
          <a:lstStyle/>
          <a:p>
            <a:pPr>
              <a:defRPr/>
            </a:pPr>
            <a:fld id="{7E55E3B3-0445-4CFC-BED8-763D4409E61F}" type="slidenum">
              <a:rPr lang="el-GR" smtClean="0"/>
              <a:pPr>
                <a:defRPr/>
              </a:pPr>
              <a:t>10</a:t>
            </a:fld>
            <a:endParaRPr lang="el-GR" dirty="0"/>
          </a:p>
        </p:txBody>
      </p:sp>
      <p:pic>
        <p:nvPicPr>
          <p:cNvPr id="2" name="Picture 540">
            <a:extLst>
              <a:ext uri="{FF2B5EF4-FFF2-40B4-BE49-F238E27FC236}">
                <a16:creationId xmlns:a16="http://schemas.microsoft.com/office/drawing/2014/main" id="{CCCF6887-90EF-7856-44F3-CEB8AD013716}"/>
              </a:ext>
            </a:extLst>
          </p:cNvPr>
          <p:cNvPicPr/>
          <p:nvPr/>
        </p:nvPicPr>
        <p:blipFill>
          <a:blip r:embed="rId2"/>
          <a:stretch>
            <a:fillRect/>
          </a:stretch>
        </p:blipFill>
        <p:spPr>
          <a:xfrm>
            <a:off x="1840230" y="433070"/>
            <a:ext cx="5463540" cy="5991860"/>
          </a:xfrm>
          <a:prstGeom prst="rect">
            <a:avLst/>
          </a:prstGeom>
        </p:spPr>
      </p:pic>
    </p:spTree>
    <p:extLst>
      <p:ext uri="{BB962C8B-B14F-4D97-AF65-F5344CB8AC3E}">
        <p14:creationId xmlns:p14="http://schemas.microsoft.com/office/powerpoint/2010/main" val="2906555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C9BDEB5-A0C0-CFAD-546B-71C654622261}"/>
              </a:ext>
            </a:extLst>
          </p:cNvPr>
          <p:cNvSpPr>
            <a:spLocks noGrp="1"/>
          </p:cNvSpPr>
          <p:nvPr>
            <p:ph idx="1"/>
          </p:nvPr>
        </p:nvSpPr>
        <p:spPr>
          <a:xfrm>
            <a:off x="628650" y="332656"/>
            <a:ext cx="7886700" cy="5844307"/>
          </a:xfrm>
        </p:spPr>
        <p:txBody>
          <a:bodyPr/>
          <a:lstStyle/>
          <a:p>
            <a:r>
              <a:rPr lang="el-GR" dirty="0"/>
              <a:t>Συναγωνιστικοί αναστολείς (</a:t>
            </a:r>
            <a:r>
              <a:rPr lang="en-US" dirty="0"/>
              <a:t>uncompetitive inhibitors)</a:t>
            </a:r>
            <a:endParaRPr lang="el-GR" dirty="0"/>
          </a:p>
          <a:p>
            <a:endParaRPr lang="el-GR" dirty="0"/>
          </a:p>
          <a:p>
            <a:r>
              <a:rPr lang="el-GR" sz="1800" kern="100" dirty="0">
                <a:solidFill>
                  <a:srgbClr val="000000"/>
                </a:solidFill>
                <a:effectLst/>
                <a:latin typeface="Times New Roman" panose="02020603050405020304" pitchFamily="18" charset="0"/>
                <a:ea typeface="Times New Roman" panose="02020603050405020304" pitchFamily="18" charset="0"/>
              </a:rPr>
              <a:t>Οι συναγωνιστικοί αναστολείς θεωρείται ότι σχηματίζουν </a:t>
            </a:r>
            <a:r>
              <a:rPr lang="el-GR" sz="1800" kern="100" dirty="0" err="1">
                <a:solidFill>
                  <a:srgbClr val="000000"/>
                </a:solidFill>
                <a:effectLst/>
                <a:latin typeface="Times New Roman" panose="02020603050405020304" pitchFamily="18" charset="0"/>
                <a:ea typeface="Times New Roman" panose="02020603050405020304" pitchFamily="18" charset="0"/>
              </a:rPr>
              <a:t>σύμπλοκο</a:t>
            </a:r>
            <a:r>
              <a:rPr lang="el-GR" sz="1800" kern="100" dirty="0">
                <a:solidFill>
                  <a:srgbClr val="000000"/>
                </a:solidFill>
                <a:effectLst/>
                <a:latin typeface="Times New Roman" panose="02020603050405020304" pitchFamily="18" charset="0"/>
                <a:ea typeface="Times New Roman" panose="02020603050405020304" pitchFamily="18" charset="0"/>
              </a:rPr>
              <a:t> με το </a:t>
            </a:r>
            <a:r>
              <a:rPr lang="el-GR" sz="1800" kern="100" dirty="0" err="1">
                <a:solidFill>
                  <a:srgbClr val="000000"/>
                </a:solidFill>
                <a:effectLst/>
                <a:latin typeface="Times New Roman" panose="02020603050405020304" pitchFamily="18" charset="0"/>
                <a:ea typeface="Times New Roman" panose="02020603050405020304" pitchFamily="18" charset="0"/>
              </a:rPr>
              <a:t>σύμπλοκο</a:t>
            </a:r>
            <a:r>
              <a:rPr lang="el-GR" sz="1800" kern="100" dirty="0">
                <a:solidFill>
                  <a:srgbClr val="000000"/>
                </a:solidFill>
                <a:effectLst/>
                <a:latin typeface="Times New Roman" panose="02020603050405020304" pitchFamily="18" charset="0"/>
                <a:ea typeface="Times New Roman" panose="02020603050405020304" pitchFamily="18" charset="0"/>
              </a:rPr>
              <a:t> ενζύμου υποστρώματος σε </a:t>
            </a:r>
            <a:r>
              <a:rPr lang="el-GR" sz="1800" kern="100" dirty="0" err="1">
                <a:solidFill>
                  <a:srgbClr val="000000"/>
                </a:solidFill>
                <a:effectLst/>
                <a:latin typeface="Times New Roman" panose="02020603050405020304" pitchFamily="18" charset="0"/>
                <a:ea typeface="Times New Roman" panose="02020603050405020304" pitchFamily="18" charset="0"/>
              </a:rPr>
              <a:t>περιοχη</a:t>
            </a:r>
            <a:r>
              <a:rPr lang="el-GR" sz="1800" kern="100" dirty="0">
                <a:solidFill>
                  <a:srgbClr val="000000"/>
                </a:solidFill>
                <a:effectLst/>
                <a:latin typeface="Times New Roman" panose="02020603050405020304" pitchFamily="18" charset="0"/>
                <a:ea typeface="Times New Roman" panose="02020603050405020304" pitchFamily="18" charset="0"/>
              </a:rPr>
              <a:t> διαφορετική του ενεργού κέντρου, εμποδίζοντας έτσι τη μετατροπή του υποστρώματος προς προϊόντα.  </a:t>
            </a:r>
          </a:p>
          <a:p>
            <a:endParaRPr lang="el-GR" dirty="0"/>
          </a:p>
        </p:txBody>
      </p:sp>
      <p:sp>
        <p:nvSpPr>
          <p:cNvPr id="4" name="Θέση αριθμού διαφάνειας 3">
            <a:extLst>
              <a:ext uri="{FF2B5EF4-FFF2-40B4-BE49-F238E27FC236}">
                <a16:creationId xmlns:a16="http://schemas.microsoft.com/office/drawing/2014/main" id="{613C5F7B-213B-4F56-4D2A-23B257CD1C52}"/>
              </a:ext>
            </a:extLst>
          </p:cNvPr>
          <p:cNvSpPr>
            <a:spLocks noGrp="1"/>
          </p:cNvSpPr>
          <p:nvPr>
            <p:ph type="sldNum" sz="quarter" idx="12"/>
          </p:nvPr>
        </p:nvSpPr>
        <p:spPr/>
        <p:txBody>
          <a:bodyPr/>
          <a:lstStyle/>
          <a:p>
            <a:pPr>
              <a:defRPr/>
            </a:pPr>
            <a:fld id="{7E55E3B3-0445-4CFC-BED8-763D4409E61F}" type="slidenum">
              <a:rPr lang="el-GR" smtClean="0"/>
              <a:pPr>
                <a:defRPr/>
              </a:pPr>
              <a:t>11</a:t>
            </a:fld>
            <a:endParaRPr lang="el-GR" dirty="0"/>
          </a:p>
        </p:txBody>
      </p:sp>
      <p:grpSp>
        <p:nvGrpSpPr>
          <p:cNvPr id="2" name="Group 11586">
            <a:extLst>
              <a:ext uri="{FF2B5EF4-FFF2-40B4-BE49-F238E27FC236}">
                <a16:creationId xmlns:a16="http://schemas.microsoft.com/office/drawing/2014/main" id="{D648276C-9454-52EB-D245-F2A6141AD73E}"/>
              </a:ext>
            </a:extLst>
          </p:cNvPr>
          <p:cNvGrpSpPr/>
          <p:nvPr/>
        </p:nvGrpSpPr>
        <p:grpSpPr>
          <a:xfrm>
            <a:off x="827584" y="2420888"/>
            <a:ext cx="6931025" cy="2809876"/>
            <a:chOff x="0" y="0"/>
            <a:chExt cx="6931152" cy="2810256"/>
          </a:xfrm>
        </p:grpSpPr>
        <p:pic>
          <p:nvPicPr>
            <p:cNvPr id="5" name="Picture 572">
              <a:extLst>
                <a:ext uri="{FF2B5EF4-FFF2-40B4-BE49-F238E27FC236}">
                  <a16:creationId xmlns:a16="http://schemas.microsoft.com/office/drawing/2014/main" id="{0FE94DDB-930E-D22E-7844-1C3999DD102E}"/>
                </a:ext>
              </a:extLst>
            </p:cNvPr>
            <p:cNvPicPr/>
            <p:nvPr/>
          </p:nvPicPr>
          <p:blipFill>
            <a:blip r:embed="rId2"/>
            <a:stretch>
              <a:fillRect/>
            </a:stretch>
          </p:blipFill>
          <p:spPr>
            <a:xfrm>
              <a:off x="0" y="240791"/>
              <a:ext cx="3383280" cy="2356104"/>
            </a:xfrm>
            <a:prstGeom prst="rect">
              <a:avLst/>
            </a:prstGeom>
          </p:spPr>
        </p:pic>
        <p:pic>
          <p:nvPicPr>
            <p:cNvPr id="6" name="Picture 574">
              <a:extLst>
                <a:ext uri="{FF2B5EF4-FFF2-40B4-BE49-F238E27FC236}">
                  <a16:creationId xmlns:a16="http://schemas.microsoft.com/office/drawing/2014/main" id="{BAE0211F-D100-560F-0E4C-5516135CEC6F}"/>
                </a:ext>
              </a:extLst>
            </p:cNvPr>
            <p:cNvPicPr/>
            <p:nvPr/>
          </p:nvPicPr>
          <p:blipFill>
            <a:blip r:embed="rId3"/>
            <a:stretch>
              <a:fillRect/>
            </a:stretch>
          </p:blipFill>
          <p:spPr>
            <a:xfrm>
              <a:off x="3959352" y="0"/>
              <a:ext cx="2971800" cy="2810256"/>
            </a:xfrm>
            <a:prstGeom prst="rect">
              <a:avLst/>
            </a:prstGeom>
          </p:spPr>
        </p:pic>
      </p:grpSp>
    </p:spTree>
    <p:extLst>
      <p:ext uri="{BB962C8B-B14F-4D97-AF65-F5344CB8AC3E}">
        <p14:creationId xmlns:p14="http://schemas.microsoft.com/office/powerpoint/2010/main" val="2749192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613C5F7B-213B-4F56-4D2A-23B257CD1C52}"/>
              </a:ext>
            </a:extLst>
          </p:cNvPr>
          <p:cNvSpPr>
            <a:spLocks noGrp="1"/>
          </p:cNvSpPr>
          <p:nvPr>
            <p:ph type="sldNum" sz="quarter" idx="12"/>
          </p:nvPr>
        </p:nvSpPr>
        <p:spPr/>
        <p:txBody>
          <a:bodyPr/>
          <a:lstStyle/>
          <a:p>
            <a:pPr>
              <a:defRPr/>
            </a:pPr>
            <a:fld id="{7E55E3B3-0445-4CFC-BED8-763D4409E61F}" type="slidenum">
              <a:rPr lang="el-GR" smtClean="0"/>
              <a:pPr>
                <a:defRPr/>
              </a:pPr>
              <a:t>12</a:t>
            </a:fld>
            <a:endParaRPr lang="el-GR" dirty="0"/>
          </a:p>
        </p:txBody>
      </p:sp>
      <p:pic>
        <p:nvPicPr>
          <p:cNvPr id="5" name="Picture 791">
            <a:extLst>
              <a:ext uri="{FF2B5EF4-FFF2-40B4-BE49-F238E27FC236}">
                <a16:creationId xmlns:a16="http://schemas.microsoft.com/office/drawing/2014/main" id="{3795EE2E-4667-A00D-1AB6-6E09B5AEBB57}"/>
              </a:ext>
            </a:extLst>
          </p:cNvPr>
          <p:cNvPicPr>
            <a:picLocks noGrp="1"/>
          </p:cNvPicPr>
          <p:nvPr>
            <p:ph idx="1"/>
          </p:nvPr>
        </p:nvPicPr>
        <p:blipFill>
          <a:blip r:embed="rId2"/>
          <a:stretch>
            <a:fillRect/>
          </a:stretch>
        </p:blipFill>
        <p:spPr>
          <a:xfrm>
            <a:off x="763128" y="404664"/>
            <a:ext cx="7265255" cy="6048672"/>
          </a:xfrm>
          <a:prstGeom prst="rect">
            <a:avLst/>
          </a:prstGeom>
        </p:spPr>
      </p:pic>
    </p:spTree>
    <p:extLst>
      <p:ext uri="{BB962C8B-B14F-4D97-AF65-F5344CB8AC3E}">
        <p14:creationId xmlns:p14="http://schemas.microsoft.com/office/powerpoint/2010/main" val="4213661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613C5F7B-213B-4F56-4D2A-23B257CD1C52}"/>
              </a:ext>
            </a:extLst>
          </p:cNvPr>
          <p:cNvSpPr>
            <a:spLocks noGrp="1"/>
          </p:cNvSpPr>
          <p:nvPr>
            <p:ph type="sldNum" sz="quarter" idx="12"/>
          </p:nvPr>
        </p:nvSpPr>
        <p:spPr/>
        <p:txBody>
          <a:bodyPr/>
          <a:lstStyle/>
          <a:p>
            <a:pPr>
              <a:defRPr/>
            </a:pPr>
            <a:fld id="{7E55E3B3-0445-4CFC-BED8-763D4409E61F}" type="slidenum">
              <a:rPr lang="el-GR" smtClean="0"/>
              <a:pPr>
                <a:defRPr/>
              </a:pPr>
              <a:t>13</a:t>
            </a:fld>
            <a:endParaRPr lang="el-GR" dirty="0"/>
          </a:p>
        </p:txBody>
      </p:sp>
      <p:pic>
        <p:nvPicPr>
          <p:cNvPr id="2" name="Picture 797">
            <a:extLst>
              <a:ext uri="{FF2B5EF4-FFF2-40B4-BE49-F238E27FC236}">
                <a16:creationId xmlns:a16="http://schemas.microsoft.com/office/drawing/2014/main" id="{F2FD5815-D8BB-AD1C-0898-9AEEFADA0381}"/>
              </a:ext>
            </a:extLst>
          </p:cNvPr>
          <p:cNvPicPr/>
          <p:nvPr/>
        </p:nvPicPr>
        <p:blipFill>
          <a:blip r:embed="rId2"/>
          <a:stretch>
            <a:fillRect/>
          </a:stretch>
        </p:blipFill>
        <p:spPr>
          <a:xfrm>
            <a:off x="187642" y="640397"/>
            <a:ext cx="8768715" cy="5577205"/>
          </a:xfrm>
          <a:prstGeom prst="rect">
            <a:avLst/>
          </a:prstGeom>
        </p:spPr>
      </p:pic>
    </p:spTree>
    <p:extLst>
      <p:ext uri="{BB962C8B-B14F-4D97-AF65-F5344CB8AC3E}">
        <p14:creationId xmlns:p14="http://schemas.microsoft.com/office/powerpoint/2010/main" val="3210037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C9BDEB5-A0C0-CFAD-546B-71C654622261}"/>
              </a:ext>
            </a:extLst>
          </p:cNvPr>
          <p:cNvSpPr>
            <a:spLocks noGrp="1"/>
          </p:cNvSpPr>
          <p:nvPr>
            <p:ph idx="1"/>
          </p:nvPr>
        </p:nvSpPr>
        <p:spPr>
          <a:xfrm>
            <a:off x="628650" y="332656"/>
            <a:ext cx="7886700" cy="5844307"/>
          </a:xfrm>
        </p:spPr>
        <p:txBody>
          <a:bodyPr/>
          <a:lstStyle/>
          <a:p>
            <a:r>
              <a:rPr lang="el-GR" dirty="0"/>
              <a:t>Μη αντιστρεπτή αναστολή</a:t>
            </a:r>
          </a:p>
          <a:p>
            <a:r>
              <a:rPr lang="el-GR" sz="1800" kern="100" dirty="0">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Οι μη-αντιστρεπτοί αναστολείς ενώνονται ομοιοπολικά ή καταστρέφουν μια λειτουργική ομάδα πάνω στο ένζυμο που είναι απαραίτητη για την </a:t>
            </a:r>
            <a:r>
              <a:rPr lang="el-GR" sz="1800" kern="100" dirty="0" err="1">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ενεργότητα</a:t>
            </a:r>
            <a:r>
              <a:rPr lang="el-GR" sz="1800" kern="100" dirty="0">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 του </a:t>
            </a:r>
            <a:r>
              <a:rPr lang="el-GR" sz="1800" kern="100" dirty="0" err="1">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ένζύμου</a:t>
            </a:r>
            <a:r>
              <a:rPr lang="el-GR" sz="1800" kern="100" dirty="0">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 ή δημιουργούν μια εξαιρετικά σταθερή σύνδεση. Ο σχηματισμός ενός ομοιοπολικού δεσμού μεταξύ ενός μη-αντιστρεπτού αναστολέα και ενός ενζύμου είναι κοινός.</a:t>
            </a:r>
          </a:p>
          <a:p>
            <a:endParaRPr lang="el-GR" dirty="0"/>
          </a:p>
          <a:p>
            <a:r>
              <a:rPr lang="el-GR" sz="1800" kern="100" dirty="0">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Μια ειδική τάξη μη-αντιστρεπτών αναστολέων είναι οι </a:t>
            </a:r>
            <a:r>
              <a:rPr lang="el-GR" sz="1800" b="1" kern="100" dirty="0">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αυτοκτονικοί </a:t>
            </a:r>
            <a:r>
              <a:rPr lang="el-GR" sz="1800" b="1" kern="100" dirty="0" err="1">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απενεργοποιητές</a:t>
            </a:r>
            <a:r>
              <a:rPr lang="el-GR" sz="1800" b="1" kern="100" dirty="0">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 (</a:t>
            </a:r>
            <a:r>
              <a:rPr lang="el-GR" sz="1800" b="1" kern="100" dirty="0" err="1">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suicide</a:t>
            </a:r>
            <a:r>
              <a:rPr lang="el-GR" sz="1800" b="1" kern="100" dirty="0">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 </a:t>
            </a:r>
            <a:r>
              <a:rPr lang="el-GR" sz="1800" b="1" kern="100" dirty="0" err="1">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inactivators</a:t>
            </a:r>
            <a:r>
              <a:rPr lang="el-GR" sz="1800" b="1" kern="100" dirty="0">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a:t>
            </a:r>
            <a:r>
              <a:rPr lang="el-GR" sz="1800" kern="100" dirty="0">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 Αυτές οι ουσίες είναι σχετικά αδρανείς μέχρι να συνδεθούν στο ενεργό κέντρο ενός ενζύμου. Ένας αυτοκτονικός </a:t>
            </a:r>
            <a:r>
              <a:rPr lang="el-GR" sz="1800" kern="100" dirty="0" err="1">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απενεργοποιητής</a:t>
            </a:r>
            <a:r>
              <a:rPr lang="el-GR" sz="1800" kern="100" dirty="0">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 υπόκειται στις πρώτες μεταβολές μιας κανονικής </a:t>
            </a:r>
            <a:r>
              <a:rPr lang="el-GR" sz="1800" kern="100" dirty="0" err="1">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ενζυμικής</a:t>
            </a:r>
            <a:r>
              <a:rPr lang="el-GR" sz="1800" kern="100" dirty="0">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 αντίδρασης, αλλά αντί να μετατραπεί σε προϊόν μετατρέπεται σε μια πολύ δραστική ένωση, η οποία συνδυάζεται μη-αντιστρεπτά με το ένζυμο.</a:t>
            </a:r>
          </a:p>
          <a:p>
            <a:endParaRPr lang="el-GR" dirty="0"/>
          </a:p>
          <a:p>
            <a:r>
              <a:rPr lang="el-GR" sz="1800" kern="100" dirty="0">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Αυτές οι ουσίες ονομάζονται επίσης και </a:t>
            </a:r>
            <a:r>
              <a:rPr lang="el-GR" sz="1800" b="1" kern="100" dirty="0" err="1">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απενεργοποιητές</a:t>
            </a:r>
            <a:r>
              <a:rPr lang="el-GR" sz="1800" b="1" kern="100" dirty="0">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 βάσει μηχανισμού </a:t>
            </a:r>
            <a:r>
              <a:rPr lang="el-GR" sz="1800" kern="100" dirty="0">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γιατί εκμεταλλεύονται τον κανονικό μηχανισμό της </a:t>
            </a:r>
            <a:r>
              <a:rPr lang="el-GR" sz="1800" kern="100" dirty="0" err="1">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ενζυμικής</a:t>
            </a:r>
            <a:r>
              <a:rPr lang="el-GR" sz="1800" kern="100" dirty="0">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 αντίδρασης για ν’ απενεργοποιήσουν το ένζυμο.</a:t>
            </a:r>
          </a:p>
          <a:p>
            <a:endParaRPr lang="el-GR" dirty="0"/>
          </a:p>
        </p:txBody>
      </p:sp>
      <p:sp>
        <p:nvSpPr>
          <p:cNvPr id="4" name="Θέση αριθμού διαφάνειας 3">
            <a:extLst>
              <a:ext uri="{FF2B5EF4-FFF2-40B4-BE49-F238E27FC236}">
                <a16:creationId xmlns:a16="http://schemas.microsoft.com/office/drawing/2014/main" id="{613C5F7B-213B-4F56-4D2A-23B257CD1C52}"/>
              </a:ext>
            </a:extLst>
          </p:cNvPr>
          <p:cNvSpPr>
            <a:spLocks noGrp="1"/>
          </p:cNvSpPr>
          <p:nvPr>
            <p:ph type="sldNum" sz="quarter" idx="12"/>
          </p:nvPr>
        </p:nvSpPr>
        <p:spPr/>
        <p:txBody>
          <a:bodyPr/>
          <a:lstStyle/>
          <a:p>
            <a:pPr>
              <a:defRPr/>
            </a:pPr>
            <a:fld id="{7E55E3B3-0445-4CFC-BED8-763D4409E61F}" type="slidenum">
              <a:rPr lang="el-GR" smtClean="0"/>
              <a:pPr>
                <a:defRPr/>
              </a:pPr>
              <a:t>14</a:t>
            </a:fld>
            <a:endParaRPr lang="el-GR" dirty="0"/>
          </a:p>
        </p:txBody>
      </p:sp>
    </p:spTree>
    <p:extLst>
      <p:ext uri="{BB962C8B-B14F-4D97-AF65-F5344CB8AC3E}">
        <p14:creationId xmlns:p14="http://schemas.microsoft.com/office/powerpoint/2010/main" val="1342990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399B603-5CC4-DB2F-5D59-F15C70051106}"/>
              </a:ext>
            </a:extLst>
          </p:cNvPr>
          <p:cNvSpPr>
            <a:spLocks noGrp="1"/>
          </p:cNvSpPr>
          <p:nvPr>
            <p:ph idx="1"/>
          </p:nvPr>
        </p:nvSpPr>
        <p:spPr>
          <a:xfrm>
            <a:off x="251520" y="188640"/>
            <a:ext cx="8568952" cy="5988323"/>
          </a:xfrm>
        </p:spPr>
        <p:txBody>
          <a:bodyPr>
            <a:noAutofit/>
          </a:bodyPr>
          <a:lstStyle/>
          <a:p>
            <a:pPr marL="0" indent="0">
              <a:buNone/>
            </a:pPr>
            <a:r>
              <a:rPr lang="el-GR" sz="1400" b="1" dirty="0"/>
              <a:t>Χρήσεις ανταγωνιστικών αναστολέων στα τρόφιμα</a:t>
            </a:r>
          </a:p>
          <a:p>
            <a:pPr marL="0" indent="0">
              <a:buNone/>
            </a:pPr>
            <a:endParaRPr lang="el-GR" sz="1400" dirty="0"/>
          </a:p>
          <a:p>
            <a:pPr marL="0" indent="0">
              <a:buNone/>
            </a:pPr>
            <a:r>
              <a:rPr lang="el-GR" sz="1400" dirty="0"/>
              <a:t>Η ανταγωνιστική αναστολή παίζει σημαντικό ρόλο σε διάφορες πτυχές της τεχνολογίας τροφίμων, ιδιαίτερα στη συντήρηση των τροφίμων, στη βελτίωση της γεύσης και στην ασφάλεια των τροφίμων. </a:t>
            </a:r>
          </a:p>
          <a:p>
            <a:endParaRPr lang="el-GR" sz="1400" dirty="0"/>
          </a:p>
          <a:p>
            <a:pPr marL="0" indent="0">
              <a:buNone/>
            </a:pPr>
            <a:r>
              <a:rPr lang="el-GR" sz="1400" dirty="0"/>
              <a:t>1. Αναστολή ενζύμων για πρόληψη της αλλοίωσης των τροφίμων: Τα ένζυμα που υπάρχουν φυσικά στα τρόφιμα μπορούν να οδηγήσουν σε αλλοίωση καταλύοντας αντιδράσεις όπως η οξείδωση και το </a:t>
            </a:r>
            <a:r>
              <a:rPr lang="el-GR" sz="1400" dirty="0" err="1"/>
              <a:t>ενζυμικό</a:t>
            </a:r>
            <a:r>
              <a:rPr lang="el-GR" sz="1400" dirty="0"/>
              <a:t> μαύρισμα. Μπορούν να χρησιμοποιηθούν ανταγωνιστικοί αναστολείς για την επιβράδυνση ή την πρόληψη αυτών των αντιδράσεων. Για παράδειγμα, το ασκορβικό οξύ (βιταμίνη C), ανάλογα με τη συγκέντρωση,  μπορεί να δράσει ως ανταγωνιστικός αναστολέας (&lt;1.5% </a:t>
            </a:r>
            <a:r>
              <a:rPr lang="en-US" sz="1400" dirty="0"/>
              <a:t>w/v) </a:t>
            </a:r>
            <a:r>
              <a:rPr lang="el-GR" sz="1400" dirty="0"/>
              <a:t>της </a:t>
            </a:r>
            <a:r>
              <a:rPr lang="el-GR" sz="1400" dirty="0" err="1"/>
              <a:t>πολυφαίνυλο</a:t>
            </a:r>
            <a:r>
              <a:rPr lang="el-GR" sz="1400" dirty="0"/>
              <a:t> </a:t>
            </a:r>
            <a:r>
              <a:rPr lang="el-GR" sz="1400" dirty="0" err="1"/>
              <a:t>οξειδάσης</a:t>
            </a:r>
            <a:r>
              <a:rPr lang="el-GR" sz="1400" dirty="0"/>
              <a:t>, του ενζύμου που είναι υπεύθυνο για το </a:t>
            </a:r>
            <a:r>
              <a:rPr lang="el-GR" sz="1400" dirty="0" err="1"/>
              <a:t>ενζυμικό</a:t>
            </a:r>
            <a:r>
              <a:rPr lang="el-GR" sz="1400" dirty="0"/>
              <a:t> μαύρισμα των φρούτων και των λαχανικών. Με τον ανταγωνισμό με το υπόστρωμα (</a:t>
            </a:r>
            <a:r>
              <a:rPr lang="el-GR" sz="1400" dirty="0" err="1"/>
              <a:t>πολυφαινόλες</a:t>
            </a:r>
            <a:r>
              <a:rPr lang="el-GR" sz="1400" dirty="0"/>
              <a:t>), το ασκορβικό οξύ αναστέλλει την </a:t>
            </a:r>
            <a:r>
              <a:rPr lang="el-GR" sz="1400" dirty="0" err="1"/>
              <a:t>ενζυμική</a:t>
            </a:r>
            <a:r>
              <a:rPr lang="el-GR" sz="1400" dirty="0"/>
              <a:t> αμαύρωση, διατηρώντας έτσι το χρώμα και τη φρεσκάδα του φαγητού.</a:t>
            </a:r>
          </a:p>
          <a:p>
            <a:endParaRPr lang="el-GR" sz="1400" dirty="0"/>
          </a:p>
          <a:p>
            <a:pPr marL="0" indent="0">
              <a:buNone/>
            </a:pPr>
            <a:r>
              <a:rPr lang="el-GR" sz="1400" dirty="0"/>
              <a:t>2. Έλεγχος Μικροβιακής Ανάπτυξης: Μπορεί να εφαρμοστεί ανταγωνιστική αναστολή για τον έλεγχο της μικροβιακής ανάπτυξης στα τρόφιμα. Ορισμένες ενώσεις που βρίσκονται στα τρόφιμα μπορούν να αναστείλουν την ανάπτυξη μικροοργανισμών που προκαλούν αλλοίωση ή παθογόνων ανταγωνιζόμενοι τα απαραίτητα θρεπτικά συστατικά που απαιτούνται για την ανάπτυξη τους. Για παράδειγμα, Η γαλακτική </a:t>
            </a:r>
            <a:r>
              <a:rPr lang="el-GR" sz="1400" dirty="0" err="1"/>
              <a:t>αφυδρογονάση</a:t>
            </a:r>
            <a:r>
              <a:rPr lang="el-GR" sz="1400" dirty="0"/>
              <a:t>, ή γαλακτική </a:t>
            </a:r>
            <a:r>
              <a:rPr lang="el-GR" sz="1400" dirty="0" err="1"/>
              <a:t>δεϋδρογενάση</a:t>
            </a:r>
            <a:r>
              <a:rPr lang="el-GR" sz="1400" dirty="0"/>
              <a:t> είναι </a:t>
            </a:r>
            <a:r>
              <a:rPr lang="el-GR" sz="1400" dirty="0" err="1"/>
              <a:t>κυτταροπλασματικό</a:t>
            </a:r>
            <a:r>
              <a:rPr lang="el-GR" sz="1400" dirty="0"/>
              <a:t> ένζυμο που καταλύει την αντιστρεπτή μετατροπή του γαλακτικού οξέος σε </a:t>
            </a:r>
            <a:r>
              <a:rPr lang="el-GR" sz="1400" dirty="0" err="1"/>
              <a:t>πυροσταφυλικό</a:t>
            </a:r>
            <a:r>
              <a:rPr lang="el-GR" sz="1400" dirty="0"/>
              <a:t> οξύ, εντός του κύκλου της </a:t>
            </a:r>
            <a:r>
              <a:rPr lang="el-GR" sz="1400" dirty="0" err="1"/>
              <a:t>γλυκόλυσης</a:t>
            </a:r>
            <a:r>
              <a:rPr lang="el-GR" sz="1400" dirty="0"/>
              <a:t>. Τα </a:t>
            </a:r>
            <a:r>
              <a:rPr lang="el-GR" sz="1400" dirty="0" err="1"/>
              <a:t>οξαμικά</a:t>
            </a:r>
            <a:r>
              <a:rPr lang="el-GR" sz="1400" dirty="0"/>
              <a:t> ιόντα δρουν ανταγωνιστικά, μειώνοντας την αποτελεσματικότητα του ενζύμου, συνεπώς, μειώνουν </a:t>
            </a:r>
            <a:r>
              <a:rPr lang="el-GR" sz="1400" dirty="0" err="1"/>
              <a:t>τηνπαραγωγή</a:t>
            </a:r>
            <a:r>
              <a:rPr lang="el-GR" sz="1400" dirty="0"/>
              <a:t> ενέργειας και της ανάπτυξη των βακτηρίων</a:t>
            </a:r>
          </a:p>
          <a:p>
            <a:endParaRPr lang="el-GR" sz="1400" dirty="0"/>
          </a:p>
          <a:p>
            <a:endParaRPr lang="el-GR" sz="1400" dirty="0"/>
          </a:p>
          <a:p>
            <a:endParaRPr lang="el-GR" sz="1400" dirty="0"/>
          </a:p>
          <a:p>
            <a:endParaRPr lang="el-GR" sz="1400" dirty="0"/>
          </a:p>
          <a:p>
            <a:endParaRPr lang="el-GR" sz="1400" dirty="0"/>
          </a:p>
          <a:p>
            <a:endParaRPr lang="el-GR" sz="1400" dirty="0"/>
          </a:p>
          <a:p>
            <a:pPr marL="0" indent="0">
              <a:buNone/>
            </a:pPr>
            <a:endParaRPr lang="el-GR" sz="1400" dirty="0"/>
          </a:p>
          <a:p>
            <a:endParaRPr lang="el-GR" sz="1400" dirty="0"/>
          </a:p>
        </p:txBody>
      </p:sp>
      <p:sp>
        <p:nvSpPr>
          <p:cNvPr id="4" name="Θέση αριθμού διαφάνειας 3">
            <a:extLst>
              <a:ext uri="{FF2B5EF4-FFF2-40B4-BE49-F238E27FC236}">
                <a16:creationId xmlns:a16="http://schemas.microsoft.com/office/drawing/2014/main" id="{5DDD1548-F7CB-66B0-78AC-A9EC915D49D6}"/>
              </a:ext>
            </a:extLst>
          </p:cNvPr>
          <p:cNvSpPr>
            <a:spLocks noGrp="1"/>
          </p:cNvSpPr>
          <p:nvPr>
            <p:ph type="sldNum" sz="quarter" idx="12"/>
          </p:nvPr>
        </p:nvSpPr>
        <p:spPr/>
        <p:txBody>
          <a:bodyPr/>
          <a:lstStyle/>
          <a:p>
            <a:pPr>
              <a:defRPr/>
            </a:pPr>
            <a:fld id="{7E55E3B3-0445-4CFC-BED8-763D4409E61F}" type="slidenum">
              <a:rPr lang="el-GR" smtClean="0"/>
              <a:pPr>
                <a:defRPr/>
              </a:pPr>
              <a:t>15</a:t>
            </a:fld>
            <a:endParaRPr lang="el-GR" dirty="0"/>
          </a:p>
        </p:txBody>
      </p:sp>
      <p:sp>
        <p:nvSpPr>
          <p:cNvPr id="5" name="AutoShape 2" descr="Oxamate - Wikipedia">
            <a:extLst>
              <a:ext uri="{FF2B5EF4-FFF2-40B4-BE49-F238E27FC236}">
                <a16:creationId xmlns:a16="http://schemas.microsoft.com/office/drawing/2014/main" id="{63AC8987-AC8C-7DC3-2DEA-E21638B4C867}"/>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7" name="Εικόνα 6">
            <a:extLst>
              <a:ext uri="{FF2B5EF4-FFF2-40B4-BE49-F238E27FC236}">
                <a16:creationId xmlns:a16="http://schemas.microsoft.com/office/drawing/2014/main" id="{86ADAB9A-77FF-BAC9-057C-A7201E2CA576}"/>
              </a:ext>
            </a:extLst>
          </p:cNvPr>
          <p:cNvPicPr>
            <a:picLocks noChangeAspect="1"/>
          </p:cNvPicPr>
          <p:nvPr/>
        </p:nvPicPr>
        <p:blipFill>
          <a:blip r:embed="rId2"/>
          <a:stretch>
            <a:fillRect/>
          </a:stretch>
        </p:blipFill>
        <p:spPr>
          <a:xfrm>
            <a:off x="2555776" y="5287460"/>
            <a:ext cx="1512167" cy="1424408"/>
          </a:xfrm>
          <a:prstGeom prst="rect">
            <a:avLst/>
          </a:prstGeom>
        </p:spPr>
      </p:pic>
      <p:pic>
        <p:nvPicPr>
          <p:cNvPr id="9" name="Εικόνα 8">
            <a:extLst>
              <a:ext uri="{FF2B5EF4-FFF2-40B4-BE49-F238E27FC236}">
                <a16:creationId xmlns:a16="http://schemas.microsoft.com/office/drawing/2014/main" id="{EC1CB4B1-9239-BA14-71EE-E84FD8F16803}"/>
              </a:ext>
            </a:extLst>
          </p:cNvPr>
          <p:cNvPicPr>
            <a:picLocks noChangeAspect="1"/>
          </p:cNvPicPr>
          <p:nvPr/>
        </p:nvPicPr>
        <p:blipFill>
          <a:blip r:embed="rId3"/>
          <a:stretch>
            <a:fillRect/>
          </a:stretch>
        </p:blipFill>
        <p:spPr>
          <a:xfrm>
            <a:off x="4860032" y="5121903"/>
            <a:ext cx="1671811" cy="1599573"/>
          </a:xfrm>
          <a:prstGeom prst="rect">
            <a:avLst/>
          </a:prstGeom>
        </p:spPr>
      </p:pic>
    </p:spTree>
    <p:extLst>
      <p:ext uri="{BB962C8B-B14F-4D97-AF65-F5344CB8AC3E}">
        <p14:creationId xmlns:p14="http://schemas.microsoft.com/office/powerpoint/2010/main" val="4159834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B847B20-91B8-34A7-3EC0-68269D20173C}"/>
              </a:ext>
            </a:extLst>
          </p:cNvPr>
          <p:cNvSpPr>
            <a:spLocks noGrp="1"/>
          </p:cNvSpPr>
          <p:nvPr>
            <p:ph idx="1"/>
          </p:nvPr>
        </p:nvSpPr>
        <p:spPr>
          <a:xfrm>
            <a:off x="323528" y="404664"/>
            <a:ext cx="8191822" cy="6048672"/>
          </a:xfrm>
        </p:spPr>
        <p:txBody>
          <a:bodyPr>
            <a:normAutofit fontScale="92500" lnSpcReduction="10000"/>
          </a:bodyPr>
          <a:lstStyle/>
          <a:p>
            <a:pPr marL="0" indent="0">
              <a:buNone/>
            </a:pPr>
            <a:r>
              <a:rPr lang="el-GR" sz="1400" dirty="0"/>
              <a:t>3. Η βελτίωση της γεύσης στα τρόφιμα περιλαμβάνει τη ρύθμιση της γεύσης και του αρώματος για τη δημιουργία μιας πιο επιθυμητής αίσθησης για τους καταναλωτές. Η ανταγωνιστική αναστολή μπορεί να χρησιμοποιηθεί για την ενίσχυση της γεύσης με τον επιλεκτικό έλεγχο της </a:t>
            </a:r>
            <a:r>
              <a:rPr lang="el-GR" sz="1400" dirty="0" err="1"/>
              <a:t>ενζυμικής</a:t>
            </a:r>
            <a:r>
              <a:rPr lang="el-GR" sz="1400" dirty="0"/>
              <a:t> δραστηριότητας και τη ρύθμιση του σχηματισμού των γευστικών ενώσεων. </a:t>
            </a:r>
          </a:p>
          <a:p>
            <a:r>
              <a:rPr lang="el-GR" sz="1400" dirty="0"/>
              <a:t>Αναστολή </a:t>
            </a:r>
            <a:r>
              <a:rPr lang="el-GR" sz="1400" dirty="0" err="1"/>
              <a:t>πρωτεάσης</a:t>
            </a:r>
            <a:r>
              <a:rPr lang="el-GR" sz="1400" dirty="0"/>
              <a:t> στην ωρίμανση του τυριού:</a:t>
            </a:r>
          </a:p>
          <a:p>
            <a:pPr marL="0" indent="0">
              <a:buNone/>
            </a:pPr>
            <a:r>
              <a:rPr lang="el-GR" sz="1400" dirty="0"/>
              <a:t>Οι </a:t>
            </a:r>
            <a:r>
              <a:rPr lang="el-GR" sz="1400" dirty="0" err="1"/>
              <a:t>πρωτεάσες</a:t>
            </a:r>
            <a:r>
              <a:rPr lang="el-GR" sz="1400" dirty="0"/>
              <a:t> είναι ένζυμα υπεύθυνα για τη διάσπαση των πρωτεϊνών σε πεπτίδια και αμινοξέα κατά την ωρίμανση του τυριού. Αυτά τα πεπτίδια και τα αμινοξέα συμβάλλουν στην ανάπτυξη πολύπλοκων γεύσεων και υφών στο τυρί. Διάφορες ενώσεις μπορούν να αναστείλουν ανταγωνιστικά τη δραστικότητα της </a:t>
            </a:r>
            <a:r>
              <a:rPr lang="el-GR" sz="1400" dirty="0" err="1"/>
              <a:t>πρωτεάσης</a:t>
            </a:r>
            <a:r>
              <a:rPr lang="el-GR" sz="1400" dirty="0"/>
              <a:t>, ρυθμίζοντας έτσι τη διαδικασία πρωτεόλυσης κατά την ωρίμανση του τυριού. Η χρήση πεπτιδίων που προέρχονται από καζεΐνη ως ανταγωνιστικοί αναστολείς </a:t>
            </a:r>
            <a:r>
              <a:rPr lang="el-GR" sz="1400" dirty="0" err="1"/>
              <a:t>πρωτεασών</a:t>
            </a:r>
            <a:r>
              <a:rPr lang="el-GR" sz="1400" dirty="0"/>
              <a:t> είναι ένα τυπικό παράδειγμα ανταγωνιστικής αναστολής. Αυτά τα πεπτίδια, που παράγονται από την υδρόλυση καζεΐνης κατά την παραγωγή τυριού, μπορούν να ανταγωνιστούν πρωτεΐνες για δέσμευση σε ενεργές θέσεις </a:t>
            </a:r>
            <a:r>
              <a:rPr lang="el-GR" sz="1400" dirty="0" err="1"/>
              <a:t>πρωτεάσης</a:t>
            </a:r>
            <a:r>
              <a:rPr lang="el-GR" sz="1400" dirty="0"/>
              <a:t>, επιβραδύνοντας την πρωτεόλυση και επηρεάζοντας την απελευθέρωση συγκεκριμένων πεπτιδίων που επηρεάζουν τη γεύση.</a:t>
            </a:r>
          </a:p>
          <a:p>
            <a:r>
              <a:rPr lang="el-GR" sz="1400" dirty="0"/>
              <a:t>Αναστολή α-</a:t>
            </a:r>
            <a:r>
              <a:rPr lang="el-GR" sz="1400" dirty="0" err="1"/>
              <a:t>αμυλάσης</a:t>
            </a:r>
            <a:r>
              <a:rPr lang="el-GR" sz="1400" dirty="0"/>
              <a:t> στην παρασκευή μπύρας:</a:t>
            </a:r>
          </a:p>
          <a:p>
            <a:pPr marL="0" indent="0">
              <a:buNone/>
            </a:pPr>
            <a:r>
              <a:rPr lang="el-GR" sz="1400" dirty="0"/>
              <a:t>Η α-</a:t>
            </a:r>
            <a:r>
              <a:rPr lang="el-GR" sz="1400" dirty="0" err="1"/>
              <a:t>αμυλάση</a:t>
            </a:r>
            <a:r>
              <a:rPr lang="el-GR" sz="1400" dirty="0"/>
              <a:t> είναι ένα ένζυμο που καταλύει την υδρόλυση του αμύλου σε ζυμώσιμα σάκχαρα όπως η </a:t>
            </a:r>
            <a:r>
              <a:rPr lang="el-GR" sz="1400" dirty="0" err="1"/>
              <a:t>μαλτόζη</a:t>
            </a:r>
            <a:r>
              <a:rPr lang="el-GR" sz="1400" dirty="0"/>
              <a:t> και η γλυκόζη κατά την παρασκευή μπύρας. Αυτά τα σάκχαρα χρησιμεύουν ως υποστρώματα για τη ζύμωση, οδηγώντας στην παραγωγή αλκοόλης και διοξειδίου του άνθρακα. Στην παρασκευή μπύρας, η χρήση αλεύρου βύνης κριθαριού που περιέχει αναστολείς α-</a:t>
            </a:r>
            <a:r>
              <a:rPr lang="el-GR" sz="1400" dirty="0" err="1"/>
              <a:t>αμυλάσης</a:t>
            </a:r>
            <a:r>
              <a:rPr lang="el-GR" sz="1400" dirty="0"/>
              <a:t> μπορεί να αναστείλει επιλεκτικά τη δραστηριότητα της α-</a:t>
            </a:r>
            <a:r>
              <a:rPr lang="el-GR" sz="1400" dirty="0" err="1"/>
              <a:t>αμυλάσης</a:t>
            </a:r>
            <a:r>
              <a:rPr lang="el-GR" sz="1400" dirty="0"/>
              <a:t> κατά τη διάρκεια της πολτοποίησης. Ανταγωνιζόμενοι με το άμυλο για τη σύνδεση με τις ενεργές θέσεις της α-</a:t>
            </a:r>
            <a:r>
              <a:rPr lang="el-GR" sz="1400" dirty="0" err="1"/>
              <a:t>αμυλάσης</a:t>
            </a:r>
            <a:r>
              <a:rPr lang="el-GR" sz="1400" dirty="0"/>
              <a:t>, αυτοί οι αναστολείς επιβραδύνουν την υδρόλυση του αμύλου, με αποτέλεσμα την ελεγχόμενη απελευθέρωση ζυμώσιμων σακχάρων. Αυτή η ελεγχόμενη </a:t>
            </a:r>
            <a:r>
              <a:rPr lang="el-GR" sz="1400" dirty="0" err="1"/>
              <a:t>ενζυματική</a:t>
            </a:r>
            <a:r>
              <a:rPr lang="el-GR" sz="1400" dirty="0"/>
              <a:t> δραστηριότητα επηρεάζει τη σύνθεση των σακχάρων που είναι διαθέσιμα για ζύμωση, επηρεάζοντας έτσι το προφίλ γεύσης.</a:t>
            </a:r>
          </a:p>
          <a:p>
            <a:r>
              <a:rPr lang="el-GR" sz="1400" dirty="0"/>
              <a:t>Αναστολή </a:t>
            </a:r>
            <a:r>
              <a:rPr lang="el-GR" sz="1400" dirty="0" err="1"/>
              <a:t>λιπάσης</a:t>
            </a:r>
            <a:r>
              <a:rPr lang="el-GR" sz="1400" dirty="0"/>
              <a:t> στην επεξεργασία </a:t>
            </a:r>
            <a:r>
              <a:rPr lang="el-GR" sz="1400" dirty="0" err="1"/>
              <a:t>ελαιολάδου</a:t>
            </a:r>
            <a:r>
              <a:rPr lang="el-GR" sz="1400" dirty="0"/>
              <a:t>:</a:t>
            </a:r>
          </a:p>
          <a:p>
            <a:pPr marL="0" indent="0">
              <a:buNone/>
            </a:pPr>
            <a:r>
              <a:rPr lang="el-GR" sz="1400" dirty="0"/>
              <a:t>Οι </a:t>
            </a:r>
            <a:r>
              <a:rPr lang="el-GR" sz="1400" dirty="0" err="1"/>
              <a:t>λιπάσες</a:t>
            </a:r>
            <a:r>
              <a:rPr lang="el-GR" sz="1400" dirty="0"/>
              <a:t> είναι ένζυμα υπεύθυνα για την υδρόλυση των </a:t>
            </a:r>
            <a:r>
              <a:rPr lang="el-GR" sz="1400" dirty="0" err="1"/>
              <a:t>τριγλυκεριδίων</a:t>
            </a:r>
            <a:r>
              <a:rPr lang="el-GR" sz="1400" dirty="0"/>
              <a:t> σε ελεύθερα λιπαρά οξέα και γλυκερίνη κατά την εκχύλιση του </a:t>
            </a:r>
            <a:r>
              <a:rPr lang="el-GR" sz="1400" dirty="0" err="1"/>
              <a:t>ελαιολάδου</a:t>
            </a:r>
            <a:r>
              <a:rPr lang="el-GR" sz="1400" dirty="0"/>
              <a:t>. Αυτά τα ελεύθερα λιπαρά οξέα συμβάλλουν στη γεύση και το άρωμα του </a:t>
            </a:r>
            <a:r>
              <a:rPr lang="el-GR" sz="1400" dirty="0" err="1"/>
              <a:t>ελαιολάδου</a:t>
            </a:r>
            <a:r>
              <a:rPr lang="el-GR" sz="1400" dirty="0"/>
              <a:t>. Οι φαινολικές ενώσεις που υπάρχουν στον καρπό της ελιάς, όπως η </a:t>
            </a:r>
            <a:r>
              <a:rPr lang="el-GR" sz="1400" dirty="0" err="1"/>
              <a:t>υδροξυτυροσόλη</a:t>
            </a:r>
            <a:r>
              <a:rPr lang="el-GR" sz="1400" dirty="0"/>
              <a:t> και η </a:t>
            </a:r>
            <a:r>
              <a:rPr lang="el-GR" sz="1400" dirty="0" err="1"/>
              <a:t>ελευρωπαΐνη</a:t>
            </a:r>
            <a:r>
              <a:rPr lang="el-GR" sz="1400" dirty="0"/>
              <a:t>, μπορούν να δράσουν ως ανταγωνιστικοί αναστολείς της </a:t>
            </a:r>
            <a:r>
              <a:rPr lang="el-GR" sz="1400" dirty="0" err="1"/>
              <a:t>λιπάσης</a:t>
            </a:r>
            <a:r>
              <a:rPr lang="el-GR" sz="1400" dirty="0"/>
              <a:t> κατά την επεξεργασία του </a:t>
            </a:r>
            <a:r>
              <a:rPr lang="el-GR" sz="1400" dirty="0" err="1"/>
              <a:t>ελαιολάδου</a:t>
            </a:r>
            <a:r>
              <a:rPr lang="el-GR" sz="1400" dirty="0"/>
              <a:t>. Ανταγωνιζόμενοι με τα </a:t>
            </a:r>
            <a:r>
              <a:rPr lang="el-GR" sz="1400" dirty="0" err="1"/>
              <a:t>τριγλυκερίδια</a:t>
            </a:r>
            <a:r>
              <a:rPr lang="el-GR" sz="1400" dirty="0"/>
              <a:t> για τη σύνδεση με τις ενεργές θέσεις της </a:t>
            </a:r>
            <a:r>
              <a:rPr lang="el-GR" sz="1400" dirty="0" err="1"/>
              <a:t>λιπάσης</a:t>
            </a:r>
            <a:r>
              <a:rPr lang="el-GR" sz="1400" dirty="0"/>
              <a:t>, αυτές οι φαινολικές ενώσεις αναστέλλουν τη </a:t>
            </a:r>
            <a:r>
              <a:rPr lang="el-GR" sz="1400" dirty="0" err="1"/>
              <a:t>λιπόλυση</a:t>
            </a:r>
            <a:r>
              <a:rPr lang="el-GR" sz="1400" dirty="0"/>
              <a:t> και το σχηματισμό ελεύθερων λιπαρών οξέων, διατηρώντας έτσι τις </a:t>
            </a:r>
            <a:r>
              <a:rPr lang="el-GR" sz="1400" dirty="0" err="1"/>
              <a:t>φρουτώδεις</a:t>
            </a:r>
            <a:r>
              <a:rPr lang="el-GR" sz="1400" dirty="0"/>
              <a:t> και πικρές γεύσεις που χαρακτηρίζουν το υψηλής ποιότητας εξαιρετικό παρθένο ελαιόλαδο.</a:t>
            </a:r>
          </a:p>
        </p:txBody>
      </p:sp>
      <p:sp>
        <p:nvSpPr>
          <p:cNvPr id="4" name="Θέση αριθμού διαφάνειας 3">
            <a:extLst>
              <a:ext uri="{FF2B5EF4-FFF2-40B4-BE49-F238E27FC236}">
                <a16:creationId xmlns:a16="http://schemas.microsoft.com/office/drawing/2014/main" id="{6AD9ADFC-0189-0EF0-DB1C-14FDD921B772}"/>
              </a:ext>
            </a:extLst>
          </p:cNvPr>
          <p:cNvSpPr>
            <a:spLocks noGrp="1"/>
          </p:cNvSpPr>
          <p:nvPr>
            <p:ph type="sldNum" sz="quarter" idx="12"/>
          </p:nvPr>
        </p:nvSpPr>
        <p:spPr/>
        <p:txBody>
          <a:bodyPr/>
          <a:lstStyle/>
          <a:p>
            <a:pPr>
              <a:defRPr/>
            </a:pPr>
            <a:fld id="{7E55E3B3-0445-4CFC-BED8-763D4409E61F}" type="slidenum">
              <a:rPr lang="el-GR" smtClean="0"/>
              <a:pPr>
                <a:defRPr/>
              </a:pPr>
              <a:t>16</a:t>
            </a:fld>
            <a:endParaRPr lang="el-GR" dirty="0"/>
          </a:p>
        </p:txBody>
      </p:sp>
    </p:spTree>
    <p:extLst>
      <p:ext uri="{BB962C8B-B14F-4D97-AF65-F5344CB8AC3E}">
        <p14:creationId xmlns:p14="http://schemas.microsoft.com/office/powerpoint/2010/main" val="1265312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399B603-5CC4-DB2F-5D59-F15C70051106}"/>
              </a:ext>
            </a:extLst>
          </p:cNvPr>
          <p:cNvSpPr>
            <a:spLocks noGrp="1"/>
          </p:cNvSpPr>
          <p:nvPr>
            <p:ph idx="1"/>
          </p:nvPr>
        </p:nvSpPr>
        <p:spPr>
          <a:xfrm>
            <a:off x="628650" y="476672"/>
            <a:ext cx="7886700" cy="5700291"/>
          </a:xfrm>
        </p:spPr>
        <p:txBody>
          <a:bodyPr>
            <a:normAutofit fontScale="62500" lnSpcReduction="20000"/>
          </a:bodyPr>
          <a:lstStyle/>
          <a:p>
            <a:pPr marL="0" indent="0">
              <a:buNone/>
            </a:pPr>
            <a:r>
              <a:rPr lang="el-GR" b="1" dirty="0"/>
              <a:t>Χρήσεις μη ανταγωνιστικών αναστολέων</a:t>
            </a:r>
          </a:p>
          <a:p>
            <a:endParaRPr lang="el-GR" dirty="0"/>
          </a:p>
          <a:p>
            <a:r>
              <a:rPr lang="el-GR" dirty="0"/>
              <a:t>Αναστολή α-</a:t>
            </a:r>
            <a:r>
              <a:rPr lang="el-GR" dirty="0" err="1"/>
              <a:t>αμυλάσης</a:t>
            </a:r>
            <a:r>
              <a:rPr lang="el-GR" dirty="0"/>
              <a:t>:</a:t>
            </a:r>
          </a:p>
          <a:p>
            <a:pPr marL="0" indent="0">
              <a:buNone/>
            </a:pPr>
            <a:r>
              <a:rPr lang="el-GR" dirty="0"/>
              <a:t>Η α-</a:t>
            </a:r>
            <a:r>
              <a:rPr lang="el-GR" dirty="0" err="1"/>
              <a:t>αμυλάση</a:t>
            </a:r>
            <a:r>
              <a:rPr lang="el-GR" dirty="0"/>
              <a:t> καταλύει την υδρόλυση του αμύλου σε ζυμώσιμα σάκχαρα κατά τη διάρκεια διαφόρων εφαρμογών επεξεργασίας τροφίμων, όπως η παρασκευή, το ψήσιμο και η τροποποίηση αμύλου. Το χλωριούχο νάτριο δρα ως μη ανταγωνιστικός αναστολέας της α-</a:t>
            </a:r>
            <a:r>
              <a:rPr lang="el-GR" dirty="0" err="1"/>
              <a:t>αμυλάσης</a:t>
            </a:r>
            <a:r>
              <a:rPr lang="el-GR" dirty="0"/>
              <a:t>. Η μη ανταγωνιστική αναστολή συμβαίνει όταν ο αναστολέας δεσμεύεται σε μια </a:t>
            </a:r>
            <a:r>
              <a:rPr lang="el-GR" dirty="0" err="1"/>
              <a:t>αλλοστερική</a:t>
            </a:r>
            <a:r>
              <a:rPr lang="el-GR" dirty="0"/>
              <a:t> θέση του ενζύμου, διαφορετική από το ενεργό θέση. Στην περίπτωση της αναστολής της α-</a:t>
            </a:r>
            <a:r>
              <a:rPr lang="el-GR" dirty="0" err="1"/>
              <a:t>αμυλάσης</a:t>
            </a:r>
            <a:r>
              <a:rPr lang="el-GR" dirty="0"/>
              <a:t> από </a:t>
            </a:r>
            <a:r>
              <a:rPr lang="el-GR" dirty="0" err="1"/>
              <a:t>NaCl</a:t>
            </a:r>
            <a:r>
              <a:rPr lang="el-GR" dirty="0"/>
              <a:t>, τα μόρια του άλατος συνδέονται σε μια </a:t>
            </a:r>
            <a:r>
              <a:rPr lang="el-GR" dirty="0" err="1"/>
              <a:t>αλλοστερική</a:t>
            </a:r>
            <a:r>
              <a:rPr lang="el-GR" dirty="0"/>
              <a:t> θέση στο ένζυμο, προκαλώντας μια διαμορφωτική αλλαγή που μειώνει την καταλυτική δραστηριότητα του ενζύμου. Αυτός ο μηχανισμός αναστολής είναι ανεξάρτητος από τη σύνδεση του υποστρώματος, επιτρέποντας τη ρύθμιση της </a:t>
            </a:r>
            <a:r>
              <a:rPr lang="el-GR" dirty="0" err="1"/>
              <a:t>ενζυμικής</a:t>
            </a:r>
            <a:r>
              <a:rPr lang="el-GR" dirty="0"/>
              <a:t> δραστηριότητας χωρίς να επηρεάζεται η συγγένεια του υποστρώματος. Σε διαδικασίες τροποποίησης αμύλου, το </a:t>
            </a:r>
            <a:r>
              <a:rPr lang="el-GR" dirty="0" err="1"/>
              <a:t>NaCl</a:t>
            </a:r>
            <a:r>
              <a:rPr lang="el-GR" dirty="0"/>
              <a:t> μπορεί να χρησιμοποιηθεί για τον έλεγχο της δραστηριότητας της α-</a:t>
            </a:r>
            <a:r>
              <a:rPr lang="el-GR" dirty="0" err="1"/>
              <a:t>αμυλάσης</a:t>
            </a:r>
            <a:r>
              <a:rPr lang="el-GR" dirty="0"/>
              <a:t> και την τροποποίηση των ιδιοτήτων του αμύλου, όπως η ζελατινοποίηση και το ιξώδες, χωρίς να αλλοιωθεί η διαθεσιμότητα υποστρωμάτων αμύλου.</a:t>
            </a:r>
          </a:p>
          <a:p>
            <a:r>
              <a:rPr lang="el-GR" dirty="0"/>
              <a:t>Αναστολή της </a:t>
            </a:r>
            <a:r>
              <a:rPr lang="el-GR" dirty="0" err="1"/>
              <a:t>αφυδρογονάσης</a:t>
            </a:r>
            <a:r>
              <a:rPr lang="el-GR" dirty="0"/>
              <a:t> της 6-φωσφορικής-γλυκόζης:</a:t>
            </a:r>
          </a:p>
          <a:p>
            <a:pPr marL="0" indent="0">
              <a:buNone/>
            </a:pPr>
            <a:r>
              <a:rPr lang="el-GR" dirty="0"/>
              <a:t>Η </a:t>
            </a:r>
            <a:r>
              <a:rPr lang="el-GR" dirty="0" err="1"/>
              <a:t>αφυδρογονάση</a:t>
            </a:r>
            <a:r>
              <a:rPr lang="el-GR" dirty="0"/>
              <a:t> της 6-φωσφορικής-γλυκόζης εμπλέκεται στην οδό φωσφορικών </a:t>
            </a:r>
            <a:r>
              <a:rPr lang="el-GR" dirty="0" err="1"/>
              <a:t>πεντοζών</a:t>
            </a:r>
            <a:r>
              <a:rPr lang="el-GR" dirty="0"/>
              <a:t>, η οποία αναγωγικά μόρια για την αντιοξειδωτική άμυνα των κυττάρων. Το NADPH δρα ως μη ανταγωνιστικός αναστολέας του ενζύμου. Το NADPH δεσμεύεται στο σύμπλεγμα ενζύμου-υποστρώματος και όχι στην ενεργό θέση του ενζύμου. Αυτός ο ανταγωνισμός έχει ως αποτέλεσμα την αναστολή του ενζύμου, καθώς η δέσμευση του NADPH εμποδίζει την απελευθέρωση του προϊόντος αντίδρασης. Στη συντήρηση τροφίμων, η αναστολή του ενζύμου από το NADPH μπορεί να χρησιμοποιηθεί για τη ρύθμιση της κυτταρικής </a:t>
            </a:r>
            <a:r>
              <a:rPr lang="el-GR" dirty="0" err="1"/>
              <a:t>οξειδοαναγωγικής</a:t>
            </a:r>
            <a:r>
              <a:rPr lang="el-GR" dirty="0"/>
              <a:t> ισορροπίας και των αποκρίσεων του οξειδωτικού στρες, ενισχύοντας έτσι τη διάρκεια ζωής και τη σταθερότητα των προϊόντων διατροφής.</a:t>
            </a:r>
          </a:p>
          <a:p>
            <a:r>
              <a:rPr lang="el-GR" dirty="0"/>
              <a:t>Αναστολή </a:t>
            </a:r>
            <a:r>
              <a:rPr lang="el-GR" dirty="0" err="1"/>
              <a:t>μεθυλεστεράσης</a:t>
            </a:r>
            <a:r>
              <a:rPr lang="el-GR" dirty="0"/>
              <a:t> πηκτίνης στην επεξεργασία φρούτων:</a:t>
            </a:r>
          </a:p>
          <a:p>
            <a:pPr marL="0" indent="0">
              <a:buNone/>
            </a:pPr>
            <a:r>
              <a:rPr lang="el-GR" dirty="0"/>
              <a:t>Η </a:t>
            </a:r>
            <a:r>
              <a:rPr lang="el-GR" dirty="0" err="1"/>
              <a:t>μεθυλεστεράση</a:t>
            </a:r>
            <a:r>
              <a:rPr lang="el-GR" dirty="0"/>
              <a:t> της πηκτίνης (PME) καταλύει την </a:t>
            </a:r>
            <a:r>
              <a:rPr lang="el-GR" dirty="0" err="1"/>
              <a:t>απομεθυλίωση</a:t>
            </a:r>
            <a:r>
              <a:rPr lang="el-GR" dirty="0"/>
              <a:t> της πηκτίνης, οδηγώντας σε αλλαγές στον βαθμό </a:t>
            </a:r>
            <a:r>
              <a:rPr lang="el-GR" dirty="0" err="1"/>
              <a:t>μεθυλεστεροποίησης</a:t>
            </a:r>
            <a:r>
              <a:rPr lang="el-GR" dirty="0"/>
              <a:t> και στην υφή των φρούτων και των προϊόντων με βάση τα φρούτα. Τα ιόντα ασβεστίου δρουν ως μη ανταγωνιστικός αναστολέας της δραστηριότητας της PME. Η μη ανταγωνιστική αναστολή της PME από ιόντα ασβεστίου συμβαίνει μέσω της δέσμευσης ιόντων ασβεστίου σε μια </a:t>
            </a:r>
            <a:r>
              <a:rPr lang="el-GR" dirty="0" err="1"/>
              <a:t>αλλοστερική</a:t>
            </a:r>
            <a:r>
              <a:rPr lang="el-GR" dirty="0"/>
              <a:t> θέση του ενζύμου. Στην επεξεργασία φρούτων, τα ιόντα ασβεστίου μπορούν να χρησιμοποιηθούν για την αναστολή της δραστηριότητας PME και τη ρύθμιση της </a:t>
            </a:r>
            <a:r>
              <a:rPr lang="el-GR" dirty="0" err="1"/>
              <a:t>απομεθυλίωσης</a:t>
            </a:r>
            <a:r>
              <a:rPr lang="el-GR" dirty="0"/>
              <a:t> της πηκτίνης, ελέγχοντας έτσι την υφή και τη </a:t>
            </a:r>
            <a:r>
              <a:rPr lang="el-GR" dirty="0" err="1"/>
              <a:t>σφριγηλότητα</a:t>
            </a:r>
            <a:r>
              <a:rPr lang="el-GR" dirty="0"/>
              <a:t> των φρούτων κατά την επεξεργασία και την αποθήκευση.</a:t>
            </a:r>
          </a:p>
        </p:txBody>
      </p:sp>
      <p:sp>
        <p:nvSpPr>
          <p:cNvPr id="4" name="Θέση αριθμού διαφάνειας 3">
            <a:extLst>
              <a:ext uri="{FF2B5EF4-FFF2-40B4-BE49-F238E27FC236}">
                <a16:creationId xmlns:a16="http://schemas.microsoft.com/office/drawing/2014/main" id="{5DDD1548-F7CB-66B0-78AC-A9EC915D49D6}"/>
              </a:ext>
            </a:extLst>
          </p:cNvPr>
          <p:cNvSpPr>
            <a:spLocks noGrp="1"/>
          </p:cNvSpPr>
          <p:nvPr>
            <p:ph type="sldNum" sz="quarter" idx="12"/>
          </p:nvPr>
        </p:nvSpPr>
        <p:spPr/>
        <p:txBody>
          <a:bodyPr/>
          <a:lstStyle/>
          <a:p>
            <a:pPr>
              <a:defRPr/>
            </a:pPr>
            <a:fld id="{7E55E3B3-0445-4CFC-BED8-763D4409E61F}" type="slidenum">
              <a:rPr lang="el-GR" smtClean="0"/>
              <a:pPr>
                <a:defRPr/>
              </a:pPr>
              <a:t>17</a:t>
            </a:fld>
            <a:endParaRPr lang="el-GR" dirty="0"/>
          </a:p>
        </p:txBody>
      </p:sp>
    </p:spTree>
    <p:extLst>
      <p:ext uri="{BB962C8B-B14F-4D97-AF65-F5344CB8AC3E}">
        <p14:creationId xmlns:p14="http://schemas.microsoft.com/office/powerpoint/2010/main" val="1947095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99A2FF1-FC00-6E9C-731C-678779009269}"/>
              </a:ext>
            </a:extLst>
          </p:cNvPr>
          <p:cNvSpPr>
            <a:spLocks noGrp="1"/>
          </p:cNvSpPr>
          <p:nvPr>
            <p:ph idx="1"/>
          </p:nvPr>
        </p:nvSpPr>
        <p:spPr>
          <a:xfrm>
            <a:off x="628650" y="404664"/>
            <a:ext cx="7886700" cy="5772299"/>
          </a:xfrm>
        </p:spPr>
        <p:txBody>
          <a:bodyPr>
            <a:normAutofit fontScale="77500" lnSpcReduction="20000"/>
          </a:bodyPr>
          <a:lstStyle/>
          <a:p>
            <a:r>
              <a:rPr lang="el-GR" b="1" dirty="0"/>
              <a:t>Χρήσεις συναγωνιστικών αναστολέων</a:t>
            </a:r>
          </a:p>
          <a:p>
            <a:endParaRPr lang="el-GR" dirty="0"/>
          </a:p>
          <a:p>
            <a:r>
              <a:rPr lang="el-GR" dirty="0"/>
              <a:t>Αναστολή </a:t>
            </a:r>
            <a:r>
              <a:rPr lang="el-GR" dirty="0" err="1"/>
              <a:t>ισομεράσης</a:t>
            </a:r>
            <a:r>
              <a:rPr lang="el-GR" dirty="0"/>
              <a:t> της γλυκόζης: </a:t>
            </a:r>
          </a:p>
          <a:p>
            <a:pPr marL="0" indent="0">
              <a:buNone/>
            </a:pPr>
            <a:r>
              <a:rPr lang="el-GR" dirty="0"/>
              <a:t>Η </a:t>
            </a:r>
            <a:r>
              <a:rPr lang="el-GR" dirty="0" err="1"/>
              <a:t>ισομεράση</a:t>
            </a:r>
            <a:r>
              <a:rPr lang="el-GR" dirty="0"/>
              <a:t> γλυκόζης καταλύει τον ισομερισμό της γλυκόζης σε φρουκτόζη κατά την παραγωγή σιροπιού καλαμποκιού υψηλής περιεκτικότητας σε φρουκτόζη. Η </a:t>
            </a:r>
            <a:r>
              <a:rPr lang="el-GR" dirty="0" err="1"/>
              <a:t>ξυλιτόλη</a:t>
            </a:r>
            <a:r>
              <a:rPr lang="el-GR" dirty="0"/>
              <a:t> δρα </a:t>
            </a:r>
            <a:r>
              <a:rPr lang="el-GR"/>
              <a:t>ως συναγωνιστικός </a:t>
            </a:r>
            <a:r>
              <a:rPr lang="el-GR" dirty="0"/>
              <a:t>αναστολέας της </a:t>
            </a:r>
            <a:r>
              <a:rPr lang="el-GR" dirty="0" err="1"/>
              <a:t>ισομεράσης</a:t>
            </a:r>
            <a:r>
              <a:rPr lang="el-GR" dirty="0"/>
              <a:t> της γλυκόζης. Η </a:t>
            </a:r>
            <a:r>
              <a:rPr lang="el-GR" dirty="0" err="1"/>
              <a:t>ξυλιτόλη</a:t>
            </a:r>
            <a:r>
              <a:rPr lang="el-GR" dirty="0"/>
              <a:t> δεσμεύεται στο </a:t>
            </a:r>
            <a:r>
              <a:rPr lang="el-GR" dirty="0" err="1"/>
              <a:t>σύμπλοκο</a:t>
            </a:r>
            <a:r>
              <a:rPr lang="el-GR" dirty="0"/>
              <a:t> ενζύμου-υποστρώματος που σχηματίζεται μεταξύ της γλυκόζης και της ενεργού θέσης του ενζύμου. Αυτό σταθεροποιεί το σύμπλεγμα ενζύμου-υποστρώματος και αναστέλλει την απελευθέρωση φρουκτόζης, μειώνοντας τελικά τον ρυθμό παραγωγής φρουκτόζης. Με την επιλεκτική αναστολή του σχηματισμού φρουκτόζης, η </a:t>
            </a:r>
            <a:r>
              <a:rPr lang="el-GR" dirty="0" err="1"/>
              <a:t>ξυλιτόλη</a:t>
            </a:r>
            <a:r>
              <a:rPr lang="el-GR" dirty="0"/>
              <a:t> μπορεί να χρησιμοποιηθεί για τη ρύθμιση της σύνθεσης του HFCS και την προσαρμογή του προφίλ γλυκύτητάς του για συγκεκριμένες εφαρμογές τροφίμων.</a:t>
            </a:r>
          </a:p>
          <a:p>
            <a:r>
              <a:rPr lang="el-GR" dirty="0"/>
              <a:t>Αναστολή </a:t>
            </a:r>
            <a:r>
              <a:rPr lang="el-GR" dirty="0" err="1"/>
              <a:t>λιπάσης</a:t>
            </a:r>
            <a:r>
              <a:rPr lang="el-GR" dirty="0"/>
              <a:t> στην επεξεργασία γαλακτοκομικών προϊόντων:</a:t>
            </a:r>
          </a:p>
          <a:p>
            <a:pPr marL="0" indent="0">
              <a:buNone/>
            </a:pPr>
            <a:r>
              <a:rPr lang="el-GR" dirty="0"/>
              <a:t>Οι </a:t>
            </a:r>
            <a:r>
              <a:rPr lang="el-GR" dirty="0" err="1"/>
              <a:t>λιπάσες</a:t>
            </a:r>
            <a:r>
              <a:rPr lang="el-GR" dirty="0"/>
              <a:t> χρησιμοποιούνται στην επεξεργασία γαλακτοκομικών προϊόντων για την υδρόλυση των </a:t>
            </a:r>
            <a:r>
              <a:rPr lang="el-GR" dirty="0" err="1"/>
              <a:t>τριγλυκεριδίων</a:t>
            </a:r>
            <a:r>
              <a:rPr lang="el-GR" dirty="0"/>
              <a:t> σε ελεύθερα λιπαρά οξέα και </a:t>
            </a:r>
            <a:r>
              <a:rPr lang="el-GR" dirty="0" err="1"/>
              <a:t>γλυκερόλη</a:t>
            </a:r>
            <a:r>
              <a:rPr lang="el-GR" dirty="0"/>
              <a:t>, συμβάλλοντας στην ανάπτυξη γεύσης και στην τροποποίηση της υφής στα γαλακτοκομικά προϊόντα. Το χλωριούχο νάτριο (</a:t>
            </a:r>
            <a:r>
              <a:rPr lang="el-GR" dirty="0" err="1"/>
              <a:t>NaCl</a:t>
            </a:r>
            <a:r>
              <a:rPr lang="el-GR" dirty="0"/>
              <a:t>) δρα ως μη ανταγωνιστικός αναστολέας της </a:t>
            </a:r>
            <a:r>
              <a:rPr lang="el-GR" dirty="0" err="1"/>
              <a:t>λιπάσης</a:t>
            </a:r>
            <a:r>
              <a:rPr lang="el-GR" dirty="0"/>
              <a:t> στην παραγωγή τυριού. Η μη ανταγωνιστική αναστολή των </a:t>
            </a:r>
            <a:r>
              <a:rPr lang="el-GR" dirty="0" err="1"/>
              <a:t>λιπασών</a:t>
            </a:r>
            <a:r>
              <a:rPr lang="el-GR" dirty="0"/>
              <a:t> από το </a:t>
            </a:r>
            <a:r>
              <a:rPr lang="el-GR" dirty="0" err="1"/>
              <a:t>NaCl</a:t>
            </a:r>
            <a:r>
              <a:rPr lang="el-GR" dirty="0"/>
              <a:t> συμβαίνει μέσω της δέσμευσης του </a:t>
            </a:r>
            <a:r>
              <a:rPr lang="el-GR" dirty="0" err="1"/>
              <a:t>NaCl</a:t>
            </a:r>
            <a:r>
              <a:rPr lang="el-GR" dirty="0"/>
              <a:t> στο </a:t>
            </a:r>
            <a:r>
              <a:rPr lang="el-GR" dirty="0" err="1"/>
              <a:t>σύμπλοκο</a:t>
            </a:r>
            <a:r>
              <a:rPr lang="el-GR" dirty="0"/>
              <a:t> ενζύμου-υποστρώματος που σχηματίζεται μεταξύ υποστρωμάτων </a:t>
            </a:r>
            <a:r>
              <a:rPr lang="el-GR" dirty="0" err="1"/>
              <a:t>λιπάσης</a:t>
            </a:r>
            <a:r>
              <a:rPr lang="el-GR" dirty="0"/>
              <a:t> και </a:t>
            </a:r>
            <a:r>
              <a:rPr lang="el-GR" dirty="0" err="1"/>
              <a:t>τριγλυκεριδίων</a:t>
            </a:r>
            <a:r>
              <a:rPr lang="el-GR" dirty="0"/>
              <a:t>. Αυτό σταθεροποιεί το σύμπλεγμα ενζύμου-υποστρώματος και εμποδίζει την απελευθέρωση ελεύθερων λιπαρών οξέων, μειώνοντας τελικά τον ρυθμό υδρόλυσης λιπιδίων. Αναστέλλοντας επιλεκτικά τη δραστηριότητα της </a:t>
            </a:r>
            <a:r>
              <a:rPr lang="el-GR" dirty="0" err="1"/>
              <a:t>λιπάσης</a:t>
            </a:r>
            <a:r>
              <a:rPr lang="el-GR" dirty="0"/>
              <a:t>, το </a:t>
            </a:r>
            <a:r>
              <a:rPr lang="el-GR" dirty="0" err="1"/>
              <a:t>NaCl</a:t>
            </a:r>
            <a:r>
              <a:rPr lang="el-GR" dirty="0"/>
              <a:t> βοηθά στον έλεγχο της ανάπτυξης γεύσης και υφής στο τυρί, συμβάλλοντας στα επιθυμητά αισθητήρια χαρακτηριστικά του τελικού προϊόντος.</a:t>
            </a:r>
          </a:p>
        </p:txBody>
      </p:sp>
      <p:sp>
        <p:nvSpPr>
          <p:cNvPr id="4" name="Θέση αριθμού διαφάνειας 3">
            <a:extLst>
              <a:ext uri="{FF2B5EF4-FFF2-40B4-BE49-F238E27FC236}">
                <a16:creationId xmlns:a16="http://schemas.microsoft.com/office/drawing/2014/main" id="{25363DF6-877B-3629-8567-69F1BA0F7003}"/>
              </a:ext>
            </a:extLst>
          </p:cNvPr>
          <p:cNvSpPr>
            <a:spLocks noGrp="1"/>
          </p:cNvSpPr>
          <p:nvPr>
            <p:ph type="sldNum" sz="quarter" idx="12"/>
          </p:nvPr>
        </p:nvSpPr>
        <p:spPr/>
        <p:txBody>
          <a:bodyPr/>
          <a:lstStyle/>
          <a:p>
            <a:pPr>
              <a:defRPr/>
            </a:pPr>
            <a:fld id="{7E55E3B3-0445-4CFC-BED8-763D4409E61F}" type="slidenum">
              <a:rPr lang="el-GR" smtClean="0"/>
              <a:pPr>
                <a:defRPr/>
              </a:pPr>
              <a:t>18</a:t>
            </a:fld>
            <a:endParaRPr lang="el-GR" dirty="0"/>
          </a:p>
        </p:txBody>
      </p:sp>
    </p:spTree>
    <p:extLst>
      <p:ext uri="{BB962C8B-B14F-4D97-AF65-F5344CB8AC3E}">
        <p14:creationId xmlns:p14="http://schemas.microsoft.com/office/powerpoint/2010/main" val="3600146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1C1625C8-32B8-DF34-2C34-967D9BBE8D87}"/>
              </a:ext>
            </a:extLst>
          </p:cNvPr>
          <p:cNvSpPr>
            <a:spLocks noGrp="1"/>
          </p:cNvSpPr>
          <p:nvPr>
            <p:ph type="sldNum" sz="quarter" idx="12"/>
          </p:nvPr>
        </p:nvSpPr>
        <p:spPr/>
        <p:txBody>
          <a:bodyPr/>
          <a:lstStyle/>
          <a:p>
            <a:pPr>
              <a:defRPr/>
            </a:pPr>
            <a:fld id="{7E55E3B3-0445-4CFC-BED8-763D4409E61F}" type="slidenum">
              <a:rPr lang="el-GR" smtClean="0"/>
              <a:pPr>
                <a:defRPr/>
              </a:pPr>
              <a:t>1</a:t>
            </a:fld>
            <a:endParaRPr lang="el-GR" dirty="0"/>
          </a:p>
        </p:txBody>
      </p:sp>
      <p:pic>
        <p:nvPicPr>
          <p:cNvPr id="30" name="Εικόνα 29">
            <a:extLst>
              <a:ext uri="{FF2B5EF4-FFF2-40B4-BE49-F238E27FC236}">
                <a16:creationId xmlns:a16="http://schemas.microsoft.com/office/drawing/2014/main" id="{5E56B745-E501-FA7E-46E5-3AB382D0FD56}"/>
              </a:ext>
            </a:extLst>
          </p:cNvPr>
          <p:cNvPicPr>
            <a:picLocks noChangeAspect="1"/>
          </p:cNvPicPr>
          <p:nvPr/>
        </p:nvPicPr>
        <p:blipFill>
          <a:blip r:embed="rId2"/>
          <a:stretch>
            <a:fillRect/>
          </a:stretch>
        </p:blipFill>
        <p:spPr>
          <a:xfrm>
            <a:off x="179512" y="188640"/>
            <a:ext cx="8577343" cy="3492596"/>
          </a:xfrm>
          <a:prstGeom prst="rect">
            <a:avLst/>
          </a:prstGeom>
        </p:spPr>
      </p:pic>
      <p:pic>
        <p:nvPicPr>
          <p:cNvPr id="32" name="Picture 70">
            <a:extLst>
              <a:ext uri="{FF2B5EF4-FFF2-40B4-BE49-F238E27FC236}">
                <a16:creationId xmlns:a16="http://schemas.microsoft.com/office/drawing/2014/main" id="{2EE6FDAF-405F-BC52-A1FC-545FE810DE14}"/>
              </a:ext>
            </a:extLst>
          </p:cNvPr>
          <p:cNvPicPr/>
          <p:nvPr/>
        </p:nvPicPr>
        <p:blipFill>
          <a:blip r:embed="rId3"/>
          <a:stretch>
            <a:fillRect/>
          </a:stretch>
        </p:blipFill>
        <p:spPr>
          <a:xfrm>
            <a:off x="2616584" y="4064465"/>
            <a:ext cx="3703197" cy="2499360"/>
          </a:xfrm>
          <a:prstGeom prst="rect">
            <a:avLst/>
          </a:prstGeom>
        </p:spPr>
      </p:pic>
    </p:spTree>
    <p:extLst>
      <p:ext uri="{BB962C8B-B14F-4D97-AF65-F5344CB8AC3E}">
        <p14:creationId xmlns:p14="http://schemas.microsoft.com/office/powerpoint/2010/main" val="2681314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B89F09-82BD-1EE9-62D0-CC4F7B630572}"/>
              </a:ext>
            </a:extLst>
          </p:cNvPr>
          <p:cNvSpPr>
            <a:spLocks noGrp="1"/>
          </p:cNvSpPr>
          <p:nvPr>
            <p:ph type="title"/>
          </p:nvPr>
        </p:nvSpPr>
        <p:spPr/>
        <p:txBody>
          <a:bodyPr/>
          <a:lstStyle/>
          <a:p>
            <a:r>
              <a:rPr lang="el-GR" dirty="0"/>
              <a:t>Βιβλιογραφία</a:t>
            </a:r>
          </a:p>
        </p:txBody>
      </p:sp>
      <p:sp>
        <p:nvSpPr>
          <p:cNvPr id="3" name="Θέση περιεχομένου 2">
            <a:extLst>
              <a:ext uri="{FF2B5EF4-FFF2-40B4-BE49-F238E27FC236}">
                <a16:creationId xmlns:a16="http://schemas.microsoft.com/office/drawing/2014/main" id="{31E0BF08-4D3B-D79C-0BCE-28FEEB578D7B}"/>
              </a:ext>
            </a:extLst>
          </p:cNvPr>
          <p:cNvSpPr>
            <a:spLocks noGrp="1"/>
          </p:cNvSpPr>
          <p:nvPr>
            <p:ph idx="1"/>
          </p:nvPr>
        </p:nvSpPr>
        <p:spPr/>
        <p:txBody>
          <a:bodyPr>
            <a:normAutofit/>
          </a:bodyPr>
          <a:lstStyle/>
          <a:p>
            <a:r>
              <a:rPr lang="el-GR" dirty="0"/>
              <a:t>1) Θεοδωρίδης, Γ., </a:t>
            </a:r>
            <a:r>
              <a:rPr lang="el-GR" dirty="0" err="1"/>
              <a:t>Γηρούση</a:t>
            </a:r>
            <a:r>
              <a:rPr lang="el-GR" dirty="0"/>
              <a:t>, Σ., Ζαχαριάδης, Γ., </a:t>
            </a:r>
            <a:r>
              <a:rPr lang="el-GR" dirty="0" err="1"/>
              <a:t>Ζώτου</a:t>
            </a:r>
            <a:r>
              <a:rPr lang="el-GR" dirty="0"/>
              <a:t>, Α., &amp; </a:t>
            </a:r>
            <a:r>
              <a:rPr lang="el-GR" dirty="0" err="1"/>
              <a:t>Σαμανίδου</a:t>
            </a:r>
            <a:r>
              <a:rPr lang="el-GR" dirty="0"/>
              <a:t>, Β. (2015). </a:t>
            </a:r>
            <a:r>
              <a:rPr lang="el-GR" dirty="0" err="1"/>
              <a:t>Βιοαναλυτική</a:t>
            </a:r>
            <a:r>
              <a:rPr lang="el-GR" dirty="0"/>
              <a:t> χημεία [Προπτυχιακό εγχειρίδιο]. </a:t>
            </a:r>
            <a:r>
              <a:rPr lang="el-GR" dirty="0" err="1"/>
              <a:t>Κάλλιπος</a:t>
            </a:r>
            <a:r>
              <a:rPr lang="el-GR" dirty="0"/>
              <a:t>, Ανοικτές Ακαδημαϊκές Εκδόσεις.</a:t>
            </a:r>
          </a:p>
          <a:p>
            <a:r>
              <a:rPr lang="el-GR" dirty="0"/>
              <a:t>2) </a:t>
            </a:r>
            <a:r>
              <a:rPr lang="el-GR" dirty="0" err="1"/>
              <a:t>Ξαπλαντέρη</a:t>
            </a:r>
            <a:r>
              <a:rPr lang="el-GR" dirty="0"/>
              <a:t>, Μ. (2015). Ένζυμα [Κεφάλαιο]. Στο Σπηλιόπουλος, Ι., </a:t>
            </a:r>
            <a:r>
              <a:rPr lang="el-GR" dirty="0" err="1"/>
              <a:t>Βάκρος</a:t>
            </a:r>
            <a:r>
              <a:rPr lang="el-GR" dirty="0"/>
              <a:t>, Ι., &amp; </a:t>
            </a:r>
            <a:r>
              <a:rPr lang="el-GR" dirty="0" err="1"/>
              <a:t>Ξαπλαντέρη</a:t>
            </a:r>
            <a:r>
              <a:rPr lang="el-GR" dirty="0"/>
              <a:t>, Μ. 2015. Χημεία [Προπτυχιακό εγχειρίδιο]. </a:t>
            </a:r>
            <a:r>
              <a:rPr lang="el-GR" dirty="0" err="1"/>
              <a:t>Κάλλιπος</a:t>
            </a:r>
            <a:r>
              <a:rPr lang="el-GR" dirty="0"/>
              <a:t>, Ανοικτές Ακαδημαϊκές Εκδόσεις. </a:t>
            </a:r>
          </a:p>
          <a:p>
            <a:r>
              <a:rPr lang="el-GR" dirty="0"/>
              <a:t>3) ΒΙΟΧΗΜΕΙΑ (2023), </a:t>
            </a:r>
            <a:r>
              <a:rPr lang="en-US" dirty="0"/>
              <a:t>JEREMY M. BERG</a:t>
            </a:r>
            <a:r>
              <a:rPr lang="el-GR" dirty="0"/>
              <a:t>,</a:t>
            </a:r>
            <a:r>
              <a:rPr lang="en-US" dirty="0"/>
              <a:t>JOHN L. TYMOCZKO</a:t>
            </a:r>
            <a:r>
              <a:rPr lang="el-GR" dirty="0"/>
              <a:t>, </a:t>
            </a:r>
            <a:r>
              <a:rPr lang="en-US" dirty="0"/>
              <a:t>GREGORY J.</a:t>
            </a:r>
            <a:r>
              <a:rPr lang="el-GR" dirty="0"/>
              <a:t>, </a:t>
            </a:r>
            <a:r>
              <a:rPr lang="en-US" dirty="0"/>
              <a:t>GATTO Jr.</a:t>
            </a:r>
            <a:r>
              <a:rPr lang="el-GR" dirty="0"/>
              <a:t>, </a:t>
            </a:r>
            <a:r>
              <a:rPr lang="en-US" dirty="0"/>
              <a:t>LUBERT STRYER</a:t>
            </a:r>
            <a:r>
              <a:rPr lang="el-GR" dirty="0"/>
              <a:t>, Μετάφραση της 9ης αμερικανικής έκδοσης</a:t>
            </a:r>
          </a:p>
        </p:txBody>
      </p:sp>
    </p:spTree>
    <p:extLst>
      <p:ext uri="{BB962C8B-B14F-4D97-AF65-F5344CB8AC3E}">
        <p14:creationId xmlns:p14="http://schemas.microsoft.com/office/powerpoint/2010/main" val="3090614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C9BDEB5-A0C0-CFAD-546B-71C654622261}"/>
              </a:ext>
            </a:extLst>
          </p:cNvPr>
          <p:cNvSpPr>
            <a:spLocks noGrp="1"/>
          </p:cNvSpPr>
          <p:nvPr>
            <p:ph idx="1"/>
          </p:nvPr>
        </p:nvSpPr>
        <p:spPr>
          <a:xfrm>
            <a:off x="628650" y="332656"/>
            <a:ext cx="7886700" cy="5844307"/>
          </a:xfrm>
        </p:spPr>
        <p:txBody>
          <a:bodyPr/>
          <a:lstStyle/>
          <a:p>
            <a:r>
              <a:rPr lang="el-GR" dirty="0"/>
              <a:t>Αντιστρεπτή ανταγωνιστική αναστολή (</a:t>
            </a:r>
            <a:r>
              <a:rPr lang="en-US" dirty="0"/>
              <a:t>competitive inhibition)</a:t>
            </a:r>
            <a:endParaRPr lang="el-GR" dirty="0"/>
          </a:p>
          <a:p>
            <a:endParaRPr lang="el-GR" dirty="0"/>
          </a:p>
          <a:p>
            <a:endParaRPr lang="el-GR" dirty="0"/>
          </a:p>
        </p:txBody>
      </p:sp>
      <p:sp>
        <p:nvSpPr>
          <p:cNvPr id="4" name="Θέση αριθμού διαφάνειας 3">
            <a:extLst>
              <a:ext uri="{FF2B5EF4-FFF2-40B4-BE49-F238E27FC236}">
                <a16:creationId xmlns:a16="http://schemas.microsoft.com/office/drawing/2014/main" id="{613C5F7B-213B-4F56-4D2A-23B257CD1C52}"/>
              </a:ext>
            </a:extLst>
          </p:cNvPr>
          <p:cNvSpPr>
            <a:spLocks noGrp="1"/>
          </p:cNvSpPr>
          <p:nvPr>
            <p:ph type="sldNum" sz="quarter" idx="12"/>
          </p:nvPr>
        </p:nvSpPr>
        <p:spPr/>
        <p:txBody>
          <a:bodyPr/>
          <a:lstStyle/>
          <a:p>
            <a:pPr>
              <a:defRPr/>
            </a:pPr>
            <a:fld id="{7E55E3B3-0445-4CFC-BED8-763D4409E61F}" type="slidenum">
              <a:rPr lang="el-GR" smtClean="0"/>
              <a:pPr>
                <a:defRPr/>
              </a:pPr>
              <a:t>2</a:t>
            </a:fld>
            <a:endParaRPr lang="el-GR" dirty="0"/>
          </a:p>
        </p:txBody>
      </p:sp>
      <p:pic>
        <p:nvPicPr>
          <p:cNvPr id="5" name="Εικόνα 4">
            <a:extLst>
              <a:ext uri="{FF2B5EF4-FFF2-40B4-BE49-F238E27FC236}">
                <a16:creationId xmlns:a16="http://schemas.microsoft.com/office/drawing/2014/main" id="{9B1E5900-81F3-9851-A12F-BFBB7A1CA69F}"/>
              </a:ext>
            </a:extLst>
          </p:cNvPr>
          <p:cNvPicPr>
            <a:picLocks noChangeAspect="1"/>
          </p:cNvPicPr>
          <p:nvPr/>
        </p:nvPicPr>
        <p:blipFill>
          <a:blip r:embed="rId2"/>
          <a:stretch>
            <a:fillRect/>
          </a:stretch>
        </p:blipFill>
        <p:spPr>
          <a:xfrm>
            <a:off x="142990" y="836712"/>
            <a:ext cx="9001000" cy="3736013"/>
          </a:xfrm>
          <a:prstGeom prst="rect">
            <a:avLst/>
          </a:prstGeom>
        </p:spPr>
      </p:pic>
    </p:spTree>
    <p:extLst>
      <p:ext uri="{BB962C8B-B14F-4D97-AF65-F5344CB8AC3E}">
        <p14:creationId xmlns:p14="http://schemas.microsoft.com/office/powerpoint/2010/main" val="1706963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C9BDEB5-A0C0-CFAD-546B-71C654622261}"/>
              </a:ext>
            </a:extLst>
          </p:cNvPr>
          <p:cNvSpPr>
            <a:spLocks noGrp="1"/>
          </p:cNvSpPr>
          <p:nvPr>
            <p:ph idx="1"/>
          </p:nvPr>
        </p:nvSpPr>
        <p:spPr>
          <a:xfrm>
            <a:off x="628650" y="332656"/>
            <a:ext cx="7886700" cy="5844307"/>
          </a:xfrm>
        </p:spPr>
        <p:txBody>
          <a:bodyPr/>
          <a:lstStyle/>
          <a:p>
            <a:r>
              <a:rPr lang="el-GR" sz="1800" kern="100" dirty="0">
                <a:solidFill>
                  <a:srgbClr val="000000"/>
                </a:solidFill>
                <a:effectLst/>
                <a:latin typeface="Times New Roman" panose="02020603050405020304" pitchFamily="18" charset="0"/>
                <a:ea typeface="Times New Roman" panose="02020603050405020304" pitchFamily="18" charset="0"/>
              </a:rPr>
              <a:t>Κατ’ αναλογία με τον τρόπο δραστικότητας ενός υποστρώματος, ένας αναστολέας (Ι) μπορεί να σχηματίσει ένα </a:t>
            </a:r>
            <a:r>
              <a:rPr lang="el-GR" sz="1800" kern="100" dirty="0" err="1">
                <a:solidFill>
                  <a:srgbClr val="000000"/>
                </a:solidFill>
                <a:effectLst/>
                <a:latin typeface="Times New Roman" panose="02020603050405020304" pitchFamily="18" charset="0"/>
                <a:ea typeface="Times New Roman" panose="02020603050405020304" pitchFamily="18" charset="0"/>
              </a:rPr>
              <a:t>σύμπλοκο</a:t>
            </a:r>
            <a:r>
              <a:rPr lang="el-GR" sz="1800" kern="100" dirty="0">
                <a:solidFill>
                  <a:srgbClr val="000000"/>
                </a:solidFill>
                <a:effectLst/>
                <a:latin typeface="Times New Roman" panose="02020603050405020304" pitchFamily="18" charset="0"/>
                <a:ea typeface="Times New Roman" panose="02020603050405020304" pitchFamily="18" charset="0"/>
              </a:rPr>
              <a:t> με ένα ένζυμο (Ε). Η σταθερά ισορροπίας </a:t>
            </a:r>
            <a:r>
              <a:rPr lang="el-GR" sz="1800" i="1" kern="100" dirty="0">
                <a:solidFill>
                  <a:srgbClr val="000000"/>
                </a:solidFill>
                <a:effectLst/>
                <a:latin typeface="Times New Roman" panose="02020603050405020304" pitchFamily="18" charset="0"/>
                <a:ea typeface="Times New Roman" panose="02020603050405020304" pitchFamily="18" charset="0"/>
              </a:rPr>
              <a:t>Κ</a:t>
            </a:r>
            <a:r>
              <a:rPr lang="el-GR" sz="1800" kern="100" baseline="-25000" dirty="0">
                <a:solidFill>
                  <a:srgbClr val="000000"/>
                </a:solidFill>
                <a:effectLst/>
                <a:latin typeface="Times New Roman" panose="02020603050405020304" pitchFamily="18" charset="0"/>
                <a:ea typeface="Times New Roman" panose="02020603050405020304" pitchFamily="18" charset="0"/>
              </a:rPr>
              <a:t>Ι</a:t>
            </a:r>
            <a:r>
              <a:rPr lang="el-GR" sz="1800" kern="100" dirty="0">
                <a:solidFill>
                  <a:srgbClr val="000000"/>
                </a:solidFill>
                <a:effectLst/>
                <a:latin typeface="Times New Roman" panose="02020603050405020304" pitchFamily="18" charset="0"/>
                <a:ea typeface="Times New Roman" panose="02020603050405020304" pitchFamily="18" charset="0"/>
              </a:rPr>
              <a:t> </a:t>
            </a:r>
            <a:r>
              <a:rPr lang="el-GR" sz="1800" i="1" kern="100" dirty="0">
                <a:solidFill>
                  <a:srgbClr val="000000"/>
                </a:solidFill>
                <a:effectLst/>
                <a:latin typeface="Times New Roman" panose="02020603050405020304" pitchFamily="18" charset="0"/>
                <a:ea typeface="Times New Roman" panose="02020603050405020304" pitchFamily="18" charset="0"/>
              </a:rPr>
              <a:t>(</a:t>
            </a:r>
            <a:r>
              <a:rPr lang="el-GR" sz="1800" i="1" kern="100" dirty="0" err="1">
                <a:solidFill>
                  <a:srgbClr val="000000"/>
                </a:solidFill>
                <a:effectLst/>
                <a:latin typeface="Times New Roman" panose="02020603050405020304" pitchFamily="18" charset="0"/>
                <a:ea typeface="Times New Roman" panose="02020603050405020304" pitchFamily="18" charset="0"/>
              </a:rPr>
              <a:t>k</a:t>
            </a:r>
            <a:r>
              <a:rPr lang="el-GR" sz="1800" kern="100" baseline="-25000" dirty="0" err="1">
                <a:solidFill>
                  <a:srgbClr val="000000"/>
                </a:solidFill>
                <a:effectLst/>
                <a:latin typeface="Times New Roman" panose="02020603050405020304" pitchFamily="18" charset="0"/>
                <a:ea typeface="Times New Roman" panose="02020603050405020304" pitchFamily="18" charset="0"/>
              </a:rPr>
              <a:t>off</a:t>
            </a:r>
            <a:r>
              <a:rPr lang="el-GR" sz="1800" i="1" kern="100" baseline="-25000" dirty="0">
                <a:solidFill>
                  <a:srgbClr val="000000"/>
                </a:solidFill>
                <a:effectLst/>
                <a:latin typeface="Times New Roman" panose="02020603050405020304" pitchFamily="18" charset="0"/>
                <a:ea typeface="Times New Roman" panose="02020603050405020304" pitchFamily="18" charset="0"/>
              </a:rPr>
              <a:t> </a:t>
            </a:r>
            <a:r>
              <a:rPr lang="el-GR" sz="1800" i="1" kern="100" dirty="0">
                <a:solidFill>
                  <a:srgbClr val="000000"/>
                </a:solidFill>
                <a:effectLst/>
                <a:latin typeface="Times New Roman" panose="02020603050405020304" pitchFamily="18" charset="0"/>
                <a:ea typeface="Times New Roman" panose="02020603050405020304" pitchFamily="18" charset="0"/>
              </a:rPr>
              <a:t>/</a:t>
            </a:r>
            <a:r>
              <a:rPr lang="el-GR" sz="1800" i="1" kern="100" dirty="0" err="1">
                <a:solidFill>
                  <a:srgbClr val="000000"/>
                </a:solidFill>
                <a:effectLst/>
                <a:latin typeface="Times New Roman" panose="02020603050405020304" pitchFamily="18" charset="0"/>
                <a:ea typeface="Times New Roman" panose="02020603050405020304" pitchFamily="18" charset="0"/>
              </a:rPr>
              <a:t>k</a:t>
            </a:r>
            <a:r>
              <a:rPr lang="el-GR" sz="1800" kern="100" baseline="-25000" dirty="0" err="1">
                <a:solidFill>
                  <a:srgbClr val="000000"/>
                </a:solidFill>
                <a:effectLst/>
                <a:latin typeface="Times New Roman" panose="02020603050405020304" pitchFamily="18" charset="0"/>
                <a:ea typeface="Times New Roman" panose="02020603050405020304" pitchFamily="18" charset="0"/>
              </a:rPr>
              <a:t>on</a:t>
            </a:r>
            <a:r>
              <a:rPr lang="el-GR" sz="1800" i="1" kern="100" dirty="0">
                <a:solidFill>
                  <a:srgbClr val="000000"/>
                </a:solidFill>
                <a:effectLst/>
                <a:latin typeface="Times New Roman" panose="02020603050405020304" pitchFamily="18" charset="0"/>
                <a:ea typeface="Times New Roman" panose="02020603050405020304" pitchFamily="18" charset="0"/>
              </a:rPr>
              <a:t>)</a:t>
            </a:r>
            <a:r>
              <a:rPr lang="el-GR" sz="1800" kern="100" dirty="0">
                <a:solidFill>
                  <a:srgbClr val="000000"/>
                </a:solidFill>
                <a:effectLst/>
                <a:latin typeface="Times New Roman" panose="02020603050405020304" pitchFamily="18" charset="0"/>
                <a:ea typeface="Times New Roman" panose="02020603050405020304" pitchFamily="18" charset="0"/>
              </a:rPr>
              <a:t> είναι η σταθερά αστάθειας για τη διάσπαση του </a:t>
            </a:r>
            <a:r>
              <a:rPr lang="el-GR" sz="1800" kern="100" dirty="0" err="1">
                <a:solidFill>
                  <a:srgbClr val="000000"/>
                </a:solidFill>
                <a:effectLst/>
                <a:latin typeface="Times New Roman" panose="02020603050405020304" pitchFamily="18" charset="0"/>
                <a:ea typeface="Times New Roman" panose="02020603050405020304" pitchFamily="18" charset="0"/>
              </a:rPr>
              <a:t>συμπλόκου</a:t>
            </a:r>
            <a:r>
              <a:rPr lang="el-GR" sz="1800" kern="100" dirty="0">
                <a:solidFill>
                  <a:srgbClr val="000000"/>
                </a:solidFill>
                <a:effectLst/>
                <a:latin typeface="Times New Roman" panose="02020603050405020304" pitchFamily="18" charset="0"/>
                <a:ea typeface="Times New Roman" panose="02020603050405020304" pitchFamily="18" charset="0"/>
              </a:rPr>
              <a:t> Ε</a:t>
            </a:r>
            <a:r>
              <a:rPr lang="el-GR" sz="1800" kern="100" baseline="30000" dirty="0">
                <a:solidFill>
                  <a:srgbClr val="000000"/>
                </a:solidFill>
                <a:effectLst/>
                <a:latin typeface="Times New Roman" panose="02020603050405020304" pitchFamily="18" charset="0"/>
                <a:ea typeface="Times New Roman" panose="02020603050405020304" pitchFamily="18" charset="0"/>
              </a:rPr>
              <a:t>.</a:t>
            </a:r>
            <a:r>
              <a:rPr lang="el-GR" sz="1800" kern="100" dirty="0">
                <a:solidFill>
                  <a:srgbClr val="000000"/>
                </a:solidFill>
                <a:effectLst/>
                <a:latin typeface="Times New Roman" panose="02020603050405020304" pitchFamily="18" charset="0"/>
                <a:ea typeface="Times New Roman" panose="02020603050405020304" pitchFamily="18" charset="0"/>
              </a:rPr>
              <a:t>Ι. Ένας αναστολέας είναι ισχυρότερος, όσο μικρότερη είναι η τιμή του </a:t>
            </a:r>
            <a:r>
              <a:rPr lang="el-GR" sz="1800" i="1" kern="100" dirty="0">
                <a:solidFill>
                  <a:srgbClr val="000000"/>
                </a:solidFill>
                <a:effectLst/>
                <a:latin typeface="Times New Roman" panose="02020603050405020304" pitchFamily="18" charset="0"/>
                <a:ea typeface="Times New Roman" panose="02020603050405020304" pitchFamily="18" charset="0"/>
              </a:rPr>
              <a:t>Κ</a:t>
            </a:r>
            <a:r>
              <a:rPr lang="el-GR" sz="1800" kern="100" baseline="-25000" dirty="0">
                <a:solidFill>
                  <a:srgbClr val="000000"/>
                </a:solidFill>
                <a:effectLst/>
                <a:latin typeface="Times New Roman" panose="02020603050405020304" pitchFamily="18" charset="0"/>
                <a:ea typeface="Times New Roman" panose="02020603050405020304" pitchFamily="18" charset="0"/>
              </a:rPr>
              <a:t>Ι</a:t>
            </a:r>
            <a:r>
              <a:rPr lang="el-GR" sz="1800" kern="100" dirty="0">
                <a:solidFill>
                  <a:srgbClr val="000000"/>
                </a:solidFill>
                <a:effectLst/>
                <a:latin typeface="Times New Roman" panose="02020603050405020304" pitchFamily="18" charset="0"/>
                <a:ea typeface="Times New Roman" panose="02020603050405020304" pitchFamily="18" charset="0"/>
              </a:rPr>
              <a:t>. Γενικά μια τέτοια ισορροπία είναι πολύ γρήγορη, αλλά υπάρχουν και περιπτώσεις που μπορεί να είναι αργή.  </a:t>
            </a:r>
          </a:p>
          <a:p>
            <a:endParaRPr lang="el-GR" dirty="0"/>
          </a:p>
        </p:txBody>
      </p:sp>
      <p:sp>
        <p:nvSpPr>
          <p:cNvPr id="4" name="Θέση αριθμού διαφάνειας 3">
            <a:extLst>
              <a:ext uri="{FF2B5EF4-FFF2-40B4-BE49-F238E27FC236}">
                <a16:creationId xmlns:a16="http://schemas.microsoft.com/office/drawing/2014/main" id="{613C5F7B-213B-4F56-4D2A-23B257CD1C52}"/>
              </a:ext>
            </a:extLst>
          </p:cNvPr>
          <p:cNvSpPr>
            <a:spLocks noGrp="1"/>
          </p:cNvSpPr>
          <p:nvPr>
            <p:ph type="sldNum" sz="quarter" idx="12"/>
          </p:nvPr>
        </p:nvSpPr>
        <p:spPr/>
        <p:txBody>
          <a:bodyPr/>
          <a:lstStyle/>
          <a:p>
            <a:pPr>
              <a:defRPr/>
            </a:pPr>
            <a:fld id="{7E55E3B3-0445-4CFC-BED8-763D4409E61F}" type="slidenum">
              <a:rPr lang="el-GR" smtClean="0"/>
              <a:pPr>
                <a:defRPr/>
              </a:pPr>
              <a:t>3</a:t>
            </a:fld>
            <a:endParaRPr lang="el-GR" dirty="0"/>
          </a:p>
        </p:txBody>
      </p:sp>
      <p:grpSp>
        <p:nvGrpSpPr>
          <p:cNvPr id="2" name="Group 23367">
            <a:extLst>
              <a:ext uri="{FF2B5EF4-FFF2-40B4-BE49-F238E27FC236}">
                <a16:creationId xmlns:a16="http://schemas.microsoft.com/office/drawing/2014/main" id="{9FED2F2E-B6CE-7756-076C-7E530F50E15A}"/>
              </a:ext>
            </a:extLst>
          </p:cNvPr>
          <p:cNvGrpSpPr/>
          <p:nvPr/>
        </p:nvGrpSpPr>
        <p:grpSpPr>
          <a:xfrm>
            <a:off x="1979712" y="2089353"/>
            <a:ext cx="6417517" cy="2679293"/>
            <a:chOff x="0" y="0"/>
            <a:chExt cx="3757186" cy="1660418"/>
          </a:xfrm>
        </p:grpSpPr>
        <p:sp>
          <p:nvSpPr>
            <p:cNvPr id="5" name="Shape 497">
              <a:extLst>
                <a:ext uri="{FF2B5EF4-FFF2-40B4-BE49-F238E27FC236}">
                  <a16:creationId xmlns:a16="http://schemas.microsoft.com/office/drawing/2014/main" id="{2821CC33-64DC-9720-972A-8556B9C25B00}"/>
                </a:ext>
              </a:extLst>
            </p:cNvPr>
            <p:cNvSpPr/>
            <p:nvPr/>
          </p:nvSpPr>
          <p:spPr>
            <a:xfrm>
              <a:off x="103976" y="170431"/>
              <a:ext cx="68356" cy="90254"/>
            </a:xfrm>
            <a:custGeom>
              <a:avLst/>
              <a:gdLst/>
              <a:ahLst/>
              <a:cxnLst/>
              <a:rect l="0" t="0" r="0" b="0"/>
              <a:pathLst>
                <a:path w="68356" h="90254">
                  <a:moveTo>
                    <a:pt x="0" y="0"/>
                  </a:moveTo>
                  <a:lnTo>
                    <a:pt x="66232" y="0"/>
                  </a:lnTo>
                  <a:lnTo>
                    <a:pt x="66232" y="10649"/>
                  </a:lnTo>
                  <a:lnTo>
                    <a:pt x="12120" y="10649"/>
                  </a:lnTo>
                  <a:lnTo>
                    <a:pt x="12120" y="38296"/>
                  </a:lnTo>
                  <a:lnTo>
                    <a:pt x="62790" y="38296"/>
                  </a:lnTo>
                  <a:lnTo>
                    <a:pt x="62790" y="48880"/>
                  </a:lnTo>
                  <a:lnTo>
                    <a:pt x="12120" y="48880"/>
                  </a:lnTo>
                  <a:lnTo>
                    <a:pt x="12120" y="79592"/>
                  </a:lnTo>
                  <a:lnTo>
                    <a:pt x="68356" y="79592"/>
                  </a:lnTo>
                  <a:lnTo>
                    <a:pt x="68356" y="90254"/>
                  </a:lnTo>
                  <a:lnTo>
                    <a:pt x="0" y="9025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6" name="Shape 498">
              <a:extLst>
                <a:ext uri="{FF2B5EF4-FFF2-40B4-BE49-F238E27FC236}">
                  <a16:creationId xmlns:a16="http://schemas.microsoft.com/office/drawing/2014/main" id="{E90411FA-3620-E6CD-934F-BB8CB014C02D}"/>
                </a:ext>
              </a:extLst>
            </p:cNvPr>
            <p:cNvSpPr/>
            <p:nvPr/>
          </p:nvSpPr>
          <p:spPr>
            <a:xfrm>
              <a:off x="235339" y="186430"/>
              <a:ext cx="60473" cy="59659"/>
            </a:xfrm>
            <a:custGeom>
              <a:avLst/>
              <a:gdLst/>
              <a:ahLst/>
              <a:cxnLst/>
              <a:rect l="0" t="0" r="0" b="0"/>
              <a:pathLst>
                <a:path w="60473" h="59659">
                  <a:moveTo>
                    <a:pt x="24926" y="0"/>
                  </a:moveTo>
                  <a:lnTo>
                    <a:pt x="35547" y="0"/>
                  </a:lnTo>
                  <a:lnTo>
                    <a:pt x="35547" y="24570"/>
                  </a:lnTo>
                  <a:lnTo>
                    <a:pt x="60473" y="24570"/>
                  </a:lnTo>
                  <a:lnTo>
                    <a:pt x="60473" y="34907"/>
                  </a:lnTo>
                  <a:lnTo>
                    <a:pt x="35547" y="34907"/>
                  </a:lnTo>
                  <a:lnTo>
                    <a:pt x="35547" y="59659"/>
                  </a:lnTo>
                  <a:lnTo>
                    <a:pt x="24926" y="59659"/>
                  </a:lnTo>
                  <a:lnTo>
                    <a:pt x="24926" y="34907"/>
                  </a:lnTo>
                  <a:lnTo>
                    <a:pt x="0" y="34907"/>
                  </a:lnTo>
                  <a:lnTo>
                    <a:pt x="0" y="24570"/>
                  </a:lnTo>
                  <a:lnTo>
                    <a:pt x="24926" y="24570"/>
                  </a:lnTo>
                  <a:lnTo>
                    <a:pt x="2492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7" name="Shape 25843">
              <a:extLst>
                <a:ext uri="{FF2B5EF4-FFF2-40B4-BE49-F238E27FC236}">
                  <a16:creationId xmlns:a16="http://schemas.microsoft.com/office/drawing/2014/main" id="{074814FE-1ABC-2F65-F987-A2548CF05411}"/>
                </a:ext>
              </a:extLst>
            </p:cNvPr>
            <p:cNvSpPr/>
            <p:nvPr/>
          </p:nvSpPr>
          <p:spPr>
            <a:xfrm>
              <a:off x="441686" y="170435"/>
              <a:ext cx="12121" cy="90250"/>
            </a:xfrm>
            <a:custGeom>
              <a:avLst/>
              <a:gdLst/>
              <a:ahLst/>
              <a:cxnLst/>
              <a:rect l="0" t="0" r="0" b="0"/>
              <a:pathLst>
                <a:path w="12121" h="90250">
                  <a:moveTo>
                    <a:pt x="0" y="0"/>
                  </a:moveTo>
                  <a:lnTo>
                    <a:pt x="12121" y="0"/>
                  </a:lnTo>
                  <a:lnTo>
                    <a:pt x="12121" y="90250"/>
                  </a:lnTo>
                  <a:lnTo>
                    <a:pt x="0" y="90250"/>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8" name="Shape 500">
              <a:extLst>
                <a:ext uri="{FF2B5EF4-FFF2-40B4-BE49-F238E27FC236}">
                  <a16:creationId xmlns:a16="http://schemas.microsoft.com/office/drawing/2014/main" id="{8593B47C-7CC9-DA12-0468-474A502BD0A7}"/>
                </a:ext>
              </a:extLst>
            </p:cNvPr>
            <p:cNvSpPr/>
            <p:nvPr/>
          </p:nvSpPr>
          <p:spPr>
            <a:xfrm>
              <a:off x="657592" y="227219"/>
              <a:ext cx="449418" cy="9779"/>
            </a:xfrm>
            <a:custGeom>
              <a:avLst/>
              <a:gdLst/>
              <a:ahLst/>
              <a:cxnLst/>
              <a:rect l="0" t="0" r="0" b="0"/>
              <a:pathLst>
                <a:path w="449418" h="9779">
                  <a:moveTo>
                    <a:pt x="0" y="0"/>
                  </a:moveTo>
                  <a:lnTo>
                    <a:pt x="449418" y="1987"/>
                  </a:lnTo>
                  <a:lnTo>
                    <a:pt x="449418" y="9779"/>
                  </a:lnTo>
                  <a:lnTo>
                    <a:pt x="0" y="779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9" name="Shape 501">
              <a:extLst>
                <a:ext uri="{FF2B5EF4-FFF2-40B4-BE49-F238E27FC236}">
                  <a16:creationId xmlns:a16="http://schemas.microsoft.com/office/drawing/2014/main" id="{76BB2968-2F5C-3FBE-60A5-9DBD2C7B9996}"/>
                </a:ext>
              </a:extLst>
            </p:cNvPr>
            <p:cNvSpPr/>
            <p:nvPr/>
          </p:nvSpPr>
          <p:spPr>
            <a:xfrm>
              <a:off x="603567" y="203610"/>
              <a:ext cx="449418" cy="9779"/>
            </a:xfrm>
            <a:custGeom>
              <a:avLst/>
              <a:gdLst/>
              <a:ahLst/>
              <a:cxnLst/>
              <a:rect l="0" t="0" r="0" b="0"/>
              <a:pathLst>
                <a:path w="449418" h="9779">
                  <a:moveTo>
                    <a:pt x="0" y="0"/>
                  </a:moveTo>
                  <a:lnTo>
                    <a:pt x="449418" y="1987"/>
                  </a:lnTo>
                  <a:lnTo>
                    <a:pt x="449418" y="9779"/>
                  </a:lnTo>
                  <a:lnTo>
                    <a:pt x="0" y="779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10" name="Shape 502">
              <a:extLst>
                <a:ext uri="{FF2B5EF4-FFF2-40B4-BE49-F238E27FC236}">
                  <a16:creationId xmlns:a16="http://schemas.microsoft.com/office/drawing/2014/main" id="{8CD35BA7-F9BD-F28C-B65B-179CD8A2718C}"/>
                </a:ext>
              </a:extLst>
            </p:cNvPr>
            <p:cNvSpPr/>
            <p:nvPr/>
          </p:nvSpPr>
          <p:spPr>
            <a:xfrm>
              <a:off x="591949" y="226934"/>
              <a:ext cx="75240" cy="23985"/>
            </a:xfrm>
            <a:custGeom>
              <a:avLst/>
              <a:gdLst/>
              <a:ahLst/>
              <a:cxnLst/>
              <a:rect l="0" t="0" r="0" b="0"/>
              <a:pathLst>
                <a:path w="75240" h="23985">
                  <a:moveTo>
                    <a:pt x="0" y="0"/>
                  </a:moveTo>
                  <a:lnTo>
                    <a:pt x="67178" y="299"/>
                  </a:lnTo>
                  <a:lnTo>
                    <a:pt x="67332" y="4909"/>
                  </a:lnTo>
                  <a:lnTo>
                    <a:pt x="68151" y="9285"/>
                  </a:lnTo>
                  <a:lnTo>
                    <a:pt x="69431" y="13298"/>
                  </a:lnTo>
                  <a:lnTo>
                    <a:pt x="72514" y="19791"/>
                  </a:lnTo>
                  <a:lnTo>
                    <a:pt x="74869" y="23479"/>
                  </a:lnTo>
                  <a:lnTo>
                    <a:pt x="75240" y="23985"/>
                  </a:lnTo>
                  <a:lnTo>
                    <a:pt x="72015" y="22947"/>
                  </a:lnTo>
                  <a:lnTo>
                    <a:pt x="63481" y="20232"/>
                  </a:lnTo>
                  <a:lnTo>
                    <a:pt x="51439" y="16389"/>
                  </a:lnTo>
                  <a:lnTo>
                    <a:pt x="23813" y="7584"/>
                  </a:lnTo>
                  <a:lnTo>
                    <a:pt x="11759" y="3740"/>
                  </a:lnTo>
                  <a:lnTo>
                    <a:pt x="3237" y="102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11" name="Shape 503">
              <a:extLst>
                <a:ext uri="{FF2B5EF4-FFF2-40B4-BE49-F238E27FC236}">
                  <a16:creationId xmlns:a16="http://schemas.microsoft.com/office/drawing/2014/main" id="{281517C9-32ED-9665-1016-EE8658502936}"/>
                </a:ext>
              </a:extLst>
            </p:cNvPr>
            <p:cNvSpPr/>
            <p:nvPr/>
          </p:nvSpPr>
          <p:spPr>
            <a:xfrm>
              <a:off x="591949" y="226934"/>
              <a:ext cx="75240" cy="23985"/>
            </a:xfrm>
            <a:custGeom>
              <a:avLst/>
              <a:gdLst/>
              <a:ahLst/>
              <a:cxnLst/>
              <a:rect l="0" t="0" r="0" b="0"/>
              <a:pathLst>
                <a:path w="75240" h="23985">
                  <a:moveTo>
                    <a:pt x="0" y="0"/>
                  </a:moveTo>
                  <a:cubicBezTo>
                    <a:pt x="0" y="0"/>
                    <a:pt x="67178" y="299"/>
                    <a:pt x="67178" y="299"/>
                  </a:cubicBezTo>
                  <a:cubicBezTo>
                    <a:pt x="66513" y="12830"/>
                    <a:pt x="75240" y="23985"/>
                    <a:pt x="75240" y="23985"/>
                  </a:cubicBezTo>
                  <a:cubicBezTo>
                    <a:pt x="75240" y="23985"/>
                    <a:pt x="0" y="0"/>
                    <a:pt x="0" y="0"/>
                  </a:cubicBezTo>
                  <a:cubicBezTo>
                    <a:pt x="0" y="0"/>
                    <a:pt x="0" y="0"/>
                    <a:pt x="0" y="0"/>
                  </a:cubicBezTo>
                  <a:close/>
                </a:path>
              </a:pathLst>
            </a:custGeom>
            <a:ln w="1791" cap="rnd">
              <a:miter lim="127000"/>
            </a:ln>
          </p:spPr>
          <p:style>
            <a:lnRef idx="1">
              <a:srgbClr val="000000"/>
            </a:lnRef>
            <a:fillRef idx="0">
              <a:srgbClr val="000000">
                <a:alpha val="0"/>
              </a:srgbClr>
            </a:fillRef>
            <a:effectRef idx="0">
              <a:scrgbClr r="0" g="0" b="0"/>
            </a:effectRef>
            <a:fontRef idx="none"/>
          </p:style>
          <p:txBody>
            <a:bodyPr/>
            <a:lstStyle/>
            <a:p>
              <a:endParaRPr lang="el-GR"/>
            </a:p>
          </p:txBody>
        </p:sp>
        <p:sp>
          <p:nvSpPr>
            <p:cNvPr id="12" name="Shape 504">
              <a:extLst>
                <a:ext uri="{FF2B5EF4-FFF2-40B4-BE49-F238E27FC236}">
                  <a16:creationId xmlns:a16="http://schemas.microsoft.com/office/drawing/2014/main" id="{092DFD65-FB7B-1E3C-B5AD-C69AD73CA518}"/>
                </a:ext>
              </a:extLst>
            </p:cNvPr>
            <p:cNvSpPr/>
            <p:nvPr/>
          </p:nvSpPr>
          <p:spPr>
            <a:xfrm>
              <a:off x="1043388" y="189689"/>
              <a:ext cx="75240" cy="23986"/>
            </a:xfrm>
            <a:custGeom>
              <a:avLst/>
              <a:gdLst/>
              <a:ahLst/>
              <a:cxnLst/>
              <a:rect l="0" t="0" r="0" b="0"/>
              <a:pathLst>
                <a:path w="75240" h="23986">
                  <a:moveTo>
                    <a:pt x="0" y="0"/>
                  </a:moveTo>
                  <a:lnTo>
                    <a:pt x="3225" y="1039"/>
                  </a:lnTo>
                  <a:lnTo>
                    <a:pt x="11747" y="3753"/>
                  </a:lnTo>
                  <a:lnTo>
                    <a:pt x="23800" y="7597"/>
                  </a:lnTo>
                  <a:lnTo>
                    <a:pt x="51427" y="16402"/>
                  </a:lnTo>
                  <a:lnTo>
                    <a:pt x="63481" y="20246"/>
                  </a:lnTo>
                  <a:lnTo>
                    <a:pt x="72003" y="22960"/>
                  </a:lnTo>
                  <a:lnTo>
                    <a:pt x="75240" y="23986"/>
                  </a:lnTo>
                  <a:lnTo>
                    <a:pt x="8062" y="23687"/>
                  </a:lnTo>
                  <a:lnTo>
                    <a:pt x="7076" y="17986"/>
                  </a:lnTo>
                  <a:lnTo>
                    <a:pt x="5797" y="14116"/>
                  </a:lnTo>
                  <a:lnTo>
                    <a:pt x="4274" y="10064"/>
                  </a:lnTo>
                  <a:lnTo>
                    <a:pt x="2726" y="6246"/>
                  </a:lnTo>
                  <a:lnTo>
                    <a:pt x="1357" y="3039"/>
                  </a:lnTo>
                  <a:lnTo>
                    <a:pt x="371" y="831"/>
                  </a:lnTo>
                  <a:lnTo>
                    <a:pt x="0"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13" name="Shape 505">
              <a:extLst>
                <a:ext uri="{FF2B5EF4-FFF2-40B4-BE49-F238E27FC236}">
                  <a16:creationId xmlns:a16="http://schemas.microsoft.com/office/drawing/2014/main" id="{A16E5656-A935-399E-F824-AAF5BCA0638E}"/>
                </a:ext>
              </a:extLst>
            </p:cNvPr>
            <p:cNvSpPr/>
            <p:nvPr/>
          </p:nvSpPr>
          <p:spPr>
            <a:xfrm>
              <a:off x="1043388" y="189689"/>
              <a:ext cx="75240" cy="23986"/>
            </a:xfrm>
            <a:custGeom>
              <a:avLst/>
              <a:gdLst/>
              <a:ahLst/>
              <a:cxnLst/>
              <a:rect l="0" t="0" r="0" b="0"/>
              <a:pathLst>
                <a:path w="75240" h="23986">
                  <a:moveTo>
                    <a:pt x="75240" y="23986"/>
                  </a:moveTo>
                  <a:cubicBezTo>
                    <a:pt x="75240" y="23986"/>
                    <a:pt x="0" y="0"/>
                    <a:pt x="0" y="0"/>
                  </a:cubicBezTo>
                  <a:cubicBezTo>
                    <a:pt x="0" y="0"/>
                    <a:pt x="8727" y="18947"/>
                    <a:pt x="8062" y="23687"/>
                  </a:cubicBezTo>
                  <a:cubicBezTo>
                    <a:pt x="8062" y="23687"/>
                    <a:pt x="75240" y="23986"/>
                    <a:pt x="75240" y="23986"/>
                  </a:cubicBezTo>
                  <a:cubicBezTo>
                    <a:pt x="75240" y="23986"/>
                    <a:pt x="75240" y="23986"/>
                    <a:pt x="75240" y="23986"/>
                  </a:cubicBezTo>
                  <a:close/>
                </a:path>
              </a:pathLst>
            </a:custGeom>
            <a:ln w="1791" cap="rnd">
              <a:miter lim="127000"/>
            </a:ln>
          </p:spPr>
          <p:style>
            <a:lnRef idx="1">
              <a:srgbClr val="000000"/>
            </a:lnRef>
            <a:fillRef idx="0">
              <a:srgbClr val="000000">
                <a:alpha val="0"/>
              </a:srgbClr>
            </a:fillRef>
            <a:effectRef idx="0">
              <a:scrgbClr r="0" g="0" b="0"/>
            </a:effectRef>
            <a:fontRef idx="none"/>
          </p:style>
          <p:txBody>
            <a:bodyPr/>
            <a:lstStyle/>
            <a:p>
              <a:endParaRPr lang="el-GR"/>
            </a:p>
          </p:txBody>
        </p:sp>
        <p:sp>
          <p:nvSpPr>
            <p:cNvPr id="14" name="Shape 506">
              <a:extLst>
                <a:ext uri="{FF2B5EF4-FFF2-40B4-BE49-F238E27FC236}">
                  <a16:creationId xmlns:a16="http://schemas.microsoft.com/office/drawing/2014/main" id="{608272F3-660F-C0DE-CD5E-CBA70C0B5D43}"/>
                </a:ext>
              </a:extLst>
            </p:cNvPr>
            <p:cNvSpPr/>
            <p:nvPr/>
          </p:nvSpPr>
          <p:spPr>
            <a:xfrm>
              <a:off x="1322787" y="170431"/>
              <a:ext cx="68330" cy="90254"/>
            </a:xfrm>
            <a:custGeom>
              <a:avLst/>
              <a:gdLst/>
              <a:ahLst/>
              <a:cxnLst/>
              <a:rect l="0" t="0" r="0" b="0"/>
              <a:pathLst>
                <a:path w="68330" h="90254">
                  <a:moveTo>
                    <a:pt x="0" y="0"/>
                  </a:moveTo>
                  <a:lnTo>
                    <a:pt x="66283" y="0"/>
                  </a:lnTo>
                  <a:lnTo>
                    <a:pt x="66283" y="10649"/>
                  </a:lnTo>
                  <a:lnTo>
                    <a:pt x="12156" y="10649"/>
                  </a:lnTo>
                  <a:lnTo>
                    <a:pt x="12156" y="38296"/>
                  </a:lnTo>
                  <a:lnTo>
                    <a:pt x="62828" y="38296"/>
                  </a:lnTo>
                  <a:lnTo>
                    <a:pt x="62828" y="48880"/>
                  </a:lnTo>
                  <a:lnTo>
                    <a:pt x="12156" y="48880"/>
                  </a:lnTo>
                  <a:lnTo>
                    <a:pt x="12156" y="79592"/>
                  </a:lnTo>
                  <a:lnTo>
                    <a:pt x="68330" y="79592"/>
                  </a:lnTo>
                  <a:lnTo>
                    <a:pt x="68330" y="90254"/>
                  </a:lnTo>
                  <a:lnTo>
                    <a:pt x="0" y="90254"/>
                  </a:lnTo>
                  <a:lnTo>
                    <a:pt x="0"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15" name="Shape 25844">
              <a:extLst>
                <a:ext uri="{FF2B5EF4-FFF2-40B4-BE49-F238E27FC236}">
                  <a16:creationId xmlns:a16="http://schemas.microsoft.com/office/drawing/2014/main" id="{03269AD9-0037-686F-7750-76BD0E152F03}"/>
                </a:ext>
              </a:extLst>
            </p:cNvPr>
            <p:cNvSpPr/>
            <p:nvPr/>
          </p:nvSpPr>
          <p:spPr>
            <a:xfrm>
              <a:off x="1437951" y="222453"/>
              <a:ext cx="34550" cy="11143"/>
            </a:xfrm>
            <a:custGeom>
              <a:avLst/>
              <a:gdLst/>
              <a:ahLst/>
              <a:cxnLst/>
              <a:rect l="0" t="0" r="0" b="0"/>
              <a:pathLst>
                <a:path w="34550" h="11143">
                  <a:moveTo>
                    <a:pt x="0" y="0"/>
                  </a:moveTo>
                  <a:lnTo>
                    <a:pt x="34550" y="0"/>
                  </a:lnTo>
                  <a:lnTo>
                    <a:pt x="34550" y="11143"/>
                  </a:lnTo>
                  <a:lnTo>
                    <a:pt x="0" y="11143"/>
                  </a:lnTo>
                  <a:lnTo>
                    <a:pt x="0" y="0"/>
                  </a:lnTo>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16" name="Shape 25845">
              <a:extLst>
                <a:ext uri="{FF2B5EF4-FFF2-40B4-BE49-F238E27FC236}">
                  <a16:creationId xmlns:a16="http://schemas.microsoft.com/office/drawing/2014/main" id="{99FED380-94EF-601A-26A8-100218DC61D2}"/>
                </a:ext>
              </a:extLst>
            </p:cNvPr>
            <p:cNvSpPr/>
            <p:nvPr/>
          </p:nvSpPr>
          <p:spPr>
            <a:xfrm>
              <a:off x="1524451" y="170435"/>
              <a:ext cx="12121" cy="90250"/>
            </a:xfrm>
            <a:custGeom>
              <a:avLst/>
              <a:gdLst/>
              <a:ahLst/>
              <a:cxnLst/>
              <a:rect l="0" t="0" r="0" b="0"/>
              <a:pathLst>
                <a:path w="12121" h="90250">
                  <a:moveTo>
                    <a:pt x="0" y="0"/>
                  </a:moveTo>
                  <a:lnTo>
                    <a:pt x="12121" y="0"/>
                  </a:lnTo>
                  <a:lnTo>
                    <a:pt x="12121" y="90250"/>
                  </a:lnTo>
                  <a:lnTo>
                    <a:pt x="0" y="90250"/>
                  </a:lnTo>
                  <a:lnTo>
                    <a:pt x="0" y="0"/>
                  </a:lnTo>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17" name="Shape 509">
              <a:extLst>
                <a:ext uri="{FF2B5EF4-FFF2-40B4-BE49-F238E27FC236}">
                  <a16:creationId xmlns:a16="http://schemas.microsoft.com/office/drawing/2014/main" id="{816DE8DA-EF2C-7547-1BED-F88B9587476B}"/>
                </a:ext>
              </a:extLst>
            </p:cNvPr>
            <p:cNvSpPr/>
            <p:nvPr/>
          </p:nvSpPr>
          <p:spPr>
            <a:xfrm>
              <a:off x="745346" y="0"/>
              <a:ext cx="54984" cy="90241"/>
            </a:xfrm>
            <a:custGeom>
              <a:avLst/>
              <a:gdLst/>
              <a:ahLst/>
              <a:cxnLst/>
              <a:rect l="0" t="0" r="0" b="0"/>
              <a:pathLst>
                <a:path w="54984" h="90241">
                  <a:moveTo>
                    <a:pt x="0" y="0"/>
                  </a:moveTo>
                  <a:lnTo>
                    <a:pt x="11248" y="0"/>
                  </a:lnTo>
                  <a:lnTo>
                    <a:pt x="11248" y="51451"/>
                  </a:lnTo>
                  <a:lnTo>
                    <a:pt x="37863" y="24855"/>
                  </a:lnTo>
                  <a:lnTo>
                    <a:pt x="52425" y="24855"/>
                  </a:lnTo>
                  <a:lnTo>
                    <a:pt x="27051" y="49114"/>
                  </a:lnTo>
                  <a:lnTo>
                    <a:pt x="54984" y="90241"/>
                  </a:lnTo>
                  <a:lnTo>
                    <a:pt x="41113" y="90241"/>
                  </a:lnTo>
                  <a:lnTo>
                    <a:pt x="19181" y="56802"/>
                  </a:lnTo>
                  <a:lnTo>
                    <a:pt x="11248" y="64321"/>
                  </a:lnTo>
                  <a:lnTo>
                    <a:pt x="11248" y="90241"/>
                  </a:lnTo>
                  <a:lnTo>
                    <a:pt x="0" y="90241"/>
                  </a:lnTo>
                  <a:lnTo>
                    <a:pt x="0"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18" name="Shape 510">
              <a:extLst>
                <a:ext uri="{FF2B5EF4-FFF2-40B4-BE49-F238E27FC236}">
                  <a16:creationId xmlns:a16="http://schemas.microsoft.com/office/drawing/2014/main" id="{7E6EE2EB-C63D-3184-275D-69AEC164B0D4}"/>
                </a:ext>
              </a:extLst>
            </p:cNvPr>
            <p:cNvSpPr/>
            <p:nvPr/>
          </p:nvSpPr>
          <p:spPr>
            <a:xfrm>
              <a:off x="804015" y="68184"/>
              <a:ext cx="23321" cy="51242"/>
            </a:xfrm>
            <a:custGeom>
              <a:avLst/>
              <a:gdLst/>
              <a:ahLst/>
              <a:cxnLst/>
              <a:rect l="0" t="0" r="0" b="0"/>
              <a:pathLst>
                <a:path w="23321" h="51242">
                  <a:moveTo>
                    <a:pt x="23321" y="0"/>
                  </a:moveTo>
                  <a:lnTo>
                    <a:pt x="23321" y="6884"/>
                  </a:lnTo>
                  <a:lnTo>
                    <a:pt x="12847" y="11538"/>
                  </a:lnTo>
                  <a:cubicBezTo>
                    <a:pt x="10070" y="14655"/>
                    <a:pt x="8676" y="19343"/>
                    <a:pt x="8676" y="25615"/>
                  </a:cubicBezTo>
                  <a:cubicBezTo>
                    <a:pt x="8676" y="31900"/>
                    <a:pt x="10070" y="36601"/>
                    <a:pt x="12847" y="39731"/>
                  </a:cubicBezTo>
                  <a:lnTo>
                    <a:pt x="23321" y="44397"/>
                  </a:lnTo>
                  <a:lnTo>
                    <a:pt x="23321" y="51242"/>
                  </a:lnTo>
                  <a:lnTo>
                    <a:pt x="6449" y="44640"/>
                  </a:lnTo>
                  <a:cubicBezTo>
                    <a:pt x="2150" y="40250"/>
                    <a:pt x="0" y="33900"/>
                    <a:pt x="0" y="25615"/>
                  </a:cubicBezTo>
                  <a:cubicBezTo>
                    <a:pt x="0" y="16538"/>
                    <a:pt x="2572" y="9824"/>
                    <a:pt x="7690" y="5447"/>
                  </a:cubicBezTo>
                  <a:lnTo>
                    <a:pt x="23321"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19" name="Shape 511">
              <a:extLst>
                <a:ext uri="{FF2B5EF4-FFF2-40B4-BE49-F238E27FC236}">
                  <a16:creationId xmlns:a16="http://schemas.microsoft.com/office/drawing/2014/main" id="{3EAE83C8-2672-138F-E1D0-EEBAF2350154}"/>
                </a:ext>
              </a:extLst>
            </p:cNvPr>
            <p:cNvSpPr/>
            <p:nvPr/>
          </p:nvSpPr>
          <p:spPr>
            <a:xfrm>
              <a:off x="860522" y="68178"/>
              <a:ext cx="40448" cy="50140"/>
            </a:xfrm>
            <a:custGeom>
              <a:avLst/>
              <a:gdLst/>
              <a:ahLst/>
              <a:cxnLst/>
              <a:rect l="0" t="0" r="0" b="0"/>
              <a:pathLst>
                <a:path w="40448" h="50140">
                  <a:moveTo>
                    <a:pt x="23429" y="0"/>
                  </a:moveTo>
                  <a:cubicBezTo>
                    <a:pt x="26436" y="0"/>
                    <a:pt x="29188" y="532"/>
                    <a:pt x="31708" y="1597"/>
                  </a:cubicBezTo>
                  <a:cubicBezTo>
                    <a:pt x="34216" y="2662"/>
                    <a:pt x="36110" y="4052"/>
                    <a:pt x="37351" y="5779"/>
                  </a:cubicBezTo>
                  <a:cubicBezTo>
                    <a:pt x="38605" y="7506"/>
                    <a:pt x="39475" y="9545"/>
                    <a:pt x="39974" y="11908"/>
                  </a:cubicBezTo>
                  <a:cubicBezTo>
                    <a:pt x="40294" y="13454"/>
                    <a:pt x="40448" y="16155"/>
                    <a:pt x="40448" y="19999"/>
                  </a:cubicBezTo>
                  <a:lnTo>
                    <a:pt x="40448" y="50140"/>
                  </a:lnTo>
                  <a:lnTo>
                    <a:pt x="32015" y="50140"/>
                  </a:lnTo>
                  <a:lnTo>
                    <a:pt x="32015" y="20310"/>
                  </a:lnTo>
                  <a:cubicBezTo>
                    <a:pt x="32015" y="16934"/>
                    <a:pt x="31683" y="14402"/>
                    <a:pt x="31030" y="12726"/>
                  </a:cubicBezTo>
                  <a:cubicBezTo>
                    <a:pt x="30377" y="11051"/>
                    <a:pt x="29213" y="9714"/>
                    <a:pt x="27537" y="8714"/>
                  </a:cubicBezTo>
                  <a:cubicBezTo>
                    <a:pt x="25860" y="7714"/>
                    <a:pt x="23903" y="7207"/>
                    <a:pt x="21651" y="7207"/>
                  </a:cubicBezTo>
                  <a:cubicBezTo>
                    <a:pt x="18068" y="7207"/>
                    <a:pt x="14958" y="8337"/>
                    <a:pt x="12348" y="10584"/>
                  </a:cubicBezTo>
                  <a:cubicBezTo>
                    <a:pt x="9750" y="12830"/>
                    <a:pt x="8445" y="17090"/>
                    <a:pt x="8445" y="23362"/>
                  </a:cubicBezTo>
                  <a:lnTo>
                    <a:pt x="8445" y="50140"/>
                  </a:lnTo>
                  <a:lnTo>
                    <a:pt x="0" y="50140"/>
                  </a:lnTo>
                  <a:lnTo>
                    <a:pt x="0" y="1104"/>
                  </a:lnTo>
                  <a:lnTo>
                    <a:pt x="7601" y="1104"/>
                  </a:lnTo>
                  <a:lnTo>
                    <a:pt x="7601" y="8077"/>
                  </a:lnTo>
                  <a:cubicBezTo>
                    <a:pt x="11248" y="2701"/>
                    <a:pt x="16532" y="0"/>
                    <a:pt x="23429" y="0"/>
                  </a:cubicBez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20" name="Shape 512">
              <a:extLst>
                <a:ext uri="{FF2B5EF4-FFF2-40B4-BE49-F238E27FC236}">
                  <a16:creationId xmlns:a16="http://schemas.microsoft.com/office/drawing/2014/main" id="{429C5852-17CF-4182-D9A9-D3E4BBD4060E}"/>
                </a:ext>
              </a:extLst>
            </p:cNvPr>
            <p:cNvSpPr/>
            <p:nvPr/>
          </p:nvSpPr>
          <p:spPr>
            <a:xfrm>
              <a:off x="827336" y="68178"/>
              <a:ext cx="23308" cy="51256"/>
            </a:xfrm>
            <a:custGeom>
              <a:avLst/>
              <a:gdLst/>
              <a:ahLst/>
              <a:cxnLst/>
              <a:rect l="0" t="0" r="0" b="0"/>
              <a:pathLst>
                <a:path w="23308" h="51256">
                  <a:moveTo>
                    <a:pt x="19" y="0"/>
                  </a:moveTo>
                  <a:cubicBezTo>
                    <a:pt x="6865" y="0"/>
                    <a:pt x="12457" y="2221"/>
                    <a:pt x="16795" y="6636"/>
                  </a:cubicBezTo>
                  <a:cubicBezTo>
                    <a:pt x="21145" y="11051"/>
                    <a:pt x="23308" y="17155"/>
                    <a:pt x="23308" y="24933"/>
                  </a:cubicBezTo>
                  <a:cubicBezTo>
                    <a:pt x="23308" y="31245"/>
                    <a:pt x="22348" y="36205"/>
                    <a:pt x="20429" y="39829"/>
                  </a:cubicBezTo>
                  <a:cubicBezTo>
                    <a:pt x="18509" y="43452"/>
                    <a:pt x="15720" y="46257"/>
                    <a:pt x="12047" y="48257"/>
                  </a:cubicBezTo>
                  <a:cubicBezTo>
                    <a:pt x="8375" y="50257"/>
                    <a:pt x="4370" y="51256"/>
                    <a:pt x="19" y="51256"/>
                  </a:cubicBezTo>
                  <a:lnTo>
                    <a:pt x="0" y="51249"/>
                  </a:lnTo>
                  <a:lnTo>
                    <a:pt x="0" y="44404"/>
                  </a:lnTo>
                  <a:lnTo>
                    <a:pt x="19" y="44413"/>
                  </a:lnTo>
                  <a:cubicBezTo>
                    <a:pt x="4216" y="44426"/>
                    <a:pt x="7697" y="42854"/>
                    <a:pt x="10473" y="39712"/>
                  </a:cubicBezTo>
                  <a:cubicBezTo>
                    <a:pt x="13250" y="36569"/>
                    <a:pt x="14645" y="31790"/>
                    <a:pt x="14645" y="25349"/>
                  </a:cubicBezTo>
                  <a:cubicBezTo>
                    <a:pt x="14645" y="19284"/>
                    <a:pt x="13250" y="14700"/>
                    <a:pt x="10448" y="11571"/>
                  </a:cubicBezTo>
                  <a:cubicBezTo>
                    <a:pt x="7658" y="8454"/>
                    <a:pt x="4178" y="6883"/>
                    <a:pt x="19" y="6883"/>
                  </a:cubicBezTo>
                  <a:lnTo>
                    <a:pt x="0" y="6891"/>
                  </a:lnTo>
                  <a:lnTo>
                    <a:pt x="0" y="7"/>
                  </a:lnTo>
                  <a:lnTo>
                    <a:pt x="19"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21" name="Shape 513">
              <a:extLst>
                <a:ext uri="{FF2B5EF4-FFF2-40B4-BE49-F238E27FC236}">
                  <a16:creationId xmlns:a16="http://schemas.microsoft.com/office/drawing/2014/main" id="{526CD28A-10B8-D66F-0373-C75F534FD17C}"/>
                </a:ext>
              </a:extLst>
            </p:cNvPr>
            <p:cNvSpPr/>
            <p:nvPr/>
          </p:nvSpPr>
          <p:spPr>
            <a:xfrm>
              <a:off x="726152" y="282437"/>
              <a:ext cx="54984" cy="90254"/>
            </a:xfrm>
            <a:custGeom>
              <a:avLst/>
              <a:gdLst/>
              <a:ahLst/>
              <a:cxnLst/>
              <a:rect l="0" t="0" r="0" b="0"/>
              <a:pathLst>
                <a:path w="54984" h="90254">
                  <a:moveTo>
                    <a:pt x="0" y="0"/>
                  </a:moveTo>
                  <a:lnTo>
                    <a:pt x="11248" y="0"/>
                  </a:lnTo>
                  <a:lnTo>
                    <a:pt x="11248" y="51464"/>
                  </a:lnTo>
                  <a:lnTo>
                    <a:pt x="37863" y="24868"/>
                  </a:lnTo>
                  <a:lnTo>
                    <a:pt x="52425" y="24868"/>
                  </a:lnTo>
                  <a:lnTo>
                    <a:pt x="27050" y="49127"/>
                  </a:lnTo>
                  <a:lnTo>
                    <a:pt x="54984" y="90254"/>
                  </a:lnTo>
                  <a:lnTo>
                    <a:pt x="41113" y="90254"/>
                  </a:lnTo>
                  <a:lnTo>
                    <a:pt x="19181" y="56815"/>
                  </a:lnTo>
                  <a:lnTo>
                    <a:pt x="11248" y="64333"/>
                  </a:lnTo>
                  <a:lnTo>
                    <a:pt x="11248" y="90254"/>
                  </a:lnTo>
                  <a:lnTo>
                    <a:pt x="0" y="90254"/>
                  </a:lnTo>
                  <a:lnTo>
                    <a:pt x="0"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22" name="Shape 514">
              <a:extLst>
                <a:ext uri="{FF2B5EF4-FFF2-40B4-BE49-F238E27FC236}">
                  <a16:creationId xmlns:a16="http://schemas.microsoft.com/office/drawing/2014/main" id="{3FA6557E-20FB-9113-C275-77D2BB6BB728}"/>
                </a:ext>
              </a:extLst>
            </p:cNvPr>
            <p:cNvSpPr/>
            <p:nvPr/>
          </p:nvSpPr>
          <p:spPr>
            <a:xfrm>
              <a:off x="784821" y="350634"/>
              <a:ext cx="23321" cy="51242"/>
            </a:xfrm>
            <a:custGeom>
              <a:avLst/>
              <a:gdLst/>
              <a:ahLst/>
              <a:cxnLst/>
              <a:rect l="0" t="0" r="0" b="0"/>
              <a:pathLst>
                <a:path w="23321" h="51242">
                  <a:moveTo>
                    <a:pt x="23321" y="0"/>
                  </a:moveTo>
                  <a:lnTo>
                    <a:pt x="23321" y="6884"/>
                  </a:lnTo>
                  <a:lnTo>
                    <a:pt x="12847" y="11538"/>
                  </a:lnTo>
                  <a:cubicBezTo>
                    <a:pt x="10070" y="14655"/>
                    <a:pt x="8676" y="19343"/>
                    <a:pt x="8676" y="25615"/>
                  </a:cubicBezTo>
                  <a:cubicBezTo>
                    <a:pt x="8676" y="31900"/>
                    <a:pt x="10070" y="36601"/>
                    <a:pt x="12847" y="39731"/>
                  </a:cubicBezTo>
                  <a:lnTo>
                    <a:pt x="23321" y="44397"/>
                  </a:lnTo>
                  <a:lnTo>
                    <a:pt x="23321" y="51242"/>
                  </a:lnTo>
                  <a:lnTo>
                    <a:pt x="6449" y="44640"/>
                  </a:lnTo>
                  <a:cubicBezTo>
                    <a:pt x="2150" y="40250"/>
                    <a:pt x="0" y="33900"/>
                    <a:pt x="0" y="25615"/>
                  </a:cubicBezTo>
                  <a:cubicBezTo>
                    <a:pt x="0" y="16538"/>
                    <a:pt x="2572" y="9824"/>
                    <a:pt x="7690" y="5447"/>
                  </a:cubicBezTo>
                  <a:lnTo>
                    <a:pt x="23321"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23" name="Shape 515">
              <a:extLst>
                <a:ext uri="{FF2B5EF4-FFF2-40B4-BE49-F238E27FC236}">
                  <a16:creationId xmlns:a16="http://schemas.microsoft.com/office/drawing/2014/main" id="{BF8991DC-117B-46CF-EC0A-9E9870AE61C0}"/>
                </a:ext>
              </a:extLst>
            </p:cNvPr>
            <p:cNvSpPr/>
            <p:nvPr/>
          </p:nvSpPr>
          <p:spPr>
            <a:xfrm>
              <a:off x="808142" y="350627"/>
              <a:ext cx="23308" cy="51256"/>
            </a:xfrm>
            <a:custGeom>
              <a:avLst/>
              <a:gdLst/>
              <a:ahLst/>
              <a:cxnLst/>
              <a:rect l="0" t="0" r="0" b="0"/>
              <a:pathLst>
                <a:path w="23308" h="51256">
                  <a:moveTo>
                    <a:pt x="19" y="0"/>
                  </a:moveTo>
                  <a:cubicBezTo>
                    <a:pt x="6865" y="0"/>
                    <a:pt x="12457" y="2221"/>
                    <a:pt x="16795" y="6636"/>
                  </a:cubicBezTo>
                  <a:cubicBezTo>
                    <a:pt x="21145" y="11051"/>
                    <a:pt x="23308" y="17155"/>
                    <a:pt x="23308" y="24933"/>
                  </a:cubicBezTo>
                  <a:cubicBezTo>
                    <a:pt x="23308" y="31245"/>
                    <a:pt x="22348" y="36205"/>
                    <a:pt x="20429" y="39828"/>
                  </a:cubicBezTo>
                  <a:cubicBezTo>
                    <a:pt x="18509" y="43452"/>
                    <a:pt x="15720" y="46257"/>
                    <a:pt x="12047" y="48257"/>
                  </a:cubicBezTo>
                  <a:cubicBezTo>
                    <a:pt x="8375" y="50256"/>
                    <a:pt x="4370" y="51256"/>
                    <a:pt x="19" y="51256"/>
                  </a:cubicBezTo>
                  <a:lnTo>
                    <a:pt x="0" y="51249"/>
                  </a:lnTo>
                  <a:lnTo>
                    <a:pt x="0" y="44404"/>
                  </a:lnTo>
                  <a:lnTo>
                    <a:pt x="19" y="44413"/>
                  </a:lnTo>
                  <a:cubicBezTo>
                    <a:pt x="4216" y="44426"/>
                    <a:pt x="7697" y="42854"/>
                    <a:pt x="10473" y="39712"/>
                  </a:cubicBezTo>
                  <a:cubicBezTo>
                    <a:pt x="13250" y="36569"/>
                    <a:pt x="14645" y="31790"/>
                    <a:pt x="14645" y="25349"/>
                  </a:cubicBezTo>
                  <a:cubicBezTo>
                    <a:pt x="14645" y="19284"/>
                    <a:pt x="13250" y="14700"/>
                    <a:pt x="10448" y="11571"/>
                  </a:cubicBezTo>
                  <a:cubicBezTo>
                    <a:pt x="7658" y="8454"/>
                    <a:pt x="4178" y="6883"/>
                    <a:pt x="19" y="6883"/>
                  </a:cubicBezTo>
                  <a:lnTo>
                    <a:pt x="0" y="6891"/>
                  </a:lnTo>
                  <a:lnTo>
                    <a:pt x="0" y="7"/>
                  </a:lnTo>
                  <a:lnTo>
                    <a:pt x="19"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24" name="Shape 516">
              <a:extLst>
                <a:ext uri="{FF2B5EF4-FFF2-40B4-BE49-F238E27FC236}">
                  <a16:creationId xmlns:a16="http://schemas.microsoft.com/office/drawing/2014/main" id="{88C921E0-88CA-DDD8-EC54-375693066D23}"/>
                </a:ext>
              </a:extLst>
            </p:cNvPr>
            <p:cNvSpPr/>
            <p:nvPr/>
          </p:nvSpPr>
          <p:spPr>
            <a:xfrm>
              <a:off x="862557" y="331927"/>
              <a:ext cx="29098" cy="68840"/>
            </a:xfrm>
            <a:custGeom>
              <a:avLst/>
              <a:gdLst/>
              <a:ahLst/>
              <a:cxnLst/>
              <a:rect l="0" t="0" r="0" b="0"/>
              <a:pathLst>
                <a:path w="29098" h="68840">
                  <a:moveTo>
                    <a:pt x="21228" y="0"/>
                  </a:moveTo>
                  <a:cubicBezTo>
                    <a:pt x="23608" y="0"/>
                    <a:pt x="26232" y="286"/>
                    <a:pt x="29098" y="831"/>
                  </a:cubicBezTo>
                  <a:lnTo>
                    <a:pt x="27831" y="8077"/>
                  </a:lnTo>
                  <a:cubicBezTo>
                    <a:pt x="26091" y="7779"/>
                    <a:pt x="24427" y="7623"/>
                    <a:pt x="22866" y="7623"/>
                  </a:cubicBezTo>
                  <a:cubicBezTo>
                    <a:pt x="20307" y="7623"/>
                    <a:pt x="18503" y="8168"/>
                    <a:pt x="17441" y="9233"/>
                  </a:cubicBezTo>
                  <a:cubicBezTo>
                    <a:pt x="16366" y="10324"/>
                    <a:pt x="15841" y="12337"/>
                    <a:pt x="15841" y="15285"/>
                  </a:cubicBezTo>
                  <a:lnTo>
                    <a:pt x="15841" y="19804"/>
                  </a:lnTo>
                  <a:lnTo>
                    <a:pt x="25541" y="19804"/>
                  </a:lnTo>
                  <a:lnTo>
                    <a:pt x="25541" y="26271"/>
                  </a:lnTo>
                  <a:lnTo>
                    <a:pt x="15841" y="26271"/>
                  </a:lnTo>
                  <a:lnTo>
                    <a:pt x="15841" y="68840"/>
                  </a:lnTo>
                  <a:lnTo>
                    <a:pt x="7447" y="68840"/>
                  </a:lnTo>
                  <a:lnTo>
                    <a:pt x="7447" y="26271"/>
                  </a:lnTo>
                  <a:lnTo>
                    <a:pt x="0" y="26271"/>
                  </a:lnTo>
                  <a:lnTo>
                    <a:pt x="0" y="19804"/>
                  </a:lnTo>
                  <a:lnTo>
                    <a:pt x="7447" y="19804"/>
                  </a:lnTo>
                  <a:lnTo>
                    <a:pt x="7447" y="14596"/>
                  </a:lnTo>
                  <a:cubicBezTo>
                    <a:pt x="7447" y="11298"/>
                    <a:pt x="7754" y="8857"/>
                    <a:pt x="8343" y="7246"/>
                  </a:cubicBezTo>
                  <a:cubicBezTo>
                    <a:pt x="9149" y="5104"/>
                    <a:pt x="10582" y="3350"/>
                    <a:pt x="12629" y="2013"/>
                  </a:cubicBezTo>
                  <a:cubicBezTo>
                    <a:pt x="14677" y="675"/>
                    <a:pt x="17543" y="0"/>
                    <a:pt x="21228" y="0"/>
                  </a:cubicBez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25" name="Shape 517">
              <a:extLst>
                <a:ext uri="{FF2B5EF4-FFF2-40B4-BE49-F238E27FC236}">
                  <a16:creationId xmlns:a16="http://schemas.microsoft.com/office/drawing/2014/main" id="{1784C517-6FD2-B0D1-4F2B-1DC552AE89B7}"/>
                </a:ext>
              </a:extLst>
            </p:cNvPr>
            <p:cNvSpPr/>
            <p:nvPr/>
          </p:nvSpPr>
          <p:spPr>
            <a:xfrm>
              <a:off x="835903" y="331927"/>
              <a:ext cx="29098" cy="68840"/>
            </a:xfrm>
            <a:custGeom>
              <a:avLst/>
              <a:gdLst/>
              <a:ahLst/>
              <a:cxnLst/>
              <a:rect l="0" t="0" r="0" b="0"/>
              <a:pathLst>
                <a:path w="29098" h="68840">
                  <a:moveTo>
                    <a:pt x="21228" y="0"/>
                  </a:moveTo>
                  <a:cubicBezTo>
                    <a:pt x="23596" y="0"/>
                    <a:pt x="26219" y="286"/>
                    <a:pt x="29098" y="831"/>
                  </a:cubicBezTo>
                  <a:lnTo>
                    <a:pt x="27831" y="8077"/>
                  </a:lnTo>
                  <a:cubicBezTo>
                    <a:pt x="26078" y="7779"/>
                    <a:pt x="24427" y="7623"/>
                    <a:pt x="22866" y="7623"/>
                  </a:cubicBezTo>
                  <a:cubicBezTo>
                    <a:pt x="20307" y="7623"/>
                    <a:pt x="18490" y="8168"/>
                    <a:pt x="17428" y="9233"/>
                  </a:cubicBezTo>
                  <a:cubicBezTo>
                    <a:pt x="16366" y="10324"/>
                    <a:pt x="15829" y="12337"/>
                    <a:pt x="15829" y="15285"/>
                  </a:cubicBezTo>
                  <a:lnTo>
                    <a:pt x="15829" y="19804"/>
                  </a:lnTo>
                  <a:lnTo>
                    <a:pt x="25528" y="19804"/>
                  </a:lnTo>
                  <a:lnTo>
                    <a:pt x="25528" y="26271"/>
                  </a:lnTo>
                  <a:lnTo>
                    <a:pt x="15829" y="26271"/>
                  </a:lnTo>
                  <a:lnTo>
                    <a:pt x="15829" y="68840"/>
                  </a:lnTo>
                  <a:lnTo>
                    <a:pt x="7447" y="68840"/>
                  </a:lnTo>
                  <a:lnTo>
                    <a:pt x="7447" y="26271"/>
                  </a:lnTo>
                  <a:lnTo>
                    <a:pt x="0" y="26271"/>
                  </a:lnTo>
                  <a:lnTo>
                    <a:pt x="0" y="19804"/>
                  </a:lnTo>
                  <a:lnTo>
                    <a:pt x="7447" y="19804"/>
                  </a:lnTo>
                  <a:lnTo>
                    <a:pt x="7447" y="14596"/>
                  </a:lnTo>
                  <a:cubicBezTo>
                    <a:pt x="7447" y="11298"/>
                    <a:pt x="7742" y="8857"/>
                    <a:pt x="8330" y="7246"/>
                  </a:cubicBezTo>
                  <a:cubicBezTo>
                    <a:pt x="9149" y="5104"/>
                    <a:pt x="10582" y="3350"/>
                    <a:pt x="12630" y="2013"/>
                  </a:cubicBezTo>
                  <a:cubicBezTo>
                    <a:pt x="14677" y="675"/>
                    <a:pt x="17543" y="0"/>
                    <a:pt x="21228" y="0"/>
                  </a:cubicBez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26" name="Shape 25846">
              <a:extLst>
                <a:ext uri="{FF2B5EF4-FFF2-40B4-BE49-F238E27FC236}">
                  <a16:creationId xmlns:a16="http://schemas.microsoft.com/office/drawing/2014/main" id="{7010944F-953B-7831-F28A-29616FB3A618}"/>
                </a:ext>
              </a:extLst>
            </p:cNvPr>
            <p:cNvSpPr/>
            <p:nvPr/>
          </p:nvSpPr>
          <p:spPr>
            <a:xfrm>
              <a:off x="264706" y="422571"/>
              <a:ext cx="9144" cy="432051"/>
            </a:xfrm>
            <a:custGeom>
              <a:avLst/>
              <a:gdLst/>
              <a:ahLst/>
              <a:cxnLst/>
              <a:rect l="0" t="0" r="0" b="0"/>
              <a:pathLst>
                <a:path w="9144" h="432051">
                  <a:moveTo>
                    <a:pt x="0" y="0"/>
                  </a:moveTo>
                  <a:lnTo>
                    <a:pt x="9144" y="0"/>
                  </a:lnTo>
                  <a:lnTo>
                    <a:pt x="9144" y="432051"/>
                  </a:lnTo>
                  <a:lnTo>
                    <a:pt x="0" y="432051"/>
                  </a:lnTo>
                  <a:lnTo>
                    <a:pt x="0" y="0"/>
                  </a:lnTo>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27" name="Shape 25847">
              <a:extLst>
                <a:ext uri="{FF2B5EF4-FFF2-40B4-BE49-F238E27FC236}">
                  <a16:creationId xmlns:a16="http://schemas.microsoft.com/office/drawing/2014/main" id="{53D8EA23-442C-FE28-369A-16F9D85A41CB}"/>
                </a:ext>
              </a:extLst>
            </p:cNvPr>
            <p:cNvSpPr/>
            <p:nvPr/>
          </p:nvSpPr>
          <p:spPr>
            <a:xfrm>
              <a:off x="241673" y="477502"/>
              <a:ext cx="9144" cy="432051"/>
            </a:xfrm>
            <a:custGeom>
              <a:avLst/>
              <a:gdLst/>
              <a:ahLst/>
              <a:cxnLst/>
              <a:rect l="0" t="0" r="0" b="0"/>
              <a:pathLst>
                <a:path w="9144" h="432051">
                  <a:moveTo>
                    <a:pt x="0" y="0"/>
                  </a:moveTo>
                  <a:lnTo>
                    <a:pt x="9144" y="0"/>
                  </a:lnTo>
                  <a:lnTo>
                    <a:pt x="9144" y="432051"/>
                  </a:lnTo>
                  <a:lnTo>
                    <a:pt x="0" y="432051"/>
                  </a:lnTo>
                  <a:lnTo>
                    <a:pt x="0" y="0"/>
                  </a:lnTo>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28" name="Shape 520">
              <a:extLst>
                <a:ext uri="{FF2B5EF4-FFF2-40B4-BE49-F238E27FC236}">
                  <a16:creationId xmlns:a16="http://schemas.microsoft.com/office/drawing/2014/main" id="{663E37E1-4488-6C80-F50E-EBFE1ED9CAD7}"/>
                </a:ext>
              </a:extLst>
            </p:cNvPr>
            <p:cNvSpPr/>
            <p:nvPr/>
          </p:nvSpPr>
          <p:spPr>
            <a:xfrm>
              <a:off x="264706" y="843739"/>
              <a:ext cx="22802" cy="77502"/>
            </a:xfrm>
            <a:custGeom>
              <a:avLst/>
              <a:gdLst/>
              <a:ahLst/>
              <a:cxnLst/>
              <a:rect l="0" t="0" r="0" b="0"/>
              <a:pathLst>
                <a:path w="22802" h="77502">
                  <a:moveTo>
                    <a:pt x="22802" y="0"/>
                  </a:moveTo>
                  <a:lnTo>
                    <a:pt x="22291" y="2922"/>
                  </a:lnTo>
                  <a:lnTo>
                    <a:pt x="19655" y="11753"/>
                  </a:lnTo>
                  <a:lnTo>
                    <a:pt x="15918" y="24232"/>
                  </a:lnTo>
                  <a:lnTo>
                    <a:pt x="11644" y="38543"/>
                  </a:lnTo>
                  <a:lnTo>
                    <a:pt x="7370" y="52841"/>
                  </a:lnTo>
                  <a:lnTo>
                    <a:pt x="3634" y="65321"/>
                  </a:lnTo>
                  <a:lnTo>
                    <a:pt x="998" y="74151"/>
                  </a:lnTo>
                  <a:lnTo>
                    <a:pt x="0" y="77502"/>
                  </a:lnTo>
                  <a:lnTo>
                    <a:pt x="0" y="9324"/>
                  </a:lnTo>
                  <a:lnTo>
                    <a:pt x="4543" y="8896"/>
                  </a:lnTo>
                  <a:lnTo>
                    <a:pt x="8855" y="7792"/>
                  </a:lnTo>
                  <a:lnTo>
                    <a:pt x="12796" y="6233"/>
                  </a:lnTo>
                  <a:lnTo>
                    <a:pt x="16276" y="4454"/>
                  </a:lnTo>
                  <a:lnTo>
                    <a:pt x="19181" y="2662"/>
                  </a:lnTo>
                  <a:lnTo>
                    <a:pt x="22802"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29" name="Shape 521">
              <a:extLst>
                <a:ext uri="{FF2B5EF4-FFF2-40B4-BE49-F238E27FC236}">
                  <a16:creationId xmlns:a16="http://schemas.microsoft.com/office/drawing/2014/main" id="{55966865-55D0-999C-DF50-1E7BE5DC105E}"/>
                </a:ext>
              </a:extLst>
            </p:cNvPr>
            <p:cNvSpPr/>
            <p:nvPr/>
          </p:nvSpPr>
          <p:spPr>
            <a:xfrm>
              <a:off x="264706" y="843323"/>
              <a:ext cx="23301" cy="77917"/>
            </a:xfrm>
            <a:custGeom>
              <a:avLst/>
              <a:gdLst/>
              <a:ahLst/>
              <a:cxnLst/>
              <a:rect l="0" t="0" r="0" b="0"/>
              <a:pathLst>
                <a:path w="23301" h="77917">
                  <a:moveTo>
                    <a:pt x="0" y="77917"/>
                  </a:moveTo>
                  <a:cubicBezTo>
                    <a:pt x="0" y="77917"/>
                    <a:pt x="0" y="9740"/>
                    <a:pt x="0" y="9740"/>
                  </a:cubicBezTo>
                  <a:cubicBezTo>
                    <a:pt x="12348" y="9740"/>
                    <a:pt x="23301" y="0"/>
                    <a:pt x="23301" y="0"/>
                  </a:cubicBezTo>
                  <a:cubicBezTo>
                    <a:pt x="23301" y="0"/>
                    <a:pt x="0" y="77917"/>
                    <a:pt x="0" y="77917"/>
                  </a:cubicBezTo>
                  <a:cubicBezTo>
                    <a:pt x="0" y="77917"/>
                    <a:pt x="0" y="77917"/>
                    <a:pt x="0" y="77917"/>
                  </a:cubicBezTo>
                  <a:close/>
                </a:path>
              </a:pathLst>
            </a:custGeom>
            <a:ln w="1791" cap="rnd">
              <a:miter lim="127000"/>
            </a:ln>
          </p:spPr>
          <p:style>
            <a:lnRef idx="1">
              <a:srgbClr val="000000"/>
            </a:lnRef>
            <a:fillRef idx="0">
              <a:srgbClr val="000000">
                <a:alpha val="0"/>
              </a:srgbClr>
            </a:fillRef>
            <a:effectRef idx="0">
              <a:scrgbClr r="0" g="0" b="0"/>
            </a:effectRef>
            <a:fontRef idx="none"/>
          </p:style>
          <p:txBody>
            <a:bodyPr/>
            <a:lstStyle/>
            <a:p>
              <a:endParaRPr lang="el-GR"/>
            </a:p>
          </p:txBody>
        </p:sp>
        <p:sp>
          <p:nvSpPr>
            <p:cNvPr id="30" name="Shape 522">
              <a:extLst>
                <a:ext uri="{FF2B5EF4-FFF2-40B4-BE49-F238E27FC236}">
                  <a16:creationId xmlns:a16="http://schemas.microsoft.com/office/drawing/2014/main" id="{BBC90838-9043-D355-2055-9E96E05296C6}"/>
                </a:ext>
              </a:extLst>
            </p:cNvPr>
            <p:cNvSpPr/>
            <p:nvPr/>
          </p:nvSpPr>
          <p:spPr>
            <a:xfrm>
              <a:off x="226049" y="410883"/>
              <a:ext cx="23301" cy="77904"/>
            </a:xfrm>
            <a:custGeom>
              <a:avLst/>
              <a:gdLst/>
              <a:ahLst/>
              <a:cxnLst/>
              <a:rect l="0" t="0" r="0" b="0"/>
              <a:pathLst>
                <a:path w="23301" h="77904">
                  <a:moveTo>
                    <a:pt x="23301" y="0"/>
                  </a:moveTo>
                  <a:lnTo>
                    <a:pt x="23301" y="68165"/>
                  </a:lnTo>
                  <a:lnTo>
                    <a:pt x="20960" y="68593"/>
                  </a:lnTo>
                  <a:lnTo>
                    <a:pt x="17684" y="69697"/>
                  </a:lnTo>
                  <a:lnTo>
                    <a:pt x="13871" y="71255"/>
                  </a:lnTo>
                  <a:lnTo>
                    <a:pt x="9891" y="73034"/>
                  </a:lnTo>
                  <a:lnTo>
                    <a:pt x="6142" y="74826"/>
                  </a:lnTo>
                  <a:lnTo>
                    <a:pt x="0" y="77904"/>
                  </a:lnTo>
                  <a:lnTo>
                    <a:pt x="998" y="74567"/>
                  </a:lnTo>
                  <a:lnTo>
                    <a:pt x="3634" y="65736"/>
                  </a:lnTo>
                  <a:lnTo>
                    <a:pt x="7370" y="53256"/>
                  </a:lnTo>
                  <a:lnTo>
                    <a:pt x="11644" y="38946"/>
                  </a:lnTo>
                  <a:lnTo>
                    <a:pt x="15931" y="24648"/>
                  </a:lnTo>
                  <a:lnTo>
                    <a:pt x="19655" y="12168"/>
                  </a:lnTo>
                  <a:lnTo>
                    <a:pt x="22303" y="3337"/>
                  </a:lnTo>
                  <a:lnTo>
                    <a:pt x="23301"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31" name="Shape 523">
              <a:extLst>
                <a:ext uri="{FF2B5EF4-FFF2-40B4-BE49-F238E27FC236}">
                  <a16:creationId xmlns:a16="http://schemas.microsoft.com/office/drawing/2014/main" id="{575FFE30-13D4-F0FE-DAF8-4E8C9EBD52A2}"/>
                </a:ext>
              </a:extLst>
            </p:cNvPr>
            <p:cNvSpPr/>
            <p:nvPr/>
          </p:nvSpPr>
          <p:spPr>
            <a:xfrm>
              <a:off x="226049" y="410883"/>
              <a:ext cx="23301" cy="77904"/>
            </a:xfrm>
            <a:custGeom>
              <a:avLst/>
              <a:gdLst/>
              <a:ahLst/>
              <a:cxnLst/>
              <a:rect l="0" t="0" r="0" b="0"/>
              <a:pathLst>
                <a:path w="23301" h="77904">
                  <a:moveTo>
                    <a:pt x="23301" y="0"/>
                  </a:moveTo>
                  <a:cubicBezTo>
                    <a:pt x="23301" y="0"/>
                    <a:pt x="0" y="77904"/>
                    <a:pt x="0" y="77904"/>
                  </a:cubicBezTo>
                  <a:cubicBezTo>
                    <a:pt x="0" y="77904"/>
                    <a:pt x="18618" y="68165"/>
                    <a:pt x="23301" y="68165"/>
                  </a:cubicBezTo>
                  <a:cubicBezTo>
                    <a:pt x="23301" y="68165"/>
                    <a:pt x="23301" y="0"/>
                    <a:pt x="23301" y="0"/>
                  </a:cubicBezTo>
                  <a:cubicBezTo>
                    <a:pt x="23301" y="0"/>
                    <a:pt x="23301" y="0"/>
                    <a:pt x="23301" y="0"/>
                  </a:cubicBezTo>
                  <a:close/>
                </a:path>
              </a:pathLst>
            </a:custGeom>
            <a:ln w="1791" cap="rnd">
              <a:miter lim="127000"/>
            </a:ln>
          </p:spPr>
          <p:style>
            <a:lnRef idx="1">
              <a:srgbClr val="000000"/>
            </a:lnRef>
            <a:fillRef idx="0">
              <a:srgbClr val="000000">
                <a:alpha val="0"/>
              </a:srgbClr>
            </a:fillRef>
            <a:effectRef idx="0">
              <a:scrgbClr r="0" g="0" b="0"/>
            </a:effectRef>
            <a:fontRef idx="none"/>
          </p:style>
          <p:txBody>
            <a:bodyPr/>
            <a:lstStyle/>
            <a:p>
              <a:endParaRPr lang="el-GR"/>
            </a:p>
          </p:txBody>
        </p:sp>
        <p:sp>
          <p:nvSpPr>
            <p:cNvPr id="32" name="Shape 524">
              <a:extLst>
                <a:ext uri="{FF2B5EF4-FFF2-40B4-BE49-F238E27FC236}">
                  <a16:creationId xmlns:a16="http://schemas.microsoft.com/office/drawing/2014/main" id="{A0AD4303-DF48-0544-1CFB-F9877774E722}"/>
                </a:ext>
              </a:extLst>
            </p:cNvPr>
            <p:cNvSpPr/>
            <p:nvPr/>
          </p:nvSpPr>
          <p:spPr>
            <a:xfrm>
              <a:off x="33798" y="629584"/>
              <a:ext cx="60482" cy="59659"/>
            </a:xfrm>
            <a:custGeom>
              <a:avLst/>
              <a:gdLst/>
              <a:ahLst/>
              <a:cxnLst/>
              <a:rect l="0" t="0" r="0" b="0"/>
              <a:pathLst>
                <a:path w="60482" h="59659">
                  <a:moveTo>
                    <a:pt x="24932" y="0"/>
                  </a:moveTo>
                  <a:lnTo>
                    <a:pt x="35551" y="0"/>
                  </a:lnTo>
                  <a:lnTo>
                    <a:pt x="35551" y="24570"/>
                  </a:lnTo>
                  <a:lnTo>
                    <a:pt x="60482" y="24570"/>
                  </a:lnTo>
                  <a:lnTo>
                    <a:pt x="60482" y="34907"/>
                  </a:lnTo>
                  <a:lnTo>
                    <a:pt x="35551" y="34907"/>
                  </a:lnTo>
                  <a:lnTo>
                    <a:pt x="35551" y="59659"/>
                  </a:lnTo>
                  <a:lnTo>
                    <a:pt x="24932" y="59659"/>
                  </a:lnTo>
                  <a:lnTo>
                    <a:pt x="24932" y="34907"/>
                  </a:lnTo>
                  <a:lnTo>
                    <a:pt x="0" y="34907"/>
                  </a:lnTo>
                  <a:lnTo>
                    <a:pt x="0" y="24570"/>
                  </a:lnTo>
                  <a:lnTo>
                    <a:pt x="24932" y="24570"/>
                  </a:lnTo>
                  <a:lnTo>
                    <a:pt x="24932"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33" name="Shape 525">
              <a:extLst>
                <a:ext uri="{FF2B5EF4-FFF2-40B4-BE49-F238E27FC236}">
                  <a16:creationId xmlns:a16="http://schemas.microsoft.com/office/drawing/2014/main" id="{43079DEC-EAFD-21B7-ACE3-598C93F22463}"/>
                </a:ext>
              </a:extLst>
            </p:cNvPr>
            <p:cNvSpPr/>
            <p:nvPr/>
          </p:nvSpPr>
          <p:spPr>
            <a:xfrm>
              <a:off x="107160" y="612039"/>
              <a:ext cx="72914" cy="93332"/>
            </a:xfrm>
            <a:custGeom>
              <a:avLst/>
              <a:gdLst/>
              <a:ahLst/>
              <a:cxnLst/>
              <a:rect l="0" t="0" r="0" b="0"/>
              <a:pathLst>
                <a:path w="72914" h="93332">
                  <a:moveTo>
                    <a:pt x="35742" y="0"/>
                  </a:moveTo>
                  <a:cubicBezTo>
                    <a:pt x="42536" y="13"/>
                    <a:pt x="48512" y="1091"/>
                    <a:pt x="53707" y="3247"/>
                  </a:cubicBezTo>
                  <a:cubicBezTo>
                    <a:pt x="58889" y="5389"/>
                    <a:pt x="62869" y="8571"/>
                    <a:pt x="65658" y="12753"/>
                  </a:cubicBezTo>
                  <a:cubicBezTo>
                    <a:pt x="68461" y="16934"/>
                    <a:pt x="69958" y="21674"/>
                    <a:pt x="70163" y="26972"/>
                  </a:cubicBezTo>
                  <a:lnTo>
                    <a:pt x="58544" y="27830"/>
                  </a:lnTo>
                  <a:cubicBezTo>
                    <a:pt x="57917" y="22128"/>
                    <a:pt x="55806" y="17817"/>
                    <a:pt x="52197" y="14908"/>
                  </a:cubicBezTo>
                  <a:cubicBezTo>
                    <a:pt x="48601" y="11999"/>
                    <a:pt x="43278" y="10532"/>
                    <a:pt x="36241" y="10532"/>
                  </a:cubicBezTo>
                  <a:cubicBezTo>
                    <a:pt x="28909" y="10532"/>
                    <a:pt x="23560" y="11856"/>
                    <a:pt x="20211" y="14506"/>
                  </a:cubicBezTo>
                  <a:cubicBezTo>
                    <a:pt x="16860" y="17155"/>
                    <a:pt x="15180" y="20349"/>
                    <a:pt x="15180" y="24076"/>
                  </a:cubicBezTo>
                  <a:cubicBezTo>
                    <a:pt x="15180" y="27323"/>
                    <a:pt x="16370" y="29985"/>
                    <a:pt x="18743" y="32076"/>
                  </a:cubicBezTo>
                  <a:cubicBezTo>
                    <a:pt x="21079" y="34180"/>
                    <a:pt x="27168" y="36322"/>
                    <a:pt x="37021" y="38517"/>
                  </a:cubicBezTo>
                  <a:cubicBezTo>
                    <a:pt x="46874" y="40712"/>
                    <a:pt x="53630" y="42634"/>
                    <a:pt x="57290" y="44270"/>
                  </a:cubicBezTo>
                  <a:cubicBezTo>
                    <a:pt x="62626" y="46698"/>
                    <a:pt x="66567" y="49763"/>
                    <a:pt x="69101" y="53477"/>
                  </a:cubicBezTo>
                  <a:cubicBezTo>
                    <a:pt x="71647" y="57191"/>
                    <a:pt x="72914" y="61464"/>
                    <a:pt x="72914" y="66308"/>
                  </a:cubicBezTo>
                  <a:cubicBezTo>
                    <a:pt x="72914" y="71112"/>
                    <a:pt x="71519" y="75632"/>
                    <a:pt x="68729" y="79891"/>
                  </a:cubicBezTo>
                  <a:cubicBezTo>
                    <a:pt x="65940" y="84138"/>
                    <a:pt x="61935" y="87436"/>
                    <a:pt x="56701" y="89800"/>
                  </a:cubicBezTo>
                  <a:cubicBezTo>
                    <a:pt x="51468" y="92150"/>
                    <a:pt x="45594" y="93332"/>
                    <a:pt x="39056" y="93332"/>
                  </a:cubicBezTo>
                  <a:cubicBezTo>
                    <a:pt x="30764" y="93332"/>
                    <a:pt x="23816" y="92150"/>
                    <a:pt x="18212" y="89761"/>
                  </a:cubicBezTo>
                  <a:cubicBezTo>
                    <a:pt x="12609" y="87384"/>
                    <a:pt x="8215" y="83800"/>
                    <a:pt x="5030" y="79021"/>
                  </a:cubicBezTo>
                  <a:cubicBezTo>
                    <a:pt x="1846" y="74242"/>
                    <a:pt x="166" y="68840"/>
                    <a:pt x="0" y="62801"/>
                  </a:cubicBezTo>
                  <a:lnTo>
                    <a:pt x="11434" y="61814"/>
                  </a:lnTo>
                  <a:cubicBezTo>
                    <a:pt x="11976" y="66333"/>
                    <a:pt x="13235" y="70035"/>
                    <a:pt x="15214" y="72930"/>
                  </a:cubicBezTo>
                  <a:cubicBezTo>
                    <a:pt x="17193" y="75826"/>
                    <a:pt x="20264" y="78164"/>
                    <a:pt x="24430" y="79943"/>
                  </a:cubicBezTo>
                  <a:cubicBezTo>
                    <a:pt x="28589" y="81735"/>
                    <a:pt x="33285" y="82631"/>
                    <a:pt x="38480" y="82618"/>
                  </a:cubicBezTo>
                  <a:cubicBezTo>
                    <a:pt x="43112" y="82631"/>
                    <a:pt x="47194" y="81943"/>
                    <a:pt x="50738" y="80592"/>
                  </a:cubicBezTo>
                  <a:cubicBezTo>
                    <a:pt x="54270" y="79242"/>
                    <a:pt x="56906" y="77385"/>
                    <a:pt x="58633" y="75021"/>
                  </a:cubicBezTo>
                  <a:cubicBezTo>
                    <a:pt x="60361" y="72658"/>
                    <a:pt x="61231" y="70087"/>
                    <a:pt x="61231" y="67295"/>
                  </a:cubicBezTo>
                  <a:cubicBezTo>
                    <a:pt x="61231" y="64464"/>
                    <a:pt x="60399" y="61996"/>
                    <a:pt x="58736" y="59879"/>
                  </a:cubicBezTo>
                  <a:cubicBezTo>
                    <a:pt x="57060" y="57763"/>
                    <a:pt x="54321" y="55984"/>
                    <a:pt x="50482" y="54555"/>
                  </a:cubicBezTo>
                  <a:cubicBezTo>
                    <a:pt x="48026" y="53607"/>
                    <a:pt x="42587" y="52140"/>
                    <a:pt x="34180" y="50153"/>
                  </a:cubicBezTo>
                  <a:cubicBezTo>
                    <a:pt x="25761" y="48166"/>
                    <a:pt x="19866" y="46283"/>
                    <a:pt x="16491" y="44517"/>
                  </a:cubicBezTo>
                  <a:cubicBezTo>
                    <a:pt x="12120" y="42257"/>
                    <a:pt x="8864" y="39465"/>
                    <a:pt x="6718" y="36115"/>
                  </a:cubicBezTo>
                  <a:cubicBezTo>
                    <a:pt x="4572" y="32777"/>
                    <a:pt x="3498" y="29024"/>
                    <a:pt x="3498" y="24882"/>
                  </a:cubicBezTo>
                  <a:cubicBezTo>
                    <a:pt x="3498" y="20323"/>
                    <a:pt x="4811" y="16064"/>
                    <a:pt x="7434" y="12103"/>
                  </a:cubicBezTo>
                  <a:cubicBezTo>
                    <a:pt x="10058" y="8142"/>
                    <a:pt x="13891" y="5143"/>
                    <a:pt x="18929" y="3091"/>
                  </a:cubicBezTo>
                  <a:cubicBezTo>
                    <a:pt x="23969" y="1039"/>
                    <a:pt x="29574" y="13"/>
                    <a:pt x="35742" y="0"/>
                  </a:cubicBez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34" name="Shape 25848">
              <a:extLst>
                <a:ext uri="{FF2B5EF4-FFF2-40B4-BE49-F238E27FC236}">
                  <a16:creationId xmlns:a16="http://schemas.microsoft.com/office/drawing/2014/main" id="{B759581F-BF6C-B2E4-2734-7F833C7348DE}"/>
                </a:ext>
              </a:extLst>
            </p:cNvPr>
            <p:cNvSpPr/>
            <p:nvPr/>
          </p:nvSpPr>
          <p:spPr>
            <a:xfrm>
              <a:off x="347444" y="655868"/>
              <a:ext cx="34549" cy="11142"/>
            </a:xfrm>
            <a:custGeom>
              <a:avLst/>
              <a:gdLst/>
              <a:ahLst/>
              <a:cxnLst/>
              <a:rect l="0" t="0" r="0" b="0"/>
              <a:pathLst>
                <a:path w="34549" h="11142">
                  <a:moveTo>
                    <a:pt x="0" y="0"/>
                  </a:moveTo>
                  <a:lnTo>
                    <a:pt x="34549" y="0"/>
                  </a:lnTo>
                  <a:lnTo>
                    <a:pt x="34549" y="11142"/>
                  </a:lnTo>
                  <a:lnTo>
                    <a:pt x="0" y="11142"/>
                  </a:lnTo>
                  <a:lnTo>
                    <a:pt x="0" y="0"/>
                  </a:lnTo>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35" name="Shape 527">
              <a:extLst>
                <a:ext uri="{FF2B5EF4-FFF2-40B4-BE49-F238E27FC236}">
                  <a16:creationId xmlns:a16="http://schemas.microsoft.com/office/drawing/2014/main" id="{E704C550-BD70-3E06-4593-A6E2C5C5F193}"/>
                </a:ext>
              </a:extLst>
            </p:cNvPr>
            <p:cNvSpPr/>
            <p:nvPr/>
          </p:nvSpPr>
          <p:spPr>
            <a:xfrm>
              <a:off x="391705" y="602300"/>
              <a:ext cx="72911" cy="93332"/>
            </a:xfrm>
            <a:custGeom>
              <a:avLst/>
              <a:gdLst/>
              <a:ahLst/>
              <a:cxnLst/>
              <a:rect l="0" t="0" r="0" b="0"/>
              <a:pathLst>
                <a:path w="72911" h="93332">
                  <a:moveTo>
                    <a:pt x="35739" y="0"/>
                  </a:moveTo>
                  <a:cubicBezTo>
                    <a:pt x="42534" y="13"/>
                    <a:pt x="48522" y="1091"/>
                    <a:pt x="53704" y="3247"/>
                  </a:cubicBezTo>
                  <a:cubicBezTo>
                    <a:pt x="58887" y="5389"/>
                    <a:pt x="62879" y="8571"/>
                    <a:pt x="65669" y="12752"/>
                  </a:cubicBezTo>
                  <a:cubicBezTo>
                    <a:pt x="68458" y="16934"/>
                    <a:pt x="69955" y="21674"/>
                    <a:pt x="70173" y="26972"/>
                  </a:cubicBezTo>
                  <a:lnTo>
                    <a:pt x="58554" y="27829"/>
                  </a:lnTo>
                  <a:cubicBezTo>
                    <a:pt x="57927" y="22128"/>
                    <a:pt x="55803" y="17817"/>
                    <a:pt x="52207" y="14908"/>
                  </a:cubicBezTo>
                  <a:cubicBezTo>
                    <a:pt x="48599" y="11999"/>
                    <a:pt x="43276" y="10532"/>
                    <a:pt x="36238" y="10532"/>
                  </a:cubicBezTo>
                  <a:cubicBezTo>
                    <a:pt x="28906" y="10532"/>
                    <a:pt x="23570" y="11856"/>
                    <a:pt x="20218" y="14506"/>
                  </a:cubicBezTo>
                  <a:cubicBezTo>
                    <a:pt x="16865" y="17155"/>
                    <a:pt x="15189" y="20349"/>
                    <a:pt x="15189" y="24076"/>
                  </a:cubicBezTo>
                  <a:cubicBezTo>
                    <a:pt x="15189" y="27323"/>
                    <a:pt x="16379" y="29985"/>
                    <a:pt x="18746" y="32076"/>
                  </a:cubicBezTo>
                  <a:cubicBezTo>
                    <a:pt x="21088" y="34180"/>
                    <a:pt x="27179" y="36322"/>
                    <a:pt x="37031" y="38517"/>
                  </a:cubicBezTo>
                  <a:cubicBezTo>
                    <a:pt x="46871" y="40712"/>
                    <a:pt x="53641" y="42634"/>
                    <a:pt x="57300" y="44270"/>
                  </a:cubicBezTo>
                  <a:cubicBezTo>
                    <a:pt x="62623" y="46698"/>
                    <a:pt x="66564" y="49763"/>
                    <a:pt x="69111" y="53477"/>
                  </a:cubicBezTo>
                  <a:cubicBezTo>
                    <a:pt x="71644" y="57191"/>
                    <a:pt x="72911" y="61464"/>
                    <a:pt x="72911" y="66307"/>
                  </a:cubicBezTo>
                  <a:cubicBezTo>
                    <a:pt x="72911" y="71112"/>
                    <a:pt x="71516" y="75632"/>
                    <a:pt x="68727" y="79891"/>
                  </a:cubicBezTo>
                  <a:cubicBezTo>
                    <a:pt x="65937" y="84138"/>
                    <a:pt x="61932" y="87436"/>
                    <a:pt x="56711" y="89800"/>
                  </a:cubicBezTo>
                  <a:cubicBezTo>
                    <a:pt x="51478" y="92150"/>
                    <a:pt x="45592" y="93332"/>
                    <a:pt x="39053" y="93332"/>
                  </a:cubicBezTo>
                  <a:cubicBezTo>
                    <a:pt x="30761" y="93332"/>
                    <a:pt x="23826" y="92150"/>
                    <a:pt x="18221" y="89761"/>
                  </a:cubicBezTo>
                  <a:cubicBezTo>
                    <a:pt x="12617" y="87384"/>
                    <a:pt x="8215" y="83800"/>
                    <a:pt x="5029" y="79021"/>
                  </a:cubicBezTo>
                  <a:cubicBezTo>
                    <a:pt x="1855" y="74242"/>
                    <a:pt x="166" y="68840"/>
                    <a:pt x="0" y="62801"/>
                  </a:cubicBezTo>
                  <a:lnTo>
                    <a:pt x="11440" y="61814"/>
                  </a:lnTo>
                  <a:cubicBezTo>
                    <a:pt x="11977" y="66333"/>
                    <a:pt x="13244" y="70035"/>
                    <a:pt x="15214" y="72931"/>
                  </a:cubicBezTo>
                  <a:cubicBezTo>
                    <a:pt x="17198" y="75826"/>
                    <a:pt x="20269" y="78164"/>
                    <a:pt x="24427" y="79943"/>
                  </a:cubicBezTo>
                  <a:cubicBezTo>
                    <a:pt x="28599" y="81735"/>
                    <a:pt x="33282" y="82631"/>
                    <a:pt x="38490" y="82618"/>
                  </a:cubicBezTo>
                  <a:cubicBezTo>
                    <a:pt x="43109" y="82631"/>
                    <a:pt x="47191" y="81943"/>
                    <a:pt x="50736" y="80592"/>
                  </a:cubicBezTo>
                  <a:cubicBezTo>
                    <a:pt x="54280" y="79242"/>
                    <a:pt x="56916" y="77385"/>
                    <a:pt x="58644" y="75021"/>
                  </a:cubicBezTo>
                  <a:cubicBezTo>
                    <a:pt x="60371" y="72658"/>
                    <a:pt x="61228" y="70087"/>
                    <a:pt x="61228" y="67294"/>
                  </a:cubicBezTo>
                  <a:cubicBezTo>
                    <a:pt x="61228" y="64463"/>
                    <a:pt x="60397" y="61996"/>
                    <a:pt x="58733" y="59879"/>
                  </a:cubicBezTo>
                  <a:cubicBezTo>
                    <a:pt x="57070" y="57762"/>
                    <a:pt x="54319" y="55984"/>
                    <a:pt x="50493" y="54555"/>
                  </a:cubicBezTo>
                  <a:cubicBezTo>
                    <a:pt x="48036" y="53607"/>
                    <a:pt x="42598" y="52140"/>
                    <a:pt x="34178" y="50153"/>
                  </a:cubicBezTo>
                  <a:cubicBezTo>
                    <a:pt x="25771" y="48166"/>
                    <a:pt x="19872" y="46283"/>
                    <a:pt x="16494" y="44517"/>
                  </a:cubicBezTo>
                  <a:cubicBezTo>
                    <a:pt x="12118" y="42257"/>
                    <a:pt x="8868" y="39465"/>
                    <a:pt x="6718" y="36115"/>
                  </a:cubicBezTo>
                  <a:cubicBezTo>
                    <a:pt x="4581" y="32777"/>
                    <a:pt x="3506" y="29024"/>
                    <a:pt x="3506" y="24882"/>
                  </a:cubicBezTo>
                  <a:cubicBezTo>
                    <a:pt x="3506" y="20323"/>
                    <a:pt x="4811" y="16064"/>
                    <a:pt x="7434" y="12103"/>
                  </a:cubicBezTo>
                  <a:cubicBezTo>
                    <a:pt x="10058" y="8142"/>
                    <a:pt x="13896" y="5143"/>
                    <a:pt x="18938" y="3091"/>
                  </a:cubicBezTo>
                  <a:cubicBezTo>
                    <a:pt x="23980" y="1039"/>
                    <a:pt x="29571" y="13"/>
                    <a:pt x="35739" y="0"/>
                  </a:cubicBez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36" name="Shape 528">
              <a:extLst>
                <a:ext uri="{FF2B5EF4-FFF2-40B4-BE49-F238E27FC236}">
                  <a16:creationId xmlns:a16="http://schemas.microsoft.com/office/drawing/2014/main" id="{2B28038E-F020-3EF9-7453-BE25578A7C68}"/>
                </a:ext>
              </a:extLst>
            </p:cNvPr>
            <p:cNvSpPr/>
            <p:nvPr/>
          </p:nvSpPr>
          <p:spPr>
            <a:xfrm>
              <a:off x="113573" y="1168744"/>
              <a:ext cx="68356" cy="90249"/>
            </a:xfrm>
            <a:custGeom>
              <a:avLst/>
              <a:gdLst/>
              <a:ahLst/>
              <a:cxnLst/>
              <a:rect l="0" t="0" r="0" b="0"/>
              <a:pathLst>
                <a:path w="68356" h="90249">
                  <a:moveTo>
                    <a:pt x="0" y="0"/>
                  </a:moveTo>
                  <a:lnTo>
                    <a:pt x="66232" y="0"/>
                  </a:lnTo>
                  <a:lnTo>
                    <a:pt x="66232" y="10649"/>
                  </a:lnTo>
                  <a:lnTo>
                    <a:pt x="12120" y="10649"/>
                  </a:lnTo>
                  <a:lnTo>
                    <a:pt x="12120" y="38290"/>
                  </a:lnTo>
                  <a:lnTo>
                    <a:pt x="62790" y="38290"/>
                  </a:lnTo>
                  <a:lnTo>
                    <a:pt x="62790" y="48879"/>
                  </a:lnTo>
                  <a:lnTo>
                    <a:pt x="12120" y="48879"/>
                  </a:lnTo>
                  <a:lnTo>
                    <a:pt x="12120" y="79599"/>
                  </a:lnTo>
                  <a:lnTo>
                    <a:pt x="68356" y="79599"/>
                  </a:lnTo>
                  <a:lnTo>
                    <a:pt x="68356" y="90249"/>
                  </a:lnTo>
                  <a:lnTo>
                    <a:pt x="0" y="90249"/>
                  </a:lnTo>
                  <a:lnTo>
                    <a:pt x="0"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37" name="Shape 25849">
              <a:extLst>
                <a:ext uri="{FF2B5EF4-FFF2-40B4-BE49-F238E27FC236}">
                  <a16:creationId xmlns:a16="http://schemas.microsoft.com/office/drawing/2014/main" id="{DE89DD1D-D513-5933-0763-BFC0DD2E82C3}"/>
                </a:ext>
              </a:extLst>
            </p:cNvPr>
            <p:cNvSpPr/>
            <p:nvPr/>
          </p:nvSpPr>
          <p:spPr>
            <a:xfrm>
              <a:off x="239830" y="1217154"/>
              <a:ext cx="12807" cy="12621"/>
            </a:xfrm>
            <a:custGeom>
              <a:avLst/>
              <a:gdLst/>
              <a:ahLst/>
              <a:cxnLst/>
              <a:rect l="0" t="0" r="0" b="0"/>
              <a:pathLst>
                <a:path w="12807" h="12621">
                  <a:moveTo>
                    <a:pt x="0" y="0"/>
                  </a:moveTo>
                  <a:lnTo>
                    <a:pt x="12807" y="0"/>
                  </a:lnTo>
                  <a:lnTo>
                    <a:pt x="12807" y="12621"/>
                  </a:lnTo>
                  <a:lnTo>
                    <a:pt x="0" y="12621"/>
                  </a:lnTo>
                  <a:lnTo>
                    <a:pt x="0" y="0"/>
                  </a:lnTo>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38" name="Shape 530">
              <a:extLst>
                <a:ext uri="{FF2B5EF4-FFF2-40B4-BE49-F238E27FC236}">
                  <a16:creationId xmlns:a16="http://schemas.microsoft.com/office/drawing/2014/main" id="{97E6E11A-ECD2-4D6E-3817-FD16BDCEF062}"/>
                </a:ext>
              </a:extLst>
            </p:cNvPr>
            <p:cNvSpPr/>
            <p:nvPr/>
          </p:nvSpPr>
          <p:spPr>
            <a:xfrm>
              <a:off x="320330" y="1167199"/>
              <a:ext cx="72924" cy="93333"/>
            </a:xfrm>
            <a:custGeom>
              <a:avLst/>
              <a:gdLst/>
              <a:ahLst/>
              <a:cxnLst/>
              <a:rect l="0" t="0" r="0" b="0"/>
              <a:pathLst>
                <a:path w="72924" h="93333">
                  <a:moveTo>
                    <a:pt x="35739" y="0"/>
                  </a:moveTo>
                  <a:cubicBezTo>
                    <a:pt x="42534" y="13"/>
                    <a:pt x="48522" y="1091"/>
                    <a:pt x="53704" y="3247"/>
                  </a:cubicBezTo>
                  <a:cubicBezTo>
                    <a:pt x="58900" y="5389"/>
                    <a:pt x="62879" y="8571"/>
                    <a:pt x="65669" y="12753"/>
                  </a:cubicBezTo>
                  <a:cubicBezTo>
                    <a:pt x="68458" y="16934"/>
                    <a:pt x="69955" y="21674"/>
                    <a:pt x="70173" y="26969"/>
                  </a:cubicBezTo>
                  <a:lnTo>
                    <a:pt x="58554" y="27831"/>
                  </a:lnTo>
                  <a:cubicBezTo>
                    <a:pt x="57927" y="22128"/>
                    <a:pt x="55803" y="17817"/>
                    <a:pt x="52207" y="14908"/>
                  </a:cubicBezTo>
                  <a:cubicBezTo>
                    <a:pt x="48599" y="11999"/>
                    <a:pt x="43276" y="10532"/>
                    <a:pt x="36238" y="10532"/>
                  </a:cubicBezTo>
                  <a:cubicBezTo>
                    <a:pt x="28919" y="10532"/>
                    <a:pt x="23570" y="11856"/>
                    <a:pt x="20217" y="14506"/>
                  </a:cubicBezTo>
                  <a:cubicBezTo>
                    <a:pt x="16865" y="17155"/>
                    <a:pt x="15189" y="20349"/>
                    <a:pt x="15189" y="24075"/>
                  </a:cubicBezTo>
                  <a:cubicBezTo>
                    <a:pt x="15189" y="27323"/>
                    <a:pt x="16379" y="29989"/>
                    <a:pt x="18746" y="32078"/>
                  </a:cubicBezTo>
                  <a:cubicBezTo>
                    <a:pt x="21088" y="34176"/>
                    <a:pt x="27178" y="36322"/>
                    <a:pt x="37031" y="38516"/>
                  </a:cubicBezTo>
                  <a:cubicBezTo>
                    <a:pt x="46871" y="40713"/>
                    <a:pt x="53640" y="42629"/>
                    <a:pt x="57300" y="44267"/>
                  </a:cubicBezTo>
                  <a:cubicBezTo>
                    <a:pt x="62623" y="46692"/>
                    <a:pt x="66564" y="49762"/>
                    <a:pt x="69111" y="53475"/>
                  </a:cubicBezTo>
                  <a:cubicBezTo>
                    <a:pt x="71644" y="57192"/>
                    <a:pt x="72924" y="61468"/>
                    <a:pt x="72924" y="66308"/>
                  </a:cubicBezTo>
                  <a:cubicBezTo>
                    <a:pt x="72924" y="71113"/>
                    <a:pt x="71529" y="75638"/>
                    <a:pt x="68727" y="79886"/>
                  </a:cubicBezTo>
                  <a:cubicBezTo>
                    <a:pt x="65937" y="84134"/>
                    <a:pt x="61932" y="87439"/>
                    <a:pt x="56711" y="89797"/>
                  </a:cubicBezTo>
                  <a:cubicBezTo>
                    <a:pt x="51478" y="92155"/>
                    <a:pt x="45592" y="93333"/>
                    <a:pt x="39053" y="93333"/>
                  </a:cubicBezTo>
                  <a:cubicBezTo>
                    <a:pt x="30761" y="93333"/>
                    <a:pt x="23826" y="92145"/>
                    <a:pt x="18221" y="89766"/>
                  </a:cubicBezTo>
                  <a:cubicBezTo>
                    <a:pt x="12617" y="87388"/>
                    <a:pt x="8215" y="83807"/>
                    <a:pt x="5042" y="79024"/>
                  </a:cubicBezTo>
                  <a:cubicBezTo>
                    <a:pt x="1855" y="74245"/>
                    <a:pt x="166" y="68835"/>
                    <a:pt x="0" y="62799"/>
                  </a:cubicBezTo>
                  <a:lnTo>
                    <a:pt x="11440" y="61813"/>
                  </a:lnTo>
                  <a:cubicBezTo>
                    <a:pt x="11977" y="66331"/>
                    <a:pt x="13244" y="70036"/>
                    <a:pt x="15214" y="72929"/>
                  </a:cubicBezTo>
                  <a:cubicBezTo>
                    <a:pt x="17198" y="75823"/>
                    <a:pt x="20269" y="78161"/>
                    <a:pt x="24427" y="79947"/>
                  </a:cubicBezTo>
                  <a:cubicBezTo>
                    <a:pt x="28599" y="81733"/>
                    <a:pt x="33282" y="82625"/>
                    <a:pt x="38490" y="82621"/>
                  </a:cubicBezTo>
                  <a:cubicBezTo>
                    <a:pt x="43109" y="82625"/>
                    <a:pt x="47204" y="81948"/>
                    <a:pt x="50736" y="80594"/>
                  </a:cubicBezTo>
                  <a:cubicBezTo>
                    <a:pt x="54280" y="79239"/>
                    <a:pt x="56916" y="77385"/>
                    <a:pt x="58644" y="75023"/>
                  </a:cubicBezTo>
                  <a:cubicBezTo>
                    <a:pt x="60371" y="72663"/>
                    <a:pt x="61228" y="70085"/>
                    <a:pt x="61228" y="67292"/>
                  </a:cubicBezTo>
                  <a:cubicBezTo>
                    <a:pt x="61228" y="64465"/>
                    <a:pt x="60409" y="61994"/>
                    <a:pt x="58733" y="59878"/>
                  </a:cubicBezTo>
                  <a:cubicBezTo>
                    <a:pt x="57070" y="57765"/>
                    <a:pt x="54319" y="55987"/>
                    <a:pt x="50493" y="54549"/>
                  </a:cubicBezTo>
                  <a:cubicBezTo>
                    <a:pt x="48036" y="53610"/>
                    <a:pt x="42598" y="52144"/>
                    <a:pt x="34178" y="50151"/>
                  </a:cubicBezTo>
                  <a:cubicBezTo>
                    <a:pt x="25771" y="48162"/>
                    <a:pt x="19872" y="46284"/>
                    <a:pt x="16494" y="44514"/>
                  </a:cubicBezTo>
                  <a:cubicBezTo>
                    <a:pt x="12131" y="42260"/>
                    <a:pt x="8868" y="39463"/>
                    <a:pt x="6718" y="36115"/>
                  </a:cubicBezTo>
                  <a:cubicBezTo>
                    <a:pt x="4581" y="32771"/>
                    <a:pt x="3506" y="29024"/>
                    <a:pt x="3506" y="24876"/>
                  </a:cubicBezTo>
                  <a:cubicBezTo>
                    <a:pt x="3506" y="20323"/>
                    <a:pt x="4811" y="16064"/>
                    <a:pt x="7434" y="12103"/>
                  </a:cubicBezTo>
                  <a:cubicBezTo>
                    <a:pt x="10058" y="8142"/>
                    <a:pt x="13896" y="5143"/>
                    <a:pt x="18938" y="3091"/>
                  </a:cubicBezTo>
                  <a:cubicBezTo>
                    <a:pt x="23980" y="1039"/>
                    <a:pt x="29571" y="13"/>
                    <a:pt x="35739" y="0"/>
                  </a:cubicBez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39" name="Shape 531">
              <a:extLst>
                <a:ext uri="{FF2B5EF4-FFF2-40B4-BE49-F238E27FC236}">
                  <a16:creationId xmlns:a16="http://schemas.microsoft.com/office/drawing/2014/main" id="{7B476982-872C-9B14-5AFF-FE66964279F7}"/>
                </a:ext>
              </a:extLst>
            </p:cNvPr>
            <p:cNvSpPr/>
            <p:nvPr/>
          </p:nvSpPr>
          <p:spPr>
            <a:xfrm>
              <a:off x="628801" y="1191448"/>
              <a:ext cx="449418" cy="9777"/>
            </a:xfrm>
            <a:custGeom>
              <a:avLst/>
              <a:gdLst/>
              <a:ahLst/>
              <a:cxnLst/>
              <a:rect l="0" t="0" r="0" b="0"/>
              <a:pathLst>
                <a:path w="449418" h="9777">
                  <a:moveTo>
                    <a:pt x="0" y="0"/>
                  </a:moveTo>
                  <a:lnTo>
                    <a:pt x="449418" y="1986"/>
                  </a:lnTo>
                  <a:lnTo>
                    <a:pt x="449418" y="9777"/>
                  </a:lnTo>
                  <a:lnTo>
                    <a:pt x="0" y="7792"/>
                  </a:lnTo>
                  <a:lnTo>
                    <a:pt x="0"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40" name="Shape 532">
              <a:extLst>
                <a:ext uri="{FF2B5EF4-FFF2-40B4-BE49-F238E27FC236}">
                  <a16:creationId xmlns:a16="http://schemas.microsoft.com/office/drawing/2014/main" id="{BC7DFB22-0558-A183-4288-5CE3311B2B1E}"/>
                </a:ext>
              </a:extLst>
            </p:cNvPr>
            <p:cNvSpPr/>
            <p:nvPr/>
          </p:nvSpPr>
          <p:spPr>
            <a:xfrm>
              <a:off x="574776" y="1167835"/>
              <a:ext cx="449418" cy="9778"/>
            </a:xfrm>
            <a:custGeom>
              <a:avLst/>
              <a:gdLst/>
              <a:ahLst/>
              <a:cxnLst/>
              <a:rect l="0" t="0" r="0" b="0"/>
              <a:pathLst>
                <a:path w="449418" h="9778">
                  <a:moveTo>
                    <a:pt x="0" y="0"/>
                  </a:moveTo>
                  <a:lnTo>
                    <a:pt x="449418" y="1987"/>
                  </a:lnTo>
                  <a:lnTo>
                    <a:pt x="449418" y="9778"/>
                  </a:lnTo>
                  <a:lnTo>
                    <a:pt x="0" y="7792"/>
                  </a:lnTo>
                  <a:lnTo>
                    <a:pt x="0"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41" name="Shape 533">
              <a:extLst>
                <a:ext uri="{FF2B5EF4-FFF2-40B4-BE49-F238E27FC236}">
                  <a16:creationId xmlns:a16="http://schemas.microsoft.com/office/drawing/2014/main" id="{1D3833EF-0021-D438-9C04-288000EB89A1}"/>
                </a:ext>
              </a:extLst>
            </p:cNvPr>
            <p:cNvSpPr/>
            <p:nvPr/>
          </p:nvSpPr>
          <p:spPr>
            <a:xfrm>
              <a:off x="563158" y="1191157"/>
              <a:ext cx="74869" cy="23480"/>
            </a:xfrm>
            <a:custGeom>
              <a:avLst/>
              <a:gdLst/>
              <a:ahLst/>
              <a:cxnLst/>
              <a:rect l="0" t="0" r="0" b="0"/>
              <a:pathLst>
                <a:path w="74869" h="23480">
                  <a:moveTo>
                    <a:pt x="0" y="0"/>
                  </a:moveTo>
                  <a:lnTo>
                    <a:pt x="67179" y="297"/>
                  </a:lnTo>
                  <a:lnTo>
                    <a:pt x="67332" y="4914"/>
                  </a:lnTo>
                  <a:lnTo>
                    <a:pt x="68151" y="9286"/>
                  </a:lnTo>
                  <a:lnTo>
                    <a:pt x="69431" y="13301"/>
                  </a:lnTo>
                  <a:lnTo>
                    <a:pt x="70966" y="16842"/>
                  </a:lnTo>
                  <a:lnTo>
                    <a:pt x="72514" y="19795"/>
                  </a:lnTo>
                  <a:lnTo>
                    <a:pt x="73884" y="22047"/>
                  </a:lnTo>
                  <a:lnTo>
                    <a:pt x="74869" y="23480"/>
                  </a:lnTo>
                  <a:lnTo>
                    <a:pt x="72015" y="22954"/>
                  </a:lnTo>
                  <a:lnTo>
                    <a:pt x="63481" y="20238"/>
                  </a:lnTo>
                  <a:lnTo>
                    <a:pt x="51440" y="16396"/>
                  </a:lnTo>
                  <a:lnTo>
                    <a:pt x="37620" y="11993"/>
                  </a:lnTo>
                  <a:lnTo>
                    <a:pt x="23813" y="7589"/>
                  </a:lnTo>
                  <a:lnTo>
                    <a:pt x="11760" y="3748"/>
                  </a:lnTo>
                  <a:lnTo>
                    <a:pt x="3237" y="1031"/>
                  </a:lnTo>
                  <a:lnTo>
                    <a:pt x="0"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42" name="Shape 534">
              <a:extLst>
                <a:ext uri="{FF2B5EF4-FFF2-40B4-BE49-F238E27FC236}">
                  <a16:creationId xmlns:a16="http://schemas.microsoft.com/office/drawing/2014/main" id="{73F89D24-BB4B-D2DA-51A4-E33A0BE5ED00}"/>
                </a:ext>
              </a:extLst>
            </p:cNvPr>
            <p:cNvSpPr/>
            <p:nvPr/>
          </p:nvSpPr>
          <p:spPr>
            <a:xfrm>
              <a:off x="563158" y="1191157"/>
              <a:ext cx="75240" cy="23984"/>
            </a:xfrm>
            <a:custGeom>
              <a:avLst/>
              <a:gdLst/>
              <a:ahLst/>
              <a:cxnLst/>
              <a:rect l="0" t="0" r="0" b="0"/>
              <a:pathLst>
                <a:path w="75240" h="23984">
                  <a:moveTo>
                    <a:pt x="0" y="0"/>
                  </a:moveTo>
                  <a:cubicBezTo>
                    <a:pt x="0" y="0"/>
                    <a:pt x="67179" y="297"/>
                    <a:pt x="67179" y="297"/>
                  </a:cubicBezTo>
                  <a:cubicBezTo>
                    <a:pt x="66513" y="12833"/>
                    <a:pt x="75240" y="23984"/>
                    <a:pt x="75240" y="23984"/>
                  </a:cubicBezTo>
                  <a:cubicBezTo>
                    <a:pt x="75240" y="23984"/>
                    <a:pt x="0" y="0"/>
                    <a:pt x="0" y="0"/>
                  </a:cubicBezTo>
                  <a:cubicBezTo>
                    <a:pt x="0" y="0"/>
                    <a:pt x="0" y="0"/>
                    <a:pt x="0" y="0"/>
                  </a:cubicBezTo>
                  <a:close/>
                </a:path>
              </a:pathLst>
            </a:custGeom>
            <a:ln w="1791" cap="rnd">
              <a:miter lim="127000"/>
            </a:ln>
          </p:spPr>
          <p:style>
            <a:lnRef idx="1">
              <a:srgbClr val="000000"/>
            </a:lnRef>
            <a:fillRef idx="0">
              <a:srgbClr val="000000">
                <a:alpha val="0"/>
              </a:srgbClr>
            </a:fillRef>
            <a:effectRef idx="0">
              <a:scrgbClr r="0" g="0" b="0"/>
            </a:effectRef>
            <a:fontRef idx="none"/>
          </p:style>
          <p:txBody>
            <a:bodyPr/>
            <a:lstStyle/>
            <a:p>
              <a:endParaRPr lang="el-GR"/>
            </a:p>
          </p:txBody>
        </p:sp>
        <p:sp>
          <p:nvSpPr>
            <p:cNvPr id="43" name="Shape 535">
              <a:extLst>
                <a:ext uri="{FF2B5EF4-FFF2-40B4-BE49-F238E27FC236}">
                  <a16:creationId xmlns:a16="http://schemas.microsoft.com/office/drawing/2014/main" id="{19321682-2031-5CBA-2884-BEBD59E1C53F}"/>
                </a:ext>
              </a:extLst>
            </p:cNvPr>
            <p:cNvSpPr/>
            <p:nvPr/>
          </p:nvSpPr>
          <p:spPr>
            <a:xfrm>
              <a:off x="1014598" y="1153914"/>
              <a:ext cx="75240" cy="23986"/>
            </a:xfrm>
            <a:custGeom>
              <a:avLst/>
              <a:gdLst/>
              <a:ahLst/>
              <a:cxnLst/>
              <a:rect l="0" t="0" r="0" b="0"/>
              <a:pathLst>
                <a:path w="75240" h="23986">
                  <a:moveTo>
                    <a:pt x="0" y="0"/>
                  </a:moveTo>
                  <a:lnTo>
                    <a:pt x="3225" y="1039"/>
                  </a:lnTo>
                  <a:lnTo>
                    <a:pt x="11747" y="3753"/>
                  </a:lnTo>
                  <a:lnTo>
                    <a:pt x="23800" y="7597"/>
                  </a:lnTo>
                  <a:lnTo>
                    <a:pt x="51427" y="16402"/>
                  </a:lnTo>
                  <a:lnTo>
                    <a:pt x="63481" y="20245"/>
                  </a:lnTo>
                  <a:lnTo>
                    <a:pt x="72003" y="22960"/>
                  </a:lnTo>
                  <a:lnTo>
                    <a:pt x="75240" y="23986"/>
                  </a:lnTo>
                  <a:lnTo>
                    <a:pt x="8062" y="23687"/>
                  </a:lnTo>
                  <a:lnTo>
                    <a:pt x="7908" y="21310"/>
                  </a:lnTo>
                  <a:lnTo>
                    <a:pt x="7076" y="17986"/>
                  </a:lnTo>
                  <a:lnTo>
                    <a:pt x="5797" y="14116"/>
                  </a:lnTo>
                  <a:lnTo>
                    <a:pt x="4274" y="10064"/>
                  </a:lnTo>
                  <a:lnTo>
                    <a:pt x="2726" y="6246"/>
                  </a:lnTo>
                  <a:lnTo>
                    <a:pt x="1357" y="3039"/>
                  </a:lnTo>
                  <a:lnTo>
                    <a:pt x="371" y="831"/>
                  </a:lnTo>
                  <a:lnTo>
                    <a:pt x="0"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44" name="Shape 536">
              <a:extLst>
                <a:ext uri="{FF2B5EF4-FFF2-40B4-BE49-F238E27FC236}">
                  <a16:creationId xmlns:a16="http://schemas.microsoft.com/office/drawing/2014/main" id="{B7529DDA-C7A1-BA9E-7470-A8DE029D32E1}"/>
                </a:ext>
              </a:extLst>
            </p:cNvPr>
            <p:cNvSpPr/>
            <p:nvPr/>
          </p:nvSpPr>
          <p:spPr>
            <a:xfrm>
              <a:off x="1014598" y="1153914"/>
              <a:ext cx="75240" cy="23986"/>
            </a:xfrm>
            <a:custGeom>
              <a:avLst/>
              <a:gdLst/>
              <a:ahLst/>
              <a:cxnLst/>
              <a:rect l="0" t="0" r="0" b="0"/>
              <a:pathLst>
                <a:path w="75240" h="23986">
                  <a:moveTo>
                    <a:pt x="75240" y="23986"/>
                  </a:moveTo>
                  <a:cubicBezTo>
                    <a:pt x="75240" y="23986"/>
                    <a:pt x="0" y="0"/>
                    <a:pt x="0" y="0"/>
                  </a:cubicBezTo>
                  <a:cubicBezTo>
                    <a:pt x="0" y="0"/>
                    <a:pt x="8727" y="18947"/>
                    <a:pt x="8062" y="23687"/>
                  </a:cubicBezTo>
                  <a:cubicBezTo>
                    <a:pt x="8062" y="23687"/>
                    <a:pt x="75240" y="23986"/>
                    <a:pt x="75240" y="23986"/>
                  </a:cubicBezTo>
                  <a:cubicBezTo>
                    <a:pt x="75240" y="23986"/>
                    <a:pt x="75240" y="23986"/>
                    <a:pt x="75240" y="23986"/>
                  </a:cubicBezTo>
                  <a:close/>
                </a:path>
              </a:pathLst>
            </a:custGeom>
            <a:ln w="1791" cap="rnd">
              <a:miter lim="127000"/>
            </a:ln>
          </p:spPr>
          <p:style>
            <a:lnRef idx="1">
              <a:srgbClr val="000000"/>
            </a:lnRef>
            <a:fillRef idx="0">
              <a:srgbClr val="000000">
                <a:alpha val="0"/>
              </a:srgbClr>
            </a:fillRef>
            <a:effectRef idx="0">
              <a:scrgbClr r="0" g="0" b="0"/>
            </a:effectRef>
            <a:fontRef idx="none"/>
          </p:style>
          <p:txBody>
            <a:bodyPr/>
            <a:lstStyle/>
            <a:p>
              <a:endParaRPr lang="el-GR"/>
            </a:p>
          </p:txBody>
        </p:sp>
        <p:sp>
          <p:nvSpPr>
            <p:cNvPr id="45" name="Shape 537">
              <a:extLst>
                <a:ext uri="{FF2B5EF4-FFF2-40B4-BE49-F238E27FC236}">
                  <a16:creationId xmlns:a16="http://schemas.microsoft.com/office/drawing/2014/main" id="{8B3BAD77-7D13-CD9C-73A8-DC2B99C6D172}"/>
                </a:ext>
              </a:extLst>
            </p:cNvPr>
            <p:cNvSpPr/>
            <p:nvPr/>
          </p:nvSpPr>
          <p:spPr>
            <a:xfrm>
              <a:off x="1207624" y="1139525"/>
              <a:ext cx="68356" cy="90249"/>
            </a:xfrm>
            <a:custGeom>
              <a:avLst/>
              <a:gdLst/>
              <a:ahLst/>
              <a:cxnLst/>
              <a:rect l="0" t="0" r="0" b="0"/>
              <a:pathLst>
                <a:path w="68356" h="90249">
                  <a:moveTo>
                    <a:pt x="0" y="0"/>
                  </a:moveTo>
                  <a:lnTo>
                    <a:pt x="66232" y="0"/>
                  </a:lnTo>
                  <a:lnTo>
                    <a:pt x="66232" y="10649"/>
                  </a:lnTo>
                  <a:lnTo>
                    <a:pt x="12118" y="10649"/>
                  </a:lnTo>
                  <a:lnTo>
                    <a:pt x="12118" y="38296"/>
                  </a:lnTo>
                  <a:lnTo>
                    <a:pt x="62790" y="38296"/>
                  </a:lnTo>
                  <a:lnTo>
                    <a:pt x="62790" y="48880"/>
                  </a:lnTo>
                  <a:lnTo>
                    <a:pt x="12118" y="48880"/>
                  </a:lnTo>
                  <a:lnTo>
                    <a:pt x="12118" y="79599"/>
                  </a:lnTo>
                  <a:lnTo>
                    <a:pt x="68356" y="79599"/>
                  </a:lnTo>
                  <a:lnTo>
                    <a:pt x="68356" y="90249"/>
                  </a:lnTo>
                  <a:lnTo>
                    <a:pt x="0" y="90249"/>
                  </a:lnTo>
                  <a:lnTo>
                    <a:pt x="0"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46" name="Shape 25850">
              <a:extLst>
                <a:ext uri="{FF2B5EF4-FFF2-40B4-BE49-F238E27FC236}">
                  <a16:creationId xmlns:a16="http://schemas.microsoft.com/office/drawing/2014/main" id="{B9A0803F-9B96-7184-A62C-3581AA8AF01B}"/>
                </a:ext>
              </a:extLst>
            </p:cNvPr>
            <p:cNvSpPr/>
            <p:nvPr/>
          </p:nvSpPr>
          <p:spPr>
            <a:xfrm>
              <a:off x="1333920" y="1187935"/>
              <a:ext cx="12808" cy="12620"/>
            </a:xfrm>
            <a:custGeom>
              <a:avLst/>
              <a:gdLst/>
              <a:ahLst/>
              <a:cxnLst/>
              <a:rect l="0" t="0" r="0" b="0"/>
              <a:pathLst>
                <a:path w="12808" h="12620">
                  <a:moveTo>
                    <a:pt x="0" y="0"/>
                  </a:moveTo>
                  <a:lnTo>
                    <a:pt x="12808" y="0"/>
                  </a:lnTo>
                  <a:lnTo>
                    <a:pt x="12808" y="12620"/>
                  </a:lnTo>
                  <a:lnTo>
                    <a:pt x="0" y="12620"/>
                  </a:lnTo>
                  <a:lnTo>
                    <a:pt x="0" y="0"/>
                  </a:lnTo>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47" name="Shape 539">
              <a:extLst>
                <a:ext uri="{FF2B5EF4-FFF2-40B4-BE49-F238E27FC236}">
                  <a16:creationId xmlns:a16="http://schemas.microsoft.com/office/drawing/2014/main" id="{4A80AA10-7DB7-42D2-9317-69A79A019213}"/>
                </a:ext>
              </a:extLst>
            </p:cNvPr>
            <p:cNvSpPr/>
            <p:nvPr/>
          </p:nvSpPr>
          <p:spPr>
            <a:xfrm>
              <a:off x="1418501" y="1139525"/>
              <a:ext cx="34805" cy="90249"/>
            </a:xfrm>
            <a:custGeom>
              <a:avLst/>
              <a:gdLst/>
              <a:ahLst/>
              <a:cxnLst/>
              <a:rect l="0" t="0" r="0" b="0"/>
              <a:pathLst>
                <a:path w="34805" h="90249">
                  <a:moveTo>
                    <a:pt x="0" y="0"/>
                  </a:moveTo>
                  <a:lnTo>
                    <a:pt x="34549" y="0"/>
                  </a:lnTo>
                  <a:lnTo>
                    <a:pt x="34805" y="16"/>
                  </a:lnTo>
                  <a:lnTo>
                    <a:pt x="34805" y="10649"/>
                  </a:lnTo>
                  <a:lnTo>
                    <a:pt x="12156" y="10649"/>
                  </a:lnTo>
                  <a:lnTo>
                    <a:pt x="12156" y="42906"/>
                  </a:lnTo>
                  <a:lnTo>
                    <a:pt x="34805" y="42906"/>
                  </a:lnTo>
                  <a:lnTo>
                    <a:pt x="34805" y="53558"/>
                  </a:lnTo>
                  <a:lnTo>
                    <a:pt x="12156" y="53558"/>
                  </a:lnTo>
                  <a:lnTo>
                    <a:pt x="12156" y="90249"/>
                  </a:lnTo>
                  <a:lnTo>
                    <a:pt x="0" y="90249"/>
                  </a:lnTo>
                  <a:lnTo>
                    <a:pt x="0"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48" name="Shape 540">
              <a:extLst>
                <a:ext uri="{FF2B5EF4-FFF2-40B4-BE49-F238E27FC236}">
                  <a16:creationId xmlns:a16="http://schemas.microsoft.com/office/drawing/2014/main" id="{F1572E0F-890B-020C-1560-B20EB45D4448}"/>
                </a:ext>
              </a:extLst>
            </p:cNvPr>
            <p:cNvSpPr/>
            <p:nvPr/>
          </p:nvSpPr>
          <p:spPr>
            <a:xfrm>
              <a:off x="1453306" y="1139541"/>
              <a:ext cx="35061" cy="53546"/>
            </a:xfrm>
            <a:custGeom>
              <a:avLst/>
              <a:gdLst/>
              <a:ahLst/>
              <a:cxnLst/>
              <a:rect l="0" t="0" r="0" b="0"/>
              <a:pathLst>
                <a:path w="35061" h="53546">
                  <a:moveTo>
                    <a:pt x="0" y="0"/>
                  </a:moveTo>
                  <a:lnTo>
                    <a:pt x="13692" y="841"/>
                  </a:lnTo>
                  <a:cubicBezTo>
                    <a:pt x="18170" y="1581"/>
                    <a:pt x="22009" y="2997"/>
                    <a:pt x="24952" y="5062"/>
                  </a:cubicBezTo>
                  <a:cubicBezTo>
                    <a:pt x="28023" y="7140"/>
                    <a:pt x="30454" y="10049"/>
                    <a:pt x="32374" y="13776"/>
                  </a:cubicBezTo>
                  <a:cubicBezTo>
                    <a:pt x="34165" y="17516"/>
                    <a:pt x="35061" y="21619"/>
                    <a:pt x="35061" y="26087"/>
                  </a:cubicBezTo>
                  <a:cubicBezTo>
                    <a:pt x="35061" y="33761"/>
                    <a:pt x="32630" y="40255"/>
                    <a:pt x="27639" y="45579"/>
                  </a:cubicBezTo>
                  <a:cubicBezTo>
                    <a:pt x="22777" y="50890"/>
                    <a:pt x="13820" y="53546"/>
                    <a:pt x="768" y="53542"/>
                  </a:cubicBezTo>
                  <a:lnTo>
                    <a:pt x="0" y="53542"/>
                  </a:lnTo>
                  <a:lnTo>
                    <a:pt x="0" y="42891"/>
                  </a:lnTo>
                  <a:lnTo>
                    <a:pt x="1024" y="42891"/>
                  </a:lnTo>
                  <a:cubicBezTo>
                    <a:pt x="8829" y="42891"/>
                    <a:pt x="14459" y="41462"/>
                    <a:pt x="17658" y="38592"/>
                  </a:cubicBezTo>
                  <a:cubicBezTo>
                    <a:pt x="20985" y="35709"/>
                    <a:pt x="22649" y="31671"/>
                    <a:pt x="22649" y="26450"/>
                  </a:cubicBezTo>
                  <a:cubicBezTo>
                    <a:pt x="22649" y="22684"/>
                    <a:pt x="21625" y="19451"/>
                    <a:pt x="19706" y="16762"/>
                  </a:cubicBezTo>
                  <a:cubicBezTo>
                    <a:pt x="17787" y="14074"/>
                    <a:pt x="15227" y="12295"/>
                    <a:pt x="12028" y="11438"/>
                  </a:cubicBezTo>
                  <a:cubicBezTo>
                    <a:pt x="9981" y="10906"/>
                    <a:pt x="6270" y="10633"/>
                    <a:pt x="768" y="10633"/>
                  </a:cubicBezTo>
                  <a:lnTo>
                    <a:pt x="0" y="10633"/>
                  </a:lnTo>
                  <a:lnTo>
                    <a:pt x="0"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49" name="Shape 541">
              <a:extLst>
                <a:ext uri="{FF2B5EF4-FFF2-40B4-BE49-F238E27FC236}">
                  <a16:creationId xmlns:a16="http://schemas.microsoft.com/office/drawing/2014/main" id="{716C0991-EE10-99DA-9F86-ADE97546E058}"/>
                </a:ext>
              </a:extLst>
            </p:cNvPr>
            <p:cNvSpPr/>
            <p:nvPr/>
          </p:nvSpPr>
          <p:spPr>
            <a:xfrm>
              <a:off x="1674931" y="1181705"/>
              <a:ext cx="449393" cy="9781"/>
            </a:xfrm>
            <a:custGeom>
              <a:avLst/>
              <a:gdLst/>
              <a:ahLst/>
              <a:cxnLst/>
              <a:rect l="0" t="0" r="0" b="0"/>
              <a:pathLst>
                <a:path w="449393" h="9781">
                  <a:moveTo>
                    <a:pt x="0" y="0"/>
                  </a:moveTo>
                  <a:lnTo>
                    <a:pt x="449393" y="1987"/>
                  </a:lnTo>
                  <a:lnTo>
                    <a:pt x="449393" y="9781"/>
                  </a:lnTo>
                  <a:lnTo>
                    <a:pt x="0" y="7792"/>
                  </a:lnTo>
                  <a:lnTo>
                    <a:pt x="0"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50" name="Shape 542">
              <a:extLst>
                <a:ext uri="{FF2B5EF4-FFF2-40B4-BE49-F238E27FC236}">
                  <a16:creationId xmlns:a16="http://schemas.microsoft.com/office/drawing/2014/main" id="{356F2597-A6C9-B267-A6CB-4F1E092473C6}"/>
                </a:ext>
              </a:extLst>
            </p:cNvPr>
            <p:cNvSpPr/>
            <p:nvPr/>
          </p:nvSpPr>
          <p:spPr>
            <a:xfrm>
              <a:off x="1620804" y="1158096"/>
              <a:ext cx="449393" cy="9779"/>
            </a:xfrm>
            <a:custGeom>
              <a:avLst/>
              <a:gdLst/>
              <a:ahLst/>
              <a:cxnLst/>
              <a:rect l="0" t="0" r="0" b="0"/>
              <a:pathLst>
                <a:path w="449393" h="9779">
                  <a:moveTo>
                    <a:pt x="0" y="0"/>
                  </a:moveTo>
                  <a:lnTo>
                    <a:pt x="449393" y="1987"/>
                  </a:lnTo>
                  <a:lnTo>
                    <a:pt x="449393" y="9779"/>
                  </a:lnTo>
                  <a:lnTo>
                    <a:pt x="0" y="7792"/>
                  </a:lnTo>
                  <a:lnTo>
                    <a:pt x="0"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51" name="Shape 543">
              <a:extLst>
                <a:ext uri="{FF2B5EF4-FFF2-40B4-BE49-F238E27FC236}">
                  <a16:creationId xmlns:a16="http://schemas.microsoft.com/office/drawing/2014/main" id="{2F9F86A2-0E2C-B6AF-EBA7-ED2A0654D247}"/>
                </a:ext>
              </a:extLst>
            </p:cNvPr>
            <p:cNvSpPr/>
            <p:nvPr/>
          </p:nvSpPr>
          <p:spPr>
            <a:xfrm>
              <a:off x="1609288" y="1181419"/>
              <a:ext cx="74856" cy="23479"/>
            </a:xfrm>
            <a:custGeom>
              <a:avLst/>
              <a:gdLst/>
              <a:ahLst/>
              <a:cxnLst/>
              <a:rect l="0" t="0" r="0" b="0"/>
              <a:pathLst>
                <a:path w="74856" h="23479">
                  <a:moveTo>
                    <a:pt x="0" y="0"/>
                  </a:moveTo>
                  <a:lnTo>
                    <a:pt x="67178" y="299"/>
                  </a:lnTo>
                  <a:lnTo>
                    <a:pt x="67307" y="4909"/>
                  </a:lnTo>
                  <a:lnTo>
                    <a:pt x="68074" y="9285"/>
                  </a:lnTo>
                  <a:lnTo>
                    <a:pt x="69354" y="13299"/>
                  </a:lnTo>
                  <a:lnTo>
                    <a:pt x="70889" y="16841"/>
                  </a:lnTo>
                  <a:lnTo>
                    <a:pt x="72425" y="19794"/>
                  </a:lnTo>
                  <a:lnTo>
                    <a:pt x="73832" y="22045"/>
                  </a:lnTo>
                  <a:lnTo>
                    <a:pt x="74856" y="23479"/>
                  </a:lnTo>
                  <a:lnTo>
                    <a:pt x="71913" y="22953"/>
                  </a:lnTo>
                  <a:lnTo>
                    <a:pt x="63468" y="20236"/>
                  </a:lnTo>
                  <a:lnTo>
                    <a:pt x="51312" y="16395"/>
                  </a:lnTo>
                  <a:lnTo>
                    <a:pt x="37620" y="11992"/>
                  </a:lnTo>
                  <a:lnTo>
                    <a:pt x="23800" y="7584"/>
                  </a:lnTo>
                  <a:lnTo>
                    <a:pt x="11644" y="3753"/>
                  </a:lnTo>
                  <a:lnTo>
                    <a:pt x="3199" y="1026"/>
                  </a:lnTo>
                  <a:lnTo>
                    <a:pt x="0"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52" name="Shape 544">
              <a:extLst>
                <a:ext uri="{FF2B5EF4-FFF2-40B4-BE49-F238E27FC236}">
                  <a16:creationId xmlns:a16="http://schemas.microsoft.com/office/drawing/2014/main" id="{EC0B136C-DCB0-B422-D86D-CC3DB8DE80EB}"/>
                </a:ext>
              </a:extLst>
            </p:cNvPr>
            <p:cNvSpPr/>
            <p:nvPr/>
          </p:nvSpPr>
          <p:spPr>
            <a:xfrm>
              <a:off x="1609288" y="1181419"/>
              <a:ext cx="75240" cy="23983"/>
            </a:xfrm>
            <a:custGeom>
              <a:avLst/>
              <a:gdLst/>
              <a:ahLst/>
              <a:cxnLst/>
              <a:rect l="0" t="0" r="0" b="0"/>
              <a:pathLst>
                <a:path w="75240" h="23983">
                  <a:moveTo>
                    <a:pt x="0" y="0"/>
                  </a:moveTo>
                  <a:cubicBezTo>
                    <a:pt x="0" y="0"/>
                    <a:pt x="67178" y="299"/>
                    <a:pt x="67178" y="299"/>
                  </a:cubicBezTo>
                  <a:cubicBezTo>
                    <a:pt x="66411" y="12832"/>
                    <a:pt x="75240" y="23983"/>
                    <a:pt x="75240" y="23983"/>
                  </a:cubicBezTo>
                  <a:cubicBezTo>
                    <a:pt x="75240" y="23983"/>
                    <a:pt x="0" y="0"/>
                    <a:pt x="0" y="0"/>
                  </a:cubicBezTo>
                  <a:cubicBezTo>
                    <a:pt x="0" y="0"/>
                    <a:pt x="0" y="0"/>
                    <a:pt x="0" y="0"/>
                  </a:cubicBezTo>
                  <a:close/>
                </a:path>
              </a:pathLst>
            </a:custGeom>
            <a:ln w="1791" cap="rnd">
              <a:miter lim="127000"/>
            </a:ln>
          </p:spPr>
          <p:style>
            <a:lnRef idx="1">
              <a:srgbClr val="000000"/>
            </a:lnRef>
            <a:fillRef idx="0">
              <a:srgbClr val="000000">
                <a:alpha val="0"/>
              </a:srgbClr>
            </a:fillRef>
            <a:effectRef idx="0">
              <a:scrgbClr r="0" g="0" b="0"/>
            </a:effectRef>
            <a:fontRef idx="none"/>
          </p:style>
          <p:txBody>
            <a:bodyPr/>
            <a:lstStyle/>
            <a:p>
              <a:endParaRPr lang="el-GR"/>
            </a:p>
          </p:txBody>
        </p:sp>
        <p:sp>
          <p:nvSpPr>
            <p:cNvPr id="53" name="Shape 545">
              <a:extLst>
                <a:ext uri="{FF2B5EF4-FFF2-40B4-BE49-F238E27FC236}">
                  <a16:creationId xmlns:a16="http://schemas.microsoft.com/office/drawing/2014/main" id="{78719889-2F28-F39C-CE63-3A566C7CFCE9}"/>
                </a:ext>
              </a:extLst>
            </p:cNvPr>
            <p:cNvSpPr/>
            <p:nvPr/>
          </p:nvSpPr>
          <p:spPr>
            <a:xfrm>
              <a:off x="2060600" y="1144174"/>
              <a:ext cx="75240" cy="23986"/>
            </a:xfrm>
            <a:custGeom>
              <a:avLst/>
              <a:gdLst/>
              <a:ahLst/>
              <a:cxnLst/>
              <a:rect l="0" t="0" r="0" b="0"/>
              <a:pathLst>
                <a:path w="75240" h="23986">
                  <a:moveTo>
                    <a:pt x="0" y="0"/>
                  </a:moveTo>
                  <a:lnTo>
                    <a:pt x="3327" y="1039"/>
                  </a:lnTo>
                  <a:lnTo>
                    <a:pt x="11772" y="3753"/>
                  </a:lnTo>
                  <a:lnTo>
                    <a:pt x="23928" y="7597"/>
                  </a:lnTo>
                  <a:lnTo>
                    <a:pt x="37620" y="11999"/>
                  </a:lnTo>
                  <a:lnTo>
                    <a:pt x="51440" y="16402"/>
                  </a:lnTo>
                  <a:lnTo>
                    <a:pt x="63596" y="20245"/>
                  </a:lnTo>
                  <a:lnTo>
                    <a:pt x="72041" y="22960"/>
                  </a:lnTo>
                  <a:lnTo>
                    <a:pt x="75240" y="23986"/>
                  </a:lnTo>
                  <a:lnTo>
                    <a:pt x="8062" y="23687"/>
                  </a:lnTo>
                  <a:lnTo>
                    <a:pt x="7933" y="21310"/>
                  </a:lnTo>
                  <a:lnTo>
                    <a:pt x="7166" y="17986"/>
                  </a:lnTo>
                  <a:lnTo>
                    <a:pt x="5886" y="14116"/>
                  </a:lnTo>
                  <a:lnTo>
                    <a:pt x="4351" y="10064"/>
                  </a:lnTo>
                  <a:lnTo>
                    <a:pt x="2815" y="6247"/>
                  </a:lnTo>
                  <a:lnTo>
                    <a:pt x="0"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54" name="Shape 546">
              <a:extLst>
                <a:ext uri="{FF2B5EF4-FFF2-40B4-BE49-F238E27FC236}">
                  <a16:creationId xmlns:a16="http://schemas.microsoft.com/office/drawing/2014/main" id="{9A9F9B25-4726-6ECD-0F78-1AE43D1EFD4A}"/>
                </a:ext>
              </a:extLst>
            </p:cNvPr>
            <p:cNvSpPr/>
            <p:nvPr/>
          </p:nvSpPr>
          <p:spPr>
            <a:xfrm>
              <a:off x="2060600" y="1144174"/>
              <a:ext cx="75240" cy="23986"/>
            </a:xfrm>
            <a:custGeom>
              <a:avLst/>
              <a:gdLst/>
              <a:ahLst/>
              <a:cxnLst/>
              <a:rect l="0" t="0" r="0" b="0"/>
              <a:pathLst>
                <a:path w="75240" h="23986">
                  <a:moveTo>
                    <a:pt x="75240" y="23986"/>
                  </a:moveTo>
                  <a:cubicBezTo>
                    <a:pt x="75240" y="23986"/>
                    <a:pt x="0" y="0"/>
                    <a:pt x="0" y="0"/>
                  </a:cubicBezTo>
                  <a:cubicBezTo>
                    <a:pt x="0" y="0"/>
                    <a:pt x="8829" y="18947"/>
                    <a:pt x="8062" y="23687"/>
                  </a:cubicBezTo>
                  <a:cubicBezTo>
                    <a:pt x="8062" y="23687"/>
                    <a:pt x="75240" y="23986"/>
                    <a:pt x="75240" y="23986"/>
                  </a:cubicBezTo>
                  <a:cubicBezTo>
                    <a:pt x="75240" y="23986"/>
                    <a:pt x="75240" y="23986"/>
                    <a:pt x="75240" y="23986"/>
                  </a:cubicBezTo>
                  <a:close/>
                </a:path>
              </a:pathLst>
            </a:custGeom>
            <a:ln w="1791" cap="rnd">
              <a:miter lim="127000"/>
            </a:ln>
          </p:spPr>
          <p:style>
            <a:lnRef idx="1">
              <a:srgbClr val="000000"/>
            </a:lnRef>
            <a:fillRef idx="0">
              <a:srgbClr val="000000">
                <a:alpha val="0"/>
              </a:srgbClr>
            </a:fillRef>
            <a:effectRef idx="0">
              <a:scrgbClr r="0" g="0" b="0"/>
            </a:effectRef>
            <a:fontRef idx="none"/>
          </p:style>
          <p:txBody>
            <a:bodyPr/>
            <a:lstStyle/>
            <a:p>
              <a:endParaRPr lang="el-GR"/>
            </a:p>
          </p:txBody>
        </p:sp>
        <p:sp>
          <p:nvSpPr>
            <p:cNvPr id="55" name="Shape 547">
              <a:extLst>
                <a:ext uri="{FF2B5EF4-FFF2-40B4-BE49-F238E27FC236}">
                  <a16:creationId xmlns:a16="http://schemas.microsoft.com/office/drawing/2014/main" id="{3A96DBE2-5C3A-D3CC-444D-476FD5A691BA}"/>
                </a:ext>
              </a:extLst>
            </p:cNvPr>
            <p:cNvSpPr/>
            <p:nvPr/>
          </p:nvSpPr>
          <p:spPr>
            <a:xfrm>
              <a:off x="2234497" y="1134656"/>
              <a:ext cx="68330" cy="90249"/>
            </a:xfrm>
            <a:custGeom>
              <a:avLst/>
              <a:gdLst/>
              <a:ahLst/>
              <a:cxnLst/>
              <a:rect l="0" t="0" r="0" b="0"/>
              <a:pathLst>
                <a:path w="68330" h="90249">
                  <a:moveTo>
                    <a:pt x="0" y="0"/>
                  </a:moveTo>
                  <a:lnTo>
                    <a:pt x="66283" y="0"/>
                  </a:lnTo>
                  <a:lnTo>
                    <a:pt x="66283" y="10649"/>
                  </a:lnTo>
                  <a:lnTo>
                    <a:pt x="12156" y="10649"/>
                  </a:lnTo>
                  <a:lnTo>
                    <a:pt x="12156" y="38296"/>
                  </a:lnTo>
                  <a:lnTo>
                    <a:pt x="62828" y="38296"/>
                  </a:lnTo>
                  <a:lnTo>
                    <a:pt x="62828" y="48880"/>
                  </a:lnTo>
                  <a:lnTo>
                    <a:pt x="12156" y="48880"/>
                  </a:lnTo>
                  <a:lnTo>
                    <a:pt x="12156" y="79599"/>
                  </a:lnTo>
                  <a:lnTo>
                    <a:pt x="68330" y="79599"/>
                  </a:lnTo>
                  <a:lnTo>
                    <a:pt x="68330" y="90249"/>
                  </a:lnTo>
                  <a:lnTo>
                    <a:pt x="0" y="90249"/>
                  </a:lnTo>
                  <a:lnTo>
                    <a:pt x="0"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56" name="Shape 548">
              <a:extLst>
                <a:ext uri="{FF2B5EF4-FFF2-40B4-BE49-F238E27FC236}">
                  <a16:creationId xmlns:a16="http://schemas.microsoft.com/office/drawing/2014/main" id="{0A0513F8-B082-03CA-ECD8-37574CB47A59}"/>
                </a:ext>
              </a:extLst>
            </p:cNvPr>
            <p:cNvSpPr/>
            <p:nvPr/>
          </p:nvSpPr>
          <p:spPr>
            <a:xfrm>
              <a:off x="2365911" y="1150655"/>
              <a:ext cx="60397" cy="59660"/>
            </a:xfrm>
            <a:custGeom>
              <a:avLst/>
              <a:gdLst/>
              <a:ahLst/>
              <a:cxnLst/>
              <a:rect l="0" t="0" r="0" b="0"/>
              <a:pathLst>
                <a:path w="60397" h="59660">
                  <a:moveTo>
                    <a:pt x="24824" y="0"/>
                  </a:moveTo>
                  <a:lnTo>
                    <a:pt x="35445" y="0"/>
                  </a:lnTo>
                  <a:lnTo>
                    <a:pt x="35445" y="24570"/>
                  </a:lnTo>
                  <a:lnTo>
                    <a:pt x="60397" y="24570"/>
                  </a:lnTo>
                  <a:lnTo>
                    <a:pt x="60397" y="34907"/>
                  </a:lnTo>
                  <a:lnTo>
                    <a:pt x="35445" y="34907"/>
                  </a:lnTo>
                  <a:lnTo>
                    <a:pt x="35445" y="59660"/>
                  </a:lnTo>
                  <a:lnTo>
                    <a:pt x="24824" y="59660"/>
                  </a:lnTo>
                  <a:lnTo>
                    <a:pt x="24824" y="34907"/>
                  </a:lnTo>
                  <a:lnTo>
                    <a:pt x="0" y="34907"/>
                  </a:lnTo>
                  <a:lnTo>
                    <a:pt x="0" y="24570"/>
                  </a:lnTo>
                  <a:lnTo>
                    <a:pt x="24824" y="24570"/>
                  </a:lnTo>
                  <a:lnTo>
                    <a:pt x="24824"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57" name="Shape 549">
              <a:extLst>
                <a:ext uri="{FF2B5EF4-FFF2-40B4-BE49-F238E27FC236}">
                  <a16:creationId xmlns:a16="http://schemas.microsoft.com/office/drawing/2014/main" id="{50ED841A-2DC9-0FC8-C48A-025725815969}"/>
                </a:ext>
              </a:extLst>
            </p:cNvPr>
            <p:cNvSpPr/>
            <p:nvPr/>
          </p:nvSpPr>
          <p:spPr>
            <a:xfrm>
              <a:off x="2545565" y="1134656"/>
              <a:ext cx="34677" cy="90249"/>
            </a:xfrm>
            <a:custGeom>
              <a:avLst/>
              <a:gdLst/>
              <a:ahLst/>
              <a:cxnLst/>
              <a:rect l="0" t="0" r="0" b="0"/>
              <a:pathLst>
                <a:path w="34677" h="90249">
                  <a:moveTo>
                    <a:pt x="0" y="0"/>
                  </a:moveTo>
                  <a:lnTo>
                    <a:pt x="34549" y="0"/>
                  </a:lnTo>
                  <a:lnTo>
                    <a:pt x="34677" y="8"/>
                  </a:lnTo>
                  <a:lnTo>
                    <a:pt x="34677" y="10649"/>
                  </a:lnTo>
                  <a:lnTo>
                    <a:pt x="12028" y="10649"/>
                  </a:lnTo>
                  <a:lnTo>
                    <a:pt x="12028" y="42906"/>
                  </a:lnTo>
                  <a:lnTo>
                    <a:pt x="34677" y="42906"/>
                  </a:lnTo>
                  <a:lnTo>
                    <a:pt x="34677" y="53555"/>
                  </a:lnTo>
                  <a:lnTo>
                    <a:pt x="12028" y="53555"/>
                  </a:lnTo>
                  <a:lnTo>
                    <a:pt x="12028" y="90249"/>
                  </a:lnTo>
                  <a:lnTo>
                    <a:pt x="0" y="90249"/>
                  </a:lnTo>
                  <a:lnTo>
                    <a:pt x="0"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58" name="Shape 550">
              <a:extLst>
                <a:ext uri="{FF2B5EF4-FFF2-40B4-BE49-F238E27FC236}">
                  <a16:creationId xmlns:a16="http://schemas.microsoft.com/office/drawing/2014/main" id="{630B5390-7998-A482-F5BD-002583EFCF5B}"/>
                </a:ext>
              </a:extLst>
            </p:cNvPr>
            <p:cNvSpPr/>
            <p:nvPr/>
          </p:nvSpPr>
          <p:spPr>
            <a:xfrm>
              <a:off x="2580242" y="1134664"/>
              <a:ext cx="35189" cy="53547"/>
            </a:xfrm>
            <a:custGeom>
              <a:avLst/>
              <a:gdLst/>
              <a:ahLst/>
              <a:cxnLst/>
              <a:rect l="0" t="0" r="0" b="0"/>
              <a:pathLst>
                <a:path w="35189" h="53547">
                  <a:moveTo>
                    <a:pt x="0" y="0"/>
                  </a:moveTo>
                  <a:lnTo>
                    <a:pt x="13691" y="849"/>
                  </a:lnTo>
                  <a:cubicBezTo>
                    <a:pt x="18298" y="1589"/>
                    <a:pt x="22009" y="3005"/>
                    <a:pt x="25080" y="5070"/>
                  </a:cubicBezTo>
                  <a:cubicBezTo>
                    <a:pt x="28151" y="7147"/>
                    <a:pt x="30582" y="10056"/>
                    <a:pt x="32374" y="13783"/>
                  </a:cubicBezTo>
                  <a:cubicBezTo>
                    <a:pt x="34293" y="17523"/>
                    <a:pt x="35189" y="21627"/>
                    <a:pt x="35189" y="26094"/>
                  </a:cubicBezTo>
                  <a:cubicBezTo>
                    <a:pt x="35189" y="33769"/>
                    <a:pt x="32758" y="40262"/>
                    <a:pt x="27767" y="45587"/>
                  </a:cubicBezTo>
                  <a:cubicBezTo>
                    <a:pt x="22777" y="50898"/>
                    <a:pt x="13820" y="53547"/>
                    <a:pt x="896" y="53547"/>
                  </a:cubicBezTo>
                  <a:lnTo>
                    <a:pt x="0" y="53547"/>
                  </a:lnTo>
                  <a:lnTo>
                    <a:pt x="0" y="42898"/>
                  </a:lnTo>
                  <a:lnTo>
                    <a:pt x="1024" y="42898"/>
                  </a:lnTo>
                  <a:cubicBezTo>
                    <a:pt x="8957" y="42898"/>
                    <a:pt x="14460" y="41470"/>
                    <a:pt x="17787" y="38600"/>
                  </a:cubicBezTo>
                  <a:cubicBezTo>
                    <a:pt x="20985" y="35717"/>
                    <a:pt x="22649" y="31678"/>
                    <a:pt x="22649" y="26458"/>
                  </a:cubicBezTo>
                  <a:cubicBezTo>
                    <a:pt x="22649" y="22692"/>
                    <a:pt x="21753" y="19458"/>
                    <a:pt x="19834" y="16770"/>
                  </a:cubicBezTo>
                  <a:cubicBezTo>
                    <a:pt x="17787" y="14082"/>
                    <a:pt x="15355" y="12303"/>
                    <a:pt x="12156" y="11446"/>
                  </a:cubicBezTo>
                  <a:cubicBezTo>
                    <a:pt x="10109" y="10913"/>
                    <a:pt x="6270" y="10641"/>
                    <a:pt x="768" y="10641"/>
                  </a:cubicBezTo>
                  <a:lnTo>
                    <a:pt x="0" y="10641"/>
                  </a:lnTo>
                  <a:lnTo>
                    <a:pt x="0" y="0"/>
                  </a:lnTo>
                  <a:close/>
                </a:path>
              </a:pathLst>
            </a:custGeom>
            <a:ln w="0" cap="rnd">
              <a:miter lim="127000"/>
            </a:ln>
          </p:spPr>
          <p:style>
            <a:lnRef idx="0">
              <a:srgbClr val="000000">
                <a:alpha val="0"/>
              </a:srgbClr>
            </a:lnRef>
            <a:fillRef idx="1">
              <a:srgbClr val="000000"/>
            </a:fillRef>
            <a:effectRef idx="0">
              <a:scrgbClr r="0" g="0" b="0"/>
            </a:effectRef>
            <a:fontRef idx="none"/>
          </p:style>
          <p:txBody>
            <a:bodyPr/>
            <a:lstStyle/>
            <a:p>
              <a:endParaRPr lang="el-GR"/>
            </a:p>
          </p:txBody>
        </p:sp>
        <p:sp>
          <p:nvSpPr>
            <p:cNvPr id="59" name="Rectangle 551">
              <a:extLst>
                <a:ext uri="{FF2B5EF4-FFF2-40B4-BE49-F238E27FC236}">
                  <a16:creationId xmlns:a16="http://schemas.microsoft.com/office/drawing/2014/main" id="{61A90A5A-3C09-AF2C-778F-330F4E468385}"/>
                </a:ext>
              </a:extLst>
            </p:cNvPr>
            <p:cNvSpPr/>
            <p:nvPr/>
          </p:nvSpPr>
          <p:spPr>
            <a:xfrm>
              <a:off x="2647518" y="1195261"/>
              <a:ext cx="46619" cy="206430"/>
            </a:xfrm>
            <a:prstGeom prst="rect">
              <a:avLst/>
            </a:prstGeom>
            <a:ln>
              <a:noFill/>
            </a:ln>
          </p:spPr>
          <p:txBody>
            <a:bodyPr vert="horz" lIns="0" tIns="0" rIns="0" bIns="0" rtlCol="0">
              <a:noAutofit/>
            </a:bodyPr>
            <a:lstStyle/>
            <a:p>
              <a:pPr marR="2540" indent="450850" algn="l">
                <a:lnSpc>
                  <a:spcPct val="107000"/>
                </a:lnSpc>
                <a:spcAft>
                  <a:spcPts val="800"/>
                </a:spcAft>
              </a:pPr>
              <a:r>
                <a:rPr lang="el-GR" sz="1100" kern="100">
                  <a:solidFill>
                    <a:srgbClr val="000000"/>
                  </a:solidFill>
                  <a:effectLst/>
                  <a:latin typeface="Times New Roman" panose="02020603050405020304" pitchFamily="18" charset="0"/>
                  <a:ea typeface="Times New Roman" panose="02020603050405020304" pitchFamily="18" charset="0"/>
                </a:rPr>
                <a:t> </a:t>
              </a:r>
            </a:p>
          </p:txBody>
        </p:sp>
        <p:sp>
          <p:nvSpPr>
            <p:cNvPr id="60" name="Rectangle 552">
              <a:extLst>
                <a:ext uri="{FF2B5EF4-FFF2-40B4-BE49-F238E27FC236}">
                  <a16:creationId xmlns:a16="http://schemas.microsoft.com/office/drawing/2014/main" id="{CF7DC2A3-378E-82E2-9CFD-023264B20E8B}"/>
                </a:ext>
              </a:extLst>
            </p:cNvPr>
            <p:cNvSpPr/>
            <p:nvPr/>
          </p:nvSpPr>
          <p:spPr>
            <a:xfrm>
              <a:off x="0" y="1501220"/>
              <a:ext cx="715669" cy="150326"/>
            </a:xfrm>
            <a:prstGeom prst="rect">
              <a:avLst/>
            </a:prstGeom>
            <a:ln>
              <a:noFill/>
            </a:ln>
          </p:spPr>
          <p:txBody>
            <a:bodyPr vert="horz" lIns="0" tIns="0" rIns="0" bIns="0" rtlCol="0">
              <a:noAutofit/>
            </a:bodyPr>
            <a:lstStyle/>
            <a:p>
              <a:pPr marR="2540" indent="450850" algn="l">
                <a:lnSpc>
                  <a:spcPct val="107000"/>
                </a:lnSpc>
                <a:spcAft>
                  <a:spcPts val="800"/>
                </a:spcAft>
              </a:pPr>
              <a:r>
                <a:rPr lang="el-GR" sz="1000" b="1" i="1" kern="100" dirty="0">
                  <a:solidFill>
                    <a:srgbClr val="000000"/>
                  </a:solidFill>
                  <a:effectLst/>
                  <a:latin typeface="Times New Roman" panose="02020603050405020304" pitchFamily="18" charset="0"/>
                  <a:ea typeface="Times New Roman" panose="02020603050405020304" pitchFamily="18" charset="0"/>
                </a:rPr>
                <a:t>Σχήμα 4.2</a:t>
              </a:r>
              <a:endParaRPr lang="el-GR" sz="1100" kern="100" dirty="0">
                <a:solidFill>
                  <a:srgbClr val="000000"/>
                </a:solidFill>
                <a:effectLst/>
                <a:latin typeface="Times New Roman" panose="02020603050405020304" pitchFamily="18" charset="0"/>
                <a:ea typeface="Times New Roman" panose="02020603050405020304" pitchFamily="18" charset="0"/>
              </a:endParaRPr>
            </a:p>
          </p:txBody>
        </p:sp>
        <p:sp>
          <p:nvSpPr>
            <p:cNvPr id="61" name="Rectangle 553">
              <a:extLst>
                <a:ext uri="{FF2B5EF4-FFF2-40B4-BE49-F238E27FC236}">
                  <a16:creationId xmlns:a16="http://schemas.microsoft.com/office/drawing/2014/main" id="{BB6CA885-9016-44E4-E663-BC4B1160FEE0}"/>
                </a:ext>
              </a:extLst>
            </p:cNvPr>
            <p:cNvSpPr/>
            <p:nvPr/>
          </p:nvSpPr>
          <p:spPr>
            <a:xfrm>
              <a:off x="539496" y="1474182"/>
              <a:ext cx="42059" cy="186236"/>
            </a:xfrm>
            <a:prstGeom prst="rect">
              <a:avLst/>
            </a:prstGeom>
            <a:ln>
              <a:noFill/>
            </a:ln>
          </p:spPr>
          <p:txBody>
            <a:bodyPr vert="horz" lIns="0" tIns="0" rIns="0" bIns="0" rtlCol="0">
              <a:noAutofit/>
            </a:bodyPr>
            <a:lstStyle/>
            <a:p>
              <a:pPr marR="2540" indent="450850" algn="l">
                <a:lnSpc>
                  <a:spcPct val="107000"/>
                </a:lnSpc>
                <a:spcAft>
                  <a:spcPts val="800"/>
                </a:spcAft>
              </a:pPr>
              <a:r>
                <a:rPr lang="el-GR" sz="1000" i="1" kern="100">
                  <a:solidFill>
                    <a:srgbClr val="000000"/>
                  </a:solidFill>
                  <a:effectLst/>
                  <a:latin typeface="Times New Roman" panose="02020603050405020304" pitchFamily="18" charset="0"/>
                  <a:ea typeface="Times New Roman" panose="02020603050405020304" pitchFamily="18" charset="0"/>
                </a:rPr>
                <a:t> </a:t>
              </a:r>
              <a:endParaRPr lang="el-GR" sz="1100" kern="100">
                <a:solidFill>
                  <a:srgbClr val="000000"/>
                </a:solidFill>
                <a:effectLst/>
                <a:latin typeface="Times New Roman" panose="02020603050405020304" pitchFamily="18" charset="0"/>
                <a:ea typeface="Times New Roman" panose="02020603050405020304" pitchFamily="18" charset="0"/>
              </a:endParaRPr>
            </a:p>
          </p:txBody>
        </p:sp>
        <p:sp>
          <p:nvSpPr>
            <p:cNvPr id="62" name="Rectangle 554">
              <a:extLst>
                <a:ext uri="{FF2B5EF4-FFF2-40B4-BE49-F238E27FC236}">
                  <a16:creationId xmlns:a16="http://schemas.microsoft.com/office/drawing/2014/main" id="{626D522B-F2E6-AE70-DBC7-E2D626891AC5}"/>
                </a:ext>
              </a:extLst>
            </p:cNvPr>
            <p:cNvSpPr/>
            <p:nvPr/>
          </p:nvSpPr>
          <p:spPr>
            <a:xfrm>
              <a:off x="571500" y="1499059"/>
              <a:ext cx="3185686" cy="153202"/>
            </a:xfrm>
            <a:prstGeom prst="rect">
              <a:avLst/>
            </a:prstGeom>
            <a:ln>
              <a:noFill/>
            </a:ln>
          </p:spPr>
          <p:txBody>
            <a:bodyPr vert="horz" lIns="0" tIns="0" rIns="0" bIns="0" rtlCol="0">
              <a:noAutofit/>
            </a:bodyPr>
            <a:lstStyle/>
            <a:p>
              <a:pPr marR="2540" indent="450850" algn="l">
                <a:lnSpc>
                  <a:spcPct val="107000"/>
                </a:lnSpc>
                <a:spcAft>
                  <a:spcPts val="800"/>
                </a:spcAft>
              </a:pPr>
              <a:r>
                <a:rPr lang="el-GR" sz="1000" i="1" kern="100">
                  <a:solidFill>
                    <a:srgbClr val="000000"/>
                  </a:solidFill>
                  <a:effectLst/>
                  <a:latin typeface="Times New Roman" panose="02020603050405020304" pitchFamily="18" charset="0"/>
                  <a:ea typeface="Times New Roman" panose="02020603050405020304" pitchFamily="18" charset="0"/>
                </a:rPr>
                <a:t>Κινητικό σχήμα για τη συναγωνιστική αναστολή</a:t>
              </a:r>
              <a:endParaRPr lang="el-GR" sz="1100" kern="100">
                <a:solidFill>
                  <a:srgbClr val="000000"/>
                </a:solidFill>
                <a:effectLst/>
                <a:latin typeface="Times New Roman" panose="02020603050405020304" pitchFamily="18" charset="0"/>
                <a:ea typeface="Times New Roman" panose="02020603050405020304" pitchFamily="18" charset="0"/>
              </a:endParaRPr>
            </a:p>
          </p:txBody>
        </p:sp>
        <p:sp>
          <p:nvSpPr>
            <p:cNvPr id="63" name="Rectangle 555">
              <a:extLst>
                <a:ext uri="{FF2B5EF4-FFF2-40B4-BE49-F238E27FC236}">
                  <a16:creationId xmlns:a16="http://schemas.microsoft.com/office/drawing/2014/main" id="{7FE72742-C53B-B260-45E0-993EBC7B0AEC}"/>
                </a:ext>
              </a:extLst>
            </p:cNvPr>
            <p:cNvSpPr/>
            <p:nvPr/>
          </p:nvSpPr>
          <p:spPr>
            <a:xfrm>
              <a:off x="2969336" y="1474182"/>
              <a:ext cx="42058" cy="186236"/>
            </a:xfrm>
            <a:prstGeom prst="rect">
              <a:avLst/>
            </a:prstGeom>
            <a:ln>
              <a:noFill/>
            </a:ln>
          </p:spPr>
          <p:txBody>
            <a:bodyPr vert="horz" lIns="0" tIns="0" rIns="0" bIns="0" rtlCol="0">
              <a:noAutofit/>
            </a:bodyPr>
            <a:lstStyle/>
            <a:p>
              <a:pPr marR="2540" indent="450850" algn="l">
                <a:lnSpc>
                  <a:spcPct val="107000"/>
                </a:lnSpc>
                <a:spcAft>
                  <a:spcPts val="800"/>
                </a:spcAft>
              </a:pPr>
              <a:r>
                <a:rPr lang="el-GR" sz="1000" i="1" kern="100">
                  <a:solidFill>
                    <a:srgbClr val="000000"/>
                  </a:solidFill>
                  <a:effectLst/>
                  <a:latin typeface="Times New Roman" panose="02020603050405020304" pitchFamily="18" charset="0"/>
                  <a:ea typeface="Times New Roman" panose="02020603050405020304" pitchFamily="18" charset="0"/>
                </a:rPr>
                <a:t>.</a:t>
              </a:r>
              <a:endParaRPr lang="el-GR" sz="1100" kern="100">
                <a:solidFill>
                  <a:srgbClr val="000000"/>
                </a:solidFill>
                <a:effectLst/>
                <a:latin typeface="Times New Roman" panose="02020603050405020304" pitchFamily="18" charset="0"/>
                <a:ea typeface="Times New Roman" panose="02020603050405020304" pitchFamily="18" charset="0"/>
              </a:endParaRPr>
            </a:p>
          </p:txBody>
        </p:sp>
        <p:sp>
          <p:nvSpPr>
            <p:cNvPr id="64" name="Rectangle 556">
              <a:extLst>
                <a:ext uri="{FF2B5EF4-FFF2-40B4-BE49-F238E27FC236}">
                  <a16:creationId xmlns:a16="http://schemas.microsoft.com/office/drawing/2014/main" id="{021503D1-E9E9-C585-ADB2-1ECD1D1D1958}"/>
                </a:ext>
              </a:extLst>
            </p:cNvPr>
            <p:cNvSpPr/>
            <p:nvPr/>
          </p:nvSpPr>
          <p:spPr>
            <a:xfrm>
              <a:off x="2999816" y="1474182"/>
              <a:ext cx="42058" cy="186236"/>
            </a:xfrm>
            <a:prstGeom prst="rect">
              <a:avLst/>
            </a:prstGeom>
            <a:ln>
              <a:noFill/>
            </a:ln>
          </p:spPr>
          <p:txBody>
            <a:bodyPr vert="horz" lIns="0" tIns="0" rIns="0" bIns="0" rtlCol="0">
              <a:noAutofit/>
            </a:bodyPr>
            <a:lstStyle/>
            <a:p>
              <a:pPr marR="2540" indent="450850" algn="l">
                <a:lnSpc>
                  <a:spcPct val="107000"/>
                </a:lnSpc>
                <a:spcAft>
                  <a:spcPts val="800"/>
                </a:spcAft>
              </a:pPr>
              <a:r>
                <a:rPr lang="el-GR" sz="1000" i="1" kern="100">
                  <a:solidFill>
                    <a:srgbClr val="000000"/>
                  </a:solidFill>
                  <a:effectLst/>
                  <a:latin typeface="Times New Roman" panose="02020603050405020304" pitchFamily="18" charset="0"/>
                  <a:ea typeface="Times New Roman" panose="02020603050405020304" pitchFamily="18" charset="0"/>
                </a:rPr>
                <a:t> </a:t>
              </a:r>
              <a:endParaRPr lang="el-GR" sz="1100" kern="100">
                <a:solidFill>
                  <a:srgbClr val="000000"/>
                </a:solidFill>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1489747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E277374-B8EE-38B9-5602-953C37E3B72E}"/>
              </a:ext>
            </a:extLst>
          </p:cNvPr>
          <p:cNvSpPr>
            <a:spLocks noGrp="1"/>
          </p:cNvSpPr>
          <p:nvPr>
            <p:ph idx="1"/>
          </p:nvPr>
        </p:nvSpPr>
        <p:spPr>
          <a:xfrm>
            <a:off x="628650" y="404664"/>
            <a:ext cx="7886700" cy="5772299"/>
          </a:xfrm>
        </p:spPr>
        <p:txBody>
          <a:bodyPr>
            <a:normAutofit fontScale="77500" lnSpcReduction="20000"/>
          </a:bodyPr>
          <a:lstStyle/>
          <a:p>
            <a:r>
              <a:rPr lang="el-GR" dirty="0"/>
              <a:t>Η κινητική της ανταγωνιστικής αναστολής μπορεί να </a:t>
            </a:r>
            <a:r>
              <a:rPr lang="el-GR" dirty="0" err="1"/>
              <a:t>περιγραφεί</a:t>
            </a:r>
            <a:r>
              <a:rPr lang="el-GR" dirty="0"/>
              <a:t> χρησιμοποιώντας την εξίσωση </a:t>
            </a:r>
            <a:r>
              <a:rPr lang="el-GR" dirty="0" err="1"/>
              <a:t>Michaelis-Menten</a:t>
            </a:r>
            <a:r>
              <a:rPr lang="en-US" dirty="0"/>
              <a:t>. </a:t>
            </a:r>
          </a:p>
          <a:p>
            <a:r>
              <a:rPr lang="el-GR" dirty="0"/>
              <a:t>Παρουσία ενός ανταγωνιστικού αναστολέα, η </a:t>
            </a:r>
            <a:r>
              <a:rPr lang="el-GR" dirty="0" err="1"/>
              <a:t>Km</a:t>
            </a:r>
            <a:r>
              <a:rPr lang="el-GR" dirty="0"/>
              <a:t> αυξάνεται, ενώ η μέγιστη ταχύτητα </a:t>
            </a:r>
            <a:r>
              <a:rPr lang="el-GR" dirty="0" err="1"/>
              <a:t>Vmax</a:t>
            </a:r>
            <a:r>
              <a:rPr lang="el-GR" dirty="0"/>
              <a:t> παραμένει σταθερή. Αυτό συμβαίνει επειδή ο αναστολέας ανταγωνίζεται το υπόστρωμα για δέσμευση στην ενεργή θέση του ενζύμου, αυξάνοντας αποτελεσματικά τη συγκέντρωση του υποστρώματος που απαιτείται για την επίτευξη του μισού της μέγιστης ταχύτητας </a:t>
            </a:r>
            <a:r>
              <a:rPr lang="el-GR" dirty="0" err="1"/>
              <a:t>Vmax</a:t>
            </a:r>
            <a:r>
              <a:rPr lang="el-GR" dirty="0"/>
              <a:t>/2. Ως αποτέλεσμα, η φαινομενική συγγένεια του ενζύμου για το υπόστρωμα μειώνεται, </a:t>
            </a:r>
            <a:r>
              <a:rPr lang="el-GR" dirty="0" err="1"/>
              <a:t>αντανακλούμενη</a:t>
            </a:r>
            <a:r>
              <a:rPr lang="el-GR" dirty="0"/>
              <a:t> από την αύξηση στο </a:t>
            </a:r>
            <a:r>
              <a:rPr lang="el-GR" dirty="0" err="1"/>
              <a:t>Km</a:t>
            </a:r>
            <a:r>
              <a:rPr lang="el-GR" dirty="0"/>
              <a:t>.</a:t>
            </a:r>
          </a:p>
          <a:p>
            <a:endParaRPr lang="el-GR" dirty="0"/>
          </a:p>
          <a:p>
            <a:r>
              <a:rPr lang="el-GR" dirty="0"/>
              <a:t>Μαθηματικά, η επίδραση της ανταγωνιστικής αναστολής στις παραμέτρους </a:t>
            </a:r>
            <a:r>
              <a:rPr lang="el-GR" dirty="0" err="1"/>
              <a:t>Michaelis-Menten</a:t>
            </a:r>
            <a:r>
              <a:rPr lang="el-GR" dirty="0"/>
              <a:t> μπορεί να εκφραστεί χρησιμοποιώντας τις ακόλουθες εξισώσεις:</a:t>
            </a:r>
          </a:p>
          <a:p>
            <a:r>
              <a:rPr lang="el-GR" dirty="0" err="1"/>
              <a:t>Vmax</a:t>
            </a:r>
            <a:r>
              <a:rPr lang="el-GR" baseline="-25000" dirty="0" err="1"/>
              <a:t>app</a:t>
            </a:r>
            <a:r>
              <a:rPr lang="el-GR" dirty="0"/>
              <a:t> = </a:t>
            </a:r>
            <a:r>
              <a:rPr lang="el-GR" dirty="0" err="1"/>
              <a:t>Vmax</a:t>
            </a:r>
            <a:endParaRPr lang="el-GR" dirty="0"/>
          </a:p>
          <a:p>
            <a:r>
              <a:rPr lang="el-GR" dirty="0" err="1"/>
              <a:t>Km</a:t>
            </a:r>
            <a:r>
              <a:rPr lang="el-GR" baseline="-25000" dirty="0" err="1"/>
              <a:t>app</a:t>
            </a:r>
            <a:r>
              <a:rPr lang="el-GR" dirty="0"/>
              <a:t> = </a:t>
            </a:r>
            <a:r>
              <a:rPr lang="el-GR" dirty="0" err="1"/>
              <a:t>Km</a:t>
            </a:r>
            <a:r>
              <a:rPr lang="el-GR" dirty="0"/>
              <a:t> (1 + [I]</a:t>
            </a:r>
            <a:r>
              <a:rPr lang="en-US" dirty="0"/>
              <a:t>/</a:t>
            </a:r>
            <a:r>
              <a:rPr lang="el-GR" dirty="0" err="1"/>
              <a:t>Ki</a:t>
            </a:r>
            <a:r>
              <a:rPr lang="el-GR" dirty="0"/>
              <a:t>]</a:t>
            </a:r>
            <a:endParaRPr lang="en-US" dirty="0"/>
          </a:p>
          <a:p>
            <a:pPr marL="0" indent="0">
              <a:buNone/>
            </a:pPr>
            <a:r>
              <a:rPr lang="el-GR" dirty="0" err="1"/>
              <a:t>Οπου</a:t>
            </a:r>
            <a:endParaRPr lang="el-GR" dirty="0"/>
          </a:p>
          <a:p>
            <a:pPr lvl="1"/>
            <a:r>
              <a:rPr lang="el-GR" dirty="0" err="1"/>
              <a:t>Vmax</a:t>
            </a:r>
            <a:r>
              <a:rPr lang="el-GR" baseline="-25000" dirty="0" err="1"/>
              <a:t>app</a:t>
            </a:r>
            <a:r>
              <a:rPr lang="el-GR" dirty="0"/>
              <a:t> είναι η φαινομενική μέγιστη ταχύτητα παρουσία του αναστολέα.</a:t>
            </a:r>
          </a:p>
          <a:p>
            <a:pPr lvl="1"/>
            <a:r>
              <a:rPr lang="el-GR" dirty="0" err="1"/>
              <a:t>Km</a:t>
            </a:r>
            <a:r>
              <a:rPr lang="el-GR" baseline="-25000" dirty="0" err="1"/>
              <a:t>app</a:t>
            </a:r>
            <a:r>
              <a:rPr lang="el-GR" dirty="0"/>
              <a:t> είναι η φαινομενική σταθερά </a:t>
            </a:r>
            <a:r>
              <a:rPr lang="el-GR" dirty="0" err="1"/>
              <a:t>Michaelis</a:t>
            </a:r>
            <a:r>
              <a:rPr lang="el-GR" dirty="0"/>
              <a:t> παρουσία του αναστολέα.</a:t>
            </a:r>
          </a:p>
          <a:p>
            <a:pPr lvl="1"/>
            <a:r>
              <a:rPr lang="el-GR" dirty="0" err="1"/>
              <a:t>Km</a:t>
            </a:r>
            <a:r>
              <a:rPr lang="el-GR" dirty="0"/>
              <a:t> είναι η σταθερά </a:t>
            </a:r>
            <a:r>
              <a:rPr lang="el-GR" dirty="0" err="1"/>
              <a:t>Michaelis</a:t>
            </a:r>
            <a:r>
              <a:rPr lang="el-GR" dirty="0"/>
              <a:t> απουσία του αναστολέα.</a:t>
            </a:r>
          </a:p>
          <a:p>
            <a:pPr lvl="1"/>
            <a:r>
              <a:rPr lang="el-GR" dirty="0"/>
              <a:t>[I] είναι η συγκέντρωση του αναστολέα.</a:t>
            </a:r>
          </a:p>
          <a:p>
            <a:pPr lvl="1"/>
            <a:r>
              <a:rPr lang="el-GR" dirty="0" err="1"/>
              <a:t>Ki</a:t>
            </a:r>
            <a:r>
              <a:rPr lang="el-GR" dirty="0"/>
              <a:t> είναι η σταθερά αναστολής, γνωστή και ως σταθερά διάστασης του αναστολέα.</a:t>
            </a:r>
          </a:p>
          <a:p>
            <a:endParaRPr lang="el-GR" dirty="0"/>
          </a:p>
          <a:p>
            <a:r>
              <a:rPr lang="el-GR" dirty="0"/>
              <a:t>Η σταθερά αναστολής </a:t>
            </a:r>
            <a:r>
              <a:rPr lang="el-GR" dirty="0" err="1"/>
              <a:t>Ki</a:t>
            </a:r>
            <a:r>
              <a:rPr lang="el-GR" dirty="0"/>
              <a:t> </a:t>
            </a:r>
            <a:r>
              <a:rPr lang="el-GR" dirty="0" err="1"/>
              <a:t>ποσοτικοποιεί</a:t>
            </a:r>
            <a:r>
              <a:rPr lang="el-GR" dirty="0"/>
              <a:t> τη συγγένεια του αναστολέα για την ενεργή θέση του ενζύμου. Αντιπροσωπεύει τη συγκέντρωση του αναστολέα που απαιτείται για να καταλάβει το 50% των ενεργών θέσεων του ενζύμου σε κατάσταση ισορροπίας. Μια χαμηλότερη τιμή </a:t>
            </a:r>
            <a:r>
              <a:rPr lang="el-GR" dirty="0" err="1"/>
              <a:t>Ki</a:t>
            </a:r>
            <a:r>
              <a:rPr lang="el-GR" dirty="0"/>
              <a:t> υποδηλώνει υψηλότερη συγγένεια του αναστολέα για το ένζυμο, με αποτέλεσμα πιο ισχυρή αναστολή.</a:t>
            </a:r>
          </a:p>
          <a:p>
            <a:endParaRPr lang="el-GR" dirty="0"/>
          </a:p>
        </p:txBody>
      </p:sp>
      <p:sp>
        <p:nvSpPr>
          <p:cNvPr id="4" name="Θέση αριθμού διαφάνειας 3">
            <a:extLst>
              <a:ext uri="{FF2B5EF4-FFF2-40B4-BE49-F238E27FC236}">
                <a16:creationId xmlns:a16="http://schemas.microsoft.com/office/drawing/2014/main" id="{31D52302-B12D-E02C-200E-AFB58D21F7F6}"/>
              </a:ext>
            </a:extLst>
          </p:cNvPr>
          <p:cNvSpPr>
            <a:spLocks noGrp="1"/>
          </p:cNvSpPr>
          <p:nvPr>
            <p:ph type="sldNum" sz="quarter" idx="12"/>
          </p:nvPr>
        </p:nvSpPr>
        <p:spPr/>
        <p:txBody>
          <a:bodyPr/>
          <a:lstStyle/>
          <a:p>
            <a:pPr>
              <a:defRPr/>
            </a:pPr>
            <a:fld id="{7E55E3B3-0445-4CFC-BED8-763D4409E61F}" type="slidenum">
              <a:rPr lang="el-GR" smtClean="0"/>
              <a:pPr>
                <a:defRPr/>
              </a:pPr>
              <a:t>4</a:t>
            </a:fld>
            <a:endParaRPr lang="el-GR" dirty="0"/>
          </a:p>
        </p:txBody>
      </p:sp>
    </p:spTree>
    <p:extLst>
      <p:ext uri="{BB962C8B-B14F-4D97-AF65-F5344CB8AC3E}">
        <p14:creationId xmlns:p14="http://schemas.microsoft.com/office/powerpoint/2010/main" val="2739285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C9BDEB5-A0C0-CFAD-546B-71C654622261}"/>
              </a:ext>
            </a:extLst>
          </p:cNvPr>
          <p:cNvSpPr>
            <a:spLocks noGrp="1"/>
          </p:cNvSpPr>
          <p:nvPr>
            <p:ph idx="1"/>
          </p:nvPr>
        </p:nvSpPr>
        <p:spPr>
          <a:xfrm>
            <a:off x="628650" y="332656"/>
            <a:ext cx="7886700" cy="5844307"/>
          </a:xfrm>
        </p:spPr>
        <p:txBody>
          <a:bodyPr/>
          <a:lstStyle/>
          <a:p>
            <a:endParaRPr lang="el-GR" dirty="0"/>
          </a:p>
        </p:txBody>
      </p:sp>
      <p:sp>
        <p:nvSpPr>
          <p:cNvPr id="4" name="Θέση αριθμού διαφάνειας 3">
            <a:extLst>
              <a:ext uri="{FF2B5EF4-FFF2-40B4-BE49-F238E27FC236}">
                <a16:creationId xmlns:a16="http://schemas.microsoft.com/office/drawing/2014/main" id="{613C5F7B-213B-4F56-4D2A-23B257CD1C52}"/>
              </a:ext>
            </a:extLst>
          </p:cNvPr>
          <p:cNvSpPr>
            <a:spLocks noGrp="1"/>
          </p:cNvSpPr>
          <p:nvPr>
            <p:ph type="sldNum" sz="quarter" idx="12"/>
          </p:nvPr>
        </p:nvSpPr>
        <p:spPr/>
        <p:txBody>
          <a:bodyPr/>
          <a:lstStyle/>
          <a:p>
            <a:pPr>
              <a:defRPr/>
            </a:pPr>
            <a:fld id="{7E55E3B3-0445-4CFC-BED8-763D4409E61F}" type="slidenum">
              <a:rPr lang="el-GR" smtClean="0"/>
              <a:pPr>
                <a:defRPr/>
              </a:pPr>
              <a:t>5</a:t>
            </a:fld>
            <a:endParaRPr lang="el-GR" dirty="0"/>
          </a:p>
        </p:txBody>
      </p:sp>
      <p:pic>
        <p:nvPicPr>
          <p:cNvPr id="2" name="Picture 200">
            <a:extLst>
              <a:ext uri="{FF2B5EF4-FFF2-40B4-BE49-F238E27FC236}">
                <a16:creationId xmlns:a16="http://schemas.microsoft.com/office/drawing/2014/main" id="{FA24C4D0-8D4F-6AC1-252C-66CF543509CA}"/>
              </a:ext>
            </a:extLst>
          </p:cNvPr>
          <p:cNvPicPr/>
          <p:nvPr/>
        </p:nvPicPr>
        <p:blipFill>
          <a:blip r:embed="rId2"/>
          <a:stretch>
            <a:fillRect/>
          </a:stretch>
        </p:blipFill>
        <p:spPr>
          <a:xfrm>
            <a:off x="628650" y="313174"/>
            <a:ext cx="7708265" cy="5845810"/>
          </a:xfrm>
          <a:prstGeom prst="rect">
            <a:avLst/>
          </a:prstGeom>
        </p:spPr>
      </p:pic>
    </p:spTree>
    <p:extLst>
      <p:ext uri="{BB962C8B-B14F-4D97-AF65-F5344CB8AC3E}">
        <p14:creationId xmlns:p14="http://schemas.microsoft.com/office/powerpoint/2010/main" val="2095515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C9BDEB5-A0C0-CFAD-546B-71C654622261}"/>
              </a:ext>
            </a:extLst>
          </p:cNvPr>
          <p:cNvSpPr>
            <a:spLocks noGrp="1"/>
          </p:cNvSpPr>
          <p:nvPr>
            <p:ph idx="1"/>
          </p:nvPr>
        </p:nvSpPr>
        <p:spPr>
          <a:xfrm>
            <a:off x="628650" y="332656"/>
            <a:ext cx="7886700" cy="5844307"/>
          </a:xfrm>
        </p:spPr>
        <p:txBody>
          <a:bodyPr/>
          <a:lstStyle/>
          <a:p>
            <a:endParaRPr lang="el-GR" dirty="0"/>
          </a:p>
        </p:txBody>
      </p:sp>
      <p:sp>
        <p:nvSpPr>
          <p:cNvPr id="4" name="Θέση αριθμού διαφάνειας 3">
            <a:extLst>
              <a:ext uri="{FF2B5EF4-FFF2-40B4-BE49-F238E27FC236}">
                <a16:creationId xmlns:a16="http://schemas.microsoft.com/office/drawing/2014/main" id="{613C5F7B-213B-4F56-4D2A-23B257CD1C52}"/>
              </a:ext>
            </a:extLst>
          </p:cNvPr>
          <p:cNvSpPr>
            <a:spLocks noGrp="1"/>
          </p:cNvSpPr>
          <p:nvPr>
            <p:ph type="sldNum" sz="quarter" idx="12"/>
          </p:nvPr>
        </p:nvSpPr>
        <p:spPr/>
        <p:txBody>
          <a:bodyPr/>
          <a:lstStyle/>
          <a:p>
            <a:pPr>
              <a:defRPr/>
            </a:pPr>
            <a:fld id="{7E55E3B3-0445-4CFC-BED8-763D4409E61F}" type="slidenum">
              <a:rPr lang="el-GR" smtClean="0"/>
              <a:pPr>
                <a:defRPr/>
              </a:pPr>
              <a:t>6</a:t>
            </a:fld>
            <a:endParaRPr lang="el-GR" dirty="0"/>
          </a:p>
        </p:txBody>
      </p:sp>
      <p:pic>
        <p:nvPicPr>
          <p:cNvPr id="2" name="Picture 206">
            <a:extLst>
              <a:ext uri="{FF2B5EF4-FFF2-40B4-BE49-F238E27FC236}">
                <a16:creationId xmlns:a16="http://schemas.microsoft.com/office/drawing/2014/main" id="{9FF14CE0-1904-0B63-A55D-C63B956B6851}"/>
              </a:ext>
            </a:extLst>
          </p:cNvPr>
          <p:cNvPicPr/>
          <p:nvPr/>
        </p:nvPicPr>
        <p:blipFill>
          <a:blip r:embed="rId2"/>
          <a:stretch>
            <a:fillRect/>
          </a:stretch>
        </p:blipFill>
        <p:spPr>
          <a:xfrm>
            <a:off x="827584" y="265907"/>
            <a:ext cx="6967855" cy="6000750"/>
          </a:xfrm>
          <a:prstGeom prst="rect">
            <a:avLst/>
          </a:prstGeom>
        </p:spPr>
      </p:pic>
    </p:spTree>
    <p:extLst>
      <p:ext uri="{BB962C8B-B14F-4D97-AF65-F5344CB8AC3E}">
        <p14:creationId xmlns:p14="http://schemas.microsoft.com/office/powerpoint/2010/main" val="262732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C9BDEB5-A0C0-CFAD-546B-71C654622261}"/>
              </a:ext>
            </a:extLst>
          </p:cNvPr>
          <p:cNvSpPr>
            <a:spLocks noGrp="1"/>
          </p:cNvSpPr>
          <p:nvPr>
            <p:ph idx="1"/>
          </p:nvPr>
        </p:nvSpPr>
        <p:spPr>
          <a:xfrm>
            <a:off x="628650" y="332656"/>
            <a:ext cx="7886700" cy="5844307"/>
          </a:xfrm>
        </p:spPr>
        <p:txBody>
          <a:bodyPr/>
          <a:lstStyle/>
          <a:p>
            <a:pPr marL="188595" indent="-6350">
              <a:lnSpc>
                <a:spcPct val="117000"/>
              </a:lnSpc>
              <a:spcAft>
                <a:spcPts val="2935"/>
              </a:spcAft>
            </a:pPr>
            <a:r>
              <a:rPr lang="el-GR" sz="2400" b="1" kern="100" dirty="0">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Γραμμική μικτή αναστολή (</a:t>
            </a:r>
            <a:r>
              <a:rPr lang="el-GR" sz="2400" b="1" kern="100" dirty="0" err="1">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linear</a:t>
            </a:r>
            <a:r>
              <a:rPr lang="el-GR" sz="2400" b="1" kern="100" dirty="0">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 </a:t>
            </a:r>
            <a:r>
              <a:rPr lang="el-GR" sz="2400" b="1" kern="100" dirty="0" err="1">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mixed</a:t>
            </a:r>
            <a:r>
              <a:rPr lang="el-GR" sz="2400" b="1" kern="100" dirty="0">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 </a:t>
            </a:r>
            <a:r>
              <a:rPr lang="el-GR" sz="2400" b="1" kern="100" dirty="0" err="1">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inhibition</a:t>
            </a:r>
            <a:r>
              <a:rPr lang="el-GR" sz="2400" b="1" kern="100" dirty="0">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a:t>
            </a:r>
          </a:p>
          <a:p>
            <a:pPr marL="5080" indent="-5080" algn="just">
              <a:lnSpc>
                <a:spcPct val="94000"/>
              </a:lnSpc>
              <a:spcAft>
                <a:spcPts val="3415"/>
              </a:spcAft>
            </a:pPr>
            <a:r>
              <a:rPr lang="el-GR" sz="2400" kern="100" dirty="0">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Σ’ αυτόν τον τύπο αναστολής, μια ένωση μπορεί ν’ </a:t>
            </a:r>
            <a:r>
              <a:rPr lang="el-GR" sz="2400" kern="100" dirty="0" err="1">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αλληλεπιδρά</a:t>
            </a:r>
            <a:r>
              <a:rPr lang="el-GR" sz="2400" kern="100" dirty="0">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 με αμφότερα το ελεύθερο ένζυμο και το </a:t>
            </a:r>
            <a:r>
              <a:rPr lang="el-GR" sz="2400" kern="100" dirty="0" err="1">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σύμπλοκο</a:t>
            </a:r>
            <a:r>
              <a:rPr lang="el-GR" sz="2400" kern="100" dirty="0">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rPr>
              <a:t> ES, σε μια περιοχή διαφορετική του ενεργού κέντρου:</a:t>
            </a:r>
          </a:p>
          <a:p>
            <a:pPr marL="5080" indent="-5080" algn="just">
              <a:lnSpc>
                <a:spcPct val="94000"/>
              </a:lnSpc>
              <a:spcAft>
                <a:spcPts val="3415"/>
              </a:spcAft>
            </a:pPr>
            <a:endParaRPr lang="el-GR" sz="2400" kern="100" dirty="0">
              <a:solidFill>
                <a:srgbClr val="000000"/>
              </a:solidFill>
              <a:effectLst/>
              <a:latin typeface="Book Antiqua" panose="02040602050305030304" pitchFamily="18" charset="0"/>
              <a:ea typeface="Book Antiqua" panose="02040602050305030304" pitchFamily="18" charset="0"/>
              <a:cs typeface="Book Antiqua" panose="02040602050305030304" pitchFamily="18" charset="0"/>
            </a:endParaRPr>
          </a:p>
          <a:p>
            <a:endParaRPr lang="el-GR" dirty="0"/>
          </a:p>
        </p:txBody>
      </p:sp>
      <p:sp>
        <p:nvSpPr>
          <p:cNvPr id="4" name="Θέση αριθμού διαφάνειας 3">
            <a:extLst>
              <a:ext uri="{FF2B5EF4-FFF2-40B4-BE49-F238E27FC236}">
                <a16:creationId xmlns:a16="http://schemas.microsoft.com/office/drawing/2014/main" id="{613C5F7B-213B-4F56-4D2A-23B257CD1C52}"/>
              </a:ext>
            </a:extLst>
          </p:cNvPr>
          <p:cNvSpPr>
            <a:spLocks noGrp="1"/>
          </p:cNvSpPr>
          <p:nvPr>
            <p:ph type="sldNum" sz="quarter" idx="12"/>
          </p:nvPr>
        </p:nvSpPr>
        <p:spPr/>
        <p:txBody>
          <a:bodyPr/>
          <a:lstStyle/>
          <a:p>
            <a:pPr>
              <a:defRPr/>
            </a:pPr>
            <a:fld id="{7E55E3B3-0445-4CFC-BED8-763D4409E61F}" type="slidenum">
              <a:rPr lang="el-GR" smtClean="0"/>
              <a:pPr>
                <a:defRPr/>
              </a:pPr>
              <a:t>7</a:t>
            </a:fld>
            <a:endParaRPr lang="el-GR" dirty="0"/>
          </a:p>
        </p:txBody>
      </p:sp>
      <p:grpSp>
        <p:nvGrpSpPr>
          <p:cNvPr id="6" name="Group 11570">
            <a:extLst>
              <a:ext uri="{FF2B5EF4-FFF2-40B4-BE49-F238E27FC236}">
                <a16:creationId xmlns:a16="http://schemas.microsoft.com/office/drawing/2014/main" id="{254F6590-63E2-7F7A-D18B-143FFD3B04EC}"/>
              </a:ext>
            </a:extLst>
          </p:cNvPr>
          <p:cNvGrpSpPr/>
          <p:nvPr/>
        </p:nvGrpSpPr>
        <p:grpSpPr>
          <a:xfrm>
            <a:off x="971600" y="3071101"/>
            <a:ext cx="7357745" cy="3087370"/>
            <a:chOff x="0" y="0"/>
            <a:chExt cx="7357871" cy="3087624"/>
          </a:xfrm>
        </p:grpSpPr>
        <p:pic>
          <p:nvPicPr>
            <p:cNvPr id="7" name="Picture 247">
              <a:extLst>
                <a:ext uri="{FF2B5EF4-FFF2-40B4-BE49-F238E27FC236}">
                  <a16:creationId xmlns:a16="http://schemas.microsoft.com/office/drawing/2014/main" id="{3A4D0518-93C2-DF68-E742-A6A2A48B94BA}"/>
                </a:ext>
              </a:extLst>
            </p:cNvPr>
            <p:cNvPicPr/>
            <p:nvPr/>
          </p:nvPicPr>
          <p:blipFill>
            <a:blip r:embed="rId2"/>
            <a:stretch>
              <a:fillRect/>
            </a:stretch>
          </p:blipFill>
          <p:spPr>
            <a:xfrm>
              <a:off x="0" y="234696"/>
              <a:ext cx="3517392" cy="2566416"/>
            </a:xfrm>
            <a:prstGeom prst="rect">
              <a:avLst/>
            </a:prstGeom>
          </p:spPr>
        </p:pic>
        <p:pic>
          <p:nvPicPr>
            <p:cNvPr id="8" name="Picture 249">
              <a:extLst>
                <a:ext uri="{FF2B5EF4-FFF2-40B4-BE49-F238E27FC236}">
                  <a16:creationId xmlns:a16="http://schemas.microsoft.com/office/drawing/2014/main" id="{F7A6210E-96B1-53C6-9D40-26CDF3C81E9B}"/>
                </a:ext>
              </a:extLst>
            </p:cNvPr>
            <p:cNvPicPr/>
            <p:nvPr/>
          </p:nvPicPr>
          <p:blipFill>
            <a:blip r:embed="rId3"/>
            <a:stretch>
              <a:fillRect/>
            </a:stretch>
          </p:blipFill>
          <p:spPr>
            <a:xfrm>
              <a:off x="4163567" y="0"/>
              <a:ext cx="3194304" cy="3087624"/>
            </a:xfrm>
            <a:prstGeom prst="rect">
              <a:avLst/>
            </a:prstGeom>
          </p:spPr>
        </p:pic>
      </p:grpSp>
    </p:spTree>
    <p:extLst>
      <p:ext uri="{BB962C8B-B14F-4D97-AF65-F5344CB8AC3E}">
        <p14:creationId xmlns:p14="http://schemas.microsoft.com/office/powerpoint/2010/main" val="2676002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C9BDEB5-A0C0-CFAD-546B-71C654622261}"/>
              </a:ext>
            </a:extLst>
          </p:cNvPr>
          <p:cNvSpPr>
            <a:spLocks noGrp="1"/>
          </p:cNvSpPr>
          <p:nvPr>
            <p:ph idx="1"/>
          </p:nvPr>
        </p:nvSpPr>
        <p:spPr>
          <a:xfrm>
            <a:off x="628650" y="332656"/>
            <a:ext cx="7886700" cy="5844307"/>
          </a:xfrm>
        </p:spPr>
        <p:txBody>
          <a:bodyPr/>
          <a:lstStyle/>
          <a:p>
            <a:endParaRPr lang="el-GR" dirty="0"/>
          </a:p>
        </p:txBody>
      </p:sp>
      <p:sp>
        <p:nvSpPr>
          <p:cNvPr id="4" name="Θέση αριθμού διαφάνειας 3">
            <a:extLst>
              <a:ext uri="{FF2B5EF4-FFF2-40B4-BE49-F238E27FC236}">
                <a16:creationId xmlns:a16="http://schemas.microsoft.com/office/drawing/2014/main" id="{613C5F7B-213B-4F56-4D2A-23B257CD1C52}"/>
              </a:ext>
            </a:extLst>
          </p:cNvPr>
          <p:cNvSpPr>
            <a:spLocks noGrp="1"/>
          </p:cNvSpPr>
          <p:nvPr>
            <p:ph type="sldNum" sz="quarter" idx="12"/>
          </p:nvPr>
        </p:nvSpPr>
        <p:spPr/>
        <p:txBody>
          <a:bodyPr/>
          <a:lstStyle/>
          <a:p>
            <a:pPr>
              <a:defRPr/>
            </a:pPr>
            <a:fld id="{7E55E3B3-0445-4CFC-BED8-763D4409E61F}" type="slidenum">
              <a:rPr lang="el-GR" smtClean="0"/>
              <a:pPr>
                <a:defRPr/>
              </a:pPr>
              <a:t>8</a:t>
            </a:fld>
            <a:endParaRPr lang="el-GR" dirty="0"/>
          </a:p>
        </p:txBody>
      </p:sp>
      <p:pic>
        <p:nvPicPr>
          <p:cNvPr id="2" name="Picture 421">
            <a:extLst>
              <a:ext uri="{FF2B5EF4-FFF2-40B4-BE49-F238E27FC236}">
                <a16:creationId xmlns:a16="http://schemas.microsoft.com/office/drawing/2014/main" id="{71A58F0E-9018-FE57-49F6-8C82B47757E8}"/>
              </a:ext>
            </a:extLst>
          </p:cNvPr>
          <p:cNvPicPr/>
          <p:nvPr/>
        </p:nvPicPr>
        <p:blipFill>
          <a:blip r:embed="rId2"/>
          <a:stretch>
            <a:fillRect/>
          </a:stretch>
        </p:blipFill>
        <p:spPr>
          <a:xfrm>
            <a:off x="1667510" y="821690"/>
            <a:ext cx="5808980" cy="5214620"/>
          </a:xfrm>
          <a:prstGeom prst="rect">
            <a:avLst/>
          </a:prstGeom>
        </p:spPr>
      </p:pic>
    </p:spTree>
    <p:extLst>
      <p:ext uri="{BB962C8B-B14F-4D97-AF65-F5344CB8AC3E}">
        <p14:creationId xmlns:p14="http://schemas.microsoft.com/office/powerpoint/2010/main" val="19607694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exo-opistho_simeiomata</Template>
  <TotalTime>5774</TotalTime>
  <Words>2085</Words>
  <Application>Microsoft Office PowerPoint</Application>
  <PresentationFormat>Προβολή στην οθόνη (4:3)</PresentationFormat>
  <Paragraphs>97</Paragraphs>
  <Slides>20</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20</vt:i4>
      </vt:variant>
    </vt:vector>
  </HeadingPairs>
  <TitlesOfParts>
    <vt:vector size="27" baseType="lpstr">
      <vt:lpstr>Aptos</vt:lpstr>
      <vt:lpstr>Aptos Display</vt:lpstr>
      <vt:lpstr>Arial</vt:lpstr>
      <vt:lpstr>Book Antiqua</vt:lpstr>
      <vt:lpstr>Calibri</vt:lpstr>
      <vt:lpstr>Times New Roman</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Βιβλιογραφία</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Εφαρμοσμένη Ενζυμολογία (Θ)</dc:title>
  <dc:creator>opencourses@teiath.gr</dc:creator>
  <cp:lastModifiedBy>Chatzimitakos Theodoros</cp:lastModifiedBy>
  <cp:revision>46</cp:revision>
  <dcterms:created xsi:type="dcterms:W3CDTF">2015-03-17T11:45:42Z</dcterms:created>
  <dcterms:modified xsi:type="dcterms:W3CDTF">2024-04-24T10:46:40Z</dcterms:modified>
</cp:coreProperties>
</file>