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2" r:id="rId9"/>
    <p:sldId id="350" r:id="rId10"/>
    <p:sldId id="335" r:id="rId11"/>
    <p:sldId id="352" r:id="rId12"/>
    <p:sldId id="351" r:id="rId13"/>
    <p:sldId id="353" r:id="rId14"/>
    <p:sldId id="331" r:id="rId15"/>
    <p:sldId id="333" r:id="rId16"/>
    <p:sldId id="354" r:id="rId17"/>
    <p:sldId id="339" r:id="rId18"/>
    <p:sldId id="347" r:id="rId19"/>
    <p:sldId id="334" r:id="rId20"/>
    <p:sldId id="336" r:id="rId21"/>
    <p:sldId id="337" r:id="rId22"/>
    <p:sldId id="355" r:id="rId23"/>
    <p:sldId id="338" r:id="rId24"/>
    <p:sldId id="289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8" d="100"/>
          <a:sy n="68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17/4/2024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17/4/2024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A0CBFB-6241-16E1-217D-8AABE8BD5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7D2E27D-A3DE-66D1-9D58-7419ACF92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5E216B-E692-FD84-0E11-F3373199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A9EBD3-AE3E-82B6-116B-DBE3CB74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99A88B-73E3-AE4F-AA8A-86D6DC71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64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AB83A4-8BF5-372A-AAB0-D5E5117F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4EC4CD-492E-F3E0-1754-4FD163336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11D2F-B1B5-170E-8C3E-90524284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438A18-A8C2-7570-9281-8CD11715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068707-860F-4D19-D18B-5A9F1237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99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C1F7B2-2667-4C3E-E66B-6A52C8665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A12C846-45B1-69CE-B382-67CABE1E7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A4D394-DEAC-0E8E-73B9-B299570E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1FCF2A-F11D-2F1A-09CD-4DB88012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F56E18-0801-A1A5-9153-6B030EB0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67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DB415C-3DE9-B867-6AAB-165F7386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639AE5-76C4-0941-EB96-8477D476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D7E6CE-5DEB-24D5-0CD0-37FEC864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56C9FB-2226-3987-F57D-551F6F59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55E86C-6FC9-EEFB-79F0-ABE367DC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04477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27C8DC-4091-6BD1-C7AB-83908A35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49A01A-8172-B6E9-3F49-0C02306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BC9D84-6513-837D-92B4-9BC1D3ED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5835E6-20D4-9078-1817-2D904F05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F01B64-8F68-3D61-2C8E-EE7543B7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427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88BA99-6DD0-0D5A-67FE-9E5471DD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1F894A-719C-6936-FF28-D41F5D11C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F7C4380-A0ED-D2E8-107E-F6561DFD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601716-A34E-9E64-ACD7-DD5C885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1E00B92-1EF6-3517-F68D-96295ECF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D0FE5E3-A883-942F-C138-702ED626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08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D4E6A-9C0A-C0E5-F224-8F90AF62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0EF89F-1D9F-879E-9584-93F8631F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F6C9BC9-2D83-355E-858D-AD9D58690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6853D46-1191-F052-78C4-799A41DC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172B24F-7602-6C11-1DDD-80AF88B6B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82A41B7-BD03-7030-89C0-FB23AA16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2A8A3F9-F0CC-4473-AEB5-AC06EAD2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E3A376D-6744-C442-6C13-08ABE474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42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AAAA3-A7B4-4059-E485-93FC4173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D135185-839E-4C1A-C084-85172B41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CF669C8-C961-2A72-BE8D-17F80C74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8A00CA9-5A5B-E3DD-3137-C482F621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04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597F30B-3B6F-7696-A770-7C53F71C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282F92-9FA4-BED6-CB99-321C5CA5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7365E0A-9FE7-C3AF-0F50-D7E6143C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3457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C142F1-C338-B822-B835-B2DD7C4C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0C0206-2D85-89A5-4589-6EF16F2C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277D63F-29A5-C21F-39A5-BD593721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2FB176-696E-BCA7-1CBE-5D86AF78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7991F8-080F-4FDC-A2DE-5712921C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AC9588-0107-3B38-5AC0-3C936AA5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1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64AA8-5940-8E9F-C9A7-320E4E7C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B1D37D7-C8E8-6C7F-2F51-F42A96FC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7697E51-930F-1A5D-437A-DB319A21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89BCE1-E49F-4B16-9CB1-9D812E33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38EDFBE-7CEF-01D9-6356-16CB23EC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768AD9-8FB8-D2B2-7A0F-7E5A6C74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8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1FB112-FE1D-4C21-B317-278BFEF6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9104CA-3640-3302-3852-198010B5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EDBEF5-93C1-2DBA-8B81-3CECBC12F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0815B4-6E0B-1A18-70FB-B5D74A7A0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4186BC-3E6D-8E2F-2AD5-862F603DC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0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48C1DF4-A945-9612-81EC-32625E0EAEDD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4564264" cy="118524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Πανεπιστήμιο Θεσσαλίας</a:t>
            </a:r>
            <a:br>
              <a:rPr lang="el-GR" sz="2400" dirty="0"/>
            </a:br>
            <a:r>
              <a:rPr lang="el-GR" sz="2400" dirty="0"/>
              <a:t>Τμήμα Επιστήμης Τροφίμων &amp; Διατροφής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E6605FE-3B7F-743F-2A95-5C7A07B606CA}"/>
              </a:ext>
            </a:extLst>
          </p:cNvPr>
          <p:cNvSpPr txBox="1">
            <a:spLocks/>
          </p:cNvSpPr>
          <p:nvPr/>
        </p:nvSpPr>
        <p:spPr>
          <a:xfrm>
            <a:off x="0" y="5249911"/>
            <a:ext cx="4564264" cy="74801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Δρ. Χατζημητάκος Θεόδωρος, </a:t>
            </a:r>
          </a:p>
          <a:p>
            <a:r>
              <a:rPr lang="en-US" sz="1800" dirty="0"/>
              <a:t>M.Sc., M.Ed., </a:t>
            </a:r>
            <a:r>
              <a:rPr lang="en-US" sz="1800" dirty="0" err="1"/>
              <a:t>Ph.D</a:t>
            </a:r>
            <a:endParaRPr lang="el-GR" sz="1800" dirty="0"/>
          </a:p>
        </p:txBody>
      </p:sp>
      <p:pic>
        <p:nvPicPr>
          <p:cNvPr id="6" name="Picture 4" descr="Κρυστάλλινο πλέγμα">
            <a:extLst>
              <a:ext uri="{FF2B5EF4-FFF2-40B4-BE49-F238E27FC236}">
                <a16:creationId xmlns:a16="http://schemas.microsoft.com/office/drawing/2014/main" id="{51C63F06-E812-8BD2-4AF2-E3798BB3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r="24364"/>
          <a:stretch/>
        </p:blipFill>
        <p:spPr>
          <a:xfrm>
            <a:off x="4572001" y="857257"/>
            <a:ext cx="4571999" cy="5143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80F94C-21BB-60FB-0340-F195EFCFE946}"/>
              </a:ext>
            </a:extLst>
          </p:cNvPr>
          <p:cNvSpPr txBox="1"/>
          <p:nvPr/>
        </p:nvSpPr>
        <p:spPr>
          <a:xfrm>
            <a:off x="0" y="2930926"/>
            <a:ext cx="4478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Βιοχημεία Τροφίμων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2834-28C3-D670-01C9-2E05716CF4B1}"/>
              </a:ext>
            </a:extLst>
          </p:cNvPr>
          <p:cNvSpPr txBox="1"/>
          <p:nvPr/>
        </p:nvSpPr>
        <p:spPr>
          <a:xfrm>
            <a:off x="42673" y="3863261"/>
            <a:ext cx="4478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l-GR" baseline="30000" dirty="0"/>
              <a:t>η</a:t>
            </a:r>
            <a:r>
              <a:rPr lang="el-GR" dirty="0"/>
              <a:t> Ενότητα</a:t>
            </a:r>
          </a:p>
        </p:txBody>
      </p:sp>
    </p:spTree>
    <p:extLst>
      <p:ext uri="{BB962C8B-B14F-4D97-AF65-F5344CB8AC3E}">
        <p14:creationId xmlns:p14="http://schemas.microsoft.com/office/powerpoint/2010/main" val="104252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7B62834-7E45-0DC6-5F51-6E6F496FA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505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01F839-7B60-65FE-8A6E-4A01A7D2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119814" cy="5844307"/>
          </a:xfrm>
        </p:spPr>
        <p:txBody>
          <a:bodyPr/>
          <a:lstStyle/>
          <a:p>
            <a:r>
              <a:rPr lang="el-GR" dirty="0"/>
              <a:t>Για τα περισσότερα ένζυμα η </a:t>
            </a:r>
            <a:r>
              <a:rPr lang="en-US" dirty="0"/>
              <a:t>K</a:t>
            </a:r>
            <a:r>
              <a:rPr lang="el-GR" baseline="-25000" dirty="0"/>
              <a:t>Μ</a:t>
            </a:r>
            <a:r>
              <a:rPr lang="en-US" dirty="0"/>
              <a:t> </a:t>
            </a:r>
            <a:r>
              <a:rPr lang="el-GR" dirty="0"/>
              <a:t>έχει τιμές μεταξύ 10</a:t>
            </a:r>
            <a:r>
              <a:rPr lang="el-GR" baseline="30000" dirty="0"/>
              <a:t>-1</a:t>
            </a:r>
            <a:r>
              <a:rPr lang="el-GR" dirty="0"/>
              <a:t> και 10</a:t>
            </a:r>
            <a:r>
              <a:rPr lang="el-GR" baseline="30000" dirty="0"/>
              <a:t>-7</a:t>
            </a:r>
            <a:r>
              <a:rPr lang="el-GR" dirty="0"/>
              <a:t> Μ.</a:t>
            </a:r>
          </a:p>
          <a:p>
            <a:r>
              <a:rPr lang="el-GR" dirty="0"/>
              <a:t>Η τιμή εξαρτάται από το συγκεκριμένο υπόστρωμα, και τις συνθήκες όπως το </a:t>
            </a:r>
            <a:r>
              <a:rPr lang="en-US" dirty="0"/>
              <a:t>pH</a:t>
            </a:r>
            <a:r>
              <a:rPr lang="el-GR" dirty="0"/>
              <a:t>, η θερμοκρασία και η ιοντική ισχύς. </a:t>
            </a:r>
          </a:p>
          <a:p>
            <a:r>
              <a:rPr lang="el-GR" dirty="0"/>
              <a:t>Η Κ</a:t>
            </a:r>
            <a:r>
              <a:rPr lang="el-GR" baseline="-25000" dirty="0"/>
              <a:t> Μ</a:t>
            </a:r>
            <a:r>
              <a:rPr lang="el-GR" dirty="0"/>
              <a:t> παρέχει ένα μέτρο της συγκέντρωσης του υποστρώματος που απαιτείται για να πραγματοποιηθεί σημαντική κατάλυση. </a:t>
            </a:r>
          </a:p>
          <a:p>
            <a:r>
              <a:rPr lang="el-GR" dirty="0"/>
              <a:t>Αν η συγκέντρωση του υποστρώματος είναι κοντά στην </a:t>
            </a:r>
            <a:r>
              <a:rPr lang="en-US" dirty="0"/>
              <a:t>K</a:t>
            </a:r>
            <a:r>
              <a:rPr lang="el-GR" baseline="-25000" dirty="0"/>
              <a:t> Μ</a:t>
            </a:r>
            <a:r>
              <a:rPr lang="el-GR" dirty="0"/>
              <a:t> το ένζυμο έχει σημαντική δραστικότητα, αλλά θα είναι και ευαίσθητο στις μεταβολές του περιβάλλοντος.</a:t>
            </a:r>
          </a:p>
          <a:p>
            <a:r>
              <a:rPr lang="el-GR" dirty="0"/>
              <a:t>Αν η συγκέντρωση του υποστρώματος είναι χαμηλότερη από την </a:t>
            </a:r>
            <a:r>
              <a:rPr lang="en-US" dirty="0"/>
              <a:t>K</a:t>
            </a:r>
            <a:r>
              <a:rPr lang="el-GR" baseline="-25000" dirty="0"/>
              <a:t> Μ</a:t>
            </a:r>
            <a:r>
              <a:rPr lang="el-GR" dirty="0"/>
              <a:t> το ένζυμο έχει μικρή δραστικότητα αλλά είναι πολύ ευαίσθητο στις μεταβολές της συγκέντρωσης του υποστρώματος.</a:t>
            </a:r>
          </a:p>
          <a:p>
            <a:r>
              <a:rPr lang="el-GR" dirty="0"/>
              <a:t>Αν η συγκέντρωση του υποστρώματος πολύ πάνω από την </a:t>
            </a:r>
            <a:r>
              <a:rPr lang="en-US" dirty="0"/>
              <a:t>K</a:t>
            </a:r>
            <a:r>
              <a:rPr lang="el-GR" baseline="-25000" dirty="0"/>
              <a:t> Μ</a:t>
            </a:r>
            <a:r>
              <a:rPr lang="el-GR" dirty="0"/>
              <a:t> το ένζυμο έχει πολύ μεγάλη δραστικότητα, αλλά δεν επηρεάζονται από τις μεταβολές της συγκέντρωσης του υποστρώματος.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F04667D-A364-701B-E0C7-13FDBD62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43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7CD664-32F9-1F0F-34FD-B52FA7CE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14325"/>
            <a:ext cx="81724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r>
              <a:rPr lang="el-GR" dirty="0" err="1"/>
              <a:t>Υπο</a:t>
            </a:r>
            <a:r>
              <a:rPr lang="el-GR" dirty="0"/>
              <a:t> ορισμένες συνθήκες η Κ</a:t>
            </a:r>
            <a:r>
              <a:rPr lang="el-GR" baseline="-25000" dirty="0"/>
              <a:t> Μ</a:t>
            </a:r>
            <a:r>
              <a:rPr lang="el-GR" dirty="0"/>
              <a:t> αντανακλά τη δύναμη της αλληλεπίδρασης ενζύμου-υποστρώματος.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Αν κ</a:t>
            </a:r>
            <a:r>
              <a:rPr lang="el-GR" baseline="-25000" dirty="0"/>
              <a:t>-1</a:t>
            </a:r>
            <a:r>
              <a:rPr lang="el-GR" dirty="0"/>
              <a:t> &gt;&gt;&gt; κ</a:t>
            </a:r>
            <a:r>
              <a:rPr lang="el-GR" baseline="-25000" dirty="0"/>
              <a:t>2</a:t>
            </a:r>
            <a:r>
              <a:rPr lang="el-GR" dirty="0"/>
              <a:t> τότε το </a:t>
            </a:r>
            <a:r>
              <a:rPr lang="el-GR" dirty="0" err="1"/>
              <a:t>σύμπλοκο</a:t>
            </a:r>
            <a:r>
              <a:rPr lang="el-GR" dirty="0"/>
              <a:t> </a:t>
            </a:r>
            <a:r>
              <a:rPr lang="en-US" dirty="0"/>
              <a:t>ES</a:t>
            </a:r>
            <a:r>
              <a:rPr lang="el-GR" dirty="0"/>
              <a:t> διασπάται σε Ε και </a:t>
            </a:r>
            <a:r>
              <a:rPr lang="en-US" dirty="0"/>
              <a:t>S </a:t>
            </a:r>
            <a:r>
              <a:rPr lang="el-GR" dirty="0"/>
              <a:t>Πιο γρήγορα από ότι σχηματίζεται το </a:t>
            </a:r>
            <a:r>
              <a:rPr lang="el-GR" dirty="0" err="1"/>
              <a:t>προιόν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Η παραπάνω εξίσωση είναι η σταθερά διάστασης του </a:t>
            </a:r>
            <a:r>
              <a:rPr lang="el-GR" dirty="0" err="1"/>
              <a:t>συμπλόκου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Η Κ</a:t>
            </a:r>
            <a:r>
              <a:rPr lang="el-GR" baseline="-25000" dirty="0"/>
              <a:t> Μ</a:t>
            </a:r>
            <a:r>
              <a:rPr lang="en-US" dirty="0"/>
              <a:t> </a:t>
            </a:r>
            <a:r>
              <a:rPr lang="el-GR" dirty="0"/>
              <a:t>είναι ίση με τη σταθερά διάστασης του </a:t>
            </a:r>
            <a:r>
              <a:rPr lang="el-GR" dirty="0" err="1"/>
              <a:t>συμπλόκου</a:t>
            </a:r>
            <a:r>
              <a:rPr lang="el-GR" dirty="0"/>
              <a:t> αν η κ</a:t>
            </a:r>
            <a:r>
              <a:rPr lang="el-GR" baseline="-25000" dirty="0"/>
              <a:t>2</a:t>
            </a:r>
            <a:r>
              <a:rPr lang="el-GR" dirty="0"/>
              <a:t> είναι πολύ μικρότερη από την κ</a:t>
            </a:r>
            <a:r>
              <a:rPr lang="el-GR" baseline="-25000" dirty="0"/>
              <a:t>-1</a:t>
            </a:r>
            <a:r>
              <a:rPr lang="el-GR" dirty="0"/>
              <a:t>. Αν ισχύει αυτό τότε υψηλή τιμή Κ</a:t>
            </a:r>
            <a:r>
              <a:rPr lang="el-GR" baseline="-25000" dirty="0"/>
              <a:t> Μ</a:t>
            </a:r>
            <a:r>
              <a:rPr lang="el-GR" dirty="0"/>
              <a:t> δείχνει ασθενή πρόσδεση, ενώ χαμηλή τιμή Κ</a:t>
            </a:r>
            <a:r>
              <a:rPr lang="el-GR" baseline="-25000" dirty="0"/>
              <a:t>Μ</a:t>
            </a:r>
            <a:r>
              <a:rPr lang="el-GR" dirty="0"/>
              <a:t> δείχνει ισχυρή πρόσδεση.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D6E7AD-11C2-2D13-F0ED-7D51AF93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24744"/>
            <a:ext cx="1701189" cy="64807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BF0E4C9-E056-5081-3272-FACC176E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889" y="2496102"/>
            <a:ext cx="1181100" cy="67627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841D5C4-A892-FFF9-2579-7EBD3DFEC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714" y="3685624"/>
            <a:ext cx="16954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CA2210-ACD8-B852-3C65-8D500A26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447675"/>
            <a:ext cx="8362950" cy="5962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5868D-9E68-98E3-B0DD-36954CDE44A4}"/>
              </a:ext>
            </a:extLst>
          </p:cNvPr>
          <p:cNvSpPr txBox="1"/>
          <p:nvPr/>
        </p:nvSpPr>
        <p:spPr>
          <a:xfrm>
            <a:off x="1638196" y="1196752"/>
            <a:ext cx="556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</a:t>
            </a:r>
            <a:r>
              <a:rPr lang="en-US" dirty="0"/>
              <a:t>Vmax</a:t>
            </a:r>
            <a:r>
              <a:rPr lang="el-GR" dirty="0"/>
              <a:t> δείχνει τον ρυθμό μετατροπής του ενζύμου</a:t>
            </a:r>
          </a:p>
        </p:txBody>
      </p:sp>
    </p:spTree>
    <p:extLst>
      <p:ext uri="{BB962C8B-B14F-4D97-AF65-F5344CB8AC3E}">
        <p14:creationId xmlns:p14="http://schemas.microsoft.com/office/powerpoint/2010/main" val="245124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FD3A41-2E3A-B24A-BFAD-B213D9FF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19100"/>
            <a:ext cx="82867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r>
              <a:rPr lang="el-GR" dirty="0"/>
              <a:t>Όταν η συγκέντρωση του υποστρώματος είναι πολύ μεγαλύτερη από την Κ</a:t>
            </a:r>
            <a:r>
              <a:rPr lang="el-GR" baseline="-25000" dirty="0"/>
              <a:t>Μ</a:t>
            </a:r>
            <a:r>
              <a:rPr lang="el-GR" dirty="0"/>
              <a:t>, η ταχύτητα κατάλυσης είναι ίση με τη </a:t>
            </a:r>
            <a:r>
              <a:rPr lang="en-US" dirty="0"/>
              <a:t>V</a:t>
            </a:r>
            <a:r>
              <a:rPr lang="en-US" baseline="-25000" dirty="0"/>
              <a:t>max</a:t>
            </a:r>
            <a:r>
              <a:rPr lang="en-US" dirty="0"/>
              <a:t>. </a:t>
            </a:r>
            <a:endParaRPr lang="el-GR" dirty="0"/>
          </a:p>
          <a:p>
            <a:r>
              <a:rPr lang="el-GR" dirty="0"/>
              <a:t>Ωστόσο, τα περισσότερα ένζυμα δεν είναι κορεσμένα με το υπόστρωμα, άρα</a:t>
            </a:r>
            <a:r>
              <a:rPr lang="en-US" dirty="0"/>
              <a:t>: </a:t>
            </a:r>
            <a:r>
              <a:rPr lang="el-GR" dirty="0"/>
              <a:t>0.01&lt; [</a:t>
            </a:r>
            <a:r>
              <a:rPr lang="en-US" dirty="0"/>
              <a:t>S]/K</a:t>
            </a:r>
            <a:r>
              <a:rPr lang="en-US" baseline="-25000" dirty="0"/>
              <a:t>M</a:t>
            </a:r>
            <a:r>
              <a:rPr lang="el-GR" dirty="0"/>
              <a:t> &lt; 1.0. </a:t>
            </a:r>
          </a:p>
          <a:p>
            <a:r>
              <a:rPr lang="el-GR" dirty="0"/>
              <a:t>Όταν </a:t>
            </a:r>
            <a:r>
              <a:rPr lang="en-US" dirty="0"/>
              <a:t>[S]=K</a:t>
            </a:r>
            <a:r>
              <a:rPr lang="en-US" baseline="-25000" dirty="0"/>
              <a:t>M</a:t>
            </a:r>
            <a:r>
              <a:rPr lang="en-US" dirty="0"/>
              <a:t>, </a:t>
            </a:r>
            <a:r>
              <a:rPr lang="el-GR" dirty="0"/>
              <a:t>η ενζυμική ταχύτητα είναι πολύ μικρότερη από την Κ</a:t>
            </a:r>
            <a:r>
              <a:rPr lang="en-US" baseline="-25000" dirty="0"/>
              <a:t>cat</a:t>
            </a:r>
            <a:r>
              <a:rPr lang="el-GR" dirty="0"/>
              <a:t> γιατί τα περισσότερα από τα ενεργά κέντρα δεν έχουν καταληφθεί.</a:t>
            </a:r>
          </a:p>
          <a:p>
            <a:pPr marL="0" indent="0">
              <a:buNone/>
            </a:pPr>
            <a:r>
              <a:rPr lang="el-GR" dirty="0"/>
              <a:t>Σε αυτές τις συνθήκες η κινητική του ενζύμου χαρακτηρίζεται από τον εξής τύπο:</a:t>
            </a:r>
          </a:p>
          <a:p>
            <a:endParaRPr lang="el-GR" dirty="0"/>
          </a:p>
          <a:p>
            <a:r>
              <a:rPr lang="el-GR" dirty="0"/>
              <a:t>Όταν [</a:t>
            </a:r>
            <a:r>
              <a:rPr lang="en-US" dirty="0"/>
              <a:t>S]&lt;&lt; 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τότε ο λόγος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/K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είναι η σταθερά ταχύτητας για την αλληλεπίδραση του </a:t>
            </a:r>
            <a:r>
              <a:rPr lang="en-US" dirty="0"/>
              <a:t>S</a:t>
            </a:r>
            <a:r>
              <a:rPr lang="el-GR" dirty="0"/>
              <a:t> και του </a:t>
            </a:r>
            <a:r>
              <a:rPr lang="en-US" dirty="0"/>
              <a:t>E. </a:t>
            </a:r>
          </a:p>
          <a:p>
            <a:r>
              <a:rPr lang="el-GR" dirty="0"/>
              <a:t>Η κινητική σταθερά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/K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η οποία ονομάζεται σταθερά ειδικότητας είναι μέτρο της καταλυτικής αποτελεσματικότητας γιατί λαμβάνει υπόψη την ταχύτητα με το συγκεκριμένο υπόστρωμα και τις αλληλεπιδράσεις ενζύμου υποστρώματος.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83FDA8-483C-FD17-2F8B-7CA568A7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847975"/>
            <a:ext cx="14382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r>
              <a:rPr lang="el-GR" dirty="0"/>
              <a:t>Ο λόγος μας δείχνει τη προτίμηση ενός ενζύμου για ένα υπόστρωμα.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7FDFE1-399D-1163-98BD-1C64372B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31" y="1052736"/>
            <a:ext cx="81819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B6DB74-CCF8-1F4E-2E7F-5012E114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052736"/>
            <a:ext cx="76009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B33371-5DF4-6BA4-67FF-2CBD92C4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"/>
            <a:ext cx="6488604" cy="464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97200-7224-EA4B-BD62-5436C01B8020}"/>
              </a:ext>
            </a:extLst>
          </p:cNvPr>
          <p:cNvSpPr txBox="1"/>
          <p:nvPr/>
        </p:nvSpPr>
        <p:spPr>
          <a:xfrm>
            <a:off x="179512" y="4581128"/>
            <a:ext cx="8712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καταλυτική ταχύτητα τέτοιων ενζύμων περιορίζεται μόνο από τον ρυθμό με τον οποίο συναντούν το υπόστρωμα μέσα στο διάλυμα.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Κάθε κέρδος στην καταλυτική δραστηριότητα οφείλεται στη μείωση του χρόνο διάχυσης του υποστρώματος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Για τα καταλυτικά </a:t>
            </a:r>
            <a:r>
              <a:rPr lang="en-US" dirty="0"/>
              <a:t>“</a:t>
            </a:r>
            <a:r>
              <a:rPr lang="el-GR" dirty="0"/>
              <a:t>τέλεια</a:t>
            </a:r>
            <a:r>
              <a:rPr lang="en-US" dirty="0"/>
              <a:t>”</a:t>
            </a:r>
            <a:r>
              <a:rPr lang="el-GR" dirty="0"/>
              <a:t> ένζυμα, κάθε συνάντηση είναι παραγωγική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Υπάρχουν ελκτικές ηλεκτροστατικές δυνάμεις που προσελκύουν το υπόστρωμα στο ενεργό κέντρο. Οι δυνάμεις αυτές αναφέρονται και ως </a:t>
            </a:r>
            <a:r>
              <a:rPr lang="el-GR" i="1" dirty="0"/>
              <a:t>φαινόμενο της Κίρκης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5C968-A5E2-E8D0-FEC5-AFD162E813A9}"/>
              </a:ext>
            </a:extLst>
          </p:cNvPr>
          <p:cNvSpPr txBox="1"/>
          <p:nvPr/>
        </p:nvSpPr>
        <p:spPr>
          <a:xfrm>
            <a:off x="46350" y="1124744"/>
            <a:ext cx="36082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λόγος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/K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έχει τιμή πάντα μικρότερη από την κ</a:t>
            </a:r>
            <a:r>
              <a:rPr lang="el-GR" baseline="-25000" dirty="0"/>
              <a:t>1</a:t>
            </a:r>
            <a:r>
              <a:rPr lang="el-G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ταχύτητα δεν μπορεί να είναι μεγαλύτερη από τη συχνότητα συνάντησης ενός ενζύμου με το υπόστρωμα του, γεγονός που εξαρτάται αποκλειστικά από το φαινόμενο της διάχυσης.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Άρα η κ</a:t>
            </a:r>
            <a:r>
              <a:rPr lang="el-GR" baseline="-25000" dirty="0"/>
              <a:t>1</a:t>
            </a:r>
            <a:r>
              <a:rPr lang="el-GR" dirty="0"/>
              <a:t> έχει μέγιστη τιμή 10</a:t>
            </a:r>
            <a:r>
              <a:rPr lang="el-GR" baseline="30000" dirty="0"/>
              <a:t>8</a:t>
            </a:r>
            <a:r>
              <a:rPr lang="el-GR" dirty="0"/>
              <a:t> – 10</a:t>
            </a:r>
            <a:r>
              <a:rPr lang="el-GR" baseline="30000" dirty="0"/>
              <a:t>9</a:t>
            </a:r>
            <a:r>
              <a:rPr lang="el-GR" dirty="0"/>
              <a:t> Μ</a:t>
            </a:r>
            <a:r>
              <a:rPr lang="el-GR" baseline="30000" dirty="0"/>
              <a:t>-1</a:t>
            </a:r>
            <a:r>
              <a:rPr lang="el-GR" dirty="0"/>
              <a:t> 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. </a:t>
            </a:r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771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9FD50FE-24C5-083F-72BF-34B3F24CC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442912"/>
            <a:ext cx="80867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4A1D1C-66CB-9153-2F31-C2CD08FB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85787"/>
            <a:ext cx="85153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B60EEE-3C01-65C8-2471-8C5F8087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461962"/>
            <a:ext cx="84486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r>
              <a:rPr lang="el-GR" dirty="0"/>
              <a:t>Διαδοχικός τυχαίος μηχανισμός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1A0FF3-1F02-FA8E-3FDA-15D45CA3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124744"/>
            <a:ext cx="7887880" cy="20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90D88F-9013-C91D-EDCB-3EAD2E83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19112"/>
            <a:ext cx="85153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7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B89F09-82BD-1EE9-62D0-CC4F7B63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E0BF08-4D3B-D79C-0BCE-28FEEB578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1) Θεοδωρίδης, Γ., </a:t>
            </a:r>
            <a:r>
              <a:rPr lang="el-GR" dirty="0" err="1"/>
              <a:t>Γηρούση</a:t>
            </a:r>
            <a:r>
              <a:rPr lang="el-GR" dirty="0"/>
              <a:t>, Σ., Ζαχαριάδης, Γ., </a:t>
            </a:r>
            <a:r>
              <a:rPr lang="el-GR" dirty="0" err="1"/>
              <a:t>Ζώτου</a:t>
            </a:r>
            <a:r>
              <a:rPr lang="el-GR" dirty="0"/>
              <a:t>, Α., &amp; </a:t>
            </a:r>
            <a:r>
              <a:rPr lang="el-GR" dirty="0" err="1"/>
              <a:t>Σαμανίδου</a:t>
            </a:r>
            <a:r>
              <a:rPr lang="el-GR" dirty="0"/>
              <a:t>, Β. (2015). </a:t>
            </a:r>
            <a:r>
              <a:rPr lang="el-GR" dirty="0" err="1"/>
              <a:t>Βιοαναλυτική</a:t>
            </a:r>
            <a:r>
              <a:rPr lang="el-GR" dirty="0"/>
              <a:t> χημεία [Προπτυχιακό εγχειρίδιο]. </a:t>
            </a:r>
            <a:r>
              <a:rPr lang="el-GR" dirty="0" err="1"/>
              <a:t>Κάλλιπος</a:t>
            </a:r>
            <a:r>
              <a:rPr lang="el-GR" dirty="0"/>
              <a:t>, Ανοικτές Ακαδημαϊκές Εκδόσεις.</a:t>
            </a:r>
          </a:p>
          <a:p>
            <a:r>
              <a:rPr lang="el-GR" dirty="0"/>
              <a:t>2) </a:t>
            </a:r>
            <a:r>
              <a:rPr lang="el-GR" dirty="0" err="1"/>
              <a:t>Ξαπλαντέρη</a:t>
            </a:r>
            <a:r>
              <a:rPr lang="el-GR" dirty="0"/>
              <a:t>, Μ. (2015). Ένζυμα [Κεφάλαιο]. Στο Σπηλιόπουλος, Ι., </a:t>
            </a:r>
            <a:r>
              <a:rPr lang="el-GR" dirty="0" err="1"/>
              <a:t>Βάκρος</a:t>
            </a:r>
            <a:r>
              <a:rPr lang="el-GR" dirty="0"/>
              <a:t>, Ι., &amp; </a:t>
            </a:r>
            <a:r>
              <a:rPr lang="el-GR" dirty="0" err="1"/>
              <a:t>Ξαπλαντέρη</a:t>
            </a:r>
            <a:r>
              <a:rPr lang="el-GR" dirty="0"/>
              <a:t>, Μ. 2015. Χημεία [Προπτυχιακό εγχειρίδιο]. </a:t>
            </a:r>
            <a:r>
              <a:rPr lang="el-GR" dirty="0" err="1"/>
              <a:t>Κάλλιπος</a:t>
            </a:r>
            <a:r>
              <a:rPr lang="el-GR" dirty="0"/>
              <a:t>, Ανοικτές Ακαδημαϊκές Εκδόσεις. </a:t>
            </a:r>
          </a:p>
          <a:p>
            <a:r>
              <a:rPr lang="el-GR" dirty="0"/>
              <a:t>3) ΒΙΟΧΗΜΕΙΑ (2023), </a:t>
            </a:r>
            <a:r>
              <a:rPr lang="en-US" dirty="0"/>
              <a:t>JEREMY M. BERG</a:t>
            </a:r>
            <a:r>
              <a:rPr lang="el-GR" dirty="0"/>
              <a:t>,</a:t>
            </a:r>
            <a:r>
              <a:rPr lang="en-US" dirty="0"/>
              <a:t>JOHN L. TYMOCZKO</a:t>
            </a:r>
            <a:r>
              <a:rPr lang="el-GR" dirty="0"/>
              <a:t>, </a:t>
            </a:r>
            <a:r>
              <a:rPr lang="en-US" dirty="0"/>
              <a:t>GREGORY J.</a:t>
            </a:r>
            <a:r>
              <a:rPr lang="el-GR" dirty="0"/>
              <a:t>, </a:t>
            </a:r>
            <a:r>
              <a:rPr lang="en-US" dirty="0"/>
              <a:t>GATTO Jr.</a:t>
            </a:r>
            <a:r>
              <a:rPr lang="el-GR" dirty="0"/>
              <a:t>, </a:t>
            </a:r>
            <a:r>
              <a:rPr lang="en-US" dirty="0"/>
              <a:t>LUBERT STRYER</a:t>
            </a:r>
            <a:r>
              <a:rPr lang="el-GR" dirty="0"/>
              <a:t>, Μετάφραση της 9ης αμερικανικής έκδοσης</a:t>
            </a:r>
          </a:p>
        </p:txBody>
      </p:sp>
    </p:spTree>
    <p:extLst>
      <p:ext uri="{BB962C8B-B14F-4D97-AF65-F5344CB8AC3E}">
        <p14:creationId xmlns:p14="http://schemas.microsoft.com/office/powerpoint/2010/main" val="30906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DAB4A9-C3C9-3E88-0139-62B7DD15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3" y="136524"/>
            <a:ext cx="8776653" cy="62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26C275-CCF2-ECCF-F853-797B7BD1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595312"/>
            <a:ext cx="8401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7AE5D6-8E8C-0ECA-AA8A-ABA88424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58472"/>
            <a:ext cx="8353425" cy="6286500"/>
          </a:xfrm>
          <a:prstGeom prst="rect">
            <a:avLst/>
          </a:prstGeo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00AFFC8E-3C87-8C35-77D6-85829E51E4C4}"/>
              </a:ext>
            </a:extLst>
          </p:cNvPr>
          <p:cNvCxnSpPr/>
          <p:nvPr/>
        </p:nvCxnSpPr>
        <p:spPr>
          <a:xfrm flipV="1">
            <a:off x="4283968" y="3356992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B52CA-5878-75EF-6551-AF201F1B3385}"/>
              </a:ext>
            </a:extLst>
          </p:cNvPr>
          <p:cNvSpPr txBox="1"/>
          <p:nvPr/>
        </p:nvSpPr>
        <p:spPr>
          <a:xfrm>
            <a:off x="4211960" y="2947314"/>
            <a:ext cx="362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αριθμός </a:t>
            </a:r>
            <a:r>
              <a:rPr lang="en-US" dirty="0"/>
              <a:t>mol </a:t>
            </a:r>
            <a:r>
              <a:rPr lang="el-GR" dirty="0"/>
              <a:t>προϊόντων που σχηματίζεται </a:t>
            </a:r>
            <a:r>
              <a:rPr lang="el-GR" dirty="0" err="1"/>
              <a:t>ανα</a:t>
            </a:r>
            <a:r>
              <a:rPr lang="el-GR" dirty="0"/>
              <a:t> </a:t>
            </a:r>
            <a:r>
              <a:rPr lang="en-US" dirty="0"/>
              <a:t>sec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5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08249C-BB79-39CE-F112-486892DB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47675"/>
            <a:ext cx="8477250" cy="5962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9A49A-FC66-3302-B52A-042A4D0CA531}"/>
              </a:ext>
            </a:extLst>
          </p:cNvPr>
          <p:cNvSpPr txBox="1"/>
          <p:nvPr/>
        </p:nvSpPr>
        <p:spPr>
          <a:xfrm>
            <a:off x="472608" y="6453336"/>
            <a:ext cx="819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Έίναι</a:t>
            </a:r>
            <a:r>
              <a:rPr lang="el-GR" b="1" dirty="0"/>
              <a:t> ανεξάρτητη της συγκέντρωσης του ενζύμου και του υποστρώματος</a:t>
            </a:r>
          </a:p>
        </p:txBody>
      </p:sp>
    </p:spTree>
    <p:extLst>
      <p:ext uri="{BB962C8B-B14F-4D97-AF65-F5344CB8AC3E}">
        <p14:creationId xmlns:p14="http://schemas.microsoft.com/office/powerpoint/2010/main" val="140180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D830D1-FCAD-DA3B-4B2A-6F6BF733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1487"/>
            <a:ext cx="83820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72CA98-EF86-15A8-966F-A0A737AF1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604837"/>
            <a:ext cx="83915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EB25E-1225-444A-D5E6-49B4670D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1625C8-32B8-DF34-2C34-967D9BB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D484D4-677C-088B-6705-D61D8616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33387"/>
            <a:ext cx="85153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3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5577</TotalTime>
  <Words>681</Words>
  <Application>Microsoft Office PowerPoint</Application>
  <PresentationFormat>Προβολή στην οθόνη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Εφαρμοσμένη Ενζυμολογία (Θ)</dc:title>
  <dc:creator>opencourses@teiath.gr</dc:creator>
  <cp:lastModifiedBy>Chatzimitakos Theodoros</cp:lastModifiedBy>
  <cp:revision>42</cp:revision>
  <dcterms:created xsi:type="dcterms:W3CDTF">2015-03-17T11:45:42Z</dcterms:created>
  <dcterms:modified xsi:type="dcterms:W3CDTF">2024-04-17T11:09:47Z</dcterms:modified>
</cp:coreProperties>
</file>