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Lst>
  <p:notesMasterIdLst>
    <p:notesMasterId r:id="rId39"/>
  </p:notesMasterIdLst>
  <p:handoutMasterIdLst>
    <p:handoutMasterId r:id="rId40"/>
  </p:handoutMasterIdLst>
  <p:sldIdLst>
    <p:sldId id="256" r:id="rId2"/>
    <p:sldId id="324" r:id="rId3"/>
    <p:sldId id="326" r:id="rId4"/>
    <p:sldId id="327" r:id="rId5"/>
    <p:sldId id="330" r:id="rId6"/>
    <p:sldId id="329" r:id="rId7"/>
    <p:sldId id="331" r:id="rId8"/>
    <p:sldId id="270" r:id="rId9"/>
    <p:sldId id="333" r:id="rId10"/>
    <p:sldId id="271" r:id="rId11"/>
    <p:sldId id="285" r:id="rId12"/>
    <p:sldId id="273" r:id="rId13"/>
    <p:sldId id="286" r:id="rId14"/>
    <p:sldId id="332" r:id="rId15"/>
    <p:sldId id="334" r:id="rId16"/>
    <p:sldId id="335" r:id="rId17"/>
    <p:sldId id="336" r:id="rId18"/>
    <p:sldId id="287" r:id="rId19"/>
    <p:sldId id="337" r:id="rId20"/>
    <p:sldId id="338" r:id="rId21"/>
    <p:sldId id="339" r:id="rId22"/>
    <p:sldId id="340" r:id="rId23"/>
    <p:sldId id="341" r:id="rId24"/>
    <p:sldId id="349" r:id="rId25"/>
    <p:sldId id="342" r:id="rId26"/>
    <p:sldId id="350" r:id="rId27"/>
    <p:sldId id="343" r:id="rId28"/>
    <p:sldId id="352" r:id="rId29"/>
    <p:sldId id="344" r:id="rId30"/>
    <p:sldId id="284" r:id="rId31"/>
    <p:sldId id="345" r:id="rId32"/>
    <p:sldId id="346" r:id="rId33"/>
    <p:sldId id="354" r:id="rId34"/>
    <p:sldId id="347" r:id="rId35"/>
    <p:sldId id="355" r:id="rId36"/>
    <p:sldId id="348" r:id="rId37"/>
    <p:sldId id="289"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68" d="100"/>
          <a:sy n="68" d="100"/>
        </p:scale>
        <p:origin x="158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56B75-5E24-491A-B714-81E066659FC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0A4BCEF-27E2-4BC4-8CDD-624B4EB46436}">
      <dgm:prSet/>
      <dgm:spPr/>
      <dgm:t>
        <a:bodyPr/>
        <a:lstStyle/>
        <a:p>
          <a:r>
            <a:rPr lang="el-GR" dirty="0"/>
            <a:t>Συγκεντρώσεις ενζύμου-υποστρώματος</a:t>
          </a:r>
          <a:endParaRPr lang="en-US" dirty="0"/>
        </a:p>
      </dgm:t>
    </dgm:pt>
    <dgm:pt modelId="{CB81DEC2-5A5C-4540-B988-1C3A2E1C542A}" type="parTrans" cxnId="{5F5AD869-6A12-4173-9795-1C3B2C2D0094}">
      <dgm:prSet/>
      <dgm:spPr/>
      <dgm:t>
        <a:bodyPr/>
        <a:lstStyle/>
        <a:p>
          <a:endParaRPr lang="en-US"/>
        </a:p>
      </dgm:t>
    </dgm:pt>
    <dgm:pt modelId="{B0E89F04-3738-41E8-8EFE-FB1026505E61}" type="sibTrans" cxnId="{5F5AD869-6A12-4173-9795-1C3B2C2D0094}">
      <dgm:prSet/>
      <dgm:spPr/>
      <dgm:t>
        <a:bodyPr/>
        <a:lstStyle/>
        <a:p>
          <a:endParaRPr lang="en-US"/>
        </a:p>
      </dgm:t>
    </dgm:pt>
    <dgm:pt modelId="{3738A8A4-8199-4789-AFED-1C49E5B26CD4}">
      <dgm:prSet/>
      <dgm:spPr/>
      <dgm:t>
        <a:bodyPr/>
        <a:lstStyle/>
        <a:p>
          <a:r>
            <a:rPr lang="el-GR"/>
            <a:t>Θερμοκρασία</a:t>
          </a:r>
          <a:endParaRPr lang="en-US"/>
        </a:p>
      </dgm:t>
    </dgm:pt>
    <dgm:pt modelId="{7694B510-2ED3-4D72-A639-B97F0EF268B0}" type="parTrans" cxnId="{60579439-1F80-430A-A9DF-938818C60ED5}">
      <dgm:prSet/>
      <dgm:spPr/>
      <dgm:t>
        <a:bodyPr/>
        <a:lstStyle/>
        <a:p>
          <a:endParaRPr lang="en-US"/>
        </a:p>
      </dgm:t>
    </dgm:pt>
    <dgm:pt modelId="{BF50280A-E0F3-44E6-B899-4B7460F95943}" type="sibTrans" cxnId="{60579439-1F80-430A-A9DF-938818C60ED5}">
      <dgm:prSet/>
      <dgm:spPr/>
      <dgm:t>
        <a:bodyPr/>
        <a:lstStyle/>
        <a:p>
          <a:endParaRPr lang="en-US"/>
        </a:p>
      </dgm:t>
    </dgm:pt>
    <dgm:pt modelId="{9EC7412C-194E-4C5A-AC55-5CF22BDC6170}">
      <dgm:prSet/>
      <dgm:spPr/>
      <dgm:t>
        <a:bodyPr/>
        <a:lstStyle/>
        <a:p>
          <a:r>
            <a:rPr lang="en-US" dirty="0"/>
            <a:t>pH</a:t>
          </a:r>
        </a:p>
      </dgm:t>
    </dgm:pt>
    <dgm:pt modelId="{4DA9C622-DDBF-4A2D-8B17-6495D0791262}" type="parTrans" cxnId="{88C8F2D3-4C79-40A1-B316-A6D38981CC36}">
      <dgm:prSet/>
      <dgm:spPr/>
      <dgm:t>
        <a:bodyPr/>
        <a:lstStyle/>
        <a:p>
          <a:endParaRPr lang="en-US"/>
        </a:p>
      </dgm:t>
    </dgm:pt>
    <dgm:pt modelId="{8DCA1661-9719-481C-AFB3-0EA6C7D61604}" type="sibTrans" cxnId="{88C8F2D3-4C79-40A1-B316-A6D38981CC36}">
      <dgm:prSet/>
      <dgm:spPr/>
      <dgm:t>
        <a:bodyPr/>
        <a:lstStyle/>
        <a:p>
          <a:endParaRPr lang="en-US"/>
        </a:p>
      </dgm:t>
    </dgm:pt>
    <dgm:pt modelId="{9C0A55AA-4D4B-4638-BA0E-F11159CA5AAB}">
      <dgm:prSet/>
      <dgm:spPr/>
      <dgm:t>
        <a:bodyPr/>
        <a:lstStyle/>
        <a:p>
          <a:r>
            <a:rPr lang="el-GR"/>
            <a:t>Ενεργότητα νερού </a:t>
          </a:r>
          <a:r>
            <a:rPr lang="en-US"/>
            <a:t>a</a:t>
          </a:r>
          <a:r>
            <a:rPr lang="en-US" baseline="-25000"/>
            <a:t>w</a:t>
          </a:r>
          <a:endParaRPr lang="en-US"/>
        </a:p>
      </dgm:t>
    </dgm:pt>
    <dgm:pt modelId="{702A85E9-2193-44EE-94E6-3981F2C351AB}" type="parTrans" cxnId="{845FA77F-F8CB-4D4B-AED9-909EF542E543}">
      <dgm:prSet/>
      <dgm:spPr/>
      <dgm:t>
        <a:bodyPr/>
        <a:lstStyle/>
        <a:p>
          <a:endParaRPr lang="en-US"/>
        </a:p>
      </dgm:t>
    </dgm:pt>
    <dgm:pt modelId="{1C5BE938-9CE8-4F4B-BA4D-D7F1FEE8DF87}" type="sibTrans" cxnId="{845FA77F-F8CB-4D4B-AED9-909EF542E543}">
      <dgm:prSet/>
      <dgm:spPr/>
      <dgm:t>
        <a:bodyPr/>
        <a:lstStyle/>
        <a:p>
          <a:endParaRPr lang="en-US"/>
        </a:p>
      </dgm:t>
    </dgm:pt>
    <dgm:pt modelId="{70DA33E3-8BEE-46C9-A9B8-C9A87827754E}">
      <dgm:prSet/>
      <dgm:spPr/>
      <dgm:t>
        <a:bodyPr/>
        <a:lstStyle/>
        <a:p>
          <a:r>
            <a:rPr lang="el-GR" dirty="0"/>
            <a:t>Ιοντική ισχύς (</a:t>
          </a:r>
          <a:r>
            <a:rPr lang="el-GR" dirty="0" err="1"/>
            <a:t>ενεργοποιητές</a:t>
          </a:r>
          <a:r>
            <a:rPr lang="el-GR" dirty="0"/>
            <a:t>)</a:t>
          </a:r>
          <a:endParaRPr lang="en-US" dirty="0"/>
        </a:p>
      </dgm:t>
    </dgm:pt>
    <dgm:pt modelId="{2BC2C1A1-BB67-47BC-AA1B-C850401E2425}" type="parTrans" cxnId="{A512D8A5-9BBB-4194-915F-5E4459A44CF0}">
      <dgm:prSet/>
      <dgm:spPr/>
      <dgm:t>
        <a:bodyPr/>
        <a:lstStyle/>
        <a:p>
          <a:endParaRPr lang="en-US"/>
        </a:p>
      </dgm:t>
    </dgm:pt>
    <dgm:pt modelId="{1436E030-4098-4258-B64E-8E2614121B98}" type="sibTrans" cxnId="{A512D8A5-9BBB-4194-915F-5E4459A44CF0}">
      <dgm:prSet/>
      <dgm:spPr/>
      <dgm:t>
        <a:bodyPr/>
        <a:lstStyle/>
        <a:p>
          <a:endParaRPr lang="en-US"/>
        </a:p>
      </dgm:t>
    </dgm:pt>
    <dgm:pt modelId="{2B19DCAB-F5B0-4958-8969-4290FF451144}">
      <dgm:prSet/>
      <dgm:spPr/>
      <dgm:t>
        <a:bodyPr/>
        <a:lstStyle/>
        <a:p>
          <a:r>
            <a:rPr lang="el-GR"/>
            <a:t>Ακτινοβολία</a:t>
          </a:r>
          <a:endParaRPr lang="en-US"/>
        </a:p>
      </dgm:t>
    </dgm:pt>
    <dgm:pt modelId="{3DA6EF72-C7DB-4283-9614-35A52EA3033D}" type="parTrans" cxnId="{F5B18DF0-8097-43F0-BB27-FC0176B3A9D6}">
      <dgm:prSet/>
      <dgm:spPr/>
      <dgm:t>
        <a:bodyPr/>
        <a:lstStyle/>
        <a:p>
          <a:endParaRPr lang="en-US"/>
        </a:p>
      </dgm:t>
    </dgm:pt>
    <dgm:pt modelId="{25F09710-FE83-42EC-846A-B9A44F410C73}" type="sibTrans" cxnId="{F5B18DF0-8097-43F0-BB27-FC0176B3A9D6}">
      <dgm:prSet/>
      <dgm:spPr/>
      <dgm:t>
        <a:bodyPr/>
        <a:lstStyle/>
        <a:p>
          <a:endParaRPr lang="en-US"/>
        </a:p>
      </dgm:t>
    </dgm:pt>
    <dgm:pt modelId="{8A92CF7A-4BAB-4146-81D6-BA8A03768E6E}" type="pres">
      <dgm:prSet presAssocID="{50B56B75-5E24-491A-B714-81E066659FCA}" presName="vert0" presStyleCnt="0">
        <dgm:presLayoutVars>
          <dgm:dir/>
          <dgm:animOne val="branch"/>
          <dgm:animLvl val="lvl"/>
        </dgm:presLayoutVars>
      </dgm:prSet>
      <dgm:spPr/>
    </dgm:pt>
    <dgm:pt modelId="{D41567CF-EF98-454A-9C5B-8FC8E31AEBF6}" type="pres">
      <dgm:prSet presAssocID="{20A4BCEF-27E2-4BC4-8CDD-624B4EB46436}" presName="thickLine" presStyleLbl="alignNode1" presStyleIdx="0" presStyleCnt="6"/>
      <dgm:spPr/>
    </dgm:pt>
    <dgm:pt modelId="{E522C730-34B0-4D04-9F8C-EE7D90A1A76D}" type="pres">
      <dgm:prSet presAssocID="{20A4BCEF-27E2-4BC4-8CDD-624B4EB46436}" presName="horz1" presStyleCnt="0"/>
      <dgm:spPr/>
    </dgm:pt>
    <dgm:pt modelId="{082658CA-F8CF-486A-8E74-2F29844FA3A8}" type="pres">
      <dgm:prSet presAssocID="{20A4BCEF-27E2-4BC4-8CDD-624B4EB46436}" presName="tx1" presStyleLbl="revTx" presStyleIdx="0" presStyleCnt="6"/>
      <dgm:spPr/>
    </dgm:pt>
    <dgm:pt modelId="{0367C104-6131-4A0B-A6EB-BAEFA488D863}" type="pres">
      <dgm:prSet presAssocID="{20A4BCEF-27E2-4BC4-8CDD-624B4EB46436}" presName="vert1" presStyleCnt="0"/>
      <dgm:spPr/>
    </dgm:pt>
    <dgm:pt modelId="{7BAC8408-BF28-437A-881D-2693DB923072}" type="pres">
      <dgm:prSet presAssocID="{3738A8A4-8199-4789-AFED-1C49E5B26CD4}" presName="thickLine" presStyleLbl="alignNode1" presStyleIdx="1" presStyleCnt="6"/>
      <dgm:spPr/>
    </dgm:pt>
    <dgm:pt modelId="{BDA8188B-9A15-44D3-B174-B3203EF2C740}" type="pres">
      <dgm:prSet presAssocID="{3738A8A4-8199-4789-AFED-1C49E5B26CD4}" presName="horz1" presStyleCnt="0"/>
      <dgm:spPr/>
    </dgm:pt>
    <dgm:pt modelId="{9C4BEB2B-71F1-4E93-8277-2064C382D297}" type="pres">
      <dgm:prSet presAssocID="{3738A8A4-8199-4789-AFED-1C49E5B26CD4}" presName="tx1" presStyleLbl="revTx" presStyleIdx="1" presStyleCnt="6"/>
      <dgm:spPr/>
    </dgm:pt>
    <dgm:pt modelId="{FEE7F9FB-D966-4BFB-9C6B-A55AE269DA3D}" type="pres">
      <dgm:prSet presAssocID="{3738A8A4-8199-4789-AFED-1C49E5B26CD4}" presName="vert1" presStyleCnt="0"/>
      <dgm:spPr/>
    </dgm:pt>
    <dgm:pt modelId="{605D7356-AE1C-4EB6-88D3-4ECF26722CBA}" type="pres">
      <dgm:prSet presAssocID="{9EC7412C-194E-4C5A-AC55-5CF22BDC6170}" presName="thickLine" presStyleLbl="alignNode1" presStyleIdx="2" presStyleCnt="6"/>
      <dgm:spPr/>
    </dgm:pt>
    <dgm:pt modelId="{102035F7-4E5B-4B52-A7E3-E62D397BC864}" type="pres">
      <dgm:prSet presAssocID="{9EC7412C-194E-4C5A-AC55-5CF22BDC6170}" presName="horz1" presStyleCnt="0"/>
      <dgm:spPr/>
    </dgm:pt>
    <dgm:pt modelId="{F6948245-BB17-4D24-B29F-536938D8A294}" type="pres">
      <dgm:prSet presAssocID="{9EC7412C-194E-4C5A-AC55-5CF22BDC6170}" presName="tx1" presStyleLbl="revTx" presStyleIdx="2" presStyleCnt="6"/>
      <dgm:spPr/>
    </dgm:pt>
    <dgm:pt modelId="{B71EAF2B-D26F-4435-9BDC-36C4586D7C88}" type="pres">
      <dgm:prSet presAssocID="{9EC7412C-194E-4C5A-AC55-5CF22BDC6170}" presName="vert1" presStyleCnt="0"/>
      <dgm:spPr/>
    </dgm:pt>
    <dgm:pt modelId="{5C41B4B1-6D31-4892-97DE-577F0178BD49}" type="pres">
      <dgm:prSet presAssocID="{9C0A55AA-4D4B-4638-BA0E-F11159CA5AAB}" presName="thickLine" presStyleLbl="alignNode1" presStyleIdx="3" presStyleCnt="6"/>
      <dgm:spPr/>
    </dgm:pt>
    <dgm:pt modelId="{82C4CA2E-7669-49E3-934E-ED0AC07EEB49}" type="pres">
      <dgm:prSet presAssocID="{9C0A55AA-4D4B-4638-BA0E-F11159CA5AAB}" presName="horz1" presStyleCnt="0"/>
      <dgm:spPr/>
    </dgm:pt>
    <dgm:pt modelId="{BEE2BA14-2A7E-4D0B-AFBD-4EA259E5C7A2}" type="pres">
      <dgm:prSet presAssocID="{9C0A55AA-4D4B-4638-BA0E-F11159CA5AAB}" presName="tx1" presStyleLbl="revTx" presStyleIdx="3" presStyleCnt="6"/>
      <dgm:spPr/>
    </dgm:pt>
    <dgm:pt modelId="{CC6B50CB-211A-4826-9F81-67850C7A54AB}" type="pres">
      <dgm:prSet presAssocID="{9C0A55AA-4D4B-4638-BA0E-F11159CA5AAB}" presName="vert1" presStyleCnt="0"/>
      <dgm:spPr/>
    </dgm:pt>
    <dgm:pt modelId="{822A90DD-B7C5-40D2-AEA2-31560FBAA453}" type="pres">
      <dgm:prSet presAssocID="{70DA33E3-8BEE-46C9-A9B8-C9A87827754E}" presName="thickLine" presStyleLbl="alignNode1" presStyleIdx="4" presStyleCnt="6"/>
      <dgm:spPr/>
    </dgm:pt>
    <dgm:pt modelId="{4E04CB08-A8F3-4A42-A385-581EAB1CD4B8}" type="pres">
      <dgm:prSet presAssocID="{70DA33E3-8BEE-46C9-A9B8-C9A87827754E}" presName="horz1" presStyleCnt="0"/>
      <dgm:spPr/>
    </dgm:pt>
    <dgm:pt modelId="{8FD4C411-2FD6-4714-83B0-5A504C084D83}" type="pres">
      <dgm:prSet presAssocID="{70DA33E3-8BEE-46C9-A9B8-C9A87827754E}" presName="tx1" presStyleLbl="revTx" presStyleIdx="4" presStyleCnt="6"/>
      <dgm:spPr/>
    </dgm:pt>
    <dgm:pt modelId="{4D33EB97-B1FD-4514-8187-4EEFC5A705E7}" type="pres">
      <dgm:prSet presAssocID="{70DA33E3-8BEE-46C9-A9B8-C9A87827754E}" presName="vert1" presStyleCnt="0"/>
      <dgm:spPr/>
    </dgm:pt>
    <dgm:pt modelId="{8F6ECF23-4C2A-4D16-B442-7F021EA14D19}" type="pres">
      <dgm:prSet presAssocID="{2B19DCAB-F5B0-4958-8969-4290FF451144}" presName="thickLine" presStyleLbl="alignNode1" presStyleIdx="5" presStyleCnt="6"/>
      <dgm:spPr/>
    </dgm:pt>
    <dgm:pt modelId="{8943DB53-E758-44D4-9467-BB31C1627B4C}" type="pres">
      <dgm:prSet presAssocID="{2B19DCAB-F5B0-4958-8969-4290FF451144}" presName="horz1" presStyleCnt="0"/>
      <dgm:spPr/>
    </dgm:pt>
    <dgm:pt modelId="{875B53FF-ABC5-46CB-828F-0D5A3B2CC9A4}" type="pres">
      <dgm:prSet presAssocID="{2B19DCAB-F5B0-4958-8969-4290FF451144}" presName="tx1" presStyleLbl="revTx" presStyleIdx="5" presStyleCnt="6"/>
      <dgm:spPr/>
    </dgm:pt>
    <dgm:pt modelId="{F7109EC7-E2FD-4957-A1EC-B653C7999E78}" type="pres">
      <dgm:prSet presAssocID="{2B19DCAB-F5B0-4958-8969-4290FF451144}" presName="vert1" presStyleCnt="0"/>
      <dgm:spPr/>
    </dgm:pt>
  </dgm:ptLst>
  <dgm:cxnLst>
    <dgm:cxn modelId="{60579439-1F80-430A-A9DF-938818C60ED5}" srcId="{50B56B75-5E24-491A-B714-81E066659FCA}" destId="{3738A8A4-8199-4789-AFED-1C49E5B26CD4}" srcOrd="1" destOrd="0" parTransId="{7694B510-2ED3-4D72-A639-B97F0EF268B0}" sibTransId="{BF50280A-E0F3-44E6-B899-4B7460F95943}"/>
    <dgm:cxn modelId="{5F5AD869-6A12-4173-9795-1C3B2C2D0094}" srcId="{50B56B75-5E24-491A-B714-81E066659FCA}" destId="{20A4BCEF-27E2-4BC4-8CDD-624B4EB46436}" srcOrd="0" destOrd="0" parTransId="{CB81DEC2-5A5C-4540-B988-1C3A2E1C542A}" sibTransId="{B0E89F04-3738-41E8-8EFE-FB1026505E61}"/>
    <dgm:cxn modelId="{845FA77F-F8CB-4D4B-AED9-909EF542E543}" srcId="{50B56B75-5E24-491A-B714-81E066659FCA}" destId="{9C0A55AA-4D4B-4638-BA0E-F11159CA5AAB}" srcOrd="3" destOrd="0" parTransId="{702A85E9-2193-44EE-94E6-3981F2C351AB}" sibTransId="{1C5BE938-9CE8-4F4B-BA4D-D7F1FEE8DF87}"/>
    <dgm:cxn modelId="{579EC7A3-E718-4575-9104-CC8AA6352204}" type="presOf" srcId="{20A4BCEF-27E2-4BC4-8CDD-624B4EB46436}" destId="{082658CA-F8CF-486A-8E74-2F29844FA3A8}" srcOrd="0" destOrd="0" presId="urn:microsoft.com/office/officeart/2008/layout/LinedList"/>
    <dgm:cxn modelId="{BAA04CA5-708B-4F3B-BA36-BEC87F82176A}" type="presOf" srcId="{9C0A55AA-4D4B-4638-BA0E-F11159CA5AAB}" destId="{BEE2BA14-2A7E-4D0B-AFBD-4EA259E5C7A2}" srcOrd="0" destOrd="0" presId="urn:microsoft.com/office/officeart/2008/layout/LinedList"/>
    <dgm:cxn modelId="{A512D8A5-9BBB-4194-915F-5E4459A44CF0}" srcId="{50B56B75-5E24-491A-B714-81E066659FCA}" destId="{70DA33E3-8BEE-46C9-A9B8-C9A87827754E}" srcOrd="4" destOrd="0" parTransId="{2BC2C1A1-BB67-47BC-AA1B-C850401E2425}" sibTransId="{1436E030-4098-4258-B64E-8E2614121B98}"/>
    <dgm:cxn modelId="{F6F686BE-4D96-4CE6-B608-E37756C92751}" type="presOf" srcId="{9EC7412C-194E-4C5A-AC55-5CF22BDC6170}" destId="{F6948245-BB17-4D24-B29F-536938D8A294}" srcOrd="0" destOrd="0" presId="urn:microsoft.com/office/officeart/2008/layout/LinedList"/>
    <dgm:cxn modelId="{B07A1ACE-2434-4B6E-9DEC-6CC68C200A2E}" type="presOf" srcId="{2B19DCAB-F5B0-4958-8969-4290FF451144}" destId="{875B53FF-ABC5-46CB-828F-0D5A3B2CC9A4}" srcOrd="0" destOrd="0" presId="urn:microsoft.com/office/officeart/2008/layout/LinedList"/>
    <dgm:cxn modelId="{77892AD3-E0CC-4975-BA5F-AA65C294B4A1}" type="presOf" srcId="{70DA33E3-8BEE-46C9-A9B8-C9A87827754E}" destId="{8FD4C411-2FD6-4714-83B0-5A504C084D83}" srcOrd="0" destOrd="0" presId="urn:microsoft.com/office/officeart/2008/layout/LinedList"/>
    <dgm:cxn modelId="{88C8F2D3-4C79-40A1-B316-A6D38981CC36}" srcId="{50B56B75-5E24-491A-B714-81E066659FCA}" destId="{9EC7412C-194E-4C5A-AC55-5CF22BDC6170}" srcOrd="2" destOrd="0" parTransId="{4DA9C622-DDBF-4A2D-8B17-6495D0791262}" sibTransId="{8DCA1661-9719-481C-AFB3-0EA6C7D61604}"/>
    <dgm:cxn modelId="{05A194D5-3544-49FC-87B1-632A321EC15E}" type="presOf" srcId="{3738A8A4-8199-4789-AFED-1C49E5B26CD4}" destId="{9C4BEB2B-71F1-4E93-8277-2064C382D297}" srcOrd="0" destOrd="0" presId="urn:microsoft.com/office/officeart/2008/layout/LinedList"/>
    <dgm:cxn modelId="{F5B18DF0-8097-43F0-BB27-FC0176B3A9D6}" srcId="{50B56B75-5E24-491A-B714-81E066659FCA}" destId="{2B19DCAB-F5B0-4958-8969-4290FF451144}" srcOrd="5" destOrd="0" parTransId="{3DA6EF72-C7DB-4283-9614-35A52EA3033D}" sibTransId="{25F09710-FE83-42EC-846A-B9A44F410C73}"/>
    <dgm:cxn modelId="{815907FD-293F-423E-AA02-1F31776AEDF8}" type="presOf" srcId="{50B56B75-5E24-491A-B714-81E066659FCA}" destId="{8A92CF7A-4BAB-4146-81D6-BA8A03768E6E}" srcOrd="0" destOrd="0" presId="urn:microsoft.com/office/officeart/2008/layout/LinedList"/>
    <dgm:cxn modelId="{E52B060B-A630-494E-BB16-9CD29E6B2183}" type="presParOf" srcId="{8A92CF7A-4BAB-4146-81D6-BA8A03768E6E}" destId="{D41567CF-EF98-454A-9C5B-8FC8E31AEBF6}" srcOrd="0" destOrd="0" presId="urn:microsoft.com/office/officeart/2008/layout/LinedList"/>
    <dgm:cxn modelId="{A99B4CAA-B973-43D6-94BA-7581C6075D6C}" type="presParOf" srcId="{8A92CF7A-4BAB-4146-81D6-BA8A03768E6E}" destId="{E522C730-34B0-4D04-9F8C-EE7D90A1A76D}" srcOrd="1" destOrd="0" presId="urn:microsoft.com/office/officeart/2008/layout/LinedList"/>
    <dgm:cxn modelId="{376F2ACC-6042-4B48-8930-C4636C1467B5}" type="presParOf" srcId="{E522C730-34B0-4D04-9F8C-EE7D90A1A76D}" destId="{082658CA-F8CF-486A-8E74-2F29844FA3A8}" srcOrd="0" destOrd="0" presId="urn:microsoft.com/office/officeart/2008/layout/LinedList"/>
    <dgm:cxn modelId="{6BAEB89D-D2E6-4AB1-A218-FC1D6985D375}" type="presParOf" srcId="{E522C730-34B0-4D04-9F8C-EE7D90A1A76D}" destId="{0367C104-6131-4A0B-A6EB-BAEFA488D863}" srcOrd="1" destOrd="0" presId="urn:microsoft.com/office/officeart/2008/layout/LinedList"/>
    <dgm:cxn modelId="{F117A7C9-4FCD-4633-85AE-034A588200CB}" type="presParOf" srcId="{8A92CF7A-4BAB-4146-81D6-BA8A03768E6E}" destId="{7BAC8408-BF28-437A-881D-2693DB923072}" srcOrd="2" destOrd="0" presId="urn:microsoft.com/office/officeart/2008/layout/LinedList"/>
    <dgm:cxn modelId="{89410BA4-DB29-4FA9-B705-1672AFA7CE39}" type="presParOf" srcId="{8A92CF7A-4BAB-4146-81D6-BA8A03768E6E}" destId="{BDA8188B-9A15-44D3-B174-B3203EF2C740}" srcOrd="3" destOrd="0" presId="urn:microsoft.com/office/officeart/2008/layout/LinedList"/>
    <dgm:cxn modelId="{D89EB579-F158-4A16-B4A7-A97D4E6039B6}" type="presParOf" srcId="{BDA8188B-9A15-44D3-B174-B3203EF2C740}" destId="{9C4BEB2B-71F1-4E93-8277-2064C382D297}" srcOrd="0" destOrd="0" presId="urn:microsoft.com/office/officeart/2008/layout/LinedList"/>
    <dgm:cxn modelId="{DAAC1B79-64F4-4CD3-AF70-3CB3812830CF}" type="presParOf" srcId="{BDA8188B-9A15-44D3-B174-B3203EF2C740}" destId="{FEE7F9FB-D966-4BFB-9C6B-A55AE269DA3D}" srcOrd="1" destOrd="0" presId="urn:microsoft.com/office/officeart/2008/layout/LinedList"/>
    <dgm:cxn modelId="{E8CC904F-75F9-4F06-86E0-C5FCB4F6D561}" type="presParOf" srcId="{8A92CF7A-4BAB-4146-81D6-BA8A03768E6E}" destId="{605D7356-AE1C-4EB6-88D3-4ECF26722CBA}" srcOrd="4" destOrd="0" presId="urn:microsoft.com/office/officeart/2008/layout/LinedList"/>
    <dgm:cxn modelId="{F4930D1A-DBD0-4514-9173-E1507E87274B}" type="presParOf" srcId="{8A92CF7A-4BAB-4146-81D6-BA8A03768E6E}" destId="{102035F7-4E5B-4B52-A7E3-E62D397BC864}" srcOrd="5" destOrd="0" presId="urn:microsoft.com/office/officeart/2008/layout/LinedList"/>
    <dgm:cxn modelId="{FCF3F313-F0F4-45B7-B53A-A76FD368074D}" type="presParOf" srcId="{102035F7-4E5B-4B52-A7E3-E62D397BC864}" destId="{F6948245-BB17-4D24-B29F-536938D8A294}" srcOrd="0" destOrd="0" presId="urn:microsoft.com/office/officeart/2008/layout/LinedList"/>
    <dgm:cxn modelId="{FD87C1ED-C1FF-42C3-AF78-25C9DFAEEE72}" type="presParOf" srcId="{102035F7-4E5B-4B52-A7E3-E62D397BC864}" destId="{B71EAF2B-D26F-4435-9BDC-36C4586D7C88}" srcOrd="1" destOrd="0" presId="urn:microsoft.com/office/officeart/2008/layout/LinedList"/>
    <dgm:cxn modelId="{344A575E-B5C9-428E-9BB7-0FBC1C5B39CC}" type="presParOf" srcId="{8A92CF7A-4BAB-4146-81D6-BA8A03768E6E}" destId="{5C41B4B1-6D31-4892-97DE-577F0178BD49}" srcOrd="6" destOrd="0" presId="urn:microsoft.com/office/officeart/2008/layout/LinedList"/>
    <dgm:cxn modelId="{42EB7E54-0108-4824-942C-1A5A32848936}" type="presParOf" srcId="{8A92CF7A-4BAB-4146-81D6-BA8A03768E6E}" destId="{82C4CA2E-7669-49E3-934E-ED0AC07EEB49}" srcOrd="7" destOrd="0" presId="urn:microsoft.com/office/officeart/2008/layout/LinedList"/>
    <dgm:cxn modelId="{EB3FDCA6-3E3E-4BC0-965C-4ACE5B01574E}" type="presParOf" srcId="{82C4CA2E-7669-49E3-934E-ED0AC07EEB49}" destId="{BEE2BA14-2A7E-4D0B-AFBD-4EA259E5C7A2}" srcOrd="0" destOrd="0" presId="urn:microsoft.com/office/officeart/2008/layout/LinedList"/>
    <dgm:cxn modelId="{47D8CC78-6B0E-40B4-BD72-AA14BB7D00BA}" type="presParOf" srcId="{82C4CA2E-7669-49E3-934E-ED0AC07EEB49}" destId="{CC6B50CB-211A-4826-9F81-67850C7A54AB}" srcOrd="1" destOrd="0" presId="urn:microsoft.com/office/officeart/2008/layout/LinedList"/>
    <dgm:cxn modelId="{90CFE646-608A-4ABD-825F-6A36C9E37384}" type="presParOf" srcId="{8A92CF7A-4BAB-4146-81D6-BA8A03768E6E}" destId="{822A90DD-B7C5-40D2-AEA2-31560FBAA453}" srcOrd="8" destOrd="0" presId="urn:microsoft.com/office/officeart/2008/layout/LinedList"/>
    <dgm:cxn modelId="{0FC11A34-4310-4E3E-AC55-AE19417C6755}" type="presParOf" srcId="{8A92CF7A-4BAB-4146-81D6-BA8A03768E6E}" destId="{4E04CB08-A8F3-4A42-A385-581EAB1CD4B8}" srcOrd="9" destOrd="0" presId="urn:microsoft.com/office/officeart/2008/layout/LinedList"/>
    <dgm:cxn modelId="{0D9C56CA-D27D-4127-9736-0E090C000365}" type="presParOf" srcId="{4E04CB08-A8F3-4A42-A385-581EAB1CD4B8}" destId="{8FD4C411-2FD6-4714-83B0-5A504C084D83}" srcOrd="0" destOrd="0" presId="urn:microsoft.com/office/officeart/2008/layout/LinedList"/>
    <dgm:cxn modelId="{BE1665F5-8CCD-48B7-A4D8-C8D40F90CCF5}" type="presParOf" srcId="{4E04CB08-A8F3-4A42-A385-581EAB1CD4B8}" destId="{4D33EB97-B1FD-4514-8187-4EEFC5A705E7}" srcOrd="1" destOrd="0" presId="urn:microsoft.com/office/officeart/2008/layout/LinedList"/>
    <dgm:cxn modelId="{84179018-9487-4F58-8503-C7FF7D374E81}" type="presParOf" srcId="{8A92CF7A-4BAB-4146-81D6-BA8A03768E6E}" destId="{8F6ECF23-4C2A-4D16-B442-7F021EA14D19}" srcOrd="10" destOrd="0" presId="urn:microsoft.com/office/officeart/2008/layout/LinedList"/>
    <dgm:cxn modelId="{8A736D71-C2BB-47D4-9B19-4A1F1338A418}" type="presParOf" srcId="{8A92CF7A-4BAB-4146-81D6-BA8A03768E6E}" destId="{8943DB53-E758-44D4-9467-BB31C1627B4C}" srcOrd="11" destOrd="0" presId="urn:microsoft.com/office/officeart/2008/layout/LinedList"/>
    <dgm:cxn modelId="{85AE489C-45E3-4DB6-9611-233E1D4A656C}" type="presParOf" srcId="{8943DB53-E758-44D4-9467-BB31C1627B4C}" destId="{875B53FF-ABC5-46CB-828F-0D5A3B2CC9A4}" srcOrd="0" destOrd="0" presId="urn:microsoft.com/office/officeart/2008/layout/LinedList"/>
    <dgm:cxn modelId="{E120F656-AC83-44E3-AE7A-DC2B8979FCD0}" type="presParOf" srcId="{8943DB53-E758-44D4-9467-BB31C1627B4C}" destId="{F7109EC7-E2FD-4957-A1EC-B653C7999E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B56B75-5E24-491A-B714-81E066659FC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0A4BCEF-27E2-4BC4-8CDD-624B4EB46436}">
      <dgm:prSet/>
      <dgm:spPr/>
      <dgm:t>
        <a:bodyPr/>
        <a:lstStyle/>
        <a:p>
          <a:r>
            <a:rPr lang="el-GR" dirty="0"/>
            <a:t>Συγκεντρώσεις </a:t>
          </a:r>
          <a:r>
            <a:rPr lang="el-GR" dirty="0" err="1"/>
            <a:t>συμπαραγόντων</a:t>
          </a:r>
          <a:r>
            <a:rPr lang="el-GR" dirty="0"/>
            <a:t> - συνενζύμων</a:t>
          </a:r>
          <a:endParaRPr lang="en-US" dirty="0"/>
        </a:p>
      </dgm:t>
    </dgm:pt>
    <dgm:pt modelId="{CB81DEC2-5A5C-4540-B988-1C3A2E1C542A}" type="parTrans" cxnId="{5F5AD869-6A12-4173-9795-1C3B2C2D0094}">
      <dgm:prSet/>
      <dgm:spPr/>
      <dgm:t>
        <a:bodyPr/>
        <a:lstStyle/>
        <a:p>
          <a:endParaRPr lang="en-US"/>
        </a:p>
      </dgm:t>
    </dgm:pt>
    <dgm:pt modelId="{B0E89F04-3738-41E8-8EFE-FB1026505E61}" type="sibTrans" cxnId="{5F5AD869-6A12-4173-9795-1C3B2C2D0094}">
      <dgm:prSet/>
      <dgm:spPr/>
      <dgm:t>
        <a:bodyPr/>
        <a:lstStyle/>
        <a:p>
          <a:endParaRPr lang="en-US"/>
        </a:p>
      </dgm:t>
    </dgm:pt>
    <dgm:pt modelId="{3738A8A4-8199-4789-AFED-1C49E5B26CD4}">
      <dgm:prSet/>
      <dgm:spPr/>
      <dgm:t>
        <a:bodyPr/>
        <a:lstStyle/>
        <a:p>
          <a:r>
            <a:rPr lang="el-GR" dirty="0"/>
            <a:t>Εκλεκτικότητα ενζύμου</a:t>
          </a:r>
          <a:endParaRPr lang="en-US" dirty="0"/>
        </a:p>
      </dgm:t>
    </dgm:pt>
    <dgm:pt modelId="{7694B510-2ED3-4D72-A639-B97F0EF268B0}" type="parTrans" cxnId="{60579439-1F80-430A-A9DF-938818C60ED5}">
      <dgm:prSet/>
      <dgm:spPr/>
      <dgm:t>
        <a:bodyPr/>
        <a:lstStyle/>
        <a:p>
          <a:endParaRPr lang="en-US"/>
        </a:p>
      </dgm:t>
    </dgm:pt>
    <dgm:pt modelId="{BF50280A-E0F3-44E6-B899-4B7460F95943}" type="sibTrans" cxnId="{60579439-1F80-430A-A9DF-938818C60ED5}">
      <dgm:prSet/>
      <dgm:spPr/>
      <dgm:t>
        <a:bodyPr/>
        <a:lstStyle/>
        <a:p>
          <a:endParaRPr lang="en-US"/>
        </a:p>
      </dgm:t>
    </dgm:pt>
    <dgm:pt modelId="{9EC7412C-194E-4C5A-AC55-5CF22BDC6170}">
      <dgm:prSet/>
      <dgm:spPr/>
      <dgm:t>
        <a:bodyPr/>
        <a:lstStyle/>
        <a:p>
          <a:r>
            <a:rPr lang="el-GR" dirty="0"/>
            <a:t>Πίεση</a:t>
          </a:r>
          <a:endParaRPr lang="en-US" dirty="0"/>
        </a:p>
      </dgm:t>
    </dgm:pt>
    <dgm:pt modelId="{4DA9C622-DDBF-4A2D-8B17-6495D0791262}" type="parTrans" cxnId="{88C8F2D3-4C79-40A1-B316-A6D38981CC36}">
      <dgm:prSet/>
      <dgm:spPr/>
      <dgm:t>
        <a:bodyPr/>
        <a:lstStyle/>
        <a:p>
          <a:endParaRPr lang="en-US"/>
        </a:p>
      </dgm:t>
    </dgm:pt>
    <dgm:pt modelId="{8DCA1661-9719-481C-AFB3-0EA6C7D61604}" type="sibTrans" cxnId="{88C8F2D3-4C79-40A1-B316-A6D38981CC36}">
      <dgm:prSet/>
      <dgm:spPr/>
      <dgm:t>
        <a:bodyPr/>
        <a:lstStyle/>
        <a:p>
          <a:endParaRPr lang="en-US"/>
        </a:p>
      </dgm:t>
    </dgm:pt>
    <dgm:pt modelId="{9C0A55AA-4D4B-4638-BA0E-F11159CA5AAB}">
      <dgm:prSet/>
      <dgm:spPr/>
      <dgm:t>
        <a:bodyPr/>
        <a:lstStyle/>
        <a:p>
          <a:r>
            <a:rPr lang="el-GR" dirty="0"/>
            <a:t>Ακινητοποίηση</a:t>
          </a:r>
          <a:endParaRPr lang="en-US" dirty="0"/>
        </a:p>
      </dgm:t>
    </dgm:pt>
    <dgm:pt modelId="{702A85E9-2193-44EE-94E6-3981F2C351AB}" type="parTrans" cxnId="{845FA77F-F8CB-4D4B-AED9-909EF542E543}">
      <dgm:prSet/>
      <dgm:spPr/>
      <dgm:t>
        <a:bodyPr/>
        <a:lstStyle/>
        <a:p>
          <a:endParaRPr lang="en-US"/>
        </a:p>
      </dgm:t>
    </dgm:pt>
    <dgm:pt modelId="{1C5BE938-9CE8-4F4B-BA4D-D7F1FEE8DF87}" type="sibTrans" cxnId="{845FA77F-F8CB-4D4B-AED9-909EF542E543}">
      <dgm:prSet/>
      <dgm:spPr/>
      <dgm:t>
        <a:bodyPr/>
        <a:lstStyle/>
        <a:p>
          <a:endParaRPr lang="en-US"/>
        </a:p>
      </dgm:t>
    </dgm:pt>
    <dgm:pt modelId="{70DA33E3-8BEE-46C9-A9B8-C9A87827754E}">
      <dgm:prSet/>
      <dgm:spPr/>
      <dgm:t>
        <a:bodyPr/>
        <a:lstStyle/>
        <a:p>
          <a:r>
            <a:rPr lang="el-GR" dirty="0"/>
            <a:t>Οργανικοί διαλύτες</a:t>
          </a:r>
          <a:endParaRPr lang="en-US" dirty="0"/>
        </a:p>
      </dgm:t>
    </dgm:pt>
    <dgm:pt modelId="{2BC2C1A1-BB67-47BC-AA1B-C850401E2425}" type="parTrans" cxnId="{A512D8A5-9BBB-4194-915F-5E4459A44CF0}">
      <dgm:prSet/>
      <dgm:spPr/>
      <dgm:t>
        <a:bodyPr/>
        <a:lstStyle/>
        <a:p>
          <a:endParaRPr lang="en-US"/>
        </a:p>
      </dgm:t>
    </dgm:pt>
    <dgm:pt modelId="{1436E030-4098-4258-B64E-8E2614121B98}" type="sibTrans" cxnId="{A512D8A5-9BBB-4194-915F-5E4459A44CF0}">
      <dgm:prSet/>
      <dgm:spPr/>
      <dgm:t>
        <a:bodyPr/>
        <a:lstStyle/>
        <a:p>
          <a:endParaRPr lang="en-US"/>
        </a:p>
      </dgm:t>
    </dgm:pt>
    <dgm:pt modelId="{2B19DCAB-F5B0-4958-8969-4290FF451144}">
      <dgm:prSet/>
      <dgm:spPr/>
      <dgm:t>
        <a:bodyPr/>
        <a:lstStyle/>
        <a:p>
          <a:r>
            <a:rPr lang="el-GR" dirty="0" err="1"/>
            <a:t>Προιόντα</a:t>
          </a:r>
          <a:endParaRPr lang="en-US" dirty="0"/>
        </a:p>
      </dgm:t>
    </dgm:pt>
    <dgm:pt modelId="{3DA6EF72-C7DB-4283-9614-35A52EA3033D}" type="parTrans" cxnId="{F5B18DF0-8097-43F0-BB27-FC0176B3A9D6}">
      <dgm:prSet/>
      <dgm:spPr/>
      <dgm:t>
        <a:bodyPr/>
        <a:lstStyle/>
        <a:p>
          <a:endParaRPr lang="en-US"/>
        </a:p>
      </dgm:t>
    </dgm:pt>
    <dgm:pt modelId="{25F09710-FE83-42EC-846A-B9A44F410C73}" type="sibTrans" cxnId="{F5B18DF0-8097-43F0-BB27-FC0176B3A9D6}">
      <dgm:prSet/>
      <dgm:spPr/>
      <dgm:t>
        <a:bodyPr/>
        <a:lstStyle/>
        <a:p>
          <a:endParaRPr lang="en-US"/>
        </a:p>
      </dgm:t>
    </dgm:pt>
    <dgm:pt modelId="{8A92CF7A-4BAB-4146-81D6-BA8A03768E6E}" type="pres">
      <dgm:prSet presAssocID="{50B56B75-5E24-491A-B714-81E066659FCA}" presName="vert0" presStyleCnt="0">
        <dgm:presLayoutVars>
          <dgm:dir/>
          <dgm:animOne val="branch"/>
          <dgm:animLvl val="lvl"/>
        </dgm:presLayoutVars>
      </dgm:prSet>
      <dgm:spPr/>
    </dgm:pt>
    <dgm:pt modelId="{D41567CF-EF98-454A-9C5B-8FC8E31AEBF6}" type="pres">
      <dgm:prSet presAssocID="{20A4BCEF-27E2-4BC4-8CDD-624B4EB46436}" presName="thickLine" presStyleLbl="alignNode1" presStyleIdx="0" presStyleCnt="6"/>
      <dgm:spPr/>
    </dgm:pt>
    <dgm:pt modelId="{E522C730-34B0-4D04-9F8C-EE7D90A1A76D}" type="pres">
      <dgm:prSet presAssocID="{20A4BCEF-27E2-4BC4-8CDD-624B4EB46436}" presName="horz1" presStyleCnt="0"/>
      <dgm:spPr/>
    </dgm:pt>
    <dgm:pt modelId="{082658CA-F8CF-486A-8E74-2F29844FA3A8}" type="pres">
      <dgm:prSet presAssocID="{20A4BCEF-27E2-4BC4-8CDD-624B4EB46436}" presName="tx1" presStyleLbl="revTx" presStyleIdx="0" presStyleCnt="6"/>
      <dgm:spPr/>
    </dgm:pt>
    <dgm:pt modelId="{0367C104-6131-4A0B-A6EB-BAEFA488D863}" type="pres">
      <dgm:prSet presAssocID="{20A4BCEF-27E2-4BC4-8CDD-624B4EB46436}" presName="vert1" presStyleCnt="0"/>
      <dgm:spPr/>
    </dgm:pt>
    <dgm:pt modelId="{7BAC8408-BF28-437A-881D-2693DB923072}" type="pres">
      <dgm:prSet presAssocID="{3738A8A4-8199-4789-AFED-1C49E5B26CD4}" presName="thickLine" presStyleLbl="alignNode1" presStyleIdx="1" presStyleCnt="6"/>
      <dgm:spPr/>
    </dgm:pt>
    <dgm:pt modelId="{BDA8188B-9A15-44D3-B174-B3203EF2C740}" type="pres">
      <dgm:prSet presAssocID="{3738A8A4-8199-4789-AFED-1C49E5B26CD4}" presName="horz1" presStyleCnt="0"/>
      <dgm:spPr/>
    </dgm:pt>
    <dgm:pt modelId="{9C4BEB2B-71F1-4E93-8277-2064C382D297}" type="pres">
      <dgm:prSet presAssocID="{3738A8A4-8199-4789-AFED-1C49E5B26CD4}" presName="tx1" presStyleLbl="revTx" presStyleIdx="1" presStyleCnt="6"/>
      <dgm:spPr/>
    </dgm:pt>
    <dgm:pt modelId="{FEE7F9FB-D966-4BFB-9C6B-A55AE269DA3D}" type="pres">
      <dgm:prSet presAssocID="{3738A8A4-8199-4789-AFED-1C49E5B26CD4}" presName="vert1" presStyleCnt="0"/>
      <dgm:spPr/>
    </dgm:pt>
    <dgm:pt modelId="{605D7356-AE1C-4EB6-88D3-4ECF26722CBA}" type="pres">
      <dgm:prSet presAssocID="{9EC7412C-194E-4C5A-AC55-5CF22BDC6170}" presName="thickLine" presStyleLbl="alignNode1" presStyleIdx="2" presStyleCnt="6"/>
      <dgm:spPr/>
    </dgm:pt>
    <dgm:pt modelId="{102035F7-4E5B-4B52-A7E3-E62D397BC864}" type="pres">
      <dgm:prSet presAssocID="{9EC7412C-194E-4C5A-AC55-5CF22BDC6170}" presName="horz1" presStyleCnt="0"/>
      <dgm:spPr/>
    </dgm:pt>
    <dgm:pt modelId="{F6948245-BB17-4D24-B29F-536938D8A294}" type="pres">
      <dgm:prSet presAssocID="{9EC7412C-194E-4C5A-AC55-5CF22BDC6170}" presName="tx1" presStyleLbl="revTx" presStyleIdx="2" presStyleCnt="6"/>
      <dgm:spPr/>
    </dgm:pt>
    <dgm:pt modelId="{B71EAF2B-D26F-4435-9BDC-36C4586D7C88}" type="pres">
      <dgm:prSet presAssocID="{9EC7412C-194E-4C5A-AC55-5CF22BDC6170}" presName="vert1" presStyleCnt="0"/>
      <dgm:spPr/>
    </dgm:pt>
    <dgm:pt modelId="{5C41B4B1-6D31-4892-97DE-577F0178BD49}" type="pres">
      <dgm:prSet presAssocID="{9C0A55AA-4D4B-4638-BA0E-F11159CA5AAB}" presName="thickLine" presStyleLbl="alignNode1" presStyleIdx="3" presStyleCnt="6"/>
      <dgm:spPr/>
    </dgm:pt>
    <dgm:pt modelId="{82C4CA2E-7669-49E3-934E-ED0AC07EEB49}" type="pres">
      <dgm:prSet presAssocID="{9C0A55AA-4D4B-4638-BA0E-F11159CA5AAB}" presName="horz1" presStyleCnt="0"/>
      <dgm:spPr/>
    </dgm:pt>
    <dgm:pt modelId="{BEE2BA14-2A7E-4D0B-AFBD-4EA259E5C7A2}" type="pres">
      <dgm:prSet presAssocID="{9C0A55AA-4D4B-4638-BA0E-F11159CA5AAB}" presName="tx1" presStyleLbl="revTx" presStyleIdx="3" presStyleCnt="6"/>
      <dgm:spPr/>
    </dgm:pt>
    <dgm:pt modelId="{CC6B50CB-211A-4826-9F81-67850C7A54AB}" type="pres">
      <dgm:prSet presAssocID="{9C0A55AA-4D4B-4638-BA0E-F11159CA5AAB}" presName="vert1" presStyleCnt="0"/>
      <dgm:spPr/>
    </dgm:pt>
    <dgm:pt modelId="{822A90DD-B7C5-40D2-AEA2-31560FBAA453}" type="pres">
      <dgm:prSet presAssocID="{70DA33E3-8BEE-46C9-A9B8-C9A87827754E}" presName="thickLine" presStyleLbl="alignNode1" presStyleIdx="4" presStyleCnt="6"/>
      <dgm:spPr/>
    </dgm:pt>
    <dgm:pt modelId="{4E04CB08-A8F3-4A42-A385-581EAB1CD4B8}" type="pres">
      <dgm:prSet presAssocID="{70DA33E3-8BEE-46C9-A9B8-C9A87827754E}" presName="horz1" presStyleCnt="0"/>
      <dgm:spPr/>
    </dgm:pt>
    <dgm:pt modelId="{8FD4C411-2FD6-4714-83B0-5A504C084D83}" type="pres">
      <dgm:prSet presAssocID="{70DA33E3-8BEE-46C9-A9B8-C9A87827754E}" presName="tx1" presStyleLbl="revTx" presStyleIdx="4" presStyleCnt="6"/>
      <dgm:spPr/>
    </dgm:pt>
    <dgm:pt modelId="{4D33EB97-B1FD-4514-8187-4EEFC5A705E7}" type="pres">
      <dgm:prSet presAssocID="{70DA33E3-8BEE-46C9-A9B8-C9A87827754E}" presName="vert1" presStyleCnt="0"/>
      <dgm:spPr/>
    </dgm:pt>
    <dgm:pt modelId="{8F6ECF23-4C2A-4D16-B442-7F021EA14D19}" type="pres">
      <dgm:prSet presAssocID="{2B19DCAB-F5B0-4958-8969-4290FF451144}" presName="thickLine" presStyleLbl="alignNode1" presStyleIdx="5" presStyleCnt="6"/>
      <dgm:spPr/>
    </dgm:pt>
    <dgm:pt modelId="{8943DB53-E758-44D4-9467-BB31C1627B4C}" type="pres">
      <dgm:prSet presAssocID="{2B19DCAB-F5B0-4958-8969-4290FF451144}" presName="horz1" presStyleCnt="0"/>
      <dgm:spPr/>
    </dgm:pt>
    <dgm:pt modelId="{875B53FF-ABC5-46CB-828F-0D5A3B2CC9A4}" type="pres">
      <dgm:prSet presAssocID="{2B19DCAB-F5B0-4958-8969-4290FF451144}" presName="tx1" presStyleLbl="revTx" presStyleIdx="5" presStyleCnt="6"/>
      <dgm:spPr/>
    </dgm:pt>
    <dgm:pt modelId="{F7109EC7-E2FD-4957-A1EC-B653C7999E78}" type="pres">
      <dgm:prSet presAssocID="{2B19DCAB-F5B0-4958-8969-4290FF451144}" presName="vert1" presStyleCnt="0"/>
      <dgm:spPr/>
    </dgm:pt>
  </dgm:ptLst>
  <dgm:cxnLst>
    <dgm:cxn modelId="{60579439-1F80-430A-A9DF-938818C60ED5}" srcId="{50B56B75-5E24-491A-B714-81E066659FCA}" destId="{3738A8A4-8199-4789-AFED-1C49E5B26CD4}" srcOrd="1" destOrd="0" parTransId="{7694B510-2ED3-4D72-A639-B97F0EF268B0}" sibTransId="{BF50280A-E0F3-44E6-B899-4B7460F95943}"/>
    <dgm:cxn modelId="{5F5AD869-6A12-4173-9795-1C3B2C2D0094}" srcId="{50B56B75-5E24-491A-B714-81E066659FCA}" destId="{20A4BCEF-27E2-4BC4-8CDD-624B4EB46436}" srcOrd="0" destOrd="0" parTransId="{CB81DEC2-5A5C-4540-B988-1C3A2E1C542A}" sibTransId="{B0E89F04-3738-41E8-8EFE-FB1026505E61}"/>
    <dgm:cxn modelId="{845FA77F-F8CB-4D4B-AED9-909EF542E543}" srcId="{50B56B75-5E24-491A-B714-81E066659FCA}" destId="{9C0A55AA-4D4B-4638-BA0E-F11159CA5AAB}" srcOrd="3" destOrd="0" parTransId="{702A85E9-2193-44EE-94E6-3981F2C351AB}" sibTransId="{1C5BE938-9CE8-4F4B-BA4D-D7F1FEE8DF87}"/>
    <dgm:cxn modelId="{579EC7A3-E718-4575-9104-CC8AA6352204}" type="presOf" srcId="{20A4BCEF-27E2-4BC4-8CDD-624B4EB46436}" destId="{082658CA-F8CF-486A-8E74-2F29844FA3A8}" srcOrd="0" destOrd="0" presId="urn:microsoft.com/office/officeart/2008/layout/LinedList"/>
    <dgm:cxn modelId="{BAA04CA5-708B-4F3B-BA36-BEC87F82176A}" type="presOf" srcId="{9C0A55AA-4D4B-4638-BA0E-F11159CA5AAB}" destId="{BEE2BA14-2A7E-4D0B-AFBD-4EA259E5C7A2}" srcOrd="0" destOrd="0" presId="urn:microsoft.com/office/officeart/2008/layout/LinedList"/>
    <dgm:cxn modelId="{A512D8A5-9BBB-4194-915F-5E4459A44CF0}" srcId="{50B56B75-5E24-491A-B714-81E066659FCA}" destId="{70DA33E3-8BEE-46C9-A9B8-C9A87827754E}" srcOrd="4" destOrd="0" parTransId="{2BC2C1A1-BB67-47BC-AA1B-C850401E2425}" sibTransId="{1436E030-4098-4258-B64E-8E2614121B98}"/>
    <dgm:cxn modelId="{F6F686BE-4D96-4CE6-B608-E37756C92751}" type="presOf" srcId="{9EC7412C-194E-4C5A-AC55-5CF22BDC6170}" destId="{F6948245-BB17-4D24-B29F-536938D8A294}" srcOrd="0" destOrd="0" presId="urn:microsoft.com/office/officeart/2008/layout/LinedList"/>
    <dgm:cxn modelId="{B07A1ACE-2434-4B6E-9DEC-6CC68C200A2E}" type="presOf" srcId="{2B19DCAB-F5B0-4958-8969-4290FF451144}" destId="{875B53FF-ABC5-46CB-828F-0D5A3B2CC9A4}" srcOrd="0" destOrd="0" presId="urn:microsoft.com/office/officeart/2008/layout/LinedList"/>
    <dgm:cxn modelId="{77892AD3-E0CC-4975-BA5F-AA65C294B4A1}" type="presOf" srcId="{70DA33E3-8BEE-46C9-A9B8-C9A87827754E}" destId="{8FD4C411-2FD6-4714-83B0-5A504C084D83}" srcOrd="0" destOrd="0" presId="urn:microsoft.com/office/officeart/2008/layout/LinedList"/>
    <dgm:cxn modelId="{88C8F2D3-4C79-40A1-B316-A6D38981CC36}" srcId="{50B56B75-5E24-491A-B714-81E066659FCA}" destId="{9EC7412C-194E-4C5A-AC55-5CF22BDC6170}" srcOrd="2" destOrd="0" parTransId="{4DA9C622-DDBF-4A2D-8B17-6495D0791262}" sibTransId="{8DCA1661-9719-481C-AFB3-0EA6C7D61604}"/>
    <dgm:cxn modelId="{05A194D5-3544-49FC-87B1-632A321EC15E}" type="presOf" srcId="{3738A8A4-8199-4789-AFED-1C49E5B26CD4}" destId="{9C4BEB2B-71F1-4E93-8277-2064C382D297}" srcOrd="0" destOrd="0" presId="urn:microsoft.com/office/officeart/2008/layout/LinedList"/>
    <dgm:cxn modelId="{F5B18DF0-8097-43F0-BB27-FC0176B3A9D6}" srcId="{50B56B75-5E24-491A-B714-81E066659FCA}" destId="{2B19DCAB-F5B0-4958-8969-4290FF451144}" srcOrd="5" destOrd="0" parTransId="{3DA6EF72-C7DB-4283-9614-35A52EA3033D}" sibTransId="{25F09710-FE83-42EC-846A-B9A44F410C73}"/>
    <dgm:cxn modelId="{815907FD-293F-423E-AA02-1F31776AEDF8}" type="presOf" srcId="{50B56B75-5E24-491A-B714-81E066659FCA}" destId="{8A92CF7A-4BAB-4146-81D6-BA8A03768E6E}" srcOrd="0" destOrd="0" presId="urn:microsoft.com/office/officeart/2008/layout/LinedList"/>
    <dgm:cxn modelId="{E52B060B-A630-494E-BB16-9CD29E6B2183}" type="presParOf" srcId="{8A92CF7A-4BAB-4146-81D6-BA8A03768E6E}" destId="{D41567CF-EF98-454A-9C5B-8FC8E31AEBF6}" srcOrd="0" destOrd="0" presId="urn:microsoft.com/office/officeart/2008/layout/LinedList"/>
    <dgm:cxn modelId="{A99B4CAA-B973-43D6-94BA-7581C6075D6C}" type="presParOf" srcId="{8A92CF7A-4BAB-4146-81D6-BA8A03768E6E}" destId="{E522C730-34B0-4D04-9F8C-EE7D90A1A76D}" srcOrd="1" destOrd="0" presId="urn:microsoft.com/office/officeart/2008/layout/LinedList"/>
    <dgm:cxn modelId="{376F2ACC-6042-4B48-8930-C4636C1467B5}" type="presParOf" srcId="{E522C730-34B0-4D04-9F8C-EE7D90A1A76D}" destId="{082658CA-F8CF-486A-8E74-2F29844FA3A8}" srcOrd="0" destOrd="0" presId="urn:microsoft.com/office/officeart/2008/layout/LinedList"/>
    <dgm:cxn modelId="{6BAEB89D-D2E6-4AB1-A218-FC1D6985D375}" type="presParOf" srcId="{E522C730-34B0-4D04-9F8C-EE7D90A1A76D}" destId="{0367C104-6131-4A0B-A6EB-BAEFA488D863}" srcOrd="1" destOrd="0" presId="urn:microsoft.com/office/officeart/2008/layout/LinedList"/>
    <dgm:cxn modelId="{F117A7C9-4FCD-4633-85AE-034A588200CB}" type="presParOf" srcId="{8A92CF7A-4BAB-4146-81D6-BA8A03768E6E}" destId="{7BAC8408-BF28-437A-881D-2693DB923072}" srcOrd="2" destOrd="0" presId="urn:microsoft.com/office/officeart/2008/layout/LinedList"/>
    <dgm:cxn modelId="{89410BA4-DB29-4FA9-B705-1672AFA7CE39}" type="presParOf" srcId="{8A92CF7A-4BAB-4146-81D6-BA8A03768E6E}" destId="{BDA8188B-9A15-44D3-B174-B3203EF2C740}" srcOrd="3" destOrd="0" presId="urn:microsoft.com/office/officeart/2008/layout/LinedList"/>
    <dgm:cxn modelId="{D89EB579-F158-4A16-B4A7-A97D4E6039B6}" type="presParOf" srcId="{BDA8188B-9A15-44D3-B174-B3203EF2C740}" destId="{9C4BEB2B-71F1-4E93-8277-2064C382D297}" srcOrd="0" destOrd="0" presId="urn:microsoft.com/office/officeart/2008/layout/LinedList"/>
    <dgm:cxn modelId="{DAAC1B79-64F4-4CD3-AF70-3CB3812830CF}" type="presParOf" srcId="{BDA8188B-9A15-44D3-B174-B3203EF2C740}" destId="{FEE7F9FB-D966-4BFB-9C6B-A55AE269DA3D}" srcOrd="1" destOrd="0" presId="urn:microsoft.com/office/officeart/2008/layout/LinedList"/>
    <dgm:cxn modelId="{E8CC904F-75F9-4F06-86E0-C5FCB4F6D561}" type="presParOf" srcId="{8A92CF7A-4BAB-4146-81D6-BA8A03768E6E}" destId="{605D7356-AE1C-4EB6-88D3-4ECF26722CBA}" srcOrd="4" destOrd="0" presId="urn:microsoft.com/office/officeart/2008/layout/LinedList"/>
    <dgm:cxn modelId="{F4930D1A-DBD0-4514-9173-E1507E87274B}" type="presParOf" srcId="{8A92CF7A-4BAB-4146-81D6-BA8A03768E6E}" destId="{102035F7-4E5B-4B52-A7E3-E62D397BC864}" srcOrd="5" destOrd="0" presId="urn:microsoft.com/office/officeart/2008/layout/LinedList"/>
    <dgm:cxn modelId="{FCF3F313-F0F4-45B7-B53A-A76FD368074D}" type="presParOf" srcId="{102035F7-4E5B-4B52-A7E3-E62D397BC864}" destId="{F6948245-BB17-4D24-B29F-536938D8A294}" srcOrd="0" destOrd="0" presId="urn:microsoft.com/office/officeart/2008/layout/LinedList"/>
    <dgm:cxn modelId="{FD87C1ED-C1FF-42C3-AF78-25C9DFAEEE72}" type="presParOf" srcId="{102035F7-4E5B-4B52-A7E3-E62D397BC864}" destId="{B71EAF2B-D26F-4435-9BDC-36C4586D7C88}" srcOrd="1" destOrd="0" presId="urn:microsoft.com/office/officeart/2008/layout/LinedList"/>
    <dgm:cxn modelId="{344A575E-B5C9-428E-9BB7-0FBC1C5B39CC}" type="presParOf" srcId="{8A92CF7A-4BAB-4146-81D6-BA8A03768E6E}" destId="{5C41B4B1-6D31-4892-97DE-577F0178BD49}" srcOrd="6" destOrd="0" presId="urn:microsoft.com/office/officeart/2008/layout/LinedList"/>
    <dgm:cxn modelId="{42EB7E54-0108-4824-942C-1A5A32848936}" type="presParOf" srcId="{8A92CF7A-4BAB-4146-81D6-BA8A03768E6E}" destId="{82C4CA2E-7669-49E3-934E-ED0AC07EEB49}" srcOrd="7" destOrd="0" presId="urn:microsoft.com/office/officeart/2008/layout/LinedList"/>
    <dgm:cxn modelId="{EB3FDCA6-3E3E-4BC0-965C-4ACE5B01574E}" type="presParOf" srcId="{82C4CA2E-7669-49E3-934E-ED0AC07EEB49}" destId="{BEE2BA14-2A7E-4D0B-AFBD-4EA259E5C7A2}" srcOrd="0" destOrd="0" presId="urn:microsoft.com/office/officeart/2008/layout/LinedList"/>
    <dgm:cxn modelId="{47D8CC78-6B0E-40B4-BD72-AA14BB7D00BA}" type="presParOf" srcId="{82C4CA2E-7669-49E3-934E-ED0AC07EEB49}" destId="{CC6B50CB-211A-4826-9F81-67850C7A54AB}" srcOrd="1" destOrd="0" presId="urn:microsoft.com/office/officeart/2008/layout/LinedList"/>
    <dgm:cxn modelId="{90CFE646-608A-4ABD-825F-6A36C9E37384}" type="presParOf" srcId="{8A92CF7A-4BAB-4146-81D6-BA8A03768E6E}" destId="{822A90DD-B7C5-40D2-AEA2-31560FBAA453}" srcOrd="8" destOrd="0" presId="urn:microsoft.com/office/officeart/2008/layout/LinedList"/>
    <dgm:cxn modelId="{0FC11A34-4310-4E3E-AC55-AE19417C6755}" type="presParOf" srcId="{8A92CF7A-4BAB-4146-81D6-BA8A03768E6E}" destId="{4E04CB08-A8F3-4A42-A385-581EAB1CD4B8}" srcOrd="9" destOrd="0" presId="urn:microsoft.com/office/officeart/2008/layout/LinedList"/>
    <dgm:cxn modelId="{0D9C56CA-D27D-4127-9736-0E090C000365}" type="presParOf" srcId="{4E04CB08-A8F3-4A42-A385-581EAB1CD4B8}" destId="{8FD4C411-2FD6-4714-83B0-5A504C084D83}" srcOrd="0" destOrd="0" presId="urn:microsoft.com/office/officeart/2008/layout/LinedList"/>
    <dgm:cxn modelId="{BE1665F5-8CCD-48B7-A4D8-C8D40F90CCF5}" type="presParOf" srcId="{4E04CB08-A8F3-4A42-A385-581EAB1CD4B8}" destId="{4D33EB97-B1FD-4514-8187-4EEFC5A705E7}" srcOrd="1" destOrd="0" presId="urn:microsoft.com/office/officeart/2008/layout/LinedList"/>
    <dgm:cxn modelId="{84179018-9487-4F58-8503-C7FF7D374E81}" type="presParOf" srcId="{8A92CF7A-4BAB-4146-81D6-BA8A03768E6E}" destId="{8F6ECF23-4C2A-4D16-B442-7F021EA14D19}" srcOrd="10" destOrd="0" presId="urn:microsoft.com/office/officeart/2008/layout/LinedList"/>
    <dgm:cxn modelId="{8A736D71-C2BB-47D4-9B19-4A1F1338A418}" type="presParOf" srcId="{8A92CF7A-4BAB-4146-81D6-BA8A03768E6E}" destId="{8943DB53-E758-44D4-9467-BB31C1627B4C}" srcOrd="11" destOrd="0" presId="urn:microsoft.com/office/officeart/2008/layout/LinedList"/>
    <dgm:cxn modelId="{85AE489C-45E3-4DB6-9611-233E1D4A656C}" type="presParOf" srcId="{8943DB53-E758-44D4-9467-BB31C1627B4C}" destId="{875B53FF-ABC5-46CB-828F-0D5A3B2CC9A4}" srcOrd="0" destOrd="0" presId="urn:microsoft.com/office/officeart/2008/layout/LinedList"/>
    <dgm:cxn modelId="{E120F656-AC83-44E3-AE7A-DC2B8979FCD0}" type="presParOf" srcId="{8943DB53-E758-44D4-9467-BB31C1627B4C}" destId="{F7109EC7-E2FD-4957-A1EC-B653C7999E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567CF-EF98-454A-9C5B-8FC8E31AEBF6}">
      <dsp:nvSpPr>
        <dsp:cNvPr id="0" name=""/>
        <dsp:cNvSpPr/>
      </dsp:nvSpPr>
      <dsp:spPr>
        <a:xfrm>
          <a:off x="0" y="2703"/>
          <a:ext cx="517538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658CA-F8CF-486A-8E74-2F29844FA3A8}">
      <dsp:nvSpPr>
        <dsp:cNvPr id="0" name=""/>
        <dsp:cNvSpPr/>
      </dsp:nvSpPr>
      <dsp:spPr>
        <a:xfrm>
          <a:off x="0" y="2703"/>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a:t>Συγκεντρώσεις ενζύμου-υποστρώματος</a:t>
          </a:r>
          <a:endParaRPr lang="en-US" sz="2500" kern="1200" dirty="0"/>
        </a:p>
      </dsp:txBody>
      <dsp:txXfrm>
        <a:off x="0" y="2703"/>
        <a:ext cx="5175384" cy="921788"/>
      </dsp:txXfrm>
    </dsp:sp>
    <dsp:sp modelId="{7BAC8408-BF28-437A-881D-2693DB923072}">
      <dsp:nvSpPr>
        <dsp:cNvPr id="0" name=""/>
        <dsp:cNvSpPr/>
      </dsp:nvSpPr>
      <dsp:spPr>
        <a:xfrm>
          <a:off x="0" y="924492"/>
          <a:ext cx="5175384" cy="0"/>
        </a:xfrm>
        <a:prstGeom prst="lin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BEB2B-71F1-4E93-8277-2064C382D297}">
      <dsp:nvSpPr>
        <dsp:cNvPr id="0" name=""/>
        <dsp:cNvSpPr/>
      </dsp:nvSpPr>
      <dsp:spPr>
        <a:xfrm>
          <a:off x="0" y="924492"/>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a:t>Θερμοκρασία</a:t>
          </a:r>
          <a:endParaRPr lang="en-US" sz="2500" kern="1200"/>
        </a:p>
      </dsp:txBody>
      <dsp:txXfrm>
        <a:off x="0" y="924492"/>
        <a:ext cx="5175384" cy="921788"/>
      </dsp:txXfrm>
    </dsp:sp>
    <dsp:sp modelId="{605D7356-AE1C-4EB6-88D3-4ECF26722CBA}">
      <dsp:nvSpPr>
        <dsp:cNvPr id="0" name=""/>
        <dsp:cNvSpPr/>
      </dsp:nvSpPr>
      <dsp:spPr>
        <a:xfrm>
          <a:off x="0" y="1846281"/>
          <a:ext cx="5175384"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48245-BB17-4D24-B29F-536938D8A294}">
      <dsp:nvSpPr>
        <dsp:cNvPr id="0" name=""/>
        <dsp:cNvSpPr/>
      </dsp:nvSpPr>
      <dsp:spPr>
        <a:xfrm>
          <a:off x="0" y="1846281"/>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pH</a:t>
          </a:r>
        </a:p>
      </dsp:txBody>
      <dsp:txXfrm>
        <a:off x="0" y="1846281"/>
        <a:ext cx="5175384" cy="921788"/>
      </dsp:txXfrm>
    </dsp:sp>
    <dsp:sp modelId="{5C41B4B1-6D31-4892-97DE-577F0178BD49}">
      <dsp:nvSpPr>
        <dsp:cNvPr id="0" name=""/>
        <dsp:cNvSpPr/>
      </dsp:nvSpPr>
      <dsp:spPr>
        <a:xfrm>
          <a:off x="0" y="2768070"/>
          <a:ext cx="5175384" cy="0"/>
        </a:xfrm>
        <a:prstGeom prst="lin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2BA14-2A7E-4D0B-AFBD-4EA259E5C7A2}">
      <dsp:nvSpPr>
        <dsp:cNvPr id="0" name=""/>
        <dsp:cNvSpPr/>
      </dsp:nvSpPr>
      <dsp:spPr>
        <a:xfrm>
          <a:off x="0" y="2768070"/>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a:t>Ενεργότητα νερού </a:t>
          </a:r>
          <a:r>
            <a:rPr lang="en-US" sz="2500" kern="1200"/>
            <a:t>a</a:t>
          </a:r>
          <a:r>
            <a:rPr lang="en-US" sz="2500" kern="1200" baseline="-25000"/>
            <a:t>w</a:t>
          </a:r>
          <a:endParaRPr lang="en-US" sz="2500" kern="1200"/>
        </a:p>
      </dsp:txBody>
      <dsp:txXfrm>
        <a:off x="0" y="2768070"/>
        <a:ext cx="5175384" cy="921788"/>
      </dsp:txXfrm>
    </dsp:sp>
    <dsp:sp modelId="{822A90DD-B7C5-40D2-AEA2-31560FBAA453}">
      <dsp:nvSpPr>
        <dsp:cNvPr id="0" name=""/>
        <dsp:cNvSpPr/>
      </dsp:nvSpPr>
      <dsp:spPr>
        <a:xfrm>
          <a:off x="0" y="3689858"/>
          <a:ext cx="5175384" cy="0"/>
        </a:xfrm>
        <a:prstGeom prst="lin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4C411-2FD6-4714-83B0-5A504C084D83}">
      <dsp:nvSpPr>
        <dsp:cNvPr id="0" name=""/>
        <dsp:cNvSpPr/>
      </dsp:nvSpPr>
      <dsp:spPr>
        <a:xfrm>
          <a:off x="0" y="3689858"/>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a:t>Ιοντική ισχύς (</a:t>
          </a:r>
          <a:r>
            <a:rPr lang="el-GR" sz="2500" kern="1200" dirty="0" err="1"/>
            <a:t>ενεργοποιητές</a:t>
          </a:r>
          <a:r>
            <a:rPr lang="el-GR" sz="2500" kern="1200" dirty="0"/>
            <a:t>)</a:t>
          </a:r>
          <a:endParaRPr lang="en-US" sz="2500" kern="1200" dirty="0"/>
        </a:p>
      </dsp:txBody>
      <dsp:txXfrm>
        <a:off x="0" y="3689858"/>
        <a:ext cx="5175384" cy="921788"/>
      </dsp:txXfrm>
    </dsp:sp>
    <dsp:sp modelId="{8F6ECF23-4C2A-4D16-B442-7F021EA14D19}">
      <dsp:nvSpPr>
        <dsp:cNvPr id="0" name=""/>
        <dsp:cNvSpPr/>
      </dsp:nvSpPr>
      <dsp:spPr>
        <a:xfrm>
          <a:off x="0" y="4611647"/>
          <a:ext cx="517538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B53FF-ABC5-46CB-828F-0D5A3B2CC9A4}">
      <dsp:nvSpPr>
        <dsp:cNvPr id="0" name=""/>
        <dsp:cNvSpPr/>
      </dsp:nvSpPr>
      <dsp:spPr>
        <a:xfrm>
          <a:off x="0" y="4611647"/>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a:t>Ακτινοβολία</a:t>
          </a:r>
          <a:endParaRPr lang="en-US" sz="2500" kern="1200"/>
        </a:p>
      </dsp:txBody>
      <dsp:txXfrm>
        <a:off x="0" y="4611647"/>
        <a:ext cx="5175384" cy="921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567CF-EF98-454A-9C5B-8FC8E31AEBF6}">
      <dsp:nvSpPr>
        <dsp:cNvPr id="0" name=""/>
        <dsp:cNvSpPr/>
      </dsp:nvSpPr>
      <dsp:spPr>
        <a:xfrm>
          <a:off x="0" y="2703"/>
          <a:ext cx="517538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658CA-F8CF-486A-8E74-2F29844FA3A8}">
      <dsp:nvSpPr>
        <dsp:cNvPr id="0" name=""/>
        <dsp:cNvSpPr/>
      </dsp:nvSpPr>
      <dsp:spPr>
        <a:xfrm>
          <a:off x="0" y="2703"/>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a:t>Συγκεντρώσεις </a:t>
          </a:r>
          <a:r>
            <a:rPr lang="el-GR" sz="2500" kern="1200" dirty="0" err="1"/>
            <a:t>συμπαραγόντων</a:t>
          </a:r>
          <a:r>
            <a:rPr lang="el-GR" sz="2500" kern="1200" dirty="0"/>
            <a:t> - συνενζύμων</a:t>
          </a:r>
          <a:endParaRPr lang="en-US" sz="2500" kern="1200" dirty="0"/>
        </a:p>
      </dsp:txBody>
      <dsp:txXfrm>
        <a:off x="0" y="2703"/>
        <a:ext cx="5175384" cy="921788"/>
      </dsp:txXfrm>
    </dsp:sp>
    <dsp:sp modelId="{7BAC8408-BF28-437A-881D-2693DB923072}">
      <dsp:nvSpPr>
        <dsp:cNvPr id="0" name=""/>
        <dsp:cNvSpPr/>
      </dsp:nvSpPr>
      <dsp:spPr>
        <a:xfrm>
          <a:off x="0" y="924492"/>
          <a:ext cx="5175384" cy="0"/>
        </a:xfrm>
        <a:prstGeom prst="lin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BEB2B-71F1-4E93-8277-2064C382D297}">
      <dsp:nvSpPr>
        <dsp:cNvPr id="0" name=""/>
        <dsp:cNvSpPr/>
      </dsp:nvSpPr>
      <dsp:spPr>
        <a:xfrm>
          <a:off x="0" y="924492"/>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a:t>Εκλεκτικότητα ενζύμου</a:t>
          </a:r>
          <a:endParaRPr lang="en-US" sz="2500" kern="1200" dirty="0"/>
        </a:p>
      </dsp:txBody>
      <dsp:txXfrm>
        <a:off x="0" y="924492"/>
        <a:ext cx="5175384" cy="921788"/>
      </dsp:txXfrm>
    </dsp:sp>
    <dsp:sp modelId="{605D7356-AE1C-4EB6-88D3-4ECF26722CBA}">
      <dsp:nvSpPr>
        <dsp:cNvPr id="0" name=""/>
        <dsp:cNvSpPr/>
      </dsp:nvSpPr>
      <dsp:spPr>
        <a:xfrm>
          <a:off x="0" y="1846281"/>
          <a:ext cx="5175384"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48245-BB17-4D24-B29F-536938D8A294}">
      <dsp:nvSpPr>
        <dsp:cNvPr id="0" name=""/>
        <dsp:cNvSpPr/>
      </dsp:nvSpPr>
      <dsp:spPr>
        <a:xfrm>
          <a:off x="0" y="1846281"/>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a:t>Πίεση</a:t>
          </a:r>
          <a:endParaRPr lang="en-US" sz="2500" kern="1200" dirty="0"/>
        </a:p>
      </dsp:txBody>
      <dsp:txXfrm>
        <a:off x="0" y="1846281"/>
        <a:ext cx="5175384" cy="921788"/>
      </dsp:txXfrm>
    </dsp:sp>
    <dsp:sp modelId="{5C41B4B1-6D31-4892-97DE-577F0178BD49}">
      <dsp:nvSpPr>
        <dsp:cNvPr id="0" name=""/>
        <dsp:cNvSpPr/>
      </dsp:nvSpPr>
      <dsp:spPr>
        <a:xfrm>
          <a:off x="0" y="2768070"/>
          <a:ext cx="5175384" cy="0"/>
        </a:xfrm>
        <a:prstGeom prst="lin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2BA14-2A7E-4D0B-AFBD-4EA259E5C7A2}">
      <dsp:nvSpPr>
        <dsp:cNvPr id="0" name=""/>
        <dsp:cNvSpPr/>
      </dsp:nvSpPr>
      <dsp:spPr>
        <a:xfrm>
          <a:off x="0" y="2768070"/>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a:t>Ακινητοποίηση</a:t>
          </a:r>
          <a:endParaRPr lang="en-US" sz="2500" kern="1200" dirty="0"/>
        </a:p>
      </dsp:txBody>
      <dsp:txXfrm>
        <a:off x="0" y="2768070"/>
        <a:ext cx="5175384" cy="921788"/>
      </dsp:txXfrm>
    </dsp:sp>
    <dsp:sp modelId="{822A90DD-B7C5-40D2-AEA2-31560FBAA453}">
      <dsp:nvSpPr>
        <dsp:cNvPr id="0" name=""/>
        <dsp:cNvSpPr/>
      </dsp:nvSpPr>
      <dsp:spPr>
        <a:xfrm>
          <a:off x="0" y="3689858"/>
          <a:ext cx="5175384" cy="0"/>
        </a:xfrm>
        <a:prstGeom prst="lin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4C411-2FD6-4714-83B0-5A504C084D83}">
      <dsp:nvSpPr>
        <dsp:cNvPr id="0" name=""/>
        <dsp:cNvSpPr/>
      </dsp:nvSpPr>
      <dsp:spPr>
        <a:xfrm>
          <a:off x="0" y="3689858"/>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a:t>Οργανικοί διαλύτες</a:t>
          </a:r>
          <a:endParaRPr lang="en-US" sz="2500" kern="1200" dirty="0"/>
        </a:p>
      </dsp:txBody>
      <dsp:txXfrm>
        <a:off x="0" y="3689858"/>
        <a:ext cx="5175384" cy="921788"/>
      </dsp:txXfrm>
    </dsp:sp>
    <dsp:sp modelId="{8F6ECF23-4C2A-4D16-B442-7F021EA14D19}">
      <dsp:nvSpPr>
        <dsp:cNvPr id="0" name=""/>
        <dsp:cNvSpPr/>
      </dsp:nvSpPr>
      <dsp:spPr>
        <a:xfrm>
          <a:off x="0" y="4611647"/>
          <a:ext cx="517538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B53FF-ABC5-46CB-828F-0D5A3B2CC9A4}">
      <dsp:nvSpPr>
        <dsp:cNvPr id="0" name=""/>
        <dsp:cNvSpPr/>
      </dsp:nvSpPr>
      <dsp:spPr>
        <a:xfrm>
          <a:off x="0" y="4611647"/>
          <a:ext cx="5175384" cy="92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err="1"/>
            <a:t>Προιόντα</a:t>
          </a:r>
          <a:endParaRPr lang="en-US" sz="2500" kern="1200" dirty="0"/>
        </a:p>
      </dsp:txBody>
      <dsp:txXfrm>
        <a:off x="0" y="4611647"/>
        <a:ext cx="5175384" cy="9217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11/4/2024</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11/4/2024</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A0CBFB-6241-16E1-217D-8AABE8BD53D3}"/>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7D2E27D-A3DE-66D1-9D58-7419ACF92B0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65E216B-E692-FD84-0E11-F3373199E50F}"/>
              </a:ext>
            </a:extLst>
          </p:cNvPr>
          <p:cNvSpPr>
            <a:spLocks noGrp="1"/>
          </p:cNvSpPr>
          <p:nvPr>
            <p:ph type="dt" sz="half" idx="10"/>
          </p:nvPr>
        </p:nvSpPr>
        <p:spPr/>
        <p:txBody>
          <a:bodyPr/>
          <a:lstStyle/>
          <a:p>
            <a:pPr>
              <a:defRPr/>
            </a:pPr>
            <a:endParaRPr lang="el-GR" dirty="0"/>
          </a:p>
        </p:txBody>
      </p:sp>
      <p:sp>
        <p:nvSpPr>
          <p:cNvPr id="5" name="Θέση υποσέλιδου 4">
            <a:extLst>
              <a:ext uri="{FF2B5EF4-FFF2-40B4-BE49-F238E27FC236}">
                <a16:creationId xmlns:a16="http://schemas.microsoft.com/office/drawing/2014/main" id="{1FA9EBD3-AE3E-82B6-116B-DBE3CB740185}"/>
              </a:ext>
            </a:extLst>
          </p:cNvPr>
          <p:cNvSpPr>
            <a:spLocks noGrp="1"/>
          </p:cNvSpPr>
          <p:nvPr>
            <p:ph type="ftr" sz="quarter" idx="11"/>
          </p:nvPr>
        </p:nvSpPr>
        <p:spPr/>
        <p:txBody>
          <a:bodyPr/>
          <a:lstStyle/>
          <a:p>
            <a:pPr>
              <a:defRPr/>
            </a:pPr>
            <a:endParaRPr lang="el-GR" dirty="0"/>
          </a:p>
        </p:txBody>
      </p:sp>
      <p:sp>
        <p:nvSpPr>
          <p:cNvPr id="6" name="Θέση αριθμού διαφάνειας 5">
            <a:extLst>
              <a:ext uri="{FF2B5EF4-FFF2-40B4-BE49-F238E27FC236}">
                <a16:creationId xmlns:a16="http://schemas.microsoft.com/office/drawing/2014/main" id="{0E99A88B-73E3-AE4F-AA8A-86D6DC71F456}"/>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20649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AB83A4-8BF5-372A-AAB0-D5E5117F6ED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C4EC4CD-492E-F3E0-1754-4FD16333679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5611D2F-B1B5-170E-8C3E-905242843017}"/>
              </a:ext>
            </a:extLst>
          </p:cNvPr>
          <p:cNvSpPr>
            <a:spLocks noGrp="1"/>
          </p:cNvSpPr>
          <p:nvPr>
            <p:ph type="dt" sz="half" idx="10"/>
          </p:nvPr>
        </p:nvSpPr>
        <p:spPr/>
        <p:txBody>
          <a:bodyPr/>
          <a:lstStyle/>
          <a:p>
            <a:pPr>
              <a:defRPr/>
            </a:pPr>
            <a:endParaRPr lang="el-GR" dirty="0"/>
          </a:p>
        </p:txBody>
      </p:sp>
      <p:sp>
        <p:nvSpPr>
          <p:cNvPr id="5" name="Θέση υποσέλιδου 4">
            <a:extLst>
              <a:ext uri="{FF2B5EF4-FFF2-40B4-BE49-F238E27FC236}">
                <a16:creationId xmlns:a16="http://schemas.microsoft.com/office/drawing/2014/main" id="{B4438A18-A8C2-7570-9281-8CD1171514FF}"/>
              </a:ext>
            </a:extLst>
          </p:cNvPr>
          <p:cNvSpPr>
            <a:spLocks noGrp="1"/>
          </p:cNvSpPr>
          <p:nvPr>
            <p:ph type="ftr" sz="quarter" idx="11"/>
          </p:nvPr>
        </p:nvSpPr>
        <p:spPr/>
        <p:txBody>
          <a:bodyPr/>
          <a:lstStyle/>
          <a:p>
            <a:pPr>
              <a:defRPr/>
            </a:pPr>
            <a:endParaRPr lang="el-GR" dirty="0"/>
          </a:p>
        </p:txBody>
      </p:sp>
      <p:sp>
        <p:nvSpPr>
          <p:cNvPr id="6" name="Θέση αριθμού διαφάνειας 5">
            <a:extLst>
              <a:ext uri="{FF2B5EF4-FFF2-40B4-BE49-F238E27FC236}">
                <a16:creationId xmlns:a16="http://schemas.microsoft.com/office/drawing/2014/main" id="{B8068707-860F-4D19-D18B-5A9F1237A0DA}"/>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8999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6C1F7B2-2667-4C3E-E66B-6A52C86650B5}"/>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A12C846-45B1-69CE-B382-67CABE1E7975}"/>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AA4D394-DEAC-0E8E-73B9-B299570E2F38}"/>
              </a:ext>
            </a:extLst>
          </p:cNvPr>
          <p:cNvSpPr>
            <a:spLocks noGrp="1"/>
          </p:cNvSpPr>
          <p:nvPr>
            <p:ph type="dt" sz="half" idx="10"/>
          </p:nvPr>
        </p:nvSpPr>
        <p:spPr/>
        <p:txBody>
          <a:bodyPr/>
          <a:lstStyle/>
          <a:p>
            <a:pPr>
              <a:defRPr/>
            </a:pPr>
            <a:endParaRPr lang="el-GR" dirty="0"/>
          </a:p>
        </p:txBody>
      </p:sp>
      <p:sp>
        <p:nvSpPr>
          <p:cNvPr id="5" name="Θέση υποσέλιδου 4">
            <a:extLst>
              <a:ext uri="{FF2B5EF4-FFF2-40B4-BE49-F238E27FC236}">
                <a16:creationId xmlns:a16="http://schemas.microsoft.com/office/drawing/2014/main" id="{DA1FCF2A-F11D-2F1A-09CD-4DB880128E90}"/>
              </a:ext>
            </a:extLst>
          </p:cNvPr>
          <p:cNvSpPr>
            <a:spLocks noGrp="1"/>
          </p:cNvSpPr>
          <p:nvPr>
            <p:ph type="ftr" sz="quarter" idx="11"/>
          </p:nvPr>
        </p:nvSpPr>
        <p:spPr/>
        <p:txBody>
          <a:bodyPr/>
          <a:lstStyle/>
          <a:p>
            <a:pPr>
              <a:defRPr/>
            </a:pPr>
            <a:endParaRPr lang="el-GR" dirty="0"/>
          </a:p>
        </p:txBody>
      </p:sp>
      <p:sp>
        <p:nvSpPr>
          <p:cNvPr id="6" name="Θέση αριθμού διαφάνειας 5">
            <a:extLst>
              <a:ext uri="{FF2B5EF4-FFF2-40B4-BE49-F238E27FC236}">
                <a16:creationId xmlns:a16="http://schemas.microsoft.com/office/drawing/2014/main" id="{F2F56E18-0801-A1A5-9153-6B030EB08C24}"/>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42567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DB415C-3DE9-B867-6AAB-165F7386F2E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0639AE5-76C4-0941-EB96-8477D476A18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ED7E6CE-5DEB-24D5-0CD0-37FEC8646DDE}"/>
              </a:ext>
            </a:extLst>
          </p:cNvPr>
          <p:cNvSpPr>
            <a:spLocks noGrp="1"/>
          </p:cNvSpPr>
          <p:nvPr>
            <p:ph type="dt" sz="half" idx="10"/>
          </p:nvPr>
        </p:nvSpPr>
        <p:spPr/>
        <p:txBody>
          <a:bodyPr/>
          <a:lstStyle/>
          <a:p>
            <a:pPr>
              <a:defRPr/>
            </a:pPr>
            <a:endParaRPr lang="el-GR" dirty="0"/>
          </a:p>
        </p:txBody>
      </p:sp>
      <p:sp>
        <p:nvSpPr>
          <p:cNvPr id="5" name="Θέση υποσέλιδου 4">
            <a:extLst>
              <a:ext uri="{FF2B5EF4-FFF2-40B4-BE49-F238E27FC236}">
                <a16:creationId xmlns:a16="http://schemas.microsoft.com/office/drawing/2014/main" id="{AF56C9FB-2226-3987-F57D-551F6F59D7C9}"/>
              </a:ext>
            </a:extLst>
          </p:cNvPr>
          <p:cNvSpPr>
            <a:spLocks noGrp="1"/>
          </p:cNvSpPr>
          <p:nvPr>
            <p:ph type="ftr" sz="quarter" idx="11"/>
          </p:nvPr>
        </p:nvSpPr>
        <p:spPr/>
        <p:txBody>
          <a:bodyPr/>
          <a:lstStyle/>
          <a:p>
            <a:pPr>
              <a:defRPr/>
            </a:pPr>
            <a:endParaRPr lang="el-GR" dirty="0"/>
          </a:p>
        </p:txBody>
      </p:sp>
      <p:sp>
        <p:nvSpPr>
          <p:cNvPr id="6" name="Θέση αριθμού διαφάνειας 5">
            <a:extLst>
              <a:ext uri="{FF2B5EF4-FFF2-40B4-BE49-F238E27FC236}">
                <a16:creationId xmlns:a16="http://schemas.microsoft.com/office/drawing/2014/main" id="{4355E86C-6FC9-EEFB-79F0-ABE367DC6D5A}"/>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30044771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27C8DC-4091-6BD1-C7AB-83908A358054}"/>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149A01A-8172-B6E9-3F49-0C0230619762}"/>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9BC9D84-6513-837D-92B4-9BC1D3ED38CD}"/>
              </a:ext>
            </a:extLst>
          </p:cNvPr>
          <p:cNvSpPr>
            <a:spLocks noGrp="1"/>
          </p:cNvSpPr>
          <p:nvPr>
            <p:ph type="dt" sz="half" idx="10"/>
          </p:nvPr>
        </p:nvSpPr>
        <p:spPr/>
        <p:txBody>
          <a:bodyPr/>
          <a:lstStyle/>
          <a:p>
            <a:pPr>
              <a:defRPr/>
            </a:pPr>
            <a:endParaRPr lang="el-GR" dirty="0"/>
          </a:p>
        </p:txBody>
      </p:sp>
      <p:sp>
        <p:nvSpPr>
          <p:cNvPr id="5" name="Θέση υποσέλιδου 4">
            <a:extLst>
              <a:ext uri="{FF2B5EF4-FFF2-40B4-BE49-F238E27FC236}">
                <a16:creationId xmlns:a16="http://schemas.microsoft.com/office/drawing/2014/main" id="{DC5835E6-20D4-9078-1817-2D904F056754}"/>
              </a:ext>
            </a:extLst>
          </p:cNvPr>
          <p:cNvSpPr>
            <a:spLocks noGrp="1"/>
          </p:cNvSpPr>
          <p:nvPr>
            <p:ph type="ftr" sz="quarter" idx="11"/>
          </p:nvPr>
        </p:nvSpPr>
        <p:spPr/>
        <p:txBody>
          <a:bodyPr/>
          <a:lstStyle/>
          <a:p>
            <a:pPr>
              <a:defRPr/>
            </a:pPr>
            <a:endParaRPr lang="el-GR" dirty="0"/>
          </a:p>
        </p:txBody>
      </p:sp>
      <p:sp>
        <p:nvSpPr>
          <p:cNvPr id="6" name="Θέση αριθμού διαφάνειας 5">
            <a:extLst>
              <a:ext uri="{FF2B5EF4-FFF2-40B4-BE49-F238E27FC236}">
                <a16:creationId xmlns:a16="http://schemas.microsoft.com/office/drawing/2014/main" id="{9AF01B64-8F68-3D61-2C8E-EE7543B7563A}"/>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6427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88BA99-6DD0-0D5A-67FE-9E5471DDB55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61F894A-719C-6936-FF28-D41F5D11C004}"/>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F7C4380-A0ED-D2E8-107E-F6561DFDA3A6}"/>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1601716-A34E-9E64-ACD7-DD5C885FEAAF}"/>
              </a:ext>
            </a:extLst>
          </p:cNvPr>
          <p:cNvSpPr>
            <a:spLocks noGrp="1"/>
          </p:cNvSpPr>
          <p:nvPr>
            <p:ph type="dt" sz="half" idx="10"/>
          </p:nvPr>
        </p:nvSpPr>
        <p:spPr/>
        <p:txBody>
          <a:bodyPr/>
          <a:lstStyle/>
          <a:p>
            <a:pPr>
              <a:defRPr/>
            </a:pPr>
            <a:endParaRPr lang="el-GR" dirty="0"/>
          </a:p>
        </p:txBody>
      </p:sp>
      <p:sp>
        <p:nvSpPr>
          <p:cNvPr id="6" name="Θέση υποσέλιδου 5">
            <a:extLst>
              <a:ext uri="{FF2B5EF4-FFF2-40B4-BE49-F238E27FC236}">
                <a16:creationId xmlns:a16="http://schemas.microsoft.com/office/drawing/2014/main" id="{C1E00B92-1EF6-3517-F68D-96295ECFBAAF}"/>
              </a:ext>
            </a:extLst>
          </p:cNvPr>
          <p:cNvSpPr>
            <a:spLocks noGrp="1"/>
          </p:cNvSpPr>
          <p:nvPr>
            <p:ph type="ftr" sz="quarter" idx="11"/>
          </p:nvPr>
        </p:nvSpPr>
        <p:spPr/>
        <p:txBody>
          <a:bodyPr/>
          <a:lstStyle/>
          <a:p>
            <a:pPr>
              <a:defRPr/>
            </a:pPr>
            <a:endParaRPr lang="el-GR" dirty="0"/>
          </a:p>
        </p:txBody>
      </p:sp>
      <p:sp>
        <p:nvSpPr>
          <p:cNvPr id="7" name="Θέση αριθμού διαφάνειας 6">
            <a:extLst>
              <a:ext uri="{FF2B5EF4-FFF2-40B4-BE49-F238E27FC236}">
                <a16:creationId xmlns:a16="http://schemas.microsoft.com/office/drawing/2014/main" id="{9D0FE5E3-A883-942F-C138-702ED626911E}"/>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02208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D4E6A-9C0A-C0E5-F224-8F90AF62DF7D}"/>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40EF89F-1D9F-879E-9584-93F8631FABB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F6C9BC9-2D83-355E-858D-AD9D58690F17}"/>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6853D46-1191-F052-78C4-799A41DC657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172B24F-7602-6C11-1DDD-80AF88B6B933}"/>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82A41B7-BD03-7030-89C0-FB23AA16A1EB}"/>
              </a:ext>
            </a:extLst>
          </p:cNvPr>
          <p:cNvSpPr>
            <a:spLocks noGrp="1"/>
          </p:cNvSpPr>
          <p:nvPr>
            <p:ph type="dt" sz="half" idx="10"/>
          </p:nvPr>
        </p:nvSpPr>
        <p:spPr/>
        <p:txBody>
          <a:bodyPr/>
          <a:lstStyle/>
          <a:p>
            <a:pPr>
              <a:defRPr/>
            </a:pPr>
            <a:endParaRPr lang="el-GR" dirty="0"/>
          </a:p>
        </p:txBody>
      </p:sp>
      <p:sp>
        <p:nvSpPr>
          <p:cNvPr id="8" name="Θέση υποσέλιδου 7">
            <a:extLst>
              <a:ext uri="{FF2B5EF4-FFF2-40B4-BE49-F238E27FC236}">
                <a16:creationId xmlns:a16="http://schemas.microsoft.com/office/drawing/2014/main" id="{B2A8A3F9-F0CC-4473-AEB5-AC06EAD25BC4}"/>
              </a:ext>
            </a:extLst>
          </p:cNvPr>
          <p:cNvSpPr>
            <a:spLocks noGrp="1"/>
          </p:cNvSpPr>
          <p:nvPr>
            <p:ph type="ftr" sz="quarter" idx="11"/>
          </p:nvPr>
        </p:nvSpPr>
        <p:spPr/>
        <p:txBody>
          <a:bodyPr/>
          <a:lstStyle/>
          <a:p>
            <a:pPr>
              <a:defRPr/>
            </a:pPr>
            <a:endParaRPr lang="el-GR" dirty="0"/>
          </a:p>
        </p:txBody>
      </p:sp>
      <p:sp>
        <p:nvSpPr>
          <p:cNvPr id="9" name="Θέση αριθμού διαφάνειας 8">
            <a:extLst>
              <a:ext uri="{FF2B5EF4-FFF2-40B4-BE49-F238E27FC236}">
                <a16:creationId xmlns:a16="http://schemas.microsoft.com/office/drawing/2014/main" id="{FE3A376D-6744-C442-6C13-08ABE474D159}"/>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26942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AAAA3-A7B4-4059-E485-93FC417390C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D135185-839E-4C1A-C084-85172B41F4CD}"/>
              </a:ext>
            </a:extLst>
          </p:cNvPr>
          <p:cNvSpPr>
            <a:spLocks noGrp="1"/>
          </p:cNvSpPr>
          <p:nvPr>
            <p:ph type="dt" sz="half" idx="10"/>
          </p:nvPr>
        </p:nvSpPr>
        <p:spPr/>
        <p:txBody>
          <a:bodyPr/>
          <a:lstStyle/>
          <a:p>
            <a:pPr>
              <a:defRPr/>
            </a:pPr>
            <a:endParaRPr lang="el-GR" dirty="0"/>
          </a:p>
        </p:txBody>
      </p:sp>
      <p:sp>
        <p:nvSpPr>
          <p:cNvPr id="4" name="Θέση υποσέλιδου 3">
            <a:extLst>
              <a:ext uri="{FF2B5EF4-FFF2-40B4-BE49-F238E27FC236}">
                <a16:creationId xmlns:a16="http://schemas.microsoft.com/office/drawing/2014/main" id="{5CF669C8-C961-2A72-BE8D-17F80C742153}"/>
              </a:ext>
            </a:extLst>
          </p:cNvPr>
          <p:cNvSpPr>
            <a:spLocks noGrp="1"/>
          </p:cNvSpPr>
          <p:nvPr>
            <p:ph type="ftr" sz="quarter" idx="11"/>
          </p:nvPr>
        </p:nvSpPr>
        <p:spPr/>
        <p:txBody>
          <a:bodyPr/>
          <a:lstStyle/>
          <a:p>
            <a:pPr>
              <a:defRPr/>
            </a:pPr>
            <a:endParaRPr lang="el-GR" dirty="0"/>
          </a:p>
        </p:txBody>
      </p:sp>
      <p:sp>
        <p:nvSpPr>
          <p:cNvPr id="5" name="Θέση αριθμού διαφάνειας 4">
            <a:extLst>
              <a:ext uri="{FF2B5EF4-FFF2-40B4-BE49-F238E27FC236}">
                <a16:creationId xmlns:a16="http://schemas.microsoft.com/office/drawing/2014/main" id="{F8A00CA9-5A5B-E3DD-3137-C482F62144AD}"/>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1604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597F30B-3B6F-7696-A770-7C53F71CE289}"/>
              </a:ext>
            </a:extLst>
          </p:cNvPr>
          <p:cNvSpPr>
            <a:spLocks noGrp="1"/>
          </p:cNvSpPr>
          <p:nvPr>
            <p:ph type="dt" sz="half" idx="10"/>
          </p:nvPr>
        </p:nvSpPr>
        <p:spPr/>
        <p:txBody>
          <a:bodyPr/>
          <a:lstStyle/>
          <a:p>
            <a:pPr>
              <a:defRPr/>
            </a:pPr>
            <a:endParaRPr lang="el-GR" dirty="0"/>
          </a:p>
        </p:txBody>
      </p:sp>
      <p:sp>
        <p:nvSpPr>
          <p:cNvPr id="3" name="Θέση υποσέλιδου 2">
            <a:extLst>
              <a:ext uri="{FF2B5EF4-FFF2-40B4-BE49-F238E27FC236}">
                <a16:creationId xmlns:a16="http://schemas.microsoft.com/office/drawing/2014/main" id="{84282F92-9FA4-BED6-CB99-321C5CA576CA}"/>
              </a:ext>
            </a:extLst>
          </p:cNvPr>
          <p:cNvSpPr>
            <a:spLocks noGrp="1"/>
          </p:cNvSpPr>
          <p:nvPr>
            <p:ph type="ftr" sz="quarter" idx="11"/>
          </p:nvPr>
        </p:nvSpPr>
        <p:spPr/>
        <p:txBody>
          <a:bodyPr/>
          <a:lstStyle/>
          <a:p>
            <a:pPr>
              <a:defRPr/>
            </a:pPr>
            <a:endParaRPr lang="el-GR" dirty="0"/>
          </a:p>
        </p:txBody>
      </p:sp>
      <p:sp>
        <p:nvSpPr>
          <p:cNvPr id="4" name="Θέση αριθμού διαφάνειας 3">
            <a:extLst>
              <a:ext uri="{FF2B5EF4-FFF2-40B4-BE49-F238E27FC236}">
                <a16:creationId xmlns:a16="http://schemas.microsoft.com/office/drawing/2014/main" id="{D7365E0A-9FE7-C3AF-0F50-D7E6143C3BE5}"/>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2523457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C142F1-C338-B822-B835-B2DD7C4C4C1D}"/>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10C0206-2D85-89A5-4589-6EF16F2C88E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277D63F-29A5-C21F-39A5-BD59372177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22FB176-696E-BCA7-1CBE-5D86AF78281D}"/>
              </a:ext>
            </a:extLst>
          </p:cNvPr>
          <p:cNvSpPr>
            <a:spLocks noGrp="1"/>
          </p:cNvSpPr>
          <p:nvPr>
            <p:ph type="dt" sz="half" idx="10"/>
          </p:nvPr>
        </p:nvSpPr>
        <p:spPr/>
        <p:txBody>
          <a:bodyPr/>
          <a:lstStyle/>
          <a:p>
            <a:pPr>
              <a:defRPr/>
            </a:pPr>
            <a:endParaRPr lang="el-GR" dirty="0"/>
          </a:p>
        </p:txBody>
      </p:sp>
      <p:sp>
        <p:nvSpPr>
          <p:cNvPr id="6" name="Θέση υποσέλιδου 5">
            <a:extLst>
              <a:ext uri="{FF2B5EF4-FFF2-40B4-BE49-F238E27FC236}">
                <a16:creationId xmlns:a16="http://schemas.microsoft.com/office/drawing/2014/main" id="{DB7991F8-080F-4FDC-A2DE-5712921C6723}"/>
              </a:ext>
            </a:extLst>
          </p:cNvPr>
          <p:cNvSpPr>
            <a:spLocks noGrp="1"/>
          </p:cNvSpPr>
          <p:nvPr>
            <p:ph type="ftr" sz="quarter" idx="11"/>
          </p:nvPr>
        </p:nvSpPr>
        <p:spPr/>
        <p:txBody>
          <a:bodyPr/>
          <a:lstStyle/>
          <a:p>
            <a:pPr>
              <a:defRPr/>
            </a:pPr>
            <a:endParaRPr lang="el-GR" dirty="0"/>
          </a:p>
        </p:txBody>
      </p:sp>
      <p:sp>
        <p:nvSpPr>
          <p:cNvPr id="7" name="Θέση αριθμού διαφάνειας 6">
            <a:extLst>
              <a:ext uri="{FF2B5EF4-FFF2-40B4-BE49-F238E27FC236}">
                <a16:creationId xmlns:a16="http://schemas.microsoft.com/office/drawing/2014/main" id="{FEAC9588-0107-3B38-5AC0-3C936AA5A330}"/>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52412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164AA8-5940-8E9F-C9A7-320E4E7C1D8C}"/>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B1D37D7-C8E8-6C7F-2F51-F42A96FC9E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87697E51-930F-1A5D-437A-DB319A2129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789BCE1-E49F-4B16-9CB1-9D812E332CDA}"/>
              </a:ext>
            </a:extLst>
          </p:cNvPr>
          <p:cNvSpPr>
            <a:spLocks noGrp="1"/>
          </p:cNvSpPr>
          <p:nvPr>
            <p:ph type="dt" sz="half" idx="10"/>
          </p:nvPr>
        </p:nvSpPr>
        <p:spPr/>
        <p:txBody>
          <a:bodyPr/>
          <a:lstStyle/>
          <a:p>
            <a:pPr>
              <a:defRPr/>
            </a:pPr>
            <a:endParaRPr lang="el-GR" dirty="0"/>
          </a:p>
        </p:txBody>
      </p:sp>
      <p:sp>
        <p:nvSpPr>
          <p:cNvPr id="6" name="Θέση υποσέλιδου 5">
            <a:extLst>
              <a:ext uri="{FF2B5EF4-FFF2-40B4-BE49-F238E27FC236}">
                <a16:creationId xmlns:a16="http://schemas.microsoft.com/office/drawing/2014/main" id="{E38EDFBE-7CEF-01D9-6356-16CB23EC4D9F}"/>
              </a:ext>
            </a:extLst>
          </p:cNvPr>
          <p:cNvSpPr>
            <a:spLocks noGrp="1"/>
          </p:cNvSpPr>
          <p:nvPr>
            <p:ph type="ftr" sz="quarter" idx="11"/>
          </p:nvPr>
        </p:nvSpPr>
        <p:spPr/>
        <p:txBody>
          <a:bodyPr/>
          <a:lstStyle/>
          <a:p>
            <a:pPr>
              <a:defRPr/>
            </a:pPr>
            <a:endParaRPr lang="el-GR" dirty="0"/>
          </a:p>
        </p:txBody>
      </p:sp>
      <p:sp>
        <p:nvSpPr>
          <p:cNvPr id="7" name="Θέση αριθμού διαφάνειας 6">
            <a:extLst>
              <a:ext uri="{FF2B5EF4-FFF2-40B4-BE49-F238E27FC236}">
                <a16:creationId xmlns:a16="http://schemas.microsoft.com/office/drawing/2014/main" id="{E2768AD9-8FB8-D2B2-7A0F-7E5A6C74F835}"/>
              </a:ext>
            </a:extLst>
          </p:cNvPr>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43289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D1FB112-FE1D-4C21-B317-278BFEF68C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59104CA-3640-3302-3852-198010B526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2EDBEF5-93C1-2DBA-8B81-3CECBC12F10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el-GR" dirty="0"/>
          </a:p>
        </p:txBody>
      </p:sp>
      <p:sp>
        <p:nvSpPr>
          <p:cNvPr id="5" name="Θέση υποσέλιδου 4">
            <a:extLst>
              <a:ext uri="{FF2B5EF4-FFF2-40B4-BE49-F238E27FC236}">
                <a16:creationId xmlns:a16="http://schemas.microsoft.com/office/drawing/2014/main" id="{2A0815B4-6E0B-1A18-70FB-B5D74A7A09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el-GR" dirty="0"/>
          </a:p>
        </p:txBody>
      </p:sp>
      <p:sp>
        <p:nvSpPr>
          <p:cNvPr id="6" name="Θέση αριθμού διαφάνειας 5">
            <a:extLst>
              <a:ext uri="{FF2B5EF4-FFF2-40B4-BE49-F238E27FC236}">
                <a16:creationId xmlns:a16="http://schemas.microsoft.com/office/drawing/2014/main" id="{354186BC-3E6D-8E2F-2AD5-862F603DCF6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2680434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748C1DF4-A945-9612-81EC-32625E0EAEDD}"/>
              </a:ext>
            </a:extLst>
          </p:cNvPr>
          <p:cNvSpPr txBox="1">
            <a:spLocks/>
          </p:cNvSpPr>
          <p:nvPr/>
        </p:nvSpPr>
        <p:spPr>
          <a:xfrm>
            <a:off x="0" y="857250"/>
            <a:ext cx="4564264" cy="118524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400" dirty="0"/>
              <a:t>Πανεπιστήμιο Θεσσαλίας</a:t>
            </a:r>
            <a:br>
              <a:rPr lang="el-GR" sz="2400" dirty="0"/>
            </a:br>
            <a:r>
              <a:rPr lang="el-GR" sz="2400" dirty="0"/>
              <a:t>Τμήμα Επιστήμης Τροφίμων &amp; Διατροφής</a:t>
            </a:r>
          </a:p>
        </p:txBody>
      </p:sp>
      <p:sp>
        <p:nvSpPr>
          <p:cNvPr id="5" name="Θέση περιεχομένου 2">
            <a:extLst>
              <a:ext uri="{FF2B5EF4-FFF2-40B4-BE49-F238E27FC236}">
                <a16:creationId xmlns:a16="http://schemas.microsoft.com/office/drawing/2014/main" id="{6E6605FE-3B7F-743F-2A95-5C7A07B606CA}"/>
              </a:ext>
            </a:extLst>
          </p:cNvPr>
          <p:cNvSpPr txBox="1">
            <a:spLocks/>
          </p:cNvSpPr>
          <p:nvPr/>
        </p:nvSpPr>
        <p:spPr>
          <a:xfrm>
            <a:off x="0" y="5249911"/>
            <a:ext cx="4564264" cy="748019"/>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a:t>Δρ. Χατζημητάκος Θεόδωρος, </a:t>
            </a:r>
          </a:p>
          <a:p>
            <a:r>
              <a:rPr lang="en-US" sz="1800" dirty="0"/>
              <a:t>M.Sc., M.Ed., </a:t>
            </a:r>
            <a:r>
              <a:rPr lang="en-US" sz="1800" dirty="0" err="1"/>
              <a:t>Ph.D</a:t>
            </a:r>
            <a:endParaRPr lang="el-GR" sz="1800" dirty="0"/>
          </a:p>
        </p:txBody>
      </p:sp>
      <p:pic>
        <p:nvPicPr>
          <p:cNvPr id="6" name="Picture 4" descr="Κρυστάλλινο πλέγμα">
            <a:extLst>
              <a:ext uri="{FF2B5EF4-FFF2-40B4-BE49-F238E27FC236}">
                <a16:creationId xmlns:a16="http://schemas.microsoft.com/office/drawing/2014/main" id="{51C63F06-E812-8BD2-4AF2-E3798BB3E7D9}"/>
              </a:ext>
            </a:extLst>
          </p:cNvPr>
          <p:cNvPicPr>
            <a:picLocks noChangeAspect="1"/>
          </p:cNvPicPr>
          <p:nvPr/>
        </p:nvPicPr>
        <p:blipFill rotWithShape="1">
          <a:blip r:embed="rId2"/>
          <a:srcRect l="25636" r="24364"/>
          <a:stretch/>
        </p:blipFill>
        <p:spPr>
          <a:xfrm>
            <a:off x="4572001" y="857257"/>
            <a:ext cx="4571999" cy="5143493"/>
          </a:xfrm>
          <a:prstGeom prst="rect">
            <a:avLst/>
          </a:prstGeom>
        </p:spPr>
      </p:pic>
      <p:sp>
        <p:nvSpPr>
          <p:cNvPr id="11" name="TextBox 10">
            <a:extLst>
              <a:ext uri="{FF2B5EF4-FFF2-40B4-BE49-F238E27FC236}">
                <a16:creationId xmlns:a16="http://schemas.microsoft.com/office/drawing/2014/main" id="{6580F94C-21BB-60FB-0340-F195EFCFE946}"/>
              </a:ext>
            </a:extLst>
          </p:cNvPr>
          <p:cNvSpPr txBox="1"/>
          <p:nvPr/>
        </p:nvSpPr>
        <p:spPr>
          <a:xfrm>
            <a:off x="0" y="2930926"/>
            <a:ext cx="4478917" cy="461665"/>
          </a:xfrm>
          <a:prstGeom prst="rect">
            <a:avLst/>
          </a:prstGeom>
          <a:noFill/>
        </p:spPr>
        <p:txBody>
          <a:bodyPr wrap="square">
            <a:spAutoFit/>
          </a:bodyPr>
          <a:lstStyle/>
          <a:p>
            <a:pPr algn="ctr"/>
            <a:r>
              <a:rPr lang="el-GR" sz="2400" dirty="0"/>
              <a:t>Βιοχημεία Τροφίμων</a:t>
            </a:r>
          </a:p>
        </p:txBody>
      </p:sp>
      <p:sp>
        <p:nvSpPr>
          <p:cNvPr id="12" name="TextBox 11">
            <a:extLst>
              <a:ext uri="{FF2B5EF4-FFF2-40B4-BE49-F238E27FC236}">
                <a16:creationId xmlns:a16="http://schemas.microsoft.com/office/drawing/2014/main" id="{96EF2834-28C3-D670-01C9-2E05716CF4B1}"/>
              </a:ext>
            </a:extLst>
          </p:cNvPr>
          <p:cNvSpPr txBox="1"/>
          <p:nvPr/>
        </p:nvSpPr>
        <p:spPr>
          <a:xfrm>
            <a:off x="42673" y="3863261"/>
            <a:ext cx="4478917" cy="369332"/>
          </a:xfrm>
          <a:prstGeom prst="rect">
            <a:avLst/>
          </a:prstGeom>
          <a:noFill/>
        </p:spPr>
        <p:txBody>
          <a:bodyPr wrap="square">
            <a:spAutoFit/>
          </a:bodyPr>
          <a:lstStyle/>
          <a:p>
            <a:pPr algn="ctr"/>
            <a:r>
              <a:rPr lang="en-US" dirty="0"/>
              <a:t>2</a:t>
            </a:r>
            <a:r>
              <a:rPr lang="el-GR" baseline="30000" dirty="0"/>
              <a:t>η</a:t>
            </a:r>
            <a:r>
              <a:rPr lang="el-GR" dirty="0"/>
              <a:t> Ενότητα</a:t>
            </a:r>
          </a:p>
        </p:txBody>
      </p:sp>
    </p:spTree>
    <p:extLst>
      <p:ext uri="{BB962C8B-B14F-4D97-AF65-F5344CB8AC3E}">
        <p14:creationId xmlns:p14="http://schemas.microsoft.com/office/powerpoint/2010/main" val="104252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441429" y="5515806"/>
            <a:ext cx="4104457" cy="814154"/>
          </a:xfrm>
        </p:spPr>
        <p:txBody>
          <a:bodyPr>
            <a:noAutofit/>
          </a:bodyPr>
          <a:lstStyle/>
          <a:p>
            <a:pPr marL="0" indent="0">
              <a:buNone/>
            </a:pPr>
            <a:r>
              <a:rPr lang="el-GR" sz="1800" dirty="0"/>
              <a:t>Το ενεργό κέντρο του ενζύμου έχει απενεργοποιηθεί με αύξηση της θερμοκρασίας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5" name="Εικόνα 4" descr="http://academic.pgcc.edu/%7Ekroberts/Lecture/Chapter%205/05-09_Denaturation_L.jpg"/>
          <p:cNvPicPr/>
          <p:nvPr/>
        </p:nvPicPr>
        <p:blipFill rotWithShape="1">
          <a:blip r:embed="rId2" cstate="print">
            <a:extLst>
              <a:ext uri="{28A0092B-C50C-407E-A947-70E740481C1C}">
                <a14:useLocalDpi xmlns:a14="http://schemas.microsoft.com/office/drawing/2010/main" val="0"/>
              </a:ext>
            </a:extLst>
          </a:blip>
          <a:srcRect l="-38"/>
          <a:stretch/>
        </p:blipFill>
        <p:spPr bwMode="auto">
          <a:xfrm>
            <a:off x="1523004" y="923322"/>
            <a:ext cx="6359138" cy="4608512"/>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D59B94B-E03F-1B74-52A8-C9983CA1E176}"/>
              </a:ext>
            </a:extLst>
          </p:cNvPr>
          <p:cNvSpPr txBox="1"/>
          <p:nvPr/>
        </p:nvSpPr>
        <p:spPr>
          <a:xfrm>
            <a:off x="336973" y="5515806"/>
            <a:ext cx="4104456" cy="923330"/>
          </a:xfrm>
          <a:prstGeom prst="rect">
            <a:avLst/>
          </a:prstGeom>
          <a:noFill/>
        </p:spPr>
        <p:txBody>
          <a:bodyPr wrap="square" rtlCol="0">
            <a:spAutoFit/>
          </a:bodyPr>
          <a:lstStyle/>
          <a:p>
            <a:r>
              <a:rPr lang="el-GR" dirty="0">
                <a:latin typeface="+mn-lt"/>
              </a:rPr>
              <a:t>Το ένζυμο βρίσκεται σε μορφή όπου το ενεργό του κέντρο βρίσκεται σε λειτουργία (κατάλληλη θερμοκρασία)</a:t>
            </a:r>
          </a:p>
        </p:txBody>
      </p:sp>
      <p:sp>
        <p:nvSpPr>
          <p:cNvPr id="7" name="TextBox 6">
            <a:extLst>
              <a:ext uri="{FF2B5EF4-FFF2-40B4-BE49-F238E27FC236}">
                <a16:creationId xmlns:a16="http://schemas.microsoft.com/office/drawing/2014/main" id="{99D446DD-57CC-A77A-DE9A-9640CDD70F06}"/>
              </a:ext>
            </a:extLst>
          </p:cNvPr>
          <p:cNvSpPr txBox="1"/>
          <p:nvPr/>
        </p:nvSpPr>
        <p:spPr>
          <a:xfrm>
            <a:off x="0" y="1"/>
            <a:ext cx="9144000" cy="1200329"/>
          </a:xfrm>
          <a:prstGeom prst="rect">
            <a:avLst/>
          </a:prstGeom>
          <a:noFill/>
        </p:spPr>
        <p:txBody>
          <a:bodyPr wrap="square">
            <a:spAutoFit/>
          </a:bodyPr>
          <a:lstStyle/>
          <a:p>
            <a:r>
              <a:rPr lang="el-GR" sz="1800" dirty="0"/>
              <a:t>Οι χημικές ομάδες που αποτελούν το ενεργό κέντρο του ενζύμου, με μεγάλη αύξηση της θερμοκρασίας, είναι δυνατόν να αλλάξουν θέση στον χώρο, λόγω της θερμικής κίνησης και να μην κατέχουν πλέον τις θέσεις αυτές που είναι απαραίτητες για να επακολουθήσει κατάλυση (πλήρης μετουσίωση της πρωτεΐνης).</a:t>
            </a:r>
          </a:p>
        </p:txBody>
      </p:sp>
    </p:spTree>
    <p:extLst>
      <p:ext uri="{BB962C8B-B14F-4D97-AF65-F5344CB8AC3E}">
        <p14:creationId xmlns:p14="http://schemas.microsoft.com/office/powerpoint/2010/main" val="65846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515125" y="1153572"/>
            <a:ext cx="2400300" cy="4461163"/>
          </a:xfrm>
        </p:spPr>
        <p:txBody>
          <a:bodyPr>
            <a:normAutofit/>
          </a:bodyPr>
          <a:lstStyle/>
          <a:p>
            <a:r>
              <a:rPr lang="el-GR" sz="3100" dirty="0">
                <a:solidFill>
                  <a:srgbClr val="FFFFFF"/>
                </a:solidFill>
              </a:rPr>
              <a:t>Παράγοντες που επηρεάζουν την δραστικότητα των ενζύμων </a:t>
            </a:r>
            <a:endParaRPr lang="el-GR" sz="3100" b="0"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3335481" y="591344"/>
            <a:ext cx="5179868" cy="5585619"/>
          </a:xfrm>
        </p:spPr>
        <p:txBody>
          <a:bodyPr anchor="ctr">
            <a:normAutofit/>
          </a:bodyPr>
          <a:lstStyle/>
          <a:p>
            <a:pPr marL="0" indent="0">
              <a:buNone/>
            </a:pPr>
            <a:r>
              <a:rPr lang="el-GR" sz="2800" b="1" dirty="0"/>
              <a:t>Θερμοκρασία</a:t>
            </a:r>
          </a:p>
          <a:p>
            <a:pPr marL="0" indent="0">
              <a:buNone/>
            </a:pPr>
            <a:endParaRPr lang="el-GR" sz="1900" b="1" dirty="0"/>
          </a:p>
          <a:p>
            <a:r>
              <a:rPr lang="el-GR" sz="2000" dirty="0"/>
              <a:t>Γενικά, όπως και σε όλες τις χημικές αντιδράσεις, η θερμοκρασία αυξάνει την ταχύτητα της </a:t>
            </a:r>
            <a:r>
              <a:rPr lang="el-GR" sz="2000" dirty="0" err="1"/>
              <a:t>ενζυμικής</a:t>
            </a:r>
            <a:r>
              <a:rPr lang="el-GR" sz="2000" dirty="0"/>
              <a:t> αντίδρασης.</a:t>
            </a:r>
          </a:p>
          <a:p>
            <a:r>
              <a:rPr lang="el-GR" sz="2000" dirty="0"/>
              <a:t>Η θερμοκρασία μετά από την οποία το ένζυμο απενεργοποιείται συνήθως είναι μεγαλύτερη των 60</a:t>
            </a:r>
            <a:r>
              <a:rPr lang="en-US" sz="2000" baseline="30000" dirty="0"/>
              <a:t>0</a:t>
            </a:r>
            <a:r>
              <a:rPr lang="en-US" sz="2000" dirty="0"/>
              <a:t>C.</a:t>
            </a:r>
            <a:endParaRPr lang="el-GR" sz="2000" dirty="0"/>
          </a:p>
          <a:p>
            <a:r>
              <a:rPr lang="el-GR" sz="2000" dirty="0"/>
              <a:t>Η μεταβολή της θερμοκρασίας μπορεί να έχει επίδραση και στο προϊόν. </a:t>
            </a:r>
          </a:p>
          <a:p>
            <a:pPr marL="0" indent="0">
              <a:buNone/>
            </a:pPr>
            <a:endParaRPr lang="el-GR" sz="2000" dirty="0"/>
          </a:p>
          <a:p>
            <a:endParaRPr lang="el-GR" sz="1900" dirty="0"/>
          </a:p>
        </p:txBody>
      </p:sp>
      <p:sp>
        <p:nvSpPr>
          <p:cNvPr id="4" name="Θέση αριθμού διαφάνειας 3"/>
          <p:cNvSpPr>
            <a:spLocks noGrp="1"/>
          </p:cNvSpPr>
          <p:nvPr>
            <p:ph type="sldNum" sz="quarter" idx="12"/>
          </p:nvPr>
        </p:nvSpPr>
        <p:spPr>
          <a:xfrm>
            <a:off x="7156173" y="6356350"/>
            <a:ext cx="1359176" cy="365125"/>
          </a:xfrm>
        </p:spPr>
        <p:txBody>
          <a:bodyPr>
            <a:normAutofit/>
          </a:bodyPr>
          <a:lstStyle/>
          <a:p>
            <a:pPr>
              <a:spcAft>
                <a:spcPts val="600"/>
              </a:spcAft>
              <a:defRPr/>
            </a:pPr>
            <a:fld id="{7E55E3B3-0445-4CFC-BED8-763D4409E61F}" type="slidenum">
              <a:rPr lang="el-GR" smtClean="0"/>
              <a:pPr>
                <a:spcAft>
                  <a:spcPts val="600"/>
                </a:spcAft>
                <a:defRPr/>
              </a:pPr>
              <a:t>10</a:t>
            </a:fld>
            <a:endParaRPr lang="el-GR"/>
          </a:p>
        </p:txBody>
      </p:sp>
    </p:spTree>
    <p:extLst>
      <p:ext uri="{BB962C8B-B14F-4D97-AF65-F5344CB8AC3E}">
        <p14:creationId xmlns:p14="http://schemas.microsoft.com/office/powerpoint/2010/main" val="23611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descr="scanned image of page 3100"/>
          <p:cNvPicPr/>
          <p:nvPr/>
        </p:nvPicPr>
        <p:blipFill rotWithShape="1">
          <a:blip r:embed="rId2" cstate="print">
            <a:extLst>
              <a:ext uri="{28A0092B-C50C-407E-A947-70E740481C1C}">
                <a14:useLocalDpi xmlns:a14="http://schemas.microsoft.com/office/drawing/2010/main" val="0"/>
              </a:ext>
            </a:extLst>
          </a:blip>
          <a:srcRect l="21105" t="8503" r="18330" b="67818"/>
          <a:stretch/>
        </p:blipFill>
        <p:spPr bwMode="auto">
          <a:xfrm>
            <a:off x="624804" y="1017699"/>
            <a:ext cx="7691611" cy="3977189"/>
          </a:xfrm>
          <a:prstGeom prst="rect">
            <a:avLst/>
          </a:prstGeom>
          <a:noFill/>
          <a:extLst>
            <a:ext uri="{53640926-AAD7-44D8-BBD7-CCE9431645EC}">
              <a14:shadowObscured xmlns:a14="http://schemas.microsoft.com/office/drawing/2010/main"/>
            </a:ext>
          </a:extLst>
        </p:spPr>
      </p:pic>
      <p:sp>
        <p:nvSpPr>
          <p:cNvPr id="4" name="Θέση αριθμού διαφάνειας 3"/>
          <p:cNvSpPr>
            <a:spLocks noGrp="1"/>
          </p:cNvSpPr>
          <p:nvPr>
            <p:ph type="sldNum" sz="quarter" idx="12"/>
          </p:nvPr>
        </p:nvSpPr>
        <p:spPr>
          <a:xfrm>
            <a:off x="7385857" y="6356350"/>
            <a:ext cx="1129492" cy="365125"/>
          </a:xfrm>
        </p:spPr>
        <p:txBody>
          <a:bodyPr vert="horz" lIns="91440" tIns="45720" rIns="91440" bIns="45720" rtlCol="0" anchor="ctr">
            <a:normAutofit/>
          </a:bodyPr>
          <a:lstStyle/>
          <a:p>
            <a:pPr>
              <a:spcAft>
                <a:spcPts val="600"/>
              </a:spcAft>
              <a:defRPr/>
            </a:pPr>
            <a:fld id="{7E55E3B3-0445-4CFC-BED8-763D4409E61F}" type="slidenum">
              <a:rPr lang="en-US" sz="1000">
                <a:solidFill>
                  <a:schemeClr val="tx1">
                    <a:lumMod val="50000"/>
                    <a:lumOff val="50000"/>
                  </a:schemeClr>
                </a:solidFill>
                <a:latin typeface="+mn-lt"/>
              </a:rPr>
              <a:pPr>
                <a:spcAft>
                  <a:spcPts val="600"/>
                </a:spcAft>
                <a:defRPr/>
              </a:pPr>
              <a:t>11</a:t>
            </a:fld>
            <a:endParaRPr lang="en-US" sz="1000">
              <a:solidFill>
                <a:schemeClr val="tx1">
                  <a:lumMod val="50000"/>
                  <a:lumOff val="50000"/>
                </a:schemeClr>
              </a:solidFill>
              <a:latin typeface="+mn-lt"/>
            </a:endParaRPr>
          </a:p>
        </p:txBody>
      </p:sp>
    </p:spTree>
    <p:extLst>
      <p:ext uri="{BB962C8B-B14F-4D97-AF65-F5344CB8AC3E}">
        <p14:creationId xmlns:p14="http://schemas.microsoft.com/office/powerpoint/2010/main" val="361149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515125" y="1153572"/>
            <a:ext cx="2400300" cy="4461163"/>
          </a:xfrm>
        </p:spPr>
        <p:txBody>
          <a:bodyPr>
            <a:normAutofit/>
          </a:bodyPr>
          <a:lstStyle/>
          <a:p>
            <a:r>
              <a:rPr lang="el-GR" sz="3100" dirty="0">
                <a:solidFill>
                  <a:srgbClr val="FFFFFF"/>
                </a:solidFill>
              </a:rPr>
              <a:t>Παράγοντες που επηρεάζουν την δραστικότητα των ενζύμων </a:t>
            </a:r>
            <a:endParaRPr lang="el-GR" sz="3100" b="0"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3123549" y="1052736"/>
            <a:ext cx="5562009" cy="5395090"/>
          </a:xfrm>
        </p:spPr>
        <p:txBody>
          <a:bodyPr anchor="ctr">
            <a:normAutofit fontScale="92500" lnSpcReduction="20000"/>
          </a:bodyPr>
          <a:lstStyle/>
          <a:p>
            <a:pPr marL="0" indent="0">
              <a:buNone/>
            </a:pPr>
            <a:r>
              <a:rPr lang="el-GR" sz="2200" b="1" dirty="0"/>
              <a:t>Θερμοκρασία</a:t>
            </a:r>
          </a:p>
          <a:p>
            <a:pPr marL="0" indent="0">
              <a:buNone/>
            </a:pPr>
            <a:endParaRPr lang="el-GR" b="1" dirty="0"/>
          </a:p>
          <a:p>
            <a:r>
              <a:rPr lang="el-GR" dirty="0"/>
              <a:t>Σε πολύ μικρές θερμοκρασίες η ταχύτητα της </a:t>
            </a:r>
            <a:r>
              <a:rPr lang="el-GR" dirty="0" err="1"/>
              <a:t>ενζυμικής</a:t>
            </a:r>
            <a:r>
              <a:rPr lang="el-GR" dirty="0"/>
              <a:t> αντίδρασης είναι μηδέν.</a:t>
            </a:r>
            <a:r>
              <a:rPr lang="en-US" dirty="0"/>
              <a:t> </a:t>
            </a:r>
            <a:endParaRPr lang="el-GR" dirty="0"/>
          </a:p>
          <a:p>
            <a:r>
              <a:rPr lang="el-GR" dirty="0"/>
              <a:t>Σε αυτές τις θερμοκρασίες συνήθως τα ένζυμα διατηρούνται αναλλοίωτα. Έτσι για να διατηρηθούν τα ένζυμα αποθηκεύονται σε χαμηλές θερμοκρασίες.</a:t>
            </a:r>
          </a:p>
          <a:p>
            <a:r>
              <a:rPr lang="el-GR" dirty="0"/>
              <a:t>Όταν αυξηθεί η θερμοκρασία, τα ένζυμα μπορούν να λειτουργήσουν ξανά. </a:t>
            </a:r>
          </a:p>
          <a:p>
            <a:r>
              <a:rPr lang="el-GR" dirty="0"/>
              <a:t>Συνήθως τα ένζυμα διατηρούνται χωρίς διαλύτη σε στερεά μορφή, με την παρουσία κάποιου σταθεροποιητή. Για να επιτευχθεί κάτι τέτοιο, η εξάτμιση του διαλύτη γίνεται συνήθως κάτω από χαμηλές πιέσεις και συνοδεύεται από πτώση θερμοκρασίας. </a:t>
            </a:r>
          </a:p>
          <a:p>
            <a:r>
              <a:rPr lang="el-GR" dirty="0"/>
              <a:t>Θα πρέπει να σημειωθεί ότι η κρυστάλλωση του νερού κατά την εξάτμιση, έχει σαν αποτέλεσμα την μεταβολή των δεσμών υδρογόνου που διατηρούν την τριτοταγή δομή του ενζύμου και είναι πιθανόν να το απενεργοποιήσουν. </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a:xfrm>
            <a:off x="7156173" y="6356350"/>
            <a:ext cx="1359176" cy="365125"/>
          </a:xfrm>
        </p:spPr>
        <p:txBody>
          <a:bodyPr>
            <a:normAutofit/>
          </a:bodyPr>
          <a:lstStyle/>
          <a:p>
            <a:pPr>
              <a:spcAft>
                <a:spcPts val="600"/>
              </a:spcAft>
              <a:defRPr/>
            </a:pPr>
            <a:fld id="{7E55E3B3-0445-4CFC-BED8-763D4409E61F}" type="slidenum">
              <a:rPr lang="el-GR" smtClean="0"/>
              <a:pPr>
                <a:spcAft>
                  <a:spcPts val="600"/>
                </a:spcAft>
                <a:defRPr/>
              </a:pPr>
              <a:t>12</a:t>
            </a:fld>
            <a:endParaRPr lang="el-GR"/>
          </a:p>
        </p:txBody>
      </p:sp>
    </p:spTree>
    <p:extLst>
      <p:ext uri="{BB962C8B-B14F-4D97-AF65-F5344CB8AC3E}">
        <p14:creationId xmlns:p14="http://schemas.microsoft.com/office/powerpoint/2010/main" val="425689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5125" y="1153572"/>
            <a:ext cx="2400300" cy="4461163"/>
          </a:xfrm>
        </p:spPr>
        <p:txBody>
          <a:bodyPr>
            <a:normAutofit/>
          </a:bodyPr>
          <a:lstStyle/>
          <a:p>
            <a:r>
              <a:rPr lang="el-GR" sz="3100" dirty="0">
                <a:solidFill>
                  <a:srgbClr val="FFFFFF"/>
                </a:solidFill>
              </a:rPr>
              <a:t>Παράγοντες που επηρεάζουν την δραστικότητα των ενζύμων </a:t>
            </a:r>
            <a:endParaRPr lang="el-GR" sz="3100" b="0" dirty="0">
              <a:solidFill>
                <a:srgbClr val="FFFFFF"/>
              </a:solidFill>
            </a:endParaRPr>
          </a:p>
        </p:txBody>
      </p:sp>
      <p:sp>
        <p:nvSpPr>
          <p:cNvPr id="3" name="Θέση περιεχομένου 2"/>
          <p:cNvSpPr>
            <a:spLocks noGrp="1"/>
          </p:cNvSpPr>
          <p:nvPr>
            <p:ph idx="1"/>
          </p:nvPr>
        </p:nvSpPr>
        <p:spPr>
          <a:xfrm>
            <a:off x="179513" y="136525"/>
            <a:ext cx="8506046" cy="6311301"/>
          </a:xfrm>
        </p:spPr>
        <p:txBody>
          <a:bodyPr anchor="ctr">
            <a:normAutofit/>
          </a:bodyPr>
          <a:lstStyle/>
          <a:p>
            <a:pPr marL="0" indent="0">
              <a:buNone/>
            </a:pPr>
            <a:r>
              <a:rPr lang="el-GR" sz="2200" b="1" dirty="0"/>
              <a:t>Θερμοκρασία</a:t>
            </a:r>
          </a:p>
          <a:p>
            <a:pPr marL="0" indent="0">
              <a:buNone/>
            </a:pPr>
            <a:endParaRPr lang="el-GR" b="1" dirty="0"/>
          </a:p>
          <a:p>
            <a:r>
              <a:rPr lang="el-GR" dirty="0"/>
              <a:t>Επιδρά στη σταθερότητα του ενζύμου (μετουσίωση)</a:t>
            </a:r>
          </a:p>
          <a:p>
            <a:r>
              <a:rPr lang="el-GR" dirty="0"/>
              <a:t>Επιδρά στη ταχύτητα διάσπασης του συμπλόκου </a:t>
            </a:r>
            <a:r>
              <a:rPr lang="en-US" dirty="0"/>
              <a:t>ES </a:t>
            </a:r>
            <a:r>
              <a:rPr lang="el-GR" dirty="0"/>
              <a:t>προς </a:t>
            </a:r>
            <a:r>
              <a:rPr lang="en-US" dirty="0"/>
              <a:t>E </a:t>
            </a:r>
            <a:r>
              <a:rPr lang="el-GR" dirty="0"/>
              <a:t>και </a:t>
            </a:r>
            <a:r>
              <a:rPr lang="en-US" dirty="0"/>
              <a:t>P</a:t>
            </a:r>
          </a:p>
          <a:p>
            <a:r>
              <a:rPr lang="el-GR" dirty="0"/>
              <a:t>Επιδρά στη χημική συγγένεια του ενζύμου με το υπόστρωμα</a:t>
            </a:r>
          </a:p>
          <a:p>
            <a:r>
              <a:rPr lang="el-GR" dirty="0"/>
              <a:t>Επιδρά στη χημική συγγένεια του ενζύμου με </a:t>
            </a:r>
            <a:r>
              <a:rPr lang="el-GR" dirty="0" err="1"/>
              <a:t>ενεργοποιητές</a:t>
            </a:r>
            <a:r>
              <a:rPr lang="el-GR" dirty="0"/>
              <a:t> ή αναστολείς</a:t>
            </a:r>
          </a:p>
          <a:p>
            <a:r>
              <a:rPr lang="el-GR" dirty="0"/>
              <a:t>Επιδρά στα υπόλοιπα συστατικά μεταβάλλοντας άλλες ιδιότητες, όπως η διαλυτότητα</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a:xfrm>
            <a:off x="7156173" y="6356350"/>
            <a:ext cx="1359176" cy="365125"/>
          </a:xfrm>
        </p:spPr>
        <p:txBody>
          <a:bodyPr>
            <a:normAutofit/>
          </a:bodyPr>
          <a:lstStyle/>
          <a:p>
            <a:pPr>
              <a:spcAft>
                <a:spcPts val="600"/>
              </a:spcAft>
              <a:defRPr/>
            </a:pPr>
            <a:fld id="{7E55E3B3-0445-4CFC-BED8-763D4409E61F}" type="slidenum">
              <a:rPr lang="el-GR" smtClean="0"/>
              <a:pPr>
                <a:spcAft>
                  <a:spcPts val="600"/>
                </a:spcAft>
                <a:defRPr/>
              </a:pPr>
              <a:t>13</a:t>
            </a:fld>
            <a:endParaRPr lang="el-GR"/>
          </a:p>
        </p:txBody>
      </p:sp>
    </p:spTree>
    <p:extLst>
      <p:ext uri="{BB962C8B-B14F-4D97-AF65-F5344CB8AC3E}">
        <p14:creationId xmlns:p14="http://schemas.microsoft.com/office/powerpoint/2010/main" val="78028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3" y="136526"/>
            <a:ext cx="8506046" cy="3148458"/>
          </a:xfrm>
        </p:spPr>
        <p:txBody>
          <a:bodyPr anchor="ctr">
            <a:normAutofit/>
          </a:bodyPr>
          <a:lstStyle/>
          <a:p>
            <a:pPr marL="0" indent="0">
              <a:buNone/>
            </a:pPr>
            <a:r>
              <a:rPr lang="el-GR" sz="2200" b="1" dirty="0"/>
              <a:t>Θερμοκρασία</a:t>
            </a:r>
          </a:p>
          <a:p>
            <a:r>
              <a:rPr lang="el-GR" dirty="0"/>
              <a:t>Η σταθερότητα της μεταβατικής κατάστασης, η οποία εμφανίζεται κατά τον σχηματισμό και τη διάσταση συμπλόκων ES, επηρεάζεται από τη θερμοκρασία. Μια υψηλότερη θερμοκρασία αυξάνει την πιθανότητα επίτευξης της μεταβατικής κατάστασης παρέχοντας περισσότερη ενέργεια για να ξεπεραστεί το ενεργειακό φράγμα ενεργοποίησης. Ωστόσο, οι υπερβολικά υψηλές θερμοκρασίες μπορεί να αποσταθεροποιήσουν τη μεταβατική κατάσταση, οδηγώντας σε μειωμένη ενζυμική δραστηριότητα και βραδύτερη διάσταση του συμπλέγματος ES.</a:t>
            </a:r>
          </a:p>
        </p:txBody>
      </p:sp>
      <p:sp>
        <p:nvSpPr>
          <p:cNvPr id="4" name="Θέση αριθμού διαφάνειας 3"/>
          <p:cNvSpPr>
            <a:spLocks noGrp="1"/>
          </p:cNvSpPr>
          <p:nvPr>
            <p:ph type="sldNum" sz="quarter" idx="12"/>
          </p:nvPr>
        </p:nvSpPr>
        <p:spPr>
          <a:xfrm>
            <a:off x="7156173" y="6356350"/>
            <a:ext cx="1359176" cy="365125"/>
          </a:xfrm>
        </p:spPr>
        <p:txBody>
          <a:bodyPr>
            <a:normAutofit/>
          </a:bodyPr>
          <a:lstStyle/>
          <a:p>
            <a:pPr>
              <a:spcAft>
                <a:spcPts val="600"/>
              </a:spcAft>
              <a:defRPr/>
            </a:pPr>
            <a:fld id="{7E55E3B3-0445-4CFC-BED8-763D4409E61F}" type="slidenum">
              <a:rPr lang="el-GR" smtClean="0"/>
              <a:pPr>
                <a:spcAft>
                  <a:spcPts val="600"/>
                </a:spcAft>
                <a:defRPr/>
              </a:pPr>
              <a:t>14</a:t>
            </a:fld>
            <a:endParaRPr lang="el-GR"/>
          </a:p>
        </p:txBody>
      </p:sp>
      <p:grpSp>
        <p:nvGrpSpPr>
          <p:cNvPr id="5" name="Ομάδα 4">
            <a:extLst>
              <a:ext uri="{FF2B5EF4-FFF2-40B4-BE49-F238E27FC236}">
                <a16:creationId xmlns:a16="http://schemas.microsoft.com/office/drawing/2014/main" id="{E9C59CCE-2AF4-30D1-9341-A07DBB25A1D7}"/>
              </a:ext>
            </a:extLst>
          </p:cNvPr>
          <p:cNvGrpSpPr/>
          <p:nvPr/>
        </p:nvGrpSpPr>
        <p:grpSpPr>
          <a:xfrm rot="60000">
            <a:off x="2588052" y="3056304"/>
            <a:ext cx="4234532" cy="3735684"/>
            <a:chOff x="7675658" y="2093857"/>
            <a:chExt cx="4513294" cy="4128823"/>
          </a:xfrm>
        </p:grpSpPr>
        <p:pic>
          <p:nvPicPr>
            <p:cNvPr id="6" name="Εικόνα 5">
              <a:extLst>
                <a:ext uri="{FF2B5EF4-FFF2-40B4-BE49-F238E27FC236}">
                  <a16:creationId xmlns:a16="http://schemas.microsoft.com/office/drawing/2014/main" id="{0802343B-A24A-B267-9471-4115217A1429}"/>
                </a:ext>
              </a:extLst>
            </p:cNvPr>
            <p:cNvPicPr>
              <a:picLocks noChangeAspect="1"/>
            </p:cNvPicPr>
            <p:nvPr/>
          </p:nvPicPr>
          <p:blipFill rotWithShape="1">
            <a:blip r:embed="rId2"/>
            <a:srcRect l="-1" t="1125" r="3323" b="-786"/>
            <a:stretch/>
          </p:blipFill>
          <p:spPr>
            <a:xfrm>
              <a:off x="7675658" y="2140084"/>
              <a:ext cx="4513294" cy="4082596"/>
            </a:xfrm>
            <a:prstGeom prst="rect">
              <a:avLst/>
            </a:prstGeom>
          </p:spPr>
        </p:pic>
        <p:sp>
          <p:nvSpPr>
            <p:cNvPr id="7" name="Ορθογώνιο 6">
              <a:extLst>
                <a:ext uri="{FF2B5EF4-FFF2-40B4-BE49-F238E27FC236}">
                  <a16:creationId xmlns:a16="http://schemas.microsoft.com/office/drawing/2014/main" id="{1A38D63F-E191-AF6E-B5FD-58D9B94717DA}"/>
                </a:ext>
              </a:extLst>
            </p:cNvPr>
            <p:cNvSpPr/>
            <p:nvPr/>
          </p:nvSpPr>
          <p:spPr>
            <a:xfrm>
              <a:off x="10360058" y="2166962"/>
              <a:ext cx="1102935" cy="75534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p:txBody>
        </p:sp>
        <p:sp>
          <p:nvSpPr>
            <p:cNvPr id="8" name="Φεγγάρι 7">
              <a:extLst>
                <a:ext uri="{FF2B5EF4-FFF2-40B4-BE49-F238E27FC236}">
                  <a16:creationId xmlns:a16="http://schemas.microsoft.com/office/drawing/2014/main" id="{9120A4CF-2EFE-8551-AAB1-0864C2E12D88}"/>
                </a:ext>
              </a:extLst>
            </p:cNvPr>
            <p:cNvSpPr/>
            <p:nvPr/>
          </p:nvSpPr>
          <p:spPr>
            <a:xfrm rot="9312024">
              <a:off x="10109828" y="2093857"/>
              <a:ext cx="110846" cy="923826"/>
            </a:xfrm>
            <a:prstGeom prst="mo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412609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60648"/>
            <a:ext cx="8506046" cy="5956770"/>
          </a:xfrm>
        </p:spPr>
        <p:txBody>
          <a:bodyPr anchor="ctr">
            <a:normAutofit/>
          </a:bodyPr>
          <a:lstStyle/>
          <a:p>
            <a:pPr marL="0" indent="0">
              <a:buNone/>
            </a:pPr>
            <a:r>
              <a:rPr lang="el-GR" sz="2200" b="1" dirty="0"/>
              <a:t>Θερμοκρασία</a:t>
            </a:r>
          </a:p>
          <a:p>
            <a:r>
              <a:rPr lang="el-GR" dirty="0"/>
              <a:t>Επίδραση στη χημική συγγένεια με αλλαγές στη διαμόρφωση: Η δέσμευση ενζύμου-υποστρώματος περιλαμβάνει διαμορφωτικές αλλαγές τόσο στο ένζυμο όσο και στο υπόστρωμα για την επίτευξη βέλτιστων αλληλεπιδράσεων στην ενεργό θέση. Η θερμοκρασία επηρεάζει τη διαμόρφωση των ενζύμων, αλλάζοντας τη δομή και την ευελιξία της ενεργού θέσης τους. Σε υψηλότερες θερμοκρασίες, τα ένζυμα μπορεί να υιοθετήσουν πιο εύκαμπτες διαμορφώσεις που προσαρμόζονται καλύτερα στα μόρια του υποστρώματος, με αποτέλεσμα την αυξημένη συγγένεια ενζύμου-υποστρώματος. </a:t>
            </a:r>
          </a:p>
          <a:p>
            <a:r>
              <a:rPr lang="el-GR" dirty="0"/>
              <a:t>Επίδραση στις υδρόφοβες αλληλεπιδράσεις και στους δεσμούς υδρογόνου: Η δέσμευση ενζύμου-υποστρώματος σταθεροποιείται από διάφορες μη ομοιοπολικές αλληλεπιδράσεις, συμπεριλαμβανομένων των δεσμών υδρογόνου και των υδρόφοβων αλληλεπιδράσεων. Η θερμοκρασία επηρεάζει την ισχύ αυτών των αλληλεπιδράσεων, με τις υψηλότερες θερμοκρασίες να αποδυναμώνουν γενικά τους δεσμούς υδρογόνου και τις υδρόφοβες αλληλεπιδράσεις. </a:t>
            </a:r>
          </a:p>
        </p:txBody>
      </p:sp>
      <p:sp>
        <p:nvSpPr>
          <p:cNvPr id="4" name="Θέση αριθμού διαφάνειας 3"/>
          <p:cNvSpPr>
            <a:spLocks noGrp="1"/>
          </p:cNvSpPr>
          <p:nvPr>
            <p:ph type="sldNum" sz="quarter" idx="12"/>
          </p:nvPr>
        </p:nvSpPr>
        <p:spPr>
          <a:xfrm>
            <a:off x="7156173" y="6356350"/>
            <a:ext cx="1359176" cy="365125"/>
          </a:xfrm>
        </p:spPr>
        <p:txBody>
          <a:bodyPr>
            <a:normAutofit/>
          </a:bodyPr>
          <a:lstStyle/>
          <a:p>
            <a:pPr>
              <a:spcAft>
                <a:spcPts val="600"/>
              </a:spcAft>
              <a:defRPr/>
            </a:pPr>
            <a:fld id="{7E55E3B3-0445-4CFC-BED8-763D4409E61F}" type="slidenum">
              <a:rPr lang="el-GR" smtClean="0"/>
              <a:pPr>
                <a:spcAft>
                  <a:spcPts val="600"/>
                </a:spcAft>
                <a:defRPr/>
              </a:pPr>
              <a:t>15</a:t>
            </a:fld>
            <a:endParaRPr lang="el-GR"/>
          </a:p>
        </p:txBody>
      </p:sp>
    </p:spTree>
    <p:extLst>
      <p:ext uri="{BB962C8B-B14F-4D97-AF65-F5344CB8AC3E}">
        <p14:creationId xmlns:p14="http://schemas.microsoft.com/office/powerpoint/2010/main" val="711050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260648"/>
            <a:ext cx="8506046" cy="5956770"/>
          </a:xfrm>
        </p:spPr>
        <p:txBody>
          <a:bodyPr anchor="ctr">
            <a:normAutofit fontScale="92500" lnSpcReduction="20000"/>
          </a:bodyPr>
          <a:lstStyle/>
          <a:p>
            <a:pPr marL="0" indent="0">
              <a:buNone/>
            </a:pPr>
            <a:r>
              <a:rPr lang="el-GR" sz="2200" b="1" dirty="0"/>
              <a:t>Θερμοκρασία</a:t>
            </a:r>
          </a:p>
          <a:p>
            <a:r>
              <a:rPr lang="el-GR" dirty="0"/>
              <a:t>Διαλυτότητα: Η θερμοκρασία επηρεάζει τη διαλυτότητα των υποστρωμάτων, των προϊόντων και άλλων ενώσεων που εμπλέκονται σε </a:t>
            </a:r>
            <a:r>
              <a:rPr lang="el-GR" dirty="0" err="1"/>
              <a:t>ενζυμικές</a:t>
            </a:r>
            <a:r>
              <a:rPr lang="el-GR" dirty="0"/>
              <a:t> αντιδράσεις. Γενικά, οι υψηλότερες θερμοκρασίες αυξάνουν τη διαλυτότητα των περισσότερων ενώσεων λόγω της αυξημένης μοριακής κίνησης και της κινητικής ενέργειας. Αυτό μπορεί να επηρεάσει τη δραστηριότητα του ενζύμου επηρεάζοντας τη διαθεσιμότητα υποστρωμάτων για δέσμευση στην ενεργή θέση του ενζύμου και τη διαλυτότητα των προϊόντων που σχηματίζονται κατά την αντίδραση, άρα πιθανόν και την αντίστοιχη χημική ισορροπία. </a:t>
            </a:r>
          </a:p>
          <a:p>
            <a:r>
              <a:rPr lang="el-GR" dirty="0"/>
              <a:t>Ιξώδες: Η θερμοκρασία επηρεάζει το ιξώδες των διαλυμάτων, με υψηλότερες θερμοκρασίες που συνήθως οδηγούν σε μειωμένο ιξώδες. Το χαμηλότερο ιξώδες διευκολύνει την κίνηση των μορίων μέσα στο διάλυμα, συμπεριλαμβανομένων των ενζύμων και των υποστρωμάτων, επιτρέποντας πιο αποτελεσματικές συγκρούσεις και αλληλεπιδράσεις. Ωστόσο, οι υπερβολικά υψηλές θερμοκρασίες μπορούν επίσης να οδηγήσουν σε μετουσίωση και συσσώρευση πρωτεΐνης, η οποία μπορεί να αυξήσει το ιξώδες και να εμποδίσει τη δραστηριότητα των ενζύμων.</a:t>
            </a:r>
          </a:p>
          <a:p>
            <a:r>
              <a:rPr lang="el-GR" dirty="0"/>
              <a:t>Κατάσταση Ιοντισμού: Η θερμοκρασία μπορεί να επηρεάσει την κατάσταση ιονισμού ενώσεων όπως οξέα, βάσεις και </a:t>
            </a:r>
            <a:r>
              <a:rPr lang="el-GR" dirty="0" err="1"/>
              <a:t>συμπαράγοντες</a:t>
            </a:r>
            <a:r>
              <a:rPr lang="el-GR" dirty="0"/>
              <a:t> που εμπλέκονται σε </a:t>
            </a:r>
            <a:r>
              <a:rPr lang="el-GR" dirty="0" err="1"/>
              <a:t>ενζυμικές</a:t>
            </a:r>
            <a:r>
              <a:rPr lang="el-GR" dirty="0"/>
              <a:t> αντιδράσεις. Οι αλλαγές στη θερμοκρασία μεταβάλλουν τις σταθερές ισορροπίας των αντιδράσεων ιονισμού, οι οποίες με τη σειρά τους μπορούν να επηρεάσουν τη διαθεσιμότητα και την δραστικότητα αυτών των ενώσεων. Για παράδειγμα, οι αλλαγές θερμοκρασίας μπορεί να επηρεάσουν την κατάσταση </a:t>
            </a:r>
            <a:r>
              <a:rPr lang="el-GR" dirty="0" err="1"/>
              <a:t>πρωτονίωσης</a:t>
            </a:r>
            <a:r>
              <a:rPr lang="el-GR" dirty="0"/>
              <a:t> των υπολειμμάτων αμινοξέων στην ενεργό θέση των ενζύμων, επηρεάζοντας έτσι τη σύνδεση και την κατάλυση του υποστρώματος.</a:t>
            </a:r>
          </a:p>
        </p:txBody>
      </p:sp>
      <p:sp>
        <p:nvSpPr>
          <p:cNvPr id="4" name="Θέση αριθμού διαφάνειας 3"/>
          <p:cNvSpPr>
            <a:spLocks noGrp="1"/>
          </p:cNvSpPr>
          <p:nvPr>
            <p:ph type="sldNum" sz="quarter" idx="12"/>
          </p:nvPr>
        </p:nvSpPr>
        <p:spPr>
          <a:xfrm>
            <a:off x="7156173" y="6356350"/>
            <a:ext cx="1359176" cy="365125"/>
          </a:xfrm>
        </p:spPr>
        <p:txBody>
          <a:bodyPr>
            <a:normAutofit/>
          </a:bodyPr>
          <a:lstStyle/>
          <a:p>
            <a:pPr>
              <a:spcAft>
                <a:spcPts val="600"/>
              </a:spcAft>
              <a:defRPr/>
            </a:pPr>
            <a:fld id="{7E55E3B3-0445-4CFC-BED8-763D4409E61F}" type="slidenum">
              <a:rPr lang="el-GR" smtClean="0"/>
              <a:pPr>
                <a:spcAft>
                  <a:spcPts val="600"/>
                </a:spcAft>
                <a:defRPr/>
              </a:pPr>
              <a:t>16</a:t>
            </a:fld>
            <a:endParaRPr lang="el-GR"/>
          </a:p>
        </p:txBody>
      </p:sp>
    </p:spTree>
    <p:extLst>
      <p:ext uri="{BB962C8B-B14F-4D97-AF65-F5344CB8AC3E}">
        <p14:creationId xmlns:p14="http://schemas.microsoft.com/office/powerpoint/2010/main" val="85372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515125" y="1153572"/>
            <a:ext cx="2400300" cy="4461163"/>
          </a:xfrm>
        </p:spPr>
        <p:txBody>
          <a:bodyPr>
            <a:normAutofit/>
          </a:bodyPr>
          <a:lstStyle/>
          <a:p>
            <a:r>
              <a:rPr lang="el-GR" sz="3100" dirty="0">
                <a:solidFill>
                  <a:srgbClr val="FFFFFF"/>
                </a:solidFill>
              </a:rPr>
              <a:t>Παράγοντες που επηρεάζουν την δραστικότητα των ενζύμων </a:t>
            </a:r>
            <a:endParaRPr lang="el-GR" sz="3100" b="0"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3335481" y="591344"/>
            <a:ext cx="5179868" cy="5585619"/>
          </a:xfrm>
        </p:spPr>
        <p:txBody>
          <a:bodyPr anchor="ctr">
            <a:normAutofit/>
          </a:bodyPr>
          <a:lstStyle/>
          <a:p>
            <a:pPr marL="0" indent="0">
              <a:buNone/>
            </a:pPr>
            <a:r>
              <a:rPr lang="el-GR" sz="2000" b="1" dirty="0"/>
              <a:t>Συγκέντρωση ιόντων υδρογόνου (</a:t>
            </a:r>
            <a:r>
              <a:rPr lang="en-US" sz="2000" b="1" dirty="0"/>
              <a:t>pH)</a:t>
            </a:r>
            <a:endParaRPr lang="el-GR" sz="2000" b="1" dirty="0"/>
          </a:p>
          <a:p>
            <a:pPr marL="0" indent="0">
              <a:buNone/>
            </a:pPr>
            <a:endParaRPr lang="el-GR" sz="2000" b="1" dirty="0"/>
          </a:p>
          <a:p>
            <a:r>
              <a:rPr lang="el-GR" sz="2400" dirty="0"/>
              <a:t>Το </a:t>
            </a:r>
            <a:r>
              <a:rPr lang="en-US" sz="2400" b="1" dirty="0"/>
              <a:t>pH </a:t>
            </a:r>
            <a:r>
              <a:rPr lang="el-GR" sz="2400" dirty="0"/>
              <a:t>επηρεάζει σημαντικά τη δραστικότητα του ενζύμου. Δεν υπάρχει σχετικός νόμος που να καθορίζει τη δραστικότητα κάποιου ενζύμου σε συνάρτηση με το </a:t>
            </a:r>
            <a:r>
              <a:rPr lang="en-US" sz="2400" dirty="0"/>
              <a:t>pH</a:t>
            </a:r>
            <a:r>
              <a:rPr lang="el-GR" sz="2400" dirty="0"/>
              <a:t>.</a:t>
            </a:r>
          </a:p>
          <a:p>
            <a:r>
              <a:rPr lang="el-GR" sz="2400" dirty="0"/>
              <a:t>Συνήθως σε πολύ μικρό </a:t>
            </a:r>
            <a:r>
              <a:rPr lang="en-US" sz="2400" dirty="0"/>
              <a:t>pH</a:t>
            </a:r>
            <a:r>
              <a:rPr lang="el-GR" sz="2400" dirty="0"/>
              <a:t> και σε πολύ μεγάλο </a:t>
            </a:r>
            <a:r>
              <a:rPr lang="en-US" sz="2400" dirty="0"/>
              <a:t>pH </a:t>
            </a:r>
            <a:r>
              <a:rPr lang="el-GR" sz="2400" dirty="0"/>
              <a:t>(από 10 ως 14 η δράση των ενζύμων αναστέλλεται.</a:t>
            </a:r>
          </a:p>
          <a:p>
            <a:endParaRPr lang="el-GR" sz="1600" dirty="0"/>
          </a:p>
        </p:txBody>
      </p:sp>
      <p:sp>
        <p:nvSpPr>
          <p:cNvPr id="4" name="Θέση αριθμού διαφάνειας 3"/>
          <p:cNvSpPr>
            <a:spLocks noGrp="1"/>
          </p:cNvSpPr>
          <p:nvPr>
            <p:ph type="sldNum" sz="quarter" idx="12"/>
          </p:nvPr>
        </p:nvSpPr>
        <p:spPr>
          <a:xfrm>
            <a:off x="7156173" y="6356350"/>
            <a:ext cx="1359176" cy="365125"/>
          </a:xfrm>
        </p:spPr>
        <p:txBody>
          <a:bodyPr>
            <a:normAutofit/>
          </a:bodyPr>
          <a:lstStyle/>
          <a:p>
            <a:pPr>
              <a:spcAft>
                <a:spcPts val="600"/>
              </a:spcAft>
              <a:defRPr/>
            </a:pPr>
            <a:fld id="{7E55E3B3-0445-4CFC-BED8-763D4409E61F}" type="slidenum">
              <a:rPr lang="el-GR" smtClean="0"/>
              <a:pPr>
                <a:spcAft>
                  <a:spcPts val="600"/>
                </a:spcAft>
                <a:defRPr/>
              </a:pPr>
              <a:t>17</a:t>
            </a:fld>
            <a:endParaRPr lang="el-GR"/>
          </a:p>
        </p:txBody>
      </p:sp>
    </p:spTree>
    <p:extLst>
      <p:ext uri="{BB962C8B-B14F-4D97-AF65-F5344CB8AC3E}">
        <p14:creationId xmlns:p14="http://schemas.microsoft.com/office/powerpoint/2010/main" val="286677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7EE9B46A-E04E-C23E-D558-96CEB1E5DF25}"/>
              </a:ext>
            </a:extLst>
          </p:cNvPr>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7170" name="Picture 2" descr="2.4.3 Enzyme Activity: pH | OCR A Level Biology Revision Notes 2017 | Save  My Exams">
            <a:extLst>
              <a:ext uri="{FF2B5EF4-FFF2-40B4-BE49-F238E27FC236}">
                <a16:creationId xmlns:a16="http://schemas.microsoft.com/office/drawing/2014/main" id="{84B0155B-E31F-D4D6-F3E7-73186FDB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253252"/>
            <a:ext cx="5572869" cy="4468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E5246D-85B6-28D7-D55B-6A6D3C0AF371}"/>
              </a:ext>
            </a:extLst>
          </p:cNvPr>
          <p:cNvSpPr txBox="1"/>
          <p:nvPr/>
        </p:nvSpPr>
        <p:spPr>
          <a:xfrm>
            <a:off x="179512" y="118769"/>
            <a:ext cx="8964488" cy="1477328"/>
          </a:xfrm>
          <a:prstGeom prst="rect">
            <a:avLst/>
          </a:prstGeom>
          <a:noFill/>
        </p:spPr>
        <p:txBody>
          <a:bodyPr wrap="square">
            <a:spAutoFit/>
          </a:bodyPr>
          <a:lstStyle/>
          <a:p>
            <a:r>
              <a:rPr lang="el-GR" dirty="0"/>
              <a:t>Το pH επηρεάζει τη δραστηριότητα του ενζύμου επηρεάζοντας την κατάσταση ιονισμού των υπολειμμάτων αμινοξέων εντός της ενεργού θέσης του ενζύμου. Τα ένζυμα έχουν βέλτιστα εύρη pH στα οποία παρουσιάζουν τη μέγιστη δραστηριότητα και οι αποκλίσεις από αυτό το εύρος pH μπορεί να οδηγήσουν σε μειωμένη ενζυμική δραστηριότητα ή ακόμη και σε μετουσίωση. </a:t>
            </a:r>
          </a:p>
        </p:txBody>
      </p:sp>
    </p:spTree>
    <p:extLst>
      <p:ext uri="{BB962C8B-B14F-4D97-AF65-F5344CB8AC3E}">
        <p14:creationId xmlns:p14="http://schemas.microsoft.com/office/powerpoint/2010/main" val="254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latin typeface="Calibri Light" panose="020F0302020204030204" pitchFamily="34" charset="0"/>
                <a:cs typeface="Calibri Light" panose="020F0302020204030204" pitchFamily="34" charset="0"/>
              </a:rPr>
              <a:t>Ενζυμική</a:t>
            </a:r>
            <a:r>
              <a:rPr lang="el-GR" dirty="0">
                <a:latin typeface="Calibri Light" panose="020F0302020204030204" pitchFamily="34" charset="0"/>
                <a:cs typeface="Calibri Light" panose="020F0302020204030204" pitchFamily="34" charset="0"/>
              </a:rPr>
              <a:t> αντίδραση</a:t>
            </a:r>
          </a:p>
        </p:txBody>
      </p:sp>
      <p:sp>
        <p:nvSpPr>
          <p:cNvPr id="3" name="Θέση περιεχομένου 1"/>
          <p:cNvSpPr>
            <a:spLocks noGrp="1"/>
          </p:cNvSpPr>
          <p:nvPr>
            <p:ph idx="1"/>
          </p:nvPr>
        </p:nvSpPr>
        <p:spPr/>
        <p:txBody>
          <a:bodyPr/>
          <a:lstStyle/>
          <a:p>
            <a:pPr marL="0" indent="0" algn="ctr">
              <a:spcBef>
                <a:spcPts val="0"/>
              </a:spcBef>
              <a:buClr>
                <a:srgbClr val="0033CC"/>
              </a:buClr>
              <a:buNone/>
            </a:pPr>
            <a:endParaRPr lang="el-GR" sz="3600" b="1" dirty="0"/>
          </a:p>
          <a:p>
            <a:pPr marL="0" indent="0" algn="ctr">
              <a:spcBef>
                <a:spcPts val="0"/>
              </a:spcBef>
              <a:spcAft>
                <a:spcPts val="5400"/>
              </a:spcAft>
              <a:buClr>
                <a:srgbClr val="0033CC"/>
              </a:buClr>
              <a:buNone/>
            </a:pPr>
            <a:r>
              <a:rPr lang="en-US" sz="4000" b="1" dirty="0">
                <a:solidFill>
                  <a:srgbClr val="0033CC"/>
                </a:solidFill>
              </a:rPr>
              <a:t>Ε</a:t>
            </a:r>
            <a:r>
              <a:rPr lang="el-GR" sz="4000" b="1" dirty="0">
                <a:solidFill>
                  <a:srgbClr val="0033CC"/>
                </a:solidFill>
              </a:rPr>
              <a:t> </a:t>
            </a:r>
            <a:r>
              <a:rPr lang="en-US" sz="4000" b="1" dirty="0">
                <a:solidFill>
                  <a:srgbClr val="0033CC"/>
                </a:solidFill>
              </a:rPr>
              <a:t>+ S ⇄</a:t>
            </a:r>
            <a:r>
              <a:rPr lang="el-GR" sz="4000" b="1" dirty="0">
                <a:solidFill>
                  <a:srgbClr val="0033CC"/>
                </a:solidFill>
              </a:rPr>
              <a:t> </a:t>
            </a:r>
            <a:r>
              <a:rPr lang="en-US" sz="4000" b="1" dirty="0">
                <a:solidFill>
                  <a:srgbClr val="0033CC"/>
                </a:solidFill>
              </a:rPr>
              <a:t>ES ⇄</a:t>
            </a:r>
            <a:r>
              <a:rPr lang="el-GR" sz="4000" b="1" dirty="0">
                <a:solidFill>
                  <a:srgbClr val="0033CC"/>
                </a:solidFill>
              </a:rPr>
              <a:t> </a:t>
            </a:r>
            <a:r>
              <a:rPr lang="en-US" sz="4000" b="1" dirty="0">
                <a:solidFill>
                  <a:srgbClr val="0033CC"/>
                </a:solidFill>
              </a:rPr>
              <a:t>E + P</a:t>
            </a:r>
            <a:endParaRPr lang="el-GR" sz="4000" b="1" dirty="0">
              <a:solidFill>
                <a:srgbClr val="0033CC"/>
              </a:solidFill>
            </a:endParaRPr>
          </a:p>
          <a:p>
            <a:pPr marL="800100" lvl="2" indent="0">
              <a:spcBef>
                <a:spcPts val="0"/>
              </a:spcBef>
              <a:spcAft>
                <a:spcPts val="1200"/>
              </a:spcAft>
              <a:buClr>
                <a:srgbClr val="0033CC"/>
              </a:buClr>
              <a:buNone/>
            </a:pPr>
            <a:r>
              <a:rPr lang="el-GR" sz="2800" dirty="0"/>
              <a:t>όπου:</a:t>
            </a:r>
            <a:endParaRPr lang="en-US" sz="2800" dirty="0"/>
          </a:p>
          <a:p>
            <a:pPr marL="800100" lvl="2" indent="0">
              <a:spcBef>
                <a:spcPts val="0"/>
              </a:spcBef>
              <a:spcAft>
                <a:spcPts val="300"/>
              </a:spcAft>
              <a:buNone/>
            </a:pPr>
            <a:r>
              <a:rPr lang="en-US" sz="2800" dirty="0"/>
              <a:t>Ε</a:t>
            </a:r>
            <a:r>
              <a:rPr lang="el-GR" sz="2800" dirty="0"/>
              <a:t> = ένζυμο,</a:t>
            </a:r>
          </a:p>
          <a:p>
            <a:pPr marL="800100" lvl="2" indent="0">
              <a:spcBef>
                <a:spcPts val="0"/>
              </a:spcBef>
              <a:spcAft>
                <a:spcPts val="300"/>
              </a:spcAft>
              <a:buNone/>
            </a:pPr>
            <a:r>
              <a:rPr lang="en-US" sz="2800" dirty="0"/>
              <a:t>S</a:t>
            </a:r>
            <a:r>
              <a:rPr lang="el-GR" sz="2800" dirty="0"/>
              <a:t> = υπόστρωμα,</a:t>
            </a:r>
          </a:p>
          <a:p>
            <a:pPr marL="800100" lvl="2" indent="0">
              <a:spcBef>
                <a:spcPts val="0"/>
              </a:spcBef>
              <a:spcAft>
                <a:spcPts val="300"/>
              </a:spcAft>
              <a:buNone/>
            </a:pPr>
            <a:r>
              <a:rPr lang="en-US" sz="2800" dirty="0"/>
              <a:t>ES</a:t>
            </a:r>
            <a:r>
              <a:rPr lang="el-GR" sz="2800" dirty="0"/>
              <a:t> = σύμπλοκο</a:t>
            </a:r>
            <a:r>
              <a:rPr lang="en-US" sz="2800" dirty="0"/>
              <a:t> </a:t>
            </a:r>
            <a:r>
              <a:rPr lang="el-GR" sz="2800" dirty="0"/>
              <a:t>ενζύμου-υποστρώματος,</a:t>
            </a:r>
          </a:p>
          <a:p>
            <a:pPr marL="800100" lvl="2" indent="0">
              <a:spcBef>
                <a:spcPts val="0"/>
              </a:spcBef>
              <a:buNone/>
            </a:pPr>
            <a:r>
              <a:rPr lang="en-US" sz="2800" dirty="0"/>
              <a:t>P</a:t>
            </a:r>
            <a:r>
              <a:rPr lang="el-GR" sz="2800" dirty="0"/>
              <a:t> = προϊόν.</a:t>
            </a:r>
          </a:p>
        </p:txBody>
      </p:sp>
      <p:sp>
        <p:nvSpPr>
          <p:cNvPr id="4" name="Θέση υποσέλιδου 1" descr="."/>
          <p:cNvSpPr>
            <a:spLocks noGrp="1"/>
          </p:cNvSpPr>
          <p:nvPr>
            <p:ph type="ftr" sz="quarter" idx="11"/>
          </p:nvPr>
        </p:nvSpPr>
        <p:spPr/>
        <p:txBody>
          <a:bodyPr/>
          <a:lstStyle/>
          <a:p>
            <a:r>
              <a:rPr lang="el-GR" sz="1400">
                <a:solidFill>
                  <a:schemeClr val="tx1"/>
                </a:solidFill>
              </a:rPr>
              <a:t>Ένζυμα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a:t>
            </a:fld>
            <a:endParaRPr lang="el-GR" sz="1400" dirty="0">
              <a:solidFill>
                <a:schemeClr val="tx1"/>
              </a:solidFill>
            </a:endParaRPr>
          </a:p>
        </p:txBody>
      </p:sp>
    </p:spTree>
    <p:extLst>
      <p:ext uri="{BB962C8B-B14F-4D97-AF65-F5344CB8AC3E}">
        <p14:creationId xmlns:p14="http://schemas.microsoft.com/office/powerpoint/2010/main" val="151651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DB0AAF37-574B-6A21-FF32-43C5548FDB44}"/>
              </a:ext>
            </a:extLst>
          </p:cNvPr>
          <p:cNvSpPr txBox="1"/>
          <p:nvPr/>
        </p:nvSpPr>
        <p:spPr>
          <a:xfrm>
            <a:off x="628650" y="260648"/>
            <a:ext cx="7886700" cy="591631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latin typeface="+mn-lt"/>
              </a:rPr>
              <a:t>Η επ</a:t>
            </a:r>
            <a:r>
              <a:rPr lang="en-US" dirty="0" err="1">
                <a:latin typeface="+mn-lt"/>
              </a:rPr>
              <a:t>ίδρ</a:t>
            </a:r>
            <a:r>
              <a:rPr lang="en-US" dirty="0">
                <a:latin typeface="+mn-lt"/>
              </a:rPr>
              <a:t>αση του pH στη δραστηριότητα των ενζύμων μπορεί να εξηγηθεί με τους ακόλουθους μηχανισμούς:</a:t>
            </a:r>
          </a:p>
          <a:p>
            <a:pPr indent="-228600">
              <a:lnSpc>
                <a:spcPct val="90000"/>
              </a:lnSpc>
              <a:spcAft>
                <a:spcPts val="600"/>
              </a:spcAft>
              <a:buFont typeface="Arial" panose="020B0604020202020204" pitchFamily="34" charset="0"/>
              <a:buChar char="•"/>
            </a:pPr>
            <a:endParaRPr lang="en-US" dirty="0">
              <a:latin typeface="+mn-lt"/>
            </a:endParaRPr>
          </a:p>
          <a:p>
            <a:pPr indent="-228600">
              <a:lnSpc>
                <a:spcPct val="90000"/>
              </a:lnSpc>
              <a:spcAft>
                <a:spcPts val="600"/>
              </a:spcAft>
              <a:buFont typeface="Arial" panose="020B0604020202020204" pitchFamily="34" charset="0"/>
              <a:buChar char="•"/>
            </a:pPr>
            <a:r>
              <a:rPr lang="en-US" dirty="0">
                <a:latin typeface="+mn-lt"/>
              </a:rPr>
              <a:t>1. </a:t>
            </a:r>
            <a:r>
              <a:rPr lang="en-US" dirty="0" err="1">
                <a:latin typeface="+mn-lt"/>
              </a:rPr>
              <a:t>Ιοντισμός</a:t>
            </a:r>
            <a:r>
              <a:rPr lang="en-US" dirty="0">
                <a:latin typeface="+mn-lt"/>
              </a:rPr>
              <a:t> </a:t>
            </a:r>
            <a:r>
              <a:rPr lang="en-US" dirty="0" err="1">
                <a:latin typeface="+mn-lt"/>
              </a:rPr>
              <a:t>λειτουργικών</a:t>
            </a:r>
            <a:r>
              <a:rPr lang="en-US" dirty="0">
                <a:latin typeface="+mn-lt"/>
              </a:rPr>
              <a:t> </a:t>
            </a:r>
            <a:r>
              <a:rPr lang="en-US" dirty="0" err="1">
                <a:latin typeface="+mn-lt"/>
              </a:rPr>
              <a:t>ομάδων</a:t>
            </a:r>
            <a:r>
              <a:rPr lang="en-US" dirty="0">
                <a:latin typeface="+mn-lt"/>
              </a:rPr>
              <a:t>: Τα </a:t>
            </a:r>
            <a:r>
              <a:rPr lang="en-US" dirty="0" err="1">
                <a:latin typeface="+mn-lt"/>
              </a:rPr>
              <a:t>ένζυμ</a:t>
            </a:r>
            <a:r>
              <a:rPr lang="en-US" dirty="0">
                <a:latin typeface="+mn-lt"/>
              </a:rPr>
              <a:t>α περιέχουν υπολείμματα αμινοξέων με ιονιζόμενες πλευρικές αλυσίδες, όπως όξινα (π.χ. ασπα</a:t>
            </a:r>
            <a:r>
              <a:rPr lang="en-US" dirty="0" err="1">
                <a:latin typeface="+mn-lt"/>
              </a:rPr>
              <a:t>ρτικό</a:t>
            </a:r>
            <a:r>
              <a:rPr lang="en-US" dirty="0">
                <a:latin typeface="+mn-lt"/>
              </a:rPr>
              <a:t>, </a:t>
            </a:r>
            <a:r>
              <a:rPr lang="en-US" dirty="0" err="1">
                <a:latin typeface="+mn-lt"/>
              </a:rPr>
              <a:t>γλουτ</a:t>
            </a:r>
            <a:r>
              <a:rPr lang="en-US" dirty="0">
                <a:latin typeface="+mn-lt"/>
              </a:rPr>
              <a:t>αμινικό) και βασικά (π.χ. λυσίνη, ιστιδίνη) υπ</a:t>
            </a:r>
            <a:r>
              <a:rPr lang="en-US" dirty="0" err="1">
                <a:latin typeface="+mn-lt"/>
              </a:rPr>
              <a:t>ολείμμ</a:t>
            </a:r>
            <a:r>
              <a:rPr lang="en-US" dirty="0">
                <a:latin typeface="+mn-lt"/>
              </a:rPr>
              <a:t>ατα. </a:t>
            </a:r>
            <a:r>
              <a:rPr lang="en-US" dirty="0" err="1">
                <a:latin typeface="+mn-lt"/>
              </a:rPr>
              <a:t>Οι</a:t>
            </a:r>
            <a:r>
              <a:rPr lang="en-US" dirty="0">
                <a:latin typeface="+mn-lt"/>
              </a:rPr>
              <a:t> α</a:t>
            </a:r>
            <a:r>
              <a:rPr lang="en-US" dirty="0" err="1">
                <a:latin typeface="+mn-lt"/>
              </a:rPr>
              <a:t>λλ</a:t>
            </a:r>
            <a:r>
              <a:rPr lang="en-US" dirty="0">
                <a:latin typeface="+mn-lt"/>
              </a:rPr>
              <a:t>αγές στο pH μεταβάλλουν την κατάσταση ιονισμού αυτών των λειτουργικών ομάδων, επηρεάζοντας την ικανότητά τους να συμμετέχουν στις αλληλεπιδράσεις ενζύμου-υποστρώματος. </a:t>
            </a:r>
            <a:r>
              <a:rPr lang="en-US" dirty="0" err="1">
                <a:latin typeface="+mn-lt"/>
              </a:rPr>
              <a:t>Γι</a:t>
            </a:r>
            <a:r>
              <a:rPr lang="en-US" dirty="0">
                <a:latin typeface="+mn-lt"/>
              </a:rPr>
              <a:t>α παράδειγμα, σε χαμηλό pH (όξινες συνθήκες), τα όξινα υπολείμματα μπορεί να πρωτονιωθούν, ενώ τα βασικά υπολείμματα μπορεί να παραμείνουν αποπρωτονιωμένα. </a:t>
            </a:r>
            <a:r>
              <a:rPr lang="en-US" dirty="0" err="1">
                <a:latin typeface="+mn-lt"/>
              </a:rPr>
              <a:t>Αντίθετ</a:t>
            </a:r>
            <a:r>
              <a:rPr lang="en-US" dirty="0">
                <a:latin typeface="+mn-lt"/>
              </a:rPr>
              <a:t>α, σε υψηλό pH (αλκαλικές συνθήκες), τα όξινα υπολείμματα μπορεί να παραμείνουν αποπρωτονιωμένα, ενώ τα βασικά υπολείμματα μπορεί να πρωτονιωθούν. </a:t>
            </a:r>
            <a:r>
              <a:rPr lang="en-US" dirty="0" err="1">
                <a:latin typeface="+mn-lt"/>
              </a:rPr>
              <a:t>Αυτές</a:t>
            </a:r>
            <a:r>
              <a:rPr lang="en-US" dirty="0">
                <a:latin typeface="+mn-lt"/>
              </a:rPr>
              <a:t> </a:t>
            </a:r>
            <a:r>
              <a:rPr lang="en-US" dirty="0" err="1">
                <a:latin typeface="+mn-lt"/>
              </a:rPr>
              <a:t>οι</a:t>
            </a:r>
            <a:r>
              <a:rPr lang="en-US" dirty="0">
                <a:latin typeface="+mn-lt"/>
              </a:rPr>
              <a:t> α</a:t>
            </a:r>
            <a:r>
              <a:rPr lang="en-US" dirty="0" err="1">
                <a:latin typeface="+mn-lt"/>
              </a:rPr>
              <a:t>λλ</a:t>
            </a:r>
            <a:r>
              <a:rPr lang="en-US" dirty="0">
                <a:latin typeface="+mn-lt"/>
              </a:rPr>
              <a:t>αγές στην κατάσταση ιονισμού μπορούν να επηρεάσουν τη δομή και την κατανομή φορτίου εντός της ενεργού θέσης του ενζύμου, επηρεάζοντας έτσι τη σύνδεση και την κατάλυση του υποστρώματος.</a:t>
            </a:r>
          </a:p>
          <a:p>
            <a:pPr indent="-228600">
              <a:lnSpc>
                <a:spcPct val="90000"/>
              </a:lnSpc>
              <a:spcAft>
                <a:spcPts val="600"/>
              </a:spcAft>
              <a:buFont typeface="Arial" panose="020B0604020202020204" pitchFamily="34" charset="0"/>
              <a:buChar char="•"/>
            </a:pPr>
            <a:endParaRPr lang="en-US" dirty="0">
              <a:latin typeface="+mn-lt"/>
            </a:endParaRPr>
          </a:p>
        </p:txBody>
      </p:sp>
      <p:sp>
        <p:nvSpPr>
          <p:cNvPr id="4" name="Θέση αριθμού διαφάνειας 3">
            <a:extLst>
              <a:ext uri="{FF2B5EF4-FFF2-40B4-BE49-F238E27FC236}">
                <a16:creationId xmlns:a16="http://schemas.microsoft.com/office/drawing/2014/main" id="{5FCEFD20-D37A-1D4F-49AE-230D97C2A5E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7E55E3B3-0445-4CFC-BED8-763D4409E61F}" type="slidenum">
              <a:rPr lang="en-US" sz="1200" smtClean="0">
                <a:solidFill>
                  <a:schemeClr val="tx1">
                    <a:tint val="75000"/>
                  </a:schemeClr>
                </a:solidFill>
                <a:latin typeface="+mn-lt"/>
              </a:rPr>
              <a:pPr>
                <a:spcAft>
                  <a:spcPts val="600"/>
                </a:spcAft>
                <a:defRPr/>
              </a:pPr>
              <a:t>19</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378784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EAB677C-80A4-CA8E-C37C-ABE6AFD0F373}"/>
              </a:ext>
            </a:extLst>
          </p:cNvPr>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6" name="TextBox 5">
            <a:extLst>
              <a:ext uri="{FF2B5EF4-FFF2-40B4-BE49-F238E27FC236}">
                <a16:creationId xmlns:a16="http://schemas.microsoft.com/office/drawing/2014/main" id="{A309A7CB-AAA4-681A-CAD8-64C0B14815D2}"/>
              </a:ext>
            </a:extLst>
          </p:cNvPr>
          <p:cNvSpPr txBox="1"/>
          <p:nvPr/>
        </p:nvSpPr>
        <p:spPr>
          <a:xfrm>
            <a:off x="0" y="0"/>
            <a:ext cx="9144000" cy="5909310"/>
          </a:xfrm>
          <a:prstGeom prst="rect">
            <a:avLst/>
          </a:prstGeom>
          <a:noFill/>
        </p:spPr>
        <p:txBody>
          <a:bodyPr wrap="square">
            <a:spAutoFit/>
          </a:bodyPr>
          <a:lstStyle/>
          <a:p>
            <a:r>
              <a:rPr lang="el-GR" dirty="0"/>
              <a:t>2. Βέλτιστο pH για την ενζυμική δραστηριότητα: Κάθε ένζυμο έχει ένα βέλτιστο pH στο οποίο εμφανίζει τη μέγιστη δραστηριότητα. Αυτό το βέλτιστο pH αντιστοιχεί στο pH στο οποίο η ενεργή θέση και το υπόστρωμα του ενζύμου έχουν τις πιο ευνοϊκές αλληλεπιδράσεις. Οι αποκλίσεις από το βέλτιστο pH μπορεί να οδηγήσουν σε μειωμένη ενζυμική δραστηριότητα λόγω μειωμένης σύνδεσης του υποστρώματος ή αλλοιώσεων στον καταλυτικό μηχανισμό του ενζύμου. Για παράδειγμα, τα ένζυμα που εμπλέκονται στις πεπτικές διεργασίες έχουν συνήθως βέλτιστες τιμές pH που αντιστοιχούν στο pH των αντίστοιχων περιβαλλόντων τους (π.χ. η πεψίνη στο στομάχι έχει βέλτιστο pH περίπου 2, ενώ τα παγκρεατικά ένζυμα έχουν βέλτιστες τιμές pH περίπου 7-8 στο λεπτό έντερο ).</a:t>
            </a:r>
          </a:p>
          <a:p>
            <a:endParaRPr lang="el-GR" dirty="0"/>
          </a:p>
          <a:p>
            <a:r>
              <a:rPr lang="el-GR" dirty="0"/>
              <a:t>3. Επίδραση στη δομή της πρωτεΐνης: Οι ακραίες τιμές pH μπορεί να διαταράξουν τη δευτεροταγή, τριτοταγή και τεταρτοταγή δομή των πρωτεϊνών, οδηγώντας σε μετουσίωση. Η μετουσίωση περιλαμβάνει την απώλεια της φυσικής διαμόρφωσης του ενζύμου, με αποτέλεσμα την απώλεια της </a:t>
            </a:r>
            <a:r>
              <a:rPr lang="el-GR" dirty="0" err="1"/>
              <a:t>ενζυματικής</a:t>
            </a:r>
            <a:r>
              <a:rPr lang="el-GR" dirty="0"/>
              <a:t> δραστηριότητας. Σε χαμηλό pH, η </a:t>
            </a:r>
            <a:r>
              <a:rPr lang="el-GR" dirty="0" err="1"/>
              <a:t>πρωτονίωση</a:t>
            </a:r>
            <a:r>
              <a:rPr lang="el-GR" dirty="0"/>
              <a:t> των όξινων υπολειμμάτων και η διάσπαση των δεσμών υδρογόνου μπορεί να οδηγήσει σε ξεδίπλωμα της δομής της πρωτεΐνης. Σε υψηλό pH, η </a:t>
            </a:r>
            <a:r>
              <a:rPr lang="el-GR" dirty="0" err="1"/>
              <a:t>αποπρωτονίωση</a:t>
            </a:r>
            <a:r>
              <a:rPr lang="el-GR" dirty="0"/>
              <a:t> των βασικών υπολειμμάτων μπορεί επίσης να οδηγήσει σε ξεδίπλωμα πρωτεΐνης. Η μετουσίωση μπορεί να είναι μη αναστρέψιμη και μπορεί να οδηγήσει σε μόνιμη απώλεια της </a:t>
            </a:r>
            <a:r>
              <a:rPr lang="el-GR" dirty="0" err="1"/>
              <a:t>ενζυμικής</a:t>
            </a:r>
            <a:r>
              <a:rPr lang="el-GR" dirty="0"/>
              <a:t> δραστηριότητας.</a:t>
            </a:r>
          </a:p>
          <a:p>
            <a:endParaRPr lang="el-GR" dirty="0"/>
          </a:p>
        </p:txBody>
      </p:sp>
    </p:spTree>
    <p:extLst>
      <p:ext uri="{BB962C8B-B14F-4D97-AF65-F5344CB8AC3E}">
        <p14:creationId xmlns:p14="http://schemas.microsoft.com/office/powerpoint/2010/main" val="2447907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B7643FA-87B2-03F3-72AC-64074F806B96}"/>
              </a:ext>
            </a:extLst>
          </p:cNvPr>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6" name="TextBox 5">
            <a:extLst>
              <a:ext uri="{FF2B5EF4-FFF2-40B4-BE49-F238E27FC236}">
                <a16:creationId xmlns:a16="http://schemas.microsoft.com/office/drawing/2014/main" id="{FE2C9A24-DAD5-4D42-5F57-0E84493A76F6}"/>
              </a:ext>
            </a:extLst>
          </p:cNvPr>
          <p:cNvSpPr txBox="1"/>
          <p:nvPr/>
        </p:nvSpPr>
        <p:spPr>
          <a:xfrm>
            <a:off x="0" y="3359"/>
            <a:ext cx="9144000" cy="6894195"/>
          </a:xfrm>
          <a:prstGeom prst="rect">
            <a:avLst/>
          </a:prstGeom>
          <a:noFill/>
        </p:spPr>
        <p:txBody>
          <a:bodyPr wrap="square">
            <a:spAutoFit/>
          </a:bodyPr>
          <a:lstStyle/>
          <a:p>
            <a:r>
              <a:rPr lang="el-GR" sz="1700" dirty="0"/>
              <a:t>4. </a:t>
            </a:r>
            <a:r>
              <a:rPr lang="el-GR" sz="1700" dirty="0" err="1"/>
              <a:t>Αλλοστερική</a:t>
            </a:r>
            <a:r>
              <a:rPr lang="el-GR" sz="1700" dirty="0"/>
              <a:t> ρύθμιση: Ορισμένα ένζυμα ρυθμίζονται </a:t>
            </a:r>
            <a:r>
              <a:rPr lang="el-GR" sz="1700" dirty="0" err="1"/>
              <a:t>αλλοστερικά</a:t>
            </a:r>
            <a:r>
              <a:rPr lang="el-GR" sz="1700" dirty="0"/>
              <a:t> από αλλαγές στο pH. Η </a:t>
            </a:r>
            <a:r>
              <a:rPr lang="el-GR" sz="1700" dirty="0" err="1"/>
              <a:t>αλλοστερική</a:t>
            </a:r>
            <a:r>
              <a:rPr lang="el-GR" sz="1700" dirty="0"/>
              <a:t> ρύθμιση περιλαμβάνει τη δέσμευση ρυθμιστικών μορίων σε </a:t>
            </a:r>
            <a:r>
              <a:rPr lang="el-GR" sz="1700" dirty="0" err="1"/>
              <a:t>αλλοστερικές</a:t>
            </a:r>
            <a:r>
              <a:rPr lang="el-GR" sz="1700" dirty="0"/>
              <a:t> θέσεις του ενζύμου, οι οποίες μπορούν να αλλάξουν τη διαμόρφωση και τη δραστηριότητα του ενζύμου. Οι αλλαγές στο pH μπορούν να επηρεάσουν την κατάσταση ιονισμού αυτών των ρυθμιστικών μορίων ή του ίδιου του ενζύμου, οδηγώντας σε </a:t>
            </a:r>
            <a:r>
              <a:rPr lang="el-GR" sz="1700" dirty="0" err="1"/>
              <a:t>αλλοστερική</a:t>
            </a:r>
            <a:r>
              <a:rPr lang="el-GR" sz="1700" dirty="0"/>
              <a:t> τροποποίηση της </a:t>
            </a:r>
            <a:r>
              <a:rPr lang="el-GR" sz="1700" dirty="0" err="1"/>
              <a:t>ενζυμικής</a:t>
            </a:r>
            <a:r>
              <a:rPr lang="el-GR" sz="1700" dirty="0"/>
              <a:t> δραστηριότητας.</a:t>
            </a:r>
          </a:p>
          <a:p>
            <a:endParaRPr lang="el-GR" sz="1700" dirty="0"/>
          </a:p>
          <a:p>
            <a:r>
              <a:rPr lang="el-GR" sz="1700" dirty="0"/>
              <a:t>5. Σύνδεση μεταλλικών ιόντων: Πολλά ένζυμα απαιτούν μεταλλικά ιόντα, όπως ψευδάργυρο, μαγνήσιο ή σίδηρο, ως </a:t>
            </a:r>
            <a:r>
              <a:rPr lang="el-GR" sz="1700" dirty="0" err="1"/>
              <a:t>συμπαράγοντες</a:t>
            </a:r>
            <a:r>
              <a:rPr lang="el-GR" sz="1700" dirty="0"/>
              <a:t> για την καταλυτική τους δράση. Το pH μπορεί να επηρεάσει τη δέσμευση μεταλλικών ιόντων με ένζυμα αλλάζοντας την κατανομή φορτίου και τη χημεία συντονισμού των θέσεων δέσμευσης μετάλλων. Οι αλλαγές στο pH μπορεί να επηρεάσουν τη διαθεσιμότητα των μεταλλικών ιόντων στο διάλυμα ή την ικανότητά τους να </a:t>
            </a:r>
            <a:r>
              <a:rPr lang="el-GR" sz="1700" dirty="0" err="1"/>
              <a:t>αλληλεπιδρούν</a:t>
            </a:r>
            <a:r>
              <a:rPr lang="el-GR" sz="1700" dirty="0"/>
              <a:t> με τις ενεργές θέσεις των ενζύμων, επηρεάζοντας έτσι τη δραστηριότητα του ενζύμου.</a:t>
            </a:r>
          </a:p>
          <a:p>
            <a:endParaRPr lang="el-GR" sz="1700" dirty="0"/>
          </a:p>
          <a:p>
            <a:r>
              <a:rPr lang="el-GR" sz="1700" dirty="0"/>
              <a:t>6. </a:t>
            </a:r>
            <a:r>
              <a:rPr lang="el-GR" sz="1700" dirty="0" err="1"/>
              <a:t>Πρωτονίωση</a:t>
            </a:r>
            <a:r>
              <a:rPr lang="el-GR" sz="1700" dirty="0"/>
              <a:t> Υποστρωμάτων: Το pH μπορεί να επηρεάσει την κατάσταση </a:t>
            </a:r>
            <a:r>
              <a:rPr lang="el-GR" sz="1700" dirty="0" err="1"/>
              <a:t>πρωτονίωσης</a:t>
            </a:r>
            <a:r>
              <a:rPr lang="el-GR" sz="1700" dirty="0"/>
              <a:t> των υποστρωμάτων που εμπλέκονται σε </a:t>
            </a:r>
            <a:r>
              <a:rPr lang="el-GR" sz="1700" dirty="0" err="1"/>
              <a:t>ενζυμικές</a:t>
            </a:r>
            <a:r>
              <a:rPr lang="el-GR" sz="1700" dirty="0"/>
              <a:t> αντιδράσεις. Ορισμένα υποστρώματα μπορεί να περιέχουν λειτουργικές ομάδες που μπορούν να δράσουν ως οξέα ή βάσεις και η κατάσταση </a:t>
            </a:r>
            <a:r>
              <a:rPr lang="el-GR" sz="1700" dirty="0" err="1"/>
              <a:t>πρωτονίωσης</a:t>
            </a:r>
            <a:r>
              <a:rPr lang="el-GR" sz="1700" dirty="0"/>
              <a:t> τους μπορεί να επηρεάσει την ικανότητά τους να δεσμεύονται στην ενεργό θέση του ενζύμου και να συμμετέχουν στον καταλυτικό μηχανισμό. Οι αλλαγές στο pH μπορούν να αλλάξουν την κατάσταση ιονισμού αυτών των υποστρωμάτων, ρυθμίζοντας έτσι τη δραστηριότητα του ενζύμου.</a:t>
            </a:r>
          </a:p>
          <a:p>
            <a:endParaRPr lang="el-GR" sz="1700" dirty="0"/>
          </a:p>
          <a:p>
            <a:r>
              <a:rPr lang="el-GR" sz="1700" dirty="0"/>
              <a:t>7. Επίδραση στη συγκέντρωση του υποστρώματος: το pH μπορεί να επηρεάσει έμμεσα τη δραστηριότητα του ενζύμου επηρεάζοντας τη διαλυτότητα και τη σταθερότητα των υποστρωμάτων. </a:t>
            </a:r>
          </a:p>
        </p:txBody>
      </p:sp>
    </p:spTree>
    <p:extLst>
      <p:ext uri="{BB962C8B-B14F-4D97-AF65-F5344CB8AC3E}">
        <p14:creationId xmlns:p14="http://schemas.microsoft.com/office/powerpoint/2010/main" val="254055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p:cNvSpPr>
            <a:spLocks noGrp="1"/>
          </p:cNvSpPr>
          <p:nvPr>
            <p:ph type="title"/>
          </p:nvPr>
        </p:nvSpPr>
        <p:spPr>
          <a:xfrm>
            <a:off x="628650" y="401221"/>
            <a:ext cx="7886700" cy="1348065"/>
          </a:xfrm>
        </p:spPr>
        <p:txBody>
          <a:bodyPr>
            <a:normAutofit/>
          </a:bodyPr>
          <a:lstStyle/>
          <a:p>
            <a:r>
              <a:rPr lang="el-GR" sz="4300">
                <a:solidFill>
                  <a:srgbClr val="FFFFFF"/>
                </a:solidFill>
              </a:rPr>
              <a:t>Παράγοντες που επηρεάζουν την δραστικότητα των ενζύμων </a:t>
            </a:r>
            <a:endParaRPr lang="el-GR" sz="4300" b="0">
              <a:solidFill>
                <a:srgbClr val="FFFFFF"/>
              </a:solidFill>
            </a:endParaRPr>
          </a:p>
        </p:txBody>
      </p:sp>
      <p:sp>
        <p:nvSpPr>
          <p:cNvPr id="3" name="Θέση περιεχομένου 2"/>
          <p:cNvSpPr>
            <a:spLocks noGrp="1"/>
          </p:cNvSpPr>
          <p:nvPr>
            <p:ph idx="1"/>
          </p:nvPr>
        </p:nvSpPr>
        <p:spPr>
          <a:xfrm>
            <a:off x="0" y="2420888"/>
            <a:ext cx="9141714" cy="4437112"/>
          </a:xfrm>
        </p:spPr>
        <p:txBody>
          <a:bodyPr>
            <a:normAutofit fontScale="85000" lnSpcReduction="20000"/>
          </a:bodyPr>
          <a:lstStyle/>
          <a:p>
            <a:pPr marL="0" indent="0">
              <a:buNone/>
            </a:pPr>
            <a:r>
              <a:rPr lang="el-GR" sz="1900" b="1" dirty="0" err="1"/>
              <a:t>Ενεργότητα</a:t>
            </a:r>
            <a:r>
              <a:rPr lang="el-GR" sz="1900" b="1" dirty="0"/>
              <a:t> νερού</a:t>
            </a:r>
          </a:p>
          <a:p>
            <a:pPr marL="0" indent="0">
              <a:buNone/>
            </a:pPr>
            <a:r>
              <a:rPr lang="el-GR" sz="1900" dirty="0"/>
              <a:t>Η </a:t>
            </a:r>
            <a:r>
              <a:rPr lang="el-GR" sz="1900" dirty="0" err="1"/>
              <a:t>ενεργότητα</a:t>
            </a:r>
            <a:r>
              <a:rPr lang="el-GR" sz="1900" dirty="0"/>
              <a:t> του νερού (</a:t>
            </a:r>
            <a:r>
              <a:rPr lang="el-GR" sz="1900" dirty="0" err="1"/>
              <a:t>aw</a:t>
            </a:r>
            <a:r>
              <a:rPr lang="el-GR" sz="1900" dirty="0"/>
              <a:t>) είναι ένα μέτρο της διαθεσιμότητας μορίων νερού για χημικές αντιδράσεις και βιολογικές διεργασίες. Ορίζεται ως η τάση ατμών του νερού σε ένα διάλυμα σε σχέση με την τάση ατμών του καθαρού νερού στην ίδια θερμοκρασία. Η </a:t>
            </a:r>
            <a:r>
              <a:rPr lang="el-GR" sz="1900" dirty="0" err="1"/>
              <a:t>ενεργότητα</a:t>
            </a:r>
            <a:r>
              <a:rPr lang="el-GR" sz="1900" dirty="0"/>
              <a:t> του νερού επηρεάζει τη </a:t>
            </a:r>
            <a:r>
              <a:rPr lang="el-GR" sz="1900" dirty="0" err="1"/>
              <a:t>δραστηκότητα</a:t>
            </a:r>
            <a:r>
              <a:rPr lang="el-GR" sz="1900" dirty="0"/>
              <a:t> του ενζύμου μέσω των επιπτώσεών του στη διαλυτότητα του υποστρώματος, τη σταθερότητα του ενζύμου και την κινητική αντίδρασης. </a:t>
            </a:r>
          </a:p>
          <a:p>
            <a:pPr marL="0" indent="0">
              <a:buNone/>
            </a:pPr>
            <a:r>
              <a:rPr lang="el-GR" sz="1900" dirty="0"/>
              <a:t>1. Διαλυτότητα υποστρώματος: Οι </a:t>
            </a:r>
            <a:r>
              <a:rPr lang="el-GR" sz="1900" dirty="0" err="1"/>
              <a:t>ενζυμικές</a:t>
            </a:r>
            <a:r>
              <a:rPr lang="el-GR" sz="1900" dirty="0"/>
              <a:t> αντιδράσεις συνήθως συμβαίνουν σε υδατικά περιβάλλοντα, όπου το νερό χρησιμεύει ως διαλύτης για υποστρώματα και προϊόντα αντίδρασης. Η </a:t>
            </a:r>
            <a:r>
              <a:rPr lang="el-GR" sz="1900" dirty="0" err="1"/>
              <a:t>ενεργότητα</a:t>
            </a:r>
            <a:r>
              <a:rPr lang="el-GR" sz="1900" dirty="0"/>
              <a:t> του νερού επηρεάζει τη διαλυτότητα των υποστρωμάτων και των προϊόντων, με τις υψηλότερες </a:t>
            </a:r>
            <a:r>
              <a:rPr lang="el-GR" sz="1900" dirty="0" err="1"/>
              <a:t>ενεργότητες</a:t>
            </a:r>
            <a:r>
              <a:rPr lang="el-GR" sz="1900" dirty="0"/>
              <a:t> γενικά να προάγουν μεγαλύτερη διαλυτότητα. Η αυξημένη διαλυτότητα του υποστρώματος ενισχύει τη διαθεσιμότητα υποστρωμάτων για δέσμευση ενζύμων και κατάλυση, οδηγώντας σε υψηλότερους ρυθμούς αντίδρασης. Αντίθετα, χαμηλότερες </a:t>
            </a:r>
            <a:r>
              <a:rPr lang="el-GR" sz="1900" dirty="0" err="1"/>
              <a:t>ενεργότητες</a:t>
            </a:r>
            <a:r>
              <a:rPr lang="el-GR" sz="1900" dirty="0"/>
              <a:t> νερού μπορεί να μειώσουν τη διαλυτότητα του υποστρώματος, περιορίζοντας την προσβασιμότητα του υποστρώματος στην ενεργό θέση του ενζύμου και μειώνοντας τους ρυθμούς αντίδρασης.</a:t>
            </a:r>
          </a:p>
          <a:p>
            <a:pPr marL="0" indent="0">
              <a:buNone/>
            </a:pPr>
            <a:r>
              <a:rPr lang="el-GR" sz="1900" dirty="0"/>
              <a:t>2. Σταθερότητα ενζύμου: Η </a:t>
            </a:r>
            <a:r>
              <a:rPr lang="el-GR" sz="1900" dirty="0" err="1"/>
              <a:t>ενεργότητα</a:t>
            </a:r>
            <a:r>
              <a:rPr lang="el-GR" sz="1900" dirty="0"/>
              <a:t> του νερού επηρεάζει τη σταθερότητα των ενζύμων επηρεάζοντας την κατάσταση ενυδάτωσης και τη δυναμική διαμόρφωσης τους. Τα ένζυμα βασίζονται στα μόρια του νερού για σωστή αναδίπλωση και σταθερότητα της τρισδιάστατης δομής τους. Οι υψηλότερες </a:t>
            </a:r>
            <a:r>
              <a:rPr lang="el-GR" sz="1900" dirty="0" err="1"/>
              <a:t>ενεργότητες</a:t>
            </a:r>
            <a:r>
              <a:rPr lang="el-GR" sz="1900" dirty="0"/>
              <a:t> νερού παρέχουν περισσότερη ενυδάτωση στο ένζυμο, προάγοντας τη σταθερότητα και διατηρώντας την φυσική διαμόρφωση που απαιτείται για την καταλυτική δραστηριότητα. Αντίθετα, η χαμηλότερη </a:t>
            </a:r>
            <a:r>
              <a:rPr lang="el-GR" sz="1900" dirty="0" err="1"/>
              <a:t>ενεργότητα</a:t>
            </a:r>
            <a:r>
              <a:rPr lang="el-GR" sz="1900" dirty="0"/>
              <a:t> του νερού μπορεί να οδηγήσει σε αφυδάτωση του ενζύμου και αλλαγές στη διαμόρφωση, με αποτέλεσμα μειωμένη σταθερότητα και δραστηριότητα του ενζύμου.</a:t>
            </a:r>
          </a:p>
        </p:txBody>
      </p:sp>
      <p:sp>
        <p:nvSpPr>
          <p:cNvPr id="4" name="Θέση αριθμού διαφάνειας 3"/>
          <p:cNvSpPr>
            <a:spLocks noGrp="1"/>
          </p:cNvSpPr>
          <p:nvPr>
            <p:ph type="sldNum" sz="quarter" idx="12"/>
          </p:nvPr>
        </p:nvSpPr>
        <p:spPr>
          <a:xfrm>
            <a:off x="6457950" y="6356350"/>
            <a:ext cx="2057400" cy="365125"/>
          </a:xfrm>
        </p:spPr>
        <p:txBody>
          <a:bodyPr>
            <a:normAutofit/>
          </a:bodyPr>
          <a:lstStyle/>
          <a:p>
            <a:pPr>
              <a:spcAft>
                <a:spcPts val="600"/>
              </a:spcAft>
              <a:defRPr/>
            </a:pPr>
            <a:fld id="{7E55E3B3-0445-4CFC-BED8-763D4409E61F}" type="slidenum">
              <a:rPr lang="el-GR" smtClean="0"/>
              <a:pPr>
                <a:spcAft>
                  <a:spcPts val="600"/>
                </a:spcAft>
                <a:defRPr/>
              </a:pPr>
              <a:t>22</a:t>
            </a:fld>
            <a:endParaRPr lang="el-GR"/>
          </a:p>
        </p:txBody>
      </p:sp>
    </p:spTree>
    <p:extLst>
      <p:ext uri="{BB962C8B-B14F-4D97-AF65-F5344CB8AC3E}">
        <p14:creationId xmlns:p14="http://schemas.microsoft.com/office/powerpoint/2010/main" val="280211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p:cNvSpPr>
            <a:spLocks noGrp="1"/>
          </p:cNvSpPr>
          <p:nvPr>
            <p:ph type="title"/>
          </p:nvPr>
        </p:nvSpPr>
        <p:spPr>
          <a:xfrm>
            <a:off x="628650" y="401221"/>
            <a:ext cx="7886700" cy="1348065"/>
          </a:xfrm>
        </p:spPr>
        <p:txBody>
          <a:bodyPr>
            <a:normAutofit/>
          </a:bodyPr>
          <a:lstStyle/>
          <a:p>
            <a:r>
              <a:rPr lang="el-GR" sz="4300">
                <a:solidFill>
                  <a:srgbClr val="FFFFFF"/>
                </a:solidFill>
              </a:rPr>
              <a:t>Παράγοντες που επηρεάζουν την δραστικότητα των ενζύμων </a:t>
            </a:r>
            <a:endParaRPr lang="el-GR" sz="4300" b="0">
              <a:solidFill>
                <a:srgbClr val="FFFFFF"/>
              </a:solidFill>
            </a:endParaRPr>
          </a:p>
        </p:txBody>
      </p:sp>
      <p:sp>
        <p:nvSpPr>
          <p:cNvPr id="3" name="Θέση περιεχομένου 2"/>
          <p:cNvSpPr>
            <a:spLocks noGrp="1"/>
          </p:cNvSpPr>
          <p:nvPr>
            <p:ph idx="1"/>
          </p:nvPr>
        </p:nvSpPr>
        <p:spPr>
          <a:xfrm>
            <a:off x="628650" y="2586789"/>
            <a:ext cx="7886700" cy="3590174"/>
          </a:xfrm>
        </p:spPr>
        <p:txBody>
          <a:bodyPr>
            <a:normAutofit/>
          </a:bodyPr>
          <a:lstStyle/>
          <a:p>
            <a:pPr marL="0" indent="0">
              <a:buNone/>
            </a:pPr>
            <a:r>
              <a:rPr lang="el-GR" sz="1600" b="1" dirty="0" err="1"/>
              <a:t>Ενεργότητα</a:t>
            </a:r>
            <a:r>
              <a:rPr lang="el-GR" sz="1600" b="1" dirty="0"/>
              <a:t> νερού</a:t>
            </a:r>
          </a:p>
          <a:p>
            <a:pPr marL="0" indent="0">
              <a:buNone/>
            </a:pPr>
            <a:r>
              <a:rPr lang="el-GR" sz="1600" dirty="0"/>
              <a:t>3. Κινητική Αντιδράσεων: Η </a:t>
            </a:r>
            <a:r>
              <a:rPr lang="el-GR" sz="1600" dirty="0" err="1"/>
              <a:t>ενεργότητα</a:t>
            </a:r>
            <a:r>
              <a:rPr lang="el-GR" sz="1600" dirty="0"/>
              <a:t> του νερού επηρεάζει την κινητική των </a:t>
            </a:r>
            <a:r>
              <a:rPr lang="el-GR" sz="1600" dirty="0" err="1"/>
              <a:t>ενζυμικών</a:t>
            </a:r>
            <a:r>
              <a:rPr lang="el-GR" sz="1600" dirty="0"/>
              <a:t> αντιδράσεων επηρεάζοντας τη διάχυση υποστρωμάτων και προϊόντων εντός του υδατικού περιβάλλοντος. Οι υψηλότερες </a:t>
            </a:r>
            <a:r>
              <a:rPr lang="el-GR" sz="1600" dirty="0" err="1"/>
              <a:t>ενεργότητες</a:t>
            </a:r>
            <a:r>
              <a:rPr lang="el-GR" sz="1600" dirty="0"/>
              <a:t> νερού προάγουν ταχύτερους ρυθμούς διάχυσης, επιτρέποντας στα υποστρώματα και τα προϊόντα να κινούνται πιο ελεύθερα μέσα στο διάλυμα και να έχουν πιο εύκολη πρόσβαση στις ενεργές θέσεις των ενζύμων. </a:t>
            </a:r>
          </a:p>
          <a:p>
            <a:pPr marL="0" indent="0">
              <a:buNone/>
            </a:pPr>
            <a:r>
              <a:rPr lang="el-GR" sz="1600" dirty="0"/>
              <a:t>4. Επίδραση στις αλληλεπιδράσεις ενζύμου-υποστρώματος: Η δραστηριότητα του νερού μπορεί να επηρεάσει τις αλληλεπιδράσεις ενζύμου-υποστρώματος αλλάζοντας τη σφαίρα ενυδάτωσης που περιβάλλει το ένζυμο και τα μόρια του υποστρώματος. Τα μόρια του νερού σχηματίζουν δεσμούς υδρογόνου τόσο με μόρια ενζύμου όσο και με μόρια υποστρώματος, επηρεάζοντας τη δυναμική </a:t>
            </a:r>
            <a:r>
              <a:rPr lang="el-GR" sz="1600" dirty="0" err="1"/>
              <a:t>διαλυτοποίησης</a:t>
            </a:r>
            <a:r>
              <a:rPr lang="el-GR" sz="1600" dirty="0"/>
              <a:t> και αλληλεπίδρασής τους. Οι αλλαγές στην </a:t>
            </a:r>
            <a:r>
              <a:rPr lang="el-GR" sz="1600" dirty="0" err="1"/>
              <a:t>ενεργότητα</a:t>
            </a:r>
            <a:r>
              <a:rPr lang="el-GR" sz="1600" dirty="0"/>
              <a:t> του νερού μπορεί να διαταράξουν ή να ενισχύσουν αυτές τις αλληλεπιδράσεις, οδηγώντας σε αλλαγές στη συγγένεια δέσμευσης του υποστρώματος και στην ενζυμική κατάλυση.</a:t>
            </a:r>
          </a:p>
        </p:txBody>
      </p:sp>
      <p:sp>
        <p:nvSpPr>
          <p:cNvPr id="4" name="Θέση αριθμού διαφάνειας 3"/>
          <p:cNvSpPr>
            <a:spLocks noGrp="1"/>
          </p:cNvSpPr>
          <p:nvPr>
            <p:ph type="sldNum" sz="quarter" idx="12"/>
          </p:nvPr>
        </p:nvSpPr>
        <p:spPr>
          <a:xfrm>
            <a:off x="6457950" y="6356350"/>
            <a:ext cx="2057400" cy="365125"/>
          </a:xfrm>
        </p:spPr>
        <p:txBody>
          <a:bodyPr>
            <a:normAutofit/>
          </a:bodyPr>
          <a:lstStyle/>
          <a:p>
            <a:pPr>
              <a:spcAft>
                <a:spcPts val="600"/>
              </a:spcAft>
              <a:defRPr/>
            </a:pPr>
            <a:fld id="{7E55E3B3-0445-4CFC-BED8-763D4409E61F}" type="slidenum">
              <a:rPr lang="el-GR" smtClean="0"/>
              <a:pPr>
                <a:spcAft>
                  <a:spcPts val="600"/>
                </a:spcAft>
                <a:defRPr/>
              </a:pPr>
              <a:t>23</a:t>
            </a:fld>
            <a:endParaRPr lang="el-GR"/>
          </a:p>
        </p:txBody>
      </p:sp>
    </p:spTree>
    <p:extLst>
      <p:ext uri="{BB962C8B-B14F-4D97-AF65-F5344CB8AC3E}">
        <p14:creationId xmlns:p14="http://schemas.microsoft.com/office/powerpoint/2010/main" val="290830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01221"/>
            <a:ext cx="7886700" cy="1348065"/>
          </a:xfrm>
        </p:spPr>
        <p:txBody>
          <a:bodyPr>
            <a:normAutofit/>
          </a:bodyPr>
          <a:lstStyle/>
          <a:p>
            <a:r>
              <a:rPr lang="el-GR" sz="4300">
                <a:solidFill>
                  <a:srgbClr val="FFFFFF"/>
                </a:solidFill>
              </a:rPr>
              <a:t>Παράγοντες που επηρεάζουν την δραστικότητα των ενζύμων </a:t>
            </a:r>
            <a:endParaRPr lang="el-GR" sz="4300" b="0">
              <a:solidFill>
                <a:srgbClr val="FFFFFF"/>
              </a:solidFill>
            </a:endParaRPr>
          </a:p>
        </p:txBody>
      </p:sp>
      <p:sp>
        <p:nvSpPr>
          <p:cNvPr id="3" name="Θέση περιεχομένου 2"/>
          <p:cNvSpPr>
            <a:spLocks noGrp="1"/>
          </p:cNvSpPr>
          <p:nvPr>
            <p:ph idx="1"/>
          </p:nvPr>
        </p:nvSpPr>
        <p:spPr>
          <a:xfrm>
            <a:off x="0" y="0"/>
            <a:ext cx="9141714" cy="6858000"/>
          </a:xfrm>
        </p:spPr>
        <p:txBody>
          <a:bodyPr>
            <a:noAutofit/>
          </a:bodyPr>
          <a:lstStyle/>
          <a:p>
            <a:pPr marL="0" indent="0">
              <a:buNone/>
            </a:pPr>
            <a:r>
              <a:rPr lang="el-GR" sz="1600" b="1" dirty="0"/>
              <a:t>Ιοντική ισχύς</a:t>
            </a:r>
          </a:p>
          <a:p>
            <a:pPr marL="0" indent="0">
              <a:buNone/>
            </a:pPr>
            <a:r>
              <a:rPr lang="el-GR" sz="1600" dirty="0"/>
              <a:t>Η ιοντική ισχύς, η οποία είναι ένα μέτρο της συγκέντρωσης των ιόντων σε ένα διάλυμα, μπορεί να επηρεάσει σημαντικά τη </a:t>
            </a:r>
            <a:r>
              <a:rPr lang="el-GR" sz="1600" dirty="0" err="1"/>
              <a:t>δραστηκότητα</a:t>
            </a:r>
            <a:r>
              <a:rPr lang="el-GR" sz="1600" dirty="0"/>
              <a:t> του ενζύμου. Η επίδραση της ιοντικής ισχύος στη δραστηριότητα του ενζύμου μπορεί να είναι θετική και αρνητική, ανάλογα με διάφορους παράγοντες όπως η δομή του ενζύμου, η ειδικότητα του υποστρώματος και οι συνθήκες αντίδρασης. </a:t>
            </a:r>
          </a:p>
          <a:p>
            <a:pPr marL="0" indent="0">
              <a:buNone/>
            </a:pPr>
            <a:r>
              <a:rPr lang="el-GR" sz="1600" dirty="0"/>
              <a:t>1. Επίδραση στη δομή της πρωτεΐνης: Οι αλλαγές στην ιοντική ισχύ μπορεί να επηρεάσουν τη δομή και τη σταθερότητα των ενζύμων. Τα διαλύματα υψηλής ιοντικής ισχύος περιέχουν περισσότερα ιόντα, τα οποία μπορούν να προστατεύσουν τις ηλεκτροστατικές αλληλεπιδράσεις μεταξύ φορτισμένων ομάδων στην επιφάνεια του ενζύμου. Αυτό το προστατευτικό αποτέλεσμα μπορεί να σταθεροποιήσει τη δομή του ενζύμου μειώνοντας τις απωθητικές δυνάμεις μεταξύ των όμοιων φορτισμένων υπολειμμάτων, αποτρέποντας έτσι το ξεδίπλωμα ή τη μετουσίωση της πρωτεΐνης. Αντίθετα, διαλύματα χαμηλής ιοντικής ισχύος μπορεί να αποσταθεροποιήσουν τη δομή του ενζύμου</a:t>
            </a:r>
          </a:p>
          <a:p>
            <a:pPr marL="0" indent="0">
              <a:buNone/>
            </a:pPr>
            <a:r>
              <a:rPr lang="el-GR" sz="1600" dirty="0"/>
              <a:t>2. Διαμόρφωση της συγγένειας ενζύμου-υποστρώματος: Οι αλλαγές στην ιοντική ισχύ μπορεί να επηρεάσουν τη συγγένεια των ενζύμων για τα υποστρώματά τους. Τα διαλύματα υψηλής ιοντικής ισχύος μπορούν να μειώσουν τη συγγένεια δέσμευσης των ενζύμων για τα υποστρώματα ελέγχοντας τις ηλεκτροστατικές αλληλεπιδράσεις μεταξύ του ενζύμου και των μορίων του υποστρώματος. Αυτό μπορεί να οδηγήσει σε μειωμένο σχηματισμό συμπλόκου ενζύμου-υποστρώματος και βραδύτερους ρυθμούς αντίδρασης. Αντίθετα, διαλύματα χαμηλής ιοντικής ισχύος μπορεί να ενισχύσουν τη συγγένεια ενζύμου-υποστρώματος μειώνοντας τη μεταφορά φορτίου και προάγοντας ισχυρότερες ηλεκτροστατικές αλληλεπιδράσεις.</a:t>
            </a:r>
          </a:p>
          <a:p>
            <a:pPr marL="0" indent="0">
              <a:buNone/>
            </a:pPr>
            <a:r>
              <a:rPr lang="el-GR" sz="1600" dirty="0"/>
              <a:t>3. Επιδράσεις στη Δέσμευση </a:t>
            </a:r>
            <a:r>
              <a:rPr lang="el-GR" sz="1600" dirty="0" err="1"/>
              <a:t>Συμπαράγοντα</a:t>
            </a:r>
            <a:r>
              <a:rPr lang="el-GR" sz="1600" dirty="0"/>
              <a:t>: Η ιοντική ισχύς μπορεί επίσης να επηρεάσει τη δέσμευση </a:t>
            </a:r>
            <a:r>
              <a:rPr lang="el-GR" sz="1600" dirty="0" err="1"/>
              <a:t>συμπαραγόντων</a:t>
            </a:r>
            <a:r>
              <a:rPr lang="el-GR" sz="1600" dirty="0"/>
              <a:t> ή μεταλλικών ιόντων με ένζυμα. Ορισμένα ένζυμα απαιτούν μεταλλικά ιόντα ή </a:t>
            </a:r>
            <a:r>
              <a:rPr lang="el-GR" sz="1600" dirty="0" err="1"/>
              <a:t>συμπαράγοντες</a:t>
            </a:r>
            <a:r>
              <a:rPr lang="el-GR" sz="1600" dirty="0"/>
              <a:t> για την καταλυτική τους δράση και οι αλλαγές στην ιοντική ισχύ μπορούν να επηρεάσουν τη σταθερότητα και τη συγγένεια δέσμευσης αυτών των </a:t>
            </a:r>
            <a:r>
              <a:rPr lang="el-GR" sz="1600" dirty="0" err="1"/>
              <a:t>συμπαραγόντων</a:t>
            </a:r>
            <a:r>
              <a:rPr lang="el-GR" sz="1600" dirty="0"/>
              <a:t>. Διαλύματα υψηλής ιοντικής ισχύος μπορεί να διαταράξουν τη σύνδεση μεταλλικών ιόντων ανταγωνιζόμενοι για θέσεις συντονισμού ή αποσταθεροποιώντας τις αλληλεπιδράσεις μετάλλου-πρωτεΐνης. Αυτό μπορεί να μειώσει τη </a:t>
            </a:r>
            <a:r>
              <a:rPr lang="el-GR" sz="1600" dirty="0" err="1"/>
              <a:t>δραστηκότητα</a:t>
            </a:r>
            <a:r>
              <a:rPr lang="el-GR" sz="1600" dirty="0"/>
              <a:t> του ενζύμου μειώνοντας τη διαθεσιμότητα των </a:t>
            </a:r>
            <a:r>
              <a:rPr lang="el-GR" sz="1600" dirty="0" err="1"/>
              <a:t>συμπαραγόντων</a:t>
            </a:r>
            <a:r>
              <a:rPr lang="el-GR" sz="1600" dirty="0"/>
              <a:t> που απαιτούνται για την κατάλυση.</a:t>
            </a:r>
          </a:p>
        </p:txBody>
      </p:sp>
      <p:sp>
        <p:nvSpPr>
          <p:cNvPr id="4" name="Θέση αριθμού διαφάνειας 3"/>
          <p:cNvSpPr>
            <a:spLocks noGrp="1"/>
          </p:cNvSpPr>
          <p:nvPr>
            <p:ph type="sldNum" sz="quarter" idx="12"/>
          </p:nvPr>
        </p:nvSpPr>
        <p:spPr>
          <a:xfrm>
            <a:off x="6457950" y="6356350"/>
            <a:ext cx="2057400" cy="365125"/>
          </a:xfrm>
        </p:spPr>
        <p:txBody>
          <a:bodyPr>
            <a:normAutofit/>
          </a:bodyPr>
          <a:lstStyle/>
          <a:p>
            <a:pPr>
              <a:spcAft>
                <a:spcPts val="600"/>
              </a:spcAft>
              <a:defRPr/>
            </a:pPr>
            <a:fld id="{7E55E3B3-0445-4CFC-BED8-763D4409E61F}" type="slidenum">
              <a:rPr lang="el-GR" smtClean="0"/>
              <a:pPr>
                <a:spcAft>
                  <a:spcPts val="600"/>
                </a:spcAft>
                <a:defRPr/>
              </a:pPr>
              <a:t>24</a:t>
            </a:fld>
            <a:endParaRPr lang="el-GR"/>
          </a:p>
        </p:txBody>
      </p:sp>
    </p:spTree>
    <p:extLst>
      <p:ext uri="{BB962C8B-B14F-4D97-AF65-F5344CB8AC3E}">
        <p14:creationId xmlns:p14="http://schemas.microsoft.com/office/powerpoint/2010/main" val="749814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01221"/>
            <a:ext cx="7886700" cy="1348065"/>
          </a:xfrm>
        </p:spPr>
        <p:txBody>
          <a:bodyPr>
            <a:normAutofit/>
          </a:bodyPr>
          <a:lstStyle/>
          <a:p>
            <a:r>
              <a:rPr lang="el-GR" sz="4300">
                <a:solidFill>
                  <a:srgbClr val="FFFFFF"/>
                </a:solidFill>
              </a:rPr>
              <a:t>Παράγοντες που επηρεάζουν την δραστικότητα των ενζύμων </a:t>
            </a:r>
            <a:endParaRPr lang="el-GR" sz="4300" b="0">
              <a:solidFill>
                <a:srgbClr val="FFFFFF"/>
              </a:solidFill>
            </a:endParaRPr>
          </a:p>
        </p:txBody>
      </p:sp>
      <p:sp>
        <p:nvSpPr>
          <p:cNvPr id="3" name="Θέση περιεχομένου 2"/>
          <p:cNvSpPr>
            <a:spLocks noGrp="1"/>
          </p:cNvSpPr>
          <p:nvPr>
            <p:ph idx="1"/>
          </p:nvPr>
        </p:nvSpPr>
        <p:spPr>
          <a:xfrm>
            <a:off x="0" y="401221"/>
            <a:ext cx="9141714" cy="4035892"/>
          </a:xfrm>
        </p:spPr>
        <p:txBody>
          <a:bodyPr>
            <a:noAutofit/>
          </a:bodyPr>
          <a:lstStyle/>
          <a:p>
            <a:pPr marL="0" indent="0">
              <a:buNone/>
            </a:pPr>
            <a:r>
              <a:rPr lang="el-GR" sz="1600" b="1" dirty="0"/>
              <a:t>Ιοντική ισχύς</a:t>
            </a:r>
          </a:p>
          <a:p>
            <a:pPr marL="0" indent="0">
              <a:buNone/>
            </a:pPr>
            <a:r>
              <a:rPr lang="el-GR" sz="1600" dirty="0"/>
              <a:t>4. Συσσωμάτωση Πρωτεϊνών: Οι αλλαγές στην ιοντική ισχύ μπορούν να επηρεάσουν τις αλληλεπιδράσεις πρωτεΐνης-πρωτεΐνης και τη συσσωμάτωση πρωτεϊνών. Διαλύματα υψηλής ιοντικής ισχύος μπορεί να προάγουν τη συσσωμάτωση πρωτεϊνών προστατεύοντας τις ηλεκτροστατικές απωθήσεις και επιτρέποντας υδρόφοβες αλληλεπιδράσεις μεταξύ των μορίων πρωτεΐνης. Η συσσώρευση πρωτεϊνών μπορεί να οδηγήσει σε αδρανοποίηση ενζύμων και απώλεια καταλυτικής δραστηριότητας.</a:t>
            </a:r>
          </a:p>
          <a:p>
            <a:pPr marL="0" indent="0">
              <a:buNone/>
            </a:pPr>
            <a:r>
              <a:rPr lang="el-GR" sz="1600" dirty="0"/>
              <a:t>5. Επιδράσεις στο pH: Η ιοντική ισχύς μπορεί να επηρεάσει έμμεσα τη δραστηριότητα του ενζύμου επηρεάζοντας το pH του διαλύματος. Οι αλλαγές στην ιοντική ισχύ μπορούν να αλλάξουν τις σταθερές διάστασης ασθενών οξέων ή βάσεων στο διάλυμα, οδηγώντας σε διακυμάνσεις στο pH. </a:t>
            </a:r>
          </a:p>
          <a:p>
            <a:pPr marL="0" indent="0">
              <a:buNone/>
            </a:pPr>
            <a:r>
              <a:rPr lang="el-GR" sz="1600" dirty="0"/>
              <a:t>6. Επιδράσεις στη δομή του νερού: Οι αλλαγές στην ιοντική ισχύ μπορεί να επηρεάσουν τη δομή και τη δυναμική των μορίων του νερού στο διάλυμα. Διαλύματα υψηλής ιοντικής ισχύος μπορεί να διαταράξουν το δίκτυο δεσμών υδρογόνου των μορίων του νερού, οδηγώντας σε αλλαγές στη δομή και τις ιδιότητες του νερού. Η τροποποιημένη δομή του νερού μπορεί να επηρεάσει την ενυδάτωση του ενζύμου, τη διαλυτότητα του υποστρώματος και τη σταθερότητα των συμπλοκών ενζύμου-υποστρώματος.</a:t>
            </a:r>
          </a:p>
        </p:txBody>
      </p:sp>
      <p:sp>
        <p:nvSpPr>
          <p:cNvPr id="4" name="Θέση αριθμού διαφάνειας 3"/>
          <p:cNvSpPr>
            <a:spLocks noGrp="1"/>
          </p:cNvSpPr>
          <p:nvPr>
            <p:ph type="sldNum" sz="quarter" idx="12"/>
          </p:nvPr>
        </p:nvSpPr>
        <p:spPr>
          <a:xfrm>
            <a:off x="6457950" y="6356350"/>
            <a:ext cx="2057400" cy="365125"/>
          </a:xfrm>
        </p:spPr>
        <p:txBody>
          <a:bodyPr>
            <a:normAutofit/>
          </a:bodyPr>
          <a:lstStyle/>
          <a:p>
            <a:pPr>
              <a:spcAft>
                <a:spcPts val="600"/>
              </a:spcAft>
              <a:defRPr/>
            </a:pPr>
            <a:fld id="{7E55E3B3-0445-4CFC-BED8-763D4409E61F}" type="slidenum">
              <a:rPr lang="el-GR" smtClean="0"/>
              <a:pPr>
                <a:spcAft>
                  <a:spcPts val="600"/>
                </a:spcAft>
                <a:defRPr/>
              </a:pPr>
              <a:t>25</a:t>
            </a:fld>
            <a:endParaRPr lang="el-GR"/>
          </a:p>
        </p:txBody>
      </p:sp>
    </p:spTree>
    <p:extLst>
      <p:ext uri="{BB962C8B-B14F-4D97-AF65-F5344CB8AC3E}">
        <p14:creationId xmlns:p14="http://schemas.microsoft.com/office/powerpoint/2010/main" val="908106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80320B3-45A8-FAB9-DA68-EAE523DFD61E}"/>
              </a:ext>
            </a:extLst>
          </p:cNvPr>
          <p:cNvSpPr>
            <a:spLocks noGrp="1"/>
          </p:cNvSpPr>
          <p:nvPr>
            <p:ph type="title"/>
          </p:nvPr>
        </p:nvSpPr>
        <p:spPr>
          <a:xfrm>
            <a:off x="971600" y="266418"/>
            <a:ext cx="6876256" cy="1325563"/>
          </a:xfrm>
        </p:spPr>
        <p:txBody>
          <a:bodyPr>
            <a:normAutofit/>
          </a:bodyPr>
          <a:lstStyle/>
          <a:p>
            <a:pPr algn="ctr"/>
            <a:r>
              <a:rPr lang="el-GR" dirty="0"/>
              <a:t>Επίδραση της ακτινοβολίας στην δραστικότητα του ενζύμου</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182A75D9-66D3-7C05-91BD-3DD55143CE6C}"/>
              </a:ext>
            </a:extLst>
          </p:cNvPr>
          <p:cNvSpPr>
            <a:spLocks noGrp="1"/>
          </p:cNvSpPr>
          <p:nvPr>
            <p:ph idx="1"/>
          </p:nvPr>
        </p:nvSpPr>
        <p:spPr>
          <a:xfrm>
            <a:off x="251520" y="1484784"/>
            <a:ext cx="8640960" cy="5236691"/>
          </a:xfrm>
        </p:spPr>
        <p:txBody>
          <a:bodyPr>
            <a:noAutofit/>
          </a:bodyPr>
          <a:lstStyle/>
          <a:p>
            <a:r>
              <a:rPr lang="el-GR" sz="1400" dirty="0"/>
              <a:t>Η ακτινοβολία, η οποία περιλαμβάνει έκθεση σε </a:t>
            </a:r>
            <a:r>
              <a:rPr lang="el-GR" sz="1400" dirty="0" err="1"/>
              <a:t>ιονίζουσα</a:t>
            </a:r>
            <a:r>
              <a:rPr lang="el-GR" sz="1400" dirty="0"/>
              <a:t> ακτινοβολία, όπως ακτίνες </a:t>
            </a:r>
            <a:r>
              <a:rPr lang="el-GR" sz="1400" dirty="0" err="1"/>
              <a:t>γάμμα</a:t>
            </a:r>
            <a:r>
              <a:rPr lang="el-GR" sz="1400" dirty="0"/>
              <a:t>, ακτίνες Χ ή υπεριώδες φως (UV), μπορεί να επηρεάσει τη δραστηριότητα των ενζύμων μέσω αρκετών μηχανισμών. Ο αντίκτυπος της ακτινοβολίας στη δραστηριότητα του ενζύμου εξαρτάται από διάφορους παράγοντες, όπως ο τύπος και η ένταση της ακτινοβολίας, το συγκεκριμένο ένζυμο που εμπλέκεται και οι πειραματικές συνθήκες. </a:t>
            </a:r>
          </a:p>
          <a:p>
            <a:r>
              <a:rPr lang="el-GR" sz="1400" dirty="0"/>
              <a:t>1. Άμεση βλάβη σε ένζυμα: Η </a:t>
            </a:r>
            <a:r>
              <a:rPr lang="el-GR" sz="1400" dirty="0" err="1"/>
              <a:t>ιονίζουσα</a:t>
            </a:r>
            <a:r>
              <a:rPr lang="el-GR" sz="1400" dirty="0"/>
              <a:t> ακτινοβολία μπορεί να βλάψει άμεσα τα ένζυμα σπάζοντας ομοιοπολικούς δεσμούς, προκαλώντας δομικές αλλαγές ή προκαλώντας χημικές τροποποιήσεις στα υπολείμματα αμινοξέων. Για παράδειγμα, η οξειδωτική βλάβη που προκαλείται από την ακτινοβολία μπορεί να οδηγήσει στον σχηματισμό δραστικών ειδών οξυγόνου (ROS) όπως οι ρίζες υδροξυλίου, οι οποίες μπορούν να οξειδώσουν τις πλευρικές αλυσίδες αμινοξέων και να διαταράξουν τη δομή του ενζύμου. Αυτή η άμεση βλάβη μπορεί να μειώσει τη λειτουργία των ενζύμων και να οδηγήσει σε μειωμένη καταλυτική δραστηριότητα.</a:t>
            </a:r>
          </a:p>
          <a:p>
            <a:r>
              <a:rPr lang="el-GR" sz="1400" dirty="0"/>
              <a:t>2. Μετουσίωση και Απενεργοποίηση: Η έκθεση σε </a:t>
            </a:r>
            <a:r>
              <a:rPr lang="el-GR" sz="1400" dirty="0" err="1"/>
              <a:t>ιονίζουσα</a:t>
            </a:r>
            <a:r>
              <a:rPr lang="el-GR" sz="1400" dirty="0"/>
              <a:t> ακτινοβολία μπορεί να προκαλέσει μετουσίωση και αδρανοποίηση πρωτεϊνών διαταράσσοντας μη ομοιοπολικές αλληλεπιδράσεις όπως δεσμούς υδρογόνου, υδρόφοβες αλληλεπιδράσεις κ.α. Η ακτινοβολία υψηλής ενέργειας, όπως οι ακτίνες </a:t>
            </a:r>
            <a:r>
              <a:rPr lang="el-GR" sz="1400" dirty="0" err="1"/>
              <a:t>γάμμα</a:t>
            </a:r>
            <a:r>
              <a:rPr lang="el-GR" sz="1400" dirty="0"/>
              <a:t> ή οι ακτίνες Χ, μπορεί να προκαλέσει ταχεία θέρμανση του </a:t>
            </a:r>
            <a:r>
              <a:rPr lang="el-GR" sz="1400" dirty="0" err="1"/>
              <a:t>ενζυμικού</a:t>
            </a:r>
            <a:r>
              <a:rPr lang="el-GR" sz="1400" dirty="0"/>
              <a:t> διαλύματος, οδηγώντας σε θερμική μετουσίωση και μη αναστρέψιμη απώλεια της </a:t>
            </a:r>
            <a:r>
              <a:rPr lang="el-GR" sz="1400" dirty="0" err="1"/>
              <a:t>ενζυμικής</a:t>
            </a:r>
            <a:r>
              <a:rPr lang="el-GR" sz="1400" dirty="0"/>
              <a:t> δραστηριότητας. Επιπλέον, οι δομικές αλλαγές ή οι χημικές τροποποιήσεις που προκαλούνται από την ακτινοβολία μπορούν να αποσταθεροποιήσουν τη δομή του ενζύμου και να προάγουν το ξεδίπλωμα ή τη συσσώρευση, μειώνοντας περαιτέρω τη λειτουργία του ενζύμου.</a:t>
            </a:r>
          </a:p>
          <a:p>
            <a:r>
              <a:rPr lang="el-GR" sz="1400" dirty="0"/>
              <a:t>3. Τροποποίηση </a:t>
            </a:r>
            <a:r>
              <a:rPr lang="el-GR" sz="1400" dirty="0" err="1"/>
              <a:t>συμπαραγόντων</a:t>
            </a:r>
            <a:r>
              <a:rPr lang="el-GR" sz="1400" dirty="0"/>
              <a:t> και συνενζύμων: Η ακτινοβολία μπορεί να επηρεάσει τη σταθερότητα και τη δραστηριότητα των </a:t>
            </a:r>
            <a:r>
              <a:rPr lang="el-GR" sz="1400" dirty="0" err="1"/>
              <a:t>ενζυμικών</a:t>
            </a:r>
            <a:r>
              <a:rPr lang="el-GR" sz="1400" dirty="0"/>
              <a:t> </a:t>
            </a:r>
            <a:r>
              <a:rPr lang="el-GR" sz="1400" dirty="0" err="1"/>
              <a:t>συμπαραγόντων</a:t>
            </a:r>
            <a:r>
              <a:rPr lang="el-GR" sz="1400" dirty="0"/>
              <a:t> ή συνενζύμων. Για παράδειγμα, η οξείδωση ή ο κατακερματισμός συνενζύμων που προκαλείται από την ακτινοβολία, όπως το (NADH/NAD+) ή το  (FAD/FADH2) μπορεί να διαταράξει την ικανότητά τους να συμμετέχουν σε αντιδράσεις που καταλύονται από ένζυμα. Αυτό μπορεί να οδηγήσει σε μειωμένη ενζυμική δραστηριότητα ή αλλοιωμένη κινητική αντίδρασης σε ακτινοβολημένα δείγματα.</a:t>
            </a:r>
          </a:p>
        </p:txBody>
      </p:sp>
      <p:sp>
        <p:nvSpPr>
          <p:cNvPr id="4" name="Θέση αριθμού διαφάνειας 3">
            <a:extLst>
              <a:ext uri="{FF2B5EF4-FFF2-40B4-BE49-F238E27FC236}">
                <a16:creationId xmlns:a16="http://schemas.microsoft.com/office/drawing/2014/main" id="{E9254C44-D168-8CD4-5E19-605B2090C0DD}"/>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7E55E3B3-0445-4CFC-BED8-763D4409E61F}" type="slidenum">
              <a:rPr lang="el-GR" smtClean="0"/>
              <a:pPr>
                <a:spcAft>
                  <a:spcPts val="600"/>
                </a:spcAft>
                <a:defRPr/>
              </a:pPr>
              <a:t>26</a:t>
            </a:fld>
            <a:endParaRPr lang="el-GR"/>
          </a:p>
        </p:txBody>
      </p:sp>
    </p:spTree>
    <p:extLst>
      <p:ext uri="{BB962C8B-B14F-4D97-AF65-F5344CB8AC3E}">
        <p14:creationId xmlns:p14="http://schemas.microsoft.com/office/powerpoint/2010/main" val="2775721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37158B9-763D-844E-C8FE-E33D3297C80A}"/>
              </a:ext>
            </a:extLst>
          </p:cNvPr>
          <p:cNvSpPr>
            <a:spLocks noGrp="1"/>
          </p:cNvSpPr>
          <p:nvPr>
            <p:ph type="title"/>
          </p:nvPr>
        </p:nvSpPr>
        <p:spPr>
          <a:xfrm>
            <a:off x="836676" y="548640"/>
            <a:ext cx="7626096" cy="1179576"/>
          </a:xfrm>
        </p:spPr>
        <p:txBody>
          <a:bodyPr>
            <a:normAutofit/>
          </a:bodyPr>
          <a:lstStyle/>
          <a:p>
            <a:r>
              <a:rPr lang="el-GR" sz="3500"/>
              <a:t>Συγκέντρωση συμπαραγόντων</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id="{C806B178-EABA-1CF1-2BD3-847AC9AB87BB}"/>
              </a:ext>
            </a:extLst>
          </p:cNvPr>
          <p:cNvSpPr>
            <a:spLocks noGrp="1"/>
          </p:cNvSpPr>
          <p:nvPr>
            <p:ph idx="1"/>
          </p:nvPr>
        </p:nvSpPr>
        <p:spPr>
          <a:xfrm>
            <a:off x="347532" y="2132856"/>
            <a:ext cx="8544948" cy="4044107"/>
          </a:xfrm>
        </p:spPr>
        <p:txBody>
          <a:bodyPr>
            <a:normAutofit/>
          </a:bodyPr>
          <a:lstStyle/>
          <a:p>
            <a:r>
              <a:rPr lang="el-GR" sz="1800" dirty="0"/>
              <a:t>Η συγκέντρωση των </a:t>
            </a:r>
            <a:r>
              <a:rPr lang="el-GR" sz="1800" dirty="0" err="1"/>
              <a:t>συμπαραγόντων</a:t>
            </a:r>
            <a:r>
              <a:rPr lang="el-GR" sz="1800" dirty="0"/>
              <a:t> μπορεί να επηρεάσει τη </a:t>
            </a:r>
            <a:r>
              <a:rPr lang="el-GR" sz="1800" dirty="0" err="1"/>
              <a:t>δραστηκότητα</a:t>
            </a:r>
            <a:r>
              <a:rPr lang="el-GR" sz="1800" dirty="0"/>
              <a:t> των ενζύμων, καθώς οι </a:t>
            </a:r>
            <a:r>
              <a:rPr lang="el-GR" sz="1800" dirty="0" err="1"/>
              <a:t>συμπαράγοντες</a:t>
            </a:r>
            <a:r>
              <a:rPr lang="el-GR" sz="1800" dirty="0"/>
              <a:t> παίζουν καθοριστικό ρόλο στην κατάλυση από τα ένζυμα. Οι </a:t>
            </a:r>
            <a:r>
              <a:rPr lang="el-GR" sz="1800" dirty="0" err="1"/>
              <a:t>συμπαράγοντες</a:t>
            </a:r>
            <a:r>
              <a:rPr lang="el-GR" sz="1800" dirty="0"/>
              <a:t> είναι απαραίτητα μη πρωτεϊνικά μόρια που συνδέονται με ένζυμα και βοηθούν στην καταλυτική διαδικασία. Μπορούν να είναι είτε ανόργανα ιόντα είτε οργανικά μόρια και διευκολύνουν την καλή λειτουργία των ενζύμων συμμετέχοντας σε βασικές χημικές αντιδράσεις.</a:t>
            </a:r>
          </a:p>
          <a:p>
            <a:r>
              <a:rPr lang="el-GR" sz="1800" dirty="0"/>
              <a:t>Μια κρίσιμη πτυχή των </a:t>
            </a:r>
            <a:r>
              <a:rPr lang="el-GR" sz="1800" dirty="0" err="1"/>
              <a:t>συμπαραγόντων</a:t>
            </a:r>
            <a:r>
              <a:rPr lang="el-GR" sz="1800" dirty="0"/>
              <a:t> είναι ο ρόλος τους στη δέσμευση και την κατάλυση ενζύμου-υποστρώματος. Οι </a:t>
            </a:r>
            <a:r>
              <a:rPr lang="el-GR" sz="1800" dirty="0" err="1"/>
              <a:t>συμπαράγοντες</a:t>
            </a:r>
            <a:r>
              <a:rPr lang="el-GR" sz="1800" dirty="0"/>
              <a:t> συχνά δρουν ως φορείς συγκεκριμένων χημικών ομάδων ή ηλεκτρονίων κατά τη διάρκεια </a:t>
            </a:r>
            <a:r>
              <a:rPr lang="el-GR" sz="1800" dirty="0" err="1"/>
              <a:t>ενζυματικών</a:t>
            </a:r>
            <a:r>
              <a:rPr lang="el-GR" sz="1800" dirty="0"/>
              <a:t> αντιδράσεων. Για παράδειγμα, τα μεταλλικά ιόντα όπως ο ψευδάργυρος, το μαγνήσιο ή ο σίδηρος μπορούν να σταθεροποιήσουν τα ενδιάμεσα της αντίδρασης ή να διευκολύνουν τη μεταφορά ηλεκτρονίων κατά τις αντιδράσεις οξειδοαναγωγής. Οι οργανικοί </a:t>
            </a:r>
            <a:r>
              <a:rPr lang="el-GR" sz="1800" dirty="0" err="1"/>
              <a:t>συμπαράγοντες</a:t>
            </a:r>
            <a:r>
              <a:rPr lang="el-GR" sz="1800" dirty="0"/>
              <a:t>, όπως τα συνένζυμα, μπορούν να μεταφέρουν λειτουργικές ομάδες μεταξύ των μορίων, επιτρέποντας έτσι συγκεκριμένους χημικούς μετασχηματισμούς.</a:t>
            </a:r>
          </a:p>
        </p:txBody>
      </p:sp>
      <p:sp>
        <p:nvSpPr>
          <p:cNvPr id="4" name="Θέση αριθμού διαφάνειας 3">
            <a:extLst>
              <a:ext uri="{FF2B5EF4-FFF2-40B4-BE49-F238E27FC236}">
                <a16:creationId xmlns:a16="http://schemas.microsoft.com/office/drawing/2014/main" id="{20F6320F-2B0A-4FC4-5A65-DF73028307D0}"/>
              </a:ext>
            </a:extLst>
          </p:cNvPr>
          <p:cNvSpPr>
            <a:spLocks noGrp="1"/>
          </p:cNvSpPr>
          <p:nvPr>
            <p:ph type="sldNum" sz="quarter" idx="12"/>
          </p:nvPr>
        </p:nvSpPr>
        <p:spPr>
          <a:xfrm>
            <a:off x="6405372" y="6356350"/>
            <a:ext cx="2057400" cy="365125"/>
          </a:xfrm>
        </p:spPr>
        <p:txBody>
          <a:bodyPr>
            <a:normAutofit/>
          </a:bodyPr>
          <a:lstStyle/>
          <a:p>
            <a:pPr>
              <a:spcAft>
                <a:spcPts val="600"/>
              </a:spcAft>
              <a:defRPr/>
            </a:pPr>
            <a:fld id="{7E55E3B3-0445-4CFC-BED8-763D4409E61F}" type="slidenum">
              <a:rPr lang="el-GR">
                <a:solidFill>
                  <a:schemeClr val="tx1">
                    <a:lumMod val="50000"/>
                    <a:lumOff val="50000"/>
                  </a:schemeClr>
                </a:solidFill>
              </a:rPr>
              <a:pPr>
                <a:spcAft>
                  <a:spcPts val="600"/>
                </a:spcAft>
                <a:defRPr/>
              </a:pPr>
              <a:t>27</a:t>
            </a:fld>
            <a:endParaRPr lang="el-GR">
              <a:solidFill>
                <a:schemeClr val="tx1">
                  <a:lumMod val="50000"/>
                  <a:lumOff val="50000"/>
                </a:schemeClr>
              </a:solidFill>
            </a:endParaRPr>
          </a:p>
        </p:txBody>
      </p:sp>
    </p:spTree>
    <p:extLst>
      <p:ext uri="{BB962C8B-B14F-4D97-AF65-F5344CB8AC3E}">
        <p14:creationId xmlns:p14="http://schemas.microsoft.com/office/powerpoint/2010/main" val="159237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37158B9-763D-844E-C8FE-E33D3297C80A}"/>
              </a:ext>
            </a:extLst>
          </p:cNvPr>
          <p:cNvSpPr>
            <a:spLocks noGrp="1"/>
          </p:cNvSpPr>
          <p:nvPr>
            <p:ph type="title"/>
          </p:nvPr>
        </p:nvSpPr>
        <p:spPr>
          <a:xfrm>
            <a:off x="836676" y="548640"/>
            <a:ext cx="7626096" cy="1179576"/>
          </a:xfrm>
        </p:spPr>
        <p:txBody>
          <a:bodyPr>
            <a:normAutofit/>
          </a:bodyPr>
          <a:lstStyle/>
          <a:p>
            <a:r>
              <a:rPr lang="el-GR" sz="3500"/>
              <a:t>Συγκέντρωση συμπαραγόντων</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id="{C806B178-EABA-1CF1-2BD3-847AC9AB87BB}"/>
              </a:ext>
            </a:extLst>
          </p:cNvPr>
          <p:cNvSpPr>
            <a:spLocks noGrp="1"/>
          </p:cNvSpPr>
          <p:nvPr>
            <p:ph idx="1"/>
          </p:nvPr>
        </p:nvSpPr>
        <p:spPr>
          <a:xfrm>
            <a:off x="418655" y="2018806"/>
            <a:ext cx="8420117" cy="4158157"/>
          </a:xfrm>
        </p:spPr>
        <p:txBody>
          <a:bodyPr>
            <a:noAutofit/>
          </a:bodyPr>
          <a:lstStyle/>
          <a:p>
            <a:r>
              <a:rPr lang="el-GR" sz="1800" dirty="0"/>
              <a:t>Η συγκέντρωση των </a:t>
            </a:r>
            <a:r>
              <a:rPr lang="el-GR" sz="1800" dirty="0" err="1"/>
              <a:t>συμπαραγόντων</a:t>
            </a:r>
            <a:r>
              <a:rPr lang="el-GR" sz="1800" dirty="0"/>
              <a:t> επηρεάζει άμεσα τη δραστηριότητα των ενζύμων λόγω του βασικού τους ρόλου στην κατάλυση. Πώς η συγκέντρωση επηρεάζει τη δραστηριότητα των ενζύμων:</a:t>
            </a:r>
          </a:p>
          <a:p>
            <a:r>
              <a:rPr lang="el-GR" sz="1800" dirty="0"/>
              <a:t>1. Ρυθμός Αντίδρασης: Γενικά, μια αύξηση στη συγκέντρωση </a:t>
            </a:r>
            <a:r>
              <a:rPr lang="el-GR" sz="1800" dirty="0" err="1"/>
              <a:t>συμπαράγοντα</a:t>
            </a:r>
            <a:r>
              <a:rPr lang="el-GR" sz="1800" dirty="0"/>
              <a:t> μπορεί να οδηγήσει σε αύξηση του ρυθμού της </a:t>
            </a:r>
            <a:r>
              <a:rPr lang="el-GR" sz="1800" dirty="0" err="1"/>
              <a:t>ενζυμικής</a:t>
            </a:r>
            <a:r>
              <a:rPr lang="el-GR" sz="1800" dirty="0"/>
              <a:t> αντίδρασης μέχρι ένα ορισμένο σημείο. Αυτό συμβαίνει επειδή περισσότεροι </a:t>
            </a:r>
            <a:r>
              <a:rPr lang="el-GR" sz="1800" dirty="0" err="1"/>
              <a:t>συμπαράγοντες</a:t>
            </a:r>
            <a:r>
              <a:rPr lang="el-GR" sz="1800" dirty="0"/>
              <a:t> είναι διαθέσιμοι για δέσμευση με ένζυμα, διευκολύνοντας την κατάλυση και αυξάνοντας τον ρυθμό ανακύκλωσης των υποστρωμάτων. Ωστόσο, πέρα από μια ορισμένη συγκέντρωση, περαιτέρω αυξήσεις στη συγκέντρωση </a:t>
            </a:r>
            <a:r>
              <a:rPr lang="el-GR" sz="1800" dirty="0" err="1"/>
              <a:t>συμπαράγοντα</a:t>
            </a:r>
            <a:r>
              <a:rPr lang="el-GR" sz="1800" dirty="0"/>
              <a:t> ενδέχεται να μην ενισχύσουν σημαντικά τη δραστηριότητα του ενζύμου λόγω παραγόντων όπως ο κορεσμός του ενζύμου ή η διαθεσιμότητα του υποστρώματος.</a:t>
            </a:r>
          </a:p>
          <a:p>
            <a:r>
              <a:rPr lang="el-GR" sz="1800" dirty="0"/>
              <a:t>2. Κορεσμός ενζύμου: Τα ένζυμα μπορούν να </a:t>
            </a:r>
            <a:r>
              <a:rPr lang="el-GR" sz="1800" dirty="0" err="1"/>
              <a:t>κορεσθούν</a:t>
            </a:r>
            <a:r>
              <a:rPr lang="el-GR" sz="1800" dirty="0"/>
              <a:t> με </a:t>
            </a:r>
            <a:r>
              <a:rPr lang="el-GR" sz="1800" dirty="0" err="1"/>
              <a:t>συμπαράγοντες</a:t>
            </a:r>
            <a:r>
              <a:rPr lang="el-GR" sz="1800" dirty="0"/>
              <a:t> όταν η συγκέντρωση </a:t>
            </a:r>
            <a:r>
              <a:rPr lang="el-GR" sz="1800" dirty="0" err="1"/>
              <a:t>συμπαράγοντα</a:t>
            </a:r>
            <a:r>
              <a:rPr lang="el-GR" sz="1800" dirty="0"/>
              <a:t> είναι αρκετά υψηλή. Στον κορεσμό, όλες οι διαθέσιμες </a:t>
            </a:r>
            <a:r>
              <a:rPr lang="el-GR" sz="1800" dirty="0" err="1"/>
              <a:t>ενζυμικές</a:t>
            </a:r>
            <a:r>
              <a:rPr lang="el-GR" sz="1800" dirty="0"/>
              <a:t> ενεργές θέσεις καταλαμβάνονται από </a:t>
            </a:r>
            <a:r>
              <a:rPr lang="el-GR" sz="1800" dirty="0" err="1"/>
              <a:t>συμπαράγοντες</a:t>
            </a:r>
            <a:r>
              <a:rPr lang="el-GR" sz="1800" dirty="0"/>
              <a:t> και το ένζυμο λειτουργεί στη μέγιστη καταλυτική του ικανότητα. Επομένως, περαιτέρω αυξήσεις στη συγκέντρωση του </a:t>
            </a:r>
            <a:r>
              <a:rPr lang="el-GR" sz="1800" dirty="0" err="1"/>
              <a:t>συμπαράγοντα</a:t>
            </a:r>
            <a:r>
              <a:rPr lang="el-GR" sz="1800" dirty="0"/>
              <a:t> μπορεί να μην οδηγήσει σε περεταίρω βελτιώσεις.</a:t>
            </a:r>
          </a:p>
        </p:txBody>
      </p:sp>
      <p:sp>
        <p:nvSpPr>
          <p:cNvPr id="4" name="Θέση αριθμού διαφάνειας 3">
            <a:extLst>
              <a:ext uri="{FF2B5EF4-FFF2-40B4-BE49-F238E27FC236}">
                <a16:creationId xmlns:a16="http://schemas.microsoft.com/office/drawing/2014/main" id="{20F6320F-2B0A-4FC4-5A65-DF73028307D0}"/>
              </a:ext>
            </a:extLst>
          </p:cNvPr>
          <p:cNvSpPr>
            <a:spLocks noGrp="1"/>
          </p:cNvSpPr>
          <p:nvPr>
            <p:ph type="sldNum" sz="quarter" idx="12"/>
          </p:nvPr>
        </p:nvSpPr>
        <p:spPr>
          <a:xfrm>
            <a:off x="6405372" y="6356350"/>
            <a:ext cx="2057400" cy="365125"/>
          </a:xfrm>
        </p:spPr>
        <p:txBody>
          <a:bodyPr>
            <a:normAutofit/>
          </a:bodyPr>
          <a:lstStyle/>
          <a:p>
            <a:pPr>
              <a:spcAft>
                <a:spcPts val="600"/>
              </a:spcAft>
              <a:defRPr/>
            </a:pPr>
            <a:fld id="{7E55E3B3-0445-4CFC-BED8-763D4409E61F}" type="slidenum">
              <a:rPr lang="el-GR">
                <a:solidFill>
                  <a:schemeClr val="tx1">
                    <a:lumMod val="50000"/>
                    <a:lumOff val="50000"/>
                  </a:schemeClr>
                </a:solidFill>
              </a:rPr>
              <a:pPr>
                <a:spcAft>
                  <a:spcPts val="600"/>
                </a:spcAft>
                <a:defRPr/>
              </a:pPr>
              <a:t>28</a:t>
            </a:fld>
            <a:endParaRPr lang="el-GR">
              <a:solidFill>
                <a:schemeClr val="tx1">
                  <a:lumMod val="50000"/>
                  <a:lumOff val="50000"/>
                </a:schemeClr>
              </a:solidFill>
            </a:endParaRPr>
          </a:p>
        </p:txBody>
      </p:sp>
    </p:spTree>
    <p:extLst>
      <p:ext uri="{BB962C8B-B14F-4D97-AF65-F5344CB8AC3E}">
        <p14:creationId xmlns:p14="http://schemas.microsoft.com/office/powerpoint/2010/main" val="268517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latin typeface="Calibri Light" panose="020F0302020204030204" pitchFamily="34" charset="0"/>
                <a:cs typeface="Calibri Light" panose="020F0302020204030204" pitchFamily="34" charset="0"/>
              </a:rPr>
              <a:t>Ενζυμική</a:t>
            </a:r>
            <a:r>
              <a:rPr lang="el-GR" dirty="0">
                <a:latin typeface="Calibri Light" panose="020F0302020204030204" pitchFamily="34" charset="0"/>
                <a:cs typeface="Calibri Light" panose="020F0302020204030204" pitchFamily="34" charset="0"/>
              </a:rPr>
              <a:t> αντίδραση</a:t>
            </a:r>
            <a:endParaRPr lang="el-GR" b="1" dirty="0"/>
          </a:p>
        </p:txBody>
      </p:sp>
      <p:pic>
        <p:nvPicPr>
          <p:cNvPr id="6" name="Θέση περιεχομένου 1" descr="Εικόνα του μηχανισμού δράσ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096" y="1821021"/>
            <a:ext cx="6083808" cy="4084320"/>
          </a:xfrm>
        </p:spPr>
      </p:pic>
      <p:sp>
        <p:nvSpPr>
          <p:cNvPr id="4" name="Θέση υποσέλιδου 1" descr="."/>
          <p:cNvSpPr>
            <a:spLocks noGrp="1"/>
          </p:cNvSpPr>
          <p:nvPr>
            <p:ph type="ftr" sz="quarter" idx="11"/>
          </p:nvPr>
        </p:nvSpPr>
        <p:spPr/>
        <p:txBody>
          <a:bodyPr/>
          <a:lstStyle/>
          <a:p>
            <a:r>
              <a:rPr lang="el-GR" sz="1400">
                <a:solidFill>
                  <a:schemeClr val="tx1"/>
                </a:solidFill>
              </a:rPr>
              <a:t>Ένζυμα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a:t>
            </a:fld>
            <a:endParaRPr lang="el-GR" sz="1400" dirty="0">
              <a:solidFill>
                <a:schemeClr val="tx1"/>
              </a:solidFill>
            </a:endParaRPr>
          </a:p>
        </p:txBody>
      </p:sp>
    </p:spTree>
    <p:extLst>
      <p:ext uri="{BB962C8B-B14F-4D97-AF65-F5344CB8AC3E}">
        <p14:creationId xmlns:p14="http://schemas.microsoft.com/office/powerpoint/2010/main" val="4233508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E3E2A8-8C92-DE91-1254-D4499BF0D042}"/>
              </a:ext>
            </a:extLst>
          </p:cNvPr>
          <p:cNvSpPr>
            <a:spLocks noGrp="1"/>
          </p:cNvSpPr>
          <p:nvPr>
            <p:ph idx="1"/>
          </p:nvPr>
        </p:nvSpPr>
        <p:spPr>
          <a:xfrm>
            <a:off x="260131" y="1247446"/>
            <a:ext cx="8537028" cy="4658711"/>
          </a:xfrm>
        </p:spPr>
        <p:txBody>
          <a:bodyPr>
            <a:normAutofit fontScale="92500" lnSpcReduction="10000"/>
          </a:bodyPr>
          <a:lstStyle/>
          <a:p>
            <a:r>
              <a:rPr lang="el-GR" dirty="0"/>
              <a:t>Τα ένζυμα εμφανίζουν εξειδίκευση ως προς το υπόστρωμα. Όμως υπάρχουν διάφοροι βαθμοί εξειδίκευσης</a:t>
            </a:r>
            <a:r>
              <a:rPr lang="en-US" dirty="0"/>
              <a:t>:</a:t>
            </a:r>
          </a:p>
          <a:p>
            <a:r>
              <a:rPr lang="el-GR" b="1" dirty="0"/>
              <a:t>απόλυτη εξειδίκευση </a:t>
            </a:r>
            <a:r>
              <a:rPr lang="el-GR" dirty="0"/>
              <a:t>έχουν ένζυμα που καταλύουν τη μετατροπή ενός και μόνο υποστρώματος. Το ένζυμο </a:t>
            </a:r>
            <a:r>
              <a:rPr lang="el-GR" dirty="0" err="1"/>
              <a:t>ουριάση</a:t>
            </a:r>
            <a:r>
              <a:rPr lang="el-GR" dirty="0"/>
              <a:t> </a:t>
            </a:r>
            <a:r>
              <a:rPr lang="el-GR" dirty="0" err="1"/>
              <a:t>υδρολύει</a:t>
            </a:r>
            <a:r>
              <a:rPr lang="el-GR" dirty="0"/>
              <a:t> μόνο την ουρία και καμία άλλη ένωση</a:t>
            </a:r>
            <a:r>
              <a:rPr lang="en-US" dirty="0"/>
              <a:t>.</a:t>
            </a:r>
          </a:p>
          <a:p>
            <a:r>
              <a:rPr lang="el-GR" b="1" dirty="0"/>
              <a:t>υψηλή εξειδίκευση </a:t>
            </a:r>
            <a:r>
              <a:rPr lang="el-GR" dirty="0"/>
              <a:t>έχουν ένζυμα που οξειδώνουν περιορισμένο αριθμό υποστρωμάτων</a:t>
            </a:r>
            <a:r>
              <a:rPr lang="en-US" dirty="0"/>
              <a:t>.</a:t>
            </a:r>
          </a:p>
          <a:p>
            <a:r>
              <a:rPr lang="el-GR" b="1" dirty="0"/>
              <a:t>στερεοχημική εξειδίκευση </a:t>
            </a:r>
            <a:r>
              <a:rPr lang="el-GR" dirty="0"/>
              <a:t>έχουν ένζυμα που καταλύουν την αντίδραση ενός στερεοϊσομερούς. Η </a:t>
            </a:r>
            <a:r>
              <a:rPr lang="el-GR" dirty="0" err="1"/>
              <a:t>οξειδάση</a:t>
            </a:r>
            <a:r>
              <a:rPr lang="el-GR" dirty="0"/>
              <a:t> L-αμινοξέων οξειδώνει L-</a:t>
            </a:r>
            <a:r>
              <a:rPr lang="el-GR" dirty="0" err="1"/>
              <a:t>αμινοξεά</a:t>
            </a:r>
            <a:r>
              <a:rPr lang="el-GR" dirty="0"/>
              <a:t> και όχι αμινοξέα που έχουν D-διαμόρφωση</a:t>
            </a:r>
            <a:r>
              <a:rPr lang="en-US" dirty="0"/>
              <a:t>.</a:t>
            </a:r>
          </a:p>
          <a:p>
            <a:r>
              <a:rPr lang="el-GR" b="1" dirty="0"/>
              <a:t>εξειδίκευση ως προς τον δεσμό </a:t>
            </a:r>
            <a:r>
              <a:rPr lang="el-GR" dirty="0"/>
              <a:t>έχουν ένζυμα που καταλύουν τη διάσπαση ενός είδους δεσμού. Πρόκειται για χαμηλή εξειδίκευση, καθώς υπόστρωμα αυτών των ενζύμων είναι πολλά μόρια τα οποία όμως πρέπει να έχουν συγκεκριμένο είδος δεσμού. Παραδείγματα τέτοιων μορίων είναι οι </a:t>
            </a:r>
            <a:r>
              <a:rPr lang="el-GR" dirty="0" err="1"/>
              <a:t>φωσφατάσες</a:t>
            </a:r>
            <a:r>
              <a:rPr lang="el-GR" dirty="0"/>
              <a:t>, ένζυμα που </a:t>
            </a:r>
            <a:r>
              <a:rPr lang="el-GR" dirty="0" err="1"/>
              <a:t>υδρολύ</a:t>
            </a:r>
            <a:r>
              <a:rPr lang="el-GR" dirty="0"/>
              <a:t> </a:t>
            </a:r>
            <a:r>
              <a:rPr lang="el-GR" dirty="0" err="1"/>
              <a:t>ουν</a:t>
            </a:r>
            <a:r>
              <a:rPr lang="el-GR" dirty="0"/>
              <a:t> </a:t>
            </a:r>
            <a:r>
              <a:rPr lang="el-GR" dirty="0" err="1"/>
              <a:t>φωσφοεστερικούς</a:t>
            </a:r>
            <a:r>
              <a:rPr lang="el-GR" dirty="0"/>
              <a:t> δεσμούς που βρίσκονται σε ποικίλα υποστρώματα.</a:t>
            </a:r>
            <a:endParaRPr lang="en-US" dirty="0"/>
          </a:p>
        </p:txBody>
      </p:sp>
      <p:sp>
        <p:nvSpPr>
          <p:cNvPr id="4" name="TextBox 3">
            <a:extLst>
              <a:ext uri="{FF2B5EF4-FFF2-40B4-BE49-F238E27FC236}">
                <a16:creationId xmlns:a16="http://schemas.microsoft.com/office/drawing/2014/main" id="{18402175-80A9-A43E-5658-CFE0A1DB1FFA}"/>
              </a:ext>
            </a:extLst>
          </p:cNvPr>
          <p:cNvSpPr txBox="1"/>
          <p:nvPr/>
        </p:nvSpPr>
        <p:spPr>
          <a:xfrm>
            <a:off x="0" y="116632"/>
            <a:ext cx="8460432" cy="400110"/>
          </a:xfrm>
          <a:prstGeom prst="rect">
            <a:avLst/>
          </a:prstGeom>
          <a:noFill/>
        </p:spPr>
        <p:txBody>
          <a:bodyPr wrap="square">
            <a:spAutoFit/>
          </a:bodyPr>
          <a:lstStyle/>
          <a:p>
            <a:pPr algn="ctr"/>
            <a:r>
              <a:rPr lang="el-GR" sz="2000" b="1" dirty="0"/>
              <a:t>Επίδραση της εκλεκτικότητας στην δραστικότητα του ενζύμου</a:t>
            </a:r>
          </a:p>
        </p:txBody>
      </p:sp>
    </p:spTree>
    <p:extLst>
      <p:ext uri="{BB962C8B-B14F-4D97-AF65-F5344CB8AC3E}">
        <p14:creationId xmlns:p14="http://schemas.microsoft.com/office/powerpoint/2010/main" val="1624831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18402175-80A9-A43E-5658-CFE0A1DB1FFA}"/>
              </a:ext>
            </a:extLst>
          </p:cNvPr>
          <p:cNvSpPr txBox="1"/>
          <p:nvPr/>
        </p:nvSpPr>
        <p:spPr>
          <a:xfrm>
            <a:off x="628650" y="365125"/>
            <a:ext cx="7886700" cy="1325563"/>
          </a:xfrm>
          <a:prstGeom prst="rect">
            <a:avLst/>
          </a:prstGeom>
        </p:spPr>
        <p:txBody>
          <a:bodyPr vert="horz" lIns="91440" tIns="45720" rIns="91440" bIns="45720" rtlCol="0" anchor="ctr">
            <a:normAutofit/>
          </a:bodyPr>
          <a:lstStyle/>
          <a:p>
            <a:pPr>
              <a:lnSpc>
                <a:spcPct val="90000"/>
              </a:lnSpc>
              <a:spcAft>
                <a:spcPts val="600"/>
              </a:spcAft>
            </a:pPr>
            <a:r>
              <a:rPr lang="en-US" sz="4400" b="1" kern="1200">
                <a:solidFill>
                  <a:schemeClr val="tx1"/>
                </a:solidFill>
                <a:latin typeface="+mj-lt"/>
                <a:ea typeface="+mj-ea"/>
                <a:cs typeface="+mj-cs"/>
              </a:rPr>
              <a:t>Επίδραση της πίεσης στην δραστικότητα του ενζύμου</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4E3E2A8-8C92-DE91-1254-D4499BF0D042}"/>
              </a:ext>
            </a:extLst>
          </p:cNvPr>
          <p:cNvSpPr>
            <a:spLocks noGrp="1"/>
          </p:cNvSpPr>
          <p:nvPr>
            <p:ph idx="1"/>
          </p:nvPr>
        </p:nvSpPr>
        <p:spPr>
          <a:xfrm>
            <a:off x="628650" y="1825625"/>
            <a:ext cx="7886700" cy="4351338"/>
          </a:xfrm>
        </p:spPr>
        <p:txBody>
          <a:bodyPr vert="horz" lIns="91440" tIns="45720" rIns="91440" bIns="45720" rtlCol="0">
            <a:normAutofit/>
          </a:bodyPr>
          <a:lstStyle/>
          <a:p>
            <a:pPr indent="-228600" defTabSz="914400"/>
            <a:r>
              <a:rPr lang="en-US"/>
              <a:t>Η πίεση επιδρά στην ταχύτητα της ενζυµικής αντίδρασης, µόνο στην περίπτωση, που ένα από τα συστατικά της αντίδρασης είναι αέριο.  </a:t>
            </a:r>
          </a:p>
          <a:p>
            <a:pPr indent="-228600" defTabSz="914400"/>
            <a:r>
              <a:rPr lang="en-US"/>
              <a:t>Αν η αντίδραση οδηγεί σε µείωση του όγκου του συστήµατος ευνοείται µε αύξηση της πίεσης  </a:t>
            </a:r>
          </a:p>
          <a:p>
            <a:pPr indent="-228600" defTabSz="914400"/>
            <a:r>
              <a:rPr lang="en-US"/>
              <a:t>Αν η αντίδραση οδηγεί σε αύξηση του όγκου του συστήµατος  ευνοείται µε µείωση της πίεσης.</a:t>
            </a:r>
          </a:p>
          <a:p>
            <a:pPr indent="-228600" defTabSz="914400"/>
            <a:endParaRPr lang="en-US"/>
          </a:p>
          <a:p>
            <a:pPr indent="-228600" defTabSz="914400"/>
            <a:endParaRPr lang="en-US"/>
          </a:p>
          <a:p>
            <a:pPr indent="-228600" defTabSz="914400"/>
            <a:r>
              <a:rPr lang="en-US"/>
              <a:t>Στις άλλες περιπτώσεις δρα έμμεσα, είτε προκαλόντας μετουσίωση των πρωτεινών, είτε μεταβάλλοντας τη διαλυτότητα κλπ. </a:t>
            </a:r>
          </a:p>
        </p:txBody>
      </p:sp>
    </p:spTree>
    <p:extLst>
      <p:ext uri="{BB962C8B-B14F-4D97-AF65-F5344CB8AC3E}">
        <p14:creationId xmlns:p14="http://schemas.microsoft.com/office/powerpoint/2010/main" val="2251632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E3E2A8-8C92-DE91-1254-D4499BF0D042}"/>
              </a:ext>
            </a:extLst>
          </p:cNvPr>
          <p:cNvSpPr>
            <a:spLocks noGrp="1"/>
          </p:cNvSpPr>
          <p:nvPr>
            <p:ph idx="1"/>
          </p:nvPr>
        </p:nvSpPr>
        <p:spPr>
          <a:xfrm>
            <a:off x="36512" y="692696"/>
            <a:ext cx="9144000" cy="6165304"/>
          </a:xfrm>
        </p:spPr>
        <p:txBody>
          <a:bodyPr>
            <a:normAutofit fontScale="92500" lnSpcReduction="20000"/>
          </a:bodyPr>
          <a:lstStyle/>
          <a:p>
            <a:r>
              <a:rPr lang="el-GR" dirty="0"/>
              <a:t>Η ακινητοποίηση αναφέρεται στη διαδικασία του περιορισμού των ενζύμων σε ένα στερεό υπόστρωμα ή μήτρα, περιορίζοντας έτσι την κινητικότητά τους ενώ τους επιτρέπει να παραμείνουν ενεργά και να καταλύουν αντιδράσεις. Η ακινητοποίηση μπορεί να έχει διάφορες επιπτώσεις στη δραστηριότητα και τη σταθερότητα του ενζύμου, επηρεάζοντας διάφορες πτυχές της </a:t>
            </a:r>
            <a:r>
              <a:rPr lang="el-GR" dirty="0" err="1"/>
              <a:t>ενζυμικής</a:t>
            </a:r>
            <a:r>
              <a:rPr lang="el-GR" dirty="0"/>
              <a:t> απόδοσης</a:t>
            </a:r>
          </a:p>
          <a:p>
            <a:r>
              <a:rPr lang="el-GR" dirty="0"/>
              <a:t>1. Ενισχυμένη σταθερότητα: Η ακινητοποίηση μπορεί να ενισχύσει τη σταθερότητα των ενζύμων, προστατεύοντάς τα από μετουσίωση και αποικοδόμηση. Όταν τα ένζυμα ακινητοποιούνται σε ένα στερεό υπόστρωμα, προστατεύονται από περιβαλλοντικές συνθήκες και πρωτεολυτική αποικοδόμηση. Αυτή η αυξημένη σταθερότητα μπορεί να παρατείνει τη λειτουργική διάρκεια ζωής των ενζύμων, επιτρέποντας την επαναλαμβανόμενη χρήση σε </a:t>
            </a:r>
            <a:r>
              <a:rPr lang="el-GR" dirty="0" err="1"/>
              <a:t>βιοκαταλυτικές</a:t>
            </a:r>
            <a:r>
              <a:rPr lang="el-GR" dirty="0"/>
              <a:t> διεργασίες και βιομηχανικές εφαρμογές.</a:t>
            </a:r>
          </a:p>
          <a:p>
            <a:r>
              <a:rPr lang="el-GR" dirty="0"/>
              <a:t>2. Βελτιωμένες λειτουργικές παράμετροι: Η ακινητοποίηση μπορεί να τροποποιήσει τις λειτουργικές παραμέτρους των ενζύμων, όπως το βέλτιστο pH και τη θερμοκρασία, την ειδικότητα του υποστρώματος και την κινητική αντίδρασης. Το </a:t>
            </a:r>
            <a:r>
              <a:rPr lang="el-GR" dirty="0" err="1"/>
              <a:t>μικροπεριβάλλον</a:t>
            </a:r>
            <a:r>
              <a:rPr lang="el-GR" dirty="0"/>
              <a:t> που περιβάλλει τα </a:t>
            </a:r>
            <a:r>
              <a:rPr lang="el-GR" dirty="0" err="1"/>
              <a:t>ακινητοποιημένα</a:t>
            </a:r>
            <a:r>
              <a:rPr lang="el-GR" dirty="0"/>
              <a:t> ένζυμα μπορεί να διαφέρει από το υπόλοιπο διάλυμα, οδηγώντας σε </a:t>
            </a:r>
            <a:r>
              <a:rPr lang="el-GR" dirty="0" err="1"/>
              <a:t>παραλαγμένες</a:t>
            </a:r>
            <a:r>
              <a:rPr lang="el-GR" dirty="0"/>
              <a:t> ιδιότητες ενζύμων. Για παράδειγμα, τα </a:t>
            </a:r>
            <a:r>
              <a:rPr lang="el-GR" dirty="0" err="1"/>
              <a:t>ακινητοποιημένα</a:t>
            </a:r>
            <a:r>
              <a:rPr lang="el-GR" dirty="0"/>
              <a:t> ένζυμα μπορεί να εμφανίζουν ευρύτερα εύρη σταθερότητας pH και θερμοκρασίας ή ενισχυμένη εκλεκτικότητα υποστρώματος σε σύγκριση με τα διαλυτά αντίστοιχα.</a:t>
            </a:r>
          </a:p>
          <a:p>
            <a:r>
              <a:rPr lang="el-GR" dirty="0"/>
              <a:t>3. Διατήρηση Δραστικότητας: Η ακινητοποίηση συνήθως έχει ως αποτέλεσμα τη διατήρηση της </a:t>
            </a:r>
            <a:r>
              <a:rPr lang="el-GR" dirty="0" err="1"/>
              <a:t>ενζυμικής</a:t>
            </a:r>
            <a:r>
              <a:rPr lang="el-GR" dirty="0"/>
              <a:t> δραστικότητας, σε σύγκριση με τα ελεύθερα ένζυμα. Η διαδικασία ακινητοποίησης μπορεί να προκαλέσει αλλαγές στη διαμόρφωση του ενζύμου ή στην προσβασιμότητα στα υποστρώματα, επηρεάζοντας την καταλυτική απόδοση και τους ρυθμούς αντίδρασης. Ωστόσο, πολλές τεχνικές ακινητοποίησης στοχεύουν στη διατήρηση της φυσικής δομής και λειτουργίας των ενζύμων, επιτρέποντάς τους να διατηρήσουν ένα σημαντικό μέρος της καταλυτικής τους δραστηριότητας.</a:t>
            </a:r>
          </a:p>
        </p:txBody>
      </p:sp>
      <p:sp>
        <p:nvSpPr>
          <p:cNvPr id="4" name="TextBox 3">
            <a:extLst>
              <a:ext uri="{FF2B5EF4-FFF2-40B4-BE49-F238E27FC236}">
                <a16:creationId xmlns:a16="http://schemas.microsoft.com/office/drawing/2014/main" id="{18402175-80A9-A43E-5658-CFE0A1DB1FFA}"/>
              </a:ext>
            </a:extLst>
          </p:cNvPr>
          <p:cNvSpPr txBox="1"/>
          <p:nvPr/>
        </p:nvSpPr>
        <p:spPr>
          <a:xfrm>
            <a:off x="0" y="116632"/>
            <a:ext cx="9144000" cy="400110"/>
          </a:xfrm>
          <a:prstGeom prst="rect">
            <a:avLst/>
          </a:prstGeom>
          <a:noFill/>
        </p:spPr>
        <p:txBody>
          <a:bodyPr wrap="square">
            <a:spAutoFit/>
          </a:bodyPr>
          <a:lstStyle/>
          <a:p>
            <a:pPr algn="ctr"/>
            <a:r>
              <a:rPr lang="el-GR" sz="2000" b="1" dirty="0"/>
              <a:t>Επίδραση της ακινητοποίησης στην δραστικότητα του ενζύμου</a:t>
            </a:r>
          </a:p>
        </p:txBody>
      </p:sp>
    </p:spTree>
    <p:extLst>
      <p:ext uri="{BB962C8B-B14F-4D97-AF65-F5344CB8AC3E}">
        <p14:creationId xmlns:p14="http://schemas.microsoft.com/office/powerpoint/2010/main" val="48527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E3E2A8-8C92-DE91-1254-D4499BF0D042}"/>
              </a:ext>
            </a:extLst>
          </p:cNvPr>
          <p:cNvSpPr>
            <a:spLocks noGrp="1"/>
          </p:cNvSpPr>
          <p:nvPr>
            <p:ph idx="1"/>
          </p:nvPr>
        </p:nvSpPr>
        <p:spPr>
          <a:xfrm>
            <a:off x="36512" y="692696"/>
            <a:ext cx="9144000" cy="6165304"/>
          </a:xfrm>
        </p:spPr>
        <p:txBody>
          <a:bodyPr>
            <a:normAutofit fontScale="92500"/>
          </a:bodyPr>
          <a:lstStyle/>
          <a:p>
            <a:r>
              <a:rPr lang="el-GR" dirty="0"/>
              <a:t>4. Διευκολυνόμενη ανάκτηση και επαναχρησιμοποίηση: Η ακινητοποίηση διευκολύνει την ανάκτηση και την επαναχρησιμοποίηση των ενζύμων, επιτρέποντας οικονομικές και βιώσιμες </a:t>
            </a:r>
            <a:r>
              <a:rPr lang="el-GR" dirty="0" err="1"/>
              <a:t>βιοδιαδικασίες</a:t>
            </a:r>
            <a:r>
              <a:rPr lang="el-GR" dirty="0"/>
              <a:t>. Τα </a:t>
            </a:r>
            <a:r>
              <a:rPr lang="el-GR" dirty="0" err="1"/>
              <a:t>ακινητοποιημένα</a:t>
            </a:r>
            <a:r>
              <a:rPr lang="el-GR" dirty="0"/>
              <a:t> ένζυμα μπορούν εύκολα να διαχωριστούν από τα μείγματα αντίδρασης με διήθηση ή φυγοκέντρηση και να επαναχρησιμοποιηθούν πολλές φορές χωρίς σημαντική απώλεια δραστικότητας. Αυτή η δυνατότητα ανακύκλωσης είναι πλεονεκτική για βιομηχανικές εφαρμογές μεγάλης κλίμακας όπου το κόστος των ενζύμων και η αποτελεσματικότητα της διαδικασίας είναι κρίσιμοι παράγοντες.</a:t>
            </a:r>
          </a:p>
          <a:p>
            <a:r>
              <a:rPr lang="el-GR" dirty="0"/>
              <a:t>5. Βελτιωμένη ολοκλήρωση διαδικασίας: Η ακινητοποίηση επιτρέπει την ενσωμάτωση ενζύμων σε διάφορες διαμορφώσεις αντιδραστήρων και σχέδια διεργασιών. Τα </a:t>
            </a:r>
            <a:r>
              <a:rPr lang="el-GR" dirty="0" err="1"/>
              <a:t>ακινητοποιημένα</a:t>
            </a:r>
            <a:r>
              <a:rPr lang="el-GR" dirty="0"/>
              <a:t> ένζυμα μπορούν να συσκευαστούν σε στήλες, κλίνες ή μεμβράνες, επιτρέποντας λειτουργίες συνεχούς ροής και βελτιωμένους ρυθμούς μεταφοράς μάζας. Αυτή η ευελιξία στο σχεδιασμό του αντιδραστήρα διευκολύνει την κλιμάκωση των </a:t>
            </a:r>
            <a:r>
              <a:rPr lang="el-GR" dirty="0" err="1"/>
              <a:t>ενζυματικών</a:t>
            </a:r>
            <a:r>
              <a:rPr lang="el-GR" dirty="0"/>
              <a:t> διεργασιών και την εφαρμογή συστημάτων συνεχούς παραγωγής σε διάφορες βιομηχανίες.</a:t>
            </a:r>
          </a:p>
          <a:p>
            <a:r>
              <a:rPr lang="el-GR" dirty="0"/>
              <a:t>6. Πιθανοί περιορισμοί μεταφοράς μάζας: Παρά τα πλεονεκτήματα της ακινητοποίησης, μπορεί επίσης να υπάρξουν περιορισμοί μεταφοράς μάζας που μπορεί να επηρεάσουν τη </a:t>
            </a:r>
            <a:r>
              <a:rPr lang="el-GR" dirty="0" err="1"/>
              <a:t>δραστηκότητα</a:t>
            </a:r>
            <a:r>
              <a:rPr lang="el-GR" dirty="0"/>
              <a:t> του ενζύμου. Η διάχυση υποστρωμάτων και προϊόντων προς και από τις ενεργές θέσεις των </a:t>
            </a:r>
            <a:r>
              <a:rPr lang="el-GR" dirty="0" err="1"/>
              <a:t>ακινητοποιημένων</a:t>
            </a:r>
            <a:r>
              <a:rPr lang="el-GR" dirty="0"/>
              <a:t> ενζύμων μπορεί να παρεμποδιστεί από τη στερεά μήτρα υποστήριξης, οδηγώντας σε μειωμένους ρυθμούς αντίδρασης και αποτελεσματικότητες μετατροπής υποστρώματος. </a:t>
            </a:r>
          </a:p>
        </p:txBody>
      </p:sp>
      <p:sp>
        <p:nvSpPr>
          <p:cNvPr id="4" name="TextBox 3">
            <a:extLst>
              <a:ext uri="{FF2B5EF4-FFF2-40B4-BE49-F238E27FC236}">
                <a16:creationId xmlns:a16="http://schemas.microsoft.com/office/drawing/2014/main" id="{18402175-80A9-A43E-5658-CFE0A1DB1FFA}"/>
              </a:ext>
            </a:extLst>
          </p:cNvPr>
          <p:cNvSpPr txBox="1"/>
          <p:nvPr/>
        </p:nvSpPr>
        <p:spPr>
          <a:xfrm>
            <a:off x="0" y="116632"/>
            <a:ext cx="9144000" cy="400110"/>
          </a:xfrm>
          <a:prstGeom prst="rect">
            <a:avLst/>
          </a:prstGeom>
          <a:noFill/>
        </p:spPr>
        <p:txBody>
          <a:bodyPr wrap="square">
            <a:spAutoFit/>
          </a:bodyPr>
          <a:lstStyle/>
          <a:p>
            <a:pPr algn="ctr"/>
            <a:r>
              <a:rPr lang="el-GR" sz="2000" b="1" dirty="0"/>
              <a:t>Επίδραση της ακινητοποίησης στην δραστικότητα του ενζύμου</a:t>
            </a:r>
          </a:p>
        </p:txBody>
      </p:sp>
    </p:spTree>
    <p:extLst>
      <p:ext uri="{BB962C8B-B14F-4D97-AF65-F5344CB8AC3E}">
        <p14:creationId xmlns:p14="http://schemas.microsoft.com/office/powerpoint/2010/main" val="3263297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E3E2A8-8C92-DE91-1254-D4499BF0D042}"/>
              </a:ext>
            </a:extLst>
          </p:cNvPr>
          <p:cNvSpPr>
            <a:spLocks noGrp="1"/>
          </p:cNvSpPr>
          <p:nvPr>
            <p:ph idx="1"/>
          </p:nvPr>
        </p:nvSpPr>
        <p:spPr>
          <a:xfrm>
            <a:off x="36512" y="692696"/>
            <a:ext cx="9144000" cy="6165304"/>
          </a:xfrm>
        </p:spPr>
        <p:txBody>
          <a:bodyPr>
            <a:normAutofit fontScale="85000" lnSpcReduction="20000"/>
          </a:bodyPr>
          <a:lstStyle/>
          <a:p>
            <a:r>
              <a:rPr lang="el-GR" dirty="0"/>
              <a:t>Οι οργανικοί διαλύτες μπορούν να έχουν σημαντικές επιδράσεις στη δραστηριότητα του ενζύμου λόγω της ικανότητάς τους να διαταράσσουν τη δομή της πρωτεΐνης, να αλλάξουν τις αλληλεπιδράσεις διαλύτη-νερού και να τροποποιήσουν τη διαλυτότητα και την προσβασιμότητα του υποστρώματος. Η επίδραση των οργανικών διαλυτών στη </a:t>
            </a:r>
            <a:r>
              <a:rPr lang="el-GR" dirty="0" err="1"/>
              <a:t>δραστηκότητα</a:t>
            </a:r>
            <a:r>
              <a:rPr lang="el-GR" dirty="0"/>
              <a:t> του ενζύμου εξαρτάται από διάφορους παράγοντες, όπως ο τύπος και η συγκέντρωση του διαλύτη, το ειδικό ένζυμο που εμπλέκεται και οι ιδιότητες του υποστρώματος και του μέσου αντίδρασης. Ακολουθούν ορισμένοι τρόποι με τους οποίους οι οργανικοί διαλύτες μπορούν να επηρεάσουν τη δραστηριότητα των ενζύμων:</a:t>
            </a:r>
          </a:p>
          <a:p>
            <a:r>
              <a:rPr lang="el-GR" dirty="0"/>
              <a:t>1. Μετουσίωση: Οι οργανικοί διαλύτες μπορούν να προκαλέσουν μετουσίωση πρωτεΐνης διαταράσσοντας τους δεσμούς υδρογόνου και τις υδρόφοβες αλληλεπιδράσεις που σταθεροποιούν τη φυσική διαμόρφωση των ενζύμων. Η μετουσίωση οδηγεί σε απώλεια της δομής και της λειτουργίας του ενζύμου, με αποτέλεσμα τη μειωμένη καταλυτική δραστηριότητα ή την πλήρη αδρανοποίηση. Η έκταση της μετουσίωσης εξαρτάται από τη συγκέντρωση του διαλύτη, την </a:t>
            </a:r>
            <a:r>
              <a:rPr lang="el-GR" dirty="0" err="1"/>
              <a:t>υδροφοβικότητα</a:t>
            </a:r>
            <a:r>
              <a:rPr lang="el-GR" dirty="0"/>
              <a:t> και τη συμβατότητα με τη δομή του ενζύμου.</a:t>
            </a:r>
          </a:p>
          <a:p>
            <a:r>
              <a:rPr lang="el-GR" dirty="0"/>
              <a:t>2. Προσβασιμότητα: Οι οργανικοί διαλύτες μπορούν να αλλάξουν την </a:t>
            </a:r>
            <a:r>
              <a:rPr lang="en-US" dirty="0"/>
              <a:t>“</a:t>
            </a:r>
            <a:r>
              <a:rPr lang="el-GR" dirty="0"/>
              <a:t>προσβασιμότητα</a:t>
            </a:r>
            <a:r>
              <a:rPr lang="en-US" dirty="0"/>
              <a:t>”</a:t>
            </a:r>
            <a:r>
              <a:rPr lang="el-GR" dirty="0"/>
              <a:t> των ενεργών θέσεων του ενζύμου σε υποστρώματα και </a:t>
            </a:r>
            <a:r>
              <a:rPr lang="el-GR" dirty="0" err="1"/>
              <a:t>συμπαράγοντες</a:t>
            </a:r>
            <a:r>
              <a:rPr lang="el-GR" dirty="0"/>
              <a:t> τροποποιώντας το περιβάλλον του διαλύτη που περιβάλλει το ένζυμο. Ορισμένοι διαλύτες μπορεί να διεισδύσουν στη δομή της πρωτεΐνης και να αυξήσουν τη διαλυτότητα του υποστρώματος, ενισχύοντας έτσι τη </a:t>
            </a:r>
            <a:r>
              <a:rPr lang="el-GR" dirty="0" err="1"/>
              <a:t>δραστηκότητα</a:t>
            </a:r>
            <a:r>
              <a:rPr lang="el-GR" dirty="0"/>
              <a:t> του ενζύμου. Αντίθετα, άλλοι διαλύτες μπορεί να προστατεύσουν τη δραστική θέση του ενζύμου από υποστρώματα ή να διαταράξουν τις βασικές αλληλεπιδράσεις, οδηγώντας σε μειωμένη δραστηριότητα.</a:t>
            </a:r>
          </a:p>
          <a:p>
            <a:r>
              <a:rPr lang="el-GR" dirty="0"/>
              <a:t>3. Δυναμική ενυδάτωσης: Οι οργανικοί διαλύτες μπορούν να επηρεάσουν τη δυναμική ενυδάτωσης των ενζύμων ανταγωνιζόμενοι τα μόρια του νερού για την αλληλεπίδραση με τις πρωτεϊνικές επιφάνειες. Οι αλλαγές στη δυναμική της ενυδάτωσης μπορούν να επηρεάσουν τη διαμορφωτική ευελιξία των ενζύμων, τη σταθερότητα και την προσβασιμότητα του διαλύτη, επηρεάζοντας τελικά την καταλυτική δραστηριότητα. Οι διαλύτες διαταράσσουν τη σφαίρα ενυδάτωσης</a:t>
            </a:r>
          </a:p>
        </p:txBody>
      </p:sp>
      <p:sp>
        <p:nvSpPr>
          <p:cNvPr id="4" name="TextBox 3">
            <a:extLst>
              <a:ext uri="{FF2B5EF4-FFF2-40B4-BE49-F238E27FC236}">
                <a16:creationId xmlns:a16="http://schemas.microsoft.com/office/drawing/2014/main" id="{18402175-80A9-A43E-5658-CFE0A1DB1FFA}"/>
              </a:ext>
            </a:extLst>
          </p:cNvPr>
          <p:cNvSpPr txBox="1"/>
          <p:nvPr/>
        </p:nvSpPr>
        <p:spPr>
          <a:xfrm>
            <a:off x="0" y="116632"/>
            <a:ext cx="9144000" cy="400110"/>
          </a:xfrm>
          <a:prstGeom prst="rect">
            <a:avLst/>
          </a:prstGeom>
          <a:noFill/>
        </p:spPr>
        <p:txBody>
          <a:bodyPr wrap="square">
            <a:spAutoFit/>
          </a:bodyPr>
          <a:lstStyle/>
          <a:p>
            <a:pPr algn="ctr"/>
            <a:r>
              <a:rPr lang="el-GR" sz="2000" b="1" dirty="0"/>
              <a:t>Επίδραση των οργανικών διαλυτών στην δραστικότητα του ενζύμου</a:t>
            </a:r>
          </a:p>
        </p:txBody>
      </p:sp>
    </p:spTree>
    <p:extLst>
      <p:ext uri="{BB962C8B-B14F-4D97-AF65-F5344CB8AC3E}">
        <p14:creationId xmlns:p14="http://schemas.microsoft.com/office/powerpoint/2010/main" val="3089230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E3E2A8-8C92-DE91-1254-D4499BF0D042}"/>
              </a:ext>
            </a:extLst>
          </p:cNvPr>
          <p:cNvSpPr>
            <a:spLocks noGrp="1"/>
          </p:cNvSpPr>
          <p:nvPr>
            <p:ph idx="1"/>
          </p:nvPr>
        </p:nvSpPr>
        <p:spPr>
          <a:xfrm>
            <a:off x="36512" y="692696"/>
            <a:ext cx="9144000" cy="6165304"/>
          </a:xfrm>
        </p:spPr>
        <p:txBody>
          <a:bodyPr>
            <a:normAutofit fontScale="92500" lnSpcReduction="20000"/>
          </a:bodyPr>
          <a:lstStyle/>
          <a:p>
            <a:r>
              <a:rPr lang="el-GR" dirty="0"/>
              <a:t>4. Διαλυτότητα του υποστρώματος: Οι οργανικοί διαλύτες μπορούν να επηρεάσουν τη διαλυτότητα των υποστρωμάτων και των προϊόντων σε </a:t>
            </a:r>
            <a:r>
              <a:rPr lang="el-GR" dirty="0" err="1"/>
              <a:t>ενζυμικές</a:t>
            </a:r>
            <a:r>
              <a:rPr lang="el-GR" dirty="0"/>
              <a:t> αντιδράσεις, γεγονός που με τη σειρά του επηρεάζει τους ρυθμούς αντίδρασης και τις σταθερές ισορροπίας. Ορισμένοι διαλύτες μπορεί να αυξήσουν τη διαλυτότητα του υποστρώματος και τους ρυθμούς διάχυσης, ενισχύοντας έτσι την ενζυμική </a:t>
            </a:r>
            <a:r>
              <a:rPr lang="el-GR" dirty="0" err="1"/>
              <a:t>δραστηκότητα</a:t>
            </a:r>
            <a:r>
              <a:rPr lang="el-GR" dirty="0"/>
              <a:t> προάγοντας τη σύνδεση του υποστρώματος και την απελευθέρωση του προϊόντος. Ωστόσο, διαλύτες με χαμηλή διαλυτότητα υποστρώματος ή υψηλό ιξώδες μπορεί να αναστείλουν τις αλληλεπιδράσεις ενζύμου-υποστρώματος και να μειώσουν την καταλυτική απόδοση.</a:t>
            </a:r>
          </a:p>
          <a:p>
            <a:r>
              <a:rPr lang="el-GR" dirty="0"/>
              <a:t>5. Επίδραση στην Ισορροπία Αντίδρασης: Οι οργανικοί διαλύτες μπορούν να επηρεάσουν τη θερμοδυναμική των </a:t>
            </a:r>
            <a:r>
              <a:rPr lang="el-GR" dirty="0" err="1"/>
              <a:t>ενζυμικών</a:t>
            </a:r>
            <a:r>
              <a:rPr lang="el-GR" dirty="0"/>
              <a:t> αντιδράσεων αλλάζοντας την κατανομή των αντιδρώντων και των προϊόντων μεταξύ της υδατικής και της οργανικής φάσης. Οι αλλαγές στην ισορροπία της αντίδρασης που προκαλούνται από διαλύτες μπορεί να επηρεάσουν τη </a:t>
            </a:r>
            <a:r>
              <a:rPr lang="el-GR" dirty="0" err="1"/>
              <a:t>δραστηότητα</a:t>
            </a:r>
            <a:r>
              <a:rPr lang="el-GR" dirty="0"/>
              <a:t> του ενζύμου μετατοπίζοντας την ισορροπία των προς τα εμπρός και αντίστροφων αντιδράσεων. Επιπλέον, οι επιδράσεις του διαλύτη στη συγγένεια δέσμευσης υποστρώματος και στις αλληλεπιδράσεις ενζύμου-υποστρώματος μπορούν να επηρεάσουν την κινητική της αντίδρασης και τη συνολική </a:t>
            </a:r>
            <a:r>
              <a:rPr lang="el-GR" dirty="0" err="1"/>
              <a:t>ενζυματική</a:t>
            </a:r>
            <a:r>
              <a:rPr lang="el-GR" dirty="0"/>
              <a:t> απόδοση.</a:t>
            </a:r>
          </a:p>
          <a:p>
            <a:r>
              <a:rPr lang="el-GR" dirty="0"/>
              <a:t>6. Επιλεκτική ενεργοποίηση ή αναστολή: Ορισμένοι οργανικοί διαλύτες ενδέχεται να ενεργοποιήσουν ή να αναστέλλουν επιλεκτικά τη δραστηριότητα του ενζύμου </a:t>
            </a:r>
            <a:r>
              <a:rPr lang="el-GR" dirty="0" err="1"/>
              <a:t>αλληλεπιδρώντας</a:t>
            </a:r>
            <a:r>
              <a:rPr lang="el-GR" dirty="0"/>
              <a:t> με συγκεκριμένα υπολείμματα αμινοξέων ή λειτουργικές ομάδες εντός της ενεργού θέσης του ενζύμου. Οι διαμορφωτικές αλλαγές ή αλλοιώσεις που προκαλούνται από διαλύτες στο </a:t>
            </a:r>
            <a:r>
              <a:rPr lang="el-GR" dirty="0" err="1"/>
              <a:t>μικροπεριβάλλον</a:t>
            </a:r>
            <a:r>
              <a:rPr lang="el-GR" dirty="0"/>
              <a:t> που περιβάλλει την ενεργό θέση μπορούν να ρυθμίσουν τις αλληλεπιδράσεις ενζύμου-υποστρώματος και την καταλυτική δραστηριότητα. Οι επιλεκτικές επιδράσεις των διαλυτών στη δραστηριότητα του ενζύμου μπορεί να ποικίλλουν ανάλογα με τα δομικά χαρακτηριστικά του ενζύμου και τη συμβατότητα του διαλύτη.</a:t>
            </a:r>
          </a:p>
        </p:txBody>
      </p:sp>
      <p:sp>
        <p:nvSpPr>
          <p:cNvPr id="4" name="TextBox 3">
            <a:extLst>
              <a:ext uri="{FF2B5EF4-FFF2-40B4-BE49-F238E27FC236}">
                <a16:creationId xmlns:a16="http://schemas.microsoft.com/office/drawing/2014/main" id="{18402175-80A9-A43E-5658-CFE0A1DB1FFA}"/>
              </a:ext>
            </a:extLst>
          </p:cNvPr>
          <p:cNvSpPr txBox="1"/>
          <p:nvPr/>
        </p:nvSpPr>
        <p:spPr>
          <a:xfrm>
            <a:off x="0" y="116632"/>
            <a:ext cx="9144000" cy="400110"/>
          </a:xfrm>
          <a:prstGeom prst="rect">
            <a:avLst/>
          </a:prstGeom>
          <a:noFill/>
        </p:spPr>
        <p:txBody>
          <a:bodyPr wrap="square">
            <a:spAutoFit/>
          </a:bodyPr>
          <a:lstStyle/>
          <a:p>
            <a:pPr algn="ctr"/>
            <a:r>
              <a:rPr lang="el-GR" sz="2000" b="1" dirty="0"/>
              <a:t>Επίδραση των οργανικών διαλυτών στην δραστικότητα του ενζύμου</a:t>
            </a:r>
          </a:p>
        </p:txBody>
      </p:sp>
    </p:spTree>
    <p:extLst>
      <p:ext uri="{BB962C8B-B14F-4D97-AF65-F5344CB8AC3E}">
        <p14:creationId xmlns:p14="http://schemas.microsoft.com/office/powerpoint/2010/main" val="3166526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4E3E2A8-8C92-DE91-1254-D4499BF0D042}"/>
              </a:ext>
            </a:extLst>
          </p:cNvPr>
          <p:cNvSpPr>
            <a:spLocks noGrp="1"/>
          </p:cNvSpPr>
          <p:nvPr>
            <p:ph idx="1"/>
          </p:nvPr>
        </p:nvSpPr>
        <p:spPr>
          <a:xfrm>
            <a:off x="36512" y="692696"/>
            <a:ext cx="9144000" cy="6165304"/>
          </a:xfrm>
        </p:spPr>
        <p:txBody>
          <a:bodyPr>
            <a:normAutofit fontScale="85000" lnSpcReduction="20000"/>
          </a:bodyPr>
          <a:lstStyle/>
          <a:p>
            <a:r>
              <a:rPr lang="el-GR" dirty="0"/>
              <a:t>Υπάρχουν διάφοροι τρόποι μέσω των οποίων η ενζυμική δραστηριότητα μπορεί να μειωθεί λόγω του σχηματισμού προϊόντος. Αυτοί οι μηχανισμοί περιλαμβάνουν τις φυσικές και χημικές ιδιότητες του συστήματος αντίδρασης και τις αλληλεπιδράσεις ενζύμου-υποστρώματος-προϊόντος. Μερικοί από αυτούς τους μη ανασταλτικούς τρόπους περιλαμβάνουν:</a:t>
            </a:r>
          </a:p>
          <a:p>
            <a:endParaRPr lang="el-GR" dirty="0"/>
          </a:p>
          <a:p>
            <a:r>
              <a:rPr lang="el-GR" dirty="0"/>
              <a:t>1. Ρυθμιστική δράση: Σε ορισμένες περιπτώσεις, το προϊόν μιας </a:t>
            </a:r>
            <a:r>
              <a:rPr lang="el-GR" dirty="0" err="1"/>
              <a:t>ενζυμικής</a:t>
            </a:r>
            <a:r>
              <a:rPr lang="el-GR" dirty="0"/>
              <a:t> αντίδρασης μπορεί να λειτουργήσει ως ρυθμιστικό μόριο που ρυθμίζει τη δραστηριότητα του ενζύμου που εμπλέκεται στη σύνθεσή του. Αυτή η ρύθμιση συμβαίνει συχνά μέσω μηχανισμών, όπου το προϊόν δεσμεύεται σε συγκεκριμένες ρυθμιστικές θέσεις του ενζύμου, αλλοιώνοντας τη διαμόρφωσή του και συνεπώς τη </a:t>
            </a:r>
            <a:r>
              <a:rPr lang="el-GR" dirty="0" err="1"/>
              <a:t>δραστηκότητά</a:t>
            </a:r>
            <a:r>
              <a:rPr lang="el-GR" dirty="0"/>
              <a:t> του. Αυτός ο τύπος ρύθμισης είναι κοινός σε μεταβολικές οδούς όπου το τελικό προϊόν αναστέλλει τη δραστηριότητα ενός ενζύμου νωρίς στην οδό, ρυθμίζοντας έτσι τη συνολική ροή μέσω της οδού.</a:t>
            </a:r>
          </a:p>
          <a:p>
            <a:r>
              <a:rPr lang="el-GR" dirty="0"/>
              <a:t>2. Αλλαγμένη Ισορροπία Αντίδρασης: Ο σχηματισμός προϊόντων σε μια ενζυμική αντίδραση μπορεί να μετατοπίσει την ισορροπία της αντίδρασης προς τα προϊόντα, μειώνοντας τη συγκέντρωση των διαθέσιμων υποστρωμάτων για να δράσει το ένζυμο. Αυτή η μείωση στη συγκέντρωση του υποστρώματος μπορεί να μειώσει τον ρυθμό της προς τα εμπρός αντίδρασης, μειώνοντας αποτελεσματικά τη </a:t>
            </a:r>
            <a:r>
              <a:rPr lang="el-GR" dirty="0" err="1"/>
              <a:t>δραστηκότητα</a:t>
            </a:r>
            <a:r>
              <a:rPr lang="el-GR" dirty="0"/>
              <a:t> του ενζύμου. Αυτό το φαινόμενο είναι ιδιαίτερα σημαντικό σε αναστρέψιμες </a:t>
            </a:r>
            <a:r>
              <a:rPr lang="el-GR" dirty="0" err="1"/>
              <a:t>ενζυματικές</a:t>
            </a:r>
            <a:r>
              <a:rPr lang="el-GR" dirty="0"/>
              <a:t> αντιδράσεις όπου η ισορροπία μεταξύ υποστρωμάτων και προϊόντων είναι δυναμική.</a:t>
            </a:r>
          </a:p>
          <a:p>
            <a:r>
              <a:rPr lang="el-GR" dirty="0"/>
              <a:t>3. Φυσικοί Παράγοντες: Η παρουσία υψηλών συγκεντρώσεων προϊόντων μπορεί να αλλάξει το φυσικό περιβάλλον του συστήματος αντίδρασης, επηρεάζοντας παράγοντες όπως το pH, η ιοντική ισχύς και το ιξώδες. Αυτές οι αλλαγές στο περιβάλλον αντίδρασης μπορούν να επηρεάσουν έμμεσα τη δραστηριότητα του ενζύμου αλλάζοντας τη σταθερότητα, τη διαμόρφωση ή την αλληλεπίδραση του ενζύμου με άλλα μόρια. Για παράδειγμα, οι αλλαγές στο pH μπορούν να επηρεάσουν την κατάσταση ιονισμού των υπολειμμάτων αμινοξέων στην ενεργή θέση του ενζύμου, επηρεάζοντας έτσι τη σύνδεση και την κατάλυση του υποστρώματος.</a:t>
            </a:r>
          </a:p>
        </p:txBody>
      </p:sp>
      <p:sp>
        <p:nvSpPr>
          <p:cNvPr id="4" name="TextBox 3">
            <a:extLst>
              <a:ext uri="{FF2B5EF4-FFF2-40B4-BE49-F238E27FC236}">
                <a16:creationId xmlns:a16="http://schemas.microsoft.com/office/drawing/2014/main" id="{18402175-80A9-A43E-5658-CFE0A1DB1FFA}"/>
              </a:ext>
            </a:extLst>
          </p:cNvPr>
          <p:cNvSpPr txBox="1"/>
          <p:nvPr/>
        </p:nvSpPr>
        <p:spPr>
          <a:xfrm>
            <a:off x="0" y="116632"/>
            <a:ext cx="9144000" cy="400110"/>
          </a:xfrm>
          <a:prstGeom prst="rect">
            <a:avLst/>
          </a:prstGeom>
          <a:noFill/>
        </p:spPr>
        <p:txBody>
          <a:bodyPr wrap="square">
            <a:spAutoFit/>
          </a:bodyPr>
          <a:lstStyle/>
          <a:p>
            <a:pPr algn="ctr"/>
            <a:r>
              <a:rPr lang="el-GR" sz="2000" b="1" dirty="0"/>
              <a:t>Επίδραση των προϊόντων στην δραστικότητα του ενζύμου</a:t>
            </a:r>
          </a:p>
        </p:txBody>
      </p:sp>
    </p:spTree>
    <p:extLst>
      <p:ext uri="{BB962C8B-B14F-4D97-AF65-F5344CB8AC3E}">
        <p14:creationId xmlns:p14="http://schemas.microsoft.com/office/powerpoint/2010/main" val="1915522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89F09-82BD-1EE9-62D0-CC4F7B630572}"/>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31E0BF08-4D3B-D79C-0BCE-28FEEB578D7B}"/>
              </a:ext>
            </a:extLst>
          </p:cNvPr>
          <p:cNvSpPr>
            <a:spLocks noGrp="1"/>
          </p:cNvSpPr>
          <p:nvPr>
            <p:ph idx="1"/>
          </p:nvPr>
        </p:nvSpPr>
        <p:spPr/>
        <p:txBody>
          <a:bodyPr>
            <a:normAutofit/>
          </a:bodyPr>
          <a:lstStyle/>
          <a:p>
            <a:r>
              <a:rPr lang="el-GR" dirty="0"/>
              <a:t>1) Θεοδωρίδης, Γ., </a:t>
            </a:r>
            <a:r>
              <a:rPr lang="el-GR" dirty="0" err="1"/>
              <a:t>Γηρούση</a:t>
            </a:r>
            <a:r>
              <a:rPr lang="el-GR" dirty="0"/>
              <a:t>, Σ., Ζαχαριάδης, Γ., </a:t>
            </a:r>
            <a:r>
              <a:rPr lang="el-GR" dirty="0" err="1"/>
              <a:t>Ζώτου</a:t>
            </a:r>
            <a:r>
              <a:rPr lang="el-GR" dirty="0"/>
              <a:t>, Α., &amp; </a:t>
            </a:r>
            <a:r>
              <a:rPr lang="el-GR" dirty="0" err="1"/>
              <a:t>Σαμανίδου</a:t>
            </a:r>
            <a:r>
              <a:rPr lang="el-GR" dirty="0"/>
              <a:t>, Β. (2015). </a:t>
            </a:r>
            <a:r>
              <a:rPr lang="el-GR" dirty="0" err="1"/>
              <a:t>Βιοαναλυτική</a:t>
            </a:r>
            <a:r>
              <a:rPr lang="el-GR" dirty="0"/>
              <a:t> χημεία [Προπτυχιακό εγχειρίδιο]. </a:t>
            </a:r>
            <a:r>
              <a:rPr lang="el-GR" dirty="0" err="1"/>
              <a:t>Κάλλιπος</a:t>
            </a:r>
            <a:r>
              <a:rPr lang="el-GR" dirty="0"/>
              <a:t>, Ανοικτές Ακαδημαϊκές Εκδόσεις.</a:t>
            </a:r>
          </a:p>
          <a:p>
            <a:r>
              <a:rPr lang="el-GR" dirty="0"/>
              <a:t>2) </a:t>
            </a:r>
            <a:r>
              <a:rPr lang="el-GR" dirty="0" err="1"/>
              <a:t>Ξαπλαντέρη</a:t>
            </a:r>
            <a:r>
              <a:rPr lang="el-GR" dirty="0"/>
              <a:t>, Μ. (2015). Ένζυμα [Κεφάλαιο]. Στο Σπηλιόπουλος, Ι., </a:t>
            </a:r>
            <a:r>
              <a:rPr lang="el-GR" dirty="0" err="1"/>
              <a:t>Βάκρος</a:t>
            </a:r>
            <a:r>
              <a:rPr lang="el-GR" dirty="0"/>
              <a:t>, Ι., &amp; </a:t>
            </a:r>
            <a:r>
              <a:rPr lang="el-GR" dirty="0" err="1"/>
              <a:t>Ξαπλαντέρη</a:t>
            </a:r>
            <a:r>
              <a:rPr lang="el-GR" dirty="0"/>
              <a:t>, Μ. 2015. Χημεία [Προπτυχιακό εγχειρίδιο]. </a:t>
            </a:r>
            <a:r>
              <a:rPr lang="el-GR" dirty="0" err="1"/>
              <a:t>Κάλλιπος</a:t>
            </a:r>
            <a:r>
              <a:rPr lang="el-GR" dirty="0"/>
              <a:t>, Ανοικτές Ακαδημαϊκές Εκδόσεις. </a:t>
            </a:r>
          </a:p>
          <a:p>
            <a:r>
              <a:rPr lang="el-GR" dirty="0"/>
              <a:t>3) ΒΙΟΧΗΜΕΙΑ (2023), </a:t>
            </a:r>
            <a:r>
              <a:rPr lang="en-US" dirty="0"/>
              <a:t>JEREMY M. BERG</a:t>
            </a:r>
            <a:r>
              <a:rPr lang="el-GR" dirty="0"/>
              <a:t>,</a:t>
            </a:r>
            <a:r>
              <a:rPr lang="en-US" dirty="0"/>
              <a:t>JOHN L. TYMOCZKO</a:t>
            </a:r>
            <a:r>
              <a:rPr lang="el-GR" dirty="0"/>
              <a:t>, </a:t>
            </a:r>
            <a:r>
              <a:rPr lang="en-US" dirty="0"/>
              <a:t>GREGORY J.</a:t>
            </a:r>
            <a:r>
              <a:rPr lang="el-GR" dirty="0"/>
              <a:t>, </a:t>
            </a:r>
            <a:r>
              <a:rPr lang="en-US" dirty="0"/>
              <a:t>GATTO Jr.</a:t>
            </a:r>
            <a:r>
              <a:rPr lang="el-GR" dirty="0"/>
              <a:t>, </a:t>
            </a:r>
            <a:r>
              <a:rPr lang="en-US" dirty="0"/>
              <a:t>LUBERT STRYER</a:t>
            </a:r>
            <a:r>
              <a:rPr lang="el-GR" dirty="0"/>
              <a:t>, Μετάφραση της 9ης αμερικανικής έκδοσης</a:t>
            </a:r>
          </a:p>
        </p:txBody>
      </p:sp>
    </p:spTree>
    <p:extLst>
      <p:ext uri="{BB962C8B-B14F-4D97-AF65-F5344CB8AC3E}">
        <p14:creationId xmlns:p14="http://schemas.microsoft.com/office/powerpoint/2010/main" val="309061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A138276-C273-4EE9-EF74-6FA1FB3AF01D}"/>
              </a:ext>
            </a:extLst>
          </p:cNvPr>
          <p:cNvSpPr>
            <a:spLocks noGrp="1"/>
          </p:cNvSpPr>
          <p:nvPr>
            <p:ph type="title"/>
          </p:nvPr>
        </p:nvSpPr>
        <p:spPr>
          <a:xfrm>
            <a:off x="476250" y="640823"/>
            <a:ext cx="2563994" cy="5583148"/>
          </a:xfrm>
        </p:spPr>
        <p:txBody>
          <a:bodyPr anchor="ctr">
            <a:normAutofit/>
          </a:bodyPr>
          <a:lstStyle/>
          <a:p>
            <a:pPr algn="ctr"/>
            <a:r>
              <a:rPr lang="el-GR" dirty="0">
                <a:latin typeface="Calibri Light" panose="020F0302020204030204" pitchFamily="34" charset="0"/>
                <a:cs typeface="Calibri Light" panose="020F0302020204030204" pitchFamily="34" charset="0"/>
              </a:rPr>
              <a:t>Παράγοντες που επηρεάζουν τη δραστικότητα των ενζύμων</a:t>
            </a:r>
            <a:endParaRPr lang="el-GR" dirty="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αριθμού διαφάνειας 3">
            <a:extLst>
              <a:ext uri="{FF2B5EF4-FFF2-40B4-BE49-F238E27FC236}">
                <a16:creationId xmlns:a16="http://schemas.microsoft.com/office/drawing/2014/main" id="{37AF3F8B-21FE-1F5C-A003-A8D7AF162A39}"/>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7E55E3B3-0445-4CFC-BED8-763D4409E61F}" type="slidenum">
              <a:rPr lang="el-GR" smtClean="0"/>
              <a:pPr>
                <a:spcAft>
                  <a:spcPts val="600"/>
                </a:spcAft>
                <a:defRPr/>
              </a:pPr>
              <a:t>3</a:t>
            </a:fld>
            <a:endParaRPr lang="el-GR"/>
          </a:p>
        </p:txBody>
      </p:sp>
      <p:graphicFrame>
        <p:nvGraphicFramePr>
          <p:cNvPr id="6" name="Θέση περιεχομένου 2">
            <a:extLst>
              <a:ext uri="{FF2B5EF4-FFF2-40B4-BE49-F238E27FC236}">
                <a16:creationId xmlns:a16="http://schemas.microsoft.com/office/drawing/2014/main" id="{6A3793A7-962F-4FD3-4969-79E3CB390B2B}"/>
              </a:ext>
            </a:extLst>
          </p:cNvPr>
          <p:cNvGraphicFramePr>
            <a:graphicFrameLocks noGrp="1"/>
          </p:cNvGraphicFramePr>
          <p:nvPr>
            <p:ph idx="1"/>
            <p:extLst>
              <p:ext uri="{D42A27DB-BD31-4B8C-83A1-F6EECF244321}">
                <p14:modId xmlns:p14="http://schemas.microsoft.com/office/powerpoint/2010/main" val="578640231"/>
              </p:ext>
            </p:extLst>
          </p:nvPr>
        </p:nvGraphicFramePr>
        <p:xfrm>
          <a:off x="3486013" y="640823"/>
          <a:ext cx="5175384" cy="5536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66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138276-C273-4EE9-EF74-6FA1FB3AF01D}"/>
              </a:ext>
            </a:extLst>
          </p:cNvPr>
          <p:cNvSpPr>
            <a:spLocks noGrp="1"/>
          </p:cNvSpPr>
          <p:nvPr>
            <p:ph type="title"/>
          </p:nvPr>
        </p:nvSpPr>
        <p:spPr>
          <a:xfrm>
            <a:off x="476250" y="640823"/>
            <a:ext cx="2563994" cy="5583148"/>
          </a:xfrm>
        </p:spPr>
        <p:txBody>
          <a:bodyPr anchor="ctr">
            <a:normAutofit/>
          </a:bodyPr>
          <a:lstStyle/>
          <a:p>
            <a:pPr algn="ctr"/>
            <a:r>
              <a:rPr lang="el-GR" dirty="0">
                <a:latin typeface="Calibri Light" panose="020F0302020204030204" pitchFamily="34" charset="0"/>
                <a:cs typeface="Calibri Light" panose="020F0302020204030204" pitchFamily="34" charset="0"/>
              </a:rPr>
              <a:t>Παράγοντες που επηρεάζουν τη δραστικότητα των ενζύμων</a:t>
            </a:r>
            <a:endParaRPr lang="el-GR" dirty="0"/>
          </a:p>
        </p:txBody>
      </p:sp>
      <p:sp>
        <p:nvSpPr>
          <p:cNvPr id="4" name="Θέση αριθμού διαφάνειας 3">
            <a:extLst>
              <a:ext uri="{FF2B5EF4-FFF2-40B4-BE49-F238E27FC236}">
                <a16:creationId xmlns:a16="http://schemas.microsoft.com/office/drawing/2014/main" id="{37AF3F8B-21FE-1F5C-A003-A8D7AF162A39}"/>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7E55E3B3-0445-4CFC-BED8-763D4409E61F}" type="slidenum">
              <a:rPr lang="el-GR" smtClean="0"/>
              <a:pPr>
                <a:spcAft>
                  <a:spcPts val="600"/>
                </a:spcAft>
                <a:defRPr/>
              </a:pPr>
              <a:t>4</a:t>
            </a:fld>
            <a:endParaRPr lang="el-GR"/>
          </a:p>
        </p:txBody>
      </p:sp>
      <p:graphicFrame>
        <p:nvGraphicFramePr>
          <p:cNvPr id="6" name="Θέση περιεχομένου 2">
            <a:extLst>
              <a:ext uri="{FF2B5EF4-FFF2-40B4-BE49-F238E27FC236}">
                <a16:creationId xmlns:a16="http://schemas.microsoft.com/office/drawing/2014/main" id="{6A3793A7-962F-4FD3-4969-79E3CB390B2B}"/>
              </a:ext>
            </a:extLst>
          </p:cNvPr>
          <p:cNvGraphicFramePr>
            <a:graphicFrameLocks noGrp="1"/>
          </p:cNvGraphicFramePr>
          <p:nvPr>
            <p:ph idx="1"/>
            <p:extLst>
              <p:ext uri="{D42A27DB-BD31-4B8C-83A1-F6EECF244321}">
                <p14:modId xmlns:p14="http://schemas.microsoft.com/office/powerpoint/2010/main" val="4228876474"/>
              </p:ext>
            </p:extLst>
          </p:nvPr>
        </p:nvGraphicFramePr>
        <p:xfrm>
          <a:off x="3486013" y="640823"/>
          <a:ext cx="5175384" cy="5536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14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9BD43C-3E8B-E71C-60D3-863411CF4F60}"/>
              </a:ext>
            </a:extLst>
          </p:cNvPr>
          <p:cNvSpPr>
            <a:spLocks noGrp="1"/>
          </p:cNvSpPr>
          <p:nvPr>
            <p:ph type="title"/>
          </p:nvPr>
        </p:nvSpPr>
        <p:spPr>
          <a:xfrm>
            <a:off x="0" y="1"/>
            <a:ext cx="9144000" cy="681038"/>
          </a:xfrm>
        </p:spPr>
        <p:txBody>
          <a:bodyPr/>
          <a:lstStyle/>
          <a:p>
            <a:pPr algn="ctr"/>
            <a:r>
              <a:rPr lang="el-GR" dirty="0"/>
              <a:t>Συγκεντρώσεις ενζύμου-υποστρώματος</a:t>
            </a:r>
          </a:p>
        </p:txBody>
      </p:sp>
      <p:sp>
        <p:nvSpPr>
          <p:cNvPr id="3" name="Θέση περιεχομένου 2">
            <a:extLst>
              <a:ext uri="{FF2B5EF4-FFF2-40B4-BE49-F238E27FC236}">
                <a16:creationId xmlns:a16="http://schemas.microsoft.com/office/drawing/2014/main" id="{12CB7461-DB83-2823-05CC-DD3D53D9BC58}"/>
              </a:ext>
            </a:extLst>
          </p:cNvPr>
          <p:cNvSpPr>
            <a:spLocks noGrp="1"/>
          </p:cNvSpPr>
          <p:nvPr>
            <p:ph idx="1"/>
          </p:nvPr>
        </p:nvSpPr>
        <p:spPr>
          <a:xfrm>
            <a:off x="107504" y="4041698"/>
            <a:ext cx="9001000" cy="2679777"/>
          </a:xfrm>
        </p:spPr>
        <p:txBody>
          <a:bodyPr>
            <a:normAutofit lnSpcReduction="10000"/>
          </a:bodyPr>
          <a:lstStyle/>
          <a:p>
            <a:pPr algn="just"/>
            <a:r>
              <a:rPr lang="el-GR" sz="1400" dirty="0"/>
              <a:t>Ο ρυθμός μιας </a:t>
            </a:r>
            <a:r>
              <a:rPr lang="el-GR" sz="1400" dirty="0" err="1"/>
              <a:t>ενζυμικής</a:t>
            </a:r>
            <a:r>
              <a:rPr lang="el-GR" sz="1400" dirty="0"/>
              <a:t> αντίδρασης είναι ευθέως ανάλογος με τη συγκέντρωση των μορίων του υποστρώματος που είναι διαθέσιμα για σύνδεση με τις ενεργές θέσεις του ενζύμου. Καθώς η συγκέντρωση του υποστρώματος αυξάνεται, ο ρυθμός της </a:t>
            </a:r>
            <a:r>
              <a:rPr lang="el-GR" sz="1400" dirty="0" err="1"/>
              <a:t>ενζυμικής</a:t>
            </a:r>
            <a:r>
              <a:rPr lang="el-GR" sz="1400" dirty="0"/>
              <a:t> αντίδρασης αρχικά αυξάνεται απότομα, ακολουθώντας ένα μοτίβο που περιγράφεται ως υπερβολή. Αυτό το φαινόμενο αποδίδεται στην αυξημένη πιθανότητα σύγκρουσης μορίων υποστρώματος με τις ενεργές θέσεις του ενζύμου, οδηγώντας σε συχνότερο σχηματισμό συμπλεγμάτων ενζύμου-υποστρώματος. Σε χαμηλές συγκεντρώσεις υποστρώματος, οι ενεργές θέσεις του ενζύμου είναι συχνά κενές και τα μόρια του υποστρώματος έχουν μεγαλύτερη πιθανότητα δέσμευσης με αυτές τις θέσεις, με αποτέλεσμα ταχεία αύξηση του ρυθμού αντίδρασης. Ωστόσο, καθώς η συγκέντρωση του υποστρώματος συνεχίζει να αυξάνεται, ο ρυθμός της αντίδρασης φθάνει σταδιακά σε ένα μέγιστο. Σε αυτό το σημείο, όλες οι ενεργές θέσεις του ενζύμου έχουν </a:t>
            </a:r>
            <a:r>
              <a:rPr lang="el-GR" sz="1400" dirty="0" err="1"/>
              <a:t>κορεστεί</a:t>
            </a:r>
            <a:r>
              <a:rPr lang="el-GR" sz="1400" dirty="0"/>
              <a:t> με μόρια υποστρώματος, πράγμα που σημαίνει ότι το ένζυμο λειτουργεί στη μέγιστη χωρητικότητά του. Περαιτέρω αυξήσεις στη συγκέντρωση του υποστρώματος πέρα από αυτό το σημείο δεν ενισχύουν τον ρυθμό της αντίδρασης επειδή όλα τα διαθέσιμα μόρια ενζύμου έχουν ήδη δεσμευτεί στην κατάλυση. Έτσι, το ένζυμο γίνεται ο περιοριστικός παράγοντας στην κινητική της αντίδρασης, αντί της διαθεσιμότητας του υποστρώματος. </a:t>
            </a:r>
          </a:p>
        </p:txBody>
      </p:sp>
      <p:sp>
        <p:nvSpPr>
          <p:cNvPr id="4" name="Θέση αριθμού διαφάνειας 3">
            <a:extLst>
              <a:ext uri="{FF2B5EF4-FFF2-40B4-BE49-F238E27FC236}">
                <a16:creationId xmlns:a16="http://schemas.microsoft.com/office/drawing/2014/main" id="{15F12789-13E3-BBBD-A33B-A991902D0634}"/>
              </a:ext>
            </a:extLst>
          </p:cNvPr>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5" name="Picture 2" descr="substrate graph">
            <a:extLst>
              <a:ext uri="{FF2B5EF4-FFF2-40B4-BE49-F238E27FC236}">
                <a16:creationId xmlns:a16="http://schemas.microsoft.com/office/drawing/2014/main" id="{F7B9A6E5-357E-B168-BABE-39096CAFE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36523"/>
            <a:ext cx="6096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6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9BD43C-3E8B-E71C-60D3-863411CF4F60}"/>
              </a:ext>
            </a:extLst>
          </p:cNvPr>
          <p:cNvSpPr>
            <a:spLocks noGrp="1"/>
          </p:cNvSpPr>
          <p:nvPr>
            <p:ph type="title"/>
          </p:nvPr>
        </p:nvSpPr>
        <p:spPr>
          <a:xfrm>
            <a:off x="0" y="1"/>
            <a:ext cx="9144000" cy="681038"/>
          </a:xfrm>
        </p:spPr>
        <p:txBody>
          <a:bodyPr/>
          <a:lstStyle/>
          <a:p>
            <a:pPr algn="ctr"/>
            <a:r>
              <a:rPr lang="el-GR" dirty="0"/>
              <a:t>Συγκεντρώσεις ενζύμου-υποστρώματος</a:t>
            </a:r>
          </a:p>
        </p:txBody>
      </p:sp>
      <p:sp>
        <p:nvSpPr>
          <p:cNvPr id="3" name="Θέση περιεχομένου 2">
            <a:extLst>
              <a:ext uri="{FF2B5EF4-FFF2-40B4-BE49-F238E27FC236}">
                <a16:creationId xmlns:a16="http://schemas.microsoft.com/office/drawing/2014/main" id="{12CB7461-DB83-2823-05CC-DD3D53D9BC58}"/>
              </a:ext>
            </a:extLst>
          </p:cNvPr>
          <p:cNvSpPr>
            <a:spLocks noGrp="1"/>
          </p:cNvSpPr>
          <p:nvPr>
            <p:ph idx="1"/>
          </p:nvPr>
        </p:nvSpPr>
        <p:spPr>
          <a:xfrm>
            <a:off x="107504" y="4041698"/>
            <a:ext cx="9001000" cy="2679777"/>
          </a:xfrm>
        </p:spPr>
        <p:txBody>
          <a:bodyPr>
            <a:normAutofit lnSpcReduction="10000"/>
          </a:bodyPr>
          <a:lstStyle/>
          <a:p>
            <a:pPr algn="just"/>
            <a:r>
              <a:rPr lang="el-GR" sz="1400" dirty="0"/>
              <a:t>Καθώς η συγκέντρωση του ενζύμου αυξάνεται, ο ρυθμός της </a:t>
            </a:r>
            <a:r>
              <a:rPr lang="el-GR" sz="1400" dirty="0" err="1"/>
              <a:t>ενζυμικής</a:t>
            </a:r>
            <a:r>
              <a:rPr lang="el-GR" sz="1400" dirty="0"/>
              <a:t> αντίδρασης συνήθως αυξάνεται γραμμικά, υποθέτοντας ότι η συγκέντρωση του υποστρώματος παραμένει σταθερή και δεν περιορίζει τον ρυθμό αντίδρασης. Αυτή η σχέση πηγάζει από το γεγονός ότι οι υψηλότερες συγκεντρώσεις ενζύμου έχουν ως αποτέλεσμα να σχηματίζονται περισσότερα σύμπλοκα ενζύμου-υποστρώματος ανά μονάδα χρόνου, οδηγώντας σε αυξημένο ρυθμό σχηματισμού προϊόντος. Σε χαμηλές συγκεντρώσεις ενζύμου, ο αριθμός των διαθέσιμων μορίων ενζύμου μπορεί να είναι ανεπαρκής για να καταλύσει αποτελεσματικά την αντίδραση, με αποτέλεσμα πιο αργό ρυθμό σχηματισμού προϊόντος. Καθώς η συγκέντρωση του ενζύμου αυξάνεται προοδευτικά, γίνονται διαθέσιμες περισσότερες ενεργές θέσεις για δέσμευση υποστρώματος, επιτρέποντας μεγαλύτερη κατανάλωση υποστρώματος και επιταχυνόμενους ρυθμούς αντίδρασης. Ωστόσο, είναι σημαντικό να σημειωθεί ότι η σχέση μεταξύ της συγκέντρωσης του ενζύμου και του ρυθμού αντίδρασης δεν είναι αόριστη. Τελικά, επιτυγχάνεται ένα σημείο όπου περαιτέρω αυξήσεις στη συγκέντρωση του ενζύμου δεν ενισχύουν σημαντικά τον ρυθμό αντίδρασης. Αυτό το φαινόμενο συμβαίνει επειδή άλλοι παράγοντες, όπως η συγκέντρωση του υποστρώματος ή η διαθεσιμότητα </a:t>
            </a:r>
            <a:r>
              <a:rPr lang="el-GR" sz="1400" dirty="0" err="1"/>
              <a:t>συμπαραγόντων</a:t>
            </a:r>
            <a:r>
              <a:rPr lang="el-GR" sz="1400" dirty="0"/>
              <a:t> και συνενζύμων, μπορεί να γίνουν περιοριστικοί παράγοντες στην κινητική της αντίδρασης.</a:t>
            </a:r>
          </a:p>
        </p:txBody>
      </p:sp>
      <p:sp>
        <p:nvSpPr>
          <p:cNvPr id="4" name="Θέση αριθμού διαφάνειας 3">
            <a:extLst>
              <a:ext uri="{FF2B5EF4-FFF2-40B4-BE49-F238E27FC236}">
                <a16:creationId xmlns:a16="http://schemas.microsoft.com/office/drawing/2014/main" id="{15F12789-13E3-BBBD-A33B-A991902D0634}"/>
              </a:ext>
            </a:extLst>
          </p:cNvPr>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2052" name="Picture 4" descr="2.4.5 Enzyme Activity: Enzyme Concentration | OCR A Level Biology Revision  Notes 2017 | Save My Exams">
            <a:extLst>
              <a:ext uri="{FF2B5EF4-FFF2-40B4-BE49-F238E27FC236}">
                <a16:creationId xmlns:a16="http://schemas.microsoft.com/office/drawing/2014/main" id="{08621CAC-269E-739B-A6C5-23775F8C6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20688"/>
            <a:ext cx="4680520" cy="32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85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515125" y="1153572"/>
            <a:ext cx="2400300" cy="4461163"/>
          </a:xfrm>
        </p:spPr>
        <p:txBody>
          <a:bodyPr>
            <a:normAutofit/>
          </a:bodyPr>
          <a:lstStyle/>
          <a:p>
            <a:r>
              <a:rPr lang="el-GR" sz="3100" dirty="0">
                <a:solidFill>
                  <a:srgbClr val="FFFFFF"/>
                </a:solidFill>
              </a:rPr>
              <a:t>Παράγοντες που επηρεάζουν την δραστικότητα των ενζύμων </a:t>
            </a:r>
            <a:endParaRPr lang="el-GR" sz="3100" b="0"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3335481" y="591344"/>
            <a:ext cx="5179868" cy="5585619"/>
          </a:xfrm>
        </p:spPr>
        <p:txBody>
          <a:bodyPr anchor="ctr">
            <a:normAutofit/>
          </a:bodyPr>
          <a:lstStyle/>
          <a:p>
            <a:pPr marL="0" indent="0">
              <a:buNone/>
            </a:pPr>
            <a:r>
              <a:rPr lang="el-GR" sz="2200" b="1" dirty="0"/>
              <a:t>Θερμοκρασία</a:t>
            </a:r>
          </a:p>
          <a:p>
            <a:pPr marL="0" indent="0">
              <a:buNone/>
            </a:pPr>
            <a:endParaRPr lang="el-GR" b="1" dirty="0"/>
          </a:p>
          <a:p>
            <a:r>
              <a:rPr lang="el-GR" sz="1800" dirty="0"/>
              <a:t>Είναι ανάλογη της ταχύτητας της αντίδρασης (εκθετική αύξηση της ταχύτητας). Δηλαδή, αν αυξηθεί η θερμοκρασία σε μία </a:t>
            </a:r>
            <a:r>
              <a:rPr lang="el-GR" sz="1800" dirty="0" err="1"/>
              <a:t>ενζυματική</a:t>
            </a:r>
            <a:r>
              <a:rPr lang="el-GR" sz="1800" dirty="0"/>
              <a:t> αντίδραση, η ταχύτητα της αντίδρασης αυξάνεται κι αυτή. </a:t>
            </a:r>
          </a:p>
          <a:p>
            <a:r>
              <a:rPr lang="el-GR" sz="1800" dirty="0"/>
              <a:t>Αυτό δεν συμβαίνει για πάντα.</a:t>
            </a:r>
          </a:p>
          <a:p>
            <a:pPr>
              <a:buFont typeface="Wingdings" panose="05000000000000000000" pitchFamily="2" charset="2"/>
              <a:buChar char="v"/>
            </a:pPr>
            <a:r>
              <a:rPr lang="el-GR" sz="1800" dirty="0"/>
              <a:t>Όταν η θερμοκρασία ξεπεράσει ορισμένα όρια, τότε επακολουθεί απενεργο­ποίηση και η ταχύτητα της αντίδρασης γίνεται μηδενική. </a:t>
            </a:r>
          </a:p>
          <a:p>
            <a:r>
              <a:rPr lang="el-GR" sz="1800" dirty="0"/>
              <a:t>Οι χημικές ομάδες που αποτελούν το ενεργό κέντρο του ενζύμου, με μεγάλη αύξηση της θερμοκρασίας, είναι δυνατόν να αλλάξουν θέση στον χώρο, λόγω της θερμικής κίνησης και να μην κατέχουν πλέον τις θέσεις αυτές που είναι απαραίτητες για να επακολουθήσει κατάλυση (πλήρης μετουσίωση της πρωτεΐνης).</a:t>
            </a:r>
          </a:p>
          <a:p>
            <a:endParaRPr lang="el-GR" dirty="0"/>
          </a:p>
        </p:txBody>
      </p:sp>
      <p:sp>
        <p:nvSpPr>
          <p:cNvPr id="4" name="Θέση αριθμού διαφάνειας 3"/>
          <p:cNvSpPr>
            <a:spLocks noGrp="1"/>
          </p:cNvSpPr>
          <p:nvPr>
            <p:ph type="sldNum" sz="quarter" idx="12"/>
          </p:nvPr>
        </p:nvSpPr>
        <p:spPr>
          <a:xfrm>
            <a:off x="7156173" y="6356350"/>
            <a:ext cx="1359176" cy="365125"/>
          </a:xfrm>
        </p:spPr>
        <p:txBody>
          <a:bodyPr>
            <a:normAutofit/>
          </a:bodyPr>
          <a:lstStyle/>
          <a:p>
            <a:pPr>
              <a:spcAft>
                <a:spcPts val="600"/>
              </a:spcAft>
              <a:defRPr/>
            </a:pPr>
            <a:fld id="{7E55E3B3-0445-4CFC-BED8-763D4409E61F}" type="slidenum">
              <a:rPr lang="el-GR" smtClean="0"/>
              <a:pPr>
                <a:spcAft>
                  <a:spcPts val="600"/>
                </a:spcAft>
                <a:defRPr/>
              </a:pPr>
              <a:t>7</a:t>
            </a:fld>
            <a:endParaRPr lang="el-GR"/>
          </a:p>
        </p:txBody>
      </p:sp>
    </p:spTree>
    <p:extLst>
      <p:ext uri="{BB962C8B-B14F-4D97-AF65-F5344CB8AC3E}">
        <p14:creationId xmlns:p14="http://schemas.microsoft.com/office/powerpoint/2010/main" val="71444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6FD5DF8-1B11-7E30-ECA5-ED7B3AFB852C}"/>
              </a:ext>
            </a:extLst>
          </p:cNvPr>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pic>
        <p:nvPicPr>
          <p:cNvPr id="5122" name="Picture 2" descr="Effect of Temperature on Enzymatic Reaction - Creative Enzymes">
            <a:extLst>
              <a:ext uri="{FF2B5EF4-FFF2-40B4-BE49-F238E27FC236}">
                <a16:creationId xmlns:a16="http://schemas.microsoft.com/office/drawing/2014/main" id="{63FE5E26-3F67-BC42-6F84-658D0EB39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33425"/>
            <a:ext cx="7162800"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86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5340</TotalTime>
  <Words>5555</Words>
  <Application>Microsoft Office PowerPoint</Application>
  <PresentationFormat>Προβολή στην οθόνη (4:3)</PresentationFormat>
  <Paragraphs>195</Paragraphs>
  <Slides>37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37</vt:i4>
      </vt:variant>
    </vt:vector>
  </HeadingPairs>
  <TitlesOfParts>
    <vt:vector size="44" baseType="lpstr">
      <vt:lpstr>Aptos</vt:lpstr>
      <vt:lpstr>Aptos Display</vt:lpstr>
      <vt:lpstr>Arial</vt:lpstr>
      <vt:lpstr>Calibri</vt:lpstr>
      <vt:lpstr>Calibri Light</vt:lpstr>
      <vt:lpstr>Wingdings</vt:lpstr>
      <vt:lpstr>Θέμα του Office</vt:lpstr>
      <vt:lpstr>Παρουσίαση του PowerPoint</vt:lpstr>
      <vt:lpstr>Ενζυμική αντίδραση</vt:lpstr>
      <vt:lpstr>Ενζυμική αντίδραση</vt:lpstr>
      <vt:lpstr>Παράγοντες που επηρεάζουν τη δραστικότητα των ενζύμων</vt:lpstr>
      <vt:lpstr>Παράγοντες που επηρεάζουν τη δραστικότητα των ενζύμων</vt:lpstr>
      <vt:lpstr>Συγκεντρώσεις ενζύμου-υποστρώματος</vt:lpstr>
      <vt:lpstr>Συγκεντρώσεις ενζύμου-υποστρώματος</vt:lpstr>
      <vt:lpstr>Παράγοντες που επηρεάζουν την δραστικότητα των ενζύμων </vt:lpstr>
      <vt:lpstr>Παρουσίαση του PowerPoint</vt:lpstr>
      <vt:lpstr>Παρουσίαση του PowerPoint</vt:lpstr>
      <vt:lpstr>Παράγοντες που επηρεάζουν την δραστικότητα των ενζύμων </vt:lpstr>
      <vt:lpstr>Παρουσίαση του PowerPoint</vt:lpstr>
      <vt:lpstr>Παράγοντες που επηρεάζουν την δραστικότητα των ενζύμων </vt:lpstr>
      <vt:lpstr>Παράγοντες που επηρεάζουν την δραστικότητα των ενζύμων </vt:lpstr>
      <vt:lpstr>Παρουσίαση του PowerPoint</vt:lpstr>
      <vt:lpstr>Παρουσίαση του PowerPoint</vt:lpstr>
      <vt:lpstr>Παρουσίαση του PowerPoint</vt:lpstr>
      <vt:lpstr>Παράγοντες που επηρεάζουν την δραστικότητα των ενζύμων </vt:lpstr>
      <vt:lpstr>Παρουσίαση του PowerPoint</vt:lpstr>
      <vt:lpstr>Παρουσίαση του PowerPoint</vt:lpstr>
      <vt:lpstr>Παρουσίαση του PowerPoint</vt:lpstr>
      <vt:lpstr>Παρουσίαση του PowerPoint</vt:lpstr>
      <vt:lpstr>Παράγοντες που επηρεάζουν την δραστικότητα των ενζύμων </vt:lpstr>
      <vt:lpstr>Παράγοντες που επηρεάζουν την δραστικότητα των ενζύμων </vt:lpstr>
      <vt:lpstr>Παράγοντες που επηρεάζουν την δραστικότητα των ενζύμων </vt:lpstr>
      <vt:lpstr>Παράγοντες που επηρεάζουν την δραστικότητα των ενζύμων </vt:lpstr>
      <vt:lpstr>Επίδραση της ακτινοβολίας στην δραστικότητα του ενζύμου</vt:lpstr>
      <vt:lpstr>Συγκέντρωση συμπαραγόντων</vt:lpstr>
      <vt:lpstr>Συγκέντρωση συμπαραγόντων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Βιβλιογραφία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Εφαρμοσμένη Ενζυμολογία (Θ)</dc:title>
  <dc:creator>opencourses@teiath.gr</dc:creator>
  <cp:lastModifiedBy>Chatzimitakos Theodoros</cp:lastModifiedBy>
  <cp:revision>37</cp:revision>
  <dcterms:created xsi:type="dcterms:W3CDTF">2015-03-17T11:45:42Z</dcterms:created>
  <dcterms:modified xsi:type="dcterms:W3CDTF">2024-04-11T06:59:02Z</dcterms:modified>
</cp:coreProperties>
</file>