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87" r:id="rId4"/>
    <p:sldId id="288" r:id="rId5"/>
    <p:sldId id="262" r:id="rId6"/>
    <p:sldId id="284" r:id="rId7"/>
    <p:sldId id="259" r:id="rId8"/>
    <p:sldId id="260" r:id="rId9"/>
    <p:sldId id="273" r:id="rId10"/>
    <p:sldId id="274" r:id="rId11"/>
    <p:sldId id="275" r:id="rId12"/>
    <p:sldId id="276" r:id="rId13"/>
    <p:sldId id="277" r:id="rId14"/>
    <p:sldId id="278" r:id="rId15"/>
    <p:sldId id="279" r:id="rId16"/>
    <p:sldId id="285" r:id="rId17"/>
    <p:sldId id="286" r:id="rId18"/>
    <p:sldId id="258" r:id="rId19"/>
    <p:sldId id="264" r:id="rId20"/>
    <p:sldId id="263" r:id="rId21"/>
    <p:sldId id="281" r:id="rId22"/>
    <p:sldId id="267" r:id="rId23"/>
    <p:sldId id="268" r:id="rId24"/>
    <p:sldId id="269" r:id="rId25"/>
    <p:sldId id="270" r:id="rId26"/>
    <p:sldId id="271" r:id="rId27"/>
    <p:sldId id="272" r:id="rId28"/>
    <p:sldId id="265" r:id="rId29"/>
    <p:sldId id="266" r:id="rId30"/>
    <p:sldId id="282" r:id="rId31"/>
    <p:sldId id="283" r:id="rId32"/>
    <p:sldId id="261" r:id="rId33"/>
    <p:sldId id="280"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41" autoAdjust="0"/>
  </p:normalViewPr>
  <p:slideViewPr>
    <p:cSldViewPr snapToGrid="0">
      <p:cViewPr varScale="1">
        <p:scale>
          <a:sx n="61" d="100"/>
          <a:sy n="61" d="100"/>
        </p:scale>
        <p:origin x="10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F7178-9DD2-4336-A21B-0FD5DDD1F863}" type="datetimeFigureOut">
              <a:rPr lang="el-GR" smtClean="0"/>
              <a:t>9/4/2024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19BD1-3D67-4367-8F6E-74BC148A0C3F}" type="slidenum">
              <a:rPr lang="el-GR" smtClean="0"/>
              <a:t>‹#›</a:t>
            </a:fld>
            <a:endParaRPr lang="el-GR"/>
          </a:p>
        </p:txBody>
      </p:sp>
    </p:spTree>
    <p:extLst>
      <p:ext uri="{BB962C8B-B14F-4D97-AF65-F5344CB8AC3E}">
        <p14:creationId xmlns:p14="http://schemas.microsoft.com/office/powerpoint/2010/main" val="131967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CD19BD1-3D67-4367-8F6E-74BC148A0C3F}" type="slidenum">
              <a:rPr lang="el-GR" smtClean="0"/>
              <a:t>15</a:t>
            </a:fld>
            <a:endParaRPr lang="el-GR"/>
          </a:p>
        </p:txBody>
      </p:sp>
    </p:spTree>
    <p:extLst>
      <p:ext uri="{BB962C8B-B14F-4D97-AF65-F5344CB8AC3E}">
        <p14:creationId xmlns:p14="http://schemas.microsoft.com/office/powerpoint/2010/main" val="280692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EEFD486-0383-48EB-BDB1-111AF3226359}" type="datetimeFigureOut">
              <a:rPr lang="el-GR" smtClean="0"/>
              <a:t>9/4/2024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64620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EFD486-0383-48EB-BDB1-111AF3226359}" type="datetimeFigureOut">
              <a:rPr lang="el-GR" smtClean="0"/>
              <a:t>9/4/2024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311263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EFD486-0383-48EB-BDB1-111AF3226359}" type="datetimeFigureOut">
              <a:rPr lang="el-GR" smtClean="0"/>
              <a:t>9/4/2024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18494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EFD486-0383-48EB-BDB1-111AF3226359}" type="datetimeFigureOut">
              <a:rPr lang="el-GR" smtClean="0"/>
              <a:t>9/4/2024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420051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EFD486-0383-48EB-BDB1-111AF3226359}" type="datetimeFigureOut">
              <a:rPr lang="el-GR" smtClean="0"/>
              <a:t>9/4/2024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21491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EEFD486-0383-48EB-BDB1-111AF3226359}" type="datetimeFigureOut">
              <a:rPr lang="el-GR" smtClean="0"/>
              <a:t>9/4/2024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413852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EEFD486-0383-48EB-BDB1-111AF3226359}" type="datetimeFigureOut">
              <a:rPr lang="el-GR" smtClean="0"/>
              <a:t>9/4/2024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31933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EEFD486-0383-48EB-BDB1-111AF3226359}" type="datetimeFigureOut">
              <a:rPr lang="el-GR" smtClean="0"/>
              <a:t>9/4/2024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127122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FD486-0383-48EB-BDB1-111AF3226359}" type="datetimeFigureOut">
              <a:rPr lang="el-GR" smtClean="0"/>
              <a:t>9/4/2024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255474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EEFD486-0383-48EB-BDB1-111AF3226359}" type="datetimeFigureOut">
              <a:rPr lang="el-GR" smtClean="0"/>
              <a:t>9/4/2024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353589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EEFD486-0383-48EB-BDB1-111AF3226359}" type="datetimeFigureOut">
              <a:rPr lang="el-GR" smtClean="0"/>
              <a:t>9/4/2024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858F27-7E17-43B0-BF1E-7C8CE68631D3}" type="slidenum">
              <a:rPr lang="el-GR" smtClean="0"/>
              <a:t>‹#›</a:t>
            </a:fld>
            <a:endParaRPr lang="el-GR"/>
          </a:p>
        </p:txBody>
      </p:sp>
    </p:spTree>
    <p:extLst>
      <p:ext uri="{BB962C8B-B14F-4D97-AF65-F5344CB8AC3E}">
        <p14:creationId xmlns:p14="http://schemas.microsoft.com/office/powerpoint/2010/main" val="113322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FD486-0383-48EB-BDB1-111AF3226359}" type="datetimeFigureOut">
              <a:rPr lang="el-GR" smtClean="0"/>
              <a:t>9/4/2024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58F27-7E17-43B0-BF1E-7C8CE68631D3}" type="slidenum">
              <a:rPr lang="el-GR" smtClean="0"/>
              <a:t>‹#›</a:t>
            </a:fld>
            <a:endParaRPr lang="el-GR"/>
          </a:p>
        </p:txBody>
      </p:sp>
    </p:spTree>
    <p:extLst>
      <p:ext uri="{BB962C8B-B14F-4D97-AF65-F5344CB8AC3E}">
        <p14:creationId xmlns:p14="http://schemas.microsoft.com/office/powerpoint/2010/main" val="300489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48C1DF4-A945-9612-81EC-32625E0EAEDD}"/>
              </a:ext>
            </a:extLst>
          </p:cNvPr>
          <p:cNvSpPr txBox="1">
            <a:spLocks/>
          </p:cNvSpPr>
          <p:nvPr/>
        </p:nvSpPr>
        <p:spPr>
          <a:xfrm>
            <a:off x="0" y="0"/>
            <a:ext cx="6085685" cy="15803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200" dirty="0"/>
              <a:t>Πανεπιστήμιο Θεσσαλίας</a:t>
            </a:r>
            <a:br>
              <a:rPr lang="el-GR" sz="3200" dirty="0"/>
            </a:br>
            <a:r>
              <a:rPr lang="el-GR" sz="3200" dirty="0"/>
              <a:t>Τμήμα Επιστήμης Τροφίμων &amp; Διατροφής</a:t>
            </a:r>
          </a:p>
        </p:txBody>
      </p:sp>
      <p:sp>
        <p:nvSpPr>
          <p:cNvPr id="5" name="Θέση περιεχομένου 2">
            <a:extLst>
              <a:ext uri="{FF2B5EF4-FFF2-40B4-BE49-F238E27FC236}">
                <a16:creationId xmlns:a16="http://schemas.microsoft.com/office/drawing/2014/main" id="{6E6605FE-3B7F-743F-2A95-5C7A07B606CA}"/>
              </a:ext>
            </a:extLst>
          </p:cNvPr>
          <p:cNvSpPr txBox="1">
            <a:spLocks/>
          </p:cNvSpPr>
          <p:nvPr/>
        </p:nvSpPr>
        <p:spPr>
          <a:xfrm>
            <a:off x="0" y="5856880"/>
            <a:ext cx="6085685" cy="9973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t>Δρ. Χατζημητάκος Θεόδωρος, </a:t>
            </a:r>
          </a:p>
          <a:p>
            <a:r>
              <a:rPr lang="en-US" dirty="0"/>
              <a:t>M.Sc., M.Ed., </a:t>
            </a:r>
            <a:r>
              <a:rPr lang="en-US" dirty="0" err="1"/>
              <a:t>Ph.D</a:t>
            </a:r>
            <a:endParaRPr lang="el-GR" dirty="0"/>
          </a:p>
        </p:txBody>
      </p:sp>
      <p:pic>
        <p:nvPicPr>
          <p:cNvPr id="6" name="Picture 4" descr="Κρυστάλλινο πλέγμα">
            <a:extLst>
              <a:ext uri="{FF2B5EF4-FFF2-40B4-BE49-F238E27FC236}">
                <a16:creationId xmlns:a16="http://schemas.microsoft.com/office/drawing/2014/main" id="{51C63F06-E812-8BD2-4AF2-E3798BB3E7D9}"/>
              </a:ext>
            </a:extLst>
          </p:cNvPr>
          <p:cNvPicPr>
            <a:picLocks noChangeAspect="1"/>
          </p:cNvPicPr>
          <p:nvPr/>
        </p:nvPicPr>
        <p:blipFill rotWithShape="1">
          <a:blip r:embed="rId2"/>
          <a:srcRect l="25636" r="24364"/>
          <a:stretch/>
        </p:blipFill>
        <p:spPr>
          <a:xfrm>
            <a:off x="6096000" y="10"/>
            <a:ext cx="6095999" cy="6857990"/>
          </a:xfrm>
          <a:prstGeom prst="rect">
            <a:avLst/>
          </a:prstGeom>
        </p:spPr>
      </p:pic>
      <p:sp>
        <p:nvSpPr>
          <p:cNvPr id="7" name="Rectangle 8">
            <a:extLst>
              <a:ext uri="{FF2B5EF4-FFF2-40B4-BE49-F238E27FC236}">
                <a16:creationId xmlns:a16="http://schemas.microsoft.com/office/drawing/2014/main" id="{391EE826-40C8-840F-933B-0E6EAA1F5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0E78DE38-DEB0-7229-EF84-98FB9E761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6A0C2285-081E-5BEF-25AC-AFC8F9ADD2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14">
            <a:extLst>
              <a:ext uri="{FF2B5EF4-FFF2-40B4-BE49-F238E27FC236}">
                <a16:creationId xmlns:a16="http://schemas.microsoft.com/office/drawing/2014/main" id="{0A70C75A-223C-C9C4-B404-10024BC2D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Box 10">
            <a:extLst>
              <a:ext uri="{FF2B5EF4-FFF2-40B4-BE49-F238E27FC236}">
                <a16:creationId xmlns:a16="http://schemas.microsoft.com/office/drawing/2014/main" id="{6580F94C-21BB-60FB-0340-F195EFCFE946}"/>
              </a:ext>
            </a:extLst>
          </p:cNvPr>
          <p:cNvSpPr txBox="1"/>
          <p:nvPr/>
        </p:nvSpPr>
        <p:spPr>
          <a:xfrm>
            <a:off x="0" y="2764901"/>
            <a:ext cx="5971889" cy="584775"/>
          </a:xfrm>
          <a:prstGeom prst="rect">
            <a:avLst/>
          </a:prstGeom>
          <a:noFill/>
        </p:spPr>
        <p:txBody>
          <a:bodyPr wrap="square">
            <a:spAutoFit/>
          </a:bodyPr>
          <a:lstStyle/>
          <a:p>
            <a:pPr marL="0" indent="0" algn="ctr">
              <a:buNone/>
            </a:pPr>
            <a:r>
              <a:rPr lang="el-GR" sz="3200" dirty="0"/>
              <a:t>Βιοχημεία Τροφίμων</a:t>
            </a:r>
          </a:p>
        </p:txBody>
      </p:sp>
      <p:sp>
        <p:nvSpPr>
          <p:cNvPr id="12" name="TextBox 11">
            <a:extLst>
              <a:ext uri="{FF2B5EF4-FFF2-40B4-BE49-F238E27FC236}">
                <a16:creationId xmlns:a16="http://schemas.microsoft.com/office/drawing/2014/main" id="{96EF2834-28C3-D670-01C9-2E05716CF4B1}"/>
              </a:ext>
            </a:extLst>
          </p:cNvPr>
          <p:cNvSpPr txBox="1"/>
          <p:nvPr/>
        </p:nvSpPr>
        <p:spPr>
          <a:xfrm>
            <a:off x="56897" y="4008014"/>
            <a:ext cx="5971889" cy="461665"/>
          </a:xfrm>
          <a:prstGeom prst="rect">
            <a:avLst/>
          </a:prstGeom>
          <a:noFill/>
        </p:spPr>
        <p:txBody>
          <a:bodyPr wrap="square">
            <a:spAutoFit/>
          </a:bodyPr>
          <a:lstStyle/>
          <a:p>
            <a:pPr marL="0" indent="0" algn="ctr">
              <a:buNone/>
            </a:pPr>
            <a:r>
              <a:rPr lang="el-GR" sz="2400" dirty="0"/>
              <a:t>1</a:t>
            </a:r>
            <a:r>
              <a:rPr lang="el-GR" sz="2400" baseline="30000" dirty="0"/>
              <a:t>η</a:t>
            </a:r>
            <a:r>
              <a:rPr lang="el-GR" sz="2400" dirty="0"/>
              <a:t> Ενότητα</a:t>
            </a:r>
          </a:p>
        </p:txBody>
      </p:sp>
    </p:spTree>
    <p:extLst>
      <p:ext uri="{BB962C8B-B14F-4D97-AF65-F5344CB8AC3E}">
        <p14:creationId xmlns:p14="http://schemas.microsoft.com/office/powerpoint/2010/main" val="104252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1BF45-81A8-C24D-C5FE-A0965760F39F}"/>
              </a:ext>
            </a:extLst>
          </p:cNvPr>
          <p:cNvSpPr>
            <a:spLocks noGrp="1"/>
          </p:cNvSpPr>
          <p:nvPr>
            <p:ph type="title"/>
          </p:nvPr>
        </p:nvSpPr>
        <p:spPr/>
        <p:txBody>
          <a:bodyPr/>
          <a:lstStyle/>
          <a:p>
            <a:r>
              <a:rPr lang="el-GR" dirty="0" err="1"/>
              <a:t>Τρανσφεράσες</a:t>
            </a:r>
            <a:endParaRPr lang="el-GR" dirty="0"/>
          </a:p>
        </p:txBody>
      </p:sp>
      <p:pic>
        <p:nvPicPr>
          <p:cNvPr id="5" name="Θέση περιεχομένου 4">
            <a:extLst>
              <a:ext uri="{FF2B5EF4-FFF2-40B4-BE49-F238E27FC236}">
                <a16:creationId xmlns:a16="http://schemas.microsoft.com/office/drawing/2014/main" id="{4251D9FC-8084-1847-DBDA-D5C65E69046B}"/>
              </a:ext>
            </a:extLst>
          </p:cNvPr>
          <p:cNvPicPr>
            <a:picLocks noGrp="1" noChangeAspect="1"/>
          </p:cNvPicPr>
          <p:nvPr>
            <p:ph idx="1"/>
          </p:nvPr>
        </p:nvPicPr>
        <p:blipFill>
          <a:blip r:embed="rId2"/>
          <a:stretch>
            <a:fillRect/>
          </a:stretch>
        </p:blipFill>
        <p:spPr>
          <a:xfrm>
            <a:off x="1590675" y="2510631"/>
            <a:ext cx="9010650" cy="2981325"/>
          </a:xfrm>
        </p:spPr>
      </p:pic>
    </p:spTree>
    <p:extLst>
      <p:ext uri="{BB962C8B-B14F-4D97-AF65-F5344CB8AC3E}">
        <p14:creationId xmlns:p14="http://schemas.microsoft.com/office/powerpoint/2010/main" val="323260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FC126A-BAE3-EE45-2690-633AE7F96875}"/>
              </a:ext>
            </a:extLst>
          </p:cNvPr>
          <p:cNvSpPr>
            <a:spLocks noGrp="1"/>
          </p:cNvSpPr>
          <p:nvPr>
            <p:ph type="title"/>
          </p:nvPr>
        </p:nvSpPr>
        <p:spPr/>
        <p:txBody>
          <a:bodyPr/>
          <a:lstStyle/>
          <a:p>
            <a:r>
              <a:rPr lang="el-GR" dirty="0" err="1"/>
              <a:t>Υδρολάσες</a:t>
            </a:r>
            <a:endParaRPr lang="el-GR" dirty="0"/>
          </a:p>
        </p:txBody>
      </p:sp>
      <p:pic>
        <p:nvPicPr>
          <p:cNvPr id="5" name="Θέση περιεχομένου 4">
            <a:extLst>
              <a:ext uri="{FF2B5EF4-FFF2-40B4-BE49-F238E27FC236}">
                <a16:creationId xmlns:a16="http://schemas.microsoft.com/office/drawing/2014/main" id="{6FAA7F0B-A761-85AA-DFC2-CF0684B91E55}"/>
              </a:ext>
            </a:extLst>
          </p:cNvPr>
          <p:cNvPicPr>
            <a:picLocks noGrp="1" noChangeAspect="1"/>
          </p:cNvPicPr>
          <p:nvPr>
            <p:ph idx="1"/>
          </p:nvPr>
        </p:nvPicPr>
        <p:blipFill>
          <a:blip r:embed="rId2"/>
          <a:stretch>
            <a:fillRect/>
          </a:stretch>
        </p:blipFill>
        <p:spPr>
          <a:xfrm>
            <a:off x="838200" y="2746086"/>
            <a:ext cx="10515600" cy="3555443"/>
          </a:xfrm>
        </p:spPr>
      </p:pic>
      <p:pic>
        <p:nvPicPr>
          <p:cNvPr id="7" name="Εικόνα 6">
            <a:extLst>
              <a:ext uri="{FF2B5EF4-FFF2-40B4-BE49-F238E27FC236}">
                <a16:creationId xmlns:a16="http://schemas.microsoft.com/office/drawing/2014/main" id="{A33227EC-5897-0A18-4A92-96AC46384C11}"/>
              </a:ext>
            </a:extLst>
          </p:cNvPr>
          <p:cNvPicPr>
            <a:picLocks noChangeAspect="1"/>
          </p:cNvPicPr>
          <p:nvPr/>
        </p:nvPicPr>
        <p:blipFill>
          <a:blip r:embed="rId3"/>
          <a:stretch>
            <a:fillRect/>
          </a:stretch>
        </p:blipFill>
        <p:spPr>
          <a:xfrm>
            <a:off x="1047750" y="2041236"/>
            <a:ext cx="10096500" cy="704850"/>
          </a:xfrm>
          <a:prstGeom prst="rect">
            <a:avLst/>
          </a:prstGeom>
        </p:spPr>
      </p:pic>
    </p:spTree>
    <p:extLst>
      <p:ext uri="{BB962C8B-B14F-4D97-AF65-F5344CB8AC3E}">
        <p14:creationId xmlns:p14="http://schemas.microsoft.com/office/powerpoint/2010/main" val="407103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8F10BC-9FAA-63A0-8FA3-DB38AFDA8CCB}"/>
              </a:ext>
            </a:extLst>
          </p:cNvPr>
          <p:cNvSpPr>
            <a:spLocks noGrp="1"/>
          </p:cNvSpPr>
          <p:nvPr>
            <p:ph type="title"/>
          </p:nvPr>
        </p:nvSpPr>
        <p:spPr/>
        <p:txBody>
          <a:bodyPr/>
          <a:lstStyle/>
          <a:p>
            <a:r>
              <a:rPr lang="el-GR" dirty="0" err="1"/>
              <a:t>Λυάσες</a:t>
            </a:r>
            <a:endParaRPr lang="el-GR" dirty="0"/>
          </a:p>
        </p:txBody>
      </p:sp>
      <p:pic>
        <p:nvPicPr>
          <p:cNvPr id="5" name="Θέση περιεχομένου 4">
            <a:extLst>
              <a:ext uri="{FF2B5EF4-FFF2-40B4-BE49-F238E27FC236}">
                <a16:creationId xmlns:a16="http://schemas.microsoft.com/office/drawing/2014/main" id="{14D0E199-BB67-BBBF-9CB7-5DF68E1C06EA}"/>
              </a:ext>
            </a:extLst>
          </p:cNvPr>
          <p:cNvPicPr>
            <a:picLocks noGrp="1" noChangeAspect="1"/>
          </p:cNvPicPr>
          <p:nvPr>
            <p:ph idx="1"/>
          </p:nvPr>
        </p:nvPicPr>
        <p:blipFill>
          <a:blip r:embed="rId2"/>
          <a:stretch>
            <a:fillRect/>
          </a:stretch>
        </p:blipFill>
        <p:spPr>
          <a:xfrm>
            <a:off x="1333500" y="2362994"/>
            <a:ext cx="9525000" cy="3276600"/>
          </a:xfrm>
        </p:spPr>
      </p:pic>
    </p:spTree>
    <p:extLst>
      <p:ext uri="{BB962C8B-B14F-4D97-AF65-F5344CB8AC3E}">
        <p14:creationId xmlns:p14="http://schemas.microsoft.com/office/powerpoint/2010/main" val="77971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20E2C6-2242-719F-90BB-E0F440440281}"/>
              </a:ext>
            </a:extLst>
          </p:cNvPr>
          <p:cNvSpPr>
            <a:spLocks noGrp="1"/>
          </p:cNvSpPr>
          <p:nvPr>
            <p:ph type="title"/>
          </p:nvPr>
        </p:nvSpPr>
        <p:spPr/>
        <p:txBody>
          <a:bodyPr/>
          <a:lstStyle/>
          <a:p>
            <a:r>
              <a:rPr lang="el-GR" dirty="0" err="1"/>
              <a:t>Ισομεράσες</a:t>
            </a:r>
            <a:endParaRPr lang="el-GR" dirty="0"/>
          </a:p>
        </p:txBody>
      </p:sp>
      <p:pic>
        <p:nvPicPr>
          <p:cNvPr id="5" name="Εικόνα 4">
            <a:extLst>
              <a:ext uri="{FF2B5EF4-FFF2-40B4-BE49-F238E27FC236}">
                <a16:creationId xmlns:a16="http://schemas.microsoft.com/office/drawing/2014/main" id="{89FB7A3D-7572-456A-A79C-0F86C31C888C}"/>
              </a:ext>
            </a:extLst>
          </p:cNvPr>
          <p:cNvPicPr>
            <a:picLocks noChangeAspect="1"/>
          </p:cNvPicPr>
          <p:nvPr/>
        </p:nvPicPr>
        <p:blipFill>
          <a:blip r:embed="rId2"/>
          <a:stretch>
            <a:fillRect/>
          </a:stretch>
        </p:blipFill>
        <p:spPr>
          <a:xfrm>
            <a:off x="323193" y="2083464"/>
            <a:ext cx="10820400" cy="3981450"/>
          </a:xfrm>
          <a:prstGeom prst="rect">
            <a:avLst/>
          </a:prstGeom>
        </p:spPr>
      </p:pic>
    </p:spTree>
    <p:extLst>
      <p:ext uri="{BB962C8B-B14F-4D97-AF65-F5344CB8AC3E}">
        <p14:creationId xmlns:p14="http://schemas.microsoft.com/office/powerpoint/2010/main" val="228193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488E98-1A87-D7A2-833E-93B5045DFCEC}"/>
              </a:ext>
            </a:extLst>
          </p:cNvPr>
          <p:cNvSpPr>
            <a:spLocks noGrp="1"/>
          </p:cNvSpPr>
          <p:nvPr>
            <p:ph type="title"/>
          </p:nvPr>
        </p:nvSpPr>
        <p:spPr/>
        <p:txBody>
          <a:bodyPr/>
          <a:lstStyle/>
          <a:p>
            <a:r>
              <a:rPr lang="el-GR" dirty="0" err="1"/>
              <a:t>Λιγάσες</a:t>
            </a:r>
            <a:endParaRPr lang="el-GR" dirty="0"/>
          </a:p>
        </p:txBody>
      </p:sp>
      <p:pic>
        <p:nvPicPr>
          <p:cNvPr id="5" name="Θέση περιεχομένου 4">
            <a:extLst>
              <a:ext uri="{FF2B5EF4-FFF2-40B4-BE49-F238E27FC236}">
                <a16:creationId xmlns:a16="http://schemas.microsoft.com/office/drawing/2014/main" id="{AC6867D3-7405-2910-F1B6-E7C2F1A7EA4C}"/>
              </a:ext>
            </a:extLst>
          </p:cNvPr>
          <p:cNvPicPr>
            <a:picLocks noGrp="1" noChangeAspect="1"/>
          </p:cNvPicPr>
          <p:nvPr>
            <p:ph idx="1"/>
          </p:nvPr>
        </p:nvPicPr>
        <p:blipFill>
          <a:blip r:embed="rId2"/>
          <a:stretch>
            <a:fillRect/>
          </a:stretch>
        </p:blipFill>
        <p:spPr>
          <a:xfrm>
            <a:off x="1132348" y="1825625"/>
            <a:ext cx="9927304" cy="4351338"/>
          </a:xfrm>
        </p:spPr>
      </p:pic>
    </p:spTree>
    <p:extLst>
      <p:ext uri="{BB962C8B-B14F-4D97-AF65-F5344CB8AC3E}">
        <p14:creationId xmlns:p14="http://schemas.microsoft.com/office/powerpoint/2010/main" val="315947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A0B39B-F549-E1F7-EFC1-F49DFB9DB063}"/>
              </a:ext>
            </a:extLst>
          </p:cNvPr>
          <p:cNvSpPr>
            <a:spLocks noGrp="1"/>
          </p:cNvSpPr>
          <p:nvPr>
            <p:ph idx="1"/>
          </p:nvPr>
        </p:nvSpPr>
        <p:spPr>
          <a:xfrm>
            <a:off x="996820" y="383786"/>
            <a:ext cx="10515600" cy="4351338"/>
          </a:xfrm>
        </p:spPr>
        <p:txBody>
          <a:bodyPr/>
          <a:lstStyle/>
          <a:p>
            <a:pPr marL="0" indent="0">
              <a:buNone/>
            </a:pPr>
            <a:r>
              <a:rPr lang="el-GR" dirty="0"/>
              <a:t>Να χαρακτηριστούν τα ένζυμα των παρακάτω αντιδράσεων:</a:t>
            </a:r>
          </a:p>
          <a:p>
            <a:endParaRPr lang="el-GR" dirty="0"/>
          </a:p>
        </p:txBody>
      </p:sp>
      <p:pic>
        <p:nvPicPr>
          <p:cNvPr id="5" name="Εικόνα 4">
            <a:extLst>
              <a:ext uri="{FF2B5EF4-FFF2-40B4-BE49-F238E27FC236}">
                <a16:creationId xmlns:a16="http://schemas.microsoft.com/office/drawing/2014/main" id="{475AE745-974D-67AD-309B-4DD17A627A0A}"/>
              </a:ext>
            </a:extLst>
          </p:cNvPr>
          <p:cNvPicPr>
            <a:picLocks noChangeAspect="1"/>
          </p:cNvPicPr>
          <p:nvPr/>
        </p:nvPicPr>
        <p:blipFill>
          <a:blip r:embed="rId3"/>
          <a:stretch>
            <a:fillRect/>
          </a:stretch>
        </p:blipFill>
        <p:spPr>
          <a:xfrm>
            <a:off x="1176337" y="1186656"/>
            <a:ext cx="9839325" cy="5629275"/>
          </a:xfrm>
          <a:prstGeom prst="rect">
            <a:avLst/>
          </a:prstGeom>
        </p:spPr>
      </p:pic>
    </p:spTree>
    <p:extLst>
      <p:ext uri="{BB962C8B-B14F-4D97-AF65-F5344CB8AC3E}">
        <p14:creationId xmlns:p14="http://schemas.microsoft.com/office/powerpoint/2010/main" val="270118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D347C0-4466-58D8-F665-2D2757081046}"/>
              </a:ext>
            </a:extLst>
          </p:cNvPr>
          <p:cNvSpPr>
            <a:spLocks noGrp="1"/>
          </p:cNvSpPr>
          <p:nvPr>
            <p:ph type="title"/>
          </p:nvPr>
        </p:nvSpPr>
        <p:spPr>
          <a:xfrm>
            <a:off x="630936" y="639520"/>
            <a:ext cx="3429000" cy="1719072"/>
          </a:xfrm>
        </p:spPr>
        <p:txBody>
          <a:bodyPr anchor="b">
            <a:normAutofit/>
          </a:bodyPr>
          <a:lstStyle/>
          <a:p>
            <a:r>
              <a:rPr lang="el-GR" sz="5400"/>
              <a:t>Ονομασία ενζύμων</a:t>
            </a:r>
          </a:p>
        </p:txBody>
      </p:sp>
      <p:sp>
        <p:nvSpPr>
          <p:cNvPr id="3" name="Θέση περιεχομένου 2">
            <a:extLst>
              <a:ext uri="{FF2B5EF4-FFF2-40B4-BE49-F238E27FC236}">
                <a16:creationId xmlns:a16="http://schemas.microsoft.com/office/drawing/2014/main" id="{50525401-552F-74C2-A72C-C5F6AA54D1FD}"/>
              </a:ext>
            </a:extLst>
          </p:cNvPr>
          <p:cNvSpPr>
            <a:spLocks noGrp="1"/>
          </p:cNvSpPr>
          <p:nvPr>
            <p:ph idx="1"/>
          </p:nvPr>
        </p:nvSpPr>
        <p:spPr>
          <a:xfrm>
            <a:off x="630936" y="2807208"/>
            <a:ext cx="3429000" cy="3410712"/>
          </a:xfrm>
        </p:spPr>
        <p:txBody>
          <a:bodyPr anchor="t">
            <a:normAutofit/>
          </a:bodyPr>
          <a:lstStyle/>
          <a:p>
            <a:r>
              <a:rPr lang="el-GR" sz="2200" dirty="0"/>
              <a:t>Το 1956, προκειμένου να μειωθεί η σύγχυση περί την ονομασία των ενζύμων, η τότε Διεθνής Επιτροπή Ενζύμων πρότεινε την κατάταξη των ενζύμων σε έξι κατηγορίες σύμφωνα με τη φύση της αντιδράσεως την οποία καταλύουν. </a:t>
            </a:r>
          </a:p>
          <a:p>
            <a:endParaRPr lang="el-GR" sz="2200" dirty="0"/>
          </a:p>
        </p:txBody>
      </p:sp>
      <p:pic>
        <p:nvPicPr>
          <p:cNvPr id="5" name="Εικόνα 4">
            <a:extLst>
              <a:ext uri="{FF2B5EF4-FFF2-40B4-BE49-F238E27FC236}">
                <a16:creationId xmlns:a16="http://schemas.microsoft.com/office/drawing/2014/main" id="{70E23398-9070-A385-123B-E0A108B7DB66}"/>
              </a:ext>
            </a:extLst>
          </p:cNvPr>
          <p:cNvPicPr>
            <a:picLocks noChangeAspect="1"/>
          </p:cNvPicPr>
          <p:nvPr/>
        </p:nvPicPr>
        <p:blipFill>
          <a:blip r:embed="rId2"/>
          <a:stretch>
            <a:fillRect/>
          </a:stretch>
        </p:blipFill>
        <p:spPr>
          <a:xfrm>
            <a:off x="4541651" y="1422838"/>
            <a:ext cx="7635546" cy="4695860"/>
          </a:xfrm>
          <a:prstGeom prst="rect">
            <a:avLst/>
          </a:prstGeom>
        </p:spPr>
      </p:pic>
    </p:spTree>
    <p:extLst>
      <p:ext uri="{BB962C8B-B14F-4D97-AF65-F5344CB8AC3E}">
        <p14:creationId xmlns:p14="http://schemas.microsoft.com/office/powerpoint/2010/main" val="15833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746F0AF-747B-91B0-A8F1-2A2E367FEEA3}"/>
              </a:ext>
            </a:extLst>
          </p:cNvPr>
          <p:cNvPicPr>
            <a:picLocks noChangeAspect="1"/>
          </p:cNvPicPr>
          <p:nvPr/>
        </p:nvPicPr>
        <p:blipFill rotWithShape="1">
          <a:blip r:embed="rId2"/>
          <a:srcRect r="18354"/>
          <a:stretch/>
        </p:blipFill>
        <p:spPr>
          <a:xfrm>
            <a:off x="-1" y="-2717"/>
            <a:ext cx="6321972" cy="5022595"/>
          </a:xfrm>
          <a:prstGeom prst="rect">
            <a:avLst/>
          </a:prstGeom>
        </p:spPr>
      </p:pic>
      <p:pic>
        <p:nvPicPr>
          <p:cNvPr id="7" name="Εικόνα 6">
            <a:extLst>
              <a:ext uri="{FF2B5EF4-FFF2-40B4-BE49-F238E27FC236}">
                <a16:creationId xmlns:a16="http://schemas.microsoft.com/office/drawing/2014/main" id="{E14592BB-E0D0-F9B3-0317-67820F14BB35}"/>
              </a:ext>
            </a:extLst>
          </p:cNvPr>
          <p:cNvPicPr>
            <a:picLocks noChangeAspect="1"/>
          </p:cNvPicPr>
          <p:nvPr/>
        </p:nvPicPr>
        <p:blipFill>
          <a:blip r:embed="rId3"/>
          <a:stretch>
            <a:fillRect/>
          </a:stretch>
        </p:blipFill>
        <p:spPr>
          <a:xfrm>
            <a:off x="6936828" y="0"/>
            <a:ext cx="4871336" cy="3759269"/>
          </a:xfrm>
          <a:prstGeom prst="rect">
            <a:avLst/>
          </a:prstGeom>
        </p:spPr>
      </p:pic>
      <p:sp>
        <p:nvSpPr>
          <p:cNvPr id="8" name="Βέλος: Δεξιό 7">
            <a:extLst>
              <a:ext uri="{FF2B5EF4-FFF2-40B4-BE49-F238E27FC236}">
                <a16:creationId xmlns:a16="http://schemas.microsoft.com/office/drawing/2014/main" id="{7EA838D5-65BA-34A6-7D79-F3B27777D7AA}"/>
              </a:ext>
            </a:extLst>
          </p:cNvPr>
          <p:cNvSpPr/>
          <p:nvPr/>
        </p:nvSpPr>
        <p:spPr>
          <a:xfrm>
            <a:off x="5872654" y="788276"/>
            <a:ext cx="898635" cy="220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9">
            <a:extLst>
              <a:ext uri="{FF2B5EF4-FFF2-40B4-BE49-F238E27FC236}">
                <a16:creationId xmlns:a16="http://schemas.microsoft.com/office/drawing/2014/main" id="{F21B6800-BBA7-CA7D-E4FD-886D16EA22E0}"/>
              </a:ext>
            </a:extLst>
          </p:cNvPr>
          <p:cNvPicPr>
            <a:picLocks noChangeAspect="1"/>
          </p:cNvPicPr>
          <p:nvPr/>
        </p:nvPicPr>
        <p:blipFill rotWithShape="1">
          <a:blip r:embed="rId4"/>
          <a:srcRect b="74361"/>
          <a:stretch/>
        </p:blipFill>
        <p:spPr>
          <a:xfrm>
            <a:off x="5555045" y="3703742"/>
            <a:ext cx="6069396" cy="1318853"/>
          </a:xfrm>
          <a:prstGeom prst="rect">
            <a:avLst/>
          </a:prstGeom>
        </p:spPr>
      </p:pic>
      <p:pic>
        <p:nvPicPr>
          <p:cNvPr id="12" name="Εικόνα 11">
            <a:extLst>
              <a:ext uri="{FF2B5EF4-FFF2-40B4-BE49-F238E27FC236}">
                <a16:creationId xmlns:a16="http://schemas.microsoft.com/office/drawing/2014/main" id="{9347919B-65D6-69F5-9460-597A40B5EAA6}"/>
              </a:ext>
            </a:extLst>
          </p:cNvPr>
          <p:cNvPicPr>
            <a:picLocks noChangeAspect="1"/>
          </p:cNvPicPr>
          <p:nvPr/>
        </p:nvPicPr>
        <p:blipFill>
          <a:blip r:embed="rId5"/>
          <a:stretch>
            <a:fillRect/>
          </a:stretch>
        </p:blipFill>
        <p:spPr>
          <a:xfrm>
            <a:off x="5555045" y="5162345"/>
            <a:ext cx="6368197" cy="1595611"/>
          </a:xfrm>
          <a:prstGeom prst="rect">
            <a:avLst/>
          </a:prstGeom>
        </p:spPr>
      </p:pic>
      <p:sp>
        <p:nvSpPr>
          <p:cNvPr id="13" name="Βέλος: Καμπύλο προς τα αριστερά 12">
            <a:extLst>
              <a:ext uri="{FF2B5EF4-FFF2-40B4-BE49-F238E27FC236}">
                <a16:creationId xmlns:a16="http://schemas.microsoft.com/office/drawing/2014/main" id="{7D7C771B-2C66-C396-5B53-C193B43198BB}"/>
              </a:ext>
            </a:extLst>
          </p:cNvPr>
          <p:cNvSpPr/>
          <p:nvPr/>
        </p:nvSpPr>
        <p:spPr>
          <a:xfrm>
            <a:off x="10610193" y="236483"/>
            <a:ext cx="1363510" cy="547063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15" name="Εικόνα 14">
            <a:extLst>
              <a:ext uri="{FF2B5EF4-FFF2-40B4-BE49-F238E27FC236}">
                <a16:creationId xmlns:a16="http://schemas.microsoft.com/office/drawing/2014/main" id="{2C4B7D99-79E1-F4A3-5DFC-AC0D141451B6}"/>
              </a:ext>
            </a:extLst>
          </p:cNvPr>
          <p:cNvPicPr>
            <a:picLocks noChangeAspect="1"/>
          </p:cNvPicPr>
          <p:nvPr/>
        </p:nvPicPr>
        <p:blipFill>
          <a:blip r:embed="rId6"/>
          <a:stretch>
            <a:fillRect/>
          </a:stretch>
        </p:blipFill>
        <p:spPr>
          <a:xfrm>
            <a:off x="0" y="5707117"/>
            <a:ext cx="5118300" cy="485447"/>
          </a:xfrm>
          <a:prstGeom prst="rect">
            <a:avLst/>
          </a:prstGeom>
        </p:spPr>
      </p:pic>
      <p:cxnSp>
        <p:nvCxnSpPr>
          <p:cNvPr id="17" name="Ευθύγραμμο βέλος σύνδεσης 16">
            <a:extLst>
              <a:ext uri="{FF2B5EF4-FFF2-40B4-BE49-F238E27FC236}">
                <a16:creationId xmlns:a16="http://schemas.microsoft.com/office/drawing/2014/main" id="{80C5F215-5EAB-4DD9-FD96-A1BA1A278395}"/>
              </a:ext>
            </a:extLst>
          </p:cNvPr>
          <p:cNvCxnSpPr/>
          <p:nvPr/>
        </p:nvCxnSpPr>
        <p:spPr>
          <a:xfrm flipH="1">
            <a:off x="4619297" y="3988676"/>
            <a:ext cx="935748" cy="1718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56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09C698-4572-7268-0260-79DC69A9779C}"/>
              </a:ext>
            </a:extLst>
          </p:cNvPr>
          <p:cNvSpPr>
            <a:spLocks noGrp="1"/>
          </p:cNvSpPr>
          <p:nvPr>
            <p:ph type="title"/>
          </p:nvPr>
        </p:nvSpPr>
        <p:spPr/>
        <p:txBody>
          <a:bodyPr/>
          <a:lstStyle/>
          <a:p>
            <a:r>
              <a:rPr lang="el-GR" dirty="0"/>
              <a:t>Υποστρώματα</a:t>
            </a:r>
          </a:p>
        </p:txBody>
      </p:sp>
      <p:sp>
        <p:nvSpPr>
          <p:cNvPr id="3" name="Θέση περιεχομένου 2">
            <a:extLst>
              <a:ext uri="{FF2B5EF4-FFF2-40B4-BE49-F238E27FC236}">
                <a16:creationId xmlns:a16="http://schemas.microsoft.com/office/drawing/2014/main" id="{3FFEC24F-C0DD-B8AB-EFC7-3B8CA563C37C}"/>
              </a:ext>
            </a:extLst>
          </p:cNvPr>
          <p:cNvSpPr>
            <a:spLocks noGrp="1"/>
          </p:cNvSpPr>
          <p:nvPr>
            <p:ph idx="1"/>
          </p:nvPr>
        </p:nvSpPr>
        <p:spPr/>
        <p:txBody>
          <a:bodyPr>
            <a:normAutofit fontScale="92500" lnSpcReduction="20000"/>
          </a:bodyPr>
          <a:lstStyle/>
          <a:p>
            <a:r>
              <a:rPr lang="el-GR" dirty="0"/>
              <a:t>Ως υποστρώματα (</a:t>
            </a:r>
            <a:r>
              <a:rPr lang="el-GR" dirty="0" err="1"/>
              <a:t>substrates</a:t>
            </a:r>
            <a:r>
              <a:rPr lang="el-GR" dirty="0"/>
              <a:t>) κάθε ενζύμου θεωρούνται οι ενώσεις επί των οποίων το ένζυμο επιφέρει την καταλυτική του δράση, σχηματίζοντας συγκεκριμένα προϊόντα. </a:t>
            </a:r>
          </a:p>
          <a:p>
            <a:r>
              <a:rPr lang="el-GR" dirty="0"/>
              <a:t>Ορισμένα ένζυμα, προκειμένου να δράσουν, δεσμεύουν μη πρωτεϊνικά μόρια, τους </a:t>
            </a:r>
            <a:r>
              <a:rPr lang="el-GR" dirty="0" err="1"/>
              <a:t>συμπαράγοντες</a:t>
            </a:r>
            <a:r>
              <a:rPr lang="el-GR" dirty="0"/>
              <a:t> (</a:t>
            </a:r>
            <a:r>
              <a:rPr lang="el-GR" dirty="0" err="1"/>
              <a:t>cofactors</a:t>
            </a:r>
            <a:r>
              <a:rPr lang="el-GR" dirty="0"/>
              <a:t>). Συχνά ο </a:t>
            </a:r>
            <a:r>
              <a:rPr lang="el-GR" dirty="0" err="1"/>
              <a:t>συμπαράγων</a:t>
            </a:r>
            <a:r>
              <a:rPr lang="el-GR" dirty="0"/>
              <a:t> είναι κάποιο </a:t>
            </a:r>
            <a:r>
              <a:rPr lang="el-GR" dirty="0" err="1"/>
              <a:t>μεταλλοϊόν</a:t>
            </a:r>
            <a:r>
              <a:rPr lang="el-GR" dirty="0"/>
              <a:t> ή οργανικό μόριο αντιστρεπτά και χαλαρά δεσμευμένο στο ένζυμο, οπότε ονομάζεται συνένζυμο (</a:t>
            </a:r>
            <a:r>
              <a:rPr lang="el-GR" dirty="0" err="1"/>
              <a:t>coenzyme</a:t>
            </a:r>
            <a:r>
              <a:rPr lang="el-GR" dirty="0"/>
              <a:t>). </a:t>
            </a:r>
          </a:p>
          <a:p>
            <a:r>
              <a:rPr lang="el-GR" dirty="0"/>
              <a:t>Στην περίπτωση που ο </a:t>
            </a:r>
            <a:r>
              <a:rPr lang="el-GR" dirty="0" err="1"/>
              <a:t>συμπαράγων</a:t>
            </a:r>
            <a:r>
              <a:rPr lang="el-GR" dirty="0"/>
              <a:t> είναι ισχυρά δεσμευμένος στο ένζυμο, π.χ. μέσω ομοιοπολικού δεσμού, και δεν απομακρύνεται μετά το πέρας της αντιδράσεως, ονομάζεται προσθετική ομάδα (</a:t>
            </a:r>
            <a:r>
              <a:rPr lang="el-GR" dirty="0" err="1"/>
              <a:t>prosthetic</a:t>
            </a:r>
            <a:r>
              <a:rPr lang="el-GR" dirty="0"/>
              <a:t> </a:t>
            </a:r>
            <a:r>
              <a:rPr lang="el-GR" dirty="0" err="1"/>
              <a:t>group</a:t>
            </a:r>
            <a:r>
              <a:rPr lang="el-GR" dirty="0"/>
              <a:t>). </a:t>
            </a:r>
          </a:p>
          <a:p>
            <a:r>
              <a:rPr lang="el-GR" dirty="0"/>
              <a:t>Το </a:t>
            </a:r>
            <a:r>
              <a:rPr lang="el-GR" dirty="0" err="1"/>
              <a:t>σύμπλοκο</a:t>
            </a:r>
            <a:r>
              <a:rPr lang="el-GR" dirty="0"/>
              <a:t> ενζύμου-</a:t>
            </a:r>
            <a:r>
              <a:rPr lang="el-GR" dirty="0" err="1"/>
              <a:t>συμπαράγοντα</a:t>
            </a:r>
            <a:r>
              <a:rPr lang="el-GR" dirty="0"/>
              <a:t> είναι δραστικό και ονομάζεται </a:t>
            </a:r>
            <a:r>
              <a:rPr lang="el-GR" dirty="0" err="1"/>
              <a:t>ολοένζυμο</a:t>
            </a:r>
            <a:r>
              <a:rPr lang="el-GR" dirty="0"/>
              <a:t> (</a:t>
            </a:r>
            <a:r>
              <a:rPr lang="el-GR" dirty="0" err="1"/>
              <a:t>holoenzyme</a:t>
            </a:r>
            <a:r>
              <a:rPr lang="el-GR" dirty="0"/>
              <a:t>), ενώ ένζυμο χωρίς το </a:t>
            </a:r>
            <a:r>
              <a:rPr lang="el-GR" dirty="0" err="1"/>
              <a:t>συμπαράγοντα</a:t>
            </a:r>
            <a:r>
              <a:rPr lang="el-GR" dirty="0"/>
              <a:t> είναι αδρανές και ονομάζεται </a:t>
            </a:r>
            <a:r>
              <a:rPr lang="el-GR" dirty="0" err="1"/>
              <a:t>αποένζυμο</a:t>
            </a:r>
            <a:r>
              <a:rPr lang="el-GR" dirty="0"/>
              <a:t> (</a:t>
            </a:r>
            <a:r>
              <a:rPr lang="el-GR" dirty="0" err="1"/>
              <a:t>apoenzyme</a:t>
            </a:r>
            <a:r>
              <a:rPr lang="el-GR" dirty="0"/>
              <a:t>).</a:t>
            </a:r>
          </a:p>
        </p:txBody>
      </p:sp>
    </p:spTree>
    <p:extLst>
      <p:ext uri="{BB962C8B-B14F-4D97-AF65-F5344CB8AC3E}">
        <p14:creationId xmlns:p14="http://schemas.microsoft.com/office/powerpoint/2010/main" val="269951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A104AF-7299-280E-1D55-CEC521E0FDB6}"/>
              </a:ext>
            </a:extLst>
          </p:cNvPr>
          <p:cNvSpPr>
            <a:spLocks noGrp="1"/>
          </p:cNvSpPr>
          <p:nvPr>
            <p:ph type="title"/>
          </p:nvPr>
        </p:nvSpPr>
        <p:spPr/>
        <p:txBody>
          <a:bodyPr/>
          <a:lstStyle/>
          <a:p>
            <a:r>
              <a:rPr lang="el-GR" dirty="0" err="1"/>
              <a:t>Συμπαράγοντες</a:t>
            </a:r>
            <a:endParaRPr lang="el-GR" dirty="0"/>
          </a:p>
        </p:txBody>
      </p:sp>
      <p:sp>
        <p:nvSpPr>
          <p:cNvPr id="3" name="Θέση περιεχομένου 2">
            <a:extLst>
              <a:ext uri="{FF2B5EF4-FFF2-40B4-BE49-F238E27FC236}">
                <a16:creationId xmlns:a16="http://schemas.microsoft.com/office/drawing/2014/main" id="{9920DFB1-111B-6C26-B409-575437B3F34E}"/>
              </a:ext>
            </a:extLst>
          </p:cNvPr>
          <p:cNvSpPr>
            <a:spLocks noGrp="1"/>
          </p:cNvSpPr>
          <p:nvPr>
            <p:ph idx="1"/>
          </p:nvPr>
        </p:nvSpPr>
        <p:spPr/>
        <p:txBody>
          <a:bodyPr>
            <a:normAutofit fontScale="77500" lnSpcReduction="20000"/>
          </a:bodyPr>
          <a:lstStyle/>
          <a:p>
            <a:r>
              <a:rPr lang="el-GR" dirty="0"/>
              <a:t>Η καταλυτική δραστηριότητα πολλών ενζύμων εξαρτάται από την παρουσία μικρών μορίων που ονομάζονται </a:t>
            </a:r>
            <a:r>
              <a:rPr lang="el-GR" dirty="0" err="1"/>
              <a:t>συμπαράγοντες</a:t>
            </a:r>
            <a:r>
              <a:rPr lang="el-GR" dirty="0"/>
              <a:t>, αν και</a:t>
            </a:r>
            <a:r>
              <a:rPr lang="en-US" dirty="0"/>
              <a:t> o</a:t>
            </a:r>
            <a:r>
              <a:rPr lang="el-GR" dirty="0"/>
              <a:t> ακριβής ρόλος ποικίλλει ανάλογα με τον </a:t>
            </a:r>
            <a:r>
              <a:rPr lang="el-GR" dirty="0" err="1"/>
              <a:t>συμπαράγοντα</a:t>
            </a:r>
            <a:r>
              <a:rPr lang="el-GR" dirty="0"/>
              <a:t> και το ένζυμο. Ένα τέτοιο ένζυμο χωρίς τον </a:t>
            </a:r>
            <a:r>
              <a:rPr lang="el-GR" dirty="0" err="1"/>
              <a:t>συμπαράγοντά</a:t>
            </a:r>
            <a:r>
              <a:rPr lang="el-GR" dirty="0"/>
              <a:t> του αναφέρεται ως </a:t>
            </a:r>
            <a:r>
              <a:rPr lang="el-GR" dirty="0" err="1"/>
              <a:t>αποένζυμο</a:t>
            </a:r>
            <a:r>
              <a:rPr lang="el-GR" dirty="0"/>
              <a:t>.</a:t>
            </a:r>
          </a:p>
          <a:p>
            <a:r>
              <a:rPr lang="en-US" dirty="0"/>
              <a:t>T</a:t>
            </a:r>
            <a:r>
              <a:rPr lang="el-GR" dirty="0"/>
              <a:t>ο πλήρες, καταλυτικά ενεργό ένζυμο ονομάζεται </a:t>
            </a:r>
            <a:r>
              <a:rPr lang="el-GR" dirty="0" err="1"/>
              <a:t>ολοένζυμο</a:t>
            </a:r>
            <a:r>
              <a:rPr lang="el-GR" dirty="0"/>
              <a:t>.</a:t>
            </a:r>
          </a:p>
          <a:p>
            <a:r>
              <a:rPr lang="el-GR" dirty="0"/>
              <a:t>Οι </a:t>
            </a:r>
            <a:r>
              <a:rPr lang="el-GR" dirty="0" err="1"/>
              <a:t>συμπαράγοντες</a:t>
            </a:r>
            <a:r>
              <a:rPr lang="el-GR" dirty="0"/>
              <a:t> που είναι μικρά οργανικά μόρια ονομάζονται συνένζυμα. Συχνά προέρχονται από βιταμίνες</a:t>
            </a:r>
            <a:r>
              <a:rPr lang="en-US" dirty="0"/>
              <a:t>.</a:t>
            </a:r>
          </a:p>
          <a:p>
            <a:r>
              <a:rPr lang="en-US" dirty="0"/>
              <a:t>T</a:t>
            </a:r>
            <a:r>
              <a:rPr lang="el-GR" dirty="0"/>
              <a:t>α συνένζυμα μπορεί να είναι είτε</a:t>
            </a:r>
            <a:r>
              <a:rPr lang="en-US" dirty="0"/>
              <a:t> </a:t>
            </a:r>
            <a:r>
              <a:rPr lang="el-GR" dirty="0"/>
              <a:t>ισχυρά ή χαλαρά </a:t>
            </a:r>
            <a:r>
              <a:rPr lang="el-GR" dirty="0" err="1"/>
              <a:t>προσδεδεμένα</a:t>
            </a:r>
            <a:r>
              <a:rPr lang="el-GR" dirty="0"/>
              <a:t> με το ένζυμο. Εάν είναι ισχυρά  </a:t>
            </a:r>
            <a:r>
              <a:rPr lang="el-GR" dirty="0" err="1"/>
              <a:t>προσδεδεμένα</a:t>
            </a:r>
            <a:r>
              <a:rPr lang="el-GR" dirty="0"/>
              <a:t>, ονομάζονται προσθετικές ομάδες. Τα συνένζυμα που είναι χαλαρά </a:t>
            </a:r>
            <a:r>
              <a:rPr lang="el-GR" dirty="0" err="1"/>
              <a:t>προσδεδεμένα</a:t>
            </a:r>
            <a:r>
              <a:rPr lang="el-GR" dirty="0"/>
              <a:t> μοιάζουν περισσότερο με συν-υποστρώματα επειδή συνδέονται και απελευθερώνονται από το ένζυμο ακριβώς όπως υποστρώματα και</a:t>
            </a:r>
            <a:r>
              <a:rPr lang="en-US" dirty="0"/>
              <a:t> </a:t>
            </a:r>
            <a:r>
              <a:rPr lang="el-GR" dirty="0"/>
              <a:t>προϊόντα. Η χρήση του ίδιου συνενζύμου από μια ποικιλία ενζύμων και η προέλευσή τους από τις βιταμίνες ξεχωρίζει τα συνένζυμα</a:t>
            </a:r>
            <a:r>
              <a:rPr lang="en-US" dirty="0"/>
              <a:t> </a:t>
            </a:r>
            <a:r>
              <a:rPr lang="el-GR" dirty="0"/>
              <a:t>από τα κανονικά υποστρώματα. </a:t>
            </a:r>
            <a:endParaRPr lang="en-US" dirty="0"/>
          </a:p>
          <a:p>
            <a:r>
              <a:rPr lang="el-GR" dirty="0"/>
              <a:t>Τα ένζυμα που χρησιμοποιούν το ίδιο συνένζυμο είναι συνήθως παρόμοια μηχανιστικά.</a:t>
            </a:r>
          </a:p>
        </p:txBody>
      </p:sp>
    </p:spTree>
    <p:extLst>
      <p:ext uri="{BB962C8B-B14F-4D97-AF65-F5344CB8AC3E}">
        <p14:creationId xmlns:p14="http://schemas.microsoft.com/office/powerpoint/2010/main" val="54309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143CEC-7A81-38D0-98E2-DB729E93B6ED}"/>
              </a:ext>
            </a:extLst>
          </p:cNvPr>
          <p:cNvSpPr>
            <a:spLocks noGrp="1"/>
          </p:cNvSpPr>
          <p:nvPr>
            <p:ph type="title"/>
          </p:nvPr>
        </p:nvSpPr>
        <p:spPr/>
        <p:txBody>
          <a:bodyPr/>
          <a:lstStyle/>
          <a:p>
            <a:r>
              <a:rPr lang="el-GR" dirty="0"/>
              <a:t>Ένζυμα</a:t>
            </a:r>
          </a:p>
        </p:txBody>
      </p:sp>
      <p:sp>
        <p:nvSpPr>
          <p:cNvPr id="3" name="Θέση περιεχομένου 2">
            <a:extLst>
              <a:ext uri="{FF2B5EF4-FFF2-40B4-BE49-F238E27FC236}">
                <a16:creationId xmlns:a16="http://schemas.microsoft.com/office/drawing/2014/main" id="{0708A1E8-4362-3058-FB8B-CEC9C34D6BA8}"/>
              </a:ext>
            </a:extLst>
          </p:cNvPr>
          <p:cNvSpPr>
            <a:spLocks noGrp="1"/>
          </p:cNvSpPr>
          <p:nvPr>
            <p:ph idx="1"/>
          </p:nvPr>
        </p:nvSpPr>
        <p:spPr/>
        <p:txBody>
          <a:bodyPr>
            <a:normAutofit lnSpcReduction="10000"/>
          </a:bodyPr>
          <a:lstStyle/>
          <a:p>
            <a:r>
              <a:rPr lang="el-GR" dirty="0"/>
              <a:t>Τα ένζυμα (</a:t>
            </a:r>
            <a:r>
              <a:rPr lang="el-GR" dirty="0" err="1"/>
              <a:t>enzymes</a:t>
            </a:r>
            <a:r>
              <a:rPr lang="el-GR" dirty="0"/>
              <a:t>) είναι </a:t>
            </a:r>
            <a:r>
              <a:rPr lang="el-GR" dirty="0" err="1"/>
              <a:t>βιομόρια</a:t>
            </a:r>
            <a:r>
              <a:rPr lang="el-GR" dirty="0"/>
              <a:t> με πρωτεϊνική σύσταση, έχουν δε ως φυσιολογική τους λειτουργία την κατάλυση βιοχημικών αντιδράσεων. Για τον λόγο αυτό ονομάζονται και </a:t>
            </a:r>
            <a:r>
              <a:rPr lang="el-GR" dirty="0" err="1"/>
              <a:t>βιοκαταλύτες</a:t>
            </a:r>
            <a:r>
              <a:rPr lang="el-GR" dirty="0"/>
              <a:t>.</a:t>
            </a:r>
          </a:p>
          <a:p>
            <a:r>
              <a:rPr lang="el-GR" dirty="0"/>
              <a:t>Ειδικότερα, η λειτουργία ενός ενζύμου έγκειται στην επιτάχυνση της αντιδράσεως την οποία καταλύει (δηλαδή στην αύξηση της ταχύτητας), ώστε να επιτευχθεί το σημείο ισορροπίας συντομότερα, συγκριτικά με την αντίδραση απουσία ενζύμου. </a:t>
            </a:r>
          </a:p>
          <a:p>
            <a:r>
              <a:rPr lang="el-GR" dirty="0"/>
              <a:t>Το ένζυμο δεν επηρεάζει το σημείο ισορροπίας της αντιδράσεως, ούτε υφίσταται κάποια μόνιμη αλλοίωση στο πέρας της αντιδράσεως. Οι όποιες ενδεχόμενες αλλοιώσεις του ενζύμου κατά την αντίδραση είναι παροδικές και αναιρούνται στο πέρας της. </a:t>
            </a:r>
          </a:p>
        </p:txBody>
      </p:sp>
    </p:spTree>
    <p:extLst>
      <p:ext uri="{BB962C8B-B14F-4D97-AF65-F5344CB8AC3E}">
        <p14:creationId xmlns:p14="http://schemas.microsoft.com/office/powerpoint/2010/main" val="336349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B7F66A-F22D-86DB-E097-BE392FB7C73C}"/>
              </a:ext>
            </a:extLst>
          </p:cNvPr>
          <p:cNvSpPr>
            <a:spLocks noGrp="1"/>
          </p:cNvSpPr>
          <p:nvPr>
            <p:ph type="title"/>
          </p:nvPr>
        </p:nvSpPr>
        <p:spPr/>
        <p:txBody>
          <a:bodyPr/>
          <a:lstStyle/>
          <a:p>
            <a:r>
              <a:rPr lang="el-GR" dirty="0" err="1"/>
              <a:t>Συμπαράγοντες</a:t>
            </a:r>
            <a:endParaRPr lang="el-GR" dirty="0"/>
          </a:p>
        </p:txBody>
      </p:sp>
      <p:pic>
        <p:nvPicPr>
          <p:cNvPr id="5" name="Θέση περιεχομένου 4">
            <a:extLst>
              <a:ext uri="{FF2B5EF4-FFF2-40B4-BE49-F238E27FC236}">
                <a16:creationId xmlns:a16="http://schemas.microsoft.com/office/drawing/2014/main" id="{644A6167-CA6F-121A-471E-A1F4A3ACFA86}"/>
              </a:ext>
            </a:extLst>
          </p:cNvPr>
          <p:cNvPicPr>
            <a:picLocks noGrp="1" noChangeAspect="1"/>
          </p:cNvPicPr>
          <p:nvPr>
            <p:ph idx="1"/>
          </p:nvPr>
        </p:nvPicPr>
        <p:blipFill>
          <a:blip r:embed="rId2"/>
          <a:stretch>
            <a:fillRect/>
          </a:stretch>
        </p:blipFill>
        <p:spPr>
          <a:xfrm>
            <a:off x="4581728" y="300640"/>
            <a:ext cx="7519480" cy="6557360"/>
          </a:xfrm>
        </p:spPr>
      </p:pic>
      <p:sp>
        <p:nvSpPr>
          <p:cNvPr id="7" name="TextBox 6">
            <a:extLst>
              <a:ext uri="{FF2B5EF4-FFF2-40B4-BE49-F238E27FC236}">
                <a16:creationId xmlns:a16="http://schemas.microsoft.com/office/drawing/2014/main" id="{A6C05026-7083-5496-9E51-74853EE15EC6}"/>
              </a:ext>
            </a:extLst>
          </p:cNvPr>
          <p:cNvSpPr txBox="1"/>
          <p:nvPr/>
        </p:nvSpPr>
        <p:spPr>
          <a:xfrm>
            <a:off x="596247" y="1690688"/>
            <a:ext cx="3834351" cy="3416320"/>
          </a:xfrm>
          <a:prstGeom prst="rect">
            <a:avLst/>
          </a:prstGeom>
          <a:noFill/>
        </p:spPr>
        <p:txBody>
          <a:bodyPr wrap="square">
            <a:spAutoFit/>
          </a:bodyPr>
          <a:lstStyle/>
          <a:p>
            <a:pPr marL="285750" indent="-285750">
              <a:buFont typeface="Arial" panose="020B0604020202020204" pitchFamily="34" charset="0"/>
              <a:buChar char="•"/>
            </a:pPr>
            <a:r>
              <a:rPr lang="el-GR" dirty="0"/>
              <a:t>Οι </a:t>
            </a:r>
            <a:r>
              <a:rPr lang="el-GR" dirty="0" err="1"/>
              <a:t>συμπαράγοντες</a:t>
            </a:r>
            <a:r>
              <a:rPr lang="el-GR" dirty="0"/>
              <a:t> μπορούν να υποδιαιρεθούν σε δύο ομάδες: μέταλλα και μικρά οργανικά μόρια (Πίνακας 8.2). </a:t>
            </a:r>
          </a:p>
          <a:p>
            <a:pPr marL="285750" indent="-285750">
              <a:buFont typeface="Arial" panose="020B0604020202020204" pitchFamily="34" charset="0"/>
              <a:buChar char="•"/>
            </a:pPr>
            <a:r>
              <a:rPr lang="el-GR" dirty="0"/>
              <a:t>Το ένζυμο ανθρακική  </a:t>
            </a:r>
            <a:r>
              <a:rPr lang="el-GR" dirty="0" err="1"/>
              <a:t>ανυδράση</a:t>
            </a:r>
            <a:r>
              <a:rPr lang="el-GR" dirty="0"/>
              <a:t>, για παράδειγμα, απαιτεί Zn</a:t>
            </a:r>
            <a:r>
              <a:rPr lang="el-GR" baseline="30000" dirty="0"/>
              <a:t>2+ </a:t>
            </a:r>
            <a:r>
              <a:rPr lang="el-GR" dirty="0"/>
              <a:t>για τη δραστηριότητά της </a:t>
            </a:r>
          </a:p>
          <a:p>
            <a:pPr marL="285750" indent="-285750">
              <a:buFont typeface="Arial" panose="020B0604020202020204" pitchFamily="34" charset="0"/>
              <a:buChar char="•"/>
            </a:pPr>
            <a:r>
              <a:rPr lang="el-GR" dirty="0"/>
              <a:t>Η </a:t>
            </a:r>
            <a:r>
              <a:rPr lang="el-GR" dirty="0" err="1"/>
              <a:t>Φωσφορυλάση</a:t>
            </a:r>
            <a:r>
              <a:rPr lang="el-GR" dirty="0"/>
              <a:t> του γλυκογόνου, η οποία</a:t>
            </a:r>
            <a:r>
              <a:rPr lang="en-US" dirty="0"/>
              <a:t> </a:t>
            </a:r>
            <a:r>
              <a:rPr lang="el-GR" dirty="0"/>
              <a:t>κινητοποιεί το γλυκογόνο για ενέργεια, απαιτεί το μικρό οργανικό μόριο φωσφορική </a:t>
            </a:r>
            <a:r>
              <a:rPr lang="el-GR" dirty="0" err="1"/>
              <a:t>πυριδοξάλη</a:t>
            </a:r>
            <a:r>
              <a:rPr lang="el-GR" dirty="0"/>
              <a:t> (PLP).</a:t>
            </a:r>
          </a:p>
        </p:txBody>
      </p:sp>
    </p:spTree>
    <p:extLst>
      <p:ext uri="{BB962C8B-B14F-4D97-AF65-F5344CB8AC3E}">
        <p14:creationId xmlns:p14="http://schemas.microsoft.com/office/powerpoint/2010/main" val="234379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B7F66A-F22D-86DB-E097-BE392FB7C73C}"/>
              </a:ext>
            </a:extLst>
          </p:cNvPr>
          <p:cNvSpPr>
            <a:spLocks noGrp="1"/>
          </p:cNvSpPr>
          <p:nvPr>
            <p:ph type="title"/>
          </p:nvPr>
        </p:nvSpPr>
        <p:spPr/>
        <p:txBody>
          <a:bodyPr/>
          <a:lstStyle/>
          <a:p>
            <a:r>
              <a:rPr lang="el-GR" dirty="0" err="1"/>
              <a:t>Συμπαράγοντες</a:t>
            </a:r>
            <a:endParaRPr lang="el-GR" dirty="0"/>
          </a:p>
        </p:txBody>
      </p:sp>
      <p:sp>
        <p:nvSpPr>
          <p:cNvPr id="7" name="TextBox 6">
            <a:extLst>
              <a:ext uri="{FF2B5EF4-FFF2-40B4-BE49-F238E27FC236}">
                <a16:creationId xmlns:a16="http://schemas.microsoft.com/office/drawing/2014/main" id="{A6C05026-7083-5496-9E51-74853EE15EC6}"/>
              </a:ext>
            </a:extLst>
          </p:cNvPr>
          <p:cNvSpPr txBox="1"/>
          <p:nvPr/>
        </p:nvSpPr>
        <p:spPr>
          <a:xfrm>
            <a:off x="596247" y="1690687"/>
            <a:ext cx="11133298" cy="4247317"/>
          </a:xfrm>
          <a:prstGeom prst="rect">
            <a:avLst/>
          </a:prstGeom>
          <a:noFill/>
        </p:spPr>
        <p:txBody>
          <a:bodyPr wrap="square">
            <a:spAutoFit/>
          </a:bodyPr>
          <a:lstStyle/>
          <a:p>
            <a:pPr marL="285750" indent="-285750">
              <a:buFont typeface="Arial" panose="020B0604020202020204" pitchFamily="34" charset="0"/>
              <a:buChar char="•"/>
            </a:pPr>
            <a:r>
              <a:rPr lang="el-GR" sz="2600" dirty="0"/>
              <a:t>Τα μέταλλα είναι οι πιο κοινές προσθετικές ομάδες. Περίπου το 1/3 των ενζύμων που περιέχουν σταθερά συνδεδεμένα μεταλλικά ιόντα ονομάζονται «</a:t>
            </a:r>
            <a:r>
              <a:rPr lang="el-GR" sz="2600" dirty="0" err="1"/>
              <a:t>μεταλλοένζυμα</a:t>
            </a:r>
            <a:r>
              <a:rPr lang="el-GR" sz="2600" dirty="0"/>
              <a:t>». Τα μεταλλικά ιόντα που συμμετέχουν σε αντιδράσεις οξειδοαναγωγής συμπλέκονται κυρίως από προσθετικές ομάδες, όπως η </a:t>
            </a:r>
            <a:r>
              <a:rPr lang="el-GR" sz="2600" dirty="0" err="1"/>
              <a:t>αίμη</a:t>
            </a:r>
            <a:endParaRPr lang="el-GR" sz="2600" dirty="0"/>
          </a:p>
          <a:p>
            <a:pPr marL="285750" indent="-285750">
              <a:buFont typeface="Arial" panose="020B0604020202020204" pitchFamily="34" charset="0"/>
              <a:buChar char="•"/>
            </a:pPr>
            <a:endParaRPr lang="el-GR" sz="2600" dirty="0"/>
          </a:p>
          <a:p>
            <a:pPr marL="285750" indent="-285750">
              <a:buFont typeface="Arial" panose="020B0604020202020204" pitchFamily="34" charset="0"/>
              <a:buChar char="•"/>
            </a:pPr>
            <a:r>
              <a:rPr lang="el-GR" sz="2800" dirty="0"/>
              <a:t>Τα μέταλλα μπορούν να διευκολύνουν και τη δέσμευση ή τον προσανατολισμό των υποστρωμάτων, το σχηματισμό ομοιοπολικών δεσμών με ενδιάμεσα αντίδρασης ή την αλληλεπίδραση με υποστρώματα για να τα καταστήσουν περισσότερο </a:t>
            </a:r>
            <a:r>
              <a:rPr lang="el-GR" sz="2800" dirty="0" err="1"/>
              <a:t>πυρηνόφιλα</a:t>
            </a:r>
            <a:r>
              <a:rPr lang="el-GR" sz="2800" dirty="0"/>
              <a:t> ή </a:t>
            </a:r>
            <a:r>
              <a:rPr lang="el-GR" sz="2800" dirty="0" err="1"/>
              <a:t>ηλεκτρονιόφιλα</a:t>
            </a:r>
            <a:r>
              <a:rPr lang="el-GR" sz="2800" dirty="0"/>
              <a:t>.</a:t>
            </a:r>
            <a:endParaRPr lang="el-GR" sz="2600" dirty="0"/>
          </a:p>
        </p:txBody>
      </p:sp>
    </p:spTree>
    <p:extLst>
      <p:ext uri="{BB962C8B-B14F-4D97-AF65-F5344CB8AC3E}">
        <p14:creationId xmlns:p14="http://schemas.microsoft.com/office/powerpoint/2010/main" val="409000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p:txBody>
          <a:bodyPr/>
          <a:lstStyle/>
          <a:p>
            <a:r>
              <a:rPr lang="el-GR" dirty="0"/>
              <a:t>Ενεργά κέντρα</a:t>
            </a:r>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p:txBody>
          <a:bodyPr>
            <a:normAutofit/>
          </a:bodyPr>
          <a:lstStyle/>
          <a:p>
            <a:r>
              <a:rPr lang="el-GR" dirty="0"/>
              <a:t>Το ενεργό κέντρο ενός ενζύμου είναι η περιοχή όπου προσδένονται τα υποστρώματα (και ο </a:t>
            </a:r>
            <a:r>
              <a:rPr lang="el-GR" dirty="0" err="1"/>
              <a:t>συμπαράγοντας</a:t>
            </a:r>
            <a:r>
              <a:rPr lang="el-GR" dirty="0"/>
              <a:t>, εάν υπάρχει). </a:t>
            </a:r>
          </a:p>
          <a:p>
            <a:r>
              <a:rPr lang="el-GR" dirty="0"/>
              <a:t>Η αλληλεπίδραση του ενζύμου και του υποστρώματος στο ενεργό κέντρο προάγει τον σχηματισμό της μεταβατικής κατάστασης. </a:t>
            </a:r>
          </a:p>
          <a:p>
            <a:r>
              <a:rPr lang="el-GR" dirty="0"/>
              <a:t>Το ενεργό κέντρο είναι η περιοχή του ενζύμου που μειώνει πιο άμεσα το ΔG της αντίδρασης, το οποίο έχει ως αποτέλεσμα την αύξηση της ταχύτητας της αντίδρασης. </a:t>
            </a:r>
          </a:p>
        </p:txBody>
      </p:sp>
    </p:spTree>
    <p:extLst>
      <p:ext uri="{BB962C8B-B14F-4D97-AF65-F5344CB8AC3E}">
        <p14:creationId xmlns:p14="http://schemas.microsoft.com/office/powerpoint/2010/main" val="368443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a:xfrm>
            <a:off x="630936" y="639520"/>
            <a:ext cx="3429000" cy="1719072"/>
          </a:xfrm>
        </p:spPr>
        <p:txBody>
          <a:bodyPr anchor="b">
            <a:normAutofit/>
          </a:bodyPr>
          <a:lstStyle/>
          <a:p>
            <a:r>
              <a:rPr lang="el-GR" sz="3800"/>
              <a:t>Ενεργά κέντρα- Χαρακτηριστικά</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a:xfrm>
            <a:off x="630936" y="2807208"/>
            <a:ext cx="3429000" cy="3410712"/>
          </a:xfrm>
        </p:spPr>
        <p:txBody>
          <a:bodyPr anchor="t">
            <a:normAutofit/>
          </a:bodyPr>
          <a:lstStyle/>
          <a:p>
            <a:pPr marL="0" indent="0">
              <a:buNone/>
            </a:pPr>
            <a:r>
              <a:rPr lang="el-GR" sz="1700" b="1" dirty="0"/>
              <a:t>1</a:t>
            </a:r>
          </a:p>
          <a:p>
            <a:r>
              <a:rPr lang="el-GR" sz="1700" dirty="0"/>
              <a:t>Το ενεργό κέντρο ενός ενζύμου είναι μια τρισδιάστατη εσοχή που σχηματίζεται από ομάδες που προέρχονται από διαφορετικές περιοχές μιας γραμμικής αλληλουχίας αμινοξέων.</a:t>
            </a:r>
          </a:p>
          <a:p>
            <a:r>
              <a:rPr lang="el-GR" sz="1700" dirty="0"/>
              <a:t> Αμινοξέα που βρίσκονται μακριά το ένα από το άλλο στη γραμμική αλληλουχία ίσως </a:t>
            </a:r>
            <a:r>
              <a:rPr lang="el-GR" sz="1700" dirty="0" err="1"/>
              <a:t>αλληλεπιδρούν</a:t>
            </a:r>
            <a:r>
              <a:rPr lang="el-GR" sz="1700" dirty="0"/>
              <a:t> πιο ισχυρά από ότι παρακείμενα στην αλληλουχία.</a:t>
            </a:r>
          </a:p>
        </p:txBody>
      </p:sp>
      <p:pic>
        <p:nvPicPr>
          <p:cNvPr id="6" name="Εικόνα 5">
            <a:extLst>
              <a:ext uri="{FF2B5EF4-FFF2-40B4-BE49-F238E27FC236}">
                <a16:creationId xmlns:a16="http://schemas.microsoft.com/office/drawing/2014/main" id="{332D1CA5-0142-B575-6B93-0B5BE0DDC2D1}"/>
              </a:ext>
            </a:extLst>
          </p:cNvPr>
          <p:cNvPicPr>
            <a:picLocks noChangeAspect="1"/>
          </p:cNvPicPr>
          <p:nvPr/>
        </p:nvPicPr>
        <p:blipFill>
          <a:blip r:embed="rId2"/>
          <a:stretch>
            <a:fillRect/>
          </a:stretch>
        </p:blipFill>
        <p:spPr>
          <a:xfrm>
            <a:off x="4278898" y="1923041"/>
            <a:ext cx="7694140" cy="3866304"/>
          </a:xfrm>
          <a:prstGeom prst="rect">
            <a:avLst/>
          </a:prstGeom>
        </p:spPr>
      </p:pic>
    </p:spTree>
    <p:extLst>
      <p:ext uri="{BB962C8B-B14F-4D97-AF65-F5344CB8AC3E}">
        <p14:creationId xmlns:p14="http://schemas.microsoft.com/office/powerpoint/2010/main" val="379461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a:xfrm>
            <a:off x="630936" y="639520"/>
            <a:ext cx="3429000" cy="1719072"/>
          </a:xfrm>
        </p:spPr>
        <p:txBody>
          <a:bodyPr anchor="b">
            <a:normAutofit/>
          </a:bodyPr>
          <a:lstStyle/>
          <a:p>
            <a:r>
              <a:rPr lang="el-GR" sz="3800"/>
              <a:t>Ενεργά κέντρα- Χαρακτηριστικά</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a:xfrm>
            <a:off x="630936" y="2807208"/>
            <a:ext cx="3429000" cy="3410712"/>
          </a:xfrm>
        </p:spPr>
        <p:txBody>
          <a:bodyPr anchor="t">
            <a:normAutofit/>
          </a:bodyPr>
          <a:lstStyle/>
          <a:p>
            <a:pPr marL="0" indent="0">
              <a:buNone/>
            </a:pPr>
            <a:r>
              <a:rPr lang="el-GR" sz="1700" b="1" dirty="0"/>
              <a:t>2</a:t>
            </a:r>
          </a:p>
          <a:p>
            <a:r>
              <a:rPr lang="el-GR" sz="1700" dirty="0"/>
              <a:t>Το ενεργό κέντρο ενός ενζύμου καταλαμβάνει ένα σχετικά μικρό μέρος από τον συνολικό όγκο ενός ενζύμου.</a:t>
            </a:r>
          </a:p>
          <a:p>
            <a:r>
              <a:rPr lang="el-GR" sz="1700" dirty="0"/>
              <a:t>Τα περισσότερα αμινοξέα σε ένα ένζυμο δεν έρχονται σε επαφή με το υπόστρωμα.</a:t>
            </a:r>
          </a:p>
          <a:p>
            <a:r>
              <a:rPr lang="el-GR" sz="1700" dirty="0"/>
              <a:t>Τα επιπλέον αμινοξέα χρησιμεύουν ως πλαίσιο στήριξης του ενζύμου (δομικός ρόλος).</a:t>
            </a:r>
          </a:p>
        </p:txBody>
      </p:sp>
      <p:pic>
        <p:nvPicPr>
          <p:cNvPr id="6" name="Εικόνα 5"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332D1CA5-0142-B575-6B93-0B5BE0DDC2D1}"/>
              </a:ext>
            </a:extLst>
          </p:cNvPr>
          <p:cNvPicPr>
            <a:picLocks noChangeAspect="1"/>
          </p:cNvPicPr>
          <p:nvPr/>
        </p:nvPicPr>
        <p:blipFill>
          <a:blip r:embed="rId2"/>
          <a:stretch>
            <a:fillRect/>
          </a:stretch>
        </p:blipFill>
        <p:spPr>
          <a:xfrm>
            <a:off x="4654296" y="1694441"/>
            <a:ext cx="7447048" cy="3742140"/>
          </a:xfrm>
          <a:prstGeom prst="rect">
            <a:avLst/>
          </a:prstGeom>
        </p:spPr>
      </p:pic>
    </p:spTree>
    <p:extLst>
      <p:ext uri="{BB962C8B-B14F-4D97-AF65-F5344CB8AC3E}">
        <p14:creationId xmlns:p14="http://schemas.microsoft.com/office/powerpoint/2010/main" val="33707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a:xfrm>
            <a:off x="630936" y="639520"/>
            <a:ext cx="3429000" cy="1719072"/>
          </a:xfrm>
        </p:spPr>
        <p:txBody>
          <a:bodyPr anchor="b">
            <a:normAutofit/>
          </a:bodyPr>
          <a:lstStyle/>
          <a:p>
            <a:r>
              <a:rPr lang="el-GR" sz="3800"/>
              <a:t>Ενεργά κέντρα- Χαρακτηριστικά</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a:xfrm>
            <a:off x="630936" y="2807208"/>
            <a:ext cx="3429000" cy="3410712"/>
          </a:xfrm>
        </p:spPr>
        <p:txBody>
          <a:bodyPr anchor="t">
            <a:normAutofit/>
          </a:bodyPr>
          <a:lstStyle/>
          <a:p>
            <a:pPr marL="0" indent="0">
              <a:buNone/>
            </a:pPr>
            <a:r>
              <a:rPr lang="el-GR" sz="2200" b="1" dirty="0"/>
              <a:t>3</a:t>
            </a:r>
          </a:p>
          <a:p>
            <a:r>
              <a:rPr lang="el-GR" sz="2200" dirty="0"/>
              <a:t>Τα ενεργά κέντρα είναι εσοχές ή σχισμές.</a:t>
            </a:r>
          </a:p>
        </p:txBody>
      </p:sp>
      <p:pic>
        <p:nvPicPr>
          <p:cNvPr id="5" name="Εικόνα 4">
            <a:extLst>
              <a:ext uri="{FF2B5EF4-FFF2-40B4-BE49-F238E27FC236}">
                <a16:creationId xmlns:a16="http://schemas.microsoft.com/office/drawing/2014/main" id="{63FB6231-20CE-0D5A-B7D1-1A4908267C62}"/>
              </a:ext>
            </a:extLst>
          </p:cNvPr>
          <p:cNvPicPr>
            <a:picLocks noChangeAspect="1"/>
          </p:cNvPicPr>
          <p:nvPr/>
        </p:nvPicPr>
        <p:blipFill>
          <a:blip r:embed="rId2"/>
          <a:stretch>
            <a:fillRect/>
          </a:stretch>
        </p:blipFill>
        <p:spPr>
          <a:xfrm>
            <a:off x="4816531" y="484437"/>
            <a:ext cx="7147034" cy="6217920"/>
          </a:xfrm>
          <a:prstGeom prst="rect">
            <a:avLst/>
          </a:prstGeom>
        </p:spPr>
      </p:pic>
    </p:spTree>
    <p:extLst>
      <p:ext uri="{BB962C8B-B14F-4D97-AF65-F5344CB8AC3E}">
        <p14:creationId xmlns:p14="http://schemas.microsoft.com/office/powerpoint/2010/main" val="4725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a:xfrm>
            <a:off x="630936" y="639520"/>
            <a:ext cx="3429000" cy="1719072"/>
          </a:xfrm>
        </p:spPr>
        <p:txBody>
          <a:bodyPr anchor="b">
            <a:normAutofit/>
          </a:bodyPr>
          <a:lstStyle/>
          <a:p>
            <a:r>
              <a:rPr lang="el-GR" sz="3800"/>
              <a:t>Ενεργά κέντρα- Χαρακτηριστικά</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a:xfrm>
            <a:off x="630936" y="2807208"/>
            <a:ext cx="3429000" cy="3410712"/>
          </a:xfrm>
        </p:spPr>
        <p:txBody>
          <a:bodyPr anchor="t">
            <a:normAutofit/>
          </a:bodyPr>
          <a:lstStyle/>
          <a:p>
            <a:pPr marL="0" indent="0">
              <a:buNone/>
            </a:pPr>
            <a:r>
              <a:rPr lang="el-GR" sz="1500" b="1"/>
              <a:t>4</a:t>
            </a:r>
          </a:p>
          <a:p>
            <a:r>
              <a:rPr lang="el-GR" sz="1500"/>
              <a:t>Τα υποστρώματα προσδένονται στα ένζυμα με πολλαπλές ασθενείς έλξεις.</a:t>
            </a:r>
          </a:p>
          <a:p>
            <a:r>
              <a:rPr lang="el-GR" sz="1500"/>
              <a:t>Οι μη ομοιοπολικές αλληλεπιδράσεις (ηλεκτροστατικές αλληλεπιδράσεις, </a:t>
            </a:r>
            <a:r>
              <a:rPr lang="en-US" sz="1500"/>
              <a:t>van der Waals, </a:t>
            </a:r>
            <a:r>
              <a:rPr lang="el-GR" sz="1500"/>
              <a:t>δεσμοί υδρογόνου και υδρόφοβες αλληλεπιδράσεις) είναι ασθενέστερες του ομοιοπολικού δεσμού. Γιαυτό υπόστρωμα και έζυμο πρέπει να έρθουν πολύ κοντά και να έχουν συμπληρωματικά σχήματα (κλειδί-κλειδαριά). </a:t>
            </a:r>
          </a:p>
        </p:txBody>
      </p:sp>
      <p:pic>
        <p:nvPicPr>
          <p:cNvPr id="5" name="Εικόνα 4">
            <a:extLst>
              <a:ext uri="{FF2B5EF4-FFF2-40B4-BE49-F238E27FC236}">
                <a16:creationId xmlns:a16="http://schemas.microsoft.com/office/drawing/2014/main" id="{63FB6231-20CE-0D5A-B7D1-1A4908267C62}"/>
              </a:ext>
            </a:extLst>
          </p:cNvPr>
          <p:cNvPicPr>
            <a:picLocks noChangeAspect="1"/>
          </p:cNvPicPr>
          <p:nvPr/>
        </p:nvPicPr>
        <p:blipFill rotWithShape="1">
          <a:blip r:embed="rId2"/>
          <a:srcRect r="-3696" b="50000"/>
          <a:stretch/>
        </p:blipFill>
        <p:spPr>
          <a:xfrm>
            <a:off x="4143364" y="2573756"/>
            <a:ext cx="8300529" cy="3482061"/>
          </a:xfrm>
          <a:prstGeom prst="rect">
            <a:avLst/>
          </a:prstGeom>
        </p:spPr>
      </p:pic>
    </p:spTree>
    <p:extLst>
      <p:ext uri="{BB962C8B-B14F-4D97-AF65-F5344CB8AC3E}">
        <p14:creationId xmlns:p14="http://schemas.microsoft.com/office/powerpoint/2010/main" val="212227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FAAB9D-E3AF-7DBF-22BE-38B237F44136}"/>
              </a:ext>
            </a:extLst>
          </p:cNvPr>
          <p:cNvSpPr>
            <a:spLocks noGrp="1"/>
          </p:cNvSpPr>
          <p:nvPr>
            <p:ph type="title"/>
          </p:nvPr>
        </p:nvSpPr>
        <p:spPr>
          <a:xfrm>
            <a:off x="630936" y="639520"/>
            <a:ext cx="3429000" cy="1719072"/>
          </a:xfrm>
        </p:spPr>
        <p:txBody>
          <a:bodyPr anchor="b">
            <a:normAutofit/>
          </a:bodyPr>
          <a:lstStyle/>
          <a:p>
            <a:r>
              <a:rPr lang="el-GR" sz="3800"/>
              <a:t>Ενεργά κέντρα- Χαρακτηριστικά</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32F3677-8241-07BD-01A4-2461160E73F4}"/>
              </a:ext>
            </a:extLst>
          </p:cNvPr>
          <p:cNvSpPr>
            <a:spLocks noGrp="1"/>
          </p:cNvSpPr>
          <p:nvPr>
            <p:ph idx="1"/>
          </p:nvPr>
        </p:nvSpPr>
        <p:spPr>
          <a:xfrm>
            <a:off x="630936" y="2807208"/>
            <a:ext cx="3429000" cy="3410712"/>
          </a:xfrm>
        </p:spPr>
        <p:txBody>
          <a:bodyPr anchor="t">
            <a:normAutofit/>
          </a:bodyPr>
          <a:lstStyle/>
          <a:p>
            <a:pPr marL="0" indent="0">
              <a:buNone/>
            </a:pPr>
            <a:r>
              <a:rPr lang="el-GR" sz="1900" b="1"/>
              <a:t>5</a:t>
            </a:r>
          </a:p>
          <a:p>
            <a:r>
              <a:rPr lang="el-GR" sz="1900"/>
              <a:t>Επαγόμενη προσαρμογή της πρόσδεσης ενζύμου υποστρώματος.</a:t>
            </a:r>
          </a:p>
          <a:p>
            <a:r>
              <a:rPr lang="el-GR" sz="1900"/>
              <a:t>Το ένζυμο αλλάζει σχήμα κατά την πρόσδεση του υποστρώματος. Το ενεργό κέντρο έχει συμπληρωματικό σχήμα μόνο προς εκείνο του υποστρώματος μόνο μετά την πρόσδεση του υποστρώματος.</a:t>
            </a:r>
          </a:p>
        </p:txBody>
      </p:sp>
      <p:pic>
        <p:nvPicPr>
          <p:cNvPr id="6" name="Εικόνα 5">
            <a:extLst>
              <a:ext uri="{FF2B5EF4-FFF2-40B4-BE49-F238E27FC236}">
                <a16:creationId xmlns:a16="http://schemas.microsoft.com/office/drawing/2014/main" id="{C5996B2A-5DF2-4847-850E-6F552A3E8120}"/>
              </a:ext>
            </a:extLst>
          </p:cNvPr>
          <p:cNvPicPr>
            <a:picLocks noChangeAspect="1"/>
          </p:cNvPicPr>
          <p:nvPr/>
        </p:nvPicPr>
        <p:blipFill rotWithShape="1">
          <a:blip r:embed="rId2"/>
          <a:srcRect t="49937" r="-701"/>
          <a:stretch/>
        </p:blipFill>
        <p:spPr>
          <a:xfrm>
            <a:off x="4327272" y="2441641"/>
            <a:ext cx="7758955" cy="3355848"/>
          </a:xfrm>
          <a:prstGeom prst="rect">
            <a:avLst/>
          </a:prstGeom>
        </p:spPr>
      </p:pic>
    </p:spTree>
    <p:extLst>
      <p:ext uri="{BB962C8B-B14F-4D97-AF65-F5344CB8AC3E}">
        <p14:creationId xmlns:p14="http://schemas.microsoft.com/office/powerpoint/2010/main" val="207617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315FE-5D65-173E-E6B3-0CDEA13E8BC3}"/>
              </a:ext>
            </a:extLst>
          </p:cNvPr>
          <p:cNvSpPr>
            <a:spLocks noGrp="1"/>
          </p:cNvSpPr>
          <p:nvPr>
            <p:ph type="title"/>
          </p:nvPr>
        </p:nvSpPr>
        <p:spPr>
          <a:xfrm>
            <a:off x="572493" y="238539"/>
            <a:ext cx="11018520" cy="1434415"/>
          </a:xfrm>
        </p:spPr>
        <p:txBody>
          <a:bodyPr anchor="b">
            <a:normAutofit/>
          </a:bodyPr>
          <a:lstStyle/>
          <a:p>
            <a:r>
              <a:rPr lang="el-GR" sz="3400"/>
              <a:t>Τα ένζυμα επιταχύνουν τις αντιδράσεις διευκολύνοντας το σχηματισμό της μετάβασης κατάστασης</a:t>
            </a:r>
          </a:p>
        </p:txBody>
      </p:sp>
      <p:sp>
        <p:nvSpPr>
          <p:cNvPr id="3" name="Θέση περιεχομένου 2">
            <a:extLst>
              <a:ext uri="{FF2B5EF4-FFF2-40B4-BE49-F238E27FC236}">
                <a16:creationId xmlns:a16="http://schemas.microsoft.com/office/drawing/2014/main" id="{31F991DE-71F9-CDCE-4355-395B979CF078}"/>
              </a:ext>
            </a:extLst>
          </p:cNvPr>
          <p:cNvSpPr>
            <a:spLocks noGrp="1"/>
          </p:cNvSpPr>
          <p:nvPr>
            <p:ph idx="1"/>
          </p:nvPr>
        </p:nvSpPr>
        <p:spPr>
          <a:xfrm>
            <a:off x="572493" y="2071316"/>
            <a:ext cx="6713552" cy="4119172"/>
          </a:xfrm>
        </p:spPr>
        <p:txBody>
          <a:bodyPr anchor="t">
            <a:normAutofit/>
          </a:bodyPr>
          <a:lstStyle/>
          <a:p>
            <a:r>
              <a:rPr lang="el-GR" sz="1900" dirty="0"/>
              <a:t>Μια χημική αντίδραση του υποστρώματος S για να σχηματίσει το προϊόν P διέρχεται από μια μεταβατική κατάσταση S που έχει υψηλότερη ελεύθερη ενέργεια από το S ή το P. </a:t>
            </a:r>
          </a:p>
          <a:p>
            <a:r>
              <a:rPr lang="el-GR" sz="1900" dirty="0"/>
              <a:t>Η διαφορά στην ελεύθερη ενέργεια μεταξύ της μεταβατικής κατάστασης και του υποστρώματος ονομάζεται ελεύθερη ενέργεια ενεργοποίησης </a:t>
            </a:r>
            <a:r>
              <a:rPr lang="el-GR" sz="1900" dirty="0" err="1"/>
              <a:t>Gibbs</a:t>
            </a:r>
            <a:r>
              <a:rPr lang="el-GR" sz="1900" dirty="0"/>
              <a:t> ή απλά ενέργεια ενεργοποίησης, που συμβολίζεται με το ΔG .</a:t>
            </a:r>
          </a:p>
          <a:p>
            <a:r>
              <a:rPr lang="el-GR" sz="1900" dirty="0"/>
              <a:t>Το ενεργειακό φράγμα ενεργοποίησης υποδηλώνει αμέσως πώς τα ένζυμα αυξάνουν την ταχύτητα της αντίδρασης χωρίς να αλλάζουν το ΔG της αντίδρασης</a:t>
            </a:r>
          </a:p>
          <a:p>
            <a:r>
              <a:rPr lang="el-GR" sz="1900" dirty="0"/>
              <a:t>Τα ένζυμα ελαττώνουν την ενέργεια ενεργοποίησης, ή, με άλλα λόγια, τα ένζυμα διευκολύνουν το σχηματισμό της μεταβατικής κατάστασης.</a:t>
            </a:r>
          </a:p>
        </p:txBody>
      </p:sp>
      <p:grpSp>
        <p:nvGrpSpPr>
          <p:cNvPr id="15" name="Ομάδα 14">
            <a:extLst>
              <a:ext uri="{FF2B5EF4-FFF2-40B4-BE49-F238E27FC236}">
                <a16:creationId xmlns:a16="http://schemas.microsoft.com/office/drawing/2014/main" id="{3D2F2ED0-3897-1FD0-07D4-CE452D2B402D}"/>
              </a:ext>
            </a:extLst>
          </p:cNvPr>
          <p:cNvGrpSpPr/>
          <p:nvPr/>
        </p:nvGrpSpPr>
        <p:grpSpPr>
          <a:xfrm rot="60000">
            <a:off x="7480851" y="2071316"/>
            <a:ext cx="4513294" cy="4128823"/>
            <a:chOff x="7675658" y="2093857"/>
            <a:chExt cx="4513294" cy="4128823"/>
          </a:xfrm>
        </p:grpSpPr>
        <p:pic>
          <p:nvPicPr>
            <p:cNvPr id="9" name="Εικόνα 8">
              <a:extLst>
                <a:ext uri="{FF2B5EF4-FFF2-40B4-BE49-F238E27FC236}">
                  <a16:creationId xmlns:a16="http://schemas.microsoft.com/office/drawing/2014/main" id="{383669A7-8BFA-67F1-97AB-A28403A09040}"/>
                </a:ext>
              </a:extLst>
            </p:cNvPr>
            <p:cNvPicPr>
              <a:picLocks noChangeAspect="1"/>
            </p:cNvPicPr>
            <p:nvPr/>
          </p:nvPicPr>
          <p:blipFill rotWithShape="1">
            <a:blip r:embed="rId2"/>
            <a:srcRect l="-1" t="1125" r="3323" b="-786"/>
            <a:stretch/>
          </p:blipFill>
          <p:spPr>
            <a:xfrm>
              <a:off x="7675658" y="2140084"/>
              <a:ext cx="4513294" cy="4082596"/>
            </a:xfrm>
            <a:prstGeom prst="rect">
              <a:avLst/>
            </a:prstGeom>
          </p:spPr>
        </p:pic>
        <p:sp>
          <p:nvSpPr>
            <p:cNvPr id="12" name="Ορθογώνιο 11">
              <a:extLst>
                <a:ext uri="{FF2B5EF4-FFF2-40B4-BE49-F238E27FC236}">
                  <a16:creationId xmlns:a16="http://schemas.microsoft.com/office/drawing/2014/main" id="{638D30E1-F3F5-3A2C-620C-C4987F08DD21}"/>
                </a:ext>
              </a:extLst>
            </p:cNvPr>
            <p:cNvSpPr/>
            <p:nvPr/>
          </p:nvSpPr>
          <p:spPr>
            <a:xfrm>
              <a:off x="10360058" y="2166962"/>
              <a:ext cx="1102935" cy="75534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p:txBody>
        </p:sp>
        <p:sp>
          <p:nvSpPr>
            <p:cNvPr id="13" name="Φεγγάρι 12">
              <a:extLst>
                <a:ext uri="{FF2B5EF4-FFF2-40B4-BE49-F238E27FC236}">
                  <a16:creationId xmlns:a16="http://schemas.microsoft.com/office/drawing/2014/main" id="{EAE6485C-52DC-6F7F-53EF-9DCB64FA70A2}"/>
                </a:ext>
              </a:extLst>
            </p:cNvPr>
            <p:cNvSpPr/>
            <p:nvPr/>
          </p:nvSpPr>
          <p:spPr>
            <a:xfrm rot="9312024">
              <a:off x="10109828" y="2093857"/>
              <a:ext cx="110846" cy="923826"/>
            </a:xfrm>
            <a:prstGeom prst="mo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50921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1315FE-5D65-173E-E6B3-0CDEA13E8BC3}"/>
              </a:ext>
            </a:extLst>
          </p:cNvPr>
          <p:cNvSpPr>
            <a:spLocks noGrp="1"/>
          </p:cNvSpPr>
          <p:nvPr>
            <p:ph type="title"/>
          </p:nvPr>
        </p:nvSpPr>
        <p:spPr>
          <a:xfrm>
            <a:off x="572493" y="238539"/>
            <a:ext cx="11018520" cy="1434415"/>
          </a:xfrm>
        </p:spPr>
        <p:txBody>
          <a:bodyPr anchor="b">
            <a:normAutofit/>
          </a:bodyPr>
          <a:lstStyle/>
          <a:p>
            <a:r>
              <a:rPr lang="el-GR" sz="3400"/>
              <a:t>Τα ένζυμα επιταχύνουν τις αντιδράσεις διευκολύνοντας το σχηματισμό της μετάβασης κατάστασης</a:t>
            </a:r>
          </a:p>
        </p:txBody>
      </p:sp>
      <p:sp>
        <p:nvSpPr>
          <p:cNvPr id="3" name="Θέση περιεχομένου 2">
            <a:extLst>
              <a:ext uri="{FF2B5EF4-FFF2-40B4-BE49-F238E27FC236}">
                <a16:creationId xmlns:a16="http://schemas.microsoft.com/office/drawing/2014/main" id="{31F991DE-71F9-CDCE-4355-395B979CF078}"/>
              </a:ext>
            </a:extLst>
          </p:cNvPr>
          <p:cNvSpPr>
            <a:spLocks noGrp="1"/>
          </p:cNvSpPr>
          <p:nvPr>
            <p:ph idx="1"/>
          </p:nvPr>
        </p:nvSpPr>
        <p:spPr>
          <a:xfrm>
            <a:off x="572493" y="2071316"/>
            <a:ext cx="6713552" cy="4119172"/>
          </a:xfrm>
        </p:spPr>
        <p:txBody>
          <a:bodyPr anchor="t">
            <a:normAutofit/>
          </a:bodyPr>
          <a:lstStyle/>
          <a:p>
            <a:r>
              <a:rPr lang="el-GR" sz="1900" dirty="0"/>
              <a:t>Τα ένζυμα επιταχύνουν τις αντιδράσεις μειώνοντας το ΔG, την ενέργεια ενεργοποίησης. Ο συνδυασμός υποστρώματος και ενζύμου δημιουργεί ένα νέο μονοπάτι αντίδρασης του οποίου η ενέργεια μεταβατικής κατάστασης είναι χαμηλότερη από αυτή της αντίδρασης απουσία ενζύμου.  </a:t>
            </a:r>
          </a:p>
          <a:p>
            <a:r>
              <a:rPr lang="el-GR" sz="1900" dirty="0"/>
              <a:t>Η χαμηλότερη ενέργεια ενεργοποίησης σημαίνει ότι περισσότερα μόρια έχουν την απαιτούμενη ενέργεια για να φτάσουν στη μεταβατική κατάσταση.</a:t>
            </a:r>
          </a:p>
        </p:txBody>
      </p:sp>
      <p:grpSp>
        <p:nvGrpSpPr>
          <p:cNvPr id="5" name="Ομάδα 4">
            <a:extLst>
              <a:ext uri="{FF2B5EF4-FFF2-40B4-BE49-F238E27FC236}">
                <a16:creationId xmlns:a16="http://schemas.microsoft.com/office/drawing/2014/main" id="{2BD7E720-7754-1D75-FF18-A8A06BD54AAD}"/>
              </a:ext>
            </a:extLst>
          </p:cNvPr>
          <p:cNvGrpSpPr/>
          <p:nvPr/>
        </p:nvGrpSpPr>
        <p:grpSpPr>
          <a:xfrm rot="60000">
            <a:off x="7480851" y="2071316"/>
            <a:ext cx="4513294" cy="4128823"/>
            <a:chOff x="7675658" y="2093857"/>
            <a:chExt cx="4513294" cy="4128823"/>
          </a:xfrm>
        </p:grpSpPr>
        <p:pic>
          <p:nvPicPr>
            <p:cNvPr id="6" name="Εικόνα 5">
              <a:extLst>
                <a:ext uri="{FF2B5EF4-FFF2-40B4-BE49-F238E27FC236}">
                  <a16:creationId xmlns:a16="http://schemas.microsoft.com/office/drawing/2014/main" id="{9406F8AD-4A7E-B99B-11C0-689BD141C55A}"/>
                </a:ext>
              </a:extLst>
            </p:cNvPr>
            <p:cNvPicPr>
              <a:picLocks noChangeAspect="1"/>
            </p:cNvPicPr>
            <p:nvPr/>
          </p:nvPicPr>
          <p:blipFill rotWithShape="1">
            <a:blip r:embed="rId2"/>
            <a:srcRect l="-1" t="1125" r="3323" b="-786"/>
            <a:stretch/>
          </p:blipFill>
          <p:spPr>
            <a:xfrm>
              <a:off x="7675658" y="2140084"/>
              <a:ext cx="4513294" cy="4082596"/>
            </a:xfrm>
            <a:prstGeom prst="rect">
              <a:avLst/>
            </a:prstGeom>
          </p:spPr>
        </p:pic>
        <p:sp>
          <p:nvSpPr>
            <p:cNvPr id="7" name="Ορθογώνιο 6">
              <a:extLst>
                <a:ext uri="{FF2B5EF4-FFF2-40B4-BE49-F238E27FC236}">
                  <a16:creationId xmlns:a16="http://schemas.microsoft.com/office/drawing/2014/main" id="{136FD878-2842-BC7B-0B93-A19D92A79A39}"/>
                </a:ext>
              </a:extLst>
            </p:cNvPr>
            <p:cNvSpPr/>
            <p:nvPr/>
          </p:nvSpPr>
          <p:spPr>
            <a:xfrm>
              <a:off x="10360058" y="2166962"/>
              <a:ext cx="1102935" cy="75534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p:txBody>
        </p:sp>
        <p:sp>
          <p:nvSpPr>
            <p:cNvPr id="8" name="Φεγγάρι 7">
              <a:extLst>
                <a:ext uri="{FF2B5EF4-FFF2-40B4-BE49-F238E27FC236}">
                  <a16:creationId xmlns:a16="http://schemas.microsoft.com/office/drawing/2014/main" id="{0E91F3E0-82EE-3F24-D699-BA75BF654469}"/>
                </a:ext>
              </a:extLst>
            </p:cNvPr>
            <p:cNvSpPr/>
            <p:nvPr/>
          </p:nvSpPr>
          <p:spPr>
            <a:xfrm rot="9312024">
              <a:off x="10109828" y="2093857"/>
              <a:ext cx="110846" cy="923826"/>
            </a:xfrm>
            <a:prstGeom prst="mo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08071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0A2D58-C9EB-BF3A-62FE-1285D489AEDA}"/>
              </a:ext>
            </a:extLst>
          </p:cNvPr>
          <p:cNvSpPr>
            <a:spLocks noGrp="1"/>
          </p:cNvSpPr>
          <p:nvPr>
            <p:ph idx="1"/>
          </p:nvPr>
        </p:nvSpPr>
        <p:spPr>
          <a:xfrm>
            <a:off x="601717" y="469790"/>
            <a:ext cx="10515600" cy="5852181"/>
          </a:xfrm>
        </p:spPr>
        <p:txBody>
          <a:bodyPr/>
          <a:lstStyle/>
          <a:p>
            <a:r>
              <a:rPr lang="el-GR" dirty="0"/>
              <a:t>Οι ρίζες των πρώτων εφαρμογών στις οποίες εμπλεκόντουσαν ένζυμα φθάνουν μέχρι την αρχαιότητα, στην παρασκευή βρώσιμων προϊόντων.</a:t>
            </a:r>
            <a:endParaRPr lang="en-US" dirty="0"/>
          </a:p>
          <a:p>
            <a:r>
              <a:rPr lang="el-GR" dirty="0"/>
              <a:t>ο Όμηρος αναφέρει τη χρήση στομάχου για την παρασκευή τυριού</a:t>
            </a:r>
            <a:r>
              <a:rPr lang="en-US" dirty="0"/>
              <a:t>.</a:t>
            </a:r>
          </a:p>
          <a:p>
            <a:r>
              <a:rPr lang="el-GR" dirty="0"/>
              <a:t>Το 18ο αιώνα ο </a:t>
            </a:r>
            <a:r>
              <a:rPr lang="el-GR" dirty="0" err="1"/>
              <a:t>Réaumur</a:t>
            </a:r>
            <a:r>
              <a:rPr lang="el-GR" dirty="0"/>
              <a:t> διαπίστωσε ότι το γαστρικό υγρό του γερακιού ρευστοποιεί το κρέας (βλέπε πεψίνη), ενώ τον 19ο αιώνα ο </a:t>
            </a:r>
            <a:r>
              <a:rPr lang="el-GR" dirty="0" err="1"/>
              <a:t>Kirchhoff</a:t>
            </a:r>
            <a:r>
              <a:rPr lang="el-GR" dirty="0"/>
              <a:t> παρατήρησε ότι το σιτάρι εμπεριέχει ουσία που βοηθάει στη λύση του αμύλου (βλέπε </a:t>
            </a:r>
            <a:r>
              <a:rPr lang="el-GR" dirty="0" err="1"/>
              <a:t>αμυλάση</a:t>
            </a:r>
            <a:r>
              <a:rPr lang="el-GR" dirty="0"/>
              <a:t>).</a:t>
            </a:r>
            <a:endParaRPr lang="en-US" dirty="0"/>
          </a:p>
          <a:p>
            <a:r>
              <a:rPr lang="el-GR" dirty="0"/>
              <a:t>Ερευνητές Παρατήρησαν ότι όταν πρόσθεταν αλκοόλη σε υδάτινο εκχύλισμα βύνης λάμβαναν ένα </a:t>
            </a:r>
            <a:r>
              <a:rPr lang="el-GR" dirty="0" err="1"/>
              <a:t>θερμοευαίσθητο</a:t>
            </a:r>
            <a:r>
              <a:rPr lang="el-GR" dirty="0"/>
              <a:t> ίζημα το οποίο, αφού απομονώνονταν και διαλύονταν σε νερό, είχε την ιδιότητα να </a:t>
            </a:r>
            <a:r>
              <a:rPr lang="el-GR" dirty="0" err="1"/>
              <a:t>υδρολύει</a:t>
            </a:r>
            <a:r>
              <a:rPr lang="el-GR" dirty="0"/>
              <a:t> το άμυλο σε διαλυτά σάκχαρα. Το ίζημα αυτό ονομάστηκε </a:t>
            </a:r>
            <a:r>
              <a:rPr lang="el-GR" dirty="0" err="1"/>
              <a:t>διαστάση</a:t>
            </a:r>
            <a:r>
              <a:rPr lang="el-GR" dirty="0"/>
              <a:t> (</a:t>
            </a:r>
            <a:r>
              <a:rPr lang="el-GR" dirty="0" err="1"/>
              <a:t>diastase</a:t>
            </a:r>
            <a:r>
              <a:rPr lang="el-GR" dirty="0"/>
              <a:t>) και ήταν ένα μίγμα από </a:t>
            </a:r>
            <a:r>
              <a:rPr lang="el-GR" dirty="0" err="1"/>
              <a:t>αμυλάσες</a:t>
            </a:r>
            <a:r>
              <a:rPr lang="el-GR" dirty="0"/>
              <a:t>. </a:t>
            </a:r>
          </a:p>
        </p:txBody>
      </p:sp>
    </p:spTree>
    <p:extLst>
      <p:ext uri="{BB962C8B-B14F-4D97-AF65-F5344CB8AC3E}">
        <p14:creationId xmlns:p14="http://schemas.microsoft.com/office/powerpoint/2010/main" val="140016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470CA-F6F9-D64A-38EB-78907C3C44C1}"/>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69D12972-3056-2946-A6F3-869D583682AA}"/>
              </a:ext>
            </a:extLst>
          </p:cNvPr>
          <p:cNvPicPr>
            <a:picLocks noChangeAspect="1"/>
          </p:cNvPicPr>
          <p:nvPr/>
        </p:nvPicPr>
        <p:blipFill>
          <a:blip r:embed="rId2"/>
          <a:stretch>
            <a:fillRect/>
          </a:stretch>
        </p:blipFill>
        <p:spPr>
          <a:xfrm>
            <a:off x="1826330" y="1945289"/>
            <a:ext cx="9279492" cy="4879921"/>
          </a:xfrm>
          <a:prstGeom prst="rect">
            <a:avLst/>
          </a:prstGeom>
        </p:spPr>
      </p:pic>
    </p:spTree>
    <p:extLst>
      <p:ext uri="{BB962C8B-B14F-4D97-AF65-F5344CB8AC3E}">
        <p14:creationId xmlns:p14="http://schemas.microsoft.com/office/powerpoint/2010/main" val="8044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7D979C7-0206-737B-B0C4-B1CEE7C2C662}"/>
              </a:ext>
            </a:extLst>
          </p:cNvPr>
          <p:cNvPicPr>
            <a:picLocks noChangeAspect="1"/>
          </p:cNvPicPr>
          <p:nvPr/>
        </p:nvPicPr>
        <p:blipFill>
          <a:blip r:embed="rId2"/>
          <a:stretch>
            <a:fillRect/>
          </a:stretch>
        </p:blipFill>
        <p:spPr>
          <a:xfrm>
            <a:off x="1530079" y="0"/>
            <a:ext cx="9131841" cy="6858000"/>
          </a:xfrm>
          <a:prstGeom prst="rect">
            <a:avLst/>
          </a:prstGeom>
        </p:spPr>
      </p:pic>
    </p:spTree>
    <p:extLst>
      <p:ext uri="{BB962C8B-B14F-4D97-AF65-F5344CB8AC3E}">
        <p14:creationId xmlns:p14="http://schemas.microsoft.com/office/powerpoint/2010/main" val="46267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2A65F-5E11-27EB-F26B-565FFAC3DDED}"/>
              </a:ext>
            </a:extLst>
          </p:cNvPr>
          <p:cNvSpPr>
            <a:spLocks noGrp="1"/>
          </p:cNvSpPr>
          <p:nvPr>
            <p:ph type="title"/>
          </p:nvPr>
        </p:nvSpPr>
        <p:spPr/>
        <p:txBody>
          <a:bodyPr/>
          <a:lstStyle/>
          <a:p>
            <a:r>
              <a:rPr lang="el-GR" dirty="0"/>
              <a:t>Μονάδες </a:t>
            </a:r>
            <a:r>
              <a:rPr lang="el-GR" dirty="0" err="1"/>
              <a:t>ενζυμικής</a:t>
            </a:r>
            <a:r>
              <a:rPr lang="el-GR" dirty="0"/>
              <a:t> δραστικότητας</a:t>
            </a:r>
          </a:p>
        </p:txBody>
      </p:sp>
      <p:sp>
        <p:nvSpPr>
          <p:cNvPr id="3" name="Θέση περιεχομένου 2">
            <a:extLst>
              <a:ext uri="{FF2B5EF4-FFF2-40B4-BE49-F238E27FC236}">
                <a16:creationId xmlns:a16="http://schemas.microsoft.com/office/drawing/2014/main" id="{734E63B5-EB11-DBEC-0C04-2634C65D6364}"/>
              </a:ext>
            </a:extLst>
          </p:cNvPr>
          <p:cNvSpPr>
            <a:spLocks noGrp="1"/>
          </p:cNvSpPr>
          <p:nvPr>
            <p:ph idx="1"/>
          </p:nvPr>
        </p:nvSpPr>
        <p:spPr/>
        <p:txBody>
          <a:bodyPr>
            <a:normAutofit lnSpcReduction="10000"/>
          </a:bodyPr>
          <a:lstStyle/>
          <a:p>
            <a:r>
              <a:rPr lang="el-GR" dirty="0"/>
              <a:t>Η </a:t>
            </a:r>
            <a:r>
              <a:rPr lang="el-GR" dirty="0" err="1"/>
              <a:t>ενζυμική</a:t>
            </a:r>
            <a:r>
              <a:rPr lang="el-GR" dirty="0"/>
              <a:t> (διεθνής) μονάδα (</a:t>
            </a:r>
            <a:r>
              <a:rPr lang="el-GR" dirty="0" err="1"/>
              <a:t>enzyme</a:t>
            </a:r>
            <a:r>
              <a:rPr lang="el-GR" dirty="0"/>
              <a:t> </a:t>
            </a:r>
            <a:r>
              <a:rPr lang="el-GR" dirty="0" err="1"/>
              <a:t>unit</a:t>
            </a:r>
            <a:r>
              <a:rPr lang="el-GR" dirty="0"/>
              <a:t> U ή </a:t>
            </a:r>
            <a:r>
              <a:rPr lang="el-GR" dirty="0" err="1"/>
              <a:t>international</a:t>
            </a:r>
            <a:r>
              <a:rPr lang="el-GR" dirty="0"/>
              <a:t> </a:t>
            </a:r>
            <a:r>
              <a:rPr lang="el-GR" dirty="0" err="1"/>
              <a:t>unit</a:t>
            </a:r>
            <a:r>
              <a:rPr lang="el-GR" dirty="0"/>
              <a:t> IU). Αυτή ορίζεται ως η ποσότητα ενζύμου που μετατρέπει ένα </a:t>
            </a:r>
            <a:r>
              <a:rPr lang="el-GR" dirty="0" err="1"/>
              <a:t>micromole</a:t>
            </a:r>
            <a:r>
              <a:rPr lang="el-GR" dirty="0"/>
              <a:t> (</a:t>
            </a:r>
            <a:r>
              <a:rPr lang="el-GR" dirty="0" err="1"/>
              <a:t>μmol</a:t>
            </a:r>
            <a:r>
              <a:rPr lang="el-GR" dirty="0"/>
              <a:t>) υποστρώματος (ή παράγει ένα </a:t>
            </a:r>
            <a:r>
              <a:rPr lang="el-GR" dirty="0" err="1"/>
              <a:t>μmol</a:t>
            </a:r>
            <a:r>
              <a:rPr lang="el-GR" dirty="0"/>
              <a:t> προϊόντος) ανά λεπτό, σε αυστηρά καθορισμένες συνθήκες (π.χ. είδος και συγκέντρωση ρυθμιστικού διαλύματος, </a:t>
            </a:r>
            <a:r>
              <a:rPr lang="el-GR" dirty="0" err="1"/>
              <a:t>pH</a:t>
            </a:r>
            <a:r>
              <a:rPr lang="el-GR" dirty="0"/>
              <a:t>, θερμοκρασία, παρουσία ενώ - </a:t>
            </a:r>
            <a:r>
              <a:rPr lang="el-GR" dirty="0" err="1"/>
              <a:t>σεων</a:t>
            </a:r>
            <a:r>
              <a:rPr lang="el-GR" dirty="0"/>
              <a:t> -σταθεροποιητών κ.ά.). </a:t>
            </a:r>
          </a:p>
          <a:p>
            <a:r>
              <a:rPr lang="el-GR" dirty="0"/>
              <a:t>Εναλλακτικά, ως μονάδα </a:t>
            </a:r>
            <a:r>
              <a:rPr lang="el-GR" dirty="0" err="1"/>
              <a:t>ενζυμικής</a:t>
            </a:r>
            <a:r>
              <a:rPr lang="el-GR" dirty="0"/>
              <a:t> δραστικότητας χρησιμοποιείται και το </a:t>
            </a:r>
            <a:r>
              <a:rPr lang="el-GR" dirty="0" err="1"/>
              <a:t>katal</a:t>
            </a:r>
            <a:r>
              <a:rPr lang="el-GR" dirty="0"/>
              <a:t> (</a:t>
            </a:r>
            <a:r>
              <a:rPr lang="el-GR" dirty="0" err="1"/>
              <a:t>Kat</a:t>
            </a:r>
            <a:r>
              <a:rPr lang="el-GR" dirty="0"/>
              <a:t>), το οποίο ισούται με την ποσότητα ενζύμου που μετατρέπει 1 </a:t>
            </a:r>
            <a:r>
              <a:rPr lang="el-GR" dirty="0" err="1"/>
              <a:t>mol</a:t>
            </a:r>
            <a:r>
              <a:rPr lang="el-GR" dirty="0"/>
              <a:t> υποστρώματος (ή παράγει 1 </a:t>
            </a:r>
            <a:r>
              <a:rPr lang="el-GR" dirty="0" err="1"/>
              <a:t>mol</a:t>
            </a:r>
            <a:r>
              <a:rPr lang="el-GR" dirty="0"/>
              <a:t> προϊόντος) </a:t>
            </a:r>
            <a:r>
              <a:rPr lang="el-GR" dirty="0" err="1"/>
              <a:t>ανα</a:t>
            </a:r>
            <a:r>
              <a:rPr lang="el-GR" dirty="0"/>
              <a:t> δευτερόλεπτο (s), σε αυστηρά καθορισμένες συνθήκες. Με βάση τα ανωτέρω προκύπτει ότι 1 U = 16,67 </a:t>
            </a:r>
            <a:r>
              <a:rPr lang="el-GR" dirty="0" err="1"/>
              <a:t>nKat</a:t>
            </a:r>
            <a:r>
              <a:rPr lang="el-GR" dirty="0"/>
              <a:t> ή 1 </a:t>
            </a:r>
            <a:r>
              <a:rPr lang="el-GR" dirty="0" err="1"/>
              <a:t>Kat</a:t>
            </a:r>
            <a:r>
              <a:rPr lang="el-GR" dirty="0"/>
              <a:t> = 6 × 10 7 U. </a:t>
            </a:r>
          </a:p>
        </p:txBody>
      </p:sp>
    </p:spTree>
    <p:extLst>
      <p:ext uri="{BB962C8B-B14F-4D97-AF65-F5344CB8AC3E}">
        <p14:creationId xmlns:p14="http://schemas.microsoft.com/office/powerpoint/2010/main" val="113966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2A65F-5E11-27EB-F26B-565FFAC3DDED}"/>
              </a:ext>
            </a:extLst>
          </p:cNvPr>
          <p:cNvSpPr>
            <a:spLocks noGrp="1"/>
          </p:cNvSpPr>
          <p:nvPr>
            <p:ph type="title"/>
          </p:nvPr>
        </p:nvSpPr>
        <p:spPr/>
        <p:txBody>
          <a:bodyPr/>
          <a:lstStyle/>
          <a:p>
            <a:r>
              <a:rPr lang="el-GR" dirty="0"/>
              <a:t>Προσδιορισμός </a:t>
            </a:r>
            <a:r>
              <a:rPr lang="el-GR" dirty="0" err="1"/>
              <a:t>Ενζυμικής</a:t>
            </a:r>
            <a:r>
              <a:rPr lang="el-GR" dirty="0"/>
              <a:t> δραστικότητας</a:t>
            </a:r>
          </a:p>
        </p:txBody>
      </p:sp>
      <p:sp>
        <p:nvSpPr>
          <p:cNvPr id="3" name="Θέση περιεχομένου 2">
            <a:extLst>
              <a:ext uri="{FF2B5EF4-FFF2-40B4-BE49-F238E27FC236}">
                <a16:creationId xmlns:a16="http://schemas.microsoft.com/office/drawing/2014/main" id="{734E63B5-EB11-DBEC-0C04-2634C65D6364}"/>
              </a:ext>
            </a:extLst>
          </p:cNvPr>
          <p:cNvSpPr>
            <a:spLocks noGrp="1"/>
          </p:cNvSpPr>
          <p:nvPr>
            <p:ph idx="1"/>
          </p:nvPr>
        </p:nvSpPr>
        <p:spPr/>
        <p:txBody>
          <a:bodyPr>
            <a:normAutofit/>
          </a:bodyPr>
          <a:lstStyle/>
          <a:p>
            <a:r>
              <a:rPr lang="el-GR" dirty="0" err="1"/>
              <a:t>Φασματοφωτομετρικές</a:t>
            </a:r>
            <a:r>
              <a:rPr lang="el-GR" dirty="0"/>
              <a:t> μέθοδοι</a:t>
            </a:r>
          </a:p>
          <a:p>
            <a:r>
              <a:rPr lang="el-GR" dirty="0" err="1"/>
              <a:t>Ηλεκτροφοριτικές</a:t>
            </a:r>
            <a:r>
              <a:rPr lang="el-GR" dirty="0"/>
              <a:t> μέθοδοι</a:t>
            </a:r>
          </a:p>
          <a:p>
            <a:r>
              <a:rPr lang="el-GR" dirty="0"/>
              <a:t>Ισοτοπικές (</a:t>
            </a:r>
            <a:r>
              <a:rPr lang="el-GR" dirty="0" err="1"/>
              <a:t>ραδιοχημικές</a:t>
            </a:r>
            <a:r>
              <a:rPr lang="el-GR" dirty="0"/>
              <a:t> μέθοδοι)</a:t>
            </a:r>
          </a:p>
          <a:p>
            <a:r>
              <a:rPr lang="el-GR" dirty="0" err="1"/>
              <a:t>Φθορισμομετρικές</a:t>
            </a:r>
            <a:endParaRPr lang="el-GR" dirty="0"/>
          </a:p>
          <a:p>
            <a:endParaRPr lang="el-GR" dirty="0"/>
          </a:p>
        </p:txBody>
      </p:sp>
    </p:spTree>
    <p:extLst>
      <p:ext uri="{BB962C8B-B14F-4D97-AF65-F5344CB8AC3E}">
        <p14:creationId xmlns:p14="http://schemas.microsoft.com/office/powerpoint/2010/main" val="211246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89F09-82BD-1EE9-62D0-CC4F7B630572}"/>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31E0BF08-4D3B-D79C-0BCE-28FEEB578D7B}"/>
              </a:ext>
            </a:extLst>
          </p:cNvPr>
          <p:cNvSpPr>
            <a:spLocks noGrp="1"/>
          </p:cNvSpPr>
          <p:nvPr>
            <p:ph idx="1"/>
          </p:nvPr>
        </p:nvSpPr>
        <p:spPr/>
        <p:txBody>
          <a:bodyPr>
            <a:normAutofit/>
          </a:bodyPr>
          <a:lstStyle/>
          <a:p>
            <a:r>
              <a:rPr lang="el-GR" dirty="0"/>
              <a:t>1) Θεοδωρίδης, Γ., </a:t>
            </a:r>
            <a:r>
              <a:rPr lang="el-GR" dirty="0" err="1"/>
              <a:t>Γηρούση</a:t>
            </a:r>
            <a:r>
              <a:rPr lang="el-GR" dirty="0"/>
              <a:t>, Σ., Ζαχαριάδης, Γ., </a:t>
            </a:r>
            <a:r>
              <a:rPr lang="el-GR" dirty="0" err="1"/>
              <a:t>Ζώτου</a:t>
            </a:r>
            <a:r>
              <a:rPr lang="el-GR" dirty="0"/>
              <a:t>, Α., &amp; </a:t>
            </a:r>
            <a:r>
              <a:rPr lang="el-GR" dirty="0" err="1"/>
              <a:t>Σαμανίδου</a:t>
            </a:r>
            <a:r>
              <a:rPr lang="el-GR" dirty="0"/>
              <a:t>, Β. (2015). </a:t>
            </a:r>
            <a:r>
              <a:rPr lang="el-GR" dirty="0" err="1"/>
              <a:t>Βιοαναλυτική</a:t>
            </a:r>
            <a:r>
              <a:rPr lang="el-GR" dirty="0"/>
              <a:t> χημεία [Προπτυχιακό εγχειρίδιο]. </a:t>
            </a:r>
            <a:r>
              <a:rPr lang="el-GR" dirty="0" err="1"/>
              <a:t>Κάλλιπος</a:t>
            </a:r>
            <a:r>
              <a:rPr lang="el-GR" dirty="0"/>
              <a:t>, Ανοικτές Ακαδημαϊκές Εκδόσεις.</a:t>
            </a:r>
          </a:p>
          <a:p>
            <a:r>
              <a:rPr lang="el-GR" dirty="0"/>
              <a:t>2) </a:t>
            </a:r>
            <a:r>
              <a:rPr lang="el-GR" dirty="0" err="1"/>
              <a:t>Ξαπλαντέρη</a:t>
            </a:r>
            <a:r>
              <a:rPr lang="el-GR" dirty="0"/>
              <a:t>, Μ. (2015). Ένζυμα [Κεφάλαιο]. Στο Σπηλιόπουλος, Ι., </a:t>
            </a:r>
            <a:r>
              <a:rPr lang="el-GR" dirty="0" err="1"/>
              <a:t>Βάκρος</a:t>
            </a:r>
            <a:r>
              <a:rPr lang="el-GR" dirty="0"/>
              <a:t>, Ι., &amp; </a:t>
            </a:r>
            <a:r>
              <a:rPr lang="el-GR" dirty="0" err="1"/>
              <a:t>Ξαπλαντέρη</a:t>
            </a:r>
            <a:r>
              <a:rPr lang="el-GR" dirty="0"/>
              <a:t>, Μ. 2015. Χημεία [Προπτυχιακό εγχειρίδιο]. </a:t>
            </a:r>
            <a:r>
              <a:rPr lang="el-GR" dirty="0" err="1"/>
              <a:t>Κάλλιπος</a:t>
            </a:r>
            <a:r>
              <a:rPr lang="el-GR" dirty="0"/>
              <a:t>, Ανοικτές Ακαδημαϊκές Εκδόσεις. </a:t>
            </a:r>
          </a:p>
          <a:p>
            <a:r>
              <a:rPr lang="el-GR" dirty="0"/>
              <a:t>3) ΒΙΟΧΗΜΕΙΑ (2023), </a:t>
            </a:r>
            <a:r>
              <a:rPr lang="en-US" dirty="0"/>
              <a:t>JEREMY M. BERG</a:t>
            </a:r>
            <a:r>
              <a:rPr lang="el-GR" dirty="0"/>
              <a:t>,</a:t>
            </a:r>
            <a:r>
              <a:rPr lang="en-US" dirty="0"/>
              <a:t>JOHN L. TYMOCZKO</a:t>
            </a:r>
            <a:r>
              <a:rPr lang="el-GR" dirty="0"/>
              <a:t>, </a:t>
            </a:r>
            <a:r>
              <a:rPr lang="en-US" dirty="0"/>
              <a:t>GREGORY J.</a:t>
            </a:r>
            <a:r>
              <a:rPr lang="el-GR" dirty="0"/>
              <a:t>, </a:t>
            </a:r>
            <a:r>
              <a:rPr lang="en-US" dirty="0"/>
              <a:t>GATTO Jr.</a:t>
            </a:r>
            <a:r>
              <a:rPr lang="el-GR" dirty="0"/>
              <a:t>, </a:t>
            </a:r>
            <a:r>
              <a:rPr lang="en-US" dirty="0"/>
              <a:t>LUBERT STRYER</a:t>
            </a:r>
            <a:r>
              <a:rPr lang="el-GR" dirty="0"/>
              <a:t>, Μετάφραση της 9ης αμερικανικής έκδοσης</a:t>
            </a:r>
          </a:p>
        </p:txBody>
      </p:sp>
    </p:spTree>
    <p:extLst>
      <p:ext uri="{BB962C8B-B14F-4D97-AF65-F5344CB8AC3E}">
        <p14:creationId xmlns:p14="http://schemas.microsoft.com/office/powerpoint/2010/main" val="309061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143CEC-7A81-38D0-98E2-DB729E93B6ED}"/>
              </a:ext>
            </a:extLst>
          </p:cNvPr>
          <p:cNvSpPr>
            <a:spLocks noGrp="1"/>
          </p:cNvSpPr>
          <p:nvPr>
            <p:ph type="title"/>
          </p:nvPr>
        </p:nvSpPr>
        <p:spPr/>
        <p:txBody>
          <a:bodyPr/>
          <a:lstStyle/>
          <a:p>
            <a:r>
              <a:rPr lang="el-GR" dirty="0"/>
              <a:t>Ένζυμα</a:t>
            </a:r>
          </a:p>
        </p:txBody>
      </p:sp>
      <p:sp>
        <p:nvSpPr>
          <p:cNvPr id="3" name="Θέση περιεχομένου 2">
            <a:extLst>
              <a:ext uri="{FF2B5EF4-FFF2-40B4-BE49-F238E27FC236}">
                <a16:creationId xmlns:a16="http://schemas.microsoft.com/office/drawing/2014/main" id="{0708A1E8-4362-3058-FB8B-CEC9C34D6BA8}"/>
              </a:ext>
            </a:extLst>
          </p:cNvPr>
          <p:cNvSpPr>
            <a:spLocks noGrp="1"/>
          </p:cNvSpPr>
          <p:nvPr>
            <p:ph idx="1"/>
          </p:nvPr>
        </p:nvSpPr>
        <p:spPr/>
        <p:txBody>
          <a:bodyPr>
            <a:normAutofit lnSpcReduction="10000"/>
          </a:bodyPr>
          <a:lstStyle/>
          <a:p>
            <a:r>
              <a:rPr lang="el-GR" dirty="0"/>
              <a:t>Τα ένζυμα (</a:t>
            </a:r>
            <a:r>
              <a:rPr lang="el-GR" dirty="0" err="1"/>
              <a:t>enzymes</a:t>
            </a:r>
            <a:r>
              <a:rPr lang="el-GR" dirty="0"/>
              <a:t>) είναι </a:t>
            </a:r>
            <a:r>
              <a:rPr lang="el-GR" dirty="0" err="1"/>
              <a:t>βιομόρια</a:t>
            </a:r>
            <a:r>
              <a:rPr lang="el-GR" dirty="0"/>
              <a:t> με πρωτεϊνική σύσταση, έχουν δε ως φυσιολογική τους λειτουργία την κατάλυση βιοχημικών αντιδράσεων. Για τον λόγο αυτό ονομάζονται και </a:t>
            </a:r>
            <a:r>
              <a:rPr lang="el-GR" dirty="0" err="1"/>
              <a:t>βιοκαταλύτες</a:t>
            </a:r>
            <a:r>
              <a:rPr lang="el-GR" dirty="0"/>
              <a:t>.</a:t>
            </a:r>
          </a:p>
          <a:p>
            <a:r>
              <a:rPr lang="el-GR" dirty="0"/>
              <a:t>Ειδικότερα, η λειτουργία ενός ενζύμου έγκειται στην επιτάχυνση της αντιδράσεως την οποία καταλύει (δηλαδή στην αύξηση της ταχύτητας), ώστε να επιτευχθεί το σημείο ισορροπίας συντομότερα, συγκριτικά με την αντίδραση απουσία ενζύμου. </a:t>
            </a:r>
          </a:p>
          <a:p>
            <a:r>
              <a:rPr lang="el-GR" dirty="0"/>
              <a:t>Το ένζυμο δεν επηρεάζει το σημείο ισορροπίας της αντιδράσεως, ούτε υφίσταται κάποια μόνιμη αλλοίωση στο πέρας της αντιδράσεως. Οι όποιες ενδεχόμενες αλλοιώσεις του ενζύμου κατά την αντίδραση είναι παροδικές και αναιρούνται στο πέρας της. </a:t>
            </a:r>
          </a:p>
        </p:txBody>
      </p:sp>
    </p:spTree>
    <p:extLst>
      <p:ext uri="{BB962C8B-B14F-4D97-AF65-F5344CB8AC3E}">
        <p14:creationId xmlns:p14="http://schemas.microsoft.com/office/powerpoint/2010/main" val="380389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794CB00-8495-11B8-0350-C3F96789368F}"/>
              </a:ext>
            </a:extLst>
          </p:cNvPr>
          <p:cNvPicPr>
            <a:picLocks noGrp="1" noChangeAspect="1"/>
          </p:cNvPicPr>
          <p:nvPr>
            <p:ph idx="1"/>
          </p:nvPr>
        </p:nvPicPr>
        <p:blipFill>
          <a:blip r:embed="rId2"/>
          <a:stretch>
            <a:fillRect/>
          </a:stretch>
        </p:blipFill>
        <p:spPr>
          <a:xfrm>
            <a:off x="172135" y="1690688"/>
            <a:ext cx="11181665" cy="4361413"/>
          </a:xfrm>
        </p:spPr>
      </p:pic>
    </p:spTree>
    <p:extLst>
      <p:ext uri="{BB962C8B-B14F-4D97-AF65-F5344CB8AC3E}">
        <p14:creationId xmlns:p14="http://schemas.microsoft.com/office/powerpoint/2010/main" val="19546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46841" y="520262"/>
            <a:ext cx="11382704" cy="6211614"/>
          </a:xfrm>
        </p:spPr>
        <p:txBody>
          <a:bodyPr>
            <a:normAutofit fontScale="92500" lnSpcReduction="10000"/>
          </a:bodyPr>
          <a:lstStyle/>
          <a:p>
            <a:r>
              <a:rPr lang="el-GR" dirty="0"/>
              <a:t>Τα ένζυμα εμφανίζουν εξειδίκευση ως προς το υπόστρωμα. Όμως υπάρχουν διάφοροι βαθμοί εξειδίκευσης</a:t>
            </a:r>
            <a:r>
              <a:rPr lang="en-US" dirty="0"/>
              <a:t>:</a:t>
            </a:r>
          </a:p>
          <a:p>
            <a:r>
              <a:rPr lang="el-GR" b="1" dirty="0"/>
              <a:t>απόλυτη εξειδίκευση </a:t>
            </a:r>
            <a:r>
              <a:rPr lang="el-GR" dirty="0"/>
              <a:t>έχουν ένζυμα που καταλύουν τη μετατροπή ενός και μόνο υποστρώματος. Το ένζυμο </a:t>
            </a:r>
            <a:r>
              <a:rPr lang="el-GR" dirty="0" err="1"/>
              <a:t>ουριάση</a:t>
            </a:r>
            <a:r>
              <a:rPr lang="el-GR" dirty="0"/>
              <a:t> </a:t>
            </a:r>
            <a:r>
              <a:rPr lang="el-GR" dirty="0" err="1"/>
              <a:t>υδρολύει</a:t>
            </a:r>
            <a:r>
              <a:rPr lang="el-GR" dirty="0"/>
              <a:t> μόνο την ουρία και καμία άλλη ένωση</a:t>
            </a:r>
            <a:r>
              <a:rPr lang="en-US" dirty="0"/>
              <a:t>.</a:t>
            </a:r>
          </a:p>
          <a:p>
            <a:r>
              <a:rPr lang="el-GR" b="1" dirty="0"/>
              <a:t>υψηλή εξειδίκευση </a:t>
            </a:r>
            <a:r>
              <a:rPr lang="el-GR" dirty="0"/>
              <a:t>έχουν ένζυμα που οξειδώνουν περιορισμένο αριθμό υποστρωμάτων</a:t>
            </a:r>
            <a:r>
              <a:rPr lang="en-US" dirty="0"/>
              <a:t>.</a:t>
            </a:r>
          </a:p>
          <a:p>
            <a:r>
              <a:rPr lang="el-GR" b="1" dirty="0"/>
              <a:t>στερεοχημική εξειδίκευση </a:t>
            </a:r>
            <a:r>
              <a:rPr lang="el-GR" dirty="0"/>
              <a:t>έχουν ένζυμα που καταλύουν την αντίδραση ενός στερεοϊσομερούς. Η </a:t>
            </a:r>
            <a:r>
              <a:rPr lang="el-GR" dirty="0" err="1"/>
              <a:t>οξειδάση</a:t>
            </a:r>
            <a:r>
              <a:rPr lang="el-GR" dirty="0"/>
              <a:t> L-αμινοξέων οξειδώνει L-</a:t>
            </a:r>
            <a:r>
              <a:rPr lang="el-GR" dirty="0" err="1"/>
              <a:t>αμινοξεά</a:t>
            </a:r>
            <a:r>
              <a:rPr lang="el-GR" dirty="0"/>
              <a:t> και όχι αμινοξέα που έχουν D-διαμόρφωση</a:t>
            </a:r>
            <a:r>
              <a:rPr lang="en-US" dirty="0"/>
              <a:t>.</a:t>
            </a:r>
          </a:p>
          <a:p>
            <a:r>
              <a:rPr lang="el-GR" b="1" dirty="0"/>
              <a:t>εξειδίκευση ως προς τον δεσμό </a:t>
            </a:r>
            <a:r>
              <a:rPr lang="el-GR" dirty="0"/>
              <a:t>έχουν ένζυμα που καταλύουν τη διάσπαση ενός είδους δεσμού. Πρόκειται για χαμηλή εξειδίκευση, καθώς υπόστρωμα αυτών των ενζύμων είναι πολλά μόρια τα οποία όμως πρέπει να έχουν συγκεκριμένο είδος δεσμού. Παραδείγματα τέτοιων μορίων είναι οι </a:t>
            </a:r>
            <a:r>
              <a:rPr lang="el-GR" dirty="0" err="1"/>
              <a:t>φωσφατάσες</a:t>
            </a:r>
            <a:r>
              <a:rPr lang="el-GR" dirty="0"/>
              <a:t>, ένζυμα που </a:t>
            </a:r>
            <a:r>
              <a:rPr lang="el-GR" dirty="0" err="1"/>
              <a:t>υδρολύ</a:t>
            </a:r>
            <a:r>
              <a:rPr lang="el-GR" dirty="0"/>
              <a:t> </a:t>
            </a:r>
            <a:r>
              <a:rPr lang="el-GR" dirty="0" err="1"/>
              <a:t>ουν</a:t>
            </a:r>
            <a:r>
              <a:rPr lang="el-GR" dirty="0"/>
              <a:t> </a:t>
            </a:r>
            <a:r>
              <a:rPr lang="el-GR" dirty="0" err="1"/>
              <a:t>φωσφοεστερικούς</a:t>
            </a:r>
            <a:r>
              <a:rPr lang="el-GR" dirty="0"/>
              <a:t> δεσμούς που βρίσκονται σε ποικίλα υποστρώματα.</a:t>
            </a:r>
            <a:endParaRPr lang="en-US" dirty="0"/>
          </a:p>
        </p:txBody>
      </p:sp>
    </p:spTree>
    <p:extLst>
      <p:ext uri="{BB962C8B-B14F-4D97-AF65-F5344CB8AC3E}">
        <p14:creationId xmlns:p14="http://schemas.microsoft.com/office/powerpoint/2010/main" val="162483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D347C0-4466-58D8-F665-2D2757081046}"/>
              </a:ext>
            </a:extLst>
          </p:cNvPr>
          <p:cNvSpPr>
            <a:spLocks noGrp="1"/>
          </p:cNvSpPr>
          <p:nvPr>
            <p:ph type="title"/>
          </p:nvPr>
        </p:nvSpPr>
        <p:spPr/>
        <p:txBody>
          <a:bodyPr/>
          <a:lstStyle/>
          <a:p>
            <a:r>
              <a:rPr lang="el-GR" dirty="0"/>
              <a:t>Ονομασία ενζύμων</a:t>
            </a:r>
          </a:p>
        </p:txBody>
      </p:sp>
      <p:sp>
        <p:nvSpPr>
          <p:cNvPr id="3" name="Θέση περιεχομένου 2">
            <a:extLst>
              <a:ext uri="{FF2B5EF4-FFF2-40B4-BE49-F238E27FC236}">
                <a16:creationId xmlns:a16="http://schemas.microsoft.com/office/drawing/2014/main" id="{50525401-552F-74C2-A72C-C5F6AA54D1FD}"/>
              </a:ext>
            </a:extLst>
          </p:cNvPr>
          <p:cNvSpPr>
            <a:spLocks noGrp="1"/>
          </p:cNvSpPr>
          <p:nvPr>
            <p:ph idx="1"/>
          </p:nvPr>
        </p:nvSpPr>
        <p:spPr>
          <a:xfrm>
            <a:off x="585640" y="1690688"/>
            <a:ext cx="11020720" cy="5032375"/>
          </a:xfrm>
        </p:spPr>
        <p:txBody>
          <a:bodyPr>
            <a:normAutofit fontScale="85000" lnSpcReduction="20000"/>
          </a:bodyPr>
          <a:lstStyle/>
          <a:p>
            <a:r>
              <a:rPr lang="el-GR" dirty="0"/>
              <a:t>Τα ένζυμα ονομάζονται με εμπειρικά ονόματα, τα οποία χρησιμοποιούνται στην πράξη, και με συστηματικά ονόματα, τα οποία βασίζονται σε ορισμένους κανόνες, είναι δύσχρηστα και σπανίως χρησιμοποιούνται. Ακόμα και για τα εμπειρικά ονόματα υπάρχουν κάποιοι γενικοί κανόνες.</a:t>
            </a:r>
          </a:p>
          <a:p>
            <a:r>
              <a:rPr lang="el-GR" dirty="0"/>
              <a:t>Η κατάληξη −</a:t>
            </a:r>
            <a:r>
              <a:rPr lang="el-GR" dirty="0" err="1"/>
              <a:t>άση</a:t>
            </a:r>
            <a:r>
              <a:rPr lang="el-GR" dirty="0"/>
              <a:t> (−</a:t>
            </a:r>
            <a:r>
              <a:rPr lang="el-GR" dirty="0" err="1"/>
              <a:t>ase</a:t>
            </a:r>
            <a:r>
              <a:rPr lang="el-GR" dirty="0"/>
              <a:t>) είναι συνήθης, π.χ. </a:t>
            </a:r>
            <a:r>
              <a:rPr lang="el-GR" dirty="0" err="1"/>
              <a:t>αμυλάση</a:t>
            </a:r>
            <a:r>
              <a:rPr lang="el-GR" dirty="0"/>
              <a:t>, </a:t>
            </a:r>
            <a:r>
              <a:rPr lang="el-GR" dirty="0" err="1"/>
              <a:t>οξειδάση</a:t>
            </a:r>
            <a:r>
              <a:rPr lang="el-GR" dirty="0"/>
              <a:t>, </a:t>
            </a:r>
            <a:r>
              <a:rPr lang="el-GR" dirty="0" err="1"/>
              <a:t>αμινοτρανσφεράση</a:t>
            </a:r>
            <a:r>
              <a:rPr lang="el-GR" dirty="0"/>
              <a:t>, </a:t>
            </a:r>
            <a:r>
              <a:rPr lang="el-GR" dirty="0" err="1"/>
              <a:t>αποκαρβοξυλάση</a:t>
            </a:r>
            <a:r>
              <a:rPr lang="el-GR" dirty="0"/>
              <a:t>, </a:t>
            </a:r>
            <a:r>
              <a:rPr lang="el-GR" dirty="0" err="1"/>
              <a:t>ισομεράση</a:t>
            </a:r>
            <a:r>
              <a:rPr lang="el-GR" dirty="0"/>
              <a:t>, </a:t>
            </a:r>
            <a:r>
              <a:rPr lang="el-GR" dirty="0" err="1"/>
              <a:t>συνθετάση</a:t>
            </a:r>
            <a:r>
              <a:rPr lang="el-GR" dirty="0"/>
              <a:t> κ.λπ. Ειδικότερα, εάν η κατάληξη −</a:t>
            </a:r>
            <a:r>
              <a:rPr lang="el-GR" dirty="0" err="1"/>
              <a:t>άση</a:t>
            </a:r>
            <a:r>
              <a:rPr lang="el-GR" dirty="0"/>
              <a:t> ακολουθεί συνθετικό του ονόματος του υποστρώματος, είναι ενδεικτική </a:t>
            </a:r>
            <a:r>
              <a:rPr lang="el-GR" dirty="0" err="1"/>
              <a:t>υδρολυτικής</a:t>
            </a:r>
            <a:r>
              <a:rPr lang="el-GR" dirty="0"/>
              <a:t> δράσης του ενζύμου π.χ. </a:t>
            </a:r>
            <a:r>
              <a:rPr lang="el-GR" dirty="0" err="1"/>
              <a:t>αμυλάση</a:t>
            </a:r>
            <a:r>
              <a:rPr lang="el-GR" dirty="0"/>
              <a:t>, </a:t>
            </a:r>
            <a:r>
              <a:rPr lang="el-GR" dirty="0" err="1"/>
              <a:t>λακτάση</a:t>
            </a:r>
            <a:r>
              <a:rPr lang="el-GR" dirty="0"/>
              <a:t>, </a:t>
            </a:r>
            <a:r>
              <a:rPr lang="el-GR" dirty="0" err="1"/>
              <a:t>νουκλεάση</a:t>
            </a:r>
            <a:r>
              <a:rPr lang="el-GR" dirty="0"/>
              <a:t>, </a:t>
            </a:r>
            <a:r>
              <a:rPr lang="el-GR" dirty="0" err="1"/>
              <a:t>φωσφατάση</a:t>
            </a:r>
            <a:r>
              <a:rPr lang="el-GR" dirty="0"/>
              <a:t>. </a:t>
            </a:r>
          </a:p>
          <a:p>
            <a:r>
              <a:rPr lang="el-GR" dirty="0"/>
              <a:t>Η </a:t>
            </a:r>
            <a:r>
              <a:rPr lang="el-GR" dirty="0" err="1"/>
              <a:t>αμυλάση</a:t>
            </a:r>
            <a:r>
              <a:rPr lang="el-GR" dirty="0"/>
              <a:t> και η </a:t>
            </a:r>
            <a:r>
              <a:rPr lang="el-GR" dirty="0" err="1"/>
              <a:t>κυτταρινάση</a:t>
            </a:r>
            <a:r>
              <a:rPr lang="el-GR" dirty="0"/>
              <a:t> δρουν </a:t>
            </a:r>
            <a:r>
              <a:rPr lang="el-GR" dirty="0" err="1"/>
              <a:t>υδρολυτικά</a:t>
            </a:r>
            <a:r>
              <a:rPr lang="el-GR" dirty="0"/>
              <a:t> στο άμυλο και στην κυτταρίνη, αντιστοίχως, ενώ η </a:t>
            </a:r>
            <a:r>
              <a:rPr lang="el-GR" dirty="0" err="1"/>
              <a:t>νουκλεάση</a:t>
            </a:r>
            <a:r>
              <a:rPr lang="el-GR" dirty="0"/>
              <a:t> σε </a:t>
            </a:r>
            <a:r>
              <a:rPr lang="el-GR" dirty="0" err="1"/>
              <a:t>νουκλεϊνικά</a:t>
            </a:r>
            <a:r>
              <a:rPr lang="el-GR" dirty="0"/>
              <a:t> οξέα. Σε άλλες περιπτώσεις, τα εμπειρικά ονόματα ενζύμων παρέχουν πληροφορίες για τη χημική ομάδα στην οποία δρα το ένζυμο, χωρίς πληροφορίες για το υπόστρωμα, π.χ. η </a:t>
            </a:r>
            <a:r>
              <a:rPr lang="el-GR" dirty="0" err="1"/>
              <a:t>φωσφατάση</a:t>
            </a:r>
            <a:r>
              <a:rPr lang="el-GR" dirty="0"/>
              <a:t> καταλύει την απομάκρυνση (</a:t>
            </a:r>
            <a:r>
              <a:rPr lang="el-GR" dirty="0" err="1"/>
              <a:t>υδρολυτικά</a:t>
            </a:r>
            <a:r>
              <a:rPr lang="el-GR" dirty="0"/>
              <a:t>) φωσφορικής ομάδας από κάποιο </a:t>
            </a:r>
            <a:r>
              <a:rPr lang="el-GR" dirty="0" err="1"/>
              <a:t>φωσφοεστερικό</a:t>
            </a:r>
            <a:r>
              <a:rPr lang="el-GR" dirty="0"/>
              <a:t> υπόστρωμα.</a:t>
            </a:r>
          </a:p>
          <a:p>
            <a:r>
              <a:rPr lang="el-GR" dirty="0"/>
              <a:t>Μία εξαίρεση αποτελούν τα ένζυμα που </a:t>
            </a:r>
            <a:r>
              <a:rPr lang="el-GR" dirty="0" err="1"/>
              <a:t>υδρολύουν</a:t>
            </a:r>
            <a:r>
              <a:rPr lang="el-GR" dirty="0"/>
              <a:t> πρωτεΐνες (</a:t>
            </a:r>
            <a:r>
              <a:rPr lang="el-GR" dirty="0" err="1"/>
              <a:t>πρωτεάσες</a:t>
            </a:r>
            <a:r>
              <a:rPr lang="el-GR" dirty="0"/>
              <a:t> ή πρωτεολυτικά ένζυμα). Στα ονόματα αυτών, συχνά, υπάρχει η κατάληξη − </a:t>
            </a:r>
            <a:r>
              <a:rPr lang="el-GR" dirty="0" err="1"/>
              <a:t>ίνη</a:t>
            </a:r>
            <a:r>
              <a:rPr lang="el-GR" dirty="0"/>
              <a:t>, π.χ. θρομβίνη, θρυψίνη.</a:t>
            </a:r>
          </a:p>
        </p:txBody>
      </p:sp>
    </p:spTree>
    <p:extLst>
      <p:ext uri="{BB962C8B-B14F-4D97-AF65-F5344CB8AC3E}">
        <p14:creationId xmlns:p14="http://schemas.microsoft.com/office/powerpoint/2010/main" val="38610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FD347C0-4466-58D8-F665-2D2757081046}"/>
              </a:ext>
            </a:extLst>
          </p:cNvPr>
          <p:cNvSpPr>
            <a:spLocks noGrp="1"/>
          </p:cNvSpPr>
          <p:nvPr>
            <p:ph type="title"/>
          </p:nvPr>
        </p:nvSpPr>
        <p:spPr>
          <a:xfrm>
            <a:off x="630936" y="639520"/>
            <a:ext cx="3429000" cy="1719072"/>
          </a:xfrm>
        </p:spPr>
        <p:txBody>
          <a:bodyPr anchor="b">
            <a:normAutofit/>
          </a:bodyPr>
          <a:lstStyle/>
          <a:p>
            <a:r>
              <a:rPr lang="el-GR" sz="5400"/>
              <a:t>Ονομασία ενζύμων</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0525401-552F-74C2-A72C-C5F6AA54D1FD}"/>
              </a:ext>
            </a:extLst>
          </p:cNvPr>
          <p:cNvSpPr>
            <a:spLocks noGrp="1"/>
          </p:cNvSpPr>
          <p:nvPr>
            <p:ph idx="1"/>
          </p:nvPr>
        </p:nvSpPr>
        <p:spPr>
          <a:xfrm>
            <a:off x="630936" y="2807208"/>
            <a:ext cx="3429000" cy="3410712"/>
          </a:xfrm>
        </p:spPr>
        <p:txBody>
          <a:bodyPr anchor="t">
            <a:normAutofit/>
          </a:bodyPr>
          <a:lstStyle/>
          <a:p>
            <a:r>
              <a:rPr lang="el-GR" sz="2200" dirty="0"/>
              <a:t>Το 1956, προκειμένου να μειωθεί η σύγχυση περί την ονομασία των ενζύμων, η τότε Διεθνής Επιτροπή Ενζύμων πρότεινε την κατάταξη των ενζύμων σε έξι κατηγορίες σύμφωνα με τη φύση της αντιδράσεως την οποία καταλύουν. </a:t>
            </a:r>
          </a:p>
          <a:p>
            <a:endParaRPr lang="el-GR" sz="2200" dirty="0"/>
          </a:p>
        </p:txBody>
      </p:sp>
      <p:pic>
        <p:nvPicPr>
          <p:cNvPr id="5" name="Εικόνα 4">
            <a:extLst>
              <a:ext uri="{FF2B5EF4-FFF2-40B4-BE49-F238E27FC236}">
                <a16:creationId xmlns:a16="http://schemas.microsoft.com/office/drawing/2014/main" id="{70E23398-9070-A385-123B-E0A108B7DB66}"/>
              </a:ext>
            </a:extLst>
          </p:cNvPr>
          <p:cNvPicPr>
            <a:picLocks noChangeAspect="1"/>
          </p:cNvPicPr>
          <p:nvPr/>
        </p:nvPicPr>
        <p:blipFill>
          <a:blip r:embed="rId2"/>
          <a:stretch>
            <a:fillRect/>
          </a:stretch>
        </p:blipFill>
        <p:spPr>
          <a:xfrm>
            <a:off x="4541651" y="1422838"/>
            <a:ext cx="7635546" cy="4695860"/>
          </a:xfrm>
          <a:prstGeom prst="rect">
            <a:avLst/>
          </a:prstGeom>
        </p:spPr>
      </p:pic>
    </p:spTree>
    <p:extLst>
      <p:ext uri="{BB962C8B-B14F-4D97-AF65-F5344CB8AC3E}">
        <p14:creationId xmlns:p14="http://schemas.microsoft.com/office/powerpoint/2010/main" val="366043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E6CDA5-004C-4B7D-8D90-C672F9CCFBB0}"/>
              </a:ext>
            </a:extLst>
          </p:cNvPr>
          <p:cNvSpPr>
            <a:spLocks noGrp="1"/>
          </p:cNvSpPr>
          <p:nvPr>
            <p:ph type="title"/>
          </p:nvPr>
        </p:nvSpPr>
        <p:spPr/>
        <p:txBody>
          <a:bodyPr/>
          <a:lstStyle/>
          <a:p>
            <a:r>
              <a:rPr lang="el-GR" dirty="0" err="1"/>
              <a:t>Οξειδοαναγωγάσες</a:t>
            </a:r>
            <a:endParaRPr lang="el-GR" dirty="0"/>
          </a:p>
        </p:txBody>
      </p:sp>
      <p:pic>
        <p:nvPicPr>
          <p:cNvPr id="5" name="Εικόνα 4">
            <a:extLst>
              <a:ext uri="{FF2B5EF4-FFF2-40B4-BE49-F238E27FC236}">
                <a16:creationId xmlns:a16="http://schemas.microsoft.com/office/drawing/2014/main" id="{5BC427E5-86CD-9C4A-ABCC-1690A4B3F054}"/>
              </a:ext>
            </a:extLst>
          </p:cNvPr>
          <p:cNvPicPr>
            <a:picLocks noChangeAspect="1"/>
          </p:cNvPicPr>
          <p:nvPr/>
        </p:nvPicPr>
        <p:blipFill>
          <a:blip r:embed="rId2"/>
          <a:stretch>
            <a:fillRect/>
          </a:stretch>
        </p:blipFill>
        <p:spPr>
          <a:xfrm>
            <a:off x="1514475" y="2181225"/>
            <a:ext cx="9163050" cy="2495550"/>
          </a:xfrm>
          <a:prstGeom prst="rect">
            <a:avLst/>
          </a:prstGeom>
        </p:spPr>
      </p:pic>
    </p:spTree>
    <p:extLst>
      <p:ext uri="{BB962C8B-B14F-4D97-AF65-F5344CB8AC3E}">
        <p14:creationId xmlns:p14="http://schemas.microsoft.com/office/powerpoint/2010/main" val="2243221723"/>
      </p:ext>
    </p:extLst>
  </p:cSld>
  <p:clrMapOvr>
    <a:masterClrMapping/>
  </p:clrMapOvr>
</p:sld>
</file>

<file path=ppt/theme/theme1.xml><?xml version="1.0" encoding="utf-8"?>
<a:theme xmlns:a="http://schemas.openxmlformats.org/drawingml/2006/main" name="Θέμα Office 2013 - 2022">
  <a:themeElements>
    <a:clrScheme name="Θέμα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1082</TotalTime>
  <Words>1904</Words>
  <Application>Microsoft Office PowerPoint</Application>
  <PresentationFormat>Ευρεία οθόνη</PresentationFormat>
  <Paragraphs>102</Paragraphs>
  <Slides>34</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Aptos</vt:lpstr>
      <vt:lpstr>Arial</vt:lpstr>
      <vt:lpstr>Calibri</vt:lpstr>
      <vt:lpstr>Calibri Light</vt:lpstr>
      <vt:lpstr>Θέμα Office 2013 - 2022</vt:lpstr>
      <vt:lpstr>Παρουσίαση του PowerPoint</vt:lpstr>
      <vt:lpstr>Ένζυμα</vt:lpstr>
      <vt:lpstr>Παρουσίαση του PowerPoint</vt:lpstr>
      <vt:lpstr>Ένζυμα</vt:lpstr>
      <vt:lpstr>Παρουσίαση του PowerPoint</vt:lpstr>
      <vt:lpstr>Παρουσίαση του PowerPoint</vt:lpstr>
      <vt:lpstr>Ονομασία ενζύμων</vt:lpstr>
      <vt:lpstr>Ονομασία ενζύμων</vt:lpstr>
      <vt:lpstr>Οξειδοαναγωγάσες</vt:lpstr>
      <vt:lpstr>Τρανσφεράσες</vt:lpstr>
      <vt:lpstr>Υδρολάσες</vt:lpstr>
      <vt:lpstr>Λυάσες</vt:lpstr>
      <vt:lpstr>Ισομεράσες</vt:lpstr>
      <vt:lpstr>Λιγάσες</vt:lpstr>
      <vt:lpstr>Παρουσίαση του PowerPoint</vt:lpstr>
      <vt:lpstr>Ονομασία ενζύμων</vt:lpstr>
      <vt:lpstr>Παρουσίαση του PowerPoint</vt:lpstr>
      <vt:lpstr>Υποστρώματα</vt:lpstr>
      <vt:lpstr>Συμπαράγοντες</vt:lpstr>
      <vt:lpstr>Συμπαράγοντες</vt:lpstr>
      <vt:lpstr>Συμπαράγοντες</vt:lpstr>
      <vt:lpstr>Ενεργά κέντρα</vt:lpstr>
      <vt:lpstr>Ενεργά κέντρα- Χαρακτηριστικά</vt:lpstr>
      <vt:lpstr>Ενεργά κέντρα- Χαρακτηριστικά</vt:lpstr>
      <vt:lpstr>Ενεργά κέντρα- Χαρακτηριστικά</vt:lpstr>
      <vt:lpstr>Ενεργά κέντρα- Χαρακτηριστικά</vt:lpstr>
      <vt:lpstr>Ενεργά κέντρα- Χαρακτηριστικά</vt:lpstr>
      <vt:lpstr>Τα ένζυμα επιταχύνουν τις αντιδράσεις διευκολύνοντας το σχηματισμό της μετάβασης κατάστασης</vt:lpstr>
      <vt:lpstr>Τα ένζυμα επιταχύνουν τις αντιδράσεις διευκολύνοντας το σχηματισμό της μετάβασης κατάστασης</vt:lpstr>
      <vt:lpstr>Παρουσίαση του PowerPoint</vt:lpstr>
      <vt:lpstr>Παρουσίαση του PowerPoint</vt:lpstr>
      <vt:lpstr>Μονάδες ενζυμικής δραστικότητας</vt:lpstr>
      <vt:lpstr>Προσδιορισμός Ενζυμικής δραστικότητας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ATHANASIA KASOUNI</dc:creator>
  <cp:lastModifiedBy>Chatzimitakos Theodoros</cp:lastModifiedBy>
  <cp:revision>18</cp:revision>
  <dcterms:created xsi:type="dcterms:W3CDTF">2024-03-24T20:21:34Z</dcterms:created>
  <dcterms:modified xsi:type="dcterms:W3CDTF">2024-04-09T06:58:18Z</dcterms:modified>
</cp:coreProperties>
</file>