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0" r:id="rId2"/>
    <p:sldId id="347" r:id="rId3"/>
    <p:sldId id="346" r:id="rId4"/>
    <p:sldId id="348" r:id="rId5"/>
    <p:sldId id="349" r:id="rId6"/>
    <p:sldId id="259" r:id="rId7"/>
    <p:sldId id="350" r:id="rId8"/>
    <p:sldId id="351" r:id="rId9"/>
    <p:sldId id="352" r:id="rId10"/>
    <p:sldId id="260" r:id="rId11"/>
    <p:sldId id="261" r:id="rId12"/>
    <p:sldId id="353" r:id="rId13"/>
    <p:sldId id="354" r:id="rId14"/>
    <p:sldId id="263" r:id="rId15"/>
    <p:sldId id="264" r:id="rId16"/>
    <p:sldId id="355" r:id="rId17"/>
    <p:sldId id="356" r:id="rId18"/>
    <p:sldId id="265" r:id="rId19"/>
    <p:sldId id="406" r:id="rId20"/>
    <p:sldId id="407" r:id="rId21"/>
    <p:sldId id="357" r:id="rId22"/>
    <p:sldId id="359" r:id="rId23"/>
    <p:sldId id="360" r:id="rId24"/>
    <p:sldId id="361" r:id="rId25"/>
    <p:sldId id="362" r:id="rId26"/>
    <p:sldId id="363" r:id="rId27"/>
    <p:sldId id="364" r:id="rId28"/>
    <p:sldId id="365" r:id="rId29"/>
    <p:sldId id="366" r:id="rId30"/>
    <p:sldId id="367" r:id="rId31"/>
    <p:sldId id="368" r:id="rId32"/>
    <p:sldId id="266" r:id="rId33"/>
    <p:sldId id="267" r:id="rId34"/>
    <p:sldId id="369" r:id="rId35"/>
    <p:sldId id="370" r:id="rId36"/>
    <p:sldId id="272" r:id="rId37"/>
    <p:sldId id="411" r:id="rId38"/>
    <p:sldId id="412" r:id="rId39"/>
    <p:sldId id="413" r:id="rId40"/>
    <p:sldId id="408" r:id="rId41"/>
    <p:sldId id="409" r:id="rId42"/>
    <p:sldId id="410" r:id="rId43"/>
    <p:sldId id="414" r:id="rId44"/>
    <p:sldId id="415" r:id="rId45"/>
    <p:sldId id="345"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4489" autoAdjust="0"/>
  </p:normalViewPr>
  <p:slideViewPr>
    <p:cSldViewPr snapToGrid="0">
      <p:cViewPr varScale="1">
        <p:scale>
          <a:sx n="96" d="100"/>
          <a:sy n="96" d="100"/>
        </p:scale>
        <p:origin x="13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D4FA6-8684-4484-A440-009E8F6F660D}" type="datetimeFigureOut">
              <a:rPr lang="el-GR" smtClean="0"/>
              <a:t>22/4/2024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5B7C0-2BEC-478D-8E34-481BC97A7F27}" type="slidenum">
              <a:rPr lang="el-GR" smtClean="0"/>
              <a:t>‹#›</a:t>
            </a:fld>
            <a:endParaRPr lang="el-GR"/>
          </a:p>
        </p:txBody>
      </p:sp>
    </p:spTree>
    <p:extLst>
      <p:ext uri="{BB962C8B-B14F-4D97-AF65-F5344CB8AC3E}">
        <p14:creationId xmlns:p14="http://schemas.microsoft.com/office/powerpoint/2010/main" val="17034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B2CB018A-3B23-A4F7-5F36-44EDA247FE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D5F1AC9C-A98E-4A76-AD5C-3ABC041BF027}" type="slidenum">
              <a:rPr lang="en-US" altLang="el-GR" sz="1200" baseline="0"/>
              <a:pPr/>
              <a:t>6</a:t>
            </a:fld>
            <a:endParaRPr lang="en-US" altLang="el-GR" sz="1200" baseline="0"/>
          </a:p>
        </p:txBody>
      </p:sp>
      <p:sp>
        <p:nvSpPr>
          <p:cNvPr id="21506" name="Rectangle 2">
            <a:extLst>
              <a:ext uri="{FF2B5EF4-FFF2-40B4-BE49-F238E27FC236}">
                <a16:creationId xmlns:a16="http://schemas.microsoft.com/office/drawing/2014/main" id="{D4F4CE73-BEB6-43AE-ACB7-5D371F423D46}"/>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2E2CBA4-862F-FEEA-90CB-BE7B8E0AF2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36</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37</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91833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38</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45107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39</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01391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40</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6629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41</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1172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42</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19338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43</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91880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2DF7175-0E0E-2482-A86F-6175D6445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B59EBC08-70A3-49D6-8EB2-A9F68B56EC6B}" type="slidenum">
              <a:rPr lang="en-US" altLang="el-GR" sz="1200" baseline="0"/>
              <a:pPr/>
              <a:t>44</a:t>
            </a:fld>
            <a:endParaRPr lang="en-US" altLang="el-GR" sz="1200" baseline="0"/>
          </a:p>
        </p:txBody>
      </p:sp>
      <p:sp>
        <p:nvSpPr>
          <p:cNvPr id="48130" name="Rectangle 2">
            <a:extLst>
              <a:ext uri="{FF2B5EF4-FFF2-40B4-BE49-F238E27FC236}">
                <a16:creationId xmlns:a16="http://schemas.microsoft.com/office/drawing/2014/main" id="{07531531-30AA-9BBB-B4C2-3484026B26E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EE34983-E61F-D9FF-9A35-1B3FDB439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9160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E55B7C0-2BEC-478D-8E34-481BC97A7F27}" type="slidenum">
              <a:rPr lang="el-GR" smtClean="0"/>
              <a:t>8</a:t>
            </a:fld>
            <a:endParaRPr lang="el-GR"/>
          </a:p>
        </p:txBody>
      </p:sp>
    </p:spTree>
    <p:extLst>
      <p:ext uri="{BB962C8B-B14F-4D97-AF65-F5344CB8AC3E}">
        <p14:creationId xmlns:p14="http://schemas.microsoft.com/office/powerpoint/2010/main" val="285848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E4057E04-DE63-FDA1-DF70-703CC8E62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6B1F7DE7-F8EC-4B23-8D5F-0D0961F2210A}" type="slidenum">
              <a:rPr lang="en-US" altLang="el-GR" sz="1200" baseline="0"/>
              <a:pPr/>
              <a:t>10</a:t>
            </a:fld>
            <a:endParaRPr lang="en-US" altLang="el-GR" sz="1200" baseline="0"/>
          </a:p>
        </p:txBody>
      </p:sp>
      <p:sp>
        <p:nvSpPr>
          <p:cNvPr id="23554" name="Rectangle 2">
            <a:extLst>
              <a:ext uri="{FF2B5EF4-FFF2-40B4-BE49-F238E27FC236}">
                <a16:creationId xmlns:a16="http://schemas.microsoft.com/office/drawing/2014/main" id="{3A3CD0C4-1E15-20F9-3210-4E903EE2186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EA2E158B-9A32-6BBB-1C25-7E80872D9A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5201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A2004F5-4FE9-95AB-5A8D-017F77173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E3704E20-D347-4567-A093-4505BE586BA8}" type="slidenum">
              <a:rPr lang="en-US" altLang="el-GR" sz="1200" baseline="0"/>
              <a:pPr/>
              <a:t>11</a:t>
            </a:fld>
            <a:endParaRPr lang="en-US" altLang="el-GR" sz="1200" baseline="0"/>
          </a:p>
        </p:txBody>
      </p:sp>
      <p:sp>
        <p:nvSpPr>
          <p:cNvPr id="25602" name="Rectangle 2">
            <a:extLst>
              <a:ext uri="{FF2B5EF4-FFF2-40B4-BE49-F238E27FC236}">
                <a16:creationId xmlns:a16="http://schemas.microsoft.com/office/drawing/2014/main" id="{01606725-1F3C-3B3A-62AC-E0B423D6727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36B5658-F420-A812-C332-29A176F8F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17188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AF0E709-1FB7-C9AA-7E0F-B83FAA09C4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3DC735CC-5E43-489A-8607-347302ED0A71}" type="slidenum">
              <a:rPr lang="en-US" altLang="el-GR" sz="1200" baseline="0"/>
              <a:pPr/>
              <a:t>14</a:t>
            </a:fld>
            <a:endParaRPr lang="en-US" altLang="el-GR" sz="1200" baseline="0"/>
          </a:p>
        </p:txBody>
      </p:sp>
      <p:sp>
        <p:nvSpPr>
          <p:cNvPr id="29698" name="Rectangle 2">
            <a:extLst>
              <a:ext uri="{FF2B5EF4-FFF2-40B4-BE49-F238E27FC236}">
                <a16:creationId xmlns:a16="http://schemas.microsoft.com/office/drawing/2014/main" id="{79762523-B21F-EB31-0381-705C8F958A9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9F5095E8-230C-EEBA-4219-82D2EF2643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30788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CC1360EF-A8EC-4E93-5576-5B22F6A5F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5693AAD5-2A12-4CF6-92D9-96CF57188217}" type="slidenum">
              <a:rPr lang="en-US" altLang="el-GR" sz="1200" baseline="0"/>
              <a:pPr/>
              <a:t>15</a:t>
            </a:fld>
            <a:endParaRPr lang="en-US" altLang="el-GR" sz="1200" baseline="0"/>
          </a:p>
        </p:txBody>
      </p:sp>
      <p:sp>
        <p:nvSpPr>
          <p:cNvPr id="31746" name="Rectangle 2">
            <a:extLst>
              <a:ext uri="{FF2B5EF4-FFF2-40B4-BE49-F238E27FC236}">
                <a16:creationId xmlns:a16="http://schemas.microsoft.com/office/drawing/2014/main" id="{4DA2E13E-8D96-0CB4-6465-F77EE640F50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0ADD9BE2-0262-2422-9E1E-772780BC93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04631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C2B68AEC-CB2B-9E62-960D-5523B88204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62AFBE4A-D1B2-435B-8403-8A19DFD96432}" type="slidenum">
              <a:rPr lang="en-US" altLang="el-GR" sz="1200" baseline="0"/>
              <a:pPr/>
              <a:t>18</a:t>
            </a:fld>
            <a:endParaRPr lang="en-US" altLang="el-GR" sz="1200" baseline="0"/>
          </a:p>
        </p:txBody>
      </p:sp>
      <p:sp>
        <p:nvSpPr>
          <p:cNvPr id="33794" name="Rectangle 2">
            <a:extLst>
              <a:ext uri="{FF2B5EF4-FFF2-40B4-BE49-F238E27FC236}">
                <a16:creationId xmlns:a16="http://schemas.microsoft.com/office/drawing/2014/main" id="{9556DE5D-50CD-79E9-9111-06B21E52017F}"/>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7E39D9A4-3FC0-89E9-C38D-FD6B041C3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20962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D73AD16-8E58-D8F8-4366-7F5312345C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AAE237B6-4CD7-473F-B872-4F5EA156B8F9}" type="slidenum">
              <a:rPr lang="en-US" altLang="el-GR" sz="1200" baseline="0"/>
              <a:pPr/>
              <a:t>32</a:t>
            </a:fld>
            <a:endParaRPr lang="en-US" altLang="el-GR" sz="1200" baseline="0"/>
          </a:p>
        </p:txBody>
      </p:sp>
      <p:sp>
        <p:nvSpPr>
          <p:cNvPr id="35842" name="Rectangle 2">
            <a:extLst>
              <a:ext uri="{FF2B5EF4-FFF2-40B4-BE49-F238E27FC236}">
                <a16:creationId xmlns:a16="http://schemas.microsoft.com/office/drawing/2014/main" id="{E9F5EB14-6E84-7BE3-8DAD-3071D46E3E9B}"/>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ECABF5D-FE11-8DC1-E7AC-3236F067E5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2278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49E595A-A29C-B571-FD55-54B8BF2DF9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MS PGothic" panose="020B0600070205080204" pitchFamily="34" charset="-128"/>
              </a:defRPr>
            </a:lvl1pPr>
            <a:lvl2pPr marL="742950" indent="-285750">
              <a:defRPr sz="2400" baseline="-25000">
                <a:solidFill>
                  <a:schemeClr val="tx1"/>
                </a:solidFill>
                <a:latin typeface="Arial" panose="020B0604020202020204" pitchFamily="34" charset="0"/>
                <a:ea typeface="MS PGothic" panose="020B0600070205080204" pitchFamily="34" charset="-128"/>
              </a:defRPr>
            </a:lvl2pPr>
            <a:lvl3pPr marL="1143000" indent="-228600">
              <a:defRPr sz="2400" baseline="-25000">
                <a:solidFill>
                  <a:schemeClr val="tx1"/>
                </a:solidFill>
                <a:latin typeface="Arial" panose="020B0604020202020204" pitchFamily="34" charset="0"/>
                <a:ea typeface="MS PGothic" panose="020B0600070205080204" pitchFamily="34" charset="-128"/>
              </a:defRPr>
            </a:lvl3pPr>
            <a:lvl4pPr marL="1600200" indent="-228600">
              <a:defRPr sz="2400" baseline="-25000">
                <a:solidFill>
                  <a:schemeClr val="tx1"/>
                </a:solidFill>
                <a:latin typeface="Arial" panose="020B0604020202020204" pitchFamily="34" charset="0"/>
                <a:ea typeface="MS PGothic" panose="020B0600070205080204" pitchFamily="34" charset="-128"/>
              </a:defRPr>
            </a:lvl4pPr>
            <a:lvl5pPr marL="2057400" indent="-228600">
              <a:defRPr sz="24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MS PGothic" panose="020B0600070205080204" pitchFamily="34" charset="-128"/>
              </a:defRPr>
            </a:lvl9pPr>
          </a:lstStyle>
          <a:p>
            <a:fld id="{FE018409-58F2-43FD-A905-752545C87BB3}" type="slidenum">
              <a:rPr lang="en-US" altLang="el-GR" sz="1200" baseline="0"/>
              <a:pPr/>
              <a:t>33</a:t>
            </a:fld>
            <a:endParaRPr lang="en-US" altLang="el-GR" sz="1200" baseline="0"/>
          </a:p>
        </p:txBody>
      </p:sp>
      <p:sp>
        <p:nvSpPr>
          <p:cNvPr id="37890" name="Rectangle 2">
            <a:extLst>
              <a:ext uri="{FF2B5EF4-FFF2-40B4-BE49-F238E27FC236}">
                <a16:creationId xmlns:a16="http://schemas.microsoft.com/office/drawing/2014/main" id="{FA7E82EA-0330-83E3-241E-54A32453EB26}"/>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F2A9C60-5A41-80F6-D2DC-0660232357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18007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E304E2-1B08-63B5-FF3F-2425C9C7284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A7C8601-63C9-FD63-7A22-67BFA6C01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FDF3445-9A77-AC21-2A72-2D68BC895AD1}"/>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5" name="Θέση υποσέλιδου 4">
            <a:extLst>
              <a:ext uri="{FF2B5EF4-FFF2-40B4-BE49-F238E27FC236}">
                <a16:creationId xmlns:a16="http://schemas.microsoft.com/office/drawing/2014/main" id="{E5D77D4F-9E33-3DD5-0ED6-F2EB0894330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300B76B-8C92-E7B3-1AE9-CED1076ED52C}"/>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24088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8A8289-9C29-54D7-7334-9A3C24F6771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9DC39CF-9FA2-3944-7A58-B1830C5AAF4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4A5525-A24A-8D36-9BB2-C2D66F79ECA4}"/>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5" name="Θέση υποσέλιδου 4">
            <a:extLst>
              <a:ext uri="{FF2B5EF4-FFF2-40B4-BE49-F238E27FC236}">
                <a16:creationId xmlns:a16="http://schemas.microsoft.com/office/drawing/2014/main" id="{68563C17-345E-C69C-26AD-7211963D367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ABADB6-C60B-F8C0-C0F3-4A1B11401EE1}"/>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175820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36F6884-6636-92E1-37CB-C130444E5AD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BDE2EF7-EB98-99D7-A757-38743A9B65A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37A562-3E75-1492-233D-77FECE81326A}"/>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5" name="Θέση υποσέλιδου 4">
            <a:extLst>
              <a:ext uri="{FF2B5EF4-FFF2-40B4-BE49-F238E27FC236}">
                <a16:creationId xmlns:a16="http://schemas.microsoft.com/office/drawing/2014/main" id="{5BF244ED-5C05-61BE-D0B3-556FB17A1FE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6B49916-EAD8-EAB2-5676-F3F7F861C9C7}"/>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81929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BDE73D-4ACC-2AA1-E0AD-3D1115AD729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66308D7-FBE1-927B-3E98-B7A9F52E434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A2F6E49-100B-1B90-DD18-D8FB809869C4}"/>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5" name="Θέση υποσέλιδου 4">
            <a:extLst>
              <a:ext uri="{FF2B5EF4-FFF2-40B4-BE49-F238E27FC236}">
                <a16:creationId xmlns:a16="http://schemas.microsoft.com/office/drawing/2014/main" id="{BA8ECD24-E48D-EB56-5A9D-F65E3657E7A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27090C2-6E81-574E-0C73-E4C8620F5EC8}"/>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122886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6571CB-CD42-0026-3280-9099CFF4F9C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A79D44D-E979-6527-3444-3C3549CBE4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08B676E-96D5-1480-AD68-F2190C4FCBFF}"/>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5" name="Θέση υποσέλιδου 4">
            <a:extLst>
              <a:ext uri="{FF2B5EF4-FFF2-40B4-BE49-F238E27FC236}">
                <a16:creationId xmlns:a16="http://schemas.microsoft.com/office/drawing/2014/main" id="{A57B7659-97B2-C32F-C187-F0BF66CCBF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6276ABB-D87D-5B53-3A17-DEB1BE766D3E}"/>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87333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F6ECF4-D604-DEB6-79DF-25DD9A79DDF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8B15C1E-BE3C-FE3E-F43B-BBC8409719E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E0F24D5-8330-6E78-A1AF-ABD505AFCE9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5E68C5C-CE89-86A2-0808-6B6EF64466A3}"/>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6" name="Θέση υποσέλιδου 5">
            <a:extLst>
              <a:ext uri="{FF2B5EF4-FFF2-40B4-BE49-F238E27FC236}">
                <a16:creationId xmlns:a16="http://schemas.microsoft.com/office/drawing/2014/main" id="{97F639DC-5D25-598D-C31A-8FC1A030301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2007404-F981-4595-3886-29A23D1321E6}"/>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422481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D5872-31FD-BD20-504B-460BDDB34EE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0B6C25B-4CFF-A2C3-C892-0833E1724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509A2B2-0F70-4746-6923-2B5491CC38E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0198107D-1E51-6976-2F87-629541972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4A2346C-7920-6215-CB59-00CB9B93AC9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F18DB7A-D86A-9335-9580-EB2EAD47FF4D}"/>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8" name="Θέση υποσέλιδου 7">
            <a:extLst>
              <a:ext uri="{FF2B5EF4-FFF2-40B4-BE49-F238E27FC236}">
                <a16:creationId xmlns:a16="http://schemas.microsoft.com/office/drawing/2014/main" id="{3763340C-F490-3A17-61D5-C3D6E73F52B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70042EC-A6D6-418C-79C3-6800F279F835}"/>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122285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C77C98-90E5-F85D-68BF-A60F2635188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54E32E9-9667-265D-6218-A22549D36D7F}"/>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4" name="Θέση υποσέλιδου 3">
            <a:extLst>
              <a:ext uri="{FF2B5EF4-FFF2-40B4-BE49-F238E27FC236}">
                <a16:creationId xmlns:a16="http://schemas.microsoft.com/office/drawing/2014/main" id="{A3B8D1D9-D5EA-1EC3-F93B-62CC8C987AA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6211C23-0FFF-A0EC-513F-A8CBD6AF7161}"/>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339954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4A5B1F7-D926-73C8-062F-84316B7EF091}"/>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3" name="Θέση υποσέλιδου 2">
            <a:extLst>
              <a:ext uri="{FF2B5EF4-FFF2-40B4-BE49-F238E27FC236}">
                <a16:creationId xmlns:a16="http://schemas.microsoft.com/office/drawing/2014/main" id="{163E5AAD-7310-9804-65A9-3467B15F96E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A606A7C-C349-218F-58DC-2522ED5CB256}"/>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405452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76BD43-5A79-6C10-65FD-E00A1067F12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D0A58CE-8E00-333F-AF72-84A5CBDB0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B308C68B-5179-8658-35ED-CA745C804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484A7A1-768E-E98C-E614-54F47C69D1B9}"/>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6" name="Θέση υποσέλιδου 5">
            <a:extLst>
              <a:ext uri="{FF2B5EF4-FFF2-40B4-BE49-F238E27FC236}">
                <a16:creationId xmlns:a16="http://schemas.microsoft.com/office/drawing/2014/main" id="{E5BF5E90-02D6-E0B1-03D3-DD658EFD949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8CD5D5E-8C03-EFD7-FDD5-06DA5D55BCF7}"/>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207160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762278-52B8-CCCD-AFBF-6B3BD4C49D8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4DA5D91-5A46-C946-CCC0-B8C7A773C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EC039F2-2356-D53D-9334-5E445AE8D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2A5EBA-8BDA-E9E4-225F-950A7F5B8F30}"/>
              </a:ext>
            </a:extLst>
          </p:cNvPr>
          <p:cNvSpPr>
            <a:spLocks noGrp="1"/>
          </p:cNvSpPr>
          <p:nvPr>
            <p:ph type="dt" sz="half" idx="10"/>
          </p:nvPr>
        </p:nvSpPr>
        <p:spPr/>
        <p:txBody>
          <a:bodyPr/>
          <a:lstStyle/>
          <a:p>
            <a:fld id="{424513D5-8791-44D9-B4F3-B38C9A68B2A2}" type="datetimeFigureOut">
              <a:rPr lang="el-GR" smtClean="0"/>
              <a:t>22/4/2024</a:t>
            </a:fld>
            <a:endParaRPr lang="el-GR"/>
          </a:p>
        </p:txBody>
      </p:sp>
      <p:sp>
        <p:nvSpPr>
          <p:cNvPr id="6" name="Θέση υποσέλιδου 5">
            <a:extLst>
              <a:ext uri="{FF2B5EF4-FFF2-40B4-BE49-F238E27FC236}">
                <a16:creationId xmlns:a16="http://schemas.microsoft.com/office/drawing/2014/main" id="{CE5CAD14-7777-EDB9-5549-6F7B4BAF09D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9382194-244A-6398-CA63-45752CD3D754}"/>
              </a:ext>
            </a:extLst>
          </p:cNvPr>
          <p:cNvSpPr>
            <a:spLocks noGrp="1"/>
          </p:cNvSpPr>
          <p:nvPr>
            <p:ph type="sldNum" sz="quarter" idx="12"/>
          </p:nvPr>
        </p:nvSpPr>
        <p:spPr/>
        <p:txBody>
          <a:bodyPr/>
          <a:lstStyle/>
          <a:p>
            <a:fld id="{A414F7DE-27FE-4C84-B726-6C3A8772FA00}" type="slidenum">
              <a:rPr lang="el-GR" smtClean="0"/>
              <a:t>‹#›</a:t>
            </a:fld>
            <a:endParaRPr lang="el-GR"/>
          </a:p>
        </p:txBody>
      </p:sp>
    </p:spTree>
    <p:extLst>
      <p:ext uri="{BB962C8B-B14F-4D97-AF65-F5344CB8AC3E}">
        <p14:creationId xmlns:p14="http://schemas.microsoft.com/office/powerpoint/2010/main" val="392729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C387F49-457C-4E6C-1B92-07E8871882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4B2362B-93FE-59C1-3DCF-190E2FD7F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D9E0F17-1211-39A0-4A46-BCFD774FB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4513D5-8791-44D9-B4F3-B38C9A68B2A2}" type="datetimeFigureOut">
              <a:rPr lang="el-GR" smtClean="0"/>
              <a:t>22/4/2024</a:t>
            </a:fld>
            <a:endParaRPr lang="el-GR"/>
          </a:p>
        </p:txBody>
      </p:sp>
      <p:sp>
        <p:nvSpPr>
          <p:cNvPr id="5" name="Θέση υποσέλιδου 4">
            <a:extLst>
              <a:ext uri="{FF2B5EF4-FFF2-40B4-BE49-F238E27FC236}">
                <a16:creationId xmlns:a16="http://schemas.microsoft.com/office/drawing/2014/main" id="{2E7C625B-B877-5A31-7905-9C8E1143A9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A5555BFC-D280-051A-9591-FDA9541F7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14F7DE-27FE-4C84-B726-6C3A8772FA00}" type="slidenum">
              <a:rPr lang="el-GR" smtClean="0"/>
              <a:t>‹#›</a:t>
            </a:fld>
            <a:endParaRPr lang="el-GR"/>
          </a:p>
        </p:txBody>
      </p:sp>
    </p:spTree>
    <p:extLst>
      <p:ext uri="{BB962C8B-B14F-4D97-AF65-F5344CB8AC3E}">
        <p14:creationId xmlns:p14="http://schemas.microsoft.com/office/powerpoint/2010/main" val="72561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7.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7.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7.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C58F65-7CB2-C215-0C8C-9661FFEE04DD}"/>
              </a:ext>
            </a:extLst>
          </p:cNvPr>
          <p:cNvSpPr>
            <a:spLocks noGrp="1"/>
          </p:cNvSpPr>
          <p:nvPr>
            <p:ph type="title"/>
          </p:nvPr>
        </p:nvSpPr>
        <p:spPr>
          <a:xfrm>
            <a:off x="0" y="0"/>
            <a:ext cx="6085685" cy="1580321"/>
          </a:xfrm>
        </p:spPr>
        <p:txBody>
          <a:bodyPr anchor="b">
            <a:normAutofit/>
          </a:bodyPr>
          <a:lstStyle/>
          <a:p>
            <a:pPr algn="ctr"/>
            <a:r>
              <a:rPr lang="el-GR" sz="3200" dirty="0"/>
              <a:t>Πανεπιστήμιο Θεσσαλίας</a:t>
            </a:r>
            <a:br>
              <a:rPr lang="el-GR" sz="3200" dirty="0"/>
            </a:br>
            <a:r>
              <a:rPr lang="el-GR" sz="3200" dirty="0"/>
              <a:t>Τμήμα Επιστήμης Τροφίμων &amp; Διατροφής</a:t>
            </a:r>
          </a:p>
        </p:txBody>
      </p:sp>
      <p:sp>
        <p:nvSpPr>
          <p:cNvPr id="27" name="Θέση περιεχομένου 2">
            <a:extLst>
              <a:ext uri="{FF2B5EF4-FFF2-40B4-BE49-F238E27FC236}">
                <a16:creationId xmlns:a16="http://schemas.microsoft.com/office/drawing/2014/main" id="{363A4048-7C82-53C3-F376-843009C9039C}"/>
              </a:ext>
            </a:extLst>
          </p:cNvPr>
          <p:cNvSpPr>
            <a:spLocks noGrp="1"/>
          </p:cNvSpPr>
          <p:nvPr>
            <p:ph idx="1"/>
          </p:nvPr>
        </p:nvSpPr>
        <p:spPr>
          <a:xfrm>
            <a:off x="0" y="5856880"/>
            <a:ext cx="6085685" cy="997359"/>
          </a:xfrm>
        </p:spPr>
        <p:txBody>
          <a:bodyPr anchor="t">
            <a:normAutofit/>
          </a:bodyPr>
          <a:lstStyle/>
          <a:p>
            <a:pPr marL="0" indent="0" algn="ctr">
              <a:buNone/>
            </a:pPr>
            <a:r>
              <a:rPr lang="el-GR" sz="2400" dirty="0"/>
              <a:t>Δρ. Χατζημητάκος Θεόδωρος, </a:t>
            </a:r>
          </a:p>
          <a:p>
            <a:pPr marL="0" indent="0" algn="ctr">
              <a:buNone/>
            </a:pPr>
            <a:r>
              <a:rPr lang="en-US" sz="2400" dirty="0"/>
              <a:t>M.Sc., M.Ed., </a:t>
            </a:r>
            <a:r>
              <a:rPr lang="en-US" sz="2400" dirty="0" err="1"/>
              <a:t>Ph.D</a:t>
            </a:r>
            <a:endParaRPr lang="el-GR" sz="2400" dirty="0"/>
          </a:p>
        </p:txBody>
      </p:sp>
      <p:pic>
        <p:nvPicPr>
          <p:cNvPr id="5" name="Picture 4" descr="Κρυστάλλινο πλέγμα">
            <a:extLst>
              <a:ext uri="{FF2B5EF4-FFF2-40B4-BE49-F238E27FC236}">
                <a16:creationId xmlns:a16="http://schemas.microsoft.com/office/drawing/2014/main" id="{76E4D5A2-CB9A-0489-4CEB-90FB8BE47796}"/>
              </a:ext>
            </a:extLst>
          </p:cNvPr>
          <p:cNvPicPr>
            <a:picLocks noChangeAspect="1"/>
          </p:cNvPicPr>
          <p:nvPr/>
        </p:nvPicPr>
        <p:blipFill rotWithShape="1">
          <a:blip r:embed="rId2"/>
          <a:srcRect l="25636" r="24364"/>
          <a:stretch/>
        </p:blipFill>
        <p:spPr>
          <a:xfrm>
            <a:off x="6096000" y="10"/>
            <a:ext cx="6095999" cy="6857990"/>
          </a:xfrm>
          <a:prstGeom prst="rect">
            <a:avLst/>
          </a:prstGeom>
        </p:spPr>
      </p:pic>
      <p:sp>
        <p:nvSpPr>
          <p:cNvPr id="6" name="TextBox 5">
            <a:extLst>
              <a:ext uri="{FF2B5EF4-FFF2-40B4-BE49-F238E27FC236}">
                <a16:creationId xmlns:a16="http://schemas.microsoft.com/office/drawing/2014/main" id="{C797B9FD-B68E-E532-B755-AEB4A2A8D4D3}"/>
              </a:ext>
            </a:extLst>
          </p:cNvPr>
          <p:cNvSpPr txBox="1"/>
          <p:nvPr/>
        </p:nvSpPr>
        <p:spPr>
          <a:xfrm>
            <a:off x="0" y="2764901"/>
            <a:ext cx="5971889" cy="584775"/>
          </a:xfrm>
          <a:prstGeom prst="rect">
            <a:avLst/>
          </a:prstGeom>
          <a:noFill/>
        </p:spPr>
        <p:txBody>
          <a:bodyPr wrap="square">
            <a:spAutoFit/>
          </a:bodyPr>
          <a:lstStyle/>
          <a:p>
            <a:pPr marL="0" indent="0" algn="ctr">
              <a:buNone/>
            </a:pPr>
            <a:r>
              <a:rPr lang="el-GR" sz="3200" dirty="0"/>
              <a:t>Οργανική Χημεία</a:t>
            </a:r>
          </a:p>
        </p:txBody>
      </p:sp>
      <p:sp>
        <p:nvSpPr>
          <p:cNvPr id="21" name="TextBox 20">
            <a:extLst>
              <a:ext uri="{FF2B5EF4-FFF2-40B4-BE49-F238E27FC236}">
                <a16:creationId xmlns:a16="http://schemas.microsoft.com/office/drawing/2014/main" id="{7E9B40CD-3C6E-41F0-1424-5ADF6CE1BF45}"/>
              </a:ext>
            </a:extLst>
          </p:cNvPr>
          <p:cNvSpPr txBox="1"/>
          <p:nvPr/>
        </p:nvSpPr>
        <p:spPr>
          <a:xfrm>
            <a:off x="113796" y="4025770"/>
            <a:ext cx="5971889" cy="461665"/>
          </a:xfrm>
          <a:prstGeom prst="rect">
            <a:avLst/>
          </a:prstGeom>
          <a:noFill/>
        </p:spPr>
        <p:txBody>
          <a:bodyPr wrap="square">
            <a:spAutoFit/>
          </a:bodyPr>
          <a:lstStyle/>
          <a:p>
            <a:pPr marL="0" indent="0" algn="ctr">
              <a:buNone/>
            </a:pPr>
            <a:r>
              <a:rPr lang="en-US" sz="2400"/>
              <a:t>4</a:t>
            </a:r>
            <a:r>
              <a:rPr lang="el-GR" sz="2400" baseline="30000"/>
              <a:t>η</a:t>
            </a:r>
            <a:r>
              <a:rPr lang="el-GR" sz="2400"/>
              <a:t> </a:t>
            </a:r>
            <a:r>
              <a:rPr lang="el-GR" sz="2400" dirty="0"/>
              <a:t>Ενότητα</a:t>
            </a:r>
          </a:p>
        </p:txBody>
      </p:sp>
    </p:spTree>
    <p:extLst>
      <p:ext uri="{BB962C8B-B14F-4D97-AF65-F5344CB8AC3E}">
        <p14:creationId xmlns:p14="http://schemas.microsoft.com/office/powerpoint/2010/main" val="35552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A18AECEF-B7BF-5BB0-49F5-A9CC71D5FB94}"/>
              </a:ext>
            </a:extLst>
          </p:cNvPr>
          <p:cNvSpPr>
            <a:spLocks noGrp="1" noChangeArrowheads="1"/>
          </p:cNvSpPr>
          <p:nvPr>
            <p:ph type="ctrTitle"/>
          </p:nvPr>
        </p:nvSpPr>
        <p:spPr>
          <a:xfrm>
            <a:off x="1524001" y="1"/>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22530" name="Picture 1" descr="Screen Shot 2017-08-28 at 2.29.32 PM.png">
            <a:extLst>
              <a:ext uri="{FF2B5EF4-FFF2-40B4-BE49-F238E27FC236}">
                <a16:creationId xmlns:a16="http://schemas.microsoft.com/office/drawing/2014/main" id="{276CE180-9BBA-EFDE-14CB-34564ECB83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01687"/>
            <a:ext cx="9144000" cy="60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EEB53C4-3723-0D0B-A521-F619504341D5}"/>
              </a:ext>
            </a:extLst>
          </p:cNvPr>
          <p:cNvSpPr txBox="1"/>
          <p:nvPr/>
        </p:nvSpPr>
        <p:spPr>
          <a:xfrm>
            <a:off x="86137" y="513453"/>
            <a:ext cx="3183835" cy="6186309"/>
          </a:xfrm>
          <a:prstGeom prst="rect">
            <a:avLst/>
          </a:prstGeom>
          <a:noFill/>
        </p:spPr>
        <p:txBody>
          <a:bodyPr wrap="square" rtlCol="0">
            <a:spAutoFit/>
          </a:bodyPr>
          <a:lstStyle/>
          <a:p>
            <a:r>
              <a:rPr lang="el-GR" dirty="0"/>
              <a:t>Μια δέσμη φωτός αποτελείται από ηλεκτρομαγνητικά κύματα που ταλαντώνονται σε άπειρο αριθμό επιπέδων, κάθετων προς τη διεύθυνση διάδοσής του.</a:t>
            </a:r>
          </a:p>
          <a:p>
            <a:endParaRPr lang="el-GR" dirty="0"/>
          </a:p>
          <a:p>
            <a:r>
              <a:rPr lang="el-GR" dirty="0"/>
              <a:t>Όταν μια δέσμη πολωμένου φωτός διέλθει από ένα διάλυμα οργανικών μορίων (π.χ. ζάχαρη) το επίπεδο πόλωσης στρέφεται κατά μια γωνία α.</a:t>
            </a:r>
          </a:p>
          <a:p>
            <a:r>
              <a:rPr lang="el-GR" dirty="0"/>
              <a:t>Αυτή την ιδιότητα δεν την εμφανίζουν όλες οι οργανικές ενώσεις. Αυτές που την εμφανίζουν ονομάζονται οπτικά ενεργές.</a:t>
            </a:r>
          </a:p>
          <a:p>
            <a:endParaRPr lang="el-GR" dirty="0"/>
          </a:p>
          <a:p>
            <a:r>
              <a:rPr lang="el-GR" dirty="0"/>
              <a:t>(-) αριστερή στρέψη του φωτός</a:t>
            </a:r>
          </a:p>
          <a:p>
            <a:r>
              <a:rPr lang="el-GR" dirty="0"/>
              <a:t>(+) δεξιά στρέψη του φωτός</a:t>
            </a:r>
          </a:p>
        </p:txBody>
      </p:sp>
    </p:spTree>
    <p:extLst>
      <p:ext uri="{BB962C8B-B14F-4D97-AF65-F5344CB8AC3E}">
        <p14:creationId xmlns:p14="http://schemas.microsoft.com/office/powerpoint/2010/main" val="91789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E5413CE-BC5C-0D6F-723E-365519B840C6}"/>
              </a:ext>
            </a:extLst>
          </p:cNvPr>
          <p:cNvSpPr>
            <a:spLocks noGrp="1" noChangeArrowheads="1"/>
          </p:cNvSpPr>
          <p:nvPr>
            <p:ph type="ctrTitle"/>
          </p:nvPr>
        </p:nvSpPr>
        <p:spPr>
          <a:xfrm>
            <a:off x="1524001" y="1"/>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24578" name="Picture 1" descr="Screen Shot 2017-08-28 at 2.30.14 PM.png">
            <a:extLst>
              <a:ext uri="{FF2B5EF4-FFF2-40B4-BE49-F238E27FC236}">
                <a16:creationId xmlns:a16="http://schemas.microsoft.com/office/drawing/2014/main" id="{46569D74-5DCA-97A1-9893-39ECF97279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00214"/>
            <a:ext cx="9144000"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64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45956" cy="2170075"/>
          </a:xfrm>
        </p:spPr>
        <p:txBody>
          <a:bodyPr/>
          <a:lstStyle/>
          <a:p>
            <a:r>
              <a:rPr lang="el-GR" dirty="0"/>
              <a:t>Κανόνες προτεραιότητας για τον προσδιορισμό της </a:t>
            </a:r>
            <a:r>
              <a:rPr lang="el-GR" dirty="0" err="1"/>
              <a:t>στερεοαπεικόνισης</a:t>
            </a:r>
            <a:endParaRPr lang="el-GR" dirty="0"/>
          </a:p>
          <a:p>
            <a:endParaRPr lang="el-GR" dirty="0"/>
          </a:p>
          <a:p>
            <a:r>
              <a:rPr lang="el-GR" dirty="0"/>
              <a:t>1) Τα 4 άτομα του </a:t>
            </a:r>
            <a:r>
              <a:rPr lang="el-GR" dirty="0" err="1"/>
              <a:t>στερεογονικού</a:t>
            </a:r>
            <a:r>
              <a:rPr lang="el-GR" dirty="0"/>
              <a:t> κέντρου κατατάσσονται με βάση των ατομικό τους αριθμό.</a:t>
            </a:r>
          </a:p>
          <a:p>
            <a:endParaRPr lang="el-GR" dirty="0"/>
          </a:p>
          <a:p>
            <a:endParaRPr lang="el-GR" dirty="0"/>
          </a:p>
        </p:txBody>
      </p:sp>
      <p:pic>
        <p:nvPicPr>
          <p:cNvPr id="4" name="Εικόνα 3">
            <a:extLst>
              <a:ext uri="{FF2B5EF4-FFF2-40B4-BE49-F238E27FC236}">
                <a16:creationId xmlns:a16="http://schemas.microsoft.com/office/drawing/2014/main" id="{11888693-1FB1-377E-DD01-BE83338E71BA}"/>
              </a:ext>
            </a:extLst>
          </p:cNvPr>
          <p:cNvPicPr>
            <a:picLocks noChangeAspect="1"/>
          </p:cNvPicPr>
          <p:nvPr/>
        </p:nvPicPr>
        <p:blipFill>
          <a:blip r:embed="rId2"/>
          <a:stretch>
            <a:fillRect/>
          </a:stretch>
        </p:blipFill>
        <p:spPr>
          <a:xfrm>
            <a:off x="215347" y="2252953"/>
            <a:ext cx="11211339" cy="939679"/>
          </a:xfrm>
          <a:prstGeom prst="rect">
            <a:avLst/>
          </a:prstGeom>
        </p:spPr>
      </p:pic>
      <p:pic>
        <p:nvPicPr>
          <p:cNvPr id="6" name="Εικόνα 5">
            <a:extLst>
              <a:ext uri="{FF2B5EF4-FFF2-40B4-BE49-F238E27FC236}">
                <a16:creationId xmlns:a16="http://schemas.microsoft.com/office/drawing/2014/main" id="{EF10D2EA-0A49-B04E-922B-5D56218295AA}"/>
              </a:ext>
            </a:extLst>
          </p:cNvPr>
          <p:cNvPicPr>
            <a:picLocks noChangeAspect="1"/>
          </p:cNvPicPr>
          <p:nvPr/>
        </p:nvPicPr>
        <p:blipFill>
          <a:blip r:embed="rId3"/>
          <a:stretch>
            <a:fillRect/>
          </a:stretch>
        </p:blipFill>
        <p:spPr>
          <a:xfrm>
            <a:off x="4946787" y="3082870"/>
            <a:ext cx="6291884" cy="3775130"/>
          </a:xfrm>
          <a:prstGeom prst="rect">
            <a:avLst/>
          </a:prstGeom>
        </p:spPr>
      </p:pic>
      <p:sp>
        <p:nvSpPr>
          <p:cNvPr id="8" name="TextBox 7">
            <a:extLst>
              <a:ext uri="{FF2B5EF4-FFF2-40B4-BE49-F238E27FC236}">
                <a16:creationId xmlns:a16="http://schemas.microsoft.com/office/drawing/2014/main" id="{B7B9E2D3-521F-A03B-9B48-96BBA278FF22}"/>
              </a:ext>
            </a:extLst>
          </p:cNvPr>
          <p:cNvSpPr txBox="1"/>
          <p:nvPr/>
        </p:nvSpPr>
        <p:spPr>
          <a:xfrm>
            <a:off x="184080" y="3901931"/>
            <a:ext cx="4793975" cy="2246769"/>
          </a:xfrm>
          <a:prstGeom prst="rect">
            <a:avLst/>
          </a:prstGeom>
          <a:noFill/>
        </p:spPr>
        <p:txBody>
          <a:bodyPr wrap="square">
            <a:spAutoFit/>
          </a:bodyPr>
          <a:lstStyle/>
          <a:p>
            <a:r>
              <a:rPr lang="el-GR" sz="2800" dirty="0"/>
              <a:t>2) Αν δεν μπορούμε να αποφασίσουμε με τα πρώτα άτομα, συνεχίζουμε με τα επόμενα, μέχρι να βρεθεί διαφορά</a:t>
            </a:r>
          </a:p>
        </p:txBody>
      </p:sp>
    </p:spTree>
    <p:extLst>
      <p:ext uri="{BB962C8B-B14F-4D97-AF65-F5344CB8AC3E}">
        <p14:creationId xmlns:p14="http://schemas.microsoft.com/office/powerpoint/2010/main" val="293251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3) Άτομα με πολλαπλούς δεσμούς, είναι ισοδύναμε με ίσο αριθμό ατόμων συνδεδεμένα με απλούς δεσμούς</a:t>
            </a:r>
          </a:p>
          <a:p>
            <a:endParaRPr lang="el-GR" dirty="0"/>
          </a:p>
        </p:txBody>
      </p:sp>
      <p:pic>
        <p:nvPicPr>
          <p:cNvPr id="4" name="Εικόνα 3">
            <a:extLst>
              <a:ext uri="{FF2B5EF4-FFF2-40B4-BE49-F238E27FC236}">
                <a16:creationId xmlns:a16="http://schemas.microsoft.com/office/drawing/2014/main" id="{58CBBF72-19BE-50F5-0C2F-2BCE22D04472}"/>
              </a:ext>
            </a:extLst>
          </p:cNvPr>
          <p:cNvPicPr>
            <a:picLocks noChangeAspect="1"/>
          </p:cNvPicPr>
          <p:nvPr/>
        </p:nvPicPr>
        <p:blipFill>
          <a:blip r:embed="rId2"/>
          <a:stretch>
            <a:fillRect/>
          </a:stretch>
        </p:blipFill>
        <p:spPr>
          <a:xfrm>
            <a:off x="2838450" y="1186898"/>
            <a:ext cx="6515100" cy="1562100"/>
          </a:xfrm>
          <a:prstGeom prst="rect">
            <a:avLst/>
          </a:prstGeom>
        </p:spPr>
      </p:pic>
      <p:pic>
        <p:nvPicPr>
          <p:cNvPr id="6" name="Εικόνα 5">
            <a:extLst>
              <a:ext uri="{FF2B5EF4-FFF2-40B4-BE49-F238E27FC236}">
                <a16:creationId xmlns:a16="http://schemas.microsoft.com/office/drawing/2014/main" id="{06EB65C7-3C39-1DA5-0036-3195441B8C10}"/>
              </a:ext>
            </a:extLst>
          </p:cNvPr>
          <p:cNvPicPr>
            <a:picLocks noChangeAspect="1"/>
          </p:cNvPicPr>
          <p:nvPr/>
        </p:nvPicPr>
        <p:blipFill>
          <a:blip r:embed="rId3"/>
          <a:stretch>
            <a:fillRect/>
          </a:stretch>
        </p:blipFill>
        <p:spPr>
          <a:xfrm>
            <a:off x="2967658" y="3068913"/>
            <a:ext cx="6515100" cy="3438525"/>
          </a:xfrm>
          <a:prstGeom prst="rect">
            <a:avLst/>
          </a:prstGeom>
        </p:spPr>
      </p:pic>
    </p:spTree>
    <p:extLst>
      <p:ext uri="{BB962C8B-B14F-4D97-AF65-F5344CB8AC3E}">
        <p14:creationId xmlns:p14="http://schemas.microsoft.com/office/powerpoint/2010/main" val="56669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52568272-5600-62A5-18DE-0155B1B843A1}"/>
              </a:ext>
            </a:extLst>
          </p:cNvPr>
          <p:cNvSpPr>
            <a:spLocks noGrp="1" noChangeArrowheads="1"/>
          </p:cNvSpPr>
          <p:nvPr>
            <p:ph type="ctrTitle"/>
          </p:nvPr>
        </p:nvSpPr>
        <p:spPr>
          <a:xfrm rot="16200000">
            <a:off x="-1434306" y="3685382"/>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28674" name="Picture 1" descr="Screen Shot 2017-08-28 at 2.31.27 PM.png">
            <a:extLst>
              <a:ext uri="{FF2B5EF4-FFF2-40B4-BE49-F238E27FC236}">
                <a16:creationId xmlns:a16="http://schemas.microsoft.com/office/drawing/2014/main" id="{628B1938-4189-117C-7668-AAD013AE4F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0"/>
            <a:ext cx="8243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81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6729D52D-4C26-E7E0-A454-AF5CCE8D31D8}"/>
              </a:ext>
            </a:extLst>
          </p:cNvPr>
          <p:cNvSpPr>
            <a:spLocks noGrp="1" noChangeArrowheads="1"/>
          </p:cNvSpPr>
          <p:nvPr>
            <p:ph type="ctrTitle"/>
          </p:nvPr>
        </p:nvSpPr>
        <p:spPr>
          <a:xfrm rot="16200000">
            <a:off x="-1459706" y="3648870"/>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30722" name="Picture 1" descr="Screen Shot 2017-08-28 at 2.32.17 PM.png">
            <a:extLst>
              <a:ext uri="{FF2B5EF4-FFF2-40B4-BE49-F238E27FC236}">
                <a16:creationId xmlns:a16="http://schemas.microsoft.com/office/drawing/2014/main" id="{18DB82A8-36FB-D381-C04D-751AFC6A88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9226" y="0"/>
            <a:ext cx="7223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15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4" name="Εικόνα 3">
            <a:extLst>
              <a:ext uri="{FF2B5EF4-FFF2-40B4-BE49-F238E27FC236}">
                <a16:creationId xmlns:a16="http://schemas.microsoft.com/office/drawing/2014/main" id="{73DF8C67-1585-DE1B-EF24-E93898D6C3A4}"/>
              </a:ext>
            </a:extLst>
          </p:cNvPr>
          <p:cNvPicPr>
            <a:picLocks noChangeAspect="1"/>
          </p:cNvPicPr>
          <p:nvPr/>
        </p:nvPicPr>
        <p:blipFill>
          <a:blip r:embed="rId2"/>
          <a:stretch>
            <a:fillRect/>
          </a:stretch>
        </p:blipFill>
        <p:spPr>
          <a:xfrm>
            <a:off x="3223178" y="1420250"/>
            <a:ext cx="6046718" cy="4736213"/>
          </a:xfrm>
          <a:prstGeom prst="rect">
            <a:avLst/>
          </a:prstGeom>
        </p:spPr>
      </p:pic>
    </p:spTree>
    <p:extLst>
      <p:ext uri="{BB962C8B-B14F-4D97-AF65-F5344CB8AC3E}">
        <p14:creationId xmlns:p14="http://schemas.microsoft.com/office/powerpoint/2010/main" val="356095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4" name="Εικόνα 3">
            <a:extLst>
              <a:ext uri="{FF2B5EF4-FFF2-40B4-BE49-F238E27FC236}">
                <a16:creationId xmlns:a16="http://schemas.microsoft.com/office/drawing/2014/main" id="{C36B6678-A563-2CDC-5E5D-58125AAB9A06}"/>
              </a:ext>
            </a:extLst>
          </p:cNvPr>
          <p:cNvPicPr>
            <a:picLocks noChangeAspect="1"/>
          </p:cNvPicPr>
          <p:nvPr/>
        </p:nvPicPr>
        <p:blipFill>
          <a:blip r:embed="rId2"/>
          <a:stretch>
            <a:fillRect/>
          </a:stretch>
        </p:blipFill>
        <p:spPr>
          <a:xfrm>
            <a:off x="1257300" y="1238250"/>
            <a:ext cx="9677400" cy="4381500"/>
          </a:xfrm>
          <a:prstGeom prst="rect">
            <a:avLst/>
          </a:prstGeom>
        </p:spPr>
      </p:pic>
    </p:spTree>
    <p:extLst>
      <p:ext uri="{BB962C8B-B14F-4D97-AF65-F5344CB8AC3E}">
        <p14:creationId xmlns:p14="http://schemas.microsoft.com/office/powerpoint/2010/main" val="44574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0C79156C-E32D-7976-7366-442B5722D818}"/>
              </a:ext>
            </a:extLst>
          </p:cNvPr>
          <p:cNvSpPr>
            <a:spLocks noGrp="1" noChangeArrowheads="1"/>
          </p:cNvSpPr>
          <p:nvPr>
            <p:ph type="ctrTitle"/>
          </p:nvPr>
        </p:nvSpPr>
        <p:spPr>
          <a:xfrm>
            <a:off x="1524001" y="1"/>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32770" name="Picture 1" descr="Screen Shot 2017-08-28 at 2.32.51 PM.png">
            <a:extLst>
              <a:ext uri="{FF2B5EF4-FFF2-40B4-BE49-F238E27FC236}">
                <a16:creationId xmlns:a16="http://schemas.microsoft.com/office/drawing/2014/main" id="{516CD5DF-1E54-8C17-C660-65210C803F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0665" y="331787"/>
            <a:ext cx="8466138"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C432EE8-047D-AD7E-D2F4-CC9E34E01E68}"/>
              </a:ext>
            </a:extLst>
          </p:cNvPr>
          <p:cNvSpPr txBox="1"/>
          <p:nvPr/>
        </p:nvSpPr>
        <p:spPr>
          <a:xfrm>
            <a:off x="-125895" y="1936299"/>
            <a:ext cx="3299791" cy="1200329"/>
          </a:xfrm>
          <a:prstGeom prst="rect">
            <a:avLst/>
          </a:prstGeom>
          <a:noFill/>
        </p:spPr>
        <p:txBody>
          <a:bodyPr wrap="square">
            <a:spAutoFit/>
          </a:bodyPr>
          <a:lstStyle/>
          <a:p>
            <a:pPr algn="ctr"/>
            <a:r>
              <a:rPr lang="el-GR" b="1" dirty="0"/>
              <a:t>Το πρόσημο της οπτικής στροφής, (+) ή (- ) δεν σχετίζεται με τον R ή S προσδιορισμό</a:t>
            </a:r>
          </a:p>
        </p:txBody>
      </p:sp>
    </p:spTree>
    <p:extLst>
      <p:ext uri="{BB962C8B-B14F-4D97-AF65-F5344CB8AC3E}">
        <p14:creationId xmlns:p14="http://schemas.microsoft.com/office/powerpoint/2010/main" val="31223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5" name="Εικόνα 4">
            <a:extLst>
              <a:ext uri="{FF2B5EF4-FFF2-40B4-BE49-F238E27FC236}">
                <a16:creationId xmlns:a16="http://schemas.microsoft.com/office/drawing/2014/main" id="{E24BE74D-851C-369D-735D-198B9161EEDC}"/>
              </a:ext>
            </a:extLst>
          </p:cNvPr>
          <p:cNvPicPr>
            <a:picLocks noChangeAspect="1"/>
          </p:cNvPicPr>
          <p:nvPr/>
        </p:nvPicPr>
        <p:blipFill>
          <a:blip r:embed="rId2"/>
          <a:stretch>
            <a:fillRect/>
          </a:stretch>
        </p:blipFill>
        <p:spPr>
          <a:xfrm>
            <a:off x="-1" y="844826"/>
            <a:ext cx="12056327" cy="2146851"/>
          </a:xfrm>
          <a:prstGeom prst="rect">
            <a:avLst/>
          </a:prstGeom>
        </p:spPr>
      </p:pic>
    </p:spTree>
    <p:extLst>
      <p:ext uri="{BB962C8B-B14F-4D97-AF65-F5344CB8AC3E}">
        <p14:creationId xmlns:p14="http://schemas.microsoft.com/office/powerpoint/2010/main" val="264675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1530626"/>
            <a:ext cx="7093226" cy="4870173"/>
          </a:xfrm>
        </p:spPr>
        <p:txBody>
          <a:bodyPr/>
          <a:lstStyle/>
          <a:p>
            <a:r>
              <a:rPr lang="el-GR" dirty="0"/>
              <a:t>Το αριστερό και το δεξί χέρι δεν είναι πανομοιότυπα, αλλά εμφανίζουν σχέση κατοπτρική (ειδώλου-αντικειμένου)</a:t>
            </a:r>
          </a:p>
          <a:p>
            <a:endParaRPr lang="el-GR" dirty="0"/>
          </a:p>
          <a:p>
            <a:r>
              <a:rPr lang="el-GR" dirty="0"/>
              <a:t>Η </a:t>
            </a:r>
            <a:r>
              <a:rPr lang="el-GR" dirty="0" err="1"/>
              <a:t>χειρομορφία</a:t>
            </a:r>
            <a:r>
              <a:rPr lang="el-GR" dirty="0"/>
              <a:t> (</a:t>
            </a:r>
            <a:r>
              <a:rPr lang="en-US" dirty="0"/>
              <a:t>chirality) </a:t>
            </a:r>
            <a:r>
              <a:rPr lang="el-GR" dirty="0"/>
              <a:t>είναι σημαντική στην οργανική χημεία. Προκύπτει κυρίως ως συνέπεια της </a:t>
            </a:r>
            <a:r>
              <a:rPr lang="el-GR" dirty="0" err="1"/>
              <a:t>τετραεδρικής</a:t>
            </a:r>
            <a:r>
              <a:rPr lang="el-GR" dirty="0"/>
              <a:t> στερεοχημείας των sp</a:t>
            </a:r>
            <a:r>
              <a:rPr lang="el-GR" baseline="30000" dirty="0"/>
              <a:t>3</a:t>
            </a:r>
            <a:r>
              <a:rPr lang="el-GR" dirty="0"/>
              <a:t>-υβριδισμένων ατόμων άνθρακα.</a:t>
            </a:r>
          </a:p>
        </p:txBody>
      </p:sp>
      <p:pic>
        <p:nvPicPr>
          <p:cNvPr id="5" name="Εικόνα 4">
            <a:extLst>
              <a:ext uri="{FF2B5EF4-FFF2-40B4-BE49-F238E27FC236}">
                <a16:creationId xmlns:a16="http://schemas.microsoft.com/office/drawing/2014/main" id="{05FEB027-7A59-7EDB-097B-4F1AC44C0510}"/>
              </a:ext>
            </a:extLst>
          </p:cNvPr>
          <p:cNvPicPr>
            <a:picLocks noChangeAspect="1"/>
          </p:cNvPicPr>
          <p:nvPr/>
        </p:nvPicPr>
        <p:blipFill>
          <a:blip r:embed="rId2"/>
          <a:stretch>
            <a:fillRect/>
          </a:stretch>
        </p:blipFill>
        <p:spPr>
          <a:xfrm>
            <a:off x="7481267" y="963865"/>
            <a:ext cx="3690316" cy="4634350"/>
          </a:xfrm>
          <a:prstGeom prst="rect">
            <a:avLst/>
          </a:prstGeom>
        </p:spPr>
      </p:pic>
    </p:spTree>
    <p:extLst>
      <p:ext uri="{BB962C8B-B14F-4D97-AF65-F5344CB8AC3E}">
        <p14:creationId xmlns:p14="http://schemas.microsoft.com/office/powerpoint/2010/main" val="3498006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38618" y="3068016"/>
            <a:ext cx="11579087" cy="1861793"/>
          </a:xfrm>
        </p:spPr>
        <p:txBody>
          <a:bodyPr/>
          <a:lstStyle/>
          <a:p>
            <a:pPr marL="0" indent="0">
              <a:buNone/>
            </a:pPr>
            <a:r>
              <a:rPr lang="en-US" dirty="0"/>
              <a:t>      S			       S	  	 	    R</a:t>
            </a:r>
            <a:endParaRPr lang="el-GR" dirty="0"/>
          </a:p>
        </p:txBody>
      </p:sp>
      <p:pic>
        <p:nvPicPr>
          <p:cNvPr id="5" name="Εικόνα 4">
            <a:extLst>
              <a:ext uri="{FF2B5EF4-FFF2-40B4-BE49-F238E27FC236}">
                <a16:creationId xmlns:a16="http://schemas.microsoft.com/office/drawing/2014/main" id="{E24BE74D-851C-369D-735D-198B9161EEDC}"/>
              </a:ext>
            </a:extLst>
          </p:cNvPr>
          <p:cNvPicPr>
            <a:picLocks noChangeAspect="1"/>
          </p:cNvPicPr>
          <p:nvPr/>
        </p:nvPicPr>
        <p:blipFill>
          <a:blip r:embed="rId2"/>
          <a:stretch>
            <a:fillRect/>
          </a:stretch>
        </p:blipFill>
        <p:spPr>
          <a:xfrm>
            <a:off x="-1" y="844826"/>
            <a:ext cx="12056327" cy="2146851"/>
          </a:xfrm>
          <a:prstGeom prst="rect">
            <a:avLst/>
          </a:prstGeom>
        </p:spPr>
      </p:pic>
    </p:spTree>
    <p:extLst>
      <p:ext uri="{BB962C8B-B14F-4D97-AF65-F5344CB8AC3E}">
        <p14:creationId xmlns:p14="http://schemas.microsoft.com/office/powerpoint/2010/main" val="125748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4" name="Εικόνα 3">
            <a:extLst>
              <a:ext uri="{FF2B5EF4-FFF2-40B4-BE49-F238E27FC236}">
                <a16:creationId xmlns:a16="http://schemas.microsoft.com/office/drawing/2014/main" id="{7F2120C6-3907-80F5-E513-7E387A7CB194}"/>
              </a:ext>
            </a:extLst>
          </p:cNvPr>
          <p:cNvPicPr>
            <a:picLocks noChangeAspect="1"/>
          </p:cNvPicPr>
          <p:nvPr/>
        </p:nvPicPr>
        <p:blipFill>
          <a:blip r:embed="rId2"/>
          <a:stretch>
            <a:fillRect/>
          </a:stretch>
        </p:blipFill>
        <p:spPr>
          <a:xfrm>
            <a:off x="1279638" y="0"/>
            <a:ext cx="9374306" cy="6858000"/>
          </a:xfrm>
          <a:prstGeom prst="rect">
            <a:avLst/>
          </a:prstGeom>
        </p:spPr>
      </p:pic>
    </p:spTree>
    <p:extLst>
      <p:ext uri="{BB962C8B-B14F-4D97-AF65-F5344CB8AC3E}">
        <p14:creationId xmlns:p14="http://schemas.microsoft.com/office/powerpoint/2010/main" val="2507113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8174" y="145912"/>
            <a:ext cx="11595652" cy="6075984"/>
          </a:xfrm>
        </p:spPr>
        <p:txBody>
          <a:bodyPr/>
          <a:lstStyle/>
          <a:p>
            <a:r>
              <a:rPr lang="el-GR" dirty="0"/>
              <a:t>Προβολές </a:t>
            </a:r>
            <a:r>
              <a:rPr lang="en-US" dirty="0"/>
              <a:t>Fischer</a:t>
            </a:r>
          </a:p>
          <a:p>
            <a:pPr marL="0" indent="0">
              <a:buNone/>
            </a:pPr>
            <a:r>
              <a:rPr lang="el-GR" dirty="0"/>
              <a:t>Σε μια προβολή κατά </a:t>
            </a:r>
            <a:r>
              <a:rPr lang="el-GR" dirty="0" err="1"/>
              <a:t>Fischer</a:t>
            </a:r>
            <a:r>
              <a:rPr lang="el-GR" dirty="0"/>
              <a:t>, το </a:t>
            </a:r>
            <a:r>
              <a:rPr lang="el-GR" dirty="0" err="1"/>
              <a:t>τετραεδρικό</a:t>
            </a:r>
            <a:r>
              <a:rPr lang="el-GR" dirty="0"/>
              <a:t> (3D) άτομο άνθρακα απεικονίζεται με δύο κάθετες γραμμές. Η κατακόρυφη γραμμή αναπαριστά δεσμούς που κατευθύνονται πίσω από το επίπεδο, απομακρύνονται από τον </a:t>
            </a:r>
            <a:r>
              <a:rPr lang="el-GR" dirty="0" err="1"/>
              <a:t>πα</a:t>
            </a:r>
            <a:r>
              <a:rPr lang="el-GR" dirty="0"/>
              <a:t> </a:t>
            </a:r>
            <a:r>
              <a:rPr lang="el-GR" dirty="0" err="1"/>
              <a:t>ρατηρητή</a:t>
            </a:r>
            <a:r>
              <a:rPr lang="el-GR" dirty="0"/>
              <a:t>, ενώ η οριζόντια αναπαριστά δεσμούς που κατευθύνονται έξω από το επίπεδο, προς τον παρατηρητή.</a:t>
            </a:r>
          </a:p>
        </p:txBody>
      </p:sp>
      <p:pic>
        <p:nvPicPr>
          <p:cNvPr id="4" name="Εικόνα 3">
            <a:extLst>
              <a:ext uri="{FF2B5EF4-FFF2-40B4-BE49-F238E27FC236}">
                <a16:creationId xmlns:a16="http://schemas.microsoft.com/office/drawing/2014/main" id="{5A213E67-3391-0C0F-CD68-73D3FA40FE07}"/>
              </a:ext>
            </a:extLst>
          </p:cNvPr>
          <p:cNvPicPr>
            <a:picLocks noChangeAspect="1"/>
          </p:cNvPicPr>
          <p:nvPr/>
        </p:nvPicPr>
        <p:blipFill>
          <a:blip r:embed="rId2"/>
          <a:stretch>
            <a:fillRect/>
          </a:stretch>
        </p:blipFill>
        <p:spPr>
          <a:xfrm>
            <a:off x="2533442" y="2724150"/>
            <a:ext cx="7343775" cy="4133850"/>
          </a:xfrm>
          <a:prstGeom prst="rect">
            <a:avLst/>
          </a:prstGeom>
        </p:spPr>
      </p:pic>
    </p:spTree>
    <p:extLst>
      <p:ext uri="{BB962C8B-B14F-4D97-AF65-F5344CB8AC3E}">
        <p14:creationId xmlns:p14="http://schemas.microsoft.com/office/powerpoint/2010/main" val="397750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Επιτρεπτές μετακινήσεις</a:t>
            </a:r>
          </a:p>
          <a:p>
            <a:pPr marL="0" indent="0">
              <a:buNone/>
            </a:pPr>
            <a:r>
              <a:rPr lang="el-GR" dirty="0"/>
              <a:t>α) Μετακινήσεις που οδηγούν στην ίδια απεικόνιση</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pic>
        <p:nvPicPr>
          <p:cNvPr id="4" name="Εικόνα 3">
            <a:extLst>
              <a:ext uri="{FF2B5EF4-FFF2-40B4-BE49-F238E27FC236}">
                <a16:creationId xmlns:a16="http://schemas.microsoft.com/office/drawing/2014/main" id="{C681A2BF-9A6E-30AF-0A4D-C7E3A6ABFEA2}"/>
              </a:ext>
            </a:extLst>
          </p:cNvPr>
          <p:cNvPicPr>
            <a:picLocks noChangeAspect="1"/>
          </p:cNvPicPr>
          <p:nvPr/>
        </p:nvPicPr>
        <p:blipFill>
          <a:blip r:embed="rId2"/>
          <a:stretch>
            <a:fillRect/>
          </a:stretch>
        </p:blipFill>
        <p:spPr>
          <a:xfrm>
            <a:off x="2938462" y="1291259"/>
            <a:ext cx="6315075" cy="2247900"/>
          </a:xfrm>
          <a:prstGeom prst="rect">
            <a:avLst/>
          </a:prstGeom>
        </p:spPr>
      </p:pic>
    </p:spTree>
    <p:extLst>
      <p:ext uri="{BB962C8B-B14F-4D97-AF65-F5344CB8AC3E}">
        <p14:creationId xmlns:p14="http://schemas.microsoft.com/office/powerpoint/2010/main" val="125848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Επιτρεπτές μετακινήσεις</a:t>
            </a:r>
          </a:p>
          <a:p>
            <a:pPr marL="0" indent="0">
              <a:buNone/>
            </a:pPr>
            <a:r>
              <a:rPr lang="el-GR" dirty="0"/>
              <a:t>α) Μετακινήσεις που οδηγούν στην ίδια απεικόνιση</a:t>
            </a:r>
          </a:p>
          <a:p>
            <a:endParaRPr lang="el-GR" dirty="0"/>
          </a:p>
        </p:txBody>
      </p:sp>
      <p:pic>
        <p:nvPicPr>
          <p:cNvPr id="6" name="Εικόνα 5">
            <a:extLst>
              <a:ext uri="{FF2B5EF4-FFF2-40B4-BE49-F238E27FC236}">
                <a16:creationId xmlns:a16="http://schemas.microsoft.com/office/drawing/2014/main" id="{98D124C0-D445-82B8-0CB9-19B02EF27C41}"/>
              </a:ext>
            </a:extLst>
          </p:cNvPr>
          <p:cNvPicPr>
            <a:picLocks noChangeAspect="1"/>
          </p:cNvPicPr>
          <p:nvPr/>
        </p:nvPicPr>
        <p:blipFill>
          <a:blip r:embed="rId2"/>
          <a:stretch>
            <a:fillRect/>
          </a:stretch>
        </p:blipFill>
        <p:spPr>
          <a:xfrm>
            <a:off x="496957" y="1484450"/>
            <a:ext cx="10944225" cy="4505325"/>
          </a:xfrm>
          <a:prstGeom prst="rect">
            <a:avLst/>
          </a:prstGeom>
        </p:spPr>
      </p:pic>
    </p:spTree>
    <p:extLst>
      <p:ext uri="{BB962C8B-B14F-4D97-AF65-F5344CB8AC3E}">
        <p14:creationId xmlns:p14="http://schemas.microsoft.com/office/powerpoint/2010/main" val="360536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β) Μετακινήσεις που οδηγούν στην απεικόνιση του </a:t>
            </a:r>
            <a:r>
              <a:rPr lang="el-GR" dirty="0" err="1"/>
              <a:t>εναντιομερούς</a:t>
            </a:r>
            <a:endParaRPr lang="el-GR" dirty="0"/>
          </a:p>
        </p:txBody>
      </p:sp>
      <p:pic>
        <p:nvPicPr>
          <p:cNvPr id="4" name="Εικόνα 3">
            <a:extLst>
              <a:ext uri="{FF2B5EF4-FFF2-40B4-BE49-F238E27FC236}">
                <a16:creationId xmlns:a16="http://schemas.microsoft.com/office/drawing/2014/main" id="{ADB49439-A921-EF0C-37EB-7338902D8A7E}"/>
              </a:ext>
            </a:extLst>
          </p:cNvPr>
          <p:cNvPicPr>
            <a:picLocks noChangeAspect="1"/>
          </p:cNvPicPr>
          <p:nvPr/>
        </p:nvPicPr>
        <p:blipFill>
          <a:blip r:embed="rId2"/>
          <a:stretch>
            <a:fillRect/>
          </a:stretch>
        </p:blipFill>
        <p:spPr>
          <a:xfrm>
            <a:off x="1949451" y="1449456"/>
            <a:ext cx="8293098" cy="4633291"/>
          </a:xfrm>
          <a:prstGeom prst="rect">
            <a:avLst/>
          </a:prstGeom>
        </p:spPr>
      </p:pic>
    </p:spTree>
    <p:extLst>
      <p:ext uri="{BB962C8B-B14F-4D97-AF65-F5344CB8AC3E}">
        <p14:creationId xmlns:p14="http://schemas.microsoft.com/office/powerpoint/2010/main" val="2747011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4" name="Εικόνα 3">
            <a:extLst>
              <a:ext uri="{FF2B5EF4-FFF2-40B4-BE49-F238E27FC236}">
                <a16:creationId xmlns:a16="http://schemas.microsoft.com/office/drawing/2014/main" id="{B62C763B-CD46-D17F-42B0-AA1E16400FA8}"/>
              </a:ext>
            </a:extLst>
          </p:cNvPr>
          <p:cNvPicPr>
            <a:picLocks noChangeAspect="1"/>
          </p:cNvPicPr>
          <p:nvPr/>
        </p:nvPicPr>
        <p:blipFill>
          <a:blip r:embed="rId2"/>
          <a:stretch>
            <a:fillRect/>
          </a:stretch>
        </p:blipFill>
        <p:spPr>
          <a:xfrm>
            <a:off x="-474" y="1728786"/>
            <a:ext cx="12162383" cy="3707917"/>
          </a:xfrm>
          <a:prstGeom prst="rect">
            <a:avLst/>
          </a:prstGeom>
        </p:spPr>
      </p:pic>
    </p:spTree>
    <p:extLst>
      <p:ext uri="{BB962C8B-B14F-4D97-AF65-F5344CB8AC3E}">
        <p14:creationId xmlns:p14="http://schemas.microsoft.com/office/powerpoint/2010/main" val="2116675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Προσδιορισμός απεικονίσεων R και S στις προβολές </a:t>
            </a:r>
            <a:r>
              <a:rPr lang="el-GR" dirty="0" err="1"/>
              <a:t>Fischer</a:t>
            </a:r>
            <a:endParaRPr lang="el-GR" dirty="0"/>
          </a:p>
          <a:p>
            <a:r>
              <a:rPr lang="el-GR" dirty="0"/>
              <a:t>Αφού προσδιοριστούν οι προτεραιότητες, θα πρέπει να προσανατολιστεί η δομή, με κάποια από τις επιτρεπόμενες κινήσεις, έτσι ώστε η ομάδα χαμηλότερης προτεραιότητας να δείχνει πως απομακρύνεται από τον παρατηρητή. Αυτό συμβαίνει όταν τοποθετηθεί στον κατακόρυφο άξονα (στην κορυφή ή τη βάση) της προβολής κατά </a:t>
            </a:r>
            <a:r>
              <a:rPr lang="el-GR" dirty="0" err="1"/>
              <a:t>Fischer</a:t>
            </a:r>
            <a:r>
              <a:rPr lang="el-GR" dirty="0"/>
              <a:t>.</a:t>
            </a:r>
          </a:p>
          <a:p>
            <a:endParaRPr lang="el-GR" dirty="0"/>
          </a:p>
          <a:p>
            <a:endParaRPr lang="el-GR" dirty="0"/>
          </a:p>
          <a:p>
            <a:r>
              <a:rPr lang="el-GR" dirty="0"/>
              <a:t>Έστω ότι δίνεται η βουτανόλη-2, με απεικόνιση: </a:t>
            </a:r>
          </a:p>
        </p:txBody>
      </p:sp>
      <p:pic>
        <p:nvPicPr>
          <p:cNvPr id="4" name="Εικόνα 3">
            <a:extLst>
              <a:ext uri="{FF2B5EF4-FFF2-40B4-BE49-F238E27FC236}">
                <a16:creationId xmlns:a16="http://schemas.microsoft.com/office/drawing/2014/main" id="{EBE393F1-8622-EFA1-728E-422E6421D632}"/>
              </a:ext>
            </a:extLst>
          </p:cNvPr>
          <p:cNvPicPr>
            <a:picLocks noChangeAspect="1"/>
          </p:cNvPicPr>
          <p:nvPr/>
        </p:nvPicPr>
        <p:blipFill>
          <a:blip r:embed="rId2"/>
          <a:stretch>
            <a:fillRect/>
          </a:stretch>
        </p:blipFill>
        <p:spPr>
          <a:xfrm>
            <a:off x="3455711" y="4417736"/>
            <a:ext cx="5267325" cy="2276475"/>
          </a:xfrm>
          <a:prstGeom prst="rect">
            <a:avLst/>
          </a:prstGeom>
        </p:spPr>
      </p:pic>
    </p:spTree>
    <p:extLst>
      <p:ext uri="{BB962C8B-B14F-4D97-AF65-F5344CB8AC3E}">
        <p14:creationId xmlns:p14="http://schemas.microsoft.com/office/powerpoint/2010/main" val="3399232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1ος τρόπος: Διατήρηση μιας ομάδας στη θέση της και περιστροφή των υπολοίπων προς την ίδια κατεύθυνση</a:t>
            </a:r>
          </a:p>
        </p:txBody>
      </p:sp>
      <p:pic>
        <p:nvPicPr>
          <p:cNvPr id="6" name="Εικόνα 5">
            <a:extLst>
              <a:ext uri="{FF2B5EF4-FFF2-40B4-BE49-F238E27FC236}">
                <a16:creationId xmlns:a16="http://schemas.microsoft.com/office/drawing/2014/main" id="{9F48DF0C-23C7-6618-258A-D2AC088D1BB3}"/>
              </a:ext>
            </a:extLst>
          </p:cNvPr>
          <p:cNvPicPr>
            <a:picLocks noChangeAspect="1"/>
          </p:cNvPicPr>
          <p:nvPr/>
        </p:nvPicPr>
        <p:blipFill>
          <a:blip r:embed="rId2"/>
          <a:stretch>
            <a:fillRect/>
          </a:stretch>
        </p:blipFill>
        <p:spPr>
          <a:xfrm>
            <a:off x="2298630" y="2119105"/>
            <a:ext cx="7972425" cy="2838450"/>
          </a:xfrm>
          <a:prstGeom prst="rect">
            <a:avLst/>
          </a:prstGeom>
        </p:spPr>
      </p:pic>
    </p:spTree>
    <p:extLst>
      <p:ext uri="{BB962C8B-B14F-4D97-AF65-F5344CB8AC3E}">
        <p14:creationId xmlns:p14="http://schemas.microsoft.com/office/powerpoint/2010/main" val="328658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2ο τρόπος: Ανταλλαγή θέσης </a:t>
            </a:r>
            <a:r>
              <a:rPr lang="el-GR" dirty="0" err="1"/>
              <a:t>υποκαταστατών</a:t>
            </a:r>
            <a:r>
              <a:rPr lang="el-GR" dirty="0"/>
              <a:t>, ώστε να βρεθεί ο χαμηλότερης προτεραιότητας </a:t>
            </a:r>
            <a:r>
              <a:rPr lang="el-GR" dirty="0" err="1"/>
              <a:t>υποκατα</a:t>
            </a:r>
            <a:r>
              <a:rPr lang="el-GR" dirty="0"/>
              <a:t> </a:t>
            </a:r>
            <a:r>
              <a:rPr lang="el-GR" dirty="0" err="1"/>
              <a:t>στάτης</a:t>
            </a:r>
            <a:r>
              <a:rPr lang="el-GR" dirty="0"/>
              <a:t> σε κατακόρυφη θέση.</a:t>
            </a:r>
          </a:p>
          <a:p>
            <a:endParaRPr lang="el-GR" dirty="0"/>
          </a:p>
          <a:p>
            <a:endParaRPr lang="el-GR" dirty="0"/>
          </a:p>
        </p:txBody>
      </p:sp>
      <p:pic>
        <p:nvPicPr>
          <p:cNvPr id="4" name="Εικόνα 3">
            <a:extLst>
              <a:ext uri="{FF2B5EF4-FFF2-40B4-BE49-F238E27FC236}">
                <a16:creationId xmlns:a16="http://schemas.microsoft.com/office/drawing/2014/main" id="{5BE1D3A1-DB4D-763B-F468-997FE9983747}"/>
              </a:ext>
            </a:extLst>
          </p:cNvPr>
          <p:cNvPicPr>
            <a:picLocks noChangeAspect="1"/>
          </p:cNvPicPr>
          <p:nvPr/>
        </p:nvPicPr>
        <p:blipFill>
          <a:blip r:embed="rId2"/>
          <a:stretch>
            <a:fillRect/>
          </a:stretch>
        </p:blipFill>
        <p:spPr>
          <a:xfrm>
            <a:off x="1701661" y="1229207"/>
            <a:ext cx="8490831" cy="2855775"/>
          </a:xfrm>
          <a:prstGeom prst="rect">
            <a:avLst/>
          </a:prstGeom>
        </p:spPr>
      </p:pic>
      <p:sp>
        <p:nvSpPr>
          <p:cNvPr id="6" name="TextBox 5">
            <a:extLst>
              <a:ext uri="{FF2B5EF4-FFF2-40B4-BE49-F238E27FC236}">
                <a16:creationId xmlns:a16="http://schemas.microsoft.com/office/drawing/2014/main" id="{9FEF2B28-00D3-C0E5-ED40-94EDE001D109}"/>
              </a:ext>
            </a:extLst>
          </p:cNvPr>
          <p:cNvSpPr txBox="1"/>
          <p:nvPr/>
        </p:nvSpPr>
        <p:spPr>
          <a:xfrm>
            <a:off x="397979" y="4229174"/>
            <a:ext cx="11382790" cy="1754326"/>
          </a:xfrm>
          <a:prstGeom prst="rect">
            <a:avLst/>
          </a:prstGeom>
          <a:noFill/>
        </p:spPr>
        <p:txBody>
          <a:bodyPr wrap="square">
            <a:spAutoFit/>
          </a:bodyPr>
          <a:lstStyle/>
          <a:p>
            <a:r>
              <a:rPr lang="el-GR" dirty="0"/>
              <a:t>Η μεσολάβηση περιττού αριθμού αλλαγών θέσης δύο </a:t>
            </a:r>
            <a:r>
              <a:rPr lang="el-GR" dirty="0" err="1"/>
              <a:t>υποκαταστατών</a:t>
            </a:r>
            <a:r>
              <a:rPr lang="el-GR" dirty="0"/>
              <a:t> (1 φορά), γεγονός που ισοδυναμεί με περιστροφή κατά 90°, οδήγησε στο </a:t>
            </a:r>
            <a:r>
              <a:rPr lang="el-GR" dirty="0" err="1"/>
              <a:t>εναντιομερές</a:t>
            </a:r>
            <a:r>
              <a:rPr lang="el-GR" dirty="0"/>
              <a:t> τη (S)-βουτανόλη-2. Συνεπώς, η αρχική ήταν η (R)-</a:t>
            </a:r>
            <a:r>
              <a:rPr lang="el-GR" dirty="0" err="1"/>
              <a:t>βου</a:t>
            </a:r>
            <a:r>
              <a:rPr lang="el-GR" dirty="0"/>
              <a:t> τανόλη-2. Στο ίδιο συμπέρασμα θα καταλήγαμε αν από την αρχή γινόταν αντιληπτό ότι, όντας ο </a:t>
            </a:r>
            <a:r>
              <a:rPr lang="el-GR" dirty="0" err="1"/>
              <a:t>υποκατα</a:t>
            </a:r>
            <a:r>
              <a:rPr lang="el-GR" dirty="0"/>
              <a:t> </a:t>
            </a:r>
            <a:r>
              <a:rPr lang="el-GR" dirty="0" err="1"/>
              <a:t>στάτης</a:t>
            </a:r>
            <a:r>
              <a:rPr lang="el-GR" dirty="0"/>
              <a:t> χαμηλότερης προτεραιότητας (το Η) σε οριζόντιο άξονα, θα κατευθυνθεί προς τον παρατηρητή, κα </a:t>
            </a:r>
            <a:r>
              <a:rPr lang="el-GR" dirty="0" err="1"/>
              <a:t>τεύθυνση</a:t>
            </a:r>
            <a:r>
              <a:rPr lang="el-GR" dirty="0"/>
              <a:t> αντίθετη από αυτήν που χρειαζόμαστε για τον άμεσο προσδιορισμό της. Συνεπώς, προσδιορίζεται απευθείας η απεικόνιση του </a:t>
            </a:r>
            <a:r>
              <a:rPr lang="el-GR" dirty="0" err="1"/>
              <a:t>εναντιομερούς</a:t>
            </a:r>
            <a:endParaRPr lang="el-GR" dirty="0"/>
          </a:p>
        </p:txBody>
      </p:sp>
    </p:spTree>
    <p:extLst>
      <p:ext uri="{BB962C8B-B14F-4D97-AF65-F5344CB8AC3E}">
        <p14:creationId xmlns:p14="http://schemas.microsoft.com/office/powerpoint/2010/main" val="227442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a:extLst>
              <a:ext uri="{FF2B5EF4-FFF2-40B4-BE49-F238E27FC236}">
                <a16:creationId xmlns:a16="http://schemas.microsoft.com/office/drawing/2014/main" id="{78DDAB37-73C3-B84E-41B0-DF13BFAE7D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24827" y="-18572"/>
            <a:ext cx="5567173" cy="687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FE734E7-EFA2-9C44-BFB8-D7DEDAB386BB}"/>
              </a:ext>
            </a:extLst>
          </p:cNvPr>
          <p:cNvSpPr txBox="1"/>
          <p:nvPr/>
        </p:nvSpPr>
        <p:spPr>
          <a:xfrm>
            <a:off x="275811" y="1139183"/>
            <a:ext cx="6025598" cy="4801314"/>
          </a:xfrm>
          <a:prstGeom prst="rect">
            <a:avLst/>
          </a:prstGeom>
          <a:noFill/>
        </p:spPr>
        <p:txBody>
          <a:bodyPr wrap="square">
            <a:spAutoFit/>
          </a:bodyPr>
          <a:lstStyle/>
          <a:p>
            <a:r>
              <a:rPr lang="el-GR" dirty="0"/>
              <a:t>Μόρια του τύπου CH3X και CH2XY είναι ταυτόσημα με τα κατοπτρικά τους είδωλα. Δεν εμφανίζουν </a:t>
            </a:r>
            <a:r>
              <a:rPr lang="el-GR" dirty="0" err="1"/>
              <a:t>χειρομορφία</a:t>
            </a:r>
            <a:r>
              <a:rPr lang="el-GR" dirty="0"/>
              <a:t> </a:t>
            </a:r>
          </a:p>
          <a:p>
            <a:endParaRPr lang="el-GR" dirty="0"/>
          </a:p>
          <a:p>
            <a:endParaRPr lang="el-GR" dirty="0"/>
          </a:p>
          <a:p>
            <a:r>
              <a:rPr lang="el-GR" dirty="0"/>
              <a:t>Μόρια με γενικό τύπο CHXYZ δεν είναι ταυτόσημα με το κατοπτρικό τους είδωλο, αλλά σχετίζονται με το κατοπτρικό του είδωλο, ακριβώς όπως το δεξιό χέρι με το αριστερό.</a:t>
            </a:r>
          </a:p>
          <a:p>
            <a:endParaRPr lang="el-GR" dirty="0"/>
          </a:p>
          <a:p>
            <a:endParaRPr lang="el-GR" dirty="0"/>
          </a:p>
          <a:p>
            <a:r>
              <a:rPr lang="el-GR" dirty="0"/>
              <a:t>Μόρια με γενικό τύπο CHXYZ που δεν ταυτίζονται με το κατοπτρικό του είδωλο λέμε ότι εμφανίζουν </a:t>
            </a:r>
            <a:r>
              <a:rPr lang="el-GR" dirty="0" err="1"/>
              <a:t>χειρομορφία</a:t>
            </a:r>
            <a:r>
              <a:rPr lang="el-GR" dirty="0"/>
              <a:t>.</a:t>
            </a:r>
          </a:p>
          <a:p>
            <a:endParaRPr lang="el-GR" dirty="0"/>
          </a:p>
          <a:p>
            <a:endParaRPr lang="el-GR" dirty="0"/>
          </a:p>
          <a:p>
            <a:r>
              <a:rPr lang="el-GR" dirty="0"/>
              <a:t>Μόρια που δεν είναι ταυτόσημα με το κατοπτρικό τους είδωλο ονομάζονται </a:t>
            </a:r>
            <a:r>
              <a:rPr lang="el-GR" dirty="0" err="1"/>
              <a:t>εναντιομερή</a:t>
            </a:r>
            <a:r>
              <a:rPr lang="el-GR" dirty="0"/>
              <a:t> (σχέση δεξί-αριστερού χεριού)</a:t>
            </a:r>
          </a:p>
          <a:p>
            <a:endParaRPr lang="el-GR" dirty="0"/>
          </a:p>
        </p:txBody>
      </p:sp>
    </p:spTree>
    <p:extLst>
      <p:ext uri="{BB962C8B-B14F-4D97-AF65-F5344CB8AC3E}">
        <p14:creationId xmlns:p14="http://schemas.microsoft.com/office/powerpoint/2010/main" val="3853079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7DA46F79-BB65-C3BC-4F20-864E1CBD39CF}"/>
              </a:ext>
            </a:extLst>
          </p:cNvPr>
          <p:cNvPicPr>
            <a:picLocks noGrp="1" noChangeAspect="1"/>
          </p:cNvPicPr>
          <p:nvPr>
            <p:ph idx="1"/>
          </p:nvPr>
        </p:nvPicPr>
        <p:blipFill>
          <a:blip r:embed="rId2"/>
          <a:stretch>
            <a:fillRect/>
          </a:stretch>
        </p:blipFill>
        <p:spPr>
          <a:xfrm>
            <a:off x="561216" y="1152490"/>
            <a:ext cx="10639425" cy="3467100"/>
          </a:xfrm>
        </p:spPr>
      </p:pic>
    </p:spTree>
    <p:extLst>
      <p:ext uri="{BB962C8B-B14F-4D97-AF65-F5344CB8AC3E}">
        <p14:creationId xmlns:p14="http://schemas.microsoft.com/office/powerpoint/2010/main" val="97153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6" name="Εικόνα 5">
            <a:extLst>
              <a:ext uri="{FF2B5EF4-FFF2-40B4-BE49-F238E27FC236}">
                <a16:creationId xmlns:a16="http://schemas.microsoft.com/office/drawing/2014/main" id="{73265BC2-CC4D-ED6F-58AA-237530592D23}"/>
              </a:ext>
            </a:extLst>
          </p:cNvPr>
          <p:cNvPicPr>
            <a:picLocks noChangeAspect="1"/>
          </p:cNvPicPr>
          <p:nvPr/>
        </p:nvPicPr>
        <p:blipFill>
          <a:blip r:embed="rId2"/>
          <a:stretch>
            <a:fillRect/>
          </a:stretch>
        </p:blipFill>
        <p:spPr>
          <a:xfrm>
            <a:off x="866775" y="385762"/>
            <a:ext cx="10458450" cy="6086475"/>
          </a:xfrm>
          <a:prstGeom prst="rect">
            <a:avLst/>
          </a:prstGeom>
        </p:spPr>
      </p:pic>
    </p:spTree>
    <p:extLst>
      <p:ext uri="{BB962C8B-B14F-4D97-AF65-F5344CB8AC3E}">
        <p14:creationId xmlns:p14="http://schemas.microsoft.com/office/powerpoint/2010/main" val="3431153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169A6F9-4915-F7E2-EBD7-E6C7F9CCAB7E}"/>
              </a:ext>
            </a:extLst>
          </p:cNvPr>
          <p:cNvSpPr>
            <a:spLocks noGrp="1" noChangeArrowheads="1"/>
          </p:cNvSpPr>
          <p:nvPr>
            <p:ph type="ctrTitle"/>
          </p:nvPr>
        </p:nvSpPr>
        <p:spPr>
          <a:xfrm>
            <a:off x="1524001" y="1"/>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34818" name="Picture 1" descr="Screen Shot 2017-08-28 at 2.33.16 PM.png">
            <a:extLst>
              <a:ext uri="{FF2B5EF4-FFF2-40B4-BE49-F238E27FC236}">
                <a16:creationId xmlns:a16="http://schemas.microsoft.com/office/drawing/2014/main" id="{DA7CAD82-E892-53C1-CEF7-2CF0E51C5D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104" y="662333"/>
            <a:ext cx="9144000"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580D773-8718-D8A6-2EF3-93FE8F4034B6}"/>
              </a:ext>
            </a:extLst>
          </p:cNvPr>
          <p:cNvSpPr txBox="1"/>
          <p:nvPr/>
        </p:nvSpPr>
        <p:spPr>
          <a:xfrm>
            <a:off x="387626" y="765313"/>
            <a:ext cx="7436651" cy="369332"/>
          </a:xfrm>
          <a:prstGeom prst="rect">
            <a:avLst/>
          </a:prstGeom>
          <a:noFill/>
        </p:spPr>
        <p:txBody>
          <a:bodyPr wrap="none" rtlCol="0">
            <a:spAutoFit/>
          </a:bodyPr>
          <a:lstStyle/>
          <a:p>
            <a:r>
              <a:rPr lang="el-GR" dirty="0"/>
              <a:t>Ένα μόριο με </a:t>
            </a:r>
            <a:r>
              <a:rPr lang="en-US" dirty="0"/>
              <a:t>n</a:t>
            </a:r>
            <a:r>
              <a:rPr lang="el-GR" dirty="0"/>
              <a:t> </a:t>
            </a:r>
            <a:r>
              <a:rPr lang="el-GR" dirty="0" err="1"/>
              <a:t>στερεογονικά</a:t>
            </a:r>
            <a:r>
              <a:rPr lang="el-GR" dirty="0"/>
              <a:t> κέντρα μπορεί να έχει ως 2</a:t>
            </a:r>
            <a:r>
              <a:rPr lang="en-US" baseline="30000" dirty="0"/>
              <a:t>n</a:t>
            </a:r>
            <a:r>
              <a:rPr lang="en-US" dirty="0"/>
              <a:t> </a:t>
            </a:r>
            <a:r>
              <a:rPr lang="el-GR" dirty="0"/>
              <a:t>στερεοϊσομερή</a:t>
            </a:r>
          </a:p>
        </p:txBody>
      </p:sp>
    </p:spTree>
    <p:extLst>
      <p:ext uri="{BB962C8B-B14F-4D97-AF65-F5344CB8AC3E}">
        <p14:creationId xmlns:p14="http://schemas.microsoft.com/office/powerpoint/2010/main" val="244652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78F01989-8B9A-A214-67CC-F5CA44F7F285}"/>
              </a:ext>
            </a:extLst>
          </p:cNvPr>
          <p:cNvSpPr>
            <a:spLocks noGrp="1" noChangeArrowheads="1"/>
          </p:cNvSpPr>
          <p:nvPr>
            <p:ph type="ctrTitle"/>
          </p:nvPr>
        </p:nvSpPr>
        <p:spPr>
          <a:xfrm>
            <a:off x="1524001" y="1"/>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36866" name="Picture 1" descr="Screen Shot 2017-08-28 at 2.33.58 PM.png">
            <a:extLst>
              <a:ext uri="{FF2B5EF4-FFF2-40B4-BE49-F238E27FC236}">
                <a16:creationId xmlns:a16="http://schemas.microsoft.com/office/drawing/2014/main" id="{A2806F8B-FF41-9DF9-6C37-DF6EEF0226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302247"/>
            <a:ext cx="9144000"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93B3854-607D-31CE-323E-ACB9BCE2E082}"/>
              </a:ext>
            </a:extLst>
          </p:cNvPr>
          <p:cNvSpPr txBox="1"/>
          <p:nvPr/>
        </p:nvSpPr>
        <p:spPr>
          <a:xfrm>
            <a:off x="231085" y="4611757"/>
            <a:ext cx="11729830" cy="2031325"/>
          </a:xfrm>
          <a:prstGeom prst="rect">
            <a:avLst/>
          </a:prstGeom>
          <a:noFill/>
        </p:spPr>
        <p:txBody>
          <a:bodyPr wrap="square">
            <a:spAutoFit/>
          </a:bodyPr>
          <a:lstStyle/>
          <a:p>
            <a:r>
              <a:rPr lang="el-GR" dirty="0"/>
              <a:t>Τα τέσσερα στερεοϊσομερή του 2-αμινο-3-υδροξυβουτανοϊκού οξέος μπορούν να ομαδοποιηθούν σε δύο ζεύγη </a:t>
            </a:r>
            <a:r>
              <a:rPr lang="el-GR" dirty="0" err="1"/>
              <a:t>εναντιομερών</a:t>
            </a:r>
            <a:r>
              <a:rPr lang="el-GR" dirty="0"/>
              <a:t>. Το στερεοϊσομερές 2R,3R είναι η κατοπτρική εικόνα του 2S,3S και το στερεοϊσομερές 2R,3S είναι η κατοπτρική εικόνα του 2S,3R. Ποια είναι όμως η σχέση μεταξύ οποιωνδήποτε δύο μορίων που δεν είναι κατοπτρικές εικόνες; Ποια είναι, για παράδειγμα, η σχέση μεταξύ του ισομερούς 2R,3R και του ισομερούς 2R,3S; Είναι στερεοϊσομερή, αλλά δεν είναι </a:t>
            </a:r>
            <a:r>
              <a:rPr lang="el-GR" dirty="0" err="1"/>
              <a:t>εναντιομερή</a:t>
            </a:r>
            <a:r>
              <a:rPr lang="el-GR" dirty="0"/>
              <a:t>. </a:t>
            </a:r>
          </a:p>
          <a:p>
            <a:r>
              <a:rPr lang="el-GR" dirty="0"/>
              <a:t>Τα μόρια αυτά ονομάζονται </a:t>
            </a:r>
            <a:r>
              <a:rPr lang="el-GR" dirty="0" err="1"/>
              <a:t>διαστερεομερή</a:t>
            </a:r>
            <a:r>
              <a:rPr lang="el-GR" dirty="0"/>
              <a:t>. Τα </a:t>
            </a:r>
            <a:r>
              <a:rPr lang="el-GR" dirty="0" err="1"/>
              <a:t>διαστερεομερή</a:t>
            </a:r>
            <a:r>
              <a:rPr lang="el-GR" dirty="0"/>
              <a:t> είναι στερεοϊσομερή που δεν έχουν σχέση ειδώλου-αντικειμένου μεταξύ τους.</a:t>
            </a:r>
          </a:p>
        </p:txBody>
      </p:sp>
    </p:spTree>
    <p:extLst>
      <p:ext uri="{BB962C8B-B14F-4D97-AF65-F5344CB8AC3E}">
        <p14:creationId xmlns:p14="http://schemas.microsoft.com/office/powerpoint/2010/main" val="3025931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r>
              <a:rPr lang="el-GR" dirty="0"/>
              <a:t>Τα </a:t>
            </a:r>
            <a:r>
              <a:rPr lang="el-GR" dirty="0" err="1"/>
              <a:t>διαστερεομερή</a:t>
            </a:r>
            <a:r>
              <a:rPr lang="el-GR" dirty="0"/>
              <a:t> είναι στερεοϊσομερή που δεν είναι κατοπτρικές εικόνες. Εφόσον χρησιμοποιήσαμε την αναλογία δεξιού/αριστερού για να περιγράψουμε τη σχέση μεταξύ δύο </a:t>
            </a:r>
            <a:r>
              <a:rPr lang="el-GR" dirty="0" err="1"/>
              <a:t>εναντιομερών</a:t>
            </a:r>
            <a:r>
              <a:rPr lang="el-GR" dirty="0"/>
              <a:t>, θα μπορούσαμε να επεκτείνουμε την αναλογία λέγοντας ότι η σχέση μεταξύ </a:t>
            </a:r>
            <a:r>
              <a:rPr lang="el-GR" dirty="0" err="1"/>
              <a:t>διαστερεομερών</a:t>
            </a:r>
            <a:r>
              <a:rPr lang="el-GR" dirty="0"/>
              <a:t> είναι όπως αυτή των χεριών από διαφορετικούς ανθρώπους. Το χέρι ενός ανθρώπου ομοιάζει με το χέρι ενός άλλου, αλλά δεν είναι πανομοιότυπα και δεν είναι κατοπτρικά είδωλα. Το ίδιο ισχύει και για τα </a:t>
            </a:r>
            <a:r>
              <a:rPr lang="el-GR" dirty="0" err="1"/>
              <a:t>διαστερεομερή</a:t>
            </a:r>
            <a:r>
              <a:rPr lang="el-GR" dirty="0"/>
              <a:t>: είναι παρόμοια, αλλά δεν είναι πανομοιότυπα και δεν είναι κατοπτρικά είδωλα.</a:t>
            </a:r>
          </a:p>
          <a:p>
            <a:r>
              <a:rPr lang="el-GR" dirty="0"/>
              <a:t>Τα </a:t>
            </a:r>
            <a:r>
              <a:rPr lang="el-GR" dirty="0" err="1"/>
              <a:t>εναντιομερή</a:t>
            </a:r>
            <a:r>
              <a:rPr lang="el-GR" dirty="0"/>
              <a:t> έχουν αντίθετες διαμορφώσεις σε όλα τα </a:t>
            </a:r>
            <a:r>
              <a:rPr lang="el-GR" dirty="0" err="1"/>
              <a:t>στερεογονικά</a:t>
            </a:r>
            <a:r>
              <a:rPr lang="el-GR" dirty="0"/>
              <a:t> κέντρα, ενώ τα </a:t>
            </a:r>
            <a:r>
              <a:rPr lang="el-GR" dirty="0" err="1"/>
              <a:t>διαστερεομερή</a:t>
            </a:r>
            <a:r>
              <a:rPr lang="el-GR" dirty="0"/>
              <a:t> έχουν αντίθετες διαμορφώσεις σε ορισμένα (ένα ή περισσότερα) </a:t>
            </a:r>
            <a:r>
              <a:rPr lang="el-GR" dirty="0" err="1"/>
              <a:t>στερεογονικά</a:t>
            </a:r>
            <a:r>
              <a:rPr lang="el-GR" dirty="0"/>
              <a:t> κέντρα αλλά την ίδια διαμόρφωση σε άλλα. </a:t>
            </a:r>
          </a:p>
          <a:p>
            <a:endParaRPr lang="el-GR" dirty="0"/>
          </a:p>
          <a:p>
            <a:endParaRPr lang="el-GR" dirty="0"/>
          </a:p>
        </p:txBody>
      </p:sp>
    </p:spTree>
    <p:extLst>
      <p:ext uri="{BB962C8B-B14F-4D97-AF65-F5344CB8AC3E}">
        <p14:creationId xmlns:p14="http://schemas.microsoft.com/office/powerpoint/2010/main" val="249516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4" name="Εικόνα 3">
            <a:extLst>
              <a:ext uri="{FF2B5EF4-FFF2-40B4-BE49-F238E27FC236}">
                <a16:creationId xmlns:a16="http://schemas.microsoft.com/office/drawing/2014/main" id="{DD7C9828-4063-2E06-8ED0-DEFF90CDEE1E}"/>
              </a:ext>
            </a:extLst>
          </p:cNvPr>
          <p:cNvPicPr>
            <a:picLocks noChangeAspect="1"/>
          </p:cNvPicPr>
          <p:nvPr/>
        </p:nvPicPr>
        <p:blipFill>
          <a:blip r:embed="rId2"/>
          <a:stretch>
            <a:fillRect/>
          </a:stretch>
        </p:blipFill>
        <p:spPr>
          <a:xfrm>
            <a:off x="1600107" y="0"/>
            <a:ext cx="8991785" cy="6858000"/>
          </a:xfrm>
          <a:prstGeom prst="rect">
            <a:avLst/>
          </a:prstGeom>
        </p:spPr>
      </p:pic>
    </p:spTree>
    <p:extLst>
      <p:ext uri="{BB962C8B-B14F-4D97-AF65-F5344CB8AC3E}">
        <p14:creationId xmlns:p14="http://schemas.microsoft.com/office/powerpoint/2010/main" val="412976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0958" y="0"/>
            <a:ext cx="914400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211415" y="1383678"/>
            <a:ext cx="3619085" cy="1051756"/>
          </a:xfrm>
          <a:prstGeom prst="rect">
            <a:avLst/>
          </a:prstGeom>
        </p:spPr>
      </p:pic>
      <p:sp>
        <p:nvSpPr>
          <p:cNvPr id="7" name="TextBox 6">
            <a:extLst>
              <a:ext uri="{FF2B5EF4-FFF2-40B4-BE49-F238E27FC236}">
                <a16:creationId xmlns:a16="http://schemas.microsoft.com/office/drawing/2014/main" id="{FF649EA1-2D6C-2CF4-6422-DF484FE70033}"/>
              </a:ext>
            </a:extLst>
          </p:cNvPr>
          <p:cNvSpPr txBox="1"/>
          <p:nvPr/>
        </p:nvSpPr>
        <p:spPr>
          <a:xfrm>
            <a:off x="197540" y="3819112"/>
            <a:ext cx="11796919" cy="646331"/>
          </a:xfrm>
          <a:prstGeom prst="rect">
            <a:avLst/>
          </a:prstGeom>
          <a:noFill/>
        </p:spPr>
        <p:txBody>
          <a:bodyPr wrap="square">
            <a:spAutoFit/>
          </a:bodyPr>
          <a:lstStyle/>
          <a:p>
            <a:r>
              <a:rPr lang="el-GR" dirty="0"/>
              <a:t>1) Συντακτικά ισομερή: Προκύπτουν από τη διαφορετική διευθέτηση των ατόμων στο μόριο, δηλαδή έχουν διαφορετική δομή.</a:t>
            </a:r>
          </a:p>
        </p:txBody>
      </p:sp>
      <p:pic>
        <p:nvPicPr>
          <p:cNvPr id="9" name="Εικόνα 8">
            <a:extLst>
              <a:ext uri="{FF2B5EF4-FFF2-40B4-BE49-F238E27FC236}">
                <a16:creationId xmlns:a16="http://schemas.microsoft.com/office/drawing/2014/main" id="{1F222F40-6322-1EDE-C0BA-CD0B9D9EE02C}"/>
              </a:ext>
            </a:extLst>
          </p:cNvPr>
          <p:cNvPicPr>
            <a:picLocks noChangeAspect="1"/>
          </p:cNvPicPr>
          <p:nvPr/>
        </p:nvPicPr>
        <p:blipFill>
          <a:blip r:embed="rId5"/>
          <a:stretch>
            <a:fillRect/>
          </a:stretch>
        </p:blipFill>
        <p:spPr>
          <a:xfrm>
            <a:off x="88416" y="4577798"/>
            <a:ext cx="10544175" cy="20955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6054" y="0"/>
            <a:ext cx="6488904" cy="237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3717235" y="976174"/>
            <a:ext cx="2568230" cy="746363"/>
          </a:xfrm>
          <a:prstGeom prst="rect">
            <a:avLst/>
          </a:prstGeom>
        </p:spPr>
      </p:pic>
      <p:sp>
        <p:nvSpPr>
          <p:cNvPr id="7" name="TextBox 6">
            <a:extLst>
              <a:ext uri="{FF2B5EF4-FFF2-40B4-BE49-F238E27FC236}">
                <a16:creationId xmlns:a16="http://schemas.microsoft.com/office/drawing/2014/main" id="{FF649EA1-2D6C-2CF4-6422-DF484FE70033}"/>
              </a:ext>
            </a:extLst>
          </p:cNvPr>
          <p:cNvSpPr txBox="1"/>
          <p:nvPr/>
        </p:nvSpPr>
        <p:spPr>
          <a:xfrm>
            <a:off x="118027" y="2512038"/>
            <a:ext cx="11796919" cy="646331"/>
          </a:xfrm>
          <a:prstGeom prst="rect">
            <a:avLst/>
          </a:prstGeom>
          <a:noFill/>
        </p:spPr>
        <p:txBody>
          <a:bodyPr wrap="square">
            <a:spAutoFit/>
          </a:bodyPr>
          <a:lstStyle/>
          <a:p>
            <a:r>
              <a:rPr lang="el-GR" dirty="0"/>
              <a:t>1) Συντακτικά ισομερή: Προκύπτουν από τη διαφορετική διευθέτηση των ατόμων στο μόριο, δηλαδή έχουν διαφορετική δομή.</a:t>
            </a:r>
          </a:p>
        </p:txBody>
      </p:sp>
      <p:pic>
        <p:nvPicPr>
          <p:cNvPr id="4" name="Εικόνα 3">
            <a:extLst>
              <a:ext uri="{FF2B5EF4-FFF2-40B4-BE49-F238E27FC236}">
                <a16:creationId xmlns:a16="http://schemas.microsoft.com/office/drawing/2014/main" id="{4BA7076A-D81C-5071-404B-6B4EB4780DE6}"/>
              </a:ext>
            </a:extLst>
          </p:cNvPr>
          <p:cNvPicPr>
            <a:picLocks noChangeAspect="1"/>
          </p:cNvPicPr>
          <p:nvPr/>
        </p:nvPicPr>
        <p:blipFill>
          <a:blip r:embed="rId5"/>
          <a:stretch>
            <a:fillRect/>
          </a:stretch>
        </p:blipFill>
        <p:spPr>
          <a:xfrm>
            <a:off x="1626911" y="3200400"/>
            <a:ext cx="10448925" cy="3657600"/>
          </a:xfrm>
          <a:prstGeom prst="rect">
            <a:avLst/>
          </a:prstGeom>
        </p:spPr>
      </p:pic>
    </p:spTree>
    <p:extLst>
      <p:ext uri="{BB962C8B-B14F-4D97-AF65-F5344CB8AC3E}">
        <p14:creationId xmlns:p14="http://schemas.microsoft.com/office/powerpoint/2010/main" val="121752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0958" y="0"/>
            <a:ext cx="914400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211415" y="1383678"/>
            <a:ext cx="3619085" cy="1051756"/>
          </a:xfrm>
          <a:prstGeom prst="rect">
            <a:avLst/>
          </a:prstGeom>
        </p:spPr>
      </p:pic>
      <p:sp>
        <p:nvSpPr>
          <p:cNvPr id="7" name="TextBox 6">
            <a:extLst>
              <a:ext uri="{FF2B5EF4-FFF2-40B4-BE49-F238E27FC236}">
                <a16:creationId xmlns:a16="http://schemas.microsoft.com/office/drawing/2014/main" id="{FF649EA1-2D6C-2CF4-6422-DF484FE70033}"/>
              </a:ext>
            </a:extLst>
          </p:cNvPr>
          <p:cNvSpPr txBox="1"/>
          <p:nvPr/>
        </p:nvSpPr>
        <p:spPr>
          <a:xfrm>
            <a:off x="197540" y="3819112"/>
            <a:ext cx="11796919" cy="646331"/>
          </a:xfrm>
          <a:prstGeom prst="rect">
            <a:avLst/>
          </a:prstGeom>
          <a:noFill/>
        </p:spPr>
        <p:txBody>
          <a:bodyPr wrap="square">
            <a:spAutoFit/>
          </a:bodyPr>
          <a:lstStyle/>
          <a:p>
            <a:r>
              <a:rPr lang="el-GR" dirty="0"/>
              <a:t>1) Συντακτικά ισομερή: Προκύπτουν από τη διαφορετική διευθέτηση των ατόμων στο μόριο, δηλαδή έχουν διαφορετική δομή.</a:t>
            </a:r>
          </a:p>
        </p:txBody>
      </p:sp>
      <p:pic>
        <p:nvPicPr>
          <p:cNvPr id="4" name="Εικόνα 3">
            <a:extLst>
              <a:ext uri="{FF2B5EF4-FFF2-40B4-BE49-F238E27FC236}">
                <a16:creationId xmlns:a16="http://schemas.microsoft.com/office/drawing/2014/main" id="{6F82A9FB-7BB6-CF84-CF75-282804A2F8C1}"/>
              </a:ext>
            </a:extLst>
          </p:cNvPr>
          <p:cNvPicPr>
            <a:picLocks noChangeAspect="1"/>
          </p:cNvPicPr>
          <p:nvPr/>
        </p:nvPicPr>
        <p:blipFill>
          <a:blip r:embed="rId5"/>
          <a:stretch>
            <a:fillRect/>
          </a:stretch>
        </p:blipFill>
        <p:spPr>
          <a:xfrm>
            <a:off x="2783577" y="4176589"/>
            <a:ext cx="9210882" cy="2657784"/>
          </a:xfrm>
          <a:prstGeom prst="rect">
            <a:avLst/>
          </a:prstGeom>
        </p:spPr>
      </p:pic>
    </p:spTree>
    <p:extLst>
      <p:ext uri="{BB962C8B-B14F-4D97-AF65-F5344CB8AC3E}">
        <p14:creationId xmlns:p14="http://schemas.microsoft.com/office/powerpoint/2010/main" val="2342992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6054" y="0"/>
            <a:ext cx="6488904" cy="237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3717235" y="976174"/>
            <a:ext cx="2568230" cy="746363"/>
          </a:xfrm>
          <a:prstGeom prst="rect">
            <a:avLst/>
          </a:prstGeom>
        </p:spPr>
      </p:pic>
      <p:sp>
        <p:nvSpPr>
          <p:cNvPr id="7" name="TextBox 6">
            <a:extLst>
              <a:ext uri="{FF2B5EF4-FFF2-40B4-BE49-F238E27FC236}">
                <a16:creationId xmlns:a16="http://schemas.microsoft.com/office/drawing/2014/main" id="{FF649EA1-2D6C-2CF4-6422-DF484FE70033}"/>
              </a:ext>
            </a:extLst>
          </p:cNvPr>
          <p:cNvSpPr txBox="1"/>
          <p:nvPr/>
        </p:nvSpPr>
        <p:spPr>
          <a:xfrm>
            <a:off x="118027" y="2512038"/>
            <a:ext cx="11796919" cy="646331"/>
          </a:xfrm>
          <a:prstGeom prst="rect">
            <a:avLst/>
          </a:prstGeom>
          <a:noFill/>
        </p:spPr>
        <p:txBody>
          <a:bodyPr wrap="square">
            <a:spAutoFit/>
          </a:bodyPr>
          <a:lstStyle/>
          <a:p>
            <a:r>
              <a:rPr lang="el-GR" dirty="0"/>
              <a:t>1) Συντακτικά ισομερή: Προκύπτουν από τη διαφορετική διευθέτηση των ατόμων στο μόριο, δηλαδή έχουν διαφορετική δομή.</a:t>
            </a:r>
          </a:p>
        </p:txBody>
      </p:sp>
      <p:pic>
        <p:nvPicPr>
          <p:cNvPr id="5" name="Εικόνα 4">
            <a:extLst>
              <a:ext uri="{FF2B5EF4-FFF2-40B4-BE49-F238E27FC236}">
                <a16:creationId xmlns:a16="http://schemas.microsoft.com/office/drawing/2014/main" id="{6E0AEAB0-BED3-9C3B-C4B4-FA079CC974B9}"/>
              </a:ext>
            </a:extLst>
          </p:cNvPr>
          <p:cNvPicPr>
            <a:picLocks noChangeAspect="1"/>
          </p:cNvPicPr>
          <p:nvPr/>
        </p:nvPicPr>
        <p:blipFill>
          <a:blip r:embed="rId5"/>
          <a:stretch>
            <a:fillRect/>
          </a:stretch>
        </p:blipFill>
        <p:spPr>
          <a:xfrm>
            <a:off x="2307120" y="2991023"/>
            <a:ext cx="9607826" cy="3827220"/>
          </a:xfrm>
          <a:prstGeom prst="rect">
            <a:avLst/>
          </a:prstGeom>
        </p:spPr>
      </p:pic>
    </p:spTree>
    <p:extLst>
      <p:ext uri="{BB962C8B-B14F-4D97-AF65-F5344CB8AC3E}">
        <p14:creationId xmlns:p14="http://schemas.microsoft.com/office/powerpoint/2010/main" val="355362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8 at 2.28.04 PM.png">
            <a:extLst>
              <a:ext uri="{FF2B5EF4-FFF2-40B4-BE49-F238E27FC236}">
                <a16:creationId xmlns:a16="http://schemas.microsoft.com/office/drawing/2014/main" id="{985371EC-BF02-BCB5-027D-883EAAF9AC6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3121"/>
            <a:ext cx="11595100" cy="41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Εικόνα 4">
            <a:extLst>
              <a:ext uri="{FF2B5EF4-FFF2-40B4-BE49-F238E27FC236}">
                <a16:creationId xmlns:a16="http://schemas.microsoft.com/office/drawing/2014/main" id="{F9353FC8-544C-C6EA-5A28-A4FC4EB1D63B}"/>
              </a:ext>
            </a:extLst>
          </p:cNvPr>
          <p:cNvPicPr>
            <a:picLocks noChangeAspect="1"/>
          </p:cNvPicPr>
          <p:nvPr/>
        </p:nvPicPr>
        <p:blipFill>
          <a:blip r:embed="rId3"/>
          <a:stretch>
            <a:fillRect/>
          </a:stretch>
        </p:blipFill>
        <p:spPr>
          <a:xfrm>
            <a:off x="1414571" y="4771801"/>
            <a:ext cx="9362857" cy="1863078"/>
          </a:xfrm>
          <a:prstGeom prst="rect">
            <a:avLst/>
          </a:prstGeom>
        </p:spPr>
      </p:pic>
    </p:spTree>
    <p:extLst>
      <p:ext uri="{BB962C8B-B14F-4D97-AF65-F5344CB8AC3E}">
        <p14:creationId xmlns:p14="http://schemas.microsoft.com/office/powerpoint/2010/main" val="662942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0958" y="0"/>
            <a:ext cx="9144000"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211415" y="1383678"/>
            <a:ext cx="3619085" cy="1051756"/>
          </a:xfrm>
          <a:prstGeom prst="rect">
            <a:avLst/>
          </a:prstGeom>
        </p:spPr>
      </p:pic>
      <p:pic>
        <p:nvPicPr>
          <p:cNvPr id="4" name="Εικόνα 3">
            <a:extLst>
              <a:ext uri="{FF2B5EF4-FFF2-40B4-BE49-F238E27FC236}">
                <a16:creationId xmlns:a16="http://schemas.microsoft.com/office/drawing/2014/main" id="{9E704D63-84FC-95B7-422C-D3F6C996A569}"/>
              </a:ext>
            </a:extLst>
          </p:cNvPr>
          <p:cNvPicPr>
            <a:picLocks noChangeAspect="1"/>
          </p:cNvPicPr>
          <p:nvPr/>
        </p:nvPicPr>
        <p:blipFill>
          <a:blip r:embed="rId5"/>
          <a:stretch>
            <a:fillRect/>
          </a:stretch>
        </p:blipFill>
        <p:spPr>
          <a:xfrm>
            <a:off x="211415" y="3348037"/>
            <a:ext cx="10229850" cy="904875"/>
          </a:xfrm>
          <a:prstGeom prst="rect">
            <a:avLst/>
          </a:prstGeom>
        </p:spPr>
      </p:pic>
      <p:pic>
        <p:nvPicPr>
          <p:cNvPr id="6" name="Εικόνα 5">
            <a:extLst>
              <a:ext uri="{FF2B5EF4-FFF2-40B4-BE49-F238E27FC236}">
                <a16:creationId xmlns:a16="http://schemas.microsoft.com/office/drawing/2014/main" id="{F575BD59-81BA-DE28-167F-AF8C5CAA1DB4}"/>
              </a:ext>
            </a:extLst>
          </p:cNvPr>
          <p:cNvPicPr>
            <a:picLocks noChangeAspect="1"/>
          </p:cNvPicPr>
          <p:nvPr/>
        </p:nvPicPr>
        <p:blipFill>
          <a:blip r:embed="rId6"/>
          <a:stretch>
            <a:fillRect/>
          </a:stretch>
        </p:blipFill>
        <p:spPr>
          <a:xfrm>
            <a:off x="211415" y="4177540"/>
            <a:ext cx="10477500" cy="2200275"/>
          </a:xfrm>
          <a:prstGeom prst="rect">
            <a:avLst/>
          </a:prstGeom>
        </p:spPr>
      </p:pic>
    </p:spTree>
    <p:extLst>
      <p:ext uri="{BB962C8B-B14F-4D97-AF65-F5344CB8AC3E}">
        <p14:creationId xmlns:p14="http://schemas.microsoft.com/office/powerpoint/2010/main" val="1980506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5634" y="-49694"/>
            <a:ext cx="8819323" cy="322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339918" y="1383678"/>
            <a:ext cx="3490582" cy="1014411"/>
          </a:xfrm>
          <a:prstGeom prst="rect">
            <a:avLst/>
          </a:prstGeom>
        </p:spPr>
      </p:pic>
      <p:pic>
        <p:nvPicPr>
          <p:cNvPr id="4" name="Εικόνα 3">
            <a:extLst>
              <a:ext uri="{FF2B5EF4-FFF2-40B4-BE49-F238E27FC236}">
                <a16:creationId xmlns:a16="http://schemas.microsoft.com/office/drawing/2014/main" id="{7F7C38B6-7BFF-1BCA-1098-6B57D7B3F4F1}"/>
              </a:ext>
            </a:extLst>
          </p:cNvPr>
          <p:cNvPicPr>
            <a:picLocks noChangeAspect="1"/>
          </p:cNvPicPr>
          <p:nvPr/>
        </p:nvPicPr>
        <p:blipFill>
          <a:blip r:embed="rId5"/>
          <a:stretch>
            <a:fillRect/>
          </a:stretch>
        </p:blipFill>
        <p:spPr>
          <a:xfrm>
            <a:off x="12635" y="3909024"/>
            <a:ext cx="9304690" cy="734806"/>
          </a:xfrm>
          <a:prstGeom prst="rect">
            <a:avLst/>
          </a:prstGeom>
        </p:spPr>
      </p:pic>
      <p:pic>
        <p:nvPicPr>
          <p:cNvPr id="6" name="Εικόνα 5">
            <a:extLst>
              <a:ext uri="{FF2B5EF4-FFF2-40B4-BE49-F238E27FC236}">
                <a16:creationId xmlns:a16="http://schemas.microsoft.com/office/drawing/2014/main" id="{C1D23B76-C08E-BCE4-A49A-A67A6D3A4FE4}"/>
              </a:ext>
            </a:extLst>
          </p:cNvPr>
          <p:cNvPicPr>
            <a:picLocks noChangeAspect="1"/>
          </p:cNvPicPr>
          <p:nvPr/>
        </p:nvPicPr>
        <p:blipFill>
          <a:blip r:embed="rId6"/>
          <a:stretch>
            <a:fillRect/>
          </a:stretch>
        </p:blipFill>
        <p:spPr>
          <a:xfrm>
            <a:off x="0" y="4807380"/>
            <a:ext cx="9270513" cy="2050620"/>
          </a:xfrm>
          <a:prstGeom prst="rect">
            <a:avLst/>
          </a:prstGeom>
        </p:spPr>
      </p:pic>
      <p:pic>
        <p:nvPicPr>
          <p:cNvPr id="8" name="Εικόνα 7">
            <a:extLst>
              <a:ext uri="{FF2B5EF4-FFF2-40B4-BE49-F238E27FC236}">
                <a16:creationId xmlns:a16="http://schemas.microsoft.com/office/drawing/2014/main" id="{E32067A2-29EB-22CA-5577-4EDC0D428E33}"/>
              </a:ext>
            </a:extLst>
          </p:cNvPr>
          <p:cNvPicPr>
            <a:picLocks noChangeAspect="1"/>
          </p:cNvPicPr>
          <p:nvPr/>
        </p:nvPicPr>
        <p:blipFill>
          <a:blip r:embed="rId7"/>
          <a:stretch>
            <a:fillRect/>
          </a:stretch>
        </p:blipFill>
        <p:spPr>
          <a:xfrm>
            <a:off x="9274240" y="4241370"/>
            <a:ext cx="2905125" cy="2057400"/>
          </a:xfrm>
          <a:prstGeom prst="rect">
            <a:avLst/>
          </a:prstGeom>
        </p:spPr>
      </p:pic>
    </p:spTree>
    <p:extLst>
      <p:ext uri="{BB962C8B-B14F-4D97-AF65-F5344CB8AC3E}">
        <p14:creationId xmlns:p14="http://schemas.microsoft.com/office/powerpoint/2010/main" val="118580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6929" y="45004"/>
            <a:ext cx="7398027" cy="27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2443015" y="1174956"/>
            <a:ext cx="2928050" cy="850932"/>
          </a:xfrm>
          <a:prstGeom prst="rect">
            <a:avLst/>
          </a:prstGeom>
        </p:spPr>
      </p:pic>
      <p:pic>
        <p:nvPicPr>
          <p:cNvPr id="5" name="Εικόνα 4">
            <a:extLst>
              <a:ext uri="{FF2B5EF4-FFF2-40B4-BE49-F238E27FC236}">
                <a16:creationId xmlns:a16="http://schemas.microsoft.com/office/drawing/2014/main" id="{C9A6624D-84F9-D3C4-873A-DC38CC25442E}"/>
              </a:ext>
            </a:extLst>
          </p:cNvPr>
          <p:cNvPicPr>
            <a:picLocks noChangeAspect="1"/>
          </p:cNvPicPr>
          <p:nvPr/>
        </p:nvPicPr>
        <p:blipFill>
          <a:blip r:embed="rId5"/>
          <a:stretch>
            <a:fillRect/>
          </a:stretch>
        </p:blipFill>
        <p:spPr>
          <a:xfrm>
            <a:off x="0" y="2839789"/>
            <a:ext cx="10191750" cy="866775"/>
          </a:xfrm>
          <a:prstGeom prst="rect">
            <a:avLst/>
          </a:prstGeom>
        </p:spPr>
      </p:pic>
      <p:pic>
        <p:nvPicPr>
          <p:cNvPr id="7" name="Εικόνα 6">
            <a:extLst>
              <a:ext uri="{FF2B5EF4-FFF2-40B4-BE49-F238E27FC236}">
                <a16:creationId xmlns:a16="http://schemas.microsoft.com/office/drawing/2014/main" id="{11EEA19D-72F7-56F6-BF7E-611C5090780A}"/>
              </a:ext>
            </a:extLst>
          </p:cNvPr>
          <p:cNvPicPr>
            <a:picLocks noChangeAspect="1"/>
          </p:cNvPicPr>
          <p:nvPr/>
        </p:nvPicPr>
        <p:blipFill>
          <a:blip r:embed="rId6"/>
          <a:stretch>
            <a:fillRect/>
          </a:stretch>
        </p:blipFill>
        <p:spPr>
          <a:xfrm>
            <a:off x="66260" y="4878821"/>
            <a:ext cx="7596810" cy="1105817"/>
          </a:xfrm>
          <a:prstGeom prst="rect">
            <a:avLst/>
          </a:prstGeom>
        </p:spPr>
      </p:pic>
      <p:pic>
        <p:nvPicPr>
          <p:cNvPr id="9" name="Εικόνα 8">
            <a:extLst>
              <a:ext uri="{FF2B5EF4-FFF2-40B4-BE49-F238E27FC236}">
                <a16:creationId xmlns:a16="http://schemas.microsoft.com/office/drawing/2014/main" id="{C24C99AC-270A-BA62-C2F7-F6299BC8B159}"/>
              </a:ext>
            </a:extLst>
          </p:cNvPr>
          <p:cNvPicPr>
            <a:picLocks noChangeAspect="1"/>
          </p:cNvPicPr>
          <p:nvPr/>
        </p:nvPicPr>
        <p:blipFill>
          <a:blip r:embed="rId7"/>
          <a:stretch>
            <a:fillRect/>
          </a:stretch>
        </p:blipFill>
        <p:spPr>
          <a:xfrm>
            <a:off x="7867650" y="5384246"/>
            <a:ext cx="4324350" cy="1428750"/>
          </a:xfrm>
          <a:prstGeom prst="rect">
            <a:avLst/>
          </a:prstGeom>
        </p:spPr>
      </p:pic>
      <p:pic>
        <p:nvPicPr>
          <p:cNvPr id="10" name="Εικόνα 9">
            <a:extLst>
              <a:ext uri="{FF2B5EF4-FFF2-40B4-BE49-F238E27FC236}">
                <a16:creationId xmlns:a16="http://schemas.microsoft.com/office/drawing/2014/main" id="{166F6697-2317-E957-0A45-62C2E694C096}"/>
              </a:ext>
            </a:extLst>
          </p:cNvPr>
          <p:cNvPicPr>
            <a:picLocks noChangeAspect="1"/>
          </p:cNvPicPr>
          <p:nvPr/>
        </p:nvPicPr>
        <p:blipFill>
          <a:blip r:embed="rId8"/>
          <a:stretch>
            <a:fillRect/>
          </a:stretch>
        </p:blipFill>
        <p:spPr>
          <a:xfrm>
            <a:off x="-21890" y="3706564"/>
            <a:ext cx="10481395" cy="1104822"/>
          </a:xfrm>
          <a:prstGeom prst="rect">
            <a:avLst/>
          </a:prstGeom>
        </p:spPr>
      </p:pic>
    </p:spTree>
    <p:extLst>
      <p:ext uri="{BB962C8B-B14F-4D97-AF65-F5344CB8AC3E}">
        <p14:creationId xmlns:p14="http://schemas.microsoft.com/office/powerpoint/2010/main" val="3687336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6929" y="45004"/>
            <a:ext cx="7398027" cy="27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2443015" y="1174956"/>
            <a:ext cx="2928050" cy="850932"/>
          </a:xfrm>
          <a:prstGeom prst="rect">
            <a:avLst/>
          </a:prstGeom>
        </p:spPr>
      </p:pic>
      <p:pic>
        <p:nvPicPr>
          <p:cNvPr id="5" name="Εικόνα 4">
            <a:extLst>
              <a:ext uri="{FF2B5EF4-FFF2-40B4-BE49-F238E27FC236}">
                <a16:creationId xmlns:a16="http://schemas.microsoft.com/office/drawing/2014/main" id="{C9A6624D-84F9-D3C4-873A-DC38CC25442E}"/>
              </a:ext>
            </a:extLst>
          </p:cNvPr>
          <p:cNvPicPr>
            <a:picLocks noChangeAspect="1"/>
          </p:cNvPicPr>
          <p:nvPr/>
        </p:nvPicPr>
        <p:blipFill>
          <a:blip r:embed="rId5"/>
          <a:stretch>
            <a:fillRect/>
          </a:stretch>
        </p:blipFill>
        <p:spPr>
          <a:xfrm>
            <a:off x="0" y="2839789"/>
            <a:ext cx="10191750" cy="866775"/>
          </a:xfrm>
          <a:prstGeom prst="rect">
            <a:avLst/>
          </a:prstGeom>
        </p:spPr>
      </p:pic>
      <p:pic>
        <p:nvPicPr>
          <p:cNvPr id="10" name="Εικόνα 9">
            <a:extLst>
              <a:ext uri="{FF2B5EF4-FFF2-40B4-BE49-F238E27FC236}">
                <a16:creationId xmlns:a16="http://schemas.microsoft.com/office/drawing/2014/main" id="{166F6697-2317-E957-0A45-62C2E694C096}"/>
              </a:ext>
            </a:extLst>
          </p:cNvPr>
          <p:cNvPicPr>
            <a:picLocks noChangeAspect="1"/>
          </p:cNvPicPr>
          <p:nvPr/>
        </p:nvPicPr>
        <p:blipFill>
          <a:blip r:embed="rId6"/>
          <a:stretch>
            <a:fillRect/>
          </a:stretch>
        </p:blipFill>
        <p:spPr>
          <a:xfrm>
            <a:off x="-21890" y="3706564"/>
            <a:ext cx="10481395" cy="1104822"/>
          </a:xfrm>
          <a:prstGeom prst="rect">
            <a:avLst/>
          </a:prstGeom>
        </p:spPr>
      </p:pic>
      <p:pic>
        <p:nvPicPr>
          <p:cNvPr id="4" name="Εικόνα 3">
            <a:extLst>
              <a:ext uri="{FF2B5EF4-FFF2-40B4-BE49-F238E27FC236}">
                <a16:creationId xmlns:a16="http://schemas.microsoft.com/office/drawing/2014/main" id="{63EAA630-C407-FC6C-C368-F03C8801D025}"/>
              </a:ext>
            </a:extLst>
          </p:cNvPr>
          <p:cNvPicPr>
            <a:picLocks noChangeAspect="1"/>
          </p:cNvPicPr>
          <p:nvPr/>
        </p:nvPicPr>
        <p:blipFill>
          <a:blip r:embed="rId7"/>
          <a:stretch>
            <a:fillRect/>
          </a:stretch>
        </p:blipFill>
        <p:spPr>
          <a:xfrm>
            <a:off x="0" y="4880960"/>
            <a:ext cx="8140148" cy="995088"/>
          </a:xfrm>
          <a:prstGeom prst="rect">
            <a:avLst/>
          </a:prstGeom>
        </p:spPr>
      </p:pic>
      <p:pic>
        <p:nvPicPr>
          <p:cNvPr id="8" name="Εικόνα 7">
            <a:extLst>
              <a:ext uri="{FF2B5EF4-FFF2-40B4-BE49-F238E27FC236}">
                <a16:creationId xmlns:a16="http://schemas.microsoft.com/office/drawing/2014/main" id="{259A2AD6-60C1-6912-38CC-8EB6F8D579A3}"/>
              </a:ext>
            </a:extLst>
          </p:cNvPr>
          <p:cNvPicPr>
            <a:picLocks noChangeAspect="1"/>
          </p:cNvPicPr>
          <p:nvPr/>
        </p:nvPicPr>
        <p:blipFill>
          <a:blip r:embed="rId8"/>
          <a:stretch>
            <a:fillRect/>
          </a:stretch>
        </p:blipFill>
        <p:spPr>
          <a:xfrm>
            <a:off x="8140148" y="4966780"/>
            <a:ext cx="4051852" cy="1826187"/>
          </a:xfrm>
          <a:prstGeom prst="rect">
            <a:avLst/>
          </a:prstGeom>
        </p:spPr>
      </p:pic>
      <p:sp>
        <p:nvSpPr>
          <p:cNvPr id="11" name="TextBox 10">
            <a:extLst>
              <a:ext uri="{FF2B5EF4-FFF2-40B4-BE49-F238E27FC236}">
                <a16:creationId xmlns:a16="http://schemas.microsoft.com/office/drawing/2014/main" id="{3BD26E7D-9C51-F821-88A1-6DED69845DAF}"/>
              </a:ext>
            </a:extLst>
          </p:cNvPr>
          <p:cNvSpPr txBox="1"/>
          <p:nvPr/>
        </p:nvSpPr>
        <p:spPr>
          <a:xfrm>
            <a:off x="4870174" y="6149841"/>
            <a:ext cx="2975495" cy="369332"/>
          </a:xfrm>
          <a:prstGeom prst="rect">
            <a:avLst/>
          </a:prstGeom>
          <a:noFill/>
        </p:spPr>
        <p:txBody>
          <a:bodyPr wrap="none" rtlCol="0">
            <a:spAutoFit/>
          </a:bodyPr>
          <a:lstStyle/>
          <a:p>
            <a:r>
              <a:rPr lang="el-GR" dirty="0" err="1"/>
              <a:t>Διαστερεομερή</a:t>
            </a:r>
            <a:r>
              <a:rPr lang="el-GR" dirty="0"/>
              <a:t> απεικόνισης</a:t>
            </a:r>
          </a:p>
        </p:txBody>
      </p:sp>
    </p:spTree>
    <p:extLst>
      <p:ext uri="{BB962C8B-B14F-4D97-AF65-F5344CB8AC3E}">
        <p14:creationId xmlns:p14="http://schemas.microsoft.com/office/powerpoint/2010/main" val="4125391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creen Shot 2017-08-28 at 2.35.56 PM.png">
            <a:extLst>
              <a:ext uri="{FF2B5EF4-FFF2-40B4-BE49-F238E27FC236}">
                <a16:creationId xmlns:a16="http://schemas.microsoft.com/office/drawing/2014/main" id="{B0C3FEE6-9A73-7C02-1EE2-DD3A05E89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6929" y="45004"/>
            <a:ext cx="7398027" cy="27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Εικόνα 2">
            <a:extLst>
              <a:ext uri="{FF2B5EF4-FFF2-40B4-BE49-F238E27FC236}">
                <a16:creationId xmlns:a16="http://schemas.microsoft.com/office/drawing/2014/main" id="{F0435643-E9E5-A132-CC96-D9E03A702429}"/>
              </a:ext>
            </a:extLst>
          </p:cNvPr>
          <p:cNvPicPr>
            <a:picLocks noChangeAspect="1"/>
          </p:cNvPicPr>
          <p:nvPr/>
        </p:nvPicPr>
        <p:blipFill>
          <a:blip r:embed="rId4"/>
          <a:stretch>
            <a:fillRect/>
          </a:stretch>
        </p:blipFill>
        <p:spPr>
          <a:xfrm>
            <a:off x="2443015" y="1174956"/>
            <a:ext cx="2928050" cy="850932"/>
          </a:xfrm>
          <a:prstGeom prst="rect">
            <a:avLst/>
          </a:prstGeom>
        </p:spPr>
      </p:pic>
      <p:pic>
        <p:nvPicPr>
          <p:cNvPr id="5" name="Εικόνα 4">
            <a:extLst>
              <a:ext uri="{FF2B5EF4-FFF2-40B4-BE49-F238E27FC236}">
                <a16:creationId xmlns:a16="http://schemas.microsoft.com/office/drawing/2014/main" id="{C9A6624D-84F9-D3C4-873A-DC38CC25442E}"/>
              </a:ext>
            </a:extLst>
          </p:cNvPr>
          <p:cNvPicPr>
            <a:picLocks noChangeAspect="1"/>
          </p:cNvPicPr>
          <p:nvPr/>
        </p:nvPicPr>
        <p:blipFill>
          <a:blip r:embed="rId5"/>
          <a:stretch>
            <a:fillRect/>
          </a:stretch>
        </p:blipFill>
        <p:spPr>
          <a:xfrm>
            <a:off x="0" y="2839789"/>
            <a:ext cx="10191750" cy="866775"/>
          </a:xfrm>
          <a:prstGeom prst="rect">
            <a:avLst/>
          </a:prstGeom>
        </p:spPr>
      </p:pic>
      <p:pic>
        <p:nvPicPr>
          <p:cNvPr id="10" name="Εικόνα 9">
            <a:extLst>
              <a:ext uri="{FF2B5EF4-FFF2-40B4-BE49-F238E27FC236}">
                <a16:creationId xmlns:a16="http://schemas.microsoft.com/office/drawing/2014/main" id="{166F6697-2317-E957-0A45-62C2E694C096}"/>
              </a:ext>
            </a:extLst>
          </p:cNvPr>
          <p:cNvPicPr>
            <a:picLocks noChangeAspect="1"/>
          </p:cNvPicPr>
          <p:nvPr/>
        </p:nvPicPr>
        <p:blipFill>
          <a:blip r:embed="rId6"/>
          <a:stretch>
            <a:fillRect/>
          </a:stretch>
        </p:blipFill>
        <p:spPr>
          <a:xfrm>
            <a:off x="-21890" y="3706564"/>
            <a:ext cx="10481395" cy="1104822"/>
          </a:xfrm>
          <a:prstGeom prst="rect">
            <a:avLst/>
          </a:prstGeom>
        </p:spPr>
      </p:pic>
      <p:pic>
        <p:nvPicPr>
          <p:cNvPr id="4" name="Εικόνα 3">
            <a:extLst>
              <a:ext uri="{FF2B5EF4-FFF2-40B4-BE49-F238E27FC236}">
                <a16:creationId xmlns:a16="http://schemas.microsoft.com/office/drawing/2014/main" id="{63EAA630-C407-FC6C-C368-F03C8801D025}"/>
              </a:ext>
            </a:extLst>
          </p:cNvPr>
          <p:cNvPicPr>
            <a:picLocks noChangeAspect="1"/>
          </p:cNvPicPr>
          <p:nvPr/>
        </p:nvPicPr>
        <p:blipFill>
          <a:blip r:embed="rId7"/>
          <a:stretch>
            <a:fillRect/>
          </a:stretch>
        </p:blipFill>
        <p:spPr>
          <a:xfrm>
            <a:off x="0" y="4880960"/>
            <a:ext cx="8140148" cy="995088"/>
          </a:xfrm>
          <a:prstGeom prst="rect">
            <a:avLst/>
          </a:prstGeom>
        </p:spPr>
      </p:pic>
      <p:sp>
        <p:nvSpPr>
          <p:cNvPr id="11" name="TextBox 10">
            <a:extLst>
              <a:ext uri="{FF2B5EF4-FFF2-40B4-BE49-F238E27FC236}">
                <a16:creationId xmlns:a16="http://schemas.microsoft.com/office/drawing/2014/main" id="{3BD26E7D-9C51-F821-88A1-6DED69845DAF}"/>
              </a:ext>
            </a:extLst>
          </p:cNvPr>
          <p:cNvSpPr txBox="1"/>
          <p:nvPr/>
        </p:nvSpPr>
        <p:spPr>
          <a:xfrm>
            <a:off x="5098774" y="6149841"/>
            <a:ext cx="2686505" cy="369332"/>
          </a:xfrm>
          <a:prstGeom prst="rect">
            <a:avLst/>
          </a:prstGeom>
          <a:noFill/>
        </p:spPr>
        <p:txBody>
          <a:bodyPr wrap="none" rtlCol="0">
            <a:spAutoFit/>
          </a:bodyPr>
          <a:lstStyle/>
          <a:p>
            <a:r>
              <a:rPr lang="en-US" dirty="0"/>
              <a:t>Cis-trans </a:t>
            </a:r>
            <a:r>
              <a:rPr lang="el-GR" dirty="0" err="1"/>
              <a:t>Διαστερεομερή</a:t>
            </a:r>
            <a:endParaRPr lang="el-GR" dirty="0"/>
          </a:p>
        </p:txBody>
      </p:sp>
      <p:pic>
        <p:nvPicPr>
          <p:cNvPr id="6" name="Εικόνα 5">
            <a:extLst>
              <a:ext uri="{FF2B5EF4-FFF2-40B4-BE49-F238E27FC236}">
                <a16:creationId xmlns:a16="http://schemas.microsoft.com/office/drawing/2014/main" id="{0F3D83DE-2692-00F2-7973-E3B278EAFFED}"/>
              </a:ext>
            </a:extLst>
          </p:cNvPr>
          <p:cNvPicPr>
            <a:picLocks noChangeAspect="1"/>
          </p:cNvPicPr>
          <p:nvPr/>
        </p:nvPicPr>
        <p:blipFill>
          <a:blip r:embed="rId8"/>
          <a:stretch>
            <a:fillRect/>
          </a:stretch>
        </p:blipFill>
        <p:spPr>
          <a:xfrm>
            <a:off x="8120248" y="5506278"/>
            <a:ext cx="4071752" cy="1351722"/>
          </a:xfrm>
          <a:prstGeom prst="rect">
            <a:avLst/>
          </a:prstGeom>
        </p:spPr>
      </p:pic>
    </p:spTree>
    <p:extLst>
      <p:ext uri="{BB962C8B-B14F-4D97-AF65-F5344CB8AC3E}">
        <p14:creationId xmlns:p14="http://schemas.microsoft.com/office/powerpoint/2010/main" val="4009403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10C4B-F642-9754-E2CA-EB40754970DD}"/>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1E5B076B-4691-6536-B06B-6C28DE738120}"/>
              </a:ext>
            </a:extLst>
          </p:cNvPr>
          <p:cNvSpPr>
            <a:spLocks noGrp="1"/>
          </p:cNvSpPr>
          <p:nvPr>
            <p:ph idx="1"/>
          </p:nvPr>
        </p:nvSpPr>
        <p:spPr/>
        <p:txBody>
          <a:bodyPr/>
          <a:lstStyle/>
          <a:p>
            <a:r>
              <a:rPr lang="el-GR" dirty="0"/>
              <a:t>1) </a:t>
            </a:r>
            <a:r>
              <a:rPr lang="en-US" b="0" i="0" dirty="0" err="1">
                <a:effectLst/>
                <a:highlight>
                  <a:srgbClr val="FFFFFF"/>
                </a:highlight>
                <a:latin typeface="Arial" panose="020B0604020202020204" pitchFamily="34" charset="0"/>
              </a:rPr>
              <a:t>Spiliopoulos</a:t>
            </a:r>
            <a:r>
              <a:rPr lang="en-US" b="0" i="0" dirty="0">
                <a:effectLst/>
                <a:highlight>
                  <a:srgbClr val="FFFFFF"/>
                </a:highlight>
                <a:latin typeface="Arial" panose="020B0604020202020204" pitchFamily="34" charset="0"/>
              </a:rPr>
              <a:t>, I., Vakros, I., &amp; </a:t>
            </a:r>
            <a:r>
              <a:rPr lang="en-US" b="0" i="0" dirty="0" err="1">
                <a:effectLst/>
                <a:highlight>
                  <a:srgbClr val="FFFFFF"/>
                </a:highlight>
                <a:latin typeface="Arial" panose="020B0604020202020204" pitchFamily="34" charset="0"/>
              </a:rPr>
              <a:t>Xaplanteri</a:t>
            </a:r>
            <a:r>
              <a:rPr lang="en-US" b="0" i="0" dirty="0">
                <a:effectLst/>
                <a:highlight>
                  <a:srgbClr val="FFFFFF"/>
                </a:highlight>
                <a:latin typeface="Arial" panose="020B0604020202020204" pitchFamily="34" charset="0"/>
              </a:rPr>
              <a:t>, M. (2015). </a:t>
            </a:r>
            <a:r>
              <a:rPr lang="el-GR" b="0" i="1" dirty="0">
                <a:effectLst/>
                <a:highlight>
                  <a:srgbClr val="FFFFFF"/>
                </a:highlight>
                <a:latin typeface="Arial" panose="020B0604020202020204" pitchFamily="34" charset="0"/>
              </a:rPr>
              <a:t>Χημεία</a:t>
            </a:r>
            <a:r>
              <a:rPr lang="el-GR" b="0" i="0" dirty="0">
                <a:effectLst/>
                <a:highlight>
                  <a:srgbClr val="FFFFFF"/>
                </a:highlight>
                <a:latin typeface="Arial" panose="020B0604020202020204" pitchFamily="34" charset="0"/>
              </a:rPr>
              <a:t> [</a:t>
            </a:r>
            <a:r>
              <a:rPr lang="en-US" b="0" i="0" dirty="0">
                <a:effectLst/>
                <a:highlight>
                  <a:srgbClr val="FFFFFF"/>
                </a:highlight>
                <a:latin typeface="Arial" panose="020B0604020202020204" pitchFamily="34" charset="0"/>
              </a:rPr>
              <a:t>Undergraduate textbook]. </a:t>
            </a:r>
            <a:r>
              <a:rPr lang="en-US" b="0" i="0" dirty="0" err="1">
                <a:effectLst/>
                <a:highlight>
                  <a:srgbClr val="FFFFFF"/>
                </a:highlight>
                <a:latin typeface="Arial" panose="020B0604020202020204" pitchFamily="34" charset="0"/>
              </a:rPr>
              <a:t>Kallipos</a:t>
            </a:r>
            <a:r>
              <a:rPr lang="en-US" b="0" i="0" dirty="0">
                <a:effectLst/>
                <a:highlight>
                  <a:srgbClr val="FFFFFF"/>
                </a:highlight>
                <a:latin typeface="Arial" panose="020B0604020202020204" pitchFamily="34" charset="0"/>
              </a:rPr>
              <a:t>, Open Academic Editions. </a:t>
            </a:r>
            <a:endParaRPr lang="el-GR" b="0" i="0" dirty="0">
              <a:effectLst/>
              <a:highlight>
                <a:srgbClr val="FFFFFF"/>
              </a:highlight>
              <a:latin typeface="Arial" panose="020B0604020202020204" pitchFamily="34" charset="0"/>
            </a:endParaRPr>
          </a:p>
          <a:p>
            <a:r>
              <a:rPr lang="el-GR" dirty="0"/>
              <a:t>2) </a:t>
            </a:r>
            <a:r>
              <a:rPr lang="en-US" b="0" i="0" dirty="0" err="1">
                <a:effectLst/>
                <a:highlight>
                  <a:srgbClr val="FFFFFF"/>
                </a:highlight>
                <a:latin typeface="Arial" panose="020B0604020202020204" pitchFamily="34" charset="0"/>
              </a:rPr>
              <a:t>Chamilakis</a:t>
            </a:r>
            <a:r>
              <a:rPr lang="en-US" b="0" i="0" dirty="0">
                <a:effectLst/>
                <a:highlight>
                  <a:srgbClr val="FFFFFF"/>
                </a:highlight>
                <a:latin typeface="Arial" panose="020B0604020202020204" pitchFamily="34" charset="0"/>
              </a:rPr>
              <a:t>, S. (2015). </a:t>
            </a:r>
            <a:r>
              <a:rPr lang="en-US" b="0" i="1" dirty="0">
                <a:effectLst/>
                <a:highlight>
                  <a:srgbClr val="FFFFFF"/>
                </a:highlight>
                <a:latin typeface="Arial" panose="020B0604020202020204" pitchFamily="34" charset="0"/>
              </a:rPr>
              <a:t>Organic Chemistry</a:t>
            </a:r>
            <a:r>
              <a:rPr lang="en-US" b="0" i="0" dirty="0">
                <a:effectLst/>
                <a:highlight>
                  <a:srgbClr val="FFFFFF"/>
                </a:highlight>
                <a:latin typeface="Arial" panose="020B0604020202020204" pitchFamily="34" charset="0"/>
              </a:rPr>
              <a:t> [Undergraduate textbook]. </a:t>
            </a:r>
            <a:r>
              <a:rPr lang="en-US" b="0" i="0" dirty="0" err="1">
                <a:effectLst/>
                <a:highlight>
                  <a:srgbClr val="FFFFFF"/>
                </a:highlight>
                <a:latin typeface="Arial" panose="020B0604020202020204" pitchFamily="34" charset="0"/>
              </a:rPr>
              <a:t>Kallipos</a:t>
            </a:r>
            <a:r>
              <a:rPr lang="en-US" b="0" i="0" dirty="0">
                <a:effectLst/>
                <a:highlight>
                  <a:srgbClr val="FFFFFF"/>
                </a:highlight>
                <a:latin typeface="Arial" panose="020B0604020202020204" pitchFamily="34" charset="0"/>
              </a:rPr>
              <a:t>, Open Academic Editions. </a:t>
            </a:r>
            <a:endParaRPr lang="el-GR" b="0" i="0" dirty="0">
              <a:effectLst/>
              <a:highlight>
                <a:srgbClr val="FFFFFF"/>
              </a:highlight>
              <a:latin typeface="Arial" panose="020B0604020202020204" pitchFamily="34" charset="0"/>
            </a:endParaRPr>
          </a:p>
          <a:p>
            <a:r>
              <a:rPr lang="el-GR" dirty="0">
                <a:highlight>
                  <a:srgbClr val="FFFFFF"/>
                </a:highlight>
                <a:latin typeface="Arial" panose="020B0604020202020204" pitchFamily="34" charset="0"/>
              </a:rPr>
              <a:t>3) ΟΡΓΑΝΙΚΗ ΧΗΜΕΙΑ, </a:t>
            </a:r>
            <a:r>
              <a:rPr lang="en-US" dirty="0">
                <a:highlight>
                  <a:srgbClr val="FFFFFF"/>
                </a:highlight>
                <a:latin typeface="Arial" panose="020B0604020202020204" pitchFamily="34" charset="0"/>
              </a:rPr>
              <a:t>JOHN </a:t>
            </a:r>
            <a:r>
              <a:rPr lang="en-US" dirty="0" err="1">
                <a:highlight>
                  <a:srgbClr val="FFFFFF"/>
                </a:highlight>
                <a:latin typeface="Arial" panose="020B0604020202020204" pitchFamily="34" charset="0"/>
              </a:rPr>
              <a:t>McMURRY</a:t>
            </a:r>
            <a:r>
              <a:rPr lang="el-GR" dirty="0">
                <a:highlight>
                  <a:srgbClr val="FFFFFF"/>
                </a:highlight>
                <a:latin typeface="Arial" panose="020B0604020202020204" pitchFamily="34" charset="0"/>
              </a:rPr>
              <a:t>, Μετάφραση της 9ης αμερικανικής έκδοσης. Επιμέλεια: Ιουλία </a:t>
            </a:r>
            <a:r>
              <a:rPr lang="el-GR" dirty="0" err="1">
                <a:highlight>
                  <a:srgbClr val="FFFFFF"/>
                </a:highlight>
                <a:latin typeface="Arial" panose="020B0604020202020204" pitchFamily="34" charset="0"/>
              </a:rPr>
              <a:t>Σμόνου</a:t>
            </a:r>
            <a:r>
              <a:rPr lang="el-GR" dirty="0">
                <a:highlight>
                  <a:srgbClr val="FFFFFF"/>
                </a:highlight>
                <a:latin typeface="Arial" panose="020B0604020202020204" pitchFamily="34" charset="0"/>
              </a:rPr>
              <a:t>, Μανώλης Στρατάκης, 2020</a:t>
            </a:r>
            <a:endParaRPr lang="el-GR" dirty="0"/>
          </a:p>
        </p:txBody>
      </p:sp>
    </p:spTree>
    <p:extLst>
      <p:ext uri="{BB962C8B-B14F-4D97-AF65-F5344CB8AC3E}">
        <p14:creationId xmlns:p14="http://schemas.microsoft.com/office/powerpoint/2010/main" val="351855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645348" cy="3521627"/>
          </a:xfrm>
        </p:spPr>
        <p:txBody>
          <a:bodyPr>
            <a:normAutofit fontScale="85000" lnSpcReduction="20000"/>
          </a:bodyPr>
          <a:lstStyle/>
          <a:p>
            <a:r>
              <a:rPr lang="el-GR" dirty="0"/>
              <a:t>Ένα μόριο δεν είναι </a:t>
            </a:r>
            <a:r>
              <a:rPr lang="el-GR" dirty="0" err="1"/>
              <a:t>χειρόμορφο</a:t>
            </a:r>
            <a:r>
              <a:rPr lang="el-GR" dirty="0"/>
              <a:t>, αν περιέχει κάποιο επίπεδο συμμετρίας</a:t>
            </a:r>
          </a:p>
          <a:p>
            <a:endParaRPr lang="el-GR" dirty="0"/>
          </a:p>
          <a:p>
            <a:r>
              <a:rPr lang="el-GR" dirty="0"/>
              <a:t>Ένα μόριο που διαθέτει κάποιο επίπεδο συμμετρίας σε οποιαδήποτε από τις πιθανές διαμορφώσεις, θα πρέπει να είναι ταυτόσημο με το κατοπτρικό του είδωλο και επομένως χαρακτηρίζεται ως μη </a:t>
            </a:r>
            <a:r>
              <a:rPr lang="el-GR" dirty="0" err="1"/>
              <a:t>χειρόμορφο</a:t>
            </a:r>
            <a:r>
              <a:rPr lang="el-GR" dirty="0"/>
              <a:t>.</a:t>
            </a:r>
          </a:p>
          <a:p>
            <a:endParaRPr lang="el-GR" dirty="0"/>
          </a:p>
          <a:p>
            <a:r>
              <a:rPr lang="el-GR" dirty="0"/>
              <a:t>Η πιο κοινή, αλλά όχι η μόνη, αιτία </a:t>
            </a:r>
            <a:r>
              <a:rPr lang="el-GR" dirty="0" err="1"/>
              <a:t>χειρομορφίας</a:t>
            </a:r>
            <a:r>
              <a:rPr lang="el-GR" dirty="0"/>
              <a:t> στα οργανικά μόρια είναι η παρουσία ενός </a:t>
            </a:r>
            <a:r>
              <a:rPr lang="el-GR" dirty="0" err="1"/>
              <a:t>τετραεδρικού</a:t>
            </a:r>
            <a:r>
              <a:rPr lang="el-GR" dirty="0"/>
              <a:t> ατόμου άνθρακα συνδεδεμένου με τέσσερις διαφορετικές ομάδες. Τέτοιοι άνθρακες αναφέρονται ως κέντρα </a:t>
            </a:r>
            <a:r>
              <a:rPr lang="el-GR" dirty="0" err="1"/>
              <a:t>χειρομορφίας</a:t>
            </a:r>
            <a:r>
              <a:rPr lang="el-GR" dirty="0"/>
              <a:t> ή </a:t>
            </a:r>
            <a:r>
              <a:rPr lang="el-GR" dirty="0" err="1"/>
              <a:t>στερεογονικά</a:t>
            </a:r>
            <a:r>
              <a:rPr lang="el-GR" dirty="0"/>
              <a:t> κέντρα ή </a:t>
            </a:r>
            <a:r>
              <a:rPr lang="el-GR" dirty="0" err="1"/>
              <a:t>ασύμετρα</a:t>
            </a:r>
            <a:r>
              <a:rPr lang="el-GR" dirty="0"/>
              <a:t> κέντρα. </a:t>
            </a:r>
          </a:p>
        </p:txBody>
      </p:sp>
      <p:pic>
        <p:nvPicPr>
          <p:cNvPr id="4" name="Εικόνα 3">
            <a:extLst>
              <a:ext uri="{FF2B5EF4-FFF2-40B4-BE49-F238E27FC236}">
                <a16:creationId xmlns:a16="http://schemas.microsoft.com/office/drawing/2014/main" id="{73341F9A-8141-A689-20B0-09E620F602E8}"/>
              </a:ext>
            </a:extLst>
          </p:cNvPr>
          <p:cNvPicPr>
            <a:picLocks noChangeAspect="1"/>
          </p:cNvPicPr>
          <p:nvPr/>
        </p:nvPicPr>
        <p:blipFill>
          <a:blip r:embed="rId2"/>
          <a:stretch>
            <a:fillRect/>
          </a:stretch>
        </p:blipFill>
        <p:spPr>
          <a:xfrm>
            <a:off x="1642411" y="3962470"/>
            <a:ext cx="8907177" cy="2570714"/>
          </a:xfrm>
          <a:prstGeom prst="rect">
            <a:avLst/>
          </a:prstGeom>
        </p:spPr>
      </p:pic>
    </p:spTree>
    <p:extLst>
      <p:ext uri="{BB962C8B-B14F-4D97-AF65-F5344CB8AC3E}">
        <p14:creationId xmlns:p14="http://schemas.microsoft.com/office/powerpoint/2010/main" val="300241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E534835-0336-2DD8-A2C8-60CC4D614631}"/>
              </a:ext>
            </a:extLst>
          </p:cNvPr>
          <p:cNvSpPr>
            <a:spLocks noGrp="1" noChangeArrowheads="1"/>
          </p:cNvSpPr>
          <p:nvPr>
            <p:ph type="ctrTitle"/>
          </p:nvPr>
        </p:nvSpPr>
        <p:spPr>
          <a:xfrm>
            <a:off x="1524001" y="1"/>
            <a:ext cx="6156325" cy="188913"/>
          </a:xfrm>
        </p:spPr>
        <p:txBody>
          <a:bodyPr>
            <a:normAutofit fontScale="90000"/>
          </a:bodyPr>
          <a:lstStyle/>
          <a:p>
            <a:pPr algn="l" eaLnBrk="1" hangingPunct="1"/>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pic>
        <p:nvPicPr>
          <p:cNvPr id="20482" name="Picture 1" descr="Screen Shot 2017-08-28 at 2.29.07 PM.png">
            <a:extLst>
              <a:ext uri="{FF2B5EF4-FFF2-40B4-BE49-F238E27FC236}">
                <a16:creationId xmlns:a16="http://schemas.microsoft.com/office/drawing/2014/main" id="{9DB6131E-FE1E-89ED-3B26-B761C6E335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925" y="341590"/>
            <a:ext cx="10957962" cy="459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26A201E-C83A-CB5E-43F0-BB5E00C40F82}"/>
              </a:ext>
            </a:extLst>
          </p:cNvPr>
          <p:cNvPicPr>
            <a:picLocks noChangeAspect="1"/>
          </p:cNvPicPr>
          <p:nvPr/>
        </p:nvPicPr>
        <p:blipFill>
          <a:blip r:embed="rId2"/>
          <a:stretch>
            <a:fillRect/>
          </a:stretch>
        </p:blipFill>
        <p:spPr>
          <a:xfrm>
            <a:off x="1076413" y="208723"/>
            <a:ext cx="10039174" cy="4890880"/>
          </a:xfrm>
          <a:prstGeom prst="rect">
            <a:avLst/>
          </a:prstGeom>
        </p:spPr>
      </p:pic>
      <p:sp>
        <p:nvSpPr>
          <p:cNvPr id="7" name="TextBox 6">
            <a:extLst>
              <a:ext uri="{FF2B5EF4-FFF2-40B4-BE49-F238E27FC236}">
                <a16:creationId xmlns:a16="http://schemas.microsoft.com/office/drawing/2014/main" id="{E1C94B33-8503-8469-CD4B-02826B8AD8C9}"/>
              </a:ext>
            </a:extLst>
          </p:cNvPr>
          <p:cNvSpPr txBox="1"/>
          <p:nvPr/>
        </p:nvSpPr>
        <p:spPr>
          <a:xfrm>
            <a:off x="365262" y="5690009"/>
            <a:ext cx="11611389" cy="369332"/>
          </a:xfrm>
          <a:prstGeom prst="rect">
            <a:avLst/>
          </a:prstGeom>
          <a:noFill/>
        </p:spPr>
        <p:txBody>
          <a:bodyPr wrap="square">
            <a:spAutoFit/>
          </a:bodyPr>
          <a:lstStyle/>
          <a:p>
            <a:r>
              <a:rPr lang="el-GR" dirty="0"/>
              <a:t>Οι άνθρακες -CH2-, -CH3, C=C και C≡C δεν μπορούν να αποτελέσουν ασύμμετρα κέντρα</a:t>
            </a:r>
          </a:p>
        </p:txBody>
      </p:sp>
    </p:spTree>
    <p:extLst>
      <p:ext uri="{BB962C8B-B14F-4D97-AF65-F5344CB8AC3E}">
        <p14:creationId xmlns:p14="http://schemas.microsoft.com/office/powerpoint/2010/main" val="194519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1992FCA-010F-4100-4034-03C5ACC2ECF3}"/>
              </a:ext>
            </a:extLst>
          </p:cNvPr>
          <p:cNvPicPr>
            <a:picLocks noChangeAspect="1"/>
          </p:cNvPicPr>
          <p:nvPr/>
        </p:nvPicPr>
        <p:blipFill>
          <a:blip r:embed="rId3"/>
          <a:stretch>
            <a:fillRect/>
          </a:stretch>
        </p:blipFill>
        <p:spPr>
          <a:xfrm>
            <a:off x="227969" y="1219614"/>
            <a:ext cx="11964031" cy="4418771"/>
          </a:xfrm>
          <a:prstGeom prst="rect">
            <a:avLst/>
          </a:prstGeom>
        </p:spPr>
      </p:pic>
      <p:sp>
        <p:nvSpPr>
          <p:cNvPr id="5" name="TextBox 4">
            <a:extLst>
              <a:ext uri="{FF2B5EF4-FFF2-40B4-BE49-F238E27FC236}">
                <a16:creationId xmlns:a16="http://schemas.microsoft.com/office/drawing/2014/main" id="{C20F808D-8613-5A28-19C1-86119EF20E01}"/>
              </a:ext>
            </a:extLst>
          </p:cNvPr>
          <p:cNvSpPr txBox="1"/>
          <p:nvPr/>
        </p:nvSpPr>
        <p:spPr>
          <a:xfrm>
            <a:off x="815009" y="626166"/>
            <a:ext cx="3475631" cy="369332"/>
          </a:xfrm>
          <a:prstGeom prst="rect">
            <a:avLst/>
          </a:prstGeom>
          <a:noFill/>
        </p:spPr>
        <p:txBody>
          <a:bodyPr wrap="none" rtlCol="0">
            <a:spAutoFit/>
          </a:bodyPr>
          <a:lstStyle/>
          <a:p>
            <a:r>
              <a:rPr lang="el-GR" dirty="0"/>
              <a:t>Εντοπίστε τα </a:t>
            </a:r>
            <a:r>
              <a:rPr lang="el-GR" dirty="0" err="1"/>
              <a:t>στερογονικά</a:t>
            </a:r>
            <a:r>
              <a:rPr lang="el-GR" dirty="0"/>
              <a:t> κέντρα</a:t>
            </a:r>
          </a:p>
        </p:txBody>
      </p:sp>
    </p:spTree>
    <p:extLst>
      <p:ext uri="{BB962C8B-B14F-4D97-AF65-F5344CB8AC3E}">
        <p14:creationId xmlns:p14="http://schemas.microsoft.com/office/powerpoint/2010/main" val="22102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92A9769-95BC-237C-8E24-0AD194EC3FA3}"/>
              </a:ext>
            </a:extLst>
          </p:cNvPr>
          <p:cNvSpPr>
            <a:spLocks noGrp="1"/>
          </p:cNvSpPr>
          <p:nvPr>
            <p:ph idx="1"/>
          </p:nvPr>
        </p:nvSpPr>
        <p:spPr>
          <a:xfrm>
            <a:off x="291548" y="324816"/>
            <a:ext cx="11595652" cy="6075984"/>
          </a:xfrm>
        </p:spPr>
        <p:txBody>
          <a:bodyPr/>
          <a:lstStyle/>
          <a:p>
            <a:endParaRPr lang="el-GR" dirty="0"/>
          </a:p>
        </p:txBody>
      </p:sp>
      <p:pic>
        <p:nvPicPr>
          <p:cNvPr id="4" name="Εικόνα 3">
            <a:extLst>
              <a:ext uri="{FF2B5EF4-FFF2-40B4-BE49-F238E27FC236}">
                <a16:creationId xmlns:a16="http://schemas.microsoft.com/office/drawing/2014/main" id="{F14DCD65-A655-FD93-105E-C292CFDD7911}"/>
              </a:ext>
            </a:extLst>
          </p:cNvPr>
          <p:cNvPicPr>
            <a:picLocks noChangeAspect="1"/>
          </p:cNvPicPr>
          <p:nvPr/>
        </p:nvPicPr>
        <p:blipFill>
          <a:blip r:embed="rId2"/>
          <a:stretch>
            <a:fillRect/>
          </a:stretch>
        </p:blipFill>
        <p:spPr>
          <a:xfrm>
            <a:off x="211535" y="1197665"/>
            <a:ext cx="11688917" cy="4462669"/>
          </a:xfrm>
          <a:prstGeom prst="rect">
            <a:avLst/>
          </a:prstGeom>
        </p:spPr>
      </p:pic>
    </p:spTree>
    <p:extLst>
      <p:ext uri="{BB962C8B-B14F-4D97-AF65-F5344CB8AC3E}">
        <p14:creationId xmlns:p14="http://schemas.microsoft.com/office/powerpoint/2010/main" val="287779912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606</TotalTime>
  <Words>1248</Words>
  <Application>Microsoft Office PowerPoint</Application>
  <PresentationFormat>Ευρεία οθόνη</PresentationFormat>
  <Paragraphs>98</Paragraphs>
  <Slides>45</Slides>
  <Notes>18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45</vt:i4>
      </vt:variant>
    </vt:vector>
  </HeadingPairs>
  <TitlesOfParts>
    <vt:vector size="49" baseType="lpstr">
      <vt:lpstr>Aptos</vt:lpstr>
      <vt:lpstr>Aptos Display</vt:lpstr>
      <vt:lpstr>Arial</vt:lpstr>
      <vt:lpstr>Θέμα του Office</vt:lpstr>
      <vt:lpstr>Πανεπιστήμιο Θεσσαλίας Τμήμα Επιστήμης Τροφίμων &amp; Διατροφής</vt:lpstr>
      <vt:lpstr>Παρουσίαση του PowerPoint</vt:lpstr>
      <vt:lpstr>Παρουσίαση του PowerPoint</vt:lpstr>
      <vt:lpstr>Παρουσίαση του PowerPoint</vt:lpstr>
      <vt:lpstr>Παρουσίαση του PowerPoint</vt:lpstr>
      <vt:lpstr>John McMurry, ΟΡΓΑΝΙΚΗ ΧΗΜΕΙΑ, ΠΕΚ 2016, www.cup.gr</vt:lpstr>
      <vt:lpstr>Παρουσίαση του PowerPoint</vt:lpstr>
      <vt:lpstr>Παρουσίαση του PowerPoint</vt:lpstr>
      <vt:lpstr>Παρουσίαση του PowerPoint</vt:lpstr>
      <vt:lpstr>John McMurry, ΟΡΓΑΝΙΚΗ ΧΗΜΕΙΑ, ΠΕΚ 2016, www.cup.gr</vt:lpstr>
      <vt:lpstr>John McMurry, ΟΡΓΑΝΙΚΗ ΧΗΜΕΙΑ, ΠΕΚ 2016, www.cup.gr</vt:lpstr>
      <vt:lpstr>Παρουσίαση του PowerPoint</vt:lpstr>
      <vt:lpstr>Παρουσίαση του PowerPoint</vt:lpstr>
      <vt:lpstr>John McMurry, ΟΡΓΑΝΙΚΗ ΧΗΜΕΙΑ, ΠΕΚ 2016, www.cup.gr</vt:lpstr>
      <vt:lpstr>John McMurry, ΟΡΓΑΝΙΚΗ ΧΗΜΕΙΑ, ΠΕΚ 2016, www.cup.gr</vt:lpstr>
      <vt:lpstr>Παρουσίαση του PowerPoint</vt:lpstr>
      <vt:lpstr>Παρουσίαση του PowerPoint</vt:lpstr>
      <vt:lpstr>John McMurry, ΟΡΓΑΝΙΚΗ ΧΗΜΕΙΑ, ΠΕΚ 2016, www.cup.gr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John McMurry, ΟΡΓΑΝΙΚΗ ΧΗΜΕΙΑ, ΠΕΚ 2016, www.cup.gr</vt:lpstr>
      <vt:lpstr>John McMurry, ΟΡΓΑΝΙΚΗ ΧΗΜΕΙΑ, ΠΕΚ 2016, www.cup.gr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Πανεπιστήμιο Θεσσαλίας Τμήμα Επιστήμης Τροφίμων &amp; Διατροφής</dc:title>
  <dc:creator>Chatzimitakos Theodoros</dc:creator>
  <cp:lastModifiedBy>Chatzimitakos Theodoros</cp:lastModifiedBy>
  <cp:revision>15</cp:revision>
  <dcterms:created xsi:type="dcterms:W3CDTF">2024-04-08T20:43:38Z</dcterms:created>
  <dcterms:modified xsi:type="dcterms:W3CDTF">2024-04-22T20:54:54Z</dcterms:modified>
</cp:coreProperties>
</file>